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315" r:id="rId2"/>
    <p:sldId id="357" r:id="rId3"/>
    <p:sldId id="397" r:id="rId4"/>
    <p:sldId id="398" r:id="rId5"/>
    <p:sldId id="340" r:id="rId6"/>
    <p:sldId id="359" r:id="rId7"/>
    <p:sldId id="360" r:id="rId8"/>
    <p:sldId id="362" r:id="rId9"/>
    <p:sldId id="364" r:id="rId10"/>
    <p:sldId id="363" r:id="rId11"/>
    <p:sldId id="372" r:id="rId12"/>
    <p:sldId id="373" r:id="rId13"/>
    <p:sldId id="399" r:id="rId14"/>
    <p:sldId id="400" r:id="rId15"/>
    <p:sldId id="367" r:id="rId16"/>
    <p:sldId id="371" r:id="rId17"/>
    <p:sldId id="403" r:id="rId18"/>
    <p:sldId id="404" r:id="rId19"/>
    <p:sldId id="402" r:id="rId20"/>
    <p:sldId id="368" r:id="rId21"/>
    <p:sldId id="369" r:id="rId22"/>
    <p:sldId id="377" r:id="rId23"/>
    <p:sldId id="374" r:id="rId24"/>
    <p:sldId id="375" r:id="rId25"/>
    <p:sldId id="376" r:id="rId26"/>
    <p:sldId id="379" r:id="rId27"/>
    <p:sldId id="268" r:id="rId28"/>
    <p:sldId id="259" r:id="rId29"/>
    <p:sldId id="260" r:id="rId30"/>
    <p:sldId id="261" r:id="rId31"/>
    <p:sldId id="263" r:id="rId32"/>
    <p:sldId id="378" r:id="rId33"/>
    <p:sldId id="380" r:id="rId34"/>
    <p:sldId id="405" r:id="rId35"/>
    <p:sldId id="269" r:id="rId36"/>
    <p:sldId id="381" r:id="rId37"/>
    <p:sldId id="406" r:id="rId38"/>
    <p:sldId id="383" r:id="rId39"/>
    <p:sldId id="407" r:id="rId40"/>
    <p:sldId id="385" r:id="rId41"/>
    <p:sldId id="394" r:id="rId42"/>
    <p:sldId id="401" r:id="rId43"/>
    <p:sldId id="387" r:id="rId44"/>
    <p:sldId id="395" r:id="rId45"/>
    <p:sldId id="396" r:id="rId46"/>
    <p:sldId id="388" r:id="rId47"/>
    <p:sldId id="392" r:id="rId48"/>
    <p:sldId id="355" r:id="rId49"/>
    <p:sldId id="356" r:id="rId50"/>
    <p:sldId id="391" r:id="rId51"/>
    <p:sldId id="390" r:id="rId52"/>
    <p:sldId id="312" r:id="rId53"/>
    <p:sldId id="327" r:id="rId54"/>
    <p:sldId id="276" r:id="rId55"/>
    <p:sldId id="313" r:id="rId56"/>
  </p:sldIdLst>
  <p:sldSz cx="10080625" cy="7559675"/>
  <p:notesSz cx="7559675" cy="10691813"/>
  <p:defaultTextStyle>
    <a:defPPr>
      <a:defRPr lang="en-GB"/>
    </a:defPPr>
    <a:lvl1pPr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742796" indent="-28569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1142762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599868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2056973" indent="-228552" algn="l" defTabSz="45710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526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63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9737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6842" algn="l" defTabSz="457105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82B0F"/>
    <a:srgbClr val="1793D4"/>
    <a:srgbClr val="B50042"/>
    <a:srgbClr val="E1400D"/>
    <a:srgbClr val="50559A"/>
    <a:srgbClr val="F4008D"/>
    <a:srgbClr val="1FD2C8"/>
    <a:srgbClr val="20DA14"/>
    <a:srgbClr val="9E9E13"/>
    <a:srgbClr val="23F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16" autoAdjust="0"/>
  </p:normalViewPr>
  <p:slideViewPr>
    <p:cSldViewPr>
      <p:cViewPr>
        <p:scale>
          <a:sx n="90" d="100"/>
          <a:sy n="90" d="100"/>
        </p:scale>
        <p:origin x="-464" y="-8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A587A5D2-0413-0043-BDC5-595693073B4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7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796" indent="-28569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762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868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973" indent="-228552" algn="l" defTabSz="45710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526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7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2" algn="l" defTabSz="4571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25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80C6E36-94CC-BA48-896C-77BCCD661B7E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638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638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CD8EB1DC-3A67-2841-87AD-0084C830FC43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27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C3877C88-2F40-AF4B-9B68-455533768A1B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28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1945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53E9D669-B592-6B43-B743-98EBA4A5324B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29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30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AB5A423-5541-BB48-8017-55A83D8A71BD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31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32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33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1846549F-38D1-F54A-AE56-A8D24F5C67AC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37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38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39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40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41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42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43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44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45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DF3A54F6-DC87-4944-A513-531961B9F992}" type="slidenum">
              <a:rPr lang="en-US"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pPr eaLnBrk="1"/>
              <a:t>46</a:t>
            </a:fld>
            <a:endParaRPr lang="en-US" sz="1400">
              <a:solidFill>
                <a:srgbClr val="000000"/>
              </a:solidFill>
              <a:latin typeface="Times New Roman" charset="0"/>
              <a:ea typeface="SimSun" charset="0"/>
              <a:cs typeface="SimSun" charset="0"/>
            </a:endParaRPr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847334" indent="-32589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303592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825028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346465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86790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3389338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910775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443221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fld id="{9F30692E-0B15-F449-95B7-3AD8C97D7C11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48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2127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847334" indent="-32589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303592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825028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346465" indent="-260718" defTabSz="517816"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86790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3389338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910775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4432211" indent="-260718" defTabSz="517816" fontAlgn="base">
              <a:spcBef>
                <a:spcPct val="0"/>
              </a:spcBef>
              <a:spcAft>
                <a:spcPct val="0"/>
              </a:spcAft>
              <a:tabLst>
                <a:tab pos="456257" algn="l"/>
                <a:tab pos="912514" algn="l"/>
                <a:tab pos="1370582" algn="l"/>
                <a:tab pos="1826839" algn="l"/>
                <a:tab pos="2284906" algn="l"/>
                <a:tab pos="2741163" algn="l"/>
                <a:tab pos="3199231" algn="l"/>
              </a:tabLst>
              <a:defRPr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fld id="{1D81791B-B64F-C845-B1B1-AB1495C99B1B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49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52127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Calentamiento global es un </a:t>
            </a:r>
            <a:r>
              <a:rPr lang="es-ES" dirty="0" err="1" smtClean="0"/>
              <a:t>sintoma</a:t>
            </a:r>
            <a:r>
              <a:rPr lang="es-ES" dirty="0" smtClean="0"/>
              <a:t> del cambio climático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A587A5D2-0413-0043-BDC5-595693073B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1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592106-3F75-7343-B325-9B59EBC78C49}" type="slidenum">
              <a:rPr lang="en-US"/>
              <a:pPr/>
              <a:t>16</a:t>
            </a:fld>
            <a:endParaRPr lang="en-US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F0AE38D3-4D4A-ED4B-97D0-6344DA398589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16</a:t>
            </a:fld>
            <a:endParaRPr lang="fr-FR" sz="1400">
              <a:latin typeface="Times New Roman" charset="0"/>
            </a:endParaRPr>
          </a:p>
        </p:txBody>
      </p:sp>
      <p:sp>
        <p:nvSpPr>
          <p:cNvPr id="1843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2E3417-05A1-D64A-A057-66DEEA28E4C8}" type="slidenum">
              <a:rPr lang="en-US"/>
              <a:pPr/>
              <a:t>17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368CB1C8-CE5E-A141-9879-CD78C04FB37B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17</a:t>
            </a:fld>
            <a:endParaRPr lang="fr-FR" sz="1400">
              <a:latin typeface="Times New Roman" charset="0"/>
            </a:endParaRPr>
          </a:p>
        </p:txBody>
      </p:sp>
      <p:sp>
        <p:nvSpPr>
          <p:cNvPr id="194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2E3417-05A1-D64A-A057-66DEEA28E4C8}" type="slidenum">
              <a:rPr lang="en-US"/>
              <a:pPr/>
              <a:t>18</a:t>
            </a:fld>
            <a:endParaRPr lang="en-US"/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r">
              <a:buClrTx/>
              <a:buFontTx/>
              <a:buNone/>
            </a:pPr>
            <a:fld id="{368CB1C8-CE5E-A141-9879-CD78C04FB37B}" type="slidenum">
              <a:rPr lang="fr-FR" sz="1400">
                <a:latin typeface="Times New Roman" charset="0"/>
              </a:rPr>
              <a:pPr algn="r">
                <a:buClrTx/>
                <a:buFontTx/>
                <a:buNone/>
              </a:pPr>
              <a:t>18</a:t>
            </a:fld>
            <a:endParaRPr lang="fr-FR" sz="1400">
              <a:latin typeface="Times New Roman" charset="0"/>
            </a:endParaRPr>
          </a:p>
        </p:txBody>
      </p:sp>
      <p:sp>
        <p:nvSpPr>
          <p:cNvPr id="1945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05" indent="0" algn="ctr">
              <a:buNone/>
              <a:defRPr/>
            </a:lvl2pPr>
            <a:lvl3pPr marL="914210" indent="0" algn="ctr">
              <a:buNone/>
              <a:defRPr/>
            </a:lvl3pPr>
            <a:lvl4pPr marL="1371315" indent="0" algn="ctr">
              <a:buNone/>
              <a:defRPr/>
            </a:lvl4pPr>
            <a:lvl5pPr marL="1828420" indent="0" algn="ctr">
              <a:buNone/>
              <a:defRPr/>
            </a:lvl5pPr>
            <a:lvl6pPr marL="2285526" indent="0" algn="ctr">
              <a:buNone/>
              <a:defRPr/>
            </a:lvl6pPr>
            <a:lvl7pPr marL="2742632" indent="0" algn="ctr">
              <a:buNone/>
              <a:defRPr/>
            </a:lvl7pPr>
            <a:lvl8pPr marL="3199737" indent="0" algn="ctr">
              <a:buNone/>
              <a:defRPr/>
            </a:lvl8pPr>
            <a:lvl9pPr marL="3656842" indent="0" algn="ctr">
              <a:buNone/>
              <a:defRPr/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B4BF1-90B1-A849-847C-C50AD458826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0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C976B-D0B1-0043-A99A-12859BB98D0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0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6BA04-F629-454F-8A80-3D5F825C8C72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8" cy="126047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2DA37-DAD3-D141-A0C4-2719FB6DD0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9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DDAB8-C2CF-D549-BD11-614CF94A04B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5" indent="0">
              <a:buNone/>
              <a:defRPr sz="1800"/>
            </a:lvl2pPr>
            <a:lvl3pPr marL="914210" indent="0">
              <a:buNone/>
              <a:defRPr sz="1700"/>
            </a:lvl3pPr>
            <a:lvl4pPr marL="1371315" indent="0">
              <a:buNone/>
              <a:defRPr sz="1400"/>
            </a:lvl4pPr>
            <a:lvl5pPr marL="1828420" indent="0">
              <a:buNone/>
              <a:defRPr sz="1400"/>
            </a:lvl5pPr>
            <a:lvl6pPr marL="2285526" indent="0">
              <a:buNone/>
              <a:defRPr sz="1400"/>
            </a:lvl6pPr>
            <a:lvl7pPr marL="2742632" indent="0">
              <a:buNone/>
              <a:defRPr sz="1400"/>
            </a:lvl7pPr>
            <a:lvl8pPr marL="3199737" indent="0">
              <a:buNone/>
              <a:defRPr sz="1400"/>
            </a:lvl8pPr>
            <a:lvl9pPr marL="3656842" indent="0">
              <a:buNone/>
              <a:defRPr sz="14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C8961-E672-E24E-AA14-A17F14DD989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8EA1D-872C-B746-9A0C-4ECACD7AC947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7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5" indent="0">
              <a:buNone/>
              <a:defRPr sz="1700" b="1"/>
            </a:lvl4pPr>
            <a:lvl5pPr marL="1828420" indent="0">
              <a:buNone/>
              <a:defRPr sz="1700" b="1"/>
            </a:lvl5pPr>
            <a:lvl6pPr marL="2285526" indent="0">
              <a:buNone/>
              <a:defRPr sz="1700" b="1"/>
            </a:lvl6pPr>
            <a:lvl7pPr marL="2742632" indent="0">
              <a:buNone/>
              <a:defRPr sz="1700" b="1"/>
            </a:lvl7pPr>
            <a:lvl8pPr marL="3199737" indent="0">
              <a:buNone/>
              <a:defRPr sz="1700" b="1"/>
            </a:lvl8pPr>
            <a:lvl9pPr marL="3656842" indent="0">
              <a:buNone/>
              <a:defRPr sz="17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187DB-9450-A241-95FC-6689CBB9CD0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80B3-170F-9C4E-BACB-31B46516831F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5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E97B4-A2B6-8F4C-81F5-EB7A1916DDD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41765" y="301627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2CFA8-88E7-0F49-AAFE-4285C01AFC5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6440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76440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05" indent="0">
              <a:buNone/>
              <a:defRPr sz="2800"/>
            </a:lvl2pPr>
            <a:lvl3pPr marL="914210" indent="0">
              <a:buNone/>
              <a:defRPr sz="2400"/>
            </a:lvl3pPr>
            <a:lvl4pPr marL="1371315" indent="0">
              <a:buNone/>
              <a:defRPr sz="2000"/>
            </a:lvl4pPr>
            <a:lvl5pPr marL="1828420" indent="0">
              <a:buNone/>
              <a:defRPr sz="2000"/>
            </a:lvl5pPr>
            <a:lvl6pPr marL="2285526" indent="0">
              <a:buNone/>
              <a:defRPr sz="2000"/>
            </a:lvl6pPr>
            <a:lvl7pPr marL="2742632" indent="0">
              <a:buNone/>
              <a:defRPr sz="2000"/>
            </a:lvl7pPr>
            <a:lvl8pPr marL="3199737" indent="0">
              <a:buNone/>
              <a:defRPr sz="2000"/>
            </a:lvl8pPr>
            <a:lvl9pPr marL="3656842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76440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0" indent="0">
              <a:buNone/>
              <a:defRPr sz="1000"/>
            </a:lvl3pPr>
            <a:lvl4pPr marL="1371315" indent="0">
              <a:buNone/>
              <a:defRPr sz="900"/>
            </a:lvl4pPr>
            <a:lvl5pPr marL="1828420" indent="0">
              <a:buNone/>
              <a:defRPr sz="900"/>
            </a:lvl5pPr>
            <a:lvl6pPr marL="2285526" indent="0">
              <a:buNone/>
              <a:defRPr sz="900"/>
            </a:lvl6pPr>
            <a:lvl7pPr marL="2742632" indent="0">
              <a:buNone/>
              <a:defRPr sz="900"/>
            </a:lvl7pPr>
            <a:lvl8pPr marL="3199737" indent="0">
              <a:buNone/>
              <a:defRPr sz="900"/>
            </a:lvl8pPr>
            <a:lvl9pPr marL="3656842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B9E0C-F415-0F46-897A-B46D6BF5257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9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1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  <a:tab pos="2742632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105" algn="l"/>
                <a:tab pos="914210" algn="l"/>
                <a:tab pos="1371315" algn="l"/>
                <a:tab pos="1828420" algn="l"/>
                <a:tab pos="2285526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</a:lstStyle>
          <a:p>
            <a:fld id="{F7F49C71-8AD6-F34E-9F4D-7BB0F95BA636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algn="ctr" defTabSz="45710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51408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18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8290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5394" indent="-228552" algn="ctr" defTabSz="45710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830" indent="-342830" algn="l" defTabSz="457105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796" indent="-285692" algn="l" defTabSz="45710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762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599868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6973" indent="-228552" algn="l" defTabSz="45710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08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18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290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394" indent="-228552" algn="l" defTabSz="45710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0.emf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8.emf"/><Relationship Id="rId7" Type="http://schemas.openxmlformats.org/officeDocument/2006/relationships/image" Target="../media/image14.png"/><Relationship Id="rId8" Type="http://schemas.openxmlformats.org/officeDocument/2006/relationships/image" Target="../media/image10.emf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8.emf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8.pn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0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5.emf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auto">
          <a:xfrm>
            <a:off x="0" y="5292005"/>
            <a:ext cx="10080625" cy="23042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0" y="6372125"/>
            <a:ext cx="10080625" cy="122413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935533" y="5659150"/>
            <a:ext cx="9577388" cy="42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2800" dirty="0">
                <a:latin typeface="Avenir Book"/>
                <a:ea typeface="SimSun" charset="0"/>
                <a:cs typeface="Avenir Book"/>
              </a:rPr>
              <a:t>Pablo Ortega Montilla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943806" y="6606287"/>
            <a:ext cx="7560840" cy="64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Avenir Book"/>
                <a:ea typeface="SimSun" charset="0"/>
                <a:cs typeface="Avenir Book"/>
              </a:rPr>
              <a:t>Departamento de Ciencias de la Tierra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dirty="0">
                <a:solidFill>
                  <a:schemeClr val="bg2">
                    <a:lumMod val="20000"/>
                    <a:lumOff val="80000"/>
                  </a:schemeClr>
                </a:solidFill>
                <a:latin typeface="Avenir Book"/>
                <a:ea typeface="SimSun" charset="0"/>
                <a:cs typeface="Avenir Book"/>
              </a:rPr>
              <a:t>Centro Nacional de Supercomputación (Barcelona) 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59792" y="2123653"/>
            <a:ext cx="9504808" cy="20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 Breve Historia del Clima: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Una mirada del pasado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hacia el futuro</a:t>
            </a:r>
          </a:p>
        </p:txBody>
      </p:sp>
      <p:pic>
        <p:nvPicPr>
          <p:cNvPr id="9" name="Imagen 8" descr="k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0568" y="3118616"/>
            <a:ext cx="7704856" cy="5773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8511732" cy="210024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¿Cambio climático?   </a:t>
            </a:r>
          </a:p>
          <a:p>
            <a:r>
              <a:rPr lang="es-ES" sz="2800" dirty="0">
                <a:latin typeface="Avenir Black"/>
                <a:cs typeface="Avenir Black"/>
              </a:rPr>
              <a:t>¿</a:t>
            </a:r>
            <a:r>
              <a:rPr lang="es-ES" sz="2800" dirty="0" smtClean="0">
                <a:latin typeface="Avenir Black"/>
                <a:cs typeface="Avenir Black"/>
              </a:rPr>
              <a:t>o </a:t>
            </a:r>
            <a:r>
              <a:rPr lang="es-ES" sz="2800" dirty="0">
                <a:latin typeface="Avenir Black"/>
                <a:cs typeface="Avenir Black"/>
              </a:rPr>
              <a:t>c</a:t>
            </a:r>
            <a:r>
              <a:rPr lang="es-ES" sz="2800" dirty="0" smtClean="0">
                <a:latin typeface="Avenir Black"/>
                <a:cs typeface="Avenir Black"/>
              </a:rPr>
              <a:t>alentamiento </a:t>
            </a:r>
            <a:r>
              <a:rPr lang="es-ES" sz="2800" dirty="0">
                <a:latin typeface="Avenir Black"/>
                <a:cs typeface="Avenir Black"/>
              </a:rPr>
              <a:t>g</a:t>
            </a:r>
            <a:r>
              <a:rPr lang="es-ES" sz="2800" dirty="0" smtClean="0">
                <a:latin typeface="Avenir Black"/>
                <a:cs typeface="Avenir Black"/>
              </a:rPr>
              <a:t>lobal? 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    Tendencias en temperatura desde principios del siglo XX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0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439912" y="2580640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1840" y="5689334"/>
            <a:ext cx="9361040" cy="1670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 smtClean="0">
                <a:latin typeface="Avenir Book"/>
                <a:cs typeface="Avenir Book"/>
              </a:rPr>
              <a:t>El calentamiento no </a:t>
            </a:r>
            <a:r>
              <a:rPr lang="es-ES" sz="2000" dirty="0" smtClean="0">
                <a:latin typeface="Avenir Heavy"/>
                <a:cs typeface="Avenir Heavy"/>
              </a:rPr>
              <a:t>se ha producido siempre al mismo ritmo</a:t>
            </a: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Avenir Heavy"/>
                <a:cs typeface="Avenir Heavy"/>
              </a:rPr>
              <a:t>No todas las zonas </a:t>
            </a:r>
            <a:r>
              <a:rPr lang="es-ES" sz="2000" dirty="0" smtClean="0">
                <a:latin typeface="Avenir Book"/>
                <a:cs typeface="Avenir Book"/>
              </a:rPr>
              <a:t>se están calentando igual</a:t>
            </a:r>
          </a:p>
          <a:p>
            <a:pPr>
              <a:lnSpc>
                <a:spcPct val="120000"/>
              </a:lnSpc>
            </a:pPr>
            <a:r>
              <a:rPr lang="es-ES" sz="2000" dirty="0" smtClean="0">
                <a:latin typeface="Avenir Book"/>
                <a:cs typeface="Avenir Book"/>
              </a:rPr>
              <a:t>Hay zonas, como el sur de Groenlandia, que se </a:t>
            </a:r>
            <a:r>
              <a:rPr lang="es-ES" sz="2000" dirty="0" smtClean="0">
                <a:latin typeface="Avenir Heavy"/>
                <a:cs typeface="Avenir Heavy"/>
              </a:rPr>
              <a:t>están enfriado</a:t>
            </a:r>
          </a:p>
          <a:p>
            <a:pPr>
              <a:lnSpc>
                <a:spcPct val="120000"/>
              </a:lnSpc>
            </a:pPr>
            <a:endParaRPr lang="es-ES" sz="400" dirty="0" smtClean="0">
              <a:latin typeface="Avenir Heavy"/>
              <a:cs typeface="Avenir Heavy"/>
            </a:endParaRPr>
          </a:p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¿Cuáles son las causas del calentamiento y de las diferencias regionales?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  <p:cxnSp>
        <p:nvCxnSpPr>
          <p:cNvPr id="26" name="Conector recto 25"/>
          <p:cNvCxnSpPr/>
          <p:nvPr/>
        </p:nvCxnSpPr>
        <p:spPr bwMode="auto">
          <a:xfrm flipV="1">
            <a:off x="1079872" y="4643933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6" name="Agrupar 35"/>
          <p:cNvGrpSpPr/>
          <p:nvPr/>
        </p:nvGrpSpPr>
        <p:grpSpPr>
          <a:xfrm>
            <a:off x="5616376" y="2900261"/>
            <a:ext cx="4328515" cy="2535760"/>
            <a:chOff x="0" y="1346201"/>
            <a:chExt cx="10080625" cy="5905500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4"/>
            <a:srcRect t="15876" b="1178"/>
            <a:stretch/>
          </p:blipFill>
          <p:spPr>
            <a:xfrm>
              <a:off x="0" y="1346201"/>
              <a:ext cx="10080625" cy="5905500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 bwMode="auto">
            <a:xfrm>
              <a:off x="3312120" y="6732165"/>
              <a:ext cx="6120680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5801088" y="2593341"/>
            <a:ext cx="3631712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Tendencia en temperatura </a:t>
            </a:r>
            <a:r>
              <a:rPr lang="es-ES" sz="1500" dirty="0" smtClean="0">
                <a:latin typeface="Avenir Book"/>
                <a:cs typeface="Avenir Book"/>
              </a:rPr>
              <a:t>(°C/década)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23" name="Conector recto 22"/>
          <p:cNvCxnSpPr/>
          <p:nvPr/>
        </p:nvCxnSpPr>
        <p:spPr bwMode="auto">
          <a:xfrm flipV="1">
            <a:off x="3553544" y="3275781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414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537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895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2"/>
                </a:solidFill>
                <a:latin typeface="Avenir Medium"/>
                <a:cs typeface="Avenir Medium"/>
              </a:rPr>
              <a:t>Aerosoles volcánicos</a:t>
            </a:r>
            <a:endParaRPr lang="es-ES" sz="1600" dirty="0">
              <a:solidFill>
                <a:schemeClr val="bg2"/>
              </a:solidFill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6" name="Agrupar 5"/>
          <p:cNvGrpSpPr/>
          <p:nvPr/>
        </p:nvGrpSpPr>
        <p:grpSpPr>
          <a:xfrm>
            <a:off x="5982766" y="4499917"/>
            <a:ext cx="3764868" cy="2537768"/>
            <a:chOff x="5982766" y="2847465"/>
            <a:chExt cx="3764868" cy="25377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/>
            <a:srcRect l="5525" b="4182"/>
            <a:stretch/>
          </p:blipFill>
          <p:spPr>
            <a:xfrm>
              <a:off x="6311900" y="3059757"/>
              <a:ext cx="3435734" cy="2147243"/>
            </a:xfrm>
            <a:prstGeom prst="rect">
              <a:avLst/>
            </a:prstGeom>
          </p:spPr>
        </p:pic>
        <p:sp>
          <p:nvSpPr>
            <p:cNvPr id="33" name="Rectángulo 32"/>
            <p:cNvSpPr>
              <a:spLocks noChangeAspect="1"/>
            </p:cNvSpPr>
            <p:nvPr/>
          </p:nvSpPr>
          <p:spPr bwMode="auto">
            <a:xfrm>
              <a:off x="6323756" y="3169864"/>
              <a:ext cx="3384000" cy="201318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120432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1945</a:t>
              </a:r>
              <a:endParaRPr lang="es-ES" sz="1000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555201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1955</a:t>
              </a:r>
              <a:endParaRPr lang="es-ES" sz="1000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989970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1965</a:t>
              </a:r>
              <a:endParaRPr lang="es-ES" sz="10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7424739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1975</a:t>
              </a:r>
              <a:endParaRPr lang="es-ES" sz="10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85950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1985</a:t>
              </a:r>
              <a:endParaRPr lang="es-ES" sz="1000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94277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1995</a:t>
              </a:r>
              <a:endParaRPr lang="es-ES" sz="1000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729046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2005</a:t>
              </a:r>
              <a:endParaRPr lang="es-ES" sz="1000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916381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2015</a:t>
              </a:r>
              <a:endParaRPr lang="es-ES" sz="1000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982766" y="4741341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100</a:t>
              </a:r>
              <a:endParaRPr lang="es-ES" sz="10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982766" y="4293757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2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982766" y="3846173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3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982766" y="3398589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4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7200552" y="2847465"/>
              <a:ext cx="1477695" cy="3097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1500" dirty="0" smtClean="0">
                  <a:latin typeface="Avenir Medium"/>
                  <a:cs typeface="Avenir Medium"/>
                </a:rPr>
                <a:t>Actividad solar</a:t>
              </a:r>
              <a:endParaRPr lang="es-ES" sz="1500" dirty="0">
                <a:latin typeface="Avenir Medium"/>
                <a:cs typeface="Aveni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33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414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4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Actividad Solar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Conector recto de flecha 50"/>
          <p:cNvCxnSpPr/>
          <p:nvPr/>
        </p:nvCxnSpPr>
        <p:spPr bwMode="auto">
          <a:xfrm flipV="1">
            <a:off x="4536092" y="6325517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2" name="Conector recto de flecha 51"/>
          <p:cNvCxnSpPr/>
          <p:nvPr/>
        </p:nvCxnSpPr>
        <p:spPr bwMode="auto">
          <a:xfrm flipV="1">
            <a:off x="4260760" y="6600849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Rectángulo 52"/>
          <p:cNvSpPr/>
          <p:nvPr/>
        </p:nvSpPr>
        <p:spPr>
          <a:xfrm>
            <a:off x="4505407" y="6372125"/>
            <a:ext cx="101339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solidFill>
                  <a:schemeClr val="accent1"/>
                </a:solidFill>
                <a:latin typeface="Avenir Medium"/>
                <a:cs typeface="Avenir Medium"/>
              </a:rPr>
              <a:t>Pinatubo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4248060" y="6660157"/>
            <a:ext cx="11730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accent1"/>
                </a:solidFill>
                <a:latin typeface="Avenir Medium"/>
                <a:cs typeface="Avenir Medium"/>
              </a:rPr>
              <a:t>El Chichón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5982766" y="4499917"/>
            <a:ext cx="3764868" cy="2537768"/>
            <a:chOff x="5982766" y="2847465"/>
            <a:chExt cx="3764868" cy="25377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7"/>
            <a:srcRect l="5525" b="4182"/>
            <a:stretch/>
          </p:blipFill>
          <p:spPr>
            <a:xfrm>
              <a:off x="6311900" y="3059757"/>
              <a:ext cx="3435734" cy="2147243"/>
            </a:xfrm>
            <a:prstGeom prst="rect">
              <a:avLst/>
            </a:prstGeom>
          </p:spPr>
        </p:pic>
        <p:sp>
          <p:nvSpPr>
            <p:cNvPr id="33" name="Rectángulo 32"/>
            <p:cNvSpPr>
              <a:spLocks noChangeAspect="1"/>
            </p:cNvSpPr>
            <p:nvPr/>
          </p:nvSpPr>
          <p:spPr bwMode="auto">
            <a:xfrm>
              <a:off x="6323756" y="3169864"/>
              <a:ext cx="3384000" cy="201318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SimSun" charset="0"/>
                <a:cs typeface="SimSun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120432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1945</a:t>
              </a:r>
              <a:endParaRPr lang="es-ES" sz="1000" dirty="0"/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555201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1955</a:t>
              </a:r>
              <a:endParaRPr lang="es-ES" sz="1000" dirty="0"/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6989970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1965</a:t>
              </a:r>
              <a:endParaRPr lang="es-ES" sz="10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7424739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1975</a:t>
              </a:r>
              <a:endParaRPr lang="es-ES" sz="10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785950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1985</a:t>
              </a:r>
              <a:endParaRPr lang="es-ES" sz="1000" dirty="0"/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294277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1995</a:t>
              </a:r>
              <a:endParaRPr lang="es-ES" sz="1000" dirty="0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8729046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2005</a:t>
              </a:r>
              <a:endParaRPr lang="es-ES" sz="1000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9163818" y="5147989"/>
              <a:ext cx="469950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2015</a:t>
              </a:r>
              <a:endParaRPr lang="es-ES" sz="1000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982766" y="4741341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100</a:t>
              </a:r>
              <a:endParaRPr lang="es-ES" sz="1000" dirty="0"/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982766" y="4293757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2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5982766" y="3846173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3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5982766" y="3398589"/>
              <a:ext cx="398629" cy="2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/>
                <a:t>4</a:t>
              </a:r>
              <a:r>
                <a:rPr lang="es-ES" sz="1000" dirty="0" smtClean="0"/>
                <a:t>00</a:t>
              </a:r>
              <a:endParaRPr lang="es-ES" sz="1000" dirty="0"/>
            </a:p>
          </p:txBody>
        </p:sp>
        <p:sp>
          <p:nvSpPr>
            <p:cNvPr id="58" name="CuadroTexto 57"/>
            <p:cNvSpPr txBox="1"/>
            <p:nvPr/>
          </p:nvSpPr>
          <p:spPr>
            <a:xfrm>
              <a:off x="7200552" y="2847465"/>
              <a:ext cx="1477695" cy="30970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sz="1500" dirty="0" smtClean="0">
                  <a:latin typeface="Avenir Medium"/>
                  <a:cs typeface="Avenir Medium"/>
                </a:rPr>
                <a:t>Actividad solar</a:t>
              </a:r>
              <a:endParaRPr lang="es-ES" sz="1500" dirty="0">
                <a:latin typeface="Avenir Medium"/>
                <a:cs typeface="Avenir Medium"/>
              </a:endParaRPr>
            </a:p>
          </p:txBody>
        </p:sp>
      </p:grpSp>
      <p:sp>
        <p:nvSpPr>
          <p:cNvPr id="55" name="Rectángulo 54"/>
          <p:cNvSpPr/>
          <p:nvPr/>
        </p:nvSpPr>
        <p:spPr>
          <a:xfrm>
            <a:off x="6529639" y="2087494"/>
            <a:ext cx="3119185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Efecto pantalla ceniza volcánica</a:t>
            </a:r>
            <a:endParaRPr lang="es-ES" sz="1600" dirty="0">
              <a:latin typeface="Avenir Medium"/>
              <a:cs typeface="Avenir Medium"/>
            </a:endParaRPr>
          </a:p>
        </p:txBody>
      </p:sp>
      <p:cxnSp>
        <p:nvCxnSpPr>
          <p:cNvPr id="56" name="Conector recto de flecha 55"/>
          <p:cNvCxnSpPr/>
          <p:nvPr/>
        </p:nvCxnSpPr>
        <p:spPr bwMode="auto">
          <a:xfrm>
            <a:off x="3557819" y="5925967"/>
            <a:ext cx="0" cy="360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ángulo 56"/>
          <p:cNvSpPr/>
          <p:nvPr/>
        </p:nvSpPr>
        <p:spPr>
          <a:xfrm>
            <a:off x="2808064" y="5543878"/>
            <a:ext cx="147690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accent1"/>
                </a:solidFill>
                <a:latin typeface="Avenir Medium"/>
                <a:cs typeface="Avenir Medium"/>
              </a:rPr>
              <a:t>Monte </a:t>
            </a:r>
            <a:r>
              <a:rPr lang="es-ES" sz="1600" dirty="0" err="1" smtClean="0">
                <a:solidFill>
                  <a:schemeClr val="accent1"/>
                </a:solidFill>
                <a:latin typeface="Avenir Medium"/>
                <a:cs typeface="Avenir Medium"/>
              </a:rPr>
              <a:t>Agung</a:t>
            </a:r>
            <a:endParaRPr lang="es-ES" sz="1600" dirty="0">
              <a:solidFill>
                <a:schemeClr val="accent1"/>
              </a:solidFill>
              <a:latin typeface="Avenir Medium"/>
              <a:cs typeface="Avenir Medium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7013" y="2480816"/>
            <a:ext cx="3827835" cy="1515045"/>
          </a:xfrm>
          <a:prstGeom prst="rect">
            <a:avLst/>
          </a:prstGeom>
        </p:spPr>
      </p:pic>
      <p:sp>
        <p:nvSpPr>
          <p:cNvPr id="59" name="Rectángulo 58"/>
          <p:cNvSpPr/>
          <p:nvPr/>
        </p:nvSpPr>
        <p:spPr>
          <a:xfrm>
            <a:off x="6931753" y="3923853"/>
            <a:ext cx="1996991" cy="2662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i="1" dirty="0" smtClean="0">
                <a:solidFill>
                  <a:schemeClr val="bg2"/>
                </a:solidFill>
                <a:latin typeface="Avenir Medium"/>
                <a:cs typeface="Avenir Medium"/>
              </a:rPr>
              <a:t>@ </a:t>
            </a:r>
            <a:r>
              <a:rPr lang="es-ES" sz="1200" i="1" dirty="0" err="1" smtClean="0">
                <a:solidFill>
                  <a:schemeClr val="bg2"/>
                </a:solidFill>
                <a:latin typeface="Avenir Medium"/>
                <a:cs typeface="Avenir Medium"/>
              </a:rPr>
              <a:t>T</a:t>
            </a:r>
            <a:r>
              <a:rPr lang="es-ES" sz="1200" i="1" dirty="0" err="1" smtClean="0">
                <a:solidFill>
                  <a:schemeClr val="bg2"/>
                </a:solidFill>
                <a:latin typeface="Avenir Medium"/>
                <a:cs typeface="Avenir Medium"/>
              </a:rPr>
              <a:t>he</a:t>
            </a:r>
            <a:r>
              <a:rPr lang="es-ES" sz="1200" i="1" dirty="0" smtClean="0">
                <a:solidFill>
                  <a:schemeClr val="bg2"/>
                </a:solidFill>
                <a:latin typeface="Avenir Medium"/>
                <a:cs typeface="Avenir Medium"/>
              </a:rPr>
              <a:t> </a:t>
            </a:r>
            <a:r>
              <a:rPr lang="es-ES" sz="1200" i="1" dirty="0">
                <a:solidFill>
                  <a:schemeClr val="bg2"/>
                </a:solidFill>
                <a:latin typeface="Avenir Medium"/>
                <a:cs typeface="Avenir Medium"/>
              </a:rPr>
              <a:t>W</a:t>
            </a:r>
            <a:r>
              <a:rPr lang="es-ES" sz="1200" i="1" dirty="0" smtClean="0">
                <a:solidFill>
                  <a:schemeClr val="bg2"/>
                </a:solidFill>
                <a:latin typeface="Avenir Medium"/>
                <a:cs typeface="Avenir Medium"/>
              </a:rPr>
              <a:t>all </a:t>
            </a:r>
            <a:r>
              <a:rPr lang="es-ES" sz="1200" i="1" dirty="0" smtClean="0">
                <a:solidFill>
                  <a:schemeClr val="bg2"/>
                </a:solidFill>
                <a:latin typeface="Avenir Medium"/>
                <a:cs typeface="Avenir Medium"/>
              </a:rPr>
              <a:t>S</a:t>
            </a:r>
            <a:r>
              <a:rPr lang="es-ES" sz="1200" i="1" dirty="0" smtClean="0">
                <a:solidFill>
                  <a:schemeClr val="bg2"/>
                </a:solidFill>
                <a:latin typeface="Avenir Medium"/>
                <a:cs typeface="Avenir Medium"/>
              </a:rPr>
              <a:t>treet </a:t>
            </a:r>
            <a:r>
              <a:rPr lang="es-ES" sz="1200" i="1" dirty="0" err="1" smtClean="0">
                <a:solidFill>
                  <a:schemeClr val="bg2"/>
                </a:solidFill>
                <a:latin typeface="Avenir Medium"/>
                <a:cs typeface="Avenir Medium"/>
              </a:rPr>
              <a:t>Journal</a:t>
            </a:r>
            <a:endParaRPr lang="es-ES" sz="1200" i="1" dirty="0">
              <a:solidFill>
                <a:schemeClr val="bg2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9055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368" y="1892420"/>
            <a:ext cx="1764000" cy="17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895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endParaRPr lang="es-ES" sz="2200" dirty="0">
              <a:latin typeface="Avenir Heavy"/>
              <a:cs typeface="Avenir Heavy"/>
            </a:endParaRPr>
          </a:p>
          <a:p>
            <a:endParaRPr lang="es-ES" sz="1200" dirty="0" smtClean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800" y="1874694"/>
            <a:ext cx="1728000" cy="17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Actividad Solar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rgbClr val="808080"/>
                </a:solidFill>
                <a:latin typeface="Avenir Medium"/>
                <a:cs typeface="Avenir Medium"/>
              </a:rPr>
              <a:t>Aerosoles volcánicos</a:t>
            </a:r>
            <a:endParaRPr lang="es-ES" sz="1600" dirty="0">
              <a:solidFill>
                <a:srgbClr val="808080"/>
              </a:solidFill>
              <a:latin typeface="Avenir Medium"/>
              <a:cs typeface="Avenir Medium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60392" y="3548604"/>
            <a:ext cx="1453509" cy="553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Gases Efecto</a:t>
            </a:r>
          </a:p>
          <a:p>
            <a:pPr algn="ctr"/>
            <a:r>
              <a:rPr lang="es-ES" sz="1600" dirty="0" smtClean="0">
                <a:latin typeface="Avenir Medium"/>
                <a:cs typeface="Avenir Medium"/>
              </a:rPr>
              <a:t>Invernadero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759361" y="3663097"/>
            <a:ext cx="1529423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Usos de suelo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chemeClr val="accent5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chemeClr val="accent5"/>
              </a:solidFill>
              <a:latin typeface="Avenir Heavy"/>
              <a:cs typeface="Avenir Heavy"/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6336456" y="4034844"/>
            <a:ext cx="2467435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800000"/>
                </a:solidFill>
                <a:latin typeface="Avenir Heavy"/>
                <a:cs typeface="Avenir Heavy"/>
              </a:rPr>
              <a:t>Factores Antrópicos</a:t>
            </a:r>
            <a:endParaRPr lang="es-ES" sz="1900" dirty="0">
              <a:solidFill>
                <a:srgbClr val="800000"/>
              </a:solidFill>
              <a:latin typeface="Avenir Heavy"/>
              <a:cs typeface="Avenir Heavy"/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576" y="103804"/>
            <a:ext cx="2592288" cy="168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4691002"/>
            <a:ext cx="5269120" cy="2748009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1655935" y="4427909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49" name="Conector recto 48"/>
          <p:cNvCxnSpPr/>
          <p:nvPr/>
        </p:nvCxnSpPr>
        <p:spPr bwMode="auto">
          <a:xfrm flipV="1">
            <a:off x="1295895" y="6491202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Conector recto 49"/>
          <p:cNvCxnSpPr/>
          <p:nvPr/>
        </p:nvCxnSpPr>
        <p:spPr bwMode="auto">
          <a:xfrm flipV="1">
            <a:off x="3769567" y="5123050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/>
          <a:srcRect l="8895" t="9231" r="10886"/>
          <a:stretch/>
        </p:blipFill>
        <p:spPr>
          <a:xfrm>
            <a:off x="6192441" y="4859957"/>
            <a:ext cx="3205560" cy="2521347"/>
          </a:xfrm>
          <a:prstGeom prst="rect">
            <a:avLst/>
          </a:prstGeom>
        </p:spPr>
      </p:pic>
      <p:sp>
        <p:nvSpPr>
          <p:cNvPr id="55" name="Rectángulo 54"/>
          <p:cNvSpPr/>
          <p:nvPr/>
        </p:nvSpPr>
        <p:spPr>
          <a:xfrm>
            <a:off x="6568032" y="4571925"/>
            <a:ext cx="2750474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Medium"/>
                <a:cs typeface="Avenir Medium"/>
              </a:rPr>
              <a:t>CO</a:t>
            </a:r>
            <a:r>
              <a:rPr lang="es-ES" sz="1500" baseline="-25000" dirty="0" smtClean="0">
                <a:latin typeface="Avenir Medium"/>
                <a:cs typeface="Avenir Medium"/>
              </a:rPr>
              <a:t>2</a:t>
            </a:r>
            <a:r>
              <a:rPr lang="es-ES" sz="1500" dirty="0" smtClean="0">
                <a:latin typeface="Avenir Medium"/>
                <a:cs typeface="Avenir Medium"/>
              </a:rPr>
              <a:t> atmosférico (</a:t>
            </a:r>
            <a:r>
              <a:rPr lang="es-ES" sz="1500" dirty="0" err="1" smtClean="0">
                <a:latin typeface="Avenir Medium"/>
                <a:cs typeface="Avenir Medium"/>
              </a:rPr>
              <a:t>Mauna</a:t>
            </a:r>
            <a:r>
              <a:rPr lang="es-ES" sz="1500" dirty="0" smtClean="0">
                <a:latin typeface="Avenir Medium"/>
                <a:cs typeface="Avenir Medium"/>
              </a:rPr>
              <a:t> Loa)</a:t>
            </a:r>
            <a:endParaRPr lang="es-ES" sz="1500" dirty="0">
              <a:latin typeface="Avenir Medium"/>
              <a:cs typeface="Avenir Medium"/>
            </a:endParaRPr>
          </a:p>
        </p:txBody>
      </p:sp>
      <p:sp>
        <p:nvSpPr>
          <p:cNvPr id="56" name="Rectángulo 55"/>
          <p:cNvSpPr/>
          <p:nvPr/>
        </p:nvSpPr>
        <p:spPr bwMode="auto">
          <a:xfrm>
            <a:off x="6480472" y="4898057"/>
            <a:ext cx="2880320" cy="2052232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7" name="Rectángulo 56"/>
          <p:cNvSpPr/>
          <p:nvPr/>
        </p:nvSpPr>
        <p:spPr bwMode="auto">
          <a:xfrm>
            <a:off x="6565180" y="5037757"/>
            <a:ext cx="2075532" cy="385564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0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368" y="1892420"/>
            <a:ext cx="1764000" cy="17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54045" y="107431"/>
            <a:ext cx="6494866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Causas de las variaciones observadas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3848" y="4957365"/>
            <a:ext cx="9361040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" sz="1900" dirty="0" smtClean="0">
                <a:solidFill>
                  <a:schemeClr val="accent6"/>
                </a:solidFill>
                <a:latin typeface="Avenir Heavy"/>
                <a:cs typeface="Avenir Heavy"/>
              </a:rPr>
              <a:t>Procesos de variabilidad interna </a:t>
            </a:r>
            <a:r>
              <a:rPr lang="es-ES" sz="1900" dirty="0" smtClean="0">
                <a:latin typeface="Avenir Book"/>
                <a:cs typeface="Avenir Book"/>
              </a:rPr>
              <a:t>(asociados a la memoria del sistema climático)</a:t>
            </a:r>
            <a:endParaRPr lang="es-ES" sz="1900" dirty="0" smtClean="0">
              <a:latin typeface="Avenir Heavy"/>
              <a:cs typeface="Avenir Heavy"/>
            </a:endParaRPr>
          </a:p>
        </p:txBody>
      </p:sp>
      <p:pic>
        <p:nvPicPr>
          <p:cNvPr id="2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773" y="1869120"/>
            <a:ext cx="1728000" cy="17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1840" y="1259557"/>
            <a:ext cx="5686172" cy="3874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externos al sistema climático</a:t>
            </a: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2200" dirty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endParaRPr lang="es-ES" sz="1200" dirty="0" smtClean="0">
              <a:latin typeface="Avenir Heavy"/>
              <a:cs typeface="Avenir Heavy"/>
            </a:endParaRPr>
          </a:p>
          <a:p>
            <a:pPr marL="514350" indent="-514350">
              <a:buAutoNum type="romanUcParenR"/>
            </a:pPr>
            <a:r>
              <a:rPr lang="es-ES" sz="2200" dirty="0" smtClean="0">
                <a:latin typeface="Avenir Heavy"/>
                <a:cs typeface="Avenir Heavy"/>
              </a:rPr>
              <a:t>Factores internos al sistema climático</a:t>
            </a:r>
            <a:endParaRPr lang="es-ES" sz="2200" dirty="0">
              <a:latin typeface="Avenir Heavy"/>
              <a:cs typeface="Avenir Heavy"/>
            </a:endParaRPr>
          </a:p>
        </p:txBody>
      </p:sp>
      <p:pic>
        <p:nvPicPr>
          <p:cNvPr id="2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840" y="1820676"/>
            <a:ext cx="1800000" cy="182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4800" y="1874694"/>
            <a:ext cx="1728000" cy="17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33803" y="3663097"/>
            <a:ext cx="158688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Actividad Solar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642184" y="3663097"/>
            <a:ext cx="2198314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Aerosoles volcánicos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60392" y="3548604"/>
            <a:ext cx="1453509" cy="5531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Gases Efecto</a:t>
            </a:r>
          </a:p>
          <a:p>
            <a:pPr algn="ctr"/>
            <a:r>
              <a:rPr lang="es-ES" sz="1600" dirty="0" smtClean="0">
                <a:latin typeface="Avenir Medium"/>
                <a:cs typeface="Avenir Medium"/>
              </a:rPr>
              <a:t>Invernadero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759361" y="3663097"/>
            <a:ext cx="1529423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latin typeface="Avenir Medium"/>
                <a:cs typeface="Avenir Medium"/>
              </a:rPr>
              <a:t>Usos de suelo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706080" y="4034844"/>
            <a:ext cx="2323193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009973"/>
                </a:solidFill>
                <a:latin typeface="Avenir Heavy"/>
                <a:cs typeface="Avenir Heavy"/>
              </a:rPr>
              <a:t>Factores Naturales</a:t>
            </a:r>
            <a:endParaRPr lang="es-ES" sz="1900" dirty="0">
              <a:solidFill>
                <a:srgbClr val="009973"/>
              </a:solidFill>
              <a:latin typeface="Avenir Heavy"/>
              <a:cs typeface="Avenir Heavy"/>
            </a:endParaRPr>
          </a:p>
        </p:txBody>
      </p:sp>
      <p:pic>
        <p:nvPicPr>
          <p:cNvPr id="38" name="Picture 3"/>
          <p:cNvPicPr/>
          <p:nvPr/>
        </p:nvPicPr>
        <p:blipFill rotWithShape="1">
          <a:blip r:embed="rId7"/>
          <a:srcRect r="51207"/>
          <a:stretch/>
        </p:blipFill>
        <p:spPr>
          <a:xfrm>
            <a:off x="1660400" y="5792951"/>
            <a:ext cx="1862336" cy="1554120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pic>
        <p:nvPicPr>
          <p:cNvPr id="39" name="Picture 5"/>
          <p:cNvPicPr/>
          <p:nvPr/>
        </p:nvPicPr>
        <p:blipFill rotWithShape="1">
          <a:blip r:embed="rId8"/>
          <a:srcRect t="571" r="19665" b="1"/>
          <a:stretch/>
        </p:blipFill>
        <p:spPr>
          <a:xfrm>
            <a:off x="6988992" y="5792951"/>
            <a:ext cx="1867744" cy="155412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41" name="Google Shape;63;p8"/>
          <p:cNvPicPr preferRelativeResize="0"/>
          <p:nvPr/>
        </p:nvPicPr>
        <p:blipFill rotWithShape="1">
          <a:blip r:embed="rId9">
            <a:alphaModFix/>
          </a:blip>
          <a:srcRect l="388" t="4443" b="39474"/>
          <a:stretch/>
        </p:blipFill>
        <p:spPr>
          <a:xfrm>
            <a:off x="4336115" y="5789816"/>
            <a:ext cx="1839497" cy="1560391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</p:pic>
      <p:sp>
        <p:nvSpPr>
          <p:cNvPr id="43" name="Rectángulo 42"/>
          <p:cNvSpPr/>
          <p:nvPr/>
        </p:nvSpPr>
        <p:spPr>
          <a:xfrm>
            <a:off x="2159992" y="5436021"/>
            <a:ext cx="91080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Océano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654975" y="5436021"/>
            <a:ext cx="115763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Medium"/>
                <a:cs typeface="Avenir Medium"/>
              </a:rPr>
              <a:t>Atmósfera</a:t>
            </a:r>
            <a:endParaRPr lang="es-ES" sz="1600" dirty="0">
              <a:latin typeface="Avenir Medium"/>
              <a:cs typeface="Avenir Medium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7367325" y="5436021"/>
            <a:ext cx="1032066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err="1" smtClean="0">
                <a:latin typeface="Avenir Medium"/>
                <a:cs typeface="Avenir Medium"/>
              </a:rPr>
              <a:t>Criosfera</a:t>
            </a:r>
            <a:endParaRPr lang="es-ES" sz="1600" dirty="0">
              <a:latin typeface="Avenir Medium"/>
              <a:cs typeface="Avenir Medium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97" y="192671"/>
            <a:ext cx="3012175" cy="157094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336456" y="4034844"/>
            <a:ext cx="2467435" cy="367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00" dirty="0" smtClean="0">
                <a:solidFill>
                  <a:srgbClr val="800000"/>
                </a:solidFill>
                <a:latin typeface="Avenir Heavy"/>
                <a:cs typeface="Avenir Heavy"/>
              </a:rPr>
              <a:t>Factores Antrópicos</a:t>
            </a:r>
            <a:endParaRPr lang="es-ES" sz="1900" dirty="0">
              <a:solidFill>
                <a:srgbClr val="80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4951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648840" y="557988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es-ES" sz="1800" i="1" dirty="0">
                <a:latin typeface="Avenir Medium"/>
                <a:ea typeface="ＭＳ Ｐゴシック" charset="0"/>
                <a:cs typeface="Avenir Medium"/>
              </a:rPr>
              <a:t>“En Groenlandia, todos los inviernos son severos, pero no de igual forma. Los daneses han notado que cuando el invierno en Dinamarca es especialmente severo, el invierno en Groenlandia es a su manera leve o suave, y viceversa”</a:t>
            </a:r>
            <a:r>
              <a:rPr lang="es-ES" sz="1800" dirty="0">
                <a:latin typeface="Avenir Medium"/>
                <a:cs typeface="Avenir Medium"/>
              </a:rPr>
              <a:t>.</a:t>
            </a:r>
          </a:p>
          <a:p>
            <a:pPr algn="just">
              <a:buClrTx/>
              <a:buFontTx/>
              <a:buNone/>
            </a:pPr>
            <a:endParaRPr lang="es-ES" sz="2200" dirty="0">
              <a:latin typeface="Avenir Medium"/>
              <a:cs typeface="Avenir Medium"/>
            </a:endParaRPr>
          </a:p>
          <a:p>
            <a:pPr algn="just">
              <a:buClrTx/>
              <a:buFontTx/>
              <a:buNone/>
            </a:pPr>
            <a:r>
              <a:rPr lang="es-ES" sz="1800" dirty="0">
                <a:latin typeface="Avenir Medium"/>
                <a:cs typeface="Avenir Medium"/>
              </a:rPr>
              <a:t>Hans </a:t>
            </a:r>
            <a:r>
              <a:rPr lang="es-ES" sz="1800" dirty="0" err="1">
                <a:latin typeface="Avenir Medium"/>
                <a:cs typeface="Avenir Medium"/>
              </a:rPr>
              <a:t>Egede</a:t>
            </a:r>
            <a:r>
              <a:rPr lang="es-ES" sz="1800" dirty="0">
                <a:latin typeface="Avenir Medium"/>
                <a:cs typeface="Avenir Medium"/>
              </a:rPr>
              <a:t> </a:t>
            </a:r>
            <a:r>
              <a:rPr lang="es-ES" sz="1800" dirty="0" err="1">
                <a:latin typeface="Avenir Medium"/>
                <a:cs typeface="Avenir Medium"/>
              </a:rPr>
              <a:t>Saabye</a:t>
            </a:r>
            <a:r>
              <a:rPr lang="es-ES" sz="1800" dirty="0">
                <a:latin typeface="Avenir Medium"/>
                <a:cs typeface="Avenir Medium"/>
              </a:rPr>
              <a:t>, misionero danés, 1745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96" y="1835621"/>
            <a:ext cx="4425132" cy="355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688384" y="3275707"/>
            <a:ext cx="388843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 Mapa original a color de Groenlandia por Hans </a:t>
            </a:r>
            <a:r>
              <a:rPr lang="es-ES" sz="1600" dirty="0" err="1">
                <a:latin typeface="Avenir Book"/>
                <a:ea typeface="ＭＳ Ｐゴシック" charset="0"/>
                <a:cs typeface="Avenir Book"/>
              </a:rPr>
              <a:t>Egede</a:t>
            </a: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 en </a:t>
            </a: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1737 </a:t>
            </a:r>
          </a:p>
          <a:p>
            <a:pPr algn="ctr">
              <a:buClrTx/>
              <a:buFontTx/>
              <a:buNone/>
            </a:pP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(Royal </a:t>
            </a:r>
            <a:r>
              <a:rPr lang="es-ES" sz="1600" dirty="0">
                <a:latin typeface="Avenir Book"/>
                <a:ea typeface="ＭＳ Ｐゴシック" charset="0"/>
                <a:cs typeface="Avenir Book"/>
              </a:rPr>
              <a:t>Library de </a:t>
            </a:r>
            <a:r>
              <a:rPr lang="es-ES" sz="1600" dirty="0" smtClean="0">
                <a:latin typeface="Avenir Book"/>
                <a:ea typeface="ＭＳ Ｐゴシック" charset="0"/>
                <a:cs typeface="Avenir Book"/>
              </a:rPr>
              <a:t>Dinamarca)</a:t>
            </a:r>
            <a:endParaRPr lang="es-ES" sz="1600" dirty="0"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801766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/>
          <a:stretch/>
        </p:blipFill>
        <p:spPr bwMode="auto">
          <a:xfrm>
            <a:off x="287784" y="3326879"/>
            <a:ext cx="4242472" cy="37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4320480" cy="6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climática de invierno en Europa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37602" y="2915741"/>
            <a:ext cx="1929884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smtClean="0">
                <a:solidFill>
                  <a:srgbClr val="C82B0F"/>
                </a:solidFill>
                <a:latin typeface="Avenir Black"/>
                <a:cs typeface="Avenir Black"/>
              </a:rPr>
              <a:t>Fase Positiva</a:t>
            </a:r>
            <a:endParaRPr lang="es-ES" sz="2200" dirty="0">
              <a:solidFill>
                <a:srgbClr val="C82B0F"/>
              </a:solidFill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t="4883" b="9438"/>
          <a:stretch/>
        </p:blipFill>
        <p:spPr>
          <a:xfrm>
            <a:off x="5544368" y="1292877"/>
            <a:ext cx="4170826" cy="1694872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5616376" y="899517"/>
            <a:ext cx="418782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Sistema semipermanente de presiones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272" y="3995861"/>
            <a:ext cx="5338749" cy="295232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472360" y="3808057"/>
            <a:ext cx="4126314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Oscilación </a:t>
            </a:r>
            <a:r>
              <a:rPr lang="es-ES" dirty="0" err="1" smtClean="0">
                <a:latin typeface="Avenir Book"/>
                <a:cs typeface="Avenir Book"/>
              </a:rPr>
              <a:t>Atlantico</a:t>
            </a:r>
            <a:r>
              <a:rPr lang="es-ES" dirty="0" smtClean="0">
                <a:latin typeface="Avenir Book"/>
                <a:cs typeface="Avenir Book"/>
              </a:rPr>
              <a:t> Norte: 1864-2018</a:t>
            </a:r>
            <a:endParaRPr lang="es-E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63051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La Oscilación del Atlántico Norte</a:t>
            </a:r>
          </a:p>
          <a:p>
            <a:pPr>
              <a:buClrTx/>
              <a:buFontTx/>
              <a:buNone/>
            </a:pPr>
            <a:endParaRPr lang="es-ES" sz="2200" b="1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4320480" cy="6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climática de invierno en Europa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51880" y="2915741"/>
            <a:ext cx="2097183" cy="411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smtClean="0">
                <a:solidFill>
                  <a:schemeClr val="accent6"/>
                </a:solidFill>
                <a:latin typeface="Avenir Black"/>
                <a:cs typeface="Avenir Black"/>
              </a:rPr>
              <a:t>Fase Negativa</a:t>
            </a:r>
            <a:endParaRPr lang="es-ES" sz="2200" dirty="0">
              <a:solidFill>
                <a:schemeClr val="accent6"/>
              </a:solidFill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t="4883" b="9438"/>
          <a:stretch/>
        </p:blipFill>
        <p:spPr>
          <a:xfrm>
            <a:off x="5544368" y="1292877"/>
            <a:ext cx="4170826" cy="1694872"/>
          </a:xfrm>
          <a:prstGeom prst="rect">
            <a:avLst/>
          </a:prstGeom>
          <a:ln w="28575" cmpd="sng">
            <a:solidFill>
              <a:schemeClr val="accent4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5616376" y="899517"/>
            <a:ext cx="4187828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Sistema semipermanente de presiones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272" y="3995861"/>
            <a:ext cx="5338749" cy="295232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472360" y="3808057"/>
            <a:ext cx="4126314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Oscilación </a:t>
            </a:r>
            <a:r>
              <a:rPr lang="es-ES" dirty="0" err="1" smtClean="0">
                <a:latin typeface="Avenir Book"/>
                <a:cs typeface="Avenir Book"/>
              </a:rPr>
              <a:t>Atlantico</a:t>
            </a:r>
            <a:r>
              <a:rPr lang="es-ES" dirty="0" smtClean="0">
                <a:latin typeface="Avenir Book"/>
                <a:cs typeface="Avenir Book"/>
              </a:rPr>
              <a:t> Norte: 1864-2018</a:t>
            </a:r>
            <a:endParaRPr lang="es-ES" dirty="0">
              <a:latin typeface="Avenir Book"/>
              <a:cs typeface="Avenir Book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3"/>
          <a:stretch/>
        </p:blipFill>
        <p:spPr bwMode="auto">
          <a:xfrm>
            <a:off x="287784" y="3326879"/>
            <a:ext cx="4276381" cy="37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161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47824" y="1754667"/>
            <a:ext cx="7716788" cy="35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P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rincipal </a:t>
            </a:r>
            <a:r>
              <a:rPr lang="es-ES" sz="1800" dirty="0">
                <a:latin typeface="Avenir Medium"/>
                <a:ea typeface="ＭＳ Ｐゴシック" charset="0"/>
                <a:cs typeface="Avenir Medium"/>
              </a:rPr>
              <a:t>fuente de 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variabilidad interna (en periodos de </a:t>
            </a:r>
            <a:r>
              <a:rPr lang="es-ES" sz="1800" dirty="0" smtClean="0">
                <a:latin typeface="Avenir Heavy"/>
                <a:ea typeface="ＭＳ Ｐゴシック" charset="0"/>
                <a:cs typeface="Avenir Heavy"/>
              </a:rPr>
              <a:t>2 a 7 años</a:t>
            </a:r>
            <a:r>
              <a:rPr lang="es-ES" sz="1800" dirty="0" smtClean="0">
                <a:latin typeface="Avenir Medium"/>
                <a:ea typeface="ＭＳ Ｐゴシック" charset="0"/>
                <a:cs typeface="Avenir Medium"/>
              </a:rPr>
              <a:t>)</a:t>
            </a:r>
            <a:endParaRPr lang="es-ES" sz="1800" dirty="0">
              <a:latin typeface="Avenir Medium"/>
              <a:ea typeface="ＭＳ Ｐゴシック" charset="0"/>
              <a:cs typeface="Avenir Medium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>
                <a:latin typeface="Avenir Heavy"/>
                <a:ea typeface="ＭＳ Ｐゴシック" charset="0"/>
                <a:cs typeface="Avenir Heavy"/>
              </a:rPr>
              <a:t>El 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Niño </a:t>
            </a:r>
            <a:r>
              <a:rPr lang="es-ES" sz="2200" b="1" dirty="0">
                <a:latin typeface="Avenir Heavy"/>
                <a:ea typeface="ＭＳ Ｐゴシック" charset="0"/>
                <a:cs typeface="Avenir Heavy"/>
              </a:rPr>
              <a:t>– Oscilación del Sur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84" y="2699717"/>
            <a:ext cx="5151757" cy="3128268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>
            <a:off x="5832400" y="5399477"/>
            <a:ext cx="385105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latin typeface="Avenir Book"/>
                <a:cs typeface="Avenir Book"/>
              </a:rPr>
              <a:t>Anomalías de temperatura de superficie</a:t>
            </a:r>
            <a:endParaRPr lang="es-ES" sz="1600" dirty="0">
              <a:latin typeface="Avenir Book"/>
              <a:cs typeface="Avenir Book"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47824" y="6364051"/>
            <a:ext cx="7200800" cy="89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82" tIns="46790" rIns="89982" bIns="4679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lnSpc>
                <a:spcPct val="120000"/>
              </a:lnSpc>
              <a:spcBef>
                <a:spcPts val="1500"/>
              </a:spcBef>
              <a:buClrTx/>
            </a:pPr>
            <a:r>
              <a:rPr lang="es-ES" sz="2200" dirty="0" smtClean="0">
                <a:latin typeface="Avenir Medium"/>
                <a:ea typeface="ＭＳ Ｐゴシック" charset="0"/>
                <a:cs typeface="Avenir Medium"/>
              </a:rPr>
              <a:t>Aunque se da en el océano Pacífico Tropical está ligado a numerosos </a:t>
            </a:r>
            <a:r>
              <a:rPr lang="es-ES" sz="2200" dirty="0" smtClean="0">
                <a:latin typeface="Avenir Heavy"/>
                <a:ea typeface="ＭＳ Ｐゴシック" charset="0"/>
                <a:cs typeface="Avenir Heavy"/>
              </a:rPr>
              <a:t>impactos climáticos en toda la Tierra</a:t>
            </a:r>
            <a:endParaRPr lang="es-ES" sz="2200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19" y="2807189"/>
            <a:ext cx="4261295" cy="25922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20432" y="2627709"/>
            <a:ext cx="949865" cy="35317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venir Medium"/>
                <a:cs typeface="Avenir Medium"/>
              </a:rPr>
              <a:t>El Niño</a:t>
            </a:r>
            <a:endParaRPr lang="es-ES" dirty="0"/>
          </a:p>
        </p:txBody>
      </p:sp>
      <p:sp>
        <p:nvSpPr>
          <p:cNvPr id="17" name="Rectángulo 16"/>
          <p:cNvSpPr/>
          <p:nvPr/>
        </p:nvSpPr>
        <p:spPr>
          <a:xfrm>
            <a:off x="8241054" y="2627709"/>
            <a:ext cx="975722" cy="35317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dirty="0" smtClean="0">
                <a:latin typeface="Avenir Medium"/>
                <a:cs typeface="Avenir Medium"/>
              </a:rPr>
              <a:t>La Niña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432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4" cy="359624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6590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Impactos climáticos asociados:  </a:t>
            </a:r>
            <a:r>
              <a:rPr lang="es-ES" sz="2200" b="1" dirty="0" smtClean="0">
                <a:solidFill>
                  <a:srgbClr val="0000FF"/>
                </a:solidFill>
                <a:latin typeface="Avenir Black"/>
                <a:ea typeface="ＭＳ Ｐゴシック" charset="0"/>
                <a:cs typeface="Avenir Black"/>
              </a:rPr>
              <a:t>fase Niña</a:t>
            </a:r>
            <a:endParaRPr lang="es-ES" sz="2200" b="1" dirty="0">
              <a:solidFill>
                <a:srgbClr val="0000FF"/>
              </a:solidFill>
              <a:latin typeface="Avenir Black"/>
              <a:ea typeface="ＭＳ Ｐゴシック" charset="0"/>
              <a:cs typeface="Avenir Black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824" y="4233737"/>
            <a:ext cx="5040000" cy="31465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99" y="1855653"/>
            <a:ext cx="5040000" cy="31483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1727944" y="1907629"/>
            <a:ext cx="3672408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05868" y="1801713"/>
            <a:ext cx="1888692" cy="411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venir Heavy"/>
                <a:cs typeface="Avenir Heavy"/>
              </a:rPr>
              <a:t>Precipitación</a:t>
            </a:r>
            <a:endParaRPr lang="es-ES" sz="2200" dirty="0">
              <a:latin typeface="Avenir Heavy"/>
              <a:cs typeface="Avenir Heavy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418090" y="2148145"/>
            <a:ext cx="1690706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20DA14"/>
                </a:solidFill>
                <a:latin typeface="Avenir Medium"/>
                <a:cs typeface="Avenir Medium"/>
              </a:rPr>
              <a:t>Más húmedo</a:t>
            </a:r>
            <a:endParaRPr lang="es-ES" sz="2000" dirty="0">
              <a:solidFill>
                <a:srgbClr val="20DA14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074888" y="2148145"/>
            <a:ext cx="1267769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9E9E13"/>
                </a:solidFill>
                <a:latin typeface="Avenir Medium"/>
                <a:cs typeface="Avenir Medium"/>
              </a:rPr>
              <a:t>Más seco</a:t>
            </a:r>
            <a:endParaRPr lang="es-ES" sz="2000" dirty="0">
              <a:solidFill>
                <a:srgbClr val="9E9E13"/>
              </a:solidFill>
            </a:endParaRPr>
          </a:p>
        </p:txBody>
      </p:sp>
      <p:sp>
        <p:nvSpPr>
          <p:cNvPr id="28" name="Rectángulo 27"/>
          <p:cNvSpPr/>
          <p:nvPr/>
        </p:nvSpPr>
        <p:spPr bwMode="auto">
          <a:xfrm>
            <a:off x="5472360" y="4283893"/>
            <a:ext cx="4248472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120432" y="4139877"/>
            <a:ext cx="1856530" cy="411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venir Heavy"/>
                <a:cs typeface="Avenir Heavy"/>
              </a:rPr>
              <a:t>Temperatura</a:t>
            </a:r>
            <a:endParaRPr lang="es-ES" sz="2200" dirty="0">
              <a:latin typeface="Avenir Heavy"/>
              <a:cs typeface="Avenir Heavy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717026" y="4487217"/>
            <a:ext cx="1424218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1FD2C8"/>
                </a:solidFill>
                <a:latin typeface="Avenir Medium"/>
                <a:cs typeface="Avenir Medium"/>
              </a:rPr>
              <a:t>Más cálido</a:t>
            </a:r>
            <a:endParaRPr lang="es-ES" sz="2000" dirty="0">
              <a:solidFill>
                <a:srgbClr val="1FD2C8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282462" y="4487217"/>
            <a:ext cx="1129526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F4008D"/>
                </a:solidFill>
                <a:latin typeface="Avenir Medium"/>
                <a:cs typeface="Avenir Medium"/>
              </a:rPr>
              <a:t>Más frío</a:t>
            </a:r>
            <a:endParaRPr lang="es-ES" sz="2000" dirty="0">
              <a:solidFill>
                <a:srgbClr val="F4008D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0489" y="1691605"/>
            <a:ext cx="3904359" cy="239142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904408" y="1619597"/>
            <a:ext cx="4101162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venir Book"/>
                <a:cs typeface="Avenir Book"/>
              </a:rPr>
              <a:t>El Niño-Oscilación del Sur: 1870-2018</a:t>
            </a:r>
            <a:endParaRPr lang="es-ES" dirty="0">
              <a:latin typeface="Avenir Book"/>
              <a:cs typeface="Avenir Book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6350567" y="2093975"/>
            <a:ext cx="3384376" cy="169219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Variabilidad </a:t>
            </a:r>
            <a:r>
              <a:rPr lang="es-ES" sz="2200" b="1" dirty="0" err="1" smtClean="0">
                <a:latin typeface="Avenir Heavy"/>
                <a:ea typeface="ＭＳ Ｐゴシック" charset="0"/>
                <a:cs typeface="Avenir Heavy"/>
              </a:rPr>
              <a:t>Multidecadal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 del Atlántico</a:t>
            </a:r>
            <a:endParaRPr lang="es-ES" sz="2200" b="1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-5230" r="-332" b="5230"/>
          <a:stretch/>
        </p:blipFill>
        <p:spPr bwMode="auto">
          <a:xfrm>
            <a:off x="2808064" y="1691605"/>
            <a:ext cx="3978035" cy="4046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42"/>
          <p:cNvSpPr>
            <a:spLocks noChangeArrowheads="1"/>
          </p:cNvSpPr>
          <p:nvPr/>
        </p:nvSpPr>
        <p:spPr bwMode="auto">
          <a:xfrm>
            <a:off x="4824288" y="2022375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25" name="Rectángulo 42"/>
          <p:cNvSpPr>
            <a:spLocks noChangeArrowheads="1"/>
          </p:cNvSpPr>
          <p:nvPr/>
        </p:nvSpPr>
        <p:spPr bwMode="auto">
          <a:xfrm>
            <a:off x="3633062" y="3196623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3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7818738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Ejemplos de procesos de variabilidad interna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07950" y="8014177"/>
            <a:ext cx="4267200" cy="30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spcBef>
                <a:spcPts val="875"/>
              </a:spcBef>
              <a:buClrTx/>
            </a:pPr>
            <a:r>
              <a:rPr lang="es-ES" sz="1400">
                <a:ea typeface="ＭＳ Ｐゴシック" charset="0"/>
                <a:cs typeface="ＭＳ Ｐゴシック" charset="0"/>
              </a:rPr>
              <a:t>http://www.esrl.noaa.gov/psd/enso/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214915"/>
            <a:ext cx="618172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Variabilidad </a:t>
            </a:r>
            <a:r>
              <a:rPr lang="es-ES" sz="2200" b="1" dirty="0" err="1" smtClean="0">
                <a:latin typeface="Avenir Heavy"/>
                <a:ea typeface="ＭＳ Ｐゴシック" charset="0"/>
                <a:cs typeface="Avenir Heavy"/>
              </a:rPr>
              <a:t>Multidecadal</a:t>
            </a:r>
            <a:r>
              <a:rPr lang="es-ES" sz="2200" b="1" dirty="0" smtClean="0">
                <a:latin typeface="Avenir Heavy"/>
                <a:ea typeface="ＭＳ Ｐゴシック" charset="0"/>
                <a:cs typeface="Avenir Heavy"/>
              </a:rPr>
              <a:t> del Atlántico</a:t>
            </a:r>
            <a:endParaRPr lang="es-ES" sz="2200" b="1" dirty="0">
              <a:latin typeface="Avenir Heavy"/>
              <a:ea typeface="ＭＳ Ｐゴシック" charset="0"/>
              <a:cs typeface="Avenir Heavy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-5230" r="-332" b="5230"/>
          <a:stretch/>
        </p:blipFill>
        <p:spPr bwMode="auto">
          <a:xfrm>
            <a:off x="2808064" y="1691605"/>
            <a:ext cx="3978035" cy="404696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1403573"/>
            <a:ext cx="20812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1"/>
          <p:cNvSpPr txBox="1">
            <a:spLocks noChangeArrowheads="1"/>
          </p:cNvSpPr>
          <p:nvPr/>
        </p:nvSpPr>
        <p:spPr bwMode="auto">
          <a:xfrm>
            <a:off x="7355237" y="1136873"/>
            <a:ext cx="2467342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Intensidad de sequías</a:t>
            </a:r>
            <a:endParaRPr lang="es-ES" sz="1800" b="1" dirty="0">
              <a:latin typeface="Avenir Medium"/>
              <a:cs typeface="Avenir Medium"/>
            </a:endParaRPr>
          </a:p>
        </p:txBody>
      </p:sp>
      <p:pic>
        <p:nvPicPr>
          <p:cNvPr id="18" name="Imagen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"/>
          <a:stretch/>
        </p:blipFill>
        <p:spPr bwMode="auto">
          <a:xfrm>
            <a:off x="7178233" y="5354811"/>
            <a:ext cx="2343150" cy="209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1"/>
          <p:cNvSpPr txBox="1">
            <a:spLocks noChangeArrowheads="1"/>
          </p:cNvSpPr>
          <p:nvPr/>
        </p:nvSpPr>
        <p:spPr bwMode="auto">
          <a:xfrm>
            <a:off x="6909298" y="5003973"/>
            <a:ext cx="2955550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Precipitaciones en el </a:t>
            </a:r>
            <a:r>
              <a:rPr lang="es-ES" sz="1800" b="1" dirty="0" err="1" smtClean="0">
                <a:latin typeface="Avenir Medium"/>
                <a:cs typeface="Avenir Medium"/>
              </a:rPr>
              <a:t>Sahel</a:t>
            </a:r>
            <a:endParaRPr lang="es-ES" sz="1800" b="1" dirty="0">
              <a:latin typeface="Avenir Medium"/>
              <a:cs typeface="Avenir Medium"/>
            </a:endParaRPr>
          </a:p>
        </p:txBody>
      </p:sp>
      <p:sp>
        <p:nvSpPr>
          <p:cNvPr id="23" name="CuadroTexto 27"/>
          <p:cNvSpPr txBox="1">
            <a:spLocks noChangeArrowheads="1"/>
          </p:cNvSpPr>
          <p:nvPr/>
        </p:nvSpPr>
        <p:spPr bwMode="auto">
          <a:xfrm>
            <a:off x="9519644" y="6596785"/>
            <a:ext cx="341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Rectángulo 42"/>
          <p:cNvSpPr>
            <a:spLocks noChangeArrowheads="1"/>
          </p:cNvSpPr>
          <p:nvPr/>
        </p:nvSpPr>
        <p:spPr bwMode="auto">
          <a:xfrm>
            <a:off x="4824288" y="2022375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25" name="Rectángulo 42"/>
          <p:cNvSpPr>
            <a:spLocks noChangeArrowheads="1"/>
          </p:cNvSpPr>
          <p:nvPr/>
        </p:nvSpPr>
        <p:spPr bwMode="auto">
          <a:xfrm>
            <a:off x="3633062" y="3196623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  <p:sp>
        <p:nvSpPr>
          <p:cNvPr id="27" name="Rectángulo 42"/>
          <p:cNvSpPr>
            <a:spLocks noChangeArrowheads="1"/>
          </p:cNvSpPr>
          <p:nvPr/>
        </p:nvSpPr>
        <p:spPr bwMode="auto">
          <a:xfrm>
            <a:off x="7920632" y="3011509"/>
            <a:ext cx="1697901" cy="466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GB" sz="1300" b="1" dirty="0" smtClean="0">
                <a:latin typeface="Avenir Book"/>
                <a:cs typeface="Avenir Book"/>
              </a:rPr>
              <a:t>Mas </a:t>
            </a:r>
            <a:r>
              <a:rPr lang="en-GB" sz="1300" b="1" dirty="0" err="1" smtClean="0">
                <a:latin typeface="Avenir Book"/>
                <a:cs typeface="Avenir Book"/>
              </a:rPr>
              <a:t>precipitación</a:t>
            </a:r>
            <a:endParaRPr lang="en-GB" sz="1300" b="1" dirty="0" smtClean="0">
              <a:latin typeface="Avenir Book"/>
              <a:cs typeface="Avenir Book"/>
            </a:endParaRPr>
          </a:p>
          <a:p>
            <a:r>
              <a:rPr lang="en-GB" sz="1300" b="1" dirty="0" err="1" smtClean="0">
                <a:latin typeface="Avenir Book"/>
                <a:cs typeface="Avenir Book"/>
              </a:rPr>
              <a:t>Menos</a:t>
            </a:r>
            <a:r>
              <a:rPr lang="en-GB" sz="1300" b="1" dirty="0" smtClean="0">
                <a:latin typeface="Avenir Book"/>
                <a:cs typeface="Avenir Book"/>
              </a:rPr>
              <a:t> </a:t>
            </a:r>
            <a:r>
              <a:rPr lang="en-GB" sz="1300" b="1" dirty="0" err="1" smtClean="0">
                <a:latin typeface="Avenir Book"/>
                <a:cs typeface="Avenir Book"/>
              </a:rPr>
              <a:t>precipitación</a:t>
            </a:r>
            <a:endParaRPr lang="es-ES" sz="1300" dirty="0">
              <a:latin typeface="Avenir Book"/>
              <a:cs typeface="Avenir Book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84331" y="3312963"/>
            <a:ext cx="1883654" cy="3923258"/>
            <a:chOff x="384331" y="2592883"/>
            <a:chExt cx="1883654" cy="3923258"/>
          </a:xfrm>
        </p:grpSpPr>
        <p:grpSp>
          <p:nvGrpSpPr>
            <p:cNvPr id="28" name="Agrupar 18"/>
            <p:cNvGrpSpPr>
              <a:grpSpLocks/>
            </p:cNvGrpSpPr>
            <p:nvPr/>
          </p:nvGrpSpPr>
          <p:grpSpPr bwMode="auto">
            <a:xfrm>
              <a:off x="384331" y="4609107"/>
              <a:ext cx="1559637" cy="1907034"/>
              <a:chOff x="1830902" y="4387551"/>
              <a:chExt cx="1677331" cy="2051999"/>
            </a:xfrm>
          </p:grpSpPr>
          <p:pic>
            <p:nvPicPr>
              <p:cNvPr id="29" name="Imagen 14" descr="image014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73"/>
              <a:stretch/>
            </p:blipFill>
            <p:spPr bwMode="auto">
              <a:xfrm>
                <a:off x="1830902" y="4387551"/>
                <a:ext cx="1677331" cy="205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ángulo 29"/>
              <p:cNvSpPr/>
              <p:nvPr/>
            </p:nvSpPr>
            <p:spPr>
              <a:xfrm>
                <a:off x="1984313" y="4425669"/>
                <a:ext cx="1441375" cy="190747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32" name="Rectángulo 31"/>
              <p:cNvSpPr/>
              <p:nvPr/>
            </p:nvSpPr>
            <p:spPr>
              <a:xfrm>
                <a:off x="1997012" y="4451080"/>
                <a:ext cx="179379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grpSp>
          <p:nvGrpSpPr>
            <p:cNvPr id="37" name="Agrupar 18"/>
            <p:cNvGrpSpPr>
              <a:grpSpLocks/>
            </p:cNvGrpSpPr>
            <p:nvPr/>
          </p:nvGrpSpPr>
          <p:grpSpPr bwMode="auto">
            <a:xfrm>
              <a:off x="431800" y="2592883"/>
              <a:ext cx="1836185" cy="1907034"/>
              <a:chOff x="201644" y="4387551"/>
              <a:chExt cx="1974747" cy="2051999"/>
            </a:xfrm>
          </p:grpSpPr>
          <p:pic>
            <p:nvPicPr>
              <p:cNvPr id="38" name="Imagen 14" descr="image014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844"/>
              <a:stretch/>
            </p:blipFill>
            <p:spPr bwMode="auto">
              <a:xfrm>
                <a:off x="201644" y="4387551"/>
                <a:ext cx="1625362" cy="205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ctángulo 40"/>
              <p:cNvSpPr/>
              <p:nvPr/>
            </p:nvSpPr>
            <p:spPr>
              <a:xfrm>
                <a:off x="381022" y="4451080"/>
                <a:ext cx="177791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2" name="Rectángulo 41"/>
              <p:cNvSpPr/>
              <p:nvPr/>
            </p:nvSpPr>
            <p:spPr>
              <a:xfrm>
                <a:off x="1997012" y="4451080"/>
                <a:ext cx="179379" cy="209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43" name="Rectángulo 42"/>
              <p:cNvSpPr/>
              <p:nvPr/>
            </p:nvSpPr>
            <p:spPr>
              <a:xfrm>
                <a:off x="355623" y="4425669"/>
                <a:ext cx="1439788" cy="190747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sp>
          <p:nvSpPr>
            <p:cNvPr id="45" name="Rectángulo 44"/>
            <p:cNvSpPr/>
            <p:nvPr/>
          </p:nvSpPr>
          <p:spPr bwMode="auto">
            <a:xfrm>
              <a:off x="1454682" y="3240955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0" name="Rectángulo 49"/>
            <p:cNvSpPr/>
            <p:nvPr/>
          </p:nvSpPr>
          <p:spPr bwMode="auto">
            <a:xfrm>
              <a:off x="1454682" y="5257179"/>
              <a:ext cx="36004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53" name="Rectángulo 42"/>
            <p:cNvSpPr>
              <a:spLocks noChangeArrowheads="1"/>
            </p:cNvSpPr>
            <p:nvPr/>
          </p:nvSpPr>
          <p:spPr bwMode="auto">
            <a:xfrm>
              <a:off x="493441" y="4630140"/>
              <a:ext cx="735448" cy="3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500" b="1" dirty="0" err="1" smtClean="0">
                  <a:solidFill>
                    <a:srgbClr val="E1400D"/>
                  </a:solidFill>
                  <a:cs typeface="Calibri" charset="0"/>
                </a:rPr>
                <a:t>Fase</a:t>
              </a:r>
              <a:r>
                <a:rPr lang="en-GB" sz="1500" b="1" dirty="0" smtClean="0">
                  <a:solidFill>
                    <a:srgbClr val="E1400D"/>
                  </a:solidFill>
                  <a:cs typeface="Calibri" charset="0"/>
                </a:rPr>
                <a:t>+</a:t>
              </a:r>
              <a:endParaRPr lang="es-ES" sz="1500" dirty="0">
                <a:solidFill>
                  <a:srgbClr val="E1400D"/>
                </a:solidFill>
              </a:endParaRPr>
            </a:p>
          </p:txBody>
        </p:sp>
        <p:sp>
          <p:nvSpPr>
            <p:cNvPr id="54" name="Rectángulo 42"/>
            <p:cNvSpPr>
              <a:spLocks noChangeArrowheads="1"/>
            </p:cNvSpPr>
            <p:nvPr/>
          </p:nvSpPr>
          <p:spPr bwMode="auto">
            <a:xfrm>
              <a:off x="536718" y="2631959"/>
              <a:ext cx="687170" cy="3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500" b="1" dirty="0" err="1" smtClean="0">
                  <a:solidFill>
                    <a:srgbClr val="50559A"/>
                  </a:solidFill>
                  <a:cs typeface="Calibri" charset="0"/>
                </a:rPr>
                <a:t>Fase</a:t>
              </a:r>
              <a:r>
                <a:rPr lang="en-GB" sz="1500" b="1" dirty="0" smtClean="0">
                  <a:solidFill>
                    <a:srgbClr val="50559A"/>
                  </a:solidFill>
                  <a:cs typeface="Calibri" charset="0"/>
                </a:rPr>
                <a:t>-</a:t>
              </a:r>
              <a:endParaRPr lang="es-ES" sz="1500" dirty="0">
                <a:solidFill>
                  <a:srgbClr val="50559A"/>
                </a:solidFill>
              </a:endParaRPr>
            </a:p>
          </p:txBody>
        </p:sp>
      </p:grpSp>
      <p:sp>
        <p:nvSpPr>
          <p:cNvPr id="55" name="Rectángulo 42"/>
          <p:cNvSpPr>
            <a:spLocks noChangeArrowheads="1"/>
          </p:cNvSpPr>
          <p:nvPr/>
        </p:nvSpPr>
        <p:spPr bwMode="auto">
          <a:xfrm>
            <a:off x="7542002" y="6725716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56" name="Rectángulo 42"/>
          <p:cNvSpPr>
            <a:spLocks noChangeArrowheads="1"/>
          </p:cNvSpPr>
          <p:nvPr/>
        </p:nvSpPr>
        <p:spPr bwMode="auto">
          <a:xfrm>
            <a:off x="8349458" y="6272000"/>
            <a:ext cx="687170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50559A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50559A"/>
                </a:solidFill>
                <a:cs typeface="Calibri" charset="0"/>
              </a:rPr>
              <a:t>-</a:t>
            </a:r>
            <a:endParaRPr lang="es-ES" sz="1500" dirty="0">
              <a:solidFill>
                <a:srgbClr val="50559A"/>
              </a:solidFill>
            </a:endParaRPr>
          </a:p>
        </p:txBody>
      </p:sp>
      <p:sp>
        <p:nvSpPr>
          <p:cNvPr id="57" name="Rectángulo 42"/>
          <p:cNvSpPr>
            <a:spLocks noChangeArrowheads="1"/>
          </p:cNvSpPr>
          <p:nvPr/>
        </p:nvSpPr>
        <p:spPr bwMode="auto">
          <a:xfrm>
            <a:off x="9201408" y="2123653"/>
            <a:ext cx="735448" cy="3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500" b="1" dirty="0" err="1" smtClean="0">
                <a:solidFill>
                  <a:srgbClr val="E1400D"/>
                </a:solidFill>
                <a:cs typeface="Calibri" charset="0"/>
              </a:rPr>
              <a:t>Fase</a:t>
            </a:r>
            <a:r>
              <a:rPr lang="en-GB" sz="1500" b="1" dirty="0" smtClean="0">
                <a:solidFill>
                  <a:srgbClr val="E1400D"/>
                </a:solidFill>
                <a:cs typeface="Calibri" charset="0"/>
              </a:rPr>
              <a:t>+</a:t>
            </a:r>
            <a:endParaRPr lang="es-ES" sz="1500" dirty="0">
              <a:solidFill>
                <a:srgbClr val="E1400D"/>
              </a:solidFill>
            </a:endParaRPr>
          </a:p>
        </p:txBody>
      </p:sp>
      <p:sp>
        <p:nvSpPr>
          <p:cNvPr id="58" name="CuadroTexto 1"/>
          <p:cNvSpPr txBox="1">
            <a:spLocks noChangeArrowheads="1"/>
          </p:cNvSpPr>
          <p:nvPr/>
        </p:nvSpPr>
        <p:spPr bwMode="auto">
          <a:xfrm>
            <a:off x="-10017" y="2925510"/>
            <a:ext cx="2454518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800" b="1" dirty="0" smtClean="0">
                <a:latin typeface="Avenir Medium"/>
                <a:cs typeface="Avenir Medium"/>
              </a:rPr>
              <a:t>Ocurrencia huracanes</a:t>
            </a:r>
            <a:endParaRPr lang="es-ES" sz="1800" b="1" dirty="0">
              <a:latin typeface="Avenir Medium"/>
              <a:cs typeface="Avenir Medium"/>
            </a:endParaRPr>
          </a:p>
        </p:txBody>
      </p:sp>
      <p:sp>
        <p:nvSpPr>
          <p:cNvPr id="59" name="Pentágono 58"/>
          <p:cNvSpPr>
            <a:spLocks/>
          </p:cNvSpPr>
          <p:nvPr/>
        </p:nvSpPr>
        <p:spPr>
          <a:xfrm rot="2797152">
            <a:off x="6757438" y="4429474"/>
            <a:ext cx="719137" cy="279400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0" name="Pentágono 59"/>
          <p:cNvSpPr>
            <a:spLocks/>
          </p:cNvSpPr>
          <p:nvPr/>
        </p:nvSpPr>
        <p:spPr>
          <a:xfrm rot="20039793" flipV="1">
            <a:off x="6865360" y="2483179"/>
            <a:ext cx="719138" cy="279400"/>
          </a:xfrm>
          <a:prstGeom prst="homePlate">
            <a:avLst/>
          </a:prstGeom>
          <a:solidFill>
            <a:srgbClr val="808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50559A"/>
              </a:solidFill>
            </a:endParaRPr>
          </a:p>
        </p:txBody>
      </p:sp>
      <p:sp>
        <p:nvSpPr>
          <p:cNvPr id="61" name="Pentágono 60"/>
          <p:cNvSpPr>
            <a:spLocks/>
          </p:cNvSpPr>
          <p:nvPr/>
        </p:nvSpPr>
        <p:spPr>
          <a:xfrm rot="10207957">
            <a:off x="1998297" y="4521004"/>
            <a:ext cx="719137" cy="279400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75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5" y="2053103"/>
            <a:ext cx="4896544" cy="552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 bwMode="auto">
          <a:xfrm>
            <a:off x="1613603" y="2198235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2" name="Rectángulo 51"/>
          <p:cNvSpPr/>
          <p:nvPr/>
        </p:nvSpPr>
        <p:spPr bwMode="auto">
          <a:xfrm>
            <a:off x="1613603" y="3823625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2" name="Rectángulo 61"/>
          <p:cNvSpPr/>
          <p:nvPr/>
        </p:nvSpPr>
        <p:spPr bwMode="auto">
          <a:xfrm>
            <a:off x="1513373" y="5464241"/>
            <a:ext cx="3312368" cy="1313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54045" y="107431"/>
            <a:ext cx="1907069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Limitación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47824" y="1043533"/>
            <a:ext cx="8496944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s-ES" sz="2000" b="1" dirty="0" smtClean="0">
                <a:latin typeface="Avenir Book"/>
                <a:ea typeface="ＭＳ Ｐゴシック" charset="0"/>
                <a:cs typeface="Avenir Book"/>
              </a:rPr>
              <a:t>Todo este conocimiento se basa en las observaciones disponibles que </a:t>
            </a:r>
          </a:p>
          <a:p>
            <a:pPr>
              <a:buClrTx/>
              <a:buFontTx/>
              <a:buNone/>
            </a:pPr>
            <a:r>
              <a:rPr lang="es-ES" sz="2000" b="1" dirty="0" smtClean="0">
                <a:latin typeface="Avenir Book"/>
                <a:ea typeface="ＭＳ Ｐゴシック" charset="0"/>
                <a:cs typeface="Avenir Book"/>
              </a:rPr>
              <a:t>en el mejor de los casos llegan </a:t>
            </a:r>
            <a:r>
              <a:rPr lang="es-ES" sz="2000" b="1" u="sng" dirty="0" smtClean="0">
                <a:latin typeface="Avenir Book"/>
                <a:ea typeface="ＭＳ Ｐゴシック" charset="0"/>
                <a:cs typeface="Avenir Book"/>
              </a:rPr>
              <a:t>hasta principios del siglo XIX</a:t>
            </a:r>
            <a:endParaRPr lang="es-ES" sz="2000" b="1" u="sng" dirty="0">
              <a:latin typeface="Avenir Book"/>
              <a:ea typeface="ＭＳ Ｐゴシック" charset="0"/>
              <a:cs typeface="Avenir Book"/>
            </a:endParaRP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-837295" y="1746031"/>
            <a:ext cx="8064500" cy="36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b="1" dirty="0" smtClean="0">
                <a:latin typeface="Avenir Heavy"/>
                <a:ea typeface="SimSun" charset="0"/>
                <a:cs typeface="Avenir Heavy"/>
              </a:rPr>
              <a:t>Observaciones temperatura del océano</a:t>
            </a:r>
            <a:endParaRPr lang="es-ES" b="1" i="1" dirty="0">
              <a:latin typeface="Avenir Heavy"/>
              <a:ea typeface="SimSun" charset="0"/>
              <a:cs typeface="Avenir Heavy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34093" y="209800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1860-1879</a:t>
            </a:r>
            <a:endParaRPr lang="es-ES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3912819" y="209800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1880-1899</a:t>
            </a:r>
            <a:endParaRPr lang="es-ES" sz="1400" dirty="0"/>
          </a:p>
        </p:txBody>
      </p:sp>
      <p:sp>
        <p:nvSpPr>
          <p:cNvPr id="46" name="CuadroTexto 45"/>
          <p:cNvSpPr txBox="1"/>
          <p:nvPr/>
        </p:nvSpPr>
        <p:spPr>
          <a:xfrm>
            <a:off x="1528493" y="3736952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1900-1919</a:t>
            </a:r>
            <a:endParaRPr lang="es-ES" sz="1400" dirty="0"/>
          </a:p>
        </p:txBody>
      </p:sp>
      <p:sp>
        <p:nvSpPr>
          <p:cNvPr id="47" name="CuadroTexto 46"/>
          <p:cNvSpPr txBox="1"/>
          <p:nvPr/>
        </p:nvSpPr>
        <p:spPr>
          <a:xfrm>
            <a:off x="3916406" y="3736952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1920-1939</a:t>
            </a:r>
            <a:endParaRPr lang="es-ES" sz="1400" dirty="0"/>
          </a:p>
        </p:txBody>
      </p:sp>
      <p:sp>
        <p:nvSpPr>
          <p:cNvPr id="48" name="CuadroTexto 47"/>
          <p:cNvSpPr txBox="1"/>
          <p:nvPr/>
        </p:nvSpPr>
        <p:spPr>
          <a:xfrm>
            <a:off x="1527218" y="537268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1940-1959</a:t>
            </a:r>
            <a:endParaRPr lang="es-ES" sz="1400" dirty="0"/>
          </a:p>
        </p:txBody>
      </p:sp>
      <p:sp>
        <p:nvSpPr>
          <p:cNvPr id="49" name="CuadroTexto 48"/>
          <p:cNvSpPr txBox="1"/>
          <p:nvPr/>
        </p:nvSpPr>
        <p:spPr>
          <a:xfrm>
            <a:off x="3915131" y="5372687"/>
            <a:ext cx="1043249" cy="2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1960-1979</a:t>
            </a:r>
            <a:endParaRPr lang="es-ES" sz="1400" dirty="0"/>
          </a:p>
        </p:txBody>
      </p:sp>
      <p:sp>
        <p:nvSpPr>
          <p:cNvPr id="5" name="Rectángulo 4"/>
          <p:cNvSpPr/>
          <p:nvPr/>
        </p:nvSpPr>
        <p:spPr>
          <a:xfrm>
            <a:off x="5904408" y="3576261"/>
            <a:ext cx="3960440" cy="135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S" sz="2200" b="1" dirty="0" smtClean="0">
                <a:solidFill>
                  <a:srgbClr val="FF0000"/>
                </a:solidFill>
                <a:latin typeface="Avenir Heavy"/>
                <a:cs typeface="Avenir Heavy"/>
              </a:rPr>
              <a:t>¿Es posible poner los cambios recientes en un contexto climático sin influencias </a:t>
            </a:r>
            <a:r>
              <a:rPr lang="es-ES" sz="2200" b="1" dirty="0" err="1" smtClean="0">
                <a:solidFill>
                  <a:srgbClr val="FF0000"/>
                </a:solidFill>
                <a:latin typeface="Avenir Heavy"/>
                <a:cs typeface="Avenir Heavy"/>
              </a:rPr>
              <a:t>antropogénicas</a:t>
            </a:r>
            <a:r>
              <a:rPr lang="es-ES" sz="2200" b="1" dirty="0" smtClean="0">
                <a:solidFill>
                  <a:srgbClr val="FF0000"/>
                </a:solidFill>
                <a:latin typeface="Avenir Heavy"/>
                <a:cs typeface="Avenir Heavy"/>
              </a:rPr>
              <a:t>?</a:t>
            </a:r>
            <a:endParaRPr lang="es-ES" sz="2200" b="1" dirty="0">
              <a:solidFill>
                <a:srgbClr val="FF0000"/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68154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22" name="Rectángulo 21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3" name="Rectángulo 22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4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26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50467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109477" y="7020198"/>
            <a:ext cx="2713038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ts val="713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i="1" dirty="0">
                <a:latin typeface="Avenir Book"/>
                <a:cs typeface="Avenir Book"/>
              </a:rPr>
              <a:t>Los </a:t>
            </a:r>
            <a:r>
              <a:rPr lang="en-US" sz="1600" i="1" dirty="0" err="1">
                <a:latin typeface="Avenir Book"/>
                <a:cs typeface="Avenir Book"/>
              </a:rPr>
              <a:t>cazadores</a:t>
            </a:r>
            <a:r>
              <a:rPr lang="en-US" sz="1600" i="1" dirty="0">
                <a:latin typeface="Avenir Book"/>
                <a:cs typeface="Avenir Book"/>
              </a:rPr>
              <a:t> en la </a:t>
            </a:r>
            <a:r>
              <a:rPr lang="en-US" sz="1600" i="1" dirty="0" err="1">
                <a:latin typeface="Avenir Book"/>
                <a:cs typeface="Avenir Book"/>
              </a:rPr>
              <a:t>nieve</a:t>
            </a:r>
            <a:r>
              <a:rPr lang="en-US" sz="1600" dirty="0">
                <a:latin typeface="Avenir Book"/>
                <a:cs typeface="Avenir Book"/>
              </a:rPr>
              <a:t> 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0022" y="7028384"/>
            <a:ext cx="3821113" cy="35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449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lnSpc>
                <a:spcPct val="50000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i="1" dirty="0">
                <a:latin typeface="Avenir Book"/>
                <a:cs typeface="Avenir Book"/>
              </a:rPr>
              <a:t>Feria </a:t>
            </a:r>
            <a:r>
              <a:rPr lang="en-US" sz="1600" i="1" dirty="0" err="1">
                <a:latin typeface="Avenir Book"/>
                <a:cs typeface="Avenir Book"/>
              </a:rPr>
              <a:t>sobre</a:t>
            </a:r>
            <a:r>
              <a:rPr lang="en-US" sz="1600" i="1" dirty="0">
                <a:latin typeface="Avenir Book"/>
                <a:cs typeface="Avenir Book"/>
              </a:rPr>
              <a:t> el </a:t>
            </a:r>
            <a:r>
              <a:rPr lang="en-US" sz="1600" i="1" dirty="0" err="1">
                <a:latin typeface="Avenir Book"/>
                <a:cs typeface="Avenir Book"/>
              </a:rPr>
              <a:t>Támesis</a:t>
            </a:r>
            <a:r>
              <a:rPr lang="en-US" sz="1600" i="1" dirty="0">
                <a:latin typeface="Avenir Book"/>
                <a:cs typeface="Avenir Book"/>
              </a:rPr>
              <a:t> </a:t>
            </a:r>
            <a:r>
              <a:rPr lang="en-US" sz="1600" i="1" dirty="0" err="1">
                <a:latin typeface="Avenir Book"/>
                <a:cs typeface="Avenir Book"/>
              </a:rPr>
              <a:t>helado</a:t>
            </a:r>
            <a:r>
              <a:rPr lang="en-US" sz="1600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5075981"/>
            <a:ext cx="3175098" cy="186621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83" y="5070200"/>
            <a:ext cx="2632830" cy="187199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32711" y="7270338"/>
            <a:ext cx="2640457" cy="235944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>
              <a:lnSpc>
                <a:spcPct val="50000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dirty="0">
                <a:latin typeface="Avenir Book"/>
                <a:cs typeface="Avenir Book"/>
              </a:rPr>
              <a:t>(Thomas </a:t>
            </a:r>
            <a:r>
              <a:rPr lang="en-US" sz="1600" dirty="0" err="1">
                <a:latin typeface="Avenir Book"/>
                <a:cs typeface="Avenir Book"/>
              </a:rPr>
              <a:t>Wyte</a:t>
            </a:r>
            <a:r>
              <a:rPr lang="en-US" sz="1600" dirty="0">
                <a:latin typeface="Avenir Book"/>
                <a:cs typeface="Avenir Book"/>
              </a:rPr>
              <a:t>, 1683-1684)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286671" y="7236223"/>
            <a:ext cx="2314212" cy="209548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>
              <a:lnSpc>
                <a:spcPts val="713"/>
              </a:lnSpc>
              <a:spcBef>
                <a:spcPts val="1200"/>
              </a:spcBef>
              <a:spcAft>
                <a:spcPts val="1000"/>
              </a:spcAft>
              <a:defRPr/>
            </a:pPr>
            <a:r>
              <a:rPr lang="en-US" sz="1600" dirty="0">
                <a:latin typeface="Avenir Book"/>
                <a:cs typeface="Avenir Book"/>
              </a:rPr>
              <a:t>(</a:t>
            </a:r>
            <a:r>
              <a:rPr lang="en-US" sz="1600" dirty="0" err="1">
                <a:latin typeface="Avenir Book"/>
                <a:cs typeface="Avenir Book"/>
              </a:rPr>
              <a:t>Bruegel</a:t>
            </a:r>
            <a:r>
              <a:rPr lang="en-US" sz="1600" dirty="0">
                <a:latin typeface="Avenir Book"/>
                <a:cs typeface="Avenir Book"/>
              </a:rPr>
              <a:t> el Viejo, 1595)</a:t>
            </a: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28" name="Rectángulo 27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9" name="Rectángulo 28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30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32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17953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4045" y="107431"/>
            <a:ext cx="7991437" cy="101041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el estudio del clima pasado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554045" y="1187549"/>
            <a:ext cx="87963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 err="1" smtClean="0">
                <a:latin typeface="Avenir Medium"/>
                <a:cs typeface="Avenir Medium"/>
              </a:rPr>
              <a:t>Evolución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temperatura</a:t>
            </a:r>
            <a:r>
              <a:rPr lang="en-US" sz="2200" b="1" dirty="0" smtClean="0">
                <a:latin typeface="Avenir Medium"/>
                <a:cs typeface="Avenir Medium"/>
              </a:rPr>
              <a:t> del </a:t>
            </a:r>
            <a:r>
              <a:rPr lang="en-US" sz="2200" b="1" dirty="0" err="1" smtClean="0">
                <a:latin typeface="Avenir Medium"/>
                <a:cs typeface="Avenir Medium"/>
              </a:rPr>
              <a:t>hemisferio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norte</a:t>
            </a:r>
            <a:r>
              <a:rPr lang="en-US" sz="2200" b="1" dirty="0" smtClean="0">
                <a:latin typeface="Avenir Medium"/>
                <a:cs typeface="Avenir Medium"/>
              </a:rPr>
              <a:t> en los </a:t>
            </a:r>
            <a:r>
              <a:rPr lang="en-US" sz="2200" b="1" dirty="0" err="1">
                <a:latin typeface="Avenir Medium"/>
                <a:cs typeface="Avenir Medium"/>
              </a:rPr>
              <a:t>últimos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smtClean="0">
                <a:latin typeface="Avenir Medium"/>
                <a:cs typeface="Avenir Medium"/>
              </a:rPr>
              <a:t>1000 </a:t>
            </a:r>
            <a:r>
              <a:rPr lang="en-US" sz="2200" b="1" dirty="0" err="1">
                <a:latin typeface="Avenir Medium"/>
                <a:cs typeface="Avenir Medium"/>
              </a:rPr>
              <a:t>años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536256" y="5292005"/>
            <a:ext cx="4748213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dirty="0">
                <a:latin typeface="Avenir Medium"/>
                <a:cs typeface="Avenir Medium"/>
              </a:rPr>
              <a:t>Las </a:t>
            </a:r>
            <a:r>
              <a:rPr lang="en-US" dirty="0" err="1">
                <a:latin typeface="Avenir Medium"/>
                <a:cs typeface="Avenir Medium"/>
              </a:rPr>
              <a:t>variaciones</a:t>
            </a:r>
            <a:r>
              <a:rPr lang="en-US" dirty="0">
                <a:latin typeface="Avenir Medium"/>
                <a:cs typeface="Avenir Medium"/>
              </a:rPr>
              <a:t> del </a:t>
            </a:r>
            <a:r>
              <a:rPr lang="en-US" dirty="0" err="1">
                <a:latin typeface="Avenir Medium"/>
                <a:cs typeface="Avenir Medium"/>
              </a:rPr>
              <a:t>último</a:t>
            </a:r>
            <a:r>
              <a:rPr lang="en-US" dirty="0">
                <a:latin typeface="Avenir Medium"/>
                <a:cs typeface="Avenir Medium"/>
              </a:rPr>
              <a:t> </a:t>
            </a:r>
            <a:r>
              <a:rPr lang="en-US" dirty="0" err="1">
                <a:latin typeface="Avenir Medium"/>
                <a:cs typeface="Avenir Medium"/>
              </a:rPr>
              <a:t>milenio</a:t>
            </a:r>
            <a:r>
              <a:rPr lang="en-US" dirty="0">
                <a:latin typeface="Avenir Medium"/>
                <a:cs typeface="Avenir Medium"/>
              </a:rPr>
              <a:t> </a:t>
            </a:r>
          </a:p>
          <a:p>
            <a:pPr>
              <a:defRPr/>
            </a:pPr>
            <a:r>
              <a:rPr lang="en-US" dirty="0" err="1">
                <a:latin typeface="Avenir Medium"/>
                <a:cs typeface="Avenir Medium"/>
              </a:rPr>
              <a:t>responden</a:t>
            </a:r>
            <a:r>
              <a:rPr lang="en-US" dirty="0">
                <a:latin typeface="Avenir Medium"/>
                <a:cs typeface="Avenir Medium"/>
              </a:rPr>
              <a:t> </a:t>
            </a:r>
            <a:r>
              <a:rPr lang="en-US" dirty="0" err="1">
                <a:latin typeface="Avenir Medium"/>
                <a:cs typeface="Avenir Medium"/>
              </a:rPr>
              <a:t>principalmente</a:t>
            </a:r>
            <a:r>
              <a:rPr lang="en-US" dirty="0">
                <a:latin typeface="Avenir Medium"/>
                <a:cs typeface="Avenir Medium"/>
              </a:rPr>
              <a:t> a </a:t>
            </a:r>
            <a:r>
              <a:rPr lang="en-US" dirty="0" err="1">
                <a:latin typeface="Avenir Medium"/>
                <a:cs typeface="Avenir Medium"/>
              </a:rPr>
              <a:t>cambios</a:t>
            </a:r>
            <a:r>
              <a:rPr lang="en-US" dirty="0">
                <a:latin typeface="Avenir Medium"/>
                <a:cs typeface="Avenir Medium"/>
              </a:rPr>
              <a:t> en</a:t>
            </a:r>
          </a:p>
          <a:p>
            <a:pPr>
              <a:defRPr/>
            </a:pPr>
            <a:endParaRPr lang="en-US" sz="10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Avenir Black"/>
                <a:cs typeface="Avenir Black"/>
              </a:rPr>
              <a:t>La </a:t>
            </a:r>
            <a:r>
              <a:rPr lang="en-US" dirty="0" err="1" smtClean="0">
                <a:solidFill>
                  <a:srgbClr val="FF0000"/>
                </a:solidFill>
                <a:latin typeface="Avenir Black"/>
                <a:cs typeface="Avenir Black"/>
              </a:rPr>
              <a:t>actividad</a:t>
            </a:r>
            <a:r>
              <a:rPr lang="en-US" dirty="0" smtClean="0">
                <a:solidFill>
                  <a:srgbClr val="FF0000"/>
                </a:solidFill>
                <a:latin typeface="Avenir Black"/>
                <a:cs typeface="Avenir Black"/>
              </a:rPr>
              <a:t> solar</a:t>
            </a:r>
          </a:p>
          <a:p>
            <a:pPr algn="ctr">
              <a:defRPr/>
            </a:pPr>
            <a:r>
              <a:rPr lang="en-US" dirty="0" smtClean="0">
                <a:latin typeface="Avenir Black"/>
                <a:cs typeface="Avenir Black"/>
              </a:rPr>
              <a:t>Las </a:t>
            </a:r>
            <a:r>
              <a:rPr lang="en-US" dirty="0" err="1" smtClean="0">
                <a:latin typeface="Avenir Black"/>
                <a:cs typeface="Avenir Black"/>
              </a:rPr>
              <a:t>erupciones</a:t>
            </a:r>
            <a:r>
              <a:rPr lang="en-US" dirty="0" smtClean="0">
                <a:latin typeface="Avenir Black"/>
                <a:cs typeface="Avenir Black"/>
              </a:rPr>
              <a:t> </a:t>
            </a:r>
            <a:r>
              <a:rPr lang="en-US" dirty="0" err="1" smtClean="0">
                <a:latin typeface="Avenir Black"/>
                <a:cs typeface="Avenir Black"/>
              </a:rPr>
              <a:t>volcánicas</a:t>
            </a:r>
            <a:endParaRPr lang="en-US" dirty="0" smtClean="0">
              <a:latin typeface="Avenir Black"/>
              <a:cs typeface="Avenir Black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Los gases de </a:t>
            </a:r>
            <a:r>
              <a:rPr lang="en-US" dirty="0" err="1" smtClean="0">
                <a:solidFill>
                  <a:srgbClr val="008000"/>
                </a:solidFill>
                <a:latin typeface="Avenir Black"/>
                <a:cs typeface="Avenir Black"/>
              </a:rPr>
              <a:t>efecto</a:t>
            </a:r>
            <a:r>
              <a:rPr lang="en-US" dirty="0" smtClean="0">
                <a:solidFill>
                  <a:srgbClr val="008000"/>
                </a:solidFill>
                <a:latin typeface="Avenir Black"/>
                <a:cs typeface="Avenir Black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Avenir Black"/>
                <a:cs typeface="Avenir Black"/>
              </a:rPr>
              <a:t>invernadero</a:t>
            </a:r>
            <a:endParaRPr lang="en-US" dirty="0" smtClean="0">
              <a:solidFill>
                <a:srgbClr val="008000"/>
              </a:solidFill>
              <a:latin typeface="Avenir Black"/>
              <a:cs typeface="Avenir Black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2" y="4931965"/>
            <a:ext cx="385017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" name="Rectángulo 24"/>
          <p:cNvSpPr/>
          <p:nvPr/>
        </p:nvSpPr>
        <p:spPr bwMode="auto">
          <a:xfrm>
            <a:off x="2907833" y="2299903"/>
            <a:ext cx="3096344" cy="1800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6" name="Rectángulo 25"/>
          <p:cNvSpPr/>
          <p:nvPr/>
        </p:nvSpPr>
        <p:spPr bwMode="auto">
          <a:xfrm>
            <a:off x="6063527" y="2301361"/>
            <a:ext cx="1066009" cy="15812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28" y="1619597"/>
            <a:ext cx="6335712" cy="330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2305000" y="2027439"/>
            <a:ext cx="281955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Periodo</a:t>
            </a: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B50042"/>
                </a:solidFill>
                <a:latin typeface="Avenir Medium"/>
                <a:cs typeface="Avenir Medium"/>
              </a:rPr>
              <a:t>Cálido</a:t>
            </a:r>
            <a:endParaRPr lang="en-US" b="1" i="1" dirty="0" smtClean="0">
              <a:solidFill>
                <a:srgbClr val="B50042"/>
              </a:solidFill>
              <a:latin typeface="Avenir Medium"/>
              <a:cs typeface="Avenir Medium"/>
            </a:endParaRPr>
          </a:p>
          <a:p>
            <a:pPr algn="ctr">
              <a:defRPr/>
            </a:pPr>
            <a:r>
              <a:rPr lang="en-US" b="1" i="1" dirty="0" smtClean="0">
                <a:solidFill>
                  <a:srgbClr val="B50042"/>
                </a:solidFill>
                <a:latin typeface="Avenir Medium"/>
                <a:cs typeface="Avenir Medium"/>
              </a:rPr>
              <a:t> Medieval</a:t>
            </a:r>
            <a:endParaRPr lang="en-US" b="1" i="1" dirty="0">
              <a:solidFill>
                <a:srgbClr val="B50042"/>
              </a:solidFill>
              <a:latin typeface="Avenir Medium"/>
              <a:cs typeface="Avenir Medium"/>
            </a:endParaRPr>
          </a:p>
        </p:txBody>
      </p:sp>
      <p:sp>
        <p:nvSpPr>
          <p:cNvPr id="29" name="Text Box 1"/>
          <p:cNvSpPr txBox="1">
            <a:spLocks noChangeArrowheads="1"/>
          </p:cNvSpPr>
          <p:nvPr/>
        </p:nvSpPr>
        <p:spPr bwMode="auto">
          <a:xfrm>
            <a:off x="3961184" y="2344294"/>
            <a:ext cx="3744416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Pequeña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Edad</a:t>
            </a: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</a:p>
          <a:p>
            <a:pPr algn="ctr">
              <a:defRPr/>
            </a:pPr>
            <a:r>
              <a:rPr lang="en-US" b="1" i="1" dirty="0" smtClean="0">
                <a:solidFill>
                  <a:srgbClr val="1793D4"/>
                </a:solidFill>
                <a:latin typeface="Avenir Medium"/>
                <a:cs typeface="Avenir Medium"/>
              </a:rPr>
              <a:t>de </a:t>
            </a:r>
            <a:r>
              <a:rPr lang="en-US" b="1" i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Hielo</a:t>
            </a:r>
            <a:endParaRPr lang="en-US" b="1" i="1" dirty="0">
              <a:solidFill>
                <a:srgbClr val="1793D4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9667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664075"/>
            <a:ext cx="2660650" cy="267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50509" y="5176812"/>
            <a:ext cx="2386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dirty="0" err="1">
                <a:latin typeface="Avenir Book"/>
                <a:cs typeface="Avenir Book"/>
              </a:rPr>
              <a:t>Anillos</a:t>
            </a:r>
            <a:r>
              <a:rPr lang="en-US" sz="2200" dirty="0">
                <a:latin typeface="Avenir Book"/>
                <a:cs typeface="Avenir Book"/>
              </a:rPr>
              <a:t> de </a:t>
            </a:r>
            <a:r>
              <a:rPr lang="en-US" sz="2200" dirty="0" err="1">
                <a:latin typeface="Avenir Book"/>
                <a:cs typeface="Avenir Book"/>
              </a:rPr>
              <a:t>árboles</a:t>
            </a:r>
            <a:endParaRPr lang="en-US" sz="2200" dirty="0">
              <a:latin typeface="Avenir Book"/>
              <a:cs typeface="Avenir Book"/>
            </a:endParaRPr>
          </a:p>
        </p:txBody>
      </p:sp>
      <p:grpSp>
        <p:nvGrpSpPr>
          <p:cNvPr id="56324" name="Agrupar 2"/>
          <p:cNvGrpSpPr>
            <a:grpSpLocks/>
          </p:cNvGrpSpPr>
          <p:nvPr/>
        </p:nvGrpSpPr>
        <p:grpSpPr bwMode="auto">
          <a:xfrm>
            <a:off x="5511800" y="4622802"/>
            <a:ext cx="4446588" cy="2906713"/>
            <a:chOff x="5511800" y="4622800"/>
            <a:chExt cx="4446588" cy="290671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375" y="4622800"/>
              <a:ext cx="2005013" cy="286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00" y="6462713"/>
              <a:ext cx="28067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7211174" y="6081713"/>
              <a:ext cx="1257300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Cora</a:t>
              </a:r>
              <a:r>
                <a:rPr lang="en-US" sz="2200" dirty="0" err="1">
                  <a:solidFill>
                    <a:srgbClr val="FFFFFF"/>
                  </a:solidFill>
                  <a:latin typeface="Avenir Book"/>
                  <a:cs typeface="Avenir Book"/>
                </a:rPr>
                <a:t>les</a:t>
              </a:r>
              <a:endParaRPr lang="en-US" sz="2200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6325" name="Agrupar 1"/>
          <p:cNvGrpSpPr>
            <a:grpSpLocks/>
          </p:cNvGrpSpPr>
          <p:nvPr/>
        </p:nvGrpSpPr>
        <p:grpSpPr bwMode="auto">
          <a:xfrm>
            <a:off x="150812" y="1043533"/>
            <a:ext cx="3910613" cy="3336382"/>
            <a:chOff x="150813" y="708154"/>
            <a:chExt cx="4303712" cy="3671759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75" y="1189038"/>
              <a:ext cx="3657600" cy="227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5" b="15021"/>
            <a:stretch>
              <a:fillRect/>
            </a:stretch>
          </p:blipFill>
          <p:spPr bwMode="auto">
            <a:xfrm>
              <a:off x="150813" y="3221038"/>
              <a:ext cx="4303712" cy="115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5035" b="1502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1266825" y="708154"/>
              <a:ext cx="2260600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Testigos</a:t>
              </a:r>
              <a:r>
                <a:rPr lang="en-US" sz="2200" dirty="0">
                  <a:latin typeface="Avenir Book"/>
                  <a:cs typeface="Avenir Book"/>
                </a:rPr>
                <a:t> de </a:t>
              </a:r>
              <a:r>
                <a:rPr lang="en-US" sz="2200" dirty="0" err="1">
                  <a:latin typeface="Avenir Book"/>
                  <a:cs typeface="Avenir Book"/>
                </a:rPr>
                <a:t>hielo</a:t>
              </a:r>
              <a:endParaRPr lang="en-US" sz="2200" dirty="0">
                <a:latin typeface="Avenir Book"/>
                <a:cs typeface="Avenir Book"/>
              </a:endParaRPr>
            </a:p>
          </p:txBody>
        </p:sp>
      </p:grpSp>
      <p:grpSp>
        <p:nvGrpSpPr>
          <p:cNvPr id="56326" name="Agrupar 4"/>
          <p:cNvGrpSpPr>
            <a:grpSpLocks/>
          </p:cNvGrpSpPr>
          <p:nvPr/>
        </p:nvGrpSpPr>
        <p:grpSpPr bwMode="auto">
          <a:xfrm>
            <a:off x="7605715" y="107429"/>
            <a:ext cx="2359025" cy="3880371"/>
            <a:chOff x="7605713" y="107429"/>
            <a:chExt cx="2359025" cy="3880371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5713" y="568325"/>
              <a:ext cx="2359025" cy="3419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7848600" y="107429"/>
              <a:ext cx="1811338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Espeleotemas</a:t>
              </a:r>
              <a:endParaRPr lang="en-US" sz="2200" dirty="0">
                <a:latin typeface="Avenir Book"/>
                <a:cs typeface="Avenir Book"/>
              </a:endParaRPr>
            </a:p>
          </p:txBody>
        </p:sp>
      </p:grpSp>
      <p:grpSp>
        <p:nvGrpSpPr>
          <p:cNvPr id="56327" name="Agrupar 3"/>
          <p:cNvGrpSpPr>
            <a:grpSpLocks/>
          </p:cNvGrpSpPr>
          <p:nvPr/>
        </p:nvGrpSpPr>
        <p:grpSpPr bwMode="auto">
          <a:xfrm>
            <a:off x="4735512" y="1080195"/>
            <a:ext cx="2805113" cy="3618805"/>
            <a:chOff x="4735513" y="1080195"/>
            <a:chExt cx="2805112" cy="3618805"/>
          </a:xfrm>
        </p:grpSpPr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r="9955" b="9915"/>
            <a:stretch>
              <a:fillRect/>
            </a:stretch>
          </p:blipFill>
          <p:spPr bwMode="auto">
            <a:xfrm>
              <a:off x="5013325" y="1471613"/>
              <a:ext cx="2279650" cy="322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4977" r="9955" b="991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735513" y="1080195"/>
              <a:ext cx="2805112" cy="650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 err="1">
                  <a:latin typeface="Avenir Book"/>
                  <a:cs typeface="Avenir Book"/>
                </a:rPr>
                <a:t>Sedimentos</a:t>
              </a:r>
              <a:r>
                <a:rPr lang="en-US" sz="2200" dirty="0">
                  <a:latin typeface="Avenir Book"/>
                  <a:cs typeface="Avenir Book"/>
                </a:rPr>
                <a:t> </a:t>
              </a:r>
              <a:r>
                <a:rPr lang="en-US" sz="2200" dirty="0" err="1">
                  <a:latin typeface="Avenir Book"/>
                  <a:cs typeface="Avenir Book"/>
                </a:rPr>
                <a:t>marinos</a:t>
              </a:r>
              <a:r>
                <a:rPr lang="en-US" sz="2200" dirty="0">
                  <a:latin typeface="Avenir Book"/>
                  <a:cs typeface="Avenir Book"/>
                </a:rPr>
                <a:t> </a:t>
              </a:r>
            </a:p>
            <a:p>
              <a:pPr algn="ctr">
                <a:defRPr/>
              </a:pPr>
              <a:r>
                <a:rPr lang="en-US" sz="2200" dirty="0">
                  <a:solidFill>
                    <a:schemeClr val="bg1"/>
                  </a:solidFill>
                  <a:latin typeface="Avenir Book"/>
                  <a:cs typeface="Avenir Book"/>
                </a:rPr>
                <a:t>y </a:t>
              </a:r>
              <a:r>
                <a:rPr lang="en-US" sz="2200" dirty="0" err="1">
                  <a:solidFill>
                    <a:schemeClr val="bg1"/>
                  </a:solidFill>
                  <a:latin typeface="Avenir Book"/>
                  <a:cs typeface="Avenir Book"/>
                </a:rPr>
                <a:t>lacustres</a:t>
              </a:r>
              <a:endParaRPr lang="en-US" sz="2200" dirty="0">
                <a:solidFill>
                  <a:schemeClr val="bg1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6328" name="Agrupar 5"/>
          <p:cNvGrpSpPr>
            <a:grpSpLocks/>
          </p:cNvGrpSpPr>
          <p:nvPr/>
        </p:nvGrpSpPr>
        <p:grpSpPr bwMode="auto">
          <a:xfrm>
            <a:off x="3236912" y="4230690"/>
            <a:ext cx="3478213" cy="2128837"/>
            <a:chOff x="3236913" y="4230688"/>
            <a:chExt cx="3478212" cy="2128837"/>
          </a:xfrm>
        </p:grpSpPr>
        <p:pic>
          <p:nvPicPr>
            <p:cNvPr id="5134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913" y="4230688"/>
              <a:ext cx="3478212" cy="212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3487738" y="5903913"/>
              <a:ext cx="3008312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8360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4404" rIns="90000" bIns="45000"/>
            <a:lstStyle>
              <a:lvl1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1pPr>
              <a:lvl2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2pPr>
              <a:lvl3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3pPr>
              <a:lvl4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4pPr>
              <a:lvl5pPr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>
                  <a:solidFill>
                    <a:srgbClr val="000000"/>
                  </a:solidFill>
                  <a:latin typeface="Arial" charset="0"/>
                  <a:ea typeface="SimSun" charset="0"/>
                  <a:cs typeface="SimSun" charset="0"/>
                </a:defRPr>
              </a:lvl9pPr>
            </a:lstStyle>
            <a:p>
              <a:pPr algn="ctr">
                <a:defRPr/>
              </a:pPr>
              <a:r>
                <a:rPr lang="en-US" sz="2200" dirty="0">
                  <a:solidFill>
                    <a:srgbClr val="FFFFFF"/>
                  </a:solidFill>
                  <a:latin typeface="Avenir Book"/>
                  <a:cs typeface="Avenir Book"/>
                </a:rPr>
                <a:t>Fuentes </a:t>
              </a:r>
              <a:r>
                <a:rPr lang="en-US" sz="2200" dirty="0" err="1">
                  <a:solidFill>
                    <a:srgbClr val="FFFFFF"/>
                  </a:solidFill>
                  <a:latin typeface="Avenir Book"/>
                  <a:cs typeface="Avenir Book"/>
                </a:rPr>
                <a:t>documentales</a:t>
              </a:r>
              <a:endParaRPr lang="en-US" sz="2200" dirty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554045" y="107431"/>
            <a:ext cx="65149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Archivos naturales</a:t>
            </a:r>
            <a:endParaRPr lang="es-ES" sz="1200" dirty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"/>
          <a:stretch>
            <a:fillRect/>
          </a:stretch>
        </p:blipFill>
        <p:spPr bwMode="auto">
          <a:xfrm>
            <a:off x="1679575" y="1079502"/>
            <a:ext cx="6308725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3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28700" y="6316665"/>
            <a:ext cx="822325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dirty="0">
                <a:latin typeface="Avenir Book"/>
                <a:cs typeface="Avenir Book"/>
              </a:rPr>
              <a:t>El </a:t>
            </a:r>
            <a:r>
              <a:rPr lang="en-US" sz="2200" dirty="0" err="1">
                <a:latin typeface="Avenir Heavy"/>
                <a:cs typeface="Avenir Heavy"/>
              </a:rPr>
              <a:t>crecimiento</a:t>
            </a:r>
            <a:r>
              <a:rPr lang="en-US" sz="2200" dirty="0">
                <a:latin typeface="Avenir Heavy"/>
                <a:cs typeface="Avenir Heavy"/>
              </a:rPr>
              <a:t> de los </a:t>
            </a:r>
            <a:r>
              <a:rPr lang="en-US" sz="2200" dirty="0" err="1">
                <a:latin typeface="Avenir Heavy"/>
                <a:cs typeface="Avenir Heavy"/>
              </a:rPr>
              <a:t>anillos</a:t>
            </a:r>
            <a:r>
              <a:rPr lang="en-US" sz="2200" dirty="0">
                <a:latin typeface="Avenir Book"/>
                <a:cs typeface="Avenir Book"/>
              </a:rPr>
              <a:t> de los </a:t>
            </a:r>
            <a:r>
              <a:rPr lang="en-US" sz="2200" dirty="0" err="1">
                <a:latin typeface="Avenir Book"/>
                <a:cs typeface="Avenir Book"/>
              </a:rPr>
              <a:t>árboles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err="1">
                <a:latin typeface="Avenir Book"/>
                <a:cs typeface="Avenir Book"/>
              </a:rPr>
              <a:t>es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>
                <a:latin typeface="Avenir Heavy"/>
                <a:cs typeface="Avenir Heavy"/>
              </a:rPr>
              <a:t>sensible a </a:t>
            </a:r>
            <a:r>
              <a:rPr lang="en-US" sz="2200" dirty="0" err="1">
                <a:latin typeface="Avenir Heavy"/>
                <a:cs typeface="Avenir Heavy"/>
              </a:rPr>
              <a:t>las</a:t>
            </a:r>
            <a:r>
              <a:rPr lang="en-US" sz="2200" dirty="0">
                <a:latin typeface="Avenir Heavy"/>
                <a:cs typeface="Avenir Heavy"/>
              </a:rPr>
              <a:t> </a:t>
            </a:r>
            <a:r>
              <a:rPr lang="en-US" sz="2200" dirty="0" err="1">
                <a:latin typeface="Avenir Heavy"/>
                <a:cs typeface="Avenir Heavy"/>
              </a:rPr>
              <a:t>condiciones</a:t>
            </a:r>
            <a:r>
              <a:rPr lang="en-US" sz="2200" dirty="0">
                <a:latin typeface="Avenir Heavy"/>
                <a:cs typeface="Avenir Heavy"/>
              </a:rPr>
              <a:t> </a:t>
            </a:r>
            <a:r>
              <a:rPr lang="en-US" sz="2200" dirty="0" err="1">
                <a:latin typeface="Avenir Heavy"/>
                <a:cs typeface="Avenir Heavy"/>
              </a:rPr>
              <a:t>climáticas</a:t>
            </a:r>
            <a:r>
              <a:rPr lang="en-US" sz="2200" dirty="0">
                <a:latin typeface="Avenir Book"/>
                <a:cs typeface="Avenir Book"/>
              </a:rPr>
              <a:t> (</a:t>
            </a:r>
            <a:r>
              <a:rPr lang="en-US" sz="2200" dirty="0" err="1">
                <a:latin typeface="Avenir Book"/>
                <a:cs typeface="Avenir Book"/>
              </a:rPr>
              <a:t>temperatura</a:t>
            </a:r>
            <a:r>
              <a:rPr lang="en-US" sz="2200" dirty="0">
                <a:latin typeface="Avenir Book"/>
                <a:cs typeface="Avenir Book"/>
              </a:rPr>
              <a:t>/</a:t>
            </a:r>
            <a:r>
              <a:rPr lang="en-US" sz="2200" dirty="0" err="1">
                <a:latin typeface="Avenir Book"/>
                <a:cs typeface="Avenir Book"/>
              </a:rPr>
              <a:t>precipitación</a:t>
            </a:r>
            <a:r>
              <a:rPr lang="en-US" sz="2200" dirty="0">
                <a:latin typeface="Avenir Book"/>
                <a:cs typeface="Avenir Book"/>
              </a:rPr>
              <a:t>) de </a:t>
            </a:r>
            <a:r>
              <a:rPr lang="en-US" sz="2200" dirty="0" err="1">
                <a:latin typeface="Avenir Book"/>
                <a:cs typeface="Avenir Book"/>
              </a:rPr>
              <a:t>cada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err="1">
                <a:latin typeface="Avenir Book"/>
                <a:cs typeface="Avenir Book"/>
              </a:rPr>
              <a:t>año</a:t>
            </a:r>
            <a:endParaRPr lang="en-US" sz="2200" dirty="0">
              <a:latin typeface="Avenir Book"/>
              <a:cs typeface="Avenir Boo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54045" y="107431"/>
            <a:ext cx="83652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¿Qué nos cuentan los árboles?</a:t>
            </a:r>
            <a:endParaRPr lang="es-ES" sz="1200" dirty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" b="5070"/>
          <a:stretch>
            <a:fillRect/>
          </a:stretch>
        </p:blipFill>
        <p:spPr bwMode="auto">
          <a:xfrm>
            <a:off x="730250" y="3119440"/>
            <a:ext cx="5487988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766" b="50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1269181"/>
            <a:ext cx="30543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7" y="5154616"/>
            <a:ext cx="3286275" cy="206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38252"/>
            <a:ext cx="1692275" cy="225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185738"/>
            <a:ext cx="3017838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337425" y="4730051"/>
            <a:ext cx="18065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Árboles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vivos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096096" y="886495"/>
            <a:ext cx="23431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Árboles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muertos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248" y="858274"/>
            <a:ext cx="2338388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>
                <a:latin typeface="Avenir Book"/>
                <a:cs typeface="Avenir Book"/>
              </a:rPr>
              <a:t>Edificios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antiguos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92780" y="6795020"/>
            <a:ext cx="64531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i="1" dirty="0" err="1">
                <a:latin typeface="Avenir Book"/>
                <a:cs typeface="Avenir Book"/>
              </a:rPr>
              <a:t>Combinando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información</a:t>
            </a:r>
            <a:r>
              <a:rPr lang="en-US" sz="2000" i="1" dirty="0">
                <a:latin typeface="Avenir Book"/>
                <a:cs typeface="Avenir Book"/>
              </a:rPr>
              <a:t> de </a:t>
            </a:r>
            <a:r>
              <a:rPr lang="en-US" sz="2000" i="1" dirty="0" err="1">
                <a:latin typeface="Avenir Book"/>
                <a:cs typeface="Avenir Book"/>
              </a:rPr>
              <a:t>distintas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fuentes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podemos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</a:p>
          <a:p>
            <a:pPr algn="ctr">
              <a:defRPr/>
            </a:pPr>
            <a:r>
              <a:rPr lang="en-US" sz="2000" i="1" dirty="0" err="1">
                <a:latin typeface="Avenir Book"/>
                <a:cs typeface="Avenir Book"/>
              </a:rPr>
              <a:t>reconstruir</a:t>
            </a:r>
            <a:r>
              <a:rPr lang="en-US" sz="2000" i="1" dirty="0">
                <a:latin typeface="Avenir Book"/>
                <a:cs typeface="Avenir Book"/>
              </a:rPr>
              <a:t> el </a:t>
            </a:r>
            <a:r>
              <a:rPr lang="en-US" sz="2000" i="1" dirty="0" err="1">
                <a:latin typeface="Avenir Book"/>
                <a:cs typeface="Avenir Book"/>
              </a:rPr>
              <a:t>clima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más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  <a:r>
              <a:rPr lang="en-US" sz="2000" i="1" dirty="0" err="1">
                <a:latin typeface="Avenir Book"/>
                <a:cs typeface="Avenir Book"/>
              </a:rPr>
              <a:t>allá</a:t>
            </a:r>
            <a:r>
              <a:rPr lang="en-US" sz="2000" i="1" dirty="0">
                <a:latin typeface="Avenir Book"/>
                <a:cs typeface="Avenir Book"/>
              </a:rPr>
              <a:t> de los </a:t>
            </a:r>
            <a:r>
              <a:rPr lang="en-US" sz="2000" i="1" dirty="0" err="1">
                <a:latin typeface="Avenir Book"/>
                <a:cs typeface="Avenir Book"/>
              </a:rPr>
              <a:t>últimos</a:t>
            </a:r>
            <a:r>
              <a:rPr lang="en-US" sz="2000" i="1" dirty="0">
                <a:latin typeface="Avenir Book"/>
                <a:cs typeface="Avenir Book"/>
              </a:rPr>
              <a:t> 2000 </a:t>
            </a:r>
            <a:r>
              <a:rPr lang="en-US" sz="2000" i="1" dirty="0" err="1">
                <a:latin typeface="Avenir Book"/>
                <a:cs typeface="Avenir Book"/>
              </a:rPr>
              <a:t>años</a:t>
            </a:r>
            <a:r>
              <a:rPr lang="en-US" sz="2000" i="1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836527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¿Qué nos cuentan </a:t>
            </a:r>
            <a:r>
              <a:rPr lang="es-ES" sz="2800" dirty="0" smtClean="0">
                <a:solidFill>
                  <a:srgbClr val="FFFFFF"/>
                </a:solidFill>
                <a:latin typeface="Avenir Medium"/>
                <a:cs typeface="Avenir Medium"/>
              </a:rPr>
              <a:t>los árboles?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3" cy="359624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39859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2931704"/>
            <a:ext cx="6540109" cy="413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744168" y="264167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smtClean="0">
                <a:latin typeface="Avenir Black"/>
                <a:cs typeface="Avenir Black"/>
              </a:rPr>
              <a:t>Antártida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78952" y="7083052"/>
            <a:ext cx="95138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Los </a:t>
            </a:r>
            <a:r>
              <a:rPr lang="en-US" sz="2000" dirty="0" err="1">
                <a:solidFill>
                  <a:srgbClr val="E1400D"/>
                </a:solidFill>
                <a:latin typeface="Avenir Medium"/>
                <a:cs typeface="Avenir Medium"/>
              </a:rPr>
              <a:t>últimos</a:t>
            </a: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 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800.000 </a:t>
            </a:r>
            <a:r>
              <a:rPr lang="en-US" sz="2000" dirty="0" err="1">
                <a:solidFill>
                  <a:srgbClr val="E1400D"/>
                </a:solidFill>
                <a:latin typeface="Avenir Black"/>
                <a:cs typeface="Avenir Black"/>
              </a:rPr>
              <a:t>años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>
                <a:solidFill>
                  <a:srgbClr val="E1400D"/>
                </a:solidFill>
                <a:latin typeface="Avenir Medium"/>
                <a:cs typeface="Avenir Medium"/>
              </a:rPr>
              <a:t>muestran</a:t>
            </a:r>
            <a:r>
              <a:rPr lang="en-US" sz="2000" dirty="0">
                <a:solidFill>
                  <a:srgbClr val="E1400D"/>
                </a:solidFill>
                <a:latin typeface="Avenir Medium"/>
                <a:cs typeface="Avenir Medium"/>
              </a:rPr>
              <a:t> </a:t>
            </a:r>
            <a:r>
              <a:rPr lang="en-US" sz="2000" dirty="0" smtClean="0">
                <a:solidFill>
                  <a:srgbClr val="E1400D"/>
                </a:solidFill>
                <a:latin typeface="Avenir Black"/>
                <a:cs typeface="Avenir Black"/>
              </a:rPr>
              <a:t>8 </a:t>
            </a:r>
            <a:r>
              <a:rPr lang="en-US" sz="2000" dirty="0" err="1">
                <a:solidFill>
                  <a:srgbClr val="E1400D"/>
                </a:solidFill>
                <a:latin typeface="Avenir Black"/>
                <a:cs typeface="Avenir Black"/>
              </a:rPr>
              <a:t>periodos</a:t>
            </a:r>
            <a:r>
              <a:rPr lang="en-US" sz="2000" dirty="0">
                <a:solidFill>
                  <a:srgbClr val="E1400D"/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 smtClean="0">
                <a:solidFill>
                  <a:srgbClr val="E1400D"/>
                </a:solidFill>
                <a:latin typeface="Avenir Black"/>
                <a:cs typeface="Avenir Black"/>
              </a:rPr>
              <a:t>glaciales</a:t>
            </a:r>
            <a:r>
              <a:rPr lang="en-US" sz="2000" dirty="0" smtClean="0">
                <a:solidFill>
                  <a:srgbClr val="E1400D"/>
                </a:solidFill>
                <a:latin typeface="Avenir Black"/>
                <a:cs typeface="Avenir Black"/>
              </a:rPr>
              <a:t>/</a:t>
            </a:r>
            <a:r>
              <a:rPr lang="en-US" sz="2000" dirty="0" err="1" smtClean="0">
                <a:solidFill>
                  <a:srgbClr val="E1400D"/>
                </a:solidFill>
                <a:latin typeface="Avenir Black"/>
                <a:cs typeface="Avenir Black"/>
              </a:rPr>
              <a:t>interglaciales</a:t>
            </a:r>
            <a:endParaRPr lang="en-US" sz="2000" dirty="0">
              <a:solidFill>
                <a:srgbClr val="E1400D"/>
              </a:solidFill>
              <a:latin typeface="Avenir Black"/>
              <a:cs typeface="Avenir Black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" y="1907505"/>
            <a:ext cx="30829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27" y="1128277"/>
            <a:ext cx="4896544" cy="14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4045" y="107431"/>
            <a:ext cx="733365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¿Y los testigos de hielo?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360288" y="1489546"/>
            <a:ext cx="4104456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Extracción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testigos</a:t>
            </a:r>
            <a:endParaRPr lang="en-US" sz="1700" dirty="0" smtClean="0">
              <a:latin typeface="Avenir Black"/>
              <a:cs typeface="Avenir Black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-288280" y="1817671"/>
            <a:ext cx="5908669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 smtClean="0">
                <a:latin typeface="Avenir Heavy"/>
                <a:cs typeface="Avenir Heavy"/>
              </a:rPr>
              <a:t>Factores</a:t>
            </a:r>
            <a:r>
              <a:rPr lang="en-US" sz="2000" dirty="0" smtClean="0">
                <a:latin typeface="Avenir Heavy"/>
                <a:cs typeface="Avenir Heavy"/>
              </a:rPr>
              <a:t> </a:t>
            </a:r>
            <a:r>
              <a:rPr lang="en-US" sz="2000" dirty="0" err="1" smtClean="0">
                <a:latin typeface="Avenir Heavy"/>
                <a:cs typeface="Avenir Heavy"/>
              </a:rPr>
              <a:t>externos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  <a:r>
              <a:rPr lang="en-US" sz="2000" dirty="0" err="1" smtClean="0">
                <a:latin typeface="Avenir Medium"/>
                <a:cs typeface="Avenir Medium"/>
              </a:rPr>
              <a:t>parámetros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orbitales</a:t>
            </a:r>
            <a:endParaRPr lang="en-US" sz="2000" dirty="0">
              <a:latin typeface="Avenir Medium"/>
              <a:cs typeface="Avenir Medium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7" y="2267669"/>
            <a:ext cx="578325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54045" y="107431"/>
            <a:ext cx="959540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ciclos glaciares/interglaciares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1186890"/>
            <a:ext cx="3421234" cy="21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3768" y="6795020"/>
            <a:ext cx="9865096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Avenir Medium"/>
                <a:cs typeface="Avenir Medium"/>
              </a:rPr>
              <a:t>Los </a:t>
            </a:r>
            <a:r>
              <a:rPr lang="en-US" sz="2000" dirty="0" err="1">
                <a:latin typeface="Avenir Medium"/>
                <a:cs typeface="Avenir Medium"/>
              </a:rPr>
              <a:t>últimos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smtClean="0">
                <a:latin typeface="Avenir Medium"/>
                <a:cs typeface="Avenir Medium"/>
              </a:rPr>
              <a:t>4 </a:t>
            </a:r>
            <a:r>
              <a:rPr lang="en-US" sz="2000" dirty="0" err="1" smtClean="0">
                <a:latin typeface="Avenir Medium"/>
                <a:cs typeface="Avenir Medium"/>
              </a:rPr>
              <a:t>interglaciares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Heavy"/>
                <a:cs typeface="Avenir Heavy"/>
              </a:rPr>
              <a:t>duraron</a:t>
            </a:r>
            <a:r>
              <a:rPr lang="en-US" sz="2000" dirty="0" smtClean="0">
                <a:latin typeface="Avenir Heavy"/>
                <a:cs typeface="Avenir Heavy"/>
              </a:rPr>
              <a:t> ~20.000 </a:t>
            </a:r>
            <a:r>
              <a:rPr lang="en-US" sz="2000" dirty="0" err="1" smtClean="0">
                <a:latin typeface="Avenir Heavy"/>
                <a:cs typeface="Avenir Heavy"/>
              </a:rPr>
              <a:t>años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Medium"/>
                <a:cs typeface="Avenir Medium"/>
              </a:rPr>
              <a:t>(</a:t>
            </a:r>
            <a:r>
              <a:rPr lang="en-US" sz="2000" dirty="0" err="1" smtClean="0">
                <a:latin typeface="Avenir Medium"/>
                <a:cs typeface="Avenir Medium"/>
              </a:rPr>
              <a:t>Holoceno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lleva</a:t>
            </a:r>
            <a:r>
              <a:rPr lang="en-US" sz="2000" dirty="0" smtClean="0">
                <a:latin typeface="Avenir Heavy"/>
                <a:cs typeface="Avenir Heavy"/>
              </a:rPr>
              <a:t> ~12.000 </a:t>
            </a:r>
            <a:r>
              <a:rPr lang="en-US" sz="2000" dirty="0" err="1" smtClean="0">
                <a:latin typeface="Avenir Heavy"/>
                <a:cs typeface="Avenir Heavy"/>
              </a:rPr>
              <a:t>años</a:t>
            </a:r>
            <a:r>
              <a:rPr lang="en-US" sz="2000" dirty="0" smtClean="0">
                <a:latin typeface="Avenir Heavy"/>
                <a:cs typeface="Avenir Heavy"/>
              </a:rPr>
              <a:t>)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93063" y="6660157"/>
            <a:ext cx="95138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El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holoceno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(el interglacial actual)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es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un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periodo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muy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estable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comparado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con la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última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era glacial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,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que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mostró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cambios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en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temperatura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 de hasta 15°C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venir Black"/>
              <a:cs typeface="Avenir Black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" y="1907505"/>
            <a:ext cx="3082925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27" y="1128277"/>
            <a:ext cx="4896544" cy="14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54045" y="107431"/>
            <a:ext cx="733365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¿Y los testigos de hielo?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360288" y="1489546"/>
            <a:ext cx="4104456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Extracción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testigos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939673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54045" y="107431"/>
            <a:ext cx="90773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de cambios en Groenlandia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" y="2771725"/>
            <a:ext cx="333127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/>
          <p:cNvSpPr txBox="1">
            <a:spLocks noChangeArrowheads="1"/>
          </p:cNvSpPr>
          <p:nvPr/>
        </p:nvSpPr>
        <p:spPr bwMode="auto">
          <a:xfrm>
            <a:off x="645418" y="6364881"/>
            <a:ext cx="4340225" cy="35317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kern="1000" spc="-20" dirty="0" smtClean="0">
                <a:latin typeface="Avenir Book"/>
                <a:cs typeface="Avenir Book"/>
              </a:rPr>
              <a:t>Corrientes frías y profundas</a:t>
            </a:r>
          </a:p>
        </p:txBody>
      </p:sp>
      <p:sp>
        <p:nvSpPr>
          <p:cNvPr id="17" name="Flecha derecha 16"/>
          <p:cNvSpPr>
            <a:spLocks noChangeAspect="1"/>
          </p:cNvSpPr>
          <p:nvPr/>
        </p:nvSpPr>
        <p:spPr bwMode="auto">
          <a:xfrm>
            <a:off x="71760" y="5940201"/>
            <a:ext cx="501650" cy="215900"/>
          </a:xfrm>
          <a:prstGeom prst="rightArrow">
            <a:avLst>
              <a:gd name="adj1" fmla="val 42000"/>
              <a:gd name="adj2" fmla="val 94000"/>
            </a:avLst>
          </a:prstGeom>
          <a:solidFill>
            <a:srgbClr val="B718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8" name="CuadroTexto 17"/>
          <p:cNvSpPr txBox="1">
            <a:spLocks noChangeArrowheads="1"/>
          </p:cNvSpPr>
          <p:nvPr/>
        </p:nvSpPr>
        <p:spPr bwMode="auto">
          <a:xfrm>
            <a:off x="645418" y="5866406"/>
            <a:ext cx="4887913" cy="35317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800" kern="1000" spc="-20" dirty="0" smtClean="0">
                <a:latin typeface="Avenir Book"/>
                <a:cs typeface="Avenir Book"/>
              </a:rPr>
              <a:t>Corrientes cálidas y salinas</a:t>
            </a:r>
          </a:p>
        </p:txBody>
      </p:sp>
      <p:sp>
        <p:nvSpPr>
          <p:cNvPr id="19" name="Flecha derecha 18"/>
          <p:cNvSpPr>
            <a:spLocks noChangeAspect="1"/>
          </p:cNvSpPr>
          <p:nvPr/>
        </p:nvSpPr>
        <p:spPr bwMode="auto">
          <a:xfrm>
            <a:off x="71760" y="6427886"/>
            <a:ext cx="501650" cy="215900"/>
          </a:xfrm>
          <a:prstGeom prst="rightArrow">
            <a:avLst>
              <a:gd name="adj1" fmla="val 42000"/>
              <a:gd name="adj2" fmla="val 94000"/>
            </a:avLst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144264" y="2119813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latin typeface="Avenir Heavy"/>
                <a:cs typeface="Avenir Heavy"/>
              </a:rPr>
              <a:t>Factor </a:t>
            </a:r>
            <a:r>
              <a:rPr lang="en-US" sz="2000" dirty="0" err="1" smtClean="0">
                <a:latin typeface="Avenir Heavy"/>
                <a:cs typeface="Avenir Heavy"/>
              </a:rPr>
              <a:t>interno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</a:p>
          <a:p>
            <a:pPr algn="ctr">
              <a:defRPr/>
            </a:pPr>
            <a:r>
              <a:rPr lang="en-US" sz="2000" dirty="0" smtClean="0">
                <a:latin typeface="Avenir Medium"/>
                <a:cs typeface="Avenir Medium"/>
              </a:rPr>
              <a:t>la </a:t>
            </a:r>
            <a:r>
              <a:rPr lang="en-US" sz="2000" dirty="0" err="1" smtClean="0">
                <a:latin typeface="Avenir Medium"/>
                <a:cs typeface="Avenir Medium"/>
              </a:rPr>
              <a:t>circulación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76063" y="6902450"/>
            <a:ext cx="892874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latin typeface="Avenir Medium"/>
                <a:cs typeface="Avenir Medium"/>
              </a:rPr>
              <a:t>La </a:t>
            </a:r>
            <a:r>
              <a:rPr lang="en-US" sz="2000" dirty="0" err="1">
                <a:latin typeface="Avenir Medium"/>
                <a:cs typeface="Avenir Medium"/>
              </a:rPr>
              <a:t>circulación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oceánica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puede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producir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cambios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abruptos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Heavy"/>
                <a:cs typeface="Avenir Heavy"/>
              </a:rPr>
              <a:t>en el </a:t>
            </a:r>
            <a:r>
              <a:rPr lang="en-US" sz="2000" dirty="0" err="1">
                <a:latin typeface="Avenir Heavy"/>
                <a:cs typeface="Avenir Heavy"/>
              </a:rPr>
              <a:t>clima</a:t>
            </a:r>
            <a:r>
              <a:rPr lang="en-US" sz="2000" dirty="0">
                <a:latin typeface="Avenir Heavy"/>
                <a:cs typeface="Avenir Heavy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14414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54045" y="107431"/>
            <a:ext cx="90773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 err="1" smtClean="0">
                <a:latin typeface="Avenir Black"/>
                <a:cs typeface="Avenir Black"/>
              </a:rPr>
              <a:t>Paleoclimatología</a:t>
            </a:r>
            <a:r>
              <a:rPr lang="es-ES" sz="2800" dirty="0" smtClean="0">
                <a:latin typeface="Avenir Black"/>
                <a:cs typeface="Avenir Black"/>
              </a:rPr>
              <a:t>: </a:t>
            </a:r>
            <a:r>
              <a:rPr lang="es-ES" sz="2800" dirty="0" smtClean="0">
                <a:latin typeface="Avenir Medium"/>
                <a:cs typeface="Avenir Medium"/>
              </a:rPr>
              <a:t>Causas de cambios en Groenlandia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60" y="3491805"/>
            <a:ext cx="623948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744168" y="3001714"/>
            <a:ext cx="6695181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0863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1700" dirty="0" err="1" smtClean="0">
                <a:latin typeface="Avenir Heavy"/>
                <a:cs typeface="Avenir Heavy"/>
              </a:rPr>
              <a:t>Cambios</a:t>
            </a:r>
            <a:r>
              <a:rPr lang="en-US" sz="1700" dirty="0" smtClean="0">
                <a:latin typeface="Avenir Heavy"/>
                <a:cs typeface="Avenir Heavy"/>
              </a:rPr>
              <a:t> de </a:t>
            </a:r>
            <a:r>
              <a:rPr lang="en-US" sz="1700" dirty="0" err="1" smtClean="0">
                <a:latin typeface="Avenir Heavy"/>
                <a:cs typeface="Avenir Heavy"/>
              </a:rPr>
              <a:t>temperatura</a:t>
            </a:r>
            <a:r>
              <a:rPr lang="en-US" sz="1700" dirty="0" smtClean="0">
                <a:latin typeface="Avenir Heavy"/>
                <a:cs typeface="Avenir Heavy"/>
              </a:rPr>
              <a:t> </a:t>
            </a:r>
            <a:r>
              <a:rPr lang="en-US" sz="1700" dirty="0" err="1" smtClean="0">
                <a:latin typeface="Avenir Heavy"/>
                <a:cs typeface="Avenir Heavy"/>
              </a:rPr>
              <a:t>respecto</a:t>
            </a:r>
            <a:r>
              <a:rPr lang="en-US" sz="1700" dirty="0" smtClean="0">
                <a:latin typeface="Avenir Heavy"/>
                <a:cs typeface="Avenir Heavy"/>
              </a:rPr>
              <a:t> al </a:t>
            </a:r>
            <a:r>
              <a:rPr lang="en-US" sz="1700" dirty="0" err="1" smtClean="0">
                <a:latin typeface="Avenir Heavy"/>
                <a:cs typeface="Avenir Heavy"/>
              </a:rPr>
              <a:t>presente</a:t>
            </a:r>
            <a:r>
              <a:rPr lang="en-US" sz="1700" dirty="0">
                <a:latin typeface="Avenir Heavy"/>
                <a:cs typeface="Avenir Heavy"/>
              </a:rPr>
              <a:t>: </a:t>
            </a:r>
            <a:r>
              <a:rPr lang="en-US" sz="1700" dirty="0" err="1" smtClean="0">
                <a:latin typeface="Avenir Black"/>
                <a:cs typeface="Avenir Black"/>
              </a:rPr>
              <a:t>Groenlandia</a:t>
            </a:r>
            <a:endParaRPr lang="en-US" sz="1700" dirty="0" smtClean="0">
              <a:latin typeface="Avenir Black"/>
              <a:cs typeface="Avenir Black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-144264" y="2119813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smtClean="0">
                <a:latin typeface="Avenir Heavy"/>
                <a:cs typeface="Avenir Heavy"/>
              </a:rPr>
              <a:t>Factor </a:t>
            </a:r>
            <a:r>
              <a:rPr lang="en-US" sz="2000" dirty="0" err="1" smtClean="0">
                <a:latin typeface="Avenir Heavy"/>
                <a:cs typeface="Avenir Heavy"/>
              </a:rPr>
              <a:t>interno</a:t>
            </a:r>
            <a:r>
              <a:rPr lang="en-US" sz="2000" dirty="0" smtClean="0">
                <a:latin typeface="Avenir Heavy"/>
                <a:cs typeface="Avenir Heavy"/>
              </a:rPr>
              <a:t>: </a:t>
            </a:r>
          </a:p>
          <a:p>
            <a:pPr algn="ctr">
              <a:defRPr/>
            </a:pPr>
            <a:r>
              <a:rPr lang="en-US" sz="2000" dirty="0" smtClean="0">
                <a:latin typeface="Avenir Medium"/>
                <a:cs typeface="Avenir Medium"/>
              </a:rPr>
              <a:t>la </a:t>
            </a:r>
            <a:r>
              <a:rPr lang="en-US" sz="2000" dirty="0" err="1" smtClean="0">
                <a:latin typeface="Avenir Medium"/>
                <a:cs typeface="Avenir Medium"/>
              </a:rPr>
              <a:t>circulación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endParaRPr lang="en-US" sz="2000" dirty="0">
              <a:latin typeface="Avenir Medium"/>
              <a:cs typeface="Avenir Medium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576063" y="6902450"/>
            <a:ext cx="892874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>
                <a:latin typeface="Avenir Medium"/>
                <a:cs typeface="Avenir Medium"/>
              </a:rPr>
              <a:t>La </a:t>
            </a:r>
            <a:r>
              <a:rPr lang="en-US" sz="2000" dirty="0" err="1">
                <a:latin typeface="Avenir Medium"/>
                <a:cs typeface="Avenir Medium"/>
              </a:rPr>
              <a:t>circulación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oceánica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puede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Medium"/>
                <a:cs typeface="Avenir Medium"/>
              </a:rPr>
              <a:t>producir</a:t>
            </a:r>
            <a:r>
              <a:rPr lang="en-US" sz="2000" dirty="0">
                <a:latin typeface="Avenir Medium"/>
                <a:cs typeface="Avenir Medium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cambios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err="1">
                <a:latin typeface="Avenir Heavy"/>
                <a:cs typeface="Avenir Heavy"/>
              </a:rPr>
              <a:t>abruptos</a:t>
            </a:r>
            <a:r>
              <a:rPr lang="en-US" sz="2000" dirty="0">
                <a:latin typeface="Avenir Heavy"/>
                <a:cs typeface="Avenir Heavy"/>
              </a:rPr>
              <a:t> </a:t>
            </a:r>
            <a:r>
              <a:rPr lang="en-US" sz="2000" dirty="0" smtClean="0">
                <a:latin typeface="Avenir Heavy"/>
                <a:cs typeface="Avenir Heavy"/>
              </a:rPr>
              <a:t>en el </a:t>
            </a:r>
            <a:r>
              <a:rPr lang="en-US" sz="2000" dirty="0" err="1">
                <a:latin typeface="Avenir Heavy"/>
                <a:cs typeface="Avenir Heavy"/>
              </a:rPr>
              <a:t>clima</a:t>
            </a:r>
            <a:r>
              <a:rPr lang="en-US" sz="2000" dirty="0">
                <a:latin typeface="Avenir Heavy"/>
                <a:cs typeface="Avenir Heavy"/>
              </a:rPr>
              <a:t> 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6" y="1907629"/>
            <a:ext cx="3084512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136" y="1187549"/>
            <a:ext cx="3600400" cy="57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000" dirty="0" err="1" smtClean="0">
                <a:latin typeface="Avenir Medium"/>
                <a:cs typeface="Avenir Medium"/>
              </a:rPr>
              <a:t>Cambios</a:t>
            </a:r>
            <a:r>
              <a:rPr lang="en-US" sz="2000" dirty="0" smtClean="0">
                <a:latin typeface="Avenir Medium"/>
                <a:cs typeface="Avenir Medium"/>
              </a:rPr>
              <a:t> de la </a:t>
            </a:r>
            <a:r>
              <a:rPr lang="en-US" sz="2000" dirty="0" err="1" smtClean="0">
                <a:latin typeface="Avenir Medium"/>
                <a:cs typeface="Avenir Medium"/>
              </a:rPr>
              <a:t>circulación</a:t>
            </a:r>
            <a:r>
              <a:rPr lang="en-US" sz="2000" dirty="0" smtClean="0">
                <a:latin typeface="Avenir Medium"/>
                <a:cs typeface="Avenir Medium"/>
              </a:rPr>
              <a:t> </a:t>
            </a:r>
            <a:r>
              <a:rPr lang="en-US" sz="2000" dirty="0" err="1" smtClean="0">
                <a:latin typeface="Avenir Medium"/>
                <a:cs typeface="Avenir Medium"/>
              </a:rPr>
              <a:t>oceánica</a:t>
            </a:r>
            <a:r>
              <a:rPr lang="en-US" sz="2000" dirty="0" smtClean="0">
                <a:latin typeface="Avenir Medium"/>
                <a:cs typeface="Avenir Medium"/>
              </a:rPr>
              <a:t> en la era glacial</a:t>
            </a:r>
            <a:endParaRPr lang="en-US" sz="2000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46003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659703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Presente: </a:t>
            </a:r>
            <a:r>
              <a:rPr lang="es-ES" sz="2800" dirty="0" smtClean="0">
                <a:latin typeface="Avenir Medium"/>
                <a:cs typeface="Avenir Medium"/>
              </a:rPr>
              <a:t>Atribución cambios recientes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8" y="1403573"/>
            <a:ext cx="5269120" cy="274800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655935" y="1140480"/>
            <a:ext cx="3343939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del Planeta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9" name="Conector recto 18"/>
          <p:cNvCxnSpPr/>
          <p:nvPr/>
        </p:nvCxnSpPr>
        <p:spPr bwMode="auto">
          <a:xfrm flipV="1">
            <a:off x="1295895" y="3203773"/>
            <a:ext cx="2448272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19"/>
          <p:cNvCxnSpPr/>
          <p:nvPr/>
        </p:nvCxnSpPr>
        <p:spPr bwMode="auto">
          <a:xfrm flipV="1">
            <a:off x="3769567" y="1835621"/>
            <a:ext cx="1656184" cy="136815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1" name="14 Grupo"/>
          <p:cNvGrpSpPr>
            <a:grpSpLocks/>
          </p:cNvGrpSpPr>
          <p:nvPr/>
        </p:nvGrpSpPr>
        <p:grpSpPr bwMode="auto">
          <a:xfrm>
            <a:off x="6264448" y="2988865"/>
            <a:ext cx="3416300" cy="1943100"/>
            <a:chOff x="0" y="1043533"/>
            <a:chExt cx="3416532" cy="1943207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0" y="1043533"/>
              <a:ext cx="3344772" cy="1943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12 Rectángulo"/>
            <p:cNvSpPr>
              <a:spLocks noChangeArrowheads="1"/>
            </p:cNvSpPr>
            <p:nvPr/>
          </p:nvSpPr>
          <p:spPr bwMode="auto">
            <a:xfrm>
              <a:off x="0" y="1043533"/>
              <a:ext cx="38269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15 Grupo"/>
          <p:cNvGrpSpPr>
            <a:grpSpLocks/>
          </p:cNvGrpSpPr>
          <p:nvPr/>
        </p:nvGrpSpPr>
        <p:grpSpPr bwMode="auto">
          <a:xfrm>
            <a:off x="6336456" y="1043533"/>
            <a:ext cx="3455988" cy="1992313"/>
            <a:chOff x="89761" y="2939849"/>
            <a:chExt cx="3510391" cy="1992116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1" y="2987749"/>
              <a:ext cx="3510391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17 Rectángulo"/>
            <p:cNvSpPr>
              <a:spLocks noChangeArrowheads="1"/>
            </p:cNvSpPr>
            <p:nvPr/>
          </p:nvSpPr>
          <p:spPr bwMode="auto">
            <a:xfrm>
              <a:off x="119470" y="2939849"/>
              <a:ext cx="382697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13 Grupo"/>
          <p:cNvGrpSpPr>
            <a:grpSpLocks/>
          </p:cNvGrpSpPr>
          <p:nvPr/>
        </p:nvGrpSpPr>
        <p:grpSpPr bwMode="auto">
          <a:xfrm>
            <a:off x="3992732" y="4931965"/>
            <a:ext cx="3509963" cy="2041525"/>
            <a:chOff x="6402908" y="5436021"/>
            <a:chExt cx="3677964" cy="2108194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908" y="5436021"/>
              <a:ext cx="3677964" cy="2108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18 Rectángulo"/>
            <p:cNvSpPr>
              <a:spLocks noChangeArrowheads="1"/>
            </p:cNvSpPr>
            <p:nvPr/>
          </p:nvSpPr>
          <p:spPr bwMode="auto">
            <a:xfrm>
              <a:off x="6402908" y="5502666"/>
              <a:ext cx="33867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68" y="4487265"/>
            <a:ext cx="2683065" cy="2337247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6624488" y="1022246"/>
            <a:ext cx="3016804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venir Black"/>
                <a:cs typeface="Avenir Black"/>
              </a:rPr>
              <a:t>Extensión de hielo </a:t>
            </a:r>
            <a:r>
              <a:rPr lang="es-ES" sz="1400" dirty="0" err="1" smtClean="0">
                <a:latin typeface="Avenir Black"/>
                <a:cs typeface="Avenir Black"/>
              </a:rPr>
              <a:t>Artico</a:t>
            </a:r>
            <a:r>
              <a:rPr lang="es-ES" sz="1400" dirty="0" smtClean="0">
                <a:latin typeface="Avenir Black"/>
                <a:cs typeface="Avenir Black"/>
              </a:rPr>
              <a:t>: verano 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6920571" y="2988865"/>
            <a:ext cx="2529757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es-ES" sz="1400" dirty="0">
                <a:latin typeface="Avenir Black"/>
                <a:cs typeface="Avenir Black"/>
              </a:rPr>
              <a:t>N</a:t>
            </a:r>
            <a:r>
              <a:rPr lang="es-ES" sz="1400" dirty="0" smtClean="0">
                <a:latin typeface="Avenir Black"/>
                <a:cs typeface="Avenir Black"/>
              </a:rPr>
              <a:t>ivel del mar global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358291" y="4866890"/>
            <a:ext cx="3352200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>
                <a:latin typeface="Avenir Black"/>
                <a:cs typeface="Avenir Black"/>
              </a:rPr>
              <a:t>C</a:t>
            </a:r>
            <a:r>
              <a:rPr lang="es-ES" sz="1400" dirty="0" smtClean="0">
                <a:latin typeface="Avenir Black"/>
                <a:cs typeface="Avenir Black"/>
              </a:rPr>
              <a:t>ontenido global energía en </a:t>
            </a:r>
            <a:r>
              <a:rPr lang="es-ES" sz="1400" dirty="0" err="1" smtClean="0">
                <a:latin typeface="Avenir Black"/>
                <a:cs typeface="Avenir Black"/>
              </a:rPr>
              <a:t>oceanos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27036" y="4307852"/>
            <a:ext cx="2428870" cy="29520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s-ES" sz="1400" dirty="0" smtClean="0">
                <a:latin typeface="Avenir Black"/>
                <a:cs typeface="Avenir Black"/>
              </a:rPr>
              <a:t>Masa total hielos glaciares</a:t>
            </a:r>
            <a:endParaRPr lang="es-ES" sz="1400" dirty="0">
              <a:latin typeface="Avenir Black"/>
              <a:cs typeface="Avenir Black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860942" y="4617171"/>
            <a:ext cx="2520280" cy="208823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1800" y="6948189"/>
            <a:ext cx="9721080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¿Son estos cambios debido a causas naturales? ¿O factores </a:t>
            </a:r>
            <a:r>
              <a:rPr lang="es-ES" sz="2000" dirty="0" err="1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antropogénicos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lack"/>
                <a:cs typeface="Avenir Black"/>
              </a:rPr>
              <a:t>?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575816" y="928340"/>
            <a:ext cx="88280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>
                <a:latin typeface="Avenir Medium"/>
                <a:cs typeface="Avenir Medium"/>
              </a:rPr>
              <a:t>El </a:t>
            </a:r>
            <a:r>
              <a:rPr lang="en-US" sz="2200" b="1" dirty="0" err="1">
                <a:latin typeface="Avenir Medium"/>
                <a:cs typeface="Avenir Medium"/>
              </a:rPr>
              <a:t>método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>
                <a:latin typeface="Avenir Medium"/>
                <a:cs typeface="Avenir Medium"/>
              </a:rPr>
              <a:t>científico</a:t>
            </a:r>
            <a:r>
              <a:rPr lang="en-US" sz="2200" b="1" dirty="0">
                <a:latin typeface="Avenir Medium"/>
                <a:cs typeface="Avenir Medium"/>
              </a:rPr>
              <a:t>: </a:t>
            </a:r>
            <a:r>
              <a:rPr lang="en-US" sz="2200" b="1" dirty="0" err="1">
                <a:latin typeface="Avenir Medium"/>
                <a:cs typeface="Avenir Medium"/>
              </a:rPr>
              <a:t>Observación</a:t>
            </a:r>
            <a:r>
              <a:rPr lang="en-US" sz="2200" b="1" dirty="0">
                <a:latin typeface="Avenir Medium"/>
                <a:cs typeface="Avenir Medium"/>
              </a:rPr>
              <a:t>, </a:t>
            </a:r>
            <a:r>
              <a:rPr lang="en-US" sz="2200" b="1" dirty="0" err="1">
                <a:latin typeface="Avenir Medium"/>
                <a:cs typeface="Avenir Medium"/>
              </a:rPr>
              <a:t>análisis</a:t>
            </a:r>
            <a:r>
              <a:rPr lang="en-US" sz="2200" b="1" dirty="0">
                <a:latin typeface="Avenir Medium"/>
                <a:cs typeface="Avenir Medium"/>
              </a:rPr>
              <a:t> y ¿</a:t>
            </a:r>
            <a:r>
              <a:rPr lang="en-US" sz="2200" b="1" dirty="0" err="1">
                <a:latin typeface="Avenir Medium"/>
                <a:cs typeface="Avenir Medium"/>
              </a:rPr>
              <a:t>experimentación</a:t>
            </a:r>
            <a:r>
              <a:rPr lang="en-US" sz="2200" b="1" dirty="0">
                <a:latin typeface="Avenir Medium"/>
                <a:cs typeface="Avenir Medium"/>
              </a:rPr>
              <a:t>?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31800" y="1403573"/>
            <a:ext cx="871296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i="1" dirty="0" smtClean="0">
                <a:latin typeface="Avenir Book"/>
                <a:cs typeface="Avenir Book"/>
              </a:rPr>
              <a:t>Los </a:t>
            </a:r>
            <a:r>
              <a:rPr lang="en-US" sz="2200" i="1" dirty="0" err="1" smtClean="0">
                <a:latin typeface="Avenir Book"/>
                <a:cs typeface="Avenir Book"/>
              </a:rPr>
              <a:t>modelos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 smtClean="0">
                <a:latin typeface="Avenir Book"/>
                <a:cs typeface="Avenir Book"/>
              </a:rPr>
              <a:t>climáticos</a:t>
            </a:r>
            <a:r>
              <a:rPr lang="en-US" sz="2200" i="1" dirty="0" smtClean="0">
                <a:latin typeface="Avenir Book"/>
                <a:cs typeface="Avenir Book"/>
              </a:rPr>
              <a:t> son </a:t>
            </a:r>
            <a:r>
              <a:rPr lang="en-US" sz="2200" i="1" dirty="0" err="1" smtClean="0">
                <a:latin typeface="Avenir Book"/>
                <a:cs typeface="Avenir Book"/>
              </a:rPr>
              <a:t>nuestra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herramienta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para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experimentar</a:t>
            </a:r>
            <a:r>
              <a:rPr lang="en-US" sz="2200" i="1" dirty="0">
                <a:latin typeface="Avenir Book"/>
                <a:cs typeface="Avenir Book"/>
              </a:rPr>
              <a:t> con el </a:t>
            </a:r>
            <a:r>
              <a:rPr lang="en-US" sz="2200" i="1" dirty="0" err="1">
                <a:latin typeface="Avenir Book"/>
                <a:cs typeface="Avenir Book"/>
              </a:rPr>
              <a:t>sistema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climático</a:t>
            </a:r>
            <a:r>
              <a:rPr lang="en-US" sz="2200" i="1" dirty="0">
                <a:latin typeface="Avenir Book"/>
                <a:cs typeface="Avenir Book"/>
              </a:rPr>
              <a:t> y </a:t>
            </a:r>
            <a:r>
              <a:rPr lang="en-US" sz="2200" i="1" dirty="0" err="1">
                <a:latin typeface="Avenir Book"/>
                <a:cs typeface="Avenir Book"/>
              </a:rPr>
              <a:t>poner</a:t>
            </a:r>
            <a:r>
              <a:rPr lang="en-US" sz="2200" i="1" dirty="0">
                <a:latin typeface="Avenir Book"/>
                <a:cs typeface="Avenir Book"/>
              </a:rPr>
              <a:t> a </a:t>
            </a:r>
            <a:r>
              <a:rPr lang="en-US" sz="2200" i="1" dirty="0" err="1">
                <a:latin typeface="Avenir Book"/>
                <a:cs typeface="Avenir Book"/>
              </a:rPr>
              <a:t>prueba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nuestras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hipótesis</a:t>
            </a:r>
            <a:r>
              <a:rPr lang="en-US" sz="2200" i="1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507505"/>
            <a:ext cx="430053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Presente: </a:t>
            </a:r>
            <a:r>
              <a:rPr lang="es-ES" sz="2800" dirty="0" smtClean="0">
                <a:latin typeface="Avenir Medium"/>
                <a:cs typeface="Avenir Medium"/>
              </a:rPr>
              <a:t>Método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9696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575816" y="928340"/>
            <a:ext cx="88280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defRPr/>
            </a:pPr>
            <a:r>
              <a:rPr lang="en-US" sz="2200" b="1" dirty="0">
                <a:latin typeface="Avenir Medium"/>
                <a:cs typeface="Avenir Medium"/>
              </a:rPr>
              <a:t>El </a:t>
            </a:r>
            <a:r>
              <a:rPr lang="en-US" sz="2200" b="1" dirty="0" err="1">
                <a:latin typeface="Avenir Medium"/>
                <a:cs typeface="Avenir Medium"/>
              </a:rPr>
              <a:t>método</a:t>
            </a:r>
            <a:r>
              <a:rPr lang="en-US" sz="2200" b="1" dirty="0">
                <a:latin typeface="Avenir Medium"/>
                <a:cs typeface="Avenir Medium"/>
              </a:rPr>
              <a:t> </a:t>
            </a:r>
            <a:r>
              <a:rPr lang="en-US" sz="2200" b="1" dirty="0" err="1">
                <a:latin typeface="Avenir Medium"/>
                <a:cs typeface="Avenir Medium"/>
              </a:rPr>
              <a:t>científico</a:t>
            </a:r>
            <a:r>
              <a:rPr lang="en-US" sz="2200" b="1" dirty="0">
                <a:latin typeface="Avenir Medium"/>
                <a:cs typeface="Avenir Medium"/>
              </a:rPr>
              <a:t>: </a:t>
            </a:r>
            <a:r>
              <a:rPr lang="en-US" sz="2200" b="1" dirty="0" err="1">
                <a:latin typeface="Avenir Medium"/>
                <a:cs typeface="Avenir Medium"/>
              </a:rPr>
              <a:t>Observación</a:t>
            </a:r>
            <a:r>
              <a:rPr lang="en-US" sz="2200" b="1" dirty="0">
                <a:latin typeface="Avenir Medium"/>
                <a:cs typeface="Avenir Medium"/>
              </a:rPr>
              <a:t>, </a:t>
            </a:r>
            <a:r>
              <a:rPr lang="en-US" sz="2200" b="1" dirty="0" err="1">
                <a:latin typeface="Avenir Medium"/>
                <a:cs typeface="Avenir Medium"/>
              </a:rPr>
              <a:t>análisis</a:t>
            </a:r>
            <a:r>
              <a:rPr lang="en-US" sz="2200" b="1" dirty="0">
                <a:latin typeface="Avenir Medium"/>
                <a:cs typeface="Avenir Medium"/>
              </a:rPr>
              <a:t> y ¿</a:t>
            </a:r>
            <a:r>
              <a:rPr lang="en-US" sz="2200" b="1" dirty="0" err="1">
                <a:latin typeface="Avenir Medium"/>
                <a:cs typeface="Avenir Medium"/>
              </a:rPr>
              <a:t>experimentación</a:t>
            </a:r>
            <a:r>
              <a:rPr lang="en-US" sz="2200" b="1" dirty="0">
                <a:latin typeface="Avenir Medium"/>
                <a:cs typeface="Avenir Medium"/>
              </a:rPr>
              <a:t>?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31800" y="1403573"/>
            <a:ext cx="871296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2" tIns="62627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i="1" dirty="0" smtClean="0">
                <a:latin typeface="Avenir Book"/>
                <a:cs typeface="Avenir Book"/>
              </a:rPr>
              <a:t>Los </a:t>
            </a:r>
            <a:r>
              <a:rPr lang="en-US" sz="2200" i="1" dirty="0" err="1" smtClean="0">
                <a:latin typeface="Avenir Book"/>
                <a:cs typeface="Avenir Book"/>
              </a:rPr>
              <a:t>modelos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 smtClean="0">
                <a:latin typeface="Avenir Book"/>
                <a:cs typeface="Avenir Book"/>
              </a:rPr>
              <a:t>climáticos</a:t>
            </a:r>
            <a:r>
              <a:rPr lang="en-US" sz="2200" i="1" dirty="0" smtClean="0">
                <a:latin typeface="Avenir Book"/>
                <a:cs typeface="Avenir Book"/>
              </a:rPr>
              <a:t> son </a:t>
            </a:r>
            <a:r>
              <a:rPr lang="en-US" sz="2200" i="1" dirty="0" err="1" smtClean="0">
                <a:latin typeface="Avenir Book"/>
                <a:cs typeface="Avenir Book"/>
              </a:rPr>
              <a:t>nuestra</a:t>
            </a:r>
            <a:r>
              <a:rPr lang="en-US" sz="2200" i="1" dirty="0" smtClean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herramienta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para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experimentar</a:t>
            </a:r>
            <a:r>
              <a:rPr lang="en-US" sz="2200" i="1" dirty="0">
                <a:latin typeface="Avenir Book"/>
                <a:cs typeface="Avenir Book"/>
              </a:rPr>
              <a:t> con el </a:t>
            </a:r>
            <a:r>
              <a:rPr lang="en-US" sz="2200" i="1" dirty="0" err="1">
                <a:latin typeface="Avenir Book"/>
                <a:cs typeface="Avenir Book"/>
              </a:rPr>
              <a:t>sistema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climático</a:t>
            </a:r>
            <a:r>
              <a:rPr lang="en-US" sz="2200" i="1" dirty="0">
                <a:latin typeface="Avenir Book"/>
                <a:cs typeface="Avenir Book"/>
              </a:rPr>
              <a:t> y </a:t>
            </a:r>
            <a:r>
              <a:rPr lang="en-US" sz="2200" i="1" dirty="0" err="1">
                <a:latin typeface="Avenir Book"/>
                <a:cs typeface="Avenir Book"/>
              </a:rPr>
              <a:t>poner</a:t>
            </a:r>
            <a:r>
              <a:rPr lang="en-US" sz="2200" i="1" dirty="0">
                <a:latin typeface="Avenir Book"/>
                <a:cs typeface="Avenir Book"/>
              </a:rPr>
              <a:t> a </a:t>
            </a:r>
            <a:r>
              <a:rPr lang="en-US" sz="2200" i="1" dirty="0" err="1">
                <a:latin typeface="Avenir Book"/>
                <a:cs typeface="Avenir Book"/>
              </a:rPr>
              <a:t>prueba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nuestras</a:t>
            </a:r>
            <a:r>
              <a:rPr lang="en-US" sz="2200" i="1" dirty="0">
                <a:latin typeface="Avenir Book"/>
                <a:cs typeface="Avenir Book"/>
              </a:rPr>
              <a:t> </a:t>
            </a:r>
            <a:r>
              <a:rPr lang="en-US" sz="2200" i="1" dirty="0" err="1">
                <a:latin typeface="Avenir Book"/>
                <a:cs typeface="Avenir Book"/>
              </a:rPr>
              <a:t>hipótesis</a:t>
            </a:r>
            <a:r>
              <a:rPr lang="en-US" sz="2200" i="1" dirty="0">
                <a:latin typeface="Avenir Book"/>
                <a:cs typeface="Avenir Book"/>
              </a:rPr>
              <a:t> 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2507505"/>
            <a:ext cx="430053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Presente: </a:t>
            </a:r>
            <a:r>
              <a:rPr lang="es-ES" sz="2800" dirty="0" smtClean="0">
                <a:latin typeface="Avenir Medium"/>
                <a:cs typeface="Avenir Medium"/>
              </a:rPr>
              <a:t>Método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>
            <a:spLocks/>
          </p:cNvSpPr>
          <p:nvPr/>
        </p:nvSpPr>
        <p:spPr bwMode="auto">
          <a:xfrm>
            <a:off x="5328345" y="3743829"/>
            <a:ext cx="4680519" cy="958002"/>
          </a:xfrm>
          <a:prstGeom prst="rect">
            <a:avLst/>
          </a:prstGeom>
          <a:noFill/>
          <a:ln w="28575" cap="flat" cmpd="sng" algn="ctr">
            <a:solidFill>
              <a:srgbClr val="1793D4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059419" y="3786703"/>
            <a:ext cx="1877437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Factores</a:t>
            </a:r>
            <a:r>
              <a:rPr lang="en-US" sz="1600" b="1" dirty="0" smtClean="0">
                <a:solidFill>
                  <a:srgbClr val="1793D4"/>
                </a:solidFill>
                <a:latin typeface="Avenir Medium"/>
                <a:cs typeface="Avenir Medium"/>
              </a:rPr>
              <a:t> </a:t>
            </a:r>
            <a:r>
              <a:rPr lang="en-US" sz="1600" b="1" dirty="0" err="1" smtClean="0">
                <a:solidFill>
                  <a:srgbClr val="1793D4"/>
                </a:solidFill>
                <a:latin typeface="Avenir Medium"/>
                <a:cs typeface="Avenir Medium"/>
              </a:rPr>
              <a:t>Externos</a:t>
            </a:r>
            <a:endParaRPr lang="es-ES" sz="1600" dirty="0">
              <a:solidFill>
                <a:srgbClr val="1793D4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9" t="-7999" r="-5356" b="-4472"/>
          <a:stretch/>
        </p:blipFill>
        <p:spPr bwMode="auto">
          <a:xfrm>
            <a:off x="5701662" y="4715941"/>
            <a:ext cx="4091178" cy="28437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719398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1665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El </a:t>
            </a:r>
            <a:r>
              <a:rPr lang="en-US" sz="2200" b="1" dirty="0" err="1" smtClean="0">
                <a:latin typeface="Avenir Medium"/>
                <a:cs typeface="Avenir Medium"/>
              </a:rPr>
              <a:t>calentamiento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>
                <a:latin typeface="Avenir Medium"/>
                <a:cs typeface="Avenir Medium"/>
              </a:rPr>
              <a:t>global </a:t>
            </a:r>
            <a:r>
              <a:rPr lang="en-US" sz="2200" b="1" dirty="0" smtClean="0">
                <a:latin typeface="Avenir Medium"/>
                <a:cs typeface="Avenir Medium"/>
              </a:rPr>
              <a:t>se </a:t>
            </a:r>
            <a:r>
              <a:rPr lang="en-US" sz="2200" b="1" dirty="0" err="1" smtClean="0">
                <a:latin typeface="Avenir Medium"/>
                <a:cs typeface="Avenir Medium"/>
              </a:rPr>
              <a:t>debe</a:t>
            </a:r>
            <a:r>
              <a:rPr lang="en-US" sz="2200" b="1" dirty="0" smtClean="0">
                <a:latin typeface="Avenir Medium"/>
                <a:cs typeface="Avenir Medium"/>
              </a:rPr>
              <a:t> a los </a:t>
            </a:r>
            <a:r>
              <a:rPr lang="en-US" sz="2200" b="1" dirty="0" err="1" smtClean="0">
                <a:latin typeface="Avenir Medium"/>
                <a:cs typeface="Avenir Medium"/>
              </a:rPr>
              <a:t>factores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antropogénicos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Presente: </a:t>
            </a:r>
            <a:r>
              <a:rPr lang="es-ES" sz="2800" dirty="0" smtClean="0">
                <a:latin typeface="Avenir Medium"/>
                <a:cs typeface="Avenir Medium"/>
              </a:rPr>
              <a:t>Método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climatechange2013.org/images/figures/WGI_AR5_FigFAQ10.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6" b="50849"/>
          <a:stretch/>
        </p:blipFill>
        <p:spPr bwMode="auto">
          <a:xfrm>
            <a:off x="4813937" y="1691085"/>
            <a:ext cx="4906895" cy="2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5732170" y="1979637"/>
            <a:ext cx="136815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6048424" y="2339677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i="0" u="none" strike="noStrike" cap="none" normalizeH="0" baseline="0">
              <a:ln>
                <a:noFill/>
              </a:ln>
              <a:effectLst/>
              <a:latin typeface="Arial"/>
              <a:ea typeface="SimSun" charset="0"/>
              <a:cs typeface="Arial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50337" y="1915953"/>
            <a:ext cx="265970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Heavy"/>
                <a:cs typeface="Avenir Heavy"/>
              </a:rPr>
              <a:t>Solo </a:t>
            </a:r>
            <a:r>
              <a:rPr lang="en-US" b="1" dirty="0" err="1" smtClean="0">
                <a:latin typeface="Avenir Heavy"/>
                <a:cs typeface="Avenir Heavy"/>
              </a:rPr>
              <a:t>factores</a:t>
            </a:r>
            <a:r>
              <a:rPr lang="en-US" b="1" dirty="0" smtClean="0">
                <a:latin typeface="Avenir Heavy"/>
                <a:cs typeface="Avenir Heavy"/>
              </a:rPr>
              <a:t> </a:t>
            </a:r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48424" y="2325567"/>
            <a:ext cx="96021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Modelos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048424" y="2555701"/>
            <a:ext cx="15532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Observaciones</a:t>
            </a:r>
            <a:endParaRPr lang="es-E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826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201665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El </a:t>
            </a:r>
            <a:r>
              <a:rPr lang="en-US" sz="2200" b="1" dirty="0" err="1" smtClean="0">
                <a:latin typeface="Avenir Medium"/>
                <a:cs typeface="Avenir Medium"/>
              </a:rPr>
              <a:t>calentamiento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>
                <a:latin typeface="Avenir Medium"/>
                <a:cs typeface="Avenir Medium"/>
              </a:rPr>
              <a:t>global </a:t>
            </a:r>
            <a:r>
              <a:rPr lang="en-US" sz="2200" b="1" dirty="0" smtClean="0">
                <a:latin typeface="Avenir Medium"/>
                <a:cs typeface="Avenir Medium"/>
              </a:rPr>
              <a:t>se </a:t>
            </a:r>
            <a:r>
              <a:rPr lang="en-US" sz="2200" b="1" dirty="0" err="1" smtClean="0">
                <a:latin typeface="Avenir Medium"/>
                <a:cs typeface="Avenir Medium"/>
              </a:rPr>
              <a:t>debe</a:t>
            </a:r>
            <a:r>
              <a:rPr lang="en-US" sz="2200" b="1" dirty="0" smtClean="0">
                <a:latin typeface="Avenir Medium"/>
                <a:cs typeface="Avenir Medium"/>
              </a:rPr>
              <a:t> a los </a:t>
            </a:r>
            <a:r>
              <a:rPr lang="en-US" sz="2200" b="1" dirty="0" err="1" smtClean="0">
                <a:latin typeface="Avenir Medium"/>
                <a:cs typeface="Avenir Medium"/>
              </a:rPr>
              <a:t>factores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antropogénicos</a:t>
            </a:r>
            <a:endParaRPr lang="en-US" sz="2200" b="1" dirty="0">
              <a:latin typeface="Avenir Medium"/>
              <a:cs typeface="Avenir Med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4045" y="107431"/>
            <a:ext cx="5817322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Presente: </a:t>
            </a:r>
            <a:r>
              <a:rPr lang="es-ES" sz="2800" dirty="0" smtClean="0">
                <a:latin typeface="Avenir Medium"/>
                <a:cs typeface="Avenir Medium"/>
              </a:rPr>
              <a:t>Método científico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climatechange2013.org/images/figures/WGI_AR5_FigFAQ10.1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36"/>
          <a:stretch/>
        </p:blipFill>
        <p:spPr bwMode="auto">
          <a:xfrm>
            <a:off x="4813937" y="1691084"/>
            <a:ext cx="490689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5732170" y="1979637"/>
            <a:ext cx="136815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6048424" y="2339677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i="0" u="none" strike="noStrike" cap="none" normalizeH="0" baseline="0">
              <a:ln>
                <a:noFill/>
              </a:ln>
              <a:effectLst/>
              <a:latin typeface="Arial"/>
              <a:ea typeface="SimSun" charset="0"/>
              <a:cs typeface="Arial"/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5732170" y="4571925"/>
            <a:ext cx="2404486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5760392" y="4931965"/>
            <a:ext cx="1368152" cy="57606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50337" y="1915953"/>
            <a:ext cx="2659702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Heavy"/>
                <a:cs typeface="Avenir Heavy"/>
              </a:rPr>
              <a:t>Solo </a:t>
            </a:r>
            <a:r>
              <a:rPr lang="en-US" b="1" dirty="0" err="1" smtClean="0">
                <a:latin typeface="Avenir Heavy"/>
                <a:cs typeface="Avenir Heavy"/>
              </a:rPr>
              <a:t>factores</a:t>
            </a:r>
            <a:r>
              <a:rPr lang="en-US" b="1" dirty="0" smtClean="0">
                <a:latin typeface="Avenir Heavy"/>
                <a:cs typeface="Avenir Heavy"/>
              </a:rPr>
              <a:t> </a:t>
            </a:r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904408" y="4571925"/>
            <a:ext cx="3211135" cy="353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venir Heavy"/>
                <a:cs typeface="Avenir Heavy"/>
              </a:rPr>
              <a:t>Naturales</a:t>
            </a:r>
            <a:r>
              <a:rPr lang="en-US" b="1" dirty="0" smtClean="0">
                <a:latin typeface="Avenir Heavy"/>
                <a:cs typeface="Avenir Heavy"/>
              </a:rPr>
              <a:t> + </a:t>
            </a:r>
            <a:r>
              <a:rPr lang="en-US" b="1" dirty="0" err="1" smtClean="0">
                <a:latin typeface="Avenir Heavy"/>
                <a:cs typeface="Avenir Heavy"/>
              </a:rPr>
              <a:t>antr</a:t>
            </a:r>
            <a:r>
              <a:rPr lang="en-US" b="1" dirty="0" err="1">
                <a:latin typeface="Avenir Heavy"/>
                <a:cs typeface="Avenir Heavy"/>
              </a:rPr>
              <a:t>o</a:t>
            </a:r>
            <a:r>
              <a:rPr lang="en-US" b="1" dirty="0" err="1" smtClean="0">
                <a:latin typeface="Avenir Heavy"/>
                <a:cs typeface="Avenir Heavy"/>
              </a:rPr>
              <a:t>pogénicos</a:t>
            </a:r>
            <a:endParaRPr lang="es-ES" dirty="0">
              <a:latin typeface="Avenir Heavy"/>
              <a:cs typeface="Avenir Heavy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048424" y="2325567"/>
            <a:ext cx="960219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Modelos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048424" y="2555701"/>
            <a:ext cx="155323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Observaciones</a:t>
            </a:r>
            <a:endParaRPr lang="es-ES" sz="1600" dirty="0">
              <a:latin typeface="Arial"/>
              <a:cs typeface="Arial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868323" y="7021358"/>
            <a:ext cx="60360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2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¿Y qué podemos aprender sobre el futuro?</a:t>
            </a:r>
            <a:endParaRPr lang="es-ES" sz="2200" dirty="0">
              <a:solidFill>
                <a:schemeClr val="accent1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106096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2" y="2572264"/>
            <a:ext cx="4070142" cy="36113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06" y="2574141"/>
            <a:ext cx="3577893" cy="359624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406211" y="6236598"/>
            <a:ext cx="2419089" cy="440120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r>
              <a:rPr lang="es-ES" sz="2400" dirty="0">
                <a:latin typeface="Avenir Book"/>
                <a:cs typeface="Avenir Book"/>
              </a:rPr>
              <a:t>Efecto Mariposa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82548" y="6236600"/>
            <a:ext cx="3744317" cy="790819"/>
          </a:xfrm>
          <a:prstGeom prst="rect">
            <a:avLst/>
          </a:prstGeom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400" dirty="0">
                <a:latin typeface="Avenir Book"/>
                <a:cs typeface="Avenir Book"/>
              </a:rPr>
              <a:t>Predicción Meteorológica</a:t>
            </a:r>
          </a:p>
          <a:p>
            <a:pPr algn="ctr"/>
            <a:r>
              <a:rPr lang="es-ES" sz="2400" dirty="0">
                <a:latin typeface="Avenir Book"/>
                <a:cs typeface="Avenir Book"/>
              </a:rPr>
              <a:t>(hasta 10 días)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54045" y="107431"/>
            <a:ext cx="5993220" cy="47908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Tiempo Meteorológico:</a:t>
            </a:r>
            <a:r>
              <a:rPr lang="es-ES" sz="2400" dirty="0" smtClean="0">
                <a:latin typeface="Avenir Black"/>
                <a:cs typeface="Avenir Black"/>
              </a:rPr>
              <a:t>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Estado de la atmósfera en un </a:t>
            </a:r>
            <a:r>
              <a:rPr lang="es-ES" sz="2400" u="sng" dirty="0" smtClean="0">
                <a:latin typeface="Avenir Book"/>
                <a:cs typeface="Avenir Book"/>
              </a:rPr>
              <a:t>día concreto</a:t>
            </a:r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u="sng" dirty="0">
              <a:latin typeface="Avenir Book"/>
              <a:cs typeface="Avenir Book"/>
            </a:endParaRPr>
          </a:p>
          <a:p>
            <a:endParaRPr lang="es-ES" sz="2400" dirty="0">
              <a:latin typeface="Avenir Book"/>
              <a:cs typeface="Avenir Book"/>
            </a:endParaRPr>
          </a:p>
          <a:p>
            <a:endParaRPr lang="es-E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323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¿Qué nos dicen los modelos?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¿Qué nos dicen los modelos?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20" name="Picture 6" descr="http://www.climatechange2013.org/images/figures/WGI_AR5_Fig12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53" y="4089597"/>
            <a:ext cx="4789488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5106966" y="3707010"/>
            <a:ext cx="4959795" cy="3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s-ES" b="1" dirty="0" smtClean="0">
                <a:latin typeface="Avenir Book"/>
                <a:cs typeface="Avenir Book"/>
              </a:rPr>
              <a:t>Proyecciones</a:t>
            </a:r>
            <a:r>
              <a:rPr lang="es-ES" dirty="0" smtClean="0">
                <a:latin typeface="Avenir Book"/>
                <a:cs typeface="Avenir Book"/>
              </a:rPr>
              <a:t> </a:t>
            </a:r>
            <a:r>
              <a:rPr lang="es-ES" dirty="0">
                <a:latin typeface="Avenir Book"/>
                <a:cs typeface="Avenir Book"/>
              </a:rPr>
              <a:t>de la temperatura </a:t>
            </a:r>
            <a:r>
              <a:rPr lang="es-ES" dirty="0" smtClean="0">
                <a:latin typeface="Avenir Book"/>
                <a:cs typeface="Avenir Book"/>
              </a:rPr>
              <a:t>media global</a:t>
            </a:r>
            <a:endParaRPr lang="es-ES" dirty="0">
              <a:latin typeface="Avenir Book"/>
              <a:cs typeface="Avenir Book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5616376" y="4283893"/>
            <a:ext cx="3888432" cy="24122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463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64" y="3635821"/>
            <a:ext cx="5184576" cy="314531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¿Qué nos dicen los modelos?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5140542" y="3615231"/>
            <a:ext cx="3663899" cy="6107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b="1" dirty="0" smtClean="0">
                <a:latin typeface="Avenir Medium"/>
                <a:cs typeface="Avenir Medium"/>
              </a:rPr>
              <a:t>Proyecciones</a:t>
            </a:r>
            <a:r>
              <a:rPr lang="es-ES" dirty="0" smtClean="0">
                <a:latin typeface="Avenir Medium"/>
                <a:cs typeface="Avenir Medium"/>
              </a:rPr>
              <a:t> extensión de hielo </a:t>
            </a:r>
          </a:p>
          <a:p>
            <a:pPr algn="ctr"/>
            <a:r>
              <a:rPr lang="es-ES" dirty="0" smtClean="0">
                <a:latin typeface="Avenir Medium"/>
                <a:cs typeface="Avenir Medium"/>
              </a:rPr>
              <a:t>en el Ártico (Septiembre)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2" name="CuadroTexto 1"/>
          <p:cNvSpPr txBox="1">
            <a:spLocks noChangeArrowheads="1"/>
          </p:cNvSpPr>
          <p:nvPr/>
        </p:nvSpPr>
        <p:spPr bwMode="auto">
          <a:xfrm>
            <a:off x="8856736" y="3851845"/>
            <a:ext cx="1056659" cy="43794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Media sobre</a:t>
            </a:r>
          </a:p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2081-2100</a:t>
            </a:r>
            <a:endParaRPr lang="es-ES" sz="1200" dirty="0">
              <a:latin typeface="Avenir Book"/>
              <a:cs typeface="Avenir Book"/>
            </a:endParaRPr>
          </a:p>
        </p:txBody>
      </p:sp>
      <p:sp>
        <p:nvSpPr>
          <p:cNvPr id="10" name="Rectángulo 9"/>
          <p:cNvSpPr/>
          <p:nvPr/>
        </p:nvSpPr>
        <p:spPr bwMode="auto">
          <a:xfrm>
            <a:off x="5242224" y="4319901"/>
            <a:ext cx="3528000" cy="17641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Rectángulo 10"/>
          <p:cNvSpPr/>
          <p:nvPr/>
        </p:nvSpPr>
        <p:spPr bwMode="auto">
          <a:xfrm>
            <a:off x="4608264" y="3635821"/>
            <a:ext cx="509784" cy="531672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58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7334028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¿Qué nos dicen los modelos?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8" name="Imagen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615232"/>
            <a:ext cx="4553074" cy="454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http://www.climatechange2013.org/images/figures/WGI_AR5_Fig12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b="74664"/>
          <a:stretch>
            <a:fillRect/>
          </a:stretch>
        </p:blipFill>
        <p:spPr bwMode="auto">
          <a:xfrm>
            <a:off x="4032200" y="1157385"/>
            <a:ext cx="5011738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397921" y="1115541"/>
            <a:ext cx="4684401" cy="35317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latin typeface="Avenir Medium"/>
                <a:cs typeface="Avenir Medium"/>
              </a:rPr>
              <a:t>Escenarios de emisiones futuras</a:t>
            </a:r>
            <a:endParaRPr lang="es-ES" dirty="0">
              <a:latin typeface="Avenir Medium"/>
              <a:cs typeface="Avenir Medium"/>
            </a:endParaRPr>
          </a:p>
        </p:txBody>
      </p:sp>
      <p:sp>
        <p:nvSpPr>
          <p:cNvPr id="19" name="Rectángulo 18"/>
          <p:cNvSpPr/>
          <p:nvPr/>
        </p:nvSpPr>
        <p:spPr bwMode="auto">
          <a:xfrm>
            <a:off x="4724058" y="1647331"/>
            <a:ext cx="4060670" cy="162796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4" name="CuadroTexto 1"/>
          <p:cNvSpPr txBox="1">
            <a:spLocks noChangeArrowheads="1"/>
          </p:cNvSpPr>
          <p:nvPr/>
        </p:nvSpPr>
        <p:spPr bwMode="auto">
          <a:xfrm>
            <a:off x="4810177" y="3635821"/>
            <a:ext cx="3673849" cy="35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r>
              <a:rPr lang="es-ES" b="1" dirty="0" smtClean="0">
                <a:latin typeface="Avenir Medium"/>
                <a:cs typeface="Avenir Medium"/>
              </a:rPr>
              <a:t>Proyecciones</a:t>
            </a:r>
            <a:r>
              <a:rPr lang="es-ES" dirty="0" smtClean="0">
                <a:latin typeface="Avenir Medium"/>
                <a:cs typeface="Avenir Medium"/>
              </a:rPr>
              <a:t> nivel del mar global</a:t>
            </a:r>
            <a:endParaRPr lang="es-ES" dirty="0">
              <a:latin typeface="Avenir Medium"/>
              <a:cs typeface="Avenir Medium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264" y="4071900"/>
            <a:ext cx="4960304" cy="2790171"/>
          </a:xfrm>
          <a:prstGeom prst="rect">
            <a:avLst/>
          </a:prstGeom>
        </p:spPr>
      </p:pic>
      <p:sp>
        <p:nvSpPr>
          <p:cNvPr id="21" name="CuadroTexto 1"/>
          <p:cNvSpPr txBox="1">
            <a:spLocks noChangeArrowheads="1"/>
          </p:cNvSpPr>
          <p:nvPr/>
        </p:nvSpPr>
        <p:spPr bwMode="auto">
          <a:xfrm>
            <a:off x="8424688" y="4047859"/>
            <a:ext cx="1056659" cy="43794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Media sobre</a:t>
            </a:r>
          </a:p>
          <a:p>
            <a:pPr algn="ctr"/>
            <a:r>
              <a:rPr lang="es-ES" sz="1200" b="1" dirty="0" smtClean="0">
                <a:latin typeface="Avenir Book"/>
                <a:cs typeface="Avenir Book"/>
              </a:rPr>
              <a:t>2081-2100</a:t>
            </a:r>
            <a:endParaRPr lang="es-ES" sz="1200" dirty="0">
              <a:latin typeface="Avenir Book"/>
              <a:cs typeface="Avenir Book"/>
            </a:endParaRPr>
          </a:p>
        </p:txBody>
      </p:sp>
      <p:sp>
        <p:nvSpPr>
          <p:cNvPr id="22" name="Rectángulo 21"/>
          <p:cNvSpPr/>
          <p:nvPr/>
        </p:nvSpPr>
        <p:spPr bwMode="auto">
          <a:xfrm>
            <a:off x="5115225" y="4097547"/>
            <a:ext cx="3079328" cy="244800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307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Incógnitas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65091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Incógnitas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224408" y="4715941"/>
            <a:ext cx="6112048" cy="1989574"/>
            <a:chOff x="224408" y="4874937"/>
            <a:chExt cx="6112048" cy="198957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/>
            <a:srcRect t="6412" b="-3961"/>
            <a:stretch/>
          </p:blipFill>
          <p:spPr>
            <a:xfrm>
              <a:off x="224408" y="4874937"/>
              <a:ext cx="6112048" cy="198957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sp>
          <p:nvSpPr>
            <p:cNvPr id="23" name="Rectángulo 22"/>
            <p:cNvSpPr/>
            <p:nvPr/>
          </p:nvSpPr>
          <p:spPr>
            <a:xfrm>
              <a:off x="2168624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RCP2.6</a:t>
              </a:r>
              <a:endParaRPr lang="es-ES" dirty="0"/>
            </a:p>
          </p:txBody>
        </p:sp>
        <p:sp>
          <p:nvSpPr>
            <p:cNvPr id="28" name="Rectángulo redondeado 27"/>
            <p:cNvSpPr/>
            <p:nvPr/>
          </p:nvSpPr>
          <p:spPr bwMode="auto">
            <a:xfrm>
              <a:off x="5106841" y="5032193"/>
              <a:ext cx="950215" cy="86409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5111111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RCP8.5</a:t>
              </a:r>
              <a:endParaRPr lang="es-ES" dirty="0"/>
            </a:p>
          </p:txBody>
        </p:sp>
        <p:sp>
          <p:nvSpPr>
            <p:cNvPr id="30" name="Rectángulo redondeado 29"/>
            <p:cNvSpPr/>
            <p:nvPr/>
          </p:nvSpPr>
          <p:spPr bwMode="auto">
            <a:xfrm flipV="1">
              <a:off x="1260742" y="4878000"/>
              <a:ext cx="4320480" cy="36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95455" y="6760385"/>
            <a:ext cx="8837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Por ahora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ningún modelo sugiere un colapso total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, pero hay procesos importantes que podrían no estar bien representados en los modelos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563467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Incógnitas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1691605"/>
            <a:ext cx="5184576" cy="47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532704" y="928340"/>
            <a:ext cx="8828088" cy="83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64391" rIns="89982" bIns="44991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pasará</a:t>
            </a:r>
            <a:r>
              <a:rPr lang="en-US" sz="2200" b="1" dirty="0" smtClean="0">
                <a:latin typeface="Avenir Medium"/>
                <a:cs typeface="Avenir Medium"/>
              </a:rPr>
              <a:t> con la </a:t>
            </a:r>
            <a:r>
              <a:rPr lang="en-US" sz="2200" b="1" dirty="0" err="1" smtClean="0">
                <a:latin typeface="Avenir Medium"/>
                <a:cs typeface="Avenir Medium"/>
              </a:rPr>
              <a:t>circulación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oceánica</a:t>
            </a:r>
            <a:r>
              <a:rPr lang="en-US" sz="2200" b="1" dirty="0" smtClean="0">
                <a:latin typeface="Avenir Medium"/>
                <a:cs typeface="Avenir Medium"/>
              </a:rPr>
              <a:t>? ¿</a:t>
            </a:r>
            <a:r>
              <a:rPr lang="en-US" sz="2200" b="1" dirty="0" err="1" smtClean="0">
                <a:latin typeface="Avenir Medium"/>
                <a:cs typeface="Avenir Medium"/>
              </a:rPr>
              <a:t>Es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posible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que</a:t>
            </a:r>
            <a:r>
              <a:rPr lang="en-US" sz="2200" b="1" dirty="0" smtClean="0">
                <a:latin typeface="Avenir Medium"/>
                <a:cs typeface="Avenir Medium"/>
              </a:rPr>
              <a:t> se </a:t>
            </a:r>
            <a:r>
              <a:rPr lang="en-US" sz="2200" b="1" dirty="0" err="1" smtClean="0">
                <a:latin typeface="Avenir Medium"/>
                <a:cs typeface="Avenir Medium"/>
              </a:rPr>
              <a:t>colapse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</a:p>
          <a:p>
            <a:pPr algn="ctr">
              <a:defRPr/>
            </a:pPr>
            <a:r>
              <a:rPr lang="en-US" sz="2200" b="1" dirty="0" smtClean="0">
                <a:latin typeface="Avenir Medium"/>
                <a:cs typeface="Avenir Medium"/>
              </a:rPr>
              <a:t>¿Con </a:t>
            </a:r>
            <a:r>
              <a:rPr lang="en-US" sz="2200" b="1" dirty="0" err="1" smtClean="0">
                <a:latin typeface="Avenir Medium"/>
                <a:cs typeface="Avenir Medium"/>
              </a:rPr>
              <a:t>qué</a:t>
            </a:r>
            <a:r>
              <a:rPr lang="en-US" sz="2200" b="1" dirty="0" smtClean="0">
                <a:latin typeface="Avenir Medium"/>
                <a:cs typeface="Avenir Medium"/>
              </a:rPr>
              <a:t> </a:t>
            </a:r>
            <a:r>
              <a:rPr lang="en-US" sz="2200" b="1" dirty="0" err="1" smtClean="0">
                <a:latin typeface="Avenir Medium"/>
                <a:cs typeface="Avenir Medium"/>
              </a:rPr>
              <a:t>consequencias</a:t>
            </a:r>
            <a:r>
              <a:rPr lang="en-US" sz="2200" b="1" dirty="0" smtClean="0">
                <a:latin typeface="Avenir Medium"/>
                <a:cs typeface="Avenir Medium"/>
              </a:rPr>
              <a:t>?</a:t>
            </a:r>
            <a:endParaRPr lang="en-US" sz="2200" b="1" dirty="0">
              <a:latin typeface="Avenir Medium"/>
              <a:cs typeface="Avenir Medium"/>
            </a:endParaRPr>
          </a:p>
        </p:txBody>
      </p:sp>
      <p:grpSp>
        <p:nvGrpSpPr>
          <p:cNvPr id="14" name="Agrupar 31"/>
          <p:cNvGrpSpPr>
            <a:grpSpLocks/>
          </p:cNvGrpSpPr>
          <p:nvPr/>
        </p:nvGrpSpPr>
        <p:grpSpPr bwMode="auto">
          <a:xfrm>
            <a:off x="6411465" y="1697487"/>
            <a:ext cx="3381375" cy="5020568"/>
            <a:chOff x="5997463" y="685800"/>
            <a:chExt cx="3176587" cy="4840404"/>
          </a:xfrm>
        </p:grpSpPr>
        <p:sp>
          <p:nvSpPr>
            <p:cNvPr id="15" name="Rectángulo redondeado 14"/>
            <p:cNvSpPr/>
            <p:nvPr/>
          </p:nvSpPr>
          <p:spPr bwMode="auto">
            <a:xfrm>
              <a:off x="6082470" y="685800"/>
              <a:ext cx="2994642" cy="48404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pic>
          <p:nvPicPr>
            <p:cNvPr id="16" name="Imagen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713" y="1417638"/>
              <a:ext cx="2844800" cy="3976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uadroTexto 10"/>
            <p:cNvSpPr txBox="1">
              <a:spLocks noChangeArrowheads="1"/>
            </p:cNvSpPr>
            <p:nvPr/>
          </p:nvSpPr>
          <p:spPr bwMode="auto">
            <a:xfrm>
              <a:off x="6513513" y="1281113"/>
              <a:ext cx="2248451" cy="31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dirty="0" smtClean="0">
                  <a:solidFill>
                    <a:srgbClr val="595959"/>
                  </a:solidFill>
                </a:rPr>
                <a:t>Temperatura en superficie</a:t>
              </a:r>
              <a:endParaRPr lang="es-ES" sz="1600" dirty="0">
                <a:solidFill>
                  <a:srgbClr val="595959"/>
                </a:solidFill>
              </a:endParaRPr>
            </a:p>
          </p:txBody>
        </p:sp>
        <p:sp>
          <p:nvSpPr>
            <p:cNvPr id="20" name="CuadroTexto 10"/>
            <p:cNvSpPr txBox="1">
              <a:spLocks noChangeArrowheads="1"/>
            </p:cNvSpPr>
            <p:nvPr/>
          </p:nvSpPr>
          <p:spPr bwMode="auto">
            <a:xfrm>
              <a:off x="6996671" y="3304637"/>
              <a:ext cx="1192989" cy="31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E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Precipitación</a:t>
              </a:r>
              <a:endPara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Espace réservé du contenu 2"/>
            <p:cNvSpPr txBox="1">
              <a:spLocks/>
            </p:cNvSpPr>
            <p:nvPr/>
          </p:nvSpPr>
          <p:spPr bwMode="auto">
            <a:xfrm>
              <a:off x="5997463" y="710316"/>
              <a:ext cx="3176587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GB" sz="1800" b="1" dirty="0" err="1" smtClean="0">
                  <a:solidFill>
                    <a:srgbClr val="B71804"/>
                  </a:solidFill>
                  <a:latin typeface="Avenir Heavy"/>
                  <a:cs typeface="Avenir Heavy"/>
                </a:rPr>
                <a:t>Impactos</a:t>
              </a:r>
              <a:r>
                <a:rPr lang="en-GB" sz="1800" b="1" dirty="0" smtClean="0">
                  <a:solidFill>
                    <a:srgbClr val="B71804"/>
                  </a:solidFill>
                  <a:latin typeface="Avenir Heavy"/>
                  <a:cs typeface="Avenir Heavy"/>
                </a:rPr>
                <a:t>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Heavy"/>
                  <a:cs typeface="Avenir Heavy"/>
                </a:rPr>
                <a:t>climáticos</a:t>
              </a:r>
              <a:r>
                <a:rPr lang="en-GB" sz="1800" b="1" dirty="0" smtClean="0">
                  <a:solidFill>
                    <a:srgbClr val="B71804"/>
                  </a:solidFill>
                  <a:latin typeface="Avenir Heavy"/>
                  <a:cs typeface="Avenir Heavy"/>
                </a:rPr>
                <a:t> </a:t>
              </a:r>
              <a:r>
                <a:rPr lang="en-GB" sz="1800" b="1" dirty="0" smtClean="0">
                  <a:solidFill>
                    <a:srgbClr val="B71804"/>
                  </a:solidFill>
                  <a:latin typeface="Avenir Medium"/>
                  <a:cs typeface="Avenir Medium"/>
                </a:rPr>
                <a:t>de un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Medium"/>
                  <a:cs typeface="Avenir Medium"/>
                </a:rPr>
                <a:t>colapso</a:t>
              </a:r>
              <a:r>
                <a:rPr lang="en-GB" sz="1800" b="1" dirty="0" smtClean="0">
                  <a:solidFill>
                    <a:srgbClr val="B71804"/>
                  </a:solidFill>
                  <a:latin typeface="Avenir Medium"/>
                  <a:cs typeface="Avenir Medium"/>
                </a:rPr>
                <a:t> de la </a:t>
              </a:r>
              <a:r>
                <a:rPr lang="en-GB" sz="1800" b="1" dirty="0" err="1" smtClean="0">
                  <a:solidFill>
                    <a:srgbClr val="B71804"/>
                  </a:solidFill>
                  <a:latin typeface="Avenir Medium"/>
                  <a:cs typeface="Avenir Medium"/>
                </a:rPr>
                <a:t>circulación</a:t>
              </a:r>
              <a:endParaRPr lang="en-GB" sz="1800" b="1" dirty="0">
                <a:solidFill>
                  <a:srgbClr val="B71804"/>
                </a:solidFill>
                <a:latin typeface="Avenir Medium"/>
                <a:cs typeface="Avenir Medium"/>
              </a:endParaRPr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224408" y="4715941"/>
            <a:ext cx="6112048" cy="1989574"/>
            <a:chOff x="224408" y="4874937"/>
            <a:chExt cx="6112048" cy="198957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t="6412" b="-3961"/>
            <a:stretch/>
          </p:blipFill>
          <p:spPr>
            <a:xfrm>
              <a:off x="224408" y="4874937"/>
              <a:ext cx="6112048" cy="1989574"/>
            </a:xfrm>
            <a:prstGeom prst="rect">
              <a:avLst/>
            </a:prstGeom>
            <a:ln w="28575" cmpd="sng">
              <a:solidFill>
                <a:srgbClr val="000000"/>
              </a:solidFill>
            </a:ln>
          </p:spPr>
        </p:pic>
        <p:sp>
          <p:nvSpPr>
            <p:cNvPr id="23" name="Rectángulo 22"/>
            <p:cNvSpPr/>
            <p:nvPr/>
          </p:nvSpPr>
          <p:spPr>
            <a:xfrm>
              <a:off x="2168624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RCP2.6</a:t>
              </a:r>
              <a:endParaRPr lang="es-ES" dirty="0"/>
            </a:p>
          </p:txBody>
        </p:sp>
        <p:sp>
          <p:nvSpPr>
            <p:cNvPr id="28" name="Rectángulo redondeado 27"/>
            <p:cNvSpPr/>
            <p:nvPr/>
          </p:nvSpPr>
          <p:spPr bwMode="auto">
            <a:xfrm>
              <a:off x="5106841" y="5032193"/>
              <a:ext cx="950215" cy="864096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5111111" y="5032193"/>
              <a:ext cx="945945" cy="353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venir Medium"/>
                  <a:cs typeface="Avenir Medium"/>
                </a:rPr>
                <a:t>RCP8.5</a:t>
              </a:r>
              <a:endParaRPr lang="es-ES" dirty="0"/>
            </a:p>
          </p:txBody>
        </p:sp>
        <p:sp>
          <p:nvSpPr>
            <p:cNvPr id="30" name="Rectángulo redondeado 29"/>
            <p:cNvSpPr/>
            <p:nvPr/>
          </p:nvSpPr>
          <p:spPr bwMode="auto">
            <a:xfrm flipV="1">
              <a:off x="1260742" y="4878000"/>
              <a:ext cx="4320480" cy="360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95455" y="6760385"/>
            <a:ext cx="8837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Por ahora 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ningún modelo sugiere un colapso total</a:t>
            </a: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rPr>
              <a:t>, pero hay procesos importantes que podrían no estar bien representados en los modelos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630992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5" descr="http://news.bbcimg.co.uk/media/images/62117000/jpg/_62117498_wadewide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4139877"/>
            <a:ext cx="4992647" cy="280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13" descr="http://www.diariodenavarra.es/uploads/imagenes/bajacalidad/2012/07/23/_4AFP2307201209h06m0699_9e3670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4427909"/>
            <a:ext cx="3990923" cy="256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9" descr="http://web.mit.edu/12.000/www/m2010/images/katrina-08-28-2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6" y="2146495"/>
            <a:ext cx="4112495" cy="256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9 Rectángulo"/>
          <p:cNvSpPr>
            <a:spLocks noChangeArrowheads="1"/>
          </p:cNvSpPr>
          <p:nvPr/>
        </p:nvSpPr>
        <p:spPr bwMode="auto">
          <a:xfrm>
            <a:off x="864421" y="940424"/>
            <a:ext cx="8640387" cy="115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s-ES" sz="2200" dirty="0" smtClean="0">
                <a:latin typeface="Avenir Medium"/>
                <a:cs typeface="Avenir Medium"/>
              </a:rPr>
              <a:t>¿Está aumentando la frecuencia de fenómenos extremos? </a:t>
            </a:r>
          </a:p>
          <a:p>
            <a:pPr algn="ctr"/>
            <a:endParaRPr lang="es-ES" sz="1200" dirty="0"/>
          </a:p>
          <a:p>
            <a:pPr algn="ctr"/>
            <a:r>
              <a:rPr lang="es-ES" sz="2000" dirty="0" smtClean="0">
                <a:latin typeface="Avenir Book"/>
                <a:cs typeface="Avenir Book"/>
              </a:rPr>
              <a:t>Actualmente es difícil hacer atribución debido a los pocos eventos observados para hacer estimaciones estadísticas robustas</a:t>
            </a:r>
            <a:endParaRPr lang="es-ES" sz="2000" dirty="0">
              <a:latin typeface="Avenir Book"/>
              <a:cs typeface="Avenir Book"/>
            </a:endParaRPr>
          </a:p>
        </p:txBody>
      </p:sp>
      <p:grpSp>
        <p:nvGrpSpPr>
          <p:cNvPr id="72710" name="1 Grupo"/>
          <p:cNvGrpSpPr>
            <a:grpSpLocks/>
          </p:cNvGrpSpPr>
          <p:nvPr/>
        </p:nvGrpSpPr>
        <p:grpSpPr bwMode="auto">
          <a:xfrm>
            <a:off x="5363378" y="2071883"/>
            <a:ext cx="4285446" cy="3292129"/>
            <a:chOff x="5165725" y="1412875"/>
            <a:chExt cx="4554538" cy="3498849"/>
          </a:xfrm>
        </p:grpSpPr>
        <p:pic>
          <p:nvPicPr>
            <p:cNvPr id="72711" name="Picture 1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43"/>
            <a:stretch/>
          </p:blipFill>
          <p:spPr bwMode="auto">
            <a:xfrm>
              <a:off x="5165725" y="2060224"/>
              <a:ext cx="4554538" cy="285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10 Rectángulo"/>
            <p:cNvSpPr/>
            <p:nvPr/>
          </p:nvSpPr>
          <p:spPr>
            <a:xfrm>
              <a:off x="5400675" y="1412875"/>
              <a:ext cx="4141788" cy="6491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A</a:t>
              </a:r>
              <a:r>
                <a:rPr lang="es-ES" dirty="0" smtClean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umento </a:t>
              </a:r>
              <a:r>
                <a:rPr lang="es-ES" dirty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olas de calor en </a:t>
              </a:r>
              <a:r>
                <a:rPr lang="es-ES" dirty="0" smtClean="0">
                  <a:solidFill>
                    <a:schemeClr val="accent1">
                      <a:lumMod val="75000"/>
                    </a:schemeClr>
                  </a:solidFill>
                  <a:latin typeface="Avenir Medium"/>
                  <a:ea typeface="SimSun" charset="-122"/>
                  <a:cs typeface="Avenir Medium"/>
                </a:rPr>
                <a:t>Europa (1951-2010)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venir Medium"/>
                <a:ea typeface="SimSun" charset="-122"/>
                <a:cs typeface="Avenir Medium"/>
              </a:endParaRPr>
            </a:p>
          </p:txBody>
        </p:sp>
        <p:sp>
          <p:nvSpPr>
            <p:cNvPr id="14" name="13 Elipse"/>
            <p:cNvSpPr/>
            <p:nvPr/>
          </p:nvSpPr>
          <p:spPr bwMode="auto">
            <a:xfrm>
              <a:off x="6985000" y="2266950"/>
              <a:ext cx="1150938" cy="720725"/>
            </a:xfrm>
            <a:prstGeom prst="ellipse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ea typeface="SimSun" charset="-122"/>
                <a:cs typeface="+mn-cs"/>
              </a:endParaRPr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554045" y="107431"/>
            <a:ext cx="4241010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Incógnitas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15776" y="7020197"/>
            <a:ext cx="9721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solidFill>
                  <a:schemeClr val="accent1">
                    <a:lumMod val="75000"/>
                  </a:schemeClr>
                </a:solidFill>
                <a:latin typeface="Avenir Heavy"/>
                <a:cs typeface="Avenir Heavy"/>
              </a:rPr>
              <a:t>Tampoco sabemos si los modelos los representan de una forma realista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29455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87980" y="1958166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Inyección</a:t>
            </a:r>
            <a:r>
              <a:rPr lang="en-US" i="1" dirty="0" smtClean="0">
                <a:latin typeface="Avenir Book"/>
                <a:cs typeface="Avenir Book"/>
              </a:rPr>
              <a:t> de </a:t>
            </a:r>
            <a:r>
              <a:rPr lang="en-US" i="1" dirty="0" err="1" smtClean="0">
                <a:latin typeface="Avenir Book"/>
                <a:cs typeface="Avenir Book"/>
              </a:rPr>
              <a:t>partículas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estratosféricas</a:t>
            </a:r>
            <a:endParaRPr lang="en-US" i="1" dirty="0" smtClean="0">
              <a:latin typeface="Avenir Book"/>
              <a:cs typeface="Avenir Book"/>
            </a:endParaRPr>
          </a:p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para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reproducir</a:t>
            </a:r>
            <a:r>
              <a:rPr lang="en-US" i="1" dirty="0" smtClean="0">
                <a:latin typeface="Avenir Book"/>
                <a:cs typeface="Avenir Book"/>
              </a:rPr>
              <a:t> el </a:t>
            </a:r>
            <a:r>
              <a:rPr lang="en-US" i="1" dirty="0" err="1" smtClean="0">
                <a:latin typeface="Avenir Book"/>
                <a:cs typeface="Avenir Book"/>
              </a:rPr>
              <a:t>efecto</a:t>
            </a:r>
            <a:r>
              <a:rPr lang="en-US" i="1" dirty="0" smtClean="0">
                <a:latin typeface="Avenir Book"/>
                <a:cs typeface="Avenir Book"/>
              </a:rPr>
              <a:t> de un </a:t>
            </a:r>
            <a:r>
              <a:rPr lang="en-US" i="1" dirty="0" err="1" smtClean="0">
                <a:latin typeface="Avenir Book"/>
                <a:cs typeface="Avenir Book"/>
              </a:rPr>
              <a:t>volcán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3" y="2743883"/>
            <a:ext cx="4258013" cy="314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162820" y="4513057"/>
            <a:ext cx="4557283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/>
              <a:t>Rodear</a:t>
            </a:r>
            <a:r>
              <a:rPr lang="en-US" i="1" dirty="0" smtClean="0"/>
              <a:t> la Tierra de </a:t>
            </a:r>
            <a:r>
              <a:rPr lang="en-US" i="1" dirty="0" err="1" smtClean="0"/>
              <a:t>espejos</a:t>
            </a:r>
            <a:endParaRPr lang="en-US" i="1" dirty="0" smtClean="0"/>
          </a:p>
        </p:txBody>
      </p:sp>
      <p:pic>
        <p:nvPicPr>
          <p:cNvPr id="83973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93" y="1623931"/>
            <a:ext cx="5274827" cy="5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ángulo 3"/>
          <p:cNvSpPr>
            <a:spLocks noChangeArrowheads="1"/>
          </p:cNvSpPr>
          <p:nvPr/>
        </p:nvSpPr>
        <p:spPr bwMode="auto">
          <a:xfrm>
            <a:off x="5313010" y="1174200"/>
            <a:ext cx="4047782" cy="3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39" tIns="50372" rIns="100739" bIns="50372">
            <a:spAutoFit/>
          </a:bodyPr>
          <a:lstStyle/>
          <a:p>
            <a:pPr defTabSz="498722"/>
            <a:r>
              <a:rPr lang="fi-FI" sz="2000" dirty="0" err="1">
                <a:solidFill>
                  <a:srgbClr val="000000"/>
                </a:solidFill>
                <a:latin typeface="Avenir Book"/>
                <a:cs typeface="Avenir Book"/>
              </a:rPr>
              <a:t>Kliuchevskoi</a:t>
            </a:r>
            <a:r>
              <a:rPr lang="fi-FI" sz="2000" dirty="0">
                <a:solidFill>
                  <a:srgbClr val="000000"/>
                </a:solidFill>
                <a:latin typeface="Avenir Book"/>
                <a:cs typeface="Avenir Book"/>
              </a:rPr>
              <a:t> Volcano (</a:t>
            </a:r>
            <a:r>
              <a:rPr lang="fi-FI" sz="2000" dirty="0" err="1">
                <a:solidFill>
                  <a:srgbClr val="000000"/>
                </a:solidFill>
                <a:latin typeface="Avenir Book"/>
                <a:cs typeface="Avenir Book"/>
              </a:rPr>
              <a:t>Kamchatka</a:t>
            </a:r>
            <a:r>
              <a:rPr lang="fi-FI" sz="2000" dirty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s-E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-1872456" y="1047893"/>
            <a:ext cx="9090064" cy="7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44" tIns="64364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I</a:t>
            </a:r>
            <a:r>
              <a:rPr lang="en-US" sz="2600" b="1" dirty="0" err="1" smtClean="0">
                <a:solidFill>
                  <a:srgbClr val="808080"/>
                </a:solidFill>
                <a:latin typeface="Avenir Black"/>
                <a:cs typeface="Avenir Black"/>
              </a:rPr>
              <a:t>ngeniería</a:t>
            </a:r>
            <a:r>
              <a:rPr lang="en-US" sz="2600" b="1" dirty="0" smtClean="0">
                <a:solidFill>
                  <a:srgbClr val="808080"/>
                </a:solidFill>
                <a:latin typeface="Avenir Black"/>
                <a:cs typeface="Avenir Black"/>
              </a:rPr>
              <a:t> </a:t>
            </a: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climática</a:t>
            </a:r>
            <a:endParaRPr lang="en-US" sz="2600" b="1" dirty="0">
              <a:solidFill>
                <a:srgbClr val="808080"/>
              </a:solidFill>
              <a:latin typeface="Avenir Black"/>
              <a:cs typeface="Avenir Black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54045" y="107431"/>
            <a:ext cx="964711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¿Es posible combatir el cambio climático?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426774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44" y="1675091"/>
            <a:ext cx="4718929" cy="250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095073" y="1191316"/>
            <a:ext cx="4559032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Fertilización</a:t>
            </a:r>
            <a:r>
              <a:rPr lang="en-US" i="1" dirty="0" smtClean="0">
                <a:latin typeface="Avenir Book"/>
                <a:cs typeface="Avenir Book"/>
              </a:rPr>
              <a:t> del </a:t>
            </a:r>
            <a:r>
              <a:rPr lang="en-US" i="1" dirty="0" err="1" smtClean="0">
                <a:latin typeface="Avenir Book"/>
                <a:cs typeface="Avenir Book"/>
              </a:rPr>
              <a:t>océano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antártico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71" y="4999458"/>
            <a:ext cx="3633098" cy="242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162820" y="4513057"/>
            <a:ext cx="4557283" cy="3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Rodear</a:t>
            </a:r>
            <a:r>
              <a:rPr lang="en-US" i="1" dirty="0" smtClean="0">
                <a:latin typeface="Avenir Book"/>
                <a:cs typeface="Avenir Book"/>
              </a:rPr>
              <a:t> la Tierra de </a:t>
            </a:r>
            <a:r>
              <a:rPr lang="en-US" i="1" dirty="0" err="1" smtClean="0">
                <a:latin typeface="Avenir Book"/>
                <a:cs typeface="Avenir Book"/>
              </a:rPr>
              <a:t>espejos</a:t>
            </a:r>
            <a:endParaRPr lang="en-US" i="1" dirty="0" smtClean="0">
              <a:latin typeface="Avenir Book"/>
              <a:cs typeface="Avenir Book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53441" y="4571925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Uso</a:t>
            </a:r>
            <a:r>
              <a:rPr lang="en-US" i="1" dirty="0" smtClean="0">
                <a:latin typeface="Avenir Book"/>
                <a:cs typeface="Avenir Book"/>
              </a:rPr>
              <a:t> de </a:t>
            </a:r>
            <a:r>
              <a:rPr lang="en-US" i="1" dirty="0" err="1" smtClean="0">
                <a:latin typeface="Avenir Book"/>
                <a:cs typeface="Avenir Book"/>
              </a:rPr>
              <a:t>cultivos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más</a:t>
            </a:r>
            <a:r>
              <a:rPr lang="en-US" i="1" dirty="0" smtClean="0">
                <a:latin typeface="Avenir Book"/>
                <a:cs typeface="Avenir Book"/>
              </a:rPr>
              <a:t> </a:t>
            </a:r>
            <a:r>
              <a:rPr lang="en-US" i="1" dirty="0" err="1" smtClean="0">
                <a:latin typeface="Avenir Book"/>
                <a:cs typeface="Avenir Book"/>
              </a:rPr>
              <a:t>reflectantes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65" y="5004701"/>
            <a:ext cx="4291490" cy="2415440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184" y="1523429"/>
            <a:ext cx="4559032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i="1" dirty="0" err="1" smtClean="0">
                <a:latin typeface="Avenir Book"/>
                <a:cs typeface="Avenir Book"/>
              </a:rPr>
              <a:t>Reforestación</a:t>
            </a:r>
            <a:r>
              <a:rPr lang="en-US" i="1" dirty="0" smtClean="0">
                <a:latin typeface="Avenir Book"/>
                <a:cs typeface="Avenir Book"/>
              </a:rPr>
              <a:t>/</a:t>
            </a:r>
            <a:r>
              <a:rPr lang="en-US" i="1" dirty="0" err="1" smtClean="0">
                <a:latin typeface="Avenir Book"/>
                <a:cs typeface="Avenir Book"/>
              </a:rPr>
              <a:t>Aforestación</a:t>
            </a:r>
            <a:endParaRPr lang="en-US" i="1" dirty="0" smtClean="0">
              <a:latin typeface="Avenir Book"/>
              <a:cs typeface="Avenir Book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78" y="1986105"/>
            <a:ext cx="3557171" cy="236979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54045" y="107431"/>
            <a:ext cx="9647114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Clima Futuro: </a:t>
            </a:r>
            <a:r>
              <a:rPr lang="es-ES" sz="2800" dirty="0" smtClean="0">
                <a:latin typeface="Avenir Medium"/>
                <a:cs typeface="Avenir Medium"/>
              </a:rPr>
              <a:t>¿Es posible combatir el cambio climático?</a:t>
            </a:r>
            <a:endParaRPr lang="es-ES" sz="12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-1872456" y="1043533"/>
            <a:ext cx="9090064" cy="71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44" tIns="64364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defTabSz="501804">
              <a:defRPr/>
            </a:pP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I</a:t>
            </a:r>
            <a:r>
              <a:rPr lang="en-US" sz="2600" b="1" dirty="0" err="1" smtClean="0">
                <a:solidFill>
                  <a:srgbClr val="808080"/>
                </a:solidFill>
                <a:latin typeface="Avenir Black"/>
                <a:cs typeface="Avenir Black"/>
              </a:rPr>
              <a:t>ngeniería</a:t>
            </a:r>
            <a:r>
              <a:rPr lang="en-US" sz="2600" b="1" dirty="0" smtClean="0">
                <a:solidFill>
                  <a:srgbClr val="808080"/>
                </a:solidFill>
                <a:latin typeface="Avenir Black"/>
                <a:cs typeface="Avenir Black"/>
              </a:rPr>
              <a:t> </a:t>
            </a:r>
            <a:r>
              <a:rPr lang="en-US" sz="2600" b="1" dirty="0" err="1">
                <a:solidFill>
                  <a:srgbClr val="808080"/>
                </a:solidFill>
                <a:latin typeface="Avenir Black"/>
                <a:cs typeface="Avenir Black"/>
              </a:rPr>
              <a:t>climática</a:t>
            </a:r>
            <a:endParaRPr lang="en-US" sz="2600" b="1" dirty="0">
              <a:solidFill>
                <a:srgbClr val="80808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979452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800" y="5652045"/>
            <a:ext cx="4608512" cy="132342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lack"/>
                <a:cs typeface="Avenir Black"/>
              </a:rPr>
              <a:t>Clima mediterráneo</a:t>
            </a:r>
            <a:r>
              <a:rPr lang="es-ES" sz="2000" dirty="0" smtClean="0">
                <a:latin typeface="Avenir Book"/>
                <a:cs typeface="Avenir Book"/>
              </a:rPr>
              <a:t>  </a:t>
            </a:r>
          </a:p>
          <a:p>
            <a:pPr algn="ctr">
              <a:lnSpc>
                <a:spcPct val="100000"/>
              </a:lnSpc>
            </a:pPr>
            <a:r>
              <a:rPr lang="es-ES" sz="2000" dirty="0">
                <a:latin typeface="Avenir Book"/>
                <a:cs typeface="Avenir Book"/>
              </a:rPr>
              <a:t>Inviernos (templados y lluviosos) </a:t>
            </a:r>
          </a:p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ook"/>
                <a:cs typeface="Avenir Book"/>
              </a:rPr>
              <a:t>Veranos (secos y calurosos)</a:t>
            </a:r>
          </a:p>
          <a:p>
            <a:pPr algn="ctr">
              <a:lnSpc>
                <a:spcPct val="100000"/>
              </a:lnSpc>
            </a:pPr>
            <a:r>
              <a:rPr lang="es-ES" sz="2000" dirty="0" smtClean="0">
                <a:latin typeface="Avenir Book"/>
                <a:cs typeface="Avenir Book"/>
              </a:rPr>
              <a:t>Primavera/Otoño (variables)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2" y="2843733"/>
            <a:ext cx="4728806" cy="27363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 </a:t>
            </a:r>
            <a:r>
              <a:rPr lang="es-E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7880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1800" y="1259557"/>
            <a:ext cx="9505056" cy="60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44" tIns="60838" rIns="89944" bIns="44973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Heavy"/>
                <a:cs typeface="Avenir Heavy"/>
              </a:rPr>
              <a:t>calentamiento</a:t>
            </a:r>
            <a:r>
              <a:rPr lang="en-US" sz="2200" dirty="0" smtClean="0">
                <a:latin typeface="Avenir Heavy"/>
                <a:cs typeface="Avenir Heavy"/>
              </a:rPr>
              <a:t> global </a:t>
            </a:r>
            <a:r>
              <a:rPr lang="en-US" sz="2200" dirty="0" err="1" smtClean="0">
                <a:latin typeface="Avenir Book"/>
                <a:cs typeface="Avenir Book"/>
              </a:rPr>
              <a:t>es</a:t>
            </a:r>
            <a:r>
              <a:rPr lang="en-US" sz="2200" dirty="0" smtClean="0">
                <a:latin typeface="Avenir Book"/>
                <a:cs typeface="Avenir Book"/>
              </a:rPr>
              <a:t> solo </a:t>
            </a:r>
            <a:r>
              <a:rPr lang="en-US" sz="2200" dirty="0" err="1" smtClean="0">
                <a:latin typeface="Avenir Heavy"/>
                <a:cs typeface="Avenir Heavy"/>
              </a:rPr>
              <a:t>una</a:t>
            </a:r>
            <a:r>
              <a:rPr lang="en-US" sz="2200" dirty="0" smtClean="0">
                <a:latin typeface="Avenir Heavy"/>
                <a:cs typeface="Avenir Heavy"/>
              </a:rPr>
              <a:t> de </a:t>
            </a:r>
            <a:r>
              <a:rPr lang="en-US" sz="2200" dirty="0" err="1" smtClean="0">
                <a:latin typeface="Avenir Heavy"/>
                <a:cs typeface="Avenir Heavy"/>
              </a:rPr>
              <a:t>las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caras</a:t>
            </a:r>
            <a:r>
              <a:rPr lang="en-US" sz="2200" dirty="0" smtClean="0">
                <a:latin typeface="Avenir Heavy"/>
                <a:cs typeface="Avenir Heavy"/>
              </a:rPr>
              <a:t> del </a:t>
            </a:r>
            <a:r>
              <a:rPr lang="en-US" sz="2200" dirty="0" err="1" smtClean="0">
                <a:latin typeface="Avenir Heavy"/>
                <a:cs typeface="Avenir Heavy"/>
              </a:rPr>
              <a:t>cambio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climático</a:t>
            </a:r>
            <a:r>
              <a:rPr lang="en-US" sz="2200" dirty="0" smtClean="0">
                <a:latin typeface="Avenir Book"/>
                <a:cs typeface="Avenir Book"/>
              </a:rPr>
              <a:t>. </a:t>
            </a: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err="1" smtClean="0">
                <a:latin typeface="Avenir Heavy"/>
                <a:cs typeface="Avenir Heavy"/>
              </a:rPr>
              <a:t>Otros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impactos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smtClean="0">
                <a:latin typeface="Avenir Book"/>
                <a:cs typeface="Avenir Book"/>
              </a:rPr>
              <a:t>a </a:t>
            </a:r>
            <a:r>
              <a:rPr lang="en-US" sz="2200" dirty="0" err="1" smtClean="0">
                <a:latin typeface="Avenir Book"/>
                <a:cs typeface="Avenir Book"/>
              </a:rPr>
              <a:t>destacar</a:t>
            </a:r>
            <a:r>
              <a:rPr lang="en-US" sz="2200" dirty="0" smtClean="0">
                <a:latin typeface="Avenir Book"/>
                <a:cs typeface="Avenir Book"/>
              </a:rPr>
              <a:t> en el </a:t>
            </a:r>
            <a:r>
              <a:rPr lang="en-US" sz="2200" dirty="0" err="1" smtClean="0">
                <a:latin typeface="Avenir Book"/>
                <a:cs typeface="Avenir Book"/>
              </a:rPr>
              <a:t>sistema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climático</a:t>
            </a:r>
            <a:r>
              <a:rPr lang="en-US" sz="2200" dirty="0" smtClean="0">
                <a:latin typeface="Avenir Book"/>
                <a:cs typeface="Avenir Book"/>
              </a:rPr>
              <a:t> son:</a:t>
            </a:r>
          </a:p>
          <a:p>
            <a:pPr algn="ctr" defTabSz="501804">
              <a:defRPr/>
            </a:pPr>
            <a:endParaRPr lang="en-US" sz="1000" dirty="0" smtClean="0">
              <a:latin typeface="Avenir Book"/>
              <a:cs typeface="Avenir Book"/>
            </a:endParaRP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Pérdida</a:t>
            </a:r>
            <a:r>
              <a:rPr lang="en-US" sz="2200" dirty="0" smtClean="0">
                <a:latin typeface="Avenir Book"/>
                <a:cs typeface="Avenir Book"/>
              </a:rPr>
              <a:t> del </a:t>
            </a:r>
            <a:r>
              <a:rPr lang="en-US" sz="2200" dirty="0" err="1" smtClean="0">
                <a:latin typeface="Avenir Book"/>
                <a:cs typeface="Avenir Book"/>
              </a:rPr>
              <a:t>hielo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Artico</a:t>
            </a:r>
            <a:r>
              <a:rPr lang="en-US" sz="2200" dirty="0" smtClean="0">
                <a:latin typeface="Avenir Book"/>
                <a:cs typeface="Avenir Book"/>
              </a:rPr>
              <a:t> / </a:t>
            </a:r>
            <a:r>
              <a:rPr lang="en-US" sz="2200" dirty="0" err="1" smtClean="0">
                <a:latin typeface="Avenir Book"/>
                <a:cs typeface="Avenir Book"/>
              </a:rPr>
              <a:t>Retroceso</a:t>
            </a:r>
            <a:r>
              <a:rPr lang="en-US" sz="2200" dirty="0" smtClean="0">
                <a:latin typeface="Avenir Book"/>
                <a:cs typeface="Avenir Book"/>
              </a:rPr>
              <a:t> de los </a:t>
            </a:r>
            <a:r>
              <a:rPr lang="en-US" sz="2200" dirty="0" err="1" smtClean="0">
                <a:latin typeface="Avenir Book"/>
                <a:cs typeface="Avenir Book"/>
              </a:rPr>
              <a:t>glaciares</a:t>
            </a:r>
            <a:endParaRPr lang="en-US" sz="2200" dirty="0" smtClean="0">
              <a:latin typeface="Avenir Book"/>
              <a:cs typeface="Avenir Book"/>
            </a:endParaRP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Aumento</a:t>
            </a:r>
            <a:r>
              <a:rPr lang="en-US" sz="2200" dirty="0" smtClean="0">
                <a:latin typeface="Avenir Book"/>
                <a:cs typeface="Avenir Book"/>
              </a:rPr>
              <a:t> del </a:t>
            </a:r>
            <a:r>
              <a:rPr lang="en-US" sz="2200" dirty="0" err="1" smtClean="0">
                <a:latin typeface="Avenir Book"/>
                <a:cs typeface="Avenir Book"/>
              </a:rPr>
              <a:t>nivel</a:t>
            </a:r>
            <a:r>
              <a:rPr lang="en-US" sz="2200" dirty="0" smtClean="0">
                <a:latin typeface="Avenir Book"/>
                <a:cs typeface="Avenir Book"/>
              </a:rPr>
              <a:t> del Mar</a:t>
            </a:r>
          </a:p>
          <a:p>
            <a:pPr marL="1085696" lvl="1" indent="-342900" defTabSz="501804">
              <a:buFontTx/>
              <a:buChar char="-"/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Debilitamiento</a:t>
            </a:r>
            <a:r>
              <a:rPr lang="en-US" sz="2200" dirty="0" smtClean="0">
                <a:latin typeface="Avenir Book"/>
                <a:cs typeface="Avenir Book"/>
              </a:rPr>
              <a:t> de la </a:t>
            </a:r>
            <a:r>
              <a:rPr lang="en-US" sz="2200" dirty="0" err="1" smtClean="0">
                <a:latin typeface="Avenir Book"/>
                <a:cs typeface="Avenir Book"/>
              </a:rPr>
              <a:t>circulación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oceánica</a:t>
            </a:r>
            <a:endParaRPr lang="en-US" sz="2200" dirty="0" smtClean="0">
              <a:latin typeface="Avenir Book"/>
              <a:cs typeface="Avenir Book"/>
            </a:endParaRP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err="1" smtClean="0">
                <a:latin typeface="Avenir Book"/>
                <a:cs typeface="Avenir Book"/>
              </a:rPr>
              <a:t>Actualmente</a:t>
            </a:r>
            <a:r>
              <a:rPr lang="en-US" sz="2200" dirty="0" smtClean="0">
                <a:latin typeface="Avenir Book"/>
                <a:cs typeface="Avenir Book"/>
              </a:rPr>
              <a:t>, </a:t>
            </a:r>
            <a:r>
              <a:rPr lang="en-US" sz="2200" dirty="0" err="1" smtClean="0">
                <a:latin typeface="Avenir Heavy"/>
                <a:cs typeface="Avenir Heavy"/>
              </a:rPr>
              <a:t>estos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cambios</a:t>
            </a:r>
            <a:r>
              <a:rPr lang="en-US" sz="2200" dirty="0" smtClean="0">
                <a:latin typeface="Avenir Heavy"/>
                <a:cs typeface="Avenir Heavy"/>
              </a:rPr>
              <a:t> no se </a:t>
            </a:r>
            <a:r>
              <a:rPr lang="en-US" sz="2200" dirty="0" err="1" smtClean="0">
                <a:latin typeface="Avenir Heavy"/>
                <a:cs typeface="Avenir Heavy"/>
              </a:rPr>
              <a:t>pueden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entender</a:t>
            </a:r>
            <a:r>
              <a:rPr lang="en-US" sz="2200" dirty="0" smtClean="0">
                <a:latin typeface="Avenir Heavy"/>
                <a:cs typeface="Avenir Heavy"/>
              </a:rPr>
              <a:t> sin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tener</a:t>
            </a:r>
            <a:r>
              <a:rPr lang="en-US" sz="2200" dirty="0" smtClean="0">
                <a:latin typeface="Avenir Book"/>
                <a:cs typeface="Avenir Book"/>
              </a:rPr>
              <a:t> en </a:t>
            </a:r>
            <a:r>
              <a:rPr lang="en-US" sz="2200" dirty="0" err="1" smtClean="0">
                <a:latin typeface="Avenir Book"/>
                <a:cs typeface="Avenir Book"/>
              </a:rPr>
              <a:t>cuenta</a:t>
            </a:r>
            <a:r>
              <a:rPr lang="en-US" sz="2200" dirty="0" smtClean="0">
                <a:latin typeface="Avenir Book"/>
                <a:cs typeface="Avenir Book"/>
              </a:rPr>
              <a:t> el </a:t>
            </a:r>
            <a:r>
              <a:rPr lang="en-US" sz="2200" dirty="0" err="1" smtClean="0">
                <a:latin typeface="Avenir Book"/>
                <a:cs typeface="Avenir Book"/>
              </a:rPr>
              <a:t>efecto</a:t>
            </a:r>
            <a:r>
              <a:rPr lang="en-US" sz="2200" dirty="0" smtClean="0">
                <a:latin typeface="Avenir Book"/>
                <a:cs typeface="Avenir Book"/>
              </a:rPr>
              <a:t> de </a:t>
            </a:r>
            <a:r>
              <a:rPr lang="en-US" sz="2200" dirty="0" err="1" smtClean="0">
                <a:latin typeface="Avenir Book"/>
                <a:cs typeface="Avenir Book"/>
              </a:rPr>
              <a:t>las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actividades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humanas</a:t>
            </a:r>
            <a:endParaRPr lang="en-US" sz="2200" dirty="0" smtClean="0">
              <a:latin typeface="Avenir Heavy"/>
              <a:cs typeface="Avenir Heavy"/>
            </a:endParaRPr>
          </a:p>
          <a:p>
            <a:pPr algn="ctr"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Book"/>
                <a:cs typeface="Avenir Book"/>
              </a:rPr>
              <a:t>estudio</a:t>
            </a:r>
            <a:r>
              <a:rPr lang="en-US" sz="2200" dirty="0" smtClean="0">
                <a:latin typeface="Avenir Book"/>
                <a:cs typeface="Avenir Book"/>
              </a:rPr>
              <a:t> de </a:t>
            </a:r>
            <a:r>
              <a:rPr lang="en-US" sz="2200" dirty="0" err="1" smtClean="0">
                <a:latin typeface="Avenir Heavy"/>
                <a:cs typeface="Avenir Heavy"/>
              </a:rPr>
              <a:t>archivos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naturales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sugiere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que</a:t>
            </a:r>
            <a:r>
              <a:rPr lang="en-US" sz="2200" dirty="0" smtClean="0">
                <a:latin typeface="Avenir Book"/>
                <a:cs typeface="Avenir Book"/>
              </a:rPr>
              <a:t> la </a:t>
            </a:r>
            <a:r>
              <a:rPr lang="en-US" sz="2200" dirty="0" err="1" smtClean="0">
                <a:latin typeface="Avenir Heavy"/>
                <a:cs typeface="Avenir Heavy"/>
              </a:rPr>
              <a:t>temperatura</a:t>
            </a:r>
            <a:r>
              <a:rPr lang="en-US" sz="2200" dirty="0" smtClean="0">
                <a:latin typeface="Avenir Heavy"/>
                <a:cs typeface="Avenir Heavy"/>
              </a:rPr>
              <a:t> global actual </a:t>
            </a:r>
            <a:r>
              <a:rPr lang="en-US" sz="2200" dirty="0" smtClean="0">
                <a:latin typeface="Avenir Book"/>
                <a:cs typeface="Avenir Book"/>
              </a:rPr>
              <a:t>no </a:t>
            </a:r>
            <a:r>
              <a:rPr lang="en-US" sz="2200" dirty="0" err="1" smtClean="0">
                <a:latin typeface="Avenir Book"/>
                <a:cs typeface="Avenir Book"/>
              </a:rPr>
              <a:t>tiene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precedentes</a:t>
            </a:r>
            <a:r>
              <a:rPr lang="en-US" sz="2200" dirty="0" smtClean="0">
                <a:latin typeface="Avenir Book"/>
                <a:cs typeface="Avenir Book"/>
              </a:rPr>
              <a:t> en los </a:t>
            </a:r>
            <a:r>
              <a:rPr lang="en-US" sz="2200" dirty="0" err="1" smtClean="0">
                <a:latin typeface="Avenir Heavy"/>
                <a:cs typeface="Avenir Heavy"/>
              </a:rPr>
              <a:t>últimos</a:t>
            </a:r>
            <a:r>
              <a:rPr lang="en-US" sz="2200" dirty="0" smtClean="0">
                <a:latin typeface="Avenir Heavy"/>
                <a:cs typeface="Avenir Heavy"/>
              </a:rPr>
              <a:t> 100.000 </a:t>
            </a:r>
            <a:r>
              <a:rPr lang="en-US" sz="2200" dirty="0" err="1" smtClean="0">
                <a:latin typeface="Avenir Heavy"/>
                <a:cs typeface="Avenir Heavy"/>
              </a:rPr>
              <a:t>años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</a:p>
          <a:p>
            <a:pPr defTabSz="501804">
              <a:defRPr/>
            </a:pPr>
            <a:endParaRPr lang="en-US" sz="2200" dirty="0">
              <a:latin typeface="Avenir Book"/>
              <a:cs typeface="Avenir Book"/>
            </a:endParaRP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El </a:t>
            </a:r>
            <a:r>
              <a:rPr lang="en-US" sz="2200" dirty="0" err="1" smtClean="0">
                <a:latin typeface="Avenir Heavy"/>
                <a:cs typeface="Avenir Heavy"/>
              </a:rPr>
              <a:t>sistema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climático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varía</a:t>
            </a:r>
            <a:r>
              <a:rPr lang="en-US" sz="2200" dirty="0" smtClean="0">
                <a:latin typeface="Avenir Heavy"/>
                <a:cs typeface="Avenir Heavy"/>
              </a:rPr>
              <a:t> de forma natural a </a:t>
            </a:r>
            <a:r>
              <a:rPr lang="en-US" sz="2200" dirty="0" err="1" smtClean="0">
                <a:latin typeface="Avenir Heavy"/>
                <a:cs typeface="Avenir Heavy"/>
              </a:rPr>
              <a:t>diversas</a:t>
            </a:r>
            <a:r>
              <a:rPr lang="en-US" sz="2200" dirty="0" smtClean="0">
                <a:latin typeface="Avenir Heavy"/>
                <a:cs typeface="Avenir Heavy"/>
              </a:rPr>
              <a:t> </a:t>
            </a:r>
            <a:r>
              <a:rPr lang="en-US" sz="2200" dirty="0" err="1" smtClean="0">
                <a:latin typeface="Avenir Heavy"/>
                <a:cs typeface="Avenir Heavy"/>
              </a:rPr>
              <a:t>escalas</a:t>
            </a:r>
            <a:r>
              <a:rPr lang="en-US" sz="2200" dirty="0" smtClean="0">
                <a:latin typeface="Avenir Book"/>
                <a:cs typeface="Avenir Book"/>
              </a:rPr>
              <a:t>: </a:t>
            </a:r>
          </a:p>
          <a:p>
            <a:pPr defTabSz="501804">
              <a:defRPr/>
            </a:pPr>
            <a:r>
              <a:rPr lang="en-US" sz="2200" dirty="0" smtClean="0">
                <a:latin typeface="Avenir Book"/>
                <a:cs typeface="Avenir Book"/>
              </a:rPr>
              <a:t>de </a:t>
            </a:r>
            <a:r>
              <a:rPr lang="en-US" sz="2200" dirty="0" err="1" smtClean="0">
                <a:latin typeface="Avenir Book"/>
                <a:cs typeface="Avenir Book"/>
              </a:rPr>
              <a:t>año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año</a:t>
            </a:r>
            <a:r>
              <a:rPr lang="en-US" sz="2200" dirty="0" smtClean="0">
                <a:latin typeface="Avenir Book"/>
                <a:cs typeface="Avenir Book"/>
              </a:rPr>
              <a:t>, de </a:t>
            </a:r>
            <a:r>
              <a:rPr lang="en-US" sz="2200" dirty="0" err="1" smtClean="0">
                <a:latin typeface="Avenir Book"/>
                <a:cs typeface="Avenir Book"/>
              </a:rPr>
              <a:t>década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década</a:t>
            </a:r>
            <a:r>
              <a:rPr lang="en-US" sz="2200" dirty="0" smtClean="0">
                <a:latin typeface="Avenir Book"/>
                <a:cs typeface="Avenir Book"/>
              </a:rPr>
              <a:t>, y hasta de un </a:t>
            </a:r>
            <a:r>
              <a:rPr lang="en-US" sz="2200" dirty="0" err="1" smtClean="0">
                <a:latin typeface="Avenir Book"/>
                <a:cs typeface="Avenir Book"/>
              </a:rPr>
              <a:t>milenio</a:t>
            </a:r>
            <a:r>
              <a:rPr lang="en-US" sz="2200" dirty="0" smtClean="0">
                <a:latin typeface="Avenir Book"/>
                <a:cs typeface="Avenir Book"/>
              </a:rPr>
              <a:t> a </a:t>
            </a:r>
            <a:r>
              <a:rPr lang="en-US" sz="2200" dirty="0" err="1" smtClean="0">
                <a:latin typeface="Avenir Book"/>
                <a:cs typeface="Avenir Book"/>
              </a:rPr>
              <a:t>otro</a:t>
            </a:r>
            <a:endParaRPr lang="en-US" sz="2200" dirty="0" smtClean="0">
              <a:latin typeface="Avenir Book"/>
              <a:cs typeface="Avenir Book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54045" y="107431"/>
            <a:ext cx="4639217" cy="841545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 smtClean="0">
              <a:latin typeface="Avenir Book"/>
              <a:cs typeface="Avenir Book"/>
            </a:endParaRPr>
          </a:p>
          <a:p>
            <a:r>
              <a:rPr lang="es-ES" sz="2800" dirty="0" smtClean="0">
                <a:latin typeface="Avenir Black"/>
                <a:cs typeface="Avenir Black"/>
              </a:rPr>
              <a:t>Resumen: </a:t>
            </a:r>
            <a:r>
              <a:rPr lang="es-ES" sz="2800" dirty="0" smtClean="0">
                <a:latin typeface="Avenir Medium"/>
                <a:cs typeface="Avenir Medium"/>
              </a:rPr>
              <a:t>Principales Ideas</a:t>
            </a:r>
            <a:endParaRPr lang="es-ES" sz="1200" dirty="0">
              <a:solidFill>
                <a:srgbClr val="FFFF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53879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auto">
          <a:xfrm>
            <a:off x="0" y="5292005"/>
            <a:ext cx="10080625" cy="23042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0" y="6372125"/>
            <a:ext cx="10080625" cy="122413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51556" y="6732165"/>
            <a:ext cx="9577388" cy="49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3400" dirty="0" smtClean="0">
                <a:solidFill>
                  <a:srgbClr val="FFFFFF"/>
                </a:solidFill>
                <a:latin typeface="Avenir Book"/>
                <a:ea typeface="SimSun" charset="0"/>
                <a:cs typeface="Avenir Book"/>
              </a:rPr>
              <a:t>¿Alguna pregunta?</a:t>
            </a:r>
            <a:endParaRPr lang="es-ES" sz="3400" dirty="0">
              <a:solidFill>
                <a:srgbClr val="FFFFFF"/>
              </a:solidFill>
              <a:latin typeface="Avenir Book"/>
              <a:ea typeface="SimSun" charset="0"/>
              <a:cs typeface="Avenir Book"/>
            </a:endParaRPr>
          </a:p>
        </p:txBody>
      </p:sp>
      <p:pic>
        <p:nvPicPr>
          <p:cNvPr id="9" name="Imagen 8" descr="k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640" y="2843731"/>
            <a:ext cx="9032588" cy="6768754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51880" y="5536927"/>
            <a:ext cx="9504808" cy="56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72" tIns="50387" rIns="100772" bIns="5038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s-ES" sz="4000" dirty="0">
                <a:latin typeface="Avenir Black"/>
                <a:ea typeface="SimSun" charset="0"/>
                <a:cs typeface="Avenir Black"/>
              </a:rPr>
              <a:t> </a:t>
            </a:r>
            <a:r>
              <a:rPr lang="es-ES" sz="4000" dirty="0" smtClean="0">
                <a:latin typeface="Avenir Black"/>
                <a:ea typeface="SimSun" charset="0"/>
                <a:cs typeface="Avenir Black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2004331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http://all-geo.org/highlyallochthonous/wp-content/uploads/2010/07/UV_in_world_avoid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677990"/>
            <a:ext cx="63357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2 CuadroTexto"/>
          <p:cNvSpPr txBox="1">
            <a:spLocks noChangeArrowheads="1"/>
          </p:cNvSpPr>
          <p:nvPr/>
        </p:nvSpPr>
        <p:spPr bwMode="auto">
          <a:xfrm>
            <a:off x="863600" y="2195514"/>
            <a:ext cx="4105275" cy="61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algn="ctr"/>
            <a:endParaRPr lang="es-ES" i="1"/>
          </a:p>
          <a:p>
            <a:pPr algn="ctr"/>
            <a:r>
              <a:rPr lang="es-ES" i="1"/>
              <a:t>Protocolo de Montreal (1987)</a:t>
            </a:r>
            <a:endParaRPr lang="en-US" i="1"/>
          </a:p>
        </p:txBody>
      </p:sp>
      <p:sp>
        <p:nvSpPr>
          <p:cNvPr id="82947" name="5 CuadroTexto"/>
          <p:cNvSpPr txBox="1">
            <a:spLocks noChangeArrowheads="1"/>
          </p:cNvSpPr>
          <p:nvPr/>
        </p:nvSpPr>
        <p:spPr bwMode="auto">
          <a:xfrm>
            <a:off x="3516313" y="323850"/>
            <a:ext cx="3240088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200" b="1"/>
              <a:t>¿Qué podemos hacer?</a:t>
            </a:r>
          </a:p>
        </p:txBody>
      </p:sp>
      <p:pic>
        <p:nvPicPr>
          <p:cNvPr id="82948" name="Picture 2" descr="http://www.unep.org/ozonaction/Portals/24110/imagesVT/pola_Amendment_L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40" y="3708403"/>
            <a:ext cx="3406775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2 CuadroTexto"/>
          <p:cNvSpPr txBox="1">
            <a:spLocks noChangeArrowheads="1"/>
          </p:cNvSpPr>
          <p:nvPr/>
        </p:nvSpPr>
        <p:spPr bwMode="auto">
          <a:xfrm>
            <a:off x="712788" y="419100"/>
            <a:ext cx="902493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/>
            <a:r>
              <a:rPr lang="es-ES" sz="2200" b="1"/>
              <a:t>Tipos de incertidumbres en las proyecciones de cambio climático</a:t>
            </a:r>
            <a:endParaRPr lang="en-US" sz="2200" b="1"/>
          </a:p>
        </p:txBody>
      </p:sp>
      <p:sp>
        <p:nvSpPr>
          <p:cNvPr id="83970" name="3 CuadroTexto"/>
          <p:cNvSpPr txBox="1">
            <a:spLocks noChangeArrowheads="1"/>
          </p:cNvSpPr>
          <p:nvPr/>
        </p:nvSpPr>
        <p:spPr bwMode="auto">
          <a:xfrm>
            <a:off x="5908675" y="2195514"/>
            <a:ext cx="3740150" cy="292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r>
              <a:rPr lang="es-ES" b="1" i="1">
                <a:solidFill>
                  <a:srgbClr val="F5860B"/>
                </a:solidFill>
              </a:rPr>
              <a:t>1. Variabilidad interna </a:t>
            </a:r>
            <a:r>
              <a:rPr lang="es-ES" i="1">
                <a:solidFill>
                  <a:srgbClr val="F5860B"/>
                </a:solidFill>
              </a:rPr>
              <a:t>(intrínseca al sistema climático</a:t>
            </a:r>
            <a:r>
              <a:rPr lang="es-ES" b="1" i="1">
                <a:solidFill>
                  <a:srgbClr val="F5860B"/>
                </a:solidFill>
              </a:rPr>
              <a:t>)</a:t>
            </a:r>
          </a:p>
          <a:p>
            <a:pPr>
              <a:buFont typeface="Arial" charset="0"/>
              <a:buAutoNum type="arabicPeriod"/>
            </a:pPr>
            <a:endParaRPr lang="es-ES"/>
          </a:p>
          <a:p>
            <a:r>
              <a:rPr lang="es-ES" b="1" i="1">
                <a:solidFill>
                  <a:srgbClr val="0000FF"/>
                </a:solidFill>
              </a:rPr>
              <a:t>2. Sensibilidad climática al forzamiento externo </a:t>
            </a:r>
          </a:p>
          <a:p>
            <a:r>
              <a:rPr lang="es-ES" i="1">
                <a:solidFill>
                  <a:srgbClr val="0000FF"/>
                </a:solidFill>
              </a:rPr>
              <a:t>(distinta respuesta en cada modelo)</a:t>
            </a:r>
          </a:p>
          <a:p>
            <a:endParaRPr lang="es-ES"/>
          </a:p>
          <a:p>
            <a:r>
              <a:rPr lang="es-ES" b="1" i="1">
                <a:solidFill>
                  <a:srgbClr val="009900"/>
                </a:solidFill>
              </a:rPr>
              <a:t>3. Forzamiento externo al sistema  </a:t>
            </a:r>
          </a:p>
          <a:p>
            <a:r>
              <a:rPr lang="es-ES" i="1">
                <a:solidFill>
                  <a:srgbClr val="009900"/>
                </a:solidFill>
              </a:rPr>
              <a:t>(escenarios socio-económicos)</a:t>
            </a:r>
          </a:p>
        </p:txBody>
      </p:sp>
      <p:pic>
        <p:nvPicPr>
          <p:cNvPr id="83971" name="Picture 4" descr="http://www.climatechange2013.org/images/figures/WGI_AR5_Fig11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" r="50000" b="66322"/>
          <a:stretch>
            <a:fillRect/>
          </a:stretch>
        </p:blipFill>
        <p:spPr bwMode="auto">
          <a:xfrm>
            <a:off x="331788" y="1763715"/>
            <a:ext cx="54673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5" descr="WGI_AR5_FigBox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3201991"/>
            <a:ext cx="6904038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923927" y="1847852"/>
            <a:ext cx="1344613" cy="54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la atmósfera</a:t>
            </a:r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>
            <a:off x="1512888" y="2435227"/>
            <a:ext cx="839788" cy="168116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2100263" y="420689"/>
            <a:ext cx="1511300" cy="76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la atmósfera, el mar, el suelo</a:t>
            </a: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2855915" y="1344615"/>
            <a:ext cx="923925" cy="277177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3779837" y="1427165"/>
            <a:ext cx="2100263" cy="9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ES" sz="1500" b="1">
                <a:solidFill>
                  <a:srgbClr val="3366FF"/>
                </a:solidFill>
                <a:ea typeface="SimSun" charset="0"/>
                <a:cs typeface="SimSun" charset="0"/>
              </a:rPr>
              <a:t>inicializar el océano profundo, el hielo   +             forzamineto radiativo</a:t>
            </a:r>
          </a:p>
        </p:txBody>
      </p:sp>
      <p:sp>
        <p:nvSpPr>
          <p:cNvPr id="33817" name="Freeform 25"/>
          <p:cNvSpPr>
            <a:spLocks/>
          </p:cNvSpPr>
          <p:nvPr/>
        </p:nvSpPr>
        <p:spPr bwMode="auto">
          <a:xfrm>
            <a:off x="1847850" y="4116390"/>
            <a:ext cx="1512888" cy="238125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8" name="Freeform 26"/>
          <p:cNvSpPr>
            <a:spLocks/>
          </p:cNvSpPr>
          <p:nvPr/>
        </p:nvSpPr>
        <p:spPr bwMode="auto">
          <a:xfrm>
            <a:off x="3360737" y="4116390"/>
            <a:ext cx="1008063" cy="250825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19" name="Freeform 27"/>
          <p:cNvSpPr>
            <a:spLocks/>
          </p:cNvSpPr>
          <p:nvPr/>
        </p:nvSpPr>
        <p:spPr bwMode="auto">
          <a:xfrm>
            <a:off x="4368800" y="3948113"/>
            <a:ext cx="1511300" cy="406400"/>
          </a:xfrm>
          <a:custGeom>
            <a:avLst/>
            <a:gdLst>
              <a:gd name="T0" fmla="*/ 0 w 864"/>
              <a:gd name="T1" fmla="*/ 280 h 280"/>
              <a:gd name="T2" fmla="*/ 240 w 864"/>
              <a:gd name="T3" fmla="*/ 40 h 280"/>
              <a:gd name="T4" fmla="*/ 672 w 864"/>
              <a:gd name="T5" fmla="*/ 40 h 280"/>
              <a:gd name="T6" fmla="*/ 864 w 864"/>
              <a:gd name="T7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4" h="280">
                <a:moveTo>
                  <a:pt x="0" y="280"/>
                </a:moveTo>
                <a:cubicBezTo>
                  <a:pt x="64" y="180"/>
                  <a:pt x="128" y="80"/>
                  <a:pt x="240" y="40"/>
                </a:cubicBezTo>
                <a:cubicBezTo>
                  <a:pt x="352" y="0"/>
                  <a:pt x="568" y="0"/>
                  <a:pt x="672" y="40"/>
                </a:cubicBezTo>
                <a:cubicBezTo>
                  <a:pt x="776" y="80"/>
                  <a:pt x="820" y="180"/>
                  <a:pt x="864" y="280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4872040" y="2771775"/>
            <a:ext cx="168275" cy="117633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72" tIns="50387" rIns="100772" bIns="50387"/>
          <a:lstStyle/>
          <a:p>
            <a:pPr>
              <a:defRPr/>
            </a:pPr>
            <a:endParaRPr lang="es-ES">
              <a:ea typeface="SimSun" charset="0"/>
              <a:cs typeface="SimSu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 </a:t>
            </a:r>
            <a:r>
              <a:rPr lang="es-ES" sz="2200" dirty="0" smtClean="0">
                <a:solidFill>
                  <a:schemeClr val="bg1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</a:t>
            </a:r>
            <a:r>
              <a:rPr lang="es-ES" sz="1500" dirty="0" smtClean="0">
                <a:solidFill>
                  <a:srgbClr val="FF0000"/>
                </a:solidFill>
                <a:latin typeface="Avenir Black"/>
                <a:cs typeface="Avenir Black"/>
              </a:rPr>
              <a:t>Península Ibérica</a:t>
            </a:r>
            <a:endParaRPr lang="es-ES" sz="15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4284799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</a:t>
            </a:r>
            <a:r>
              <a:rPr lang="es-ES" sz="1500" dirty="0" smtClean="0">
                <a:solidFill>
                  <a:srgbClr val="FF0000"/>
                </a:solidFill>
                <a:latin typeface="Avenir Black"/>
                <a:cs typeface="Avenir Black"/>
              </a:rPr>
              <a:t>Península Ibérica</a:t>
            </a:r>
            <a:endParaRPr lang="es-ES" sz="1500" dirty="0">
              <a:solidFill>
                <a:srgbClr val="FF0000"/>
              </a:solidFill>
              <a:latin typeface="Avenir Black"/>
              <a:cs typeface="Avenir Black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4032200" y="3491805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ector recto 12"/>
          <p:cNvCxnSpPr/>
          <p:nvPr/>
        </p:nvCxnSpPr>
        <p:spPr bwMode="auto">
          <a:xfrm>
            <a:off x="3113030" y="4131410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Conector recto 13"/>
          <p:cNvCxnSpPr/>
          <p:nvPr/>
        </p:nvCxnSpPr>
        <p:spPr bwMode="auto">
          <a:xfrm>
            <a:off x="2232000" y="3923853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Conector recto 16"/>
          <p:cNvCxnSpPr/>
          <p:nvPr/>
        </p:nvCxnSpPr>
        <p:spPr bwMode="auto">
          <a:xfrm>
            <a:off x="1583928" y="4292360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>
            <a:off x="935856" y="4593131"/>
            <a:ext cx="12241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CuadroTexto 5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venir Medium"/>
                <a:cs typeface="Avenir Medium"/>
              </a:rPr>
              <a:t>+ Variaciones</a:t>
            </a:r>
            <a:endParaRPr lang="es-ES" sz="2200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7696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Península Ibérica</a:t>
            </a:r>
            <a:endParaRPr lang="es-ES" sz="1500" dirty="0">
              <a:latin typeface="Avenir Black"/>
              <a:cs typeface="Avenir Black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rgbClr val="262699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rgbClr val="262699"/>
              </a:solidFill>
              <a:latin typeface="Avenir Book"/>
              <a:cs typeface="Avenir Book"/>
            </a:endParaRPr>
          </a:p>
        </p:txBody>
      </p:sp>
      <p:sp>
        <p:nvSpPr>
          <p:cNvPr id="28" name="Forma libre 27"/>
          <p:cNvSpPr/>
          <p:nvPr/>
        </p:nvSpPr>
        <p:spPr>
          <a:xfrm>
            <a:off x="1151880" y="3411511"/>
            <a:ext cx="3996037" cy="1124855"/>
          </a:xfrm>
          <a:custGeom>
            <a:avLst/>
            <a:gdLst>
              <a:gd name="connsiteX0" fmla="*/ 0 w 3996037"/>
              <a:gd name="connsiteY0" fmla="*/ 1046189 h 1124855"/>
              <a:gd name="connsiteX1" fmla="*/ 596900 w 3996037"/>
              <a:gd name="connsiteY1" fmla="*/ 1096989 h 1124855"/>
              <a:gd name="connsiteX2" fmla="*/ 838200 w 3996037"/>
              <a:gd name="connsiteY2" fmla="*/ 665189 h 1124855"/>
              <a:gd name="connsiteX3" fmla="*/ 1333500 w 3996037"/>
              <a:gd name="connsiteY3" fmla="*/ 1020789 h 1124855"/>
              <a:gd name="connsiteX4" fmla="*/ 1587500 w 3996037"/>
              <a:gd name="connsiteY4" fmla="*/ 512789 h 1124855"/>
              <a:gd name="connsiteX5" fmla="*/ 2374900 w 3996037"/>
              <a:gd name="connsiteY5" fmla="*/ 919189 h 1124855"/>
              <a:gd name="connsiteX6" fmla="*/ 3136900 w 3996037"/>
              <a:gd name="connsiteY6" fmla="*/ 296889 h 1124855"/>
              <a:gd name="connsiteX7" fmla="*/ 3924300 w 3996037"/>
              <a:gd name="connsiteY7" fmla="*/ 30189 h 1124855"/>
              <a:gd name="connsiteX8" fmla="*/ 3911600 w 3996037"/>
              <a:gd name="connsiteY8" fmla="*/ 17489 h 112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6037" h="1124855">
                <a:moveTo>
                  <a:pt x="0" y="1046189"/>
                </a:moveTo>
                <a:cubicBezTo>
                  <a:pt x="228600" y="1103339"/>
                  <a:pt x="457200" y="1160489"/>
                  <a:pt x="596900" y="1096989"/>
                </a:cubicBezTo>
                <a:cubicBezTo>
                  <a:pt x="736600" y="1033489"/>
                  <a:pt x="715433" y="677889"/>
                  <a:pt x="838200" y="665189"/>
                </a:cubicBezTo>
                <a:cubicBezTo>
                  <a:pt x="960967" y="652489"/>
                  <a:pt x="1208617" y="1046189"/>
                  <a:pt x="1333500" y="1020789"/>
                </a:cubicBezTo>
                <a:cubicBezTo>
                  <a:pt x="1458383" y="995389"/>
                  <a:pt x="1413933" y="529722"/>
                  <a:pt x="1587500" y="512789"/>
                </a:cubicBezTo>
                <a:cubicBezTo>
                  <a:pt x="1761067" y="495856"/>
                  <a:pt x="2116667" y="955172"/>
                  <a:pt x="2374900" y="919189"/>
                </a:cubicBezTo>
                <a:cubicBezTo>
                  <a:pt x="2633133" y="883206"/>
                  <a:pt x="2878667" y="445056"/>
                  <a:pt x="3136900" y="296889"/>
                </a:cubicBezTo>
                <a:cubicBezTo>
                  <a:pt x="3395133" y="148722"/>
                  <a:pt x="3795183" y="76756"/>
                  <a:pt x="3924300" y="30189"/>
                </a:cubicBezTo>
                <a:cubicBezTo>
                  <a:pt x="4053417" y="-16378"/>
                  <a:pt x="3982508" y="555"/>
                  <a:pt x="3911600" y="17489"/>
                </a:cubicBezTo>
              </a:path>
            </a:pathLst>
          </a:custGeom>
          <a:ln w="19050" cmpd="sng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554045" y="107431"/>
            <a:ext cx="6156028" cy="204300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endParaRPr lang="es-ES" sz="2400" dirty="0">
              <a:latin typeface="Avenir Book"/>
              <a:cs typeface="Avenir Book"/>
            </a:endParaRPr>
          </a:p>
          <a:p>
            <a:r>
              <a:rPr lang="es-ES" sz="2800" dirty="0">
                <a:latin typeface="Avenir Black"/>
                <a:cs typeface="Avenir Black"/>
              </a:rPr>
              <a:t>Diferencia entre Tiempo y </a:t>
            </a:r>
            <a:r>
              <a:rPr lang="es-ES" sz="2800" dirty="0" smtClean="0">
                <a:latin typeface="Avenir Black"/>
                <a:cs typeface="Avenir Black"/>
              </a:rPr>
              <a:t>Clima</a:t>
            </a:r>
            <a:endParaRPr lang="es-ES" sz="2400" b="1" dirty="0" smtClean="0">
              <a:latin typeface="Avenir Black"/>
              <a:cs typeface="Avenir Black"/>
            </a:endParaRPr>
          </a:p>
          <a:p>
            <a:endParaRPr lang="es-ES" sz="2400" b="1" dirty="0" smtClean="0">
              <a:latin typeface="Avenir Black"/>
              <a:cs typeface="Avenir Black"/>
            </a:endParaRPr>
          </a:p>
          <a:p>
            <a:r>
              <a:rPr lang="es-ES" sz="2400" b="1" dirty="0" smtClean="0">
                <a:latin typeface="Avenir Black"/>
                <a:cs typeface="Avenir Black"/>
              </a:rPr>
              <a:t>Clima</a:t>
            </a:r>
            <a:r>
              <a:rPr lang="es-ES" sz="2400" dirty="0" smtClean="0">
                <a:latin typeface="Avenir Black"/>
                <a:cs typeface="Avenir Black"/>
              </a:rPr>
              <a:t>: </a:t>
            </a:r>
            <a:endParaRPr lang="es-ES" sz="2400" dirty="0">
              <a:latin typeface="Avenir Black"/>
              <a:cs typeface="Avenir Black"/>
            </a:endParaRPr>
          </a:p>
          <a:p>
            <a:endParaRPr lang="es-ES" sz="1200" dirty="0">
              <a:latin typeface="Avenir Black"/>
              <a:cs typeface="Avenir Black"/>
            </a:endParaRPr>
          </a:p>
          <a:p>
            <a:r>
              <a:rPr lang="es-ES" sz="2400" dirty="0" smtClean="0">
                <a:latin typeface="Avenir Book"/>
                <a:cs typeface="Avenir Book"/>
              </a:rPr>
              <a:t>Tiempo característico de una </a:t>
            </a:r>
            <a:r>
              <a:rPr lang="es-ES" sz="2400" u="sng" dirty="0" smtClean="0">
                <a:latin typeface="Avenir Book"/>
                <a:cs typeface="Avenir Book"/>
              </a:rPr>
              <a:t>zona concreta</a:t>
            </a:r>
            <a:endParaRPr lang="es-ES" sz="2400" dirty="0">
              <a:latin typeface="Avenir Black"/>
              <a:cs typeface="Avenir Black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384" y="2699717"/>
            <a:ext cx="4121114" cy="29126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2843733"/>
            <a:ext cx="5269120" cy="27480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7524870" y="3509950"/>
            <a:ext cx="216024" cy="21602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Conector recto 4"/>
          <p:cNvCxnSpPr/>
          <p:nvPr/>
        </p:nvCxnSpPr>
        <p:spPr bwMode="auto">
          <a:xfrm flipH="1" flipV="1">
            <a:off x="5292622" y="2933886"/>
            <a:ext cx="2232248" cy="57606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Conector recto 10"/>
          <p:cNvCxnSpPr/>
          <p:nvPr/>
        </p:nvCxnSpPr>
        <p:spPr bwMode="auto">
          <a:xfrm flipH="1">
            <a:off x="5290204" y="3726463"/>
            <a:ext cx="2232000" cy="14850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ángulo 9"/>
          <p:cNvSpPr/>
          <p:nvPr/>
        </p:nvSpPr>
        <p:spPr>
          <a:xfrm>
            <a:off x="952790" y="2580640"/>
            <a:ext cx="4341500" cy="309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500" dirty="0" smtClean="0">
                <a:latin typeface="Avenir Black"/>
                <a:cs typeface="Avenir Black"/>
              </a:rPr>
              <a:t>Temperatura Promedio en la Península Ibérica</a:t>
            </a:r>
            <a:endParaRPr lang="es-ES" sz="1500" dirty="0">
              <a:latin typeface="Avenir Black"/>
              <a:cs typeface="Avenir Black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 flipV="1">
            <a:off x="1079872" y="3419797"/>
            <a:ext cx="4104456" cy="1224136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CuadroTexto 18"/>
          <p:cNvSpPr txBox="1"/>
          <p:nvPr/>
        </p:nvSpPr>
        <p:spPr>
          <a:xfrm>
            <a:off x="538507" y="6372125"/>
            <a:ext cx="510378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FF0000"/>
                </a:solidFill>
                <a:latin typeface="Avenir Black"/>
                <a:cs typeface="Avenir Black"/>
              </a:rPr>
              <a:t>¿Qué define un cambio climático?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980807" y="5580037"/>
            <a:ext cx="4275529" cy="668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Avenir Book"/>
                <a:cs typeface="Avenir Book"/>
              </a:rPr>
              <a:t>No todos los periodos del </a:t>
            </a:r>
            <a:r>
              <a:rPr lang="es-ES" sz="2000" b="1" dirty="0" smtClean="0">
                <a:latin typeface="Avenir Black"/>
                <a:cs typeface="Avenir Black"/>
              </a:rPr>
              <a:t>siglo XX </a:t>
            </a:r>
          </a:p>
          <a:p>
            <a:r>
              <a:rPr lang="es-ES" sz="2000" dirty="0" smtClean="0">
                <a:latin typeface="Avenir Book"/>
                <a:cs typeface="Avenir Book"/>
              </a:rPr>
              <a:t>tuvieron el mismo estado promedio</a:t>
            </a:r>
            <a:endParaRPr lang="es-ES" sz="2000" dirty="0">
              <a:latin typeface="Avenir Book"/>
              <a:cs typeface="Avenir Book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19832" y="6948189"/>
            <a:ext cx="8224993" cy="382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008000"/>
                </a:solidFill>
                <a:latin typeface="Avenir Medium"/>
                <a:cs typeface="Avenir Medium"/>
              </a:rPr>
              <a:t>Un cambio en el estado promedio a largo plazo (o de sus variaciones)</a:t>
            </a:r>
            <a:endParaRPr lang="es-ES" sz="2000" dirty="0">
              <a:solidFill>
                <a:srgbClr val="008000"/>
              </a:solidFill>
              <a:latin typeface="Avenir Medium"/>
              <a:cs typeface="Avenir Medium"/>
            </a:endParaRPr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4968304" y="5796061"/>
            <a:ext cx="546258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2" tIns="44991" rIns="89982" bIns="44991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s-ES" sz="2200" b="1" dirty="0" smtClean="0">
                <a:latin typeface="Avenir Black"/>
                <a:cs typeface="Avenir Black"/>
              </a:rPr>
              <a:t>Se caracteriza por:</a:t>
            </a:r>
            <a:endParaRPr lang="es-ES" sz="2200" b="1" dirty="0" smtClean="0">
              <a:latin typeface="Avenir Book"/>
              <a:cs typeface="Avenir Book"/>
            </a:endParaRPr>
          </a:p>
          <a:p>
            <a:pPr algn="ctr">
              <a:buClrTx/>
              <a:buFontTx/>
              <a:buNone/>
              <a:defRPr/>
            </a:pPr>
            <a:r>
              <a:rPr lang="es-ES" sz="2200" dirty="0" smtClean="0">
                <a:latin typeface="Avenir Book"/>
                <a:cs typeface="Avenir Book"/>
              </a:rPr>
              <a:t>Estado promedio</a:t>
            </a:r>
            <a:r>
              <a:rPr lang="es-ES" sz="2200" dirty="0" smtClean="0">
                <a:latin typeface="Avenir Medium"/>
                <a:cs typeface="Avenir Medium"/>
              </a:rPr>
              <a:t> </a:t>
            </a:r>
            <a:r>
              <a:rPr lang="es-ES" sz="2200" dirty="0" smtClean="0">
                <a:solidFill>
                  <a:srgbClr val="262699"/>
                </a:solidFill>
                <a:latin typeface="Avenir Book"/>
                <a:cs typeface="Avenir Book"/>
              </a:rPr>
              <a:t>+ Variaciones</a:t>
            </a:r>
            <a:endParaRPr lang="es-ES" sz="2200" dirty="0">
              <a:solidFill>
                <a:srgbClr val="262699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9903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</TotalTime>
  <Words>2163</Words>
  <Application>Microsoft Macintosh PowerPoint</Application>
  <PresentationFormat>Personalizado</PresentationFormat>
  <Paragraphs>558</Paragraphs>
  <Slides>55</Slides>
  <Notes>38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keywords/>
  <dc:description/>
  <cp:lastModifiedBy>P. Ortega (BSC)</cp:lastModifiedBy>
  <cp:revision>311</cp:revision>
  <cp:lastPrinted>1601-01-01T00:00:00Z</cp:lastPrinted>
  <dcterms:created xsi:type="dcterms:W3CDTF">2014-05-08T11:16:05Z</dcterms:created>
  <dcterms:modified xsi:type="dcterms:W3CDTF">2019-08-25T09:59:31Z</dcterms:modified>
  <cp:category/>
</cp:coreProperties>
</file>