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6"/>
  </p:notesMasterIdLst>
  <p:sldIdLst>
    <p:sldId id="256" r:id="rId2"/>
    <p:sldId id="376" r:id="rId3"/>
    <p:sldId id="407" r:id="rId4"/>
    <p:sldId id="323" r:id="rId5"/>
    <p:sldId id="353" r:id="rId6"/>
    <p:sldId id="354" r:id="rId7"/>
    <p:sldId id="355" r:id="rId8"/>
    <p:sldId id="356" r:id="rId9"/>
    <p:sldId id="357" r:id="rId10"/>
    <p:sldId id="325" r:id="rId11"/>
    <p:sldId id="346" r:id="rId12"/>
    <p:sldId id="311" r:id="rId13"/>
    <p:sldId id="274" r:id="rId14"/>
    <p:sldId id="334" r:id="rId15"/>
    <p:sldId id="309" r:id="rId16"/>
    <p:sldId id="270" r:id="rId17"/>
    <p:sldId id="330" r:id="rId18"/>
    <p:sldId id="277" r:id="rId19"/>
    <p:sldId id="276" r:id="rId20"/>
    <p:sldId id="401" r:id="rId21"/>
    <p:sldId id="326" r:id="rId22"/>
    <p:sldId id="400" r:id="rId23"/>
    <p:sldId id="284" r:id="rId24"/>
    <p:sldId id="304" r:id="rId25"/>
    <p:sldId id="402" r:id="rId26"/>
    <p:sldId id="404" r:id="rId27"/>
    <p:sldId id="406" r:id="rId28"/>
    <p:sldId id="405" r:id="rId29"/>
    <p:sldId id="409" r:id="rId30"/>
    <p:sldId id="411" r:id="rId31"/>
    <p:sldId id="269" r:id="rId32"/>
    <p:sldId id="358" r:id="rId33"/>
    <p:sldId id="399" r:id="rId34"/>
    <p:sldId id="40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5FBC"/>
    <a:srgbClr val="2374E1"/>
    <a:srgbClr val="EAEDF2"/>
    <a:srgbClr val="1E2B33"/>
    <a:srgbClr val="2F5597"/>
    <a:srgbClr val="6BA072"/>
    <a:srgbClr val="8FAADC"/>
    <a:srgbClr val="31681E"/>
    <a:srgbClr val="477A2E"/>
    <a:srgbClr val="58A5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35381" autoAdjust="0"/>
  </p:normalViewPr>
  <p:slideViewPr>
    <p:cSldViewPr snapToGrid="0">
      <p:cViewPr varScale="1">
        <p:scale>
          <a:sx n="31" d="100"/>
          <a:sy n="31" d="100"/>
        </p:scale>
        <p:origin x="2947" y="19"/>
      </p:cViewPr>
      <p:guideLst>
        <p:guide orient="horz" pos="2115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599F38-5556-4EA9-9D7A-5C42EA7469FD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ADA54BFA-53EE-4F6A-84F8-42EA35694009}">
      <dgm:prSet phldrT="[Texto]"/>
      <dgm:spPr/>
      <dgm:t>
        <a:bodyPr/>
        <a:lstStyle/>
        <a:p>
          <a:r>
            <a:rPr lang="es-ES" dirty="0" err="1" smtClean="0">
              <a:effectLst/>
            </a:rPr>
            <a:t>reanalyis</a:t>
          </a:r>
          <a:endParaRPr lang="en-GB" dirty="0">
            <a:effectLst/>
          </a:endParaRPr>
        </a:p>
      </dgm:t>
    </dgm:pt>
    <dgm:pt modelId="{EE201A1D-0603-4E88-91DD-9CC583390EC4}" type="parTrans" cxnId="{3A9C7FD6-F4C2-455C-A41D-0A0F75814A35}">
      <dgm:prSet/>
      <dgm:spPr/>
      <dgm:t>
        <a:bodyPr/>
        <a:lstStyle/>
        <a:p>
          <a:endParaRPr lang="en-GB">
            <a:effectLst/>
          </a:endParaRPr>
        </a:p>
      </dgm:t>
    </dgm:pt>
    <dgm:pt modelId="{CDDAD66B-02A0-4390-92C3-6FC2F364E81C}" type="sibTrans" cxnId="{3A9C7FD6-F4C2-455C-A41D-0A0F75814A35}">
      <dgm:prSet/>
      <dgm:spPr/>
      <dgm:t>
        <a:bodyPr/>
        <a:lstStyle/>
        <a:p>
          <a:endParaRPr lang="en-GB">
            <a:effectLst/>
          </a:endParaRPr>
        </a:p>
      </dgm:t>
    </dgm:pt>
    <dgm:pt modelId="{A4D63FAE-6CEE-4094-9E07-C700C9665F70}">
      <dgm:prSet phldrT="[Texto]"/>
      <dgm:spPr/>
      <dgm:t>
        <a:bodyPr/>
        <a:lstStyle/>
        <a:p>
          <a:r>
            <a:rPr lang="es-ES" dirty="0" err="1" smtClean="0">
              <a:effectLst/>
            </a:rPr>
            <a:t>analysis</a:t>
          </a:r>
          <a:endParaRPr lang="en-GB" dirty="0">
            <a:effectLst/>
          </a:endParaRPr>
        </a:p>
      </dgm:t>
    </dgm:pt>
    <dgm:pt modelId="{B3B53FC0-FB9C-40CC-99F3-0E1BA4AA25EC}" type="parTrans" cxnId="{11640C3A-66CA-4700-8142-4DD23910BC6B}">
      <dgm:prSet/>
      <dgm:spPr/>
      <dgm:t>
        <a:bodyPr/>
        <a:lstStyle/>
        <a:p>
          <a:endParaRPr lang="en-GB">
            <a:effectLst/>
          </a:endParaRPr>
        </a:p>
      </dgm:t>
    </dgm:pt>
    <dgm:pt modelId="{C3043085-0157-40F9-B0F9-E485FB829D38}" type="sibTrans" cxnId="{11640C3A-66CA-4700-8142-4DD23910BC6B}">
      <dgm:prSet/>
      <dgm:spPr/>
      <dgm:t>
        <a:bodyPr/>
        <a:lstStyle/>
        <a:p>
          <a:endParaRPr lang="en-GB">
            <a:effectLst/>
          </a:endParaRPr>
        </a:p>
      </dgm:t>
    </dgm:pt>
    <dgm:pt modelId="{898EEBED-F798-4DDA-9995-91B9EE780C0B}">
      <dgm:prSet phldrT="[Texto]"/>
      <dgm:spPr/>
      <dgm:t>
        <a:bodyPr/>
        <a:lstStyle/>
        <a:p>
          <a:r>
            <a:rPr lang="es-ES" err="1" smtClean="0">
              <a:effectLst/>
            </a:rPr>
            <a:t>analysis-initialized</a:t>
          </a:r>
          <a:r>
            <a:rPr lang="es-ES" smtClean="0">
              <a:effectLst/>
            </a:rPr>
            <a:t> prediction</a:t>
          </a:r>
          <a:endParaRPr lang="en-GB" dirty="0">
            <a:effectLst/>
          </a:endParaRPr>
        </a:p>
      </dgm:t>
    </dgm:pt>
    <dgm:pt modelId="{AF091F17-3204-4925-8547-D7D3A12E34E9}" type="parTrans" cxnId="{25D25D2A-DFB5-467B-B4DE-8A18E9522508}">
      <dgm:prSet/>
      <dgm:spPr/>
      <dgm:t>
        <a:bodyPr/>
        <a:lstStyle/>
        <a:p>
          <a:endParaRPr lang="en-GB">
            <a:effectLst/>
          </a:endParaRPr>
        </a:p>
      </dgm:t>
    </dgm:pt>
    <dgm:pt modelId="{8C5202E6-154F-4FF1-B33B-AC14A925BC10}" type="sibTrans" cxnId="{25D25D2A-DFB5-467B-B4DE-8A18E9522508}">
      <dgm:prSet/>
      <dgm:spPr/>
      <dgm:t>
        <a:bodyPr/>
        <a:lstStyle/>
        <a:p>
          <a:endParaRPr lang="en-GB">
            <a:effectLst/>
          </a:endParaRPr>
        </a:p>
      </dgm:t>
    </dgm:pt>
    <dgm:pt modelId="{60CB1E37-579D-48E4-8619-4C8E235680C7}" type="pres">
      <dgm:prSet presAssocID="{32599F38-5556-4EA9-9D7A-5C42EA7469FD}" presName="CompostProcess" presStyleCnt="0">
        <dgm:presLayoutVars>
          <dgm:dir/>
          <dgm:resizeHandles val="exact"/>
        </dgm:presLayoutVars>
      </dgm:prSet>
      <dgm:spPr/>
    </dgm:pt>
    <dgm:pt modelId="{A8158022-1EBB-43C3-B69C-EB0DCCB101A0}" type="pres">
      <dgm:prSet presAssocID="{32599F38-5556-4EA9-9D7A-5C42EA7469FD}" presName="arrow" presStyleLbl="bgShp" presStyleIdx="0" presStyleCnt="1"/>
      <dgm:spPr>
        <a:solidFill>
          <a:srgbClr val="FFC000">
            <a:alpha val="41000"/>
          </a:srgbClr>
        </a:solidFill>
      </dgm:spPr>
    </dgm:pt>
    <dgm:pt modelId="{892E2CDE-6A83-4C39-AA29-8A0802AAD388}" type="pres">
      <dgm:prSet presAssocID="{32599F38-5556-4EA9-9D7A-5C42EA7469FD}" presName="linearProcess" presStyleCnt="0"/>
      <dgm:spPr/>
    </dgm:pt>
    <dgm:pt modelId="{B6C6B607-9EE5-4932-B239-CA391CFF25CF}" type="pres">
      <dgm:prSet presAssocID="{ADA54BFA-53EE-4F6A-84F8-42EA3569400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F12653C-9FC0-40C8-9AE7-22CA2852FD81}" type="pres">
      <dgm:prSet presAssocID="{CDDAD66B-02A0-4390-92C3-6FC2F364E81C}" presName="sibTrans" presStyleCnt="0"/>
      <dgm:spPr/>
    </dgm:pt>
    <dgm:pt modelId="{3FEFDB18-142A-4B11-B563-5342A95DD60D}" type="pres">
      <dgm:prSet presAssocID="{A4D63FAE-6CEE-4094-9E07-C700C9665F70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0AED221-A3A0-4809-A7DB-E72287D67EF3}" type="pres">
      <dgm:prSet presAssocID="{C3043085-0157-40F9-B0F9-E485FB829D38}" presName="sibTrans" presStyleCnt="0"/>
      <dgm:spPr/>
    </dgm:pt>
    <dgm:pt modelId="{266C36FD-0ADC-4CF7-9678-03054F73A612}" type="pres">
      <dgm:prSet presAssocID="{898EEBED-F798-4DDA-9995-91B9EE780C0B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D6256D3-0166-4ADF-8BF4-6421A48439FE}" type="presOf" srcId="{32599F38-5556-4EA9-9D7A-5C42EA7469FD}" destId="{60CB1E37-579D-48E4-8619-4C8E235680C7}" srcOrd="0" destOrd="0" presId="urn:microsoft.com/office/officeart/2005/8/layout/hProcess9"/>
    <dgm:cxn modelId="{9065FCD0-A380-4774-BC85-B717294F186D}" type="presOf" srcId="{898EEBED-F798-4DDA-9995-91B9EE780C0B}" destId="{266C36FD-0ADC-4CF7-9678-03054F73A612}" srcOrd="0" destOrd="0" presId="urn:microsoft.com/office/officeart/2005/8/layout/hProcess9"/>
    <dgm:cxn modelId="{823ABFDF-AA09-45FB-A486-210503682D9B}" type="presOf" srcId="{ADA54BFA-53EE-4F6A-84F8-42EA35694009}" destId="{B6C6B607-9EE5-4932-B239-CA391CFF25CF}" srcOrd="0" destOrd="0" presId="urn:microsoft.com/office/officeart/2005/8/layout/hProcess9"/>
    <dgm:cxn modelId="{4722DA33-8B3F-4DF1-AB5E-7F022328F910}" type="presOf" srcId="{A4D63FAE-6CEE-4094-9E07-C700C9665F70}" destId="{3FEFDB18-142A-4B11-B563-5342A95DD60D}" srcOrd="0" destOrd="0" presId="urn:microsoft.com/office/officeart/2005/8/layout/hProcess9"/>
    <dgm:cxn modelId="{11640C3A-66CA-4700-8142-4DD23910BC6B}" srcId="{32599F38-5556-4EA9-9D7A-5C42EA7469FD}" destId="{A4D63FAE-6CEE-4094-9E07-C700C9665F70}" srcOrd="1" destOrd="0" parTransId="{B3B53FC0-FB9C-40CC-99F3-0E1BA4AA25EC}" sibTransId="{C3043085-0157-40F9-B0F9-E485FB829D38}"/>
    <dgm:cxn modelId="{3A9C7FD6-F4C2-455C-A41D-0A0F75814A35}" srcId="{32599F38-5556-4EA9-9D7A-5C42EA7469FD}" destId="{ADA54BFA-53EE-4F6A-84F8-42EA35694009}" srcOrd="0" destOrd="0" parTransId="{EE201A1D-0603-4E88-91DD-9CC583390EC4}" sibTransId="{CDDAD66B-02A0-4390-92C3-6FC2F364E81C}"/>
    <dgm:cxn modelId="{25D25D2A-DFB5-467B-B4DE-8A18E9522508}" srcId="{32599F38-5556-4EA9-9D7A-5C42EA7469FD}" destId="{898EEBED-F798-4DDA-9995-91B9EE780C0B}" srcOrd="2" destOrd="0" parTransId="{AF091F17-3204-4925-8547-D7D3A12E34E9}" sibTransId="{8C5202E6-154F-4FF1-B33B-AC14A925BC10}"/>
    <dgm:cxn modelId="{5C500852-8757-4A54-A8AF-CF94D53720EA}" type="presParOf" srcId="{60CB1E37-579D-48E4-8619-4C8E235680C7}" destId="{A8158022-1EBB-43C3-B69C-EB0DCCB101A0}" srcOrd="0" destOrd="0" presId="urn:microsoft.com/office/officeart/2005/8/layout/hProcess9"/>
    <dgm:cxn modelId="{4A2062C0-3C4E-44DE-8560-3DD1D0B9A922}" type="presParOf" srcId="{60CB1E37-579D-48E4-8619-4C8E235680C7}" destId="{892E2CDE-6A83-4C39-AA29-8A0802AAD388}" srcOrd="1" destOrd="0" presId="urn:microsoft.com/office/officeart/2005/8/layout/hProcess9"/>
    <dgm:cxn modelId="{71A3386E-34E5-44A5-A5DB-9E76AB1A5DD1}" type="presParOf" srcId="{892E2CDE-6A83-4C39-AA29-8A0802AAD388}" destId="{B6C6B607-9EE5-4932-B239-CA391CFF25CF}" srcOrd="0" destOrd="0" presId="urn:microsoft.com/office/officeart/2005/8/layout/hProcess9"/>
    <dgm:cxn modelId="{0E191579-DC1C-42DB-8AFF-A50EAAD9B5FE}" type="presParOf" srcId="{892E2CDE-6A83-4C39-AA29-8A0802AAD388}" destId="{EF12653C-9FC0-40C8-9AE7-22CA2852FD81}" srcOrd="1" destOrd="0" presId="urn:microsoft.com/office/officeart/2005/8/layout/hProcess9"/>
    <dgm:cxn modelId="{0E8B6B38-EABE-46FF-95AE-4C5AF21328F3}" type="presParOf" srcId="{892E2CDE-6A83-4C39-AA29-8A0802AAD388}" destId="{3FEFDB18-142A-4B11-B563-5342A95DD60D}" srcOrd="2" destOrd="0" presId="urn:microsoft.com/office/officeart/2005/8/layout/hProcess9"/>
    <dgm:cxn modelId="{BBF3A816-8333-4F7B-BB78-452552893673}" type="presParOf" srcId="{892E2CDE-6A83-4C39-AA29-8A0802AAD388}" destId="{70AED221-A3A0-4809-A7DB-E72287D67EF3}" srcOrd="3" destOrd="0" presId="urn:microsoft.com/office/officeart/2005/8/layout/hProcess9"/>
    <dgm:cxn modelId="{8EB24588-D368-4DB5-B648-14E9123879ED}" type="presParOf" srcId="{892E2CDE-6A83-4C39-AA29-8A0802AAD388}" destId="{266C36FD-0ADC-4CF7-9678-03054F73A61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158022-1EBB-43C3-B69C-EB0DCCB101A0}">
      <dsp:nvSpPr>
        <dsp:cNvPr id="0" name=""/>
        <dsp:cNvSpPr/>
      </dsp:nvSpPr>
      <dsp:spPr>
        <a:xfrm>
          <a:off x="270509" y="0"/>
          <a:ext cx="3065779" cy="1862334"/>
        </a:xfrm>
        <a:prstGeom prst="rightArrow">
          <a:avLst/>
        </a:prstGeom>
        <a:solidFill>
          <a:srgbClr val="FFC000">
            <a:alpha val="41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6B607-9EE5-4932-B239-CA391CFF25CF}">
      <dsp:nvSpPr>
        <dsp:cNvPr id="0" name=""/>
        <dsp:cNvSpPr/>
      </dsp:nvSpPr>
      <dsp:spPr>
        <a:xfrm>
          <a:off x="122222" y="558700"/>
          <a:ext cx="1082039" cy="74493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err="1" smtClean="0">
              <a:effectLst/>
            </a:rPr>
            <a:t>reanalyis</a:t>
          </a:r>
          <a:endParaRPr lang="en-GB" sz="1300" kern="1200" dirty="0">
            <a:effectLst/>
          </a:endParaRPr>
        </a:p>
      </dsp:txBody>
      <dsp:txXfrm>
        <a:off x="158587" y="595065"/>
        <a:ext cx="1009309" cy="672203"/>
      </dsp:txXfrm>
    </dsp:sp>
    <dsp:sp modelId="{3FEFDB18-142A-4B11-B563-5342A95DD60D}">
      <dsp:nvSpPr>
        <dsp:cNvPr id="0" name=""/>
        <dsp:cNvSpPr/>
      </dsp:nvSpPr>
      <dsp:spPr>
        <a:xfrm>
          <a:off x="1262379" y="558700"/>
          <a:ext cx="1082039" cy="744933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err="1" smtClean="0">
              <a:effectLst/>
            </a:rPr>
            <a:t>analysis</a:t>
          </a:r>
          <a:endParaRPr lang="en-GB" sz="1300" kern="1200" dirty="0">
            <a:effectLst/>
          </a:endParaRPr>
        </a:p>
      </dsp:txBody>
      <dsp:txXfrm>
        <a:off x="1298744" y="595065"/>
        <a:ext cx="1009309" cy="672203"/>
      </dsp:txXfrm>
    </dsp:sp>
    <dsp:sp modelId="{266C36FD-0ADC-4CF7-9678-03054F73A612}">
      <dsp:nvSpPr>
        <dsp:cNvPr id="0" name=""/>
        <dsp:cNvSpPr/>
      </dsp:nvSpPr>
      <dsp:spPr>
        <a:xfrm>
          <a:off x="2402536" y="558700"/>
          <a:ext cx="1082039" cy="74493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err="1" smtClean="0">
              <a:effectLst/>
            </a:rPr>
            <a:t>analysis-initialized</a:t>
          </a:r>
          <a:r>
            <a:rPr lang="es-ES" sz="1300" kern="1200" smtClean="0">
              <a:effectLst/>
            </a:rPr>
            <a:t> prediction</a:t>
          </a:r>
          <a:endParaRPr lang="en-GB" sz="1300" kern="1200" dirty="0">
            <a:effectLst/>
          </a:endParaRPr>
        </a:p>
      </dsp:txBody>
      <dsp:txXfrm>
        <a:off x="2438901" y="595065"/>
        <a:ext cx="1009309" cy="6722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0A98B-92B9-4661-8148-70A28B87BFA7}" type="datetimeFigureOut">
              <a:rPr lang="es-ES" smtClean="0"/>
              <a:t>17/05/2019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0EC59-92A8-49D9-A266-1F666DA847F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31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566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284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9609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4293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2689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580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6486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5438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4612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771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5488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dirty="0" smtClean="0">
              <a:solidFill>
                <a:srgbClr val="004990"/>
              </a:solidFill>
              <a:latin typeface="Arial" charset="0"/>
            </a:endParaRP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21344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08575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63546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97470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78363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7980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27949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3323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60267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6741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5183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4386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0852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3103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621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5146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4938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6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6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 smtClean="0"/>
              <a:t>day</a:t>
            </a:r>
            <a:r>
              <a:rPr lang="es-ES" dirty="0" smtClean="0"/>
              <a:t>/</a:t>
            </a:r>
            <a:r>
              <a:rPr lang="es-ES" dirty="0" err="1" smtClean="0"/>
              <a:t>month</a:t>
            </a:r>
            <a:r>
              <a:rPr lang="es-ES" dirty="0" smtClean="0"/>
              <a:t>/</a:t>
            </a:r>
            <a:r>
              <a:rPr lang="es-ES" dirty="0" err="1" smtClean="0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 smtClean="0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7109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9" y="6232144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6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1753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 userDrawn="1"/>
        </p:nvSpPr>
        <p:spPr>
          <a:xfrm>
            <a:off x="1991225" y="2636182"/>
            <a:ext cx="5161550" cy="901825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7200" dirty="0" smtClean="0">
                <a:solidFill>
                  <a:schemeClr val="bg1"/>
                </a:solidFill>
              </a:rPr>
              <a:t>THANK YOU!</a:t>
            </a:r>
            <a:endParaRPr lang="es-ES" sz="7200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099" y="5922083"/>
            <a:ext cx="2407901" cy="53415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</a:rPr>
              <a:t>www.bsc.es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1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YOUR-EMAIL@bsc.es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056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547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0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  <p:sldLayoutId id="2147483656" r:id="rId5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GIF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0.jpeg"/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11" Type="http://schemas.openxmlformats.org/officeDocument/2006/relationships/diagramColors" Target="../diagrams/colors1.xml"/><Relationship Id="rId5" Type="http://schemas.openxmlformats.org/officeDocument/2006/relationships/image" Target="../media/image7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6.jpeg"/><Relationship Id="rId9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346704" y="1901315"/>
            <a:ext cx="5596128" cy="2998826"/>
          </a:xfrm>
        </p:spPr>
        <p:txBody>
          <a:bodyPr>
            <a:noAutofit/>
          </a:bodyPr>
          <a:lstStyle/>
          <a:p>
            <a:r>
              <a:rPr lang="es-ES" sz="3200" dirty="0" err="1" smtClean="0"/>
              <a:t>Satellite</a:t>
            </a:r>
            <a:r>
              <a:rPr lang="es-ES" sz="3200" dirty="0" smtClean="0"/>
              <a:t> data </a:t>
            </a:r>
            <a:r>
              <a:rPr lang="es-ES" sz="3200" dirty="0" err="1" smtClean="0"/>
              <a:t>assimilation</a:t>
            </a:r>
            <a:r>
              <a:rPr lang="es-ES" sz="3200" dirty="0" smtClean="0"/>
              <a:t> of </a:t>
            </a:r>
            <a:r>
              <a:rPr lang="es-ES" sz="3200" dirty="0" err="1" smtClean="0"/>
              <a:t>dust</a:t>
            </a:r>
            <a:r>
              <a:rPr lang="es-ES" sz="3200" dirty="0" smtClean="0"/>
              <a:t> aerosol </a:t>
            </a:r>
            <a:r>
              <a:rPr lang="es-ES" sz="3200" dirty="0" err="1" smtClean="0"/>
              <a:t>observations</a:t>
            </a:r>
            <a:r>
              <a:rPr lang="es-ES" sz="3200" dirty="0" smtClean="0"/>
              <a:t> </a:t>
            </a:r>
            <a:r>
              <a:rPr lang="es-ES" sz="3200" dirty="0" err="1" smtClean="0"/>
              <a:t>for</a:t>
            </a:r>
            <a:r>
              <a:rPr lang="es-ES" sz="3200" dirty="0" smtClean="0"/>
              <a:t> </a:t>
            </a:r>
            <a:r>
              <a:rPr lang="es-ES" sz="3200" dirty="0" err="1" smtClean="0"/>
              <a:t>the</a:t>
            </a:r>
            <a:r>
              <a:rPr lang="es-ES" sz="3200" dirty="0" smtClean="0"/>
              <a:t> MONARCH </a:t>
            </a:r>
            <a:r>
              <a:rPr lang="es-ES" sz="3200" dirty="0" err="1" smtClean="0"/>
              <a:t>forecasting</a:t>
            </a:r>
            <a:r>
              <a:rPr lang="es-ES" sz="3200" dirty="0" smtClean="0"/>
              <a:t> </a:t>
            </a:r>
            <a:r>
              <a:rPr lang="es-ES" sz="3200" dirty="0" err="1" smtClean="0"/>
              <a:t>system</a:t>
            </a:r>
            <a:endParaRPr lang="es-ES" sz="3200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3228110" y="4675170"/>
            <a:ext cx="5714722" cy="520285"/>
          </a:xfrm>
        </p:spPr>
        <p:txBody>
          <a:bodyPr/>
          <a:lstStyle/>
          <a:p>
            <a:r>
              <a:rPr lang="es-ES" sz="2000" dirty="0" smtClean="0"/>
              <a:t>Enza Di </a:t>
            </a:r>
            <a:r>
              <a:rPr lang="es-ES" sz="2000" dirty="0" err="1" smtClean="0"/>
              <a:t>Tomaso</a:t>
            </a:r>
            <a:r>
              <a:rPr lang="es-ES" sz="2000" dirty="0" smtClean="0"/>
              <a:t>, Jerónimo Escribano, Nick </a:t>
            </a:r>
            <a:r>
              <a:rPr lang="es-ES" sz="2000" dirty="0" err="1" smtClean="0"/>
              <a:t>Schutgens</a:t>
            </a:r>
            <a:r>
              <a:rPr lang="es-ES" sz="2000" dirty="0" smtClean="0"/>
              <a:t>,</a:t>
            </a:r>
          </a:p>
          <a:p>
            <a:r>
              <a:rPr lang="es-ES" sz="2000" dirty="0" smtClean="0"/>
              <a:t>Oriol </a:t>
            </a:r>
            <a:r>
              <a:rPr lang="es-ES" sz="2000" dirty="0" err="1" smtClean="0"/>
              <a:t>Jorba</a:t>
            </a:r>
            <a:r>
              <a:rPr lang="es-ES" sz="2000" dirty="0" smtClean="0"/>
              <a:t>, Carlos P</a:t>
            </a:r>
            <a:r>
              <a:rPr lang="en-GB" sz="2000" dirty="0" err="1" smtClean="0"/>
              <a:t>érez</a:t>
            </a:r>
            <a:r>
              <a:rPr lang="en-GB" sz="2000" dirty="0" smtClean="0"/>
              <a:t> </a:t>
            </a:r>
            <a:r>
              <a:rPr lang="en-GB" sz="2000" dirty="0" err="1" smtClean="0"/>
              <a:t>García</a:t>
            </a:r>
            <a:r>
              <a:rPr lang="en-GB" sz="2000" dirty="0" smtClean="0"/>
              <a:t>-Pando, Francesca </a:t>
            </a:r>
            <a:r>
              <a:rPr lang="en-GB" sz="2000" dirty="0" err="1" smtClean="0"/>
              <a:t>Macchia</a:t>
            </a:r>
            <a:r>
              <a:rPr lang="es-ES" dirty="0" smtClean="0"/>
              <a:t>	</a:t>
            </a:r>
            <a:endParaRPr lang="es-ES" dirty="0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smtClean="0"/>
              <a:t>17/05/2019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sz="1600" dirty="0" smtClean="0"/>
              <a:t>Living </a:t>
            </a:r>
            <a:r>
              <a:rPr lang="es-ES" sz="1600" dirty="0" err="1" smtClean="0"/>
              <a:t>Planet</a:t>
            </a:r>
            <a:r>
              <a:rPr lang="es-ES" sz="1600" dirty="0" smtClean="0"/>
              <a:t> </a:t>
            </a:r>
            <a:r>
              <a:rPr lang="es-ES" sz="1600" dirty="0" err="1" smtClean="0"/>
              <a:t>Symposium</a:t>
            </a:r>
            <a:r>
              <a:rPr lang="es-ES" sz="1600" dirty="0" smtClean="0"/>
              <a:t> 2019, Milano, </a:t>
            </a:r>
            <a:r>
              <a:rPr lang="es-ES" sz="1600" dirty="0" err="1" smtClean="0"/>
              <a:t>Italy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96708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5400" dirty="0" smtClean="0"/>
              <a:t>MODIS </a:t>
            </a:r>
            <a:r>
              <a:rPr lang="es-ES" sz="5400" dirty="0" err="1" smtClean="0"/>
              <a:t>Dark</a:t>
            </a:r>
            <a:r>
              <a:rPr lang="es-ES" sz="5400" dirty="0" smtClean="0"/>
              <a:t> Target and Deep Blue, Level3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301156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Assimilated</a:t>
            </a:r>
            <a:r>
              <a:rPr lang="es-ES" dirty="0" smtClean="0"/>
              <a:t> </a:t>
            </a:r>
            <a:r>
              <a:rPr lang="es-ES" dirty="0" err="1" smtClean="0"/>
              <a:t>observations</a:t>
            </a:r>
            <a:endParaRPr lang="en-GB" dirty="0"/>
          </a:p>
        </p:txBody>
      </p:sp>
      <p:pic>
        <p:nvPicPr>
          <p:cNvPr id="5" name="Shape 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3460" y="1056289"/>
            <a:ext cx="5640540" cy="29756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39"/>
          <p:cNvSpPr txBox="1"/>
          <p:nvPr/>
        </p:nvSpPr>
        <p:spPr>
          <a:xfrm>
            <a:off x="1" y="1193220"/>
            <a:ext cx="35034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60C"/>
                </a:solidFill>
              </a:rPr>
              <a:t>NRL MODIS Dark Target, L3 C5</a:t>
            </a:r>
          </a:p>
          <a:p>
            <a:r>
              <a:rPr lang="da-DK" sz="2000" dirty="0" smtClean="0">
                <a:solidFill>
                  <a:srgbClr val="00060C"/>
                </a:solidFill>
              </a:rPr>
              <a:t>- filtered and corrected, </a:t>
            </a:r>
          </a:p>
          <a:p>
            <a:r>
              <a:rPr lang="da-DK" sz="2000" dirty="0" smtClean="0">
                <a:solidFill>
                  <a:srgbClr val="00060C"/>
                </a:solidFill>
              </a:rPr>
              <a:t>- spatially aggregated,</a:t>
            </a:r>
          </a:p>
          <a:p>
            <a:r>
              <a:rPr lang="da-DK" sz="2000" dirty="0" smtClean="0">
                <a:solidFill>
                  <a:srgbClr val="00060C"/>
                </a:solidFill>
              </a:rPr>
              <a:t>- uncertainty estimation</a:t>
            </a:r>
          </a:p>
          <a:p>
            <a:r>
              <a:rPr lang="da-DK" sz="2000" i="1" dirty="0" smtClean="0">
                <a:solidFill>
                  <a:srgbClr val="00060C"/>
                </a:solidFill>
              </a:rPr>
              <a:t>(Zhang </a:t>
            </a:r>
            <a:r>
              <a:rPr lang="da-DK" sz="2000" i="1" dirty="0">
                <a:solidFill>
                  <a:srgbClr val="00060C"/>
                </a:solidFill>
              </a:rPr>
              <a:t>and Reid, 2006; Hyer et al</a:t>
            </a:r>
            <a:r>
              <a:rPr lang="da-DK" sz="2000" i="1" dirty="0" smtClean="0">
                <a:solidFill>
                  <a:srgbClr val="00060C"/>
                </a:solidFill>
              </a:rPr>
              <a:t>., 2010</a:t>
            </a:r>
            <a:r>
              <a:rPr lang="da-DK" sz="2000" i="1" dirty="0">
                <a:solidFill>
                  <a:srgbClr val="00060C"/>
                </a:solidFill>
              </a:rPr>
              <a:t>; Shi et al., </a:t>
            </a:r>
            <a:r>
              <a:rPr lang="da-DK" sz="2000" i="1" dirty="0" smtClean="0">
                <a:solidFill>
                  <a:srgbClr val="00060C"/>
                </a:solidFill>
              </a:rPr>
              <a:t>2011)</a:t>
            </a:r>
            <a:r>
              <a:rPr lang="es-ES" altLang="en-US" sz="2000" b="1" i="1" dirty="0">
                <a:solidFill>
                  <a:srgbClr val="000000"/>
                </a:solidFill>
              </a:rPr>
              <a:t> </a:t>
            </a:r>
            <a:endParaRPr lang="es-ES" altLang="en-US" sz="2000" b="1" i="1" dirty="0" smtClean="0">
              <a:solidFill>
                <a:srgbClr val="000000"/>
              </a:solidFill>
            </a:endParaRPr>
          </a:p>
          <a:p>
            <a:r>
              <a:rPr lang="es-ES" altLang="en-US" sz="2000" dirty="0" smtClean="0">
                <a:solidFill>
                  <a:srgbClr val="000000"/>
                </a:solidFill>
              </a:rPr>
              <a:t>- AE</a:t>
            </a:r>
            <a:r>
              <a:rPr lang="es-ES" altLang="en-US" sz="2000" dirty="0">
                <a:solidFill>
                  <a:srgbClr val="000000"/>
                </a:solidFill>
              </a:rPr>
              <a:t>, AI </a:t>
            </a:r>
            <a:r>
              <a:rPr lang="es-ES" altLang="en-US" sz="2000" dirty="0" err="1">
                <a:solidFill>
                  <a:srgbClr val="000000"/>
                </a:solidFill>
              </a:rPr>
              <a:t>filter</a:t>
            </a:r>
            <a:r>
              <a:rPr lang="es-ES" altLang="en-US" sz="2000" dirty="0">
                <a:solidFill>
                  <a:srgbClr val="000000"/>
                </a:solidFill>
              </a:rPr>
              <a:t> </a:t>
            </a:r>
            <a:r>
              <a:rPr lang="es-ES" altLang="en-US" sz="2000" dirty="0" err="1">
                <a:solidFill>
                  <a:srgbClr val="000000"/>
                </a:solidFill>
              </a:rPr>
              <a:t>for</a:t>
            </a:r>
            <a:r>
              <a:rPr lang="es-ES" altLang="en-US" sz="2000" dirty="0">
                <a:solidFill>
                  <a:srgbClr val="000000"/>
                </a:solidFill>
              </a:rPr>
              <a:t> </a:t>
            </a:r>
            <a:r>
              <a:rPr lang="es-ES" altLang="en-US" sz="2000" dirty="0" err="1" smtClean="0">
                <a:solidFill>
                  <a:srgbClr val="000000"/>
                </a:solidFill>
              </a:rPr>
              <a:t>dust</a:t>
            </a:r>
            <a:endParaRPr lang="en-GB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9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Assimilated</a:t>
            </a:r>
            <a:r>
              <a:rPr lang="es-ES" dirty="0" smtClean="0"/>
              <a:t> </a:t>
            </a:r>
            <a:r>
              <a:rPr lang="es-ES" dirty="0" err="1" smtClean="0"/>
              <a:t>observations</a:t>
            </a:r>
            <a:endParaRPr lang="en-GB" dirty="0"/>
          </a:p>
        </p:txBody>
      </p:sp>
      <p:pic>
        <p:nvPicPr>
          <p:cNvPr id="5" name="Shape 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3460" y="1056289"/>
            <a:ext cx="5640540" cy="2975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4269" y="3810974"/>
            <a:ext cx="5599731" cy="30470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39"/>
          <p:cNvSpPr txBox="1"/>
          <p:nvPr/>
        </p:nvSpPr>
        <p:spPr>
          <a:xfrm>
            <a:off x="1" y="1193220"/>
            <a:ext cx="35034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60C"/>
                </a:solidFill>
              </a:rPr>
              <a:t>NRL MODIS Dark Target, L3 C5</a:t>
            </a:r>
          </a:p>
          <a:p>
            <a:r>
              <a:rPr lang="da-DK" sz="2000" dirty="0" smtClean="0">
                <a:solidFill>
                  <a:srgbClr val="00060C"/>
                </a:solidFill>
              </a:rPr>
              <a:t>- filtered and corrected, </a:t>
            </a:r>
          </a:p>
          <a:p>
            <a:r>
              <a:rPr lang="da-DK" sz="2000" dirty="0" smtClean="0">
                <a:solidFill>
                  <a:srgbClr val="00060C"/>
                </a:solidFill>
              </a:rPr>
              <a:t>- spatially aggregated,</a:t>
            </a:r>
          </a:p>
          <a:p>
            <a:r>
              <a:rPr lang="da-DK" sz="2000" dirty="0" smtClean="0">
                <a:solidFill>
                  <a:srgbClr val="00060C"/>
                </a:solidFill>
              </a:rPr>
              <a:t>- uncertainty estimation</a:t>
            </a:r>
          </a:p>
          <a:p>
            <a:r>
              <a:rPr lang="da-DK" sz="2000" i="1" dirty="0" smtClean="0">
                <a:solidFill>
                  <a:srgbClr val="00060C"/>
                </a:solidFill>
              </a:rPr>
              <a:t>(Zhang </a:t>
            </a:r>
            <a:r>
              <a:rPr lang="da-DK" sz="2000" i="1" dirty="0">
                <a:solidFill>
                  <a:srgbClr val="00060C"/>
                </a:solidFill>
              </a:rPr>
              <a:t>and Reid, 2006; Hyer et al</a:t>
            </a:r>
            <a:r>
              <a:rPr lang="da-DK" sz="2000" i="1" dirty="0" smtClean="0">
                <a:solidFill>
                  <a:srgbClr val="00060C"/>
                </a:solidFill>
              </a:rPr>
              <a:t>., 2010</a:t>
            </a:r>
            <a:r>
              <a:rPr lang="da-DK" sz="2000" i="1" dirty="0">
                <a:solidFill>
                  <a:srgbClr val="00060C"/>
                </a:solidFill>
              </a:rPr>
              <a:t>; Shi et al., </a:t>
            </a:r>
            <a:r>
              <a:rPr lang="da-DK" sz="2000" i="1" dirty="0" smtClean="0">
                <a:solidFill>
                  <a:srgbClr val="00060C"/>
                </a:solidFill>
              </a:rPr>
              <a:t>2011)</a:t>
            </a:r>
            <a:r>
              <a:rPr lang="es-ES" altLang="en-US" sz="2000" b="1" i="1" dirty="0">
                <a:solidFill>
                  <a:srgbClr val="000000"/>
                </a:solidFill>
              </a:rPr>
              <a:t> </a:t>
            </a:r>
            <a:endParaRPr lang="es-ES" altLang="en-US" sz="2000" b="1" i="1" dirty="0" smtClean="0">
              <a:solidFill>
                <a:srgbClr val="000000"/>
              </a:solidFill>
            </a:endParaRPr>
          </a:p>
          <a:p>
            <a:r>
              <a:rPr lang="es-ES" altLang="en-US" sz="2000" dirty="0" smtClean="0">
                <a:solidFill>
                  <a:srgbClr val="000000"/>
                </a:solidFill>
              </a:rPr>
              <a:t>- AE</a:t>
            </a:r>
            <a:r>
              <a:rPr lang="es-ES" altLang="en-US" sz="2000" dirty="0">
                <a:solidFill>
                  <a:srgbClr val="000000"/>
                </a:solidFill>
              </a:rPr>
              <a:t>, AI </a:t>
            </a:r>
            <a:r>
              <a:rPr lang="es-ES" altLang="en-US" sz="2000" dirty="0" err="1">
                <a:solidFill>
                  <a:srgbClr val="000000"/>
                </a:solidFill>
              </a:rPr>
              <a:t>filter</a:t>
            </a:r>
            <a:r>
              <a:rPr lang="es-ES" altLang="en-US" sz="2000" dirty="0">
                <a:solidFill>
                  <a:srgbClr val="000000"/>
                </a:solidFill>
              </a:rPr>
              <a:t> </a:t>
            </a:r>
            <a:r>
              <a:rPr lang="es-ES" altLang="en-US" sz="2000" dirty="0" err="1">
                <a:solidFill>
                  <a:srgbClr val="000000"/>
                </a:solidFill>
              </a:rPr>
              <a:t>for</a:t>
            </a:r>
            <a:r>
              <a:rPr lang="es-ES" altLang="en-US" sz="2000" dirty="0">
                <a:solidFill>
                  <a:srgbClr val="000000"/>
                </a:solidFill>
              </a:rPr>
              <a:t> </a:t>
            </a:r>
            <a:r>
              <a:rPr lang="es-ES" altLang="en-US" sz="2000" dirty="0" err="1" smtClean="0">
                <a:solidFill>
                  <a:srgbClr val="000000"/>
                </a:solidFill>
              </a:rPr>
              <a:t>dust</a:t>
            </a:r>
            <a:endParaRPr lang="en-GB" altLang="en-US" sz="2000" dirty="0">
              <a:solidFill>
                <a:srgbClr val="000000"/>
              </a:solidFill>
            </a:endParaRPr>
          </a:p>
        </p:txBody>
      </p:sp>
      <p:sp>
        <p:nvSpPr>
          <p:cNvPr id="8" name="TextBox 40"/>
          <p:cNvSpPr txBox="1"/>
          <p:nvPr/>
        </p:nvSpPr>
        <p:spPr>
          <a:xfrm>
            <a:off x="13080" y="4030094"/>
            <a:ext cx="40210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60C"/>
                </a:solidFill>
              </a:rPr>
              <a:t>MODIS Deep Blue, L3 C6</a:t>
            </a:r>
          </a:p>
          <a:p>
            <a:r>
              <a:rPr lang="en-US" sz="2000" dirty="0" smtClean="0">
                <a:solidFill>
                  <a:srgbClr val="00060C"/>
                </a:solidFill>
              </a:rPr>
              <a:t>- aggregation of highest quality L2</a:t>
            </a:r>
          </a:p>
          <a:p>
            <a:r>
              <a:rPr lang="es-ES" altLang="en-US" sz="2000" b="1" dirty="0" smtClean="0">
                <a:solidFill>
                  <a:srgbClr val="000000"/>
                </a:solidFill>
              </a:rPr>
              <a:t>- </a:t>
            </a:r>
            <a:r>
              <a:rPr lang="es-ES" altLang="en-US" sz="2000" dirty="0" err="1" smtClean="0">
                <a:solidFill>
                  <a:srgbClr val="000000"/>
                </a:solidFill>
              </a:rPr>
              <a:t>uncertainty</a:t>
            </a:r>
            <a:r>
              <a:rPr lang="es-ES" altLang="en-US" sz="2000" dirty="0" smtClean="0">
                <a:solidFill>
                  <a:srgbClr val="000000"/>
                </a:solidFill>
              </a:rPr>
              <a:t> </a:t>
            </a:r>
            <a:r>
              <a:rPr lang="es-ES" altLang="en-US" sz="2000" dirty="0" err="1" smtClean="0">
                <a:solidFill>
                  <a:srgbClr val="000000"/>
                </a:solidFill>
              </a:rPr>
              <a:t>model</a:t>
            </a:r>
            <a:r>
              <a:rPr lang="es-ES" altLang="en-US" sz="2000" dirty="0" smtClean="0">
                <a:solidFill>
                  <a:srgbClr val="000000"/>
                </a:solidFill>
              </a:rPr>
              <a:t> </a:t>
            </a:r>
            <a:r>
              <a:rPr lang="es-ES" altLang="en-US" sz="2000" dirty="0" err="1" smtClean="0">
                <a:solidFill>
                  <a:srgbClr val="000000"/>
                </a:solidFill>
              </a:rPr>
              <a:t>for</a:t>
            </a:r>
            <a:r>
              <a:rPr lang="es-ES" altLang="en-US" sz="2000" dirty="0" smtClean="0">
                <a:solidFill>
                  <a:srgbClr val="000000"/>
                </a:solidFill>
              </a:rPr>
              <a:t> L2</a:t>
            </a:r>
          </a:p>
          <a:p>
            <a:r>
              <a:rPr lang="es-ES" altLang="en-US" sz="2000" i="1" dirty="0" smtClean="0">
                <a:solidFill>
                  <a:srgbClr val="000000"/>
                </a:solidFill>
              </a:rPr>
              <a:t>(</a:t>
            </a:r>
            <a:r>
              <a:rPr lang="es-ES" altLang="en-US" sz="2000" i="1" dirty="0" err="1" smtClean="0">
                <a:solidFill>
                  <a:srgbClr val="000000"/>
                </a:solidFill>
              </a:rPr>
              <a:t>Sayer</a:t>
            </a:r>
            <a:r>
              <a:rPr lang="es-ES" altLang="en-US" sz="2000" i="1" dirty="0" smtClean="0">
                <a:solidFill>
                  <a:srgbClr val="000000"/>
                </a:solidFill>
              </a:rPr>
              <a:t> et al., 2014)</a:t>
            </a:r>
            <a:endParaRPr lang="es-ES" altLang="en-US" sz="2000" i="1" dirty="0">
              <a:solidFill>
                <a:srgbClr val="000000"/>
              </a:solidFill>
            </a:endParaRPr>
          </a:p>
          <a:p>
            <a:r>
              <a:rPr lang="es-ES" altLang="en-US" sz="2000" dirty="0" smtClean="0">
                <a:solidFill>
                  <a:srgbClr val="000000"/>
                </a:solidFill>
              </a:rPr>
              <a:t>- AE</a:t>
            </a:r>
            <a:r>
              <a:rPr lang="es-ES" altLang="en-US" sz="2000" dirty="0">
                <a:solidFill>
                  <a:srgbClr val="000000"/>
                </a:solidFill>
              </a:rPr>
              <a:t>, AI, </a:t>
            </a:r>
            <a:r>
              <a:rPr lang="es-ES" altLang="en-US" sz="2000" dirty="0" err="1">
                <a:solidFill>
                  <a:srgbClr val="000000"/>
                </a:solidFill>
              </a:rPr>
              <a:t>counts</a:t>
            </a:r>
            <a:r>
              <a:rPr lang="es-ES" altLang="en-US" sz="2000" dirty="0">
                <a:solidFill>
                  <a:srgbClr val="000000"/>
                </a:solidFill>
              </a:rPr>
              <a:t> </a:t>
            </a:r>
            <a:r>
              <a:rPr lang="es-ES" altLang="en-US" sz="2000" dirty="0" err="1" smtClean="0">
                <a:solidFill>
                  <a:srgbClr val="000000"/>
                </a:solidFill>
              </a:rPr>
              <a:t>filter</a:t>
            </a:r>
            <a:endParaRPr lang="es-ES" altLang="en-US" sz="2000" dirty="0" smtClean="0">
              <a:solidFill>
                <a:srgbClr val="000000"/>
              </a:solidFill>
            </a:endParaRPr>
          </a:p>
          <a:p>
            <a:r>
              <a:rPr lang="es-ES" altLang="en-US" sz="2000" dirty="0" smtClean="0">
                <a:solidFill>
                  <a:srgbClr val="000000"/>
                </a:solidFill>
              </a:rPr>
              <a:t>- </a:t>
            </a:r>
            <a:r>
              <a:rPr lang="es-ES" altLang="en-US" sz="2000" dirty="0" err="1" smtClean="0">
                <a:solidFill>
                  <a:srgbClr val="000000"/>
                </a:solidFill>
              </a:rPr>
              <a:t>uncertainty</a:t>
            </a:r>
            <a:r>
              <a:rPr lang="es-ES" altLang="en-US" sz="2000" dirty="0" smtClean="0">
                <a:solidFill>
                  <a:srgbClr val="000000"/>
                </a:solidFill>
              </a:rPr>
              <a:t> </a:t>
            </a:r>
            <a:r>
              <a:rPr lang="es-ES" altLang="en-US" sz="2000" dirty="0" err="1" smtClean="0">
                <a:solidFill>
                  <a:srgbClr val="000000"/>
                </a:solidFill>
              </a:rPr>
              <a:t>model</a:t>
            </a:r>
            <a:r>
              <a:rPr lang="es-ES" altLang="en-US" sz="2000" dirty="0" smtClean="0">
                <a:solidFill>
                  <a:srgbClr val="000000"/>
                </a:solidFill>
              </a:rPr>
              <a:t> </a:t>
            </a:r>
            <a:r>
              <a:rPr lang="es-ES" altLang="en-US" sz="2000" dirty="0" err="1" smtClean="0">
                <a:solidFill>
                  <a:srgbClr val="000000"/>
                </a:solidFill>
              </a:rPr>
              <a:t>for</a:t>
            </a:r>
            <a:r>
              <a:rPr lang="es-ES" altLang="en-US" sz="2000" dirty="0" smtClean="0">
                <a:solidFill>
                  <a:srgbClr val="000000"/>
                </a:solidFill>
              </a:rPr>
              <a:t> L3:</a:t>
            </a:r>
            <a:endParaRPr lang="en-GB" altLang="en-US" sz="20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60C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1">
                <a:lumMod val="75000"/>
                <a:lumOff val="2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7981" y="5913473"/>
            <a:ext cx="955868" cy="30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2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Ensemble Spread Reduction</a:t>
            </a:r>
            <a:endParaRPr lang="en-GB" dirty="0"/>
          </a:p>
        </p:txBody>
      </p:sp>
      <p:sp>
        <p:nvSpPr>
          <p:cNvPr id="4" name="Rectángulo 5"/>
          <p:cNvSpPr/>
          <p:nvPr/>
        </p:nvSpPr>
        <p:spPr>
          <a:xfrm>
            <a:off x="324868" y="42857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4990"/>
                </a:solidFill>
                <a:latin typeface="Arial" pitchFamily="34" charset="0"/>
                <a:ea typeface="ＭＳ Ｐゴシック" pitchFamily="34" charset="-128"/>
              </a:rPr>
              <a:t>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6" y="1871654"/>
            <a:ext cx="4443586" cy="2414045"/>
          </a:xfrm>
          <a:prstGeom prst="rect">
            <a:avLst/>
          </a:prstGeom>
        </p:spPr>
      </p:pic>
      <p:pic>
        <p:nvPicPr>
          <p:cNvPr id="6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69" y="1876625"/>
            <a:ext cx="4441027" cy="2409075"/>
          </a:xfrm>
          <a:prstGeom prst="rect">
            <a:avLst/>
          </a:prstGeom>
        </p:spPr>
      </p:pic>
      <p:sp>
        <p:nvSpPr>
          <p:cNvPr id="7" name="Rectángulo 9"/>
          <p:cNvSpPr/>
          <p:nvPr/>
        </p:nvSpPr>
        <p:spPr>
          <a:xfrm>
            <a:off x="230422" y="5250928"/>
            <a:ext cx="86699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4990"/>
                </a:solidFill>
                <a:latin typeface="Arial" pitchFamily="34" charset="0"/>
                <a:ea typeface="ＭＳ Ｐゴシック" pitchFamily="34" charset="-128"/>
              </a:rPr>
              <a:t>Data assimilation lowers </a:t>
            </a:r>
            <a:r>
              <a:rPr lang="en-GB" dirty="0">
                <a:solidFill>
                  <a:srgbClr val="004990"/>
                </a:solidFill>
                <a:latin typeface="Arial" pitchFamily="34" charset="0"/>
                <a:ea typeface="ＭＳ Ｐゴシック" pitchFamily="34" charset="-128"/>
              </a:rPr>
              <a:t>the values of the coefficient </a:t>
            </a:r>
            <a:r>
              <a:rPr lang="en-GB" dirty="0" smtClean="0">
                <a:solidFill>
                  <a:srgbClr val="004990"/>
                </a:solidFill>
                <a:latin typeface="Arial" pitchFamily="34" charset="0"/>
                <a:ea typeface="ＭＳ Ｐゴシック" pitchFamily="34" charset="-128"/>
              </a:rPr>
              <a:t>of variation </a:t>
            </a:r>
            <a:r>
              <a:rPr lang="en-GB" dirty="0">
                <a:solidFill>
                  <a:srgbClr val="004990"/>
                </a:solidFill>
                <a:latin typeface="Arial" pitchFamily="34" charset="0"/>
                <a:ea typeface="ＭＳ Ｐゴシック" pitchFamily="34" charset="-128"/>
              </a:rPr>
              <a:t>in the regions where observations are </a:t>
            </a:r>
            <a:r>
              <a:rPr lang="en-GB" dirty="0" smtClean="0">
                <a:solidFill>
                  <a:srgbClr val="004990"/>
                </a:solidFill>
                <a:latin typeface="Arial" pitchFamily="34" charset="0"/>
                <a:ea typeface="ＭＳ Ｐゴシック" pitchFamily="34" charset="-128"/>
              </a:rPr>
              <a:t>present, </a:t>
            </a:r>
            <a:r>
              <a:rPr lang="en-GB" dirty="0">
                <a:solidFill>
                  <a:srgbClr val="004990"/>
                </a:solidFill>
                <a:latin typeface="Arial" pitchFamily="34" charset="0"/>
                <a:ea typeface="ＭＳ Ｐゴシック" pitchFamily="34" charset="-128"/>
              </a:rPr>
              <a:t>which indicates a reduction of the ensemble </a:t>
            </a:r>
            <a:r>
              <a:rPr lang="en-GB" dirty="0" smtClean="0">
                <a:solidFill>
                  <a:srgbClr val="004990"/>
                </a:solidFill>
                <a:latin typeface="Arial" pitchFamily="34" charset="0"/>
                <a:ea typeface="ＭＳ Ｐゴシック" pitchFamily="34" charset="-128"/>
              </a:rPr>
              <a:t>spread due </a:t>
            </a:r>
            <a:r>
              <a:rPr lang="en-GB" dirty="0">
                <a:solidFill>
                  <a:srgbClr val="004990"/>
                </a:solidFill>
                <a:latin typeface="Arial" pitchFamily="34" charset="0"/>
                <a:ea typeface="ＭＳ Ｐゴシック" pitchFamily="34" charset="-128"/>
              </a:rPr>
              <a:t>to the assimilated observations</a:t>
            </a:r>
          </a:p>
        </p:txBody>
      </p:sp>
      <p:sp>
        <p:nvSpPr>
          <p:cNvPr id="8" name="Rectángulo 11"/>
          <p:cNvSpPr/>
          <p:nvPr/>
        </p:nvSpPr>
        <p:spPr>
          <a:xfrm>
            <a:off x="553215" y="552792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4990"/>
                </a:solidFill>
                <a:latin typeface="Arial" pitchFamily="34" charset="0"/>
                <a:ea typeface="ＭＳ Ｐゴシック" pitchFamily="34" charset="-128"/>
              </a:rPr>
              <a:t>. </a:t>
            </a:r>
            <a:endParaRPr lang="en-GB" dirty="0">
              <a:solidFill>
                <a:srgbClr val="0049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" name="Rectángulo 12"/>
          <p:cNvSpPr/>
          <p:nvPr/>
        </p:nvSpPr>
        <p:spPr>
          <a:xfrm>
            <a:off x="5489034" y="1331060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4990"/>
                </a:solidFill>
                <a:latin typeface="Arial" pitchFamily="34" charset="0"/>
                <a:ea typeface="ＭＳ Ｐゴシック" pitchFamily="34" charset="-128"/>
              </a:rPr>
              <a:t> D</a:t>
            </a:r>
            <a:r>
              <a:rPr lang="en-GB" dirty="0" smtClean="0">
                <a:solidFill>
                  <a:srgbClr val="004990"/>
                </a:solidFill>
                <a:latin typeface="Arial" pitchFamily="34" charset="0"/>
                <a:ea typeface="ＭＳ Ｐゴシック" pitchFamily="34" charset="-128"/>
              </a:rPr>
              <a:t>ata assimilation run </a:t>
            </a:r>
            <a:endParaRPr lang="en-GB" dirty="0">
              <a:solidFill>
                <a:srgbClr val="0049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" name="Rectángulo 13"/>
          <p:cNvSpPr/>
          <p:nvPr/>
        </p:nvSpPr>
        <p:spPr>
          <a:xfrm>
            <a:off x="1115616" y="1273262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499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GB" dirty="0" smtClean="0">
                <a:solidFill>
                  <a:srgbClr val="004990"/>
                </a:solidFill>
                <a:latin typeface="Arial" pitchFamily="34" charset="0"/>
                <a:ea typeface="ＭＳ Ｐゴシック" pitchFamily="34" charset="-128"/>
              </a:rPr>
              <a:t>Ensemble free run </a:t>
            </a:r>
            <a:endParaRPr lang="en-GB" dirty="0">
              <a:solidFill>
                <a:srgbClr val="0049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1" name="Imagen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318134"/>
            <a:ext cx="6664531" cy="3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Analysis</a:t>
            </a:r>
            <a:r>
              <a:rPr lang="es-ES" dirty="0" smtClean="0"/>
              <a:t> </a:t>
            </a:r>
            <a:r>
              <a:rPr lang="es-ES" dirty="0" err="1" smtClean="0"/>
              <a:t>increments</a:t>
            </a:r>
            <a:endParaRPr lang="en-GB" dirty="0"/>
          </a:p>
        </p:txBody>
      </p:sp>
      <p:sp>
        <p:nvSpPr>
          <p:cNvPr id="4" name="TextShape 5"/>
          <p:cNvSpPr txBox="1"/>
          <p:nvPr/>
        </p:nvSpPr>
        <p:spPr>
          <a:xfrm>
            <a:off x="5738972" y="1262240"/>
            <a:ext cx="922337" cy="346075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58A9"/>
                </a:solidFill>
                <a:latin typeface="Arial"/>
                <a:ea typeface="+mn-ea"/>
              </a:rPr>
              <a:t>MODIS NRL +DB</a:t>
            </a:r>
            <a:endParaRPr dirty="0">
              <a:solidFill>
                <a:srgbClr val="0058A9"/>
              </a:solidFill>
              <a:latin typeface="Arial"/>
              <a:ea typeface="+mn-ea"/>
            </a:endParaRPr>
          </a:p>
        </p:txBody>
      </p:sp>
      <p:sp>
        <p:nvSpPr>
          <p:cNvPr id="6" name="TextShape 2"/>
          <p:cNvSpPr txBox="1"/>
          <p:nvPr/>
        </p:nvSpPr>
        <p:spPr>
          <a:xfrm>
            <a:off x="1421139" y="1260652"/>
            <a:ext cx="534988" cy="347663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58A9"/>
                </a:solidFill>
                <a:latin typeface="Arial"/>
                <a:ea typeface="+mn-ea"/>
              </a:rPr>
              <a:t>MODIS NRL </a:t>
            </a:r>
            <a:endParaRPr dirty="0">
              <a:solidFill>
                <a:srgbClr val="0058A9"/>
              </a:solidFill>
              <a:latin typeface="Arial"/>
              <a:ea typeface="+mn-ea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6247"/>
            <a:ext cx="9075336" cy="285216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91088" y="4958667"/>
            <a:ext cx="79770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ea typeface="ＭＳ Ｐゴシック" charset="0"/>
              </a:rPr>
              <a:t>- Non-zero </a:t>
            </a:r>
            <a:r>
              <a:rPr lang="en-GB" dirty="0">
                <a:solidFill>
                  <a:prstClr val="black"/>
                </a:solidFill>
                <a:ea typeface="ＭＳ Ｐゴシック" charset="0"/>
              </a:rPr>
              <a:t>systematic increments </a:t>
            </a:r>
            <a:r>
              <a:rPr lang="en-GB" dirty="0" smtClean="0">
                <a:solidFill>
                  <a:prstClr val="black"/>
                </a:solidFill>
                <a:ea typeface="ＭＳ Ｐゴシック" charset="0"/>
              </a:rPr>
              <a:t>are </a:t>
            </a:r>
            <a:r>
              <a:rPr lang="en-GB" dirty="0">
                <a:solidFill>
                  <a:prstClr val="black"/>
                </a:solidFill>
                <a:ea typeface="ＭＳ Ｐゴシック" charset="0"/>
              </a:rPr>
              <a:t>to be interpreted as </a:t>
            </a:r>
            <a:r>
              <a:rPr lang="en-GB" dirty="0" smtClean="0">
                <a:solidFill>
                  <a:prstClr val="black"/>
                </a:solidFill>
                <a:ea typeface="ＭＳ Ｐゴシック" charset="0"/>
              </a:rPr>
              <a:t>systematic </a:t>
            </a:r>
            <a:r>
              <a:rPr lang="en-GB" dirty="0">
                <a:solidFill>
                  <a:prstClr val="black"/>
                </a:solidFill>
                <a:ea typeface="ＭＳ Ｐゴシック" charset="0"/>
              </a:rPr>
              <a:t>corrections that these sets of observations are making, in particular removing mass close to sources and, to a lesser extent, adding mass in the outflow. </a:t>
            </a:r>
            <a:endParaRPr lang="en-GB" dirty="0" smtClean="0">
              <a:solidFill>
                <a:prstClr val="black"/>
              </a:solidFill>
              <a:ea typeface="ＭＳ Ｐゴシック" charset="0"/>
            </a:endParaRPr>
          </a:p>
          <a:p>
            <a:r>
              <a:rPr lang="es-ES" dirty="0" smtClean="0">
                <a:solidFill>
                  <a:prstClr val="black"/>
                </a:solidFill>
                <a:ea typeface="ＭＳ Ｐゴシック" charset="0"/>
              </a:rPr>
              <a:t>- </a:t>
            </a:r>
            <a:r>
              <a:rPr lang="en-GB" dirty="0" smtClean="0">
                <a:solidFill>
                  <a:prstClr val="black"/>
                </a:solidFill>
                <a:ea typeface="ＭＳ Ｐゴシック" charset="0"/>
              </a:rPr>
              <a:t>The </a:t>
            </a:r>
            <a:r>
              <a:rPr lang="en-GB" dirty="0">
                <a:solidFill>
                  <a:prstClr val="black"/>
                </a:solidFill>
                <a:ea typeface="ＭＳ Ｐゴシック" charset="0"/>
              </a:rPr>
              <a:t>spatial distribution of the increments highlights the role that MODIS Deep Blue observations play in particular over the Sahara dust sources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539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</a:t>
            </a:r>
            <a:r>
              <a:rPr lang="es-ES" dirty="0" err="1" smtClean="0"/>
              <a:t>alidation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forecast</a:t>
            </a:r>
            <a:endParaRPr lang="en-GB" dirty="0"/>
          </a:p>
        </p:txBody>
      </p:sp>
      <p:grpSp>
        <p:nvGrpSpPr>
          <p:cNvPr id="18" name="Group 2"/>
          <p:cNvGrpSpPr/>
          <p:nvPr/>
        </p:nvGrpSpPr>
        <p:grpSpPr>
          <a:xfrm>
            <a:off x="590005" y="1314218"/>
            <a:ext cx="8374484" cy="5292088"/>
            <a:chOff x="590005" y="1314218"/>
            <a:chExt cx="8374484" cy="5292088"/>
          </a:xfrm>
        </p:grpSpPr>
        <p:pic>
          <p:nvPicPr>
            <p:cNvPr id="19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05" y="1314218"/>
              <a:ext cx="3363416" cy="2483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912" y="4109841"/>
              <a:ext cx="3384376" cy="249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5-Point Star 17"/>
            <p:cNvSpPr/>
            <p:nvPr/>
          </p:nvSpPr>
          <p:spPr>
            <a:xfrm>
              <a:off x="1691680" y="6102250"/>
              <a:ext cx="190500" cy="142875"/>
            </a:xfrm>
            <a:prstGeom prst="star5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2" name="5-Point Star 18"/>
            <p:cNvSpPr/>
            <p:nvPr/>
          </p:nvSpPr>
          <p:spPr>
            <a:xfrm>
              <a:off x="1645196" y="3295079"/>
              <a:ext cx="190500" cy="142875"/>
            </a:xfrm>
            <a:prstGeom prst="star5">
              <a:avLst/>
            </a:prstGeom>
            <a:solidFill>
              <a:srgbClr val="0F2D8F"/>
            </a:solidFill>
            <a:ln w="25400" cap="flat" cmpd="sng" algn="ctr">
              <a:solidFill>
                <a:srgbClr val="151FE9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23" name="Group 26"/>
            <p:cNvGrpSpPr/>
            <p:nvPr/>
          </p:nvGrpSpPr>
          <p:grpSpPr>
            <a:xfrm>
              <a:off x="4427984" y="2429842"/>
              <a:ext cx="4536505" cy="3717994"/>
              <a:chOff x="4427984" y="2429842"/>
              <a:chExt cx="4536505" cy="3717994"/>
            </a:xfrm>
          </p:grpSpPr>
          <p:sp>
            <p:nvSpPr>
              <p:cNvPr id="26" name="Rectangle 23"/>
              <p:cNvSpPr/>
              <p:nvPr/>
            </p:nvSpPr>
            <p:spPr>
              <a:xfrm>
                <a:off x="4427984" y="2429842"/>
                <a:ext cx="4536505" cy="3717994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shade val="51000"/>
                      <a:satMod val="130000"/>
                    </a:srgbClr>
                  </a:gs>
                  <a:gs pos="80000">
                    <a:srgbClr val="FFFFFF">
                      <a:shade val="93000"/>
                      <a:satMod val="130000"/>
                    </a:srgbClr>
                  </a:gs>
                  <a:gs pos="100000">
                    <a:srgbClr val="FFFFFF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9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0232" y="4215481"/>
                <a:ext cx="2197100" cy="1689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4176389"/>
                <a:ext cx="2088232" cy="1728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2520205"/>
                <a:ext cx="2088232" cy="1656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Box 4"/>
              <p:cNvSpPr txBox="1"/>
              <p:nvPr/>
            </p:nvSpPr>
            <p:spPr>
              <a:xfrm>
                <a:off x="6804248" y="2883147"/>
                <a:ext cx="212787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34" charset="-128"/>
                  </a:rPr>
                  <a:t>Better description of current and forecast conditions for dust with data assimilation </a:t>
                </a:r>
              </a:p>
            </p:txBody>
          </p:sp>
          <p:sp>
            <p:nvSpPr>
              <p:cNvPr id="31" name="TextBox 19"/>
              <p:cNvSpPr txBox="1"/>
              <p:nvPr/>
            </p:nvSpPr>
            <p:spPr>
              <a:xfrm>
                <a:off x="4774171" y="5886226"/>
                <a:ext cx="404630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60C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34" charset="-128"/>
                  </a:rPr>
                  <a:t>AERONET site of independent sun photometer observations</a:t>
                </a:r>
              </a:p>
            </p:txBody>
          </p:sp>
          <p:sp>
            <p:nvSpPr>
              <p:cNvPr id="32" name="TextBox 6"/>
              <p:cNvSpPr txBox="1"/>
              <p:nvPr/>
            </p:nvSpPr>
            <p:spPr>
              <a:xfrm>
                <a:off x="7234069" y="2469683"/>
                <a:ext cx="11543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60C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34" charset="-128"/>
                  </a:rPr>
                  <a:t>Validation</a:t>
                </a:r>
              </a:p>
            </p:txBody>
          </p:sp>
        </p:grpSp>
        <p:cxnSp>
          <p:nvCxnSpPr>
            <p:cNvPr id="24" name="Straight Arrow Connector 21"/>
            <p:cNvCxnSpPr>
              <a:endCxn id="21" idx="4"/>
            </p:cNvCxnSpPr>
            <p:nvPr/>
          </p:nvCxnSpPr>
          <p:spPr>
            <a:xfrm flipH="1">
              <a:off x="1882180" y="3870002"/>
              <a:ext cx="2761828" cy="2286821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25" name="Straight Arrow Connector 20"/>
            <p:cNvCxnSpPr/>
            <p:nvPr/>
          </p:nvCxnSpPr>
          <p:spPr>
            <a:xfrm flipH="1" flipV="1">
              <a:off x="1835696" y="3366516"/>
              <a:ext cx="2808312" cy="397448"/>
            </a:xfrm>
            <a:prstGeom prst="straightConnector1">
              <a:avLst/>
            </a:prstGeom>
            <a:noFill/>
            <a:ln w="19050" cap="flat" cmpd="sng" algn="ctr">
              <a:solidFill>
                <a:srgbClr val="151FE9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8742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5400" dirty="0" smtClean="0"/>
              <a:t>MODIS Deep Blue, </a:t>
            </a:r>
            <a:r>
              <a:rPr lang="es-ES" sz="5400" dirty="0" err="1" smtClean="0"/>
              <a:t>Level</a:t>
            </a:r>
            <a:r>
              <a:rPr lang="es-ES" sz="5400" dirty="0" smtClean="0"/>
              <a:t> 2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37982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Assimilated</a:t>
            </a:r>
            <a:r>
              <a:rPr lang="es-ES" dirty="0" smtClean="0"/>
              <a:t> </a:t>
            </a:r>
            <a:r>
              <a:rPr lang="es-ES" dirty="0" err="1" smtClean="0"/>
              <a:t>observations</a:t>
            </a:r>
            <a:endParaRPr lang="en-GB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71" y="827363"/>
            <a:ext cx="6084837" cy="30868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331" y="3831335"/>
            <a:ext cx="6220811" cy="30826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312169" y="972935"/>
            <a:ext cx="340659" cy="2525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ángulo 6"/>
          <p:cNvSpPr/>
          <p:nvPr/>
        </p:nvSpPr>
        <p:spPr>
          <a:xfrm>
            <a:off x="6244848" y="3981775"/>
            <a:ext cx="340659" cy="2525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ángulo 5"/>
          <p:cNvSpPr/>
          <p:nvPr/>
        </p:nvSpPr>
        <p:spPr>
          <a:xfrm>
            <a:off x="34922" y="2594374"/>
            <a:ext cx="28524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060C"/>
                </a:solidFill>
              </a:rPr>
              <a:t>MODIS Deep Blue, </a:t>
            </a:r>
            <a:r>
              <a:rPr lang="en-US" b="1" i="1" dirty="0" smtClean="0">
                <a:solidFill>
                  <a:srgbClr val="00060C"/>
                </a:solidFill>
              </a:rPr>
              <a:t>L2 C6</a:t>
            </a:r>
          </a:p>
          <a:p>
            <a:r>
              <a:rPr lang="en-US" i="1" dirty="0" smtClean="0">
                <a:solidFill>
                  <a:srgbClr val="00060C"/>
                </a:solidFill>
              </a:rPr>
              <a:t>- AE, </a:t>
            </a:r>
            <a:r>
              <a:rPr lang="el-GR" i="1" dirty="0" smtClean="0">
                <a:solidFill>
                  <a:srgbClr val="00060C"/>
                </a:solidFill>
              </a:rPr>
              <a:t>ω</a:t>
            </a:r>
            <a:r>
              <a:rPr lang="es-ES" i="1" dirty="0" smtClean="0">
                <a:solidFill>
                  <a:srgbClr val="00060C"/>
                </a:solidFill>
              </a:rPr>
              <a:t> </a:t>
            </a:r>
            <a:r>
              <a:rPr lang="es-ES" i="1" dirty="0" err="1" smtClean="0">
                <a:solidFill>
                  <a:srgbClr val="00060C"/>
                </a:solidFill>
              </a:rPr>
              <a:t>filter</a:t>
            </a:r>
            <a:r>
              <a:rPr lang="es-ES" i="1" dirty="0" smtClean="0">
                <a:solidFill>
                  <a:srgbClr val="00060C"/>
                </a:solidFill>
              </a:rPr>
              <a:t> </a:t>
            </a:r>
            <a:endParaRPr lang="en-US" i="1" dirty="0">
              <a:solidFill>
                <a:srgbClr val="00060C"/>
              </a:solidFill>
            </a:endParaRPr>
          </a:p>
          <a:p>
            <a:r>
              <a:rPr lang="en-US" i="1" dirty="0" smtClean="0">
                <a:solidFill>
                  <a:srgbClr val="00060C"/>
                </a:solidFill>
              </a:rPr>
              <a:t>- highest </a:t>
            </a:r>
            <a:r>
              <a:rPr lang="en-US" i="1" dirty="0">
                <a:solidFill>
                  <a:srgbClr val="00060C"/>
                </a:solidFill>
              </a:rPr>
              <a:t>quality </a:t>
            </a:r>
            <a:r>
              <a:rPr lang="en-US" i="1" dirty="0" smtClean="0">
                <a:solidFill>
                  <a:srgbClr val="00060C"/>
                </a:solidFill>
              </a:rPr>
              <a:t>flag</a:t>
            </a:r>
          </a:p>
          <a:p>
            <a:r>
              <a:rPr lang="es-ES" dirty="0"/>
              <a:t>(</a:t>
            </a:r>
            <a:r>
              <a:rPr lang="es-ES" dirty="0" err="1"/>
              <a:t>Ginoux</a:t>
            </a:r>
            <a:r>
              <a:rPr lang="es-ES" dirty="0"/>
              <a:t> et al.,  2012)</a:t>
            </a:r>
            <a:endParaRPr lang="en-GB" dirty="0"/>
          </a:p>
          <a:p>
            <a:r>
              <a:rPr lang="es-ES" altLang="en-US" b="1" i="1" dirty="0" smtClean="0">
                <a:solidFill>
                  <a:srgbClr val="000000"/>
                </a:solidFill>
              </a:rPr>
              <a:t>- </a:t>
            </a:r>
            <a:r>
              <a:rPr lang="es-ES" altLang="en-US" i="1" dirty="0" err="1">
                <a:solidFill>
                  <a:srgbClr val="000000"/>
                </a:solidFill>
              </a:rPr>
              <a:t>uncertainty</a:t>
            </a:r>
            <a:r>
              <a:rPr lang="es-ES" altLang="en-US" i="1" dirty="0">
                <a:solidFill>
                  <a:srgbClr val="000000"/>
                </a:solidFill>
              </a:rPr>
              <a:t> </a:t>
            </a:r>
            <a:r>
              <a:rPr lang="es-ES" altLang="en-US" i="1" dirty="0" err="1">
                <a:solidFill>
                  <a:srgbClr val="000000"/>
                </a:solidFill>
              </a:rPr>
              <a:t>model</a:t>
            </a:r>
            <a:r>
              <a:rPr lang="es-ES" altLang="en-US" i="1" dirty="0">
                <a:solidFill>
                  <a:srgbClr val="000000"/>
                </a:solidFill>
              </a:rPr>
              <a:t> </a:t>
            </a:r>
            <a:r>
              <a:rPr lang="es-ES" altLang="en-US" i="1" dirty="0" err="1" smtClean="0">
                <a:solidFill>
                  <a:srgbClr val="000000"/>
                </a:solidFill>
              </a:rPr>
              <a:t>based</a:t>
            </a:r>
            <a:r>
              <a:rPr lang="es-ES" altLang="en-US" i="1" dirty="0" smtClean="0">
                <a:solidFill>
                  <a:srgbClr val="000000"/>
                </a:solidFill>
              </a:rPr>
              <a:t> </a:t>
            </a:r>
            <a:r>
              <a:rPr lang="es-ES" altLang="en-US" i="1" dirty="0" err="1" smtClean="0">
                <a:solidFill>
                  <a:srgbClr val="000000"/>
                </a:solidFill>
              </a:rPr>
              <a:t>on</a:t>
            </a:r>
            <a:r>
              <a:rPr lang="es-ES" altLang="en-US" i="1" dirty="0" smtClean="0">
                <a:solidFill>
                  <a:srgbClr val="000000"/>
                </a:solidFill>
              </a:rPr>
              <a:t> </a:t>
            </a:r>
            <a:r>
              <a:rPr lang="es-ES" altLang="en-US" i="1" dirty="0" err="1" smtClean="0">
                <a:solidFill>
                  <a:srgbClr val="000000"/>
                </a:solidFill>
              </a:rPr>
              <a:t>Sayer</a:t>
            </a:r>
            <a:r>
              <a:rPr lang="es-ES" altLang="en-US" i="1" dirty="0" smtClean="0">
                <a:solidFill>
                  <a:srgbClr val="000000"/>
                </a:solidFill>
              </a:rPr>
              <a:t> </a:t>
            </a:r>
            <a:r>
              <a:rPr lang="es-ES" altLang="en-US" i="1" dirty="0">
                <a:solidFill>
                  <a:srgbClr val="000000"/>
                </a:solidFill>
              </a:rPr>
              <a:t>et al., </a:t>
            </a:r>
            <a:r>
              <a:rPr lang="es-ES" altLang="en-US" i="1" dirty="0" smtClean="0">
                <a:solidFill>
                  <a:srgbClr val="000000"/>
                </a:solidFill>
              </a:rPr>
              <a:t>2014</a:t>
            </a:r>
            <a:endParaRPr lang="es-ES" altLang="en-US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5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Analysis</a:t>
            </a:r>
            <a:r>
              <a:rPr lang="es-ES" dirty="0" smtClean="0"/>
              <a:t> </a:t>
            </a:r>
            <a:r>
              <a:rPr lang="es-ES" dirty="0" err="1" smtClean="0"/>
              <a:t>increments</a:t>
            </a:r>
            <a:endParaRPr lang="en-GB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95" y="1576606"/>
            <a:ext cx="6940134" cy="465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320009" y="1207274"/>
            <a:ext cx="4519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Feedback from assimilation increments</a:t>
            </a:r>
          </a:p>
        </p:txBody>
      </p:sp>
    </p:spTree>
    <p:extLst>
      <p:ext uri="{BB962C8B-B14F-4D97-AF65-F5344CB8AC3E}">
        <p14:creationId xmlns:p14="http://schemas.microsoft.com/office/powerpoint/2010/main" val="395142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Indipendent</a:t>
            </a:r>
            <a:r>
              <a:rPr lang="es-ES" dirty="0" smtClean="0"/>
              <a:t> </a:t>
            </a:r>
            <a:r>
              <a:rPr lang="es-ES" dirty="0" err="1" smtClean="0"/>
              <a:t>validation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9" y="888128"/>
            <a:ext cx="4026592" cy="297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9" y="3879229"/>
            <a:ext cx="4097111" cy="302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34951"/>
            <a:ext cx="4597241" cy="32208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05685" y="1661766"/>
            <a:ext cx="3788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0.33ºx0.33º model resolution</a:t>
            </a:r>
            <a:endParaRPr lang="en-US" b="1" i="1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5-Point Star 17"/>
          <p:cNvSpPr/>
          <p:nvPr/>
        </p:nvSpPr>
        <p:spPr>
          <a:xfrm>
            <a:off x="2630521" y="5782184"/>
            <a:ext cx="190500" cy="142875"/>
          </a:xfrm>
          <a:prstGeom prst="star5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5-Point Star 18"/>
          <p:cNvSpPr/>
          <p:nvPr/>
        </p:nvSpPr>
        <p:spPr>
          <a:xfrm>
            <a:off x="2630521" y="2749585"/>
            <a:ext cx="190500" cy="142875"/>
          </a:xfrm>
          <a:prstGeom prst="star5">
            <a:avLst/>
          </a:prstGeom>
          <a:solidFill>
            <a:srgbClr val="0F2D8F"/>
          </a:solidFill>
          <a:ln w="25400" cap="flat" cmpd="sng" algn="ctr">
            <a:solidFill>
              <a:srgbClr val="151FE9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10" name="Straight Arrow Connector 21"/>
          <p:cNvCxnSpPr/>
          <p:nvPr/>
        </p:nvCxnSpPr>
        <p:spPr>
          <a:xfrm flipH="1">
            <a:off x="2821021" y="4377447"/>
            <a:ext cx="1606963" cy="142419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1" name="Straight Arrow Connector 20"/>
          <p:cNvCxnSpPr/>
          <p:nvPr/>
        </p:nvCxnSpPr>
        <p:spPr>
          <a:xfrm flipH="1" flipV="1">
            <a:off x="2821022" y="2918298"/>
            <a:ext cx="1606962" cy="1264596"/>
          </a:xfrm>
          <a:prstGeom prst="straightConnector1">
            <a:avLst/>
          </a:prstGeom>
          <a:noFill/>
          <a:ln w="19050" cap="flat" cmpd="sng" algn="ctr">
            <a:solidFill>
              <a:srgbClr val="151FE9"/>
            </a:solidFill>
            <a:prstDash val="solid"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0026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63" y="2504916"/>
            <a:ext cx="5914455" cy="435415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17893"/>
            <a:ext cx="9047497" cy="838397"/>
          </a:xfrm>
        </p:spPr>
        <p:txBody>
          <a:bodyPr/>
          <a:lstStyle/>
          <a:p>
            <a:r>
              <a:rPr lang="es-ES" sz="3100" dirty="0" err="1" smtClean="0"/>
              <a:t>Constrainting</a:t>
            </a:r>
            <a:r>
              <a:rPr lang="es-ES" sz="3100" dirty="0" smtClean="0"/>
              <a:t> Mineral </a:t>
            </a:r>
            <a:r>
              <a:rPr lang="es-ES" sz="3100" dirty="0" err="1" smtClean="0"/>
              <a:t>Dust</a:t>
            </a:r>
            <a:r>
              <a:rPr lang="es-ES" sz="3100" dirty="0" smtClean="0"/>
              <a:t>  </a:t>
            </a:r>
            <a:r>
              <a:rPr lang="es-ES" sz="3100" dirty="0" err="1" smtClean="0"/>
              <a:t>Simulations</a:t>
            </a:r>
            <a:r>
              <a:rPr lang="es-ES" sz="3100" dirty="0" smtClean="0"/>
              <a:t> </a:t>
            </a:r>
            <a:br>
              <a:rPr lang="es-ES" sz="3100" dirty="0" smtClean="0"/>
            </a:br>
            <a:r>
              <a:rPr lang="es-ES" sz="3100" dirty="0" err="1" smtClean="0"/>
              <a:t>with</a:t>
            </a:r>
            <a:r>
              <a:rPr lang="es-ES" sz="3100" dirty="0" smtClean="0"/>
              <a:t> </a:t>
            </a:r>
            <a:r>
              <a:rPr lang="es-ES" sz="3100" dirty="0" err="1" smtClean="0"/>
              <a:t>Observations</a:t>
            </a:r>
            <a:endParaRPr lang="en-GB" sz="31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616" y="1286379"/>
            <a:ext cx="1607742" cy="124836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038" y="1676513"/>
            <a:ext cx="395167" cy="1957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22" y="1380939"/>
            <a:ext cx="2295719" cy="118086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710" y="2244860"/>
            <a:ext cx="258392" cy="216206"/>
          </a:xfrm>
          <a:prstGeom prst="rect">
            <a:avLst/>
          </a:prstGeom>
        </p:spPr>
      </p:pic>
      <p:sp>
        <p:nvSpPr>
          <p:cNvPr id="22" name="Flecha curvada hacia la derecha 21"/>
          <p:cNvSpPr/>
          <p:nvPr/>
        </p:nvSpPr>
        <p:spPr>
          <a:xfrm>
            <a:off x="105323" y="2310059"/>
            <a:ext cx="641778" cy="1759811"/>
          </a:xfrm>
          <a:prstGeom prst="curvedRightArrow">
            <a:avLst/>
          </a:prstGeom>
          <a:gradFill flip="none" rotWithShape="1">
            <a:gsLst>
              <a:gs pos="0">
                <a:srgbClr val="96A1C3">
                  <a:alpha val="31765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shade val="50000"/>
                <a:alpha val="2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Flecha curvada hacia la izquierda 22"/>
          <p:cNvSpPr/>
          <p:nvPr/>
        </p:nvSpPr>
        <p:spPr>
          <a:xfrm>
            <a:off x="4109519" y="2085559"/>
            <a:ext cx="686162" cy="1984311"/>
          </a:xfrm>
          <a:prstGeom prst="curvedLeftArrow">
            <a:avLst/>
          </a:prstGeom>
          <a:gradFill flip="none" rotWithShape="1">
            <a:gsLst>
              <a:gs pos="0">
                <a:srgbClr val="B8BFD6">
                  <a:alpha val="30196"/>
                </a:srgb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solidFill>
              <a:srgbClr val="AAB3CE">
                <a:alpha val="35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48811" y="1308326"/>
            <a:ext cx="3311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004990"/>
              </a:buClr>
              <a:buSzPct val="25000"/>
            </a:pPr>
            <a:r>
              <a:rPr lang="en-US" altLang="en-US" b="1" dirty="0" smtClean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Model </a:t>
            </a:r>
            <a:r>
              <a:rPr lang="en-US" altLang="en-US" b="1" dirty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simulations and observations </a:t>
            </a:r>
            <a:r>
              <a:rPr lang="en-US" altLang="en-US" dirty="0" smtClean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</a:t>
            </a:r>
            <a:r>
              <a:rPr lang="en-US" altLang="en-US" b="1" dirty="0" smtClean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en-US" dirty="0" smtClean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combined to </a:t>
            </a:r>
            <a:r>
              <a:rPr lang="en-US" altLang="en-US" dirty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obtain the ‘best’ estimate of current atmospheric conditions </a:t>
            </a:r>
            <a:r>
              <a:rPr lang="en-US" altLang="en-US" dirty="0" smtClean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(dust analysis</a:t>
            </a:r>
            <a:r>
              <a:rPr lang="en-US" altLang="en-US" dirty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 </a:t>
            </a:r>
          </a:p>
        </p:txBody>
      </p:sp>
      <p:sp>
        <p:nvSpPr>
          <p:cNvPr id="17" name="Flecha curvada hacia la derecha 16"/>
          <p:cNvSpPr/>
          <p:nvPr/>
        </p:nvSpPr>
        <p:spPr>
          <a:xfrm rot="9038044">
            <a:off x="5105725" y="4339024"/>
            <a:ext cx="740561" cy="2426933"/>
          </a:xfrm>
          <a:prstGeom prst="curvedRightArrow">
            <a:avLst/>
          </a:prstGeom>
          <a:gradFill flip="none" rotWithShape="1">
            <a:gsLst>
              <a:gs pos="0">
                <a:srgbClr val="96A1C3">
                  <a:alpha val="31765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shade val="50000"/>
                <a:alpha val="2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58" y="5633888"/>
            <a:ext cx="445037" cy="12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8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6165" y="140311"/>
            <a:ext cx="5289049" cy="922237"/>
          </a:xfrm>
        </p:spPr>
        <p:txBody>
          <a:bodyPr/>
          <a:lstStyle/>
          <a:p>
            <a:pPr>
              <a:lnSpc>
                <a:spcPts val="3500"/>
              </a:lnSpc>
            </a:pPr>
            <a:r>
              <a:rPr lang="es-ES" altLang="es-ES" sz="3100" dirty="0" err="1" smtClean="0"/>
              <a:t>DustClim</a:t>
            </a:r>
            <a:r>
              <a:rPr lang="es-ES" altLang="es-ES" sz="3100" dirty="0" smtClean="0"/>
              <a:t> Project (2017-2020)</a:t>
            </a:r>
            <a:br>
              <a:rPr lang="es-ES" altLang="es-ES" sz="3100" dirty="0" smtClean="0"/>
            </a:br>
            <a:endParaRPr lang="es-ES" sz="31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" y="2819049"/>
            <a:ext cx="4593336" cy="20448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47" y="2834815"/>
            <a:ext cx="4593337" cy="20448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68" y="-9790"/>
            <a:ext cx="2959533" cy="8117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47" y="5282637"/>
            <a:ext cx="5216920" cy="89744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48844" y="1020144"/>
            <a:ext cx="893972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/>
              <a:t>Produce </a:t>
            </a:r>
            <a:r>
              <a:rPr lang="en-GB" sz="2200" dirty="0" smtClean="0"/>
              <a:t>a </a:t>
            </a:r>
            <a:r>
              <a:rPr lang="en-GB" sz="2200" b="1" dirty="0" smtClean="0"/>
              <a:t>high </a:t>
            </a:r>
            <a:r>
              <a:rPr lang="en-GB" sz="2200" b="1" dirty="0"/>
              <a:t>resolution dust reanalysis </a:t>
            </a:r>
            <a:r>
              <a:rPr lang="en-GB" sz="2200" dirty="0"/>
              <a:t>for Northern Africa, Middle East and Europe covering the satellite era of quantitative aerosol information, and  develop </a:t>
            </a:r>
            <a:r>
              <a:rPr lang="en-GB" sz="2200" b="1" dirty="0"/>
              <a:t>dust-related services </a:t>
            </a:r>
            <a:r>
              <a:rPr lang="en-GB" sz="2200" dirty="0"/>
              <a:t>tailored to specific socio-economic </a:t>
            </a:r>
            <a:r>
              <a:rPr lang="en-GB" sz="2200" dirty="0" smtClean="0"/>
              <a:t>sectors</a:t>
            </a:r>
            <a:endParaRPr lang="en-GB" sz="22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699794" y="2407392"/>
            <a:ext cx="312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chemeClr val="accent1"/>
                </a:solidFill>
              </a:rPr>
              <a:t>Monthly</a:t>
            </a:r>
            <a:r>
              <a:rPr lang="es-ES" dirty="0" smtClean="0">
                <a:solidFill>
                  <a:schemeClr val="accent1"/>
                </a:solidFill>
              </a:rPr>
              <a:t> </a:t>
            </a:r>
            <a:r>
              <a:rPr lang="es-ES" dirty="0" err="1" smtClean="0">
                <a:solidFill>
                  <a:schemeClr val="accent1"/>
                </a:solidFill>
              </a:rPr>
              <a:t>dust</a:t>
            </a:r>
            <a:r>
              <a:rPr lang="es-ES" dirty="0" smtClean="0">
                <a:solidFill>
                  <a:schemeClr val="accent1"/>
                </a:solidFill>
              </a:rPr>
              <a:t> </a:t>
            </a:r>
            <a:r>
              <a:rPr lang="es-ES" dirty="0" err="1" smtClean="0">
                <a:solidFill>
                  <a:schemeClr val="accent1"/>
                </a:solidFill>
              </a:rPr>
              <a:t>analyses</a:t>
            </a:r>
            <a:r>
              <a:rPr lang="es-ES" dirty="0" smtClean="0">
                <a:solidFill>
                  <a:schemeClr val="accent1"/>
                </a:solidFill>
              </a:rPr>
              <a:t> </a:t>
            </a:r>
            <a:r>
              <a:rPr lang="es-ES" dirty="0" err="1" smtClean="0">
                <a:solidFill>
                  <a:schemeClr val="accent1"/>
                </a:solidFill>
              </a:rPr>
              <a:t>for</a:t>
            </a:r>
            <a:r>
              <a:rPr lang="es-ES" dirty="0" smtClean="0">
                <a:solidFill>
                  <a:schemeClr val="accent1"/>
                </a:solidFill>
              </a:rPr>
              <a:t> 2012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76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5400" dirty="0" smtClean="0"/>
              <a:t>IASI </a:t>
            </a:r>
            <a:r>
              <a:rPr lang="es-ES" sz="5400" dirty="0" err="1" smtClean="0"/>
              <a:t>dust</a:t>
            </a:r>
            <a:r>
              <a:rPr lang="es-ES" sz="5400" dirty="0" smtClean="0"/>
              <a:t> AOD, </a:t>
            </a:r>
            <a:r>
              <a:rPr lang="es-ES" sz="5400" dirty="0" err="1" smtClean="0"/>
              <a:t>Level</a:t>
            </a:r>
            <a:r>
              <a:rPr lang="es-ES" sz="5400" dirty="0" smtClean="0"/>
              <a:t> 3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151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Aerosol_cci</a:t>
            </a:r>
            <a:r>
              <a:rPr lang="es-ES" dirty="0" smtClean="0"/>
              <a:t> and CMUG </a:t>
            </a:r>
            <a:r>
              <a:rPr lang="es-ES" dirty="0" err="1" smtClean="0"/>
              <a:t>projects</a:t>
            </a:r>
            <a:endParaRPr lang="en-GB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52" y="878723"/>
            <a:ext cx="9164252" cy="169708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6779"/>
            <a:ext cx="9144000" cy="95712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476590" y="3051971"/>
            <a:ext cx="51988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/>
              <a:t>IASI </a:t>
            </a:r>
            <a:r>
              <a:rPr lang="es-ES" sz="2000" b="1" dirty="0" err="1" smtClean="0"/>
              <a:t>dust</a:t>
            </a:r>
            <a:r>
              <a:rPr lang="es-ES" sz="2000" b="1" dirty="0" smtClean="0"/>
              <a:t> AOD</a:t>
            </a:r>
            <a:endParaRPr lang="en-GB" sz="2000" b="1" dirty="0" smtClean="0"/>
          </a:p>
          <a:p>
            <a:r>
              <a:rPr lang="en-GB" sz="2000" dirty="0" smtClean="0"/>
              <a:t>- observations </a:t>
            </a:r>
            <a:r>
              <a:rPr lang="en-GB" sz="2000" dirty="0"/>
              <a:t>available day time </a:t>
            </a:r>
            <a:r>
              <a:rPr lang="en-GB" sz="2000" dirty="0" smtClean="0"/>
              <a:t>and night </a:t>
            </a:r>
            <a:r>
              <a:rPr lang="en-GB" sz="2000" dirty="0"/>
              <a:t>time</a:t>
            </a:r>
          </a:p>
          <a:p>
            <a:r>
              <a:rPr lang="en-GB" sz="2000" dirty="0" smtClean="0"/>
              <a:t>- over </a:t>
            </a:r>
            <a:r>
              <a:rPr lang="en-GB" sz="2000" dirty="0"/>
              <a:t>ocean and over land (desert)</a:t>
            </a:r>
          </a:p>
          <a:p>
            <a:r>
              <a:rPr lang="en-GB" sz="2000" dirty="0" smtClean="0"/>
              <a:t>- 10 </a:t>
            </a:r>
            <a:r>
              <a:rPr lang="en-GB" sz="2000" dirty="0" err="1"/>
              <a:t>μm</a:t>
            </a:r>
            <a:r>
              <a:rPr lang="en-GB" sz="2000" dirty="0"/>
              <a:t>: detection of dust </a:t>
            </a:r>
            <a:r>
              <a:rPr lang="en-GB" sz="2000" dirty="0" smtClean="0"/>
              <a:t>aerosol coarse </a:t>
            </a:r>
            <a:r>
              <a:rPr lang="en-GB" sz="2000" dirty="0"/>
              <a:t>mode (infrared </a:t>
            </a:r>
            <a:r>
              <a:rPr lang="en-GB" sz="2000" dirty="0" smtClean="0"/>
              <a:t>wavelengths and </a:t>
            </a:r>
            <a:r>
              <a:rPr lang="en-GB" sz="2000" dirty="0"/>
              <a:t>‘‘V’’ shaped depression of </a:t>
            </a:r>
            <a:r>
              <a:rPr lang="en-GB" sz="2000" dirty="0" smtClean="0"/>
              <a:t>the Brightness </a:t>
            </a:r>
            <a:r>
              <a:rPr lang="en-GB" sz="2000" dirty="0"/>
              <a:t>Temperature)</a:t>
            </a:r>
          </a:p>
          <a:p>
            <a:r>
              <a:rPr lang="en-GB" sz="2000" dirty="0" smtClean="0"/>
              <a:t>- pixel </a:t>
            </a:r>
            <a:r>
              <a:rPr lang="en-GB" sz="2000" dirty="0"/>
              <a:t>level uncertainty</a:t>
            </a: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44" y="1000959"/>
            <a:ext cx="799597" cy="795204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735" y="1012969"/>
            <a:ext cx="1705782" cy="71429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2" y="2696124"/>
            <a:ext cx="1858435" cy="316642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119184" y="3883873"/>
            <a:ext cx="768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MODIS</a:t>
            </a:r>
            <a:endParaRPr lang="en-GB" sz="1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2286094" y="4084235"/>
            <a:ext cx="500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IASI</a:t>
            </a:r>
            <a:endParaRPr lang="en-GB" sz="1600" dirty="0"/>
          </a:p>
        </p:txBody>
      </p:sp>
      <p:cxnSp>
        <p:nvCxnSpPr>
          <p:cNvPr id="23" name="Conector recto de flecha 22"/>
          <p:cNvCxnSpPr/>
          <p:nvPr/>
        </p:nvCxnSpPr>
        <p:spPr>
          <a:xfrm flipH="1">
            <a:off x="1906017" y="4067296"/>
            <a:ext cx="24869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H="1">
            <a:off x="2058417" y="4219696"/>
            <a:ext cx="24869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36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003"/>
            <a:ext cx="7488832" cy="54853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305" y="5632345"/>
            <a:ext cx="8330420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seasonal value of AOD is lowered </a:t>
            </a:r>
            <a:r>
              <a:rPr lang="en-US" sz="1400" dirty="0" smtClean="0"/>
              <a:t>by DA over </a:t>
            </a:r>
            <a:r>
              <a:rPr lang="en-US" sz="1400" dirty="0"/>
              <a:t>the strong </a:t>
            </a:r>
            <a:r>
              <a:rPr lang="en-US" sz="1400" dirty="0" smtClean="0"/>
              <a:t>African sources </a:t>
            </a:r>
            <a:r>
              <a:rPr lang="en-US" sz="1400" dirty="0"/>
              <a:t>in all the </a:t>
            </a:r>
            <a:r>
              <a:rPr lang="en-US" sz="1400" dirty="0" smtClean="0"/>
              <a:t>experiments</a:t>
            </a:r>
            <a:r>
              <a:rPr lang="en-US" sz="1400" dirty="0"/>
              <a:t>, with the exception of the </a:t>
            </a:r>
            <a:r>
              <a:rPr lang="en-US" sz="1400" dirty="0" smtClean="0"/>
              <a:t>MAPIR analysis;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</a:t>
            </a:r>
            <a:r>
              <a:rPr lang="en-US" sz="1400" dirty="0"/>
              <a:t>LMD </a:t>
            </a:r>
            <a:r>
              <a:rPr lang="en-US" sz="1400" dirty="0" smtClean="0"/>
              <a:t>analysis </a:t>
            </a:r>
            <a:r>
              <a:rPr lang="en-US" sz="1400" dirty="0"/>
              <a:t>stands out for higher AOD values at latitudes above 40 degree north</a:t>
            </a:r>
            <a:r>
              <a:rPr lang="en-US" sz="1400" dirty="0" smtClean="0"/>
              <a:t>. </a:t>
            </a:r>
            <a:endParaRPr lang="en-US" sz="1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-36512" y="173308"/>
            <a:ext cx="121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CTL (</a:t>
            </a:r>
            <a:r>
              <a:rPr lang="es-ES" dirty="0" err="1" smtClean="0"/>
              <a:t>det</a:t>
            </a:r>
            <a:r>
              <a:rPr lang="es-ES" dirty="0" smtClean="0"/>
              <a:t>.)</a:t>
            </a:r>
            <a:endParaRPr lang="en-GB" dirty="0"/>
          </a:p>
        </p:txBody>
      </p:sp>
      <p:sp>
        <p:nvSpPr>
          <p:cNvPr id="10" name="CuadroTexto 9"/>
          <p:cNvSpPr txBox="1"/>
          <p:nvPr/>
        </p:nvSpPr>
        <p:spPr>
          <a:xfrm>
            <a:off x="8172400" y="147019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Free-run</a:t>
            </a:r>
            <a:endParaRPr lang="en-GB" dirty="0"/>
          </a:p>
        </p:txBody>
      </p:sp>
      <p:sp>
        <p:nvSpPr>
          <p:cNvPr id="3" name="Rectángulo 2"/>
          <p:cNvSpPr/>
          <p:nvPr/>
        </p:nvSpPr>
        <p:spPr>
          <a:xfrm>
            <a:off x="47030" y="3003"/>
            <a:ext cx="9096970" cy="1724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935" y="234800"/>
            <a:ext cx="8229598" cy="838397"/>
          </a:xfrm>
        </p:spPr>
        <p:txBody>
          <a:bodyPr/>
          <a:lstStyle/>
          <a:p>
            <a:r>
              <a:rPr lang="es-ES" dirty="0" smtClean="0"/>
              <a:t>IASI </a:t>
            </a:r>
            <a:r>
              <a:rPr lang="es-ES" dirty="0" err="1" smtClean="0"/>
              <a:t>analyses</a:t>
            </a:r>
            <a:endParaRPr lang="en-GB" dirty="0"/>
          </a:p>
        </p:txBody>
      </p:sp>
      <p:sp>
        <p:nvSpPr>
          <p:cNvPr id="20" name="CuadroTexto 5"/>
          <p:cNvSpPr txBox="1"/>
          <p:nvPr/>
        </p:nvSpPr>
        <p:spPr>
          <a:xfrm>
            <a:off x="158140" y="2655780"/>
            <a:ext cx="981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IMARS</a:t>
            </a:r>
            <a:endParaRPr lang="en-GB" dirty="0"/>
          </a:p>
        </p:txBody>
      </p:sp>
      <p:sp>
        <p:nvSpPr>
          <p:cNvPr id="21" name="CuadroTexto 6"/>
          <p:cNvSpPr txBox="1"/>
          <p:nvPr/>
        </p:nvSpPr>
        <p:spPr>
          <a:xfrm>
            <a:off x="143852" y="404166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MAPIR</a:t>
            </a:r>
            <a:endParaRPr lang="en-GB" dirty="0"/>
          </a:p>
        </p:txBody>
      </p:sp>
      <p:sp>
        <p:nvSpPr>
          <p:cNvPr id="22" name="CuadroTexto 7"/>
          <p:cNvSpPr txBox="1"/>
          <p:nvPr/>
        </p:nvSpPr>
        <p:spPr>
          <a:xfrm>
            <a:off x="8440311" y="429569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ULB</a:t>
            </a:r>
            <a:endParaRPr lang="en-GB" dirty="0"/>
          </a:p>
        </p:txBody>
      </p:sp>
      <p:sp>
        <p:nvSpPr>
          <p:cNvPr id="23" name="CuadroTexto 10"/>
          <p:cNvSpPr txBox="1"/>
          <p:nvPr/>
        </p:nvSpPr>
        <p:spPr>
          <a:xfrm>
            <a:off x="8371226" y="2620860"/>
            <a:ext cx="6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LMD</a:t>
            </a:r>
            <a:endParaRPr lang="en-GB" dirty="0"/>
          </a:p>
        </p:txBody>
      </p:sp>
      <p:pic>
        <p:nvPicPr>
          <p:cNvPr id="24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4" y="4410997"/>
            <a:ext cx="1087138" cy="597821"/>
          </a:xfrm>
          <a:prstGeom prst="rect">
            <a:avLst/>
          </a:prstGeom>
        </p:spPr>
      </p:pic>
      <p:pic>
        <p:nvPicPr>
          <p:cNvPr id="25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" y="2945585"/>
            <a:ext cx="1153325" cy="711588"/>
          </a:xfrm>
          <a:prstGeom prst="rect">
            <a:avLst/>
          </a:prstGeom>
        </p:spPr>
      </p:pic>
      <p:pic>
        <p:nvPicPr>
          <p:cNvPr id="26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27" y="2990741"/>
            <a:ext cx="663630" cy="646166"/>
          </a:xfrm>
          <a:prstGeom prst="rect">
            <a:avLst/>
          </a:prstGeom>
        </p:spPr>
      </p:pic>
      <p:pic>
        <p:nvPicPr>
          <p:cNvPr id="27" name="Imagen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012" y="4654513"/>
            <a:ext cx="1192655" cy="37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Exercise on observation </a:t>
            </a:r>
            <a:r>
              <a:rPr lang="en-GB" dirty="0" smtClean="0"/>
              <a:t>uncertainty</a:t>
            </a:r>
            <a:endParaRPr lang="en-GB" dirty="0"/>
          </a:p>
        </p:txBody>
      </p:sp>
      <p:sp>
        <p:nvSpPr>
          <p:cNvPr id="3" name="Slide Number Placeholder 2"/>
          <p:cNvSpPr txBox="1">
            <a:spLocks/>
          </p:cNvSpPr>
          <p:nvPr/>
        </p:nvSpPr>
        <p:spPr>
          <a:xfrm>
            <a:off x="8604250" y="6507163"/>
            <a:ext cx="442913" cy="423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AEA856-848B-441F-B2E1-1688A4929C8B}" type="slidenum">
              <a:rPr lang="es-ES" altLang="en-US" smtClean="0"/>
              <a:pPr/>
              <a:t>24</a:t>
            </a:fld>
            <a:endParaRPr lang="es-E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260142"/>
            <a:ext cx="4897664" cy="2431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396" y="1313518"/>
            <a:ext cx="4753698" cy="23602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4078953"/>
            <a:ext cx="4897665" cy="24317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134861"/>
            <a:ext cx="4668540" cy="2317947"/>
          </a:xfrm>
          <a:prstGeom prst="rect">
            <a:avLst/>
          </a:prstGeom>
        </p:spPr>
      </p:pic>
      <p:sp>
        <p:nvSpPr>
          <p:cNvPr id="8" name="TextBox 9"/>
          <p:cNvSpPr txBox="1"/>
          <p:nvPr/>
        </p:nvSpPr>
        <p:spPr>
          <a:xfrm>
            <a:off x="615128" y="3769771"/>
            <a:ext cx="3594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Linear: </a:t>
            </a:r>
            <a:r>
              <a:rPr lang="en-GB" b="1" dirty="0" err="1">
                <a:solidFill>
                  <a:srgbClr val="FF0000"/>
                </a:solidFill>
              </a:rPr>
              <a:t>AOD_unc</a:t>
            </a:r>
            <a:r>
              <a:rPr lang="en-GB" b="1" dirty="0">
                <a:solidFill>
                  <a:srgbClr val="FF0000"/>
                </a:solidFill>
              </a:rPr>
              <a:t> = 0.1 + 0.54 * AOD</a:t>
            </a:r>
          </a:p>
          <a:p>
            <a:endParaRPr lang="en-US" b="1" dirty="0"/>
          </a:p>
        </p:txBody>
      </p:sp>
      <p:sp>
        <p:nvSpPr>
          <p:cNvPr id="9" name="TextBox 10"/>
          <p:cNvSpPr txBox="1"/>
          <p:nvPr/>
        </p:nvSpPr>
        <p:spPr>
          <a:xfrm>
            <a:off x="5349398" y="3788804"/>
            <a:ext cx="2681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Constant: </a:t>
            </a:r>
            <a:r>
              <a:rPr lang="en-GB" b="1" dirty="0" err="1">
                <a:solidFill>
                  <a:srgbClr val="FF0000"/>
                </a:solidFill>
              </a:rPr>
              <a:t>AOD_unc</a:t>
            </a:r>
            <a:r>
              <a:rPr lang="en-GB" b="1" dirty="0">
                <a:solidFill>
                  <a:srgbClr val="FF0000"/>
                </a:solidFill>
              </a:rPr>
              <a:t> = 0.35</a:t>
            </a:r>
          </a:p>
          <a:p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008428" y="979053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Free-run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966236" y="971302"/>
            <a:ext cx="1512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ULB </a:t>
            </a:r>
            <a:r>
              <a:rPr lang="en-GB" b="1" dirty="0" err="1">
                <a:solidFill>
                  <a:srgbClr val="FF0000"/>
                </a:solidFill>
              </a:rPr>
              <a:t>AOD_unc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694259" y="6478860"/>
            <a:ext cx="6333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err="1" smtClean="0"/>
              <a:t>Relevant</a:t>
            </a:r>
            <a:r>
              <a:rPr lang="es-ES" dirty="0" smtClean="0"/>
              <a:t> </a:t>
            </a:r>
            <a:r>
              <a:rPr lang="es-ES" dirty="0" err="1" smtClean="0"/>
              <a:t>impact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observation</a:t>
            </a:r>
            <a:r>
              <a:rPr lang="es-ES" dirty="0" smtClean="0"/>
              <a:t> error </a:t>
            </a:r>
            <a:r>
              <a:rPr lang="es-ES" dirty="0" err="1" smtClean="0"/>
              <a:t>characterization</a:t>
            </a:r>
            <a:r>
              <a:rPr lang="es-E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353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 Aerosol, Clouds, and Trace </a:t>
            </a:r>
            <a:r>
              <a:rPr lang="en-GB" sz="5400" dirty="0" smtClean="0"/>
              <a:t>gases (</a:t>
            </a:r>
            <a:r>
              <a:rPr lang="es-ES" sz="5400" dirty="0" smtClean="0"/>
              <a:t>ACTRIS)  </a:t>
            </a:r>
            <a:r>
              <a:rPr lang="es-ES" sz="5400" dirty="0" err="1" smtClean="0"/>
              <a:t>lidar</a:t>
            </a:r>
            <a:r>
              <a:rPr lang="es-ES" sz="5400" dirty="0" smtClean="0"/>
              <a:t> </a:t>
            </a:r>
            <a:r>
              <a:rPr lang="es-ES" sz="5400" dirty="0" err="1" smtClean="0"/>
              <a:t>profiles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23432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3834" y="130638"/>
            <a:ext cx="8644196" cy="922237"/>
          </a:xfrm>
        </p:spPr>
        <p:txBody>
          <a:bodyPr/>
          <a:lstStyle/>
          <a:p>
            <a:pPr algn="l">
              <a:lnSpc>
                <a:spcPts val="3500"/>
              </a:lnSpc>
            </a:pPr>
            <a:r>
              <a:rPr lang="en-US" sz="3100" dirty="0"/>
              <a:t>Evaluating the potential of ACTRIS‐2 </a:t>
            </a:r>
            <a:r>
              <a:rPr lang="en-US" sz="3100" dirty="0" smtClean="0"/>
              <a:t>profiles for DA</a:t>
            </a:r>
            <a:r>
              <a:rPr lang="es-ES" altLang="es-ES" sz="3100" dirty="0" smtClean="0"/>
              <a:t/>
            </a:r>
            <a:br>
              <a:rPr lang="es-ES" altLang="es-ES" sz="3100" dirty="0" smtClean="0"/>
            </a:br>
            <a:endParaRPr lang="es-ES" sz="3100" dirty="0"/>
          </a:p>
        </p:txBody>
      </p:sp>
      <p:sp>
        <p:nvSpPr>
          <p:cNvPr id="3" name="Espace réservé du contenu 1"/>
          <p:cNvSpPr>
            <a:spLocks noGrp="1"/>
          </p:cNvSpPr>
          <p:nvPr>
            <p:ph idx="1"/>
          </p:nvPr>
        </p:nvSpPr>
        <p:spPr>
          <a:xfrm>
            <a:off x="465902" y="738264"/>
            <a:ext cx="7015655" cy="720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Model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simulations from the BSC model (NMMB-MONARCH)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PollyNet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extinction profiles processed by TROPOS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683" y="562260"/>
            <a:ext cx="1441733" cy="762059"/>
          </a:xfrm>
          <a:prstGeom prst="rect">
            <a:avLst/>
          </a:prstGeom>
        </p:spPr>
      </p:pic>
      <p:pic>
        <p:nvPicPr>
          <p:cNvPr id="10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822" y="1506476"/>
            <a:ext cx="2156460" cy="5054862"/>
          </a:xfrm>
          <a:prstGeom prst="rect">
            <a:avLst/>
          </a:prstGeom>
        </p:spPr>
      </p:pic>
      <p:sp>
        <p:nvSpPr>
          <p:cNvPr id="13" name="CuadroTexto 6"/>
          <p:cNvSpPr txBox="1"/>
          <p:nvPr/>
        </p:nvSpPr>
        <p:spPr>
          <a:xfrm>
            <a:off x="7749540" y="6310533"/>
            <a:ext cx="8458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 err="1"/>
              <a:t>Dust</a:t>
            </a:r>
            <a:r>
              <a:rPr lang="es-ES" sz="1350" dirty="0"/>
              <a:t> AOD</a:t>
            </a:r>
            <a:endParaRPr lang="en-GB" sz="1350" dirty="0"/>
          </a:p>
        </p:txBody>
      </p:sp>
      <p:sp>
        <p:nvSpPr>
          <p:cNvPr id="14" name="Rectángulo 8"/>
          <p:cNvSpPr/>
          <p:nvPr/>
        </p:nvSpPr>
        <p:spPr>
          <a:xfrm>
            <a:off x="4395342" y="5857914"/>
            <a:ext cx="244522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/>
              <a:t>MODIS-Aqua 21/04/2017, NASA</a:t>
            </a:r>
          </a:p>
        </p:txBody>
      </p:sp>
      <p:sp>
        <p:nvSpPr>
          <p:cNvPr id="15" name="CuadroTexto 10"/>
          <p:cNvSpPr txBox="1"/>
          <p:nvPr/>
        </p:nvSpPr>
        <p:spPr>
          <a:xfrm>
            <a:off x="7876223" y="4169102"/>
            <a:ext cx="1164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/>
              <a:t>22/04/2017 </a:t>
            </a:r>
          </a:p>
          <a:p>
            <a:pPr algn="r"/>
            <a:r>
              <a:rPr lang="es-ES" sz="1200" b="1" dirty="0"/>
              <a:t>18Z</a:t>
            </a:r>
            <a:endParaRPr lang="en-GB" sz="1200" b="1" dirty="0"/>
          </a:p>
        </p:txBody>
      </p:sp>
      <p:sp>
        <p:nvSpPr>
          <p:cNvPr id="16" name="CuadroTexto 11"/>
          <p:cNvSpPr txBox="1"/>
          <p:nvPr/>
        </p:nvSpPr>
        <p:spPr>
          <a:xfrm>
            <a:off x="7876224" y="2427335"/>
            <a:ext cx="1164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/>
              <a:t>20/04/2017 </a:t>
            </a:r>
          </a:p>
          <a:p>
            <a:pPr algn="r"/>
            <a:r>
              <a:rPr lang="es-ES" sz="1200" b="1" dirty="0"/>
              <a:t>18Z</a:t>
            </a:r>
            <a:endParaRPr lang="en-GB" sz="1200" b="1" dirty="0"/>
          </a:p>
        </p:txBody>
      </p:sp>
      <p:sp>
        <p:nvSpPr>
          <p:cNvPr id="17" name="CuadroTexto 12"/>
          <p:cNvSpPr txBox="1"/>
          <p:nvPr/>
        </p:nvSpPr>
        <p:spPr>
          <a:xfrm>
            <a:off x="7876223" y="3298219"/>
            <a:ext cx="1164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/>
              <a:t>21/04/2017 </a:t>
            </a:r>
          </a:p>
          <a:p>
            <a:pPr algn="r"/>
            <a:r>
              <a:rPr lang="es-ES" sz="1200" b="1" dirty="0"/>
              <a:t>18Z</a:t>
            </a:r>
            <a:endParaRPr lang="en-GB" sz="1200" b="1" dirty="0"/>
          </a:p>
        </p:txBody>
      </p:sp>
      <p:sp>
        <p:nvSpPr>
          <p:cNvPr id="18" name="CuadroTexto 13"/>
          <p:cNvSpPr txBox="1"/>
          <p:nvPr/>
        </p:nvSpPr>
        <p:spPr>
          <a:xfrm>
            <a:off x="7874225" y="1554908"/>
            <a:ext cx="1164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/>
              <a:t>19/04/2017</a:t>
            </a:r>
          </a:p>
          <a:p>
            <a:pPr algn="r"/>
            <a:r>
              <a:rPr lang="es-ES" sz="1200" b="1" dirty="0"/>
              <a:t>18Z</a:t>
            </a:r>
            <a:endParaRPr lang="en-GB" sz="1200" b="1" dirty="0"/>
          </a:p>
        </p:txBody>
      </p:sp>
      <p:sp>
        <p:nvSpPr>
          <p:cNvPr id="19" name="CuadroTexto 14"/>
          <p:cNvSpPr txBox="1"/>
          <p:nvPr/>
        </p:nvSpPr>
        <p:spPr>
          <a:xfrm>
            <a:off x="7874226" y="5054720"/>
            <a:ext cx="1164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/>
              <a:t>23/04/2017</a:t>
            </a:r>
          </a:p>
          <a:p>
            <a:pPr algn="r"/>
            <a:r>
              <a:rPr lang="es-ES" sz="1200" b="1" dirty="0"/>
              <a:t> 18Z</a:t>
            </a:r>
            <a:endParaRPr lang="en-GB" sz="1200" b="1" dirty="0"/>
          </a:p>
        </p:txBody>
      </p:sp>
      <p:pic>
        <p:nvPicPr>
          <p:cNvPr id="20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5" y="2103432"/>
            <a:ext cx="6799553" cy="363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3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3834" y="130638"/>
            <a:ext cx="8644196" cy="922237"/>
          </a:xfrm>
        </p:spPr>
        <p:txBody>
          <a:bodyPr/>
          <a:lstStyle/>
          <a:p>
            <a:pPr algn="l">
              <a:lnSpc>
                <a:spcPts val="3500"/>
              </a:lnSpc>
            </a:pPr>
            <a:r>
              <a:rPr lang="en-US" sz="3100" dirty="0"/>
              <a:t>Evaluating the potential of ACTRIS‐2 </a:t>
            </a:r>
            <a:r>
              <a:rPr lang="en-US" sz="3100" dirty="0" smtClean="0"/>
              <a:t>profiles for DA</a:t>
            </a:r>
            <a:r>
              <a:rPr lang="es-ES" altLang="es-ES" sz="3100" dirty="0" smtClean="0"/>
              <a:t/>
            </a:r>
            <a:br>
              <a:rPr lang="es-ES" altLang="es-ES" sz="3100" dirty="0" smtClean="0"/>
            </a:br>
            <a:endParaRPr lang="es-ES" sz="31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683" y="562260"/>
            <a:ext cx="1441733" cy="762059"/>
          </a:xfrm>
          <a:prstGeom prst="rect">
            <a:avLst/>
          </a:prstGeom>
        </p:spPr>
      </p:pic>
      <p:pic>
        <p:nvPicPr>
          <p:cNvPr id="10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822" y="1506476"/>
            <a:ext cx="2156460" cy="5054862"/>
          </a:xfrm>
          <a:prstGeom prst="rect">
            <a:avLst/>
          </a:prstGeom>
        </p:spPr>
      </p:pic>
      <p:sp>
        <p:nvSpPr>
          <p:cNvPr id="13" name="CuadroTexto 6"/>
          <p:cNvSpPr txBox="1"/>
          <p:nvPr/>
        </p:nvSpPr>
        <p:spPr>
          <a:xfrm>
            <a:off x="7749540" y="6310533"/>
            <a:ext cx="8458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 err="1"/>
              <a:t>Dust</a:t>
            </a:r>
            <a:r>
              <a:rPr lang="es-ES" sz="1350" dirty="0"/>
              <a:t> AOD</a:t>
            </a:r>
            <a:endParaRPr lang="en-GB" sz="1350" dirty="0"/>
          </a:p>
        </p:txBody>
      </p:sp>
      <p:sp>
        <p:nvSpPr>
          <p:cNvPr id="15" name="CuadroTexto 10"/>
          <p:cNvSpPr txBox="1"/>
          <p:nvPr/>
        </p:nvSpPr>
        <p:spPr>
          <a:xfrm>
            <a:off x="7876223" y="4169102"/>
            <a:ext cx="1164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/>
              <a:t>22/04/2017 </a:t>
            </a:r>
          </a:p>
          <a:p>
            <a:pPr algn="r"/>
            <a:r>
              <a:rPr lang="es-ES" sz="1200" b="1" dirty="0"/>
              <a:t>18Z</a:t>
            </a:r>
            <a:endParaRPr lang="en-GB" sz="1200" b="1" dirty="0"/>
          </a:p>
        </p:txBody>
      </p:sp>
      <p:sp>
        <p:nvSpPr>
          <p:cNvPr id="16" name="CuadroTexto 11"/>
          <p:cNvSpPr txBox="1"/>
          <p:nvPr/>
        </p:nvSpPr>
        <p:spPr>
          <a:xfrm>
            <a:off x="7876224" y="2427335"/>
            <a:ext cx="1164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/>
              <a:t>20/04/2017 </a:t>
            </a:r>
          </a:p>
          <a:p>
            <a:pPr algn="r"/>
            <a:r>
              <a:rPr lang="es-ES" sz="1200" b="1" dirty="0"/>
              <a:t>18Z</a:t>
            </a:r>
            <a:endParaRPr lang="en-GB" sz="1200" b="1" dirty="0"/>
          </a:p>
        </p:txBody>
      </p:sp>
      <p:sp>
        <p:nvSpPr>
          <p:cNvPr id="17" name="CuadroTexto 12"/>
          <p:cNvSpPr txBox="1"/>
          <p:nvPr/>
        </p:nvSpPr>
        <p:spPr>
          <a:xfrm>
            <a:off x="7876223" y="3298219"/>
            <a:ext cx="1164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/>
              <a:t>21/04/2017 </a:t>
            </a:r>
          </a:p>
          <a:p>
            <a:pPr algn="r"/>
            <a:r>
              <a:rPr lang="es-ES" sz="1200" b="1" dirty="0"/>
              <a:t>18Z</a:t>
            </a:r>
            <a:endParaRPr lang="en-GB" sz="1200" b="1" dirty="0"/>
          </a:p>
        </p:txBody>
      </p:sp>
      <p:sp>
        <p:nvSpPr>
          <p:cNvPr id="18" name="CuadroTexto 13"/>
          <p:cNvSpPr txBox="1"/>
          <p:nvPr/>
        </p:nvSpPr>
        <p:spPr>
          <a:xfrm>
            <a:off x="7874225" y="1554908"/>
            <a:ext cx="1164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/>
              <a:t>19/04/2017</a:t>
            </a:r>
          </a:p>
          <a:p>
            <a:pPr algn="r"/>
            <a:r>
              <a:rPr lang="es-ES" sz="1200" b="1" dirty="0"/>
              <a:t>18Z</a:t>
            </a:r>
            <a:endParaRPr lang="en-GB" sz="1200" b="1" dirty="0"/>
          </a:p>
        </p:txBody>
      </p:sp>
      <p:sp>
        <p:nvSpPr>
          <p:cNvPr id="19" name="CuadroTexto 14"/>
          <p:cNvSpPr txBox="1"/>
          <p:nvPr/>
        </p:nvSpPr>
        <p:spPr>
          <a:xfrm>
            <a:off x="7874226" y="5054720"/>
            <a:ext cx="1164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/>
              <a:t>23/04/2017</a:t>
            </a:r>
          </a:p>
          <a:p>
            <a:pPr algn="r"/>
            <a:r>
              <a:rPr lang="es-ES" sz="1200" b="1" dirty="0"/>
              <a:t> 18Z</a:t>
            </a:r>
            <a:endParaRPr lang="en-GB" sz="1200" b="1" dirty="0"/>
          </a:p>
        </p:txBody>
      </p:sp>
      <p:pic>
        <p:nvPicPr>
          <p:cNvPr id="21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18" y="2390744"/>
            <a:ext cx="6171205" cy="3479754"/>
          </a:xfrm>
          <a:prstGeom prst="rect">
            <a:avLst/>
          </a:prstGeom>
        </p:spPr>
      </p:pic>
      <p:sp>
        <p:nvSpPr>
          <p:cNvPr id="22" name="Rectángulo 8"/>
          <p:cNvSpPr/>
          <p:nvPr/>
        </p:nvSpPr>
        <p:spPr>
          <a:xfrm>
            <a:off x="2628906" y="2482583"/>
            <a:ext cx="202587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/>
              <a:t>Dust extinction coefficient</a:t>
            </a:r>
          </a:p>
        </p:txBody>
      </p:sp>
      <p:sp>
        <p:nvSpPr>
          <p:cNvPr id="23" name="Rectángulo 9"/>
          <p:cNvSpPr/>
          <p:nvPr/>
        </p:nvSpPr>
        <p:spPr>
          <a:xfrm>
            <a:off x="669278" y="1246464"/>
            <a:ext cx="5945132" cy="71558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350" dirty="0"/>
              <a:t>Event </a:t>
            </a:r>
            <a:r>
              <a:rPr lang="en-GB" sz="1350" dirty="0"/>
              <a:t>observed by 3 </a:t>
            </a:r>
            <a:r>
              <a:rPr lang="en-GB" sz="1350" b="1" dirty="0" err="1"/>
              <a:t>lidar</a:t>
            </a:r>
            <a:r>
              <a:rPr lang="en-GB" sz="1350" dirty="0"/>
              <a:t> sensors located </a:t>
            </a:r>
            <a:r>
              <a:rPr lang="en-GB" sz="1350" b="1" dirty="0"/>
              <a:t>in </a:t>
            </a:r>
            <a:r>
              <a:rPr lang="en-GB" sz="1350" b="1" dirty="0" err="1"/>
              <a:t>Finokalia</a:t>
            </a:r>
            <a:r>
              <a:rPr lang="en-GB" sz="1350" b="1" dirty="0"/>
              <a:t> (Crete), Limassol (Cyprus) and Haifa (Israel) </a:t>
            </a:r>
            <a:r>
              <a:rPr lang="en-GB" sz="1350" dirty="0"/>
              <a:t>part of the </a:t>
            </a:r>
            <a:r>
              <a:rPr lang="en-GB" sz="1350" dirty="0" err="1"/>
              <a:t>PollyNet</a:t>
            </a:r>
            <a:r>
              <a:rPr lang="en-GB" sz="1350" dirty="0"/>
              <a:t> (http://polly.tropos.de/) system. Data (with uncertainty estimation)  processed by </a:t>
            </a:r>
            <a:r>
              <a:rPr lang="en-GB" sz="1350" dirty="0">
                <a:solidFill>
                  <a:srgbClr val="FF0000"/>
                </a:solidFill>
              </a:rPr>
              <a:t>TROPOS. </a:t>
            </a:r>
          </a:p>
        </p:txBody>
      </p:sp>
      <p:sp>
        <p:nvSpPr>
          <p:cNvPr id="24" name="CuadroTexto 2"/>
          <p:cNvSpPr txBox="1"/>
          <p:nvPr/>
        </p:nvSpPr>
        <p:spPr>
          <a:xfrm>
            <a:off x="2248383" y="2920141"/>
            <a:ext cx="12934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>
                <a:solidFill>
                  <a:srgbClr val="7030A0"/>
                </a:solidFill>
              </a:rPr>
              <a:t>Finokalia</a:t>
            </a:r>
            <a:r>
              <a:rPr lang="en-US" sz="1350" dirty="0">
                <a:solidFill>
                  <a:srgbClr val="7030A0"/>
                </a:solidFill>
              </a:rPr>
              <a:t> (Crete)</a:t>
            </a:r>
          </a:p>
        </p:txBody>
      </p:sp>
      <p:sp>
        <p:nvSpPr>
          <p:cNvPr id="25" name="CuadroTexto 15"/>
          <p:cNvSpPr txBox="1"/>
          <p:nvPr/>
        </p:nvSpPr>
        <p:spPr>
          <a:xfrm>
            <a:off x="1433815" y="3518259"/>
            <a:ext cx="12934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7030A0"/>
                </a:solidFill>
              </a:rPr>
              <a:t>Limassol (Cyprus)</a:t>
            </a:r>
          </a:p>
        </p:txBody>
      </p:sp>
      <p:sp>
        <p:nvSpPr>
          <p:cNvPr id="26" name="CuadroTexto 16"/>
          <p:cNvSpPr txBox="1"/>
          <p:nvPr/>
        </p:nvSpPr>
        <p:spPr>
          <a:xfrm>
            <a:off x="5306859" y="4388748"/>
            <a:ext cx="8827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7030A0"/>
                </a:solidFill>
              </a:rPr>
              <a:t>Haifa (Israel)</a:t>
            </a:r>
          </a:p>
        </p:txBody>
      </p:sp>
    </p:spTree>
    <p:extLst>
      <p:ext uri="{BB962C8B-B14F-4D97-AF65-F5344CB8AC3E}">
        <p14:creationId xmlns:p14="http://schemas.microsoft.com/office/powerpoint/2010/main" val="236691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3834" y="130638"/>
            <a:ext cx="8644196" cy="922237"/>
          </a:xfrm>
        </p:spPr>
        <p:txBody>
          <a:bodyPr/>
          <a:lstStyle/>
          <a:p>
            <a:pPr algn="l">
              <a:lnSpc>
                <a:spcPts val="3500"/>
              </a:lnSpc>
            </a:pPr>
            <a:r>
              <a:rPr lang="en-US" sz="3100" dirty="0"/>
              <a:t>Evaluating the potential of ACTRIS‐2 </a:t>
            </a:r>
            <a:r>
              <a:rPr lang="en-US" sz="3100" dirty="0" smtClean="0"/>
              <a:t>profiles for DA</a:t>
            </a:r>
            <a:r>
              <a:rPr lang="es-ES" altLang="es-ES" sz="3100" dirty="0" smtClean="0"/>
              <a:t/>
            </a:r>
            <a:br>
              <a:rPr lang="es-ES" altLang="es-ES" sz="3100" dirty="0" smtClean="0"/>
            </a:br>
            <a:endParaRPr lang="es-ES" sz="3100" dirty="0"/>
          </a:p>
        </p:txBody>
      </p:sp>
      <p:sp>
        <p:nvSpPr>
          <p:cNvPr id="3" name="Espace réservé du contenu 1"/>
          <p:cNvSpPr>
            <a:spLocks noGrp="1"/>
          </p:cNvSpPr>
          <p:nvPr>
            <p:ph idx="1"/>
          </p:nvPr>
        </p:nvSpPr>
        <p:spPr>
          <a:xfrm>
            <a:off x="465902" y="738264"/>
            <a:ext cx="7015655" cy="720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Model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simulations from the BSC model (NMMB-MONARCH)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PollyNet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extinction profiles processed by TROPOS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667" y="591756"/>
            <a:ext cx="1441733" cy="762059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426364" y="1386437"/>
            <a:ext cx="2844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Case study: </a:t>
            </a:r>
            <a:r>
              <a:rPr lang="en-US" i="1" dirty="0" smtClean="0">
                <a:solidFill>
                  <a:schemeClr val="accent1"/>
                </a:solidFill>
              </a:rPr>
              <a:t>19-23 April 2017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76" y="1827596"/>
            <a:ext cx="8064050" cy="35840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04105" y="5551055"/>
            <a:ext cx="7231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Finokalia (Crete</a:t>
            </a:r>
            <a:r>
              <a:rPr lang="it-IT" dirty="0" smtClean="0"/>
              <a:t>)                      </a:t>
            </a:r>
            <a:r>
              <a:rPr lang="it-IT" dirty="0"/>
              <a:t>Haifa (Israel)</a:t>
            </a:r>
            <a:r>
              <a:rPr lang="it-IT" dirty="0" smtClean="0"/>
              <a:t>                          </a:t>
            </a:r>
            <a:r>
              <a:rPr lang="it-IT" dirty="0"/>
              <a:t>Limassol (</a:t>
            </a:r>
            <a:r>
              <a:rPr lang="it-IT" dirty="0" smtClean="0"/>
              <a:t>Cyprus)</a:t>
            </a:r>
            <a:endParaRPr lang="en-GB" dirty="0"/>
          </a:p>
        </p:txBody>
      </p:sp>
      <p:sp>
        <p:nvSpPr>
          <p:cNvPr id="6" name="Rectángulo 5"/>
          <p:cNvSpPr/>
          <p:nvPr/>
        </p:nvSpPr>
        <p:spPr>
          <a:xfrm>
            <a:off x="2178424" y="6059824"/>
            <a:ext cx="6965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/>
              <a:t>correction </a:t>
            </a:r>
            <a:r>
              <a:rPr lang="en-GB" dirty="0"/>
              <a:t>of a model underestimation of the total column </a:t>
            </a:r>
            <a:r>
              <a:rPr lang="en-GB" dirty="0" smtClean="0"/>
              <a:t>extinction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correction </a:t>
            </a:r>
            <a:r>
              <a:rPr lang="en-GB" dirty="0"/>
              <a:t>in most cases the plume </a:t>
            </a:r>
            <a:r>
              <a:rPr lang="en-GB" dirty="0" smtClean="0"/>
              <a:t>height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933" y="3036932"/>
            <a:ext cx="14630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latin typeface="LiberationSerif-Italic"/>
              </a:rPr>
              <a:t>Extinction </a:t>
            </a:r>
            <a:r>
              <a:rPr lang="en-GB" sz="1400" b="1" dirty="0" smtClean="0">
                <a:latin typeface="LiberationSerif-Italic"/>
              </a:rPr>
              <a:t>profiles for</a:t>
            </a:r>
          </a:p>
          <a:p>
            <a:r>
              <a:rPr lang="en-GB" sz="1400" b="1" dirty="0" smtClean="0">
                <a:latin typeface="LiberationSerif-Italic"/>
              </a:rPr>
              <a:t> </a:t>
            </a:r>
          </a:p>
          <a:p>
            <a:r>
              <a:rPr lang="en-GB" sz="1400" b="1" dirty="0" smtClean="0">
                <a:solidFill>
                  <a:srgbClr val="FF0000"/>
                </a:solidFill>
                <a:latin typeface="LiberationSerif-Italic"/>
              </a:rPr>
              <a:t>- ensemble </a:t>
            </a:r>
            <a:r>
              <a:rPr lang="en-GB" sz="1400" b="1" dirty="0">
                <a:solidFill>
                  <a:srgbClr val="FF0000"/>
                </a:solidFill>
                <a:latin typeface="LiberationSerif-Italic"/>
              </a:rPr>
              <a:t>forecast </a:t>
            </a:r>
          </a:p>
          <a:p>
            <a:endParaRPr lang="en-GB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LiberationSerif-Italic"/>
            </a:endParaRPr>
          </a:p>
          <a:p>
            <a:r>
              <a:rPr lang="en-GB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LiberationSerif-Italic"/>
              </a:rPr>
              <a:t>- ensemble </a:t>
            </a:r>
            <a:r>
              <a:rPr lang="en-GB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iberationSerif-Italic"/>
              </a:rPr>
              <a:t>analysis </a:t>
            </a:r>
            <a:r>
              <a:rPr lang="en-GB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LiberationSerif-Italic"/>
              </a:rPr>
              <a:t> </a:t>
            </a:r>
            <a:endParaRPr lang="en-GB" sz="1400" b="1" dirty="0">
              <a:solidFill>
                <a:schemeClr val="accent1">
                  <a:lumMod val="60000"/>
                  <a:lumOff val="40000"/>
                </a:schemeClr>
              </a:solidFill>
              <a:latin typeface="LiberationSerif-Italic"/>
            </a:endParaRPr>
          </a:p>
          <a:p>
            <a:endParaRPr lang="en-GB" sz="1400" b="1" dirty="0" smtClean="0">
              <a:latin typeface="LiberationSerif-Italic"/>
            </a:endParaRPr>
          </a:p>
          <a:p>
            <a:r>
              <a:rPr lang="en-GB" sz="1400" b="1" dirty="0" smtClean="0">
                <a:latin typeface="LiberationSerif-Italic"/>
              </a:rPr>
              <a:t>- observations</a:t>
            </a:r>
            <a:endParaRPr lang="en-GB" sz="1400" b="1" dirty="0">
              <a:latin typeface="LiberationSerif-Italic"/>
            </a:endParaRPr>
          </a:p>
        </p:txBody>
      </p:sp>
    </p:spTree>
    <p:extLst>
      <p:ext uri="{BB962C8B-B14F-4D97-AF65-F5344CB8AC3E}">
        <p14:creationId xmlns:p14="http://schemas.microsoft.com/office/powerpoint/2010/main" val="396991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63" y="2504916"/>
            <a:ext cx="5914455" cy="435415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17893"/>
            <a:ext cx="9047497" cy="838397"/>
          </a:xfrm>
        </p:spPr>
        <p:txBody>
          <a:bodyPr/>
          <a:lstStyle/>
          <a:p>
            <a:r>
              <a:rPr lang="es-ES" sz="3100" dirty="0" err="1" smtClean="0"/>
              <a:t>Constrainting</a:t>
            </a:r>
            <a:r>
              <a:rPr lang="es-ES" sz="3100" dirty="0" smtClean="0"/>
              <a:t> Mineral </a:t>
            </a:r>
            <a:r>
              <a:rPr lang="es-ES" sz="3100" dirty="0" err="1" smtClean="0"/>
              <a:t>Dust</a:t>
            </a:r>
            <a:r>
              <a:rPr lang="es-ES" sz="3100" dirty="0" smtClean="0"/>
              <a:t>  </a:t>
            </a:r>
            <a:r>
              <a:rPr lang="es-ES" sz="3100" dirty="0" err="1" smtClean="0"/>
              <a:t>Simulations</a:t>
            </a:r>
            <a:r>
              <a:rPr lang="es-ES" sz="3100" dirty="0" smtClean="0"/>
              <a:t> </a:t>
            </a:r>
            <a:br>
              <a:rPr lang="es-ES" sz="3100" dirty="0" smtClean="0"/>
            </a:br>
            <a:r>
              <a:rPr lang="es-ES" sz="3100" dirty="0" err="1" smtClean="0"/>
              <a:t>with</a:t>
            </a:r>
            <a:r>
              <a:rPr lang="es-ES" sz="3100" dirty="0" smtClean="0"/>
              <a:t> </a:t>
            </a:r>
            <a:r>
              <a:rPr lang="es-ES" sz="3100" dirty="0" err="1" smtClean="0"/>
              <a:t>Observations</a:t>
            </a:r>
            <a:endParaRPr lang="en-GB" sz="31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616" y="1286379"/>
            <a:ext cx="1607742" cy="124836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038" y="1676513"/>
            <a:ext cx="395167" cy="1957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22" y="1380939"/>
            <a:ext cx="2295719" cy="118086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710" y="2244860"/>
            <a:ext cx="258392" cy="216206"/>
          </a:xfrm>
          <a:prstGeom prst="rect">
            <a:avLst/>
          </a:prstGeom>
        </p:spPr>
      </p:pic>
      <p:sp>
        <p:nvSpPr>
          <p:cNvPr id="22" name="Flecha curvada hacia la derecha 21"/>
          <p:cNvSpPr/>
          <p:nvPr/>
        </p:nvSpPr>
        <p:spPr>
          <a:xfrm>
            <a:off x="105323" y="2310059"/>
            <a:ext cx="641778" cy="1759811"/>
          </a:xfrm>
          <a:prstGeom prst="curvedRightArrow">
            <a:avLst/>
          </a:prstGeom>
          <a:gradFill flip="none" rotWithShape="1">
            <a:gsLst>
              <a:gs pos="0">
                <a:srgbClr val="96A1C3">
                  <a:alpha val="31765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shade val="50000"/>
                <a:alpha val="2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Flecha curvada hacia la izquierda 22"/>
          <p:cNvSpPr/>
          <p:nvPr/>
        </p:nvSpPr>
        <p:spPr>
          <a:xfrm>
            <a:off x="4109519" y="2085559"/>
            <a:ext cx="686162" cy="1984311"/>
          </a:xfrm>
          <a:prstGeom prst="curvedLeftArrow">
            <a:avLst/>
          </a:prstGeom>
          <a:gradFill flip="none" rotWithShape="1">
            <a:gsLst>
              <a:gs pos="0">
                <a:srgbClr val="B8BFD6">
                  <a:alpha val="30196"/>
                </a:srgb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solidFill>
              <a:srgbClr val="AAB3CE">
                <a:alpha val="35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48811" y="1308326"/>
            <a:ext cx="3311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004990"/>
              </a:buClr>
              <a:buSzPct val="25000"/>
            </a:pPr>
            <a:r>
              <a:rPr lang="en-US" altLang="en-US" b="1" dirty="0" smtClean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Model </a:t>
            </a:r>
            <a:r>
              <a:rPr lang="en-US" altLang="en-US" b="1" dirty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simulations and observations </a:t>
            </a:r>
            <a:r>
              <a:rPr lang="en-US" altLang="en-US" dirty="0" smtClean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</a:t>
            </a:r>
            <a:r>
              <a:rPr lang="en-US" altLang="en-US" b="1" dirty="0" smtClean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en-US" dirty="0" smtClean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combined to </a:t>
            </a:r>
            <a:r>
              <a:rPr lang="en-US" altLang="en-US" dirty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obtain the ‘best’ estimate of current atmospheric conditions </a:t>
            </a:r>
            <a:r>
              <a:rPr lang="en-US" altLang="en-US" dirty="0" smtClean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(dust analysis</a:t>
            </a:r>
            <a:r>
              <a:rPr lang="en-US" altLang="en-US" dirty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 </a:t>
            </a:r>
          </a:p>
        </p:txBody>
      </p:sp>
      <p:sp>
        <p:nvSpPr>
          <p:cNvPr id="17" name="Flecha curvada hacia la derecha 16"/>
          <p:cNvSpPr/>
          <p:nvPr/>
        </p:nvSpPr>
        <p:spPr>
          <a:xfrm rot="9038044">
            <a:off x="5105725" y="4339024"/>
            <a:ext cx="740561" cy="2426933"/>
          </a:xfrm>
          <a:prstGeom prst="curvedRightArrow">
            <a:avLst/>
          </a:prstGeom>
          <a:gradFill flip="none" rotWithShape="1">
            <a:gsLst>
              <a:gs pos="0">
                <a:srgbClr val="96A1C3">
                  <a:alpha val="31765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shade val="50000"/>
                <a:alpha val="2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58" y="5633888"/>
            <a:ext cx="445037" cy="12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2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Motivation</a:t>
            </a:r>
            <a:endParaRPr lang="en-GB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0003" y="1100903"/>
            <a:ext cx="8679197" cy="4833258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pPr marL="0" indent="0">
              <a:buNone/>
            </a:pPr>
            <a:endParaRPr lang="en-US" altLang="en-US" dirty="0" smtClean="0">
              <a:solidFill>
                <a:srgbClr val="1A5FBC"/>
              </a:solidFill>
            </a:endParaRPr>
          </a:p>
          <a:p>
            <a:pPr marL="0" indent="0">
              <a:buNone/>
            </a:pPr>
            <a:r>
              <a:rPr lang="en-US" altLang="en-US" dirty="0" smtClean="0">
                <a:solidFill>
                  <a:srgbClr val="1A5FBC"/>
                </a:solidFill>
              </a:rPr>
              <a:t>Assess </a:t>
            </a:r>
            <a:r>
              <a:rPr lang="en-GB" altLang="en-US" dirty="0">
                <a:solidFill>
                  <a:srgbClr val="1A5FBC"/>
                </a:solidFill>
              </a:rPr>
              <a:t>the potential benefit of </a:t>
            </a:r>
            <a:r>
              <a:rPr lang="en-GB" altLang="en-US" u="sng" dirty="0">
                <a:solidFill>
                  <a:srgbClr val="1A5FBC"/>
                </a:solidFill>
              </a:rPr>
              <a:t>dedicated dust observation </a:t>
            </a:r>
            <a:r>
              <a:rPr lang="en-GB" altLang="en-US" dirty="0">
                <a:solidFill>
                  <a:srgbClr val="1A5FBC"/>
                </a:solidFill>
              </a:rPr>
              <a:t>products in dust data assimilation</a:t>
            </a:r>
            <a:endParaRPr lang="es-ES" dirty="0">
              <a:solidFill>
                <a:srgbClr val="1A5FBC"/>
              </a:solidFill>
            </a:endParaRPr>
          </a:p>
          <a:p>
            <a:pPr marL="0" indent="0">
              <a:buNone/>
            </a:pPr>
            <a:endParaRPr lang="es-ES" dirty="0" smtClean="0"/>
          </a:p>
          <a:p>
            <a:endParaRPr lang="es-ES" dirty="0">
              <a:solidFill>
                <a:srgbClr val="1A5FBC"/>
              </a:solidFill>
            </a:endParaRP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i="1" dirty="0">
              <a:solidFill>
                <a:srgbClr val="1A5FBC"/>
              </a:solidFill>
            </a:endParaRPr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305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63" y="2504916"/>
            <a:ext cx="5914455" cy="435415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17893"/>
            <a:ext cx="9047497" cy="838397"/>
          </a:xfrm>
        </p:spPr>
        <p:txBody>
          <a:bodyPr/>
          <a:lstStyle/>
          <a:p>
            <a:r>
              <a:rPr lang="es-ES" sz="3100" dirty="0" err="1" smtClean="0"/>
              <a:t>Constrainting</a:t>
            </a:r>
            <a:r>
              <a:rPr lang="es-ES" sz="3100" dirty="0" smtClean="0"/>
              <a:t> Mineral </a:t>
            </a:r>
            <a:r>
              <a:rPr lang="es-ES" sz="3100" dirty="0" err="1" smtClean="0"/>
              <a:t>Dust</a:t>
            </a:r>
            <a:r>
              <a:rPr lang="es-ES" sz="3100" dirty="0" smtClean="0"/>
              <a:t>  </a:t>
            </a:r>
            <a:r>
              <a:rPr lang="es-ES" sz="3100" dirty="0" err="1" smtClean="0"/>
              <a:t>Simulations</a:t>
            </a:r>
            <a:r>
              <a:rPr lang="es-ES" sz="3100" dirty="0" smtClean="0"/>
              <a:t> </a:t>
            </a:r>
            <a:br>
              <a:rPr lang="es-ES" sz="3100" dirty="0" smtClean="0"/>
            </a:br>
            <a:r>
              <a:rPr lang="es-ES" sz="3100" dirty="0" err="1" smtClean="0"/>
              <a:t>with</a:t>
            </a:r>
            <a:r>
              <a:rPr lang="es-ES" sz="3100" dirty="0" smtClean="0"/>
              <a:t> </a:t>
            </a:r>
            <a:r>
              <a:rPr lang="es-ES" sz="3100" dirty="0" err="1" smtClean="0"/>
              <a:t>Observations</a:t>
            </a:r>
            <a:endParaRPr lang="en-GB" sz="31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616" y="1286379"/>
            <a:ext cx="1607742" cy="124836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038" y="1676513"/>
            <a:ext cx="395167" cy="1957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22" y="1380939"/>
            <a:ext cx="2295719" cy="118086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710" y="2244860"/>
            <a:ext cx="258392" cy="216206"/>
          </a:xfrm>
          <a:prstGeom prst="rect">
            <a:avLst/>
          </a:prstGeom>
        </p:spPr>
      </p:pic>
      <p:sp>
        <p:nvSpPr>
          <p:cNvPr id="22" name="Flecha curvada hacia la derecha 21"/>
          <p:cNvSpPr/>
          <p:nvPr/>
        </p:nvSpPr>
        <p:spPr>
          <a:xfrm>
            <a:off x="105323" y="2310059"/>
            <a:ext cx="641778" cy="1759811"/>
          </a:xfrm>
          <a:prstGeom prst="curvedRightArrow">
            <a:avLst/>
          </a:prstGeom>
          <a:gradFill flip="none" rotWithShape="1">
            <a:gsLst>
              <a:gs pos="0">
                <a:srgbClr val="96A1C3">
                  <a:alpha val="31765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shade val="50000"/>
                <a:alpha val="2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Flecha curvada hacia la izquierda 22"/>
          <p:cNvSpPr/>
          <p:nvPr/>
        </p:nvSpPr>
        <p:spPr>
          <a:xfrm>
            <a:off x="4109519" y="2085559"/>
            <a:ext cx="686162" cy="1984311"/>
          </a:xfrm>
          <a:prstGeom prst="curvedLeftArrow">
            <a:avLst/>
          </a:prstGeom>
          <a:gradFill flip="none" rotWithShape="1">
            <a:gsLst>
              <a:gs pos="0">
                <a:srgbClr val="B8BFD6">
                  <a:alpha val="30196"/>
                </a:srgb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solidFill>
              <a:srgbClr val="AAB3CE">
                <a:alpha val="35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/>
          </p:nvPr>
        </p:nvGraphicFramePr>
        <p:xfrm>
          <a:off x="5623166" y="4155717"/>
          <a:ext cx="3606799" cy="1862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6235259" y="4242445"/>
            <a:ext cx="1246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rgbClr val="EB6E19"/>
                </a:solidFill>
              </a:rPr>
              <a:t>monitoring</a:t>
            </a:r>
            <a:endParaRPr lang="en-GB" b="1" dirty="0">
              <a:solidFill>
                <a:srgbClr val="EB6E19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8096917" y="4261551"/>
            <a:ext cx="950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chemeClr val="bg1">
                    <a:lumMod val="65000"/>
                  </a:schemeClr>
                </a:solidFill>
              </a:rPr>
              <a:t>forecast</a:t>
            </a:r>
            <a:endParaRPr lang="en-GB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48811" y="1308326"/>
            <a:ext cx="3311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004990"/>
              </a:buClr>
              <a:buSzPct val="25000"/>
            </a:pPr>
            <a:r>
              <a:rPr lang="en-US" altLang="en-US" b="1" dirty="0" smtClean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Model </a:t>
            </a:r>
            <a:r>
              <a:rPr lang="en-US" altLang="en-US" b="1" dirty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simulations and observations </a:t>
            </a:r>
            <a:r>
              <a:rPr lang="en-US" altLang="en-US" dirty="0" smtClean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</a:t>
            </a:r>
            <a:r>
              <a:rPr lang="en-US" altLang="en-US" b="1" dirty="0" smtClean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en-US" dirty="0" smtClean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combined to </a:t>
            </a:r>
            <a:r>
              <a:rPr lang="en-US" altLang="en-US" dirty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obtain the ‘best’ estimate of current atmospheric conditions </a:t>
            </a:r>
            <a:r>
              <a:rPr lang="en-US" altLang="en-US" dirty="0" smtClean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(dust analysis</a:t>
            </a:r>
            <a:r>
              <a:rPr lang="en-US" altLang="en-US" dirty="0">
                <a:solidFill>
                  <a:srgbClr val="0006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45800" y="2833758"/>
            <a:ext cx="321483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useful</a:t>
            </a:r>
            <a:r>
              <a:rPr lang="es-ES" altLang="en-US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s-ES" altLang="en-US" i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to </a:t>
            </a:r>
            <a:r>
              <a:rPr lang="en-GB" altLang="en-US" i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initialise</a:t>
            </a:r>
            <a:r>
              <a:rPr lang="es-ES" altLang="en-US" i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en-US" i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models</a:t>
            </a:r>
            <a:r>
              <a:rPr lang="es-ES" altLang="en-US" i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altLang="en-US" i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   and </a:t>
            </a:r>
            <a:r>
              <a:rPr lang="en-US" altLang="en-US" i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improve</a:t>
            </a:r>
            <a:r>
              <a:rPr lang="es-ES" altLang="en-US" i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en-US" i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predictions</a:t>
            </a:r>
          </a:p>
          <a:p>
            <a:pPr marL="285750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  <a:sym typeface="Wingdings" panose="05000000000000000000" pitchFamily="2" charset="2"/>
              </a:rPr>
              <a:t>used </a:t>
            </a:r>
            <a:r>
              <a:rPr lang="en-US" altLang="en-US" i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  <a:sym typeface="Wingdings" panose="05000000000000000000" pitchFamily="2" charset="2"/>
              </a:rPr>
              <a:t>to produce reanalysis</a:t>
            </a:r>
            <a:endParaRPr lang="en-US" altLang="en-US" i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7" name="Flecha curvada hacia la derecha 16"/>
          <p:cNvSpPr/>
          <p:nvPr/>
        </p:nvSpPr>
        <p:spPr>
          <a:xfrm rot="9038044">
            <a:off x="5105725" y="4339024"/>
            <a:ext cx="740561" cy="2426933"/>
          </a:xfrm>
          <a:prstGeom prst="curvedRightArrow">
            <a:avLst/>
          </a:prstGeom>
          <a:gradFill flip="none" rotWithShape="1">
            <a:gsLst>
              <a:gs pos="0">
                <a:srgbClr val="96A1C3">
                  <a:alpha val="31765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shade val="50000"/>
                <a:alpha val="2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58" y="5633888"/>
            <a:ext cx="445037" cy="12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8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461655" y="1884276"/>
            <a:ext cx="5026945" cy="2998826"/>
          </a:xfrm>
        </p:spPr>
        <p:txBody>
          <a:bodyPr>
            <a:noAutofit/>
          </a:bodyPr>
          <a:lstStyle/>
          <a:p>
            <a:pPr algn="ctr"/>
            <a:r>
              <a:rPr lang="es-ES" sz="2800" b="0" dirty="0" err="1" smtClean="0"/>
              <a:t>Thanks</a:t>
            </a:r>
            <a:r>
              <a:rPr lang="es-ES" sz="2800" b="0" dirty="0" smtClean="0"/>
              <a:t> to </a:t>
            </a:r>
            <a:r>
              <a:rPr lang="es-ES" sz="2800" b="0" dirty="0" err="1" smtClean="0"/>
              <a:t>the</a:t>
            </a:r>
            <a:r>
              <a:rPr lang="es-ES" sz="2800" b="0" dirty="0" smtClean="0"/>
              <a:t> </a:t>
            </a:r>
            <a:r>
              <a:rPr lang="es-ES" sz="2800" b="0" dirty="0" err="1" smtClean="0"/>
              <a:t>people</a:t>
            </a:r>
            <a:r>
              <a:rPr lang="es-ES" sz="2800" b="0" dirty="0" smtClean="0"/>
              <a:t> </a:t>
            </a:r>
            <a:r>
              <a:rPr lang="es-ES" sz="2800" b="0" dirty="0" err="1" smtClean="0"/>
              <a:t>taking</a:t>
            </a:r>
            <a:r>
              <a:rPr lang="es-ES" sz="2800" b="0" dirty="0" smtClean="0"/>
              <a:t> </a:t>
            </a:r>
            <a:r>
              <a:rPr lang="es-ES" sz="2800" b="0" dirty="0" err="1" smtClean="0"/>
              <a:t>measurements</a:t>
            </a:r>
            <a:r>
              <a:rPr lang="es-ES" sz="2800" b="0" dirty="0" smtClean="0"/>
              <a:t>, </a:t>
            </a:r>
            <a:r>
              <a:rPr lang="es-ES" sz="2800" b="0" dirty="0" err="1" smtClean="0"/>
              <a:t>maintaining</a:t>
            </a:r>
            <a:r>
              <a:rPr lang="es-ES" sz="2800" b="0" dirty="0" smtClean="0"/>
              <a:t> </a:t>
            </a:r>
            <a:r>
              <a:rPr lang="es-ES" sz="2800" b="0" dirty="0" err="1" smtClean="0"/>
              <a:t>sites</a:t>
            </a:r>
            <a:r>
              <a:rPr lang="es-ES" sz="2800" b="0" dirty="0" smtClean="0"/>
              <a:t>, </a:t>
            </a:r>
            <a:r>
              <a:rPr lang="es-ES" sz="2800" b="0" dirty="0" err="1" smtClean="0"/>
              <a:t>making</a:t>
            </a:r>
            <a:r>
              <a:rPr lang="es-ES" sz="2800" b="0" dirty="0" smtClean="0"/>
              <a:t> </a:t>
            </a:r>
            <a:r>
              <a:rPr lang="es-ES" sz="2800" b="0" dirty="0" err="1" smtClean="0"/>
              <a:t>retrievals</a:t>
            </a:r>
            <a:r>
              <a:rPr lang="es-ES" sz="2800" b="0" dirty="0" smtClean="0"/>
              <a:t> and </a:t>
            </a:r>
            <a:r>
              <a:rPr lang="es-ES" sz="2800" b="0" dirty="0" err="1" smtClean="0"/>
              <a:t>observation</a:t>
            </a:r>
            <a:r>
              <a:rPr lang="es-ES" sz="2800" b="0" dirty="0" smtClean="0"/>
              <a:t> </a:t>
            </a:r>
            <a:r>
              <a:rPr lang="es-ES" sz="2800" b="0" dirty="0" err="1" smtClean="0"/>
              <a:t>products</a:t>
            </a:r>
            <a:endParaRPr lang="es-ES" sz="2800" b="0" dirty="0"/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3603066" y="6107242"/>
            <a:ext cx="4569950" cy="464416"/>
          </a:xfrm>
        </p:spPr>
        <p:txBody>
          <a:bodyPr/>
          <a:lstStyle/>
          <a:p>
            <a:pPr algn="ctr"/>
            <a:r>
              <a:rPr lang="es-ES" sz="2800" dirty="0" smtClean="0">
                <a:solidFill>
                  <a:srgbClr val="004890"/>
                </a:solidFill>
                <a:ea typeface="+mj-ea"/>
                <a:cs typeface="+mj-cs"/>
              </a:rPr>
              <a:t>enza.ditomaso@bsc.es</a:t>
            </a:r>
            <a:endParaRPr lang="es-ES" sz="2800" dirty="0">
              <a:solidFill>
                <a:srgbClr val="00489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7281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4803" y="0"/>
            <a:ext cx="8229598" cy="922237"/>
          </a:xfrm>
        </p:spPr>
        <p:txBody>
          <a:bodyPr/>
          <a:lstStyle/>
          <a:p>
            <a:pPr>
              <a:lnSpc>
                <a:spcPts val="3500"/>
              </a:lnSpc>
            </a:pPr>
            <a:r>
              <a:rPr lang="es-ES" sz="3200" dirty="0" err="1" smtClean="0"/>
              <a:t>Ensemble-Based</a:t>
            </a:r>
            <a:r>
              <a:rPr lang="es-ES" sz="3200" dirty="0" smtClean="0"/>
              <a:t> </a:t>
            </a:r>
            <a:r>
              <a:rPr lang="es-ES" sz="3200" dirty="0"/>
              <a:t>Data </a:t>
            </a:r>
            <a:r>
              <a:rPr lang="es-ES" sz="3200" dirty="0" err="1" smtClean="0"/>
              <a:t>Assimilation</a:t>
            </a:r>
            <a:r>
              <a:rPr lang="es-ES" sz="3200" dirty="0" smtClean="0"/>
              <a:t> (DA) </a:t>
            </a:r>
            <a:r>
              <a:rPr lang="es-ES" sz="3200" dirty="0"/>
              <a:t>at BSC</a:t>
            </a:r>
            <a:r>
              <a:rPr lang="es-ES" altLang="es-ES" sz="3100" dirty="0"/>
              <a:t/>
            </a:r>
            <a:br>
              <a:rPr lang="es-ES" altLang="es-ES" sz="3100" dirty="0"/>
            </a:br>
            <a:endParaRPr lang="es-ES" sz="3100" dirty="0"/>
          </a:p>
        </p:txBody>
      </p:sp>
      <p:sp>
        <p:nvSpPr>
          <p:cNvPr id="30" name="Rectángulo 4"/>
          <p:cNvSpPr/>
          <p:nvPr/>
        </p:nvSpPr>
        <p:spPr>
          <a:xfrm>
            <a:off x="203864" y="1682252"/>
            <a:ext cx="341746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latin typeface="Arial" pitchFamily="34" charset="0"/>
                <a:ea typeface="ＭＳ Ｐゴシック" pitchFamily="34" charset="-128"/>
              </a:rPr>
              <a:t>The ensemble forecast has been designed considering model uncertainties with </a:t>
            </a:r>
            <a:r>
              <a:rPr lang="en-GB" dirty="0">
                <a:latin typeface="Arial" pitchFamily="34" charset="0"/>
                <a:ea typeface="ＭＳ Ｐゴシック" pitchFamily="34" charset="-128"/>
              </a:rPr>
              <a:t>respect </a:t>
            </a:r>
            <a:r>
              <a:rPr lang="en-GB" dirty="0" smtClean="0">
                <a:latin typeface="Arial" pitchFamily="34" charset="0"/>
                <a:ea typeface="ＭＳ Ｐゴシック" pitchFamily="34" charset="-128"/>
              </a:rPr>
              <a:t>to: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600" dirty="0" smtClean="0">
              <a:latin typeface="Arial" pitchFamily="34" charset="0"/>
              <a:ea typeface="ＭＳ Ｐゴシック" pitchFamily="34" charset="-128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b="1" dirty="0" smtClean="0">
                <a:latin typeface="Arial" pitchFamily="34" charset="0"/>
                <a:ea typeface="ＭＳ Ｐゴシック" pitchFamily="34" charset="-128"/>
              </a:rPr>
              <a:t>surface winds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b="1" dirty="0" smtClean="0">
                <a:latin typeface="Arial" pitchFamily="34" charset="0"/>
                <a:ea typeface="ＭＳ Ｐゴシック" pitchFamily="34" charset="-128"/>
              </a:rPr>
              <a:t>soil humidity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b="1" dirty="0" smtClean="0">
                <a:latin typeface="Arial" pitchFamily="34" charset="0"/>
                <a:ea typeface="ＭＳ Ｐゴシック" pitchFamily="34" charset="-128"/>
              </a:rPr>
              <a:t>vertical </a:t>
            </a:r>
            <a:r>
              <a:rPr lang="en-GB" b="1" dirty="0">
                <a:latin typeface="Arial" pitchFamily="34" charset="0"/>
                <a:ea typeface="ＭＳ Ｐゴシック" pitchFamily="34" charset="-128"/>
              </a:rPr>
              <a:t>flux distribution at </a:t>
            </a:r>
            <a:r>
              <a:rPr lang="en-GB" b="1" dirty="0" smtClean="0">
                <a:latin typeface="Arial" pitchFamily="34" charset="0"/>
                <a:ea typeface="ＭＳ Ｐゴシック" pitchFamily="34" charset="-128"/>
              </a:rPr>
              <a:t>sources</a:t>
            </a:r>
            <a:endParaRPr lang="en-GB" b="1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5058" y="668429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Dust ensemble forecasts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are used at BSC to estimate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flow-dependent forecast uncertainty,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which is used by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optimally combine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forecast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with observations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87" y="2090875"/>
            <a:ext cx="2865003" cy="1556456"/>
          </a:xfrm>
          <a:prstGeom prst="rect">
            <a:avLst/>
          </a:prstGeom>
        </p:spPr>
      </p:pic>
      <p:pic>
        <p:nvPicPr>
          <p:cNvPr id="16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710" y="2089686"/>
            <a:ext cx="2855226" cy="1548843"/>
          </a:xfrm>
          <a:prstGeom prst="rect">
            <a:avLst/>
          </a:prstGeom>
        </p:spPr>
      </p:pic>
      <p:sp>
        <p:nvSpPr>
          <p:cNvPr id="17" name="Rectángulo 12"/>
          <p:cNvSpPr/>
          <p:nvPr/>
        </p:nvSpPr>
        <p:spPr>
          <a:xfrm>
            <a:off x="6425737" y="1733099"/>
            <a:ext cx="22140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4990"/>
                </a:solidFill>
                <a:latin typeface="Arial" pitchFamily="34" charset="0"/>
                <a:ea typeface="ＭＳ Ｐゴシック" pitchFamily="34" charset="-128"/>
              </a:rPr>
              <a:t> D</a:t>
            </a:r>
            <a:r>
              <a:rPr lang="en-GB" sz="1600" dirty="0" smtClean="0">
                <a:solidFill>
                  <a:srgbClr val="004990"/>
                </a:solidFill>
                <a:latin typeface="Arial" pitchFamily="34" charset="0"/>
                <a:ea typeface="ＭＳ Ｐゴシック" pitchFamily="34" charset="-128"/>
              </a:rPr>
              <a:t>ata assimilation run </a:t>
            </a:r>
            <a:endParaRPr lang="en-GB" sz="1600" dirty="0">
              <a:solidFill>
                <a:srgbClr val="0049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8" name="Rectángulo 13"/>
          <p:cNvSpPr/>
          <p:nvPr/>
        </p:nvSpPr>
        <p:spPr>
          <a:xfrm>
            <a:off x="4028145" y="1722580"/>
            <a:ext cx="19768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499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GB" sz="1600" dirty="0" smtClean="0">
                <a:solidFill>
                  <a:srgbClr val="004990"/>
                </a:solidFill>
                <a:latin typeface="Arial" pitchFamily="34" charset="0"/>
                <a:ea typeface="ＭＳ Ｐゴシック" pitchFamily="34" charset="-128"/>
              </a:rPr>
              <a:t>Ensemble free run </a:t>
            </a:r>
            <a:endParaRPr lang="en-GB" sz="1600" dirty="0">
              <a:solidFill>
                <a:srgbClr val="0049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9" name="Imagen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83" y="3685922"/>
            <a:ext cx="5007508" cy="25313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696717" y="4574432"/>
            <a:ext cx="62006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Currently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enhancing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ensemble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multi-parameters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(emissions)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multi-physics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different emission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schemes)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multi-model IC/BC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(different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meteo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. analysis)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269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</a:t>
            </a:r>
            <a:r>
              <a:rPr lang="es-ES" dirty="0" err="1" smtClean="0"/>
              <a:t>haracterization</a:t>
            </a:r>
            <a:r>
              <a:rPr lang="es-ES" dirty="0" smtClean="0"/>
              <a:t> of </a:t>
            </a:r>
            <a:r>
              <a:rPr lang="es-ES" dirty="0" err="1" smtClean="0"/>
              <a:t>observational</a:t>
            </a:r>
            <a:r>
              <a:rPr lang="es-ES" dirty="0" smtClean="0"/>
              <a:t> </a:t>
            </a:r>
            <a:r>
              <a:rPr lang="es-ES" dirty="0" err="1" smtClean="0"/>
              <a:t>uncertainty</a:t>
            </a:r>
            <a:endParaRPr lang="en-GB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99" y="1650572"/>
            <a:ext cx="7447005" cy="450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62601" y="1608951"/>
            <a:ext cx="803400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 smtClean="0">
                <a:solidFill>
                  <a:srgbClr val="1A5FBC"/>
                </a:solidFill>
              </a:rPr>
              <a:t>The assimilation of</a:t>
            </a:r>
            <a:r>
              <a:rPr lang="en-GB" altLang="en-US" sz="2400" dirty="0" smtClean="0">
                <a:solidFill>
                  <a:srgbClr val="1A5FBC"/>
                </a:solidFill>
              </a:rPr>
              <a:t> </a:t>
            </a:r>
            <a:r>
              <a:rPr lang="en-GB" altLang="en-US" sz="2400" u="sng" dirty="0">
                <a:solidFill>
                  <a:srgbClr val="1A5FBC"/>
                </a:solidFill>
              </a:rPr>
              <a:t>dedicated dust observation </a:t>
            </a:r>
            <a:r>
              <a:rPr lang="en-GB" altLang="en-US" sz="2400" dirty="0">
                <a:solidFill>
                  <a:srgbClr val="1A5FBC"/>
                </a:solidFill>
              </a:rPr>
              <a:t>products in dust data </a:t>
            </a:r>
            <a:r>
              <a:rPr lang="en-GB" altLang="en-US" sz="2400" dirty="0" smtClean="0">
                <a:solidFill>
                  <a:srgbClr val="1A5FBC"/>
                </a:solidFill>
              </a:rPr>
              <a:t>assimilation</a:t>
            </a:r>
            <a:r>
              <a:rPr lang="en-GB" altLang="en-US" sz="2400" dirty="0"/>
              <a:t> </a:t>
            </a:r>
            <a:r>
              <a:rPr lang="en-GB" sz="2400" dirty="0" smtClean="0">
                <a:solidFill>
                  <a:srgbClr val="1A5FBC"/>
                </a:solidFill>
              </a:rPr>
              <a:t>allows </a:t>
            </a:r>
            <a:r>
              <a:rPr lang="en-GB" sz="2400" dirty="0">
                <a:solidFill>
                  <a:srgbClr val="1A5FBC"/>
                </a:solidFill>
              </a:rPr>
              <a:t>us to </a:t>
            </a:r>
            <a:r>
              <a:rPr lang="en-GB" sz="2400" b="1" dirty="0">
                <a:solidFill>
                  <a:srgbClr val="1A5FBC"/>
                </a:solidFill>
              </a:rPr>
              <a:t>improve monitoring and forecast of </a:t>
            </a:r>
            <a:r>
              <a:rPr lang="en-GB" sz="2400" b="1" dirty="0" smtClean="0">
                <a:solidFill>
                  <a:srgbClr val="1A5FBC"/>
                </a:solidFill>
              </a:rPr>
              <a:t>mineral dust </a:t>
            </a:r>
            <a:r>
              <a:rPr lang="en-GB" sz="2400" dirty="0" smtClean="0">
                <a:solidFill>
                  <a:srgbClr val="1A5FBC"/>
                </a:solidFill>
              </a:rPr>
              <a:t>with </a:t>
            </a:r>
            <a:r>
              <a:rPr lang="en-GB" sz="2400" dirty="0">
                <a:solidFill>
                  <a:srgbClr val="1A5FBC"/>
                </a:solidFill>
              </a:rPr>
              <a:t>the production of reanalyses and analyses (for past and current conditions of the atmosphere) and of prediction initialized with improved initial conditions</a:t>
            </a:r>
            <a:r>
              <a:rPr lang="en-GB" sz="2400" dirty="0" smtClean="0">
                <a:solidFill>
                  <a:srgbClr val="1A5FBC"/>
                </a:solidFill>
              </a:rPr>
              <a:t>.</a:t>
            </a:r>
          </a:p>
          <a:p>
            <a:endParaRPr lang="en-GB" sz="2400" dirty="0">
              <a:solidFill>
                <a:srgbClr val="1A5FBC"/>
              </a:solidFill>
            </a:endParaRPr>
          </a:p>
          <a:p>
            <a:r>
              <a:rPr lang="en-GB" sz="2400" dirty="0">
                <a:solidFill>
                  <a:srgbClr val="1A5FBC"/>
                </a:solidFill>
              </a:rPr>
              <a:t>This </a:t>
            </a:r>
            <a:r>
              <a:rPr lang="en-GB" sz="2400" dirty="0" smtClean="0">
                <a:solidFill>
                  <a:srgbClr val="1A5FBC"/>
                </a:solidFill>
              </a:rPr>
              <a:t>can potentially have a positive </a:t>
            </a:r>
            <a:r>
              <a:rPr lang="en-GB" sz="2400" dirty="0">
                <a:solidFill>
                  <a:srgbClr val="1A5FBC"/>
                </a:solidFill>
              </a:rPr>
              <a:t>impact, through </a:t>
            </a:r>
            <a:r>
              <a:rPr lang="en-GB" sz="2400" dirty="0" smtClean="0">
                <a:solidFill>
                  <a:srgbClr val="1A5FBC"/>
                </a:solidFill>
              </a:rPr>
              <a:t>services</a:t>
            </a:r>
            <a:r>
              <a:rPr lang="en-GB" sz="2400" dirty="0">
                <a:solidFill>
                  <a:srgbClr val="1A5FBC"/>
                </a:solidFill>
              </a:rPr>
              <a:t>, on key socio-economic sectors such as </a:t>
            </a:r>
            <a:r>
              <a:rPr lang="en-GB" sz="2400" b="1" dirty="0">
                <a:solidFill>
                  <a:srgbClr val="1A5FBC"/>
                </a:solidFill>
              </a:rPr>
              <a:t>energy, transport and health.</a:t>
            </a:r>
          </a:p>
          <a:p>
            <a:endParaRPr lang="es-ES" dirty="0">
              <a:solidFill>
                <a:srgbClr val="1A5F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52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Motivation</a:t>
            </a:r>
            <a:endParaRPr lang="en-GB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0003" y="1100903"/>
            <a:ext cx="8679197" cy="4833258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pPr marL="0" indent="0">
              <a:buNone/>
            </a:pPr>
            <a:endParaRPr lang="en-US" altLang="en-US" dirty="0" smtClean="0">
              <a:solidFill>
                <a:srgbClr val="1A5FBC"/>
              </a:solidFill>
            </a:endParaRPr>
          </a:p>
          <a:p>
            <a:pPr marL="0" indent="0">
              <a:buNone/>
            </a:pPr>
            <a:r>
              <a:rPr lang="en-US" altLang="en-US" dirty="0" smtClean="0">
                <a:solidFill>
                  <a:srgbClr val="1A5FBC"/>
                </a:solidFill>
              </a:rPr>
              <a:t>Assess </a:t>
            </a:r>
            <a:r>
              <a:rPr lang="en-GB" altLang="en-US" dirty="0">
                <a:solidFill>
                  <a:srgbClr val="1A5FBC"/>
                </a:solidFill>
              </a:rPr>
              <a:t>the potential benefit of </a:t>
            </a:r>
            <a:r>
              <a:rPr lang="en-GB" altLang="en-US" u="sng" dirty="0">
                <a:solidFill>
                  <a:srgbClr val="1A5FBC"/>
                </a:solidFill>
              </a:rPr>
              <a:t>dedicated dust observation </a:t>
            </a:r>
            <a:r>
              <a:rPr lang="en-GB" altLang="en-US" dirty="0">
                <a:solidFill>
                  <a:srgbClr val="1A5FBC"/>
                </a:solidFill>
              </a:rPr>
              <a:t>products in dust data assimilation</a:t>
            </a:r>
            <a:endParaRPr lang="es-ES" dirty="0">
              <a:solidFill>
                <a:srgbClr val="1A5FBC"/>
              </a:solidFill>
            </a:endParaRPr>
          </a:p>
          <a:p>
            <a:pPr marL="0" indent="0">
              <a:buNone/>
            </a:pPr>
            <a:endParaRPr lang="es-ES" dirty="0" smtClean="0"/>
          </a:p>
          <a:p>
            <a:endParaRPr lang="es-ES" dirty="0">
              <a:solidFill>
                <a:srgbClr val="1A5FBC"/>
              </a:solidFill>
            </a:endParaRPr>
          </a:p>
          <a:p>
            <a:pPr marL="0" indent="0">
              <a:buNone/>
            </a:pPr>
            <a:r>
              <a:rPr lang="es-ES" i="1" dirty="0" err="1">
                <a:solidFill>
                  <a:srgbClr val="1A5FBC"/>
                </a:solidFill>
              </a:rPr>
              <a:t>O</a:t>
            </a:r>
            <a:r>
              <a:rPr lang="es-ES" i="1" dirty="0" err="1" smtClean="0">
                <a:solidFill>
                  <a:srgbClr val="1A5FBC"/>
                </a:solidFill>
              </a:rPr>
              <a:t>perational</a:t>
            </a:r>
            <a:r>
              <a:rPr lang="es-ES" i="1" dirty="0" smtClean="0">
                <a:solidFill>
                  <a:srgbClr val="1A5FBC"/>
                </a:solidFill>
              </a:rPr>
              <a:t> </a:t>
            </a:r>
            <a:r>
              <a:rPr lang="es-ES" b="1" i="1" dirty="0" err="1">
                <a:solidFill>
                  <a:srgbClr val="1A5FBC"/>
                </a:solidFill>
              </a:rPr>
              <a:t>dust</a:t>
            </a:r>
            <a:r>
              <a:rPr lang="es-ES" b="1" i="1" dirty="0">
                <a:solidFill>
                  <a:srgbClr val="1A5FBC"/>
                </a:solidFill>
              </a:rPr>
              <a:t> </a:t>
            </a:r>
            <a:r>
              <a:rPr lang="es-ES" b="1" i="1" dirty="0" err="1">
                <a:solidFill>
                  <a:srgbClr val="1A5FBC"/>
                </a:solidFill>
              </a:rPr>
              <a:t>forecast</a:t>
            </a:r>
            <a:r>
              <a:rPr lang="es-ES" b="1" i="1" dirty="0">
                <a:solidFill>
                  <a:srgbClr val="1A5FBC"/>
                </a:solidFill>
              </a:rPr>
              <a:t> </a:t>
            </a:r>
            <a:r>
              <a:rPr lang="es-ES" i="1" dirty="0">
                <a:solidFill>
                  <a:srgbClr val="1A5FBC"/>
                </a:solidFill>
              </a:rPr>
              <a:t>and </a:t>
            </a:r>
            <a:r>
              <a:rPr lang="es-ES" b="1" i="1" dirty="0" err="1">
                <a:solidFill>
                  <a:srgbClr val="1A5FBC"/>
                </a:solidFill>
              </a:rPr>
              <a:t>dust</a:t>
            </a:r>
            <a:r>
              <a:rPr lang="es-ES" b="1" i="1" dirty="0">
                <a:solidFill>
                  <a:srgbClr val="1A5FBC"/>
                </a:solidFill>
              </a:rPr>
              <a:t> </a:t>
            </a:r>
            <a:r>
              <a:rPr lang="es-ES" b="1" i="1" dirty="0" err="1" smtClean="0">
                <a:solidFill>
                  <a:srgbClr val="1A5FBC"/>
                </a:solidFill>
              </a:rPr>
              <a:t>reanalyses</a:t>
            </a:r>
            <a:r>
              <a:rPr lang="es-ES" b="1" i="1" dirty="0" smtClean="0">
                <a:solidFill>
                  <a:srgbClr val="1A5FBC"/>
                </a:solidFill>
              </a:rPr>
              <a:t> </a:t>
            </a:r>
            <a:r>
              <a:rPr lang="es-ES" i="1" dirty="0" smtClean="0">
                <a:solidFill>
                  <a:srgbClr val="1A5FBC"/>
                </a:solidFill>
              </a:rPr>
              <a:t>are </a:t>
            </a:r>
            <a:r>
              <a:rPr lang="es-ES" i="1" dirty="0" err="1" smtClean="0">
                <a:solidFill>
                  <a:srgbClr val="1A5FBC"/>
                </a:solidFill>
              </a:rPr>
              <a:t>produced</a:t>
            </a:r>
            <a:r>
              <a:rPr lang="es-ES" i="1" dirty="0" smtClean="0">
                <a:solidFill>
                  <a:srgbClr val="1A5FBC"/>
                </a:solidFill>
              </a:rPr>
              <a:t> in </a:t>
            </a:r>
            <a:r>
              <a:rPr lang="es-ES" i="1" dirty="0" err="1" smtClean="0">
                <a:solidFill>
                  <a:srgbClr val="1A5FBC"/>
                </a:solidFill>
              </a:rPr>
              <a:t>the</a:t>
            </a:r>
            <a:r>
              <a:rPr lang="es-ES" i="1" dirty="0" smtClean="0">
                <a:solidFill>
                  <a:srgbClr val="1A5FBC"/>
                </a:solidFill>
              </a:rPr>
              <a:t> </a:t>
            </a:r>
            <a:r>
              <a:rPr lang="es-ES" i="1" dirty="0" err="1" smtClean="0">
                <a:solidFill>
                  <a:srgbClr val="1A5FBC"/>
                </a:solidFill>
              </a:rPr>
              <a:t>framework</a:t>
            </a:r>
            <a:r>
              <a:rPr lang="es-ES" i="1" dirty="0" smtClean="0">
                <a:solidFill>
                  <a:srgbClr val="1A5FBC"/>
                </a:solidFill>
              </a:rPr>
              <a:t> of aerosol data </a:t>
            </a:r>
            <a:r>
              <a:rPr lang="es-ES" i="1" dirty="0" err="1" smtClean="0">
                <a:solidFill>
                  <a:srgbClr val="1A5FBC"/>
                </a:solidFill>
              </a:rPr>
              <a:t>assimilation</a:t>
            </a:r>
            <a:r>
              <a:rPr lang="es-ES" i="1" dirty="0" smtClean="0">
                <a:solidFill>
                  <a:srgbClr val="1A5FBC"/>
                </a:solidFill>
              </a:rPr>
              <a:t>, </a:t>
            </a:r>
            <a:r>
              <a:rPr lang="es-ES" i="1" dirty="0" err="1" smtClean="0">
                <a:solidFill>
                  <a:srgbClr val="1A5FBC"/>
                </a:solidFill>
              </a:rPr>
              <a:t>where</a:t>
            </a:r>
            <a:r>
              <a:rPr lang="es-ES" i="1" dirty="0" smtClean="0">
                <a:solidFill>
                  <a:srgbClr val="1A5FBC"/>
                </a:solidFill>
              </a:rPr>
              <a:t> </a:t>
            </a:r>
            <a:r>
              <a:rPr lang="es-ES" b="1" i="1" dirty="0">
                <a:solidFill>
                  <a:srgbClr val="1A5FBC"/>
                </a:solidFill>
              </a:rPr>
              <a:t>total </a:t>
            </a:r>
            <a:r>
              <a:rPr lang="es-ES" b="1" i="1" dirty="0" smtClean="0">
                <a:solidFill>
                  <a:srgbClr val="1A5FBC"/>
                </a:solidFill>
              </a:rPr>
              <a:t>AOD </a:t>
            </a:r>
            <a:r>
              <a:rPr lang="es-ES" i="1" dirty="0" err="1" smtClean="0">
                <a:solidFill>
                  <a:srgbClr val="1A5FBC"/>
                </a:solidFill>
              </a:rPr>
              <a:t>is</a:t>
            </a:r>
            <a:r>
              <a:rPr lang="es-ES" i="1" dirty="0" smtClean="0">
                <a:solidFill>
                  <a:srgbClr val="1A5FBC"/>
                </a:solidFill>
              </a:rPr>
              <a:t> </a:t>
            </a:r>
            <a:r>
              <a:rPr lang="es-ES" i="1" dirty="0" err="1" smtClean="0">
                <a:solidFill>
                  <a:srgbClr val="1A5FBC"/>
                </a:solidFill>
              </a:rPr>
              <a:t>used</a:t>
            </a:r>
            <a:r>
              <a:rPr lang="es-ES" i="1" dirty="0" smtClean="0">
                <a:solidFill>
                  <a:srgbClr val="1A5FBC"/>
                </a:solidFill>
              </a:rPr>
              <a:t> to </a:t>
            </a:r>
            <a:r>
              <a:rPr lang="es-ES" i="1" dirty="0" err="1" smtClean="0">
                <a:solidFill>
                  <a:srgbClr val="1A5FBC"/>
                </a:solidFill>
              </a:rPr>
              <a:t>constrain</a:t>
            </a:r>
            <a:r>
              <a:rPr lang="es-ES" i="1" dirty="0" smtClean="0">
                <a:solidFill>
                  <a:srgbClr val="1A5FBC"/>
                </a:solidFill>
              </a:rPr>
              <a:t> </a:t>
            </a:r>
            <a:r>
              <a:rPr lang="es-ES" i="1" dirty="0" err="1" smtClean="0">
                <a:solidFill>
                  <a:srgbClr val="1A5FBC"/>
                </a:solidFill>
              </a:rPr>
              <a:t>all</a:t>
            </a:r>
            <a:r>
              <a:rPr lang="es-ES" i="1" dirty="0" smtClean="0">
                <a:solidFill>
                  <a:srgbClr val="1A5FBC"/>
                </a:solidFill>
              </a:rPr>
              <a:t> </a:t>
            </a:r>
            <a:r>
              <a:rPr lang="es-ES" i="1" dirty="0" err="1" smtClean="0">
                <a:solidFill>
                  <a:srgbClr val="1A5FBC"/>
                </a:solidFill>
              </a:rPr>
              <a:t>the</a:t>
            </a:r>
            <a:r>
              <a:rPr lang="es-ES" i="1" dirty="0" smtClean="0">
                <a:solidFill>
                  <a:srgbClr val="1A5FBC"/>
                </a:solidFill>
              </a:rPr>
              <a:t> </a:t>
            </a:r>
            <a:r>
              <a:rPr lang="es-ES" i="1" dirty="0" err="1" smtClean="0">
                <a:solidFill>
                  <a:srgbClr val="1A5FBC"/>
                </a:solidFill>
              </a:rPr>
              <a:t>main</a:t>
            </a:r>
            <a:r>
              <a:rPr lang="es-ES" i="1" dirty="0" smtClean="0">
                <a:solidFill>
                  <a:srgbClr val="1A5FBC"/>
                </a:solidFill>
              </a:rPr>
              <a:t> aerosol </a:t>
            </a:r>
            <a:r>
              <a:rPr lang="es-ES" i="1" dirty="0" err="1" smtClean="0">
                <a:solidFill>
                  <a:srgbClr val="1A5FBC"/>
                </a:solidFill>
              </a:rPr>
              <a:t>species</a:t>
            </a:r>
            <a:endParaRPr lang="es-ES" i="1" dirty="0" smtClean="0">
              <a:solidFill>
                <a:srgbClr val="1A5FBC"/>
              </a:solidFill>
            </a:endParaRP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i="1" dirty="0">
              <a:solidFill>
                <a:srgbClr val="1A5FBC"/>
              </a:solidFill>
            </a:endParaRPr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849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Experiment</a:t>
            </a:r>
            <a:r>
              <a:rPr lang="es-ES" dirty="0" smtClean="0"/>
              <a:t> </a:t>
            </a:r>
            <a:r>
              <a:rPr lang="es-ES" dirty="0" err="1" smtClean="0"/>
              <a:t>design</a:t>
            </a:r>
            <a:endParaRPr lang="en-GB" dirty="0"/>
          </a:p>
        </p:txBody>
      </p:sp>
      <p:sp>
        <p:nvSpPr>
          <p:cNvPr id="3" name="Rectángulo 2"/>
          <p:cNvSpPr/>
          <p:nvPr/>
        </p:nvSpPr>
        <p:spPr>
          <a:xfrm>
            <a:off x="3261789" y="1526391"/>
            <a:ext cx="58822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err="1" smtClean="0"/>
              <a:t>Dust</a:t>
            </a:r>
            <a:r>
              <a:rPr lang="es-ES" sz="2000" dirty="0" smtClean="0"/>
              <a:t> </a:t>
            </a:r>
            <a:r>
              <a:rPr lang="es-ES" sz="2000" dirty="0" err="1" smtClean="0"/>
              <a:t>component</a:t>
            </a:r>
            <a:r>
              <a:rPr lang="es-ES" sz="2000" dirty="0" smtClean="0"/>
              <a:t> of </a:t>
            </a:r>
            <a:r>
              <a:rPr lang="es-ES" sz="2000" dirty="0" err="1" smtClean="0"/>
              <a:t>the</a:t>
            </a:r>
            <a:r>
              <a:rPr lang="es-ES" sz="2000" dirty="0" smtClean="0"/>
              <a:t> NMMB-MONARCH </a:t>
            </a:r>
            <a:r>
              <a:rPr lang="es-ES" sz="2000" dirty="0" err="1"/>
              <a:t>c</a:t>
            </a:r>
            <a:r>
              <a:rPr lang="es-ES" sz="2000" dirty="0" err="1" smtClean="0"/>
              <a:t>hemical</a:t>
            </a:r>
            <a:r>
              <a:rPr lang="es-ES" sz="2000" dirty="0" smtClean="0"/>
              <a:t> </a:t>
            </a:r>
            <a:r>
              <a:rPr lang="es-ES" sz="2000" dirty="0" err="1"/>
              <a:t>weather</a:t>
            </a:r>
            <a:r>
              <a:rPr lang="es-ES" sz="2000" dirty="0"/>
              <a:t> </a:t>
            </a:r>
            <a:r>
              <a:rPr lang="es-ES" sz="2000" dirty="0" err="1" smtClean="0"/>
              <a:t>system</a:t>
            </a:r>
            <a:r>
              <a:rPr lang="es-ES" sz="2000" dirty="0"/>
              <a:t> </a:t>
            </a:r>
            <a:r>
              <a:rPr lang="es-ES" sz="2000" dirty="0" smtClean="0"/>
              <a:t>(</a:t>
            </a:r>
            <a:r>
              <a:rPr lang="es-ES" sz="2000" dirty="0"/>
              <a:t>Pérez et al., </a:t>
            </a:r>
            <a:r>
              <a:rPr lang="es-ES" sz="2000" dirty="0" smtClean="0"/>
              <a:t>2011)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</p:txBody>
      </p:sp>
      <p:sp>
        <p:nvSpPr>
          <p:cNvPr id="4" name="Flecha derecha 3"/>
          <p:cNvSpPr/>
          <p:nvPr/>
        </p:nvSpPr>
        <p:spPr>
          <a:xfrm>
            <a:off x="428263" y="1272964"/>
            <a:ext cx="2628021" cy="941294"/>
          </a:xfrm>
          <a:prstGeom prst="rightArrow">
            <a:avLst/>
          </a:prstGeom>
          <a:solidFill>
            <a:srgbClr val="2374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control </a:t>
            </a:r>
            <a:r>
              <a:rPr lang="es-ES" dirty="0" err="1" smtClean="0"/>
              <a:t>simulation</a:t>
            </a:r>
            <a:endParaRPr lang="en-GB" dirty="0"/>
          </a:p>
        </p:txBody>
      </p:sp>
      <p:cxnSp>
        <p:nvCxnSpPr>
          <p:cNvPr id="9" name="Conector recto 8"/>
          <p:cNvCxnSpPr/>
          <p:nvPr/>
        </p:nvCxnSpPr>
        <p:spPr>
          <a:xfrm>
            <a:off x="204467" y="2921127"/>
            <a:ext cx="867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14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Experiment</a:t>
            </a:r>
            <a:r>
              <a:rPr lang="es-ES" dirty="0" smtClean="0"/>
              <a:t> </a:t>
            </a:r>
            <a:r>
              <a:rPr lang="es-ES" dirty="0" err="1" smtClean="0"/>
              <a:t>design</a:t>
            </a:r>
            <a:endParaRPr lang="en-GB" dirty="0"/>
          </a:p>
        </p:txBody>
      </p:sp>
      <p:sp>
        <p:nvSpPr>
          <p:cNvPr id="3" name="Rectángulo 2"/>
          <p:cNvSpPr/>
          <p:nvPr/>
        </p:nvSpPr>
        <p:spPr>
          <a:xfrm>
            <a:off x="3261789" y="1526391"/>
            <a:ext cx="588221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err="1" smtClean="0"/>
              <a:t>Dust</a:t>
            </a:r>
            <a:r>
              <a:rPr lang="es-ES" sz="2000" dirty="0" smtClean="0"/>
              <a:t> </a:t>
            </a:r>
            <a:r>
              <a:rPr lang="es-ES" sz="2000" dirty="0" err="1" smtClean="0"/>
              <a:t>component</a:t>
            </a:r>
            <a:r>
              <a:rPr lang="es-ES" sz="2000" dirty="0" smtClean="0"/>
              <a:t> of </a:t>
            </a:r>
            <a:r>
              <a:rPr lang="es-ES" sz="2000" dirty="0" err="1" smtClean="0"/>
              <a:t>the</a:t>
            </a:r>
            <a:r>
              <a:rPr lang="es-ES" sz="2000" dirty="0" smtClean="0"/>
              <a:t> NMMB-MONARCH </a:t>
            </a:r>
            <a:r>
              <a:rPr lang="es-ES" sz="2000" dirty="0" err="1"/>
              <a:t>c</a:t>
            </a:r>
            <a:r>
              <a:rPr lang="es-ES" sz="2000" dirty="0" err="1" smtClean="0"/>
              <a:t>hemical</a:t>
            </a:r>
            <a:r>
              <a:rPr lang="es-ES" sz="2000" dirty="0" smtClean="0"/>
              <a:t> </a:t>
            </a:r>
            <a:r>
              <a:rPr lang="es-ES" sz="2000" dirty="0" err="1"/>
              <a:t>weather</a:t>
            </a:r>
            <a:r>
              <a:rPr lang="es-ES" sz="2000" dirty="0"/>
              <a:t> </a:t>
            </a:r>
            <a:r>
              <a:rPr lang="es-ES" sz="2000" dirty="0" err="1" smtClean="0"/>
              <a:t>system</a:t>
            </a:r>
            <a:r>
              <a:rPr lang="es-ES" sz="2000" dirty="0"/>
              <a:t> </a:t>
            </a:r>
            <a:r>
              <a:rPr lang="es-ES" sz="2000" dirty="0" smtClean="0"/>
              <a:t>(</a:t>
            </a:r>
            <a:r>
              <a:rPr lang="es-ES" sz="2000" dirty="0"/>
              <a:t>Pérez et al., </a:t>
            </a:r>
            <a:r>
              <a:rPr lang="es-ES" sz="2000" dirty="0" smtClean="0"/>
              <a:t>2011)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r>
              <a:rPr lang="en-GB" sz="2000" dirty="0" smtClean="0"/>
              <a:t>NMMB-MONARCH ensemble </a:t>
            </a:r>
            <a:r>
              <a:rPr lang="en-GB" sz="2000" dirty="0"/>
              <a:t>members are obtained taking into account model and IC/BC uncertainty</a:t>
            </a:r>
          </a:p>
          <a:p>
            <a:endParaRPr lang="en-GB" sz="2000" dirty="0" smtClean="0"/>
          </a:p>
          <a:p>
            <a:endParaRPr lang="es-ES" sz="2000" dirty="0" smtClean="0"/>
          </a:p>
          <a:p>
            <a:endParaRPr lang="es-ES" sz="2000" dirty="0"/>
          </a:p>
        </p:txBody>
      </p:sp>
      <p:sp>
        <p:nvSpPr>
          <p:cNvPr id="4" name="Flecha derecha 3"/>
          <p:cNvSpPr/>
          <p:nvPr/>
        </p:nvSpPr>
        <p:spPr>
          <a:xfrm>
            <a:off x="428263" y="1272964"/>
            <a:ext cx="2628021" cy="941294"/>
          </a:xfrm>
          <a:prstGeom prst="rightArrow">
            <a:avLst/>
          </a:prstGeom>
          <a:solidFill>
            <a:srgbClr val="2374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control </a:t>
            </a:r>
            <a:r>
              <a:rPr lang="es-ES" dirty="0" err="1" smtClean="0"/>
              <a:t>simulation</a:t>
            </a:r>
            <a:endParaRPr lang="en-GB" dirty="0"/>
          </a:p>
        </p:txBody>
      </p:sp>
      <p:sp>
        <p:nvSpPr>
          <p:cNvPr id="5" name="Flecha derecha 4"/>
          <p:cNvSpPr/>
          <p:nvPr/>
        </p:nvSpPr>
        <p:spPr>
          <a:xfrm>
            <a:off x="428262" y="3650049"/>
            <a:ext cx="2628021" cy="941294"/>
          </a:xfrm>
          <a:prstGeom prst="rightArrow">
            <a:avLst/>
          </a:prstGeom>
          <a:solidFill>
            <a:srgbClr val="2374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ensemble</a:t>
            </a:r>
            <a:r>
              <a:rPr lang="es-ES" dirty="0" smtClean="0"/>
              <a:t> </a:t>
            </a:r>
            <a:r>
              <a:rPr lang="es-ES" dirty="0" err="1" smtClean="0"/>
              <a:t>forecast</a:t>
            </a:r>
            <a:endParaRPr lang="en-GB" dirty="0"/>
          </a:p>
        </p:txBody>
      </p:sp>
      <p:cxnSp>
        <p:nvCxnSpPr>
          <p:cNvPr id="9" name="Conector recto 8"/>
          <p:cNvCxnSpPr/>
          <p:nvPr/>
        </p:nvCxnSpPr>
        <p:spPr>
          <a:xfrm>
            <a:off x="204467" y="2921127"/>
            <a:ext cx="867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57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Experiment</a:t>
            </a:r>
            <a:r>
              <a:rPr lang="es-ES" dirty="0" smtClean="0"/>
              <a:t> </a:t>
            </a:r>
            <a:r>
              <a:rPr lang="es-ES" dirty="0" err="1" smtClean="0"/>
              <a:t>design</a:t>
            </a:r>
            <a:endParaRPr lang="en-GB" dirty="0"/>
          </a:p>
        </p:txBody>
      </p:sp>
      <p:sp>
        <p:nvSpPr>
          <p:cNvPr id="3" name="Rectángulo 2"/>
          <p:cNvSpPr/>
          <p:nvPr/>
        </p:nvSpPr>
        <p:spPr>
          <a:xfrm>
            <a:off x="3261789" y="1526391"/>
            <a:ext cx="58822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err="1" smtClean="0"/>
              <a:t>Dust</a:t>
            </a:r>
            <a:r>
              <a:rPr lang="es-ES" sz="2000" dirty="0" smtClean="0"/>
              <a:t> </a:t>
            </a:r>
            <a:r>
              <a:rPr lang="es-ES" sz="2000" dirty="0" err="1" smtClean="0"/>
              <a:t>component</a:t>
            </a:r>
            <a:r>
              <a:rPr lang="es-ES" sz="2000" dirty="0" smtClean="0"/>
              <a:t> of </a:t>
            </a:r>
            <a:r>
              <a:rPr lang="es-ES" sz="2000" dirty="0" err="1" smtClean="0"/>
              <a:t>the</a:t>
            </a:r>
            <a:r>
              <a:rPr lang="es-ES" sz="2000" dirty="0" smtClean="0"/>
              <a:t> NMMB-MONARCH </a:t>
            </a:r>
            <a:r>
              <a:rPr lang="es-ES" sz="2000" dirty="0" err="1"/>
              <a:t>c</a:t>
            </a:r>
            <a:r>
              <a:rPr lang="es-ES" sz="2000" dirty="0" err="1" smtClean="0"/>
              <a:t>hemical</a:t>
            </a:r>
            <a:r>
              <a:rPr lang="es-ES" sz="2000" dirty="0" smtClean="0"/>
              <a:t> </a:t>
            </a:r>
            <a:r>
              <a:rPr lang="es-ES" sz="2000" dirty="0" err="1"/>
              <a:t>weather</a:t>
            </a:r>
            <a:r>
              <a:rPr lang="es-ES" sz="2000" dirty="0"/>
              <a:t> </a:t>
            </a:r>
            <a:r>
              <a:rPr lang="es-ES" sz="2000" dirty="0" err="1" smtClean="0"/>
              <a:t>system</a:t>
            </a:r>
            <a:r>
              <a:rPr lang="es-ES" sz="2000" dirty="0"/>
              <a:t> </a:t>
            </a:r>
            <a:r>
              <a:rPr lang="es-ES" sz="2000" dirty="0" smtClean="0"/>
              <a:t>(</a:t>
            </a:r>
            <a:r>
              <a:rPr lang="es-ES" sz="2000" dirty="0"/>
              <a:t>Pérez et al., </a:t>
            </a:r>
            <a:r>
              <a:rPr lang="es-ES" sz="2000" dirty="0" smtClean="0"/>
              <a:t>2011)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r>
              <a:rPr lang="en-GB" sz="2000" dirty="0" smtClean="0"/>
              <a:t>NMMB-MONARCH </a:t>
            </a:r>
            <a:r>
              <a:rPr lang="en-GB" sz="2000" dirty="0"/>
              <a:t>ensemble members are obtained </a:t>
            </a:r>
            <a:r>
              <a:rPr lang="en-GB" sz="2000" dirty="0" smtClean="0"/>
              <a:t>taking into account model and IC/BC uncertainty</a:t>
            </a:r>
          </a:p>
        </p:txBody>
      </p:sp>
      <p:sp>
        <p:nvSpPr>
          <p:cNvPr id="4" name="Flecha derecha 3"/>
          <p:cNvSpPr/>
          <p:nvPr/>
        </p:nvSpPr>
        <p:spPr>
          <a:xfrm>
            <a:off x="428263" y="1272964"/>
            <a:ext cx="2628021" cy="941294"/>
          </a:xfrm>
          <a:prstGeom prst="rightArrow">
            <a:avLst/>
          </a:prstGeom>
          <a:solidFill>
            <a:srgbClr val="2374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control </a:t>
            </a:r>
            <a:r>
              <a:rPr lang="es-ES" dirty="0" err="1" smtClean="0"/>
              <a:t>simulation</a:t>
            </a:r>
            <a:endParaRPr lang="en-GB" dirty="0"/>
          </a:p>
        </p:txBody>
      </p:sp>
      <p:sp>
        <p:nvSpPr>
          <p:cNvPr id="5" name="Flecha derecha 4"/>
          <p:cNvSpPr/>
          <p:nvPr/>
        </p:nvSpPr>
        <p:spPr>
          <a:xfrm>
            <a:off x="428262" y="3650049"/>
            <a:ext cx="2628021" cy="941294"/>
          </a:xfrm>
          <a:prstGeom prst="rightArrow">
            <a:avLst/>
          </a:prstGeom>
          <a:solidFill>
            <a:srgbClr val="2374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ensemble</a:t>
            </a:r>
            <a:r>
              <a:rPr lang="es-ES" dirty="0" smtClean="0"/>
              <a:t> </a:t>
            </a:r>
            <a:r>
              <a:rPr lang="es-ES" dirty="0" err="1" smtClean="0"/>
              <a:t>forecast</a:t>
            </a:r>
            <a:endParaRPr lang="en-GB" dirty="0"/>
          </a:p>
        </p:txBody>
      </p:sp>
      <p:cxnSp>
        <p:nvCxnSpPr>
          <p:cNvPr id="9" name="Conector recto 8"/>
          <p:cNvCxnSpPr/>
          <p:nvPr/>
        </p:nvCxnSpPr>
        <p:spPr>
          <a:xfrm>
            <a:off x="204467" y="2921127"/>
            <a:ext cx="867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/>
          <p:cNvSpPr/>
          <p:nvPr/>
        </p:nvSpPr>
        <p:spPr>
          <a:xfrm>
            <a:off x="3247674" y="4337129"/>
            <a:ext cx="603802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Role </a:t>
            </a:r>
            <a:r>
              <a:rPr lang="es-ES" sz="2000" dirty="0" smtClean="0"/>
              <a:t>of </a:t>
            </a:r>
            <a:r>
              <a:rPr lang="es-ES" sz="2000" dirty="0" err="1" smtClean="0"/>
              <a:t>the</a:t>
            </a:r>
            <a:r>
              <a:rPr lang="es-ES" sz="2000" dirty="0" smtClean="0"/>
              <a:t> </a:t>
            </a:r>
            <a:r>
              <a:rPr lang="es-ES" sz="2000" dirty="0" err="1" smtClean="0"/>
              <a:t>ensemble</a:t>
            </a:r>
            <a:r>
              <a:rPr lang="es-ES" sz="2000" dirty="0" smtClean="0"/>
              <a:t> (B </a:t>
            </a:r>
            <a:r>
              <a:rPr lang="es-ES" sz="2000" dirty="0" err="1" smtClean="0"/>
              <a:t>matrix</a:t>
            </a:r>
            <a:r>
              <a:rPr lang="es-ES" sz="2000" dirty="0" smtClean="0"/>
              <a:t>):</a:t>
            </a:r>
            <a:endParaRPr lang="en-GB" sz="2000" dirty="0"/>
          </a:p>
          <a:p>
            <a:pPr marL="342900" indent="-342900" eaLnBrk="0" hangingPunct="0">
              <a:spcBef>
                <a:spcPct val="30000"/>
              </a:spcBef>
              <a:buFontTx/>
              <a:buChar char="-"/>
              <a:defRPr/>
            </a:pPr>
            <a:r>
              <a:rPr lang="es-ES" sz="2000" dirty="0" err="1"/>
              <a:t>spatial</a:t>
            </a:r>
            <a:r>
              <a:rPr lang="es-ES" sz="2000" dirty="0"/>
              <a:t> </a:t>
            </a:r>
            <a:r>
              <a:rPr lang="es-ES" sz="2000" dirty="0" err="1"/>
              <a:t>spreading</a:t>
            </a:r>
            <a:r>
              <a:rPr lang="es-ES" sz="2000" dirty="0"/>
              <a:t> of </a:t>
            </a:r>
            <a:r>
              <a:rPr lang="es-ES" sz="2000" dirty="0" err="1"/>
              <a:t>information</a:t>
            </a:r>
            <a:r>
              <a:rPr lang="es-ES" sz="2000" dirty="0"/>
              <a:t> </a:t>
            </a:r>
            <a:r>
              <a:rPr lang="es-ES" sz="2000" dirty="0" err="1"/>
              <a:t>from</a:t>
            </a:r>
            <a:r>
              <a:rPr lang="es-ES" sz="2000" dirty="0"/>
              <a:t> </a:t>
            </a:r>
            <a:r>
              <a:rPr lang="es-ES" sz="2000" dirty="0" err="1"/>
              <a:t>observations</a:t>
            </a:r>
            <a:endParaRPr lang="es-ES" sz="2000" dirty="0"/>
          </a:p>
          <a:p>
            <a:pPr marL="342900" indent="-342900" eaLnBrk="0" hangingPunct="0">
              <a:spcBef>
                <a:spcPct val="30000"/>
              </a:spcBef>
              <a:buFontTx/>
              <a:buChar char="-"/>
              <a:defRPr/>
            </a:pPr>
            <a:r>
              <a:rPr lang="es-ES" sz="2000" dirty="0" err="1"/>
              <a:t>statistically</a:t>
            </a:r>
            <a:r>
              <a:rPr lang="es-ES" sz="2000" dirty="0"/>
              <a:t> </a:t>
            </a:r>
            <a:r>
              <a:rPr lang="es-ES" sz="2000" dirty="0" err="1"/>
              <a:t>consistent</a:t>
            </a:r>
            <a:r>
              <a:rPr lang="es-ES" sz="2000" dirty="0"/>
              <a:t> </a:t>
            </a:r>
            <a:r>
              <a:rPr lang="es-ES" sz="2000" dirty="0" err="1"/>
              <a:t>increments</a:t>
            </a:r>
            <a:r>
              <a:rPr lang="es-ES" sz="2000" dirty="0"/>
              <a:t> </a:t>
            </a:r>
            <a:r>
              <a:rPr lang="es-ES" sz="2000" dirty="0" err="1"/>
              <a:t>between</a:t>
            </a:r>
            <a:r>
              <a:rPr lang="es-ES" sz="2000" dirty="0"/>
              <a:t> </a:t>
            </a:r>
            <a:r>
              <a:rPr lang="es-ES" sz="2000" dirty="0" err="1"/>
              <a:t>neighbouring</a:t>
            </a:r>
            <a:r>
              <a:rPr lang="es-ES" sz="2000" dirty="0"/>
              <a:t> </a:t>
            </a:r>
            <a:r>
              <a:rPr lang="es-ES" sz="2000" dirty="0" err="1"/>
              <a:t>grid</a:t>
            </a:r>
            <a:r>
              <a:rPr lang="es-ES" sz="2000" dirty="0"/>
              <a:t> </a:t>
            </a:r>
            <a:r>
              <a:rPr lang="es-ES" sz="2000" dirty="0" err="1"/>
              <a:t>points</a:t>
            </a:r>
            <a:r>
              <a:rPr lang="es-ES" sz="2000" dirty="0"/>
              <a:t> </a:t>
            </a:r>
          </a:p>
          <a:p>
            <a:pPr marL="342900" indent="-342900" eaLnBrk="0" hangingPunct="0">
              <a:spcBef>
                <a:spcPct val="30000"/>
              </a:spcBef>
              <a:buFontTx/>
              <a:buChar char="-"/>
              <a:defRPr/>
            </a:pPr>
            <a:r>
              <a:rPr lang="es-ES" sz="2000" dirty="0" err="1"/>
              <a:t>multivariate</a:t>
            </a:r>
            <a:r>
              <a:rPr lang="es-ES" sz="2000" dirty="0"/>
              <a:t> </a:t>
            </a:r>
            <a:r>
              <a:rPr lang="es-ES" sz="2000" dirty="0" err="1"/>
              <a:t>analysis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69223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Experiment</a:t>
            </a:r>
            <a:r>
              <a:rPr lang="es-ES" dirty="0" smtClean="0"/>
              <a:t> </a:t>
            </a:r>
            <a:r>
              <a:rPr lang="es-ES" dirty="0" err="1" smtClean="0"/>
              <a:t>design</a:t>
            </a:r>
            <a:endParaRPr lang="en-GB" dirty="0"/>
          </a:p>
        </p:txBody>
      </p:sp>
      <p:sp>
        <p:nvSpPr>
          <p:cNvPr id="3" name="Rectángulo 2"/>
          <p:cNvSpPr/>
          <p:nvPr/>
        </p:nvSpPr>
        <p:spPr>
          <a:xfrm>
            <a:off x="3261789" y="1186760"/>
            <a:ext cx="588221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n-US" sz="2000" dirty="0" err="1" smtClean="0"/>
              <a:t>An</a:t>
            </a:r>
            <a:r>
              <a:rPr lang="es-ES" altLang="en-US" sz="2000" dirty="0" smtClean="0"/>
              <a:t> </a:t>
            </a:r>
            <a:r>
              <a:rPr lang="es-ES" altLang="en-US" sz="2000" dirty="0" err="1" smtClean="0"/>
              <a:t>ensemble-based</a:t>
            </a:r>
            <a:r>
              <a:rPr lang="es-ES" altLang="en-US" sz="2000" dirty="0" smtClean="0"/>
              <a:t> DA </a:t>
            </a:r>
            <a:r>
              <a:rPr lang="es-ES" altLang="en-US" sz="2000" dirty="0" err="1" smtClean="0"/>
              <a:t>scheme</a:t>
            </a:r>
            <a:r>
              <a:rPr lang="es-ES" altLang="en-US" sz="2000" dirty="0" smtClean="0"/>
              <a:t>: LETKF </a:t>
            </a:r>
            <a:endParaRPr lang="en-GB" altLang="en-US" sz="2000" dirty="0" smtClean="0"/>
          </a:p>
          <a:p>
            <a:r>
              <a:rPr lang="en-GB" altLang="en-US" sz="2000" dirty="0" smtClean="0"/>
              <a:t>- </a:t>
            </a:r>
            <a:r>
              <a:rPr lang="en-GB" altLang="en-US" sz="2000" dirty="0"/>
              <a:t>usage of a flow-dependent background error covariance</a:t>
            </a:r>
          </a:p>
          <a:p>
            <a:r>
              <a:rPr lang="en-GB" altLang="en-US" sz="2000" dirty="0"/>
              <a:t>- performing the analysis locally </a:t>
            </a:r>
            <a:endParaRPr lang="en-GB" sz="2000" dirty="0"/>
          </a:p>
          <a:p>
            <a:r>
              <a:rPr lang="es-ES" sz="2000" dirty="0" smtClean="0"/>
              <a:t> </a:t>
            </a:r>
            <a:endParaRPr lang="es-ES" sz="2000" dirty="0"/>
          </a:p>
          <a:p>
            <a:endParaRPr lang="es-ES" sz="2000" dirty="0" smtClean="0"/>
          </a:p>
          <a:p>
            <a:endParaRPr lang="es-ES" sz="2000" dirty="0" smtClean="0"/>
          </a:p>
          <a:p>
            <a:endParaRPr lang="es-ES" sz="2000" dirty="0" smtClean="0"/>
          </a:p>
          <a:p>
            <a:endParaRPr lang="es-ES" sz="2000" dirty="0" smtClean="0"/>
          </a:p>
          <a:p>
            <a:endParaRPr lang="es-ES" sz="2000" dirty="0"/>
          </a:p>
        </p:txBody>
      </p:sp>
      <p:sp>
        <p:nvSpPr>
          <p:cNvPr id="4" name="Flecha derecha 3"/>
          <p:cNvSpPr/>
          <p:nvPr/>
        </p:nvSpPr>
        <p:spPr>
          <a:xfrm>
            <a:off x="428263" y="1272964"/>
            <a:ext cx="2628021" cy="941294"/>
          </a:xfrm>
          <a:prstGeom prst="rightArrow">
            <a:avLst/>
          </a:prstGeom>
          <a:solidFill>
            <a:srgbClr val="2374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data </a:t>
            </a:r>
            <a:r>
              <a:rPr lang="es-ES" dirty="0" err="1" smtClean="0"/>
              <a:t>assimilation</a:t>
            </a:r>
            <a:endParaRPr lang="en-GB" dirty="0"/>
          </a:p>
        </p:txBody>
      </p:sp>
      <p:cxnSp>
        <p:nvCxnSpPr>
          <p:cNvPr id="9" name="Conector recto 8"/>
          <p:cNvCxnSpPr/>
          <p:nvPr/>
        </p:nvCxnSpPr>
        <p:spPr>
          <a:xfrm>
            <a:off x="356544" y="2825739"/>
            <a:ext cx="867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03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Experiment</a:t>
            </a:r>
            <a:r>
              <a:rPr lang="es-ES" dirty="0" smtClean="0"/>
              <a:t> </a:t>
            </a:r>
            <a:r>
              <a:rPr lang="es-ES" dirty="0" err="1" smtClean="0"/>
              <a:t>design</a:t>
            </a:r>
            <a:endParaRPr lang="en-GB" dirty="0"/>
          </a:p>
        </p:txBody>
      </p:sp>
      <p:sp>
        <p:nvSpPr>
          <p:cNvPr id="3" name="Rectángulo 2"/>
          <p:cNvSpPr/>
          <p:nvPr/>
        </p:nvSpPr>
        <p:spPr>
          <a:xfrm>
            <a:off x="3261789" y="1186760"/>
            <a:ext cx="5882211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n-US" sz="2000" dirty="0" err="1" smtClean="0"/>
              <a:t>An</a:t>
            </a:r>
            <a:r>
              <a:rPr lang="es-ES" altLang="en-US" sz="2000" dirty="0" smtClean="0"/>
              <a:t> </a:t>
            </a:r>
            <a:r>
              <a:rPr lang="es-ES" altLang="en-US" sz="2000" dirty="0" err="1" smtClean="0"/>
              <a:t>ensemble-based</a:t>
            </a:r>
            <a:r>
              <a:rPr lang="es-ES" altLang="en-US" sz="2000" dirty="0" smtClean="0"/>
              <a:t> DA </a:t>
            </a:r>
            <a:r>
              <a:rPr lang="es-ES" altLang="en-US" sz="2000" dirty="0" err="1" smtClean="0"/>
              <a:t>scheme</a:t>
            </a:r>
            <a:r>
              <a:rPr lang="es-ES" altLang="en-US" sz="2000" dirty="0" smtClean="0"/>
              <a:t>: LETKF </a:t>
            </a:r>
            <a:endParaRPr lang="en-GB" altLang="en-US" sz="2000" dirty="0" smtClean="0"/>
          </a:p>
          <a:p>
            <a:r>
              <a:rPr lang="en-GB" altLang="en-US" sz="2000" dirty="0" smtClean="0"/>
              <a:t>- </a:t>
            </a:r>
            <a:r>
              <a:rPr lang="en-GB" altLang="en-US" sz="2000" dirty="0"/>
              <a:t>usage of a flow-dependent background error covariance</a:t>
            </a:r>
          </a:p>
          <a:p>
            <a:r>
              <a:rPr lang="en-GB" altLang="en-US" sz="2000" dirty="0"/>
              <a:t>- performing the analysis locally </a:t>
            </a:r>
            <a:endParaRPr lang="en-GB" sz="2000" dirty="0"/>
          </a:p>
          <a:p>
            <a:r>
              <a:rPr lang="es-ES" sz="2000" dirty="0" smtClean="0"/>
              <a:t> </a:t>
            </a:r>
            <a:endParaRPr lang="es-ES" sz="2000" dirty="0"/>
          </a:p>
          <a:p>
            <a:endParaRPr lang="es-ES" sz="2000" dirty="0" smtClean="0"/>
          </a:p>
          <a:p>
            <a:endParaRPr lang="es-ES" sz="2000" dirty="0" smtClean="0"/>
          </a:p>
          <a:p>
            <a:r>
              <a:rPr lang="es-ES" sz="2000" dirty="0" err="1" smtClean="0"/>
              <a:t>Dedicated</a:t>
            </a:r>
            <a:r>
              <a:rPr lang="es-ES" sz="2000" dirty="0" smtClean="0"/>
              <a:t> </a:t>
            </a:r>
            <a:r>
              <a:rPr lang="es-ES" sz="2000" dirty="0" err="1" smtClean="0"/>
              <a:t>dust</a:t>
            </a:r>
            <a:r>
              <a:rPr lang="es-ES" sz="2000" dirty="0" smtClean="0"/>
              <a:t> </a:t>
            </a:r>
            <a:r>
              <a:rPr lang="es-ES" sz="2000" dirty="0" err="1" smtClean="0"/>
              <a:t>observations</a:t>
            </a:r>
            <a:r>
              <a:rPr lang="es-ES" sz="2000" dirty="0" smtClean="0"/>
              <a:t>:</a:t>
            </a:r>
          </a:p>
          <a:p>
            <a:endParaRPr lang="es-ES" sz="2000" dirty="0" smtClean="0"/>
          </a:p>
          <a:p>
            <a:pPr marL="342900" indent="-342900" eaLnBrk="0" hangingPunct="0">
              <a:spcBef>
                <a:spcPct val="30000"/>
              </a:spcBef>
              <a:buFontTx/>
              <a:buChar char="-"/>
              <a:defRPr/>
            </a:pPr>
            <a:r>
              <a:rPr lang="es-ES" sz="2000" dirty="0" smtClean="0"/>
              <a:t>MODIS </a:t>
            </a:r>
            <a:r>
              <a:rPr lang="es-ES" sz="2000" dirty="0" err="1" smtClean="0"/>
              <a:t>Dark</a:t>
            </a:r>
            <a:r>
              <a:rPr lang="es-ES" sz="2000" dirty="0" smtClean="0"/>
              <a:t> Target AOD in </a:t>
            </a:r>
            <a:r>
              <a:rPr lang="es-ES" sz="2000" dirty="0" err="1" smtClean="0"/>
              <a:t>dust-dominated</a:t>
            </a:r>
            <a:r>
              <a:rPr lang="es-ES" sz="2000" dirty="0" smtClean="0"/>
              <a:t> </a:t>
            </a:r>
            <a:r>
              <a:rPr lang="es-ES" sz="2000" dirty="0" err="1" smtClean="0"/>
              <a:t>conditions</a:t>
            </a:r>
            <a:endParaRPr lang="es-ES" sz="2000" dirty="0" smtClean="0"/>
          </a:p>
          <a:p>
            <a:pPr marL="342900" indent="-342900" eaLnBrk="0" hangingPunct="0">
              <a:spcBef>
                <a:spcPct val="30000"/>
              </a:spcBef>
              <a:buFontTx/>
              <a:buChar char="-"/>
              <a:defRPr/>
            </a:pPr>
            <a:r>
              <a:rPr lang="es-ES" sz="2000" dirty="0"/>
              <a:t>MODIS Deep Blue </a:t>
            </a:r>
            <a:r>
              <a:rPr lang="es-ES" sz="2000" dirty="0" smtClean="0"/>
              <a:t>AOD </a:t>
            </a:r>
            <a:r>
              <a:rPr lang="es-ES" sz="2000" dirty="0"/>
              <a:t>in </a:t>
            </a:r>
            <a:r>
              <a:rPr lang="es-ES" sz="2000" dirty="0" err="1"/>
              <a:t>dust-dominated</a:t>
            </a:r>
            <a:r>
              <a:rPr lang="es-ES" sz="2000" dirty="0"/>
              <a:t> </a:t>
            </a:r>
            <a:r>
              <a:rPr lang="es-ES" sz="2000" dirty="0" err="1" smtClean="0"/>
              <a:t>conditions</a:t>
            </a:r>
            <a:endParaRPr lang="es-ES" sz="2000" dirty="0" smtClean="0"/>
          </a:p>
          <a:p>
            <a:pPr marL="342900" indent="-342900" eaLnBrk="0" hangingPunct="0">
              <a:spcBef>
                <a:spcPct val="30000"/>
              </a:spcBef>
              <a:buFontTx/>
              <a:buChar char="-"/>
              <a:defRPr/>
            </a:pPr>
            <a:r>
              <a:rPr lang="es-ES" sz="2000" dirty="0" smtClean="0"/>
              <a:t>IASI </a:t>
            </a:r>
            <a:r>
              <a:rPr lang="es-ES" sz="2000" dirty="0" err="1" smtClean="0"/>
              <a:t>dust</a:t>
            </a:r>
            <a:r>
              <a:rPr lang="es-ES" sz="2000" dirty="0" smtClean="0"/>
              <a:t> AOD</a:t>
            </a:r>
          </a:p>
          <a:p>
            <a:r>
              <a:rPr lang="es-ES" sz="2000" dirty="0" smtClean="0"/>
              <a:t>-     ACTRIS </a:t>
            </a:r>
            <a:r>
              <a:rPr lang="es-ES" sz="2000" dirty="0" err="1" smtClean="0"/>
              <a:t>lidar</a:t>
            </a:r>
            <a:r>
              <a:rPr lang="es-ES" sz="2000" dirty="0" smtClean="0"/>
              <a:t> </a:t>
            </a:r>
            <a:r>
              <a:rPr lang="es-ES" sz="2000" dirty="0" err="1" smtClean="0"/>
              <a:t>dust</a:t>
            </a:r>
            <a:r>
              <a:rPr lang="es-ES" sz="2000" dirty="0" smtClean="0"/>
              <a:t> </a:t>
            </a:r>
            <a:r>
              <a:rPr lang="es-ES" sz="2000" dirty="0" err="1" smtClean="0"/>
              <a:t>exinction</a:t>
            </a:r>
            <a:r>
              <a:rPr lang="es-ES" sz="2000" dirty="0"/>
              <a:t> </a:t>
            </a:r>
            <a:r>
              <a:rPr lang="es-ES" sz="2000" dirty="0" err="1" smtClean="0"/>
              <a:t>coefficient</a:t>
            </a:r>
            <a:r>
              <a:rPr lang="es-ES" sz="2000" dirty="0" smtClean="0"/>
              <a:t> </a:t>
            </a:r>
            <a:r>
              <a:rPr lang="es-ES" sz="2000" dirty="0" err="1" smtClean="0"/>
              <a:t>profiles</a:t>
            </a:r>
            <a:endParaRPr lang="es-ES" sz="2000" dirty="0" smtClean="0"/>
          </a:p>
          <a:p>
            <a:endParaRPr lang="es-ES" sz="2000" dirty="0"/>
          </a:p>
        </p:txBody>
      </p:sp>
      <p:sp>
        <p:nvSpPr>
          <p:cNvPr id="4" name="Flecha derecha 3"/>
          <p:cNvSpPr/>
          <p:nvPr/>
        </p:nvSpPr>
        <p:spPr>
          <a:xfrm>
            <a:off x="428263" y="1272964"/>
            <a:ext cx="2628021" cy="941294"/>
          </a:xfrm>
          <a:prstGeom prst="rightArrow">
            <a:avLst/>
          </a:prstGeom>
          <a:solidFill>
            <a:srgbClr val="2374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data </a:t>
            </a:r>
            <a:r>
              <a:rPr lang="es-ES" dirty="0" err="1" smtClean="0"/>
              <a:t>assimilation</a:t>
            </a:r>
            <a:endParaRPr lang="en-GB" dirty="0"/>
          </a:p>
        </p:txBody>
      </p:sp>
      <p:sp>
        <p:nvSpPr>
          <p:cNvPr id="5" name="Flecha derecha 4"/>
          <p:cNvSpPr/>
          <p:nvPr/>
        </p:nvSpPr>
        <p:spPr>
          <a:xfrm>
            <a:off x="428262" y="3650049"/>
            <a:ext cx="2628021" cy="941294"/>
          </a:xfrm>
          <a:prstGeom prst="rightArrow">
            <a:avLst/>
          </a:prstGeom>
          <a:solidFill>
            <a:srgbClr val="2374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observations</a:t>
            </a:r>
            <a:endParaRPr lang="en-GB" dirty="0"/>
          </a:p>
        </p:txBody>
      </p:sp>
      <p:cxnSp>
        <p:nvCxnSpPr>
          <p:cNvPr id="9" name="Conector recto 8"/>
          <p:cNvCxnSpPr/>
          <p:nvPr/>
        </p:nvCxnSpPr>
        <p:spPr>
          <a:xfrm>
            <a:off x="356544" y="2825739"/>
            <a:ext cx="867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68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6203</TotalTime>
  <Words>1303</Words>
  <Application>Microsoft Office PowerPoint</Application>
  <PresentationFormat>On-screen Show (4:3)</PresentationFormat>
  <Paragraphs>270</Paragraphs>
  <Slides>34</Slides>
  <Notes>29</Notes>
  <HiddenSlides>6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ＭＳ Ｐゴシック</vt:lpstr>
      <vt:lpstr>Arial</vt:lpstr>
      <vt:lpstr>Calibri</vt:lpstr>
      <vt:lpstr>Helvetica</vt:lpstr>
      <vt:lpstr>Helvetica Neue</vt:lpstr>
      <vt:lpstr>LiberationSerif-Italic</vt:lpstr>
      <vt:lpstr>Wingdings</vt:lpstr>
      <vt:lpstr>Tema de Office</vt:lpstr>
      <vt:lpstr>Satellite data assimilation of dust aerosol observations for the MONARCH forecasting system</vt:lpstr>
      <vt:lpstr>Constrainting Mineral Dust  Simulations  with Observations</vt:lpstr>
      <vt:lpstr>Motivation</vt:lpstr>
      <vt:lpstr>Motivation</vt:lpstr>
      <vt:lpstr>Experiment design</vt:lpstr>
      <vt:lpstr>Experiment design</vt:lpstr>
      <vt:lpstr>Experiment design</vt:lpstr>
      <vt:lpstr>Experiment design</vt:lpstr>
      <vt:lpstr>Experiment design</vt:lpstr>
      <vt:lpstr>MODIS Dark Target and Deep Blue, Level3</vt:lpstr>
      <vt:lpstr>Assimilated observations</vt:lpstr>
      <vt:lpstr>Assimilated observations</vt:lpstr>
      <vt:lpstr>Ensemble Spread Reduction</vt:lpstr>
      <vt:lpstr>Analysis increments</vt:lpstr>
      <vt:lpstr>Validation of the forecast</vt:lpstr>
      <vt:lpstr>MODIS Deep Blue, Level 2</vt:lpstr>
      <vt:lpstr>Assimilated observations</vt:lpstr>
      <vt:lpstr>Analysis increments</vt:lpstr>
      <vt:lpstr>Indipendent validation</vt:lpstr>
      <vt:lpstr>DustClim Project (2017-2020) </vt:lpstr>
      <vt:lpstr>IASI dust AOD, Level 3</vt:lpstr>
      <vt:lpstr>Aerosol_cci and CMUG projects</vt:lpstr>
      <vt:lpstr>IASI analyses</vt:lpstr>
      <vt:lpstr>Exercise on observation uncertainty</vt:lpstr>
      <vt:lpstr> Aerosol, Clouds, and Trace gases (ACTRIS)  lidar profiles</vt:lpstr>
      <vt:lpstr>Evaluating the potential of ACTRIS‐2 profiles for DA </vt:lpstr>
      <vt:lpstr>Evaluating the potential of ACTRIS‐2 profiles for DA </vt:lpstr>
      <vt:lpstr>Evaluating the potential of ACTRIS‐2 profiles for DA </vt:lpstr>
      <vt:lpstr>Constrainting Mineral Dust  Simulations  with Observations</vt:lpstr>
      <vt:lpstr>Constrainting Mineral Dust  Simulations  with Observations</vt:lpstr>
      <vt:lpstr>Thanks to the people taking measurements, maintaining sites, making retrievals and observation products</vt:lpstr>
      <vt:lpstr>Ensemble-Based Data Assimilation (DA) at BSC </vt:lpstr>
      <vt:lpstr>Characterization of observational uncertainty</vt:lpstr>
      <vt:lpstr>Conclusions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Slides v.1</dc:title>
  <dc:creator>BSC-CNS</dc:creator>
  <cp:lastModifiedBy>bscuser</cp:lastModifiedBy>
  <cp:revision>434</cp:revision>
  <dcterms:created xsi:type="dcterms:W3CDTF">2016-07-07T10:13:32Z</dcterms:created>
  <dcterms:modified xsi:type="dcterms:W3CDTF">2019-05-17T07:20:02Z</dcterms:modified>
</cp:coreProperties>
</file>