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6"/>
  </p:notesMasterIdLst>
  <p:handoutMasterIdLst>
    <p:handoutMasterId r:id="rId27"/>
  </p:handoutMasterIdLst>
  <p:sldIdLst>
    <p:sldId id="256" r:id="rId2"/>
    <p:sldId id="270" r:id="rId3"/>
    <p:sldId id="273" r:id="rId4"/>
    <p:sldId id="279" r:id="rId5"/>
    <p:sldId id="280" r:id="rId6"/>
    <p:sldId id="282" r:id="rId7"/>
    <p:sldId id="272" r:id="rId8"/>
    <p:sldId id="294" r:id="rId9"/>
    <p:sldId id="275" r:id="rId10"/>
    <p:sldId id="276" r:id="rId11"/>
    <p:sldId id="285" r:id="rId12"/>
    <p:sldId id="277" r:id="rId13"/>
    <p:sldId id="278" r:id="rId14"/>
    <p:sldId id="286" r:id="rId15"/>
    <p:sldId id="287" r:id="rId16"/>
    <p:sldId id="288" r:id="rId17"/>
    <p:sldId id="289" r:id="rId18"/>
    <p:sldId id="295" r:id="rId19"/>
    <p:sldId id="291" r:id="rId20"/>
    <p:sldId id="296" r:id="rId21"/>
    <p:sldId id="297" r:id="rId22"/>
    <p:sldId id="293" r:id="rId23"/>
    <p:sldId id="292" r:id="rId24"/>
    <p:sldId id="26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1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DF2"/>
    <a:srgbClr val="1E2B33"/>
    <a:srgbClr val="2F5597"/>
    <a:srgbClr val="6BA072"/>
    <a:srgbClr val="8FAADC"/>
    <a:srgbClr val="31681E"/>
    <a:srgbClr val="477A2E"/>
    <a:srgbClr val="58A539"/>
    <a:srgbClr val="DCEFD5"/>
    <a:srgbClr val="1F41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8" autoAdjust="0"/>
    <p:restoredTop sz="94614" autoAdjust="0"/>
  </p:normalViewPr>
  <p:slideViewPr>
    <p:cSldViewPr snapToGrid="0">
      <p:cViewPr varScale="1">
        <p:scale>
          <a:sx n="115" d="100"/>
          <a:sy n="115" d="100"/>
        </p:scale>
        <p:origin x="-1272" y="-120"/>
      </p:cViewPr>
      <p:guideLst>
        <p:guide orient="horz" pos="2115"/>
        <p:guide pos="2880"/>
      </p:guideLst>
    </p:cSldViewPr>
  </p:slideViewPr>
  <p:outlineViewPr>
    <p:cViewPr>
      <p:scale>
        <a:sx n="33" d="100"/>
        <a:sy n="33" d="100"/>
      </p:scale>
      <p:origin x="0" y="448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638B15-2CED-D046-97A1-6C62AD9C7743}" type="datetimeFigureOut">
              <a:rPr lang="es-ES" smtClean="0"/>
              <a:t>28/11/17</a:t>
            </a:fld>
            <a:endParaRPr lang="en-GB"/>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05849F-1B33-D646-8D6F-C43F964276CD}" type="slidenum">
              <a:rPr lang="en-GB" smtClean="0"/>
              <a:t>‹Nr.›</a:t>
            </a:fld>
            <a:endParaRPr lang="en-GB"/>
          </a:p>
        </p:txBody>
      </p:sp>
    </p:spTree>
    <p:extLst>
      <p:ext uri="{BB962C8B-B14F-4D97-AF65-F5344CB8AC3E}">
        <p14:creationId xmlns:p14="http://schemas.microsoft.com/office/powerpoint/2010/main" val="2781344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0A98B-92B9-4661-8148-70A28B87BFA7}" type="datetimeFigureOut">
              <a:rPr lang="es-ES" smtClean="0"/>
              <a:t>28/11/17</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0EC59-92A8-49D9-A266-1F666DA847F6}" type="slidenum">
              <a:rPr lang="es-ES" smtClean="0"/>
              <a:t>‹Nr.›</a:t>
            </a:fld>
            <a:endParaRPr lang="es-ES"/>
          </a:p>
        </p:txBody>
      </p:sp>
    </p:spTree>
    <p:extLst>
      <p:ext uri="{BB962C8B-B14F-4D97-AF65-F5344CB8AC3E}">
        <p14:creationId xmlns:p14="http://schemas.microsoft.com/office/powerpoint/2010/main" val="30498262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SC2017-Fir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p:cNvSpPr/>
          <p:nvPr userDrawn="1"/>
        </p:nvSpPr>
        <p:spPr>
          <a:xfrm>
            <a:off x="3048000" y="6095685"/>
            <a:ext cx="6096000" cy="48753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p:nvPr>
        </p:nvSpPr>
        <p:spPr>
          <a:xfrm>
            <a:off x="3722916" y="1631730"/>
            <a:ext cx="5026945" cy="2998826"/>
          </a:xfrm>
          <a:prstGeom prst="rect">
            <a:avLst/>
          </a:prstGeom>
        </p:spPr>
        <p:txBody>
          <a:bodyPr anchor="ctr">
            <a:normAutofit/>
          </a:bodyPr>
          <a:lstStyle>
            <a:lvl1pPr algn="l">
              <a:defRPr sz="5200" b="1">
                <a:solidFill>
                  <a:srgbClr val="004890"/>
                </a:solidFill>
                <a:latin typeface="+mn-lt"/>
              </a:defRPr>
            </a:lvl1pPr>
          </a:lstStyle>
          <a:p>
            <a:r>
              <a:rPr lang="es-ES" dirty="0" smtClean="0"/>
              <a:t>Haga clic para modificar el estilo de título del patrón</a:t>
            </a:r>
            <a:endParaRPr lang="en-US" dirty="0"/>
          </a:p>
        </p:txBody>
      </p:sp>
      <p:sp>
        <p:nvSpPr>
          <p:cNvPr id="3" name="Subtitle 2"/>
          <p:cNvSpPr>
            <a:spLocks noGrp="1"/>
          </p:cNvSpPr>
          <p:nvPr>
            <p:ph type="subTitle" idx="1" hasCustomPrompt="1"/>
          </p:nvPr>
        </p:nvSpPr>
        <p:spPr>
          <a:xfrm>
            <a:off x="3722916" y="4900141"/>
            <a:ext cx="5026945" cy="822742"/>
          </a:xfrm>
          <a:prstGeom prst="rect">
            <a:avLst/>
          </a:prstGeom>
          <a:noFill/>
          <a:effectLst/>
        </p:spPr>
        <p:txBody>
          <a:bodyPr anchor="ctr">
            <a:noAutofit/>
          </a:bodyPr>
          <a:lstStyle>
            <a:lvl1pPr marL="0" indent="0" algn="l">
              <a:buNone/>
              <a:defRPr sz="32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a:t>
            </a:r>
            <a:r>
              <a:rPr lang="es-ES" dirty="0" err="1" smtClean="0"/>
              <a:t>click</a:t>
            </a:r>
            <a:r>
              <a:rPr lang="es-ES" dirty="0" smtClean="0"/>
              <a:t> aquí para modificar el subtítulo</a:t>
            </a:r>
          </a:p>
        </p:txBody>
      </p:sp>
      <p:sp>
        <p:nvSpPr>
          <p:cNvPr id="13" name="Rectángulo 12"/>
          <p:cNvSpPr/>
          <p:nvPr userDrawn="1"/>
        </p:nvSpPr>
        <p:spPr>
          <a:xfrm>
            <a:off x="1" y="6095685"/>
            <a:ext cx="3048000" cy="487533"/>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bg1"/>
              </a:solidFill>
            </a:endParaRPr>
          </a:p>
        </p:txBody>
      </p:sp>
      <p:sp>
        <p:nvSpPr>
          <p:cNvPr id="15" name="Marcador de texto 14"/>
          <p:cNvSpPr>
            <a:spLocks noGrp="1"/>
          </p:cNvSpPr>
          <p:nvPr>
            <p:ph type="body" sz="quarter" idx="10" hasCustomPrompt="1"/>
          </p:nvPr>
        </p:nvSpPr>
        <p:spPr>
          <a:xfrm>
            <a:off x="244475" y="6095685"/>
            <a:ext cx="2441575" cy="487533"/>
          </a:xfrm>
          <a:prstGeom prst="rect">
            <a:avLst/>
          </a:prstGeom>
        </p:spPr>
        <p:txBody>
          <a:bodyPr anchor="ctr"/>
          <a:lstStyle>
            <a:lvl1pPr marL="0" indent="0" algn="ctr">
              <a:buNone/>
              <a:defRPr>
                <a:solidFill>
                  <a:schemeClr val="bg1"/>
                </a:solidFill>
              </a:defRPr>
            </a:lvl1pPr>
          </a:lstStyle>
          <a:p>
            <a:pPr lvl="0"/>
            <a:r>
              <a:rPr lang="es-ES" dirty="0" err="1" smtClean="0"/>
              <a:t>day</a:t>
            </a:r>
            <a:r>
              <a:rPr lang="es-ES" dirty="0" smtClean="0"/>
              <a:t>/</a:t>
            </a:r>
            <a:r>
              <a:rPr lang="es-ES" dirty="0" err="1" smtClean="0"/>
              <a:t>month</a:t>
            </a:r>
            <a:r>
              <a:rPr lang="es-ES" dirty="0" smtClean="0"/>
              <a:t>/</a:t>
            </a:r>
            <a:r>
              <a:rPr lang="es-ES" dirty="0" err="1" smtClean="0"/>
              <a:t>year</a:t>
            </a:r>
            <a:endParaRPr lang="es-ES" dirty="0"/>
          </a:p>
        </p:txBody>
      </p:sp>
      <p:sp>
        <p:nvSpPr>
          <p:cNvPr id="17" name="Marcador de texto 16"/>
          <p:cNvSpPr>
            <a:spLocks noGrp="1"/>
          </p:cNvSpPr>
          <p:nvPr>
            <p:ph type="body" sz="quarter" idx="11" hasCustomPrompt="1"/>
          </p:nvPr>
        </p:nvSpPr>
        <p:spPr>
          <a:xfrm>
            <a:off x="3722916" y="6095684"/>
            <a:ext cx="5026946" cy="487533"/>
          </a:xfrm>
          <a:prstGeom prst="rect">
            <a:avLst/>
          </a:prstGeom>
        </p:spPr>
        <p:txBody>
          <a:bodyPr anchor="ctr"/>
          <a:lstStyle>
            <a:lvl1pPr marL="0" indent="0" algn="l">
              <a:buNone/>
              <a:defRPr>
                <a:solidFill>
                  <a:srgbClr val="004890"/>
                </a:solidFill>
              </a:defRPr>
            </a:lvl1pPr>
          </a:lstStyle>
          <a:p>
            <a:pPr lvl="0"/>
            <a:r>
              <a:rPr lang="es-ES" dirty="0" err="1" smtClean="0"/>
              <a:t>Venue</a:t>
            </a:r>
            <a:endParaRPr lang="es-ES" dirty="0"/>
          </a:p>
        </p:txBody>
      </p:sp>
    </p:spTree>
    <p:extLst>
      <p:ext uri="{BB962C8B-B14F-4D97-AF65-F5344CB8AC3E}">
        <p14:creationId xmlns:p14="http://schemas.microsoft.com/office/powerpoint/2010/main" val="278710932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SC2017-Generic">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64803" y="217893"/>
            <a:ext cx="8229598" cy="838397"/>
          </a:xfrm>
          <a:prstGeom prst="rect">
            <a:avLst/>
          </a:prstGeom>
        </p:spPr>
        <p:txBody>
          <a:bodyPr vert="horz" lIns="91440" tIns="45720" rIns="91440" bIns="45720" rtlCol="0" anchor="ctr">
            <a:noAutofit/>
          </a:bodyPr>
          <a:lstStyle>
            <a:lvl1pPr algn="ctr">
              <a:defRPr sz="3500" b="1"/>
            </a:lvl1pPr>
          </a:lstStyle>
          <a:p>
            <a:r>
              <a:rPr lang="en-GB" noProof="0" smtClean="0"/>
              <a:t>Haga clic para modificar el estilo de título del patrón</a:t>
            </a:r>
            <a:endParaRPr lang="en-GB" noProof="0"/>
          </a:p>
        </p:txBody>
      </p:sp>
      <p:sp>
        <p:nvSpPr>
          <p:cNvPr id="7" name="Text Placeholder 2"/>
          <p:cNvSpPr>
            <a:spLocks noGrp="1"/>
          </p:cNvSpPr>
          <p:nvPr>
            <p:ph idx="1"/>
          </p:nvPr>
        </p:nvSpPr>
        <p:spPr>
          <a:xfrm>
            <a:off x="464803" y="1215072"/>
            <a:ext cx="8229598" cy="4833258"/>
          </a:xfrm>
          <a:prstGeom prst="rect">
            <a:avLst/>
          </a:prstGeom>
        </p:spPr>
        <p:txBody>
          <a:bodyPr vert="horz" lIns="91440" tIns="45720" rIns="91440" bIns="45720" rtlCol="0">
            <a:normAutofit/>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709" y="6232144"/>
            <a:ext cx="1876425" cy="457200"/>
          </a:xfrm>
          <a:prstGeom prst="rect">
            <a:avLst/>
          </a:prstGeom>
        </p:spPr>
      </p:pic>
      <p:pic>
        <p:nvPicPr>
          <p:cNvPr id="2" name="Imagen 1"/>
          <p:cNvPicPr>
            <a:picLocks noChangeAspect="1"/>
          </p:cNvPicPr>
          <p:nvPr userDrawn="1"/>
        </p:nvPicPr>
        <p:blipFill>
          <a:blip r:embed="rId3"/>
          <a:stretch>
            <a:fillRect/>
          </a:stretch>
        </p:blipFill>
        <p:spPr>
          <a:xfrm>
            <a:off x="6307667" y="6043084"/>
            <a:ext cx="2405944" cy="698500"/>
          </a:xfrm>
          <a:prstGeom prst="rect">
            <a:avLst/>
          </a:prstGeom>
        </p:spPr>
      </p:pic>
      <p:sp>
        <p:nvSpPr>
          <p:cNvPr id="3" name="CuadroTexto 2"/>
          <p:cNvSpPr txBox="1"/>
          <p:nvPr userDrawn="1"/>
        </p:nvSpPr>
        <p:spPr>
          <a:xfrm>
            <a:off x="3873500" y="6275916"/>
            <a:ext cx="1397000" cy="369332"/>
          </a:xfrm>
          <a:prstGeom prst="rect">
            <a:avLst/>
          </a:prstGeom>
          <a:noFill/>
        </p:spPr>
        <p:txBody>
          <a:bodyPr wrap="square" rtlCol="0">
            <a:spAutoFit/>
          </a:bodyPr>
          <a:lstStyle/>
          <a:p>
            <a:pPr algn="ctr"/>
            <a:fld id="{5BABB6E9-184A-5F4D-9FBB-5CDD15C23BD8}" type="slidenum">
              <a:rPr lang="en-GB" smtClean="0"/>
              <a:pPr algn="ctr"/>
              <a:t>‹Nr.›</a:t>
            </a:fld>
            <a:endParaRPr lang="en-GB" dirty="0"/>
          </a:p>
        </p:txBody>
      </p:sp>
    </p:spTree>
    <p:extLst>
      <p:ext uri="{BB962C8B-B14F-4D97-AF65-F5344CB8AC3E}">
        <p14:creationId xmlns:p14="http://schemas.microsoft.com/office/powerpoint/2010/main" val="108554650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52000" y="877500"/>
            <a:ext cx="6840000" cy="3960000"/>
          </a:xfrm>
          <a:prstGeom prst="rect">
            <a:avLst/>
          </a:prstGeom>
        </p:spPr>
        <p:txBody>
          <a:bodyPr anchor="ctr"/>
          <a:lstStyle>
            <a:lvl1pPr algn="ctr">
              <a:defRPr sz="6000" b="1">
                <a:latin typeface="+mn-lt"/>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120175353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SC2017-Last">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p:cNvSpPr txBox="1"/>
          <p:nvPr userDrawn="1"/>
        </p:nvSpPr>
        <p:spPr>
          <a:xfrm>
            <a:off x="1991225" y="2636182"/>
            <a:ext cx="5161550" cy="901825"/>
          </a:xfrm>
          <a:prstGeom prst="rect">
            <a:avLst/>
          </a:prstGeom>
          <a:effectLst>
            <a:outerShdw blurRad="127000" algn="ctr" rotWithShape="0">
              <a:schemeClr val="accent1">
                <a:lumMod val="50000"/>
                <a:alpha val="85000"/>
              </a:schemeClr>
            </a:outerShdw>
          </a:effectLst>
        </p:spPr>
        <p:txBody>
          <a:bodyPr wrap="square" rtlCol="0" anchor="ctr">
            <a:spAutoFit/>
          </a:bodyPr>
          <a:lstStyle/>
          <a:p>
            <a:pPr algn="ctr"/>
            <a:r>
              <a:rPr lang="es-ES" sz="7200" dirty="0" smtClean="0">
                <a:solidFill>
                  <a:schemeClr val="bg1"/>
                </a:solidFill>
              </a:rPr>
              <a:t>THANK YOU!</a:t>
            </a:r>
            <a:endParaRPr lang="es-ES" sz="7200" dirty="0">
              <a:solidFill>
                <a:schemeClr val="bg1"/>
              </a:solidFill>
            </a:endParaRPr>
          </a:p>
        </p:txBody>
      </p:sp>
      <p:sp>
        <p:nvSpPr>
          <p:cNvPr id="5" name="CuadroTexto 4"/>
          <p:cNvSpPr txBox="1"/>
          <p:nvPr userDrawn="1"/>
        </p:nvSpPr>
        <p:spPr>
          <a:xfrm>
            <a:off x="3360099" y="5922083"/>
            <a:ext cx="2407901" cy="534158"/>
          </a:xfrm>
          <a:prstGeom prst="rect">
            <a:avLst/>
          </a:prstGeom>
          <a:noFill/>
          <a:effectLst>
            <a:outerShdw blurRad="127000" algn="ctr" rotWithShape="0">
              <a:schemeClr val="accent1">
                <a:lumMod val="50000"/>
                <a:alpha val="85000"/>
              </a:schemeClr>
            </a:outerShdw>
          </a:effectLst>
        </p:spPr>
        <p:txBody>
          <a:bodyPr wrap="square" rtlCol="0" anchor="ctr">
            <a:spAutoFit/>
          </a:bodyPr>
          <a:lstStyle/>
          <a:p>
            <a:pPr algn="ctr"/>
            <a:r>
              <a:rPr lang="es-ES" sz="3600" dirty="0" smtClean="0">
                <a:solidFill>
                  <a:schemeClr val="bg1"/>
                </a:solidFill>
              </a:rPr>
              <a:t>www.bsc.es</a:t>
            </a:r>
            <a:endParaRPr lang="es-ES" sz="3600" dirty="0">
              <a:solidFill>
                <a:schemeClr val="bg1"/>
              </a:solidFill>
            </a:endParaRPr>
          </a:p>
        </p:txBody>
      </p:sp>
      <p:sp>
        <p:nvSpPr>
          <p:cNvPr id="2" name="Título 1"/>
          <p:cNvSpPr>
            <a:spLocks noGrp="1"/>
          </p:cNvSpPr>
          <p:nvPr>
            <p:ph type="title" hasCustomPrompt="1"/>
          </p:nvPr>
        </p:nvSpPr>
        <p:spPr>
          <a:xfrm>
            <a:off x="910318" y="4101711"/>
            <a:ext cx="7323364" cy="688936"/>
          </a:xfrm>
          <a:prstGeom prst="rect">
            <a:avLst/>
          </a:prstGeom>
        </p:spPr>
        <p:txBody>
          <a:bodyPr/>
          <a:lstStyle>
            <a:lvl1pPr algn="ctr">
              <a:defRPr sz="3600">
                <a:solidFill>
                  <a:schemeClr val="bg1"/>
                </a:solidFill>
              </a:defRPr>
            </a:lvl1pPr>
          </a:lstStyle>
          <a:p>
            <a:r>
              <a:rPr lang="es-ES" dirty="0" smtClean="0"/>
              <a:t>YOUR-EMAIL@bsc.es</a:t>
            </a:r>
            <a:endParaRPr lang="es-ES" dirty="0"/>
          </a:p>
        </p:txBody>
      </p:sp>
    </p:spTree>
    <p:extLst>
      <p:ext uri="{BB962C8B-B14F-4D97-AF65-F5344CB8AC3E}">
        <p14:creationId xmlns:p14="http://schemas.microsoft.com/office/powerpoint/2010/main" val="40705621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90045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5" r:id="rId3"/>
    <p:sldLayoutId id="2147483654" r:id="rId4"/>
  </p:sldLayoutIdLs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2.wdp"/><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tIns="46800">
            <a:normAutofit fontScale="90000"/>
          </a:bodyPr>
          <a:lstStyle/>
          <a:p>
            <a:r>
              <a:rPr lang="en-GB" noProof="0" dirty="0" smtClean="0"/>
              <a:t>PRIMAVERA and ESMValTool</a:t>
            </a:r>
            <a:br>
              <a:rPr lang="en-GB" noProof="0" dirty="0" smtClean="0"/>
            </a:br>
            <a:r>
              <a:rPr lang="en-GB" noProof="0" dirty="0" smtClean="0"/>
              <a:t/>
            </a:r>
            <a:br>
              <a:rPr lang="en-GB" noProof="0" dirty="0" smtClean="0"/>
            </a:br>
            <a:r>
              <a:rPr lang="en-GB" sz="3200" dirty="0" smtClean="0"/>
              <a:t>M</a:t>
            </a:r>
            <a:r>
              <a:rPr lang="en-GB" sz="3200" noProof="0" dirty="0" err="1" smtClean="0"/>
              <a:t>aking</a:t>
            </a:r>
            <a:r>
              <a:rPr lang="en-GB" sz="3200" noProof="0" dirty="0" smtClean="0"/>
              <a:t> climate metrics available to everyone</a:t>
            </a:r>
            <a:endParaRPr lang="en-GB" sz="3200" noProof="0" dirty="0"/>
          </a:p>
        </p:txBody>
      </p:sp>
      <p:sp>
        <p:nvSpPr>
          <p:cNvPr id="5" name="Subtítulo 4"/>
          <p:cNvSpPr>
            <a:spLocks noGrp="1"/>
          </p:cNvSpPr>
          <p:nvPr>
            <p:ph type="subTitle" idx="1"/>
          </p:nvPr>
        </p:nvSpPr>
        <p:spPr/>
        <p:txBody>
          <a:bodyPr/>
          <a:lstStyle/>
          <a:p>
            <a:r>
              <a:rPr lang="en-GB" noProof="0" dirty="0" smtClean="0"/>
              <a:t>Javier Vegas-</a:t>
            </a:r>
            <a:r>
              <a:rPr lang="en-GB" noProof="0" dirty="0" err="1" smtClean="0"/>
              <a:t>Regidor</a:t>
            </a:r>
            <a:endParaRPr lang="en-GB" noProof="0" dirty="0" smtClean="0"/>
          </a:p>
          <a:p>
            <a:r>
              <a:rPr lang="en-GB" noProof="0" dirty="0" smtClean="0"/>
              <a:t>	</a:t>
            </a:r>
            <a:endParaRPr lang="en-GB" noProof="0" dirty="0"/>
          </a:p>
        </p:txBody>
      </p:sp>
      <p:sp>
        <p:nvSpPr>
          <p:cNvPr id="2" name="Marcador de texto 1"/>
          <p:cNvSpPr>
            <a:spLocks noGrp="1"/>
          </p:cNvSpPr>
          <p:nvPr>
            <p:ph type="body" sz="quarter" idx="10"/>
          </p:nvPr>
        </p:nvSpPr>
        <p:spPr/>
        <p:txBody>
          <a:bodyPr/>
          <a:lstStyle/>
          <a:p>
            <a:r>
              <a:rPr lang="en-GB" noProof="0" smtClean="0"/>
              <a:t>27/11/2017</a:t>
            </a:r>
            <a:endParaRPr lang="en-GB" noProof="0"/>
          </a:p>
        </p:txBody>
      </p:sp>
      <p:sp>
        <p:nvSpPr>
          <p:cNvPr id="3" name="Marcador de texto 2"/>
          <p:cNvSpPr>
            <a:spLocks noGrp="1"/>
          </p:cNvSpPr>
          <p:nvPr>
            <p:ph type="body" sz="quarter" idx="11"/>
          </p:nvPr>
        </p:nvSpPr>
        <p:spPr/>
        <p:txBody>
          <a:bodyPr/>
          <a:lstStyle/>
          <a:p>
            <a:r>
              <a:rPr lang="en-GB" noProof="0" smtClean="0"/>
              <a:t>ECMWF</a:t>
            </a:r>
            <a:endParaRPr lang="en-GB" noProof="0"/>
          </a:p>
        </p:txBody>
      </p:sp>
    </p:spTree>
    <p:extLst>
      <p:ext uri="{BB962C8B-B14F-4D97-AF65-F5344CB8AC3E}">
        <p14:creationId xmlns:p14="http://schemas.microsoft.com/office/powerpoint/2010/main" val="2967086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noProof="0" dirty="0" smtClean="0"/>
              <a:t>How to reach our vision (1/2)</a:t>
            </a:r>
            <a:endParaRPr lang="en-GB" noProof="0" dirty="0"/>
          </a:p>
        </p:txBody>
      </p:sp>
      <p:sp>
        <p:nvSpPr>
          <p:cNvPr id="4" name="Marcador de contenido 3"/>
          <p:cNvSpPr>
            <a:spLocks noGrp="1"/>
          </p:cNvSpPr>
          <p:nvPr>
            <p:ph idx="1"/>
          </p:nvPr>
        </p:nvSpPr>
        <p:spPr/>
        <p:txBody>
          <a:bodyPr/>
          <a:lstStyle/>
          <a:p>
            <a:r>
              <a:rPr lang="en-GB" noProof="0" dirty="0" smtClean="0"/>
              <a:t>Avoiding all the flaws we talked about earlier</a:t>
            </a:r>
          </a:p>
          <a:p>
            <a:r>
              <a:rPr lang="en-GB" noProof="0" dirty="0" smtClean="0"/>
              <a:t>How? Make it a two step process</a:t>
            </a:r>
          </a:p>
          <a:p>
            <a:pPr lvl="1"/>
            <a:r>
              <a:rPr lang="en-GB" noProof="0" dirty="0" smtClean="0"/>
              <a:t>Climate scientists develop the metrics</a:t>
            </a:r>
          </a:p>
          <a:p>
            <a:pPr lvl="1"/>
            <a:r>
              <a:rPr lang="en-GB" noProof="0" dirty="0" smtClean="0"/>
              <a:t>Software engineers enhance </a:t>
            </a:r>
            <a:r>
              <a:rPr lang="en-GB" noProof="0" dirty="0" smtClean="0"/>
              <a:t>and correct them</a:t>
            </a:r>
          </a:p>
          <a:p>
            <a:r>
              <a:rPr lang="en-GB" dirty="0" smtClean="0"/>
              <a:t>Climate scientists only worry about getting the metrics scientifically correct</a:t>
            </a:r>
          </a:p>
          <a:p>
            <a:r>
              <a:rPr lang="en-GB" dirty="0" smtClean="0"/>
              <a:t>Software engineers get </a:t>
            </a:r>
            <a:r>
              <a:rPr lang="en-GB" dirty="0" smtClean="0"/>
              <a:t>them working with all the models and ensure they have a good enough performance</a:t>
            </a:r>
            <a:endParaRPr lang="en-GB" noProof="0" dirty="0" smtClean="0"/>
          </a:p>
          <a:p>
            <a:r>
              <a:rPr lang="en-GB" noProof="0" dirty="0" smtClean="0"/>
              <a:t>You can also use this process to try to teach some good practices to the climate scientists</a:t>
            </a:r>
          </a:p>
          <a:p>
            <a:endParaRPr lang="en-GB" noProof="0" dirty="0" smtClean="0"/>
          </a:p>
          <a:p>
            <a:endParaRPr lang="en-GB" noProof="0" dirty="0" smtClean="0"/>
          </a:p>
          <a:p>
            <a:pPr lvl="1"/>
            <a:endParaRPr lang="en-GB" noProof="0" dirty="0" smtClean="0"/>
          </a:p>
          <a:p>
            <a:pPr marL="457200" lvl="1" indent="0">
              <a:buNone/>
            </a:pPr>
            <a:endParaRPr lang="en-GB" noProof="0" dirty="0" smtClean="0"/>
          </a:p>
          <a:p>
            <a:pPr lvl="1"/>
            <a:endParaRPr lang="en-GB" noProof="0" dirty="0" smtClean="0"/>
          </a:p>
          <a:p>
            <a:pPr lvl="1"/>
            <a:endParaRPr lang="en-GB" noProof="0" dirty="0" smtClean="0"/>
          </a:p>
          <a:p>
            <a:pPr lvl="1"/>
            <a:endParaRPr lang="en-GB" noProof="0" dirty="0" smtClean="0"/>
          </a:p>
          <a:p>
            <a:endParaRPr lang="en-GB" noProof="0" dirty="0"/>
          </a:p>
        </p:txBody>
      </p:sp>
    </p:spTree>
    <p:extLst>
      <p:ext uri="{BB962C8B-B14F-4D97-AF65-F5344CB8AC3E}">
        <p14:creationId xmlns:p14="http://schemas.microsoft.com/office/powerpoint/2010/main" val="13281808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noProof="0" dirty="0" smtClean="0"/>
              <a:t>How to reach our vision (2/2)</a:t>
            </a:r>
            <a:endParaRPr lang="en-GB" noProof="0" dirty="0"/>
          </a:p>
        </p:txBody>
      </p:sp>
      <p:sp>
        <p:nvSpPr>
          <p:cNvPr id="4" name="Marcador de contenido 3"/>
          <p:cNvSpPr>
            <a:spLocks noGrp="1"/>
          </p:cNvSpPr>
          <p:nvPr>
            <p:ph idx="1"/>
          </p:nvPr>
        </p:nvSpPr>
        <p:spPr/>
        <p:txBody>
          <a:bodyPr/>
          <a:lstStyle/>
          <a:p>
            <a:r>
              <a:rPr lang="en-GB" noProof="0" dirty="0" smtClean="0"/>
              <a:t>Find a metrics package to integrate our metrics</a:t>
            </a:r>
          </a:p>
          <a:p>
            <a:r>
              <a:rPr lang="en-GB" noProof="0" dirty="0" smtClean="0"/>
              <a:t>It must be:</a:t>
            </a:r>
          </a:p>
          <a:p>
            <a:pPr lvl="1"/>
            <a:r>
              <a:rPr lang="en-GB" noProof="0" dirty="0" smtClean="0"/>
              <a:t>Open source</a:t>
            </a:r>
          </a:p>
          <a:p>
            <a:pPr lvl="1"/>
            <a:r>
              <a:rPr lang="en-GB" noProof="0" dirty="0" smtClean="0"/>
              <a:t>Based on standards (specially data standards are crucial)</a:t>
            </a:r>
          </a:p>
          <a:p>
            <a:pPr lvl="1"/>
            <a:r>
              <a:rPr lang="en-GB" noProof="0" dirty="0" smtClean="0"/>
              <a:t>Open to collaboration</a:t>
            </a:r>
          </a:p>
          <a:p>
            <a:pPr lvl="1"/>
            <a:r>
              <a:rPr lang="en-GB" noProof="0" dirty="0" smtClean="0"/>
              <a:t>Maintained in the long run</a:t>
            </a:r>
          </a:p>
          <a:p>
            <a:pPr lvl="1"/>
            <a:r>
              <a:rPr lang="en-GB" noProof="0" dirty="0" smtClean="0"/>
              <a:t>Able to integrate metrics implemented with different languages and libraries</a:t>
            </a:r>
          </a:p>
          <a:p>
            <a:pPr lvl="1"/>
            <a:r>
              <a:rPr lang="en-GB" noProof="0" dirty="0" smtClean="0"/>
              <a:t>Respectful with our scientists for their work </a:t>
            </a:r>
            <a:r>
              <a:rPr lang="en-GB" dirty="0" smtClean="0"/>
              <a:t>by </a:t>
            </a:r>
            <a:r>
              <a:rPr lang="en-GB" noProof="0" dirty="0" smtClean="0"/>
              <a:t>giving them the credit they deserve</a:t>
            </a:r>
          </a:p>
          <a:p>
            <a:r>
              <a:rPr lang="en-GB" noProof="0" dirty="0" smtClean="0"/>
              <a:t>We looked for alternatives and choose the best we found</a:t>
            </a:r>
          </a:p>
          <a:p>
            <a:pPr lvl="1"/>
            <a:endParaRPr lang="en-GB" noProof="0" dirty="0" smtClean="0"/>
          </a:p>
          <a:p>
            <a:pPr lvl="1"/>
            <a:endParaRPr lang="en-GB" noProof="0" dirty="0"/>
          </a:p>
        </p:txBody>
      </p:sp>
    </p:spTree>
    <p:extLst>
      <p:ext uri="{BB962C8B-B14F-4D97-AF65-F5344CB8AC3E}">
        <p14:creationId xmlns:p14="http://schemas.microsoft.com/office/powerpoint/2010/main" val="28549394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n-GB" noProof="0" dirty="0"/>
          </a:p>
        </p:txBody>
      </p:sp>
      <p:pic>
        <p:nvPicPr>
          <p:cNvPr id="2" name="Imagen 1"/>
          <p:cNvPicPr>
            <a:picLocks noChangeAspect="1"/>
          </p:cNvPicPr>
          <p:nvPr/>
        </p:nvPicPr>
        <p:blipFill>
          <a:blip r:embed="rId2"/>
          <a:stretch>
            <a:fillRect/>
          </a:stretch>
        </p:blipFill>
        <p:spPr>
          <a:xfrm>
            <a:off x="876300" y="2249023"/>
            <a:ext cx="7391400" cy="1498600"/>
          </a:xfrm>
          <a:prstGeom prst="rect">
            <a:avLst/>
          </a:prstGeom>
        </p:spPr>
      </p:pic>
    </p:spTree>
    <p:extLst>
      <p:ext uri="{BB962C8B-B14F-4D97-AF65-F5344CB8AC3E}">
        <p14:creationId xmlns:p14="http://schemas.microsoft.com/office/powerpoint/2010/main" val="3046979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noProof="0" smtClean="0"/>
              <a:t>What is ESMValTool</a:t>
            </a:r>
            <a:endParaRPr lang="en-GB" noProof="0"/>
          </a:p>
        </p:txBody>
      </p:sp>
      <p:sp>
        <p:nvSpPr>
          <p:cNvPr id="4" name="Marcador de contenido 3"/>
          <p:cNvSpPr>
            <a:spLocks noGrp="1"/>
          </p:cNvSpPr>
          <p:nvPr>
            <p:ph idx="1"/>
          </p:nvPr>
        </p:nvSpPr>
        <p:spPr/>
        <p:txBody>
          <a:bodyPr>
            <a:normAutofit/>
          </a:bodyPr>
          <a:lstStyle/>
          <a:p>
            <a:r>
              <a:rPr lang="en-US" dirty="0"/>
              <a:t>The Earth System Model </a:t>
            </a:r>
            <a:r>
              <a:rPr lang="en-US" dirty="0" err="1"/>
              <a:t>eValuation</a:t>
            </a:r>
            <a:r>
              <a:rPr lang="en-US" dirty="0"/>
              <a:t> Tool (ESMValTool) is a community diagnostics and performance metrics tool for the evaluation of Earth System Models (ESMs) that allows for routine comparison of single or multiple models, either against predecessor versions or against observations. </a:t>
            </a:r>
            <a:endParaRPr lang="en-US" dirty="0" smtClean="0"/>
          </a:p>
          <a:p>
            <a:r>
              <a:rPr lang="en-US" dirty="0" smtClean="0"/>
              <a:t>The </a:t>
            </a:r>
            <a:r>
              <a:rPr lang="en-US" dirty="0"/>
              <a:t>ESMValTool is a community effort open to both users and developers encouraging open exchange of diagnostic source code and evaluation results from the CMIP ensemble. </a:t>
            </a:r>
            <a:endParaRPr lang="en-GB" noProof="0" dirty="0"/>
          </a:p>
        </p:txBody>
      </p:sp>
    </p:spTree>
    <p:extLst>
      <p:ext uri="{BB962C8B-B14F-4D97-AF65-F5344CB8AC3E}">
        <p14:creationId xmlns:p14="http://schemas.microsoft.com/office/powerpoint/2010/main" val="30238025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noProof="0" smtClean="0"/>
              <a:t>Key features</a:t>
            </a:r>
            <a:endParaRPr lang="en-GB" noProof="0"/>
          </a:p>
        </p:txBody>
      </p:sp>
      <p:sp>
        <p:nvSpPr>
          <p:cNvPr id="4" name="Marcador de contenido 3"/>
          <p:cNvSpPr>
            <a:spLocks noGrp="1"/>
          </p:cNvSpPr>
          <p:nvPr>
            <p:ph idx="1"/>
          </p:nvPr>
        </p:nvSpPr>
        <p:spPr/>
        <p:txBody>
          <a:bodyPr>
            <a:normAutofit/>
          </a:bodyPr>
          <a:lstStyle/>
          <a:p>
            <a:r>
              <a:rPr lang="en-US" dirty="0" smtClean="0"/>
              <a:t>Standardized </a:t>
            </a:r>
            <a:r>
              <a:rPr lang="en-US" dirty="0"/>
              <a:t>model evaluation can be performed against observations, against other models or to compare different versions of the same model.</a:t>
            </a:r>
          </a:p>
          <a:p>
            <a:r>
              <a:rPr lang="en-US" dirty="0"/>
              <a:t>Wide scope: includes many diagnostics and performance metrics covering different aspects of the Earth System (dynamics, radiation, clouds, carbon cycle, chemistry, aerosol, sea-ice, etc.) and their interactions.</a:t>
            </a:r>
          </a:p>
          <a:p>
            <a:r>
              <a:rPr lang="en-US" dirty="0" smtClean="0"/>
              <a:t>High </a:t>
            </a:r>
            <a:r>
              <a:rPr lang="en-US" dirty="0"/>
              <a:t>flexibility: new diagnostics and more observational data can be easily added.</a:t>
            </a:r>
          </a:p>
          <a:p>
            <a:r>
              <a:rPr lang="en-US" dirty="0"/>
              <a:t>Multi-language support: Python, NCL, R... </a:t>
            </a:r>
          </a:p>
          <a:p>
            <a:r>
              <a:rPr lang="en-US" dirty="0"/>
              <a:t>CF/CMOR compliant: data from many different projects can be </a:t>
            </a:r>
            <a:r>
              <a:rPr lang="en-US" dirty="0" smtClean="0"/>
              <a:t>handled. </a:t>
            </a:r>
            <a:endParaRPr lang="en-GB" noProof="0" dirty="0" smtClean="0"/>
          </a:p>
          <a:p>
            <a:endParaRPr lang="en-GB" noProof="0" dirty="0" smtClean="0"/>
          </a:p>
          <a:p>
            <a:endParaRPr lang="en-GB" noProof="0" dirty="0" smtClean="0"/>
          </a:p>
          <a:p>
            <a:endParaRPr lang="en-GB" noProof="0" dirty="0"/>
          </a:p>
        </p:txBody>
      </p:sp>
    </p:spTree>
    <p:extLst>
      <p:ext uri="{BB962C8B-B14F-4D97-AF65-F5344CB8AC3E}">
        <p14:creationId xmlns:p14="http://schemas.microsoft.com/office/powerpoint/2010/main" val="35484073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noProof="0" smtClean="0"/>
              <a:t>Key facts</a:t>
            </a:r>
            <a:endParaRPr lang="en-GB" noProof="0"/>
          </a:p>
        </p:txBody>
      </p:sp>
      <p:sp>
        <p:nvSpPr>
          <p:cNvPr id="4" name="Marcador de contenido 3"/>
          <p:cNvSpPr>
            <a:spLocks noGrp="1"/>
          </p:cNvSpPr>
          <p:nvPr>
            <p:ph idx="1"/>
          </p:nvPr>
        </p:nvSpPr>
        <p:spPr/>
        <p:txBody>
          <a:bodyPr/>
          <a:lstStyle/>
          <a:p>
            <a:r>
              <a:rPr lang="en-GB" noProof="0" dirty="0" smtClean="0"/>
              <a:t>Supported by many projects: H2020 Crescendo and APPLICATE, CMIP6-Dicad, C3S-MAGIC</a:t>
            </a:r>
          </a:p>
          <a:p>
            <a:r>
              <a:rPr lang="en-GB" noProof="0" dirty="0" smtClean="0"/>
              <a:t>Even better:  most of the partners involved in its development see it as a long-term strategic asset</a:t>
            </a:r>
          </a:p>
          <a:p>
            <a:r>
              <a:rPr lang="en-GB" noProof="0" dirty="0" smtClean="0"/>
              <a:t>Going to be installed at the ESGF nodes for CMIP6 and used to perform routine evaluations on the data as it is uploaded</a:t>
            </a:r>
          </a:p>
          <a:p>
            <a:r>
              <a:rPr lang="en-GB" noProof="0" dirty="0" smtClean="0"/>
              <a:t>Continuous improvements in all areas:</a:t>
            </a:r>
          </a:p>
          <a:p>
            <a:pPr lvl="1"/>
            <a:r>
              <a:rPr lang="en-GB" noProof="0" dirty="0" err="1" smtClean="0"/>
              <a:t>Preprocessing</a:t>
            </a:r>
            <a:endParaRPr lang="en-GB" noProof="0" dirty="0" smtClean="0"/>
          </a:p>
          <a:p>
            <a:pPr lvl="1"/>
            <a:r>
              <a:rPr lang="en-GB" noProof="0" dirty="0" smtClean="0"/>
              <a:t>Automatized data download</a:t>
            </a:r>
          </a:p>
          <a:p>
            <a:pPr lvl="1"/>
            <a:r>
              <a:rPr lang="en-GB" noProof="0" dirty="0" smtClean="0"/>
              <a:t>Data provenance</a:t>
            </a:r>
          </a:p>
          <a:p>
            <a:pPr lvl="1"/>
            <a:r>
              <a:rPr lang="en-GB" noProof="0" dirty="0" smtClean="0"/>
              <a:t>And many more</a:t>
            </a:r>
          </a:p>
          <a:p>
            <a:pPr lvl="1"/>
            <a:endParaRPr lang="en-GB" noProof="0" dirty="0" smtClean="0"/>
          </a:p>
          <a:p>
            <a:endParaRPr lang="en-GB" noProof="0" dirty="0" smtClean="0"/>
          </a:p>
          <a:p>
            <a:endParaRPr lang="en-GB" noProof="0" dirty="0" smtClean="0"/>
          </a:p>
          <a:p>
            <a:endParaRPr lang="en-GB" noProof="0" dirty="0"/>
          </a:p>
        </p:txBody>
      </p:sp>
    </p:spTree>
    <p:extLst>
      <p:ext uri="{BB962C8B-B14F-4D97-AF65-F5344CB8AC3E}">
        <p14:creationId xmlns:p14="http://schemas.microsoft.com/office/powerpoint/2010/main" val="20297689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GB" noProof="0" smtClean="0"/>
              <a:t>Our journey together</a:t>
            </a:r>
            <a:endParaRPr lang="en-GB" noProof="0"/>
          </a:p>
        </p:txBody>
      </p:sp>
    </p:spTree>
    <p:extLst>
      <p:ext uri="{BB962C8B-B14F-4D97-AF65-F5344CB8AC3E}">
        <p14:creationId xmlns:p14="http://schemas.microsoft.com/office/powerpoint/2010/main" val="864813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noProof="0" dirty="0" smtClean="0"/>
              <a:t>ESMValTool development</a:t>
            </a:r>
            <a:endParaRPr lang="en-GB" noProof="0" dirty="0"/>
          </a:p>
        </p:txBody>
      </p:sp>
      <p:sp>
        <p:nvSpPr>
          <p:cNvPr id="4" name="Marcador de contenido 3"/>
          <p:cNvSpPr>
            <a:spLocks noGrp="1"/>
          </p:cNvSpPr>
          <p:nvPr>
            <p:ph idx="1"/>
          </p:nvPr>
        </p:nvSpPr>
        <p:spPr/>
        <p:txBody>
          <a:bodyPr/>
          <a:lstStyle/>
          <a:p>
            <a:r>
              <a:rPr lang="en-GB" noProof="0" dirty="0" smtClean="0"/>
              <a:t>We have joined the core development team</a:t>
            </a:r>
          </a:p>
          <a:p>
            <a:r>
              <a:rPr lang="en-GB" dirty="0" smtClean="0"/>
              <a:t>We are part of the team that is creating the new preprocessor engine</a:t>
            </a:r>
          </a:p>
          <a:p>
            <a:r>
              <a:rPr lang="en-GB" dirty="0" smtClean="0"/>
              <a:t>In particular, I am in charge of the CMOR checking and automatic data fixes for the new preprocessor…</a:t>
            </a:r>
          </a:p>
          <a:p>
            <a:r>
              <a:rPr lang="en-GB" dirty="0" smtClean="0"/>
              <a:t>… but I also help with other issues as needed</a:t>
            </a:r>
          </a:p>
          <a:p>
            <a:pPr marL="0" indent="0">
              <a:buNone/>
            </a:pPr>
            <a:endParaRPr lang="es-ES" dirty="0" smtClean="0"/>
          </a:p>
          <a:p>
            <a:pPr marL="0" indent="0">
              <a:buNone/>
            </a:pPr>
            <a:endParaRPr lang="en-GB" dirty="0" smtClean="0"/>
          </a:p>
          <a:p>
            <a:pPr lvl="1"/>
            <a:endParaRPr lang="en-GB" noProof="0" dirty="0" smtClean="0"/>
          </a:p>
          <a:p>
            <a:endParaRPr lang="en-GB" noProof="0" dirty="0" smtClean="0"/>
          </a:p>
          <a:p>
            <a:endParaRPr lang="en-GB" noProof="0" dirty="0" smtClean="0"/>
          </a:p>
          <a:p>
            <a:endParaRPr lang="en-GB" noProof="0" dirty="0" smtClean="0"/>
          </a:p>
          <a:p>
            <a:pPr lvl="1"/>
            <a:endParaRPr lang="en-GB" noProof="0" dirty="0" smtClean="0"/>
          </a:p>
          <a:p>
            <a:endParaRPr lang="en-GB" noProof="0" dirty="0" smtClean="0"/>
          </a:p>
          <a:p>
            <a:endParaRPr lang="en-GB" noProof="0" dirty="0" smtClean="0"/>
          </a:p>
          <a:p>
            <a:endParaRPr lang="en-GB" noProof="0" dirty="0"/>
          </a:p>
        </p:txBody>
      </p:sp>
    </p:spTree>
    <p:extLst>
      <p:ext uri="{BB962C8B-B14F-4D97-AF65-F5344CB8AC3E}">
        <p14:creationId xmlns:p14="http://schemas.microsoft.com/office/powerpoint/2010/main" val="11241397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noProof="0" dirty="0" smtClean="0"/>
              <a:t>Metrics development</a:t>
            </a:r>
            <a:endParaRPr lang="en-GB" noProof="0" dirty="0"/>
          </a:p>
        </p:txBody>
      </p:sp>
      <p:sp>
        <p:nvSpPr>
          <p:cNvPr id="4" name="Marcador de contenido 3"/>
          <p:cNvSpPr>
            <a:spLocks noGrp="1"/>
          </p:cNvSpPr>
          <p:nvPr>
            <p:ph idx="1"/>
          </p:nvPr>
        </p:nvSpPr>
        <p:spPr/>
        <p:txBody>
          <a:bodyPr/>
          <a:lstStyle/>
          <a:p>
            <a:r>
              <a:rPr lang="en-GB" dirty="0" smtClean="0"/>
              <a:t>Climate scientists are developing their metrics in Python or R</a:t>
            </a:r>
          </a:p>
          <a:p>
            <a:r>
              <a:rPr lang="en-GB" dirty="0" smtClean="0"/>
              <a:t>We are not prescribing packages to them</a:t>
            </a:r>
          </a:p>
          <a:p>
            <a:r>
              <a:rPr lang="en-GB" dirty="0" smtClean="0"/>
              <a:t>When metrics are ready and running </a:t>
            </a:r>
            <a:r>
              <a:rPr lang="en-GB" dirty="0" smtClean="0"/>
              <a:t>for a subset of PRIMAVERA’s data, </a:t>
            </a:r>
            <a:r>
              <a:rPr lang="en-GB" dirty="0" smtClean="0"/>
              <a:t>they submit them to the </a:t>
            </a:r>
            <a:r>
              <a:rPr lang="en-GB" dirty="0" smtClean="0"/>
              <a:t>project </a:t>
            </a:r>
            <a:r>
              <a:rPr lang="en-GB" dirty="0" smtClean="0"/>
              <a:t>SVN repository</a:t>
            </a:r>
          </a:p>
          <a:p>
            <a:r>
              <a:rPr lang="en-GB" dirty="0" smtClean="0"/>
              <a:t>At that point my job start: I have to test that the metrics actually run</a:t>
            </a:r>
          </a:p>
          <a:p>
            <a:r>
              <a:rPr lang="en-GB" dirty="0" smtClean="0"/>
              <a:t>After that I integrate the metrics into ESMValTool</a:t>
            </a:r>
          </a:p>
          <a:p>
            <a:endParaRPr lang="en-GB" dirty="0" smtClean="0"/>
          </a:p>
          <a:p>
            <a:pPr lvl="1"/>
            <a:endParaRPr lang="en-GB" noProof="0" dirty="0" smtClean="0"/>
          </a:p>
          <a:p>
            <a:endParaRPr lang="en-GB" noProof="0" dirty="0" smtClean="0"/>
          </a:p>
          <a:p>
            <a:endParaRPr lang="en-GB" noProof="0" dirty="0" smtClean="0"/>
          </a:p>
          <a:p>
            <a:endParaRPr lang="en-GB" noProof="0" dirty="0" smtClean="0"/>
          </a:p>
          <a:p>
            <a:pPr lvl="1"/>
            <a:endParaRPr lang="en-GB" noProof="0" dirty="0" smtClean="0"/>
          </a:p>
          <a:p>
            <a:endParaRPr lang="en-GB" noProof="0" dirty="0" smtClean="0"/>
          </a:p>
          <a:p>
            <a:endParaRPr lang="en-GB" noProof="0" dirty="0" smtClean="0"/>
          </a:p>
          <a:p>
            <a:endParaRPr lang="en-GB" noProof="0" dirty="0"/>
          </a:p>
        </p:txBody>
      </p:sp>
    </p:spTree>
    <p:extLst>
      <p:ext uri="{BB962C8B-B14F-4D97-AF65-F5344CB8AC3E}">
        <p14:creationId xmlns:p14="http://schemas.microsoft.com/office/powerpoint/2010/main" val="40906402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noProof="0" dirty="0" smtClean="0"/>
              <a:t>Integrating the metrics</a:t>
            </a:r>
            <a:endParaRPr lang="en-GB" noProof="0" dirty="0"/>
          </a:p>
        </p:txBody>
      </p:sp>
      <p:sp>
        <p:nvSpPr>
          <p:cNvPr id="4" name="Marcador de contenido 3"/>
          <p:cNvSpPr>
            <a:spLocks noGrp="1"/>
          </p:cNvSpPr>
          <p:nvPr>
            <p:ph idx="1"/>
          </p:nvPr>
        </p:nvSpPr>
        <p:spPr/>
        <p:txBody>
          <a:bodyPr/>
          <a:lstStyle/>
          <a:p>
            <a:r>
              <a:rPr lang="en-GB" noProof="0" dirty="0" smtClean="0"/>
              <a:t>The first step is just to make it run within the framework but over the same data</a:t>
            </a:r>
          </a:p>
          <a:p>
            <a:r>
              <a:rPr lang="en-GB" noProof="0" dirty="0"/>
              <a:t> </a:t>
            </a:r>
            <a:r>
              <a:rPr lang="en-GB" noProof="0" dirty="0" smtClean="0"/>
              <a:t>Next to clean the metrics as much as possible</a:t>
            </a:r>
          </a:p>
          <a:p>
            <a:pPr lvl="1"/>
            <a:r>
              <a:rPr lang="en-GB" dirty="0" smtClean="0"/>
              <a:t>Improve performance</a:t>
            </a:r>
          </a:p>
          <a:p>
            <a:pPr lvl="1"/>
            <a:r>
              <a:rPr lang="en-GB" noProof="0" dirty="0" smtClean="0"/>
              <a:t>Improve readability of the code</a:t>
            </a:r>
          </a:p>
          <a:p>
            <a:r>
              <a:rPr lang="en-GB" dirty="0" smtClean="0"/>
              <a:t>Run it for all the other sample data we have for the project</a:t>
            </a:r>
          </a:p>
          <a:p>
            <a:pPr lvl="1"/>
            <a:r>
              <a:rPr lang="en-GB" dirty="0" smtClean="0"/>
              <a:t>This usually implies generalization, it will rarely run as it is</a:t>
            </a:r>
          </a:p>
          <a:p>
            <a:r>
              <a:rPr lang="en-GB" dirty="0" smtClean="0"/>
              <a:t>Extract as much parameters as you can to the configurable section</a:t>
            </a:r>
          </a:p>
          <a:p>
            <a:r>
              <a:rPr lang="en-GB" noProof="0" dirty="0" smtClean="0"/>
              <a:t>Final optimizations and cleaning</a:t>
            </a:r>
            <a:endParaRPr lang="en-GB" noProof="0" dirty="0"/>
          </a:p>
          <a:p>
            <a:pPr marL="0" indent="0">
              <a:buNone/>
            </a:pPr>
            <a:endParaRPr lang="en-GB" noProof="0" dirty="0" smtClean="0"/>
          </a:p>
          <a:p>
            <a:endParaRPr lang="en-GB" noProof="0" dirty="0" smtClean="0"/>
          </a:p>
          <a:p>
            <a:endParaRPr lang="en-GB" noProof="0" dirty="0" smtClean="0"/>
          </a:p>
          <a:p>
            <a:endParaRPr lang="en-GB" noProof="0" dirty="0" smtClean="0"/>
          </a:p>
          <a:p>
            <a:pPr lvl="1"/>
            <a:endParaRPr lang="en-GB" noProof="0" dirty="0" smtClean="0"/>
          </a:p>
          <a:p>
            <a:endParaRPr lang="en-GB" noProof="0" dirty="0" smtClean="0"/>
          </a:p>
          <a:p>
            <a:endParaRPr lang="en-GB" noProof="0" dirty="0" smtClean="0"/>
          </a:p>
          <a:p>
            <a:endParaRPr lang="en-GB" noProof="0" dirty="0"/>
          </a:p>
        </p:txBody>
      </p:sp>
    </p:spTree>
    <p:extLst>
      <p:ext uri="{BB962C8B-B14F-4D97-AF65-F5344CB8AC3E}">
        <p14:creationId xmlns:p14="http://schemas.microsoft.com/office/powerpoint/2010/main" val="32759696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GB" noProof="0" smtClean="0"/>
              <a:t>The issue</a:t>
            </a:r>
            <a:endParaRPr lang="en-GB" noProof="0"/>
          </a:p>
        </p:txBody>
      </p:sp>
    </p:spTree>
    <p:extLst>
      <p:ext uri="{BB962C8B-B14F-4D97-AF65-F5344CB8AC3E}">
        <p14:creationId xmlns:p14="http://schemas.microsoft.com/office/powerpoint/2010/main" val="3798217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noProof="0" dirty="0" smtClean="0"/>
              <a:t>Results so far</a:t>
            </a:r>
            <a:endParaRPr lang="en-GB" noProof="0" dirty="0"/>
          </a:p>
        </p:txBody>
      </p:sp>
      <p:sp>
        <p:nvSpPr>
          <p:cNvPr id="4" name="Marcador de contenido 3"/>
          <p:cNvSpPr>
            <a:spLocks noGrp="1"/>
          </p:cNvSpPr>
          <p:nvPr>
            <p:ph idx="1"/>
          </p:nvPr>
        </p:nvSpPr>
        <p:spPr/>
        <p:txBody>
          <a:bodyPr/>
          <a:lstStyle/>
          <a:p>
            <a:r>
              <a:rPr lang="en-GB" noProof="0" dirty="0" smtClean="0"/>
              <a:t>New preprocessor is now working</a:t>
            </a:r>
          </a:p>
          <a:p>
            <a:pPr lvl="1"/>
            <a:r>
              <a:rPr lang="en-GB" noProof="0" dirty="0" smtClean="0"/>
              <a:t>About 10x faster than the previous one</a:t>
            </a:r>
          </a:p>
          <a:p>
            <a:pPr lvl="1"/>
            <a:r>
              <a:rPr lang="en-GB" dirty="0" smtClean="0"/>
              <a:t>We are still improving it</a:t>
            </a:r>
            <a:endParaRPr lang="en-GB" noProof="0" dirty="0" smtClean="0"/>
          </a:p>
          <a:p>
            <a:r>
              <a:rPr lang="en-GB" dirty="0" smtClean="0"/>
              <a:t>A couple of metrics have been added to the 2.0 version</a:t>
            </a:r>
          </a:p>
          <a:p>
            <a:pPr lvl="1"/>
            <a:r>
              <a:rPr lang="en-GB" noProof="0" dirty="0" smtClean="0"/>
              <a:t>Sea-ice drift strength: python-based, a couple of numbers per model as a result</a:t>
            </a:r>
          </a:p>
          <a:p>
            <a:pPr lvl="1"/>
            <a:r>
              <a:rPr lang="en-GB" dirty="0" smtClean="0"/>
              <a:t>Sea-ice edge: R-based, results are map plots</a:t>
            </a:r>
          </a:p>
          <a:p>
            <a:pPr lvl="1"/>
            <a:endParaRPr lang="en-GB" noProof="0" dirty="0"/>
          </a:p>
          <a:p>
            <a:pPr marL="0" indent="0">
              <a:buNone/>
            </a:pPr>
            <a:endParaRPr lang="en-GB" noProof="0" dirty="0" smtClean="0"/>
          </a:p>
          <a:p>
            <a:endParaRPr lang="en-GB" noProof="0" dirty="0" smtClean="0"/>
          </a:p>
          <a:p>
            <a:endParaRPr lang="en-GB" noProof="0" dirty="0" smtClean="0"/>
          </a:p>
          <a:p>
            <a:endParaRPr lang="en-GB" noProof="0" dirty="0" smtClean="0"/>
          </a:p>
          <a:p>
            <a:pPr lvl="1"/>
            <a:endParaRPr lang="en-GB" noProof="0" dirty="0" smtClean="0"/>
          </a:p>
          <a:p>
            <a:endParaRPr lang="en-GB" noProof="0" dirty="0" smtClean="0"/>
          </a:p>
          <a:p>
            <a:endParaRPr lang="en-GB" noProof="0" dirty="0" smtClean="0"/>
          </a:p>
          <a:p>
            <a:endParaRPr lang="en-GB" noProof="0" dirty="0"/>
          </a:p>
        </p:txBody>
      </p:sp>
    </p:spTree>
    <p:extLst>
      <p:ext uri="{BB962C8B-B14F-4D97-AF65-F5344CB8AC3E}">
        <p14:creationId xmlns:p14="http://schemas.microsoft.com/office/powerpoint/2010/main" val="26257423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dirty="0" smtClean="0"/>
              <a:t>What’s next</a:t>
            </a:r>
            <a:endParaRPr lang="en-GB" noProof="0" dirty="0"/>
          </a:p>
        </p:txBody>
      </p:sp>
      <p:sp>
        <p:nvSpPr>
          <p:cNvPr id="4" name="Marcador de contenido 3"/>
          <p:cNvSpPr>
            <a:spLocks noGrp="1"/>
          </p:cNvSpPr>
          <p:nvPr>
            <p:ph idx="1"/>
          </p:nvPr>
        </p:nvSpPr>
        <p:spPr/>
        <p:txBody>
          <a:bodyPr/>
          <a:lstStyle/>
          <a:p>
            <a:r>
              <a:rPr lang="en-GB" noProof="0" dirty="0" smtClean="0"/>
              <a:t>A test set of PRIMAVERA metrics will be integrated into ESMValTool 2.0</a:t>
            </a:r>
          </a:p>
          <a:p>
            <a:r>
              <a:rPr lang="en-GB" dirty="0" smtClean="0"/>
              <a:t>They will be tested against the high resolution output coming from the project’s model runs</a:t>
            </a:r>
          </a:p>
          <a:p>
            <a:r>
              <a:rPr lang="en-GB" dirty="0" smtClean="0"/>
              <a:t>I expect this to expose some limitations of the current framework, which we will need to address</a:t>
            </a:r>
          </a:p>
          <a:p>
            <a:pPr lvl="1"/>
            <a:endParaRPr lang="en-GB" noProof="0" dirty="0"/>
          </a:p>
          <a:p>
            <a:pPr marL="0" indent="0">
              <a:buNone/>
            </a:pPr>
            <a:endParaRPr lang="en-GB" noProof="0" dirty="0" smtClean="0"/>
          </a:p>
          <a:p>
            <a:endParaRPr lang="en-GB" noProof="0" dirty="0" smtClean="0"/>
          </a:p>
          <a:p>
            <a:endParaRPr lang="en-GB" noProof="0" dirty="0" smtClean="0"/>
          </a:p>
          <a:p>
            <a:endParaRPr lang="en-GB" noProof="0" dirty="0" smtClean="0"/>
          </a:p>
          <a:p>
            <a:pPr lvl="1"/>
            <a:endParaRPr lang="en-GB" noProof="0" dirty="0" smtClean="0"/>
          </a:p>
          <a:p>
            <a:endParaRPr lang="en-GB" noProof="0" dirty="0" smtClean="0"/>
          </a:p>
          <a:p>
            <a:endParaRPr lang="en-GB" noProof="0" dirty="0" smtClean="0"/>
          </a:p>
          <a:p>
            <a:endParaRPr lang="en-GB" noProof="0" dirty="0"/>
          </a:p>
        </p:txBody>
      </p:sp>
    </p:spTree>
    <p:extLst>
      <p:ext uri="{BB962C8B-B14F-4D97-AF65-F5344CB8AC3E}">
        <p14:creationId xmlns:p14="http://schemas.microsoft.com/office/powerpoint/2010/main" val="1549905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GB" noProof="0" dirty="0" smtClean="0"/>
              <a:t>Bonus track: </a:t>
            </a:r>
            <a:br>
              <a:rPr lang="en-GB" noProof="0" dirty="0" smtClean="0"/>
            </a:br>
            <a:r>
              <a:rPr lang="en-GB" noProof="0" dirty="0" smtClean="0"/>
              <a:t>some lessons from the metrics</a:t>
            </a:r>
            <a:endParaRPr lang="en-GB" noProof="0" dirty="0"/>
          </a:p>
        </p:txBody>
      </p:sp>
    </p:spTree>
    <p:extLst>
      <p:ext uri="{BB962C8B-B14F-4D97-AF65-F5344CB8AC3E}">
        <p14:creationId xmlns:p14="http://schemas.microsoft.com/office/powerpoint/2010/main" val="624192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noProof="0" dirty="0" smtClean="0"/>
              <a:t>Just some </a:t>
            </a:r>
            <a:r>
              <a:rPr lang="en-GB" noProof="0" smtClean="0"/>
              <a:t>unrelated facts</a:t>
            </a:r>
            <a:endParaRPr lang="en-GB" noProof="0" dirty="0"/>
          </a:p>
        </p:txBody>
      </p:sp>
      <p:sp>
        <p:nvSpPr>
          <p:cNvPr id="4" name="Marcador de contenido 3"/>
          <p:cNvSpPr>
            <a:spLocks noGrp="1"/>
          </p:cNvSpPr>
          <p:nvPr>
            <p:ph idx="1"/>
          </p:nvPr>
        </p:nvSpPr>
        <p:spPr/>
        <p:txBody>
          <a:bodyPr/>
          <a:lstStyle/>
          <a:p>
            <a:r>
              <a:rPr lang="en-GB" noProof="0" dirty="0" smtClean="0"/>
              <a:t>Scientists are going to use whatever they fell more comfortable with</a:t>
            </a:r>
          </a:p>
          <a:p>
            <a:r>
              <a:rPr lang="en-GB" noProof="0" dirty="0" smtClean="0"/>
              <a:t>If you want your package to be widely use by the community you need two things:</a:t>
            </a:r>
          </a:p>
          <a:p>
            <a:pPr lvl="1"/>
            <a:r>
              <a:rPr lang="en-GB" dirty="0" smtClean="0"/>
              <a:t>A remarkable feature to make them willing to test it</a:t>
            </a:r>
          </a:p>
          <a:p>
            <a:pPr lvl="1"/>
            <a:r>
              <a:rPr lang="en-GB" noProof="0" dirty="0" smtClean="0"/>
              <a:t>An easy way to integrate it with their legacy code</a:t>
            </a:r>
          </a:p>
          <a:p>
            <a:r>
              <a:rPr lang="en-GB" dirty="0" smtClean="0"/>
              <a:t>Most ocean models have irregular grids, but most packages have trouble with irregular grids.</a:t>
            </a:r>
            <a:endParaRPr lang="en-GB" noProof="0" dirty="0" smtClean="0"/>
          </a:p>
          <a:p>
            <a:r>
              <a:rPr lang="en-GB" noProof="0" dirty="0" smtClean="0"/>
              <a:t>We need to be respectful with metadata but not too much	</a:t>
            </a:r>
          </a:p>
          <a:p>
            <a:endParaRPr lang="en-GB" noProof="0" dirty="0" smtClean="0"/>
          </a:p>
          <a:p>
            <a:pPr lvl="1"/>
            <a:endParaRPr lang="en-GB" noProof="0" dirty="0" smtClean="0"/>
          </a:p>
          <a:p>
            <a:endParaRPr lang="en-GB" noProof="0" dirty="0" smtClean="0"/>
          </a:p>
          <a:p>
            <a:endParaRPr lang="en-GB" noProof="0" dirty="0" smtClean="0"/>
          </a:p>
          <a:p>
            <a:endParaRPr lang="en-GB" noProof="0" dirty="0"/>
          </a:p>
        </p:txBody>
      </p:sp>
    </p:spTree>
    <p:extLst>
      <p:ext uri="{BB962C8B-B14F-4D97-AF65-F5344CB8AC3E}">
        <p14:creationId xmlns:p14="http://schemas.microsoft.com/office/powerpoint/2010/main" val="33904841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3461655" y="1884276"/>
            <a:ext cx="5026945" cy="2998826"/>
          </a:xfrm>
        </p:spPr>
        <p:txBody>
          <a:bodyPr>
            <a:noAutofit/>
          </a:bodyPr>
          <a:lstStyle/>
          <a:p>
            <a:pPr algn="ctr"/>
            <a:r>
              <a:rPr lang="en-GB" sz="8000" b="0" noProof="0" smtClean="0"/>
              <a:t>Thank you </a:t>
            </a:r>
            <a:endParaRPr lang="en-GB" sz="8000" b="0" noProof="0"/>
          </a:p>
        </p:txBody>
      </p:sp>
      <p:sp>
        <p:nvSpPr>
          <p:cNvPr id="2" name="Subtítulo 1"/>
          <p:cNvSpPr>
            <a:spLocks noGrp="1"/>
          </p:cNvSpPr>
          <p:nvPr>
            <p:ph type="subTitle" idx="1"/>
          </p:nvPr>
        </p:nvSpPr>
        <p:spPr>
          <a:xfrm>
            <a:off x="3603066" y="6107242"/>
            <a:ext cx="4569950" cy="464416"/>
          </a:xfrm>
        </p:spPr>
        <p:txBody>
          <a:bodyPr/>
          <a:lstStyle/>
          <a:p>
            <a:pPr algn="ctr"/>
            <a:r>
              <a:rPr lang="en-GB" sz="2800" noProof="0" dirty="0" err="1" smtClean="0">
                <a:solidFill>
                  <a:srgbClr val="004890"/>
                </a:solidFill>
                <a:ea typeface="+mj-ea"/>
                <a:cs typeface="+mj-cs"/>
              </a:rPr>
              <a:t>Javier.vegas@bsc.es</a:t>
            </a:r>
            <a:endParaRPr lang="en-GB" sz="2800" noProof="0" dirty="0">
              <a:solidFill>
                <a:srgbClr val="004890"/>
              </a:solidFill>
              <a:ea typeface="+mj-ea"/>
              <a:cs typeface="+mj-cs"/>
            </a:endParaRPr>
          </a:p>
        </p:txBody>
      </p:sp>
    </p:spTree>
    <p:extLst>
      <p:ext uri="{BB962C8B-B14F-4D97-AF65-F5344CB8AC3E}">
        <p14:creationId xmlns:p14="http://schemas.microsoft.com/office/powerpoint/2010/main" val="2972815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noProof="0" dirty="0" smtClean="0"/>
              <a:t>Scientific project’s life cycle</a:t>
            </a:r>
            <a:endParaRPr lang="en-GB" noProof="0" dirty="0"/>
          </a:p>
        </p:txBody>
      </p:sp>
      <p:sp>
        <p:nvSpPr>
          <p:cNvPr id="4" name="Marcador de contenido 3"/>
          <p:cNvSpPr>
            <a:spLocks noGrp="1"/>
          </p:cNvSpPr>
          <p:nvPr>
            <p:ph idx="1"/>
          </p:nvPr>
        </p:nvSpPr>
        <p:spPr/>
        <p:txBody>
          <a:bodyPr/>
          <a:lstStyle/>
          <a:p>
            <a:r>
              <a:rPr lang="en-GB" noProof="0" dirty="0" smtClean="0"/>
              <a:t>Steps:</a:t>
            </a:r>
          </a:p>
          <a:p>
            <a:pPr lvl="1"/>
            <a:r>
              <a:rPr lang="en-GB" noProof="0" dirty="0" smtClean="0"/>
              <a:t>Generate data</a:t>
            </a:r>
          </a:p>
          <a:p>
            <a:pPr lvl="1"/>
            <a:r>
              <a:rPr lang="en-GB" noProof="0" dirty="0" smtClean="0"/>
              <a:t>Analyse data</a:t>
            </a:r>
          </a:p>
          <a:p>
            <a:pPr lvl="1"/>
            <a:r>
              <a:rPr lang="en-GB" noProof="0" dirty="0" smtClean="0"/>
              <a:t>Publish results</a:t>
            </a:r>
          </a:p>
          <a:p>
            <a:pPr lvl="1"/>
            <a:r>
              <a:rPr lang="en-GB" noProof="0" dirty="0" smtClean="0"/>
              <a:t>Get a new project and repeat</a:t>
            </a:r>
          </a:p>
          <a:p>
            <a:r>
              <a:rPr lang="en-GB" noProof="0" dirty="0" smtClean="0"/>
              <a:t>What </a:t>
            </a:r>
            <a:r>
              <a:rPr lang="en-GB" noProof="0" dirty="0" smtClean="0"/>
              <a:t>the community receives:</a:t>
            </a:r>
          </a:p>
          <a:p>
            <a:pPr lvl="1"/>
            <a:r>
              <a:rPr lang="en-GB" noProof="0" dirty="0" smtClean="0"/>
              <a:t>Papers</a:t>
            </a:r>
          </a:p>
          <a:p>
            <a:r>
              <a:rPr lang="en-GB" noProof="0" dirty="0" smtClean="0"/>
              <a:t>Reproducibility</a:t>
            </a:r>
          </a:p>
          <a:p>
            <a:pPr lvl="1"/>
            <a:r>
              <a:rPr lang="en-GB" noProof="0" dirty="0" smtClean="0"/>
              <a:t>What are you talking me about?</a:t>
            </a:r>
          </a:p>
          <a:p>
            <a:pPr marL="0" indent="0">
              <a:buNone/>
            </a:pPr>
            <a:endParaRPr lang="en-GB" noProof="0" dirty="0" smtClean="0"/>
          </a:p>
          <a:p>
            <a:pPr lvl="1"/>
            <a:endParaRPr lang="en-GB" noProof="0" dirty="0" smtClean="0"/>
          </a:p>
        </p:txBody>
      </p:sp>
      <p:pic>
        <p:nvPicPr>
          <p:cNvPr id="7" name="Imagen 6"/>
          <p:cNvPicPr>
            <a:picLocks noChangeAspect="1"/>
          </p:cNvPicPr>
          <p:nvPr/>
        </p:nvPicPr>
        <p:blipFill>
          <a:blip r:embed="rId2"/>
          <a:stretch>
            <a:fillRect/>
          </a:stretch>
        </p:blipFill>
        <p:spPr>
          <a:xfrm>
            <a:off x="5742609" y="1907271"/>
            <a:ext cx="2606261" cy="1595247"/>
          </a:xfrm>
          <a:prstGeom prst="rect">
            <a:avLst/>
          </a:prstGeom>
        </p:spPr>
      </p:pic>
    </p:spTree>
    <p:extLst>
      <p:ext uri="{BB962C8B-B14F-4D97-AF65-F5344CB8AC3E}">
        <p14:creationId xmlns:p14="http://schemas.microsoft.com/office/powerpoint/2010/main" val="40538619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dirty="0" smtClean="0"/>
              <a:t>Improving slightly</a:t>
            </a:r>
            <a:endParaRPr lang="en-GB" noProof="0" dirty="0"/>
          </a:p>
        </p:txBody>
      </p:sp>
      <p:sp>
        <p:nvSpPr>
          <p:cNvPr id="4" name="Marcador de contenido 3"/>
          <p:cNvSpPr>
            <a:spLocks noGrp="1"/>
          </p:cNvSpPr>
          <p:nvPr>
            <p:ph idx="1"/>
          </p:nvPr>
        </p:nvSpPr>
        <p:spPr/>
        <p:txBody>
          <a:bodyPr/>
          <a:lstStyle/>
          <a:p>
            <a:r>
              <a:rPr lang="en-GB" noProof="0" dirty="0" smtClean="0"/>
              <a:t>Steps:</a:t>
            </a:r>
          </a:p>
          <a:p>
            <a:pPr lvl="1"/>
            <a:r>
              <a:rPr lang="en-GB" noProof="0" dirty="0" smtClean="0"/>
              <a:t>Generate data</a:t>
            </a:r>
          </a:p>
          <a:p>
            <a:pPr lvl="1"/>
            <a:r>
              <a:rPr lang="en-GB" noProof="0" dirty="0" smtClean="0"/>
              <a:t>Analyse data</a:t>
            </a:r>
          </a:p>
          <a:p>
            <a:pPr lvl="1"/>
            <a:r>
              <a:rPr lang="en-GB" noProof="0" dirty="0" smtClean="0"/>
              <a:t>Publish results</a:t>
            </a:r>
          </a:p>
          <a:p>
            <a:pPr lvl="1"/>
            <a:r>
              <a:rPr lang="en-GB" noProof="0" dirty="0" smtClean="0"/>
              <a:t>Publish data</a:t>
            </a:r>
          </a:p>
          <a:p>
            <a:pPr lvl="1"/>
            <a:r>
              <a:rPr lang="en-GB" noProof="0" dirty="0" smtClean="0"/>
              <a:t>Get a new project and repeat</a:t>
            </a:r>
          </a:p>
          <a:p>
            <a:r>
              <a:rPr lang="en-GB" noProof="0" dirty="0" smtClean="0"/>
              <a:t>What </a:t>
            </a:r>
            <a:r>
              <a:rPr lang="en-GB" noProof="0" dirty="0" smtClean="0"/>
              <a:t>the community receives:</a:t>
            </a:r>
          </a:p>
          <a:p>
            <a:pPr lvl="1"/>
            <a:r>
              <a:rPr lang="en-GB" noProof="0" dirty="0" smtClean="0"/>
              <a:t>Papers</a:t>
            </a:r>
          </a:p>
          <a:p>
            <a:pPr lvl="1"/>
            <a:r>
              <a:rPr lang="en-GB" noProof="0" dirty="0" smtClean="0"/>
              <a:t>Data</a:t>
            </a:r>
          </a:p>
          <a:p>
            <a:r>
              <a:rPr lang="en-GB" noProof="0" dirty="0" smtClean="0"/>
              <a:t>Reproducibility</a:t>
            </a:r>
          </a:p>
          <a:p>
            <a:pPr lvl="1"/>
            <a:r>
              <a:rPr lang="en-GB" noProof="0" dirty="0" smtClean="0"/>
              <a:t>You </a:t>
            </a:r>
            <a:r>
              <a:rPr lang="en-GB" dirty="0" smtClean="0"/>
              <a:t>will need to</a:t>
            </a:r>
            <a:r>
              <a:rPr lang="en-GB" noProof="0" dirty="0" smtClean="0"/>
              <a:t> program again the metrics, but at least its possible</a:t>
            </a:r>
          </a:p>
        </p:txBody>
      </p:sp>
      <p:pic>
        <p:nvPicPr>
          <p:cNvPr id="5" name="Imagen 4"/>
          <p:cNvPicPr>
            <a:picLocks noChangeAspect="1"/>
          </p:cNvPicPr>
          <p:nvPr/>
        </p:nvPicPr>
        <p:blipFill>
          <a:blip r:embed="rId2"/>
          <a:stretch>
            <a:fillRect/>
          </a:stretch>
        </p:blipFill>
        <p:spPr>
          <a:xfrm>
            <a:off x="5742609" y="1907271"/>
            <a:ext cx="2606261" cy="1595247"/>
          </a:xfrm>
          <a:prstGeom prst="rect">
            <a:avLst/>
          </a:prstGeom>
        </p:spPr>
      </p:pic>
      <p:pic>
        <p:nvPicPr>
          <p:cNvPr id="6" name="Imagen 5"/>
          <p:cNvPicPr>
            <a:picLocks noChangeAspect="1"/>
          </p:cNvPicPr>
          <p:nvPr/>
        </p:nvPicPr>
        <p:blipFill>
          <a:blip r:embed="rId3">
            <a:extLst>
              <a:ext uri="{BEBA8EAE-BF5A-486C-A8C5-ECC9F3942E4B}">
                <a14:imgProps xmlns:a14="http://schemas.microsoft.com/office/drawing/2010/main">
                  <a14:imgLayer r:embed="rId4">
                    <a14:imgEffect>
                      <a14:backgroundRemoval t="2451" b="97549" l="0" r="100000"/>
                    </a14:imgEffect>
                  </a14:imgLayer>
                </a14:imgProps>
              </a:ext>
            </a:extLst>
          </a:blip>
          <a:stretch>
            <a:fillRect/>
          </a:stretch>
        </p:blipFill>
        <p:spPr>
          <a:xfrm>
            <a:off x="5068957" y="2564325"/>
            <a:ext cx="2522882" cy="2083676"/>
          </a:xfrm>
          <a:prstGeom prst="rect">
            <a:avLst/>
          </a:prstGeom>
        </p:spPr>
      </p:pic>
    </p:spTree>
    <p:extLst>
      <p:ext uri="{BB962C8B-B14F-4D97-AF65-F5344CB8AC3E}">
        <p14:creationId xmlns:p14="http://schemas.microsoft.com/office/powerpoint/2010/main" val="9837082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noProof="0" dirty="0" smtClean="0"/>
              <a:t>Even better</a:t>
            </a:r>
            <a:endParaRPr lang="en-GB" noProof="0" dirty="0"/>
          </a:p>
        </p:txBody>
      </p:sp>
      <p:sp>
        <p:nvSpPr>
          <p:cNvPr id="4" name="Marcador de contenido 3"/>
          <p:cNvSpPr>
            <a:spLocks noGrp="1"/>
          </p:cNvSpPr>
          <p:nvPr>
            <p:ph idx="1"/>
          </p:nvPr>
        </p:nvSpPr>
        <p:spPr/>
        <p:txBody>
          <a:bodyPr/>
          <a:lstStyle/>
          <a:p>
            <a:r>
              <a:rPr lang="en-GB" noProof="0" dirty="0" smtClean="0"/>
              <a:t>Steps:</a:t>
            </a:r>
          </a:p>
          <a:p>
            <a:pPr lvl="1"/>
            <a:r>
              <a:rPr lang="en-GB" noProof="0" dirty="0" smtClean="0"/>
              <a:t>Generate data</a:t>
            </a:r>
          </a:p>
          <a:p>
            <a:pPr lvl="1"/>
            <a:r>
              <a:rPr lang="en-GB" noProof="0" dirty="0" smtClean="0"/>
              <a:t>Analyse data</a:t>
            </a:r>
          </a:p>
          <a:p>
            <a:pPr lvl="1"/>
            <a:r>
              <a:rPr lang="en-GB" noProof="0" dirty="0" smtClean="0"/>
              <a:t>Publish results</a:t>
            </a:r>
          </a:p>
          <a:p>
            <a:pPr lvl="1"/>
            <a:r>
              <a:rPr lang="en-GB" noProof="0" dirty="0" smtClean="0"/>
              <a:t>Publish data</a:t>
            </a:r>
          </a:p>
          <a:p>
            <a:pPr lvl="1"/>
            <a:r>
              <a:rPr lang="en-GB" noProof="0" dirty="0" smtClean="0"/>
              <a:t>Publish code</a:t>
            </a:r>
          </a:p>
          <a:p>
            <a:pPr lvl="1"/>
            <a:r>
              <a:rPr lang="en-GB" noProof="0" dirty="0" smtClean="0"/>
              <a:t>Get a new project and repeat</a:t>
            </a:r>
          </a:p>
          <a:p>
            <a:r>
              <a:rPr lang="en-GB" noProof="0" dirty="0" smtClean="0"/>
              <a:t>What </a:t>
            </a:r>
            <a:r>
              <a:rPr lang="en-GB" noProof="0" dirty="0" smtClean="0"/>
              <a:t>the community receives:</a:t>
            </a:r>
          </a:p>
          <a:p>
            <a:pPr lvl="1"/>
            <a:r>
              <a:rPr lang="en-GB" noProof="0" dirty="0" smtClean="0"/>
              <a:t>Papers</a:t>
            </a:r>
          </a:p>
          <a:p>
            <a:pPr lvl="1"/>
            <a:r>
              <a:rPr lang="en-GB" noProof="0" dirty="0" smtClean="0"/>
              <a:t>Data</a:t>
            </a:r>
          </a:p>
          <a:p>
            <a:pPr lvl="1"/>
            <a:r>
              <a:rPr lang="en-GB" noProof="0" dirty="0" smtClean="0"/>
              <a:t>Code</a:t>
            </a:r>
          </a:p>
          <a:p>
            <a:r>
              <a:rPr lang="en-GB" noProof="0" dirty="0" smtClean="0"/>
              <a:t>Reproducibility</a:t>
            </a:r>
          </a:p>
          <a:p>
            <a:pPr lvl="1"/>
            <a:r>
              <a:rPr lang="en-GB" noProof="0" dirty="0" smtClean="0"/>
              <a:t>It should be straightforward</a:t>
            </a:r>
          </a:p>
        </p:txBody>
      </p:sp>
      <p:pic>
        <p:nvPicPr>
          <p:cNvPr id="5" name="Imagen 4"/>
          <p:cNvPicPr>
            <a:picLocks noChangeAspect="1"/>
          </p:cNvPicPr>
          <p:nvPr/>
        </p:nvPicPr>
        <p:blipFill>
          <a:blip r:embed="rId2"/>
          <a:stretch>
            <a:fillRect/>
          </a:stretch>
        </p:blipFill>
        <p:spPr>
          <a:xfrm>
            <a:off x="5742609" y="1907271"/>
            <a:ext cx="2606261" cy="1595247"/>
          </a:xfrm>
          <a:prstGeom prst="rect">
            <a:avLst/>
          </a:prstGeom>
        </p:spPr>
      </p:pic>
      <p:pic>
        <p:nvPicPr>
          <p:cNvPr id="6" name="Imagen 5"/>
          <p:cNvPicPr>
            <a:picLocks noChangeAspect="1"/>
          </p:cNvPicPr>
          <p:nvPr/>
        </p:nvPicPr>
        <p:blipFill>
          <a:blip r:embed="rId3">
            <a:extLst>
              <a:ext uri="{BEBA8EAE-BF5A-486C-A8C5-ECC9F3942E4B}">
                <a14:imgProps xmlns:a14="http://schemas.microsoft.com/office/drawing/2010/main">
                  <a14:imgLayer r:embed="rId4">
                    <a14:imgEffect>
                      <a14:backgroundRemoval t="2451" b="89706" l="0" r="100000"/>
                    </a14:imgEffect>
                  </a14:imgLayer>
                </a14:imgProps>
              </a:ext>
            </a:extLst>
          </a:blip>
          <a:stretch>
            <a:fillRect/>
          </a:stretch>
        </p:blipFill>
        <p:spPr>
          <a:xfrm>
            <a:off x="5068957" y="2564325"/>
            <a:ext cx="2522882" cy="2083676"/>
          </a:xfrm>
          <a:prstGeom prst="rect">
            <a:avLst/>
          </a:prstGeom>
        </p:spPr>
      </p:pic>
      <p:pic>
        <p:nvPicPr>
          <p:cNvPr id="7" name="Imagen 6"/>
          <p:cNvPicPr>
            <a:picLocks noChangeAspect="1"/>
          </p:cNvPicPr>
          <p:nvPr/>
        </p:nvPicPr>
        <p:blipFill>
          <a:blip r:embed="rId5"/>
          <a:stretch>
            <a:fillRect/>
          </a:stretch>
        </p:blipFill>
        <p:spPr>
          <a:xfrm>
            <a:off x="6073914" y="3207413"/>
            <a:ext cx="2584174" cy="1450368"/>
          </a:xfrm>
          <a:prstGeom prst="rect">
            <a:avLst/>
          </a:prstGeom>
        </p:spPr>
      </p:pic>
    </p:spTree>
    <p:extLst>
      <p:ext uri="{BB962C8B-B14F-4D97-AF65-F5344CB8AC3E}">
        <p14:creationId xmlns:p14="http://schemas.microsoft.com/office/powerpoint/2010/main" val="32984368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dirty="0" smtClean="0"/>
              <a:t>It </a:t>
            </a:r>
            <a:r>
              <a:rPr lang="en-GB" dirty="0" err="1" smtClean="0"/>
              <a:t>i</a:t>
            </a:r>
            <a:r>
              <a:rPr lang="en-GB" noProof="0" dirty="0" smtClean="0"/>
              <a:t>s </a:t>
            </a:r>
            <a:r>
              <a:rPr lang="en-GB" noProof="0" dirty="0" smtClean="0"/>
              <a:t>easy to do bad code sharing</a:t>
            </a:r>
            <a:endParaRPr lang="en-GB" noProof="0" dirty="0"/>
          </a:p>
        </p:txBody>
      </p:sp>
      <p:sp>
        <p:nvSpPr>
          <p:cNvPr id="4" name="Marcador de contenido 3"/>
          <p:cNvSpPr>
            <a:spLocks noGrp="1"/>
          </p:cNvSpPr>
          <p:nvPr>
            <p:ph idx="1"/>
          </p:nvPr>
        </p:nvSpPr>
        <p:spPr>
          <a:xfrm>
            <a:off x="464803" y="1215071"/>
            <a:ext cx="5553893" cy="4858841"/>
          </a:xfrm>
        </p:spPr>
        <p:txBody>
          <a:bodyPr/>
          <a:lstStyle/>
          <a:p>
            <a:r>
              <a:rPr lang="en-GB" noProof="0" dirty="0" smtClean="0"/>
              <a:t>Poor documentation</a:t>
            </a:r>
          </a:p>
          <a:p>
            <a:r>
              <a:rPr lang="en-GB" noProof="0" dirty="0" smtClean="0"/>
              <a:t>No maintenance</a:t>
            </a:r>
          </a:p>
          <a:p>
            <a:r>
              <a:rPr lang="en-GB" noProof="0" dirty="0" smtClean="0"/>
              <a:t>Works only for a specific model</a:t>
            </a:r>
          </a:p>
          <a:p>
            <a:r>
              <a:rPr lang="en-GB" noProof="0" dirty="0" smtClean="0"/>
              <a:t>Works only for a non-standard data format</a:t>
            </a:r>
          </a:p>
          <a:p>
            <a:r>
              <a:rPr lang="en-GB" noProof="0" dirty="0" smtClean="0"/>
              <a:t>Difficult to configure</a:t>
            </a:r>
          </a:p>
          <a:p>
            <a:r>
              <a:rPr lang="en-GB" dirty="0" smtClean="0"/>
              <a:t>And, over all, C</a:t>
            </a:r>
            <a:r>
              <a:rPr lang="en-GB" dirty="0" smtClean="0"/>
              <a:t>limate </a:t>
            </a:r>
            <a:r>
              <a:rPr lang="en-GB" dirty="0" smtClean="0"/>
              <a:t>scientists are not computer </a:t>
            </a:r>
            <a:r>
              <a:rPr lang="en-GB" dirty="0" smtClean="0"/>
              <a:t>scientists: </a:t>
            </a:r>
            <a:r>
              <a:rPr lang="en-GB" dirty="0"/>
              <a:t>t</a:t>
            </a:r>
            <a:r>
              <a:rPr lang="en-GB" noProof="0" dirty="0" smtClean="0"/>
              <a:t>hey </a:t>
            </a:r>
            <a:r>
              <a:rPr lang="en-GB" noProof="0" dirty="0" smtClean="0"/>
              <a:t>know how to code but not how to code well</a:t>
            </a:r>
          </a:p>
          <a:p>
            <a:endParaRPr lang="en-GB" noProof="0" dirty="0" smtClean="0"/>
          </a:p>
          <a:p>
            <a:endParaRPr lang="en-GB" noProof="0" dirty="0" smtClean="0"/>
          </a:p>
          <a:p>
            <a:endParaRPr lang="en-GB" noProof="0" dirty="0" smtClean="0"/>
          </a:p>
          <a:p>
            <a:endParaRPr lang="en-GB" noProof="0" dirty="0" smtClean="0"/>
          </a:p>
          <a:p>
            <a:endParaRPr lang="en-GB" noProof="0" dirty="0" smtClean="0"/>
          </a:p>
        </p:txBody>
      </p:sp>
      <p:pic>
        <p:nvPicPr>
          <p:cNvPr id="2" name="Imagen 1"/>
          <p:cNvPicPr>
            <a:picLocks noChangeAspect="1"/>
          </p:cNvPicPr>
          <p:nvPr/>
        </p:nvPicPr>
        <p:blipFill>
          <a:blip r:embed="rId2"/>
          <a:stretch>
            <a:fillRect/>
          </a:stretch>
        </p:blipFill>
        <p:spPr>
          <a:xfrm>
            <a:off x="5968448" y="933415"/>
            <a:ext cx="3076161" cy="4698751"/>
          </a:xfrm>
          <a:prstGeom prst="rect">
            <a:avLst/>
          </a:prstGeom>
        </p:spPr>
      </p:pic>
      <p:sp>
        <p:nvSpPr>
          <p:cNvPr id="5" name="CuadroTexto 4"/>
          <p:cNvSpPr txBox="1"/>
          <p:nvPr/>
        </p:nvSpPr>
        <p:spPr>
          <a:xfrm>
            <a:off x="6824870" y="5654260"/>
            <a:ext cx="1608133" cy="276999"/>
          </a:xfrm>
          <a:prstGeom prst="rect">
            <a:avLst/>
          </a:prstGeom>
          <a:noFill/>
        </p:spPr>
        <p:txBody>
          <a:bodyPr wrap="none" rtlCol="0">
            <a:spAutoFit/>
          </a:bodyPr>
          <a:lstStyle/>
          <a:p>
            <a:r>
              <a:rPr lang="es-ES" sz="1200" dirty="0" err="1"/>
              <a:t>https</a:t>
            </a:r>
            <a:r>
              <a:rPr lang="es-ES" sz="1200" dirty="0"/>
              <a:t>://</a:t>
            </a:r>
            <a:r>
              <a:rPr lang="es-ES" sz="1200" dirty="0" err="1"/>
              <a:t>xkcd.com</a:t>
            </a:r>
            <a:r>
              <a:rPr lang="es-ES" sz="1200" dirty="0"/>
              <a:t>/844/</a:t>
            </a:r>
            <a:endParaRPr lang="en-GB" sz="1200" dirty="0"/>
          </a:p>
        </p:txBody>
      </p:sp>
    </p:spTree>
    <p:extLst>
      <p:ext uri="{BB962C8B-B14F-4D97-AF65-F5344CB8AC3E}">
        <p14:creationId xmlns:p14="http://schemas.microsoft.com/office/powerpoint/2010/main" val="37276362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GB" noProof="0" smtClean="0"/>
              <a:t>PRIMAVERA’s vision</a:t>
            </a:r>
            <a:endParaRPr lang="en-GB" noProof="0"/>
          </a:p>
        </p:txBody>
      </p:sp>
    </p:spTree>
    <p:extLst>
      <p:ext uri="{BB962C8B-B14F-4D97-AF65-F5344CB8AC3E}">
        <p14:creationId xmlns:p14="http://schemas.microsoft.com/office/powerpoint/2010/main" val="3494825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dirty="0" smtClean="0"/>
              <a:t>What is PRIMAVERA?</a:t>
            </a:r>
            <a:endParaRPr lang="en-GB" noProof="0" dirty="0"/>
          </a:p>
        </p:txBody>
      </p:sp>
      <p:sp>
        <p:nvSpPr>
          <p:cNvPr id="4" name="Marcador de contenido 3"/>
          <p:cNvSpPr>
            <a:spLocks noGrp="1"/>
          </p:cNvSpPr>
          <p:nvPr>
            <p:ph idx="1"/>
          </p:nvPr>
        </p:nvSpPr>
        <p:spPr/>
        <p:txBody>
          <a:bodyPr>
            <a:normAutofit/>
          </a:bodyPr>
          <a:lstStyle/>
          <a:p>
            <a:r>
              <a:rPr lang="en-US" dirty="0"/>
              <a:t>PRIMAVERA is a Horizon 2020 project funded by European Commission. The project is a collaboration between 19 European partners, led by the Met Office and the Reading University in the UK</a:t>
            </a:r>
            <a:r>
              <a:rPr lang="en-US" dirty="0" smtClean="0"/>
              <a:t>.</a:t>
            </a:r>
            <a:endParaRPr lang="en-US" dirty="0"/>
          </a:p>
          <a:p>
            <a:r>
              <a:rPr lang="en-US" dirty="0" smtClean="0"/>
              <a:t>Aims to </a:t>
            </a:r>
            <a:r>
              <a:rPr lang="en-US" dirty="0"/>
              <a:t>develop a new generation of advanced and well-evaluated high-resolution global climate models, capable of simulating and predicting regional climate with unprecedented fidelity, for the benefit of governments, business and society in general.</a:t>
            </a:r>
          </a:p>
          <a:p>
            <a:endParaRPr lang="en-GB" dirty="0"/>
          </a:p>
        </p:txBody>
      </p:sp>
    </p:spTree>
    <p:extLst>
      <p:ext uri="{BB962C8B-B14F-4D97-AF65-F5344CB8AC3E}">
        <p14:creationId xmlns:p14="http://schemas.microsoft.com/office/powerpoint/2010/main" val="34832314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noProof="0" smtClean="0"/>
              <a:t>PRIMAVERA metrics</a:t>
            </a:r>
            <a:endParaRPr lang="en-GB" noProof="0"/>
          </a:p>
        </p:txBody>
      </p:sp>
      <p:sp>
        <p:nvSpPr>
          <p:cNvPr id="4" name="Marcador de contenido 3"/>
          <p:cNvSpPr>
            <a:spLocks noGrp="1"/>
          </p:cNvSpPr>
          <p:nvPr>
            <p:ph idx="1"/>
          </p:nvPr>
        </p:nvSpPr>
        <p:spPr/>
        <p:txBody>
          <a:bodyPr/>
          <a:lstStyle/>
          <a:p>
            <a:r>
              <a:rPr lang="en-GB" noProof="0" dirty="0" smtClean="0"/>
              <a:t>As part of the PRIMAVERA project, we are going to develop a number of metrics to analyse the results</a:t>
            </a:r>
          </a:p>
          <a:p>
            <a:r>
              <a:rPr lang="en-GB" noProof="0" dirty="0" smtClean="0"/>
              <a:t>They will have to work with the huge high resolution output we are going to get from our model runs (we are talking about several petabytes)</a:t>
            </a:r>
          </a:p>
          <a:p>
            <a:r>
              <a:rPr lang="en-GB" noProof="0" dirty="0" smtClean="0"/>
              <a:t>This is too big an effort to waste it: PRIMAVERA metrics should survive the project and benefit the whole community in the long term</a:t>
            </a:r>
            <a:endParaRPr lang="en-GB" dirty="0"/>
          </a:p>
        </p:txBody>
      </p:sp>
    </p:spTree>
    <p:extLst>
      <p:ext uri="{BB962C8B-B14F-4D97-AF65-F5344CB8AC3E}">
        <p14:creationId xmlns:p14="http://schemas.microsoft.com/office/powerpoint/2010/main" val="8206469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E7E6E6"/>
      </a:lt2>
      <a:accent1>
        <a:srgbClr val="124484"/>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3326</TotalTime>
  <Words>1147</Words>
  <Application>Microsoft Macintosh PowerPoint</Application>
  <PresentationFormat>Presentación en pantalla (4:3)</PresentationFormat>
  <Paragraphs>186</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PRIMAVERA and ESMValTool  Making climate metrics available to everyone</vt:lpstr>
      <vt:lpstr>The issue</vt:lpstr>
      <vt:lpstr>Scientific project’s life cycle</vt:lpstr>
      <vt:lpstr>Improving slightly</vt:lpstr>
      <vt:lpstr>Even better</vt:lpstr>
      <vt:lpstr>It is easy to do bad code sharing</vt:lpstr>
      <vt:lpstr>PRIMAVERA’s vision</vt:lpstr>
      <vt:lpstr>What is PRIMAVERA?</vt:lpstr>
      <vt:lpstr>PRIMAVERA metrics</vt:lpstr>
      <vt:lpstr>How to reach our vision (1/2)</vt:lpstr>
      <vt:lpstr>How to reach our vision (2/2)</vt:lpstr>
      <vt:lpstr>Presentación de PowerPoint</vt:lpstr>
      <vt:lpstr>What is ESMValTool</vt:lpstr>
      <vt:lpstr>Key features</vt:lpstr>
      <vt:lpstr>Key facts</vt:lpstr>
      <vt:lpstr>Our journey together</vt:lpstr>
      <vt:lpstr>ESMValTool development</vt:lpstr>
      <vt:lpstr>Metrics development</vt:lpstr>
      <vt:lpstr>Integrating the metrics</vt:lpstr>
      <vt:lpstr>Results so far</vt:lpstr>
      <vt:lpstr>What’s next</vt:lpstr>
      <vt:lpstr>Bonus track:  some lessons from the metrics</vt:lpstr>
      <vt:lpstr>Just some unrelated facts</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BSC Slides v.1</dc:title>
  <dc:creator>BSC-CNS</dc:creator>
  <cp:lastModifiedBy>Nube Gonzalez</cp:lastModifiedBy>
  <cp:revision>287</cp:revision>
  <dcterms:created xsi:type="dcterms:W3CDTF">2016-07-07T10:13:32Z</dcterms:created>
  <dcterms:modified xsi:type="dcterms:W3CDTF">2017-11-28T14:55:36Z</dcterms:modified>
</cp:coreProperties>
</file>