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363" r:id="rId3"/>
    <p:sldId id="368" r:id="rId4"/>
    <p:sldId id="369" r:id="rId5"/>
    <p:sldId id="333" r:id="rId6"/>
    <p:sldId id="370" r:id="rId7"/>
    <p:sldId id="372" r:id="rId8"/>
    <p:sldId id="371" r:id="rId9"/>
    <p:sldId id="367" r:id="rId10"/>
    <p:sldId id="365" r:id="rId11"/>
    <p:sldId id="266" r:id="rId12"/>
    <p:sldId id="352" r:id="rId13"/>
    <p:sldId id="374" r:id="rId14"/>
    <p:sldId id="375" r:id="rId15"/>
    <p:sldId id="373" r:id="rId16"/>
    <p:sldId id="377" r:id="rId17"/>
    <p:sldId id="378" r:id="rId18"/>
    <p:sldId id="379" r:id="rId19"/>
    <p:sldId id="380" r:id="rId20"/>
    <p:sldId id="381" r:id="rId21"/>
    <p:sldId id="383" r:id="rId22"/>
    <p:sldId id="384" r:id="rId23"/>
    <p:sldId id="382" r:id="rId2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F29"/>
    <a:srgbClr val="FF4C00"/>
    <a:srgbClr val="FFFC00"/>
    <a:srgbClr val="505050"/>
    <a:srgbClr val="848484"/>
    <a:srgbClr val="3A669C"/>
    <a:srgbClr val="FFFD78"/>
    <a:srgbClr val="FFA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82"/>
    <p:restoredTop sz="88368" autoAdjust="0"/>
  </p:normalViewPr>
  <p:slideViewPr>
    <p:cSldViewPr>
      <p:cViewPr>
        <p:scale>
          <a:sx n="79" d="100"/>
          <a:sy n="79" d="100"/>
        </p:scale>
        <p:origin x="432" y="35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0"/>
              <c:layout>
                <c:manualLayout>
                  <c:x val="-0.0592297681539808"/>
                  <c:y val="-0.2897783610382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847112860892"/>
                      <c:h val="0.23430555555555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3357261592301"/>
                  <c:y val="0.05746245261009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62489063867"/>
                      <c:h val="0.30777777777777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417622484689414"/>
                  <c:y val="0.013888888888888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3305555555555"/>
                      <c:h val="0.23430555555555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Sheet1!$C$11:$C$13</c:f>
              <c:strCache>
                <c:ptCount val="3"/>
                <c:pt idx="0">
                  <c:v>direct costs</c:v>
                </c:pt>
                <c:pt idx="1">
                  <c:v>indirect costs</c:v>
                </c:pt>
                <c:pt idx="2">
                  <c:v>subcontracting costs</c:v>
                </c:pt>
              </c:strCache>
            </c:strRef>
          </c:cat>
          <c:val>
            <c:numRef>
              <c:f>Sheet1!$D$11:$D$13</c:f>
              <c:numCache>
                <c:formatCode>General</c:formatCode>
                <c:ptCount val="3"/>
                <c:pt idx="0">
                  <c:v>1.639618E6</c:v>
                </c:pt>
                <c:pt idx="1">
                  <c:v>462652.0</c:v>
                </c:pt>
                <c:pt idx="2">
                  <c:v>100000.0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5887777071044"/>
          <c:y val="0.830040463692038"/>
          <c:w val="0.899999907279831"/>
          <c:h val="0.109774351122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873117131544997"/>
          <c:y val="0.162782516768737"/>
          <c:w val="0.802777777777778"/>
          <c:h val="0.538219597550306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1"/>
              <c:layout>
                <c:manualLayout>
                  <c:x val="-0.00833333333333333"/>
                  <c:y val="0.064814997083697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402668416448"/>
                      <c:h val="0.16083333333333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223422750122336"/>
                  <c:y val="0.03660396617089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0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BBF351-E884-C04A-B3F9-D3D53C3FDD0F}" type="CATEGORYNAME">
                      <a:rPr lang="en-US"/>
                      <a:pPr>
                        <a:defRPr sz="1300"/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25B81508-798C-DB49-8EE2-699EA362B207}" type="PERCENTAGE">
                      <a:rPr lang="en-US" baseline="0"/>
                      <a:pPr>
                        <a:defRPr sz="1300"/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1097331583552"/>
                      <c:h val="0.15560185185185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Sheet1!$C$24:$C$27</c:f>
              <c:strCache>
                <c:ptCount val="4"/>
                <c:pt idx="0">
                  <c:v>Personnel</c:v>
                </c:pt>
                <c:pt idx="1">
                  <c:v>Travel</c:v>
                </c:pt>
                <c:pt idx="2">
                  <c:v>Equipment</c:v>
                </c:pt>
                <c:pt idx="3">
                  <c:v>Other goods and services</c:v>
                </c:pt>
              </c:strCache>
            </c:strRef>
          </c:cat>
          <c:val>
            <c:numRef>
              <c:f>Sheet1!$D$24:$D$27</c:f>
              <c:numCache>
                <c:formatCode>General</c:formatCode>
                <c:ptCount val="4"/>
                <c:pt idx="0">
                  <c:v>1.176966E6</c:v>
                </c:pt>
                <c:pt idx="1">
                  <c:v>124500.0</c:v>
                </c:pt>
                <c:pt idx="2">
                  <c:v>152152.0</c:v>
                </c:pt>
                <c:pt idx="3">
                  <c:v>186000.0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0"/>
              <c:layout>
                <c:manualLayout>
                  <c:x val="-0.112367622625154"/>
                  <c:y val="0.050447142902317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356777793830817"/>
                  <c:y val="0.0017177370900926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0461207830672541"/>
                  <c:y val="-0.033672010878158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41332442389655"/>
                  <c:y val="0.072896942099105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Sheet1!$C$43:$C$47</c:f>
              <c:strCache>
                <c:ptCount val="5"/>
                <c:pt idx="0">
                  <c:v>PI</c:v>
                </c:pt>
                <c:pt idx="1">
                  <c:v>Senior Staff</c:v>
                </c:pt>
                <c:pt idx="2">
                  <c:v>Postdocs</c:v>
                </c:pt>
                <c:pt idx="3">
                  <c:v>Students</c:v>
                </c:pt>
                <c:pt idx="4">
                  <c:v>Technical Staff</c:v>
                </c:pt>
              </c:strCache>
            </c:strRef>
          </c:cat>
          <c:val>
            <c:numRef>
              <c:f>Sheet1!$D$43:$D$47</c:f>
              <c:numCache>
                <c:formatCode>General</c:formatCode>
                <c:ptCount val="5"/>
                <c:pt idx="0">
                  <c:v>155971.0</c:v>
                </c:pt>
                <c:pt idx="1">
                  <c:v>92030.0</c:v>
                </c:pt>
                <c:pt idx="2">
                  <c:v>569168.0</c:v>
                </c:pt>
                <c:pt idx="3">
                  <c:v>195000.0</c:v>
                </c:pt>
                <c:pt idx="4">
                  <c:v>164800.0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D0F29-92FA-4DA7-888E-9072C988FC52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F4BAF-9FA1-4AF2-BAA8-66E4D7C6D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155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2A469-ABAA-4865-ADB8-BE3FFB5586B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627C4-25DA-432B-8112-7AF2C418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50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afternoon and thank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for your time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endParaRPr lang="en-US" sz="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what extent dust emitted from arid regions cool or warm our planet?</a:t>
            </a:r>
          </a:p>
          <a:p>
            <a:endParaRPr lang="en-US" sz="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fundamental question that motivates my project FRAGMENT</a:t>
            </a:r>
          </a:p>
          <a:p>
            <a:endParaRPr lang="en-US" sz="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help addressing this question I will tackle the mineralogical composition of dust particles, which represents a KEY but unaddressed uncertainty to understand dust effect upon climate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715186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 will produce multiple long term impacts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will inform future IPCC assessments, the new methods and datasets will be available for IPCC models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it will have an impact on the study of biogeochemical cycles, on short-term dust forecasts and impact studies, and anticipates the coming innovation of hyperspectral  remote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spectroscopy retrievals</a:t>
            </a:r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4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believe I am prepared to lead such an ambitious project. After almost a decade as a research scientist and PI at NASA I have recently joined the Barcelona Supercomputing Center where I am building my research group through competitive projects. I am and expert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dust theory, modelling and observations. I hold a Chair on Sand and Dust Storms and I have experience managing large proposals.</a:t>
            </a:r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research team will cover all aspects of Fragment. FRAGMENT will recruit a number of postdocs and PhD´s and counts with the collaboration of other world-class researchers in the different techniques covered.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9437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believe that, if funded, FRAGMENT will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facilitate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paradigm shift in the way we understand dust effects on climate, and with this, I thank you for your attention and your time.  </a:t>
            </a:r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6656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what is the problem?</a:t>
            </a:r>
          </a:p>
          <a:p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a lack of fundamental and quantitative knowledge today Earth System models neglect the known spatial variations in the mineralogy of the sources and consider dust as a single aerosol species that is emitted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transported with a globally uniform composition. But in reality, dust is a complex mixture of different mineral species.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1182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relative abundances and properties of these minerals determine the dust effects upon climate.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give you just one example: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the hematite content that controls the dust absorption of solar radiation which otherwise would be reflected back to space. 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4826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 this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context, m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goal is to first constrain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global dust mineralogical composition and second to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how the mineralogical composition of dust affects our climate</a:t>
            </a:r>
          </a:p>
          <a:p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8954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 is structured around 3 main challenges</a:t>
            </a:r>
          </a:p>
          <a:p>
            <a:endParaRPr lang="en-US" sz="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 is the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lack of reliable estimates for the soil mineral content at global scale</a:t>
            </a:r>
          </a:p>
        </p:txBody>
      </p:sp>
    </p:spTree>
    <p:extLst>
      <p:ext uri="{BB962C8B-B14F-4D97-AF65-F5344CB8AC3E}">
        <p14:creationId xmlns:p14="http://schemas.microsoft.com/office/powerpoint/2010/main" val="1785152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constrain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estimates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propose to use for the first time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space-borne reflectance spectroscopy. We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use advanced algorithms to retrieve surface mineralogy from available space-borne data, and we will study and evaluate our retrievals using airborne data and data gathered during one of our field campaigns.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challenge 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our limited fundamental understanding on the emission of minerals which is mostly due to the fragmentation of soil aggregates during wind erosion. </a:t>
            </a:r>
          </a:p>
        </p:txBody>
      </p:sp>
    </p:spTree>
    <p:extLst>
      <p:ext uri="{BB962C8B-B14F-4D97-AF65-F5344CB8AC3E}">
        <p14:creationId xmlns:p14="http://schemas.microsoft.com/office/powerpoint/2010/main" val="1633889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FRAGMENT,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propose to evaluate and extend the current theoretical paradigms based on an unprecedented ensemble of field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campaigns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laboratory analyses designed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tackle for the first time the size-resolved mineralogy and mixing state of the emitted dust and its relationship with the parent soil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particular I want to test the theoretical extensions to brittle fragmentation theory that I have recently proposed.</a:t>
            </a:r>
          </a:p>
          <a:p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there is very limited understanding on the overall role of dust mineralogy on climate.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 unprecedented constraints on the soil mineral content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emissions mechanism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enable a multiscale atmosphere-chemistry model to investigate the role of mineralogy on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radiation, heterogeneous chemistry and both warm and mixed-phase clouds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Our methods include state-of-the art parameterizations, data assimilation techniques, further observational constraints and a detailed model evaluation.</a:t>
            </a:r>
          </a:p>
        </p:txBody>
      </p:sp>
    </p:spTree>
    <p:extLst>
      <p:ext uri="{BB962C8B-B14F-4D97-AF65-F5344CB8AC3E}">
        <p14:creationId xmlns:p14="http://schemas.microsoft.com/office/powerpoint/2010/main" val="1392034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FRAGMENT</a:t>
            </a:r>
            <a:r>
              <a:rPr lang="en-US" baseline="0" dirty="0" smtClean="0"/>
              <a:t> is an interdisciplinary, comprehensive and end-to-end project combining novel observational approaches, theory, unprecedented field campaigns and modelling. It will provide provide a new global mineral content map, a new emission parameterization, an improved understanding of the role of mineralogy on climate, a better assessment of the direct and indirect radiative forcing by dust. It will also propose how to minimally represent mineralogy in Earth System models given the present computational constraints.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5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D3F6-090D-8B4A-8C51-92669FEAC16C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1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CF7-6D99-824E-9139-B531473E56C4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1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5D61-F661-2949-AA69-E200878B306F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6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A1A3-6134-4C47-9C9D-272F7F869F9B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6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2B79-C9DF-9642-8433-89CB452FF826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0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55AF8-2C07-D04D-BB81-4ED528772AA1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8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34206-4900-D04A-8118-229EEEF514BC}" type="datetime1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8F8AB-E58A-C643-A84A-38FE4A0095AD}" type="datetime1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0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B845-C7B9-DE4F-BE4D-5DFE60F66A60}" type="datetime1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49D2-120A-1E41-B2B3-FF982A8FBF49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0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D7F8-0307-0C4F-AB33-EF2925734F1F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0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37F21-E2F5-0142-B0D7-D1F90CD454C7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A127-0E14-4F31-ACF9-2A7D63045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4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tiff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jpeg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6835"/>
            <a:ext cx="9144000" cy="144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984" y="291405"/>
            <a:ext cx="8718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FRAGMENT</a:t>
            </a:r>
          </a:p>
          <a:p>
            <a:pPr algn="ctr"/>
            <a:r>
              <a:rPr lang="en-US" sz="2800" dirty="0" err="1" smtClean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FR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ontiers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dust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miner</a:t>
            </a:r>
            <a:r>
              <a:rPr lang="en-US" sz="2800" dirty="0" err="1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</a:t>
            </a:r>
            <a:r>
              <a:rPr lang="en-US" sz="2800" dirty="0" err="1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ical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</a:t>
            </a:r>
            <a:r>
              <a:rPr lang="en-US" sz="2800" dirty="0" err="1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position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 its </a:t>
            </a:r>
            <a:r>
              <a:rPr lang="en-US" sz="2800" dirty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ffects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upo</a:t>
            </a:r>
            <a:r>
              <a:rPr lang="en-US" sz="2800" dirty="0" err="1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clima</a:t>
            </a:r>
            <a:r>
              <a:rPr lang="en-US" sz="2800" dirty="0" err="1" smtClean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978"/>
          <a:stretch/>
        </p:blipFill>
        <p:spPr>
          <a:xfrm>
            <a:off x="396498" y="2567918"/>
            <a:ext cx="8382000" cy="4190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700" y="1752600"/>
            <a:ext cx="78486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Carlos Pérez García-Pando 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Barcelona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Supercomputing Center,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Spain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652" y="6065004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en-US" sz="1200" b="1" smtClean="0">
                <a:solidFill>
                  <a:schemeClr val="bg1">
                    <a:lumMod val="85000"/>
                  </a:schemeClr>
                </a:solidFill>
              </a:rPr>
              <a:t>mage 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</a:rPr>
              <a:t>credit: NASA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76652" y="4942484"/>
            <a:ext cx="40343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Dust cools or warms our planet?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498" y="3773418"/>
            <a:ext cx="1023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Airborne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oil dust</a:t>
            </a: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919652" y="3550405"/>
            <a:ext cx="2891373" cy="1322576"/>
            <a:chOff x="4953000" y="3581401"/>
            <a:chExt cx="2891373" cy="1322576"/>
          </a:xfrm>
        </p:grpSpPr>
        <p:sp>
          <p:nvSpPr>
            <p:cNvPr id="3" name="Oval 2"/>
            <p:cNvSpPr/>
            <p:nvPr/>
          </p:nvSpPr>
          <p:spPr>
            <a:xfrm>
              <a:off x="4953000" y="4114800"/>
              <a:ext cx="45719" cy="457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3" idx="0"/>
            </p:cNvCxnSpPr>
            <p:nvPr/>
          </p:nvCxnSpPr>
          <p:spPr>
            <a:xfrm flipV="1">
              <a:off x="4975860" y="3581401"/>
              <a:ext cx="2034540" cy="5333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3" idx="4"/>
            </p:cNvCxnSpPr>
            <p:nvPr/>
          </p:nvCxnSpPr>
          <p:spPr>
            <a:xfrm>
              <a:off x="4975860" y="4160519"/>
              <a:ext cx="1805940" cy="6400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6449152" y="3581401"/>
              <a:ext cx="1395221" cy="132257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913" y="3767329"/>
              <a:ext cx="249288" cy="24928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6454" y="3635081"/>
              <a:ext cx="278746" cy="27696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9827" y="4118223"/>
              <a:ext cx="338173" cy="20094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2151" y="3944460"/>
              <a:ext cx="293222" cy="2252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0975" y="4426512"/>
              <a:ext cx="259425" cy="26790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83623" y="4544217"/>
              <a:ext cx="265884" cy="23323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2151" y="4321693"/>
              <a:ext cx="291618" cy="19234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697471" y="3840996"/>
              <a:ext cx="10320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Dust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Mineralogy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783732" y="6477001"/>
            <a:ext cx="7793520" cy="380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700" b="1" i="1" dirty="0" smtClean="0">
                <a:solidFill>
                  <a:srgbClr val="FF4C00"/>
                </a:solidFill>
              </a:rPr>
              <a:t>Soil dust </a:t>
            </a:r>
            <a:r>
              <a:rPr lang="en-US" sz="1700" b="1" i="1" dirty="0">
                <a:solidFill>
                  <a:srgbClr val="FF4C00"/>
                </a:solidFill>
              </a:rPr>
              <a:t>is the dominant </a:t>
            </a:r>
            <a:r>
              <a:rPr lang="en-US" sz="1700" b="1" i="1" dirty="0" smtClean="0">
                <a:solidFill>
                  <a:srgbClr val="FF4C00"/>
                </a:solidFill>
              </a:rPr>
              <a:t>particle </a:t>
            </a:r>
            <a:r>
              <a:rPr lang="en-US" sz="1700" b="1" i="1" dirty="0">
                <a:solidFill>
                  <a:srgbClr val="FF4C00"/>
                </a:solidFill>
              </a:rPr>
              <a:t>by mass and a key component of the Earth System</a:t>
            </a:r>
          </a:p>
        </p:txBody>
      </p:sp>
    </p:spTree>
    <p:extLst>
      <p:ext uri="{BB962C8B-B14F-4D97-AF65-F5344CB8AC3E}">
        <p14:creationId xmlns:p14="http://schemas.microsoft.com/office/powerpoint/2010/main" val="24959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7744" y="181512"/>
            <a:ext cx="472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Impacts beyond FRAGMENT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5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571667" y="1043322"/>
            <a:ext cx="3348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IPCC assessments and models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7446" y="3962400"/>
            <a:ext cx="2543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</a:t>
            </a:r>
            <a:r>
              <a:rPr lang="en-US" sz="2000" b="1" dirty="0" smtClean="0"/>
              <a:t>iogeochemical cycles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1043322"/>
            <a:ext cx="4715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Weather and dust forecasts and impacts</a:t>
            </a:r>
          </a:p>
        </p:txBody>
      </p:sp>
      <p:pic>
        <p:nvPicPr>
          <p:cNvPr id="13" name="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3" t="47284" b="4030"/>
          <a:stretch/>
        </p:blipFill>
        <p:spPr>
          <a:xfrm>
            <a:off x="4794694" y="1602148"/>
            <a:ext cx="1834706" cy="1598252"/>
          </a:xfrm>
          <a:prstGeom prst="rect">
            <a:avLst/>
          </a:prstGeom>
        </p:spPr>
      </p:pic>
      <p:pic>
        <p:nvPicPr>
          <p:cNvPr id="10244" name="Picture 4" descr="he 13MW first phase of the Mohammed bin Rashid Al Maktoum Solar Park. Source: Firs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631822" cy="160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42277" y="3276600"/>
            <a:ext cx="74892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/>
              <a:t>health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200" y="1600200"/>
            <a:ext cx="233921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/>
              <a:t>solar energy </a:t>
            </a:r>
            <a:r>
              <a:rPr lang="en-US" sz="1700" smtClean="0"/>
              <a:t>production</a:t>
            </a:r>
            <a:endParaRPr lang="en-US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4518273" y="3962400"/>
            <a:ext cx="4231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Future remote spectroscopy retrievals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4480726"/>
            <a:ext cx="2819400" cy="1959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2291" y="505717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EnMap</a:t>
            </a:r>
            <a:endParaRPr lang="en-US" dirty="0" smtClean="0"/>
          </a:p>
          <a:p>
            <a:r>
              <a:rPr lang="en-US" dirty="0" smtClean="0"/>
              <a:t>EMIT</a:t>
            </a:r>
            <a:endParaRPr lang="en-US" dirty="0"/>
          </a:p>
        </p:txBody>
      </p:sp>
      <p:pic>
        <p:nvPicPr>
          <p:cNvPr id="14340" name="Picture 4" descr="esultado de imagen de IPCC repo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6"/>
          <a:stretch/>
        </p:blipFill>
        <p:spPr bwMode="auto">
          <a:xfrm>
            <a:off x="533400" y="1554916"/>
            <a:ext cx="3183347" cy="20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3.mbari.org/expeditions/SOFeX2002/images/histor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17140" r="2942"/>
          <a:stretch/>
        </p:blipFill>
        <p:spPr bwMode="auto">
          <a:xfrm>
            <a:off x="533400" y="4480727"/>
            <a:ext cx="3177876" cy="19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874761" y="1429657"/>
            <a:ext cx="3026671" cy="49711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0663" y="1415143"/>
            <a:ext cx="5454337" cy="49856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4166"/>
          <a:stretch/>
        </p:blipFill>
        <p:spPr>
          <a:xfrm>
            <a:off x="6248400" y="1553964"/>
            <a:ext cx="2320074" cy="1220933"/>
          </a:xfrm>
          <a:prstGeom prst="rect">
            <a:avLst/>
          </a:prstGeom>
        </p:spPr>
      </p:pic>
      <p:sp>
        <p:nvSpPr>
          <p:cNvPr id="20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6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658182" y="1625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Why me?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4895" y="4274278"/>
            <a:ext cx="2598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New recruitments</a:t>
            </a: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Postdocs and PhDs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2" name="Picture 4" descr="esultado de imagen de NA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55" y="2818587"/>
            <a:ext cx="801945" cy="63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5867400" y="5608458"/>
            <a:ext cx="313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World-class collaborators</a:t>
            </a: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CSIC, TUD, PSI, NASA,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CALTECH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l="15255" r="18355" b="24763"/>
          <a:stretch/>
        </p:blipFill>
        <p:spPr>
          <a:xfrm>
            <a:off x="4458282" y="1524000"/>
            <a:ext cx="1104318" cy="1240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00252" y="969804"/>
            <a:ext cx="19125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Research team</a:t>
            </a:r>
            <a:endParaRPr lang="en-US" sz="2200" b="1" dirty="0"/>
          </a:p>
        </p:txBody>
      </p:sp>
      <p:sp>
        <p:nvSpPr>
          <p:cNvPr id="3" name="Rectangle 2"/>
          <p:cNvSpPr/>
          <p:nvPr/>
        </p:nvSpPr>
        <p:spPr>
          <a:xfrm>
            <a:off x="321138" y="1494942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Head of Atmospheric Composition Group</a:t>
            </a: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AXA Professor on Sand and dust storms</a:t>
            </a:r>
          </a:p>
          <a:p>
            <a:endParaRPr lang="en-US" sz="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Barcelona Supercomputing Center (BSC)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138" y="2902223"/>
            <a:ext cx="47080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years as dust research scientist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of the NASA EMIT mission Science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team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Co-creator and scientific adviser of the WMO Sand and Dust Storm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program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Expert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 dust theory, modelling &amp; observations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Keynote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speaker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 dust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mineralogy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Overall budget managed as PI: ~4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MEuro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06499" y="38190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+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74137" y="2956124"/>
            <a:ext cx="296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Atmospheric Composition 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group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84173" y="50931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+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74275" y="981798"/>
            <a:ext cx="32429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Carlos Pérez García-Pando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19831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2438400"/>
            <a:ext cx="8763000" cy="187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FRAGMENT</a:t>
            </a:r>
          </a:p>
          <a:p>
            <a:pPr algn="ctr"/>
            <a:endParaRPr lang="en-US" sz="2800" b="1" dirty="0">
              <a:solidFill>
                <a:srgbClr val="EC6F29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“Toward a paradigm shift in the way we</a:t>
            </a:r>
          </a:p>
          <a:p>
            <a:pPr algn="ctr"/>
            <a:r>
              <a:rPr lang="en-US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understand dust effects upon climate”</a:t>
            </a:r>
            <a:endParaRPr lang="el-GR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909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159722"/>
            <a:ext cx="1241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Budget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174593"/>
              </p:ext>
            </p:extLst>
          </p:nvPr>
        </p:nvGraphicFramePr>
        <p:xfrm>
          <a:off x="2592000" y="838200"/>
          <a:ext cx="3960000" cy="5884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36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3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15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10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95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Cost Category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in Euro 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537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Direct Costs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i="1" u="none" strike="noStrike" dirty="0">
                          <a:effectLst/>
                        </a:rPr>
                        <a:t>Personnel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PI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155,971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Senior Staff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92,030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9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Postdocs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569,168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Students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195,000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9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Other  (Technical Staff)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164,000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9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i. </a:t>
                      </a:r>
                      <a:r>
                        <a:rPr lang="en-US" sz="1000" b="1" u="none" strike="noStrike" dirty="0">
                          <a:effectLst/>
                        </a:rPr>
                        <a:t>Total Direct Costs for </a:t>
                      </a:r>
                      <a:r>
                        <a:rPr lang="en-US" sz="1000" b="1" u="none" strike="noStrike" dirty="0" smtClean="0">
                          <a:effectLst/>
                        </a:rPr>
                        <a:t>Personnel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</a:rPr>
                        <a:t>1,176,966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i="1" u="none" strike="noStrike" dirty="0">
                          <a:effectLst/>
                        </a:rPr>
                        <a:t>Travel 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124,500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9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i="1" u="none" strike="noStrike" dirty="0">
                          <a:effectLst/>
                        </a:rPr>
                        <a:t>Equipment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152,152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92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i="1" u="none" strike="noStrike" dirty="0">
                          <a:effectLst/>
                        </a:rPr>
                        <a:t>Other goods and services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Consumables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156,000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63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Publications (including Open Access fees), etc.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30000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9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Other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5000  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89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ii. </a:t>
                      </a:r>
                      <a:r>
                        <a:rPr lang="en-US" sz="1000" b="1" u="none" strike="noStrike" dirty="0">
                          <a:effectLst/>
                        </a:rPr>
                        <a:t>Total Other Direct </a:t>
                      </a:r>
                      <a:r>
                        <a:rPr lang="en-US" sz="1000" b="1" u="none" strike="noStrike" dirty="0" smtClean="0">
                          <a:effectLst/>
                        </a:rPr>
                        <a:t>Costs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462,652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914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A</a:t>
                      </a:r>
                      <a:r>
                        <a:rPr lang="en-US" sz="1000" u="none" strike="noStrike" dirty="0">
                          <a:effectLst/>
                        </a:rPr>
                        <a:t> – Total Direct Costs (i + ii</a:t>
                      </a:r>
                      <a:r>
                        <a:rPr lang="en-US" sz="1000" u="none" strike="noStrike" dirty="0" smtClean="0"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1,639,618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6896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B</a:t>
                      </a:r>
                      <a:r>
                        <a:rPr lang="en-US" sz="1000" u="none" strike="noStrike" dirty="0">
                          <a:effectLst/>
                        </a:rPr>
                        <a:t> – Indirect Costs (overheads) 25% of Direct Costs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409,905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8914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C1</a:t>
                      </a:r>
                      <a:r>
                        <a:rPr lang="en-US" sz="1000" u="none" strike="noStrike" dirty="0">
                          <a:effectLst/>
                        </a:rPr>
                        <a:t> – Subcontracting Costs (no overheads</a:t>
                      </a:r>
                      <a:r>
                        <a:rPr lang="en-US" sz="1000" u="none" strike="noStrike" dirty="0" smtClean="0"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100,000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8914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C2</a:t>
                      </a:r>
                      <a:r>
                        <a:rPr lang="en-US" sz="1000" u="none" strike="noStrike" dirty="0">
                          <a:effectLst/>
                        </a:rPr>
                        <a:t> – Other Direct Costs with </a:t>
                      </a:r>
                      <a:r>
                        <a:rPr lang="en-US" sz="1000" u="none" strike="noStrike" dirty="0" smtClean="0">
                          <a:effectLst/>
                        </a:rPr>
                        <a:t>no overheads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-</a:t>
                      </a:r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8914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Total Estimated Eligible Costs </a:t>
                      </a:r>
                      <a:r>
                        <a:rPr lang="en-US" sz="1000" u="none" strike="noStrike" dirty="0">
                          <a:effectLst/>
                        </a:rPr>
                        <a:t>(A + B + C</a:t>
                      </a:r>
                      <a:r>
                        <a:rPr lang="en-US" sz="1000" u="none" strike="noStrike" dirty="0" smtClean="0"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</a:rPr>
                        <a:t>2,149,523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8914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Total Requested EU </a:t>
                      </a:r>
                      <a:r>
                        <a:rPr lang="en-US" sz="1000" u="none" strike="noStrike" dirty="0" smtClean="0">
                          <a:effectLst/>
                        </a:rPr>
                        <a:t>Contribution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</a:rPr>
                        <a:t>2,149,523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82" marR="7682" marT="7682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11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375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69065" y="159722"/>
            <a:ext cx="2501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Budget analysis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105544" y="1227410"/>
          <a:ext cx="43140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/>
          </p:nvPr>
        </p:nvGraphicFramePr>
        <p:xfrm>
          <a:off x="4572000" y="1227410"/>
          <a:ext cx="4495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6227" y="5035035"/>
            <a:ext cx="11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Personnel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801452" y="873264"/>
            <a:ext cx="92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General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24600" y="858078"/>
            <a:ext cx="127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Direct costs</a:t>
            </a:r>
            <a:endParaRPr lang="en-US"/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/>
          </p:nvPr>
        </p:nvGraphicFramePr>
        <p:xfrm>
          <a:off x="1522147" y="4056749"/>
          <a:ext cx="4650053" cy="2734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9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616249" y="4504898"/>
            <a:ext cx="24148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 recruitments</a:t>
            </a:r>
          </a:p>
          <a:p>
            <a:endParaRPr lang="en-US" dirty="0" smtClean="0"/>
          </a:p>
          <a:p>
            <a:r>
              <a:rPr lang="en-US" dirty="0" smtClean="0"/>
              <a:t>2 PhD students for WP1</a:t>
            </a:r>
          </a:p>
          <a:p>
            <a:r>
              <a:rPr lang="en-US" dirty="0" smtClean="0"/>
              <a:t>1 Postdoc for WP2</a:t>
            </a:r>
            <a:endParaRPr lang="en-US" dirty="0"/>
          </a:p>
          <a:p>
            <a:r>
              <a:rPr lang="en-US" dirty="0" smtClean="0"/>
              <a:t>3 Postdocs for WP3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3155404"/>
            <a:ext cx="15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Back-up slides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aper_ja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5608" b="3738"/>
          <a:stretch>
            <a:fillRect/>
          </a:stretch>
        </p:blipFill>
        <p:spPr bwMode="auto">
          <a:xfrm>
            <a:off x="209550" y="1007976"/>
            <a:ext cx="2838450" cy="248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kok_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714750"/>
            <a:ext cx="22034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3648075" y="1031875"/>
            <a:ext cx="2657475" cy="2478088"/>
            <a:chOff x="3321050" y="1127830"/>
            <a:chExt cx="2857500" cy="2857500"/>
          </a:xfrm>
        </p:grpSpPr>
        <p:pic>
          <p:nvPicPr>
            <p:cNvPr id="8" name="Picture 17" descr="soilpsds_minerals51_samp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050" y="1127830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3886200" y="1207032"/>
              <a:ext cx="1810887" cy="1277273"/>
              <a:chOff x="7188200" y="4879802"/>
              <a:chExt cx="1810887" cy="1277273"/>
            </a:xfrm>
          </p:grpSpPr>
          <p:sp>
            <p:nvSpPr>
              <p:cNvPr id="10" name="TextBox 19"/>
              <p:cNvSpPr txBox="1">
                <a:spLocks noChangeArrowheads="1"/>
              </p:cNvSpPr>
              <p:nvPr/>
            </p:nvSpPr>
            <p:spPr bwMode="auto">
              <a:xfrm>
                <a:off x="7315200" y="4879802"/>
                <a:ext cx="1683887" cy="1277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/>
                <a:r>
                  <a:rPr lang="en-US" altLang="x-none" sz="1100" b="1"/>
                  <a:t>PHYLLOSILICATES </a:t>
                </a:r>
              </a:p>
              <a:p>
                <a:pPr eaLnBrk="1" hangingPunct="1"/>
                <a:r>
                  <a:rPr lang="en-US" altLang="x-none" sz="1100" b="1"/>
                  <a:t>(illite, smectite, kaolinite)</a:t>
                </a:r>
              </a:p>
              <a:p>
                <a:pPr eaLnBrk="1" hangingPunct="1"/>
                <a:r>
                  <a:rPr lang="en-US" altLang="x-none" sz="1100" b="1"/>
                  <a:t>CALCITE</a:t>
                </a:r>
              </a:p>
              <a:p>
                <a:pPr eaLnBrk="1" hangingPunct="1"/>
                <a:r>
                  <a:rPr lang="en-US" altLang="x-none" sz="1100" b="1"/>
                  <a:t>QUARTZ</a:t>
                </a:r>
              </a:p>
              <a:p>
                <a:pPr eaLnBrk="1" hangingPunct="1"/>
                <a:r>
                  <a:rPr lang="en-US" altLang="x-none" sz="1100" b="1"/>
                  <a:t>FELDSPAR</a:t>
                </a:r>
              </a:p>
              <a:p>
                <a:pPr eaLnBrk="1" hangingPunct="1"/>
                <a:r>
                  <a:rPr lang="en-US" altLang="x-none" sz="1100" b="1"/>
                  <a:t>GYPSUM</a:t>
                </a:r>
              </a:p>
              <a:p>
                <a:pPr eaLnBrk="1" hangingPunct="1"/>
                <a:r>
                  <a:rPr lang="en-US" altLang="x-none" sz="1100" b="1"/>
                  <a:t>HEMATITE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188063" y="5109964"/>
                <a:ext cx="151921" cy="10251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188063" y="5351598"/>
                <a:ext cx="151921" cy="10251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188063" y="5529161"/>
                <a:ext cx="151921" cy="10251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188063" y="5695742"/>
                <a:ext cx="151921" cy="100680"/>
              </a:xfrm>
              <a:prstGeom prst="rect">
                <a:avLst/>
              </a:prstGeom>
              <a:solidFill>
                <a:srgbClr val="FF81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88063" y="5873306"/>
                <a:ext cx="151921" cy="100681"/>
              </a:xfrm>
              <a:prstGeom prst="rect">
                <a:avLst/>
              </a:prstGeom>
              <a:solidFill>
                <a:srgbClr val="800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188063" y="6038056"/>
                <a:ext cx="151921" cy="10068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pic>
        <p:nvPicPr>
          <p:cNvPr id="17" name="Picture 27" descr="dustpsds_minerals51_samp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031875"/>
            <a:ext cx="2535238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oilpsds_minerals53_samp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452813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oilpsds_minerals53_sample_separate_minerals_each_normalized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3414713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09550" y="5629275"/>
            <a:ext cx="3400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/>
              <a:t>BFT extensions based on fitting</a:t>
            </a:r>
          </a:p>
          <a:p>
            <a:pPr eaLnBrk="1" hangingPunct="1"/>
            <a:r>
              <a:rPr lang="en-US" altLang="x-none"/>
              <a:t>Mineral- specific soil PSD´s further</a:t>
            </a:r>
          </a:p>
          <a:p>
            <a:pPr eaLnBrk="1" hangingPunct="1"/>
            <a:r>
              <a:rPr lang="en-US" altLang="x-none"/>
              <a:t>improve the results  </a:t>
            </a:r>
          </a:p>
        </p:txBody>
      </p:sp>
      <p:sp>
        <p:nvSpPr>
          <p:cNvPr id="21" name="TextBox 37"/>
          <p:cNvSpPr txBox="1">
            <a:spLocks noChangeArrowheads="1"/>
          </p:cNvSpPr>
          <p:nvPr/>
        </p:nvSpPr>
        <p:spPr bwMode="auto">
          <a:xfrm>
            <a:off x="4743450" y="781050"/>
            <a:ext cx="938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/>
              <a:t>Soil PSD</a:t>
            </a:r>
          </a:p>
        </p:txBody>
      </p:sp>
      <p:sp>
        <p:nvSpPr>
          <p:cNvPr id="22" name="TextBox 38"/>
          <p:cNvSpPr txBox="1">
            <a:spLocks noChangeArrowheads="1"/>
          </p:cNvSpPr>
          <p:nvPr/>
        </p:nvSpPr>
        <p:spPr bwMode="auto">
          <a:xfrm>
            <a:off x="7167563" y="781050"/>
            <a:ext cx="1392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/>
              <a:t>Emitted PSD</a:t>
            </a:r>
          </a:p>
        </p:txBody>
      </p:sp>
      <p:sp>
        <p:nvSpPr>
          <p:cNvPr id="23" name="TextBox 40"/>
          <p:cNvSpPr txBox="1">
            <a:spLocks noChangeArrowheads="1"/>
          </p:cNvSpPr>
          <p:nvPr/>
        </p:nvSpPr>
        <p:spPr bwMode="auto">
          <a:xfrm>
            <a:off x="2544763" y="3805238"/>
            <a:ext cx="104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/>
              <a:t>Kok 2011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033044" y="5948298"/>
            <a:ext cx="32972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/>
              <a:t>Perlwitz</a:t>
            </a:r>
            <a:r>
              <a:rPr lang="en-US" altLang="x-none" dirty="0"/>
              <a:t> et al., 2015a,b</a:t>
            </a:r>
          </a:p>
          <a:p>
            <a:pPr eaLnBrk="1" hangingPunct="1"/>
            <a:r>
              <a:rPr lang="en-US" altLang="x-none" dirty="0"/>
              <a:t>Pérez García-Pando et al., 2016</a:t>
            </a:r>
          </a:p>
          <a:p>
            <a:pPr eaLnBrk="1" hangingPunct="1"/>
            <a:r>
              <a:rPr lang="en-US" altLang="x-none" dirty="0"/>
              <a:t>Pérez García-Pando et al., in prep</a:t>
            </a:r>
          </a:p>
        </p:txBody>
      </p:sp>
      <p:sp>
        <p:nvSpPr>
          <p:cNvPr id="25" name="Rectangle 42"/>
          <p:cNvSpPr>
            <a:spLocks noChangeArrowheads="1"/>
          </p:cNvSpPr>
          <p:nvPr/>
        </p:nvSpPr>
        <p:spPr bwMode="auto">
          <a:xfrm>
            <a:off x="192541" y="462147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/>
              <a:t>BFT auspicious for mineralogy as it</a:t>
            </a:r>
          </a:p>
          <a:p>
            <a:pPr eaLnBrk="1" hangingPunct="1"/>
            <a:r>
              <a:rPr lang="en-US" altLang="x-none" dirty="0"/>
              <a:t>is based on the soil dispersed PSD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11</a:t>
            </a:r>
            <a:endParaRPr lang="en-US" sz="2000" b="1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1699810" y="152400"/>
            <a:ext cx="5676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Size-resolved mineralogy </a:t>
            </a:r>
            <a:r>
              <a:rPr 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at emission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83" y="1676400"/>
            <a:ext cx="770457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3695312" y="854340"/>
            <a:ext cx="1992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dirty="0" err="1"/>
              <a:t>Claquin</a:t>
            </a:r>
            <a:r>
              <a:rPr lang="en-US" altLang="x-none" dirty="0"/>
              <a:t> et al., 1999</a:t>
            </a:r>
          </a:p>
          <a:p>
            <a:pPr eaLnBrk="1" hangingPunct="1"/>
            <a:r>
              <a:rPr lang="en-US" altLang="x-none" dirty="0" err="1"/>
              <a:t>Journet</a:t>
            </a:r>
            <a:r>
              <a:rPr lang="en-US" altLang="x-none" dirty="0"/>
              <a:t> et al., 2014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12</a:t>
            </a:r>
            <a:endParaRPr lang="en-US" sz="20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39183" y="173746"/>
            <a:ext cx="7465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Lack of reliable estimates on soil </a:t>
            </a:r>
            <a:r>
              <a:rPr 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mineral content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6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13</a:t>
            </a:r>
            <a:endParaRPr lang="en-US" sz="2000" b="1" dirty="0" smtClean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16968" r="22766" b="5042"/>
          <a:stretch>
            <a:fillRect/>
          </a:stretch>
        </p:blipFill>
        <p:spPr bwMode="auto">
          <a:xfrm>
            <a:off x="341313" y="1306513"/>
            <a:ext cx="35004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6532" r="4170" b="5305"/>
          <a:stretch>
            <a:fillRect/>
          </a:stretch>
        </p:blipFill>
        <p:spPr bwMode="auto">
          <a:xfrm>
            <a:off x="527050" y="4762500"/>
            <a:ext cx="31686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9"/>
          <a:stretch>
            <a:fillRect/>
          </a:stretch>
        </p:blipFill>
        <p:spPr bwMode="auto">
          <a:xfrm>
            <a:off x="4757738" y="1781175"/>
            <a:ext cx="3798887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24388" y="763588"/>
            <a:ext cx="4519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>
                <a:ea typeface="Calibri" charset="0"/>
                <a:cs typeface="Calibri" charset="0"/>
              </a:rPr>
              <a:t>Hyperion: satellite hyperspectral sensor 0.4 to 2.5 μm, 242 spectral bands, 10nm spectral resolution, 30 m spatial with a SNR of ~50:1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15900" y="871538"/>
            <a:ext cx="3851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/>
              <a:t>VSWIR Spectra of Dust Source Minerals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0013" y="3776663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/>
              <a:t>AVIRIS airborne scenes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0013" y="406320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dirty="0">
                <a:ea typeface="Calibri" charset="0"/>
                <a:cs typeface="Calibri" charset="0"/>
              </a:rPr>
              <a:t>0.4–2.5 </a:t>
            </a:r>
            <a:r>
              <a:rPr lang="en-US" altLang="x-none" dirty="0" err="1">
                <a:ea typeface="Calibri" charset="0"/>
                <a:cs typeface="Calibri" charset="0"/>
              </a:rPr>
              <a:t>μm</a:t>
            </a:r>
            <a:r>
              <a:rPr lang="en-US" altLang="x-none" dirty="0">
                <a:ea typeface="Calibri" charset="0"/>
                <a:cs typeface="Calibri" charset="0"/>
              </a:rPr>
              <a:t>, 224 bands, 10 nm spectral resolution, SNR of ~500:1 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724650" y="4348163"/>
            <a:ext cx="1831975" cy="2335212"/>
            <a:chOff x="2913509" y="360391"/>
            <a:chExt cx="4241052" cy="5264542"/>
          </a:xfrm>
        </p:grpSpPr>
        <p:pic>
          <p:nvPicPr>
            <p:cNvPr id="17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509" y="360391"/>
              <a:ext cx="4241052" cy="5264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715" b="68042"/>
            <a:stretch>
              <a:fillRect/>
            </a:stretch>
          </p:blipFill>
          <p:spPr bwMode="auto">
            <a:xfrm>
              <a:off x="5827765" y="802711"/>
              <a:ext cx="1326796" cy="168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9" name="Straight Arrow Connector 18"/>
          <p:cNvCxnSpPr/>
          <p:nvPr/>
        </p:nvCxnSpPr>
        <p:spPr>
          <a:xfrm>
            <a:off x="4624388" y="4376738"/>
            <a:ext cx="1952625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624388" y="4638675"/>
            <a:ext cx="21002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b="1"/>
              <a:t>Coming soon, e.g.,</a:t>
            </a:r>
          </a:p>
          <a:p>
            <a:pPr eaLnBrk="1" hangingPunct="1"/>
            <a:r>
              <a:rPr lang="en-US" altLang="x-none" b="1"/>
              <a:t>EnMap (~2019)</a:t>
            </a:r>
          </a:p>
          <a:p>
            <a:pPr eaLnBrk="1" hangingPunct="1"/>
            <a:r>
              <a:rPr lang="en-US" altLang="x-none" b="1"/>
              <a:t>Germany</a:t>
            </a:r>
          </a:p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/>
            <a:r>
              <a:rPr lang="en-US" altLang="x-none"/>
              <a:t>EMIT (under review)</a:t>
            </a:r>
          </a:p>
          <a:p>
            <a:pPr eaLnBrk="1" hangingPunct="1"/>
            <a:r>
              <a:rPr lang="en-US" altLang="x-none"/>
              <a:t>NASA, US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73788" y="3282950"/>
            <a:ext cx="1509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b="1"/>
              <a:t>90.000 scenes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7212" y="152400"/>
            <a:ext cx="549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Remote </a:t>
            </a:r>
            <a:r>
              <a:rPr lang="en-US" sz="2800" b="1" smtClean="0"/>
              <a:t>hyperspectral spectroscopy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01817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3F1C5237-01B0-4850-BC99-C1C4A658F068" descr="9DFC373F-CF5B-448F-85A8-6A71B71B2F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5" y="1218020"/>
            <a:ext cx="4215847" cy="2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54881" y="1443723"/>
            <a:ext cx="374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AVIRIS VSWIR imaging spectroscopy measurements of Salton Sea in Southern California block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1" y="3850367"/>
            <a:ext cx="2587169" cy="3015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094">
            <a:off x="3520785" y="3477666"/>
            <a:ext cx="5461804" cy="34067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8885" y="2795270"/>
            <a:ext cx="2756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Hematite</a:t>
            </a:r>
            <a:endParaRPr lang="en-US" sz="1600" b="1" dirty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algn="r"/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</a:rPr>
              <a:t>Goethtite</a:t>
            </a:r>
            <a:endParaRPr lang="en-US" sz="1600" b="1" dirty="0" smtClean="0">
              <a:solidFill>
                <a:schemeClr val="accent2">
                  <a:lumMod val="50000"/>
                </a:schemeClr>
              </a:solidFill>
              <a:latin typeface="Arial Narrow"/>
              <a:cs typeface="Arial Narrow"/>
            </a:endParaRPr>
          </a:p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Carbonates</a:t>
            </a:r>
          </a:p>
          <a:p>
            <a:pPr algn="r"/>
            <a:r>
              <a:rPr lang="en-US" sz="1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Clay Minerals</a:t>
            </a:r>
            <a:endParaRPr lang="en-US" sz="1600" b="1" dirty="0" smtClean="0">
              <a:solidFill>
                <a:srgbClr val="0000FF"/>
              </a:solidFill>
              <a:latin typeface="Arial Narrow"/>
              <a:cs typeface="Arial Narrow"/>
            </a:endParaRPr>
          </a:p>
          <a:p>
            <a:pPr algn="r"/>
            <a:r>
              <a:rPr lang="en-US" sz="1600" b="1" dirty="0" err="1" smtClean="0">
                <a:solidFill>
                  <a:srgbClr val="3366FF"/>
                </a:solidFill>
                <a:latin typeface="Arial Narrow"/>
                <a:cs typeface="Arial Narrow"/>
              </a:rPr>
              <a:t>Illite</a:t>
            </a:r>
            <a:endParaRPr lang="en-US" sz="1600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58378"/>
            <a:ext cx="7077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Salton sea and AVIRIS </a:t>
            </a:r>
            <a:r>
              <a:rPr lang="en-US" sz="2800" b="1" smtClean="0"/>
              <a:t>airborne measurements</a:t>
            </a:r>
            <a:endParaRPr lang="en-US" sz="2800" b="1" dirty="0"/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14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0566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863" y="252794"/>
            <a:ext cx="2133600" cy="365125"/>
          </a:xfrm>
        </p:spPr>
        <p:txBody>
          <a:bodyPr/>
          <a:lstStyle/>
          <a:p>
            <a:fld id="{96C8A127-0E14-4F31-ACF9-2A7D63045BF6}" type="slidenum">
              <a:rPr lang="en-US" sz="2000" b="1"/>
              <a:pPr/>
              <a:t>2</a:t>
            </a:fld>
            <a:endParaRPr lang="en-US" sz="2000" b="1" dirty="0"/>
          </a:p>
        </p:txBody>
      </p:sp>
      <p:sp>
        <p:nvSpPr>
          <p:cNvPr id="205" name="TextBox 204"/>
          <p:cNvSpPr txBox="1"/>
          <p:nvPr/>
        </p:nvSpPr>
        <p:spPr>
          <a:xfrm>
            <a:off x="1600200" y="170334"/>
            <a:ext cx="6599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Ground-breaking nature of FRAGMENT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08" name="Straight Arrow Connector 207"/>
          <p:cNvCxnSpPr/>
          <p:nvPr/>
        </p:nvCxnSpPr>
        <p:spPr>
          <a:xfrm flipV="1">
            <a:off x="3106688" y="4437686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3335288" y="4562377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2878088" y="4513886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1" name="Group 1040"/>
          <p:cNvGrpSpPr/>
          <p:nvPr/>
        </p:nvGrpSpPr>
        <p:grpSpPr>
          <a:xfrm>
            <a:off x="896889" y="1097533"/>
            <a:ext cx="7391399" cy="4422069"/>
            <a:chOff x="762000" y="910652"/>
            <a:chExt cx="7646047" cy="4422069"/>
          </a:xfrm>
        </p:grpSpPr>
        <p:pic>
          <p:nvPicPr>
            <p:cNvPr id="207" name="Picture 20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/>
          </p:blipFill>
          <p:spPr>
            <a:xfrm>
              <a:off x="762000" y="1847862"/>
              <a:ext cx="7646047" cy="3484859"/>
            </a:xfrm>
            <a:prstGeom prst="rect">
              <a:avLst/>
            </a:prstGeom>
            <a:noFill/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/>
          </p:blipFill>
          <p:spPr>
            <a:xfrm>
              <a:off x="762000" y="910652"/>
              <a:ext cx="7646047" cy="1483644"/>
            </a:xfrm>
            <a:prstGeom prst="rect">
              <a:avLst/>
            </a:prstGeom>
          </p:spPr>
        </p:pic>
      </p:grpSp>
      <p:sp>
        <p:nvSpPr>
          <p:cNvPr id="1047" name="TextBox 1046"/>
          <p:cNvSpPr txBox="1"/>
          <p:nvPr/>
        </p:nvSpPr>
        <p:spPr>
          <a:xfrm>
            <a:off x="7019129" y="4815222"/>
            <a:ext cx="11892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IPCC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Key </a:t>
            </a: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ncertainty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9" name="TextBox 1048"/>
          <p:cNvSpPr txBox="1"/>
          <p:nvPr/>
        </p:nvSpPr>
        <p:spPr>
          <a:xfrm>
            <a:off x="2051902" y="1076500"/>
            <a:ext cx="5465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Earth System Models neglect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dust mineralogical composition variations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1368602" y="5257317"/>
            <a:ext cx="2286000" cy="23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TextBox 341"/>
          <p:cNvSpPr txBox="1"/>
          <p:nvPr/>
        </p:nvSpPr>
        <p:spPr>
          <a:xfrm>
            <a:off x="1370461" y="5224046"/>
            <a:ext cx="2363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SOIL MINERAL CONTENT?</a:t>
            </a:r>
            <a:endParaRPr lang="en-US" sz="1600" b="1" dirty="0"/>
          </a:p>
        </p:txBody>
      </p:sp>
      <p:sp>
        <p:nvSpPr>
          <p:cNvPr id="343" name="Rectangle 342"/>
          <p:cNvSpPr/>
          <p:nvPr/>
        </p:nvSpPr>
        <p:spPr>
          <a:xfrm>
            <a:off x="1341576" y="4244048"/>
            <a:ext cx="1055649" cy="23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extBox 343"/>
          <p:cNvSpPr txBox="1"/>
          <p:nvPr/>
        </p:nvSpPr>
        <p:spPr>
          <a:xfrm>
            <a:off x="1295400" y="4191000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EMISSION?</a:t>
            </a:r>
            <a:endParaRPr lang="en-US" sz="1600" b="1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676400" y="4648200"/>
            <a:ext cx="0" cy="38704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80155" y="4562377"/>
            <a:ext cx="0" cy="38704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2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1242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0" y="169902"/>
            <a:ext cx="256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Field campaigns</a:t>
            </a:r>
            <a:endParaRPr lang="en-US" sz="2800" b="1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15</a:t>
            </a:r>
            <a:endParaRPr lang="en-US" sz="20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657580" y="986643"/>
            <a:ext cx="582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Aragon (Spain), </a:t>
            </a:r>
            <a:r>
              <a:rPr lang="en-US" dirty="0" err="1" smtClean="0"/>
              <a:t>Tinfou</a:t>
            </a:r>
            <a:r>
              <a:rPr lang="en-US" dirty="0" smtClean="0"/>
              <a:t> (Morocco), Salton Sea (California, US)</a:t>
            </a:r>
            <a:endParaRPr lang="en-US" dirty="0"/>
          </a:p>
        </p:txBody>
      </p:sp>
      <p:pic>
        <p:nvPicPr>
          <p:cNvPr id="10" name="Imagen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32214"/>
            <a:ext cx="3410585" cy="389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2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73746"/>
            <a:ext cx="8189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Constraining iron oxides with radiance measurements</a:t>
            </a:r>
            <a:endParaRPr lang="en-US" sz="2800" b="1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16</a:t>
            </a:r>
            <a:endParaRPr lang="en-US" sz="2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6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73746"/>
            <a:ext cx="8189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Constraining iron oxides with radiance measurements</a:t>
            </a:r>
            <a:endParaRPr lang="en-US" sz="2800" b="1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17</a:t>
            </a:r>
            <a:endParaRPr lang="en-US" sz="20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852"/>
            <a:ext cx="9144000" cy="533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3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0" y="2631054"/>
            <a:ext cx="3231819" cy="17568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353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Marenostrum</a:t>
            </a:r>
            <a:r>
              <a:rPr lang="en-US" dirty="0" smtClean="0"/>
              <a:t> Supercomputer (BSC)</a:t>
            </a:r>
            <a:endParaRPr lang="en-US" dirty="0"/>
          </a:p>
        </p:txBody>
      </p:sp>
      <p:pic>
        <p:nvPicPr>
          <p:cNvPr id="9" name="Imagen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46" y="2631054"/>
            <a:ext cx="3585312" cy="17568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742950" y="2098224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</a:t>
            </a:r>
            <a:r>
              <a:rPr lang="en-US" smtClean="0">
                <a:solidFill>
                  <a:srgbClr val="FF0000"/>
                </a:solidFill>
              </a:rPr>
              <a:t>odelling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3408" y="209822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Experimental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324" y="4644030"/>
            <a:ext cx="318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Laboratory facilities (CSIC, TUD)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24079" y="3509490"/>
            <a:ext cx="958567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159722"/>
            <a:ext cx="91440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0" y="169902"/>
            <a:ext cx="227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Main facilities</a:t>
            </a:r>
            <a:endParaRPr lang="en-US" sz="2800" b="1" dirty="0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18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095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863" y="252794"/>
            <a:ext cx="2133600" cy="365125"/>
          </a:xfrm>
        </p:spPr>
        <p:txBody>
          <a:bodyPr/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205" name="TextBox 204"/>
          <p:cNvSpPr txBox="1"/>
          <p:nvPr/>
        </p:nvSpPr>
        <p:spPr>
          <a:xfrm>
            <a:off x="1600200" y="170334"/>
            <a:ext cx="6599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Ground-breaking nature of FRAGMENT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08" name="Straight Arrow Connector 207"/>
          <p:cNvCxnSpPr/>
          <p:nvPr/>
        </p:nvCxnSpPr>
        <p:spPr>
          <a:xfrm flipV="1">
            <a:off x="3106688" y="4437686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3335288" y="4562377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2878088" y="4513886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1" name="Group 1040"/>
          <p:cNvGrpSpPr/>
          <p:nvPr/>
        </p:nvGrpSpPr>
        <p:grpSpPr>
          <a:xfrm>
            <a:off x="896889" y="1097533"/>
            <a:ext cx="7391399" cy="4422069"/>
            <a:chOff x="762000" y="910652"/>
            <a:chExt cx="7646047" cy="4422069"/>
          </a:xfrm>
        </p:grpSpPr>
        <p:pic>
          <p:nvPicPr>
            <p:cNvPr id="207" name="Picture 20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/>
          </p:blipFill>
          <p:spPr>
            <a:xfrm>
              <a:off x="762000" y="1847862"/>
              <a:ext cx="7646047" cy="3484859"/>
            </a:xfrm>
            <a:prstGeom prst="rect">
              <a:avLst/>
            </a:prstGeom>
            <a:noFill/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/>
          </p:blipFill>
          <p:spPr>
            <a:xfrm>
              <a:off x="762000" y="910652"/>
              <a:ext cx="7646047" cy="1483644"/>
            </a:xfrm>
            <a:prstGeom prst="rect">
              <a:avLst/>
            </a:prstGeom>
          </p:spPr>
        </p:pic>
      </p:grpSp>
      <p:sp>
        <p:nvSpPr>
          <p:cNvPr id="1047" name="TextBox 1046"/>
          <p:cNvSpPr txBox="1"/>
          <p:nvPr/>
        </p:nvSpPr>
        <p:spPr>
          <a:xfrm>
            <a:off x="7019129" y="4815222"/>
            <a:ext cx="11892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IPCC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Key </a:t>
            </a: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ncertainty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9" name="TextBox 1048"/>
          <p:cNvSpPr txBox="1"/>
          <p:nvPr/>
        </p:nvSpPr>
        <p:spPr>
          <a:xfrm>
            <a:off x="2051902" y="1076500"/>
            <a:ext cx="5465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Earth System Models neglect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dust mineralogical composition variations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1368602" y="5257317"/>
            <a:ext cx="2286000" cy="23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TextBox 341"/>
          <p:cNvSpPr txBox="1"/>
          <p:nvPr/>
        </p:nvSpPr>
        <p:spPr>
          <a:xfrm>
            <a:off x="1370461" y="5224046"/>
            <a:ext cx="2363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SOIL MINERAL CONTENT?</a:t>
            </a:r>
            <a:endParaRPr lang="en-US" sz="1600" b="1" dirty="0"/>
          </a:p>
        </p:txBody>
      </p:sp>
      <p:sp>
        <p:nvSpPr>
          <p:cNvPr id="343" name="Rectangle 342"/>
          <p:cNvSpPr/>
          <p:nvPr/>
        </p:nvSpPr>
        <p:spPr>
          <a:xfrm>
            <a:off x="1341576" y="4244048"/>
            <a:ext cx="1055649" cy="23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extBox 343"/>
          <p:cNvSpPr txBox="1"/>
          <p:nvPr/>
        </p:nvSpPr>
        <p:spPr>
          <a:xfrm>
            <a:off x="1295400" y="4191000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EMISSION?</a:t>
            </a:r>
            <a:endParaRPr lang="en-US" sz="1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295400" y="1981200"/>
            <a:ext cx="6096000" cy="1117673"/>
            <a:chOff x="1295400" y="1981200"/>
            <a:chExt cx="6096000" cy="1117673"/>
          </a:xfrm>
        </p:grpSpPr>
        <p:sp>
          <p:nvSpPr>
            <p:cNvPr id="217" name="Cloud 216"/>
            <p:cNvSpPr/>
            <p:nvPr/>
          </p:nvSpPr>
          <p:spPr>
            <a:xfrm>
              <a:off x="6319010" y="2514600"/>
              <a:ext cx="1072390" cy="584273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0" name="Group 259"/>
            <p:cNvGrpSpPr/>
            <p:nvPr/>
          </p:nvGrpSpPr>
          <p:grpSpPr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61" name="Straight Arrow Connector 260"/>
              <p:cNvCxnSpPr/>
              <p:nvPr/>
            </p:nvCxnSpPr>
            <p:spPr>
              <a:xfrm flipV="1">
                <a:off x="2993088" y="2656957"/>
                <a:ext cx="436424" cy="49248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/>
              <p:cNvCxnSpPr/>
              <p:nvPr/>
            </p:nvCxnSpPr>
            <p:spPr>
              <a:xfrm>
                <a:off x="2341683" y="2699282"/>
                <a:ext cx="507368" cy="464108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1361508" y="2261807"/>
              <a:ext cx="1618647" cy="2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95400" y="2209800"/>
              <a:ext cx="175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CLIMATE EFFECTS?</a:t>
              </a:r>
              <a:endParaRPr lang="en-US" sz="16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62129" y="1981200"/>
              <a:ext cx="1148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RADIATION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6793" y="2359620"/>
              <a:ext cx="11729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CHEMISTRY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24540" y="2634039"/>
              <a:ext cx="878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V="1">
                <a:off x="2993088" y="2656957"/>
                <a:ext cx="436424" cy="49248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2341683" y="2699282"/>
                <a:ext cx="507368" cy="464108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3741065" y="2373297"/>
              <a:ext cx="9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smtClean="0">
                  <a:solidFill>
                    <a:schemeClr val="bg1">
                      <a:lumMod val="95000"/>
                    </a:schemeClr>
                  </a:solidFill>
                </a:rPr>
                <a:t>hematite</a:t>
              </a:r>
              <a:endParaRPr lang="en-US" sz="1600" b="1" i="1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V="1">
            <a:off x="1676400" y="4648200"/>
            <a:ext cx="0" cy="38704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80155" y="4562377"/>
            <a:ext cx="0" cy="38704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5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863" y="252794"/>
            <a:ext cx="2133600" cy="365125"/>
          </a:xfrm>
        </p:spPr>
        <p:txBody>
          <a:bodyPr/>
          <a:lstStyle/>
          <a:p>
            <a:r>
              <a:rPr lang="en-US" sz="2000" b="1" dirty="0"/>
              <a:t>2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1600200" y="170334"/>
            <a:ext cx="6599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Ground-breaking nature of FRAGMENT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08" name="Straight Arrow Connector 207"/>
          <p:cNvCxnSpPr/>
          <p:nvPr/>
        </p:nvCxnSpPr>
        <p:spPr>
          <a:xfrm flipV="1">
            <a:off x="3106688" y="4437686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3335288" y="4562377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2878088" y="4513886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1" name="Group 1040"/>
          <p:cNvGrpSpPr/>
          <p:nvPr/>
        </p:nvGrpSpPr>
        <p:grpSpPr>
          <a:xfrm>
            <a:off x="896889" y="1097533"/>
            <a:ext cx="7391399" cy="4422069"/>
            <a:chOff x="762000" y="910652"/>
            <a:chExt cx="7646047" cy="4422069"/>
          </a:xfrm>
        </p:grpSpPr>
        <p:pic>
          <p:nvPicPr>
            <p:cNvPr id="207" name="Picture 20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/>
          </p:blipFill>
          <p:spPr>
            <a:xfrm>
              <a:off x="762000" y="1847862"/>
              <a:ext cx="7646047" cy="3484859"/>
            </a:xfrm>
            <a:prstGeom prst="rect">
              <a:avLst/>
            </a:prstGeom>
            <a:noFill/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/>
          </p:blipFill>
          <p:spPr>
            <a:xfrm>
              <a:off x="762000" y="910652"/>
              <a:ext cx="7646047" cy="1483644"/>
            </a:xfrm>
            <a:prstGeom prst="rect">
              <a:avLst/>
            </a:prstGeom>
          </p:spPr>
        </p:pic>
      </p:grpSp>
      <p:sp>
        <p:nvSpPr>
          <p:cNvPr id="1047" name="TextBox 1046"/>
          <p:cNvSpPr txBox="1"/>
          <p:nvPr/>
        </p:nvSpPr>
        <p:spPr>
          <a:xfrm>
            <a:off x="7019129" y="4815222"/>
            <a:ext cx="11892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IPCC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Key </a:t>
            </a: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ncertainty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9" name="TextBox 1048"/>
          <p:cNvSpPr txBox="1"/>
          <p:nvPr/>
        </p:nvSpPr>
        <p:spPr>
          <a:xfrm>
            <a:off x="2051902" y="1076500"/>
            <a:ext cx="5465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Earth System Models neglect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dust mineralogical composition variations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52" name="Rectangle 1051"/>
          <p:cNvSpPr/>
          <p:nvPr/>
        </p:nvSpPr>
        <p:spPr>
          <a:xfrm>
            <a:off x="1472821" y="5794021"/>
            <a:ext cx="62587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Constrain the global dust mineralogical composition</a:t>
            </a:r>
          </a:p>
          <a:p>
            <a:pPr algn="ctr"/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Understand and calculate its effects upon climate</a:t>
            </a:r>
          </a:p>
        </p:txBody>
      </p:sp>
      <p:sp>
        <p:nvSpPr>
          <p:cNvPr id="341" name="Rectangle 340"/>
          <p:cNvSpPr/>
          <p:nvPr/>
        </p:nvSpPr>
        <p:spPr>
          <a:xfrm>
            <a:off x="1368602" y="5257317"/>
            <a:ext cx="2286000" cy="23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TextBox 341"/>
          <p:cNvSpPr txBox="1"/>
          <p:nvPr/>
        </p:nvSpPr>
        <p:spPr>
          <a:xfrm>
            <a:off x="1370461" y="5224046"/>
            <a:ext cx="2363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SOIL MINERAL CONTENT?</a:t>
            </a:r>
            <a:endParaRPr lang="en-US" sz="1600" b="1" dirty="0"/>
          </a:p>
        </p:txBody>
      </p:sp>
      <p:sp>
        <p:nvSpPr>
          <p:cNvPr id="343" name="Rectangle 342"/>
          <p:cNvSpPr/>
          <p:nvPr/>
        </p:nvSpPr>
        <p:spPr>
          <a:xfrm>
            <a:off x="1341576" y="4244048"/>
            <a:ext cx="1055649" cy="23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extBox 343"/>
          <p:cNvSpPr txBox="1"/>
          <p:nvPr/>
        </p:nvSpPr>
        <p:spPr>
          <a:xfrm>
            <a:off x="1295400" y="4191000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EMISSION?</a:t>
            </a:r>
            <a:endParaRPr lang="en-US" sz="1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295400" y="1981200"/>
            <a:ext cx="6096000" cy="1117673"/>
            <a:chOff x="1295400" y="1981200"/>
            <a:chExt cx="6096000" cy="1117673"/>
          </a:xfrm>
        </p:grpSpPr>
        <p:sp>
          <p:nvSpPr>
            <p:cNvPr id="217" name="Cloud 216"/>
            <p:cNvSpPr/>
            <p:nvPr/>
          </p:nvSpPr>
          <p:spPr>
            <a:xfrm>
              <a:off x="6319010" y="2514600"/>
              <a:ext cx="1072390" cy="584273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0" name="Group 259"/>
            <p:cNvGrpSpPr/>
            <p:nvPr/>
          </p:nvGrpSpPr>
          <p:grpSpPr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61" name="Straight Arrow Connector 260"/>
              <p:cNvCxnSpPr/>
              <p:nvPr/>
            </p:nvCxnSpPr>
            <p:spPr>
              <a:xfrm flipV="1">
                <a:off x="2993088" y="2656957"/>
                <a:ext cx="436424" cy="49248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/>
              <p:cNvCxnSpPr/>
              <p:nvPr/>
            </p:nvCxnSpPr>
            <p:spPr>
              <a:xfrm>
                <a:off x="2341683" y="2699282"/>
                <a:ext cx="507368" cy="464108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1361508" y="2261807"/>
              <a:ext cx="1618647" cy="2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95400" y="2209800"/>
              <a:ext cx="175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CLIMATE EFFECTS?</a:t>
              </a:r>
              <a:endParaRPr lang="en-US" sz="16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62129" y="1981200"/>
              <a:ext cx="1148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RADIATION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6793" y="2359620"/>
              <a:ext cx="11729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CHEMISTRY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24540" y="2634039"/>
              <a:ext cx="878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V="1">
                <a:off x="2993088" y="2656957"/>
                <a:ext cx="436424" cy="49248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2341683" y="2699282"/>
                <a:ext cx="507368" cy="464108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3741065" y="2373297"/>
              <a:ext cx="9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smtClean="0">
                  <a:solidFill>
                    <a:schemeClr val="bg1">
                      <a:lumMod val="95000"/>
                    </a:schemeClr>
                  </a:solidFill>
                </a:rPr>
                <a:t>hematite</a:t>
              </a:r>
              <a:endParaRPr lang="en-US" sz="1600" b="1" i="1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V="1">
            <a:off x="1676400" y="4648200"/>
            <a:ext cx="0" cy="38704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80155" y="4562377"/>
            <a:ext cx="0" cy="38704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8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066800" y="5323834"/>
            <a:ext cx="914400" cy="8064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Rectangle 478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685800" y="193224"/>
            <a:ext cx="362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Challenges addressed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863" y="252794"/>
            <a:ext cx="2133600" cy="365125"/>
          </a:xfrm>
        </p:spPr>
        <p:txBody>
          <a:bodyPr/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477" name="Rectangle 476"/>
          <p:cNvSpPr/>
          <p:nvPr/>
        </p:nvSpPr>
        <p:spPr>
          <a:xfrm>
            <a:off x="761999" y="2877508"/>
            <a:ext cx="3175221" cy="167335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1222628" y="3462259"/>
            <a:ext cx="2189926" cy="614874"/>
            <a:chOff x="775036" y="2452687"/>
            <a:chExt cx="4296244" cy="1067796"/>
          </a:xfrm>
        </p:grpSpPr>
        <p:grpSp>
          <p:nvGrpSpPr>
            <p:cNvPr id="223" name="Group 222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360" name="Oval 359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224" name="Straight Connector 223"/>
            <p:cNvCxnSpPr/>
            <p:nvPr/>
          </p:nvCxnSpPr>
          <p:spPr>
            <a:xfrm>
              <a:off x="775036" y="3520483"/>
              <a:ext cx="4269038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Group 224"/>
            <p:cNvGrpSpPr/>
            <p:nvPr/>
          </p:nvGrpSpPr>
          <p:grpSpPr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329" name="Oval 328"/>
              <p:cNvSpPr/>
              <p:nvPr/>
            </p:nvSpPr>
            <p:spPr>
              <a:xfrm>
                <a:off x="5301407" y="4540598"/>
                <a:ext cx="2362200" cy="228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7377711" y="5891511"/>
                <a:ext cx="228600" cy="606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465949" y="4457257"/>
                <a:ext cx="892147" cy="602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7045672" y="4845396"/>
                <a:ext cx="516732" cy="46672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7298382" y="5771703"/>
                <a:ext cx="355998" cy="381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7237812" y="6321771"/>
                <a:ext cx="228600" cy="2286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7198072" y="4997796"/>
                <a:ext cx="516732" cy="46672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6684319" y="5078759"/>
                <a:ext cx="579834" cy="466724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7095382" y="5393084"/>
                <a:ext cx="579834" cy="466724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6707834" y="5545484"/>
                <a:ext cx="579834" cy="466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6759180" y="5926485"/>
                <a:ext cx="579834" cy="46672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6267451" y="4938268"/>
                <a:ext cx="579834" cy="4667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75103" y="5074593"/>
                <a:ext cx="825697" cy="8709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24651" y="5563344"/>
                <a:ext cx="579834" cy="46672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240291" y="4791225"/>
                <a:ext cx="278012" cy="276225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035553" y="6388445"/>
                <a:ext cx="228600" cy="228601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5916551" y="5925595"/>
                <a:ext cx="856913" cy="90100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5777545" y="4564413"/>
                <a:ext cx="581554" cy="58742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5717530" y="5757412"/>
                <a:ext cx="516732" cy="466726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5585929" y="6294383"/>
                <a:ext cx="516732" cy="466726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5410388" y="5972312"/>
                <a:ext cx="516732" cy="466726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6148240" y="4339677"/>
                <a:ext cx="516732" cy="46672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257726" y="5679729"/>
                <a:ext cx="516732" cy="466726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055655" y="5027125"/>
                <a:ext cx="731862" cy="699492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400800" y="5962204"/>
                <a:ext cx="751176" cy="895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 rot="1340999">
                <a:off x="5349890" y="4356578"/>
                <a:ext cx="640256" cy="1040005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6318768" y="5345905"/>
                <a:ext cx="228600" cy="22860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6568379" y="5812632"/>
                <a:ext cx="228600" cy="22860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6550371" y="5436393"/>
                <a:ext cx="381679" cy="22294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7130208" y="5339952"/>
                <a:ext cx="152400" cy="738633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 rot="3279512" flipH="1">
                <a:off x="5792792" y="4682267"/>
                <a:ext cx="235993" cy="10629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226" name="Freeform 225"/>
            <p:cNvSpPr/>
            <p:nvPr/>
          </p:nvSpPr>
          <p:spPr>
            <a:xfrm>
              <a:off x="1167312" y="2452687"/>
              <a:ext cx="3153530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227" name="Group 226"/>
            <p:cNvGrpSpPr/>
            <p:nvPr/>
          </p:nvGrpSpPr>
          <p:grpSpPr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6175368" y="1440323"/>
                <a:ext cx="44464" cy="1217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6557368" y="741583"/>
                <a:ext cx="173526" cy="121072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110785" y="1230247"/>
                <a:ext cx="100506" cy="9372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6159938" y="1416264"/>
                <a:ext cx="69243" cy="7651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6148157" y="1526727"/>
                <a:ext cx="44464" cy="45907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 flipH="1">
                <a:off x="6222796" y="1060881"/>
                <a:ext cx="45719" cy="19341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6101178" y="789948"/>
                <a:ext cx="112780" cy="93726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5755845" y="1398443"/>
                <a:ext cx="150691" cy="11384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6331246" y="1485869"/>
                <a:ext cx="112780" cy="93726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6027648" y="1590938"/>
                <a:ext cx="112780" cy="937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5831864" y="847158"/>
                <a:ext cx="112780" cy="93726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6181285" y="1577701"/>
                <a:ext cx="160601" cy="174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6046480" y="588751"/>
                <a:ext cx="112780" cy="93726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870991" y="673067"/>
                <a:ext cx="54074" cy="5547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6108817" y="1540116"/>
                <a:ext cx="44464" cy="45907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6541015" y="1004801"/>
                <a:ext cx="166673" cy="1809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6360702" y="976469"/>
                <a:ext cx="113115" cy="1179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5981171" y="1242414"/>
                <a:ext cx="84591" cy="95366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755845" y="1179164"/>
                <a:ext cx="100506" cy="93726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6163705" y="1327356"/>
                <a:ext cx="100506" cy="937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981172" y="1073036"/>
                <a:ext cx="100506" cy="9372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6287130" y="653939"/>
                <a:ext cx="100506" cy="937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680276" y="966981"/>
                <a:ext cx="142350" cy="140469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857774" y="1556045"/>
                <a:ext cx="146107" cy="17989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>
              <a:xfrm rot="1340999">
                <a:off x="5669651" y="643723"/>
                <a:ext cx="124532" cy="2088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6525494" y="1160016"/>
                <a:ext cx="44464" cy="45907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6017950" y="1424483"/>
                <a:ext cx="44464" cy="4590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6130722" y="991745"/>
                <a:ext cx="74238" cy="4477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6285049" y="1186920"/>
                <a:ext cx="74050" cy="134754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 rot="3279512" flipH="1">
                <a:off x="6352090" y="771209"/>
                <a:ext cx="47391" cy="206748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6023391" y="825467"/>
                <a:ext cx="54074" cy="5547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6175791" y="977867"/>
                <a:ext cx="54074" cy="5547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6328191" y="1130267"/>
                <a:ext cx="54074" cy="5547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6480591" y="1282667"/>
                <a:ext cx="54074" cy="5547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6133572" y="1225436"/>
                <a:ext cx="100506" cy="9372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6285972" y="1377836"/>
                <a:ext cx="100506" cy="93726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6423564" y="1258456"/>
                <a:ext cx="100506" cy="937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261" name="Oval 260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5301407" y="4540598"/>
                <a:ext cx="2362200" cy="228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7377711" y="5891511"/>
                <a:ext cx="228600" cy="606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6465949" y="4457257"/>
                <a:ext cx="892147" cy="602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7045672" y="4845396"/>
                <a:ext cx="516732" cy="46672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7298382" y="5771703"/>
                <a:ext cx="355998" cy="381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7237812" y="6321771"/>
                <a:ext cx="228600" cy="2286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7198072" y="4997796"/>
                <a:ext cx="516732" cy="46672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684319" y="5078759"/>
                <a:ext cx="579834" cy="466724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7095382" y="5393084"/>
                <a:ext cx="579834" cy="466724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6707834" y="5545484"/>
                <a:ext cx="579834" cy="466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759180" y="5926485"/>
                <a:ext cx="579834" cy="46672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6267451" y="4938268"/>
                <a:ext cx="579834" cy="4667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5575103" y="5074593"/>
                <a:ext cx="825697" cy="8709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6124651" y="5563344"/>
                <a:ext cx="579834" cy="46672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240291" y="4791225"/>
                <a:ext cx="278012" cy="276225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035553" y="6388445"/>
                <a:ext cx="228600" cy="228601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916551" y="5925595"/>
                <a:ext cx="856913" cy="90100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777545" y="4564413"/>
                <a:ext cx="581554" cy="58742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5717530" y="5757412"/>
                <a:ext cx="516732" cy="466726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5585929" y="6294383"/>
                <a:ext cx="516732" cy="466726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410388" y="5972312"/>
                <a:ext cx="516732" cy="466726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6148240" y="4339677"/>
                <a:ext cx="516732" cy="46672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5257726" y="5679729"/>
                <a:ext cx="516732" cy="466726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055655" y="5027125"/>
                <a:ext cx="731862" cy="699492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6400800" y="5962204"/>
                <a:ext cx="751176" cy="895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 rot="1340999">
                <a:off x="5349890" y="4356578"/>
                <a:ext cx="640256" cy="1040005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6318768" y="5345905"/>
                <a:ext cx="228600" cy="22860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568379" y="5812632"/>
                <a:ext cx="228600" cy="22860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6550371" y="5436393"/>
                <a:ext cx="381679" cy="22294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7130208" y="5339952"/>
                <a:ext cx="152400" cy="738633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>
              <a:xfrm rot="3279512" flipH="1">
                <a:off x="5792792" y="4682267"/>
                <a:ext cx="235993" cy="10629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418" name="Straight Arrow Connector 417"/>
          <p:cNvCxnSpPr/>
          <p:nvPr/>
        </p:nvCxnSpPr>
        <p:spPr>
          <a:xfrm>
            <a:off x="1742256" y="3854817"/>
            <a:ext cx="376141" cy="265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TextBox 418"/>
          <p:cNvSpPr txBox="1"/>
          <p:nvPr/>
        </p:nvSpPr>
        <p:spPr>
          <a:xfrm>
            <a:off x="1646187" y="354090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</a:rPr>
              <a:t>wind</a:t>
            </a:r>
            <a:endParaRPr lang="en-US" sz="1400" dirty="0">
              <a:solidFill>
                <a:srgbClr val="505050"/>
              </a:solidFill>
            </a:endParaRPr>
          </a:p>
        </p:txBody>
      </p:sp>
      <p:sp>
        <p:nvSpPr>
          <p:cNvPr id="528" name="TextBox 527"/>
          <p:cNvSpPr txBox="1"/>
          <p:nvPr/>
        </p:nvSpPr>
        <p:spPr>
          <a:xfrm>
            <a:off x="968433" y="4167671"/>
            <a:ext cx="275664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FRAGMENT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ation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aggregates  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955948" y="2838317"/>
            <a:ext cx="277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Emission of minerals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5" name="Rectangle 784"/>
          <p:cNvSpPr/>
          <p:nvPr/>
        </p:nvSpPr>
        <p:spPr>
          <a:xfrm>
            <a:off x="756297" y="4875696"/>
            <a:ext cx="3180923" cy="167335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1113838" y="4838286"/>
            <a:ext cx="2433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mineralogy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4" name="Rectangle 393"/>
          <p:cNvSpPr/>
          <p:nvPr/>
        </p:nvSpPr>
        <p:spPr>
          <a:xfrm>
            <a:off x="762000" y="914401"/>
            <a:ext cx="3175220" cy="1669086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5" name="Picture 3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068" y="1318813"/>
            <a:ext cx="2185578" cy="1196061"/>
          </a:xfrm>
          <a:prstGeom prst="rect">
            <a:avLst/>
          </a:prstGeom>
        </p:spPr>
      </p:pic>
      <p:sp>
        <p:nvSpPr>
          <p:cNvPr id="397" name="TextBox 396"/>
          <p:cNvSpPr txBox="1"/>
          <p:nvPr/>
        </p:nvSpPr>
        <p:spPr>
          <a:xfrm>
            <a:off x="762000" y="92875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Global soil mineral content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04" name="Group 403"/>
          <p:cNvGrpSpPr/>
          <p:nvPr/>
        </p:nvGrpSpPr>
        <p:grpSpPr>
          <a:xfrm>
            <a:off x="1146479" y="5444858"/>
            <a:ext cx="786667" cy="598134"/>
            <a:chOff x="6962271" y="1171330"/>
            <a:chExt cx="1343529" cy="1071734"/>
          </a:xfrm>
        </p:grpSpPr>
        <p:sp>
          <p:nvSpPr>
            <p:cNvPr id="405" name="Oval 404"/>
            <p:cNvSpPr/>
            <p:nvPr/>
          </p:nvSpPr>
          <p:spPr>
            <a:xfrm rot="313784">
              <a:off x="8197189" y="1817740"/>
              <a:ext cx="32411" cy="9327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 rot="313784">
              <a:off x="7771167" y="1817338"/>
              <a:ext cx="126486" cy="9272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 rot="313784">
              <a:off x="7400088" y="2067718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 rot="313784">
              <a:off x="7165961" y="1857848"/>
              <a:ext cx="50472" cy="585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 rot="313784">
              <a:off x="6986198" y="1993340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 rot="313784" flipH="1">
              <a:off x="7489822" y="1944008"/>
              <a:ext cx="33325" cy="14813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 rot="313784">
              <a:off x="7423833" y="1731678"/>
              <a:ext cx="82207" cy="71782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 rot="313784">
              <a:off x="7971989" y="1715042"/>
              <a:ext cx="109841" cy="871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 rot="313784">
              <a:off x="8094466" y="2065564"/>
              <a:ext cx="82207" cy="717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 rot="313784">
              <a:off x="7956929" y="2152126"/>
              <a:ext cx="82207" cy="717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 rot="313784">
              <a:off x="7105577" y="1800983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 rot="313784">
              <a:off x="6992948" y="2026375"/>
              <a:ext cx="117065" cy="13395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 rot="313784">
              <a:off x="7355922" y="1717367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 rot="313784">
              <a:off x="7252624" y="1709763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 rot="313784">
              <a:off x="8149743" y="1959109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 rot="313784">
              <a:off x="7914683" y="1885139"/>
              <a:ext cx="121491" cy="138574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 rot="313784">
              <a:off x="7598349" y="1891150"/>
              <a:ext cx="82451" cy="9034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 rot="313784">
              <a:off x="7305121" y="2067855"/>
              <a:ext cx="61660" cy="7303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 rot="313784">
              <a:off x="7159292" y="1930507"/>
              <a:ext cx="73261" cy="71782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 rot="313784">
              <a:off x="7431723" y="2145298"/>
              <a:ext cx="73261" cy="71782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 rot="313784">
              <a:off x="7316979" y="1939204"/>
              <a:ext cx="73261" cy="717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 rot="313784">
              <a:off x="7612789" y="1702238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 rot="313784">
              <a:off x="6962271" y="1752293"/>
              <a:ext cx="103761" cy="107581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 rot="313784">
              <a:off x="7134003" y="2057931"/>
              <a:ext cx="106500" cy="13777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 rot="1654783">
              <a:off x="7815790" y="2061272"/>
              <a:ext cx="90773" cy="15995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 rot="313784">
              <a:off x="7707775" y="2039922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 rot="313784">
              <a:off x="7320895" y="2207905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 rot="313784">
              <a:off x="7432958" y="1886346"/>
              <a:ext cx="54113" cy="3428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 rot="313784">
              <a:off x="7528216" y="2045307"/>
              <a:ext cx="53976" cy="10320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 rot="3593296" flipH="1">
              <a:off x="7602552" y="1735525"/>
              <a:ext cx="36295" cy="15070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 rot="313784">
              <a:off x="7294682" y="1763885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 rot="313784">
              <a:off x="7466299" y="1878069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 rot="313784">
              <a:off x="7566285" y="2004428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 rot="313784">
              <a:off x="7666270" y="2130787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 rot="313784">
              <a:off x="7416965" y="2065563"/>
              <a:ext cx="73261" cy="717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 rot="313784">
              <a:off x="7730574" y="1921814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 rot="313784">
              <a:off x="7625160" y="2110014"/>
              <a:ext cx="73261" cy="717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 rot="313784">
              <a:off x="7797788" y="1690634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 flipV="1">
              <a:off x="7896035" y="1171330"/>
              <a:ext cx="409765" cy="48828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>
              <a:off x="6974476" y="1219620"/>
              <a:ext cx="498097" cy="45678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8" name="Group 447"/>
          <p:cNvGrpSpPr/>
          <p:nvPr/>
        </p:nvGrpSpPr>
        <p:grpSpPr>
          <a:xfrm>
            <a:off x="2390742" y="5232595"/>
            <a:ext cx="1457150" cy="962798"/>
            <a:chOff x="5967072" y="1875670"/>
            <a:chExt cx="2260633" cy="1103924"/>
          </a:xfrm>
        </p:grpSpPr>
        <p:sp>
          <p:nvSpPr>
            <p:cNvPr id="449" name="Cloud 448"/>
            <p:cNvSpPr/>
            <p:nvPr/>
          </p:nvSpPr>
          <p:spPr>
            <a:xfrm>
              <a:off x="6208292" y="2057400"/>
              <a:ext cx="1766662" cy="823575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Snip Diagonal Corner Rectangle 449"/>
            <p:cNvSpPr>
              <a:spLocks noChangeAspect="1"/>
            </p:cNvSpPr>
            <p:nvPr/>
          </p:nvSpPr>
          <p:spPr>
            <a:xfrm rot="1623220">
              <a:off x="6558919" y="2203472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Snip Diagonal Corner Rectangle 450"/>
            <p:cNvSpPr>
              <a:spLocks noChangeAspect="1"/>
            </p:cNvSpPr>
            <p:nvPr/>
          </p:nvSpPr>
          <p:spPr>
            <a:xfrm rot="1623220">
              <a:off x="6873314" y="2192632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Snip Diagonal Corner Rectangle 451"/>
            <p:cNvSpPr>
              <a:spLocks noChangeAspect="1"/>
            </p:cNvSpPr>
            <p:nvPr/>
          </p:nvSpPr>
          <p:spPr>
            <a:xfrm rot="290467">
              <a:off x="6544426" y="2526497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Snip Diagonal Corner Rectangle 452"/>
            <p:cNvSpPr>
              <a:spLocks noChangeAspect="1"/>
            </p:cNvSpPr>
            <p:nvPr/>
          </p:nvSpPr>
          <p:spPr>
            <a:xfrm rot="18462894">
              <a:off x="6829236" y="2472698"/>
              <a:ext cx="132071" cy="166526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Snip Diagonal Corner Rectangle 453"/>
            <p:cNvSpPr>
              <a:spLocks noChangeAspect="1"/>
            </p:cNvSpPr>
            <p:nvPr/>
          </p:nvSpPr>
          <p:spPr>
            <a:xfrm rot="290467">
              <a:off x="6703485" y="2282173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Snip Diagonal Corner Rectangle 454"/>
            <p:cNvSpPr>
              <a:spLocks noChangeAspect="1"/>
            </p:cNvSpPr>
            <p:nvPr/>
          </p:nvSpPr>
          <p:spPr>
            <a:xfrm rot="290467">
              <a:off x="6389757" y="2352045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 rot="313784">
              <a:off x="6714028" y="2353956"/>
              <a:ext cx="78416" cy="72323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 rot="313784">
              <a:off x="6402648" y="2434308"/>
              <a:ext cx="78416" cy="72323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 rot="313784">
              <a:off x="6572582" y="2287916"/>
              <a:ext cx="78416" cy="7232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 rot="313784">
              <a:off x="6561583" y="2599288"/>
              <a:ext cx="69883" cy="7232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 rot="313784">
              <a:off x="6876731" y="2255321"/>
              <a:ext cx="67306" cy="87823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 rot="313784">
              <a:off x="6906299" y="2544546"/>
              <a:ext cx="51618" cy="34547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2" name="Group 461"/>
            <p:cNvGrpSpPr/>
            <p:nvPr/>
          </p:nvGrpSpPr>
          <p:grpSpPr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465" name="Oval 464"/>
              <p:cNvSpPr/>
              <p:nvPr/>
            </p:nvSpPr>
            <p:spPr>
              <a:xfrm>
                <a:off x="3145342" y="168825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032760" y="1771618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335190" y="1699133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243750" y="181950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02940" y="156957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025368" y="160022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 rot="313784">
                <a:off x="3228824" y="1596775"/>
                <a:ext cx="45719" cy="45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313784">
                <a:off x="3056530" y="1631878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 rot="313784">
                <a:off x="3051381" y="1799739"/>
                <a:ext cx="39415" cy="424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 rot="313784">
                <a:off x="3352809" y="1721087"/>
                <a:ext cx="45719" cy="48548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 rot="313784">
                <a:off x="3271083" y="1850514"/>
                <a:ext cx="39415" cy="4248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 rot="313784">
                <a:off x="3171589" y="1710564"/>
                <a:ext cx="39415" cy="42483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3" name="TextBox 462"/>
            <p:cNvSpPr txBox="1"/>
            <p:nvPr/>
          </p:nvSpPr>
          <p:spPr>
            <a:xfrm>
              <a:off x="5967072" y="1875670"/>
              <a:ext cx="1569241" cy="3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Mixed-phase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7369124" y="2661993"/>
              <a:ext cx="858581" cy="3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warm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810054" y="6185068"/>
            <a:ext cx="3076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Radiation, Chemistry and Clouds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193242" y="2775707"/>
            <a:ext cx="340158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193242" y="47961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7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066800" y="5323834"/>
            <a:ext cx="914400" cy="8064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Rectangle 478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685800" y="193224"/>
            <a:ext cx="362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Challenges addressed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863" y="252794"/>
            <a:ext cx="2133600" cy="365125"/>
          </a:xfrm>
        </p:spPr>
        <p:txBody>
          <a:bodyPr/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477" name="Rectangle 476"/>
          <p:cNvSpPr/>
          <p:nvPr/>
        </p:nvSpPr>
        <p:spPr>
          <a:xfrm>
            <a:off x="761999" y="2877508"/>
            <a:ext cx="3175221" cy="167335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1222628" y="3462259"/>
            <a:ext cx="2189926" cy="614874"/>
            <a:chOff x="775036" y="2452687"/>
            <a:chExt cx="4296244" cy="1067796"/>
          </a:xfrm>
        </p:grpSpPr>
        <p:grpSp>
          <p:nvGrpSpPr>
            <p:cNvPr id="223" name="Group 222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360" name="Oval 359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224" name="Straight Connector 223"/>
            <p:cNvCxnSpPr/>
            <p:nvPr/>
          </p:nvCxnSpPr>
          <p:spPr>
            <a:xfrm>
              <a:off x="775036" y="3520483"/>
              <a:ext cx="4269038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Group 224"/>
            <p:cNvGrpSpPr/>
            <p:nvPr/>
          </p:nvGrpSpPr>
          <p:grpSpPr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329" name="Oval 328"/>
              <p:cNvSpPr/>
              <p:nvPr/>
            </p:nvSpPr>
            <p:spPr>
              <a:xfrm>
                <a:off x="5301407" y="4540598"/>
                <a:ext cx="2362200" cy="228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7377711" y="5891511"/>
                <a:ext cx="228600" cy="606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465949" y="4457257"/>
                <a:ext cx="892147" cy="602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7045672" y="4845396"/>
                <a:ext cx="516732" cy="46672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7298382" y="5771703"/>
                <a:ext cx="355998" cy="381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7237812" y="6321771"/>
                <a:ext cx="228600" cy="2286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7198072" y="4997796"/>
                <a:ext cx="516732" cy="46672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6684319" y="5078759"/>
                <a:ext cx="579834" cy="466724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7095382" y="5393084"/>
                <a:ext cx="579834" cy="466724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6707834" y="5545484"/>
                <a:ext cx="579834" cy="466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6759180" y="5926485"/>
                <a:ext cx="579834" cy="46672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6267451" y="4938268"/>
                <a:ext cx="579834" cy="4667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75103" y="5074593"/>
                <a:ext cx="825697" cy="8709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24651" y="5563344"/>
                <a:ext cx="579834" cy="46672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240291" y="4791225"/>
                <a:ext cx="278012" cy="276225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035553" y="6388445"/>
                <a:ext cx="228600" cy="228601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5916551" y="5925595"/>
                <a:ext cx="856913" cy="90100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5777545" y="4564413"/>
                <a:ext cx="581554" cy="58742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5717530" y="5757412"/>
                <a:ext cx="516732" cy="466726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5585929" y="6294383"/>
                <a:ext cx="516732" cy="466726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5410388" y="5972312"/>
                <a:ext cx="516732" cy="466726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6148240" y="4339677"/>
                <a:ext cx="516732" cy="46672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257726" y="5679729"/>
                <a:ext cx="516732" cy="466726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055655" y="5027125"/>
                <a:ext cx="731862" cy="699492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400800" y="5962204"/>
                <a:ext cx="751176" cy="895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 rot="1340999">
                <a:off x="5349890" y="4356578"/>
                <a:ext cx="640256" cy="1040005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6318768" y="5345905"/>
                <a:ext cx="228600" cy="22860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6568379" y="5812632"/>
                <a:ext cx="228600" cy="22860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6550371" y="5436393"/>
                <a:ext cx="381679" cy="22294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7130208" y="5339952"/>
                <a:ext cx="152400" cy="738633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 rot="3279512" flipH="1">
                <a:off x="5792792" y="4682267"/>
                <a:ext cx="235993" cy="10629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226" name="Freeform 225"/>
            <p:cNvSpPr/>
            <p:nvPr/>
          </p:nvSpPr>
          <p:spPr>
            <a:xfrm>
              <a:off x="1167312" y="2452687"/>
              <a:ext cx="3153530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227" name="Group 226"/>
            <p:cNvGrpSpPr/>
            <p:nvPr/>
          </p:nvGrpSpPr>
          <p:grpSpPr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6175368" y="1440323"/>
                <a:ext cx="44464" cy="1217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6557368" y="741583"/>
                <a:ext cx="173526" cy="121072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110785" y="1230247"/>
                <a:ext cx="100506" cy="9372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6159938" y="1416264"/>
                <a:ext cx="69243" cy="7651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6148157" y="1526727"/>
                <a:ext cx="44464" cy="45907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 flipH="1">
                <a:off x="6222796" y="1060881"/>
                <a:ext cx="45719" cy="19341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6101178" y="789948"/>
                <a:ext cx="112780" cy="93726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5755845" y="1398443"/>
                <a:ext cx="150691" cy="11384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6331246" y="1485869"/>
                <a:ext cx="112780" cy="93726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6027648" y="1590938"/>
                <a:ext cx="112780" cy="937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5831864" y="847158"/>
                <a:ext cx="112780" cy="93726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6181285" y="1577701"/>
                <a:ext cx="160601" cy="174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6046480" y="588751"/>
                <a:ext cx="112780" cy="93726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870991" y="673067"/>
                <a:ext cx="54074" cy="5547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6108817" y="1540116"/>
                <a:ext cx="44464" cy="45907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6541015" y="1004801"/>
                <a:ext cx="166673" cy="1809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6360702" y="976469"/>
                <a:ext cx="113115" cy="1179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5981171" y="1242414"/>
                <a:ext cx="84591" cy="95366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755845" y="1179164"/>
                <a:ext cx="100506" cy="93726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6163705" y="1327356"/>
                <a:ext cx="100506" cy="937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981172" y="1073036"/>
                <a:ext cx="100506" cy="9372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6287130" y="653939"/>
                <a:ext cx="100506" cy="937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680276" y="966981"/>
                <a:ext cx="142350" cy="140469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857774" y="1556045"/>
                <a:ext cx="146107" cy="17989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>
              <a:xfrm rot="1340999">
                <a:off x="5669651" y="643723"/>
                <a:ext cx="124532" cy="2088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6525494" y="1160016"/>
                <a:ext cx="44464" cy="45907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6017950" y="1424483"/>
                <a:ext cx="44464" cy="4590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6130722" y="991745"/>
                <a:ext cx="74238" cy="4477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6285049" y="1186920"/>
                <a:ext cx="74050" cy="134754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 rot="3279512" flipH="1">
                <a:off x="6352090" y="771209"/>
                <a:ext cx="47391" cy="206748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6023391" y="825467"/>
                <a:ext cx="54074" cy="5547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6175791" y="977867"/>
                <a:ext cx="54074" cy="5547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6328191" y="1130267"/>
                <a:ext cx="54074" cy="5547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6480591" y="1282667"/>
                <a:ext cx="54074" cy="5547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6133572" y="1225436"/>
                <a:ext cx="100506" cy="9372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6285972" y="1377836"/>
                <a:ext cx="100506" cy="93726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6423564" y="1258456"/>
                <a:ext cx="100506" cy="937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261" name="Oval 260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5301407" y="4540598"/>
                <a:ext cx="2362200" cy="228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7377711" y="5891511"/>
                <a:ext cx="228600" cy="606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6465949" y="4457257"/>
                <a:ext cx="892147" cy="602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7045672" y="4845396"/>
                <a:ext cx="516732" cy="46672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7298382" y="5771703"/>
                <a:ext cx="355998" cy="381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7237812" y="6321771"/>
                <a:ext cx="228600" cy="2286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7198072" y="4997796"/>
                <a:ext cx="516732" cy="46672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684319" y="5078759"/>
                <a:ext cx="579834" cy="466724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7095382" y="5393084"/>
                <a:ext cx="579834" cy="466724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6707834" y="5545484"/>
                <a:ext cx="579834" cy="466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759180" y="5926485"/>
                <a:ext cx="579834" cy="46672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6267451" y="4938268"/>
                <a:ext cx="579834" cy="4667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5575103" y="5074593"/>
                <a:ext cx="825697" cy="8709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6124651" y="5563344"/>
                <a:ext cx="579834" cy="46672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240291" y="4791225"/>
                <a:ext cx="278012" cy="276225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035553" y="6388445"/>
                <a:ext cx="228600" cy="228601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916551" y="5925595"/>
                <a:ext cx="856913" cy="90100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777545" y="4564413"/>
                <a:ext cx="581554" cy="58742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5717530" y="5757412"/>
                <a:ext cx="516732" cy="466726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5585929" y="6294383"/>
                <a:ext cx="516732" cy="466726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410388" y="5972312"/>
                <a:ext cx="516732" cy="466726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6148240" y="4339677"/>
                <a:ext cx="516732" cy="46672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5257726" y="5679729"/>
                <a:ext cx="516732" cy="466726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055655" y="5027125"/>
                <a:ext cx="731862" cy="699492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6400800" y="5962204"/>
                <a:ext cx="751176" cy="895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 rot="1340999">
                <a:off x="5349890" y="4356578"/>
                <a:ext cx="640256" cy="1040005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6318768" y="5345905"/>
                <a:ext cx="228600" cy="22860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568379" y="5812632"/>
                <a:ext cx="228600" cy="22860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6550371" y="5436393"/>
                <a:ext cx="381679" cy="22294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7130208" y="5339952"/>
                <a:ext cx="152400" cy="738633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>
              <a:xfrm rot="3279512" flipH="1">
                <a:off x="5792792" y="4682267"/>
                <a:ext cx="235993" cy="10629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418" name="Straight Arrow Connector 417"/>
          <p:cNvCxnSpPr/>
          <p:nvPr/>
        </p:nvCxnSpPr>
        <p:spPr>
          <a:xfrm>
            <a:off x="1742256" y="3854817"/>
            <a:ext cx="376141" cy="265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TextBox 418"/>
          <p:cNvSpPr txBox="1"/>
          <p:nvPr/>
        </p:nvSpPr>
        <p:spPr>
          <a:xfrm>
            <a:off x="1646187" y="354090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</a:rPr>
              <a:t>wind</a:t>
            </a:r>
            <a:endParaRPr lang="en-US" sz="1400" dirty="0">
              <a:solidFill>
                <a:srgbClr val="505050"/>
              </a:solidFill>
            </a:endParaRPr>
          </a:p>
        </p:txBody>
      </p:sp>
      <p:sp>
        <p:nvSpPr>
          <p:cNvPr id="528" name="TextBox 527"/>
          <p:cNvSpPr txBox="1"/>
          <p:nvPr/>
        </p:nvSpPr>
        <p:spPr>
          <a:xfrm>
            <a:off x="968433" y="4167671"/>
            <a:ext cx="275664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FRAGMENT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ation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aggregates  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955948" y="2838317"/>
            <a:ext cx="277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Emission of minerals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5" name="Rectangle 784"/>
          <p:cNvSpPr/>
          <p:nvPr/>
        </p:nvSpPr>
        <p:spPr>
          <a:xfrm>
            <a:off x="756297" y="4875696"/>
            <a:ext cx="3180923" cy="167335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1113838" y="4838286"/>
            <a:ext cx="2433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mineralogy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6129646" y="210167"/>
            <a:ext cx="171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3" name="Rectangle 392"/>
          <p:cNvSpPr/>
          <p:nvPr/>
        </p:nvSpPr>
        <p:spPr>
          <a:xfrm>
            <a:off x="4662679" y="914400"/>
            <a:ext cx="3929778" cy="1669087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762000" y="914401"/>
            <a:ext cx="3175220" cy="1669086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5" name="Picture 3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068" y="1318813"/>
            <a:ext cx="2185578" cy="1196061"/>
          </a:xfrm>
          <a:prstGeom prst="rect">
            <a:avLst/>
          </a:prstGeom>
        </p:spPr>
      </p:pic>
      <p:sp>
        <p:nvSpPr>
          <p:cNvPr id="397" name="TextBox 396"/>
          <p:cNvSpPr txBox="1"/>
          <p:nvPr/>
        </p:nvSpPr>
        <p:spPr>
          <a:xfrm>
            <a:off x="762000" y="92875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Global soil mineral content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98" name="Group 397"/>
          <p:cNvGrpSpPr/>
          <p:nvPr/>
        </p:nvGrpSpPr>
        <p:grpSpPr>
          <a:xfrm>
            <a:off x="4662679" y="914400"/>
            <a:ext cx="1509521" cy="1669087"/>
            <a:chOff x="2913509" y="360391"/>
            <a:chExt cx="4241052" cy="5264542"/>
          </a:xfrm>
        </p:grpSpPr>
        <p:pic>
          <p:nvPicPr>
            <p:cNvPr id="399" name="Picture 3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3509" y="360391"/>
              <a:ext cx="4241052" cy="5264542"/>
            </a:xfrm>
            <a:prstGeom prst="rect">
              <a:avLst/>
            </a:prstGeom>
          </p:spPr>
        </p:pic>
        <p:pic>
          <p:nvPicPr>
            <p:cNvPr id="400" name="Picture 399"/>
            <p:cNvPicPr>
              <a:picLocks noChangeAspect="1"/>
            </p:cNvPicPr>
            <p:nvPr/>
          </p:nvPicPr>
          <p:blipFill rotWithShape="1">
            <a:blip r:embed="rId4"/>
            <a:srcRect r="68715" b="68042"/>
            <a:stretch/>
          </p:blipFill>
          <p:spPr>
            <a:xfrm>
              <a:off x="5827765" y="802711"/>
              <a:ext cx="1326796" cy="1682456"/>
            </a:xfrm>
            <a:prstGeom prst="rect">
              <a:avLst/>
            </a:prstGeom>
          </p:spPr>
        </p:pic>
      </p:grpSp>
      <p:sp>
        <p:nvSpPr>
          <p:cNvPr id="401" name="TextBox 400"/>
          <p:cNvSpPr txBox="1"/>
          <p:nvPr/>
        </p:nvSpPr>
        <p:spPr>
          <a:xfrm>
            <a:off x="6232385" y="1114961"/>
            <a:ext cx="2378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Space-borne spectroscopy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Airborne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spectroscopy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Field campaign</a:t>
            </a:r>
          </a:p>
        </p:txBody>
      </p:sp>
      <p:grpSp>
        <p:nvGrpSpPr>
          <p:cNvPr id="404" name="Group 403"/>
          <p:cNvGrpSpPr/>
          <p:nvPr/>
        </p:nvGrpSpPr>
        <p:grpSpPr>
          <a:xfrm>
            <a:off x="1146479" y="5444858"/>
            <a:ext cx="786667" cy="598134"/>
            <a:chOff x="6962271" y="1171330"/>
            <a:chExt cx="1343529" cy="1071734"/>
          </a:xfrm>
        </p:grpSpPr>
        <p:sp>
          <p:nvSpPr>
            <p:cNvPr id="405" name="Oval 404"/>
            <p:cNvSpPr/>
            <p:nvPr/>
          </p:nvSpPr>
          <p:spPr>
            <a:xfrm rot="313784">
              <a:off x="8197189" y="1817740"/>
              <a:ext cx="32411" cy="9327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 rot="313784">
              <a:off x="7771167" y="1817338"/>
              <a:ext cx="126486" cy="9272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 rot="313784">
              <a:off x="7400088" y="2067718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 rot="313784">
              <a:off x="7165961" y="1857848"/>
              <a:ext cx="50472" cy="585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 rot="313784">
              <a:off x="6986198" y="1993340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 rot="313784" flipH="1">
              <a:off x="7489822" y="1944008"/>
              <a:ext cx="33325" cy="14813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 rot="313784">
              <a:off x="7423833" y="1731678"/>
              <a:ext cx="82207" cy="71782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 rot="313784">
              <a:off x="7971989" y="1715042"/>
              <a:ext cx="109841" cy="871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 rot="313784">
              <a:off x="8094466" y="2065564"/>
              <a:ext cx="82207" cy="717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 rot="313784">
              <a:off x="7956929" y="2152126"/>
              <a:ext cx="82207" cy="717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 rot="313784">
              <a:off x="7105577" y="1800983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 rot="313784">
              <a:off x="6992948" y="2026375"/>
              <a:ext cx="117065" cy="13395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 rot="313784">
              <a:off x="7355922" y="1717367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 rot="313784">
              <a:off x="7252624" y="1709763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 rot="313784">
              <a:off x="8149743" y="1959109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 rot="313784">
              <a:off x="7914683" y="1885139"/>
              <a:ext cx="121491" cy="138574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 rot="313784">
              <a:off x="7598349" y="1891150"/>
              <a:ext cx="82451" cy="9034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 rot="313784">
              <a:off x="7305121" y="2067855"/>
              <a:ext cx="61660" cy="7303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 rot="313784">
              <a:off x="7159292" y="1930507"/>
              <a:ext cx="73261" cy="71782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 rot="313784">
              <a:off x="7431723" y="2145298"/>
              <a:ext cx="73261" cy="71782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 rot="313784">
              <a:off x="7316979" y="1939204"/>
              <a:ext cx="73261" cy="717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 rot="313784">
              <a:off x="7612789" y="1702238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 rot="313784">
              <a:off x="6962271" y="1752293"/>
              <a:ext cx="103761" cy="107581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 rot="313784">
              <a:off x="7134003" y="2057931"/>
              <a:ext cx="106500" cy="13777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 rot="1654783">
              <a:off x="7815790" y="2061272"/>
              <a:ext cx="90773" cy="15995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 rot="313784">
              <a:off x="7707775" y="2039922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 rot="313784">
              <a:off x="7320895" y="2207905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 rot="313784">
              <a:off x="7432958" y="1886346"/>
              <a:ext cx="54113" cy="3428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 rot="313784">
              <a:off x="7528216" y="2045307"/>
              <a:ext cx="53976" cy="10320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 rot="3593296" flipH="1">
              <a:off x="7602552" y="1735525"/>
              <a:ext cx="36295" cy="15070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 rot="313784">
              <a:off x="7294682" y="1763885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 rot="313784">
              <a:off x="7466299" y="1878069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 rot="313784">
              <a:off x="7566285" y="2004428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 rot="313784">
              <a:off x="7666270" y="2130787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 rot="313784">
              <a:off x="7416965" y="2065563"/>
              <a:ext cx="73261" cy="717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 rot="313784">
              <a:off x="7730574" y="1921814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 rot="313784">
              <a:off x="7625160" y="2110014"/>
              <a:ext cx="73261" cy="717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 rot="313784">
              <a:off x="7797788" y="1690634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 flipV="1">
              <a:off x="7896035" y="1171330"/>
              <a:ext cx="409765" cy="48828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>
              <a:off x="6974476" y="1219620"/>
              <a:ext cx="498097" cy="45678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8" name="Group 447"/>
          <p:cNvGrpSpPr/>
          <p:nvPr/>
        </p:nvGrpSpPr>
        <p:grpSpPr>
          <a:xfrm>
            <a:off x="2390742" y="5232595"/>
            <a:ext cx="1457150" cy="962798"/>
            <a:chOff x="5967072" y="1875670"/>
            <a:chExt cx="2260633" cy="1103924"/>
          </a:xfrm>
        </p:grpSpPr>
        <p:sp>
          <p:nvSpPr>
            <p:cNvPr id="449" name="Cloud 448"/>
            <p:cNvSpPr/>
            <p:nvPr/>
          </p:nvSpPr>
          <p:spPr>
            <a:xfrm>
              <a:off x="6208292" y="2057400"/>
              <a:ext cx="1766662" cy="823575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Snip Diagonal Corner Rectangle 449"/>
            <p:cNvSpPr>
              <a:spLocks noChangeAspect="1"/>
            </p:cNvSpPr>
            <p:nvPr/>
          </p:nvSpPr>
          <p:spPr>
            <a:xfrm rot="1623220">
              <a:off x="6558919" y="2203472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Snip Diagonal Corner Rectangle 450"/>
            <p:cNvSpPr>
              <a:spLocks noChangeAspect="1"/>
            </p:cNvSpPr>
            <p:nvPr/>
          </p:nvSpPr>
          <p:spPr>
            <a:xfrm rot="1623220">
              <a:off x="6873314" y="2192632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Snip Diagonal Corner Rectangle 451"/>
            <p:cNvSpPr>
              <a:spLocks noChangeAspect="1"/>
            </p:cNvSpPr>
            <p:nvPr/>
          </p:nvSpPr>
          <p:spPr>
            <a:xfrm rot="290467">
              <a:off x="6544426" y="2526497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Snip Diagonal Corner Rectangle 452"/>
            <p:cNvSpPr>
              <a:spLocks noChangeAspect="1"/>
            </p:cNvSpPr>
            <p:nvPr/>
          </p:nvSpPr>
          <p:spPr>
            <a:xfrm rot="18462894">
              <a:off x="6829236" y="2472698"/>
              <a:ext cx="132071" cy="166526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Snip Diagonal Corner Rectangle 453"/>
            <p:cNvSpPr>
              <a:spLocks noChangeAspect="1"/>
            </p:cNvSpPr>
            <p:nvPr/>
          </p:nvSpPr>
          <p:spPr>
            <a:xfrm rot="290467">
              <a:off x="6703485" y="2282173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Snip Diagonal Corner Rectangle 454"/>
            <p:cNvSpPr>
              <a:spLocks noChangeAspect="1"/>
            </p:cNvSpPr>
            <p:nvPr/>
          </p:nvSpPr>
          <p:spPr>
            <a:xfrm rot="290467">
              <a:off x="6389757" y="2352045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 rot="313784">
              <a:off x="6714028" y="2353956"/>
              <a:ext cx="78416" cy="72323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 rot="313784">
              <a:off x="6402648" y="2434308"/>
              <a:ext cx="78416" cy="72323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 rot="313784">
              <a:off x="6572582" y="2287916"/>
              <a:ext cx="78416" cy="7232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 rot="313784">
              <a:off x="6561583" y="2599288"/>
              <a:ext cx="69883" cy="7232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 rot="313784">
              <a:off x="6876731" y="2255321"/>
              <a:ext cx="67306" cy="87823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 rot="313784">
              <a:off x="6906299" y="2544546"/>
              <a:ext cx="51618" cy="34547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2" name="Group 461"/>
            <p:cNvGrpSpPr/>
            <p:nvPr/>
          </p:nvGrpSpPr>
          <p:grpSpPr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465" name="Oval 464"/>
              <p:cNvSpPr/>
              <p:nvPr/>
            </p:nvSpPr>
            <p:spPr>
              <a:xfrm>
                <a:off x="3145342" y="168825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032760" y="1771618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335190" y="1699133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243750" y="181950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02940" y="156957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025368" y="160022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 rot="313784">
                <a:off x="3228824" y="1596775"/>
                <a:ext cx="45719" cy="45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313784">
                <a:off x="3056530" y="1631878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 rot="313784">
                <a:off x="3051381" y="1799739"/>
                <a:ext cx="39415" cy="424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 rot="313784">
                <a:off x="3352809" y="1721087"/>
                <a:ext cx="45719" cy="48548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 rot="313784">
                <a:off x="3271083" y="1850514"/>
                <a:ext cx="39415" cy="4248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 rot="313784">
                <a:off x="3171589" y="1710564"/>
                <a:ext cx="39415" cy="42483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3" name="TextBox 462"/>
            <p:cNvSpPr txBox="1"/>
            <p:nvPr/>
          </p:nvSpPr>
          <p:spPr>
            <a:xfrm>
              <a:off x="5967072" y="1875670"/>
              <a:ext cx="1569241" cy="3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Mixed-phase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7369124" y="2661993"/>
              <a:ext cx="858581" cy="3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warm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810054" y="6185068"/>
            <a:ext cx="3076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Radiation, Chemistry and Clouds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193242" y="2775707"/>
            <a:ext cx="340158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193242" y="47961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cxnSp>
        <p:nvCxnSpPr>
          <p:cNvPr id="9" name="Straight Arrow Connector 8"/>
          <p:cNvCxnSpPr>
            <a:stCxn id="394" idx="3"/>
            <a:endCxn id="393" idx="1"/>
          </p:cNvCxnSpPr>
          <p:nvPr/>
        </p:nvCxnSpPr>
        <p:spPr>
          <a:xfrm>
            <a:off x="3937220" y="1748944"/>
            <a:ext cx="725459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 rot="19470150">
            <a:off x="8229600" y="2089798"/>
            <a:ext cx="784045" cy="705479"/>
          </a:xfrm>
          <a:prstGeom prst="ellipse">
            <a:avLst/>
          </a:prstGeom>
          <a:solidFill>
            <a:srgbClr val="EC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/>
              <a:t>NEW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7318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066800" y="5323834"/>
            <a:ext cx="914400" cy="8064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Rectangle 478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685800" y="193224"/>
            <a:ext cx="362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Challenges addressed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863" y="252794"/>
            <a:ext cx="2133600" cy="365125"/>
          </a:xfrm>
        </p:spPr>
        <p:txBody>
          <a:bodyPr/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477" name="Rectangle 476"/>
          <p:cNvSpPr/>
          <p:nvPr/>
        </p:nvSpPr>
        <p:spPr>
          <a:xfrm>
            <a:off x="761999" y="2877508"/>
            <a:ext cx="3175221" cy="167335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1222628" y="3462259"/>
            <a:ext cx="2189926" cy="614874"/>
            <a:chOff x="775036" y="2452687"/>
            <a:chExt cx="4296244" cy="1067796"/>
          </a:xfrm>
        </p:grpSpPr>
        <p:grpSp>
          <p:nvGrpSpPr>
            <p:cNvPr id="223" name="Group 222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360" name="Oval 359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224" name="Straight Connector 223"/>
            <p:cNvCxnSpPr/>
            <p:nvPr/>
          </p:nvCxnSpPr>
          <p:spPr>
            <a:xfrm>
              <a:off x="775036" y="3520483"/>
              <a:ext cx="4269038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Group 224"/>
            <p:cNvGrpSpPr/>
            <p:nvPr/>
          </p:nvGrpSpPr>
          <p:grpSpPr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329" name="Oval 328"/>
              <p:cNvSpPr/>
              <p:nvPr/>
            </p:nvSpPr>
            <p:spPr>
              <a:xfrm>
                <a:off x="5301407" y="4540598"/>
                <a:ext cx="2362200" cy="228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7377711" y="5891511"/>
                <a:ext cx="228600" cy="606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465949" y="4457257"/>
                <a:ext cx="892147" cy="602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7045672" y="4845396"/>
                <a:ext cx="516732" cy="46672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7298382" y="5771703"/>
                <a:ext cx="355998" cy="381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7237812" y="6321771"/>
                <a:ext cx="228600" cy="2286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7198072" y="4997796"/>
                <a:ext cx="516732" cy="46672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6684319" y="5078759"/>
                <a:ext cx="579834" cy="466724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7095382" y="5393084"/>
                <a:ext cx="579834" cy="466724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6707834" y="5545484"/>
                <a:ext cx="579834" cy="466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6759180" y="5926485"/>
                <a:ext cx="579834" cy="46672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6267451" y="4938268"/>
                <a:ext cx="579834" cy="4667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75103" y="5074593"/>
                <a:ext cx="825697" cy="8709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24651" y="5563344"/>
                <a:ext cx="579834" cy="46672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240291" y="4791225"/>
                <a:ext cx="278012" cy="276225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035553" y="6388445"/>
                <a:ext cx="228600" cy="228601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5916551" y="5925595"/>
                <a:ext cx="856913" cy="90100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5777545" y="4564413"/>
                <a:ext cx="581554" cy="58742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5717530" y="5757412"/>
                <a:ext cx="516732" cy="466726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5585929" y="6294383"/>
                <a:ext cx="516732" cy="466726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5410388" y="5972312"/>
                <a:ext cx="516732" cy="466726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6148240" y="4339677"/>
                <a:ext cx="516732" cy="46672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257726" y="5679729"/>
                <a:ext cx="516732" cy="466726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055655" y="5027125"/>
                <a:ext cx="731862" cy="699492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400800" y="5962204"/>
                <a:ext cx="751176" cy="895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 rot="1340999">
                <a:off x="5349890" y="4356578"/>
                <a:ext cx="640256" cy="1040005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6318768" y="5345905"/>
                <a:ext cx="228600" cy="22860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6568379" y="5812632"/>
                <a:ext cx="228600" cy="22860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6550371" y="5436393"/>
                <a:ext cx="381679" cy="22294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7130208" y="5339952"/>
                <a:ext cx="152400" cy="738633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 rot="3279512" flipH="1">
                <a:off x="5792792" y="4682267"/>
                <a:ext cx="235993" cy="10629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226" name="Freeform 225"/>
            <p:cNvSpPr/>
            <p:nvPr/>
          </p:nvSpPr>
          <p:spPr>
            <a:xfrm>
              <a:off x="1167312" y="2452687"/>
              <a:ext cx="3153530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227" name="Group 226"/>
            <p:cNvGrpSpPr/>
            <p:nvPr/>
          </p:nvGrpSpPr>
          <p:grpSpPr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6175368" y="1440323"/>
                <a:ext cx="44464" cy="1217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6557368" y="741583"/>
                <a:ext cx="173526" cy="121072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110785" y="1230247"/>
                <a:ext cx="100506" cy="9372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6159938" y="1416264"/>
                <a:ext cx="69243" cy="7651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6148157" y="1526727"/>
                <a:ext cx="44464" cy="45907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 flipH="1">
                <a:off x="6222796" y="1060881"/>
                <a:ext cx="45719" cy="19341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6101178" y="789948"/>
                <a:ext cx="112780" cy="93726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5755845" y="1398443"/>
                <a:ext cx="150691" cy="11384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6331246" y="1485869"/>
                <a:ext cx="112780" cy="93726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6027648" y="1590938"/>
                <a:ext cx="112780" cy="937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5831864" y="847158"/>
                <a:ext cx="112780" cy="93726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6181285" y="1577701"/>
                <a:ext cx="160601" cy="174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6046480" y="588751"/>
                <a:ext cx="112780" cy="93726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870991" y="673067"/>
                <a:ext cx="54074" cy="5547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6108817" y="1540116"/>
                <a:ext cx="44464" cy="45907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6541015" y="1004801"/>
                <a:ext cx="166673" cy="1809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6360702" y="976469"/>
                <a:ext cx="113115" cy="1179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5981171" y="1242414"/>
                <a:ext cx="84591" cy="95366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755845" y="1179164"/>
                <a:ext cx="100506" cy="93726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6163705" y="1327356"/>
                <a:ext cx="100506" cy="937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981172" y="1073036"/>
                <a:ext cx="100506" cy="9372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6287130" y="653939"/>
                <a:ext cx="100506" cy="937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680276" y="966981"/>
                <a:ext cx="142350" cy="140469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857774" y="1556045"/>
                <a:ext cx="146107" cy="17989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>
              <a:xfrm rot="1340999">
                <a:off x="5669651" y="643723"/>
                <a:ext cx="124532" cy="2088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6525494" y="1160016"/>
                <a:ext cx="44464" cy="45907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6017950" y="1424483"/>
                <a:ext cx="44464" cy="4590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6130722" y="991745"/>
                <a:ext cx="74238" cy="4477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6285049" y="1186920"/>
                <a:ext cx="74050" cy="134754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 rot="3279512" flipH="1">
                <a:off x="6352090" y="771209"/>
                <a:ext cx="47391" cy="206748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6023391" y="825467"/>
                <a:ext cx="54074" cy="5547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6175791" y="977867"/>
                <a:ext cx="54074" cy="5547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6328191" y="1130267"/>
                <a:ext cx="54074" cy="5547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6480591" y="1282667"/>
                <a:ext cx="54074" cy="5547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6133572" y="1225436"/>
                <a:ext cx="100506" cy="9372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6285972" y="1377836"/>
                <a:ext cx="100506" cy="93726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6423564" y="1258456"/>
                <a:ext cx="100506" cy="937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261" name="Oval 260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5301407" y="4540598"/>
                <a:ext cx="2362200" cy="228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7377711" y="5891511"/>
                <a:ext cx="228600" cy="606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6465949" y="4457257"/>
                <a:ext cx="892147" cy="602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7045672" y="4845396"/>
                <a:ext cx="516732" cy="46672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7298382" y="5771703"/>
                <a:ext cx="355998" cy="381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7237812" y="6321771"/>
                <a:ext cx="228600" cy="2286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7198072" y="4997796"/>
                <a:ext cx="516732" cy="46672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684319" y="5078759"/>
                <a:ext cx="579834" cy="466724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7095382" y="5393084"/>
                <a:ext cx="579834" cy="466724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6707834" y="5545484"/>
                <a:ext cx="579834" cy="466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759180" y="5926485"/>
                <a:ext cx="579834" cy="46672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6267451" y="4938268"/>
                <a:ext cx="579834" cy="4667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5575103" y="5074593"/>
                <a:ext cx="825697" cy="8709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6124651" y="5563344"/>
                <a:ext cx="579834" cy="46672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240291" y="4791225"/>
                <a:ext cx="278012" cy="276225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035553" y="6388445"/>
                <a:ext cx="228600" cy="228601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916551" y="5925595"/>
                <a:ext cx="856913" cy="90100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777545" y="4564413"/>
                <a:ext cx="581554" cy="58742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5717530" y="5757412"/>
                <a:ext cx="516732" cy="466726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5585929" y="6294383"/>
                <a:ext cx="516732" cy="466726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410388" y="5972312"/>
                <a:ext cx="516732" cy="466726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6148240" y="4339677"/>
                <a:ext cx="516732" cy="46672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5257726" y="5679729"/>
                <a:ext cx="516732" cy="466726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055655" y="5027125"/>
                <a:ext cx="731862" cy="699492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6400800" y="5962204"/>
                <a:ext cx="751176" cy="895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 rot="1340999">
                <a:off x="5349890" y="4356578"/>
                <a:ext cx="640256" cy="1040005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6318768" y="5345905"/>
                <a:ext cx="228600" cy="22860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568379" y="5812632"/>
                <a:ext cx="228600" cy="22860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6550371" y="5436393"/>
                <a:ext cx="381679" cy="22294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7130208" y="5339952"/>
                <a:ext cx="152400" cy="738633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>
              <a:xfrm rot="3279512" flipH="1">
                <a:off x="5792792" y="4682267"/>
                <a:ext cx="235993" cy="10629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418" name="Straight Arrow Connector 417"/>
          <p:cNvCxnSpPr/>
          <p:nvPr/>
        </p:nvCxnSpPr>
        <p:spPr>
          <a:xfrm>
            <a:off x="1742256" y="3854817"/>
            <a:ext cx="376141" cy="265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TextBox 418"/>
          <p:cNvSpPr txBox="1"/>
          <p:nvPr/>
        </p:nvSpPr>
        <p:spPr>
          <a:xfrm>
            <a:off x="1646187" y="354090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</a:rPr>
              <a:t>wind</a:t>
            </a:r>
            <a:endParaRPr lang="en-US" sz="1400" dirty="0">
              <a:solidFill>
                <a:srgbClr val="505050"/>
              </a:solidFill>
            </a:endParaRPr>
          </a:p>
        </p:txBody>
      </p:sp>
      <p:sp>
        <p:nvSpPr>
          <p:cNvPr id="528" name="TextBox 527"/>
          <p:cNvSpPr txBox="1"/>
          <p:nvPr/>
        </p:nvSpPr>
        <p:spPr>
          <a:xfrm>
            <a:off x="968433" y="4167671"/>
            <a:ext cx="275664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FRAGMENT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ation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aggregates  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955948" y="2838317"/>
            <a:ext cx="277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Emission of minerals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5" name="Rectangle 784"/>
          <p:cNvSpPr/>
          <p:nvPr/>
        </p:nvSpPr>
        <p:spPr>
          <a:xfrm>
            <a:off x="756297" y="4875696"/>
            <a:ext cx="3180923" cy="167335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1113838" y="4838286"/>
            <a:ext cx="2433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mineralogy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86" name="Picture 785"/>
          <p:cNvPicPr>
            <a:picLocks noChangeAspect="1"/>
          </p:cNvPicPr>
          <p:nvPr/>
        </p:nvPicPr>
        <p:blipFill rotWithShape="1">
          <a:blip r:embed="rId3"/>
          <a:srcRect r="45000"/>
          <a:stretch/>
        </p:blipFill>
        <p:spPr>
          <a:xfrm>
            <a:off x="4661093" y="2894688"/>
            <a:ext cx="1507435" cy="1657144"/>
          </a:xfrm>
          <a:prstGeom prst="rect">
            <a:avLst/>
          </a:prstGeom>
        </p:spPr>
      </p:pic>
      <p:sp>
        <p:nvSpPr>
          <p:cNvPr id="193" name="TextBox 192"/>
          <p:cNvSpPr txBox="1"/>
          <p:nvPr/>
        </p:nvSpPr>
        <p:spPr>
          <a:xfrm>
            <a:off x="6464463" y="2928107"/>
            <a:ext cx="18413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Proposed theory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Unprecedented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ield campaigns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Laboratory analyses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6129646" y="210167"/>
            <a:ext cx="171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3" name="Rectangle 392"/>
          <p:cNvSpPr/>
          <p:nvPr/>
        </p:nvSpPr>
        <p:spPr>
          <a:xfrm>
            <a:off x="4662679" y="914400"/>
            <a:ext cx="3929778" cy="1669087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762000" y="914401"/>
            <a:ext cx="3175220" cy="1669086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5" name="Picture 3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68" y="1318813"/>
            <a:ext cx="2185578" cy="1196061"/>
          </a:xfrm>
          <a:prstGeom prst="rect">
            <a:avLst/>
          </a:prstGeom>
        </p:spPr>
      </p:pic>
      <p:sp>
        <p:nvSpPr>
          <p:cNvPr id="397" name="TextBox 396"/>
          <p:cNvSpPr txBox="1"/>
          <p:nvPr/>
        </p:nvSpPr>
        <p:spPr>
          <a:xfrm>
            <a:off x="762000" y="92875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Global soil mineral content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98" name="Group 397"/>
          <p:cNvGrpSpPr/>
          <p:nvPr/>
        </p:nvGrpSpPr>
        <p:grpSpPr>
          <a:xfrm>
            <a:off x="4662679" y="914400"/>
            <a:ext cx="1509521" cy="1669087"/>
            <a:chOff x="2913509" y="360391"/>
            <a:chExt cx="4241052" cy="5264542"/>
          </a:xfrm>
        </p:grpSpPr>
        <p:pic>
          <p:nvPicPr>
            <p:cNvPr id="399" name="Picture 3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3509" y="360391"/>
              <a:ext cx="4241052" cy="5264542"/>
            </a:xfrm>
            <a:prstGeom prst="rect">
              <a:avLst/>
            </a:prstGeom>
          </p:spPr>
        </p:pic>
        <p:pic>
          <p:nvPicPr>
            <p:cNvPr id="400" name="Picture 399"/>
            <p:cNvPicPr>
              <a:picLocks noChangeAspect="1"/>
            </p:cNvPicPr>
            <p:nvPr/>
          </p:nvPicPr>
          <p:blipFill rotWithShape="1">
            <a:blip r:embed="rId5"/>
            <a:srcRect r="68715" b="68042"/>
            <a:stretch/>
          </p:blipFill>
          <p:spPr>
            <a:xfrm>
              <a:off x="5827765" y="802711"/>
              <a:ext cx="1326796" cy="1682456"/>
            </a:xfrm>
            <a:prstGeom prst="rect">
              <a:avLst/>
            </a:prstGeom>
          </p:spPr>
        </p:pic>
      </p:grpSp>
      <p:sp>
        <p:nvSpPr>
          <p:cNvPr id="401" name="TextBox 400"/>
          <p:cNvSpPr txBox="1"/>
          <p:nvPr/>
        </p:nvSpPr>
        <p:spPr>
          <a:xfrm>
            <a:off x="6232385" y="1114961"/>
            <a:ext cx="2378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Space-borne spectroscopy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Airborne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spectroscopy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Field campaign</a:t>
            </a:r>
          </a:p>
        </p:txBody>
      </p:sp>
      <p:grpSp>
        <p:nvGrpSpPr>
          <p:cNvPr id="404" name="Group 403"/>
          <p:cNvGrpSpPr/>
          <p:nvPr/>
        </p:nvGrpSpPr>
        <p:grpSpPr>
          <a:xfrm>
            <a:off x="1146479" y="5444858"/>
            <a:ext cx="786667" cy="598134"/>
            <a:chOff x="6962271" y="1171330"/>
            <a:chExt cx="1343529" cy="1071734"/>
          </a:xfrm>
        </p:grpSpPr>
        <p:sp>
          <p:nvSpPr>
            <p:cNvPr id="405" name="Oval 404"/>
            <p:cNvSpPr/>
            <p:nvPr/>
          </p:nvSpPr>
          <p:spPr>
            <a:xfrm rot="313784">
              <a:off x="8197189" y="1817740"/>
              <a:ext cx="32411" cy="9327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 rot="313784">
              <a:off x="7771167" y="1817338"/>
              <a:ext cx="126486" cy="9272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 rot="313784">
              <a:off x="7400088" y="2067718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 rot="313784">
              <a:off x="7165961" y="1857848"/>
              <a:ext cx="50472" cy="585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 rot="313784">
              <a:off x="6986198" y="1993340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 rot="313784" flipH="1">
              <a:off x="7489822" y="1944008"/>
              <a:ext cx="33325" cy="14813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 rot="313784">
              <a:off x="7423833" y="1731678"/>
              <a:ext cx="82207" cy="71782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 rot="313784">
              <a:off x="7971989" y="1715042"/>
              <a:ext cx="109841" cy="871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 rot="313784">
              <a:off x="8094466" y="2065564"/>
              <a:ext cx="82207" cy="717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 rot="313784">
              <a:off x="7956929" y="2152126"/>
              <a:ext cx="82207" cy="717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 rot="313784">
              <a:off x="7105577" y="1800983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 rot="313784">
              <a:off x="6992948" y="2026375"/>
              <a:ext cx="117065" cy="13395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 rot="313784">
              <a:off x="7355922" y="1717367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 rot="313784">
              <a:off x="7252624" y="1709763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 rot="313784">
              <a:off x="8149743" y="1959109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 rot="313784">
              <a:off x="7914683" y="1885139"/>
              <a:ext cx="121491" cy="138574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 rot="313784">
              <a:off x="7598349" y="1891150"/>
              <a:ext cx="82451" cy="9034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 rot="313784">
              <a:off x="7305121" y="2067855"/>
              <a:ext cx="61660" cy="7303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 rot="313784">
              <a:off x="7159292" y="1930507"/>
              <a:ext cx="73261" cy="71782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 rot="313784">
              <a:off x="7431723" y="2145298"/>
              <a:ext cx="73261" cy="71782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 rot="313784">
              <a:off x="7316979" y="1939204"/>
              <a:ext cx="73261" cy="717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 rot="313784">
              <a:off x="7612789" y="1702238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 rot="313784">
              <a:off x="6962271" y="1752293"/>
              <a:ext cx="103761" cy="107581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 rot="313784">
              <a:off x="7134003" y="2057931"/>
              <a:ext cx="106500" cy="13777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 rot="1654783">
              <a:off x="7815790" y="2061272"/>
              <a:ext cx="90773" cy="15995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 rot="313784">
              <a:off x="7707775" y="2039922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 rot="313784">
              <a:off x="7320895" y="2207905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 rot="313784">
              <a:off x="7432958" y="1886346"/>
              <a:ext cx="54113" cy="3428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 rot="313784">
              <a:off x="7528216" y="2045307"/>
              <a:ext cx="53976" cy="10320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 rot="3593296" flipH="1">
              <a:off x="7602552" y="1735525"/>
              <a:ext cx="36295" cy="15070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 rot="313784">
              <a:off x="7294682" y="1763885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 rot="313784">
              <a:off x="7466299" y="1878069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 rot="313784">
              <a:off x="7566285" y="2004428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 rot="313784">
              <a:off x="7666270" y="2130787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 rot="313784">
              <a:off x="7416965" y="2065563"/>
              <a:ext cx="73261" cy="717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 rot="313784">
              <a:off x="7730574" y="1921814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 rot="313784">
              <a:off x="7625160" y="2110014"/>
              <a:ext cx="73261" cy="717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 rot="313784">
              <a:off x="7797788" y="1690634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 flipV="1">
              <a:off x="7896035" y="1171330"/>
              <a:ext cx="409765" cy="48828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>
              <a:off x="6974476" y="1219620"/>
              <a:ext cx="498097" cy="45678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8" name="Group 447"/>
          <p:cNvGrpSpPr/>
          <p:nvPr/>
        </p:nvGrpSpPr>
        <p:grpSpPr>
          <a:xfrm>
            <a:off x="2390742" y="5232595"/>
            <a:ext cx="1457150" cy="962798"/>
            <a:chOff x="5967072" y="1875670"/>
            <a:chExt cx="2260633" cy="1103924"/>
          </a:xfrm>
        </p:grpSpPr>
        <p:sp>
          <p:nvSpPr>
            <p:cNvPr id="449" name="Cloud 448"/>
            <p:cNvSpPr/>
            <p:nvPr/>
          </p:nvSpPr>
          <p:spPr>
            <a:xfrm>
              <a:off x="6208292" y="2057400"/>
              <a:ext cx="1766662" cy="823575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Snip Diagonal Corner Rectangle 449"/>
            <p:cNvSpPr>
              <a:spLocks noChangeAspect="1"/>
            </p:cNvSpPr>
            <p:nvPr/>
          </p:nvSpPr>
          <p:spPr>
            <a:xfrm rot="1623220">
              <a:off x="6558919" y="2203472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Snip Diagonal Corner Rectangle 450"/>
            <p:cNvSpPr>
              <a:spLocks noChangeAspect="1"/>
            </p:cNvSpPr>
            <p:nvPr/>
          </p:nvSpPr>
          <p:spPr>
            <a:xfrm rot="1623220">
              <a:off x="6873314" y="2192632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Snip Diagonal Corner Rectangle 451"/>
            <p:cNvSpPr>
              <a:spLocks noChangeAspect="1"/>
            </p:cNvSpPr>
            <p:nvPr/>
          </p:nvSpPr>
          <p:spPr>
            <a:xfrm rot="290467">
              <a:off x="6544426" y="2526497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Snip Diagonal Corner Rectangle 452"/>
            <p:cNvSpPr>
              <a:spLocks noChangeAspect="1"/>
            </p:cNvSpPr>
            <p:nvPr/>
          </p:nvSpPr>
          <p:spPr>
            <a:xfrm rot="18462894">
              <a:off x="6829236" y="2472698"/>
              <a:ext cx="132071" cy="166526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Snip Diagonal Corner Rectangle 453"/>
            <p:cNvSpPr>
              <a:spLocks noChangeAspect="1"/>
            </p:cNvSpPr>
            <p:nvPr/>
          </p:nvSpPr>
          <p:spPr>
            <a:xfrm rot="290467">
              <a:off x="6703485" y="2282173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Snip Diagonal Corner Rectangle 454"/>
            <p:cNvSpPr>
              <a:spLocks noChangeAspect="1"/>
            </p:cNvSpPr>
            <p:nvPr/>
          </p:nvSpPr>
          <p:spPr>
            <a:xfrm rot="290467">
              <a:off x="6389757" y="2352045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 rot="313784">
              <a:off x="6714028" y="2353956"/>
              <a:ext cx="78416" cy="72323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 rot="313784">
              <a:off x="6402648" y="2434308"/>
              <a:ext cx="78416" cy="72323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 rot="313784">
              <a:off x="6572582" y="2287916"/>
              <a:ext cx="78416" cy="7232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 rot="313784">
              <a:off x="6561583" y="2599288"/>
              <a:ext cx="69883" cy="7232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 rot="313784">
              <a:off x="6876731" y="2255321"/>
              <a:ext cx="67306" cy="87823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 rot="313784">
              <a:off x="6906299" y="2544546"/>
              <a:ext cx="51618" cy="34547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2" name="Group 461"/>
            <p:cNvGrpSpPr/>
            <p:nvPr/>
          </p:nvGrpSpPr>
          <p:grpSpPr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465" name="Oval 464"/>
              <p:cNvSpPr/>
              <p:nvPr/>
            </p:nvSpPr>
            <p:spPr>
              <a:xfrm>
                <a:off x="3145342" y="168825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032760" y="1771618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335190" y="1699133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243750" y="181950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02940" y="156957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025368" y="160022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 rot="313784">
                <a:off x="3228824" y="1596775"/>
                <a:ext cx="45719" cy="45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313784">
                <a:off x="3056530" y="1631878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 rot="313784">
                <a:off x="3051381" y="1799739"/>
                <a:ext cx="39415" cy="424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 rot="313784">
                <a:off x="3352809" y="1721087"/>
                <a:ext cx="45719" cy="48548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 rot="313784">
                <a:off x="3271083" y="1850514"/>
                <a:ext cx="39415" cy="4248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 rot="313784">
                <a:off x="3171589" y="1710564"/>
                <a:ext cx="39415" cy="42483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3" name="TextBox 462"/>
            <p:cNvSpPr txBox="1"/>
            <p:nvPr/>
          </p:nvSpPr>
          <p:spPr>
            <a:xfrm>
              <a:off x="5967072" y="1875670"/>
              <a:ext cx="1569241" cy="3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Mixed-phase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7369124" y="2661993"/>
              <a:ext cx="858581" cy="3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warm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810054" y="6185068"/>
            <a:ext cx="3076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Radiation, Chemistry and Clouds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193242" y="2775707"/>
            <a:ext cx="340158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193242" y="47961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cxnSp>
        <p:nvCxnSpPr>
          <p:cNvPr id="9" name="Straight Arrow Connector 8"/>
          <p:cNvCxnSpPr>
            <a:stCxn id="394" idx="3"/>
            <a:endCxn id="393" idx="1"/>
          </p:cNvCxnSpPr>
          <p:nvPr/>
        </p:nvCxnSpPr>
        <p:spPr>
          <a:xfrm>
            <a:off x="3937220" y="1748944"/>
            <a:ext cx="725459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/>
          <p:cNvCxnSpPr>
            <a:stCxn id="477" idx="3"/>
            <a:endCxn id="488" idx="1"/>
          </p:cNvCxnSpPr>
          <p:nvPr/>
        </p:nvCxnSpPr>
        <p:spPr>
          <a:xfrm>
            <a:off x="3937220" y="3714184"/>
            <a:ext cx="722324" cy="3177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473865" y="2583487"/>
            <a:ext cx="3135" cy="29933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/>
          <p:cNvSpPr/>
          <p:nvPr/>
        </p:nvSpPr>
        <p:spPr>
          <a:xfrm>
            <a:off x="4659544" y="2882817"/>
            <a:ext cx="3929778" cy="1669087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0" name="Straight Connector 489"/>
          <p:cNvCxnSpPr/>
          <p:nvPr/>
        </p:nvCxnSpPr>
        <p:spPr>
          <a:xfrm flipH="1">
            <a:off x="6781800" y="2590800"/>
            <a:ext cx="3135" cy="29933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 rot="19470150">
            <a:off x="8229600" y="2089798"/>
            <a:ext cx="784045" cy="705479"/>
          </a:xfrm>
          <a:prstGeom prst="ellipse">
            <a:avLst/>
          </a:prstGeom>
          <a:solidFill>
            <a:srgbClr val="EC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/>
              <a:t>NEW</a:t>
            </a:r>
            <a:endParaRPr lang="en-US" sz="1400" b="1" dirty="0"/>
          </a:p>
        </p:txBody>
      </p:sp>
      <p:sp>
        <p:nvSpPr>
          <p:cNvPr id="491" name="Oval 490"/>
          <p:cNvSpPr/>
          <p:nvPr/>
        </p:nvSpPr>
        <p:spPr>
          <a:xfrm rot="19055454">
            <a:off x="8229598" y="4025218"/>
            <a:ext cx="784045" cy="705479"/>
          </a:xfrm>
          <a:prstGeom prst="ellipse">
            <a:avLst/>
          </a:prstGeom>
          <a:solidFill>
            <a:srgbClr val="EC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/>
              <a:t>NEW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46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Picture 390"/>
          <p:cNvPicPr>
            <a:picLocks noChangeAspect="1"/>
          </p:cNvPicPr>
          <p:nvPr/>
        </p:nvPicPr>
        <p:blipFill rotWithShape="1">
          <a:blip r:embed="rId3"/>
          <a:srcRect r="45000"/>
          <a:stretch/>
        </p:blipFill>
        <p:spPr>
          <a:xfrm>
            <a:off x="4661093" y="2894688"/>
            <a:ext cx="1507435" cy="165714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066800" y="5323834"/>
            <a:ext cx="914400" cy="8064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Rectangle 478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685800" y="193224"/>
            <a:ext cx="362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Challenges addressed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863" y="252794"/>
            <a:ext cx="2133600" cy="365125"/>
          </a:xfrm>
        </p:spPr>
        <p:txBody>
          <a:bodyPr/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477" name="Rectangle 476"/>
          <p:cNvSpPr/>
          <p:nvPr/>
        </p:nvSpPr>
        <p:spPr>
          <a:xfrm>
            <a:off x="761999" y="2877508"/>
            <a:ext cx="3175221" cy="167335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1222628" y="3462259"/>
            <a:ext cx="2189926" cy="614874"/>
            <a:chOff x="775036" y="2452687"/>
            <a:chExt cx="4296244" cy="1067796"/>
          </a:xfrm>
        </p:grpSpPr>
        <p:grpSp>
          <p:nvGrpSpPr>
            <p:cNvPr id="223" name="Group 222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360" name="Oval 359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224" name="Straight Connector 223"/>
            <p:cNvCxnSpPr/>
            <p:nvPr/>
          </p:nvCxnSpPr>
          <p:spPr>
            <a:xfrm>
              <a:off x="775036" y="3520483"/>
              <a:ext cx="4269038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Group 224"/>
            <p:cNvGrpSpPr/>
            <p:nvPr/>
          </p:nvGrpSpPr>
          <p:grpSpPr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329" name="Oval 328"/>
              <p:cNvSpPr/>
              <p:nvPr/>
            </p:nvSpPr>
            <p:spPr>
              <a:xfrm>
                <a:off x="5301407" y="4540598"/>
                <a:ext cx="2362200" cy="228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7377711" y="5891511"/>
                <a:ext cx="228600" cy="606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465949" y="4457257"/>
                <a:ext cx="892147" cy="602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7045672" y="4845396"/>
                <a:ext cx="516732" cy="46672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7298382" y="5771703"/>
                <a:ext cx="355998" cy="381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7237812" y="6321771"/>
                <a:ext cx="228600" cy="2286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7198072" y="4997796"/>
                <a:ext cx="516732" cy="46672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6684319" y="5078759"/>
                <a:ext cx="579834" cy="466724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7095382" y="5393084"/>
                <a:ext cx="579834" cy="466724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6707834" y="5545484"/>
                <a:ext cx="579834" cy="466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6759180" y="5926485"/>
                <a:ext cx="579834" cy="46672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6267451" y="4938268"/>
                <a:ext cx="579834" cy="4667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75103" y="5074593"/>
                <a:ext cx="825697" cy="8709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24651" y="5563344"/>
                <a:ext cx="579834" cy="46672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240291" y="4791225"/>
                <a:ext cx="278012" cy="276225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035553" y="6388445"/>
                <a:ext cx="228600" cy="228601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5916551" y="5925595"/>
                <a:ext cx="856913" cy="90100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5777545" y="4564413"/>
                <a:ext cx="581554" cy="58742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5717530" y="5757412"/>
                <a:ext cx="516732" cy="466726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5585929" y="6294383"/>
                <a:ext cx="516732" cy="466726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5410388" y="5972312"/>
                <a:ext cx="516732" cy="466726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6148240" y="4339677"/>
                <a:ext cx="516732" cy="46672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257726" y="5679729"/>
                <a:ext cx="516732" cy="466726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055655" y="5027125"/>
                <a:ext cx="731862" cy="699492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400800" y="5962204"/>
                <a:ext cx="751176" cy="895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 rot="1340999">
                <a:off x="5349890" y="4356578"/>
                <a:ext cx="640256" cy="1040005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6318768" y="5345905"/>
                <a:ext cx="228600" cy="22860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6568379" y="5812632"/>
                <a:ext cx="228600" cy="22860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6550371" y="5436393"/>
                <a:ext cx="381679" cy="22294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7130208" y="5339952"/>
                <a:ext cx="152400" cy="738633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 rot="3279512" flipH="1">
                <a:off x="5792792" y="4682267"/>
                <a:ext cx="235993" cy="10629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226" name="Freeform 225"/>
            <p:cNvSpPr/>
            <p:nvPr/>
          </p:nvSpPr>
          <p:spPr>
            <a:xfrm>
              <a:off x="1167312" y="2452687"/>
              <a:ext cx="3153530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227" name="Group 226"/>
            <p:cNvGrpSpPr/>
            <p:nvPr/>
          </p:nvGrpSpPr>
          <p:grpSpPr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6175368" y="1440323"/>
                <a:ext cx="44464" cy="1217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6557368" y="741583"/>
                <a:ext cx="173526" cy="121072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110785" y="1230247"/>
                <a:ext cx="100506" cy="9372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6159938" y="1416264"/>
                <a:ext cx="69243" cy="7651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6148157" y="1526727"/>
                <a:ext cx="44464" cy="45907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 flipH="1">
                <a:off x="6222796" y="1060881"/>
                <a:ext cx="45719" cy="19341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6101178" y="789948"/>
                <a:ext cx="112780" cy="93726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5755845" y="1398443"/>
                <a:ext cx="150691" cy="11384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6331246" y="1485869"/>
                <a:ext cx="112780" cy="93726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6027648" y="1590938"/>
                <a:ext cx="112780" cy="937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5831864" y="847158"/>
                <a:ext cx="112780" cy="93726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6181285" y="1577701"/>
                <a:ext cx="160601" cy="174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6046480" y="588751"/>
                <a:ext cx="112780" cy="93726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870991" y="673067"/>
                <a:ext cx="54074" cy="5547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6108817" y="1540116"/>
                <a:ext cx="44464" cy="45907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6541015" y="1004801"/>
                <a:ext cx="166673" cy="1809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6360702" y="976469"/>
                <a:ext cx="113115" cy="1179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5981171" y="1242414"/>
                <a:ext cx="84591" cy="95366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755845" y="1179164"/>
                <a:ext cx="100506" cy="93726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6163705" y="1327356"/>
                <a:ext cx="100506" cy="937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981172" y="1073036"/>
                <a:ext cx="100506" cy="9372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6287130" y="653939"/>
                <a:ext cx="100506" cy="937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680276" y="966981"/>
                <a:ext cx="142350" cy="140469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857774" y="1556045"/>
                <a:ext cx="146107" cy="17989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>
              <a:xfrm rot="1340999">
                <a:off x="5669651" y="643723"/>
                <a:ext cx="124532" cy="2088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6525494" y="1160016"/>
                <a:ext cx="44464" cy="45907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6017950" y="1424483"/>
                <a:ext cx="44464" cy="4590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6130722" y="991745"/>
                <a:ext cx="74238" cy="4477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6285049" y="1186920"/>
                <a:ext cx="74050" cy="134754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 rot="3279512" flipH="1">
                <a:off x="6352090" y="771209"/>
                <a:ext cx="47391" cy="206748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6023391" y="825467"/>
                <a:ext cx="54074" cy="5547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6175791" y="977867"/>
                <a:ext cx="54074" cy="5547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6328191" y="1130267"/>
                <a:ext cx="54074" cy="5547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6480591" y="1282667"/>
                <a:ext cx="54074" cy="5547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6133572" y="1225436"/>
                <a:ext cx="100506" cy="9372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6285972" y="1377836"/>
                <a:ext cx="100506" cy="93726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6423564" y="1258456"/>
                <a:ext cx="100506" cy="937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261" name="Oval 260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5301407" y="4540598"/>
                <a:ext cx="2362200" cy="228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7377711" y="5891511"/>
                <a:ext cx="228600" cy="606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6465949" y="4457257"/>
                <a:ext cx="892147" cy="60289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7045672" y="4845396"/>
                <a:ext cx="516732" cy="46672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7298382" y="5771703"/>
                <a:ext cx="355998" cy="381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7237812" y="6321771"/>
                <a:ext cx="228600" cy="2286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7198072" y="4997796"/>
                <a:ext cx="516732" cy="46672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684319" y="5078759"/>
                <a:ext cx="579834" cy="466724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7095382" y="5393084"/>
                <a:ext cx="579834" cy="466724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6707834" y="5545484"/>
                <a:ext cx="579834" cy="466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759180" y="5926485"/>
                <a:ext cx="579834" cy="46672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6267451" y="4938268"/>
                <a:ext cx="579834" cy="46672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5575103" y="5074593"/>
                <a:ext cx="825697" cy="8709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6124651" y="5563344"/>
                <a:ext cx="579834" cy="46672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240291" y="4791225"/>
                <a:ext cx="278012" cy="276225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035553" y="6388445"/>
                <a:ext cx="228600" cy="228601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916551" y="5925595"/>
                <a:ext cx="856913" cy="90100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777545" y="4564413"/>
                <a:ext cx="581554" cy="58742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5717530" y="5757412"/>
                <a:ext cx="516732" cy="466726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5585929" y="6294383"/>
                <a:ext cx="516732" cy="466726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410388" y="5972312"/>
                <a:ext cx="516732" cy="466726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6148240" y="4339677"/>
                <a:ext cx="516732" cy="466726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5257726" y="5679729"/>
                <a:ext cx="516732" cy="466726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055655" y="5027125"/>
                <a:ext cx="731862" cy="699492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6400800" y="5962204"/>
                <a:ext cx="751176" cy="895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 rot="1340999">
                <a:off x="5349890" y="4356578"/>
                <a:ext cx="640256" cy="1040005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6318768" y="5345905"/>
                <a:ext cx="228600" cy="22860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568379" y="5812632"/>
                <a:ext cx="228600" cy="22860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6550371" y="5436393"/>
                <a:ext cx="381679" cy="22294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7130208" y="5339952"/>
                <a:ext cx="152400" cy="738633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>
              <a:xfrm rot="3279512" flipH="1">
                <a:off x="5792792" y="4682267"/>
                <a:ext cx="235993" cy="10629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418" name="Straight Arrow Connector 417"/>
          <p:cNvCxnSpPr/>
          <p:nvPr/>
        </p:nvCxnSpPr>
        <p:spPr>
          <a:xfrm>
            <a:off x="1742256" y="3854817"/>
            <a:ext cx="376141" cy="265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TextBox 418"/>
          <p:cNvSpPr txBox="1"/>
          <p:nvPr/>
        </p:nvSpPr>
        <p:spPr>
          <a:xfrm>
            <a:off x="1646187" y="354090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</a:rPr>
              <a:t>wind</a:t>
            </a:r>
            <a:endParaRPr lang="en-US" sz="1400" dirty="0">
              <a:solidFill>
                <a:srgbClr val="505050"/>
              </a:solidFill>
            </a:endParaRPr>
          </a:p>
        </p:txBody>
      </p:sp>
      <p:sp>
        <p:nvSpPr>
          <p:cNvPr id="528" name="TextBox 527"/>
          <p:cNvSpPr txBox="1"/>
          <p:nvPr/>
        </p:nvSpPr>
        <p:spPr>
          <a:xfrm>
            <a:off x="968433" y="4167671"/>
            <a:ext cx="275664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FRAGMENT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ation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aggregates  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955948" y="2838317"/>
            <a:ext cx="277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Emission of minerals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5" name="Rectangle 784"/>
          <p:cNvSpPr/>
          <p:nvPr/>
        </p:nvSpPr>
        <p:spPr>
          <a:xfrm>
            <a:off x="756297" y="4875696"/>
            <a:ext cx="3180923" cy="1673352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1113838" y="4838286"/>
            <a:ext cx="2433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mineralogy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464463" y="2928107"/>
            <a:ext cx="18413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Proposed theory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Unprecedented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ield campaigns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Laboratory analyses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90" name="Picture 4" descr="esultado de imagen de NASA 3D aerosol model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7" r="34729" b="14169"/>
          <a:stretch/>
        </p:blipFill>
        <p:spPr bwMode="auto">
          <a:xfrm>
            <a:off x="4665783" y="4886737"/>
            <a:ext cx="1506417" cy="16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6" name="TextBox 885"/>
          <p:cNvSpPr txBox="1"/>
          <p:nvPr/>
        </p:nvSpPr>
        <p:spPr>
          <a:xfrm>
            <a:off x="6444649" y="5060873"/>
            <a:ext cx="18611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Modelling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State-of-the-art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New methodologies</a:t>
            </a:r>
          </a:p>
        </p:txBody>
      </p:sp>
      <p:sp>
        <p:nvSpPr>
          <p:cNvPr id="392" name="TextBox 391"/>
          <p:cNvSpPr txBox="1"/>
          <p:nvPr/>
        </p:nvSpPr>
        <p:spPr>
          <a:xfrm>
            <a:off x="6129646" y="210167"/>
            <a:ext cx="171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3" name="Rectangle 392"/>
          <p:cNvSpPr/>
          <p:nvPr/>
        </p:nvSpPr>
        <p:spPr>
          <a:xfrm>
            <a:off x="4662679" y="914400"/>
            <a:ext cx="3929778" cy="1669087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762000" y="914401"/>
            <a:ext cx="3175220" cy="1669086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5" name="Picture 3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068" y="1318813"/>
            <a:ext cx="2185578" cy="1196061"/>
          </a:xfrm>
          <a:prstGeom prst="rect">
            <a:avLst/>
          </a:prstGeom>
        </p:spPr>
      </p:pic>
      <p:sp>
        <p:nvSpPr>
          <p:cNvPr id="397" name="TextBox 396"/>
          <p:cNvSpPr txBox="1"/>
          <p:nvPr/>
        </p:nvSpPr>
        <p:spPr>
          <a:xfrm>
            <a:off x="762000" y="92875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Global soil mineral content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98" name="Group 397"/>
          <p:cNvGrpSpPr/>
          <p:nvPr/>
        </p:nvGrpSpPr>
        <p:grpSpPr>
          <a:xfrm>
            <a:off x="4662679" y="914400"/>
            <a:ext cx="1509521" cy="1669087"/>
            <a:chOff x="2913509" y="360391"/>
            <a:chExt cx="4241052" cy="5264542"/>
          </a:xfrm>
        </p:grpSpPr>
        <p:pic>
          <p:nvPicPr>
            <p:cNvPr id="399" name="Picture 39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3509" y="360391"/>
              <a:ext cx="4241052" cy="5264542"/>
            </a:xfrm>
            <a:prstGeom prst="rect">
              <a:avLst/>
            </a:prstGeom>
          </p:spPr>
        </p:pic>
        <p:pic>
          <p:nvPicPr>
            <p:cNvPr id="400" name="Picture 399"/>
            <p:cNvPicPr>
              <a:picLocks noChangeAspect="1"/>
            </p:cNvPicPr>
            <p:nvPr/>
          </p:nvPicPr>
          <p:blipFill rotWithShape="1">
            <a:blip r:embed="rId6"/>
            <a:srcRect r="68715" b="68042"/>
            <a:stretch/>
          </p:blipFill>
          <p:spPr>
            <a:xfrm>
              <a:off x="5827765" y="802711"/>
              <a:ext cx="1326796" cy="1682456"/>
            </a:xfrm>
            <a:prstGeom prst="rect">
              <a:avLst/>
            </a:prstGeom>
          </p:spPr>
        </p:pic>
      </p:grpSp>
      <p:sp>
        <p:nvSpPr>
          <p:cNvPr id="401" name="TextBox 400"/>
          <p:cNvSpPr txBox="1"/>
          <p:nvPr/>
        </p:nvSpPr>
        <p:spPr>
          <a:xfrm>
            <a:off x="6232385" y="1114961"/>
            <a:ext cx="2378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Space-borne spectroscopy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Airborne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spectroscopy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Field campaign</a:t>
            </a:r>
          </a:p>
        </p:txBody>
      </p:sp>
      <p:grpSp>
        <p:nvGrpSpPr>
          <p:cNvPr id="404" name="Group 403"/>
          <p:cNvGrpSpPr/>
          <p:nvPr/>
        </p:nvGrpSpPr>
        <p:grpSpPr>
          <a:xfrm>
            <a:off x="1146479" y="5444858"/>
            <a:ext cx="786667" cy="598134"/>
            <a:chOff x="6962271" y="1171330"/>
            <a:chExt cx="1343529" cy="1071734"/>
          </a:xfrm>
        </p:grpSpPr>
        <p:sp>
          <p:nvSpPr>
            <p:cNvPr id="405" name="Oval 404"/>
            <p:cNvSpPr/>
            <p:nvPr/>
          </p:nvSpPr>
          <p:spPr>
            <a:xfrm rot="313784">
              <a:off x="8197189" y="1817740"/>
              <a:ext cx="32411" cy="9327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 rot="313784">
              <a:off x="7771167" y="1817338"/>
              <a:ext cx="126486" cy="9272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 rot="313784">
              <a:off x="7400088" y="2067718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 rot="313784">
              <a:off x="7165961" y="1857848"/>
              <a:ext cx="50472" cy="585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 rot="313784">
              <a:off x="6986198" y="1993340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 rot="313784" flipH="1">
              <a:off x="7489822" y="1944008"/>
              <a:ext cx="33325" cy="14813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 rot="313784">
              <a:off x="7423833" y="1731678"/>
              <a:ext cx="82207" cy="71782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 rot="313784">
              <a:off x="7971989" y="1715042"/>
              <a:ext cx="109841" cy="871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 rot="313784">
              <a:off x="8094466" y="2065564"/>
              <a:ext cx="82207" cy="717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 rot="313784">
              <a:off x="7956929" y="2152126"/>
              <a:ext cx="82207" cy="717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 rot="313784">
              <a:off x="7105577" y="1800983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 rot="313784">
              <a:off x="6992948" y="2026375"/>
              <a:ext cx="117065" cy="13395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 rot="313784">
              <a:off x="7355922" y="1717367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 rot="313784">
              <a:off x="7252624" y="1709763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 rot="313784">
              <a:off x="8149743" y="1959109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 rot="313784">
              <a:off x="7914683" y="1885139"/>
              <a:ext cx="121491" cy="138574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 rot="313784">
              <a:off x="7598349" y="1891150"/>
              <a:ext cx="82451" cy="9034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 rot="313784">
              <a:off x="7305121" y="2067855"/>
              <a:ext cx="61660" cy="7303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 rot="313784">
              <a:off x="7159292" y="1930507"/>
              <a:ext cx="73261" cy="71782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 rot="313784">
              <a:off x="7431723" y="2145298"/>
              <a:ext cx="73261" cy="71782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 rot="313784">
              <a:off x="7316979" y="1939204"/>
              <a:ext cx="73261" cy="717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 rot="313784">
              <a:off x="7612789" y="1702238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 rot="313784">
              <a:off x="6962271" y="1752293"/>
              <a:ext cx="103761" cy="107581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 rot="313784">
              <a:off x="7134003" y="2057931"/>
              <a:ext cx="106500" cy="13777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 rot="1654783">
              <a:off x="7815790" y="2061272"/>
              <a:ext cx="90773" cy="15995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 rot="313784">
              <a:off x="7707775" y="2039922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 rot="313784">
              <a:off x="7320895" y="2207905"/>
              <a:ext cx="32411" cy="3515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 rot="313784">
              <a:off x="7432958" y="1886346"/>
              <a:ext cx="54113" cy="3428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 rot="313784">
              <a:off x="7528216" y="2045307"/>
              <a:ext cx="53976" cy="10320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 rot="3593296" flipH="1">
              <a:off x="7602552" y="1735525"/>
              <a:ext cx="36295" cy="15070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 rot="313784">
              <a:off x="7294682" y="1763885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 rot="313784">
              <a:off x="7466299" y="1878069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 rot="313784">
              <a:off x="7566285" y="2004428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 rot="313784">
              <a:off x="7666270" y="2130787"/>
              <a:ext cx="39415" cy="4248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 rot="313784">
              <a:off x="7416965" y="2065563"/>
              <a:ext cx="73261" cy="717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 rot="313784">
              <a:off x="7730574" y="1921814"/>
              <a:ext cx="73261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 rot="313784">
              <a:off x="7625160" y="2110014"/>
              <a:ext cx="73261" cy="7178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 rot="313784">
              <a:off x="7797788" y="1690634"/>
              <a:ext cx="82207" cy="717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 flipV="1">
              <a:off x="7896035" y="1171330"/>
              <a:ext cx="409765" cy="48828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>
              <a:off x="6974476" y="1219620"/>
              <a:ext cx="498097" cy="45678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8" name="Group 447"/>
          <p:cNvGrpSpPr/>
          <p:nvPr/>
        </p:nvGrpSpPr>
        <p:grpSpPr>
          <a:xfrm>
            <a:off x="2390742" y="5232595"/>
            <a:ext cx="1457150" cy="962798"/>
            <a:chOff x="5967072" y="1875670"/>
            <a:chExt cx="2260633" cy="1103924"/>
          </a:xfrm>
        </p:grpSpPr>
        <p:sp>
          <p:nvSpPr>
            <p:cNvPr id="449" name="Cloud 448"/>
            <p:cNvSpPr/>
            <p:nvPr/>
          </p:nvSpPr>
          <p:spPr>
            <a:xfrm>
              <a:off x="6208292" y="2057400"/>
              <a:ext cx="1766662" cy="823575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Snip Diagonal Corner Rectangle 449"/>
            <p:cNvSpPr>
              <a:spLocks noChangeAspect="1"/>
            </p:cNvSpPr>
            <p:nvPr/>
          </p:nvSpPr>
          <p:spPr>
            <a:xfrm rot="1623220">
              <a:off x="6558919" y="2203472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Snip Diagonal Corner Rectangle 450"/>
            <p:cNvSpPr>
              <a:spLocks noChangeAspect="1"/>
            </p:cNvSpPr>
            <p:nvPr/>
          </p:nvSpPr>
          <p:spPr>
            <a:xfrm rot="1623220">
              <a:off x="6873314" y="2192632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Snip Diagonal Corner Rectangle 451"/>
            <p:cNvSpPr>
              <a:spLocks noChangeAspect="1"/>
            </p:cNvSpPr>
            <p:nvPr/>
          </p:nvSpPr>
          <p:spPr>
            <a:xfrm rot="290467">
              <a:off x="6544426" y="2526497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Snip Diagonal Corner Rectangle 452"/>
            <p:cNvSpPr>
              <a:spLocks noChangeAspect="1"/>
            </p:cNvSpPr>
            <p:nvPr/>
          </p:nvSpPr>
          <p:spPr>
            <a:xfrm rot="18462894">
              <a:off x="6829236" y="2472698"/>
              <a:ext cx="132071" cy="166526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Snip Diagonal Corner Rectangle 453"/>
            <p:cNvSpPr>
              <a:spLocks noChangeAspect="1"/>
            </p:cNvSpPr>
            <p:nvPr/>
          </p:nvSpPr>
          <p:spPr>
            <a:xfrm rot="290467">
              <a:off x="6703485" y="2282173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Snip Diagonal Corner Rectangle 454"/>
            <p:cNvSpPr>
              <a:spLocks noChangeAspect="1"/>
            </p:cNvSpPr>
            <p:nvPr/>
          </p:nvSpPr>
          <p:spPr>
            <a:xfrm rot="290467">
              <a:off x="6389757" y="2352045"/>
              <a:ext cx="104199" cy="211072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 rot="313784">
              <a:off x="6714028" y="2353956"/>
              <a:ext cx="78416" cy="72323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 rot="313784">
              <a:off x="6402648" y="2434308"/>
              <a:ext cx="78416" cy="72323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 rot="313784">
              <a:off x="6572582" y="2287916"/>
              <a:ext cx="78416" cy="7232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 rot="313784">
              <a:off x="6561583" y="2599288"/>
              <a:ext cx="69883" cy="7232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 rot="313784">
              <a:off x="6876731" y="2255321"/>
              <a:ext cx="67306" cy="87823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 rot="313784">
              <a:off x="6906299" y="2544546"/>
              <a:ext cx="51618" cy="34547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2" name="Group 461"/>
            <p:cNvGrpSpPr/>
            <p:nvPr/>
          </p:nvGrpSpPr>
          <p:grpSpPr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465" name="Oval 464"/>
              <p:cNvSpPr/>
              <p:nvPr/>
            </p:nvSpPr>
            <p:spPr>
              <a:xfrm>
                <a:off x="3145342" y="168825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032760" y="1771618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335190" y="1699133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243750" y="181950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02940" y="156957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025368" y="160022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 rot="313784">
                <a:off x="3228824" y="1596775"/>
                <a:ext cx="45719" cy="45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313784">
                <a:off x="3056530" y="1631878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 rot="313784">
                <a:off x="3051381" y="1799739"/>
                <a:ext cx="39415" cy="424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 rot="313784">
                <a:off x="3352809" y="1721087"/>
                <a:ext cx="45719" cy="48548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 rot="313784">
                <a:off x="3271083" y="1850514"/>
                <a:ext cx="39415" cy="4248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 rot="313784">
                <a:off x="3171589" y="1710564"/>
                <a:ext cx="39415" cy="42483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3" name="TextBox 462"/>
            <p:cNvSpPr txBox="1"/>
            <p:nvPr/>
          </p:nvSpPr>
          <p:spPr>
            <a:xfrm>
              <a:off x="5967072" y="1875670"/>
              <a:ext cx="1569241" cy="3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Mixed-phase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7369124" y="2661993"/>
              <a:ext cx="858581" cy="3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warm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810054" y="6185068"/>
            <a:ext cx="3076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Radiation, Chemistry and Clouds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193242" y="2775707"/>
            <a:ext cx="340158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193242" y="47961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cxnSp>
        <p:nvCxnSpPr>
          <p:cNvPr id="9" name="Straight Arrow Connector 8"/>
          <p:cNvCxnSpPr>
            <a:stCxn id="394" idx="3"/>
            <a:endCxn id="393" idx="1"/>
          </p:cNvCxnSpPr>
          <p:nvPr/>
        </p:nvCxnSpPr>
        <p:spPr>
          <a:xfrm>
            <a:off x="3937220" y="1748944"/>
            <a:ext cx="725459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/>
          <p:cNvCxnSpPr>
            <a:stCxn id="477" idx="3"/>
            <a:endCxn id="488" idx="1"/>
          </p:cNvCxnSpPr>
          <p:nvPr/>
        </p:nvCxnSpPr>
        <p:spPr>
          <a:xfrm>
            <a:off x="3937220" y="3714184"/>
            <a:ext cx="722324" cy="3177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Arrow Connector 483"/>
          <p:cNvCxnSpPr>
            <a:stCxn id="785" idx="3"/>
          </p:cNvCxnSpPr>
          <p:nvPr/>
        </p:nvCxnSpPr>
        <p:spPr>
          <a:xfrm>
            <a:off x="3937220" y="5712372"/>
            <a:ext cx="712783" cy="7598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/>
          <p:cNvCxnSpPr>
            <a:stCxn id="488" idx="2"/>
            <a:endCxn id="489" idx="0"/>
          </p:cNvCxnSpPr>
          <p:nvPr/>
        </p:nvCxnSpPr>
        <p:spPr>
          <a:xfrm flipH="1">
            <a:off x="6622710" y="4551904"/>
            <a:ext cx="1723" cy="330477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473865" y="2583487"/>
            <a:ext cx="3135" cy="29933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/>
          <p:cNvSpPr/>
          <p:nvPr/>
        </p:nvSpPr>
        <p:spPr>
          <a:xfrm>
            <a:off x="4659544" y="2882817"/>
            <a:ext cx="3929778" cy="1669087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Rectangle 488"/>
          <p:cNvSpPr/>
          <p:nvPr/>
        </p:nvSpPr>
        <p:spPr>
          <a:xfrm>
            <a:off x="4657821" y="4882381"/>
            <a:ext cx="3929778" cy="1669087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0" name="Straight Connector 489"/>
          <p:cNvCxnSpPr/>
          <p:nvPr/>
        </p:nvCxnSpPr>
        <p:spPr>
          <a:xfrm flipH="1">
            <a:off x="6781800" y="2590800"/>
            <a:ext cx="3135" cy="29933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 rot="19470150">
            <a:off x="8229600" y="2089798"/>
            <a:ext cx="784045" cy="705479"/>
          </a:xfrm>
          <a:prstGeom prst="ellipse">
            <a:avLst/>
          </a:prstGeom>
          <a:solidFill>
            <a:srgbClr val="EC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/>
              <a:t>NEW</a:t>
            </a:r>
            <a:endParaRPr lang="en-US" sz="1400" b="1" dirty="0"/>
          </a:p>
        </p:txBody>
      </p:sp>
      <p:sp>
        <p:nvSpPr>
          <p:cNvPr id="491" name="Oval 490"/>
          <p:cNvSpPr/>
          <p:nvPr/>
        </p:nvSpPr>
        <p:spPr>
          <a:xfrm rot="19055454">
            <a:off x="8229598" y="4025218"/>
            <a:ext cx="784045" cy="705479"/>
          </a:xfrm>
          <a:prstGeom prst="ellipse">
            <a:avLst/>
          </a:prstGeom>
          <a:solidFill>
            <a:srgbClr val="EC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/>
              <a:t>NEW</a:t>
            </a:r>
            <a:endParaRPr lang="en-US" sz="1400" b="1" dirty="0"/>
          </a:p>
        </p:txBody>
      </p:sp>
      <p:sp>
        <p:nvSpPr>
          <p:cNvPr id="492" name="Oval 491"/>
          <p:cNvSpPr/>
          <p:nvPr/>
        </p:nvSpPr>
        <p:spPr>
          <a:xfrm rot="19116122">
            <a:off x="8229598" y="5993024"/>
            <a:ext cx="784045" cy="705479"/>
          </a:xfrm>
          <a:prstGeom prst="ellipse">
            <a:avLst/>
          </a:prstGeom>
          <a:solidFill>
            <a:srgbClr val="EC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/>
              <a:t>NEW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029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7225"/>
            <a:ext cx="9144000" cy="508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3344" y="181512"/>
            <a:ext cx="609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Innovative aspects and expected results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756863" y="2527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150" y="2209800"/>
            <a:ext cx="2049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/>
              <a:t>New emission </a:t>
            </a:r>
            <a:endParaRPr lang="en-US" b="1" dirty="0" smtClean="0"/>
          </a:p>
          <a:p>
            <a:pPr algn="ctr"/>
            <a:r>
              <a:rPr lang="en-US" b="1" dirty="0" smtClean="0"/>
              <a:t>parameterization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76200" y="2209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</a:t>
            </a:r>
            <a:r>
              <a:rPr lang="en-US" b="1" dirty="0" smtClean="0"/>
              <a:t>lobal soil mineral content map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4416" y="2209800"/>
            <a:ext cx="281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irect and indirect </a:t>
            </a:r>
          </a:p>
          <a:p>
            <a:pPr algn="ctr"/>
            <a:r>
              <a:rPr lang="en-US" b="1" dirty="0" smtClean="0"/>
              <a:t>dust radiative forcing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3693" y="2209800"/>
            <a:ext cx="2760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Minimal representation </a:t>
            </a:r>
          </a:p>
          <a:p>
            <a:pPr algn="ctr"/>
            <a:r>
              <a:rPr lang="en-US" b="1" dirty="0" smtClean="0"/>
              <a:t>for Earth System modelling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416525" y="4343400"/>
            <a:ext cx="2240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New fundamental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knowledge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176" y="4343400"/>
            <a:ext cx="2112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Novel Observational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approach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894777" y="4316903"/>
            <a:ext cx="1715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Practical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applicability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876800" y="4316904"/>
            <a:ext cx="1886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New quantitative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knowledge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Striped Right Arrow 27"/>
          <p:cNvSpPr/>
          <p:nvPr/>
        </p:nvSpPr>
        <p:spPr>
          <a:xfrm>
            <a:off x="152400" y="2776835"/>
            <a:ext cx="8839200" cy="1755696"/>
          </a:xfrm>
          <a:prstGeom prst="stripedRightArrow">
            <a:avLst>
              <a:gd name="adj1" fmla="val 50000"/>
              <a:gd name="adj2" fmla="val 222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COMPREHENSIVE </a:t>
            </a:r>
            <a:r>
              <a:rPr lang="en-US" sz="2600" b="1" dirty="0"/>
              <a:t>AND </a:t>
            </a:r>
            <a:r>
              <a:rPr lang="en-US" sz="2600" b="1" dirty="0" smtClean="0"/>
              <a:t>END-TO-END</a:t>
            </a:r>
          </a:p>
          <a:p>
            <a:pPr algn="ctr"/>
            <a:r>
              <a:rPr lang="en-US" sz="1900" b="1" dirty="0" smtClean="0">
                <a:latin typeface="Calibri" charset="0"/>
                <a:ea typeface="Calibri" charset="0"/>
                <a:cs typeface="Calibri" charset="0"/>
              </a:rPr>
              <a:t>Remote spectroscopy  </a:t>
            </a:r>
            <a:r>
              <a:rPr lang="es-ES" sz="1900" b="1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1900" b="1" dirty="0" smtClean="0">
                <a:latin typeface="Calibri" charset="0"/>
                <a:ea typeface="Calibri" charset="0"/>
                <a:cs typeface="Calibri" charset="0"/>
              </a:rPr>
              <a:t>  Field campaigns  </a:t>
            </a:r>
            <a:r>
              <a:rPr lang="es-ES" sz="1900" b="1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s-ES" sz="1900" b="1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900" b="1" dirty="0" smtClean="0">
                <a:latin typeface="Calibri" charset="0"/>
                <a:ea typeface="Calibri" charset="0"/>
                <a:cs typeface="Calibri" charset="0"/>
              </a:rPr>
              <a:t>Theory  </a:t>
            </a:r>
            <a:r>
              <a:rPr lang="es-ES" sz="1900" b="1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s-ES" sz="1900" b="1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900" b="1" dirty="0" smtClean="0">
                <a:latin typeface="Calibri" charset="0"/>
                <a:ea typeface="Calibri" charset="0"/>
                <a:cs typeface="Calibri" charset="0"/>
              </a:rPr>
              <a:t>Observations  -  Modelling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143000" y="2929494"/>
            <a:ext cx="0" cy="2821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124200" y="2929494"/>
            <a:ext cx="0" cy="2821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257800" y="2929494"/>
            <a:ext cx="0" cy="2821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772400" y="2929494"/>
            <a:ext cx="0" cy="2821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5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54124</TotalTime>
  <Words>1535</Words>
  <Application>Microsoft Macintosh PowerPoint</Application>
  <PresentationFormat>On-screen Show (4:3)</PresentationFormat>
  <Paragraphs>366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 Narrow</vt:lpstr>
      <vt:lpstr>Times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vassilis</dc:creator>
  <cp:lastModifiedBy>Carlos Pérez García-Pando</cp:lastModifiedBy>
  <cp:revision>3404</cp:revision>
  <cp:lastPrinted>2017-10-11T08:08:34Z</cp:lastPrinted>
  <dcterms:created xsi:type="dcterms:W3CDTF">2014-11-15T10:15:17Z</dcterms:created>
  <dcterms:modified xsi:type="dcterms:W3CDTF">2017-10-11T08:23:26Z</dcterms:modified>
</cp:coreProperties>
</file>