
<file path=[Content_Types].xml><?xml version="1.0" encoding="utf-8"?>
<Types xmlns="http://schemas.openxmlformats.org/package/2006/content-types">
  <Default Extension="xml" ContentType="application/xml"/>
  <Default Extension="avi" ContentType="video/unknown"/>
  <Default Extension="jpeg" ContentType="image/jpeg"/>
  <Default Extension="jpg" ContentType="image/jpeg"/>
  <Default Extension="emf" ContentType="image/x-emf"/>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2.xml" ContentType="application/vnd.openxmlformats-officedocument.presentationml.tags+xml"/>
  <Override PartName="/ppt/charts/chart3.xml" ContentType="application/vnd.openxmlformats-officedocument.drawingml.chart+xml"/>
  <Override PartName="/ppt/tags/tag13.xml" ContentType="application/vnd.openxmlformats-officedocument.presentationml.tags+xml"/>
  <Override PartName="/ppt/charts/chart4.xml" ContentType="application/vnd.openxmlformats-officedocument.drawingml.chart+xml"/>
  <Override PartName="/ppt/tags/tag14.xml" ContentType="application/vnd.openxmlformats-officedocument.presentationml.tag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24.xml" ContentType="application/vnd.openxmlformats-officedocument.presentationml.notesSlide+xml"/>
  <Override PartName="/ppt/charts/chart2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handoutMasterIdLst>
    <p:handoutMasterId r:id="rId55"/>
  </p:handoutMasterIdLst>
  <p:sldIdLst>
    <p:sldId id="422" r:id="rId2"/>
    <p:sldId id="531" r:id="rId3"/>
    <p:sldId id="532" r:id="rId4"/>
    <p:sldId id="533" r:id="rId5"/>
    <p:sldId id="534" r:id="rId6"/>
    <p:sldId id="526" r:id="rId7"/>
    <p:sldId id="480" r:id="rId8"/>
    <p:sldId id="471" r:id="rId9"/>
    <p:sldId id="485" r:id="rId10"/>
    <p:sldId id="522" r:id="rId11"/>
    <p:sldId id="473" r:id="rId12"/>
    <p:sldId id="472" r:id="rId13"/>
    <p:sldId id="535" r:id="rId14"/>
    <p:sldId id="464" r:id="rId15"/>
    <p:sldId id="470" r:id="rId16"/>
    <p:sldId id="484" r:id="rId17"/>
    <p:sldId id="469" r:id="rId18"/>
    <p:sldId id="460" r:id="rId19"/>
    <p:sldId id="529" r:id="rId20"/>
    <p:sldId id="492" r:id="rId21"/>
    <p:sldId id="497" r:id="rId22"/>
    <p:sldId id="508" r:id="rId23"/>
    <p:sldId id="509" r:id="rId24"/>
    <p:sldId id="510" r:id="rId25"/>
    <p:sldId id="498" r:id="rId26"/>
    <p:sldId id="499" r:id="rId27"/>
    <p:sldId id="500" r:id="rId28"/>
    <p:sldId id="501" r:id="rId29"/>
    <p:sldId id="502" r:id="rId30"/>
    <p:sldId id="505" r:id="rId31"/>
    <p:sldId id="503" r:id="rId32"/>
    <p:sldId id="476" r:id="rId33"/>
    <p:sldId id="479" r:id="rId34"/>
    <p:sldId id="477" r:id="rId35"/>
    <p:sldId id="507" r:id="rId36"/>
    <p:sldId id="530" r:id="rId37"/>
    <p:sldId id="481" r:id="rId38"/>
    <p:sldId id="458" r:id="rId39"/>
    <p:sldId id="440" r:id="rId40"/>
    <p:sldId id="521" r:id="rId41"/>
    <p:sldId id="512" r:id="rId42"/>
    <p:sldId id="513" r:id="rId43"/>
    <p:sldId id="514" r:id="rId44"/>
    <p:sldId id="515" r:id="rId45"/>
    <p:sldId id="523" r:id="rId46"/>
    <p:sldId id="516" r:id="rId47"/>
    <p:sldId id="517" r:id="rId48"/>
    <p:sldId id="518" r:id="rId49"/>
    <p:sldId id="524" r:id="rId50"/>
    <p:sldId id="504" r:id="rId51"/>
    <p:sldId id="519" r:id="rId52"/>
    <p:sldId id="506" r:id="rId53"/>
  </p:sldIdLst>
  <p:sldSz cx="9144000" cy="6858000" type="screen4x3"/>
  <p:notesSz cx="6797675" cy="987425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BB098FF7-7A99-334F-8AAC-4F195BC5324A}">
          <p14:sldIdLst>
            <p14:sldId id="422"/>
            <p14:sldId id="531"/>
            <p14:sldId id="532"/>
            <p14:sldId id="533"/>
            <p14:sldId id="534"/>
            <p14:sldId id="526"/>
            <p14:sldId id="480"/>
            <p14:sldId id="471"/>
            <p14:sldId id="485"/>
            <p14:sldId id="522"/>
            <p14:sldId id="473"/>
            <p14:sldId id="472"/>
            <p14:sldId id="535"/>
            <p14:sldId id="464"/>
            <p14:sldId id="470"/>
            <p14:sldId id="484"/>
            <p14:sldId id="469"/>
            <p14:sldId id="460"/>
            <p14:sldId id="529"/>
            <p14:sldId id="492"/>
            <p14:sldId id="497"/>
            <p14:sldId id="508"/>
            <p14:sldId id="509"/>
            <p14:sldId id="510"/>
            <p14:sldId id="498"/>
            <p14:sldId id="499"/>
            <p14:sldId id="500"/>
            <p14:sldId id="501"/>
            <p14:sldId id="502"/>
            <p14:sldId id="505"/>
            <p14:sldId id="503"/>
            <p14:sldId id="476"/>
            <p14:sldId id="479"/>
            <p14:sldId id="477"/>
            <p14:sldId id="507"/>
          </p14:sldIdLst>
        </p14:section>
        <p14:section name="Untitled Section" id="{626C89FE-7342-A64B-A26E-B6671D9011F3}">
          <p14:sldIdLst>
            <p14:sldId id="530"/>
            <p14:sldId id="481"/>
            <p14:sldId id="458"/>
            <p14:sldId id="440"/>
            <p14:sldId id="521"/>
            <p14:sldId id="512"/>
            <p14:sldId id="513"/>
            <p14:sldId id="514"/>
            <p14:sldId id="515"/>
            <p14:sldId id="523"/>
            <p14:sldId id="516"/>
            <p14:sldId id="517"/>
            <p14:sldId id="518"/>
            <p14:sldId id="524"/>
            <p14:sldId id="504"/>
            <p14:sldId id="519"/>
            <p14:sldId id="50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9311"/>
    <a:srgbClr val="10560A"/>
    <a:srgbClr val="00FFFF"/>
    <a:srgbClr val="004990"/>
    <a:srgbClr val="080808"/>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3" autoAdjust="0"/>
    <p:restoredTop sz="82651" autoAdjust="0"/>
  </p:normalViewPr>
  <p:slideViewPr>
    <p:cSldViewPr>
      <p:cViewPr>
        <p:scale>
          <a:sx n="75" d="100"/>
          <a:sy n="75" d="100"/>
        </p:scale>
        <p:origin x="-2208" y="-80"/>
      </p:cViewPr>
      <p:guideLst>
        <p:guide orient="horz" pos="2024"/>
        <p:guide pos="22"/>
      </p:guideLst>
    </p:cSldViewPr>
  </p:slideViewPr>
  <p:outlineViewPr>
    <p:cViewPr>
      <p:scale>
        <a:sx n="33" d="100"/>
        <a:sy n="33" d="100"/>
      </p:scale>
      <p:origin x="0" y="144"/>
    </p:cViewPr>
    <p:sldLst>
      <p:sld r:id="rId1" collapse="1"/>
      <p:sld r:id="rId2" collapse="1"/>
    </p:sldLst>
  </p:outlineViewPr>
  <p:notesTextViewPr>
    <p:cViewPr>
      <p:scale>
        <a:sx n="1" d="1"/>
        <a:sy n="1" d="1"/>
      </p:scale>
      <p:origin x="0" y="0"/>
    </p:cViewPr>
  </p:notesTextViewPr>
  <p:sorterViewPr>
    <p:cViewPr>
      <p:scale>
        <a:sx n="50" d="100"/>
        <a:sy n="5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regiona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regiona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regional.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lejandromarti-donati:Dropbox:Alex-Arnau:Paper_GMD_NMMB:MFR%20fits%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smoothMarker"/>
        <c:varyColors val="0"/>
        <c:ser>
          <c:idx val="0"/>
          <c:order val="0"/>
          <c:tx>
            <c:v>Dispersal</c:v>
          </c:tx>
          <c:spPr>
            <a:ln>
              <a:solidFill>
                <a:schemeClr val="accent2"/>
              </a:solidFill>
            </a:ln>
          </c:spPr>
          <c:marker>
            <c:spPr>
              <a:solidFill>
                <a:schemeClr val="accent2"/>
              </a:solidFill>
              <a:ln>
                <a:solidFill>
                  <a:schemeClr val="accent2"/>
                </a:solidFill>
              </a:ln>
            </c:spPr>
          </c:marker>
          <c:dLbls>
            <c:numFmt formatCode="#,##0.0" sourceLinked="0"/>
            <c:dLblPos val="r"/>
            <c:showLegendKey val="0"/>
            <c:showVal val="1"/>
            <c:showCatName val="0"/>
            <c:showSerName val="0"/>
            <c:showPercent val="0"/>
            <c:showBubbleSize val="0"/>
            <c:showLeaderLines val="0"/>
          </c:dLbls>
          <c:xVal>
            <c:numRef>
              <c:f>'1b.NMMB Speed-up'!$B$4:$B$15</c:f>
              <c:numCache>
                <c:formatCode>General</c:formatCode>
                <c:ptCount val="8"/>
                <c:pt idx="0">
                  <c:v>1.0</c:v>
                </c:pt>
                <c:pt idx="1">
                  <c:v>2.0</c:v>
                </c:pt>
                <c:pt idx="2">
                  <c:v>4.0</c:v>
                </c:pt>
                <c:pt idx="3">
                  <c:v>8.0</c:v>
                </c:pt>
                <c:pt idx="4">
                  <c:v>16.0</c:v>
                </c:pt>
                <c:pt idx="5">
                  <c:v>32.0</c:v>
                </c:pt>
                <c:pt idx="6">
                  <c:v>40.0</c:v>
                </c:pt>
                <c:pt idx="7">
                  <c:v>47.375</c:v>
                </c:pt>
              </c:numCache>
            </c:numRef>
          </c:xVal>
          <c:yVal>
            <c:numRef>
              <c:f>'1b.NMMB Speed-up'!$C$4:$C$15</c:f>
              <c:numCache>
                <c:formatCode>General</c:formatCode>
                <c:ptCount val="8"/>
                <c:pt idx="0">
                  <c:v>1.0</c:v>
                </c:pt>
                <c:pt idx="1">
                  <c:v>1.99304620906236</c:v>
                </c:pt>
                <c:pt idx="2">
                  <c:v>4.149929939280709</c:v>
                </c:pt>
                <c:pt idx="3">
                  <c:v>7.159548751007254</c:v>
                </c:pt>
                <c:pt idx="4">
                  <c:v>12.80259365994236</c:v>
                </c:pt>
                <c:pt idx="5">
                  <c:v>19.31521739130435</c:v>
                </c:pt>
                <c:pt idx="6">
                  <c:v>20.10180995475113</c:v>
                </c:pt>
                <c:pt idx="7">
                  <c:v>17.9133064516129</c:v>
                </c:pt>
              </c:numCache>
            </c:numRef>
          </c:yVal>
          <c:smooth val="1"/>
        </c:ser>
        <c:ser>
          <c:idx val="1"/>
          <c:order val="1"/>
          <c:tx>
            <c:v>Meteo</c:v>
          </c:tx>
          <c:spPr>
            <a:ln>
              <a:solidFill>
                <a:schemeClr val="accent1"/>
              </a:solidFill>
            </a:ln>
          </c:spPr>
          <c:marker>
            <c:spPr>
              <a:solidFill>
                <a:schemeClr val="accent1"/>
              </a:solidFill>
              <a:ln>
                <a:solidFill>
                  <a:schemeClr val="accent1"/>
                </a:solidFill>
              </a:ln>
            </c:spPr>
          </c:marker>
          <c:dLbls>
            <c:numFmt formatCode="#,##0.0" sourceLinked="0"/>
            <c:dLblPos val="r"/>
            <c:showLegendKey val="0"/>
            <c:showVal val="1"/>
            <c:showCatName val="0"/>
            <c:showSerName val="0"/>
            <c:showPercent val="0"/>
            <c:showBubbleSize val="0"/>
            <c:showLeaderLines val="0"/>
          </c:dLbls>
          <c:xVal>
            <c:numRef>
              <c:f>'1b.NMMB Speed-up'!$B$4:$B$15</c:f>
              <c:numCache>
                <c:formatCode>General</c:formatCode>
                <c:ptCount val="8"/>
                <c:pt idx="0">
                  <c:v>1.0</c:v>
                </c:pt>
                <c:pt idx="1">
                  <c:v>2.0</c:v>
                </c:pt>
                <c:pt idx="2">
                  <c:v>4.0</c:v>
                </c:pt>
                <c:pt idx="3">
                  <c:v>8.0</c:v>
                </c:pt>
                <c:pt idx="4">
                  <c:v>16.0</c:v>
                </c:pt>
                <c:pt idx="5">
                  <c:v>32.0</c:v>
                </c:pt>
                <c:pt idx="6">
                  <c:v>40.0</c:v>
                </c:pt>
                <c:pt idx="7">
                  <c:v>47.375</c:v>
                </c:pt>
              </c:numCache>
            </c:numRef>
          </c:xVal>
          <c:yVal>
            <c:numRef>
              <c:f>'1b.NMMB Speed-up'!$D$4:$D$15</c:f>
              <c:numCache>
                <c:formatCode>General</c:formatCode>
                <c:ptCount val="8"/>
                <c:pt idx="0">
                  <c:v>1.0</c:v>
                </c:pt>
                <c:pt idx="1">
                  <c:v>1.902927580893683</c:v>
                </c:pt>
                <c:pt idx="2">
                  <c:v>3.859374999999999</c:v>
                </c:pt>
                <c:pt idx="3">
                  <c:v>6.365979381443298</c:v>
                </c:pt>
                <c:pt idx="4">
                  <c:v>10.3781512605042</c:v>
                </c:pt>
                <c:pt idx="5">
                  <c:v>10.04065040650407</c:v>
                </c:pt>
                <c:pt idx="6">
                  <c:v>10.83333333333334</c:v>
                </c:pt>
                <c:pt idx="7">
                  <c:v>7.484848484848487</c:v>
                </c:pt>
              </c:numCache>
            </c:numRef>
          </c:yVal>
          <c:smooth val="1"/>
        </c:ser>
        <c:dLbls>
          <c:dLblPos val="r"/>
          <c:showLegendKey val="0"/>
          <c:showVal val="1"/>
          <c:showCatName val="1"/>
          <c:showSerName val="0"/>
          <c:showPercent val="0"/>
          <c:showBubbleSize val="0"/>
        </c:dLbls>
        <c:axId val="-2018040760"/>
        <c:axId val="2144218264"/>
      </c:scatterChart>
      <c:valAx>
        <c:axId val="-2018040760"/>
        <c:scaling>
          <c:orientation val="minMax"/>
        </c:scaling>
        <c:delete val="0"/>
        <c:axPos val="b"/>
        <c:majorGridlines/>
        <c:numFmt formatCode="General" sourceLinked="1"/>
        <c:majorTickMark val="out"/>
        <c:minorTickMark val="none"/>
        <c:tickLblPos val="nextTo"/>
        <c:crossAx val="2144218264"/>
        <c:crosses val="autoZero"/>
        <c:crossBetween val="midCat"/>
      </c:valAx>
      <c:valAx>
        <c:axId val="2144218264"/>
        <c:scaling>
          <c:orientation val="minMax"/>
        </c:scaling>
        <c:delete val="0"/>
        <c:axPos val="l"/>
        <c:majorGridlines/>
        <c:numFmt formatCode="General" sourceLinked="1"/>
        <c:majorTickMark val="out"/>
        <c:minorTickMark val="none"/>
        <c:tickLblPos val="nextTo"/>
        <c:crossAx val="-2018040760"/>
        <c:crosses val="autoZero"/>
        <c:crossBetween val="midCat"/>
      </c:valAx>
    </c:plotArea>
    <c:legend>
      <c:legendPos val="r"/>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dirty="0"/>
              <a:t>1 Bin </a:t>
            </a:r>
            <a:r>
              <a:rPr lang="en-US" sz="1400" dirty="0" smtClean="0"/>
              <a:t>Plume</a:t>
            </a:r>
            <a:endParaRPr lang="en-US" sz="1400" dirty="0"/>
          </a:p>
        </c:rich>
      </c:tx>
      <c:layout/>
      <c:overlay val="0"/>
    </c:title>
    <c:autoTitleDeleted val="0"/>
    <c:plotArea>
      <c:layout/>
      <c:barChart>
        <c:barDir val="col"/>
        <c:grouping val="stacked"/>
        <c:varyColors val="0"/>
        <c:ser>
          <c:idx val="0"/>
          <c:order val="0"/>
          <c:tx>
            <c:v>Meteo</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'1.Scalability'!$S$42:$S$53</c:f>
              <c:numCache>
                <c:formatCode>0.00%</c:formatCode>
                <c:ptCount val="12"/>
                <c:pt idx="0">
                  <c:v>0.138998311761396</c:v>
                </c:pt>
                <c:pt idx="1">
                  <c:v>0.145580978017048</c:v>
                </c:pt>
                <c:pt idx="2">
                  <c:v>0.149462867818776</c:v>
                </c:pt>
                <c:pt idx="3">
                  <c:v>0.156325543916197</c:v>
                </c:pt>
                <c:pt idx="4">
                  <c:v>0.17921686746988</c:v>
                </c:pt>
                <c:pt idx="5">
                  <c:v>0.231366459627329</c:v>
                </c:pt>
                <c:pt idx="6">
                  <c:v>0.282527881040892</c:v>
                </c:pt>
                <c:pt idx="7">
                  <c:v>0.22196261682243</c:v>
                </c:pt>
                <c:pt idx="8">
                  <c:v>0.237580993520518</c:v>
                </c:pt>
                <c:pt idx="9">
                  <c:v>0.267391304347826</c:v>
                </c:pt>
                <c:pt idx="10">
                  <c:v>0.257918552036199</c:v>
                </c:pt>
                <c:pt idx="11">
                  <c:v>0.332661290322581</c:v>
                </c:pt>
              </c:numCache>
            </c:numRef>
          </c:val>
        </c:ser>
        <c:ser>
          <c:idx val="1"/>
          <c:order val="1"/>
          <c:tx>
            <c:v>Ash Dispersal</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'1.Scalability'!$T$42:$T$53</c:f>
              <c:numCache>
                <c:formatCode>0.00%</c:formatCode>
                <c:ptCount val="12"/>
                <c:pt idx="0">
                  <c:v>0.825323579065841</c:v>
                </c:pt>
                <c:pt idx="1">
                  <c:v>0.831987438313145</c:v>
                </c:pt>
                <c:pt idx="2">
                  <c:v>0.803829985987856</c:v>
                </c:pt>
                <c:pt idx="3">
                  <c:v>0.722804190169218</c:v>
                </c:pt>
                <c:pt idx="4">
                  <c:v>0.662650602409638</c:v>
                </c:pt>
                <c:pt idx="5">
                  <c:v>0.619565217391304</c:v>
                </c:pt>
                <c:pt idx="6">
                  <c:v>0.520446096654275</c:v>
                </c:pt>
                <c:pt idx="7">
                  <c:v>0.572429906542056</c:v>
                </c:pt>
                <c:pt idx="8">
                  <c:v>0.565874730021598</c:v>
                </c:pt>
                <c:pt idx="9">
                  <c:v>0.532608695652174</c:v>
                </c:pt>
                <c:pt idx="10">
                  <c:v>0.540723981900452</c:v>
                </c:pt>
                <c:pt idx="11">
                  <c:v>0.487903225806452</c:v>
                </c:pt>
              </c:numCache>
            </c:numRef>
          </c:val>
        </c:ser>
        <c:ser>
          <c:idx val="2"/>
          <c:order val="2"/>
          <c:tx>
            <c:v>Aggregation</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'1.Scalability'!$W$42:$W$53</c:f>
              <c:numCache>
                <c:formatCode>0.00%</c:formatCode>
                <c:ptCount val="12"/>
                <c:pt idx="0">
                  <c:v>0.000787844682048396</c:v>
                </c:pt>
                <c:pt idx="1">
                  <c:v>0.00134589502018842</c:v>
                </c:pt>
                <c:pt idx="2">
                  <c:v>0.00373657169546941</c:v>
                </c:pt>
                <c:pt idx="3">
                  <c:v>0.048348106365834</c:v>
                </c:pt>
                <c:pt idx="4">
                  <c:v>0.00301204819277108</c:v>
                </c:pt>
                <c:pt idx="5">
                  <c:v>0.0093167701863354</c:v>
                </c:pt>
                <c:pt idx="6">
                  <c:v>0.0223048327137546</c:v>
                </c:pt>
                <c:pt idx="7">
                  <c:v>0.00233644859813084</c:v>
                </c:pt>
                <c:pt idx="8">
                  <c:v>0.00647948164146868</c:v>
                </c:pt>
                <c:pt idx="9">
                  <c:v>0.00869565217391304</c:v>
                </c:pt>
                <c:pt idx="10">
                  <c:v>0.00452488687782805</c:v>
                </c:pt>
                <c:pt idx="11">
                  <c:v>0.00403225806451613</c:v>
                </c:pt>
              </c:numCache>
            </c:numRef>
          </c:val>
        </c:ser>
        <c:ser>
          <c:idx val="3"/>
          <c:order val="3"/>
          <c:tx>
            <c:v>Gravity current</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'1.Scalability'!$X$42:$X$53</c:f>
              <c:numCache>
                <c:formatCode>0.00%</c:formatCode>
                <c:ptCount val="12"/>
                <c:pt idx="0">
                  <c:v>0.00123804164321891</c:v>
                </c:pt>
                <c:pt idx="1">
                  <c:v>0.00201884253028264</c:v>
                </c:pt>
                <c:pt idx="2">
                  <c:v>0.00326950023353573</c:v>
                </c:pt>
                <c:pt idx="3">
                  <c:v>0.0040290088638195</c:v>
                </c:pt>
                <c:pt idx="4">
                  <c:v>0.0271084337349398</c:v>
                </c:pt>
                <c:pt idx="5">
                  <c:v>0.0077639751552795</c:v>
                </c:pt>
                <c:pt idx="6">
                  <c:v>0.016728624535316</c:v>
                </c:pt>
                <c:pt idx="7">
                  <c:v>0.00467289719626168</c:v>
                </c:pt>
                <c:pt idx="8">
                  <c:v>0.00647948164146868</c:v>
                </c:pt>
                <c:pt idx="9">
                  <c:v>0.00652173913043478</c:v>
                </c:pt>
                <c:pt idx="10">
                  <c:v>0.00452488687782805</c:v>
                </c:pt>
                <c:pt idx="11">
                  <c:v>0.00403225806451613</c:v>
                </c:pt>
              </c:numCache>
            </c:numRef>
          </c:val>
        </c:ser>
        <c:ser>
          <c:idx val="4"/>
          <c:order val="4"/>
          <c:tx>
            <c:v>Restart</c:v>
          </c:tx>
          <c:invertIfNegative val="0"/>
          <c:val>
            <c:numRef>
              <c:f>'1.Scalability'!$U$42:$U$53</c:f>
              <c:numCache>
                <c:formatCode>0.00%</c:formatCode>
                <c:ptCount val="12"/>
                <c:pt idx="0">
                  <c:v>0.00956668542487338</c:v>
                </c:pt>
                <c:pt idx="1">
                  <c:v>0.019066846119336</c:v>
                </c:pt>
                <c:pt idx="2">
                  <c:v>0.0397010742643624</c:v>
                </c:pt>
                <c:pt idx="3">
                  <c:v>0.0684931506849315</c:v>
                </c:pt>
                <c:pt idx="4">
                  <c:v>0.128012048192771</c:v>
                </c:pt>
                <c:pt idx="5">
                  <c:v>0.131987577639752</c:v>
                </c:pt>
                <c:pt idx="6">
                  <c:v>0.157992565055762</c:v>
                </c:pt>
                <c:pt idx="7">
                  <c:v>0.198598130841122</c:v>
                </c:pt>
                <c:pt idx="8">
                  <c:v>0.183585313174946</c:v>
                </c:pt>
                <c:pt idx="9">
                  <c:v>0.184782608695652</c:v>
                </c:pt>
                <c:pt idx="10">
                  <c:v>0.192307692307692</c:v>
                </c:pt>
                <c:pt idx="11">
                  <c:v>0.171370967741935</c:v>
                </c:pt>
              </c:numCache>
            </c:numRef>
          </c:val>
        </c:ser>
        <c:dLbls>
          <c:showLegendKey val="0"/>
          <c:showVal val="0"/>
          <c:showCatName val="0"/>
          <c:showSerName val="0"/>
          <c:showPercent val="0"/>
          <c:showBubbleSize val="0"/>
        </c:dLbls>
        <c:gapWidth val="150"/>
        <c:overlap val="100"/>
        <c:axId val="2130565656"/>
        <c:axId val="-2060077016"/>
      </c:barChart>
      <c:catAx>
        <c:axId val="2130565656"/>
        <c:scaling>
          <c:orientation val="minMax"/>
        </c:scaling>
        <c:delete val="0"/>
        <c:axPos val="b"/>
        <c:numFmt formatCode="General" sourceLinked="1"/>
        <c:majorTickMark val="out"/>
        <c:minorTickMark val="none"/>
        <c:tickLblPos val="nextTo"/>
        <c:txPr>
          <a:bodyPr rot="-3600000"/>
          <a:lstStyle/>
          <a:p>
            <a:pPr>
              <a:defRPr/>
            </a:pPr>
            <a:endParaRPr lang="en-US"/>
          </a:p>
        </c:txPr>
        <c:crossAx val="-2060077016"/>
        <c:crosses val="autoZero"/>
        <c:auto val="1"/>
        <c:lblAlgn val="ctr"/>
        <c:lblOffset val="100"/>
        <c:noMultiLvlLbl val="0"/>
      </c:catAx>
      <c:valAx>
        <c:axId val="-2060077016"/>
        <c:scaling>
          <c:orientation val="minMax"/>
          <c:max val="1.0"/>
        </c:scaling>
        <c:delete val="0"/>
        <c:axPos val="l"/>
        <c:majorGridlines/>
        <c:numFmt formatCode="0%" sourceLinked="0"/>
        <c:majorTickMark val="out"/>
        <c:minorTickMark val="none"/>
        <c:tickLblPos val="nextTo"/>
        <c:crossAx val="2130565656"/>
        <c:crosses val="autoZero"/>
        <c:crossBetween val="between"/>
        <c:majorUnit val="0.2"/>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dirty="0"/>
              <a:t>1 Bin </a:t>
            </a:r>
            <a:r>
              <a:rPr lang="en-US" sz="1400" dirty="0" smtClean="0"/>
              <a:t>Suzuki</a:t>
            </a:r>
            <a:endParaRPr lang="en-US" sz="1400" dirty="0"/>
          </a:p>
        </c:rich>
      </c:tx>
      <c:layout/>
      <c:overlay val="0"/>
    </c:title>
    <c:autoTitleDeleted val="0"/>
    <c:plotArea>
      <c:layout/>
      <c:barChart>
        <c:barDir val="col"/>
        <c:grouping val="stacked"/>
        <c:varyColors val="0"/>
        <c:ser>
          <c:idx val="0"/>
          <c:order val="0"/>
          <c:tx>
            <c:v>Meteo</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'1.Scalability'!$M$42:$M$53</c:f>
              <c:numCache>
                <c:formatCode>0.00%</c:formatCode>
                <c:ptCount val="12"/>
                <c:pt idx="0">
                  <c:v>0.144647458421176</c:v>
                </c:pt>
                <c:pt idx="1">
                  <c:v>0.145548329221799</c:v>
                </c:pt>
                <c:pt idx="2">
                  <c:v>0.152091254752852</c:v>
                </c:pt>
                <c:pt idx="3">
                  <c:v>0.168842471714534</c:v>
                </c:pt>
                <c:pt idx="4">
                  <c:v>0.189490445859873</c:v>
                </c:pt>
                <c:pt idx="5">
                  <c:v>0.242276422764228</c:v>
                </c:pt>
                <c:pt idx="6">
                  <c:v>0.296875</c:v>
                </c:pt>
                <c:pt idx="7">
                  <c:v>0.230582524271845</c:v>
                </c:pt>
                <c:pt idx="8">
                  <c:v>0.239651416122004</c:v>
                </c:pt>
                <c:pt idx="9">
                  <c:v>0.281464530892448</c:v>
                </c:pt>
                <c:pt idx="10">
                  <c:v>0.28287841191067</c:v>
                </c:pt>
                <c:pt idx="11">
                  <c:v>0.348101265822785</c:v>
                </c:pt>
              </c:numCache>
            </c:numRef>
          </c:val>
        </c:ser>
        <c:ser>
          <c:idx val="1"/>
          <c:order val="1"/>
          <c:tx>
            <c:v>Ash Dispersal</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'1.Scalability'!$N$42:$N$53</c:f>
              <c:numCache>
                <c:formatCode>0.00%</c:formatCode>
                <c:ptCount val="12"/>
                <c:pt idx="0">
                  <c:v>0.84328882642305</c:v>
                </c:pt>
                <c:pt idx="1">
                  <c:v>0.832025117739403</c:v>
                </c:pt>
                <c:pt idx="2">
                  <c:v>0.800380228136882</c:v>
                </c:pt>
                <c:pt idx="3">
                  <c:v>0.700609225413403</c:v>
                </c:pt>
                <c:pt idx="4">
                  <c:v>0.643312101910828</c:v>
                </c:pt>
                <c:pt idx="5">
                  <c:v>0.601626016260162</c:v>
                </c:pt>
                <c:pt idx="6">
                  <c:v>0.49609375</c:v>
                </c:pt>
                <c:pt idx="7">
                  <c:v>0.555825242718447</c:v>
                </c:pt>
                <c:pt idx="8">
                  <c:v>0.562091503267974</c:v>
                </c:pt>
                <c:pt idx="9">
                  <c:v>0.508009153318078</c:v>
                </c:pt>
                <c:pt idx="10">
                  <c:v>0.496277915632754</c:v>
                </c:pt>
                <c:pt idx="11">
                  <c:v>0.464135021097046</c:v>
                </c:pt>
              </c:numCache>
            </c:numRef>
          </c:val>
        </c:ser>
        <c:ser>
          <c:idx val="2"/>
          <c:order val="2"/>
          <c:tx>
            <c:v>Aggregation</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'1.Scalability'!$P$42:$P$53</c:f>
              <c:numCache>
                <c:formatCode>0.00%</c:formatCode>
                <c:ptCount val="12"/>
                <c:pt idx="0">
                  <c:v>0.000819864136800187</c:v>
                </c:pt>
                <c:pt idx="1">
                  <c:v>0.00134559318232788</c:v>
                </c:pt>
                <c:pt idx="2">
                  <c:v>0.00380228136882129</c:v>
                </c:pt>
                <c:pt idx="3">
                  <c:v>0.0522193211488251</c:v>
                </c:pt>
                <c:pt idx="4">
                  <c:v>0.00318471337579618</c:v>
                </c:pt>
                <c:pt idx="5">
                  <c:v>0.0097560975609756</c:v>
                </c:pt>
                <c:pt idx="6">
                  <c:v>0.0234375</c:v>
                </c:pt>
                <c:pt idx="7">
                  <c:v>0.00242718446601942</c:v>
                </c:pt>
                <c:pt idx="8">
                  <c:v>0.0065359477124183</c:v>
                </c:pt>
                <c:pt idx="9">
                  <c:v>0.0091533180778032</c:v>
                </c:pt>
                <c:pt idx="10">
                  <c:v>0.00496277915632754</c:v>
                </c:pt>
                <c:pt idx="11">
                  <c:v>0.00421940928270042</c:v>
                </c:pt>
              </c:numCache>
            </c:numRef>
          </c:val>
        </c:ser>
        <c:ser>
          <c:idx val="3"/>
          <c:order val="3"/>
          <c:tx>
            <c:v>Gravity current</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'1.Scalability'!$Q$42:$Q$53</c:f>
              <c:numCache>
                <c:formatCode>0.00%</c:formatCode>
                <c:ptCount val="12"/>
                <c:pt idx="0">
                  <c:v>0.00128835792925744</c:v>
                </c:pt>
                <c:pt idx="1">
                  <c:v>0.00201838977349181</c:v>
                </c:pt>
                <c:pt idx="2">
                  <c:v>0.00332699619771863</c:v>
                </c:pt>
                <c:pt idx="3">
                  <c:v>0.00435161009573542</c:v>
                </c:pt>
                <c:pt idx="4">
                  <c:v>0.0286624203821656</c:v>
                </c:pt>
                <c:pt idx="5">
                  <c:v>0.00813008130081301</c:v>
                </c:pt>
                <c:pt idx="6">
                  <c:v>0.017578125</c:v>
                </c:pt>
                <c:pt idx="7">
                  <c:v>0.00485436893203883</c:v>
                </c:pt>
                <c:pt idx="8">
                  <c:v>0.0065359477124183</c:v>
                </c:pt>
                <c:pt idx="9">
                  <c:v>0.0068649885583524</c:v>
                </c:pt>
                <c:pt idx="10">
                  <c:v>0.00496277915632754</c:v>
                </c:pt>
                <c:pt idx="11">
                  <c:v>0.00421940928270042</c:v>
                </c:pt>
              </c:numCache>
            </c:numRef>
          </c:val>
        </c:ser>
        <c:ser>
          <c:idx val="4"/>
          <c:order val="4"/>
          <c:tx>
            <c:v>Restart</c:v>
          </c:tx>
          <c:invertIfNegative val="0"/>
          <c:val>
            <c:numRef>
              <c:f>'1.Scalability'!$O$42:$O$53</c:f>
              <c:numCache>
                <c:formatCode>0.00%</c:formatCode>
                <c:ptCount val="12"/>
                <c:pt idx="0">
                  <c:v>0.00995549308971656</c:v>
                </c:pt>
                <c:pt idx="1">
                  <c:v>0.0190625700829782</c:v>
                </c:pt>
                <c:pt idx="2">
                  <c:v>0.0403992395437262</c:v>
                </c:pt>
                <c:pt idx="3">
                  <c:v>0.0739773716275022</c:v>
                </c:pt>
                <c:pt idx="4">
                  <c:v>0.135350318471338</c:v>
                </c:pt>
                <c:pt idx="5">
                  <c:v>0.138211382113821</c:v>
                </c:pt>
                <c:pt idx="6">
                  <c:v>0.166015625</c:v>
                </c:pt>
                <c:pt idx="7">
                  <c:v>0.206310679611651</c:v>
                </c:pt>
                <c:pt idx="8">
                  <c:v>0.185185185185185</c:v>
                </c:pt>
                <c:pt idx="9">
                  <c:v>0.194508009153318</c:v>
                </c:pt>
                <c:pt idx="10">
                  <c:v>0.210918114143921</c:v>
                </c:pt>
                <c:pt idx="11">
                  <c:v>0.179324894514768</c:v>
                </c:pt>
              </c:numCache>
            </c:numRef>
          </c:val>
        </c:ser>
        <c:dLbls>
          <c:showLegendKey val="0"/>
          <c:showVal val="0"/>
          <c:showCatName val="0"/>
          <c:showSerName val="0"/>
          <c:showPercent val="0"/>
          <c:showBubbleSize val="0"/>
        </c:dLbls>
        <c:gapWidth val="150"/>
        <c:overlap val="100"/>
        <c:axId val="-2090710104"/>
        <c:axId val="-2060225704"/>
      </c:barChart>
      <c:catAx>
        <c:axId val="-2090710104"/>
        <c:scaling>
          <c:orientation val="minMax"/>
        </c:scaling>
        <c:delete val="0"/>
        <c:axPos val="b"/>
        <c:numFmt formatCode="General" sourceLinked="1"/>
        <c:majorTickMark val="out"/>
        <c:minorTickMark val="none"/>
        <c:tickLblPos val="nextTo"/>
        <c:txPr>
          <a:bodyPr rot="-3600000"/>
          <a:lstStyle/>
          <a:p>
            <a:pPr>
              <a:defRPr/>
            </a:pPr>
            <a:endParaRPr lang="en-US"/>
          </a:p>
        </c:txPr>
        <c:crossAx val="-2060225704"/>
        <c:crosses val="autoZero"/>
        <c:auto val="1"/>
        <c:lblAlgn val="ctr"/>
        <c:lblOffset val="100"/>
        <c:noMultiLvlLbl val="0"/>
      </c:catAx>
      <c:valAx>
        <c:axId val="-2060225704"/>
        <c:scaling>
          <c:orientation val="minMax"/>
          <c:max val="1.0"/>
        </c:scaling>
        <c:delete val="0"/>
        <c:axPos val="l"/>
        <c:majorGridlines/>
        <c:numFmt formatCode="0%" sourceLinked="0"/>
        <c:majorTickMark val="out"/>
        <c:minorTickMark val="none"/>
        <c:tickLblPos val="nextTo"/>
        <c:crossAx val="-2090710104"/>
        <c:crosses val="autoZero"/>
        <c:crossBetween val="between"/>
        <c:majorUnit val="0.2"/>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dirty="0"/>
              <a:t>10 Bins </a:t>
            </a:r>
            <a:r>
              <a:rPr lang="en-US" sz="1400" dirty="0" smtClean="0"/>
              <a:t>Suzuki</a:t>
            </a:r>
            <a:endParaRPr lang="en-US" sz="1400" dirty="0"/>
          </a:p>
        </c:rich>
      </c:tx>
      <c:layout/>
      <c:overlay val="0"/>
    </c:title>
    <c:autoTitleDeleted val="0"/>
    <c:plotArea>
      <c:layout/>
      <c:barChart>
        <c:barDir val="col"/>
        <c:grouping val="stacked"/>
        <c:varyColors val="0"/>
        <c:ser>
          <c:idx val="0"/>
          <c:order val="0"/>
          <c:tx>
            <c:v>Meteo</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'1.Scalability'!$M$60:$M$71</c:f>
              <c:numCache>
                <c:formatCode>0.00%</c:formatCode>
                <c:ptCount val="12"/>
                <c:pt idx="0">
                  <c:v>0.356113033448674</c:v>
                </c:pt>
                <c:pt idx="1">
                  <c:v>0.543096234309623</c:v>
                </c:pt>
                <c:pt idx="2">
                  <c:v>0.519480519480519</c:v>
                </c:pt>
                <c:pt idx="3">
                  <c:v>0.430155210643015</c:v>
                </c:pt>
                <c:pt idx="4">
                  <c:v>0.434306569343066</c:v>
                </c:pt>
                <c:pt idx="5">
                  <c:v>0.562264150943396</c:v>
                </c:pt>
                <c:pt idx="6">
                  <c:v>0.540925266903915</c:v>
                </c:pt>
                <c:pt idx="7">
                  <c:v>0.433789954337899</c:v>
                </c:pt>
                <c:pt idx="8">
                  <c:v>0.474137931034483</c:v>
                </c:pt>
                <c:pt idx="9">
                  <c:v>0.510373443983402</c:v>
                </c:pt>
                <c:pt idx="10">
                  <c:v>0.497816593886463</c:v>
                </c:pt>
                <c:pt idx="11">
                  <c:v>0.555555555555556</c:v>
                </c:pt>
              </c:numCache>
            </c:numRef>
          </c:val>
        </c:ser>
        <c:ser>
          <c:idx val="1"/>
          <c:order val="1"/>
          <c:tx>
            <c:v>Ash Dispersal</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'1.Scalability'!$N$60:$N$71</c:f>
              <c:numCache>
                <c:formatCode>0.00%</c:formatCode>
                <c:ptCount val="12"/>
                <c:pt idx="0">
                  <c:v>0.614186851211073</c:v>
                </c:pt>
                <c:pt idx="1">
                  <c:v>0.373221757322176</c:v>
                </c:pt>
                <c:pt idx="2">
                  <c:v>0.318181818181818</c:v>
                </c:pt>
                <c:pt idx="3">
                  <c:v>0.237250554323725</c:v>
                </c:pt>
                <c:pt idx="4">
                  <c:v>0.182481751824818</c:v>
                </c:pt>
                <c:pt idx="5">
                  <c:v>0.0754716981132075</c:v>
                </c:pt>
                <c:pt idx="6">
                  <c:v>0.0818505338078292</c:v>
                </c:pt>
                <c:pt idx="7">
                  <c:v>0.164383561643836</c:v>
                </c:pt>
                <c:pt idx="8">
                  <c:v>0.133620689655172</c:v>
                </c:pt>
                <c:pt idx="9">
                  <c:v>0.107883817427386</c:v>
                </c:pt>
                <c:pt idx="10">
                  <c:v>0.11353711790393</c:v>
                </c:pt>
                <c:pt idx="11">
                  <c:v>0.144781144781145</c:v>
                </c:pt>
              </c:numCache>
            </c:numRef>
          </c:val>
        </c:ser>
        <c:ser>
          <c:idx val="2"/>
          <c:order val="2"/>
          <c:tx>
            <c:v>Aggregation</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'1.Scalability'!$P$60:$P$71</c:f>
              <c:numCache>
                <c:formatCode>0.00%</c:formatCode>
                <c:ptCount val="12"/>
                <c:pt idx="0">
                  <c:v>0.00201845444059977</c:v>
                </c:pt>
                <c:pt idx="1">
                  <c:v>0.00502092050209205</c:v>
                </c:pt>
                <c:pt idx="2">
                  <c:v>0.012987012987013</c:v>
                </c:pt>
                <c:pt idx="3">
                  <c:v>0.133037694013304</c:v>
                </c:pt>
                <c:pt idx="4">
                  <c:v>0.0072992700729927</c:v>
                </c:pt>
                <c:pt idx="5">
                  <c:v>0.0226415094339623</c:v>
                </c:pt>
                <c:pt idx="6">
                  <c:v>0.0427046263345196</c:v>
                </c:pt>
                <c:pt idx="7">
                  <c:v>0.0045662100456621</c:v>
                </c:pt>
                <c:pt idx="8">
                  <c:v>0.0129310344827586</c:v>
                </c:pt>
                <c:pt idx="9">
                  <c:v>0.016597510373444</c:v>
                </c:pt>
                <c:pt idx="10">
                  <c:v>0.00873362445414847</c:v>
                </c:pt>
                <c:pt idx="11">
                  <c:v>0.00673400673400673</c:v>
                </c:pt>
              </c:numCache>
            </c:numRef>
          </c:val>
        </c:ser>
        <c:ser>
          <c:idx val="3"/>
          <c:order val="3"/>
          <c:tx>
            <c:v>Gravity current</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'1.Scalability'!$Q$60:$Q$71</c:f>
              <c:numCache>
                <c:formatCode>0.00%</c:formatCode>
                <c:ptCount val="12"/>
                <c:pt idx="0">
                  <c:v>0.00317185697808535</c:v>
                </c:pt>
                <c:pt idx="1">
                  <c:v>0.00753138075313807</c:v>
                </c:pt>
                <c:pt idx="2">
                  <c:v>0.0113636363636364</c:v>
                </c:pt>
                <c:pt idx="3">
                  <c:v>0.0110864745011086</c:v>
                </c:pt>
                <c:pt idx="4">
                  <c:v>0.0656934306569343</c:v>
                </c:pt>
                <c:pt idx="5">
                  <c:v>0.0188679245283019</c:v>
                </c:pt>
                <c:pt idx="6">
                  <c:v>0.0320284697508897</c:v>
                </c:pt>
                <c:pt idx="7">
                  <c:v>0.0091324200913242</c:v>
                </c:pt>
                <c:pt idx="8">
                  <c:v>0.0129310344827586</c:v>
                </c:pt>
                <c:pt idx="9">
                  <c:v>0.012448132780083</c:v>
                </c:pt>
                <c:pt idx="10">
                  <c:v>0.00873362445414847</c:v>
                </c:pt>
                <c:pt idx="11">
                  <c:v>0.00673400673400673</c:v>
                </c:pt>
              </c:numCache>
            </c:numRef>
          </c:val>
        </c:ser>
        <c:ser>
          <c:idx val="4"/>
          <c:order val="4"/>
          <c:tx>
            <c:v>Restart</c:v>
          </c:tx>
          <c:invertIfNegative val="0"/>
          <c:val>
            <c:numRef>
              <c:f>'1.Scalability'!$O$60:$O$71</c:f>
              <c:numCache>
                <c:formatCode>0.00%</c:formatCode>
                <c:ptCount val="12"/>
                <c:pt idx="0">
                  <c:v>0.0245098039215686</c:v>
                </c:pt>
                <c:pt idx="1">
                  <c:v>0.0711297071129707</c:v>
                </c:pt>
                <c:pt idx="2">
                  <c:v>0.137987012987013</c:v>
                </c:pt>
                <c:pt idx="3">
                  <c:v>0.188470066518847</c:v>
                </c:pt>
                <c:pt idx="4">
                  <c:v>0.31021897810219</c:v>
                </c:pt>
                <c:pt idx="5">
                  <c:v>0.320754716981132</c:v>
                </c:pt>
                <c:pt idx="6">
                  <c:v>0.302491103202847</c:v>
                </c:pt>
                <c:pt idx="7">
                  <c:v>0.388127853881278</c:v>
                </c:pt>
                <c:pt idx="8">
                  <c:v>0.366379310344828</c:v>
                </c:pt>
                <c:pt idx="9">
                  <c:v>0.352697095435685</c:v>
                </c:pt>
                <c:pt idx="10">
                  <c:v>0.37117903930131</c:v>
                </c:pt>
                <c:pt idx="11">
                  <c:v>0.286195286195286</c:v>
                </c:pt>
              </c:numCache>
            </c:numRef>
          </c:val>
        </c:ser>
        <c:dLbls>
          <c:showLegendKey val="0"/>
          <c:showVal val="0"/>
          <c:showCatName val="0"/>
          <c:showSerName val="0"/>
          <c:showPercent val="0"/>
          <c:showBubbleSize val="0"/>
        </c:dLbls>
        <c:gapWidth val="150"/>
        <c:overlap val="100"/>
        <c:axId val="2129951528"/>
        <c:axId val="2141796920"/>
      </c:barChart>
      <c:catAx>
        <c:axId val="2129951528"/>
        <c:scaling>
          <c:orientation val="minMax"/>
        </c:scaling>
        <c:delete val="0"/>
        <c:axPos val="b"/>
        <c:numFmt formatCode="General" sourceLinked="1"/>
        <c:majorTickMark val="out"/>
        <c:minorTickMark val="none"/>
        <c:tickLblPos val="nextTo"/>
        <c:txPr>
          <a:bodyPr rot="-3600000"/>
          <a:lstStyle/>
          <a:p>
            <a:pPr>
              <a:defRPr/>
            </a:pPr>
            <a:endParaRPr lang="en-US"/>
          </a:p>
        </c:txPr>
        <c:crossAx val="2141796920"/>
        <c:crosses val="autoZero"/>
        <c:auto val="1"/>
        <c:lblAlgn val="ctr"/>
        <c:lblOffset val="100"/>
        <c:noMultiLvlLbl val="0"/>
      </c:catAx>
      <c:valAx>
        <c:axId val="2141796920"/>
        <c:scaling>
          <c:orientation val="minMax"/>
          <c:max val="1.0"/>
        </c:scaling>
        <c:delete val="0"/>
        <c:axPos val="l"/>
        <c:majorGridlines/>
        <c:numFmt formatCode="0%" sourceLinked="0"/>
        <c:majorTickMark val="out"/>
        <c:minorTickMark val="none"/>
        <c:tickLblPos val="nextTo"/>
        <c:crossAx val="2129951528"/>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'2.Source CPU time'!$G$25</c:f>
              <c:strCache>
                <c:ptCount val="1"/>
                <c:pt idx="0">
                  <c:v>Restart</c:v>
                </c:pt>
              </c:strCache>
            </c:strRef>
          </c:tx>
          <c:spPr>
            <a:solidFill>
              <a:schemeClr val="accent3"/>
            </a:solidFill>
          </c:spPr>
          <c:invertIfNegative val="0"/>
          <c:cat>
            <c:strRef>
              <c:f>'2.Source CPU time'!$H$24:$I$24</c:f>
              <c:strCache>
                <c:ptCount val="2"/>
                <c:pt idx="0">
                  <c:v> 1 bin</c:v>
                </c:pt>
                <c:pt idx="1">
                  <c:v> 10 bins</c:v>
                </c:pt>
              </c:strCache>
            </c:strRef>
          </c:cat>
          <c:val>
            <c:numRef>
              <c:f>'2.Source CPU time'!$H$25:$I$25</c:f>
              <c:numCache>
                <c:formatCode>0.00%</c:formatCode>
                <c:ptCount val="2"/>
                <c:pt idx="0">
                  <c:v>0.147826086956522</c:v>
                </c:pt>
                <c:pt idx="1">
                  <c:v>0.0618181818181818</c:v>
                </c:pt>
              </c:numCache>
            </c:numRef>
          </c:val>
        </c:ser>
        <c:ser>
          <c:idx val="1"/>
          <c:order val="1"/>
          <c:tx>
            <c:strRef>
              <c:f>'2.Source CPU time'!$G$26</c:f>
              <c:strCache>
                <c:ptCount val="1"/>
                <c:pt idx="0">
                  <c:v>Meteo</c:v>
                </c:pt>
              </c:strCache>
            </c:strRef>
          </c:tx>
          <c:spPr>
            <a:solidFill>
              <a:schemeClr val="accent1"/>
            </a:solidFill>
          </c:spPr>
          <c:invertIfNegative val="0"/>
          <c:cat>
            <c:strRef>
              <c:f>'2.Source CPU time'!$H$24:$I$24</c:f>
              <c:strCache>
                <c:ptCount val="2"/>
                <c:pt idx="0">
                  <c:v> 1 bin</c:v>
                </c:pt>
                <c:pt idx="1">
                  <c:v> 10 bins</c:v>
                </c:pt>
              </c:strCache>
            </c:strRef>
          </c:cat>
          <c:val>
            <c:numRef>
              <c:f>'2.Source CPU time'!$H$26:$I$26</c:f>
              <c:numCache>
                <c:formatCode>0.00%</c:formatCode>
                <c:ptCount val="2"/>
                <c:pt idx="0">
                  <c:v>0.539130434782609</c:v>
                </c:pt>
                <c:pt idx="1">
                  <c:v>0.225454545454545</c:v>
                </c:pt>
              </c:numCache>
            </c:numRef>
          </c:val>
        </c:ser>
        <c:ser>
          <c:idx val="2"/>
          <c:order val="2"/>
          <c:tx>
            <c:strRef>
              <c:f>'2.Source CPU time'!$G$27</c:f>
              <c:strCache>
                <c:ptCount val="1"/>
                <c:pt idx="0">
                  <c:v>Dispersal</c:v>
                </c:pt>
              </c:strCache>
            </c:strRef>
          </c:tx>
          <c:spPr>
            <a:solidFill>
              <a:schemeClr val="accent2"/>
            </a:solidFill>
          </c:spPr>
          <c:invertIfNegative val="0"/>
          <c:cat>
            <c:strRef>
              <c:f>'2.Source CPU time'!$H$24:$I$24</c:f>
              <c:strCache>
                <c:ptCount val="2"/>
                <c:pt idx="0">
                  <c:v> 1 bin</c:v>
                </c:pt>
                <c:pt idx="1">
                  <c:v> 10 bins</c:v>
                </c:pt>
              </c:strCache>
            </c:strRef>
          </c:cat>
          <c:val>
            <c:numRef>
              <c:f>'2.Source CPU time'!$H$27:$I$27</c:f>
              <c:numCache>
                <c:formatCode>0.00%</c:formatCode>
                <c:ptCount val="2"/>
                <c:pt idx="0">
                  <c:v>0.313043478260869</c:v>
                </c:pt>
                <c:pt idx="1">
                  <c:v>0.712727272727273</c:v>
                </c:pt>
              </c:numCache>
            </c:numRef>
          </c:val>
        </c:ser>
        <c:dLbls>
          <c:showLegendKey val="0"/>
          <c:showVal val="0"/>
          <c:showCatName val="0"/>
          <c:showSerName val="0"/>
          <c:showPercent val="0"/>
          <c:showBubbleSize val="0"/>
        </c:dLbls>
        <c:gapWidth val="150"/>
        <c:overlap val="100"/>
        <c:axId val="-2134893720"/>
        <c:axId val="2141671784"/>
      </c:barChart>
      <c:catAx>
        <c:axId val="-2134893720"/>
        <c:scaling>
          <c:orientation val="minMax"/>
        </c:scaling>
        <c:delete val="0"/>
        <c:axPos val="b"/>
        <c:majorTickMark val="out"/>
        <c:minorTickMark val="none"/>
        <c:tickLblPos val="nextTo"/>
        <c:crossAx val="2141671784"/>
        <c:crosses val="autoZero"/>
        <c:auto val="1"/>
        <c:lblAlgn val="ctr"/>
        <c:lblOffset val="100"/>
        <c:noMultiLvlLbl val="0"/>
      </c:catAx>
      <c:valAx>
        <c:axId val="2141671784"/>
        <c:scaling>
          <c:orientation val="minMax"/>
          <c:max val="1.0"/>
        </c:scaling>
        <c:delete val="0"/>
        <c:axPos val="l"/>
        <c:majorGridlines/>
        <c:title>
          <c:tx>
            <c:rich>
              <a:bodyPr rot="-5400000" vert="horz"/>
              <a:lstStyle/>
              <a:p>
                <a:pPr>
                  <a:defRPr/>
                </a:pPr>
                <a:r>
                  <a:rPr lang="en-US" dirty="0"/>
                  <a:t>CPU time </a:t>
                </a:r>
                <a:r>
                  <a:rPr lang="en-US" dirty="0" smtClean="0"/>
                  <a:t>(%)</a:t>
                </a:r>
                <a:endParaRPr lang="en-US" dirty="0"/>
              </a:p>
            </c:rich>
          </c:tx>
          <c:layout/>
          <c:overlay val="0"/>
        </c:title>
        <c:numFmt formatCode="0%" sourceLinked="0"/>
        <c:majorTickMark val="out"/>
        <c:minorTickMark val="none"/>
        <c:tickLblPos val="nextTo"/>
        <c:crossAx val="-2134893720"/>
        <c:crosses val="autoZero"/>
        <c:crossBetween val="between"/>
        <c:majorUnit val="0.2"/>
      </c:valAx>
    </c:plotArea>
    <c:legend>
      <c:legendPos val="r"/>
      <c:layout/>
      <c:overlay val="0"/>
    </c:legend>
    <c:plotVisOnly val="1"/>
    <c:dispBlanksAs val="gap"/>
    <c:showDLblsOverMax val="0"/>
  </c:chart>
  <c:spPr>
    <a:solidFill>
      <a:srgbClr val="FFFFFF"/>
    </a:solidFill>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v>Meteo</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'1.Scalability'!$R$32:$R$35</c:f>
              <c:numCache>
                <c:formatCode>0.00%</c:formatCode>
                <c:ptCount val="4"/>
                <c:pt idx="0">
                  <c:v>0.76</c:v>
                </c:pt>
                <c:pt idx="1">
                  <c:v>0.650684931506849</c:v>
                </c:pt>
                <c:pt idx="2">
                  <c:v>0.6875</c:v>
                </c:pt>
                <c:pt idx="3">
                  <c:v>0.740963855421687</c:v>
                </c:pt>
              </c:numCache>
            </c:numRef>
          </c:val>
        </c:ser>
        <c:ser>
          <c:idx val="1"/>
          <c:order val="1"/>
          <c:tx>
            <c:v>Ash Dispersal</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'1.Scalability'!$S$32:$S$35</c:f>
              <c:numCache>
                <c:formatCode>0.00%</c:formatCode>
                <c:ptCount val="4"/>
                <c:pt idx="0">
                  <c:v>0.135</c:v>
                </c:pt>
                <c:pt idx="1">
                  <c:v>0.328767123287671</c:v>
                </c:pt>
                <c:pt idx="2">
                  <c:v>0.275</c:v>
                </c:pt>
                <c:pt idx="3">
                  <c:v>0.216867469879518</c:v>
                </c:pt>
              </c:numCache>
            </c:numRef>
          </c:val>
        </c:ser>
        <c:ser>
          <c:idx val="2"/>
          <c:order val="2"/>
          <c:tx>
            <c:v>Aggregation</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'1.Scalability'!$U$32:$U$35</c:f>
              <c:numCache>
                <c:formatCode>0.00%</c:formatCode>
                <c:ptCount val="4"/>
                <c:pt idx="0">
                  <c:v>0.06</c:v>
                </c:pt>
                <c:pt idx="1">
                  <c:v>0.00684931506849315</c:v>
                </c:pt>
                <c:pt idx="2">
                  <c:v>0.01875</c:v>
                </c:pt>
                <c:pt idx="3">
                  <c:v>0.0240963855421687</c:v>
                </c:pt>
              </c:numCache>
            </c:numRef>
          </c:val>
        </c:ser>
        <c:ser>
          <c:idx val="3"/>
          <c:order val="3"/>
          <c:tx>
            <c:v>Gravity current</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'1.Scalability'!$V$32:$V$35</c:f>
              <c:numCache>
                <c:formatCode>0.00%</c:formatCode>
                <c:ptCount val="4"/>
                <c:pt idx="0">
                  <c:v>0.0489130434782609</c:v>
                </c:pt>
                <c:pt idx="1">
                  <c:v>0.0150375939849624</c:v>
                </c:pt>
                <c:pt idx="2">
                  <c:v>0.0208333333333333</c:v>
                </c:pt>
                <c:pt idx="3">
                  <c:v>0.0197368421052632</c:v>
                </c:pt>
              </c:numCache>
            </c:numRef>
          </c:val>
        </c:ser>
        <c:dLbls>
          <c:showLegendKey val="0"/>
          <c:showVal val="0"/>
          <c:showCatName val="0"/>
          <c:showSerName val="0"/>
          <c:showPercent val="0"/>
          <c:showBubbleSize val="0"/>
        </c:dLbls>
        <c:gapWidth val="150"/>
        <c:overlap val="100"/>
        <c:axId val="2076261752"/>
        <c:axId val="-2060391960"/>
      </c:barChart>
      <c:catAx>
        <c:axId val="2076261752"/>
        <c:scaling>
          <c:orientation val="minMax"/>
        </c:scaling>
        <c:delete val="1"/>
        <c:axPos val="b"/>
        <c:numFmt formatCode="General" sourceLinked="1"/>
        <c:majorTickMark val="out"/>
        <c:minorTickMark val="none"/>
        <c:tickLblPos val="nextTo"/>
        <c:crossAx val="-2060391960"/>
        <c:crosses val="autoZero"/>
        <c:auto val="1"/>
        <c:lblAlgn val="ctr"/>
        <c:lblOffset val="100"/>
        <c:noMultiLvlLbl val="0"/>
      </c:catAx>
      <c:valAx>
        <c:axId val="-2060391960"/>
        <c:scaling>
          <c:orientation val="minMax"/>
          <c:max val="1.0"/>
        </c:scaling>
        <c:delete val="0"/>
        <c:axPos val="l"/>
        <c:majorGridlines/>
        <c:numFmt formatCode="0%" sourceLinked="0"/>
        <c:majorTickMark val="out"/>
        <c:minorTickMark val="none"/>
        <c:tickLblPos val="nextTo"/>
        <c:crossAx val="2076261752"/>
        <c:crosses val="autoZero"/>
        <c:crossBetween val="between"/>
        <c:majorUnit val="0.2"/>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535145069471"/>
          <c:y val="0.093702262248639"/>
          <c:w val="0.628354627599737"/>
          <c:h val="0.738693964559493"/>
        </c:manualLayout>
      </c:layout>
      <c:barChart>
        <c:barDir val="col"/>
        <c:grouping val="stacked"/>
        <c:varyColors val="0"/>
        <c:ser>
          <c:idx val="0"/>
          <c:order val="0"/>
          <c:tx>
            <c:v>Meteo</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'1.Scalability'!$S$66:$S$69</c:f>
              <c:numCache>
                <c:formatCode>0.00%</c:formatCode>
                <c:ptCount val="4"/>
                <c:pt idx="0">
                  <c:v>0.533333333333333</c:v>
                </c:pt>
                <c:pt idx="1">
                  <c:v>0.411255411255411</c:v>
                </c:pt>
                <c:pt idx="2">
                  <c:v>0.448979591836735</c:v>
                </c:pt>
                <c:pt idx="3">
                  <c:v>0.49003984063745</c:v>
                </c:pt>
              </c:numCache>
            </c:numRef>
          </c:val>
        </c:ser>
        <c:ser>
          <c:idx val="1"/>
          <c:order val="1"/>
          <c:tx>
            <c:v>Ash Dispersal</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'1.Scalability'!$T$66:$T$69</c:f>
              <c:numCache>
                <c:formatCode>0.00%</c:formatCode>
                <c:ptCount val="4"/>
                <c:pt idx="0">
                  <c:v>0.0947368421052631</c:v>
                </c:pt>
                <c:pt idx="1">
                  <c:v>0.207792207792208</c:v>
                </c:pt>
                <c:pt idx="2">
                  <c:v>0.179591836734694</c:v>
                </c:pt>
                <c:pt idx="3">
                  <c:v>0.143426294820717</c:v>
                </c:pt>
              </c:numCache>
            </c:numRef>
          </c:val>
        </c:ser>
        <c:ser>
          <c:idx val="2"/>
          <c:order val="2"/>
          <c:tx>
            <c:v>Aggregation</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'1.Scalability'!$W$66:$W$69</c:f>
              <c:numCache>
                <c:formatCode>0.00%</c:formatCode>
                <c:ptCount val="4"/>
                <c:pt idx="0">
                  <c:v>0.0421052631578947</c:v>
                </c:pt>
                <c:pt idx="1">
                  <c:v>0.00432900432900433</c:v>
                </c:pt>
                <c:pt idx="2">
                  <c:v>0.0122448979591837</c:v>
                </c:pt>
                <c:pt idx="3">
                  <c:v>0.0159362549800797</c:v>
                </c:pt>
              </c:numCache>
            </c:numRef>
          </c:val>
        </c:ser>
        <c:ser>
          <c:idx val="3"/>
          <c:order val="3"/>
          <c:tx>
            <c:v>Gravity current</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'1.Scalability'!$X$66:$X$69</c:f>
              <c:numCache>
                <c:formatCode>0.00%</c:formatCode>
                <c:ptCount val="4"/>
                <c:pt idx="0">
                  <c:v>0.031578947368421</c:v>
                </c:pt>
                <c:pt idx="1">
                  <c:v>0.00865800865800866</c:v>
                </c:pt>
                <c:pt idx="2">
                  <c:v>0.0122448979591837</c:v>
                </c:pt>
                <c:pt idx="3">
                  <c:v>0.0119521912350598</c:v>
                </c:pt>
              </c:numCache>
            </c:numRef>
          </c:val>
        </c:ser>
        <c:ser>
          <c:idx val="4"/>
          <c:order val="4"/>
          <c:tx>
            <c:v>Restart</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'1.Scalability'!$U$66:$U$69</c:f>
              <c:numCache>
                <c:formatCode>0.00%</c:formatCode>
                <c:ptCount val="4"/>
                <c:pt idx="0">
                  <c:v>0.298245614035088</c:v>
                </c:pt>
                <c:pt idx="1">
                  <c:v>0.367965367965368</c:v>
                </c:pt>
                <c:pt idx="2">
                  <c:v>0.346938775510204</c:v>
                </c:pt>
                <c:pt idx="3">
                  <c:v>0.338645418326693</c:v>
                </c:pt>
              </c:numCache>
            </c:numRef>
          </c:val>
        </c:ser>
        <c:dLbls>
          <c:showLegendKey val="0"/>
          <c:showVal val="0"/>
          <c:showCatName val="0"/>
          <c:showSerName val="0"/>
          <c:showPercent val="0"/>
          <c:showBubbleSize val="0"/>
        </c:dLbls>
        <c:gapWidth val="150"/>
        <c:overlap val="100"/>
        <c:axId val="-2134393288"/>
        <c:axId val="2141672216"/>
      </c:barChart>
      <c:catAx>
        <c:axId val="-2134393288"/>
        <c:scaling>
          <c:orientation val="minMax"/>
        </c:scaling>
        <c:delete val="1"/>
        <c:axPos val="b"/>
        <c:numFmt formatCode="General" sourceLinked="1"/>
        <c:majorTickMark val="out"/>
        <c:minorTickMark val="none"/>
        <c:tickLblPos val="nextTo"/>
        <c:crossAx val="2141672216"/>
        <c:crosses val="autoZero"/>
        <c:auto val="1"/>
        <c:lblAlgn val="ctr"/>
        <c:lblOffset val="100"/>
        <c:noMultiLvlLbl val="0"/>
      </c:catAx>
      <c:valAx>
        <c:axId val="2141672216"/>
        <c:scaling>
          <c:orientation val="minMax"/>
          <c:max val="1.0"/>
        </c:scaling>
        <c:delete val="0"/>
        <c:axPos val="l"/>
        <c:majorGridlines/>
        <c:numFmt formatCode="0%" sourceLinked="0"/>
        <c:majorTickMark val="out"/>
        <c:minorTickMark val="none"/>
        <c:tickLblPos val="nextTo"/>
        <c:crossAx val="-2134393288"/>
        <c:crosses val="autoZero"/>
        <c:crossBetween val="between"/>
        <c:majorUnit val="0.2"/>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v>Meteo</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'1.Scalability'!$R$14:$R$17</c:f>
              <c:numCache>
                <c:formatCode>0.00%</c:formatCode>
                <c:ptCount val="4"/>
                <c:pt idx="0">
                  <c:v>0.335540838852097</c:v>
                </c:pt>
                <c:pt idx="1">
                  <c:v>0.276967930029155</c:v>
                </c:pt>
                <c:pt idx="2">
                  <c:v>0.291005291005291</c:v>
                </c:pt>
                <c:pt idx="3">
                  <c:v>0.328</c:v>
                </c:pt>
              </c:numCache>
            </c:numRef>
          </c:val>
        </c:ser>
        <c:ser>
          <c:idx val="1"/>
          <c:order val="1"/>
          <c:tx>
            <c:v>Ash Dispersal</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'1.Scalability'!$S$14:$S$17</c:f>
              <c:numCache>
                <c:formatCode>0.00%</c:formatCode>
                <c:ptCount val="4"/>
                <c:pt idx="0">
                  <c:v>0.655737704918033</c:v>
                </c:pt>
                <c:pt idx="1">
                  <c:v>0.749235474006116</c:v>
                </c:pt>
                <c:pt idx="2">
                  <c:v>0.700534759358289</c:v>
                </c:pt>
                <c:pt idx="3">
                  <c:v>0.696022727272727</c:v>
                </c:pt>
              </c:numCache>
            </c:numRef>
          </c:val>
        </c:ser>
        <c:ser>
          <c:idx val="2"/>
          <c:order val="2"/>
          <c:tx>
            <c:v>Aggregation</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'1.Scalability'!$U$14:$U$17</c:f>
              <c:numCache>
                <c:formatCode>0.00%</c:formatCode>
                <c:ptCount val="4"/>
                <c:pt idx="0">
                  <c:v>0.0277777777777778</c:v>
                </c:pt>
                <c:pt idx="1">
                  <c:v>0.00294117647058823</c:v>
                </c:pt>
                <c:pt idx="2">
                  <c:v>0.00806451612903226</c:v>
                </c:pt>
                <c:pt idx="3">
                  <c:v>0.0108695652173913</c:v>
                </c:pt>
              </c:numCache>
            </c:numRef>
          </c:val>
        </c:ser>
        <c:ser>
          <c:idx val="3"/>
          <c:order val="3"/>
          <c:tx>
            <c:v>Gravity current</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'1.Scalability'!$V$14:$V$17</c:f>
              <c:numCache>
                <c:formatCode>0.00%</c:formatCode>
                <c:ptCount val="4"/>
                <c:pt idx="0">
                  <c:v>0.0489130434782609</c:v>
                </c:pt>
                <c:pt idx="1">
                  <c:v>0.0150375939849624</c:v>
                </c:pt>
                <c:pt idx="2">
                  <c:v>0.0208333333333333</c:v>
                </c:pt>
                <c:pt idx="3">
                  <c:v>0.0197368421052632</c:v>
                </c:pt>
              </c:numCache>
            </c:numRef>
          </c:val>
        </c:ser>
        <c:dLbls>
          <c:showLegendKey val="0"/>
          <c:showVal val="0"/>
          <c:showCatName val="0"/>
          <c:showSerName val="0"/>
          <c:showPercent val="0"/>
          <c:showBubbleSize val="0"/>
        </c:dLbls>
        <c:gapWidth val="150"/>
        <c:overlap val="100"/>
        <c:axId val="-2134033976"/>
        <c:axId val="-2060235096"/>
      </c:barChart>
      <c:catAx>
        <c:axId val="-2134033976"/>
        <c:scaling>
          <c:orientation val="minMax"/>
        </c:scaling>
        <c:delete val="1"/>
        <c:axPos val="b"/>
        <c:numFmt formatCode="General" sourceLinked="1"/>
        <c:majorTickMark val="out"/>
        <c:minorTickMark val="none"/>
        <c:tickLblPos val="nextTo"/>
        <c:crossAx val="-2060235096"/>
        <c:crosses val="autoZero"/>
        <c:auto val="1"/>
        <c:lblAlgn val="ctr"/>
        <c:lblOffset val="100"/>
        <c:noMultiLvlLbl val="0"/>
      </c:catAx>
      <c:valAx>
        <c:axId val="-2060235096"/>
        <c:scaling>
          <c:orientation val="minMax"/>
          <c:max val="1.0"/>
        </c:scaling>
        <c:delete val="0"/>
        <c:axPos val="l"/>
        <c:majorGridlines/>
        <c:numFmt formatCode="0%" sourceLinked="0"/>
        <c:majorTickMark val="out"/>
        <c:minorTickMark val="none"/>
        <c:tickLblPos val="nextTo"/>
        <c:crossAx val="-2134033976"/>
        <c:crosses val="autoZero"/>
        <c:crossBetween val="between"/>
        <c:majorUnit val="0.2"/>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8999570213353"/>
          <c:y val="0.126771653543307"/>
          <c:w val="0.684830491592492"/>
          <c:h val="0.565938236113948"/>
        </c:manualLayout>
      </c:layout>
      <c:barChart>
        <c:barDir val="col"/>
        <c:grouping val="stacked"/>
        <c:varyColors val="0"/>
        <c:ser>
          <c:idx val="0"/>
          <c:order val="0"/>
          <c:tx>
            <c:v>Meteo</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'1.Scalability'!$S$48:$S$51</c:f>
              <c:numCache>
                <c:formatCode>0.00%</c:formatCode>
                <c:ptCount val="4"/>
                <c:pt idx="0">
                  <c:v>0.282527881040892</c:v>
                </c:pt>
                <c:pt idx="1">
                  <c:v>0.22196261682243</c:v>
                </c:pt>
                <c:pt idx="2">
                  <c:v>0.237580993520518</c:v>
                </c:pt>
                <c:pt idx="3">
                  <c:v>0.267391304347826</c:v>
                </c:pt>
              </c:numCache>
            </c:numRef>
          </c:val>
        </c:ser>
        <c:ser>
          <c:idx val="1"/>
          <c:order val="1"/>
          <c:tx>
            <c:v>Ash Dispersal</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'1.Scalability'!$T$48:$T$51</c:f>
              <c:numCache>
                <c:formatCode>0.00%</c:formatCode>
                <c:ptCount val="4"/>
                <c:pt idx="0">
                  <c:v>0.520446096654275</c:v>
                </c:pt>
                <c:pt idx="1">
                  <c:v>0.572429906542056</c:v>
                </c:pt>
                <c:pt idx="2">
                  <c:v>0.565874730021598</c:v>
                </c:pt>
                <c:pt idx="3">
                  <c:v>0.532608695652174</c:v>
                </c:pt>
              </c:numCache>
            </c:numRef>
          </c:val>
        </c:ser>
        <c:ser>
          <c:idx val="2"/>
          <c:order val="2"/>
          <c:tx>
            <c:v>Aggregation</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'1.Scalability'!$W$48:$W$51</c:f>
              <c:numCache>
                <c:formatCode>0.00%</c:formatCode>
                <c:ptCount val="4"/>
                <c:pt idx="0">
                  <c:v>0.0223048327137546</c:v>
                </c:pt>
                <c:pt idx="1">
                  <c:v>0.00233644859813084</c:v>
                </c:pt>
                <c:pt idx="2">
                  <c:v>0.00647948164146868</c:v>
                </c:pt>
                <c:pt idx="3">
                  <c:v>0.00869565217391304</c:v>
                </c:pt>
              </c:numCache>
            </c:numRef>
          </c:val>
        </c:ser>
        <c:ser>
          <c:idx val="3"/>
          <c:order val="3"/>
          <c:tx>
            <c:v>Gravity current</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'1.Scalability'!$X$48:$X$51</c:f>
              <c:numCache>
                <c:formatCode>0.00%</c:formatCode>
                <c:ptCount val="4"/>
                <c:pt idx="0">
                  <c:v>0.016728624535316</c:v>
                </c:pt>
                <c:pt idx="1">
                  <c:v>0.00467289719626168</c:v>
                </c:pt>
                <c:pt idx="2">
                  <c:v>0.00647948164146868</c:v>
                </c:pt>
                <c:pt idx="3">
                  <c:v>0.00652173913043478</c:v>
                </c:pt>
              </c:numCache>
            </c:numRef>
          </c:val>
        </c:ser>
        <c:ser>
          <c:idx val="4"/>
          <c:order val="4"/>
          <c:tx>
            <c:v>Restart</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'1.Scalability'!$U$48:$U$51</c:f>
              <c:numCache>
                <c:formatCode>0.00%</c:formatCode>
                <c:ptCount val="4"/>
                <c:pt idx="0">
                  <c:v>0.157992565055762</c:v>
                </c:pt>
                <c:pt idx="1">
                  <c:v>0.198598130841122</c:v>
                </c:pt>
                <c:pt idx="2">
                  <c:v>0.183585313174946</c:v>
                </c:pt>
                <c:pt idx="3">
                  <c:v>0.184782608695652</c:v>
                </c:pt>
              </c:numCache>
            </c:numRef>
          </c:val>
        </c:ser>
        <c:dLbls>
          <c:showLegendKey val="0"/>
          <c:showVal val="0"/>
          <c:showCatName val="0"/>
          <c:showSerName val="0"/>
          <c:showPercent val="0"/>
          <c:showBubbleSize val="0"/>
        </c:dLbls>
        <c:gapWidth val="150"/>
        <c:overlap val="100"/>
        <c:axId val="-2134521688"/>
        <c:axId val="-2060090568"/>
      </c:barChart>
      <c:catAx>
        <c:axId val="-2134521688"/>
        <c:scaling>
          <c:orientation val="minMax"/>
        </c:scaling>
        <c:delete val="1"/>
        <c:axPos val="b"/>
        <c:numFmt formatCode="General" sourceLinked="1"/>
        <c:majorTickMark val="out"/>
        <c:minorTickMark val="none"/>
        <c:tickLblPos val="nextTo"/>
        <c:crossAx val="-2060090568"/>
        <c:crosses val="autoZero"/>
        <c:auto val="1"/>
        <c:lblAlgn val="ctr"/>
        <c:lblOffset val="100"/>
        <c:noMultiLvlLbl val="0"/>
      </c:catAx>
      <c:valAx>
        <c:axId val="-2060090568"/>
        <c:scaling>
          <c:orientation val="minMax"/>
          <c:max val="1.0"/>
        </c:scaling>
        <c:delete val="0"/>
        <c:axPos val="l"/>
        <c:majorGridlines/>
        <c:numFmt formatCode="0%" sourceLinked="0"/>
        <c:majorTickMark val="out"/>
        <c:minorTickMark val="none"/>
        <c:tickLblPos val="nextTo"/>
        <c:crossAx val="-2134521688"/>
        <c:crosses val="autoZero"/>
        <c:crossBetween val="between"/>
        <c:majorUnit val="0.2"/>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Domain</a:t>
            </a:r>
            <a:r>
              <a:rPr lang="en-US" baseline="0" dirty="0"/>
              <a:t> </a:t>
            </a:r>
            <a:r>
              <a:rPr lang="en-US" baseline="0" dirty="0" smtClean="0"/>
              <a:t>decomposition</a:t>
            </a:r>
            <a:endParaRPr lang="en-US" dirty="0"/>
          </a:p>
        </c:rich>
      </c:tx>
      <c:layout/>
      <c:overlay val="0"/>
    </c:title>
    <c:autoTitleDeleted val="0"/>
    <c:view3D>
      <c:rotX val="15"/>
      <c:rotY val="20"/>
      <c:depthPercent val="100"/>
      <c:rAngAx val="0"/>
      <c:perspective val="30"/>
    </c:view3D>
    <c:floor>
      <c:thickness val="0"/>
    </c:floor>
    <c:sideWall>
      <c:thickness val="0"/>
    </c:sideWall>
    <c:backWall>
      <c:thickness val="0"/>
    </c:backWall>
    <c:plotArea>
      <c:layout/>
      <c:area3DChart>
        <c:grouping val="standard"/>
        <c:varyColors val="0"/>
        <c:ser>
          <c:idx val="0"/>
          <c:order val="0"/>
          <c:tx>
            <c:strRef>
              <c:f>'4.Domain decomposition'!$D$19</c:f>
              <c:strCache>
                <c:ptCount val="1"/>
                <c:pt idx="0">
                  <c:v>6x84x8</c:v>
                </c:pt>
              </c:strCache>
            </c:strRef>
          </c:tx>
          <c:cat>
            <c:strRef>
              <c:f>'4.Domain decomposition'!$C$20:$C$24</c:f>
              <c:strCache>
                <c:ptCount val="5"/>
                <c:pt idx="0">
                  <c:v>Meteo (h)</c:v>
                </c:pt>
                <c:pt idx="1">
                  <c:v>Dispersal (h)</c:v>
                </c:pt>
                <c:pt idx="2">
                  <c:v>GC (h)</c:v>
                </c:pt>
                <c:pt idx="3">
                  <c:v>Aggregation (h)</c:v>
                </c:pt>
                <c:pt idx="4">
                  <c:v>Restart (h)</c:v>
                </c:pt>
              </c:strCache>
            </c:strRef>
          </c:cat>
          <c:val>
            <c:numRef>
              <c:f>'4.Domain decomposition'!$D$20:$D$24</c:f>
              <c:numCache>
                <c:formatCode>0.00</c:formatCode>
                <c:ptCount val="5"/>
                <c:pt idx="0">
                  <c:v>1.794444444444444</c:v>
                </c:pt>
                <c:pt idx="1">
                  <c:v>6.422222222222222</c:v>
                </c:pt>
                <c:pt idx="2">
                  <c:v>6.46</c:v>
                </c:pt>
                <c:pt idx="3">
                  <c:v>6.47888888888889</c:v>
                </c:pt>
                <c:pt idx="4">
                  <c:v>8.084444444444446</c:v>
                </c:pt>
              </c:numCache>
            </c:numRef>
          </c:val>
        </c:ser>
        <c:ser>
          <c:idx val="1"/>
          <c:order val="1"/>
          <c:tx>
            <c:strRef>
              <c:f>'4.Domain decomposition'!$E$19</c:f>
              <c:strCache>
                <c:ptCount val="1"/>
                <c:pt idx="0">
                  <c:v>12x42x8</c:v>
                </c:pt>
              </c:strCache>
            </c:strRef>
          </c:tx>
          <c:cat>
            <c:strRef>
              <c:f>'4.Domain decomposition'!$C$20:$C$24</c:f>
              <c:strCache>
                <c:ptCount val="5"/>
                <c:pt idx="0">
                  <c:v>Meteo (h)</c:v>
                </c:pt>
                <c:pt idx="1">
                  <c:v>Dispersal (h)</c:v>
                </c:pt>
                <c:pt idx="2">
                  <c:v>GC (h)</c:v>
                </c:pt>
                <c:pt idx="3">
                  <c:v>Aggregation (h)</c:v>
                </c:pt>
                <c:pt idx="4">
                  <c:v>Restart (h)</c:v>
                </c:pt>
              </c:strCache>
            </c:strRef>
          </c:cat>
          <c:val>
            <c:numRef>
              <c:f>'4.Domain decomposition'!$E$20:$E$24</c:f>
              <c:numCache>
                <c:formatCode>0.00</c:formatCode>
                <c:ptCount val="5"/>
                <c:pt idx="0">
                  <c:v>2.323333333333333</c:v>
                </c:pt>
                <c:pt idx="1">
                  <c:v>6.951111111111111</c:v>
                </c:pt>
                <c:pt idx="2">
                  <c:v>7.007777777777775</c:v>
                </c:pt>
                <c:pt idx="3">
                  <c:v>7.083333333333333</c:v>
                </c:pt>
                <c:pt idx="4">
                  <c:v>8.68888888888889</c:v>
                </c:pt>
              </c:numCache>
            </c:numRef>
          </c:val>
        </c:ser>
        <c:ser>
          <c:idx val="2"/>
          <c:order val="2"/>
          <c:tx>
            <c:strRef>
              <c:f>'4.Domain decomposition'!$F$19</c:f>
              <c:strCache>
                <c:ptCount val="1"/>
                <c:pt idx="0">
                  <c:v>7x72x8</c:v>
                </c:pt>
              </c:strCache>
            </c:strRef>
          </c:tx>
          <c:cat>
            <c:strRef>
              <c:f>'4.Domain decomposition'!$C$20:$C$24</c:f>
              <c:strCache>
                <c:ptCount val="5"/>
                <c:pt idx="0">
                  <c:v>Meteo (h)</c:v>
                </c:pt>
                <c:pt idx="1">
                  <c:v>Dispersal (h)</c:v>
                </c:pt>
                <c:pt idx="2">
                  <c:v>GC (h)</c:v>
                </c:pt>
                <c:pt idx="3">
                  <c:v>Aggregation (h)</c:v>
                </c:pt>
                <c:pt idx="4">
                  <c:v>Restart (h)</c:v>
                </c:pt>
              </c:strCache>
            </c:strRef>
          </c:cat>
          <c:val>
            <c:numRef>
              <c:f>'4.Domain decomposition'!$F$20:$F$24</c:f>
              <c:numCache>
                <c:formatCode>0.00</c:formatCode>
                <c:ptCount val="5"/>
                <c:pt idx="0">
                  <c:v>2.077777777777777</c:v>
                </c:pt>
                <c:pt idx="1">
                  <c:v>7.026666666666667</c:v>
                </c:pt>
                <c:pt idx="2">
                  <c:v>7.083333333333333</c:v>
                </c:pt>
                <c:pt idx="3">
                  <c:v>7.140000000000001</c:v>
                </c:pt>
                <c:pt idx="4">
                  <c:v>8.745555555555557</c:v>
                </c:pt>
              </c:numCache>
            </c:numRef>
          </c:val>
        </c:ser>
        <c:ser>
          <c:idx val="3"/>
          <c:order val="3"/>
          <c:tx>
            <c:strRef>
              <c:f>'4.Domain decomposition'!$G$19</c:f>
              <c:strCache>
                <c:ptCount val="1"/>
                <c:pt idx="0">
                  <c:v>21x24x8</c:v>
                </c:pt>
              </c:strCache>
            </c:strRef>
          </c:tx>
          <c:cat>
            <c:strRef>
              <c:f>'4.Domain decomposition'!$C$20:$C$24</c:f>
              <c:strCache>
                <c:ptCount val="5"/>
                <c:pt idx="0">
                  <c:v>Meteo (h)</c:v>
                </c:pt>
                <c:pt idx="1">
                  <c:v>Dispersal (h)</c:v>
                </c:pt>
                <c:pt idx="2">
                  <c:v>GC (h)</c:v>
                </c:pt>
                <c:pt idx="3">
                  <c:v>Aggregation (h)</c:v>
                </c:pt>
                <c:pt idx="4">
                  <c:v>Restart (h)</c:v>
                </c:pt>
              </c:strCache>
            </c:strRef>
          </c:cat>
          <c:val>
            <c:numRef>
              <c:f>'4.Domain decomposition'!$G$20:$G$24</c:f>
              <c:numCache>
                <c:formatCode>0.00</c:formatCode>
                <c:ptCount val="5"/>
                <c:pt idx="0">
                  <c:v>2.871111111111111</c:v>
                </c:pt>
                <c:pt idx="1">
                  <c:v>8.16</c:v>
                </c:pt>
                <c:pt idx="2">
                  <c:v>8.33</c:v>
                </c:pt>
                <c:pt idx="3">
                  <c:v>8.55666666666667</c:v>
                </c:pt>
                <c:pt idx="4">
                  <c:v>10.16222222222222</c:v>
                </c:pt>
              </c:numCache>
            </c:numRef>
          </c:val>
        </c:ser>
        <c:dLbls>
          <c:showLegendKey val="0"/>
          <c:showVal val="0"/>
          <c:showCatName val="0"/>
          <c:showSerName val="0"/>
          <c:showPercent val="0"/>
          <c:showBubbleSize val="0"/>
        </c:dLbls>
        <c:dropLines/>
        <c:axId val="2130359592"/>
        <c:axId val="2129994216"/>
        <c:axId val="-2059586232"/>
      </c:area3DChart>
      <c:catAx>
        <c:axId val="2130359592"/>
        <c:scaling>
          <c:orientation val="minMax"/>
        </c:scaling>
        <c:delete val="0"/>
        <c:axPos val="b"/>
        <c:majorTickMark val="out"/>
        <c:minorTickMark val="none"/>
        <c:tickLblPos val="nextTo"/>
        <c:crossAx val="2129994216"/>
        <c:crosses val="autoZero"/>
        <c:auto val="1"/>
        <c:lblAlgn val="ctr"/>
        <c:lblOffset val="100"/>
        <c:noMultiLvlLbl val="0"/>
      </c:catAx>
      <c:valAx>
        <c:axId val="2129994216"/>
        <c:scaling>
          <c:orientation val="minMax"/>
        </c:scaling>
        <c:delete val="0"/>
        <c:axPos val="l"/>
        <c:majorGridlines/>
        <c:title>
          <c:tx>
            <c:rich>
              <a:bodyPr rot="-5400000" vert="horz"/>
              <a:lstStyle/>
              <a:p>
                <a:pPr>
                  <a:defRPr/>
                </a:pPr>
                <a:r>
                  <a:rPr lang="en-US"/>
                  <a:t>Computation</a:t>
                </a:r>
                <a:r>
                  <a:rPr lang="en-US" baseline="0"/>
                  <a:t>al time (h)</a:t>
                </a:r>
                <a:endParaRPr lang="en-US"/>
              </a:p>
            </c:rich>
          </c:tx>
          <c:layout/>
          <c:overlay val="0"/>
        </c:title>
        <c:numFmt formatCode="0.00" sourceLinked="1"/>
        <c:majorTickMark val="out"/>
        <c:minorTickMark val="none"/>
        <c:tickLblPos val="nextTo"/>
        <c:crossAx val="2130359592"/>
        <c:crosses val="autoZero"/>
        <c:crossBetween val="midCat"/>
      </c:valAx>
      <c:serAx>
        <c:axId val="-2059586232"/>
        <c:scaling>
          <c:orientation val="minMax"/>
        </c:scaling>
        <c:delete val="1"/>
        <c:axPos val="b"/>
        <c:majorTickMark val="out"/>
        <c:minorTickMark val="none"/>
        <c:tickLblPos val="nextTo"/>
        <c:crossAx val="2129994216"/>
        <c:crosses val="autoZero"/>
      </c:serAx>
    </c:plotArea>
    <c:legend>
      <c:legendPos val="r"/>
      <c:layout/>
      <c:overlay val="0"/>
    </c:legend>
    <c:plotVisOnly val="1"/>
    <c:dispBlanksAs val="zero"/>
    <c:showDLblsOverMax val="0"/>
  </c:chart>
  <c:spPr>
    <a:solidFill>
      <a:srgbClr val="FFFFFF"/>
    </a:solidFill>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'2.Source CPU time'!$F$8</c:f>
              <c:strCache>
                <c:ptCount val="1"/>
                <c:pt idx="0">
                  <c:v>Meteo</c:v>
                </c:pt>
              </c:strCache>
            </c:strRef>
          </c:tx>
          <c:invertIfNegative val="0"/>
          <c:cat>
            <c:multiLvlStrRef>
              <c:f>'2.Source CPU time'!$D$9:$E$16</c:f>
              <c:multiLvlStrCache>
                <c:ptCount val="8"/>
                <c:lvl>
                  <c:pt idx="0">
                    <c:v>Mastin</c:v>
                  </c:pt>
                  <c:pt idx="1">
                    <c:v>Degruyter</c:v>
                  </c:pt>
                  <c:pt idx="2">
                    <c:v>Woodhouse</c:v>
                  </c:pt>
                  <c:pt idx="3">
                    <c:v>Mastin</c:v>
                  </c:pt>
                  <c:pt idx="4">
                    <c:v>Degruyter</c:v>
                  </c:pt>
                  <c:pt idx="5">
                    <c:v>Woodhouse</c:v>
                  </c:pt>
                  <c:pt idx="6">
                    <c:v>Degruyter</c:v>
                  </c:pt>
                  <c:pt idx="7">
                    <c:v>Degruyter</c:v>
                  </c:pt>
                </c:lvl>
                <c:lvl>
                  <c:pt idx="0">
                    <c:v>Suzuki</c:v>
                  </c:pt>
                  <c:pt idx="3">
                    <c:v>Plume</c:v>
                  </c:pt>
                  <c:pt idx="6">
                    <c:v>Top-Hat</c:v>
                  </c:pt>
                  <c:pt idx="7">
                    <c:v>Point</c:v>
                  </c:pt>
                </c:lvl>
              </c:multiLvlStrCache>
            </c:multiLvlStrRef>
          </c:cat>
          <c:val>
            <c:numRef>
              <c:f>'2.Source CPU time'!$F$9:$F$16</c:f>
              <c:numCache>
                <c:formatCode>0.00%</c:formatCode>
                <c:ptCount val="8"/>
                <c:pt idx="0">
                  <c:v>0.725190839694656</c:v>
                </c:pt>
                <c:pt idx="1">
                  <c:v>0.71969696969697</c:v>
                </c:pt>
                <c:pt idx="2">
                  <c:v>0.714285714285714</c:v>
                </c:pt>
                <c:pt idx="3">
                  <c:v>0.664335664335664</c:v>
                </c:pt>
                <c:pt idx="4">
                  <c:v>0.669014084507042</c:v>
                </c:pt>
                <c:pt idx="5">
                  <c:v>0.678571428571428</c:v>
                </c:pt>
                <c:pt idx="6">
                  <c:v>0.725190839694656</c:v>
                </c:pt>
                <c:pt idx="7">
                  <c:v>0.703703703703704</c:v>
                </c:pt>
              </c:numCache>
            </c:numRef>
          </c:val>
        </c:ser>
        <c:ser>
          <c:idx val="1"/>
          <c:order val="1"/>
          <c:tx>
            <c:strRef>
              <c:f>'2.Source CPU time'!$G$8</c:f>
              <c:strCache>
                <c:ptCount val="1"/>
                <c:pt idx="0">
                  <c:v>Dispersal</c:v>
                </c:pt>
              </c:strCache>
            </c:strRef>
          </c:tx>
          <c:invertIfNegative val="0"/>
          <c:cat>
            <c:multiLvlStrRef>
              <c:f>'2.Source CPU time'!$D$9:$E$16</c:f>
              <c:multiLvlStrCache>
                <c:ptCount val="8"/>
                <c:lvl>
                  <c:pt idx="0">
                    <c:v>Mastin</c:v>
                  </c:pt>
                  <c:pt idx="1">
                    <c:v>Degruyter</c:v>
                  </c:pt>
                  <c:pt idx="2">
                    <c:v>Woodhouse</c:v>
                  </c:pt>
                  <c:pt idx="3">
                    <c:v>Mastin</c:v>
                  </c:pt>
                  <c:pt idx="4">
                    <c:v>Degruyter</c:v>
                  </c:pt>
                  <c:pt idx="5">
                    <c:v>Woodhouse</c:v>
                  </c:pt>
                  <c:pt idx="6">
                    <c:v>Degruyter</c:v>
                  </c:pt>
                  <c:pt idx="7">
                    <c:v>Degruyter</c:v>
                  </c:pt>
                </c:lvl>
                <c:lvl>
                  <c:pt idx="0">
                    <c:v>Suzuki</c:v>
                  </c:pt>
                  <c:pt idx="3">
                    <c:v>Plume</c:v>
                  </c:pt>
                  <c:pt idx="6">
                    <c:v>Top-Hat</c:v>
                  </c:pt>
                  <c:pt idx="7">
                    <c:v>Point</c:v>
                  </c:pt>
                </c:lvl>
              </c:multiLvlStrCache>
            </c:multiLvlStrRef>
          </c:cat>
          <c:val>
            <c:numRef>
              <c:f>'2.Source CPU time'!$G$9:$G$16</c:f>
              <c:numCache>
                <c:formatCode>0.00%</c:formatCode>
                <c:ptCount val="8"/>
                <c:pt idx="0">
                  <c:v>0.274809160305344</c:v>
                </c:pt>
                <c:pt idx="1">
                  <c:v>0.28030303030303</c:v>
                </c:pt>
                <c:pt idx="2">
                  <c:v>0.285714285714286</c:v>
                </c:pt>
                <c:pt idx="3">
                  <c:v>0.335664335664336</c:v>
                </c:pt>
                <c:pt idx="4">
                  <c:v>0.330985915492958</c:v>
                </c:pt>
                <c:pt idx="5">
                  <c:v>0.321428571428571</c:v>
                </c:pt>
                <c:pt idx="6">
                  <c:v>0.274809160305344</c:v>
                </c:pt>
                <c:pt idx="7">
                  <c:v>0.296296296296296</c:v>
                </c:pt>
              </c:numCache>
            </c:numRef>
          </c:val>
        </c:ser>
        <c:dLbls>
          <c:showLegendKey val="0"/>
          <c:showVal val="0"/>
          <c:showCatName val="0"/>
          <c:showSerName val="0"/>
          <c:showPercent val="0"/>
          <c:showBubbleSize val="0"/>
        </c:dLbls>
        <c:gapWidth val="150"/>
        <c:overlap val="100"/>
        <c:axId val="2099258712"/>
        <c:axId val="-2096454312"/>
      </c:barChart>
      <c:catAx>
        <c:axId val="2099258712"/>
        <c:scaling>
          <c:orientation val="minMax"/>
        </c:scaling>
        <c:delete val="0"/>
        <c:axPos val="b"/>
        <c:majorTickMark val="out"/>
        <c:minorTickMark val="none"/>
        <c:tickLblPos val="nextTo"/>
        <c:crossAx val="-2096454312"/>
        <c:crosses val="autoZero"/>
        <c:auto val="1"/>
        <c:lblAlgn val="ctr"/>
        <c:lblOffset val="100"/>
        <c:noMultiLvlLbl val="0"/>
      </c:catAx>
      <c:valAx>
        <c:axId val="-2096454312"/>
        <c:scaling>
          <c:orientation val="minMax"/>
          <c:max val="1.0"/>
        </c:scaling>
        <c:delete val="0"/>
        <c:axPos val="l"/>
        <c:majorGridlines/>
        <c:title>
          <c:tx>
            <c:rich>
              <a:bodyPr rot="-5400000" vert="horz"/>
              <a:lstStyle/>
              <a:p>
                <a:pPr>
                  <a:defRPr/>
                </a:pPr>
                <a:r>
                  <a:rPr lang="en-US"/>
                  <a:t>CPU time (%)</a:t>
                </a:r>
              </a:p>
            </c:rich>
          </c:tx>
          <c:layout/>
          <c:overlay val="0"/>
        </c:title>
        <c:numFmt formatCode="0%" sourceLinked="0"/>
        <c:majorTickMark val="out"/>
        <c:minorTickMark val="none"/>
        <c:tickLblPos val="nextTo"/>
        <c:crossAx val="2099258712"/>
        <c:crosses val="autoZero"/>
        <c:crossBetween val="between"/>
        <c:majorUnit val="0.2"/>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smoothMarker"/>
        <c:varyColors val="0"/>
        <c:ser>
          <c:idx val="0"/>
          <c:order val="0"/>
          <c:tx>
            <c:v>Dispersal</c:v>
          </c:tx>
          <c:spPr>
            <a:ln>
              <a:solidFill>
                <a:schemeClr val="accent2"/>
              </a:solidFill>
            </a:ln>
          </c:spPr>
          <c:marker>
            <c:spPr>
              <a:solidFill>
                <a:schemeClr val="accent2"/>
              </a:solidFill>
              <a:ln>
                <a:solidFill>
                  <a:schemeClr val="accent2"/>
                </a:solidFill>
              </a:ln>
            </c:spPr>
          </c:marker>
          <c:dLbls>
            <c:numFmt formatCode="#,##0.0" sourceLinked="0"/>
            <c:dLblPos val="r"/>
            <c:showLegendKey val="0"/>
            <c:showVal val="1"/>
            <c:showCatName val="0"/>
            <c:showSerName val="0"/>
            <c:showPercent val="0"/>
            <c:showBubbleSize val="0"/>
            <c:showLeaderLines val="0"/>
          </c:dLbls>
          <c:xVal>
            <c:numRef>
              <c:f>'1b.NMMB Speed-up'!$B$4:$B$15</c:f>
              <c:numCache>
                <c:formatCode>General</c:formatCode>
                <c:ptCount val="8"/>
                <c:pt idx="0">
                  <c:v>1.0</c:v>
                </c:pt>
                <c:pt idx="1">
                  <c:v>2.0</c:v>
                </c:pt>
                <c:pt idx="2">
                  <c:v>4.0</c:v>
                </c:pt>
                <c:pt idx="3">
                  <c:v>8.0</c:v>
                </c:pt>
                <c:pt idx="4">
                  <c:v>16.0</c:v>
                </c:pt>
                <c:pt idx="5">
                  <c:v>32.0</c:v>
                </c:pt>
                <c:pt idx="6">
                  <c:v>40.0</c:v>
                </c:pt>
                <c:pt idx="7">
                  <c:v>47.375</c:v>
                </c:pt>
              </c:numCache>
            </c:numRef>
          </c:xVal>
          <c:yVal>
            <c:numRef>
              <c:f>'1b.NMMB Speed-up'!$C$25:$C$36</c:f>
              <c:numCache>
                <c:formatCode>General</c:formatCode>
                <c:ptCount val="8"/>
                <c:pt idx="0">
                  <c:v>1.0</c:v>
                </c:pt>
                <c:pt idx="1">
                  <c:v>0.99652310453118</c:v>
                </c:pt>
                <c:pt idx="2">
                  <c:v>1.037482484820178</c:v>
                </c:pt>
                <c:pt idx="3">
                  <c:v>0.894943593875907</c:v>
                </c:pt>
                <c:pt idx="4">
                  <c:v>0.800162103746398</c:v>
                </c:pt>
                <c:pt idx="5">
                  <c:v>0.603600543478261</c:v>
                </c:pt>
                <c:pt idx="6">
                  <c:v>0.502545248868778</c:v>
                </c:pt>
                <c:pt idx="7">
                  <c:v>0.378117286577581</c:v>
                </c:pt>
              </c:numCache>
            </c:numRef>
          </c:yVal>
          <c:smooth val="1"/>
        </c:ser>
        <c:ser>
          <c:idx val="1"/>
          <c:order val="1"/>
          <c:tx>
            <c:v>Meteo</c:v>
          </c:tx>
          <c:spPr>
            <a:ln>
              <a:solidFill>
                <a:schemeClr val="accent1"/>
              </a:solidFill>
            </a:ln>
          </c:spPr>
          <c:marker>
            <c:spPr>
              <a:solidFill>
                <a:schemeClr val="accent1"/>
              </a:solidFill>
              <a:ln>
                <a:solidFill>
                  <a:schemeClr val="accent1"/>
                </a:solidFill>
              </a:ln>
            </c:spPr>
          </c:marker>
          <c:dLbls>
            <c:numFmt formatCode="#,##0.0" sourceLinked="0"/>
            <c:dLblPos val="r"/>
            <c:showLegendKey val="0"/>
            <c:showVal val="1"/>
            <c:showCatName val="0"/>
            <c:showSerName val="0"/>
            <c:showPercent val="0"/>
            <c:showBubbleSize val="0"/>
            <c:showLeaderLines val="0"/>
          </c:dLbls>
          <c:xVal>
            <c:numRef>
              <c:f>'1b.NMMB Speed-up'!$B$4:$B$15</c:f>
              <c:numCache>
                <c:formatCode>General</c:formatCode>
                <c:ptCount val="8"/>
                <c:pt idx="0">
                  <c:v>1.0</c:v>
                </c:pt>
                <c:pt idx="1">
                  <c:v>2.0</c:v>
                </c:pt>
                <c:pt idx="2">
                  <c:v>4.0</c:v>
                </c:pt>
                <c:pt idx="3">
                  <c:v>8.0</c:v>
                </c:pt>
                <c:pt idx="4">
                  <c:v>16.0</c:v>
                </c:pt>
                <c:pt idx="5">
                  <c:v>32.0</c:v>
                </c:pt>
                <c:pt idx="6">
                  <c:v>40.0</c:v>
                </c:pt>
                <c:pt idx="7">
                  <c:v>47.375</c:v>
                </c:pt>
              </c:numCache>
            </c:numRef>
          </c:xVal>
          <c:yVal>
            <c:numRef>
              <c:f>'1b.NMMB Speed-up'!$D$25:$D$36</c:f>
              <c:numCache>
                <c:formatCode>General</c:formatCode>
                <c:ptCount val="8"/>
                <c:pt idx="0">
                  <c:v>1.0</c:v>
                </c:pt>
                <c:pt idx="1">
                  <c:v>0.951463790446841</c:v>
                </c:pt>
                <c:pt idx="2">
                  <c:v>0.96484375</c:v>
                </c:pt>
                <c:pt idx="3">
                  <c:v>0.795747422680412</c:v>
                </c:pt>
                <c:pt idx="4">
                  <c:v>0.648634453781513</c:v>
                </c:pt>
                <c:pt idx="5">
                  <c:v>0.313770325203252</c:v>
                </c:pt>
                <c:pt idx="6">
                  <c:v>0.270833333333333</c:v>
                </c:pt>
                <c:pt idx="7">
                  <c:v>0.157991524746142</c:v>
                </c:pt>
              </c:numCache>
            </c:numRef>
          </c:yVal>
          <c:smooth val="1"/>
        </c:ser>
        <c:dLbls>
          <c:dLblPos val="r"/>
          <c:showLegendKey val="0"/>
          <c:showVal val="1"/>
          <c:showCatName val="1"/>
          <c:showSerName val="0"/>
          <c:showPercent val="0"/>
          <c:showBubbleSize val="0"/>
        </c:dLbls>
        <c:axId val="2142960632"/>
        <c:axId val="2142949240"/>
      </c:scatterChart>
      <c:valAx>
        <c:axId val="2142960632"/>
        <c:scaling>
          <c:orientation val="minMax"/>
        </c:scaling>
        <c:delete val="0"/>
        <c:axPos val="b"/>
        <c:majorGridlines/>
        <c:numFmt formatCode="General" sourceLinked="1"/>
        <c:majorTickMark val="out"/>
        <c:minorTickMark val="none"/>
        <c:tickLblPos val="nextTo"/>
        <c:crossAx val="2142949240"/>
        <c:crosses val="autoZero"/>
        <c:crossBetween val="midCat"/>
      </c:valAx>
      <c:valAx>
        <c:axId val="2142949240"/>
        <c:scaling>
          <c:orientation val="minMax"/>
        </c:scaling>
        <c:delete val="0"/>
        <c:axPos val="l"/>
        <c:majorGridlines/>
        <c:numFmt formatCode="General" sourceLinked="1"/>
        <c:majorTickMark val="out"/>
        <c:minorTickMark val="none"/>
        <c:tickLblPos val="nextTo"/>
        <c:crossAx val="2142960632"/>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600" b="1" i="0" baseline="0" dirty="0" smtClean="0">
                <a:effectLst/>
              </a:rPr>
              <a:t>Computational increase: Source plume vs. Suzuki</a:t>
            </a:r>
            <a:endParaRPr lang="en-US" sz="1600" dirty="0">
              <a:effectLst/>
            </a:endParaRPr>
          </a:p>
        </c:rich>
      </c:tx>
      <c:layout/>
      <c:overlay val="0"/>
    </c:title>
    <c:autoTitleDeleted val="0"/>
    <c:plotArea>
      <c:layout/>
      <c:barChart>
        <c:barDir val="col"/>
        <c:grouping val="stacked"/>
        <c:varyColors val="0"/>
        <c:ser>
          <c:idx val="1"/>
          <c:order val="0"/>
          <c:tx>
            <c:v>Ash Dispersal</c:v>
          </c:tx>
          <c:invertIfNegative val="0"/>
          <c:cat>
            <c:numRef>
              <c:f>'2.Source CPU time'!$A$50:$A$57</c:f>
              <c:numCache>
                <c:formatCode>General</c:formatCode>
                <c:ptCount val="8"/>
                <c:pt idx="0">
                  <c:v>1.0</c:v>
                </c:pt>
                <c:pt idx="1">
                  <c:v>2.0</c:v>
                </c:pt>
                <c:pt idx="2">
                  <c:v>4.0</c:v>
                </c:pt>
                <c:pt idx="3">
                  <c:v>8.0</c:v>
                </c:pt>
                <c:pt idx="4">
                  <c:v>16.0</c:v>
                </c:pt>
                <c:pt idx="5">
                  <c:v>32.0</c:v>
                </c:pt>
                <c:pt idx="6">
                  <c:v>40.0</c:v>
                </c:pt>
                <c:pt idx="7">
                  <c:v>44.0</c:v>
                </c:pt>
              </c:numCache>
            </c:numRef>
          </c:cat>
          <c:val>
            <c:numRef>
              <c:f>'2.Source CPU time'!$B$50:$B$57</c:f>
              <c:numCache>
                <c:formatCode>0.00%</c:formatCode>
                <c:ptCount val="8"/>
                <c:pt idx="0">
                  <c:v>0.000873798450855778</c:v>
                </c:pt>
                <c:pt idx="1">
                  <c:v>0.0116257600356541</c:v>
                </c:pt>
                <c:pt idx="2">
                  <c:v>0.0150762988811344</c:v>
                </c:pt>
                <c:pt idx="3">
                  <c:v>0.0114137140842588</c:v>
                </c:pt>
                <c:pt idx="4">
                  <c:v>0.0404497354497354</c:v>
                </c:pt>
                <c:pt idx="5">
                  <c:v>0.0176530612244898</c:v>
                </c:pt>
                <c:pt idx="6">
                  <c:v>0.0532106782106782</c:v>
                </c:pt>
                <c:pt idx="7">
                  <c:v>0.042705525606469</c:v>
                </c:pt>
              </c:numCache>
            </c:numRef>
          </c:val>
        </c:ser>
        <c:dLbls>
          <c:showLegendKey val="0"/>
          <c:showVal val="0"/>
          <c:showCatName val="0"/>
          <c:showSerName val="0"/>
          <c:showPercent val="0"/>
          <c:showBubbleSize val="0"/>
        </c:dLbls>
        <c:gapWidth val="150"/>
        <c:overlap val="100"/>
        <c:axId val="-2096476216"/>
        <c:axId val="-2096397784"/>
      </c:barChart>
      <c:catAx>
        <c:axId val="-2096476216"/>
        <c:scaling>
          <c:orientation val="minMax"/>
        </c:scaling>
        <c:delete val="0"/>
        <c:axPos val="b"/>
        <c:title>
          <c:tx>
            <c:rich>
              <a:bodyPr/>
              <a:lstStyle/>
              <a:p>
                <a:pPr>
                  <a:defRPr/>
                </a:pPr>
                <a:r>
                  <a:rPr lang="en-US"/>
                  <a:t>Nodes</a:t>
                </a:r>
              </a:p>
            </c:rich>
          </c:tx>
          <c:layout/>
          <c:overlay val="0"/>
        </c:title>
        <c:numFmt formatCode="General" sourceLinked="1"/>
        <c:majorTickMark val="out"/>
        <c:minorTickMark val="none"/>
        <c:tickLblPos val="nextTo"/>
        <c:txPr>
          <a:bodyPr rot="-3600000"/>
          <a:lstStyle/>
          <a:p>
            <a:pPr>
              <a:defRPr/>
            </a:pPr>
            <a:endParaRPr lang="en-US"/>
          </a:p>
        </c:txPr>
        <c:crossAx val="-2096397784"/>
        <c:crosses val="autoZero"/>
        <c:auto val="1"/>
        <c:lblAlgn val="ctr"/>
        <c:lblOffset val="100"/>
        <c:noMultiLvlLbl val="0"/>
      </c:catAx>
      <c:valAx>
        <c:axId val="-2096397784"/>
        <c:scaling>
          <c:orientation val="minMax"/>
        </c:scaling>
        <c:delete val="0"/>
        <c:axPos val="l"/>
        <c:majorGridlines/>
        <c:numFmt formatCode="0%" sourceLinked="0"/>
        <c:majorTickMark val="out"/>
        <c:minorTickMark val="none"/>
        <c:tickLblPos val="nextTo"/>
        <c:crossAx val="-2096476216"/>
        <c:crosses val="autoZero"/>
        <c:crossBetween val="between"/>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Relative </a:t>
            </a:r>
            <a:r>
              <a:rPr lang="en-US" sz="1800" b="1" i="0" u="none" strike="noStrike" baseline="0" dirty="0" err="1" smtClean="0">
                <a:effectLst/>
              </a:rPr>
              <a:t>RunTime</a:t>
            </a:r>
            <a:endParaRPr lang="en-US" dirty="0"/>
          </a:p>
        </c:rich>
      </c:tx>
      <c:layout/>
      <c:overlay val="0"/>
    </c:title>
    <c:autoTitleDeleted val="0"/>
    <c:plotArea>
      <c:layout/>
      <c:barChart>
        <c:barDir val="col"/>
        <c:grouping val="stacked"/>
        <c:varyColors val="0"/>
        <c:ser>
          <c:idx val="0"/>
          <c:order val="0"/>
          <c:tx>
            <c:strRef>
              <c:f>'2.Source CPU time'!$F$8</c:f>
              <c:strCache>
                <c:ptCount val="1"/>
                <c:pt idx="0">
                  <c:v>Meteo</c:v>
                </c:pt>
              </c:strCache>
            </c:strRef>
          </c:tx>
          <c:invertIfNegative val="0"/>
          <c:cat>
            <c:multiLvlStrRef>
              <c:f>'2.Source CPU time'!$D$9:$E$16</c:f>
              <c:multiLvlStrCache>
                <c:ptCount val="8"/>
                <c:lvl>
                  <c:pt idx="0">
                    <c:v>Mastin</c:v>
                  </c:pt>
                  <c:pt idx="1">
                    <c:v>Degruyter</c:v>
                  </c:pt>
                  <c:pt idx="2">
                    <c:v>Woodhouse</c:v>
                  </c:pt>
                  <c:pt idx="3">
                    <c:v>Mastin</c:v>
                  </c:pt>
                  <c:pt idx="4">
                    <c:v>Degruyter</c:v>
                  </c:pt>
                  <c:pt idx="5">
                    <c:v>Woodhouse</c:v>
                  </c:pt>
                  <c:pt idx="6">
                    <c:v>Degruyter</c:v>
                  </c:pt>
                  <c:pt idx="7">
                    <c:v>Degruyter</c:v>
                  </c:pt>
                </c:lvl>
                <c:lvl>
                  <c:pt idx="0">
                    <c:v>Suzuki</c:v>
                  </c:pt>
                  <c:pt idx="3">
                    <c:v>Plume</c:v>
                  </c:pt>
                  <c:pt idx="6">
                    <c:v>Top-Hat</c:v>
                  </c:pt>
                  <c:pt idx="7">
                    <c:v>Point</c:v>
                  </c:pt>
                </c:lvl>
              </c:multiLvlStrCache>
            </c:multiLvlStrRef>
          </c:cat>
          <c:val>
            <c:numRef>
              <c:f>'2.Source CPU time'!$F$9:$F$16</c:f>
              <c:numCache>
                <c:formatCode>0.00%</c:formatCode>
                <c:ptCount val="8"/>
                <c:pt idx="0">
                  <c:v>0.725190839694656</c:v>
                </c:pt>
                <c:pt idx="1">
                  <c:v>0.71969696969697</c:v>
                </c:pt>
                <c:pt idx="2">
                  <c:v>0.714285714285714</c:v>
                </c:pt>
                <c:pt idx="3">
                  <c:v>0.664335664335664</c:v>
                </c:pt>
                <c:pt idx="4">
                  <c:v>0.669014084507042</c:v>
                </c:pt>
                <c:pt idx="5">
                  <c:v>0.678571428571428</c:v>
                </c:pt>
                <c:pt idx="6">
                  <c:v>0.725190839694656</c:v>
                </c:pt>
                <c:pt idx="7">
                  <c:v>0.703703703703704</c:v>
                </c:pt>
              </c:numCache>
            </c:numRef>
          </c:val>
        </c:ser>
        <c:ser>
          <c:idx val="1"/>
          <c:order val="1"/>
          <c:tx>
            <c:strRef>
              <c:f>'2.Source CPU time'!$G$8</c:f>
              <c:strCache>
                <c:ptCount val="1"/>
                <c:pt idx="0">
                  <c:v>Dispersal</c:v>
                </c:pt>
              </c:strCache>
            </c:strRef>
          </c:tx>
          <c:invertIfNegative val="0"/>
          <c:cat>
            <c:multiLvlStrRef>
              <c:f>'2.Source CPU time'!$D$9:$E$16</c:f>
              <c:multiLvlStrCache>
                <c:ptCount val="8"/>
                <c:lvl>
                  <c:pt idx="0">
                    <c:v>Mastin</c:v>
                  </c:pt>
                  <c:pt idx="1">
                    <c:v>Degruyter</c:v>
                  </c:pt>
                  <c:pt idx="2">
                    <c:v>Woodhouse</c:v>
                  </c:pt>
                  <c:pt idx="3">
                    <c:v>Mastin</c:v>
                  </c:pt>
                  <c:pt idx="4">
                    <c:v>Degruyter</c:v>
                  </c:pt>
                  <c:pt idx="5">
                    <c:v>Woodhouse</c:v>
                  </c:pt>
                  <c:pt idx="6">
                    <c:v>Degruyter</c:v>
                  </c:pt>
                  <c:pt idx="7">
                    <c:v>Degruyter</c:v>
                  </c:pt>
                </c:lvl>
                <c:lvl>
                  <c:pt idx="0">
                    <c:v>Suzuki</c:v>
                  </c:pt>
                  <c:pt idx="3">
                    <c:v>Plume</c:v>
                  </c:pt>
                  <c:pt idx="6">
                    <c:v>Top-Hat</c:v>
                  </c:pt>
                  <c:pt idx="7">
                    <c:v>Point</c:v>
                  </c:pt>
                </c:lvl>
              </c:multiLvlStrCache>
            </c:multiLvlStrRef>
          </c:cat>
          <c:val>
            <c:numRef>
              <c:f>'2.Source CPU time'!$G$9:$G$16</c:f>
              <c:numCache>
                <c:formatCode>0.00%</c:formatCode>
                <c:ptCount val="8"/>
                <c:pt idx="0">
                  <c:v>0.274809160305344</c:v>
                </c:pt>
                <c:pt idx="1">
                  <c:v>0.28030303030303</c:v>
                </c:pt>
                <c:pt idx="2">
                  <c:v>0.285714285714286</c:v>
                </c:pt>
                <c:pt idx="3">
                  <c:v>0.335664335664336</c:v>
                </c:pt>
                <c:pt idx="4">
                  <c:v>0.330985915492958</c:v>
                </c:pt>
                <c:pt idx="5">
                  <c:v>0.321428571428571</c:v>
                </c:pt>
                <c:pt idx="6">
                  <c:v>0.274809160305344</c:v>
                </c:pt>
                <c:pt idx="7">
                  <c:v>0.296296296296296</c:v>
                </c:pt>
              </c:numCache>
            </c:numRef>
          </c:val>
        </c:ser>
        <c:dLbls>
          <c:showLegendKey val="0"/>
          <c:showVal val="0"/>
          <c:showCatName val="0"/>
          <c:showSerName val="0"/>
          <c:showPercent val="0"/>
          <c:showBubbleSize val="0"/>
        </c:dLbls>
        <c:gapWidth val="150"/>
        <c:overlap val="100"/>
        <c:axId val="2141698952"/>
        <c:axId val="2141761368"/>
      </c:barChart>
      <c:catAx>
        <c:axId val="2141698952"/>
        <c:scaling>
          <c:orientation val="minMax"/>
        </c:scaling>
        <c:delete val="0"/>
        <c:axPos val="b"/>
        <c:title>
          <c:tx>
            <c:rich>
              <a:bodyPr/>
              <a:lstStyle/>
              <a:p>
                <a:pPr>
                  <a:defRPr/>
                </a:pPr>
                <a:r>
                  <a:rPr lang="en-US" dirty="0" smtClean="0"/>
                  <a:t>Source type/ MFR </a:t>
                </a:r>
                <a:endParaRPr lang="en-US" dirty="0"/>
              </a:p>
            </c:rich>
          </c:tx>
          <c:layout/>
          <c:overlay val="0"/>
        </c:title>
        <c:majorTickMark val="out"/>
        <c:minorTickMark val="none"/>
        <c:tickLblPos val="nextTo"/>
        <c:crossAx val="2141761368"/>
        <c:crosses val="autoZero"/>
        <c:auto val="1"/>
        <c:lblAlgn val="ctr"/>
        <c:lblOffset val="100"/>
        <c:noMultiLvlLbl val="0"/>
      </c:catAx>
      <c:valAx>
        <c:axId val="2141761368"/>
        <c:scaling>
          <c:orientation val="minMax"/>
          <c:max val="1.0"/>
        </c:scaling>
        <c:delete val="0"/>
        <c:axPos val="l"/>
        <c:majorGridlines/>
        <c:title>
          <c:tx>
            <c:rich>
              <a:bodyPr rot="-5400000" vert="horz"/>
              <a:lstStyle/>
              <a:p>
                <a:pPr>
                  <a:defRPr/>
                </a:pPr>
                <a:r>
                  <a:rPr lang="en-US"/>
                  <a:t>CPU time (%)</a:t>
                </a:r>
              </a:p>
            </c:rich>
          </c:tx>
          <c:layout/>
          <c:overlay val="0"/>
        </c:title>
        <c:numFmt formatCode="0%" sourceLinked="0"/>
        <c:majorTickMark val="out"/>
        <c:minorTickMark val="none"/>
        <c:tickLblPos val="nextTo"/>
        <c:crossAx val="2141698952"/>
        <c:crosses val="autoZero"/>
        <c:crossBetween val="between"/>
        <c:majorUnit val="0.2"/>
      </c:valAx>
    </c:plotArea>
    <c:legend>
      <c:legendPos val="r"/>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Dispersal</a:t>
            </a:r>
            <a:r>
              <a:rPr lang="en-US" baseline="0" dirty="0"/>
              <a:t> </a:t>
            </a:r>
            <a:r>
              <a:rPr lang="en-US" baseline="0" dirty="0" err="1"/>
              <a:t>cpu</a:t>
            </a:r>
            <a:r>
              <a:rPr lang="en-US" baseline="0" dirty="0"/>
              <a:t> time increment 1to10 </a:t>
            </a:r>
            <a:r>
              <a:rPr lang="en-US" baseline="0" dirty="0" smtClean="0"/>
              <a:t>bins</a:t>
            </a:r>
            <a:endParaRPr lang="en-US" baseline="0" dirty="0"/>
          </a:p>
        </c:rich>
      </c:tx>
      <c:layout/>
      <c:overlay val="0"/>
    </c:title>
    <c:autoTitleDeleted val="0"/>
    <c:plotArea>
      <c:layout/>
      <c:barChart>
        <c:barDir val="col"/>
        <c:grouping val="clustered"/>
        <c:varyColors val="0"/>
        <c:ser>
          <c:idx val="1"/>
          <c:order val="0"/>
          <c:tx>
            <c:v>Ganser</c:v>
          </c:tx>
          <c:invertIfNegative val="0"/>
          <c:cat>
            <c:numRef>
              <c:f>'3.Bins Study'!$E$6:$E$17</c:f>
              <c:numCache>
                <c:formatCode>General</c:formatCode>
                <c:ptCount val="12"/>
                <c:pt idx="0">
                  <c:v>1.0</c:v>
                </c:pt>
                <c:pt idx="1">
                  <c:v>2.0</c:v>
                </c:pt>
                <c:pt idx="2">
                  <c:v>4.0</c:v>
                </c:pt>
                <c:pt idx="3">
                  <c:v>8.0</c:v>
                </c:pt>
                <c:pt idx="4">
                  <c:v>16.0</c:v>
                </c:pt>
                <c:pt idx="5">
                  <c:v>16.0</c:v>
                </c:pt>
                <c:pt idx="6">
                  <c:v>32.0</c:v>
                </c:pt>
                <c:pt idx="7">
                  <c:v>32.0</c:v>
                </c:pt>
                <c:pt idx="8">
                  <c:v>32.0</c:v>
                </c:pt>
                <c:pt idx="9">
                  <c:v>32.0</c:v>
                </c:pt>
                <c:pt idx="10">
                  <c:v>40.0</c:v>
                </c:pt>
                <c:pt idx="11">
                  <c:v>47.375</c:v>
                </c:pt>
              </c:numCache>
            </c:numRef>
          </c:cat>
          <c:val>
            <c:numRef>
              <c:f>'3.Bins Study'!$K$6:$K$17</c:f>
              <c:numCache>
                <c:formatCode>0.00</c:formatCode>
                <c:ptCount val="12"/>
                <c:pt idx="0">
                  <c:v>3.380281690140845</c:v>
                </c:pt>
                <c:pt idx="1">
                  <c:v>8.318385650224216</c:v>
                </c:pt>
                <c:pt idx="2">
                  <c:v>8.59183673469388</c:v>
                </c:pt>
                <c:pt idx="3">
                  <c:v>7.52336448598131</c:v>
                </c:pt>
                <c:pt idx="4">
                  <c:v>8.08</c:v>
                </c:pt>
                <c:pt idx="5">
                  <c:v>18.5</c:v>
                </c:pt>
                <c:pt idx="6">
                  <c:v>11.04347826086956</c:v>
                </c:pt>
                <c:pt idx="7">
                  <c:v>6.36111111111111</c:v>
                </c:pt>
                <c:pt idx="8">
                  <c:v>10.25806451612903</c:v>
                </c:pt>
                <c:pt idx="9">
                  <c:v>8.538461538461538</c:v>
                </c:pt>
                <c:pt idx="10">
                  <c:v>7.692307692307692</c:v>
                </c:pt>
                <c:pt idx="11">
                  <c:v>5.116279069767439</c:v>
                </c:pt>
              </c:numCache>
            </c:numRef>
          </c:val>
        </c:ser>
        <c:ser>
          <c:idx val="0"/>
          <c:order val="1"/>
          <c:tx>
            <c:v>Stokes</c:v>
          </c:tx>
          <c:invertIfNegative val="0"/>
          <c:cat>
            <c:numRef>
              <c:f>'3.Bins Study'!$E$6:$E$17</c:f>
              <c:numCache>
                <c:formatCode>General</c:formatCode>
                <c:ptCount val="12"/>
                <c:pt idx="0">
                  <c:v>1.0</c:v>
                </c:pt>
                <c:pt idx="1">
                  <c:v>2.0</c:v>
                </c:pt>
                <c:pt idx="2">
                  <c:v>4.0</c:v>
                </c:pt>
                <c:pt idx="3">
                  <c:v>8.0</c:v>
                </c:pt>
                <c:pt idx="4">
                  <c:v>16.0</c:v>
                </c:pt>
                <c:pt idx="5">
                  <c:v>16.0</c:v>
                </c:pt>
                <c:pt idx="6">
                  <c:v>32.0</c:v>
                </c:pt>
                <c:pt idx="7">
                  <c:v>32.0</c:v>
                </c:pt>
                <c:pt idx="8">
                  <c:v>32.0</c:v>
                </c:pt>
                <c:pt idx="9">
                  <c:v>32.0</c:v>
                </c:pt>
                <c:pt idx="10">
                  <c:v>40.0</c:v>
                </c:pt>
                <c:pt idx="11">
                  <c:v>47.375</c:v>
                </c:pt>
              </c:numCache>
            </c:numRef>
          </c:cat>
          <c:val>
            <c:numRef>
              <c:f>'3.Bins Study'!$L$6:$L$17</c:f>
              <c:numCache>
                <c:formatCode>0.00</c:formatCode>
                <c:ptCount val="12"/>
                <c:pt idx="0">
                  <c:v>16.01162790697675</c:v>
                </c:pt>
                <c:pt idx="1">
                  <c:v>16.84496124031008</c:v>
                </c:pt>
                <c:pt idx="2">
                  <c:v>16.95161290322578</c:v>
                </c:pt>
                <c:pt idx="3">
                  <c:v>24.27272727272719</c:v>
                </c:pt>
                <c:pt idx="4">
                  <c:v>15.33333333333333</c:v>
                </c:pt>
                <c:pt idx="5">
                  <c:v>16.5</c:v>
                </c:pt>
                <c:pt idx="6">
                  <c:v>11.93333333333333</c:v>
                </c:pt>
                <c:pt idx="7">
                  <c:v>7.40909090909091</c:v>
                </c:pt>
                <c:pt idx="8">
                  <c:v>10.05882352941177</c:v>
                </c:pt>
                <c:pt idx="9">
                  <c:v>15.1</c:v>
                </c:pt>
                <c:pt idx="10">
                  <c:v>11.7857142857143</c:v>
                </c:pt>
                <c:pt idx="11">
                  <c:v>8.85</c:v>
                </c:pt>
              </c:numCache>
            </c:numRef>
          </c:val>
        </c:ser>
        <c:dLbls>
          <c:showLegendKey val="0"/>
          <c:showVal val="0"/>
          <c:showCatName val="0"/>
          <c:showSerName val="0"/>
          <c:showPercent val="0"/>
          <c:showBubbleSize val="0"/>
        </c:dLbls>
        <c:gapWidth val="150"/>
        <c:axId val="2141253480"/>
        <c:axId val="2141237560"/>
      </c:barChart>
      <c:catAx>
        <c:axId val="2141253480"/>
        <c:scaling>
          <c:orientation val="minMax"/>
        </c:scaling>
        <c:delete val="0"/>
        <c:axPos val="b"/>
        <c:title>
          <c:tx>
            <c:rich>
              <a:bodyPr/>
              <a:lstStyle/>
              <a:p>
                <a:pPr>
                  <a:defRPr/>
                </a:pPr>
                <a:r>
                  <a:rPr lang="en-US"/>
                  <a:t>MNII Nodes</a:t>
                </a:r>
              </a:p>
            </c:rich>
          </c:tx>
          <c:layout/>
          <c:overlay val="0"/>
        </c:title>
        <c:numFmt formatCode="General" sourceLinked="1"/>
        <c:majorTickMark val="out"/>
        <c:minorTickMark val="none"/>
        <c:tickLblPos val="nextTo"/>
        <c:txPr>
          <a:bodyPr rot="-3600000"/>
          <a:lstStyle/>
          <a:p>
            <a:pPr>
              <a:defRPr/>
            </a:pPr>
            <a:endParaRPr lang="en-US"/>
          </a:p>
        </c:txPr>
        <c:crossAx val="2141237560"/>
        <c:crosses val="autoZero"/>
        <c:auto val="1"/>
        <c:lblAlgn val="ctr"/>
        <c:lblOffset val="100"/>
        <c:noMultiLvlLbl val="0"/>
      </c:catAx>
      <c:valAx>
        <c:axId val="2141237560"/>
        <c:scaling>
          <c:orientation val="minMax"/>
          <c:max val="25.0"/>
        </c:scaling>
        <c:delete val="0"/>
        <c:axPos val="l"/>
        <c:majorGridlines/>
        <c:title>
          <c:tx>
            <c:rich>
              <a:bodyPr rot="-5400000" vert="horz"/>
              <a:lstStyle/>
              <a:p>
                <a:pPr>
                  <a:defRPr/>
                </a:pPr>
                <a:r>
                  <a:rPr lang="en-US"/>
                  <a:t>time</a:t>
                </a:r>
                <a:r>
                  <a:rPr lang="en-US" baseline="0"/>
                  <a:t> increment (multiples)</a:t>
                </a:r>
                <a:endParaRPr lang="en-US"/>
              </a:p>
            </c:rich>
          </c:tx>
          <c:layout/>
          <c:overlay val="0"/>
        </c:title>
        <c:numFmt formatCode="#,##0" sourceLinked="0"/>
        <c:majorTickMark val="out"/>
        <c:minorTickMark val="none"/>
        <c:tickLblPos val="nextTo"/>
        <c:crossAx val="21412534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v>Meteo</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'1.Scalability'!$S$60:$S$71</c:f>
              <c:numCache>
                <c:formatCode>0.00%</c:formatCode>
                <c:ptCount val="12"/>
                <c:pt idx="0">
                  <c:v>0.357349537037037</c:v>
                </c:pt>
                <c:pt idx="1">
                  <c:v>0.533278553820871</c:v>
                </c:pt>
                <c:pt idx="2">
                  <c:v>0.508744038155803</c:v>
                </c:pt>
                <c:pt idx="3">
                  <c:v>0.424507658643326</c:v>
                </c:pt>
                <c:pt idx="4">
                  <c:v>0.417543859649123</c:v>
                </c:pt>
                <c:pt idx="5">
                  <c:v>0.541818181818182</c:v>
                </c:pt>
                <c:pt idx="6">
                  <c:v>0.533333333333333</c:v>
                </c:pt>
                <c:pt idx="7">
                  <c:v>0.411255411255411</c:v>
                </c:pt>
                <c:pt idx="8">
                  <c:v>0.448979591836735</c:v>
                </c:pt>
                <c:pt idx="9">
                  <c:v>0.49003984063745</c:v>
                </c:pt>
                <c:pt idx="10">
                  <c:v>0.476987447698745</c:v>
                </c:pt>
                <c:pt idx="11">
                  <c:v>0.533980582524272</c:v>
                </c:pt>
              </c:numCache>
            </c:numRef>
          </c:val>
        </c:ser>
        <c:ser>
          <c:idx val="1"/>
          <c:order val="1"/>
          <c:tx>
            <c:v>Ash Dispersal</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'1.Scalability'!$T$60:$T$71</c:f>
              <c:numCache>
                <c:formatCode>0.00%</c:formatCode>
                <c:ptCount val="12"/>
                <c:pt idx="0">
                  <c:v>0.612847222222222</c:v>
                </c:pt>
                <c:pt idx="1">
                  <c:v>0.38455217748562</c:v>
                </c:pt>
                <c:pt idx="2">
                  <c:v>0.332273449920509</c:v>
                </c:pt>
                <c:pt idx="3">
                  <c:v>0.2472647702407</c:v>
                </c:pt>
                <c:pt idx="4">
                  <c:v>0.214035087719298</c:v>
                </c:pt>
                <c:pt idx="5">
                  <c:v>0.109090909090909</c:v>
                </c:pt>
                <c:pt idx="6">
                  <c:v>0.0947368421052631</c:v>
                </c:pt>
                <c:pt idx="7">
                  <c:v>0.207792207792208</c:v>
                </c:pt>
                <c:pt idx="8">
                  <c:v>0.179591836734694</c:v>
                </c:pt>
                <c:pt idx="9">
                  <c:v>0.143426294820717</c:v>
                </c:pt>
                <c:pt idx="10">
                  <c:v>0.150627615062761</c:v>
                </c:pt>
                <c:pt idx="11">
                  <c:v>0.177993527508091</c:v>
                </c:pt>
              </c:numCache>
            </c:numRef>
          </c:val>
        </c:ser>
        <c:ser>
          <c:idx val="2"/>
          <c:order val="2"/>
          <c:tx>
            <c:v>Aggregation</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'1.Scalability'!$W$60:$W$71</c:f>
              <c:numCache>
                <c:formatCode>0.00%</c:formatCode>
                <c:ptCount val="12"/>
                <c:pt idx="0">
                  <c:v>0.00202546296296296</c:v>
                </c:pt>
                <c:pt idx="1">
                  <c:v>0.00493015612161052</c:v>
                </c:pt>
                <c:pt idx="2">
                  <c:v>0.0127186009538951</c:v>
                </c:pt>
                <c:pt idx="3">
                  <c:v>0.131291028446389</c:v>
                </c:pt>
                <c:pt idx="4">
                  <c:v>0.00701754385964912</c:v>
                </c:pt>
                <c:pt idx="5">
                  <c:v>0.0218181818181818</c:v>
                </c:pt>
                <c:pt idx="6">
                  <c:v>0.0421052631578947</c:v>
                </c:pt>
                <c:pt idx="7">
                  <c:v>0.00432900432900433</c:v>
                </c:pt>
                <c:pt idx="8">
                  <c:v>0.0122448979591837</c:v>
                </c:pt>
                <c:pt idx="9">
                  <c:v>0.0159362549800797</c:v>
                </c:pt>
                <c:pt idx="10">
                  <c:v>0.00836820083682008</c:v>
                </c:pt>
                <c:pt idx="11">
                  <c:v>0.00647249190938511</c:v>
                </c:pt>
              </c:numCache>
            </c:numRef>
          </c:val>
        </c:ser>
        <c:ser>
          <c:idx val="3"/>
          <c:order val="3"/>
          <c:tx>
            <c:v>Gravity current</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'1.Scalability'!$X$60:$X$71</c:f>
              <c:numCache>
                <c:formatCode>0.00%</c:formatCode>
                <c:ptCount val="12"/>
                <c:pt idx="0">
                  <c:v>0.00318287037037037</c:v>
                </c:pt>
                <c:pt idx="1">
                  <c:v>0.00739523418241577</c:v>
                </c:pt>
                <c:pt idx="2">
                  <c:v>0.0111287758346582</c:v>
                </c:pt>
                <c:pt idx="3">
                  <c:v>0.0109409190371991</c:v>
                </c:pt>
                <c:pt idx="4">
                  <c:v>0.0631578947368421</c:v>
                </c:pt>
                <c:pt idx="5">
                  <c:v>0.0181818181818182</c:v>
                </c:pt>
                <c:pt idx="6">
                  <c:v>0.031578947368421</c:v>
                </c:pt>
                <c:pt idx="7">
                  <c:v>0.00865800865800866</c:v>
                </c:pt>
                <c:pt idx="8">
                  <c:v>0.0122448979591837</c:v>
                </c:pt>
                <c:pt idx="9">
                  <c:v>0.0119521912350598</c:v>
                </c:pt>
                <c:pt idx="10">
                  <c:v>0.00836820083682008</c:v>
                </c:pt>
                <c:pt idx="11">
                  <c:v>0.00647249190938511</c:v>
                </c:pt>
              </c:numCache>
            </c:numRef>
          </c:val>
        </c:ser>
        <c:ser>
          <c:idx val="4"/>
          <c:order val="4"/>
          <c:tx>
            <c:v>Restart</c:v>
          </c:tx>
          <c:invertIfNegative val="0"/>
          <c:val>
            <c:numRef>
              <c:f>'1.Scalability'!$U$60:$U$71</c:f>
              <c:numCache>
                <c:formatCode>0.00%</c:formatCode>
                <c:ptCount val="12"/>
                <c:pt idx="0">
                  <c:v>0.0245949074074074</c:v>
                </c:pt>
                <c:pt idx="1">
                  <c:v>0.0698438783894823</c:v>
                </c:pt>
                <c:pt idx="2">
                  <c:v>0.135135135135135</c:v>
                </c:pt>
                <c:pt idx="3">
                  <c:v>0.185995623632385</c:v>
                </c:pt>
                <c:pt idx="4">
                  <c:v>0.298245614035088</c:v>
                </c:pt>
                <c:pt idx="5">
                  <c:v>0.309090909090909</c:v>
                </c:pt>
                <c:pt idx="6">
                  <c:v>0.298245614035088</c:v>
                </c:pt>
                <c:pt idx="7">
                  <c:v>0.367965367965368</c:v>
                </c:pt>
                <c:pt idx="8">
                  <c:v>0.346938775510204</c:v>
                </c:pt>
                <c:pt idx="9">
                  <c:v>0.338645418326693</c:v>
                </c:pt>
                <c:pt idx="10">
                  <c:v>0.355648535564854</c:v>
                </c:pt>
                <c:pt idx="11">
                  <c:v>0.275080906148867</c:v>
                </c:pt>
              </c:numCache>
            </c:numRef>
          </c:val>
        </c:ser>
        <c:dLbls>
          <c:showLegendKey val="0"/>
          <c:showVal val="0"/>
          <c:showCatName val="0"/>
          <c:showSerName val="0"/>
          <c:showPercent val="0"/>
          <c:showBubbleSize val="0"/>
        </c:dLbls>
        <c:gapWidth val="150"/>
        <c:overlap val="100"/>
        <c:axId val="2142744456"/>
        <c:axId val="2143251960"/>
      </c:barChart>
      <c:catAx>
        <c:axId val="2142744456"/>
        <c:scaling>
          <c:orientation val="minMax"/>
        </c:scaling>
        <c:delete val="0"/>
        <c:axPos val="b"/>
        <c:numFmt formatCode="General" sourceLinked="1"/>
        <c:majorTickMark val="out"/>
        <c:minorTickMark val="none"/>
        <c:tickLblPos val="nextTo"/>
        <c:txPr>
          <a:bodyPr rot="-3600000"/>
          <a:lstStyle/>
          <a:p>
            <a:pPr>
              <a:defRPr/>
            </a:pPr>
            <a:endParaRPr lang="en-US"/>
          </a:p>
        </c:txPr>
        <c:crossAx val="2143251960"/>
        <c:crosses val="autoZero"/>
        <c:auto val="1"/>
        <c:lblAlgn val="ctr"/>
        <c:lblOffset val="100"/>
        <c:noMultiLvlLbl val="0"/>
      </c:catAx>
      <c:valAx>
        <c:axId val="2143251960"/>
        <c:scaling>
          <c:orientation val="minMax"/>
          <c:max val="1.0"/>
        </c:scaling>
        <c:delete val="0"/>
        <c:axPos val="l"/>
        <c:majorGridlines/>
        <c:numFmt formatCode="0%" sourceLinked="0"/>
        <c:majorTickMark val="out"/>
        <c:minorTickMark val="none"/>
        <c:tickLblPos val="nextTo"/>
        <c:crossAx val="214274445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535145069471"/>
          <c:y val="0.093702262248639"/>
          <c:w val="0.628354627599737"/>
          <c:h val="0.738693964559493"/>
        </c:manualLayout>
      </c:layout>
      <c:barChart>
        <c:barDir val="col"/>
        <c:grouping val="stacked"/>
        <c:varyColors val="0"/>
        <c:ser>
          <c:idx val="0"/>
          <c:order val="0"/>
          <c:tx>
            <c:v>Meteo</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'1.Scalability'!$S$66:$S$69</c:f>
              <c:numCache>
                <c:formatCode>0.00%</c:formatCode>
                <c:ptCount val="4"/>
                <c:pt idx="0">
                  <c:v>0.533333333333333</c:v>
                </c:pt>
                <c:pt idx="1">
                  <c:v>0.411255411255411</c:v>
                </c:pt>
                <c:pt idx="2">
                  <c:v>0.448979591836735</c:v>
                </c:pt>
                <c:pt idx="3">
                  <c:v>0.49003984063745</c:v>
                </c:pt>
              </c:numCache>
            </c:numRef>
          </c:val>
        </c:ser>
        <c:ser>
          <c:idx val="1"/>
          <c:order val="1"/>
          <c:tx>
            <c:v>Ash Dispersal</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'1.Scalability'!$T$66:$T$69</c:f>
              <c:numCache>
                <c:formatCode>0.00%</c:formatCode>
                <c:ptCount val="4"/>
                <c:pt idx="0">
                  <c:v>0.0947368421052631</c:v>
                </c:pt>
                <c:pt idx="1">
                  <c:v>0.207792207792208</c:v>
                </c:pt>
                <c:pt idx="2">
                  <c:v>0.179591836734694</c:v>
                </c:pt>
                <c:pt idx="3">
                  <c:v>0.143426294820717</c:v>
                </c:pt>
              </c:numCache>
            </c:numRef>
          </c:val>
        </c:ser>
        <c:ser>
          <c:idx val="2"/>
          <c:order val="2"/>
          <c:tx>
            <c:v>Aggregation</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'1.Scalability'!$W$66:$W$69</c:f>
              <c:numCache>
                <c:formatCode>0.00%</c:formatCode>
                <c:ptCount val="4"/>
                <c:pt idx="0">
                  <c:v>0.0421052631578947</c:v>
                </c:pt>
                <c:pt idx="1">
                  <c:v>0.00432900432900433</c:v>
                </c:pt>
                <c:pt idx="2">
                  <c:v>0.0122448979591837</c:v>
                </c:pt>
                <c:pt idx="3">
                  <c:v>0.0159362549800797</c:v>
                </c:pt>
              </c:numCache>
            </c:numRef>
          </c:val>
        </c:ser>
        <c:ser>
          <c:idx val="3"/>
          <c:order val="3"/>
          <c:tx>
            <c:v>Gravity current</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'1.Scalability'!$X$66:$X$69</c:f>
              <c:numCache>
                <c:formatCode>0.00%</c:formatCode>
                <c:ptCount val="4"/>
                <c:pt idx="0">
                  <c:v>0.031578947368421</c:v>
                </c:pt>
                <c:pt idx="1">
                  <c:v>0.00865800865800866</c:v>
                </c:pt>
                <c:pt idx="2">
                  <c:v>0.0122448979591837</c:v>
                </c:pt>
                <c:pt idx="3">
                  <c:v>0.0119521912350598</c:v>
                </c:pt>
              </c:numCache>
            </c:numRef>
          </c:val>
        </c:ser>
        <c:ser>
          <c:idx val="4"/>
          <c:order val="4"/>
          <c:tx>
            <c:v>Restart</c:v>
          </c:tx>
          <c:invertIfNegative val="0"/>
          <c:cat>
            <c:multiLvlStrRef>
              <c:f>'1.Scalability'!$C$66:$D$69</c:f>
              <c:multiLvlStrCache>
                <c:ptCount val="4"/>
                <c:lvl>
                  <c:pt idx="0">
                    <c:v>21x24x8</c:v>
                  </c:pt>
                  <c:pt idx="1">
                    <c:v>6x84x8</c:v>
                  </c:pt>
                  <c:pt idx="2">
                    <c:v>7x72x8</c:v>
                  </c:pt>
                  <c:pt idx="3">
                    <c:v>12x42x8</c:v>
                  </c:pt>
                </c:lvl>
                <c:lvl>
                  <c:pt idx="0">
                    <c:v>512-1</c:v>
                  </c:pt>
                  <c:pt idx="1">
                    <c:v>512-2</c:v>
                  </c:pt>
                  <c:pt idx="2">
                    <c:v>512-3</c:v>
                  </c:pt>
                  <c:pt idx="3">
                    <c:v>512-4</c:v>
                  </c:pt>
                </c:lvl>
              </c:multiLvlStrCache>
            </c:multiLvlStrRef>
          </c:cat>
          <c:val>
            <c:numRef>
              <c:f>'1.Scalability'!$U$66:$U$69</c:f>
              <c:numCache>
                <c:formatCode>0.00%</c:formatCode>
                <c:ptCount val="4"/>
                <c:pt idx="0">
                  <c:v>0.298245614035088</c:v>
                </c:pt>
                <c:pt idx="1">
                  <c:v>0.367965367965368</c:v>
                </c:pt>
                <c:pt idx="2">
                  <c:v>0.346938775510204</c:v>
                </c:pt>
                <c:pt idx="3">
                  <c:v>0.338645418326693</c:v>
                </c:pt>
              </c:numCache>
            </c:numRef>
          </c:val>
        </c:ser>
        <c:dLbls>
          <c:showLegendKey val="0"/>
          <c:showVal val="0"/>
          <c:showCatName val="0"/>
          <c:showSerName val="0"/>
          <c:showPercent val="0"/>
          <c:showBubbleSize val="0"/>
        </c:dLbls>
        <c:gapWidth val="150"/>
        <c:overlap val="100"/>
        <c:axId val="2142776984"/>
        <c:axId val="2142753896"/>
      </c:barChart>
      <c:catAx>
        <c:axId val="2142776984"/>
        <c:scaling>
          <c:orientation val="minMax"/>
        </c:scaling>
        <c:delete val="1"/>
        <c:axPos val="b"/>
        <c:numFmt formatCode="General" sourceLinked="1"/>
        <c:majorTickMark val="out"/>
        <c:minorTickMark val="none"/>
        <c:tickLblPos val="nextTo"/>
        <c:crossAx val="2142753896"/>
        <c:crosses val="autoZero"/>
        <c:auto val="1"/>
        <c:lblAlgn val="ctr"/>
        <c:lblOffset val="100"/>
        <c:noMultiLvlLbl val="0"/>
      </c:catAx>
      <c:valAx>
        <c:axId val="2142753896"/>
        <c:scaling>
          <c:orientation val="minMax"/>
          <c:max val="1.0"/>
        </c:scaling>
        <c:delete val="0"/>
        <c:axPos val="l"/>
        <c:majorGridlines/>
        <c:numFmt formatCode="0%" sourceLinked="0"/>
        <c:majorTickMark val="out"/>
        <c:minorTickMark val="none"/>
        <c:tickLblPos val="nextTo"/>
        <c:crossAx val="2142776984"/>
        <c:crosses val="autoZero"/>
        <c:crossBetween val="between"/>
        <c:majorUnit val="0.2"/>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Domain</a:t>
            </a:r>
            <a:r>
              <a:rPr lang="en-US" baseline="0" dirty="0"/>
              <a:t> </a:t>
            </a:r>
            <a:r>
              <a:rPr lang="en-US" baseline="0" dirty="0" smtClean="0"/>
              <a:t>decomposition – </a:t>
            </a:r>
            <a:r>
              <a:rPr lang="en-US" baseline="0" dirty="0" err="1" smtClean="0"/>
              <a:t>RunTime</a:t>
            </a:r>
            <a:endParaRPr lang="en-US" dirty="0"/>
          </a:p>
        </c:rich>
      </c:tx>
      <c:layout>
        <c:manualLayout>
          <c:xMode val="edge"/>
          <c:yMode val="edge"/>
          <c:x val="0.182436547454323"/>
          <c:y val="0.0423286301522053"/>
        </c:manualLayout>
      </c:layout>
      <c:overlay val="0"/>
    </c:title>
    <c:autoTitleDeleted val="0"/>
    <c:view3D>
      <c:rotX val="15"/>
      <c:rotY val="20"/>
      <c:depthPercent val="100"/>
      <c:rAngAx val="0"/>
      <c:perspective val="30"/>
    </c:view3D>
    <c:floor>
      <c:thickness val="0"/>
    </c:floor>
    <c:sideWall>
      <c:thickness val="0"/>
    </c:sideWall>
    <c:backWall>
      <c:thickness val="0"/>
    </c:backWall>
    <c:plotArea>
      <c:layout/>
      <c:area3DChart>
        <c:grouping val="standard"/>
        <c:varyColors val="0"/>
        <c:ser>
          <c:idx val="0"/>
          <c:order val="0"/>
          <c:tx>
            <c:strRef>
              <c:f>'4.Domain decomposition'!$D$19</c:f>
              <c:strCache>
                <c:ptCount val="1"/>
                <c:pt idx="0">
                  <c:v>6x84x8</c:v>
                </c:pt>
              </c:strCache>
            </c:strRef>
          </c:tx>
          <c:cat>
            <c:strRef>
              <c:f>'4.Domain decomposition'!$C$20:$C$24</c:f>
              <c:strCache>
                <c:ptCount val="5"/>
                <c:pt idx="0">
                  <c:v>Meteo (h)</c:v>
                </c:pt>
                <c:pt idx="1">
                  <c:v>Dispersal (h)</c:v>
                </c:pt>
                <c:pt idx="2">
                  <c:v>GC (h)</c:v>
                </c:pt>
                <c:pt idx="3">
                  <c:v>Aggregation (h)</c:v>
                </c:pt>
                <c:pt idx="4">
                  <c:v>Restart (h)</c:v>
                </c:pt>
              </c:strCache>
            </c:strRef>
          </c:cat>
          <c:val>
            <c:numRef>
              <c:f>'4.Domain decomposition'!$D$20:$D$24</c:f>
              <c:numCache>
                <c:formatCode>0.00</c:formatCode>
                <c:ptCount val="5"/>
                <c:pt idx="0">
                  <c:v>1.794444444444444</c:v>
                </c:pt>
                <c:pt idx="1">
                  <c:v>6.422222222222222</c:v>
                </c:pt>
                <c:pt idx="2">
                  <c:v>6.46</c:v>
                </c:pt>
                <c:pt idx="3">
                  <c:v>6.47888888888889</c:v>
                </c:pt>
                <c:pt idx="4">
                  <c:v>8.084444444444446</c:v>
                </c:pt>
              </c:numCache>
            </c:numRef>
          </c:val>
        </c:ser>
        <c:ser>
          <c:idx val="2"/>
          <c:order val="1"/>
          <c:tx>
            <c:strRef>
              <c:f>'4.Domain decomposition'!$F$19</c:f>
              <c:strCache>
                <c:ptCount val="1"/>
                <c:pt idx="0">
                  <c:v>7x72x8</c:v>
                </c:pt>
              </c:strCache>
            </c:strRef>
          </c:tx>
          <c:cat>
            <c:strRef>
              <c:f>'4.Domain decomposition'!$C$20:$C$24</c:f>
              <c:strCache>
                <c:ptCount val="5"/>
                <c:pt idx="0">
                  <c:v>Meteo (h)</c:v>
                </c:pt>
                <c:pt idx="1">
                  <c:v>Dispersal (h)</c:v>
                </c:pt>
                <c:pt idx="2">
                  <c:v>GC (h)</c:v>
                </c:pt>
                <c:pt idx="3">
                  <c:v>Aggregation (h)</c:v>
                </c:pt>
                <c:pt idx="4">
                  <c:v>Restart (h)</c:v>
                </c:pt>
              </c:strCache>
            </c:strRef>
          </c:cat>
          <c:val>
            <c:numRef>
              <c:f>'4.Domain decomposition'!$F$20:$F$24</c:f>
              <c:numCache>
                <c:formatCode>0.00</c:formatCode>
                <c:ptCount val="5"/>
                <c:pt idx="0">
                  <c:v>2.077777777777777</c:v>
                </c:pt>
                <c:pt idx="1">
                  <c:v>7.026666666666667</c:v>
                </c:pt>
                <c:pt idx="2">
                  <c:v>7.083333333333333</c:v>
                </c:pt>
                <c:pt idx="3">
                  <c:v>7.140000000000001</c:v>
                </c:pt>
                <c:pt idx="4">
                  <c:v>8.745555555555557</c:v>
                </c:pt>
              </c:numCache>
            </c:numRef>
          </c:val>
        </c:ser>
        <c:ser>
          <c:idx val="4"/>
          <c:order val="2"/>
          <c:tx>
            <c:strRef>
              <c:f>'4.Domain decomposition'!$E$19</c:f>
              <c:strCache>
                <c:ptCount val="1"/>
                <c:pt idx="0">
                  <c:v>12x42x8</c:v>
                </c:pt>
              </c:strCache>
            </c:strRef>
          </c:tx>
          <c:spPr>
            <a:ln w="25400">
              <a:noFill/>
            </a:ln>
          </c:spPr>
          <c:cat>
            <c:strRef>
              <c:f>'4.Domain decomposition'!$C$20:$C$24</c:f>
              <c:strCache>
                <c:ptCount val="5"/>
                <c:pt idx="0">
                  <c:v>Meteo (h)</c:v>
                </c:pt>
                <c:pt idx="1">
                  <c:v>Dispersal (h)</c:v>
                </c:pt>
                <c:pt idx="2">
                  <c:v>GC (h)</c:v>
                </c:pt>
                <c:pt idx="3">
                  <c:v>Aggregation (h)</c:v>
                </c:pt>
                <c:pt idx="4">
                  <c:v>Restart (h)</c:v>
                </c:pt>
              </c:strCache>
            </c:strRef>
          </c:cat>
          <c:val>
            <c:numRef>
              <c:f>'4.Domain decomposition'!$E$20:$E$24</c:f>
              <c:numCache>
                <c:formatCode>0.00</c:formatCode>
                <c:ptCount val="5"/>
                <c:pt idx="0">
                  <c:v>2.373333333333333</c:v>
                </c:pt>
                <c:pt idx="1">
                  <c:v>7.051111111111111</c:v>
                </c:pt>
                <c:pt idx="2">
                  <c:v>7.157777777777775</c:v>
                </c:pt>
                <c:pt idx="3">
                  <c:v>7.283333333333336</c:v>
                </c:pt>
                <c:pt idx="4">
                  <c:v>8.93888888888889</c:v>
                </c:pt>
              </c:numCache>
            </c:numRef>
          </c:val>
        </c:ser>
        <c:ser>
          <c:idx val="5"/>
          <c:order val="3"/>
          <c:tx>
            <c:strRef>
              <c:f>'4.Domain decomposition'!$G$19</c:f>
              <c:strCache>
                <c:ptCount val="1"/>
                <c:pt idx="0">
                  <c:v>21x24x8</c:v>
                </c:pt>
              </c:strCache>
            </c:strRef>
          </c:tx>
          <c:spPr>
            <a:ln w="25400">
              <a:noFill/>
            </a:ln>
          </c:spPr>
          <c:cat>
            <c:strRef>
              <c:f>'4.Domain decomposition'!$C$20:$C$24</c:f>
              <c:strCache>
                <c:ptCount val="5"/>
                <c:pt idx="0">
                  <c:v>Meteo (h)</c:v>
                </c:pt>
                <c:pt idx="1">
                  <c:v>Dispersal (h)</c:v>
                </c:pt>
                <c:pt idx="2">
                  <c:v>GC (h)</c:v>
                </c:pt>
                <c:pt idx="3">
                  <c:v>Aggregation (h)</c:v>
                </c:pt>
                <c:pt idx="4">
                  <c:v>Restart (h)</c:v>
                </c:pt>
              </c:strCache>
            </c:strRef>
          </c:cat>
          <c:val>
            <c:numRef>
              <c:f>'4.Domain decomposition'!$G$20:$G$24</c:f>
              <c:numCache>
                <c:formatCode>0.00</c:formatCode>
                <c:ptCount val="5"/>
                <c:pt idx="0">
                  <c:v>2.871111111111111</c:v>
                </c:pt>
                <c:pt idx="1">
                  <c:v>8.16</c:v>
                </c:pt>
                <c:pt idx="2">
                  <c:v>8.33</c:v>
                </c:pt>
                <c:pt idx="3">
                  <c:v>8.55666666666667</c:v>
                </c:pt>
                <c:pt idx="4">
                  <c:v>10.16222222222222</c:v>
                </c:pt>
              </c:numCache>
            </c:numRef>
          </c:val>
        </c:ser>
        <c:dLbls>
          <c:showLegendKey val="0"/>
          <c:showVal val="0"/>
          <c:showCatName val="0"/>
          <c:showSerName val="0"/>
          <c:showPercent val="0"/>
          <c:showBubbleSize val="0"/>
        </c:dLbls>
        <c:dropLines/>
        <c:axId val="-2095765192"/>
        <c:axId val="-2096096424"/>
        <c:axId val="-2084000216"/>
      </c:area3DChart>
      <c:catAx>
        <c:axId val="-2095765192"/>
        <c:scaling>
          <c:orientation val="minMax"/>
        </c:scaling>
        <c:delete val="0"/>
        <c:axPos val="b"/>
        <c:majorTickMark val="out"/>
        <c:minorTickMark val="none"/>
        <c:tickLblPos val="nextTo"/>
        <c:crossAx val="-2096096424"/>
        <c:crosses val="autoZero"/>
        <c:auto val="1"/>
        <c:lblAlgn val="ctr"/>
        <c:lblOffset val="100"/>
        <c:noMultiLvlLbl val="0"/>
      </c:catAx>
      <c:valAx>
        <c:axId val="-2096096424"/>
        <c:scaling>
          <c:orientation val="minMax"/>
        </c:scaling>
        <c:delete val="0"/>
        <c:axPos val="l"/>
        <c:majorGridlines/>
        <c:title>
          <c:tx>
            <c:rich>
              <a:bodyPr rot="-5400000" vert="horz"/>
              <a:lstStyle/>
              <a:p>
                <a:pPr>
                  <a:defRPr/>
                </a:pPr>
                <a:r>
                  <a:rPr lang="en-US"/>
                  <a:t>Computation</a:t>
                </a:r>
                <a:r>
                  <a:rPr lang="en-US" baseline="0"/>
                  <a:t>al time (h)</a:t>
                </a:r>
                <a:endParaRPr lang="en-US"/>
              </a:p>
            </c:rich>
          </c:tx>
          <c:layout/>
          <c:overlay val="0"/>
        </c:title>
        <c:numFmt formatCode="0.00" sourceLinked="1"/>
        <c:majorTickMark val="out"/>
        <c:minorTickMark val="none"/>
        <c:tickLblPos val="nextTo"/>
        <c:crossAx val="-2095765192"/>
        <c:crosses val="autoZero"/>
        <c:crossBetween val="midCat"/>
      </c:valAx>
      <c:serAx>
        <c:axId val="-2084000216"/>
        <c:scaling>
          <c:orientation val="minMax"/>
        </c:scaling>
        <c:delete val="1"/>
        <c:axPos val="b"/>
        <c:majorTickMark val="out"/>
        <c:minorTickMark val="none"/>
        <c:tickLblPos val="nextTo"/>
        <c:crossAx val="-2096096424"/>
        <c:crosses val="autoZero"/>
      </c:serAx>
    </c:plotArea>
    <c:legend>
      <c:legendPos val="r"/>
      <c:layout>
        <c:manualLayout>
          <c:xMode val="edge"/>
          <c:yMode val="edge"/>
          <c:x val="0.807827918110109"/>
          <c:y val="0.373468873828834"/>
          <c:w val="0.179345224268011"/>
          <c:h val="0.346185238677184"/>
        </c:manualLayout>
      </c:layout>
      <c:overlay val="0"/>
      <c:txPr>
        <a:bodyPr/>
        <a:lstStyle/>
        <a:p>
          <a:pPr>
            <a:defRPr sz="1100" b="1"/>
          </a:pPr>
          <a:endParaRPr lang="en-US"/>
        </a:p>
      </c:txPr>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v>Meteo</c:v>
          </c:tx>
          <c:spPr>
            <a:solidFill>
              <a:srgbClr val="3366FF"/>
            </a:solidFill>
          </c:spPr>
          <c:invertIfNegative val="0"/>
          <c:cat>
            <c:numRef>
              <c:f>'1.Scalability'!$C$8:$C$15</c:f>
              <c:numCache>
                <c:formatCode>General</c:formatCode>
                <c:ptCount val="8"/>
                <c:pt idx="0">
                  <c:v>16.0</c:v>
                </c:pt>
                <c:pt idx="1">
                  <c:v>32.0</c:v>
                </c:pt>
                <c:pt idx="2">
                  <c:v>64.0</c:v>
                </c:pt>
                <c:pt idx="3">
                  <c:v>128.0</c:v>
                </c:pt>
                <c:pt idx="4">
                  <c:v>256.0</c:v>
                </c:pt>
                <c:pt idx="5">
                  <c:v>512.0</c:v>
                </c:pt>
                <c:pt idx="6">
                  <c:v>640.0</c:v>
                </c:pt>
                <c:pt idx="7">
                  <c:v>758.0</c:v>
                </c:pt>
              </c:numCache>
            </c:numRef>
          </c:cat>
          <c:val>
            <c:numRef>
              <c:f>'1.Scalability'!$I$8:$I$15</c:f>
              <c:numCache>
                <c:formatCode>0.00%</c:formatCode>
                <c:ptCount val="8"/>
                <c:pt idx="0">
                  <c:v>0.420954742715437</c:v>
                </c:pt>
                <c:pt idx="1">
                  <c:v>0.481299816063765</c:v>
                </c:pt>
                <c:pt idx="2">
                  <c:v>0.488590604026846</c:v>
                </c:pt>
                <c:pt idx="3">
                  <c:v>0.505405405405405</c:v>
                </c:pt>
                <c:pt idx="4">
                  <c:v>0.560538116591928</c:v>
                </c:pt>
                <c:pt idx="5">
                  <c:v>0.584615384615385</c:v>
                </c:pt>
                <c:pt idx="6">
                  <c:v>0.598214285714286</c:v>
                </c:pt>
                <c:pt idx="7">
                  <c:v>0.561224489795918</c:v>
                </c:pt>
              </c:numCache>
            </c:numRef>
          </c:val>
        </c:ser>
        <c:ser>
          <c:idx val="1"/>
          <c:order val="1"/>
          <c:tx>
            <c:v>Ash Dispersal</c:v>
          </c:tx>
          <c:spPr>
            <a:solidFill>
              <a:schemeClr val="accent2">
                <a:lumMod val="60000"/>
                <a:lumOff val="40000"/>
              </a:schemeClr>
            </a:solidFill>
          </c:spPr>
          <c:invertIfNegative val="0"/>
          <c:dLbls>
            <c:numFmt formatCode="0%" sourceLinked="0"/>
            <c:dLblPos val="inEnd"/>
            <c:showLegendKey val="0"/>
            <c:showVal val="1"/>
            <c:showCatName val="0"/>
            <c:showSerName val="0"/>
            <c:showPercent val="0"/>
            <c:showBubbleSize val="0"/>
            <c:showLeaderLines val="0"/>
          </c:dLbls>
          <c:cat>
            <c:numRef>
              <c:f>'1.Scalability'!$C$8:$C$15</c:f>
              <c:numCache>
                <c:formatCode>General</c:formatCode>
                <c:ptCount val="8"/>
                <c:pt idx="0">
                  <c:v>16.0</c:v>
                </c:pt>
                <c:pt idx="1">
                  <c:v>32.0</c:v>
                </c:pt>
                <c:pt idx="2">
                  <c:v>64.0</c:v>
                </c:pt>
                <c:pt idx="3">
                  <c:v>128.0</c:v>
                </c:pt>
                <c:pt idx="4">
                  <c:v>256.0</c:v>
                </c:pt>
                <c:pt idx="5">
                  <c:v>512.0</c:v>
                </c:pt>
                <c:pt idx="6">
                  <c:v>640.0</c:v>
                </c:pt>
                <c:pt idx="7">
                  <c:v>758.0</c:v>
                </c:pt>
              </c:numCache>
            </c:numRef>
          </c:cat>
          <c:val>
            <c:numRef>
              <c:f>'1.Scalability'!$J$8:$J$15</c:f>
              <c:numCache>
                <c:formatCode>0.00%</c:formatCode>
                <c:ptCount val="8"/>
                <c:pt idx="0">
                  <c:v>0.579045257284563</c:v>
                </c:pt>
                <c:pt idx="1">
                  <c:v>0.518700183936235</c:v>
                </c:pt>
                <c:pt idx="2">
                  <c:v>0.511409395973154</c:v>
                </c:pt>
                <c:pt idx="3">
                  <c:v>0.494594594594595</c:v>
                </c:pt>
                <c:pt idx="4">
                  <c:v>0.439461883408072</c:v>
                </c:pt>
                <c:pt idx="5">
                  <c:v>0.415384615384615</c:v>
                </c:pt>
                <c:pt idx="6">
                  <c:v>0.401785714285714</c:v>
                </c:pt>
                <c:pt idx="7">
                  <c:v>0.438775510204082</c:v>
                </c:pt>
              </c:numCache>
            </c:numRef>
          </c:val>
        </c:ser>
        <c:dLbls>
          <c:showLegendKey val="0"/>
          <c:showVal val="0"/>
          <c:showCatName val="0"/>
          <c:showSerName val="0"/>
          <c:showPercent val="0"/>
          <c:showBubbleSize val="0"/>
        </c:dLbls>
        <c:gapWidth val="300"/>
        <c:axId val="-2080408872"/>
        <c:axId val="-2080950056"/>
      </c:barChart>
      <c:catAx>
        <c:axId val="-2080408872"/>
        <c:scaling>
          <c:orientation val="minMax"/>
        </c:scaling>
        <c:delete val="0"/>
        <c:axPos val="b"/>
        <c:numFmt formatCode="General" sourceLinked="1"/>
        <c:majorTickMark val="none"/>
        <c:minorTickMark val="none"/>
        <c:tickLblPos val="nextTo"/>
        <c:txPr>
          <a:bodyPr rot="-3600000"/>
          <a:lstStyle/>
          <a:p>
            <a:pPr>
              <a:defRPr/>
            </a:pPr>
            <a:endParaRPr lang="en-US"/>
          </a:p>
        </c:txPr>
        <c:crossAx val="-2080950056"/>
        <c:crosses val="autoZero"/>
        <c:auto val="1"/>
        <c:lblAlgn val="ctr"/>
        <c:lblOffset val="100"/>
        <c:noMultiLvlLbl val="0"/>
      </c:catAx>
      <c:valAx>
        <c:axId val="-2080950056"/>
        <c:scaling>
          <c:orientation val="minMax"/>
          <c:max val="1.0"/>
        </c:scaling>
        <c:delete val="0"/>
        <c:axPos val="l"/>
        <c:majorGridlines/>
        <c:numFmt formatCode="0%" sourceLinked="0"/>
        <c:majorTickMark val="none"/>
        <c:minorTickMark val="none"/>
        <c:tickLblPos val="nextTo"/>
        <c:crossAx val="-2080408872"/>
        <c:crosses val="autoZero"/>
        <c:crossBetween val="between"/>
      </c:valAx>
    </c:plotArea>
    <c:plotVisOnly val="1"/>
    <c:dispBlanksAs val="gap"/>
    <c:showDLblsOverMax val="0"/>
  </c:chart>
  <c:txPr>
    <a:bodyPr/>
    <a:lstStyle/>
    <a:p>
      <a:pPr>
        <a:defRPr sz="9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v>Meteo</c:v>
          </c:tx>
          <c:spPr>
            <a:solidFill>
              <a:srgbClr val="3366FF"/>
            </a:solidFill>
          </c:spPr>
          <c:invertIfNegative val="0"/>
          <c:cat>
            <c:numRef>
              <c:f>'1.Scalability'!$C$22:$C$29</c:f>
              <c:numCache>
                <c:formatCode>General</c:formatCode>
                <c:ptCount val="8"/>
                <c:pt idx="0">
                  <c:v>16.0</c:v>
                </c:pt>
                <c:pt idx="1">
                  <c:v>32.0</c:v>
                </c:pt>
                <c:pt idx="2">
                  <c:v>64.0</c:v>
                </c:pt>
                <c:pt idx="3">
                  <c:v>128.0</c:v>
                </c:pt>
                <c:pt idx="4">
                  <c:v>256.0</c:v>
                </c:pt>
                <c:pt idx="5">
                  <c:v>512.0</c:v>
                </c:pt>
                <c:pt idx="6">
                  <c:v>640.0</c:v>
                </c:pt>
                <c:pt idx="7">
                  <c:v>758.0</c:v>
                </c:pt>
              </c:numCache>
            </c:numRef>
          </c:cat>
          <c:val>
            <c:numRef>
              <c:f>'1.Scalability'!$I$22:$I$29</c:f>
              <c:numCache>
                <c:formatCode>0.00%</c:formatCode>
                <c:ptCount val="8"/>
                <c:pt idx="0">
                  <c:v>0.768099547511312</c:v>
                </c:pt>
                <c:pt idx="1">
                  <c:v>0.864537444933921</c:v>
                </c:pt>
                <c:pt idx="2">
                  <c:v>0.872901678657074</c:v>
                </c:pt>
                <c:pt idx="3">
                  <c:v>0.877934272300469</c:v>
                </c:pt>
                <c:pt idx="4">
                  <c:v>0.757575757575758</c:v>
                </c:pt>
                <c:pt idx="5">
                  <c:v>0.853932584269663</c:v>
                </c:pt>
                <c:pt idx="6">
                  <c:v>0.848101265822785</c:v>
                </c:pt>
                <c:pt idx="7">
                  <c:v>0.705128205128205</c:v>
                </c:pt>
              </c:numCache>
            </c:numRef>
          </c:val>
        </c:ser>
        <c:ser>
          <c:idx val="1"/>
          <c:order val="1"/>
          <c:tx>
            <c:v>Ash Dispersal</c:v>
          </c:tx>
          <c:spPr>
            <a:solidFill>
              <a:srgbClr val="F7DF56"/>
            </a:solidFill>
          </c:spPr>
          <c:invertIfNegative val="0"/>
          <c:dLbls>
            <c:numFmt formatCode="0%" sourceLinked="0"/>
            <c:dLblPos val="inEnd"/>
            <c:showLegendKey val="0"/>
            <c:showVal val="1"/>
            <c:showCatName val="0"/>
            <c:showSerName val="0"/>
            <c:showPercent val="0"/>
            <c:showBubbleSize val="0"/>
            <c:showLeaderLines val="0"/>
          </c:dLbls>
          <c:cat>
            <c:numRef>
              <c:f>'1.Scalability'!$C$22:$C$29</c:f>
              <c:numCache>
                <c:formatCode>General</c:formatCode>
                <c:ptCount val="8"/>
                <c:pt idx="0">
                  <c:v>16.0</c:v>
                </c:pt>
                <c:pt idx="1">
                  <c:v>32.0</c:v>
                </c:pt>
                <c:pt idx="2">
                  <c:v>64.0</c:v>
                </c:pt>
                <c:pt idx="3">
                  <c:v>128.0</c:v>
                </c:pt>
                <c:pt idx="4">
                  <c:v>256.0</c:v>
                </c:pt>
                <c:pt idx="5">
                  <c:v>512.0</c:v>
                </c:pt>
                <c:pt idx="6">
                  <c:v>640.0</c:v>
                </c:pt>
                <c:pt idx="7">
                  <c:v>758.0</c:v>
                </c:pt>
              </c:numCache>
            </c:numRef>
          </c:cat>
          <c:val>
            <c:numRef>
              <c:f>'1.Scalability'!$J$22:$J$29</c:f>
              <c:numCache>
                <c:formatCode>0.00%</c:formatCode>
                <c:ptCount val="8"/>
                <c:pt idx="0">
                  <c:v>0.231900452488688</c:v>
                </c:pt>
                <c:pt idx="1">
                  <c:v>0.135462555066079</c:v>
                </c:pt>
                <c:pt idx="2">
                  <c:v>0.127098321342926</c:v>
                </c:pt>
                <c:pt idx="3">
                  <c:v>0.12206572769953</c:v>
                </c:pt>
                <c:pt idx="4">
                  <c:v>0.242424242424242</c:v>
                </c:pt>
                <c:pt idx="5">
                  <c:v>0.146067415730337</c:v>
                </c:pt>
                <c:pt idx="6">
                  <c:v>0.151898734177215</c:v>
                </c:pt>
                <c:pt idx="7">
                  <c:v>0.294871794871795</c:v>
                </c:pt>
              </c:numCache>
            </c:numRef>
          </c:val>
        </c:ser>
        <c:dLbls>
          <c:showLegendKey val="0"/>
          <c:showVal val="0"/>
          <c:showCatName val="0"/>
          <c:showSerName val="0"/>
          <c:showPercent val="0"/>
          <c:showBubbleSize val="0"/>
        </c:dLbls>
        <c:gapWidth val="300"/>
        <c:axId val="-2081286440"/>
        <c:axId val="-2081333880"/>
      </c:barChart>
      <c:catAx>
        <c:axId val="-2081286440"/>
        <c:scaling>
          <c:orientation val="minMax"/>
        </c:scaling>
        <c:delete val="0"/>
        <c:axPos val="b"/>
        <c:numFmt formatCode="General" sourceLinked="1"/>
        <c:majorTickMark val="none"/>
        <c:minorTickMark val="none"/>
        <c:tickLblPos val="nextTo"/>
        <c:txPr>
          <a:bodyPr rot="-3600000"/>
          <a:lstStyle/>
          <a:p>
            <a:pPr>
              <a:defRPr/>
            </a:pPr>
            <a:endParaRPr lang="en-US"/>
          </a:p>
        </c:txPr>
        <c:crossAx val="-2081333880"/>
        <c:crosses val="autoZero"/>
        <c:auto val="1"/>
        <c:lblAlgn val="ctr"/>
        <c:lblOffset val="100"/>
        <c:noMultiLvlLbl val="0"/>
      </c:catAx>
      <c:valAx>
        <c:axId val="-2081333880"/>
        <c:scaling>
          <c:orientation val="minMax"/>
          <c:max val="1.0"/>
        </c:scaling>
        <c:delete val="0"/>
        <c:axPos val="l"/>
        <c:majorGridlines/>
        <c:numFmt formatCode="0%" sourceLinked="0"/>
        <c:majorTickMark val="none"/>
        <c:minorTickMark val="none"/>
        <c:tickLblPos val="nextTo"/>
        <c:crossAx val="-2081286440"/>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smoothMarker"/>
        <c:varyColors val="0"/>
        <c:ser>
          <c:idx val="0"/>
          <c:order val="0"/>
          <c:spPr>
            <a:ln>
              <a:solidFill>
                <a:schemeClr val="accent2"/>
              </a:solidFill>
            </a:ln>
          </c:spPr>
          <c:marker>
            <c:spPr>
              <a:solidFill>
                <a:schemeClr val="accent2"/>
              </a:solidFill>
              <a:ln>
                <a:solidFill>
                  <a:schemeClr val="accent2"/>
                </a:solidFill>
              </a:ln>
            </c:spPr>
          </c:marker>
          <c:dLbls>
            <c:dLblPos val="r"/>
            <c:showLegendKey val="0"/>
            <c:showVal val="1"/>
            <c:showCatName val="0"/>
            <c:showSerName val="0"/>
            <c:showPercent val="0"/>
            <c:showBubbleSize val="0"/>
            <c:showLeaderLines val="0"/>
          </c:dLbls>
          <c:xVal>
            <c:numRef>
              <c:f>'1b.NMMB Speed-up'!$B$5:$B$12</c:f>
              <c:numCache>
                <c:formatCode>General</c:formatCode>
                <c:ptCount val="8"/>
                <c:pt idx="0">
                  <c:v>1.0</c:v>
                </c:pt>
                <c:pt idx="1">
                  <c:v>2.0</c:v>
                </c:pt>
                <c:pt idx="2">
                  <c:v>4.0</c:v>
                </c:pt>
                <c:pt idx="3">
                  <c:v>8.0</c:v>
                </c:pt>
                <c:pt idx="4">
                  <c:v>16.0</c:v>
                </c:pt>
                <c:pt idx="5">
                  <c:v>32.0</c:v>
                </c:pt>
                <c:pt idx="6">
                  <c:v>40.0</c:v>
                </c:pt>
                <c:pt idx="7">
                  <c:v>47.375</c:v>
                </c:pt>
              </c:numCache>
            </c:numRef>
          </c:xVal>
          <c:yVal>
            <c:numRef>
              <c:f>'1b.NMMB Speed-up'!$C$19:$C$26</c:f>
              <c:numCache>
                <c:formatCode>0.00</c:formatCode>
                <c:ptCount val="8"/>
                <c:pt idx="0">
                  <c:v>1.0</c:v>
                </c:pt>
                <c:pt idx="1">
                  <c:v>1.947136563876652</c:v>
                </c:pt>
                <c:pt idx="2">
                  <c:v>4.239808153477218</c:v>
                </c:pt>
                <c:pt idx="3">
                  <c:v>8.300469483568075</c:v>
                </c:pt>
                <c:pt idx="4">
                  <c:v>10.71515151515152</c:v>
                </c:pt>
                <c:pt idx="5">
                  <c:v>19.86516853932579</c:v>
                </c:pt>
                <c:pt idx="6">
                  <c:v>22.37974683544302</c:v>
                </c:pt>
                <c:pt idx="7">
                  <c:v>22.66666666666667</c:v>
                </c:pt>
              </c:numCache>
            </c:numRef>
          </c:yVal>
          <c:smooth val="1"/>
        </c:ser>
        <c:dLbls>
          <c:dLblPos val="r"/>
          <c:showLegendKey val="0"/>
          <c:showVal val="1"/>
          <c:showCatName val="1"/>
          <c:showSerName val="0"/>
          <c:showPercent val="0"/>
          <c:showBubbleSize val="0"/>
        </c:dLbls>
        <c:axId val="-2053051432"/>
        <c:axId val="-2052713144"/>
      </c:scatterChart>
      <c:valAx>
        <c:axId val="-2053051432"/>
        <c:scaling>
          <c:orientation val="minMax"/>
        </c:scaling>
        <c:delete val="0"/>
        <c:axPos val="b"/>
        <c:majorGridlines/>
        <c:numFmt formatCode="General" sourceLinked="1"/>
        <c:majorTickMark val="out"/>
        <c:minorTickMark val="none"/>
        <c:tickLblPos val="nextTo"/>
        <c:crossAx val="-2052713144"/>
        <c:crosses val="autoZero"/>
        <c:crossBetween val="midCat"/>
      </c:valAx>
      <c:valAx>
        <c:axId val="-2052713144"/>
        <c:scaling>
          <c:orientation val="minMax"/>
        </c:scaling>
        <c:delete val="0"/>
        <c:axPos val="l"/>
        <c:majorGridlines/>
        <c:numFmt formatCode="0" sourceLinked="0"/>
        <c:majorTickMark val="out"/>
        <c:minorTickMark val="none"/>
        <c:tickLblPos val="nextTo"/>
        <c:crossAx val="-2053051432"/>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dirty="0"/>
              <a:t>10 Bins </a:t>
            </a:r>
            <a:r>
              <a:rPr lang="en-US" sz="1400" dirty="0" smtClean="0"/>
              <a:t>Plume</a:t>
            </a:r>
            <a:endParaRPr lang="en-US" sz="1400" dirty="0"/>
          </a:p>
        </c:rich>
      </c:tx>
      <c:layout/>
      <c:overlay val="0"/>
    </c:title>
    <c:autoTitleDeleted val="0"/>
    <c:plotArea>
      <c:layout/>
      <c:barChart>
        <c:barDir val="col"/>
        <c:grouping val="stacked"/>
        <c:varyColors val="0"/>
        <c:ser>
          <c:idx val="0"/>
          <c:order val="0"/>
          <c:tx>
            <c:v>Meteo</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'1.Scalability'!$S$60:$S$71</c:f>
              <c:numCache>
                <c:formatCode>0.00%</c:formatCode>
                <c:ptCount val="12"/>
                <c:pt idx="0">
                  <c:v>0.357349537037037</c:v>
                </c:pt>
                <c:pt idx="1">
                  <c:v>0.533278553820871</c:v>
                </c:pt>
                <c:pt idx="2">
                  <c:v>0.508744038155803</c:v>
                </c:pt>
                <c:pt idx="3">
                  <c:v>0.424507658643326</c:v>
                </c:pt>
                <c:pt idx="4">
                  <c:v>0.417543859649123</c:v>
                </c:pt>
                <c:pt idx="5">
                  <c:v>0.541818181818182</c:v>
                </c:pt>
                <c:pt idx="6">
                  <c:v>0.533333333333333</c:v>
                </c:pt>
                <c:pt idx="7">
                  <c:v>0.411255411255411</c:v>
                </c:pt>
                <c:pt idx="8">
                  <c:v>0.448979591836735</c:v>
                </c:pt>
                <c:pt idx="9">
                  <c:v>0.49003984063745</c:v>
                </c:pt>
                <c:pt idx="10">
                  <c:v>0.476987447698745</c:v>
                </c:pt>
                <c:pt idx="11">
                  <c:v>0.533980582524272</c:v>
                </c:pt>
              </c:numCache>
            </c:numRef>
          </c:val>
        </c:ser>
        <c:ser>
          <c:idx val="1"/>
          <c:order val="1"/>
          <c:tx>
            <c:v>Ash Dispersal</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'1.Scalability'!$T$60:$T$71</c:f>
              <c:numCache>
                <c:formatCode>0.00%</c:formatCode>
                <c:ptCount val="12"/>
                <c:pt idx="0">
                  <c:v>0.612847222222222</c:v>
                </c:pt>
                <c:pt idx="1">
                  <c:v>0.38455217748562</c:v>
                </c:pt>
                <c:pt idx="2">
                  <c:v>0.332273449920509</c:v>
                </c:pt>
                <c:pt idx="3">
                  <c:v>0.2472647702407</c:v>
                </c:pt>
                <c:pt idx="4">
                  <c:v>0.214035087719298</c:v>
                </c:pt>
                <c:pt idx="5">
                  <c:v>0.109090909090909</c:v>
                </c:pt>
                <c:pt idx="6">
                  <c:v>0.0947368421052631</c:v>
                </c:pt>
                <c:pt idx="7">
                  <c:v>0.207792207792208</c:v>
                </c:pt>
                <c:pt idx="8">
                  <c:v>0.179591836734694</c:v>
                </c:pt>
                <c:pt idx="9">
                  <c:v>0.143426294820717</c:v>
                </c:pt>
                <c:pt idx="10">
                  <c:v>0.150627615062761</c:v>
                </c:pt>
                <c:pt idx="11">
                  <c:v>0.177993527508091</c:v>
                </c:pt>
              </c:numCache>
            </c:numRef>
          </c:val>
        </c:ser>
        <c:ser>
          <c:idx val="2"/>
          <c:order val="2"/>
          <c:tx>
            <c:v>Aggregation</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'1.Scalability'!$W$60:$W$71</c:f>
              <c:numCache>
                <c:formatCode>0.00%</c:formatCode>
                <c:ptCount val="12"/>
                <c:pt idx="0">
                  <c:v>0.00202546296296296</c:v>
                </c:pt>
                <c:pt idx="1">
                  <c:v>0.00493015612161052</c:v>
                </c:pt>
                <c:pt idx="2">
                  <c:v>0.0127186009538951</c:v>
                </c:pt>
                <c:pt idx="3">
                  <c:v>0.131291028446389</c:v>
                </c:pt>
                <c:pt idx="4">
                  <c:v>0.00701754385964912</c:v>
                </c:pt>
                <c:pt idx="5">
                  <c:v>0.0218181818181818</c:v>
                </c:pt>
                <c:pt idx="6">
                  <c:v>0.0421052631578947</c:v>
                </c:pt>
                <c:pt idx="7">
                  <c:v>0.00432900432900433</c:v>
                </c:pt>
                <c:pt idx="8">
                  <c:v>0.0122448979591837</c:v>
                </c:pt>
                <c:pt idx="9">
                  <c:v>0.0159362549800797</c:v>
                </c:pt>
                <c:pt idx="10">
                  <c:v>0.00836820083682008</c:v>
                </c:pt>
                <c:pt idx="11">
                  <c:v>0.00647249190938511</c:v>
                </c:pt>
              </c:numCache>
            </c:numRef>
          </c:val>
        </c:ser>
        <c:ser>
          <c:idx val="3"/>
          <c:order val="3"/>
          <c:tx>
            <c:v>Gravity current</c:v>
          </c:tx>
          <c:invertIfNegative val="0"/>
          <c:cat>
            <c:strRef>
              <c:f>'1.Scalability'!$C$26:$C$37</c:f>
              <c:strCache>
                <c:ptCount val="12"/>
                <c:pt idx="0">
                  <c:v>16</c:v>
                </c:pt>
                <c:pt idx="1">
                  <c:v>32</c:v>
                </c:pt>
                <c:pt idx="2">
                  <c:v>64</c:v>
                </c:pt>
                <c:pt idx="3">
                  <c:v>128</c:v>
                </c:pt>
                <c:pt idx="4">
                  <c:v>256</c:v>
                </c:pt>
                <c:pt idx="5">
                  <c:v>256</c:v>
                </c:pt>
                <c:pt idx="6">
                  <c:v>512-1</c:v>
                </c:pt>
                <c:pt idx="7">
                  <c:v>512-2</c:v>
                </c:pt>
                <c:pt idx="8">
                  <c:v>512-3</c:v>
                </c:pt>
                <c:pt idx="9">
                  <c:v>512-4</c:v>
                </c:pt>
                <c:pt idx="10">
                  <c:v>640</c:v>
                </c:pt>
                <c:pt idx="11">
                  <c:v>758</c:v>
                </c:pt>
              </c:strCache>
            </c:strRef>
          </c:cat>
          <c:val>
            <c:numRef>
              <c:f>'1.Scalability'!$X$60:$X$71</c:f>
              <c:numCache>
                <c:formatCode>0.00%</c:formatCode>
                <c:ptCount val="12"/>
                <c:pt idx="0">
                  <c:v>0.00318287037037037</c:v>
                </c:pt>
                <c:pt idx="1">
                  <c:v>0.00739523418241577</c:v>
                </c:pt>
                <c:pt idx="2">
                  <c:v>0.0111287758346582</c:v>
                </c:pt>
                <c:pt idx="3">
                  <c:v>0.0109409190371991</c:v>
                </c:pt>
                <c:pt idx="4">
                  <c:v>0.0631578947368421</c:v>
                </c:pt>
                <c:pt idx="5">
                  <c:v>0.0181818181818182</c:v>
                </c:pt>
                <c:pt idx="6">
                  <c:v>0.031578947368421</c:v>
                </c:pt>
                <c:pt idx="7">
                  <c:v>0.00865800865800866</c:v>
                </c:pt>
                <c:pt idx="8">
                  <c:v>0.0122448979591837</c:v>
                </c:pt>
                <c:pt idx="9">
                  <c:v>0.0119521912350598</c:v>
                </c:pt>
                <c:pt idx="10">
                  <c:v>0.00836820083682008</c:v>
                </c:pt>
                <c:pt idx="11">
                  <c:v>0.00647249190938511</c:v>
                </c:pt>
              </c:numCache>
            </c:numRef>
          </c:val>
        </c:ser>
        <c:ser>
          <c:idx val="4"/>
          <c:order val="4"/>
          <c:tx>
            <c:v>Restart</c:v>
          </c:tx>
          <c:invertIfNegative val="0"/>
          <c:val>
            <c:numRef>
              <c:f>'1.Scalability'!$U$60:$U$71</c:f>
              <c:numCache>
                <c:formatCode>0.00%</c:formatCode>
                <c:ptCount val="12"/>
                <c:pt idx="0">
                  <c:v>0.0245949074074074</c:v>
                </c:pt>
                <c:pt idx="1">
                  <c:v>0.0698438783894823</c:v>
                </c:pt>
                <c:pt idx="2">
                  <c:v>0.135135135135135</c:v>
                </c:pt>
                <c:pt idx="3">
                  <c:v>0.185995623632385</c:v>
                </c:pt>
                <c:pt idx="4">
                  <c:v>0.298245614035088</c:v>
                </c:pt>
                <c:pt idx="5">
                  <c:v>0.309090909090909</c:v>
                </c:pt>
                <c:pt idx="6">
                  <c:v>0.298245614035088</c:v>
                </c:pt>
                <c:pt idx="7">
                  <c:v>0.367965367965368</c:v>
                </c:pt>
                <c:pt idx="8">
                  <c:v>0.346938775510204</c:v>
                </c:pt>
                <c:pt idx="9">
                  <c:v>0.338645418326693</c:v>
                </c:pt>
                <c:pt idx="10">
                  <c:v>0.355648535564854</c:v>
                </c:pt>
                <c:pt idx="11">
                  <c:v>0.275080906148867</c:v>
                </c:pt>
              </c:numCache>
            </c:numRef>
          </c:val>
        </c:ser>
        <c:dLbls>
          <c:showLegendKey val="0"/>
          <c:showVal val="0"/>
          <c:showCatName val="0"/>
          <c:showSerName val="0"/>
          <c:showPercent val="0"/>
          <c:showBubbleSize val="0"/>
        </c:dLbls>
        <c:gapWidth val="150"/>
        <c:overlap val="100"/>
        <c:axId val="-2060264840"/>
        <c:axId val="-2059526952"/>
      </c:barChart>
      <c:catAx>
        <c:axId val="-2060264840"/>
        <c:scaling>
          <c:orientation val="minMax"/>
        </c:scaling>
        <c:delete val="0"/>
        <c:axPos val="b"/>
        <c:numFmt formatCode="General" sourceLinked="1"/>
        <c:majorTickMark val="out"/>
        <c:minorTickMark val="none"/>
        <c:tickLblPos val="nextTo"/>
        <c:txPr>
          <a:bodyPr rot="-3600000"/>
          <a:lstStyle/>
          <a:p>
            <a:pPr>
              <a:defRPr/>
            </a:pPr>
            <a:endParaRPr lang="en-US"/>
          </a:p>
        </c:txPr>
        <c:crossAx val="-2059526952"/>
        <c:crosses val="autoZero"/>
        <c:auto val="1"/>
        <c:lblAlgn val="ctr"/>
        <c:lblOffset val="100"/>
        <c:noMultiLvlLbl val="0"/>
      </c:catAx>
      <c:valAx>
        <c:axId val="-2059526952"/>
        <c:scaling>
          <c:orientation val="minMax"/>
          <c:max val="1.0"/>
        </c:scaling>
        <c:delete val="0"/>
        <c:axPos val="l"/>
        <c:majorGridlines/>
        <c:numFmt formatCode="0%" sourceLinked="0"/>
        <c:majorTickMark val="out"/>
        <c:minorTickMark val="none"/>
        <c:tickLblPos val="nextTo"/>
        <c:crossAx val="-2060264840"/>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E96758D-2AA5-412F-A9E7-1FE5EF8CD157}" type="datetimeFigureOut">
              <a:rPr lang="es-ES"/>
              <a:pPr>
                <a:defRPr/>
              </a:pPr>
              <a:t>18/03/16</a:t>
            </a:fld>
            <a:endParaRPr lang="es-E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FDEE00A-0CA6-4F39-AF89-ADA87A62272C}" type="slidenum">
              <a:rPr lang="es-ES"/>
              <a:pPr>
                <a:defRPr/>
              </a:pPr>
              <a:t>‹#›</a:t>
            </a:fld>
            <a:endParaRPr lang="es-ES"/>
          </a:p>
        </p:txBody>
      </p:sp>
    </p:spTree>
    <p:extLst>
      <p:ext uri="{BB962C8B-B14F-4D97-AF65-F5344CB8AC3E}">
        <p14:creationId xmlns:p14="http://schemas.microsoft.com/office/powerpoint/2010/main" val="42654557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079A505-0916-4C5E-9DCC-03A7222AC25A}" type="datetimeFigureOut">
              <a:rPr lang="es-ES"/>
              <a:pPr>
                <a:defRPr/>
              </a:pPr>
              <a:t>18/03/16</a:t>
            </a:fld>
            <a:endParaRPr lang="es-E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ES" noProof="0"/>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D4F4215-C8CB-4F6A-89B8-D9E1C63714C0}" type="slidenum">
              <a:rPr lang="es-ES"/>
              <a:pPr>
                <a:defRPr/>
              </a:pPr>
              <a:t>‹#›</a:t>
            </a:fld>
            <a:endParaRPr lang="es-ES"/>
          </a:p>
        </p:txBody>
      </p:sp>
    </p:spTree>
    <p:extLst>
      <p:ext uri="{BB962C8B-B14F-4D97-AF65-F5344CB8AC3E}">
        <p14:creationId xmlns:p14="http://schemas.microsoft.com/office/powerpoint/2010/main" val="341460237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dirty="0" smtClean="0"/>
              <a:t>First of all, I would like to thank</a:t>
            </a:r>
            <a:r>
              <a:rPr lang="en-GB" baseline="0" dirty="0" smtClean="0"/>
              <a:t> the EMC group to host me again. I am filling in for </a:t>
            </a:r>
            <a:r>
              <a:rPr lang="en-GB" baseline="0" dirty="0" err="1" smtClean="0"/>
              <a:t>Oriol</a:t>
            </a:r>
            <a:r>
              <a:rPr lang="en-GB" baseline="0" dirty="0" smtClean="0"/>
              <a:t> </a:t>
            </a:r>
            <a:r>
              <a:rPr lang="en-GB" baseline="0" dirty="0" err="1" smtClean="0"/>
              <a:t>Jorba</a:t>
            </a:r>
            <a:r>
              <a:rPr lang="en-GB" baseline="0" dirty="0" smtClean="0"/>
              <a:t>, who was going to give a presentation about the work  being done at the BSC regarding Aerosol Prediction. </a:t>
            </a:r>
          </a:p>
          <a:p>
            <a:pPr marL="171450" indent="-171450">
              <a:buFontTx/>
              <a:buChar char="-"/>
            </a:pPr>
            <a:r>
              <a:rPr lang="en-GB" baseline="0" dirty="0" smtClean="0"/>
              <a:t>Unfortunately, </a:t>
            </a:r>
            <a:r>
              <a:rPr lang="en-GB" baseline="0" dirty="0" err="1" smtClean="0"/>
              <a:t>Oriol</a:t>
            </a:r>
            <a:r>
              <a:rPr lang="en-GB" baseline="0" dirty="0" smtClean="0"/>
              <a:t> could not be here today due to an injury, so I presenting a new model for forecasting the dispersal and deposition of volcanic ash: the NMMB-ASH model </a:t>
            </a:r>
          </a:p>
          <a:p>
            <a:pPr marL="164901" indent="-164901">
              <a:buFontTx/>
              <a:buChar char="-"/>
            </a:pPr>
            <a:r>
              <a:rPr lang="en-GB" baseline="0" dirty="0" smtClean="0"/>
              <a:t>We developed the model in collaboration with Arnau Folch and </a:t>
            </a:r>
            <a:r>
              <a:rPr lang="en-GB" baseline="0" dirty="0" err="1" smtClean="0"/>
              <a:t>Oriol</a:t>
            </a:r>
            <a:r>
              <a:rPr lang="en-GB" baseline="0" dirty="0" smtClean="0"/>
              <a:t> </a:t>
            </a:r>
            <a:r>
              <a:rPr lang="en-GB" baseline="0" dirty="0" err="1" smtClean="0"/>
              <a:t>Jorba</a:t>
            </a:r>
            <a:r>
              <a:rPr lang="en-GB" baseline="0" dirty="0" smtClean="0"/>
              <a:t> with the contributions of :</a:t>
            </a:r>
          </a:p>
        </p:txBody>
      </p:sp>
      <p:sp>
        <p:nvSpPr>
          <p:cNvPr id="4" name="Marcador de número de diapositiva 3"/>
          <p:cNvSpPr>
            <a:spLocks noGrp="1"/>
          </p:cNvSpPr>
          <p:nvPr>
            <p:ph type="sldNum" sz="quarter" idx="10"/>
          </p:nvPr>
        </p:nvSpPr>
        <p:spPr/>
        <p:txBody>
          <a:bodyPr/>
          <a:lstStyle/>
          <a:p>
            <a:fld id="{90799E72-CB38-4F12-87EF-E621BD195274}" type="slidenum">
              <a:rPr lang="es-ES" smtClean="0"/>
              <a:t>1</a:t>
            </a:fld>
            <a:endParaRPr lang="es-ES"/>
          </a:p>
        </p:txBody>
      </p:sp>
    </p:spTree>
    <p:extLst>
      <p:ext uri="{BB962C8B-B14F-4D97-AF65-F5344CB8AC3E}">
        <p14:creationId xmlns:p14="http://schemas.microsoft.com/office/powerpoint/2010/main" val="2076458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0799E72-CB38-4F12-87EF-E621BD195274}" type="slidenum">
              <a:rPr lang="es-ES" smtClean="0"/>
              <a:t>13</a:t>
            </a:fld>
            <a:endParaRPr lang="es-ES"/>
          </a:p>
        </p:txBody>
      </p:sp>
    </p:spTree>
    <p:extLst>
      <p:ext uri="{BB962C8B-B14F-4D97-AF65-F5344CB8AC3E}">
        <p14:creationId xmlns:p14="http://schemas.microsoft.com/office/powerpoint/2010/main" val="408603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a:t>
            </a:r>
            <a:r>
              <a:rPr lang="en-US" baseline="0" dirty="0" smtClean="0"/>
              <a:t> to </a:t>
            </a:r>
            <a:r>
              <a:rPr lang="en-US" baseline="0" dirty="0" err="1" smtClean="0"/>
              <a:t>Geoscientific</a:t>
            </a:r>
            <a:r>
              <a:rPr lang="en-US" baseline="0" dirty="0" smtClean="0"/>
              <a:t> Model Development (GMD) of the NMMB/BSC-ASH description, development and evaluation.</a:t>
            </a:r>
            <a:endParaRPr lang="en-US" dirty="0"/>
          </a:p>
        </p:txBody>
      </p:sp>
      <p:sp>
        <p:nvSpPr>
          <p:cNvPr id="4" name="Slide Number Placeholder 3"/>
          <p:cNvSpPr>
            <a:spLocks noGrp="1"/>
          </p:cNvSpPr>
          <p:nvPr>
            <p:ph type="sldNum" sz="quarter" idx="10"/>
          </p:nvPr>
        </p:nvSpPr>
        <p:spPr/>
        <p:txBody>
          <a:bodyPr/>
          <a:lstStyle/>
          <a:p>
            <a:fld id="{24C36142-15FE-7042-9A0D-81B814679CFE}" type="slidenum">
              <a:rPr lang="en-US" smtClean="0"/>
              <a:t>14</a:t>
            </a:fld>
            <a:endParaRPr lang="en-US"/>
          </a:p>
        </p:txBody>
      </p:sp>
    </p:spTree>
    <p:extLst>
      <p:ext uri="{BB962C8B-B14F-4D97-AF65-F5344CB8AC3E}">
        <p14:creationId xmlns:p14="http://schemas.microsoft.com/office/powerpoint/2010/main" val="398027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Falta</a:t>
            </a:r>
            <a:r>
              <a:rPr lang="en-US" dirty="0" smtClean="0"/>
              <a:t> Plume!</a:t>
            </a:r>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16</a:t>
            </a:fld>
            <a:endParaRPr lang="es-ES"/>
          </a:p>
        </p:txBody>
      </p:sp>
    </p:spTree>
    <p:extLst>
      <p:ext uri="{BB962C8B-B14F-4D97-AF65-F5344CB8AC3E}">
        <p14:creationId xmlns:p14="http://schemas.microsoft.com/office/powerpoint/2010/main" val="2503550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0799E72-CB38-4F12-87EF-E621BD195274}" type="slidenum">
              <a:rPr lang="es-ES" smtClean="0"/>
              <a:t>20</a:t>
            </a:fld>
            <a:endParaRPr lang="es-ES"/>
          </a:p>
        </p:txBody>
      </p:sp>
    </p:spTree>
    <p:extLst>
      <p:ext uri="{BB962C8B-B14F-4D97-AF65-F5344CB8AC3E}">
        <p14:creationId xmlns:p14="http://schemas.microsoft.com/office/powerpoint/2010/main" val="4086036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Fourier transformation</a:t>
            </a:r>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26</a:t>
            </a:fld>
            <a:endParaRPr lang="es-ES"/>
          </a:p>
        </p:txBody>
      </p:sp>
    </p:spTree>
    <p:extLst>
      <p:ext uri="{BB962C8B-B14F-4D97-AF65-F5344CB8AC3E}">
        <p14:creationId xmlns:p14="http://schemas.microsoft.com/office/powerpoint/2010/main" val="192493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0799E72-CB38-4F12-87EF-E621BD195274}" type="slidenum">
              <a:rPr lang="es-ES" smtClean="0"/>
              <a:t>27</a:t>
            </a:fld>
            <a:endParaRPr lang="es-ES"/>
          </a:p>
        </p:txBody>
      </p:sp>
    </p:spTree>
    <p:extLst>
      <p:ext uri="{BB962C8B-B14F-4D97-AF65-F5344CB8AC3E}">
        <p14:creationId xmlns:p14="http://schemas.microsoft.com/office/powerpoint/2010/main" val="408603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29</a:t>
            </a:fld>
            <a:endParaRPr lang="es-ES"/>
          </a:p>
        </p:txBody>
      </p:sp>
    </p:spTree>
    <p:extLst>
      <p:ext uri="{BB962C8B-B14F-4D97-AF65-F5344CB8AC3E}">
        <p14:creationId xmlns:p14="http://schemas.microsoft.com/office/powerpoint/2010/main" val="394309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0799E72-CB38-4F12-87EF-E621BD195274}" type="slidenum">
              <a:rPr lang="es-ES" smtClean="0"/>
              <a:t>32</a:t>
            </a:fld>
            <a:endParaRPr lang="es-ES"/>
          </a:p>
        </p:txBody>
      </p:sp>
    </p:spTree>
    <p:extLst>
      <p:ext uri="{BB962C8B-B14F-4D97-AF65-F5344CB8AC3E}">
        <p14:creationId xmlns:p14="http://schemas.microsoft.com/office/powerpoint/2010/main" val="408603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0799E72-CB38-4F12-87EF-E621BD195274}" type="slidenum">
              <a:rPr lang="es-ES" smtClean="0"/>
              <a:t>34</a:t>
            </a:fld>
            <a:endParaRPr lang="es-ES"/>
          </a:p>
        </p:txBody>
      </p:sp>
    </p:spTree>
    <p:extLst>
      <p:ext uri="{BB962C8B-B14F-4D97-AF65-F5344CB8AC3E}">
        <p14:creationId xmlns:p14="http://schemas.microsoft.com/office/powerpoint/2010/main" val="3395126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dirty="0" smtClean="0"/>
              <a:t>I would like to acknowledge all the people involved in the works done until now on the project, from BSC staff to external international research scientists.</a:t>
            </a:r>
            <a:endParaRPr lang="en-GB" dirty="0" smtClean="0"/>
          </a:p>
          <a:p>
            <a:endParaRPr lang="en-GB" dirty="0"/>
          </a:p>
        </p:txBody>
      </p:sp>
      <p:sp>
        <p:nvSpPr>
          <p:cNvPr id="4" name="3 Marcador de número de diapositiva"/>
          <p:cNvSpPr>
            <a:spLocks noGrp="1"/>
          </p:cNvSpPr>
          <p:nvPr>
            <p:ph type="sldNum" sz="quarter" idx="10"/>
          </p:nvPr>
        </p:nvSpPr>
        <p:spPr/>
        <p:txBody>
          <a:bodyPr/>
          <a:lstStyle/>
          <a:p>
            <a:pPr>
              <a:defRPr/>
            </a:pPr>
            <a:fld id="{4D4F4215-C8CB-4F6A-89B8-D9E1C63714C0}" type="slidenum">
              <a:rPr lang="es-ES" smtClean="0"/>
              <a:pPr>
                <a:defRPr/>
              </a:pPr>
              <a:t>35</a:t>
            </a:fld>
            <a:endParaRPr lang="es-ES"/>
          </a:p>
        </p:txBody>
      </p:sp>
    </p:spTree>
    <p:extLst>
      <p:ext uri="{BB962C8B-B14F-4D97-AF65-F5344CB8AC3E}">
        <p14:creationId xmlns:p14="http://schemas.microsoft.com/office/powerpoint/2010/main" val="3278224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49689" y="9380064"/>
            <a:ext cx="2946400" cy="4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9553" tIns="49776" rIns="99553" bIns="49776" anchor="b"/>
          <a:lstStyle>
            <a:lvl1pPr defTabSz="955675" eaLnBrk="0" hangingPunct="0">
              <a:defRPr>
                <a:solidFill>
                  <a:schemeClr val="tx1"/>
                </a:solidFill>
                <a:latin typeface="Arial" charset="0"/>
                <a:ea typeface="ＭＳ Ｐゴシック" charset="0"/>
                <a:cs typeface="ＭＳ Ｐゴシック" charset="0"/>
              </a:defRPr>
            </a:lvl1pPr>
            <a:lvl2pPr marL="742950" indent="-285750" defTabSz="955675" eaLnBrk="0" hangingPunct="0">
              <a:defRPr>
                <a:solidFill>
                  <a:schemeClr val="tx1"/>
                </a:solidFill>
                <a:latin typeface="Arial" charset="0"/>
                <a:ea typeface="ＭＳ Ｐゴシック" charset="0"/>
              </a:defRPr>
            </a:lvl2pPr>
            <a:lvl3pPr marL="1143000" indent="-228600" defTabSz="955675" eaLnBrk="0" hangingPunct="0">
              <a:defRPr>
                <a:solidFill>
                  <a:schemeClr val="tx1"/>
                </a:solidFill>
                <a:latin typeface="Arial" charset="0"/>
                <a:ea typeface="ＭＳ Ｐゴシック" charset="0"/>
              </a:defRPr>
            </a:lvl3pPr>
            <a:lvl4pPr marL="1600200" indent="-228600" defTabSz="955675" eaLnBrk="0" hangingPunct="0">
              <a:defRPr>
                <a:solidFill>
                  <a:schemeClr val="tx1"/>
                </a:solidFill>
                <a:latin typeface="Arial" charset="0"/>
                <a:ea typeface="ＭＳ Ｐゴシック" charset="0"/>
              </a:defRPr>
            </a:lvl4pPr>
            <a:lvl5pPr marL="2057400" indent="-228600" defTabSz="955675" eaLnBrk="0" hangingPunct="0">
              <a:defRPr>
                <a:solidFill>
                  <a:schemeClr val="tx1"/>
                </a:solidFill>
                <a:latin typeface="Arial" charset="0"/>
                <a:ea typeface="ＭＳ Ｐゴシック" charset="0"/>
              </a:defRPr>
            </a:lvl5pPr>
            <a:lvl6pPr marL="2514600" indent="-228600" defTabSz="955675" eaLnBrk="0" fontAlgn="base" hangingPunct="0">
              <a:spcBef>
                <a:spcPct val="0"/>
              </a:spcBef>
              <a:spcAft>
                <a:spcPct val="0"/>
              </a:spcAft>
              <a:defRPr>
                <a:solidFill>
                  <a:schemeClr val="tx1"/>
                </a:solidFill>
                <a:latin typeface="Arial" charset="0"/>
                <a:ea typeface="ＭＳ Ｐゴシック" charset="0"/>
              </a:defRPr>
            </a:lvl6pPr>
            <a:lvl7pPr marL="2971800" indent="-228600" defTabSz="955675" eaLnBrk="0" fontAlgn="base" hangingPunct="0">
              <a:spcBef>
                <a:spcPct val="0"/>
              </a:spcBef>
              <a:spcAft>
                <a:spcPct val="0"/>
              </a:spcAft>
              <a:defRPr>
                <a:solidFill>
                  <a:schemeClr val="tx1"/>
                </a:solidFill>
                <a:latin typeface="Arial" charset="0"/>
                <a:ea typeface="ＭＳ Ｐゴシック" charset="0"/>
              </a:defRPr>
            </a:lvl7pPr>
            <a:lvl8pPr marL="3429000" indent="-228600" defTabSz="955675" eaLnBrk="0" fontAlgn="base" hangingPunct="0">
              <a:spcBef>
                <a:spcPct val="0"/>
              </a:spcBef>
              <a:spcAft>
                <a:spcPct val="0"/>
              </a:spcAft>
              <a:defRPr>
                <a:solidFill>
                  <a:schemeClr val="tx1"/>
                </a:solidFill>
                <a:latin typeface="Arial" charset="0"/>
                <a:ea typeface="ＭＳ Ｐゴシック" charset="0"/>
              </a:defRPr>
            </a:lvl8pPr>
            <a:lvl9pPr marL="3886200" indent="-228600" defTabSz="955675"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01F69EDB-AB53-1F44-B950-CDA04523889E}" type="slidenum">
              <a:rPr lang="es-ES" sz="1300"/>
              <a:pPr algn="r" eaLnBrk="1" hangingPunct="1">
                <a:defRPr/>
              </a:pPr>
              <a:t>2</a:t>
            </a:fld>
            <a:endParaRPr lang="es-ES" sz="1300"/>
          </a:p>
        </p:txBody>
      </p:sp>
      <p:sp>
        <p:nvSpPr>
          <p:cNvPr id="35842" name="Rectangle 7"/>
          <p:cNvSpPr txBox="1">
            <a:spLocks noGrp="1" noChangeArrowheads="1"/>
          </p:cNvSpPr>
          <p:nvPr/>
        </p:nvSpPr>
        <p:spPr bwMode="auto">
          <a:xfrm>
            <a:off x="3849689" y="9380064"/>
            <a:ext cx="2946400" cy="4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53" tIns="49776" rIns="99553" bIns="49776" anchor="b"/>
          <a:lstStyle>
            <a:lvl1pPr defTabSz="955675" eaLnBrk="0" hangingPunct="0">
              <a:defRPr sz="2400">
                <a:solidFill>
                  <a:schemeClr val="tx1"/>
                </a:solidFill>
                <a:latin typeface="Arial" charset="0"/>
                <a:ea typeface="ＭＳ Ｐゴシック" charset="0"/>
                <a:cs typeface="ＭＳ Ｐゴシック" charset="0"/>
              </a:defRPr>
            </a:lvl1pPr>
            <a:lvl2pPr marL="742950" indent="-285750" defTabSz="955675" eaLnBrk="0" hangingPunct="0">
              <a:defRPr sz="2400">
                <a:solidFill>
                  <a:schemeClr val="tx1"/>
                </a:solidFill>
                <a:latin typeface="Arial" charset="0"/>
                <a:ea typeface="ＭＳ Ｐゴシック" charset="0"/>
              </a:defRPr>
            </a:lvl2pPr>
            <a:lvl3pPr marL="1143000" indent="-228600" defTabSz="955675" eaLnBrk="0" hangingPunct="0">
              <a:defRPr sz="2400">
                <a:solidFill>
                  <a:schemeClr val="tx1"/>
                </a:solidFill>
                <a:latin typeface="Arial" charset="0"/>
                <a:ea typeface="ＭＳ Ｐゴシック" charset="0"/>
              </a:defRPr>
            </a:lvl3pPr>
            <a:lvl4pPr marL="1600200" indent="-228600" defTabSz="955675" eaLnBrk="0" hangingPunct="0">
              <a:defRPr sz="2400">
                <a:solidFill>
                  <a:schemeClr val="tx1"/>
                </a:solidFill>
                <a:latin typeface="Arial" charset="0"/>
                <a:ea typeface="ＭＳ Ｐゴシック" charset="0"/>
              </a:defRPr>
            </a:lvl4pPr>
            <a:lvl5pPr marL="2057400" indent="-228600" defTabSz="955675" eaLnBrk="0" hangingPunct="0">
              <a:defRPr sz="2400">
                <a:solidFill>
                  <a:schemeClr val="tx1"/>
                </a:solidFill>
                <a:latin typeface="Arial" charset="0"/>
                <a:ea typeface="ＭＳ Ｐゴシック" charset="0"/>
              </a:defRPr>
            </a:lvl5pPr>
            <a:lvl6pPr marL="2514600" indent="-228600" defTabSz="955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5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5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56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6E57539-5DDD-DA42-A6A6-F1D0C83D96D8}" type="slidenum">
              <a:rPr lang="es-ES" sz="1300"/>
              <a:pPr algn="r" eaLnBrk="1" hangingPunct="1"/>
              <a:t>2</a:t>
            </a:fld>
            <a:endParaRPr lang="es-ES" sz="1300"/>
          </a:p>
        </p:txBody>
      </p:sp>
      <p:sp>
        <p:nvSpPr>
          <p:cNvPr id="69636"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xfrm>
            <a:off x="679450" y="4690823"/>
            <a:ext cx="5438776" cy="44429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lIns="99553" tIns="49776" rIns="99553" bIns="49776"/>
          <a:lstStyle/>
          <a:p>
            <a:pPr marL="164901" indent="-164901">
              <a:buFont typeface="Arial"/>
              <a:buChar char="•"/>
              <a:defRPr/>
            </a:pPr>
            <a:r>
              <a:rPr lang="ca-ES" dirty="0" err="1" smtClean="0">
                <a:cs typeface="+mn-cs"/>
              </a:rPr>
              <a:t>The</a:t>
            </a:r>
            <a:r>
              <a:rPr lang="ca-ES" dirty="0" smtClean="0">
                <a:cs typeface="+mn-cs"/>
              </a:rPr>
              <a:t> BSC is </a:t>
            </a:r>
            <a:r>
              <a:rPr lang="ca-ES" dirty="0" err="1" smtClean="0">
                <a:cs typeface="+mn-cs"/>
              </a:rPr>
              <a:t>the</a:t>
            </a:r>
            <a:r>
              <a:rPr lang="ca-ES" dirty="0" smtClean="0">
                <a:cs typeface="+mn-cs"/>
              </a:rPr>
              <a:t> </a:t>
            </a:r>
            <a:r>
              <a:rPr lang="ca-ES" dirty="0" err="1" smtClean="0">
                <a:cs typeface="+mn-cs"/>
              </a:rPr>
              <a:t>national</a:t>
            </a:r>
            <a:r>
              <a:rPr lang="ca-ES" dirty="0" smtClean="0">
                <a:cs typeface="+mn-cs"/>
              </a:rPr>
              <a:t> </a:t>
            </a:r>
            <a:r>
              <a:rPr lang="ca-ES" dirty="0" err="1" smtClean="0">
                <a:cs typeface="+mn-cs"/>
              </a:rPr>
              <a:t>supercomputing</a:t>
            </a:r>
            <a:r>
              <a:rPr lang="ca-ES" dirty="0" smtClean="0">
                <a:cs typeface="+mn-cs"/>
              </a:rPr>
              <a:t> centre of Spain. </a:t>
            </a:r>
          </a:p>
          <a:p>
            <a:pPr marL="164901" indent="-164901">
              <a:buFont typeface="Arial"/>
              <a:buChar char="•"/>
              <a:defRPr/>
            </a:pPr>
            <a:r>
              <a:rPr lang="ca-ES" dirty="0" err="1" smtClean="0">
                <a:cs typeface="+mn-cs"/>
              </a:rPr>
              <a:t>Both</a:t>
            </a:r>
            <a:r>
              <a:rPr lang="ca-ES" dirty="0" smtClean="0">
                <a:cs typeface="+mn-cs"/>
              </a:rPr>
              <a:t>,</a:t>
            </a:r>
            <a:r>
              <a:rPr lang="ca-ES" baseline="0" dirty="0" smtClean="0">
                <a:cs typeface="+mn-cs"/>
              </a:rPr>
              <a:t> </a:t>
            </a:r>
            <a:r>
              <a:rPr lang="ca-ES" baseline="0" dirty="0" err="1" smtClean="0">
                <a:cs typeface="+mn-cs"/>
              </a:rPr>
              <a:t>t</a:t>
            </a:r>
            <a:r>
              <a:rPr lang="ca-ES" dirty="0" err="1" smtClean="0">
                <a:cs typeface="+mn-cs"/>
              </a:rPr>
              <a:t>he</a:t>
            </a:r>
            <a:r>
              <a:rPr lang="ca-ES" dirty="0" smtClean="0">
                <a:cs typeface="+mn-cs"/>
              </a:rPr>
              <a:t> </a:t>
            </a:r>
            <a:r>
              <a:rPr lang="ca-ES" dirty="0" err="1" smtClean="0">
                <a:cs typeface="+mn-cs"/>
              </a:rPr>
              <a:t>Earth</a:t>
            </a:r>
            <a:r>
              <a:rPr lang="ca-ES" dirty="0" smtClean="0">
                <a:cs typeface="+mn-cs"/>
              </a:rPr>
              <a:t> </a:t>
            </a:r>
            <a:r>
              <a:rPr lang="ca-ES" dirty="0" err="1" smtClean="0">
                <a:cs typeface="+mn-cs"/>
              </a:rPr>
              <a:t>Sciences</a:t>
            </a:r>
            <a:r>
              <a:rPr lang="ca-ES" dirty="0" smtClean="0">
                <a:cs typeface="+mn-cs"/>
              </a:rPr>
              <a:t> </a:t>
            </a:r>
            <a:r>
              <a:rPr lang="ca-ES" dirty="0" err="1" smtClean="0">
                <a:cs typeface="+mn-cs"/>
              </a:rPr>
              <a:t>and</a:t>
            </a:r>
            <a:r>
              <a:rPr lang="ca-ES" dirty="0" smtClean="0">
                <a:cs typeface="+mn-cs"/>
              </a:rPr>
              <a:t> </a:t>
            </a:r>
            <a:r>
              <a:rPr lang="ca-ES" dirty="0" err="1" smtClean="0">
                <a:cs typeface="+mn-cs"/>
              </a:rPr>
              <a:t>the</a:t>
            </a:r>
            <a:r>
              <a:rPr lang="ca-ES" dirty="0" smtClean="0">
                <a:cs typeface="+mn-cs"/>
              </a:rPr>
              <a:t> Computer Applications</a:t>
            </a:r>
            <a:r>
              <a:rPr lang="ca-ES" baseline="0" dirty="0" smtClean="0">
                <a:cs typeface="+mn-cs"/>
              </a:rPr>
              <a:t> in </a:t>
            </a:r>
            <a:r>
              <a:rPr lang="ca-ES" baseline="0" dirty="0" err="1" smtClean="0">
                <a:cs typeface="+mn-cs"/>
              </a:rPr>
              <a:t>Eng</a:t>
            </a:r>
            <a:r>
              <a:rPr lang="ca-ES" baseline="0" dirty="0" smtClean="0">
                <a:cs typeface="+mn-cs"/>
              </a:rPr>
              <a:t>. </a:t>
            </a:r>
            <a:r>
              <a:rPr lang="ca-ES" baseline="0" dirty="0" err="1" smtClean="0">
                <a:cs typeface="+mn-cs"/>
              </a:rPr>
              <a:t>Departments</a:t>
            </a:r>
            <a:r>
              <a:rPr lang="ca-ES" baseline="0" dirty="0" smtClean="0">
                <a:cs typeface="+mn-cs"/>
              </a:rPr>
              <a:t> </a:t>
            </a:r>
            <a:r>
              <a:rPr lang="ca-ES" baseline="0" dirty="0" err="1" smtClean="0">
                <a:cs typeface="+mn-cs"/>
              </a:rPr>
              <a:t>are</a:t>
            </a:r>
            <a:r>
              <a:rPr lang="ca-ES" baseline="0" dirty="0" smtClean="0">
                <a:cs typeface="+mn-cs"/>
              </a:rPr>
              <a:t> </a:t>
            </a:r>
            <a:r>
              <a:rPr lang="ca-ES" baseline="0" dirty="0" err="1" smtClean="0">
                <a:cs typeface="+mn-cs"/>
              </a:rPr>
              <a:t>involved</a:t>
            </a:r>
            <a:r>
              <a:rPr lang="ca-ES" baseline="0" dirty="0" smtClean="0">
                <a:cs typeface="+mn-cs"/>
              </a:rPr>
              <a:t> in </a:t>
            </a:r>
            <a:r>
              <a:rPr lang="ca-ES" baseline="0" dirty="0" err="1" smtClean="0">
                <a:cs typeface="+mn-cs"/>
              </a:rPr>
              <a:t>further</a:t>
            </a:r>
            <a:r>
              <a:rPr lang="ca-ES" baseline="0" dirty="0" smtClean="0">
                <a:cs typeface="+mn-cs"/>
              </a:rPr>
              <a:t> </a:t>
            </a:r>
            <a:r>
              <a:rPr lang="ca-ES" baseline="0" dirty="0" err="1" smtClean="0">
                <a:cs typeface="+mn-cs"/>
              </a:rPr>
              <a:t>developing</a:t>
            </a:r>
            <a:r>
              <a:rPr lang="ca-ES" baseline="0" dirty="0" smtClean="0">
                <a:cs typeface="+mn-cs"/>
              </a:rPr>
              <a:t> </a:t>
            </a:r>
            <a:r>
              <a:rPr lang="ca-ES" baseline="0" dirty="0" err="1" smtClean="0">
                <a:cs typeface="+mn-cs"/>
              </a:rPr>
              <a:t>the</a:t>
            </a:r>
            <a:r>
              <a:rPr lang="ca-ES" baseline="0" dirty="0" smtClean="0">
                <a:cs typeface="+mn-cs"/>
              </a:rPr>
              <a:t> NMMB model </a:t>
            </a:r>
            <a:r>
              <a:rPr lang="ca-ES" baseline="0" dirty="0" err="1" smtClean="0">
                <a:cs typeface="+mn-cs"/>
              </a:rPr>
              <a:t>through</a:t>
            </a:r>
            <a:r>
              <a:rPr lang="ca-ES" baseline="0" dirty="0" smtClean="0">
                <a:cs typeface="+mn-cs"/>
              </a:rPr>
              <a:t> </a:t>
            </a:r>
            <a:r>
              <a:rPr lang="ca-ES" baseline="0" dirty="0" err="1" smtClean="0">
                <a:cs typeface="+mn-cs"/>
              </a:rPr>
              <a:t>their</a:t>
            </a:r>
            <a:r>
              <a:rPr lang="ca-ES" baseline="0" dirty="0" smtClean="0">
                <a:cs typeface="+mn-cs"/>
              </a:rPr>
              <a:t> </a:t>
            </a:r>
            <a:r>
              <a:rPr lang="ca-ES" baseline="0" dirty="0" err="1" smtClean="0">
                <a:cs typeface="+mn-cs"/>
              </a:rPr>
              <a:t>different</a:t>
            </a:r>
            <a:r>
              <a:rPr lang="ca-ES" baseline="0" dirty="0" smtClean="0">
                <a:cs typeface="+mn-cs"/>
              </a:rPr>
              <a:t> </a:t>
            </a:r>
            <a:r>
              <a:rPr lang="ca-ES" baseline="0" dirty="0" err="1" smtClean="0">
                <a:cs typeface="+mn-cs"/>
              </a:rPr>
              <a:t>research</a:t>
            </a:r>
            <a:r>
              <a:rPr lang="ca-ES" baseline="0" dirty="0" smtClean="0">
                <a:cs typeface="+mn-cs"/>
              </a:rPr>
              <a:t> </a:t>
            </a:r>
            <a:r>
              <a:rPr lang="ca-ES" baseline="0" dirty="0" err="1" smtClean="0">
                <a:cs typeface="+mn-cs"/>
              </a:rPr>
              <a:t>lines</a:t>
            </a:r>
            <a:r>
              <a:rPr lang="ca-ES" baseline="0" dirty="0" smtClean="0">
                <a:cs typeface="+mn-cs"/>
              </a:rPr>
              <a:t>. </a:t>
            </a:r>
            <a:endParaRPr lang="ca-E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a:t>
            </a:r>
            <a:r>
              <a:rPr lang="en-US" baseline="0" dirty="0" smtClean="0"/>
              <a:t> transport and deposition of these particles are controlled by the wind profiles and the eruption style.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type of eruption is described in the source term by defining the particle size of the </a:t>
            </a:r>
            <a:r>
              <a:rPr lang="en-US" baseline="0" dirty="0" err="1" smtClean="0"/>
              <a:t>ejecta</a:t>
            </a:r>
            <a:r>
              <a:rPr lang="en-US" baseline="0" dirty="0" smtClean="0"/>
              <a:t>, the column </a:t>
            </a:r>
            <a:r>
              <a:rPr lang="en-US" baseline="0" dirty="0" err="1" smtClean="0"/>
              <a:t>heigh</a:t>
            </a:r>
            <a:r>
              <a:rPr lang="en-US" baseline="0" dirty="0" smtClean="0"/>
              <a:t> and the MFR and duration of each eruptive phase.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Particle transport is a function their size, density and shape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Thickness deposits decrease exponentially with distances from the vent , however secondary maximums can occur due to aggregation processes as we see in this plot from an eruption in Mt St. Helens where secondary thickening occurs at 300km from the volcano.  </a:t>
            </a:r>
            <a:endParaRPr lang="en-US" dirty="0" smtClean="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37</a:t>
            </a:fld>
            <a:endParaRPr lang="es-ES"/>
          </a:p>
        </p:txBody>
      </p:sp>
    </p:spTree>
    <p:extLst>
      <p:ext uri="{BB962C8B-B14F-4D97-AF65-F5344CB8AC3E}">
        <p14:creationId xmlns:p14="http://schemas.microsoft.com/office/powerpoint/2010/main" val="550652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36142-15FE-7042-9A0D-81B814679CFE}" type="slidenum">
              <a:rPr lang="en-US" smtClean="0"/>
              <a:t>38</a:t>
            </a:fld>
            <a:endParaRPr lang="en-US"/>
          </a:p>
        </p:txBody>
      </p:sp>
    </p:spTree>
    <p:extLst>
      <p:ext uri="{BB962C8B-B14F-4D97-AF65-F5344CB8AC3E}">
        <p14:creationId xmlns:p14="http://schemas.microsoft.com/office/powerpoint/2010/main" val="3980274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49689" y="9380064"/>
            <a:ext cx="2946400" cy="4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9553" tIns="49776" rIns="99553" bIns="49776" anchor="b"/>
          <a:lstStyle>
            <a:lvl1pPr defTabSz="955675" eaLnBrk="0" hangingPunct="0">
              <a:defRPr>
                <a:solidFill>
                  <a:schemeClr val="tx1"/>
                </a:solidFill>
                <a:latin typeface="Arial" charset="0"/>
                <a:ea typeface="ＭＳ Ｐゴシック" charset="0"/>
                <a:cs typeface="ＭＳ Ｐゴシック" charset="0"/>
              </a:defRPr>
            </a:lvl1pPr>
            <a:lvl2pPr marL="742950" indent="-285750" defTabSz="955675" eaLnBrk="0" hangingPunct="0">
              <a:defRPr>
                <a:solidFill>
                  <a:schemeClr val="tx1"/>
                </a:solidFill>
                <a:latin typeface="Arial" charset="0"/>
                <a:ea typeface="ＭＳ Ｐゴシック" charset="0"/>
              </a:defRPr>
            </a:lvl2pPr>
            <a:lvl3pPr marL="1143000" indent="-228600" defTabSz="955675" eaLnBrk="0" hangingPunct="0">
              <a:defRPr>
                <a:solidFill>
                  <a:schemeClr val="tx1"/>
                </a:solidFill>
                <a:latin typeface="Arial" charset="0"/>
                <a:ea typeface="ＭＳ Ｐゴシック" charset="0"/>
              </a:defRPr>
            </a:lvl3pPr>
            <a:lvl4pPr marL="1600200" indent="-228600" defTabSz="955675" eaLnBrk="0" hangingPunct="0">
              <a:defRPr>
                <a:solidFill>
                  <a:schemeClr val="tx1"/>
                </a:solidFill>
                <a:latin typeface="Arial" charset="0"/>
                <a:ea typeface="ＭＳ Ｐゴシック" charset="0"/>
              </a:defRPr>
            </a:lvl4pPr>
            <a:lvl5pPr marL="2057400" indent="-228600" defTabSz="955675" eaLnBrk="0" hangingPunct="0">
              <a:defRPr>
                <a:solidFill>
                  <a:schemeClr val="tx1"/>
                </a:solidFill>
                <a:latin typeface="Arial" charset="0"/>
                <a:ea typeface="ＭＳ Ｐゴシック" charset="0"/>
              </a:defRPr>
            </a:lvl5pPr>
            <a:lvl6pPr marL="2514600" indent="-228600" defTabSz="955675" eaLnBrk="0" fontAlgn="base" hangingPunct="0">
              <a:spcBef>
                <a:spcPct val="0"/>
              </a:spcBef>
              <a:spcAft>
                <a:spcPct val="0"/>
              </a:spcAft>
              <a:defRPr>
                <a:solidFill>
                  <a:schemeClr val="tx1"/>
                </a:solidFill>
                <a:latin typeface="Arial" charset="0"/>
                <a:ea typeface="ＭＳ Ｐゴシック" charset="0"/>
              </a:defRPr>
            </a:lvl6pPr>
            <a:lvl7pPr marL="2971800" indent="-228600" defTabSz="955675" eaLnBrk="0" fontAlgn="base" hangingPunct="0">
              <a:spcBef>
                <a:spcPct val="0"/>
              </a:spcBef>
              <a:spcAft>
                <a:spcPct val="0"/>
              </a:spcAft>
              <a:defRPr>
                <a:solidFill>
                  <a:schemeClr val="tx1"/>
                </a:solidFill>
                <a:latin typeface="Arial" charset="0"/>
                <a:ea typeface="ＭＳ Ｐゴシック" charset="0"/>
              </a:defRPr>
            </a:lvl7pPr>
            <a:lvl8pPr marL="3429000" indent="-228600" defTabSz="955675" eaLnBrk="0" fontAlgn="base" hangingPunct="0">
              <a:spcBef>
                <a:spcPct val="0"/>
              </a:spcBef>
              <a:spcAft>
                <a:spcPct val="0"/>
              </a:spcAft>
              <a:defRPr>
                <a:solidFill>
                  <a:schemeClr val="tx1"/>
                </a:solidFill>
                <a:latin typeface="Arial" charset="0"/>
                <a:ea typeface="ＭＳ Ｐゴシック" charset="0"/>
              </a:defRPr>
            </a:lvl8pPr>
            <a:lvl9pPr marL="3886200" indent="-228600" defTabSz="955675"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01F69EDB-AB53-1F44-B950-CDA04523889E}" type="slidenum">
              <a:rPr lang="es-ES" sz="1300"/>
              <a:pPr algn="r" eaLnBrk="1" hangingPunct="1">
                <a:defRPr/>
              </a:pPr>
              <a:t>39</a:t>
            </a:fld>
            <a:endParaRPr lang="es-ES" sz="1300"/>
          </a:p>
        </p:txBody>
      </p:sp>
      <p:sp>
        <p:nvSpPr>
          <p:cNvPr id="35842" name="Rectangle 7"/>
          <p:cNvSpPr txBox="1">
            <a:spLocks noGrp="1" noChangeArrowheads="1"/>
          </p:cNvSpPr>
          <p:nvPr/>
        </p:nvSpPr>
        <p:spPr bwMode="auto">
          <a:xfrm>
            <a:off x="3849689" y="9380064"/>
            <a:ext cx="2946400" cy="4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53" tIns="49776" rIns="99553" bIns="49776" anchor="b"/>
          <a:lstStyle>
            <a:lvl1pPr defTabSz="955675" eaLnBrk="0" hangingPunct="0">
              <a:defRPr sz="2400">
                <a:solidFill>
                  <a:schemeClr val="tx1"/>
                </a:solidFill>
                <a:latin typeface="Arial" charset="0"/>
                <a:ea typeface="ＭＳ Ｐゴシック" charset="0"/>
                <a:cs typeface="ＭＳ Ｐゴシック" charset="0"/>
              </a:defRPr>
            </a:lvl1pPr>
            <a:lvl2pPr marL="742950" indent="-285750" defTabSz="955675" eaLnBrk="0" hangingPunct="0">
              <a:defRPr sz="2400">
                <a:solidFill>
                  <a:schemeClr val="tx1"/>
                </a:solidFill>
                <a:latin typeface="Arial" charset="0"/>
                <a:ea typeface="ＭＳ Ｐゴシック" charset="0"/>
              </a:defRPr>
            </a:lvl2pPr>
            <a:lvl3pPr marL="1143000" indent="-228600" defTabSz="955675" eaLnBrk="0" hangingPunct="0">
              <a:defRPr sz="2400">
                <a:solidFill>
                  <a:schemeClr val="tx1"/>
                </a:solidFill>
                <a:latin typeface="Arial" charset="0"/>
                <a:ea typeface="ＭＳ Ｐゴシック" charset="0"/>
              </a:defRPr>
            </a:lvl3pPr>
            <a:lvl4pPr marL="1600200" indent="-228600" defTabSz="955675" eaLnBrk="0" hangingPunct="0">
              <a:defRPr sz="2400">
                <a:solidFill>
                  <a:schemeClr val="tx1"/>
                </a:solidFill>
                <a:latin typeface="Arial" charset="0"/>
                <a:ea typeface="ＭＳ Ｐゴシック" charset="0"/>
              </a:defRPr>
            </a:lvl4pPr>
            <a:lvl5pPr marL="2057400" indent="-228600" defTabSz="955675" eaLnBrk="0" hangingPunct="0">
              <a:defRPr sz="2400">
                <a:solidFill>
                  <a:schemeClr val="tx1"/>
                </a:solidFill>
                <a:latin typeface="Arial" charset="0"/>
                <a:ea typeface="ＭＳ Ｐゴシック" charset="0"/>
              </a:defRPr>
            </a:lvl5pPr>
            <a:lvl6pPr marL="2514600" indent="-228600" defTabSz="955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5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5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56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6E57539-5DDD-DA42-A6A6-F1D0C83D96D8}" type="slidenum">
              <a:rPr lang="es-ES" sz="1300"/>
              <a:pPr algn="r" eaLnBrk="1" hangingPunct="1"/>
              <a:t>39</a:t>
            </a:fld>
            <a:endParaRPr lang="es-ES" sz="1300"/>
          </a:p>
        </p:txBody>
      </p:sp>
      <p:sp>
        <p:nvSpPr>
          <p:cNvPr id="69636"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xfrm>
            <a:off x="679450" y="4690823"/>
            <a:ext cx="5438776" cy="44429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lIns="99553" tIns="49776" rIns="99553" bIns="49776"/>
          <a:lstStyle/>
          <a:p>
            <a:pPr marL="164901" indent="-164901">
              <a:buFont typeface="Arial"/>
              <a:buChar char="•"/>
              <a:defRPr/>
            </a:pPr>
            <a:r>
              <a:rPr lang="ca-ES" dirty="0" err="1" smtClean="0">
                <a:cs typeface="+mn-cs"/>
              </a:rPr>
              <a:t>The</a:t>
            </a:r>
            <a:r>
              <a:rPr lang="ca-ES" dirty="0" smtClean="0">
                <a:cs typeface="+mn-cs"/>
              </a:rPr>
              <a:t> BSC is </a:t>
            </a:r>
            <a:r>
              <a:rPr lang="ca-ES" dirty="0" err="1" smtClean="0">
                <a:cs typeface="+mn-cs"/>
              </a:rPr>
              <a:t>the</a:t>
            </a:r>
            <a:r>
              <a:rPr lang="ca-ES" dirty="0" smtClean="0">
                <a:cs typeface="+mn-cs"/>
              </a:rPr>
              <a:t> </a:t>
            </a:r>
            <a:r>
              <a:rPr lang="ca-ES" dirty="0" err="1" smtClean="0">
                <a:cs typeface="+mn-cs"/>
              </a:rPr>
              <a:t>national</a:t>
            </a:r>
            <a:r>
              <a:rPr lang="ca-ES" dirty="0" smtClean="0">
                <a:cs typeface="+mn-cs"/>
              </a:rPr>
              <a:t> </a:t>
            </a:r>
            <a:r>
              <a:rPr lang="ca-ES" dirty="0" err="1" smtClean="0">
                <a:cs typeface="+mn-cs"/>
              </a:rPr>
              <a:t>supercomputing</a:t>
            </a:r>
            <a:r>
              <a:rPr lang="ca-ES" dirty="0" smtClean="0">
                <a:cs typeface="+mn-cs"/>
              </a:rPr>
              <a:t> centre of Spain. </a:t>
            </a:r>
          </a:p>
          <a:p>
            <a:pPr marL="164901" indent="-164901">
              <a:buFont typeface="Arial"/>
              <a:buChar char="•"/>
              <a:defRPr/>
            </a:pPr>
            <a:r>
              <a:rPr lang="ca-ES" dirty="0" err="1" smtClean="0">
                <a:cs typeface="+mn-cs"/>
              </a:rPr>
              <a:t>Both</a:t>
            </a:r>
            <a:r>
              <a:rPr lang="ca-ES" dirty="0" smtClean="0">
                <a:cs typeface="+mn-cs"/>
              </a:rPr>
              <a:t>,</a:t>
            </a:r>
            <a:r>
              <a:rPr lang="ca-ES" baseline="0" dirty="0" smtClean="0">
                <a:cs typeface="+mn-cs"/>
              </a:rPr>
              <a:t> </a:t>
            </a:r>
            <a:r>
              <a:rPr lang="ca-ES" baseline="0" dirty="0" err="1" smtClean="0">
                <a:cs typeface="+mn-cs"/>
              </a:rPr>
              <a:t>t</a:t>
            </a:r>
            <a:r>
              <a:rPr lang="ca-ES" dirty="0" err="1" smtClean="0">
                <a:cs typeface="+mn-cs"/>
              </a:rPr>
              <a:t>he</a:t>
            </a:r>
            <a:r>
              <a:rPr lang="ca-ES" dirty="0" smtClean="0">
                <a:cs typeface="+mn-cs"/>
              </a:rPr>
              <a:t> </a:t>
            </a:r>
            <a:r>
              <a:rPr lang="ca-ES" dirty="0" err="1" smtClean="0">
                <a:cs typeface="+mn-cs"/>
              </a:rPr>
              <a:t>Earth</a:t>
            </a:r>
            <a:r>
              <a:rPr lang="ca-ES" dirty="0" smtClean="0">
                <a:cs typeface="+mn-cs"/>
              </a:rPr>
              <a:t> </a:t>
            </a:r>
            <a:r>
              <a:rPr lang="ca-ES" dirty="0" err="1" smtClean="0">
                <a:cs typeface="+mn-cs"/>
              </a:rPr>
              <a:t>Sciences</a:t>
            </a:r>
            <a:r>
              <a:rPr lang="ca-ES" dirty="0" smtClean="0">
                <a:cs typeface="+mn-cs"/>
              </a:rPr>
              <a:t> </a:t>
            </a:r>
            <a:r>
              <a:rPr lang="ca-ES" dirty="0" err="1" smtClean="0">
                <a:cs typeface="+mn-cs"/>
              </a:rPr>
              <a:t>and</a:t>
            </a:r>
            <a:r>
              <a:rPr lang="ca-ES" dirty="0" smtClean="0">
                <a:cs typeface="+mn-cs"/>
              </a:rPr>
              <a:t> </a:t>
            </a:r>
            <a:r>
              <a:rPr lang="ca-ES" dirty="0" err="1" smtClean="0">
                <a:cs typeface="+mn-cs"/>
              </a:rPr>
              <a:t>the</a:t>
            </a:r>
            <a:r>
              <a:rPr lang="ca-ES" dirty="0" smtClean="0">
                <a:cs typeface="+mn-cs"/>
              </a:rPr>
              <a:t> Computer Applications</a:t>
            </a:r>
            <a:r>
              <a:rPr lang="ca-ES" baseline="0" dirty="0" smtClean="0">
                <a:cs typeface="+mn-cs"/>
              </a:rPr>
              <a:t> in </a:t>
            </a:r>
            <a:r>
              <a:rPr lang="ca-ES" baseline="0" dirty="0" err="1" smtClean="0">
                <a:cs typeface="+mn-cs"/>
              </a:rPr>
              <a:t>Eng</a:t>
            </a:r>
            <a:r>
              <a:rPr lang="ca-ES" baseline="0" dirty="0" smtClean="0">
                <a:cs typeface="+mn-cs"/>
              </a:rPr>
              <a:t>. </a:t>
            </a:r>
            <a:r>
              <a:rPr lang="ca-ES" baseline="0" dirty="0" err="1" smtClean="0">
                <a:cs typeface="+mn-cs"/>
              </a:rPr>
              <a:t>Departments</a:t>
            </a:r>
            <a:r>
              <a:rPr lang="ca-ES" baseline="0" dirty="0" smtClean="0">
                <a:cs typeface="+mn-cs"/>
              </a:rPr>
              <a:t> </a:t>
            </a:r>
            <a:r>
              <a:rPr lang="ca-ES" baseline="0" dirty="0" err="1" smtClean="0">
                <a:cs typeface="+mn-cs"/>
              </a:rPr>
              <a:t>are</a:t>
            </a:r>
            <a:r>
              <a:rPr lang="ca-ES" baseline="0" dirty="0" smtClean="0">
                <a:cs typeface="+mn-cs"/>
              </a:rPr>
              <a:t> </a:t>
            </a:r>
            <a:r>
              <a:rPr lang="ca-ES" baseline="0" dirty="0" err="1" smtClean="0">
                <a:cs typeface="+mn-cs"/>
              </a:rPr>
              <a:t>involved</a:t>
            </a:r>
            <a:r>
              <a:rPr lang="ca-ES" baseline="0" dirty="0" smtClean="0">
                <a:cs typeface="+mn-cs"/>
              </a:rPr>
              <a:t> in </a:t>
            </a:r>
            <a:r>
              <a:rPr lang="ca-ES" baseline="0" dirty="0" err="1" smtClean="0">
                <a:cs typeface="+mn-cs"/>
              </a:rPr>
              <a:t>further</a:t>
            </a:r>
            <a:r>
              <a:rPr lang="ca-ES" baseline="0" dirty="0" smtClean="0">
                <a:cs typeface="+mn-cs"/>
              </a:rPr>
              <a:t> </a:t>
            </a:r>
            <a:r>
              <a:rPr lang="ca-ES" baseline="0" dirty="0" err="1" smtClean="0">
                <a:cs typeface="+mn-cs"/>
              </a:rPr>
              <a:t>developing</a:t>
            </a:r>
            <a:r>
              <a:rPr lang="ca-ES" baseline="0" dirty="0" smtClean="0">
                <a:cs typeface="+mn-cs"/>
              </a:rPr>
              <a:t> </a:t>
            </a:r>
            <a:r>
              <a:rPr lang="ca-ES" baseline="0" dirty="0" err="1" smtClean="0">
                <a:cs typeface="+mn-cs"/>
              </a:rPr>
              <a:t>the</a:t>
            </a:r>
            <a:r>
              <a:rPr lang="ca-ES" baseline="0" dirty="0" smtClean="0">
                <a:cs typeface="+mn-cs"/>
              </a:rPr>
              <a:t> NMMB model </a:t>
            </a:r>
            <a:r>
              <a:rPr lang="ca-ES" baseline="0" dirty="0" err="1" smtClean="0">
                <a:cs typeface="+mn-cs"/>
              </a:rPr>
              <a:t>through</a:t>
            </a:r>
            <a:r>
              <a:rPr lang="ca-ES" baseline="0" dirty="0" smtClean="0">
                <a:cs typeface="+mn-cs"/>
              </a:rPr>
              <a:t> </a:t>
            </a:r>
            <a:r>
              <a:rPr lang="ca-ES" baseline="0" dirty="0" err="1" smtClean="0">
                <a:cs typeface="+mn-cs"/>
              </a:rPr>
              <a:t>their</a:t>
            </a:r>
            <a:r>
              <a:rPr lang="ca-ES" baseline="0" dirty="0" smtClean="0">
                <a:cs typeface="+mn-cs"/>
              </a:rPr>
              <a:t> </a:t>
            </a:r>
            <a:r>
              <a:rPr lang="ca-ES" baseline="0" dirty="0" err="1" smtClean="0">
                <a:cs typeface="+mn-cs"/>
              </a:rPr>
              <a:t>different</a:t>
            </a:r>
            <a:r>
              <a:rPr lang="ca-ES" baseline="0" dirty="0" smtClean="0">
                <a:cs typeface="+mn-cs"/>
              </a:rPr>
              <a:t> </a:t>
            </a:r>
            <a:r>
              <a:rPr lang="ca-ES" baseline="0" dirty="0" err="1" smtClean="0">
                <a:cs typeface="+mn-cs"/>
              </a:rPr>
              <a:t>research</a:t>
            </a:r>
            <a:r>
              <a:rPr lang="ca-ES" baseline="0" dirty="0" smtClean="0">
                <a:cs typeface="+mn-cs"/>
              </a:rPr>
              <a:t> </a:t>
            </a:r>
            <a:r>
              <a:rPr lang="ca-ES" baseline="0" dirty="0" err="1" smtClean="0">
                <a:cs typeface="+mn-cs"/>
              </a:rPr>
              <a:t>lines</a:t>
            </a:r>
            <a:r>
              <a:rPr lang="ca-ES" baseline="0" dirty="0" smtClean="0">
                <a:cs typeface="+mn-cs"/>
              </a:rPr>
              <a:t>. </a:t>
            </a:r>
            <a:endParaRPr lang="ca-ES" dirty="0"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41</a:t>
            </a:fld>
            <a:endParaRPr lang="es-ES"/>
          </a:p>
        </p:txBody>
      </p:sp>
    </p:spTree>
    <p:extLst>
      <p:ext uri="{BB962C8B-B14F-4D97-AF65-F5344CB8AC3E}">
        <p14:creationId xmlns:p14="http://schemas.microsoft.com/office/powerpoint/2010/main" val="500712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0799E72-CB38-4F12-87EF-E621BD195274}" type="slidenum">
              <a:rPr lang="es-ES" smtClean="0"/>
              <a:t>50</a:t>
            </a:fld>
            <a:endParaRPr lang="es-ES"/>
          </a:p>
        </p:txBody>
      </p:sp>
    </p:spTree>
    <p:extLst>
      <p:ext uri="{BB962C8B-B14F-4D97-AF65-F5344CB8AC3E}">
        <p14:creationId xmlns:p14="http://schemas.microsoft.com/office/powerpoint/2010/main" val="408603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BSC CTM model is fully coupled on-line with the NMMB meteorological core allowing consistency and feedbacks for 52 chemistry species, dust, sea-salt and volcanic ash. Modules for new aerosols particles are under development. </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a:t>
            </a:fld>
            <a:endParaRPr lang="es-ES"/>
          </a:p>
        </p:txBody>
      </p:sp>
    </p:spTree>
    <p:extLst>
      <p:ext uri="{BB962C8B-B14F-4D97-AF65-F5344CB8AC3E}">
        <p14:creationId xmlns:p14="http://schemas.microsoft.com/office/powerpoint/2010/main" val="270563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t>
            </a:r>
            <a:r>
              <a:rPr lang="en-US" dirty="0" err="1" smtClean="0"/>
              <a:t>roughtly</a:t>
            </a:r>
            <a:r>
              <a:rPr lang="en-US" dirty="0" smtClean="0"/>
              <a:t> 1500 active volcanoes</a:t>
            </a:r>
            <a:r>
              <a:rPr lang="en-US" baseline="0" dirty="0" smtClean="0"/>
              <a:t> h 500 million people exposed to a volcanic eruption. Out of those, 160 active volcanoes are in the US. </a:t>
            </a:r>
          </a:p>
          <a:p>
            <a:endParaRPr lang="en-US" dirty="0" smtClean="0"/>
          </a:p>
          <a:p>
            <a:r>
              <a:rPr lang="en-US" dirty="0" smtClean="0"/>
              <a:t>Forecasting the</a:t>
            </a:r>
            <a:r>
              <a:rPr lang="en-US" baseline="0" dirty="0" smtClean="0"/>
              <a:t> dispersal and sedimentation of volcanic aerosols </a:t>
            </a:r>
            <a:r>
              <a:rPr lang="en-US" dirty="0" smtClean="0"/>
              <a:t>is relevant due to the  direct hazard due to the hazards associated to volcanic ash. You can find a descriptive</a:t>
            </a:r>
            <a:r>
              <a:rPr lang="en-US" baseline="0" dirty="0" smtClean="0"/>
              <a:t> list of these hazards in the USGS website. </a:t>
            </a:r>
          </a:p>
          <a:p>
            <a:endParaRPr lang="en-US" baseline="0" dirty="0" smtClean="0"/>
          </a:p>
          <a:p>
            <a:r>
              <a:rPr lang="en-US" dirty="0" smtClean="0"/>
              <a:t>Active volcano</a:t>
            </a:r>
            <a:r>
              <a:rPr lang="en-US" baseline="0" dirty="0" smtClean="0"/>
              <a:t> is one that has erupted since the last ice age</a:t>
            </a:r>
          </a:p>
          <a:p>
            <a:endParaRPr lang="en-US" baseline="0" dirty="0" smtClean="0"/>
          </a:p>
          <a:p>
            <a:r>
              <a:rPr lang="en-US" baseline="0" dirty="0" smtClean="0"/>
              <a:t>But it also have impacts on Buildings, Transportation, Power and water supply, Agriculture and animals, Communications, etc. </a:t>
            </a:r>
            <a:endParaRPr lang="en-US" dirty="0" smtClean="0"/>
          </a:p>
          <a:p>
            <a:r>
              <a:rPr lang="en-US" dirty="0" smtClean="0"/>
              <a:t>Active volcano</a:t>
            </a:r>
            <a:r>
              <a:rPr lang="en-US" baseline="0" dirty="0" smtClean="0"/>
              <a:t> is one that has erupted since the last ice age</a:t>
            </a:r>
          </a:p>
          <a:p>
            <a:endParaRPr lang="en-US" baseline="0" dirty="0" smtClean="0"/>
          </a:p>
          <a:p>
            <a:r>
              <a:rPr lang="en-US" baseline="0" dirty="0" smtClean="0"/>
              <a:t>But it also have impacts on Buildings, Transportation, Power and water supply, Agriculture and animals, Communications, etc. </a:t>
            </a:r>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4</a:t>
            </a:fld>
            <a:endParaRPr lang="es-ES"/>
          </a:p>
        </p:txBody>
      </p:sp>
    </p:spTree>
    <p:extLst>
      <p:ext uri="{BB962C8B-B14F-4D97-AF65-F5344CB8AC3E}">
        <p14:creationId xmlns:p14="http://schemas.microsoft.com/office/powerpoint/2010/main" val="165188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0799E72-CB38-4F12-87EF-E621BD195274}" type="slidenum">
              <a:rPr lang="es-ES" smtClean="0"/>
              <a:t>5</a:t>
            </a:fld>
            <a:endParaRPr lang="es-ES"/>
          </a:p>
        </p:txBody>
      </p:sp>
    </p:spTree>
    <p:extLst>
      <p:ext uri="{BB962C8B-B14F-4D97-AF65-F5344CB8AC3E}">
        <p14:creationId xmlns:p14="http://schemas.microsoft.com/office/powerpoint/2010/main" val="4086036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Tephra particles are a mixture of :</a:t>
            </a:r>
          </a:p>
          <a:p>
            <a:pPr marL="171450" indent="-171450">
              <a:buFont typeface="Arial"/>
              <a:buChar char="•"/>
            </a:pPr>
            <a:r>
              <a:rPr lang="en-US" dirty="0" smtClean="0"/>
              <a:t>For the purpose of modeling</a:t>
            </a:r>
            <a:r>
              <a:rPr lang="en-US" baseline="0" dirty="0" smtClean="0"/>
              <a:t> it is important to mention that ash particles are those ranging from </a:t>
            </a:r>
            <a:r>
              <a:rPr lang="en-US" dirty="0" smtClean="0"/>
              <a:t>2 mm - 4 µm in diameter</a:t>
            </a:r>
          </a:p>
          <a:p>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7</a:t>
            </a:fld>
            <a:endParaRPr lang="es-ES"/>
          </a:p>
        </p:txBody>
      </p:sp>
    </p:spTree>
    <p:extLst>
      <p:ext uri="{BB962C8B-B14F-4D97-AF65-F5344CB8AC3E}">
        <p14:creationId xmlns:p14="http://schemas.microsoft.com/office/powerpoint/2010/main" val="336383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Plume model accounts for plume bent over by wind, entrainment of ambient moisture, effects of water phase changes, particle fallout and re-entrainment, a new parameterization for the air entrainment coefficients and a model for wet aggregation of ash particles in presence of liquid water or ice. In the occurrence of wet aggregation</a:t>
            </a:r>
          </a:p>
          <a:p>
            <a:endParaRPr lang="en-US" dirty="0" smtClean="0"/>
          </a:p>
          <a:p>
            <a:r>
              <a:rPr lang="en-US" dirty="0" smtClean="0"/>
              <a:t>Possibilities are MFR or HEIGHT</a:t>
            </a:r>
            <a:r>
              <a:rPr lang="en-US" baseline="0" dirty="0" smtClean="0"/>
              <a:t> through an iterative procedure</a:t>
            </a:r>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8</a:t>
            </a:fld>
            <a:endParaRPr lang="es-ES"/>
          </a:p>
        </p:txBody>
      </p:sp>
    </p:spTree>
    <p:extLst>
      <p:ext uri="{BB962C8B-B14F-4D97-AF65-F5344CB8AC3E}">
        <p14:creationId xmlns:p14="http://schemas.microsoft.com/office/powerpoint/2010/main" val="181726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MFR from the column heights based on empirical fits. The last two options account for cross wind effects on plume height and MFR</a:t>
            </a:r>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9</a:t>
            </a:fld>
            <a:endParaRPr lang="es-ES"/>
          </a:p>
        </p:txBody>
      </p:sp>
    </p:spTree>
    <p:extLst>
      <p:ext uri="{BB962C8B-B14F-4D97-AF65-F5344CB8AC3E}">
        <p14:creationId xmlns:p14="http://schemas.microsoft.com/office/powerpoint/2010/main" val="11762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Based on their Drag coefficient (Cd) :)</a:t>
            </a:r>
          </a:p>
          <a:p>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12</a:t>
            </a:fld>
            <a:endParaRPr lang="es-ES"/>
          </a:p>
        </p:txBody>
      </p:sp>
    </p:spTree>
    <p:extLst>
      <p:ext uri="{BB962C8B-B14F-4D97-AF65-F5344CB8AC3E}">
        <p14:creationId xmlns:p14="http://schemas.microsoft.com/office/powerpoint/2010/main" val="3911444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bg1"/>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5" y="1196975"/>
            <a:ext cx="497205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4"/>
          <p:cNvSpPr txBox="1">
            <a:spLocks noChangeArrowheads="1"/>
          </p:cNvSpPr>
          <p:nvPr/>
        </p:nvSpPr>
        <p:spPr bwMode="auto">
          <a:xfrm>
            <a:off x="250825" y="188913"/>
            <a:ext cx="3894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s-ES" sz="2000">
                <a:solidFill>
                  <a:schemeClr val="bg1"/>
                </a:solidFill>
              </a:rPr>
              <a:t>www.bsc.es</a:t>
            </a:r>
          </a:p>
        </p:txBody>
      </p:sp>
      <p:sp>
        <p:nvSpPr>
          <p:cNvPr id="2" name="Title 1"/>
          <p:cNvSpPr>
            <a:spLocks noGrp="1"/>
          </p:cNvSpPr>
          <p:nvPr>
            <p:ph type="ctrTitle"/>
          </p:nvPr>
        </p:nvSpPr>
        <p:spPr>
          <a:xfrm>
            <a:off x="685800" y="3068960"/>
            <a:ext cx="7772400" cy="747514"/>
          </a:xfrm>
        </p:spPr>
        <p:txBody>
          <a:bodyPr>
            <a:normAutofit/>
          </a:bodyPr>
          <a:lstStyle>
            <a:lvl1pPr algn="ctr">
              <a:defRPr sz="3200" b="1">
                <a:solidFill>
                  <a:schemeClr val="bg1"/>
                </a:solidFill>
                <a:latin typeface="Arial" pitchFamily="34" charset="0"/>
                <a:cs typeface="Arial" pitchFamily="34" charset="0"/>
              </a:defRPr>
            </a:lvl1pPr>
          </a:lstStyle>
          <a:p>
            <a:r>
              <a:rPr lang="es-ES_tradnl" smtClean="0"/>
              <a:t>Click to edit Master title style</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s-ES" dirty="0"/>
          </a:p>
        </p:txBody>
      </p:sp>
    </p:spTree>
    <p:extLst>
      <p:ext uri="{BB962C8B-B14F-4D97-AF65-F5344CB8AC3E}">
        <p14:creationId xmlns:p14="http://schemas.microsoft.com/office/powerpoint/2010/main" val="1465708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107504" y="44624"/>
            <a:ext cx="8928992" cy="792088"/>
          </a:xfrm>
          <a:prstGeom prst="rect">
            <a:avLst/>
          </a:prstGeom>
        </p:spPr>
        <p:txBody>
          <a:bodyPr rtlCol="0">
            <a:noAutofit/>
          </a:bodyPr>
          <a:lstStyle>
            <a:lvl1pPr>
              <a:lnSpc>
                <a:spcPts val="3000"/>
              </a:lnSpc>
              <a:defRPr/>
            </a:lvl1pPr>
          </a:lstStyle>
          <a:p>
            <a:r>
              <a:rPr lang="es-ES_tradnl" smtClean="0"/>
              <a:t>Click to edit Master title style</a:t>
            </a:r>
            <a:endParaRPr lang="es-ES" dirty="0"/>
          </a:p>
        </p:txBody>
      </p:sp>
      <p:sp>
        <p:nvSpPr>
          <p:cNvPr id="10" name="Text Placeholder 2"/>
          <p:cNvSpPr>
            <a:spLocks noGrp="1"/>
          </p:cNvSpPr>
          <p:nvPr>
            <p:ph idx="1"/>
          </p:nvPr>
        </p:nvSpPr>
        <p:spPr>
          <a:xfrm>
            <a:off x="107504" y="980728"/>
            <a:ext cx="8928992" cy="5184576"/>
          </a:xfrm>
          <a:prstGeom prst="rect">
            <a:avLst/>
          </a:prstGeom>
        </p:spPr>
        <p:txBody>
          <a:bodyPr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 dirty="0"/>
          </a:p>
        </p:txBody>
      </p:sp>
      <p:sp>
        <p:nvSpPr>
          <p:cNvPr id="4" name="Footer Placeholder 4"/>
          <p:cNvSpPr>
            <a:spLocks noGrp="1"/>
          </p:cNvSpPr>
          <p:nvPr>
            <p:ph type="ftr" sz="quarter" idx="10"/>
          </p:nvPr>
        </p:nvSpPr>
        <p:spPr/>
        <p:txBody>
          <a:bodyPr/>
          <a:lstStyle>
            <a:lvl1pPr>
              <a:defRPr/>
            </a:lvl1pPr>
          </a:lstStyle>
          <a:p>
            <a:pPr>
              <a:defRPr/>
            </a:pPr>
            <a:endParaRPr lang="es-ES"/>
          </a:p>
        </p:txBody>
      </p:sp>
      <p:sp>
        <p:nvSpPr>
          <p:cNvPr id="5" name="Slide Number Placeholder 5"/>
          <p:cNvSpPr>
            <a:spLocks noGrp="1"/>
          </p:cNvSpPr>
          <p:nvPr>
            <p:ph type="sldNum" sz="quarter" idx="11"/>
          </p:nvPr>
        </p:nvSpPr>
        <p:spPr/>
        <p:txBody>
          <a:bodyPr/>
          <a:lstStyle>
            <a:lvl1pPr>
              <a:defRPr/>
            </a:lvl1pPr>
          </a:lstStyle>
          <a:p>
            <a:pPr>
              <a:defRPr/>
            </a:pPr>
            <a:fld id="{52061378-4D88-4D7A-AE1E-4DC568188EF0}" type="slidenum">
              <a:rPr lang="es-ES"/>
              <a:pPr>
                <a:defRPr/>
              </a:pPr>
              <a:t>‹#›</a:t>
            </a:fld>
            <a:endParaRPr lang="es-ES" dirty="0"/>
          </a:p>
        </p:txBody>
      </p:sp>
    </p:spTree>
    <p:extLst>
      <p:ext uri="{BB962C8B-B14F-4D97-AF65-F5344CB8AC3E}">
        <p14:creationId xmlns:p14="http://schemas.microsoft.com/office/powerpoint/2010/main" val="2081293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852738"/>
            <a:ext cx="321627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22313" y="4371181"/>
            <a:ext cx="7772400" cy="1362075"/>
          </a:xfrm>
        </p:spPr>
        <p:txBody>
          <a:bodyPr anchor="t">
            <a:normAutofit/>
          </a:bodyPr>
          <a:lstStyle>
            <a:lvl1pPr algn="r">
              <a:defRPr sz="2800" b="1" cap="all">
                <a:solidFill>
                  <a:schemeClr val="bg1"/>
                </a:solidFill>
                <a:latin typeface="Arial" pitchFamily="34" charset="0"/>
                <a:cs typeface="Arial" pitchFamily="34" charset="0"/>
              </a:defRPr>
            </a:lvl1pPr>
          </a:lstStyle>
          <a:p>
            <a:r>
              <a:rPr lang="es-ES_tradnl" smtClean="0"/>
              <a:t>Click to edit Master title style</a:t>
            </a:r>
            <a:endParaRPr lang="es-ES" dirty="0"/>
          </a:p>
        </p:txBody>
      </p:sp>
    </p:spTree>
    <p:extLst>
      <p:ext uri="{BB962C8B-B14F-4D97-AF65-F5344CB8AC3E}">
        <p14:creationId xmlns:p14="http://schemas.microsoft.com/office/powerpoint/2010/main" val="3410429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 dirty="0"/>
          </a:p>
        </p:txBody>
      </p:sp>
      <p:sp>
        <p:nvSpPr>
          <p:cNvPr id="4" name="Content Placeholder 3"/>
          <p:cNvSpPr>
            <a:spLocks noGrp="1"/>
          </p:cNvSpPr>
          <p:nvPr>
            <p:ph sz="half" idx="2"/>
          </p:nvPr>
        </p:nvSpPr>
        <p:spPr>
          <a:xfrm>
            <a:off x="4648200"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 dirty="0"/>
          </a:p>
        </p:txBody>
      </p:sp>
      <p:sp>
        <p:nvSpPr>
          <p:cNvPr id="11" name="Title Placeholder 1"/>
          <p:cNvSpPr>
            <a:spLocks noGrp="1"/>
          </p:cNvSpPr>
          <p:nvPr>
            <p:ph type="title"/>
          </p:nvPr>
        </p:nvSpPr>
        <p:spPr>
          <a:xfrm>
            <a:off x="107504" y="44624"/>
            <a:ext cx="8928992" cy="792088"/>
          </a:xfrm>
          <a:prstGeom prst="rect">
            <a:avLst/>
          </a:prstGeom>
        </p:spPr>
        <p:txBody>
          <a:bodyPr rtlCol="0">
            <a:noAutofit/>
          </a:bodyPr>
          <a:lstStyle/>
          <a:p>
            <a:r>
              <a:rPr lang="es-ES_tradnl" smtClean="0"/>
              <a:t>Click to edit Master title style</a:t>
            </a:r>
            <a:endParaRPr lang="es-ES" dirty="0"/>
          </a:p>
        </p:txBody>
      </p:sp>
      <p:sp>
        <p:nvSpPr>
          <p:cNvPr id="5" name="Footer Placeholder 4"/>
          <p:cNvSpPr>
            <a:spLocks noGrp="1"/>
          </p:cNvSpPr>
          <p:nvPr>
            <p:ph type="ftr" sz="quarter" idx="10"/>
          </p:nvPr>
        </p:nvSpPr>
        <p:spPr/>
        <p:txBody>
          <a:bodyPr/>
          <a:lstStyle>
            <a:lvl1pPr>
              <a:defRPr/>
            </a:lvl1pPr>
          </a:lstStyle>
          <a:p>
            <a:pPr>
              <a:defRPr/>
            </a:pPr>
            <a:endParaRPr lang="es-ES"/>
          </a:p>
        </p:txBody>
      </p:sp>
      <p:sp>
        <p:nvSpPr>
          <p:cNvPr id="6" name="Slide Number Placeholder 5"/>
          <p:cNvSpPr>
            <a:spLocks noGrp="1"/>
          </p:cNvSpPr>
          <p:nvPr>
            <p:ph type="sldNum" sz="quarter" idx="11"/>
          </p:nvPr>
        </p:nvSpPr>
        <p:spPr/>
        <p:txBody>
          <a:bodyPr/>
          <a:lstStyle>
            <a:lvl1pPr>
              <a:defRPr/>
            </a:lvl1pPr>
          </a:lstStyle>
          <a:p>
            <a:pPr>
              <a:defRPr/>
            </a:pPr>
            <a:fld id="{42C7D77A-4FC8-43B6-91EF-830781D0B35C}" type="slidenum">
              <a:rPr lang="es-ES"/>
              <a:pPr>
                <a:defRPr/>
              </a:pPr>
              <a:t>‹#›</a:t>
            </a:fld>
            <a:endParaRPr lang="es-ES" dirty="0"/>
          </a:p>
        </p:txBody>
      </p:sp>
    </p:spTree>
    <p:extLst>
      <p:ext uri="{BB962C8B-B14F-4D97-AF65-F5344CB8AC3E}">
        <p14:creationId xmlns:p14="http://schemas.microsoft.com/office/powerpoint/2010/main" val="1883005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_tradnl"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s-ES"/>
          </a:p>
        </p:txBody>
      </p:sp>
      <p:sp>
        <p:nvSpPr>
          <p:cNvPr id="4" name="Slide Number Placeholder 5"/>
          <p:cNvSpPr>
            <a:spLocks noGrp="1"/>
          </p:cNvSpPr>
          <p:nvPr>
            <p:ph type="sldNum" sz="quarter" idx="11"/>
          </p:nvPr>
        </p:nvSpPr>
        <p:spPr/>
        <p:txBody>
          <a:bodyPr/>
          <a:lstStyle>
            <a:lvl1pPr>
              <a:defRPr/>
            </a:lvl1pPr>
          </a:lstStyle>
          <a:p>
            <a:pPr>
              <a:defRPr/>
            </a:pPr>
            <a:fld id="{733C1F21-9B8C-4F48-90D5-5899F6D1929C}" type="slidenum">
              <a:rPr lang="es-ES"/>
              <a:pPr>
                <a:defRPr/>
              </a:pPr>
              <a:t>‹#›</a:t>
            </a:fld>
            <a:endParaRPr lang="es-ES" dirty="0"/>
          </a:p>
        </p:txBody>
      </p:sp>
    </p:spTree>
    <p:extLst>
      <p:ext uri="{BB962C8B-B14F-4D97-AF65-F5344CB8AC3E}">
        <p14:creationId xmlns:p14="http://schemas.microsoft.com/office/powerpoint/2010/main" val="2390803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s-ES"/>
          </a:p>
        </p:txBody>
      </p:sp>
      <p:sp>
        <p:nvSpPr>
          <p:cNvPr id="3" name="Slide Number Placeholder 5"/>
          <p:cNvSpPr>
            <a:spLocks noGrp="1"/>
          </p:cNvSpPr>
          <p:nvPr>
            <p:ph type="sldNum" sz="quarter" idx="11"/>
          </p:nvPr>
        </p:nvSpPr>
        <p:spPr/>
        <p:txBody>
          <a:bodyPr/>
          <a:lstStyle>
            <a:lvl1pPr>
              <a:defRPr/>
            </a:lvl1pPr>
          </a:lstStyle>
          <a:p>
            <a:pPr>
              <a:defRPr/>
            </a:pPr>
            <a:fld id="{F497B4B0-C506-4972-A9DA-8AFAF5CDBB4C}" type="slidenum">
              <a:rPr lang="es-ES"/>
              <a:pPr>
                <a:defRPr/>
              </a:pPr>
              <a:t>‹#›</a:t>
            </a:fld>
            <a:endParaRPr lang="es-ES" dirty="0"/>
          </a:p>
        </p:txBody>
      </p:sp>
    </p:spTree>
    <p:extLst>
      <p:ext uri="{BB962C8B-B14F-4D97-AF65-F5344CB8AC3E}">
        <p14:creationId xmlns:p14="http://schemas.microsoft.com/office/powerpoint/2010/main" val="1608835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Presentation End Slide">
    <p:bg>
      <p:bgPr>
        <a:solidFill>
          <a:schemeClr val="bg1"/>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5" y="1196975"/>
            <a:ext cx="497205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4"/>
          <p:cNvSpPr txBox="1">
            <a:spLocks noChangeArrowheads="1"/>
          </p:cNvSpPr>
          <p:nvPr/>
        </p:nvSpPr>
        <p:spPr bwMode="auto">
          <a:xfrm>
            <a:off x="250825" y="188913"/>
            <a:ext cx="3894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s-ES" sz="2000">
                <a:solidFill>
                  <a:schemeClr val="bg1"/>
                </a:solidFill>
              </a:rPr>
              <a:t>www.bsc.es</a:t>
            </a:r>
          </a:p>
        </p:txBody>
      </p:sp>
      <p:sp>
        <p:nvSpPr>
          <p:cNvPr id="2" name="Title 1"/>
          <p:cNvSpPr>
            <a:spLocks noGrp="1"/>
          </p:cNvSpPr>
          <p:nvPr>
            <p:ph type="ctrTitle"/>
          </p:nvPr>
        </p:nvSpPr>
        <p:spPr>
          <a:xfrm>
            <a:off x="685800" y="3068960"/>
            <a:ext cx="7772400" cy="747514"/>
          </a:xfrm>
        </p:spPr>
        <p:txBody>
          <a:bodyPr anchor="ctr">
            <a:normAutofit/>
          </a:bodyPr>
          <a:lstStyle>
            <a:lvl1pPr algn="ctr">
              <a:defRPr sz="3200" b="0">
                <a:solidFill>
                  <a:schemeClr val="bg1"/>
                </a:solidFill>
                <a:latin typeface="Arial" pitchFamily="34" charset="0"/>
                <a:cs typeface="Arial" pitchFamily="34" charset="0"/>
              </a:defRPr>
            </a:lvl1pPr>
          </a:lstStyle>
          <a:p>
            <a:r>
              <a:rPr lang="es-ES_tradnl" smtClean="0"/>
              <a:t>Click to edit Master title style</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s-ES" dirty="0"/>
          </a:p>
        </p:txBody>
      </p:sp>
    </p:spTree>
    <p:extLst>
      <p:ext uri="{BB962C8B-B14F-4D97-AF65-F5344CB8AC3E}">
        <p14:creationId xmlns:p14="http://schemas.microsoft.com/office/powerpoint/2010/main" val="858519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8"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
        <p:nvSpPr>
          <p:cNvPr id="9"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lvl1pPr>
              <a:lnSpc>
                <a:spcPts val="3000"/>
              </a:lnSpc>
              <a:defRPr/>
            </a:lvl1pPr>
          </a:lstStyle>
          <a:p>
            <a:r>
              <a:rPr lang="es-ES_tradnl" smtClean="0"/>
              <a:t>Click to edit Master title style</a:t>
            </a:r>
            <a:endParaRPr lang="es-ES" dirty="0"/>
          </a:p>
        </p:txBody>
      </p:sp>
      <p:sp>
        <p:nvSpPr>
          <p:cNvPr id="10" name="Text Placeholder 2"/>
          <p:cNvSpPr>
            <a:spLocks noGrp="1"/>
          </p:cNvSpPr>
          <p:nvPr>
            <p:ph idx="1"/>
          </p:nvPr>
        </p:nvSpPr>
        <p:spPr>
          <a:xfrm>
            <a:off x="107504" y="980728"/>
            <a:ext cx="8928992" cy="5184576"/>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 dirty="0"/>
          </a:p>
        </p:txBody>
      </p:sp>
    </p:spTree>
    <p:extLst>
      <p:ext uri="{BB962C8B-B14F-4D97-AF65-F5344CB8AC3E}">
        <p14:creationId xmlns:p14="http://schemas.microsoft.com/office/powerpoint/2010/main" val="1777311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28300"/>
            <a:ext cx="2133600" cy="365125"/>
          </a:xfrm>
          <a:prstGeom prst="rect">
            <a:avLst/>
          </a:prstGeom>
        </p:spPr>
        <p:txBody>
          <a:bodyPr/>
          <a:lstStyle/>
          <a:p>
            <a:fld id="{6E01A9B3-F963-584A-AD4E-13E36B28A023}" type="datetime4">
              <a:rPr lang="en-US" smtClean="0"/>
              <a:t>March 18, 2016</a:t>
            </a:fld>
            <a:endParaRPr lang="en-US"/>
          </a:p>
        </p:txBody>
      </p:sp>
      <p:sp>
        <p:nvSpPr>
          <p:cNvPr id="4" name="Footer Placeholder 3"/>
          <p:cNvSpPr>
            <a:spLocks noGrp="1"/>
          </p:cNvSpPr>
          <p:nvPr>
            <p:ph type="ftr" sz="quarter" idx="11"/>
          </p:nvPr>
        </p:nvSpPr>
        <p:spPr/>
        <p:txBody>
          <a:bodyPr/>
          <a:lstStyle/>
          <a:p>
            <a:r>
              <a:rPr lang="en-US" smtClean="0"/>
              <a:t>Z. Janjic</a:t>
            </a:r>
            <a:endParaRPr lang="en-US"/>
          </a:p>
        </p:txBody>
      </p:sp>
      <p:sp>
        <p:nvSpPr>
          <p:cNvPr id="5" name="Slide Number Placeholder 4"/>
          <p:cNvSpPr>
            <a:spLocks noGrp="1"/>
          </p:cNvSpPr>
          <p:nvPr>
            <p:ph type="sldNum" sz="quarter" idx="12"/>
          </p:nvPr>
        </p:nvSpPr>
        <p:spPr/>
        <p:txBody>
          <a:bodyPr/>
          <a:lstStyle/>
          <a:p>
            <a:fld id="{022AF825-8137-604D-95BA-999C2A839157}" type="slidenum">
              <a:rPr lang="en-US" smtClean="0"/>
              <a:t>‹#›</a:t>
            </a:fld>
            <a:endParaRPr lang="en-US"/>
          </a:p>
        </p:txBody>
      </p:sp>
    </p:spTree>
    <p:extLst>
      <p:ext uri="{BB962C8B-B14F-4D97-AF65-F5344CB8AC3E}">
        <p14:creationId xmlns:p14="http://schemas.microsoft.com/office/powerpoint/2010/main" val="1354145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emf"/><Relationship Id="rId13"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07950" y="44450"/>
            <a:ext cx="89281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p>
        </p:txBody>
      </p:sp>
      <p:sp>
        <p:nvSpPr>
          <p:cNvPr id="1028" name="Text Placeholder 2"/>
          <p:cNvSpPr>
            <a:spLocks noGrp="1"/>
          </p:cNvSpPr>
          <p:nvPr>
            <p:ph type="body" idx="1"/>
          </p:nvPr>
        </p:nvSpPr>
        <p:spPr bwMode="auto">
          <a:xfrm>
            <a:off x="107950" y="981075"/>
            <a:ext cx="89281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 name="Footer Placeholder 4"/>
          <p:cNvSpPr>
            <a:spLocks noGrp="1"/>
          </p:cNvSpPr>
          <p:nvPr>
            <p:ph type="ftr" sz="quarter" idx="3"/>
          </p:nvPr>
        </p:nvSpPr>
        <p:spPr>
          <a:xfrm>
            <a:off x="2195513" y="6356350"/>
            <a:ext cx="6337300" cy="414338"/>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s-ES"/>
          </a:p>
        </p:txBody>
      </p:sp>
      <p:sp>
        <p:nvSpPr>
          <p:cNvPr id="6" name="Slide Number Placeholder 5"/>
          <p:cNvSpPr>
            <a:spLocks noGrp="1"/>
          </p:cNvSpPr>
          <p:nvPr>
            <p:ph type="sldNum" sz="quarter" idx="4"/>
          </p:nvPr>
        </p:nvSpPr>
        <p:spPr>
          <a:xfrm>
            <a:off x="8604250" y="6357938"/>
            <a:ext cx="442913" cy="412750"/>
          </a:xfrm>
          <a:prstGeom prst="rect">
            <a:avLst/>
          </a:prstGeom>
        </p:spPr>
        <p:txBody>
          <a:bodyPr anchor="b"/>
          <a:lstStyle>
            <a:lvl1pPr algn="r" fontAlgn="auto">
              <a:spcBef>
                <a:spcPts val="0"/>
              </a:spcBef>
              <a:spcAft>
                <a:spcPts val="0"/>
              </a:spcAft>
              <a:defRPr sz="1100" smtClean="0">
                <a:solidFill>
                  <a:srgbClr val="004990"/>
                </a:solidFill>
                <a:latin typeface="+mn-lt"/>
                <a:cs typeface="+mn-cs"/>
              </a:defRPr>
            </a:lvl1pPr>
          </a:lstStyle>
          <a:p>
            <a:pPr>
              <a:defRPr/>
            </a:pPr>
            <a:fld id="{456F160F-024A-4C5A-A4F2-B9E008E97917}" type="slidenum">
              <a:rPr lang="es-ES"/>
              <a:pPr>
                <a:defRPr/>
              </a:pPr>
              <a:t>‹#›</a:t>
            </a:fld>
            <a:endParaRPr lang="es-ES" dirty="0"/>
          </a:p>
        </p:txBody>
      </p:sp>
      <p:pic>
        <p:nvPicPr>
          <p:cNvPr id="103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600" y="6308725"/>
            <a:ext cx="187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4" r:id="rId1"/>
    <p:sldLayoutId id="2147483660" r:id="rId2"/>
    <p:sldLayoutId id="2147483665" r:id="rId3"/>
    <p:sldLayoutId id="2147483661" r:id="rId4"/>
    <p:sldLayoutId id="2147483662" r:id="rId5"/>
    <p:sldLayoutId id="2147483663" r:id="rId6"/>
    <p:sldLayoutId id="2147483666" r:id="rId7"/>
    <p:sldLayoutId id="2147483669" r:id="rId8"/>
    <p:sldLayoutId id="2147483670" r:id="rId9"/>
  </p:sldLayoutIdLst>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p:titleStyle>
    <p:bodyStyle>
      <a:lvl1pPr marL="342900" indent="-342900" algn="l" rtl="0" eaLnBrk="1" fontAlgn="base" hangingPunct="1">
        <a:spcBef>
          <a:spcPct val="20000"/>
        </a:spcBef>
        <a:spcAft>
          <a:spcPct val="0"/>
        </a:spcAft>
        <a:buBlip>
          <a:blip r:embed="rId13"/>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jpeg"/><Relationship Id="rId1" Type="http://schemas.openxmlformats.org/officeDocument/2006/relationships/tags" Target="../tags/tag7.xml"/><Relationship Id="rId2"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t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2.png"/><Relationship Id="rId1" Type="http://schemas.openxmlformats.org/officeDocument/2006/relationships/tags" Target="../tags/tag8.xml"/><Relationship Id="rId2"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jpeg"/><Relationship Id="rId1" Type="http://schemas.openxmlformats.org/officeDocument/2006/relationships/tags" Target="../tags/tag10.xml"/><Relationship Id="rId2"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0.png"/><Relationship Id="rId5"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26.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27.png"/><Relationship Id="rId5" Type="http://schemas.openxmlformats.org/officeDocument/2006/relationships/image" Target="../media/image26.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jpeg"/><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1" Type="http://schemas.microsoft.com/office/2007/relationships/media" Target="../media/media1.avi"/><Relationship Id="rId2" Type="http://schemas.openxmlformats.org/officeDocument/2006/relationships/video" Target="../media/media1.avi"/></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8.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3.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5" Type="http://schemas.openxmlformats.org/officeDocument/2006/relationships/chart" Target="../charts/chart12.xml"/><Relationship Id="rId6" Type="http://schemas.openxmlformats.org/officeDocument/2006/relationships/image" Target="../media/image26.png"/><Relationship Id="rId7" Type="http://schemas.openxmlformats.org/officeDocument/2006/relationships/chart" Target="../charts/chart13.xml"/><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47.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chart" Target="../charts/chart16.xml"/><Relationship Id="rId5" Type="http://schemas.openxmlformats.org/officeDocument/2006/relationships/chart" Target="../charts/chart17.xml"/><Relationship Id="rId6" Type="http://schemas.openxmlformats.org/officeDocument/2006/relationships/image" Target="../media/image27.png"/><Relationship Id="rId7" Type="http://schemas.openxmlformats.org/officeDocument/2006/relationships/chart" Target="../charts/chart18.xml"/><Relationship Id="rId1" Type="http://schemas.openxmlformats.org/officeDocument/2006/relationships/slideLayout" Target="../slideLayouts/slideLayout2.xml"/><Relationship Id="rId2" Type="http://schemas.openxmlformats.org/officeDocument/2006/relationships/chart" Target="../charts/char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9.xml"/><Relationship Id="rId3" Type="http://schemas.openxmlformats.org/officeDocument/2006/relationships/chart" Target="../charts/char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2.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1" Type="http://schemas.openxmlformats.org/officeDocument/2006/relationships/image" Target="../media/image51.jpg"/><Relationship Id="rId12" Type="http://schemas.openxmlformats.org/officeDocument/2006/relationships/image" Target="../media/image52.png"/><Relationship Id="rId13"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jpg"/><Relationship Id="rId9" Type="http://schemas.openxmlformats.org/officeDocument/2006/relationships/image" Target="../media/image49.jpg"/><Relationship Id="rId10"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6.png"/><Relationship Id="rId5" Type="http://schemas.microsoft.com/office/2007/relationships/hdphoto" Target="../media/hdphoto2.wdp"/><Relationship Id="rId6" Type="http://schemas.openxmlformats.org/officeDocument/2006/relationships/image" Target="../media/image17.png"/><Relationship Id="rId7" Type="http://schemas.microsoft.com/office/2007/relationships/hdphoto" Target="../media/hdphoto3.wdp"/><Relationship Id="rId8" Type="http://schemas.openxmlformats.org/officeDocument/2006/relationships/image" Target="../media/image3.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8.png"/><Relationship Id="rId5" Type="http://schemas.openxmlformats.org/officeDocument/2006/relationships/image" Target="../media/image3.jpeg"/><Relationship Id="rId1" Type="http://schemas.openxmlformats.org/officeDocument/2006/relationships/tags" Target="../tags/tag5.xml"/><Relationship Id="rId2"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9.png"/><Relationship Id="rId1" Type="http://schemas.openxmlformats.org/officeDocument/2006/relationships/tags" Target="../tags/tag6.xml"/><Relationship Id="rId2"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3768" y="6381328"/>
            <a:ext cx="6480720" cy="307777"/>
          </a:xfrm>
          <a:prstGeom prst="rect">
            <a:avLst/>
          </a:prstGeom>
          <a:noFill/>
        </p:spPr>
        <p:txBody>
          <a:bodyPr wrap="square" rtlCol="0">
            <a:spAutoFit/>
          </a:bodyPr>
          <a:lstStyle/>
          <a:p>
            <a:pPr algn="r"/>
            <a:r>
              <a:rPr lang="en-US" sz="1400" dirty="0" smtClean="0">
                <a:solidFill>
                  <a:schemeClr val="bg1"/>
                </a:solidFill>
              </a:rPr>
              <a:t>Some slides from the </a:t>
            </a:r>
            <a:r>
              <a:rPr lang="en-US" sz="1400" dirty="0" smtClean="0">
                <a:solidFill>
                  <a:schemeClr val="bg1"/>
                </a:solidFill>
              </a:rPr>
              <a:t>2</a:t>
            </a:r>
            <a:r>
              <a:rPr lang="en-US" sz="1400" baseline="30000" dirty="0" smtClean="0">
                <a:solidFill>
                  <a:schemeClr val="bg1"/>
                </a:solidFill>
              </a:rPr>
              <a:t>nd</a:t>
            </a:r>
            <a:r>
              <a:rPr lang="en-US" sz="1400" dirty="0" smtClean="0">
                <a:solidFill>
                  <a:schemeClr val="bg1"/>
                </a:solidFill>
              </a:rPr>
              <a:t> </a:t>
            </a:r>
            <a:r>
              <a:rPr lang="en-US" sz="1400" dirty="0" smtClean="0">
                <a:solidFill>
                  <a:schemeClr val="bg1"/>
                </a:solidFill>
              </a:rPr>
              <a:t>NMMB Workshop, Maryland, March 2</a:t>
            </a:r>
            <a:r>
              <a:rPr lang="en-US" sz="1400" baseline="30000" dirty="0" smtClean="0">
                <a:solidFill>
                  <a:schemeClr val="bg1"/>
                </a:solidFill>
              </a:rPr>
              <a:t>nd</a:t>
            </a:r>
            <a:r>
              <a:rPr lang="en-US" sz="1400" dirty="0" smtClean="0">
                <a:solidFill>
                  <a:schemeClr val="bg1"/>
                </a:solidFill>
              </a:rPr>
              <a:t> ,  2016</a:t>
            </a:r>
            <a:endParaRPr lang="en-US" sz="1400" dirty="0">
              <a:solidFill>
                <a:schemeClr val="bg1"/>
              </a:solidFill>
            </a:endParaRPr>
          </a:p>
        </p:txBody>
      </p:sp>
      <p:sp>
        <p:nvSpPr>
          <p:cNvPr id="7" name="TextBox 6"/>
          <p:cNvSpPr txBox="1"/>
          <p:nvPr/>
        </p:nvSpPr>
        <p:spPr>
          <a:xfrm>
            <a:off x="611560" y="4941168"/>
            <a:ext cx="7992888" cy="1200329"/>
          </a:xfrm>
          <a:prstGeom prst="rect">
            <a:avLst/>
          </a:prstGeom>
          <a:noFill/>
        </p:spPr>
        <p:txBody>
          <a:bodyPr wrap="square" rtlCol="0">
            <a:spAutoFit/>
          </a:bodyPr>
          <a:lstStyle/>
          <a:p>
            <a:pPr algn="ctr"/>
            <a:r>
              <a:rPr lang="en-US" b="1" u="sng" dirty="0" smtClean="0">
                <a:solidFill>
                  <a:schemeClr val="bg1"/>
                </a:solidFill>
                <a:latin typeface="Arial" pitchFamily="34" charset="0"/>
                <a:cs typeface="Arial" pitchFamily="34" charset="0"/>
              </a:rPr>
              <a:t>Alex Martí</a:t>
            </a:r>
            <a:r>
              <a:rPr lang="en-US" b="1"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A. Folch, O. </a:t>
            </a:r>
            <a:r>
              <a:rPr lang="en-US" dirty="0" err="1">
                <a:solidFill>
                  <a:schemeClr val="bg1"/>
                </a:solidFill>
                <a:latin typeface="Arial" pitchFamily="34" charset="0"/>
                <a:cs typeface="Arial" pitchFamily="34" charset="0"/>
              </a:rPr>
              <a:t>Jorba</a:t>
            </a:r>
            <a:endParaRPr lang="en-US" b="1" dirty="0" smtClean="0">
              <a:solidFill>
                <a:schemeClr val="bg1"/>
              </a:solidFill>
              <a:latin typeface="Arial" pitchFamily="34" charset="0"/>
              <a:cs typeface="Arial" pitchFamily="34" charset="0"/>
            </a:endParaRPr>
          </a:p>
          <a:p>
            <a:pPr algn="ctr"/>
            <a:r>
              <a:rPr lang="en-US" dirty="0" smtClean="0">
                <a:solidFill>
                  <a:schemeClr val="bg1"/>
                </a:solidFill>
                <a:latin typeface="Arial" pitchFamily="34" charset="0"/>
                <a:cs typeface="Arial" pitchFamily="34" charset="0"/>
              </a:rPr>
              <a:t>Barcelona Supercomputing Center</a:t>
            </a:r>
          </a:p>
          <a:p>
            <a:pPr algn="ctr"/>
            <a:endParaRPr lang="en-US" dirty="0" smtClean="0">
              <a:solidFill>
                <a:schemeClr val="bg1"/>
              </a:solidFill>
              <a:latin typeface="Arial" pitchFamily="34" charset="0"/>
              <a:cs typeface="Arial" pitchFamily="34" charset="0"/>
            </a:endParaRPr>
          </a:p>
          <a:p>
            <a:pPr algn="ctr"/>
            <a:r>
              <a:rPr lang="en-US" dirty="0" smtClean="0">
                <a:solidFill>
                  <a:schemeClr val="bg1"/>
                </a:solidFill>
                <a:latin typeface="Arial" pitchFamily="34" charset="0"/>
                <a:cs typeface="Arial" pitchFamily="34" charset="0"/>
              </a:rPr>
              <a:t>Contributions: Z</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Janjic</a:t>
            </a:r>
            <a:r>
              <a:rPr lang="en-US" dirty="0">
                <a:solidFill>
                  <a:schemeClr val="bg1"/>
                </a:solidFill>
                <a:latin typeface="Arial" pitchFamily="34" charset="0"/>
                <a:cs typeface="Arial" pitchFamily="34" charset="0"/>
              </a:rPr>
              <a:t> (NCEP</a:t>
            </a:r>
            <a:r>
              <a:rPr lang="en-US" dirty="0" smtClean="0">
                <a:solidFill>
                  <a:schemeClr val="bg1"/>
                </a:solidFill>
                <a:latin typeface="Arial" pitchFamily="34" charset="0"/>
                <a:cs typeface="Arial" pitchFamily="34" charset="0"/>
              </a:rPr>
              <a:t>), C. Pérez (NASA-GISS)</a:t>
            </a:r>
            <a:endParaRPr lang="en-US" dirty="0">
              <a:solidFill>
                <a:schemeClr val="bg1"/>
              </a:solidFill>
              <a:latin typeface="Arial" pitchFamily="34" charset="0"/>
              <a:cs typeface="Arial" pitchFamily="34" charset="0"/>
            </a:endParaRPr>
          </a:p>
        </p:txBody>
      </p:sp>
      <p:sp>
        <p:nvSpPr>
          <p:cNvPr id="12" name="Title 11"/>
          <p:cNvSpPr>
            <a:spLocks noGrp="1"/>
          </p:cNvSpPr>
          <p:nvPr>
            <p:ph type="ctrTitle"/>
          </p:nvPr>
        </p:nvSpPr>
        <p:spPr>
          <a:xfrm>
            <a:off x="827584" y="3284984"/>
            <a:ext cx="7772400" cy="747514"/>
          </a:xfrm>
        </p:spPr>
        <p:txBody>
          <a:bodyPr>
            <a:normAutofit fontScale="90000"/>
          </a:bodyPr>
          <a:lstStyle/>
          <a:p>
            <a:r>
              <a:rPr lang="en-US" dirty="0" smtClean="0"/>
              <a:t>The NMMB-ASH model:</a:t>
            </a:r>
            <a:br>
              <a:rPr lang="en-US" dirty="0" smtClean="0"/>
            </a:br>
            <a:r>
              <a:rPr lang="en-US" dirty="0" smtClean="0"/>
              <a:t>description and </a:t>
            </a:r>
            <a:r>
              <a:rPr lang="en-US" dirty="0" smtClean="0"/>
              <a:t>implementation</a:t>
            </a:r>
            <a:endParaRPr lang="en-US" dirty="0"/>
          </a:p>
        </p:txBody>
      </p:sp>
      <p:pic>
        <p:nvPicPr>
          <p:cNvPr id="5" name="Imagen 4" descr="logo_S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884" y="116632"/>
            <a:ext cx="1605425" cy="720080"/>
          </a:xfrm>
          <a:prstGeom prst="rect">
            <a:avLst/>
          </a:prstGeom>
        </p:spPr>
      </p:pic>
      <p:pic>
        <p:nvPicPr>
          <p:cNvPr id="2" name="Picture 1" descr="NEMO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0"/>
            <a:ext cx="938784" cy="865632"/>
          </a:xfrm>
          <a:prstGeom prst="rect">
            <a:avLst/>
          </a:prstGeom>
        </p:spPr>
      </p:pic>
      <p:pic>
        <p:nvPicPr>
          <p:cNvPr id="8" name="Picture 7" descr="M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16632"/>
            <a:ext cx="664464" cy="640080"/>
          </a:xfrm>
          <a:prstGeom prst="rect">
            <a:avLst/>
          </a:prstGeom>
        </p:spPr>
      </p:pic>
      <p:pic>
        <p:nvPicPr>
          <p:cNvPr id="9" name="Picture 8" descr="FP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24624"/>
            <a:ext cx="908304" cy="640080"/>
          </a:xfrm>
          <a:prstGeom prst="rect">
            <a:avLst/>
          </a:prstGeom>
        </p:spPr>
      </p:pic>
    </p:spTree>
    <p:extLst>
      <p:ext uri="{BB962C8B-B14F-4D97-AF65-F5344CB8AC3E}">
        <p14:creationId xmlns:p14="http://schemas.microsoft.com/office/powerpoint/2010/main" val="1576203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10</a:t>
            </a:fld>
            <a:endParaRPr lang="es-ES" dirty="0"/>
          </a:p>
        </p:txBody>
      </p:sp>
      <p:sp>
        <p:nvSpPr>
          <p:cNvPr id="3" name="Title 2"/>
          <p:cNvSpPr>
            <a:spLocks noGrp="1"/>
          </p:cNvSpPr>
          <p:nvPr>
            <p:ph type="title"/>
          </p:nvPr>
        </p:nvSpPr>
        <p:spPr>
          <a:xfrm>
            <a:off x="107504" y="44624"/>
            <a:ext cx="9217024" cy="792088"/>
          </a:xfrm>
        </p:spPr>
        <p:txBody>
          <a:bodyPr/>
          <a:lstStyle/>
          <a:p>
            <a:r>
              <a:rPr lang="en-US" b="1" dirty="0"/>
              <a:t>Emissions: </a:t>
            </a:r>
            <a:r>
              <a:rPr lang="en-US" b="1" dirty="0" smtClean="0"/>
              <a:t/>
            </a:r>
            <a:br>
              <a:rPr lang="en-US" b="1" dirty="0" smtClean="0"/>
            </a:br>
            <a:r>
              <a:rPr lang="en-US" dirty="0" smtClean="0"/>
              <a:t>Module </a:t>
            </a:r>
            <a:r>
              <a:rPr lang="en-US" dirty="0" err="1" smtClean="0"/>
              <a:t>BSC_Source</a:t>
            </a:r>
            <a:r>
              <a:rPr lang="en-US" dirty="0" smtClean="0"/>
              <a:t> (3 aggregation schemes)</a:t>
            </a:r>
            <a:endParaRPr lang="en-US" dirty="0"/>
          </a:p>
        </p:txBody>
      </p:sp>
      <p:sp>
        <p:nvSpPr>
          <p:cNvPr id="4" name="Content Placeholder 3"/>
          <p:cNvSpPr>
            <a:spLocks noGrp="1"/>
          </p:cNvSpPr>
          <p:nvPr>
            <p:ph idx="1"/>
          </p:nvPr>
        </p:nvSpPr>
        <p:spPr>
          <a:xfrm>
            <a:off x="107504" y="980728"/>
            <a:ext cx="8928992" cy="1584176"/>
          </a:xfrm>
        </p:spPr>
        <p:txBody>
          <a:bodyPr>
            <a:normAutofit/>
          </a:bodyPr>
          <a:lstStyle/>
          <a:p>
            <a:pPr marL="0" indent="0">
              <a:buNone/>
            </a:pPr>
            <a:r>
              <a:rPr lang="en-US" b="1" dirty="0" smtClean="0"/>
              <a:t>AGGREGATION</a:t>
            </a:r>
          </a:p>
          <a:p>
            <a:r>
              <a:rPr lang="en-US" dirty="0"/>
              <a:t>P</a:t>
            </a:r>
            <a:r>
              <a:rPr lang="en-US" dirty="0" smtClean="0"/>
              <a:t>article </a:t>
            </a:r>
            <a:r>
              <a:rPr lang="en-US" dirty="0"/>
              <a:t>aggregation </a:t>
            </a:r>
            <a:r>
              <a:rPr lang="en-US" dirty="0" smtClean="0"/>
              <a:t>might have </a:t>
            </a:r>
            <a:r>
              <a:rPr lang="en-US" dirty="0"/>
              <a:t>a dramatic effect on the transport and sedimentation of volcanic </a:t>
            </a:r>
            <a:r>
              <a:rPr lang="en-US" dirty="0" smtClean="0"/>
              <a:t>ash (eruption column)</a:t>
            </a:r>
            <a:endParaRPr lang="en-US" dirty="0"/>
          </a:p>
        </p:txBody>
      </p:sp>
      <p:pic>
        <p:nvPicPr>
          <p:cNvPr id="6" name="Picture 5" descr="Screen Shot 2016-02-29 at 20.05.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276872"/>
            <a:ext cx="5664583" cy="3384376"/>
          </a:xfrm>
          <a:prstGeom prst="rect">
            <a:avLst/>
          </a:prstGeom>
        </p:spPr>
      </p:pic>
      <p:sp>
        <p:nvSpPr>
          <p:cNvPr id="7" name="Content Placeholder 3"/>
          <p:cNvSpPr txBox="1">
            <a:spLocks/>
          </p:cNvSpPr>
          <p:nvPr/>
        </p:nvSpPr>
        <p:spPr bwMode="auto">
          <a:xfrm>
            <a:off x="611559" y="2132856"/>
            <a:ext cx="8208913"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4"/>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sz="2000" dirty="0" smtClean="0"/>
          </a:p>
          <a:p>
            <a:pPr>
              <a:lnSpc>
                <a:spcPct val="130000"/>
              </a:lnSpc>
            </a:pPr>
            <a:r>
              <a:rPr lang="en-US" sz="2000" b="1" dirty="0" smtClean="0"/>
              <a:t>NONE</a:t>
            </a:r>
            <a:r>
              <a:rPr lang="en-US" sz="2000" dirty="0" smtClean="0"/>
              <a:t>: No aggregation</a:t>
            </a:r>
          </a:p>
          <a:p>
            <a:pPr>
              <a:lnSpc>
                <a:spcPct val="130000"/>
              </a:lnSpc>
            </a:pPr>
            <a:r>
              <a:rPr lang="en-US" sz="2000" b="1" dirty="0" smtClean="0"/>
              <a:t>PERCENTAGE</a:t>
            </a:r>
            <a:r>
              <a:rPr lang="en-US" sz="2000" dirty="0" smtClean="0"/>
              <a:t> </a:t>
            </a:r>
            <a:r>
              <a:rPr lang="en-US" sz="1800" dirty="0" smtClean="0"/>
              <a:t>(</a:t>
            </a:r>
            <a:r>
              <a:rPr lang="en-US" sz="1800" dirty="0" err="1" smtClean="0"/>
              <a:t>Sulpizio</a:t>
            </a:r>
            <a:r>
              <a:rPr lang="en-US" sz="1800" dirty="0" smtClean="0"/>
              <a:t> et al. 2012)</a:t>
            </a:r>
            <a:r>
              <a:rPr lang="en-US" sz="2000" dirty="0" smtClean="0"/>
              <a:t>: assumes a given % of ash aggregating for classes </a:t>
            </a:r>
          </a:p>
          <a:p>
            <a:pPr>
              <a:lnSpc>
                <a:spcPct val="130000"/>
              </a:lnSpc>
            </a:pPr>
            <a:r>
              <a:rPr lang="en-US" sz="2000" b="1" dirty="0" smtClean="0"/>
              <a:t>CORNELL</a:t>
            </a:r>
            <a:r>
              <a:rPr lang="en-US" sz="2000" dirty="0" smtClean="0"/>
              <a:t> </a:t>
            </a:r>
            <a:r>
              <a:rPr lang="en-US" sz="1800" dirty="0" smtClean="0"/>
              <a:t>(Cornell et al. 1983)</a:t>
            </a:r>
            <a:r>
              <a:rPr lang="en-US" sz="2000" dirty="0" smtClean="0"/>
              <a:t>: assumption that a certain mass fraction of fine classes fall as a single aggregate class</a:t>
            </a:r>
          </a:p>
          <a:p>
            <a:pPr>
              <a:lnSpc>
                <a:spcPct val="130000"/>
              </a:lnSpc>
            </a:pPr>
            <a:r>
              <a:rPr lang="en-US" sz="2000" b="1" dirty="0" smtClean="0"/>
              <a:t>COSTA</a:t>
            </a:r>
            <a:r>
              <a:rPr lang="en-US" sz="2000" dirty="0" smtClean="0"/>
              <a:t> </a:t>
            </a:r>
            <a:r>
              <a:rPr lang="en-US" sz="1800" dirty="0" smtClean="0"/>
              <a:t>(</a:t>
            </a:r>
            <a:r>
              <a:rPr lang="fr-FR" sz="1800" dirty="0" smtClean="0"/>
              <a:t>Costa et al. 2010)</a:t>
            </a:r>
            <a:r>
              <a:rPr lang="fr-FR" sz="2000" dirty="0" smtClean="0"/>
              <a:t>: </a:t>
            </a:r>
            <a:r>
              <a:rPr lang="fr-FR" sz="2000" dirty="0" err="1" smtClean="0"/>
              <a:t>based</a:t>
            </a:r>
            <a:r>
              <a:rPr lang="fr-FR" sz="2000" dirty="0" smtClean="0"/>
              <a:t> on a fractal </a:t>
            </a:r>
            <a:r>
              <a:rPr lang="fr-FR" sz="2000" dirty="0" err="1" smtClean="0"/>
              <a:t>relationship</a:t>
            </a:r>
            <a:r>
              <a:rPr lang="fr-FR" sz="2000" dirty="0" smtClean="0"/>
              <a:t> to </a:t>
            </a:r>
            <a:r>
              <a:rPr lang="fr-FR" sz="2000" dirty="0" err="1" smtClean="0"/>
              <a:t>describe</a:t>
            </a:r>
            <a:r>
              <a:rPr lang="fr-FR" sz="2000" dirty="0" smtClean="0"/>
              <a:t> the rate </a:t>
            </a:r>
            <a:r>
              <a:rPr lang="fr-FR" sz="2000" dirty="0" err="1" smtClean="0"/>
              <a:t>particles</a:t>
            </a:r>
            <a:r>
              <a:rPr lang="fr-FR" sz="2000" dirty="0" smtClean="0"/>
              <a:t> are </a:t>
            </a:r>
            <a:r>
              <a:rPr lang="fr-FR" sz="2000" dirty="0" err="1" smtClean="0"/>
              <a:t>incorporated</a:t>
            </a:r>
            <a:r>
              <a:rPr lang="fr-FR" sz="2000" dirty="0" smtClean="0"/>
              <a:t> </a:t>
            </a:r>
            <a:r>
              <a:rPr lang="fr-FR" sz="2000" dirty="0" err="1" smtClean="0"/>
              <a:t>into</a:t>
            </a:r>
            <a:r>
              <a:rPr lang="fr-FR" sz="2000" dirty="0" smtClean="0"/>
              <a:t> </a:t>
            </a:r>
            <a:r>
              <a:rPr lang="fr-FR" sz="2000" dirty="0" err="1" smtClean="0"/>
              <a:t>ash</a:t>
            </a:r>
            <a:r>
              <a:rPr lang="fr-FR" sz="2000" dirty="0" smtClean="0"/>
              <a:t> </a:t>
            </a:r>
            <a:r>
              <a:rPr lang="fr-FR" sz="2000" dirty="0" err="1" smtClean="0"/>
              <a:t>aggregates</a:t>
            </a:r>
            <a:r>
              <a:rPr lang="fr-FR" sz="2000" dirty="0" smtClean="0"/>
              <a:t> – </a:t>
            </a:r>
            <a:r>
              <a:rPr lang="fr-FR" sz="2000" dirty="0" err="1" smtClean="0"/>
              <a:t>with</a:t>
            </a:r>
            <a:r>
              <a:rPr lang="fr-FR" sz="2000" dirty="0" smtClean="0"/>
              <a:t> FPLUME source </a:t>
            </a:r>
            <a:r>
              <a:rPr lang="fr-FR" sz="2000" dirty="0" err="1" smtClean="0"/>
              <a:t>only</a:t>
            </a:r>
            <a:endParaRPr lang="en-US" sz="2000" dirty="0"/>
          </a:p>
        </p:txBody>
      </p:sp>
    </p:spTree>
    <p:custDataLst>
      <p:tags r:id="rId1"/>
    </p:custDataLst>
    <p:extLst>
      <p:ext uri="{BB962C8B-B14F-4D97-AF65-F5344CB8AC3E}">
        <p14:creationId xmlns:p14="http://schemas.microsoft.com/office/powerpoint/2010/main" val="3097873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11</a:t>
            </a:fld>
            <a:endParaRPr lang="es-ES" dirty="0"/>
          </a:p>
        </p:txBody>
      </p:sp>
      <p:sp>
        <p:nvSpPr>
          <p:cNvPr id="3" name="Title 2"/>
          <p:cNvSpPr>
            <a:spLocks noGrp="1"/>
          </p:cNvSpPr>
          <p:nvPr>
            <p:ph type="title"/>
          </p:nvPr>
        </p:nvSpPr>
        <p:spPr/>
        <p:txBody>
          <a:bodyPr/>
          <a:lstStyle/>
          <a:p>
            <a:r>
              <a:rPr lang="en-US" b="1" dirty="0" smtClean="0"/>
              <a:t>Transport:</a:t>
            </a:r>
            <a:br>
              <a:rPr lang="en-US" b="1" dirty="0" smtClean="0"/>
            </a:br>
            <a:r>
              <a:rPr lang="en-US" dirty="0" smtClean="0"/>
              <a:t>Gravity current model</a:t>
            </a:r>
            <a:endParaRPr lang="en-US" dirty="0"/>
          </a:p>
        </p:txBody>
      </p:sp>
      <p:sp>
        <p:nvSpPr>
          <p:cNvPr id="4" name="Content Placeholder 3"/>
          <p:cNvSpPr>
            <a:spLocks noGrp="1"/>
          </p:cNvSpPr>
          <p:nvPr>
            <p:ph idx="1"/>
          </p:nvPr>
        </p:nvSpPr>
        <p:spPr/>
        <p:txBody>
          <a:bodyPr/>
          <a:lstStyle/>
          <a:p>
            <a:r>
              <a:rPr lang="en-US" dirty="0"/>
              <a:t>Add "effective" advection velocity resulting from:</a:t>
            </a:r>
          </a:p>
          <a:p>
            <a:pPr lvl="1"/>
            <a:r>
              <a:rPr lang="en-US" dirty="0"/>
              <a:t>adding the radial density-driven velocity </a:t>
            </a:r>
          </a:p>
          <a:p>
            <a:pPr lvl="1"/>
            <a:r>
              <a:rPr lang="en-US" dirty="0"/>
              <a:t>to the background wind velocity up to a certain </a:t>
            </a:r>
            <a:r>
              <a:rPr lang="en-US" dirty="0" smtClean="0"/>
              <a:t>distance</a:t>
            </a:r>
          </a:p>
          <a:p>
            <a:pPr lvl="1"/>
            <a:r>
              <a:rPr lang="en-US" dirty="0" smtClean="0"/>
              <a:t>Costa et. al. 2013</a:t>
            </a:r>
            <a:endParaRPr lang="en-US" dirty="0"/>
          </a:p>
        </p:txBody>
      </p:sp>
      <p:pic>
        <p:nvPicPr>
          <p:cNvPr id="6" name="Picture 5" descr="fig1.tif"/>
          <p:cNvPicPr>
            <a:picLocks noChangeAspect="1"/>
          </p:cNvPicPr>
          <p:nvPr/>
        </p:nvPicPr>
        <p:blipFill rotWithShape="1">
          <a:blip r:embed="rId2" cstate="print">
            <a:extLst>
              <a:ext uri="{28A0092B-C50C-407E-A947-70E740481C1C}">
                <a14:useLocalDpi xmlns:a14="http://schemas.microsoft.com/office/drawing/2010/main" val="0"/>
              </a:ext>
            </a:extLst>
          </a:blip>
          <a:srcRect t="17562" r="40249"/>
          <a:stretch/>
        </p:blipFill>
        <p:spPr>
          <a:xfrm>
            <a:off x="827324" y="2636912"/>
            <a:ext cx="8209172" cy="3645023"/>
          </a:xfrm>
          <a:prstGeom prst="rect">
            <a:avLst/>
          </a:prstGeom>
        </p:spPr>
      </p:pic>
      <p:sp>
        <p:nvSpPr>
          <p:cNvPr id="7" name="TextBox 6"/>
          <p:cNvSpPr txBox="1"/>
          <p:nvPr/>
        </p:nvSpPr>
        <p:spPr>
          <a:xfrm>
            <a:off x="1979452" y="6093296"/>
            <a:ext cx="1698527" cy="276999"/>
          </a:xfrm>
          <a:prstGeom prst="rect">
            <a:avLst/>
          </a:prstGeom>
          <a:noFill/>
        </p:spPr>
        <p:txBody>
          <a:bodyPr wrap="none" rtlCol="0">
            <a:spAutoFit/>
          </a:bodyPr>
          <a:lstStyle/>
          <a:p>
            <a:r>
              <a:rPr lang="en-US" sz="1200" dirty="0" smtClean="0"/>
              <a:t>Marti et. al. </a:t>
            </a:r>
            <a:r>
              <a:rPr lang="en-US" sz="1200" i="1" dirty="0" smtClean="0"/>
              <a:t>NSR</a:t>
            </a:r>
            <a:r>
              <a:rPr lang="en-US" sz="1200" b="1" dirty="0" smtClean="0"/>
              <a:t> 2016 </a:t>
            </a:r>
            <a:endParaRPr lang="en-US" sz="1200" b="1" dirty="0"/>
          </a:p>
        </p:txBody>
      </p:sp>
      <p:sp>
        <p:nvSpPr>
          <p:cNvPr id="8" name="Rectangle 7"/>
          <p:cNvSpPr/>
          <p:nvPr/>
        </p:nvSpPr>
        <p:spPr>
          <a:xfrm>
            <a:off x="7524328" y="4581128"/>
            <a:ext cx="1440160" cy="136815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409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12</a:t>
            </a:fld>
            <a:endParaRPr lang="es-ES" dirty="0"/>
          </a:p>
        </p:txBody>
      </p:sp>
      <p:sp>
        <p:nvSpPr>
          <p:cNvPr id="3" name="Title 2"/>
          <p:cNvSpPr>
            <a:spLocks noGrp="1"/>
          </p:cNvSpPr>
          <p:nvPr>
            <p:ph type="title"/>
          </p:nvPr>
        </p:nvSpPr>
        <p:spPr/>
        <p:txBody>
          <a:bodyPr/>
          <a:lstStyle/>
          <a:p>
            <a:r>
              <a:rPr lang="en-US" b="1" dirty="0" smtClean="0"/>
              <a:t>Sedimentation</a:t>
            </a:r>
            <a:r>
              <a:rPr lang="en-US" dirty="0" smtClean="0"/>
              <a:t/>
            </a:r>
            <a:br>
              <a:rPr lang="en-US" dirty="0" smtClean="0"/>
            </a:br>
            <a:r>
              <a:rPr lang="en-US" dirty="0" smtClean="0"/>
              <a:t>Module </a:t>
            </a:r>
            <a:r>
              <a:rPr lang="en-US" dirty="0" err="1" smtClean="0"/>
              <a:t>BSC_Sedimentation</a:t>
            </a:r>
            <a:r>
              <a:rPr lang="en-US" dirty="0" smtClean="0"/>
              <a:t> (4 schemes)</a:t>
            </a:r>
            <a:endParaRPr lang="en-US" dirty="0"/>
          </a:p>
        </p:txBody>
      </p:sp>
      <p:sp>
        <p:nvSpPr>
          <p:cNvPr id="4" name="Content Placeholder 3"/>
          <p:cNvSpPr>
            <a:spLocks noGrp="1"/>
          </p:cNvSpPr>
          <p:nvPr>
            <p:ph idx="1"/>
          </p:nvPr>
        </p:nvSpPr>
        <p:spPr/>
        <p:txBody>
          <a:bodyPr/>
          <a:lstStyle/>
          <a:p>
            <a:r>
              <a:rPr lang="en-US" dirty="0"/>
              <a:t>S</a:t>
            </a:r>
            <a:r>
              <a:rPr lang="en-US" dirty="0" smtClean="0"/>
              <a:t>emi</a:t>
            </a:r>
            <a:r>
              <a:rPr lang="en-US" dirty="0"/>
              <a:t>-empirical parameterizations for </a:t>
            </a:r>
            <a:r>
              <a:rPr lang="en-US" dirty="0" smtClean="0"/>
              <a:t>particle </a:t>
            </a:r>
            <a:r>
              <a:rPr lang="en-US" dirty="0"/>
              <a:t>settling velocity </a:t>
            </a:r>
            <a:r>
              <a:rPr lang="en-US" dirty="0" smtClean="0"/>
              <a:t>(assumes particles </a:t>
            </a:r>
            <a:r>
              <a:rPr lang="en-US" dirty="0"/>
              <a:t>settle down at their terminal </a:t>
            </a:r>
            <a:r>
              <a:rPr lang="en-US" dirty="0" smtClean="0"/>
              <a:t>velocity):</a:t>
            </a:r>
          </a:p>
          <a:p>
            <a:pPr marL="0" indent="0">
              <a:buNone/>
            </a:pPr>
            <a:r>
              <a:rPr lang="en-US" dirty="0"/>
              <a:t> </a:t>
            </a:r>
            <a:r>
              <a:rPr lang="en-US" dirty="0" smtClean="0"/>
              <a:t>    </a:t>
            </a:r>
          </a:p>
        </p:txBody>
      </p:sp>
      <p:pic>
        <p:nvPicPr>
          <p:cNvPr id="5" name="Picture 4" descr="Table2_NMMBS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804813"/>
            <a:ext cx="8496944" cy="5245689"/>
          </a:xfrm>
          <a:prstGeom prst="rect">
            <a:avLst/>
          </a:prstGeom>
        </p:spPr>
      </p:pic>
    </p:spTree>
    <p:custDataLst>
      <p:tags r:id="rId1"/>
    </p:custDataLst>
    <p:extLst>
      <p:ext uri="{BB962C8B-B14F-4D97-AF65-F5344CB8AC3E}">
        <p14:creationId xmlns:p14="http://schemas.microsoft.com/office/powerpoint/2010/main" val="748445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NMMB-</a:t>
            </a:r>
            <a:r>
              <a:rPr lang="en-GB" dirty="0" smtClean="0"/>
              <a:t>ASH:</a:t>
            </a:r>
            <a:r>
              <a:rPr lang="en-GB" dirty="0"/>
              <a:t/>
            </a:r>
            <a:br>
              <a:rPr lang="en-GB" dirty="0"/>
            </a:br>
            <a:r>
              <a:rPr lang="en-GB" dirty="0" smtClean="0"/>
              <a:t>MODEL IMPLEMENTATION</a:t>
            </a:r>
            <a:endParaRPr lang="en-GB" dirty="0"/>
          </a:p>
        </p:txBody>
      </p:sp>
      <p:pic>
        <p:nvPicPr>
          <p:cNvPr id="5" name="Picture 4"/>
          <p:cNvPicPr>
            <a:picLocks noChangeAspect="1"/>
          </p:cNvPicPr>
          <p:nvPr/>
        </p:nvPicPr>
        <p:blipFill>
          <a:blip r:embed="rId3"/>
          <a:stretch>
            <a:fillRect/>
          </a:stretch>
        </p:blipFill>
        <p:spPr>
          <a:xfrm>
            <a:off x="4283968" y="260648"/>
            <a:ext cx="4499992" cy="3456384"/>
          </a:xfrm>
          <a:prstGeom prst="rect">
            <a:avLst/>
          </a:prstGeom>
        </p:spPr>
      </p:pic>
    </p:spTree>
    <p:extLst>
      <p:ext uri="{BB962C8B-B14F-4D97-AF65-F5344CB8AC3E}">
        <p14:creationId xmlns:p14="http://schemas.microsoft.com/office/powerpoint/2010/main" val="2319675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8" name="Elbow Connector 287"/>
          <p:cNvCxnSpPr/>
          <p:nvPr/>
        </p:nvCxnSpPr>
        <p:spPr>
          <a:xfrm rot="10800000" flipV="1">
            <a:off x="1762823" y="3203928"/>
            <a:ext cx="1681116" cy="354819"/>
          </a:xfrm>
          <a:prstGeom prst="bentConnector3">
            <a:avLst>
              <a:gd name="adj1" fmla="val 100365"/>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7" name="Elbow Connector 236"/>
          <p:cNvCxnSpPr>
            <a:endCxn id="39" idx="2"/>
          </p:cNvCxnSpPr>
          <p:nvPr/>
        </p:nvCxnSpPr>
        <p:spPr>
          <a:xfrm rot="10800000">
            <a:off x="1580390" y="2436722"/>
            <a:ext cx="1913951" cy="693594"/>
          </a:xfrm>
          <a:prstGeom prst="bentConnector2">
            <a:avLst/>
          </a:prstGeom>
          <a:ln w="31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p:nvCxnSpPr>
        <p:spPr>
          <a:xfrm flipH="1">
            <a:off x="5877176" y="2280941"/>
            <a:ext cx="585744"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flipH="1">
            <a:off x="2432844" y="2228762"/>
            <a:ext cx="542323"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3" name="Elbow Connector 232"/>
          <p:cNvCxnSpPr/>
          <p:nvPr/>
        </p:nvCxnSpPr>
        <p:spPr>
          <a:xfrm rot="10800000" flipV="1">
            <a:off x="655481" y="3162883"/>
            <a:ext cx="2799766" cy="1823308"/>
          </a:xfrm>
          <a:prstGeom prst="bentConnector3">
            <a:avLst>
              <a:gd name="adj1" fmla="val 106614"/>
            </a:avLst>
          </a:prstGeom>
          <a:ln w="31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68" idx="2"/>
            <a:endCxn id="97" idx="0"/>
          </p:cNvCxnSpPr>
          <p:nvPr/>
        </p:nvCxnSpPr>
        <p:spPr>
          <a:xfrm>
            <a:off x="4454329" y="3306535"/>
            <a:ext cx="0" cy="859478"/>
          </a:xfrm>
          <a:prstGeom prst="line">
            <a:avLst/>
          </a:prstGeom>
          <a:ln w="3175"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6563128" y="5386477"/>
            <a:ext cx="2023561" cy="67710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800" b="1" dirty="0" smtClean="0">
                <a:solidFill>
                  <a:srgbClr val="000000"/>
                </a:solidFill>
                <a:latin typeface="Century Schoolbook"/>
                <a:cs typeface="Century Schoolbook"/>
              </a:rPr>
              <a:t>Other modules updated:</a:t>
            </a:r>
          </a:p>
          <a:p>
            <a:r>
              <a:rPr lang="en-US" sz="800" dirty="0" smtClean="0">
                <a:solidFill>
                  <a:srgbClr val="000000"/>
                </a:solidFill>
                <a:latin typeface="Century Schoolbook"/>
                <a:cs typeface="Century Schoolbook"/>
              </a:rPr>
              <a:t>Module_Turbulence</a:t>
            </a:r>
          </a:p>
          <a:p>
            <a:r>
              <a:rPr lang="en-US" sz="800" dirty="0" err="1" smtClean="0">
                <a:solidFill>
                  <a:srgbClr val="000000"/>
                </a:solidFill>
                <a:latin typeface="Century Schoolbook"/>
                <a:cs typeface="Century Schoolbook"/>
              </a:rPr>
              <a:t>Module_BSC_Dynamics_routine_chem</a:t>
            </a:r>
            <a:endParaRPr lang="en-US" sz="800" dirty="0" smtClean="0">
              <a:solidFill>
                <a:srgbClr val="000000"/>
              </a:solidFill>
              <a:latin typeface="Century Schoolbook"/>
              <a:cs typeface="Century Schoolbook"/>
            </a:endParaRPr>
          </a:p>
          <a:p>
            <a:r>
              <a:rPr lang="en-US" sz="800" dirty="0" err="1" smtClean="0">
                <a:solidFill>
                  <a:srgbClr val="000000"/>
                </a:solidFill>
                <a:latin typeface="Century Schoolbook"/>
                <a:cs typeface="Century Schoolbook"/>
              </a:rPr>
              <a:t>Module_Initi_Read_Bin</a:t>
            </a:r>
            <a:endParaRPr lang="en-US" sz="800" dirty="0" smtClean="0">
              <a:solidFill>
                <a:srgbClr val="000000"/>
              </a:solidFill>
              <a:latin typeface="Century Schoolbook"/>
              <a:cs typeface="Century Schoolbook"/>
            </a:endParaRPr>
          </a:p>
          <a:p>
            <a:r>
              <a:rPr lang="en-US" sz="600" b="1" dirty="0" smtClean="0">
                <a:solidFill>
                  <a:srgbClr val="000000"/>
                </a:solidFill>
                <a:latin typeface="Century Schoolbook"/>
                <a:cs typeface="Century Schoolbook"/>
              </a:rPr>
              <a:t> </a:t>
            </a:r>
            <a:endParaRPr lang="en-US" sz="600" b="1" dirty="0">
              <a:solidFill>
                <a:srgbClr val="000000"/>
              </a:solidFill>
              <a:latin typeface="Century Schoolbook"/>
              <a:cs typeface="Century Schoolbook"/>
            </a:endParaRPr>
          </a:p>
        </p:txBody>
      </p:sp>
      <p:sp>
        <p:nvSpPr>
          <p:cNvPr id="97" name="TextBox 96"/>
          <p:cNvSpPr txBox="1"/>
          <p:nvPr/>
        </p:nvSpPr>
        <p:spPr>
          <a:xfrm>
            <a:off x="3230639" y="4166013"/>
            <a:ext cx="2447380" cy="276999"/>
          </a:xfrm>
          <a:prstGeom prst="rect">
            <a:avLst/>
          </a:prstGeom>
          <a:solidFill>
            <a:srgbClr val="BFBFBF"/>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200" b="1" dirty="0" smtClean="0">
                <a:solidFill>
                  <a:srgbClr val="000000"/>
                </a:solidFill>
                <a:latin typeface="Century Schoolbook"/>
                <a:cs typeface="Century Schoolbook"/>
              </a:rPr>
              <a:t>*Module_Solver_Grid_Comp</a:t>
            </a:r>
            <a:endParaRPr lang="en-US" sz="1200" b="1" dirty="0">
              <a:solidFill>
                <a:srgbClr val="000000"/>
              </a:solidFill>
              <a:latin typeface="Century Schoolbook"/>
              <a:cs typeface="Century Schoolbook"/>
            </a:endParaRPr>
          </a:p>
        </p:txBody>
      </p:sp>
      <p:sp>
        <p:nvSpPr>
          <p:cNvPr id="125" name="Rectangle 124"/>
          <p:cNvSpPr/>
          <p:nvPr/>
        </p:nvSpPr>
        <p:spPr>
          <a:xfrm>
            <a:off x="3060006" y="4027904"/>
            <a:ext cx="2752505" cy="2758525"/>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3448617" y="4596022"/>
            <a:ext cx="902811" cy="215444"/>
          </a:xfrm>
          <a:prstGeom prst="rect">
            <a:avLst/>
          </a:prstGeom>
        </p:spPr>
        <p:txBody>
          <a:bodyPr wrap="none">
            <a:spAutoFit/>
          </a:bodyPr>
          <a:lstStyle/>
          <a:p>
            <a:pPr algn="ctr"/>
            <a:r>
              <a:rPr lang="en-US" sz="800" b="1" dirty="0" smtClean="0">
                <a:solidFill>
                  <a:srgbClr val="7E96B3"/>
                </a:solidFill>
                <a:latin typeface="Times"/>
                <a:cs typeface="Times"/>
              </a:rPr>
              <a:t>Solver_initialize</a:t>
            </a:r>
            <a:endParaRPr lang="en-US" sz="800" b="1" dirty="0">
              <a:solidFill>
                <a:srgbClr val="7E96B3"/>
              </a:solidFill>
              <a:latin typeface="Times"/>
              <a:cs typeface="Times"/>
            </a:endParaRPr>
          </a:p>
        </p:txBody>
      </p:sp>
      <p:sp>
        <p:nvSpPr>
          <p:cNvPr id="129" name="TextBox 128"/>
          <p:cNvSpPr txBox="1"/>
          <p:nvPr/>
        </p:nvSpPr>
        <p:spPr>
          <a:xfrm>
            <a:off x="3644662" y="4811466"/>
            <a:ext cx="1338828" cy="200055"/>
          </a:xfrm>
          <a:prstGeom prst="rect">
            <a:avLst/>
          </a:prstGeom>
          <a:noFill/>
        </p:spPr>
        <p:txBody>
          <a:bodyPr wrap="none" rtlCol="0">
            <a:spAutoFit/>
          </a:bodyPr>
          <a:lstStyle/>
          <a:p>
            <a:r>
              <a:rPr lang="en-US" sz="700" b="1" dirty="0" smtClean="0">
                <a:solidFill>
                  <a:srgbClr val="000000"/>
                </a:solidFill>
                <a:latin typeface="Century Schoolbook"/>
                <a:cs typeface="Century Schoolbook"/>
              </a:rPr>
              <a:t>USE      module_bsc_ash </a:t>
            </a:r>
            <a:endParaRPr lang="en-US" sz="700" b="1" dirty="0">
              <a:solidFill>
                <a:srgbClr val="000000"/>
              </a:solidFill>
              <a:latin typeface="Century Schoolbook"/>
              <a:cs typeface="Century Schoolbook"/>
            </a:endParaRPr>
          </a:p>
        </p:txBody>
      </p:sp>
      <p:sp>
        <p:nvSpPr>
          <p:cNvPr id="130" name="Rectangle 129"/>
          <p:cNvSpPr/>
          <p:nvPr/>
        </p:nvSpPr>
        <p:spPr>
          <a:xfrm>
            <a:off x="4036228" y="5011521"/>
            <a:ext cx="954107" cy="184666"/>
          </a:xfrm>
          <a:prstGeom prst="rect">
            <a:avLst/>
          </a:prstGeom>
        </p:spPr>
        <p:txBody>
          <a:bodyPr wrap="none">
            <a:spAutoFit/>
          </a:bodyPr>
          <a:lstStyle/>
          <a:p>
            <a:r>
              <a:rPr lang="en-US" sz="600" b="1" dirty="0">
                <a:solidFill>
                  <a:srgbClr val="FF0000"/>
                </a:solidFill>
                <a:latin typeface="Century Schoolbook"/>
                <a:cs typeface="Century Schoolbook"/>
              </a:rPr>
              <a:t>call    </a:t>
            </a:r>
            <a:r>
              <a:rPr lang="en-US" sz="600" b="1" dirty="0" smtClean="0">
                <a:solidFill>
                  <a:srgbClr val="FF0000"/>
                </a:solidFill>
                <a:latin typeface="Century Schoolbook"/>
                <a:cs typeface="Century Schoolbook"/>
              </a:rPr>
              <a:t>ash_initialize</a:t>
            </a:r>
            <a:endParaRPr lang="en-US" sz="600" b="1" dirty="0">
              <a:solidFill>
                <a:srgbClr val="FF0000"/>
              </a:solidFill>
              <a:latin typeface="Century Schoolbook"/>
              <a:cs typeface="Century Schoolbook"/>
            </a:endParaRPr>
          </a:p>
        </p:txBody>
      </p:sp>
      <p:sp>
        <p:nvSpPr>
          <p:cNvPr id="131" name="Left Bracket 130"/>
          <p:cNvSpPr/>
          <p:nvPr/>
        </p:nvSpPr>
        <p:spPr>
          <a:xfrm>
            <a:off x="3448617" y="4587894"/>
            <a:ext cx="45719" cy="608293"/>
          </a:xfrm>
          <a:prstGeom prst="leftBracket">
            <a:avLst/>
          </a:prstGeom>
          <a:ln w="3175" cmpd="sng">
            <a:solidFill>
              <a:srgbClr val="7E96B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2" name="Rectangle 131"/>
          <p:cNvSpPr/>
          <p:nvPr/>
        </p:nvSpPr>
        <p:spPr>
          <a:xfrm>
            <a:off x="3455247" y="5306790"/>
            <a:ext cx="684803" cy="215444"/>
          </a:xfrm>
          <a:prstGeom prst="rect">
            <a:avLst/>
          </a:prstGeom>
        </p:spPr>
        <p:txBody>
          <a:bodyPr wrap="none">
            <a:spAutoFit/>
          </a:bodyPr>
          <a:lstStyle/>
          <a:p>
            <a:r>
              <a:rPr lang="en-US" sz="800" b="1" dirty="0" smtClean="0">
                <a:solidFill>
                  <a:srgbClr val="7E96B3"/>
                </a:solidFill>
                <a:latin typeface="Times"/>
                <a:cs typeface="Times"/>
              </a:rPr>
              <a:t>Solver_run</a:t>
            </a:r>
            <a:endParaRPr lang="en-US" sz="800" b="1" dirty="0">
              <a:solidFill>
                <a:srgbClr val="7E96B3"/>
              </a:solidFill>
              <a:latin typeface="Times"/>
              <a:cs typeface="Times"/>
            </a:endParaRPr>
          </a:p>
        </p:txBody>
      </p:sp>
      <p:sp>
        <p:nvSpPr>
          <p:cNvPr id="133" name="TextBox 132"/>
          <p:cNvSpPr txBox="1"/>
          <p:nvPr/>
        </p:nvSpPr>
        <p:spPr>
          <a:xfrm>
            <a:off x="3639984" y="5522234"/>
            <a:ext cx="2249334" cy="415498"/>
          </a:xfrm>
          <a:prstGeom prst="rect">
            <a:avLst/>
          </a:prstGeom>
          <a:noFill/>
        </p:spPr>
        <p:txBody>
          <a:bodyPr wrap="none" rtlCol="0">
            <a:spAutoFit/>
          </a:bodyPr>
          <a:lstStyle/>
          <a:p>
            <a:r>
              <a:rPr lang="en-US" sz="700" b="1" dirty="0" smtClean="0">
                <a:solidFill>
                  <a:srgbClr val="000000"/>
                </a:solidFill>
                <a:latin typeface="Century Schoolbook"/>
                <a:cs typeface="Century Schoolbook"/>
              </a:rPr>
              <a:t>USE      module_bsc_ash</a:t>
            </a:r>
          </a:p>
          <a:p>
            <a:r>
              <a:rPr lang="en-US" sz="700" b="1" dirty="0">
                <a:solidFill>
                  <a:srgbClr val="000000"/>
                </a:solidFill>
                <a:latin typeface="Century Schoolbook"/>
                <a:cs typeface="Century Schoolbook"/>
              </a:rPr>
              <a:t> </a:t>
            </a:r>
            <a:r>
              <a:rPr lang="en-US" sz="700" b="1" dirty="0" smtClean="0">
                <a:solidFill>
                  <a:srgbClr val="000000"/>
                </a:solidFill>
                <a:latin typeface="Century Schoolbook"/>
                <a:cs typeface="Century Schoolbook"/>
              </a:rPr>
              <a:t>             module_sedimentation</a:t>
            </a:r>
          </a:p>
          <a:p>
            <a:r>
              <a:rPr lang="en-US" sz="700" b="1" dirty="0">
                <a:solidFill>
                  <a:srgbClr val="000000"/>
                </a:solidFill>
                <a:latin typeface="Century Schoolbook"/>
                <a:cs typeface="Century Schoolbook"/>
              </a:rPr>
              <a:t> </a:t>
            </a:r>
            <a:r>
              <a:rPr lang="en-US" sz="700" b="1" dirty="0" smtClean="0">
                <a:solidFill>
                  <a:srgbClr val="000000"/>
                </a:solidFill>
                <a:latin typeface="Century Schoolbook"/>
                <a:cs typeface="Century Schoolbook"/>
              </a:rPr>
              <a:t>             module bsc_dynamics_routine_chem </a:t>
            </a:r>
            <a:endParaRPr lang="en-US" sz="700" b="1" dirty="0">
              <a:solidFill>
                <a:srgbClr val="000000"/>
              </a:solidFill>
              <a:latin typeface="Century Schoolbook"/>
              <a:cs typeface="Century Schoolbook"/>
            </a:endParaRPr>
          </a:p>
        </p:txBody>
      </p:sp>
      <p:sp>
        <p:nvSpPr>
          <p:cNvPr id="134" name="Rectangle 133"/>
          <p:cNvSpPr/>
          <p:nvPr/>
        </p:nvSpPr>
        <p:spPr>
          <a:xfrm>
            <a:off x="4036228" y="5951637"/>
            <a:ext cx="1005403" cy="646331"/>
          </a:xfrm>
          <a:prstGeom prst="rect">
            <a:avLst/>
          </a:prstGeom>
        </p:spPr>
        <p:txBody>
          <a:bodyPr wrap="none">
            <a:spAutoFit/>
          </a:bodyPr>
          <a:lstStyle/>
          <a:p>
            <a:r>
              <a:rPr lang="en-US" sz="600" b="1" dirty="0" smtClean="0">
                <a:solidFill>
                  <a:srgbClr val="FF0000"/>
                </a:solidFill>
                <a:latin typeface="Century Schoolbook"/>
                <a:cs typeface="Century Schoolbook"/>
              </a:rPr>
              <a:t>call    ash_couple</a:t>
            </a:r>
          </a:p>
          <a:p>
            <a:r>
              <a:rPr lang="en-US" sz="600" b="1" dirty="0" smtClean="0">
                <a:solidFill>
                  <a:srgbClr val="FF0000"/>
                </a:solidFill>
                <a:latin typeface="Century Schoolbook"/>
                <a:cs typeface="Century Schoolbook"/>
              </a:rPr>
              <a:t>           sedimentation</a:t>
            </a:r>
          </a:p>
          <a:p>
            <a:r>
              <a:rPr lang="en-US" sz="600" b="1" dirty="0" smtClean="0">
                <a:solidFill>
                  <a:srgbClr val="FF0000"/>
                </a:solidFill>
                <a:latin typeface="Century Schoolbook"/>
                <a:cs typeface="Century Schoolbook"/>
              </a:rPr>
              <a:t>           turbl</a:t>
            </a:r>
            <a:endParaRPr lang="en-US" sz="600" b="1" dirty="0">
              <a:solidFill>
                <a:srgbClr val="FF0000"/>
              </a:solidFill>
              <a:latin typeface="Century Schoolbook"/>
              <a:cs typeface="Century Schoolbook"/>
            </a:endParaRPr>
          </a:p>
          <a:p>
            <a:r>
              <a:rPr lang="en-US" sz="600" b="1" dirty="0" smtClean="0">
                <a:solidFill>
                  <a:srgbClr val="FF0000"/>
                </a:solidFill>
                <a:latin typeface="Century Schoolbook"/>
                <a:cs typeface="Century Schoolbook"/>
              </a:rPr>
              <a:t>           adv2_chem</a:t>
            </a:r>
          </a:p>
          <a:p>
            <a:r>
              <a:rPr lang="en-US" sz="600" b="1" dirty="0" smtClean="0">
                <a:solidFill>
                  <a:srgbClr val="FF0000"/>
                </a:solidFill>
                <a:latin typeface="Century Schoolbook"/>
                <a:cs typeface="Century Schoolbook"/>
              </a:rPr>
              <a:t>           cucnv</a:t>
            </a:r>
          </a:p>
          <a:p>
            <a:r>
              <a:rPr lang="en-US" sz="600" b="1" dirty="0" smtClean="0">
                <a:solidFill>
                  <a:srgbClr val="FF0000"/>
                </a:solidFill>
                <a:latin typeface="Century Schoolbook"/>
                <a:cs typeface="Century Schoolbook"/>
              </a:rPr>
              <a:t>           gsmdrive</a:t>
            </a:r>
            <a:endParaRPr lang="en-US" sz="600" b="1" dirty="0">
              <a:solidFill>
                <a:srgbClr val="FF0000"/>
              </a:solidFill>
              <a:latin typeface="Century Schoolbook"/>
              <a:cs typeface="Century Schoolbook"/>
            </a:endParaRPr>
          </a:p>
        </p:txBody>
      </p:sp>
      <p:sp>
        <p:nvSpPr>
          <p:cNvPr id="135" name="Left Bracket 134"/>
          <p:cNvSpPr/>
          <p:nvPr/>
        </p:nvSpPr>
        <p:spPr>
          <a:xfrm>
            <a:off x="3443939" y="5298662"/>
            <a:ext cx="45719" cy="1325749"/>
          </a:xfrm>
          <a:prstGeom prst="leftBracket">
            <a:avLst/>
          </a:prstGeom>
          <a:ln w="3175" cmpd="sng">
            <a:solidFill>
              <a:srgbClr val="7E96B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0" name="Rectangle 139"/>
          <p:cNvSpPr/>
          <p:nvPr/>
        </p:nvSpPr>
        <p:spPr>
          <a:xfrm>
            <a:off x="6567289" y="6124184"/>
            <a:ext cx="886069" cy="369332"/>
          </a:xfrm>
          <a:prstGeom prst="rect">
            <a:avLst/>
          </a:prstGeom>
        </p:spPr>
        <p:txBody>
          <a:bodyPr wrap="none">
            <a:spAutoFit/>
          </a:bodyPr>
          <a:lstStyle/>
          <a:p>
            <a:pPr algn="ctr"/>
            <a:r>
              <a:rPr lang="en-US" sz="600" i="1" dirty="0" smtClean="0">
                <a:solidFill>
                  <a:srgbClr val="000000"/>
                </a:solidFill>
                <a:latin typeface="Century Schoolbook"/>
                <a:cs typeface="Century Schoolbook"/>
              </a:rPr>
              <a:t>Off-line and/or </a:t>
            </a:r>
          </a:p>
          <a:p>
            <a:pPr algn="ctr"/>
            <a:r>
              <a:rPr lang="en-US" sz="600" i="1" dirty="0" smtClean="0">
                <a:solidFill>
                  <a:srgbClr val="000000"/>
                </a:solidFill>
                <a:latin typeface="Century Schoolbook"/>
                <a:cs typeface="Century Schoolbook"/>
              </a:rPr>
              <a:t>Gravity current On</a:t>
            </a:r>
          </a:p>
          <a:p>
            <a:pPr algn="ctr"/>
            <a:r>
              <a:rPr lang="en-US" sz="600" i="1" dirty="0" smtClean="0">
                <a:solidFill>
                  <a:srgbClr val="000000"/>
                </a:solidFill>
                <a:latin typeface="Century Schoolbook"/>
                <a:cs typeface="Century Schoolbook"/>
              </a:rPr>
              <a:t>(Ueff,Veff)</a:t>
            </a:r>
            <a:endParaRPr lang="en-US" sz="600" i="1" dirty="0">
              <a:solidFill>
                <a:srgbClr val="000000"/>
              </a:solidFill>
              <a:latin typeface="Century Schoolbook"/>
              <a:cs typeface="Century Schoolbook"/>
            </a:endParaRPr>
          </a:p>
        </p:txBody>
      </p:sp>
      <p:sp>
        <p:nvSpPr>
          <p:cNvPr id="144" name="Rectangle 143"/>
          <p:cNvSpPr/>
          <p:nvPr/>
        </p:nvSpPr>
        <p:spPr>
          <a:xfrm>
            <a:off x="5822732" y="6154941"/>
            <a:ext cx="692319" cy="276999"/>
          </a:xfrm>
          <a:prstGeom prst="rect">
            <a:avLst/>
          </a:prstGeom>
        </p:spPr>
        <p:txBody>
          <a:bodyPr wrap="none">
            <a:spAutoFit/>
          </a:bodyPr>
          <a:lstStyle/>
          <a:p>
            <a:pPr algn="ctr"/>
            <a:r>
              <a:rPr lang="en-US" sz="600" i="1" dirty="0">
                <a:solidFill>
                  <a:srgbClr val="000000"/>
                </a:solidFill>
                <a:latin typeface="Century Schoolbook"/>
                <a:cs typeface="Century Schoolbook"/>
              </a:rPr>
              <a:t>m</a:t>
            </a:r>
            <a:r>
              <a:rPr lang="en-US" sz="600" i="1" dirty="0" smtClean="0">
                <a:solidFill>
                  <a:srgbClr val="000000"/>
                </a:solidFill>
                <a:latin typeface="Century Schoolbook"/>
                <a:cs typeface="Century Schoolbook"/>
              </a:rPr>
              <a:t>odified only </a:t>
            </a:r>
          </a:p>
          <a:p>
            <a:pPr algn="ctr"/>
            <a:r>
              <a:rPr lang="en-US" sz="600" i="1" dirty="0">
                <a:solidFill>
                  <a:srgbClr val="000000"/>
                </a:solidFill>
                <a:latin typeface="Century Schoolbook"/>
                <a:cs typeface="Century Schoolbook"/>
              </a:rPr>
              <a:t>w</a:t>
            </a:r>
            <a:r>
              <a:rPr lang="en-US" sz="600" i="1" dirty="0" smtClean="0">
                <a:solidFill>
                  <a:srgbClr val="000000"/>
                </a:solidFill>
                <a:latin typeface="Century Schoolbook"/>
                <a:cs typeface="Century Schoolbook"/>
              </a:rPr>
              <a:t>hen:</a:t>
            </a:r>
            <a:endParaRPr lang="en-US" sz="600" i="1" dirty="0">
              <a:solidFill>
                <a:srgbClr val="000000"/>
              </a:solidFill>
              <a:latin typeface="Century Schoolbook"/>
              <a:cs typeface="Century Schoolbook"/>
            </a:endParaRPr>
          </a:p>
        </p:txBody>
      </p:sp>
      <p:cxnSp>
        <p:nvCxnSpPr>
          <p:cNvPr id="145" name="Elbow Connector 144"/>
          <p:cNvCxnSpPr>
            <a:stCxn id="97" idx="3"/>
            <a:endCxn id="95" idx="1"/>
          </p:cNvCxnSpPr>
          <p:nvPr/>
        </p:nvCxnSpPr>
        <p:spPr>
          <a:xfrm>
            <a:off x="5678019" y="4304513"/>
            <a:ext cx="889270" cy="615114"/>
          </a:xfrm>
          <a:prstGeom prst="bentConnector3">
            <a:avLst>
              <a:gd name="adj1" fmla="val 50000"/>
            </a:avLst>
          </a:prstGeom>
          <a:ln w="317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3" name="Rectangle 152"/>
          <p:cNvSpPr/>
          <p:nvPr/>
        </p:nvSpPr>
        <p:spPr>
          <a:xfrm>
            <a:off x="4607889" y="3852042"/>
            <a:ext cx="1314898" cy="184666"/>
          </a:xfrm>
          <a:prstGeom prst="rect">
            <a:avLst/>
          </a:prstGeom>
        </p:spPr>
        <p:txBody>
          <a:bodyPr wrap="none">
            <a:spAutoFit/>
          </a:bodyPr>
          <a:lstStyle/>
          <a:p>
            <a:r>
              <a:rPr lang="en-US" sz="600" i="1" dirty="0" smtClean="0">
                <a:solidFill>
                  <a:srgbClr val="000000"/>
                </a:solidFill>
                <a:latin typeface="Century Schoolbook"/>
                <a:cs typeface="Century Schoolbook"/>
              </a:rPr>
              <a:t>*  Only module updates shown</a:t>
            </a:r>
            <a:endParaRPr lang="en-US" sz="600" i="1" dirty="0">
              <a:solidFill>
                <a:srgbClr val="000000"/>
              </a:solidFill>
              <a:latin typeface="Century Schoolbook"/>
              <a:cs typeface="Century Schoolbook"/>
            </a:endParaRPr>
          </a:p>
        </p:txBody>
      </p:sp>
      <p:cxnSp>
        <p:nvCxnSpPr>
          <p:cNvPr id="160" name="Elbow Connector 159"/>
          <p:cNvCxnSpPr>
            <a:stCxn id="97" idx="3"/>
            <a:endCxn id="96" idx="1"/>
          </p:cNvCxnSpPr>
          <p:nvPr/>
        </p:nvCxnSpPr>
        <p:spPr>
          <a:xfrm>
            <a:off x="5678019" y="4304513"/>
            <a:ext cx="885109" cy="1420518"/>
          </a:xfrm>
          <a:prstGeom prst="bentConnector3">
            <a:avLst>
              <a:gd name="adj1" fmla="val 50000"/>
            </a:avLst>
          </a:prstGeom>
          <a:ln w="317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49235" y="2159723"/>
            <a:ext cx="2262308" cy="276999"/>
          </a:xfrm>
          <a:prstGeom prst="rect">
            <a:avLst/>
          </a:prstGeom>
          <a:solidFill>
            <a:srgbClr val="449612"/>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1200" b="1" dirty="0" smtClean="0">
                <a:solidFill>
                  <a:srgbClr val="000000"/>
                </a:solidFill>
                <a:latin typeface="Century Schoolbook"/>
                <a:cs typeface="Century Schoolbook"/>
              </a:rPr>
              <a:t>Module_BSC_ASH_Source</a:t>
            </a:r>
            <a:endParaRPr lang="en-US" sz="1200" b="1" dirty="0">
              <a:solidFill>
                <a:srgbClr val="000000"/>
              </a:solidFill>
              <a:latin typeface="Century Schoolbook"/>
              <a:cs typeface="Century Schoolbook"/>
            </a:endParaRPr>
          </a:p>
        </p:txBody>
      </p:sp>
      <p:sp>
        <p:nvSpPr>
          <p:cNvPr id="42" name="Double Brace 41"/>
          <p:cNvSpPr/>
          <p:nvPr/>
        </p:nvSpPr>
        <p:spPr>
          <a:xfrm>
            <a:off x="976951" y="1383580"/>
            <a:ext cx="1042083" cy="445078"/>
          </a:xfrm>
          <a:prstGeom prst="bracePair">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700" b="1" dirty="0" smtClean="0">
                <a:solidFill>
                  <a:srgbClr val="1981A1"/>
                </a:solidFill>
                <a:latin typeface="Times"/>
                <a:cs typeface="Times"/>
              </a:rPr>
              <a:t>ash_source</a:t>
            </a:r>
          </a:p>
          <a:p>
            <a:pPr algn="ctr"/>
            <a:r>
              <a:rPr lang="en-US" sz="700" b="1" dirty="0" smtClean="0">
                <a:solidFill>
                  <a:schemeClr val="bg1">
                    <a:lumMod val="50000"/>
                  </a:schemeClr>
                </a:solidFill>
                <a:latin typeface="Times"/>
                <a:cs typeface="Times"/>
              </a:rPr>
              <a:t>solvepoint</a:t>
            </a:r>
          </a:p>
          <a:p>
            <a:pPr algn="ctr"/>
            <a:r>
              <a:rPr lang="en-US" sz="700" b="1" dirty="0" smtClean="0">
                <a:solidFill>
                  <a:srgbClr val="7F7F7F"/>
                </a:solidFill>
                <a:latin typeface="Times"/>
                <a:cs typeface="Times"/>
              </a:rPr>
              <a:t>solvesuzuki</a:t>
            </a:r>
            <a:endParaRPr lang="en-US" sz="700" b="1" dirty="0">
              <a:solidFill>
                <a:srgbClr val="7F7F7F"/>
              </a:solidFill>
              <a:latin typeface="Times"/>
              <a:cs typeface="Times"/>
            </a:endParaRPr>
          </a:p>
          <a:p>
            <a:pPr algn="ctr"/>
            <a:r>
              <a:rPr lang="en-US" sz="700" b="1" dirty="0">
                <a:solidFill>
                  <a:srgbClr val="7F7F7F"/>
                </a:solidFill>
                <a:latin typeface="Times"/>
                <a:cs typeface="Times"/>
              </a:rPr>
              <a:t>s</a:t>
            </a:r>
            <a:r>
              <a:rPr lang="en-US" sz="700" b="1" dirty="0" smtClean="0">
                <a:solidFill>
                  <a:srgbClr val="7F7F7F"/>
                </a:solidFill>
                <a:latin typeface="Times"/>
                <a:cs typeface="Times"/>
              </a:rPr>
              <a:t>olvetophat</a:t>
            </a:r>
            <a:endParaRPr lang="en-US" sz="700" b="1" dirty="0">
              <a:solidFill>
                <a:srgbClr val="7F7F7F"/>
              </a:solidFill>
              <a:latin typeface="Times"/>
              <a:cs typeface="Times"/>
            </a:endParaRPr>
          </a:p>
        </p:txBody>
      </p:sp>
      <p:sp>
        <p:nvSpPr>
          <p:cNvPr id="43" name="TextBox 42"/>
          <p:cNvSpPr txBox="1"/>
          <p:nvPr/>
        </p:nvSpPr>
        <p:spPr>
          <a:xfrm>
            <a:off x="3208929" y="1293467"/>
            <a:ext cx="2447380" cy="276999"/>
          </a:xfrm>
          <a:prstGeom prst="rect">
            <a:avLst/>
          </a:prstGeom>
          <a:solidFill>
            <a:srgbClr val="449612"/>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1200" b="1" dirty="0" smtClean="0">
                <a:solidFill>
                  <a:srgbClr val="000000"/>
                </a:solidFill>
                <a:latin typeface="Century Schoolbook"/>
                <a:cs typeface="Century Schoolbook"/>
              </a:rPr>
              <a:t>Module_BSC_ASH_Kindtype</a:t>
            </a:r>
            <a:endParaRPr lang="en-US" sz="1200" b="1" dirty="0">
              <a:solidFill>
                <a:srgbClr val="000000"/>
              </a:solidFill>
              <a:latin typeface="Century Schoolbook"/>
              <a:cs typeface="Century Schoolbook"/>
            </a:endParaRPr>
          </a:p>
        </p:txBody>
      </p:sp>
      <p:sp>
        <p:nvSpPr>
          <p:cNvPr id="44" name="TextBox 43"/>
          <p:cNvSpPr txBox="1"/>
          <p:nvPr/>
        </p:nvSpPr>
        <p:spPr>
          <a:xfrm>
            <a:off x="6159407" y="2207050"/>
            <a:ext cx="2356009" cy="276999"/>
          </a:xfrm>
          <a:prstGeom prst="rect">
            <a:avLst/>
          </a:prstGeom>
          <a:solidFill>
            <a:srgbClr val="449612"/>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1200" b="1" dirty="0" smtClean="0">
                <a:solidFill>
                  <a:srgbClr val="000000"/>
                </a:solidFill>
                <a:latin typeface="Century Schoolbook"/>
                <a:cs typeface="Century Schoolbook"/>
              </a:rPr>
              <a:t>Module_BSC_ASH_Utilities</a:t>
            </a:r>
            <a:endParaRPr lang="en-US" sz="1200" b="1" dirty="0">
              <a:solidFill>
                <a:srgbClr val="000000"/>
              </a:solidFill>
              <a:latin typeface="Century Schoolbook"/>
              <a:cs typeface="Century Schoolbook"/>
            </a:endParaRPr>
          </a:p>
        </p:txBody>
      </p:sp>
      <p:sp>
        <p:nvSpPr>
          <p:cNvPr id="55" name="TextBox 54"/>
          <p:cNvSpPr txBox="1"/>
          <p:nvPr/>
        </p:nvSpPr>
        <p:spPr>
          <a:xfrm>
            <a:off x="677191" y="1965367"/>
            <a:ext cx="1755653" cy="200055"/>
          </a:xfrm>
          <a:prstGeom prst="rect">
            <a:avLst/>
          </a:prstGeom>
          <a:noFill/>
        </p:spPr>
        <p:txBody>
          <a:bodyPr wrap="none" rtlCol="0">
            <a:spAutoFit/>
          </a:bodyPr>
          <a:lstStyle/>
          <a:p>
            <a:r>
              <a:rPr lang="en-US" sz="700" b="1" dirty="0" smtClean="0">
                <a:solidFill>
                  <a:srgbClr val="000000"/>
                </a:solidFill>
                <a:latin typeface="Century Schoolbook"/>
                <a:cs typeface="Century Schoolbook"/>
              </a:rPr>
              <a:t>USE      module_bsc_ash_kindtype </a:t>
            </a:r>
            <a:endParaRPr lang="en-US" sz="700" b="1" dirty="0">
              <a:solidFill>
                <a:srgbClr val="000000"/>
              </a:solidFill>
              <a:latin typeface="Century Schoolbook"/>
              <a:cs typeface="Century Schoolbook"/>
            </a:endParaRPr>
          </a:p>
        </p:txBody>
      </p:sp>
      <p:sp>
        <p:nvSpPr>
          <p:cNvPr id="56" name="TextBox 55"/>
          <p:cNvSpPr txBox="1"/>
          <p:nvPr/>
        </p:nvSpPr>
        <p:spPr>
          <a:xfrm>
            <a:off x="6441638" y="1904650"/>
            <a:ext cx="1813317" cy="307777"/>
          </a:xfrm>
          <a:prstGeom prst="rect">
            <a:avLst/>
          </a:prstGeom>
          <a:noFill/>
        </p:spPr>
        <p:txBody>
          <a:bodyPr wrap="none" rtlCol="0">
            <a:spAutoFit/>
          </a:bodyPr>
          <a:lstStyle/>
          <a:p>
            <a:r>
              <a:rPr lang="en-US" sz="700" b="1" dirty="0" smtClean="0">
                <a:solidFill>
                  <a:srgbClr val="000000"/>
                </a:solidFill>
                <a:latin typeface="Century Schoolbook"/>
                <a:cs typeface="Century Schoolbook"/>
              </a:rPr>
              <a:t>USE        module_bsc_ash_kindtype</a:t>
            </a:r>
          </a:p>
          <a:p>
            <a:r>
              <a:rPr lang="en-US" sz="700" b="1" dirty="0">
                <a:solidFill>
                  <a:srgbClr val="000000"/>
                </a:solidFill>
                <a:latin typeface="Century Schoolbook"/>
                <a:cs typeface="Century Schoolbook"/>
              </a:rPr>
              <a:t> </a:t>
            </a:r>
            <a:r>
              <a:rPr lang="en-US" sz="700" b="1" dirty="0" smtClean="0">
                <a:solidFill>
                  <a:srgbClr val="000000"/>
                </a:solidFill>
                <a:latin typeface="Century Schoolbook"/>
                <a:cs typeface="Century Schoolbook"/>
              </a:rPr>
              <a:t>               module_constants </a:t>
            </a:r>
            <a:endParaRPr lang="en-US" sz="700" b="1" dirty="0">
              <a:solidFill>
                <a:srgbClr val="000000"/>
              </a:solidFill>
              <a:latin typeface="Century Schoolbook"/>
              <a:cs typeface="Century Schoolbook"/>
            </a:endParaRPr>
          </a:p>
        </p:txBody>
      </p:sp>
      <p:sp>
        <p:nvSpPr>
          <p:cNvPr id="62" name="Rectangle 61"/>
          <p:cNvSpPr/>
          <p:nvPr/>
        </p:nvSpPr>
        <p:spPr>
          <a:xfrm>
            <a:off x="7819034" y="1152633"/>
            <a:ext cx="707237" cy="738664"/>
          </a:xfrm>
          <a:prstGeom prst="rect">
            <a:avLst/>
          </a:prstGeom>
        </p:spPr>
        <p:txBody>
          <a:bodyPr wrap="square">
            <a:spAutoFit/>
          </a:bodyPr>
          <a:lstStyle/>
          <a:p>
            <a:pPr fontAlgn="t"/>
            <a:r>
              <a:rPr lang="en-US" sz="700" b="1" dirty="0" smtClean="0">
                <a:solidFill>
                  <a:srgbClr val="7F7F7F"/>
                </a:solidFill>
                <a:latin typeface="Times"/>
                <a:cs typeface="Times"/>
              </a:rPr>
              <a:t>grday</a:t>
            </a:r>
            <a:endParaRPr lang="en-US" sz="700" b="1" dirty="0">
              <a:solidFill>
                <a:srgbClr val="7F7F7F"/>
              </a:solidFill>
              <a:latin typeface="Times"/>
              <a:cs typeface="Times"/>
            </a:endParaRPr>
          </a:p>
          <a:p>
            <a:pPr fontAlgn="t"/>
            <a:r>
              <a:rPr lang="en-US" sz="700" b="1" dirty="0" smtClean="0">
                <a:solidFill>
                  <a:srgbClr val="7F7F7F"/>
                </a:solidFill>
                <a:latin typeface="Times"/>
                <a:cs typeface="Times"/>
              </a:rPr>
              <a:t>timeincr</a:t>
            </a:r>
            <a:endParaRPr lang="en-US" sz="700" b="1" dirty="0">
              <a:solidFill>
                <a:srgbClr val="7F7F7F"/>
              </a:solidFill>
              <a:latin typeface="Times"/>
              <a:cs typeface="Times"/>
            </a:endParaRPr>
          </a:p>
          <a:p>
            <a:pPr fontAlgn="t"/>
            <a:r>
              <a:rPr lang="en-US" sz="700" b="1" dirty="0">
                <a:solidFill>
                  <a:srgbClr val="1981A1"/>
                </a:solidFill>
                <a:latin typeface="Times"/>
                <a:cs typeface="Times"/>
              </a:rPr>
              <a:t>setpsi</a:t>
            </a:r>
          </a:p>
          <a:p>
            <a:pPr fontAlgn="t"/>
            <a:r>
              <a:rPr lang="en-US" sz="700" b="1" dirty="0">
                <a:solidFill>
                  <a:srgbClr val="7F7F7F"/>
                </a:solidFill>
                <a:latin typeface="Times"/>
                <a:cs typeface="Times"/>
              </a:rPr>
              <a:t>get_gama</a:t>
            </a:r>
          </a:p>
          <a:p>
            <a:pPr fontAlgn="t"/>
            <a:r>
              <a:rPr lang="en-US" sz="700" b="1" dirty="0">
                <a:solidFill>
                  <a:srgbClr val="1981A1"/>
                </a:solidFill>
                <a:latin typeface="Times"/>
                <a:cs typeface="Times"/>
              </a:rPr>
              <a:t>get_aot_prop</a:t>
            </a:r>
          </a:p>
          <a:p>
            <a:pPr fontAlgn="t"/>
            <a:r>
              <a:rPr lang="en-US" sz="700" b="1" dirty="0">
                <a:solidFill>
                  <a:srgbClr val="1981A1"/>
                </a:solidFill>
                <a:latin typeface="Times"/>
                <a:cs typeface="Times"/>
              </a:rPr>
              <a:t>get_distance</a:t>
            </a:r>
          </a:p>
        </p:txBody>
      </p:sp>
      <p:sp>
        <p:nvSpPr>
          <p:cNvPr id="64" name="Double Brace 63"/>
          <p:cNvSpPr/>
          <p:nvPr/>
        </p:nvSpPr>
        <p:spPr>
          <a:xfrm>
            <a:off x="6159407" y="1098353"/>
            <a:ext cx="2445041" cy="896222"/>
          </a:xfrm>
          <a:prstGeom prst="bracePair">
            <a:avLst/>
          </a:prstGeom>
          <a:ln w="9525" cmpd="sng">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TextBox 65"/>
          <p:cNvSpPr txBox="1"/>
          <p:nvPr/>
        </p:nvSpPr>
        <p:spPr>
          <a:xfrm>
            <a:off x="3832273" y="1088656"/>
            <a:ext cx="1287532" cy="200055"/>
          </a:xfrm>
          <a:prstGeom prst="rect">
            <a:avLst/>
          </a:prstGeom>
          <a:noFill/>
        </p:spPr>
        <p:txBody>
          <a:bodyPr wrap="none" rtlCol="0">
            <a:spAutoFit/>
          </a:bodyPr>
          <a:lstStyle/>
          <a:p>
            <a:r>
              <a:rPr lang="en-US" sz="700" b="1" dirty="0" smtClean="0">
                <a:solidFill>
                  <a:srgbClr val="000000"/>
                </a:solidFill>
                <a:latin typeface="Century Schoolbook"/>
                <a:cs typeface="Century Schoolbook"/>
              </a:rPr>
              <a:t>USE      module_include </a:t>
            </a:r>
            <a:endParaRPr lang="en-US" sz="700" b="1" dirty="0">
              <a:solidFill>
                <a:srgbClr val="000000"/>
              </a:solidFill>
              <a:latin typeface="Century Schoolbook"/>
              <a:cs typeface="Century Schoolbook"/>
            </a:endParaRPr>
          </a:p>
        </p:txBody>
      </p:sp>
      <p:sp>
        <p:nvSpPr>
          <p:cNvPr id="68" name="TextBox 67"/>
          <p:cNvSpPr txBox="1"/>
          <p:nvPr/>
        </p:nvSpPr>
        <p:spPr>
          <a:xfrm>
            <a:off x="3230639" y="3029536"/>
            <a:ext cx="2447380" cy="276999"/>
          </a:xfrm>
          <a:prstGeom prst="rect">
            <a:avLst/>
          </a:prstGeom>
          <a:solidFill>
            <a:srgbClr val="449612"/>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200" b="1" dirty="0" smtClean="0">
                <a:solidFill>
                  <a:srgbClr val="000000"/>
                </a:solidFill>
                <a:latin typeface="Century Schoolbook"/>
                <a:cs typeface="Century Schoolbook"/>
              </a:rPr>
              <a:t>Module_BSC_ASH</a:t>
            </a:r>
            <a:endParaRPr lang="en-US" sz="1200" b="1" dirty="0">
              <a:solidFill>
                <a:srgbClr val="000000"/>
              </a:solidFill>
              <a:latin typeface="Century Schoolbook"/>
              <a:cs typeface="Century Schoolbook"/>
            </a:endParaRPr>
          </a:p>
        </p:txBody>
      </p:sp>
      <p:cxnSp>
        <p:nvCxnSpPr>
          <p:cNvPr id="70" name="Straight Arrow Connector 69"/>
          <p:cNvCxnSpPr>
            <a:stCxn id="43" idx="2"/>
            <a:endCxn id="422" idx="2"/>
          </p:cNvCxnSpPr>
          <p:nvPr/>
        </p:nvCxnSpPr>
        <p:spPr>
          <a:xfrm flipH="1">
            <a:off x="4430831" y="1570466"/>
            <a:ext cx="1788" cy="394900"/>
          </a:xfrm>
          <a:prstGeom prst="straightConnector1">
            <a:avLst/>
          </a:prstGeom>
          <a:ln w="3175"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901532" y="2575032"/>
            <a:ext cx="1620957" cy="461665"/>
          </a:xfrm>
          <a:prstGeom prst="rect">
            <a:avLst/>
          </a:prstGeom>
          <a:noFill/>
        </p:spPr>
        <p:txBody>
          <a:bodyPr wrap="none" rtlCol="0">
            <a:spAutoFit/>
          </a:bodyPr>
          <a:lstStyle/>
          <a:p>
            <a:r>
              <a:rPr lang="en-US" sz="600" b="1" dirty="0" smtClean="0">
                <a:solidFill>
                  <a:srgbClr val="000000"/>
                </a:solidFill>
                <a:latin typeface="Century Schoolbook"/>
                <a:cs typeface="Century Schoolbook"/>
              </a:rPr>
              <a:t>      USE   module_bsc_ash_source</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module_bsc_ash_kindtype</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module_bsc_ash_utilities</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module_bsc_mass_balance </a:t>
            </a:r>
            <a:endParaRPr lang="en-US" sz="600" b="1" dirty="0">
              <a:solidFill>
                <a:srgbClr val="000000"/>
              </a:solidFill>
              <a:latin typeface="Century Schoolbook"/>
              <a:cs typeface="Century Schoolbook"/>
            </a:endParaRPr>
          </a:p>
        </p:txBody>
      </p:sp>
      <p:sp>
        <p:nvSpPr>
          <p:cNvPr id="49" name="TextBox 48"/>
          <p:cNvSpPr txBox="1"/>
          <p:nvPr/>
        </p:nvSpPr>
        <p:spPr>
          <a:xfrm>
            <a:off x="4495294" y="2575032"/>
            <a:ext cx="1236236" cy="461665"/>
          </a:xfrm>
          <a:prstGeom prst="rect">
            <a:avLst/>
          </a:prstGeom>
          <a:noFill/>
        </p:spPr>
        <p:txBody>
          <a:bodyPr wrap="none" rtlCol="0">
            <a:spAutoFit/>
          </a:bodyPr>
          <a:lstStyle/>
          <a:p>
            <a:r>
              <a:rPr lang="en-US" sz="600" b="1" dirty="0" smtClean="0">
                <a:solidFill>
                  <a:srgbClr val="000000"/>
                </a:solidFill>
                <a:latin typeface="Century Schoolbook"/>
                <a:cs typeface="Century Schoolbook"/>
              </a:rPr>
              <a:t>module_dm_parallel</a:t>
            </a:r>
          </a:p>
          <a:p>
            <a:r>
              <a:rPr lang="en-US" sz="600" b="1" dirty="0" smtClean="0">
                <a:solidFill>
                  <a:srgbClr val="000000"/>
                </a:solidFill>
                <a:latin typeface="Century Schoolbook"/>
                <a:cs typeface="Century Schoolbook"/>
              </a:rPr>
              <a:t>module_my_domain_specs</a:t>
            </a:r>
          </a:p>
          <a:p>
            <a:r>
              <a:rPr lang="en-US" sz="600" b="1" dirty="0" smtClean="0">
                <a:solidFill>
                  <a:srgbClr val="000000"/>
                </a:solidFill>
                <a:latin typeface="Century Schoolbook"/>
                <a:cs typeface="Century Schoolbook"/>
              </a:rPr>
              <a:t>module_exchage</a:t>
            </a:r>
          </a:p>
          <a:p>
            <a:r>
              <a:rPr lang="en-US" sz="600" b="1" dirty="0" smtClean="0">
                <a:solidFill>
                  <a:srgbClr val="000000"/>
                </a:solidFill>
                <a:latin typeface="Century Schoolbook"/>
                <a:cs typeface="Century Schoolbook"/>
              </a:rPr>
              <a:t>module_constants </a:t>
            </a:r>
            <a:endParaRPr lang="en-US" sz="600" b="1" dirty="0">
              <a:solidFill>
                <a:srgbClr val="000000"/>
              </a:solidFill>
              <a:latin typeface="Century Schoolbook"/>
              <a:cs typeface="Century Schoolbook"/>
            </a:endParaRPr>
          </a:p>
        </p:txBody>
      </p:sp>
      <p:sp>
        <p:nvSpPr>
          <p:cNvPr id="50" name="Double Brace 49"/>
          <p:cNvSpPr/>
          <p:nvPr/>
        </p:nvSpPr>
        <p:spPr>
          <a:xfrm>
            <a:off x="3857303" y="2063370"/>
            <a:ext cx="1233703" cy="445078"/>
          </a:xfrm>
          <a:prstGeom prst="bracePair">
            <a:avLst/>
          </a:prstGeom>
          <a:noFill/>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700" b="1" dirty="0" smtClean="0">
                <a:solidFill>
                  <a:srgbClr val="1981A1"/>
                </a:solidFill>
                <a:latin typeface="Times"/>
                <a:cs typeface="Times"/>
              </a:rPr>
              <a:t>ash_initialize</a:t>
            </a:r>
          </a:p>
          <a:p>
            <a:pPr algn="ctr"/>
            <a:r>
              <a:rPr lang="en-US" sz="700" b="1" dirty="0" smtClean="0">
                <a:solidFill>
                  <a:srgbClr val="1981A1"/>
                </a:solidFill>
                <a:latin typeface="Times"/>
                <a:cs typeface="Times"/>
              </a:rPr>
              <a:t>ash_couple</a:t>
            </a:r>
          </a:p>
          <a:p>
            <a:pPr algn="ctr"/>
            <a:r>
              <a:rPr lang="en-US" sz="700" b="1" dirty="0" smtClean="0">
                <a:solidFill>
                  <a:srgbClr val="1981A1"/>
                </a:solidFill>
                <a:latin typeface="Times"/>
                <a:cs typeface="Times"/>
              </a:rPr>
              <a:t>set_gravity_current</a:t>
            </a:r>
            <a:endParaRPr lang="en-US" sz="700" b="1" dirty="0">
              <a:solidFill>
                <a:srgbClr val="1981A1"/>
              </a:solidFill>
              <a:latin typeface="Times"/>
              <a:cs typeface="Times"/>
            </a:endParaRPr>
          </a:p>
        </p:txBody>
      </p:sp>
      <p:sp>
        <p:nvSpPr>
          <p:cNvPr id="71" name="TextBox 70"/>
          <p:cNvSpPr txBox="1"/>
          <p:nvPr/>
        </p:nvSpPr>
        <p:spPr>
          <a:xfrm>
            <a:off x="1318240" y="2635384"/>
            <a:ext cx="889987" cy="184666"/>
          </a:xfrm>
          <a:prstGeom prst="rect">
            <a:avLst/>
          </a:prstGeom>
          <a:noFill/>
        </p:spPr>
        <p:txBody>
          <a:bodyPr wrap="none" rtlCol="0">
            <a:spAutoFit/>
          </a:bodyPr>
          <a:lstStyle/>
          <a:p>
            <a:r>
              <a:rPr lang="en-US" sz="600" b="1" dirty="0">
                <a:solidFill>
                  <a:srgbClr val="FF0000"/>
                </a:solidFill>
                <a:latin typeface="Century Schoolbook"/>
                <a:cs typeface="Century Schoolbook"/>
              </a:rPr>
              <a:t>c</a:t>
            </a:r>
            <a:r>
              <a:rPr lang="en-US" sz="600" b="1" dirty="0" smtClean="0">
                <a:solidFill>
                  <a:srgbClr val="FF0000"/>
                </a:solidFill>
                <a:latin typeface="Century Schoolbook"/>
                <a:cs typeface="Century Schoolbook"/>
              </a:rPr>
              <a:t>all     ash_source</a:t>
            </a:r>
          </a:p>
        </p:txBody>
      </p:sp>
      <p:sp>
        <p:nvSpPr>
          <p:cNvPr id="72" name="TextBox 71"/>
          <p:cNvSpPr txBox="1"/>
          <p:nvPr/>
        </p:nvSpPr>
        <p:spPr>
          <a:xfrm>
            <a:off x="6012928" y="2652378"/>
            <a:ext cx="1404426" cy="830997"/>
          </a:xfrm>
          <a:prstGeom prst="rect">
            <a:avLst/>
          </a:prstGeom>
          <a:noFill/>
        </p:spPr>
        <p:txBody>
          <a:bodyPr wrap="none" rtlCol="0">
            <a:spAutoFit/>
          </a:bodyPr>
          <a:lstStyle/>
          <a:p>
            <a:r>
              <a:rPr lang="en-US" sz="600" b="1" dirty="0" smtClean="0">
                <a:solidFill>
                  <a:srgbClr val="FF0000"/>
                </a:solidFill>
                <a:latin typeface="Century Schoolbook"/>
                <a:cs typeface="Century Schoolbook"/>
              </a:rPr>
              <a:t>call    addtime</a:t>
            </a:r>
          </a:p>
          <a:p>
            <a:r>
              <a:rPr lang="en-US" sz="600" b="1" dirty="0" smtClean="0">
                <a:solidFill>
                  <a:srgbClr val="FF0000"/>
                </a:solidFill>
                <a:latin typeface="Century Schoolbook"/>
                <a:cs typeface="Century Schoolbook"/>
              </a:rPr>
              <a:t>          get_granulometry_nclass</a:t>
            </a:r>
          </a:p>
          <a:p>
            <a:r>
              <a:rPr lang="en-US" sz="600" b="1" dirty="0">
                <a:solidFill>
                  <a:srgbClr val="FF0000"/>
                </a:solidFill>
                <a:latin typeface="Century Schoolbook"/>
                <a:cs typeface="Century Schoolbook"/>
              </a:rPr>
              <a:t> </a:t>
            </a:r>
            <a:r>
              <a:rPr lang="en-US" sz="600" b="1" dirty="0" smtClean="0">
                <a:solidFill>
                  <a:srgbClr val="FF0000"/>
                </a:solidFill>
                <a:latin typeface="Century Schoolbook"/>
                <a:cs typeface="Century Schoolbook"/>
              </a:rPr>
              <a:t>         get_granulometry_value</a:t>
            </a:r>
          </a:p>
          <a:p>
            <a:r>
              <a:rPr lang="en-US" sz="600" b="1" dirty="0" smtClean="0">
                <a:solidFill>
                  <a:srgbClr val="FF0000"/>
                </a:solidFill>
                <a:latin typeface="Century Schoolbook"/>
                <a:cs typeface="Century Schoolbook"/>
              </a:rPr>
              <a:t>          get_granulometry_name</a:t>
            </a:r>
          </a:p>
          <a:p>
            <a:r>
              <a:rPr lang="en-US" sz="600" b="1" dirty="0">
                <a:solidFill>
                  <a:srgbClr val="FF0000"/>
                </a:solidFill>
                <a:latin typeface="Century Schoolbook"/>
                <a:cs typeface="Century Schoolbook"/>
              </a:rPr>
              <a:t> </a:t>
            </a:r>
            <a:r>
              <a:rPr lang="en-US" sz="600" b="1" dirty="0" smtClean="0">
                <a:solidFill>
                  <a:srgbClr val="FF0000"/>
                </a:solidFill>
                <a:latin typeface="Century Schoolbook"/>
                <a:cs typeface="Century Schoolbook"/>
              </a:rPr>
              <a:t>         get_aot_prop</a:t>
            </a:r>
          </a:p>
          <a:p>
            <a:r>
              <a:rPr lang="en-US" sz="600" b="1" dirty="0">
                <a:solidFill>
                  <a:srgbClr val="FF0000"/>
                </a:solidFill>
                <a:latin typeface="Century Schoolbook"/>
                <a:cs typeface="Century Schoolbook"/>
              </a:rPr>
              <a:t> </a:t>
            </a:r>
            <a:r>
              <a:rPr lang="en-US" sz="600" b="1" dirty="0" smtClean="0">
                <a:solidFill>
                  <a:srgbClr val="FF0000"/>
                </a:solidFill>
                <a:latin typeface="Century Schoolbook"/>
                <a:cs typeface="Century Schoolbook"/>
              </a:rPr>
              <a:t>         get_input_npar</a:t>
            </a:r>
          </a:p>
          <a:p>
            <a:r>
              <a:rPr lang="en-US" sz="600" b="1" dirty="0" smtClean="0">
                <a:solidFill>
                  <a:srgbClr val="FF0000"/>
                </a:solidFill>
                <a:latin typeface="Century Schoolbook"/>
                <a:cs typeface="Century Schoolbook"/>
              </a:rPr>
              <a:t>          get_input_cha</a:t>
            </a:r>
          </a:p>
          <a:p>
            <a:r>
              <a:rPr lang="en-US" sz="600" dirty="0" smtClean="0">
                <a:solidFill>
                  <a:srgbClr val="FF0000"/>
                </a:solidFill>
                <a:latin typeface="Century Schoolbook"/>
                <a:cs typeface="Century Schoolbook"/>
              </a:rPr>
              <a:t>       </a:t>
            </a:r>
          </a:p>
        </p:txBody>
      </p:sp>
      <p:sp>
        <p:nvSpPr>
          <p:cNvPr id="76" name="TextBox 75"/>
          <p:cNvSpPr txBox="1"/>
          <p:nvPr/>
        </p:nvSpPr>
        <p:spPr>
          <a:xfrm>
            <a:off x="7332862" y="2663234"/>
            <a:ext cx="1141156" cy="738664"/>
          </a:xfrm>
          <a:prstGeom prst="rect">
            <a:avLst/>
          </a:prstGeom>
          <a:noFill/>
        </p:spPr>
        <p:txBody>
          <a:bodyPr wrap="none" rtlCol="0">
            <a:spAutoFit/>
          </a:bodyPr>
          <a:lstStyle/>
          <a:p>
            <a:r>
              <a:rPr lang="en-US" sz="600" b="1" dirty="0" smtClean="0">
                <a:solidFill>
                  <a:srgbClr val="FF0000"/>
                </a:solidFill>
                <a:latin typeface="Century Schoolbook"/>
                <a:cs typeface="Century Schoolbook"/>
              </a:rPr>
              <a:t>get_input_int</a:t>
            </a:r>
          </a:p>
          <a:p>
            <a:r>
              <a:rPr lang="en-US" sz="600" b="1" dirty="0" smtClean="0">
                <a:solidFill>
                  <a:srgbClr val="FF0000"/>
                </a:solidFill>
                <a:latin typeface="Century Schoolbook"/>
                <a:cs typeface="Century Schoolbook"/>
              </a:rPr>
              <a:t>get_input_rea</a:t>
            </a:r>
          </a:p>
          <a:p>
            <a:r>
              <a:rPr lang="en-US" sz="600" b="1" dirty="0">
                <a:solidFill>
                  <a:srgbClr val="FF0000"/>
                </a:solidFill>
                <a:latin typeface="Century Schoolbook"/>
                <a:cs typeface="Century Schoolbook"/>
              </a:rPr>
              <a:t>s</a:t>
            </a:r>
            <a:r>
              <a:rPr lang="en-US" sz="600" b="1" dirty="0" smtClean="0">
                <a:solidFill>
                  <a:srgbClr val="FF0000"/>
                </a:solidFill>
                <a:latin typeface="Century Schoolbook"/>
                <a:cs typeface="Century Schoolbook"/>
              </a:rPr>
              <a:t>etpsi</a:t>
            </a:r>
          </a:p>
          <a:p>
            <a:r>
              <a:rPr lang="en-US" sz="600" b="1" dirty="0" smtClean="0">
                <a:solidFill>
                  <a:srgbClr val="FF0000"/>
                </a:solidFill>
                <a:latin typeface="Century Schoolbook"/>
                <a:cs typeface="Century Schoolbook"/>
              </a:rPr>
              <a:t>julday</a:t>
            </a:r>
          </a:p>
          <a:p>
            <a:r>
              <a:rPr lang="en-US" sz="600" b="1" dirty="0" smtClean="0">
                <a:solidFill>
                  <a:srgbClr val="FF0000"/>
                </a:solidFill>
                <a:latin typeface="Century Schoolbook"/>
                <a:cs typeface="Century Schoolbook"/>
              </a:rPr>
              <a:t>get_distance</a:t>
            </a:r>
          </a:p>
          <a:p>
            <a:r>
              <a:rPr lang="en-US" sz="600" b="1" dirty="0" smtClean="0">
                <a:solidFill>
                  <a:srgbClr val="FF0000"/>
                </a:solidFill>
                <a:latin typeface="Century Schoolbook"/>
                <a:cs typeface="Century Schoolbook"/>
              </a:rPr>
              <a:t>halo_exchange	</a:t>
            </a:r>
          </a:p>
          <a:p>
            <a:r>
              <a:rPr lang="en-US" sz="600" b="1" dirty="0" smtClean="0">
                <a:solidFill>
                  <a:srgbClr val="FF0000"/>
                </a:solidFill>
                <a:latin typeface="Century Schoolbook"/>
                <a:cs typeface="Century Schoolbook"/>
              </a:rPr>
              <a:t>set_gravity_current</a:t>
            </a:r>
          </a:p>
        </p:txBody>
      </p:sp>
      <p:cxnSp>
        <p:nvCxnSpPr>
          <p:cNvPr id="114" name="Elbow Connector 113"/>
          <p:cNvCxnSpPr>
            <a:stCxn id="43" idx="3"/>
          </p:cNvCxnSpPr>
          <p:nvPr/>
        </p:nvCxnSpPr>
        <p:spPr>
          <a:xfrm>
            <a:off x="5656309" y="1431967"/>
            <a:ext cx="220867" cy="848974"/>
          </a:xfrm>
          <a:prstGeom prst="bentConnector2">
            <a:avLst/>
          </a:prstGeom>
          <a:ln w="3175"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6300521" y="1096969"/>
            <a:ext cx="1189662" cy="846386"/>
          </a:xfrm>
          <a:prstGeom prst="rect">
            <a:avLst/>
          </a:prstGeom>
          <a:noFill/>
        </p:spPr>
        <p:txBody>
          <a:bodyPr wrap="square">
            <a:spAutoFit/>
          </a:bodyPr>
          <a:lstStyle/>
          <a:p>
            <a:pPr fontAlgn="t"/>
            <a:r>
              <a:rPr lang="en-US" sz="700" b="1" dirty="0" smtClean="0">
                <a:solidFill>
                  <a:srgbClr val="1981A1"/>
                </a:solidFill>
                <a:latin typeface="Times"/>
                <a:cs typeface="Times"/>
              </a:rPr>
              <a:t>get_granulometry_nclass</a:t>
            </a:r>
          </a:p>
          <a:p>
            <a:pPr fontAlgn="t"/>
            <a:r>
              <a:rPr lang="en-US" sz="700" b="1" dirty="0" smtClean="0">
                <a:solidFill>
                  <a:srgbClr val="1981A1"/>
                </a:solidFill>
                <a:latin typeface="Times"/>
                <a:cs typeface="Times"/>
              </a:rPr>
              <a:t>get_granulometry_value</a:t>
            </a:r>
          </a:p>
          <a:p>
            <a:pPr fontAlgn="t"/>
            <a:r>
              <a:rPr lang="en-US" sz="700" b="1" dirty="0" smtClean="0">
                <a:solidFill>
                  <a:srgbClr val="1981A1"/>
                </a:solidFill>
                <a:latin typeface="Times"/>
                <a:cs typeface="Times"/>
              </a:rPr>
              <a:t>get_granulometry_name</a:t>
            </a:r>
          </a:p>
          <a:p>
            <a:pPr fontAlgn="t"/>
            <a:r>
              <a:rPr lang="en-US" sz="700" b="1" dirty="0" smtClean="0">
                <a:solidFill>
                  <a:srgbClr val="1981A1"/>
                </a:solidFill>
                <a:latin typeface="Times"/>
                <a:cs typeface="Times"/>
              </a:rPr>
              <a:t>get_input_int</a:t>
            </a:r>
          </a:p>
          <a:p>
            <a:pPr fontAlgn="t"/>
            <a:r>
              <a:rPr lang="en-US" sz="700" b="1" dirty="0" smtClean="0">
                <a:solidFill>
                  <a:srgbClr val="1981A1"/>
                </a:solidFill>
                <a:latin typeface="Times"/>
                <a:cs typeface="Times"/>
              </a:rPr>
              <a:t>get_input_rea</a:t>
            </a:r>
            <a:endParaRPr lang="en-US" sz="700" b="1" dirty="0">
              <a:solidFill>
                <a:srgbClr val="1981A1"/>
              </a:solidFill>
              <a:latin typeface="Times"/>
              <a:cs typeface="Times"/>
            </a:endParaRPr>
          </a:p>
          <a:p>
            <a:pPr fontAlgn="t"/>
            <a:r>
              <a:rPr lang="en-US" sz="700" b="1" dirty="0">
                <a:solidFill>
                  <a:srgbClr val="1981A1"/>
                </a:solidFill>
                <a:latin typeface="Times"/>
                <a:cs typeface="Times"/>
              </a:rPr>
              <a:t>g</a:t>
            </a:r>
            <a:r>
              <a:rPr lang="en-US" sz="700" b="1" dirty="0" smtClean="0">
                <a:solidFill>
                  <a:srgbClr val="1981A1"/>
                </a:solidFill>
                <a:latin typeface="Times"/>
                <a:cs typeface="Times"/>
              </a:rPr>
              <a:t>et_input_cha</a:t>
            </a:r>
            <a:endParaRPr lang="en-US" sz="700" b="1" dirty="0">
              <a:solidFill>
                <a:srgbClr val="1981A1"/>
              </a:solidFill>
              <a:latin typeface="Times"/>
              <a:cs typeface="Times"/>
            </a:endParaRPr>
          </a:p>
          <a:p>
            <a:pPr fontAlgn="t"/>
            <a:r>
              <a:rPr lang="en-US" sz="700" b="1" dirty="0">
                <a:solidFill>
                  <a:srgbClr val="1981A1"/>
                </a:solidFill>
                <a:latin typeface="Times"/>
                <a:cs typeface="Times"/>
              </a:rPr>
              <a:t>get_input_npar</a:t>
            </a:r>
          </a:p>
        </p:txBody>
      </p:sp>
      <p:cxnSp>
        <p:nvCxnSpPr>
          <p:cNvPr id="77" name="Elbow Connector 76"/>
          <p:cNvCxnSpPr>
            <a:stCxn id="44" idx="1"/>
            <a:endCxn id="68" idx="3"/>
          </p:cNvCxnSpPr>
          <p:nvPr/>
        </p:nvCxnSpPr>
        <p:spPr>
          <a:xfrm rot="10800000" flipV="1">
            <a:off x="5678019" y="2345550"/>
            <a:ext cx="481388" cy="822486"/>
          </a:xfrm>
          <a:prstGeom prst="bentConnector3">
            <a:avLst>
              <a:gd name="adj1" fmla="val 50000"/>
            </a:avLst>
          </a:prstGeom>
          <a:ln w="3175"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9" name="Elbow Connector 118"/>
          <p:cNvCxnSpPr>
            <a:stCxn id="43" idx="1"/>
          </p:cNvCxnSpPr>
          <p:nvPr/>
        </p:nvCxnSpPr>
        <p:spPr>
          <a:xfrm rot="10800000" flipV="1">
            <a:off x="2975169" y="1431967"/>
            <a:ext cx="233761" cy="802808"/>
          </a:xfrm>
          <a:prstGeom prst="bentConnector2">
            <a:avLst/>
          </a:prstGeom>
          <a:ln w="3175"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39" idx="3"/>
          </p:cNvCxnSpPr>
          <p:nvPr/>
        </p:nvCxnSpPr>
        <p:spPr>
          <a:xfrm>
            <a:off x="2711543" y="2298223"/>
            <a:ext cx="263624" cy="796449"/>
          </a:xfrm>
          <a:prstGeom prst="bentConnector2">
            <a:avLst/>
          </a:prstGeom>
          <a:ln w="3175"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7370778" y="1152633"/>
            <a:ext cx="818537" cy="738664"/>
          </a:xfrm>
          <a:prstGeom prst="rect">
            <a:avLst/>
          </a:prstGeom>
        </p:spPr>
        <p:txBody>
          <a:bodyPr wrap="square">
            <a:spAutoFit/>
          </a:bodyPr>
          <a:lstStyle/>
          <a:p>
            <a:pPr fontAlgn="t"/>
            <a:r>
              <a:rPr lang="en-US" sz="700" b="1" dirty="0">
                <a:solidFill>
                  <a:srgbClr val="7F7F7F"/>
                </a:solidFill>
                <a:latin typeface="Times"/>
                <a:cs typeface="Times"/>
              </a:rPr>
              <a:t>sdecode</a:t>
            </a:r>
          </a:p>
          <a:p>
            <a:pPr fontAlgn="t"/>
            <a:r>
              <a:rPr lang="en-US" sz="700" b="1" dirty="0">
                <a:solidFill>
                  <a:srgbClr val="7F7F7F"/>
                </a:solidFill>
                <a:latin typeface="Times"/>
                <a:cs typeface="Times"/>
              </a:rPr>
              <a:t>upcase</a:t>
            </a:r>
          </a:p>
          <a:p>
            <a:pPr fontAlgn="t"/>
            <a:r>
              <a:rPr lang="en-US" sz="700" b="1" dirty="0">
                <a:solidFill>
                  <a:srgbClr val="7F7F7F"/>
                </a:solidFill>
                <a:latin typeface="Times"/>
                <a:cs typeface="Times"/>
              </a:rPr>
              <a:t>decod1</a:t>
            </a:r>
          </a:p>
          <a:p>
            <a:pPr fontAlgn="t"/>
            <a:r>
              <a:rPr lang="en-US" sz="700" b="1" dirty="0">
                <a:solidFill>
                  <a:srgbClr val="1981A1"/>
                </a:solidFill>
                <a:latin typeface="Times"/>
                <a:cs typeface="Times"/>
              </a:rPr>
              <a:t>addtime</a:t>
            </a:r>
          </a:p>
          <a:p>
            <a:pPr fontAlgn="t"/>
            <a:r>
              <a:rPr lang="en-US" sz="700" b="1" dirty="0">
                <a:solidFill>
                  <a:srgbClr val="1981A1"/>
                </a:solidFill>
                <a:latin typeface="Times"/>
                <a:cs typeface="Times"/>
              </a:rPr>
              <a:t>julday</a:t>
            </a:r>
          </a:p>
          <a:p>
            <a:pPr fontAlgn="t"/>
            <a:r>
              <a:rPr lang="en-US" sz="700" b="1" dirty="0" smtClean="0">
                <a:solidFill>
                  <a:srgbClr val="7F7F7F"/>
                </a:solidFill>
                <a:latin typeface="Times"/>
                <a:cs typeface="Times"/>
              </a:rPr>
              <a:t>grday</a:t>
            </a:r>
            <a:endParaRPr lang="en-US" sz="700" b="1" dirty="0">
              <a:solidFill>
                <a:srgbClr val="7F7F7F"/>
              </a:solidFill>
              <a:latin typeface="Times"/>
              <a:cs typeface="Times"/>
            </a:endParaRPr>
          </a:p>
        </p:txBody>
      </p:sp>
      <p:sp>
        <p:nvSpPr>
          <p:cNvPr id="189" name="Rectangle 188"/>
          <p:cNvSpPr/>
          <p:nvPr/>
        </p:nvSpPr>
        <p:spPr>
          <a:xfrm>
            <a:off x="141115" y="3418239"/>
            <a:ext cx="2801485" cy="1888551"/>
          </a:xfrm>
          <a:prstGeom prst="rect">
            <a:avLst/>
          </a:prstGeom>
          <a:noFill/>
          <a:ln>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655481" y="4815123"/>
            <a:ext cx="2123405" cy="276999"/>
          </a:xfrm>
          <a:prstGeom prst="rect">
            <a:avLst/>
          </a:prstGeom>
          <a:solidFill>
            <a:srgbClr val="449612"/>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200" b="1" dirty="0" smtClean="0">
                <a:solidFill>
                  <a:srgbClr val="000000"/>
                </a:solidFill>
                <a:latin typeface="Century Schoolbook"/>
                <a:cs typeface="Century Schoolbook"/>
              </a:rPr>
              <a:t>Module_mass_balance</a:t>
            </a:r>
            <a:endParaRPr lang="en-US" sz="1200" b="1" dirty="0">
              <a:solidFill>
                <a:srgbClr val="000000"/>
              </a:solidFill>
              <a:latin typeface="Century Schoolbook"/>
              <a:cs typeface="Century Schoolbook"/>
            </a:endParaRPr>
          </a:p>
        </p:txBody>
      </p:sp>
      <p:sp>
        <p:nvSpPr>
          <p:cNvPr id="185" name="TextBox 184"/>
          <p:cNvSpPr txBox="1"/>
          <p:nvPr/>
        </p:nvSpPr>
        <p:spPr>
          <a:xfrm>
            <a:off x="911743" y="4080018"/>
            <a:ext cx="1608959" cy="646331"/>
          </a:xfrm>
          <a:prstGeom prst="rect">
            <a:avLst/>
          </a:prstGeom>
          <a:noFill/>
        </p:spPr>
        <p:txBody>
          <a:bodyPr wrap="none" rtlCol="0">
            <a:spAutoFit/>
          </a:bodyPr>
          <a:lstStyle/>
          <a:p>
            <a:r>
              <a:rPr lang="en-US" sz="600" b="1" dirty="0" smtClean="0">
                <a:solidFill>
                  <a:srgbClr val="000000"/>
                </a:solidFill>
                <a:latin typeface="Century Schoolbook"/>
                <a:cs typeface="Century Schoolbook"/>
              </a:rPr>
              <a:t>      USE   module_bsc_ash_kindtype</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module_bsc_ash_utilities</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module_dm_parallel</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module_my_domain_specs</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module_constants</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 control</a:t>
            </a:r>
            <a:endParaRPr lang="en-US" sz="600" b="1" dirty="0">
              <a:solidFill>
                <a:srgbClr val="000000"/>
              </a:solidFill>
              <a:latin typeface="Century Schoolbook"/>
              <a:cs typeface="Century Schoolbook"/>
            </a:endParaRPr>
          </a:p>
        </p:txBody>
      </p:sp>
      <p:sp>
        <p:nvSpPr>
          <p:cNvPr id="186" name="Double Brace 185"/>
          <p:cNvSpPr/>
          <p:nvPr/>
        </p:nvSpPr>
        <p:spPr>
          <a:xfrm>
            <a:off x="1204896" y="3580461"/>
            <a:ext cx="1115854" cy="495199"/>
          </a:xfrm>
          <a:prstGeom prst="bracePair">
            <a:avLst/>
          </a:prstGeom>
          <a:noFill/>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700" b="1" dirty="0" smtClean="0">
                <a:solidFill>
                  <a:srgbClr val="1981A1"/>
                </a:solidFill>
                <a:latin typeface="Times"/>
                <a:cs typeface="Times"/>
              </a:rPr>
              <a:t>mass_collect</a:t>
            </a:r>
          </a:p>
          <a:p>
            <a:pPr algn="ctr"/>
            <a:r>
              <a:rPr lang="en-US" sz="700" b="1" dirty="0">
                <a:solidFill>
                  <a:srgbClr val="1981A1"/>
                </a:solidFill>
                <a:latin typeface="Times"/>
                <a:cs typeface="Times"/>
              </a:rPr>
              <a:t>m</a:t>
            </a:r>
            <a:r>
              <a:rPr lang="en-US" sz="700" b="1" dirty="0" smtClean="0">
                <a:solidFill>
                  <a:srgbClr val="1981A1"/>
                </a:solidFill>
                <a:latin typeface="Times"/>
                <a:cs typeface="Times"/>
              </a:rPr>
              <a:t>ass_flux_boundary</a:t>
            </a:r>
          </a:p>
          <a:p>
            <a:pPr algn="ctr"/>
            <a:r>
              <a:rPr lang="en-US" sz="700" b="1" dirty="0">
                <a:solidFill>
                  <a:srgbClr val="1981A1"/>
                </a:solidFill>
                <a:latin typeface="Times"/>
                <a:cs typeface="Times"/>
              </a:rPr>
              <a:t>m</a:t>
            </a:r>
            <a:r>
              <a:rPr lang="en-US" sz="700" b="1" dirty="0" smtClean="0">
                <a:solidFill>
                  <a:srgbClr val="1981A1"/>
                </a:solidFill>
                <a:latin typeface="Times"/>
                <a:cs typeface="Times"/>
              </a:rPr>
              <a:t>ass_volume</a:t>
            </a:r>
          </a:p>
          <a:p>
            <a:pPr algn="ctr"/>
            <a:r>
              <a:rPr lang="en-US" sz="700" b="1" dirty="0">
                <a:solidFill>
                  <a:srgbClr val="1981A1"/>
                </a:solidFill>
                <a:latin typeface="Times"/>
                <a:cs typeface="Times"/>
              </a:rPr>
              <a:t>m</a:t>
            </a:r>
            <a:r>
              <a:rPr lang="en-US" sz="700" b="1" dirty="0" smtClean="0">
                <a:solidFill>
                  <a:srgbClr val="1981A1"/>
                </a:solidFill>
                <a:latin typeface="Times"/>
                <a:cs typeface="Times"/>
              </a:rPr>
              <a:t>ass_ground</a:t>
            </a:r>
          </a:p>
          <a:p>
            <a:pPr algn="ctr"/>
            <a:endParaRPr lang="en-US" sz="700" dirty="0">
              <a:solidFill>
                <a:srgbClr val="7F7F7F"/>
              </a:solidFill>
              <a:latin typeface="Times"/>
              <a:cs typeface="Times"/>
            </a:endParaRPr>
          </a:p>
        </p:txBody>
      </p:sp>
      <p:cxnSp>
        <p:nvCxnSpPr>
          <p:cNvPr id="193" name="Straight Arrow Connector 192"/>
          <p:cNvCxnSpPr>
            <a:endCxn id="68" idx="0"/>
          </p:cNvCxnSpPr>
          <p:nvPr/>
        </p:nvCxnSpPr>
        <p:spPr>
          <a:xfrm>
            <a:off x="4452445" y="2575032"/>
            <a:ext cx="1884" cy="454504"/>
          </a:xfrm>
          <a:prstGeom prst="straightConnector1">
            <a:avLst/>
          </a:prstGeom>
          <a:ln w="3175"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sp>
        <p:nvSpPr>
          <p:cNvPr id="196" name="Rectangle 195"/>
          <p:cNvSpPr/>
          <p:nvPr/>
        </p:nvSpPr>
        <p:spPr>
          <a:xfrm>
            <a:off x="6159406" y="3418239"/>
            <a:ext cx="2648196" cy="1888551"/>
          </a:xfrm>
          <a:prstGeom prst="rect">
            <a:avLst/>
          </a:prstGeom>
          <a:noFill/>
          <a:ln>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3" name="Straight Arrow Connector 202"/>
          <p:cNvCxnSpPr/>
          <p:nvPr/>
        </p:nvCxnSpPr>
        <p:spPr>
          <a:xfrm>
            <a:off x="1754320" y="4726349"/>
            <a:ext cx="961" cy="88774"/>
          </a:xfrm>
          <a:prstGeom prst="straightConnector1">
            <a:avLst/>
          </a:prstGeom>
          <a:ln w="3175"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567289" y="4781127"/>
            <a:ext cx="2080579" cy="276999"/>
          </a:xfrm>
          <a:prstGeom prst="rect">
            <a:avLst/>
          </a:prstGeom>
          <a:solidFill>
            <a:srgbClr val="449612"/>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200" b="1" dirty="0" smtClean="0">
                <a:solidFill>
                  <a:srgbClr val="000000"/>
                </a:solidFill>
                <a:latin typeface="Century Schoolbook"/>
                <a:cs typeface="Century Schoolbook"/>
              </a:rPr>
              <a:t>Module_Sedimentation</a:t>
            </a:r>
            <a:endParaRPr lang="en-US" sz="1200" b="1" dirty="0">
              <a:solidFill>
                <a:srgbClr val="000000"/>
              </a:solidFill>
              <a:latin typeface="Century Schoolbook"/>
              <a:cs typeface="Century Schoolbook"/>
            </a:endParaRPr>
          </a:p>
        </p:txBody>
      </p:sp>
      <p:sp>
        <p:nvSpPr>
          <p:cNvPr id="122" name="Double Brace 121"/>
          <p:cNvSpPr/>
          <p:nvPr/>
        </p:nvSpPr>
        <p:spPr>
          <a:xfrm>
            <a:off x="7125445" y="3650800"/>
            <a:ext cx="814711" cy="305516"/>
          </a:xfrm>
          <a:prstGeom prst="bracePair">
            <a:avLst/>
          </a:prstGeom>
          <a:noFill/>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700" b="1" dirty="0">
                <a:solidFill>
                  <a:srgbClr val="1981A1"/>
                </a:solidFill>
                <a:latin typeface="Times"/>
                <a:cs typeface="Times"/>
              </a:rPr>
              <a:t>s</a:t>
            </a:r>
            <a:r>
              <a:rPr lang="en-US" sz="700" b="1" dirty="0" smtClean="0">
                <a:solidFill>
                  <a:srgbClr val="1981A1"/>
                </a:solidFill>
                <a:latin typeface="Times"/>
                <a:cs typeface="Times"/>
              </a:rPr>
              <a:t>edimentation</a:t>
            </a:r>
          </a:p>
          <a:p>
            <a:pPr algn="ctr"/>
            <a:r>
              <a:rPr lang="en-US" sz="700" b="1" dirty="0" smtClean="0">
                <a:solidFill>
                  <a:srgbClr val="1981A1"/>
                </a:solidFill>
                <a:latin typeface="Times"/>
                <a:cs typeface="Times"/>
              </a:rPr>
              <a:t>vsettl</a:t>
            </a:r>
          </a:p>
          <a:p>
            <a:pPr algn="ctr"/>
            <a:r>
              <a:rPr lang="en-US" sz="700" b="1" dirty="0">
                <a:solidFill>
                  <a:schemeClr val="bg1">
                    <a:lumMod val="50000"/>
                  </a:schemeClr>
                </a:solidFill>
                <a:latin typeface="Times"/>
                <a:cs typeface="Times"/>
              </a:rPr>
              <a:t>g</a:t>
            </a:r>
            <a:r>
              <a:rPr lang="en-US" sz="700" b="1" dirty="0" smtClean="0">
                <a:solidFill>
                  <a:schemeClr val="bg1">
                    <a:lumMod val="50000"/>
                  </a:schemeClr>
                </a:solidFill>
                <a:latin typeface="Times"/>
                <a:cs typeface="Times"/>
              </a:rPr>
              <a:t>et_gama</a:t>
            </a:r>
          </a:p>
          <a:p>
            <a:pPr algn="ctr"/>
            <a:endParaRPr lang="en-US" sz="700" dirty="0">
              <a:solidFill>
                <a:srgbClr val="7F7F7F"/>
              </a:solidFill>
              <a:latin typeface="Times"/>
              <a:cs typeface="Times"/>
            </a:endParaRPr>
          </a:p>
        </p:txBody>
      </p:sp>
      <p:sp>
        <p:nvSpPr>
          <p:cNvPr id="98" name="TextBox 97"/>
          <p:cNvSpPr txBox="1"/>
          <p:nvPr/>
        </p:nvSpPr>
        <p:spPr>
          <a:xfrm>
            <a:off x="6799109" y="4035572"/>
            <a:ext cx="1608959" cy="553998"/>
          </a:xfrm>
          <a:prstGeom prst="rect">
            <a:avLst/>
          </a:prstGeom>
          <a:noFill/>
        </p:spPr>
        <p:txBody>
          <a:bodyPr wrap="none" rtlCol="0">
            <a:spAutoFit/>
          </a:bodyPr>
          <a:lstStyle/>
          <a:p>
            <a:r>
              <a:rPr lang="en-US" sz="600" b="1" dirty="0" smtClean="0">
                <a:solidFill>
                  <a:srgbClr val="000000"/>
                </a:solidFill>
                <a:latin typeface="Century Schoolbook"/>
                <a:cs typeface="Century Schoolbook"/>
              </a:rPr>
              <a:t>      USE   module_bsc_ash</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module_include</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module_my_domain_specs</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module_mp_etanew</a:t>
            </a:r>
          </a:p>
          <a:p>
            <a:r>
              <a:rPr lang="en-US" sz="600" b="1" dirty="0">
                <a:solidFill>
                  <a:srgbClr val="000000"/>
                </a:solidFill>
                <a:latin typeface="Century Schoolbook"/>
                <a:cs typeface="Century Schoolbook"/>
              </a:rPr>
              <a:t> </a:t>
            </a:r>
            <a:r>
              <a:rPr lang="en-US" sz="600" b="1" dirty="0" smtClean="0">
                <a:solidFill>
                  <a:srgbClr val="000000"/>
                </a:solidFill>
                <a:latin typeface="Century Schoolbook"/>
                <a:cs typeface="Century Schoolbook"/>
              </a:rPr>
              <a:t>                module_constants</a:t>
            </a:r>
            <a:endParaRPr lang="en-US" sz="600" b="1" dirty="0">
              <a:solidFill>
                <a:srgbClr val="000000"/>
              </a:solidFill>
              <a:latin typeface="Century Schoolbook"/>
              <a:cs typeface="Century Schoolbook"/>
            </a:endParaRPr>
          </a:p>
        </p:txBody>
      </p:sp>
      <p:cxnSp>
        <p:nvCxnSpPr>
          <p:cNvPr id="214" name="Straight Arrow Connector 213"/>
          <p:cNvCxnSpPr/>
          <p:nvPr/>
        </p:nvCxnSpPr>
        <p:spPr>
          <a:xfrm>
            <a:off x="7571024" y="4557002"/>
            <a:ext cx="3990" cy="213269"/>
          </a:xfrm>
          <a:prstGeom prst="straightConnector1">
            <a:avLst/>
          </a:prstGeom>
          <a:ln w="3175"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228" name="Elbow Connector 227"/>
          <p:cNvCxnSpPr/>
          <p:nvPr/>
        </p:nvCxnSpPr>
        <p:spPr>
          <a:xfrm>
            <a:off x="4884760" y="6303100"/>
            <a:ext cx="1682529" cy="12700"/>
          </a:xfrm>
          <a:prstGeom prst="bentConnector3">
            <a:avLst>
              <a:gd name="adj1" fmla="val 50000"/>
            </a:avLst>
          </a:prstGeom>
          <a:ln w="9525" cmpd="sng">
            <a:solidFill>
              <a:srgbClr val="000000"/>
            </a:solidFill>
            <a:prstDash val="dot"/>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275" name="Group 274"/>
          <p:cNvGrpSpPr/>
          <p:nvPr/>
        </p:nvGrpSpPr>
        <p:grpSpPr>
          <a:xfrm>
            <a:off x="206582" y="1029903"/>
            <a:ext cx="8727102" cy="4271066"/>
            <a:chOff x="206582" y="1029903"/>
            <a:chExt cx="8727102" cy="4271066"/>
          </a:xfrm>
        </p:grpSpPr>
        <p:cxnSp>
          <p:nvCxnSpPr>
            <p:cNvPr id="248" name="Straight Connector 247"/>
            <p:cNvCxnSpPr/>
            <p:nvPr/>
          </p:nvCxnSpPr>
          <p:spPr>
            <a:xfrm>
              <a:off x="206582" y="1040822"/>
              <a:ext cx="0" cy="4257840"/>
            </a:xfrm>
            <a:prstGeom prst="line">
              <a:avLst/>
            </a:prstGeom>
            <a:ln>
              <a:solidFill>
                <a:srgbClr val="44961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V="1">
              <a:off x="206582" y="5290677"/>
              <a:ext cx="2736018" cy="10292"/>
            </a:xfrm>
            <a:prstGeom prst="line">
              <a:avLst/>
            </a:prstGeom>
            <a:ln>
              <a:solidFill>
                <a:srgbClr val="44961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2942600" y="3602837"/>
              <a:ext cx="0" cy="1695825"/>
            </a:xfrm>
            <a:prstGeom prst="line">
              <a:avLst/>
            </a:prstGeom>
            <a:ln>
              <a:solidFill>
                <a:srgbClr val="44961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flipH="1">
              <a:off x="2942602" y="3602837"/>
              <a:ext cx="3379023" cy="1"/>
            </a:xfrm>
            <a:prstGeom prst="line">
              <a:avLst/>
            </a:prstGeom>
            <a:ln>
              <a:solidFill>
                <a:srgbClr val="44961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6321625" y="3602838"/>
              <a:ext cx="0" cy="1611283"/>
            </a:xfrm>
            <a:prstGeom prst="line">
              <a:avLst/>
            </a:prstGeom>
            <a:ln>
              <a:solidFill>
                <a:srgbClr val="44961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flipH="1" flipV="1">
              <a:off x="6355802" y="5203202"/>
              <a:ext cx="2577882" cy="10919"/>
            </a:xfrm>
            <a:prstGeom prst="line">
              <a:avLst/>
            </a:prstGeom>
            <a:ln>
              <a:solidFill>
                <a:srgbClr val="44961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8933684" y="1029903"/>
              <a:ext cx="0" cy="4184218"/>
            </a:xfrm>
            <a:prstGeom prst="line">
              <a:avLst/>
            </a:prstGeom>
            <a:ln>
              <a:solidFill>
                <a:srgbClr val="44961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206582" y="1040822"/>
              <a:ext cx="8727102" cy="0"/>
            </a:xfrm>
            <a:prstGeom prst="line">
              <a:avLst/>
            </a:prstGeom>
            <a:ln>
              <a:solidFill>
                <a:srgbClr val="449612"/>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80" name="TextBox 279"/>
          <p:cNvSpPr txBox="1"/>
          <p:nvPr/>
        </p:nvSpPr>
        <p:spPr>
          <a:xfrm>
            <a:off x="5833587" y="4493272"/>
            <a:ext cx="1018227" cy="184666"/>
          </a:xfrm>
          <a:prstGeom prst="rect">
            <a:avLst/>
          </a:prstGeom>
          <a:noFill/>
        </p:spPr>
        <p:txBody>
          <a:bodyPr wrap="none" rtlCol="0">
            <a:spAutoFit/>
          </a:bodyPr>
          <a:lstStyle/>
          <a:p>
            <a:r>
              <a:rPr lang="en-US" sz="600" b="1" dirty="0">
                <a:solidFill>
                  <a:srgbClr val="FF0000"/>
                </a:solidFill>
                <a:latin typeface="Century Schoolbook"/>
                <a:cs typeface="Century Schoolbook"/>
              </a:rPr>
              <a:t>c</a:t>
            </a:r>
            <a:r>
              <a:rPr lang="en-US" sz="600" b="1" dirty="0" smtClean="0">
                <a:solidFill>
                  <a:srgbClr val="FF0000"/>
                </a:solidFill>
                <a:latin typeface="Century Schoolbook"/>
                <a:cs typeface="Century Schoolbook"/>
              </a:rPr>
              <a:t>all     sedimentation</a:t>
            </a:r>
          </a:p>
        </p:txBody>
      </p:sp>
      <p:sp>
        <p:nvSpPr>
          <p:cNvPr id="292" name="Rectangle 291"/>
          <p:cNvSpPr/>
          <p:nvPr/>
        </p:nvSpPr>
        <p:spPr>
          <a:xfrm>
            <a:off x="1377713" y="2553319"/>
            <a:ext cx="6909807" cy="919199"/>
          </a:xfrm>
          <a:prstGeom prst="rect">
            <a:avLst/>
          </a:prstGeom>
          <a:noFill/>
          <a:ln w="9525" cmpd="sng">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TextBox 293"/>
          <p:cNvSpPr txBox="1"/>
          <p:nvPr/>
        </p:nvSpPr>
        <p:spPr>
          <a:xfrm>
            <a:off x="3354601" y="3657605"/>
            <a:ext cx="1005403" cy="276999"/>
          </a:xfrm>
          <a:prstGeom prst="rect">
            <a:avLst/>
          </a:prstGeom>
          <a:noFill/>
        </p:spPr>
        <p:txBody>
          <a:bodyPr wrap="none" rtlCol="0">
            <a:spAutoFit/>
          </a:bodyPr>
          <a:lstStyle/>
          <a:p>
            <a:r>
              <a:rPr lang="en-US" sz="600" b="1" dirty="0">
                <a:solidFill>
                  <a:srgbClr val="FF0000"/>
                </a:solidFill>
                <a:latin typeface="Century Schoolbook"/>
                <a:cs typeface="Century Schoolbook"/>
              </a:rPr>
              <a:t>c</a:t>
            </a:r>
            <a:r>
              <a:rPr lang="en-US" sz="600" b="1" dirty="0" smtClean="0">
                <a:solidFill>
                  <a:srgbClr val="FF0000"/>
                </a:solidFill>
                <a:latin typeface="Century Schoolbook"/>
                <a:cs typeface="Century Schoolbook"/>
              </a:rPr>
              <a:t>all      ash_initialize</a:t>
            </a:r>
          </a:p>
          <a:p>
            <a:r>
              <a:rPr lang="en-US" sz="600" b="1" dirty="0">
                <a:solidFill>
                  <a:srgbClr val="FF0000"/>
                </a:solidFill>
                <a:latin typeface="Century Schoolbook"/>
                <a:cs typeface="Century Schoolbook"/>
              </a:rPr>
              <a:t> </a:t>
            </a:r>
            <a:r>
              <a:rPr lang="en-US" sz="600" b="1" dirty="0" smtClean="0">
                <a:solidFill>
                  <a:srgbClr val="FF0000"/>
                </a:solidFill>
                <a:latin typeface="Century Schoolbook"/>
                <a:cs typeface="Century Schoolbook"/>
              </a:rPr>
              <a:t>            ash_couple</a:t>
            </a:r>
          </a:p>
        </p:txBody>
      </p:sp>
      <p:cxnSp>
        <p:nvCxnSpPr>
          <p:cNvPr id="296" name="Straight Connector 295"/>
          <p:cNvCxnSpPr/>
          <p:nvPr/>
        </p:nvCxnSpPr>
        <p:spPr>
          <a:xfrm>
            <a:off x="3644662" y="3306535"/>
            <a:ext cx="0" cy="859478"/>
          </a:xfrm>
          <a:prstGeom prst="line">
            <a:avLst/>
          </a:prstGeom>
          <a:ln w="3175" cmpd="sng">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97" name="TextBox 296"/>
          <p:cNvSpPr txBox="1"/>
          <p:nvPr/>
        </p:nvSpPr>
        <p:spPr>
          <a:xfrm rot="16200000">
            <a:off x="-464016" y="3001984"/>
            <a:ext cx="1299886" cy="253916"/>
          </a:xfrm>
          <a:prstGeom prst="rect">
            <a:avLst/>
          </a:prstGeom>
          <a:solidFill>
            <a:srgbClr val="FFFFFF"/>
          </a:solidFill>
        </p:spPr>
        <p:txBody>
          <a:bodyPr wrap="none" rtlCol="0">
            <a:spAutoFit/>
          </a:bodyPr>
          <a:lstStyle/>
          <a:p>
            <a:r>
              <a:rPr lang="en-US" sz="1050" dirty="0" smtClean="0">
                <a:solidFill>
                  <a:srgbClr val="449612"/>
                </a:solidFill>
              </a:rPr>
              <a:t>New development</a:t>
            </a:r>
            <a:endParaRPr lang="en-US" sz="1050" dirty="0">
              <a:solidFill>
                <a:srgbClr val="449612"/>
              </a:solidFill>
            </a:endParaRPr>
          </a:p>
        </p:txBody>
      </p:sp>
      <p:sp>
        <p:nvSpPr>
          <p:cNvPr id="323" name="TextBox 322"/>
          <p:cNvSpPr txBox="1"/>
          <p:nvPr/>
        </p:nvSpPr>
        <p:spPr>
          <a:xfrm>
            <a:off x="58962" y="5583789"/>
            <a:ext cx="2951121" cy="461665"/>
          </a:xfrm>
          <a:prstGeom prst="rect">
            <a:avLst/>
          </a:prstGeom>
          <a:noFill/>
          <a:ln w="6350" cmpd="sng">
            <a:solidFill>
              <a:srgbClr val="FF660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800" b="1" dirty="0" smtClean="0">
                <a:solidFill>
                  <a:srgbClr val="FF6600"/>
                </a:solidFill>
                <a:latin typeface="Century Schoolbook"/>
                <a:cs typeface="Century Schoolbook"/>
              </a:rPr>
              <a:t>**    Module_BSC_CHEMISTRY_ EMISSIONS (v-SO</a:t>
            </a:r>
            <a:r>
              <a:rPr lang="en-US" sz="800" b="1" baseline="-25000" dirty="0" smtClean="0">
                <a:solidFill>
                  <a:srgbClr val="FF6600"/>
                </a:solidFill>
                <a:latin typeface="Century Schoolbook"/>
                <a:cs typeface="Century Schoolbook"/>
              </a:rPr>
              <a:t>2</a:t>
            </a:r>
            <a:r>
              <a:rPr lang="en-US" sz="800" b="1" dirty="0" smtClean="0">
                <a:solidFill>
                  <a:srgbClr val="FF6600"/>
                </a:solidFill>
                <a:latin typeface="Century Schoolbook"/>
                <a:cs typeface="Century Schoolbook"/>
              </a:rPr>
              <a:t>)</a:t>
            </a:r>
          </a:p>
          <a:p>
            <a:r>
              <a:rPr lang="en-US" sz="800" b="1" dirty="0" smtClean="0">
                <a:solidFill>
                  <a:srgbClr val="FF6600"/>
                </a:solidFill>
                <a:latin typeface="Century Schoolbook"/>
                <a:cs typeface="Century Schoolbook"/>
              </a:rPr>
              <a:t>        Module_Depostion (v-aero)</a:t>
            </a:r>
          </a:p>
          <a:p>
            <a:r>
              <a:rPr lang="en-US" sz="800" b="1" dirty="0" smtClean="0">
                <a:solidFill>
                  <a:srgbClr val="FF6600"/>
                </a:solidFill>
                <a:latin typeface="Century Schoolbook"/>
                <a:cs typeface="Century Schoolbook"/>
              </a:rPr>
              <a:t>        </a:t>
            </a:r>
            <a:r>
              <a:rPr lang="en-US" sz="800" b="1" dirty="0" err="1" smtClean="0">
                <a:solidFill>
                  <a:srgbClr val="FF6600"/>
                </a:solidFill>
                <a:latin typeface="Century Schoolbook"/>
                <a:cs typeface="Century Schoolbook"/>
              </a:rPr>
              <a:t>Module_BSC_Radiative</a:t>
            </a:r>
            <a:r>
              <a:rPr lang="en-US" sz="800" b="1" dirty="0" smtClean="0">
                <a:solidFill>
                  <a:srgbClr val="FF6600"/>
                </a:solidFill>
                <a:latin typeface="Century Schoolbook"/>
                <a:cs typeface="Century Schoolbook"/>
              </a:rPr>
              <a:t> (v-aero)</a:t>
            </a:r>
            <a:endParaRPr lang="en-US" sz="800" b="1" dirty="0">
              <a:solidFill>
                <a:srgbClr val="FF6600"/>
              </a:solidFill>
              <a:latin typeface="Century Schoolbook"/>
              <a:cs typeface="Century Schoolbook"/>
            </a:endParaRPr>
          </a:p>
        </p:txBody>
      </p:sp>
      <p:sp>
        <p:nvSpPr>
          <p:cNvPr id="324" name="Rectangle 323"/>
          <p:cNvSpPr/>
          <p:nvPr/>
        </p:nvSpPr>
        <p:spPr>
          <a:xfrm>
            <a:off x="154295" y="5435719"/>
            <a:ext cx="1772280" cy="184666"/>
          </a:xfrm>
          <a:prstGeom prst="rect">
            <a:avLst/>
          </a:prstGeom>
        </p:spPr>
        <p:txBody>
          <a:bodyPr wrap="none">
            <a:spAutoFit/>
          </a:bodyPr>
          <a:lstStyle/>
          <a:p>
            <a:r>
              <a:rPr lang="en-US" sz="600" i="1" dirty="0" smtClean="0">
                <a:solidFill>
                  <a:srgbClr val="000000"/>
                </a:solidFill>
                <a:latin typeface="Century Schoolbook"/>
                <a:cs typeface="Century Schoolbook"/>
              </a:rPr>
              <a:t>** Updates / new modules expected in 2015</a:t>
            </a:r>
            <a:endParaRPr lang="en-US" sz="600" i="1" dirty="0">
              <a:solidFill>
                <a:srgbClr val="000000"/>
              </a:solidFill>
              <a:latin typeface="Century Schoolbook"/>
              <a:cs typeface="Century Schoolbook"/>
            </a:endParaRPr>
          </a:p>
        </p:txBody>
      </p:sp>
      <p:sp>
        <p:nvSpPr>
          <p:cNvPr id="73" name="TextBox 72"/>
          <p:cNvSpPr txBox="1"/>
          <p:nvPr/>
        </p:nvSpPr>
        <p:spPr>
          <a:xfrm>
            <a:off x="195727" y="3162884"/>
            <a:ext cx="1236261" cy="461665"/>
          </a:xfrm>
          <a:prstGeom prst="rect">
            <a:avLst/>
          </a:prstGeom>
          <a:noFill/>
        </p:spPr>
        <p:txBody>
          <a:bodyPr wrap="none" rtlCol="0">
            <a:spAutoFit/>
          </a:bodyPr>
          <a:lstStyle/>
          <a:p>
            <a:r>
              <a:rPr lang="en-US" sz="600" b="1" dirty="0">
                <a:solidFill>
                  <a:srgbClr val="FF0000"/>
                </a:solidFill>
                <a:latin typeface="Century Schoolbook"/>
                <a:cs typeface="Century Schoolbook"/>
              </a:rPr>
              <a:t>c</a:t>
            </a:r>
            <a:r>
              <a:rPr lang="en-US" sz="600" b="1" dirty="0" smtClean="0">
                <a:solidFill>
                  <a:srgbClr val="FF0000"/>
                </a:solidFill>
                <a:latin typeface="Century Schoolbook"/>
                <a:cs typeface="Century Schoolbook"/>
              </a:rPr>
              <a:t>all    mass_flux_boundary</a:t>
            </a:r>
          </a:p>
          <a:p>
            <a:r>
              <a:rPr lang="en-US" sz="600" b="1" dirty="0">
                <a:solidFill>
                  <a:srgbClr val="FF0000"/>
                </a:solidFill>
                <a:latin typeface="Century Schoolbook"/>
                <a:cs typeface="Century Schoolbook"/>
              </a:rPr>
              <a:t> </a:t>
            </a:r>
            <a:r>
              <a:rPr lang="en-US" sz="600" b="1" dirty="0" smtClean="0">
                <a:solidFill>
                  <a:srgbClr val="FF0000"/>
                </a:solidFill>
                <a:latin typeface="Century Schoolbook"/>
                <a:cs typeface="Century Schoolbook"/>
              </a:rPr>
              <a:t>         mass_volume</a:t>
            </a:r>
          </a:p>
          <a:p>
            <a:r>
              <a:rPr lang="en-US" sz="600" b="1" dirty="0">
                <a:solidFill>
                  <a:srgbClr val="FF0000"/>
                </a:solidFill>
                <a:latin typeface="Century Schoolbook"/>
                <a:cs typeface="Century Schoolbook"/>
              </a:rPr>
              <a:t> </a:t>
            </a:r>
            <a:r>
              <a:rPr lang="en-US" sz="600" b="1" dirty="0" smtClean="0">
                <a:solidFill>
                  <a:srgbClr val="FF0000"/>
                </a:solidFill>
                <a:latin typeface="Century Schoolbook"/>
                <a:cs typeface="Century Schoolbook"/>
              </a:rPr>
              <a:t>         mass_ground</a:t>
            </a:r>
          </a:p>
          <a:p>
            <a:r>
              <a:rPr lang="en-US" sz="600" b="1" dirty="0">
                <a:solidFill>
                  <a:srgbClr val="FF0000"/>
                </a:solidFill>
                <a:latin typeface="Century Schoolbook"/>
                <a:cs typeface="Century Schoolbook"/>
              </a:rPr>
              <a:t> </a:t>
            </a:r>
            <a:r>
              <a:rPr lang="en-US" sz="600" b="1" dirty="0" smtClean="0">
                <a:solidFill>
                  <a:srgbClr val="FF0000"/>
                </a:solidFill>
                <a:latin typeface="Century Schoolbook"/>
                <a:cs typeface="Century Schoolbook"/>
              </a:rPr>
              <a:t>         mass_collect</a:t>
            </a:r>
          </a:p>
        </p:txBody>
      </p:sp>
      <p:cxnSp>
        <p:nvCxnSpPr>
          <p:cNvPr id="352" name="Straight Arrow Connector 351"/>
          <p:cNvCxnSpPr/>
          <p:nvPr/>
        </p:nvCxnSpPr>
        <p:spPr>
          <a:xfrm>
            <a:off x="2975167" y="3094672"/>
            <a:ext cx="277182" cy="7161"/>
          </a:xfrm>
          <a:prstGeom prst="straightConnector1">
            <a:avLst/>
          </a:prstGeom>
          <a:ln w="3175"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4628439" y="3306951"/>
            <a:ext cx="0" cy="219229"/>
          </a:xfrm>
          <a:prstGeom prst="line">
            <a:avLst/>
          </a:prstGeom>
          <a:ln w="3175"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71" name="Elbow Connector 370"/>
          <p:cNvCxnSpPr/>
          <p:nvPr/>
        </p:nvCxnSpPr>
        <p:spPr>
          <a:xfrm>
            <a:off x="4628439" y="3526180"/>
            <a:ext cx="2904362" cy="92052"/>
          </a:xfrm>
          <a:prstGeom prst="bentConnector2">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3" name="Straight Arrow Connector 372"/>
          <p:cNvCxnSpPr/>
          <p:nvPr/>
        </p:nvCxnSpPr>
        <p:spPr>
          <a:xfrm>
            <a:off x="7551513" y="3940244"/>
            <a:ext cx="0" cy="124632"/>
          </a:xfrm>
          <a:prstGeom prst="straightConnector1">
            <a:avLst/>
          </a:prstGeom>
          <a:ln w="3175"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381" name="Straight Arrow Connector 380"/>
          <p:cNvCxnSpPr/>
          <p:nvPr/>
        </p:nvCxnSpPr>
        <p:spPr>
          <a:xfrm flipH="1">
            <a:off x="1742073" y="4018676"/>
            <a:ext cx="1" cy="138871"/>
          </a:xfrm>
          <a:prstGeom prst="straightConnector1">
            <a:avLst/>
          </a:prstGeom>
          <a:ln w="3175"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grpSp>
        <p:nvGrpSpPr>
          <p:cNvPr id="419" name="Group 418"/>
          <p:cNvGrpSpPr/>
          <p:nvPr/>
        </p:nvGrpSpPr>
        <p:grpSpPr>
          <a:xfrm>
            <a:off x="7766903" y="5930066"/>
            <a:ext cx="1077439" cy="880790"/>
            <a:chOff x="7437977" y="5930900"/>
            <a:chExt cx="1077439" cy="880790"/>
          </a:xfrm>
        </p:grpSpPr>
        <p:grpSp>
          <p:nvGrpSpPr>
            <p:cNvPr id="416" name="Group 415"/>
            <p:cNvGrpSpPr/>
            <p:nvPr/>
          </p:nvGrpSpPr>
          <p:grpSpPr>
            <a:xfrm>
              <a:off x="7498265" y="6054460"/>
              <a:ext cx="1017151" cy="757230"/>
              <a:chOff x="7417353" y="5952605"/>
              <a:chExt cx="1017151" cy="757230"/>
            </a:xfrm>
          </p:grpSpPr>
          <p:grpSp>
            <p:nvGrpSpPr>
              <p:cNvPr id="414" name="Group 413"/>
              <p:cNvGrpSpPr/>
              <p:nvPr/>
            </p:nvGrpSpPr>
            <p:grpSpPr>
              <a:xfrm>
                <a:off x="7434991" y="5985443"/>
                <a:ext cx="999513" cy="699966"/>
                <a:chOff x="7434991" y="5985443"/>
                <a:chExt cx="999513" cy="699966"/>
              </a:xfrm>
            </p:grpSpPr>
            <p:cxnSp>
              <p:nvCxnSpPr>
                <p:cNvPr id="396" name="Elbow Connector 395"/>
                <p:cNvCxnSpPr/>
                <p:nvPr/>
              </p:nvCxnSpPr>
              <p:spPr>
                <a:xfrm>
                  <a:off x="7440969" y="6260630"/>
                  <a:ext cx="268089" cy="33159"/>
                </a:xfrm>
                <a:prstGeom prst="bentConnector3">
                  <a:avLst>
                    <a:gd name="adj1" fmla="val 2628"/>
                  </a:avLst>
                </a:prstGeom>
                <a:ln w="317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4" name="Elbow Connector 403"/>
                <p:cNvCxnSpPr/>
                <p:nvPr/>
              </p:nvCxnSpPr>
              <p:spPr>
                <a:xfrm>
                  <a:off x="7440969" y="6410483"/>
                  <a:ext cx="268089" cy="33159"/>
                </a:xfrm>
                <a:prstGeom prst="bentConnector3">
                  <a:avLst>
                    <a:gd name="adj1" fmla="val 2628"/>
                  </a:avLst>
                </a:prstGeom>
                <a:ln w="3175"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06" name="TextBox 405"/>
                <p:cNvSpPr txBox="1"/>
                <p:nvPr/>
              </p:nvSpPr>
              <p:spPr>
                <a:xfrm>
                  <a:off x="7672131" y="6202079"/>
                  <a:ext cx="762373" cy="169277"/>
                </a:xfrm>
                <a:prstGeom prst="rect">
                  <a:avLst/>
                </a:prstGeom>
                <a:noFill/>
              </p:spPr>
              <p:txBody>
                <a:bodyPr wrap="none" rtlCol="0">
                  <a:spAutoFit/>
                </a:bodyPr>
                <a:lstStyle/>
                <a:p>
                  <a:r>
                    <a:rPr lang="en-US" sz="500" b="1" dirty="0">
                      <a:solidFill>
                        <a:srgbClr val="FF0000"/>
                      </a:solidFill>
                      <a:latin typeface="Century Schoolbook"/>
                      <a:cs typeface="Century Schoolbook"/>
                    </a:rPr>
                    <a:t>c</a:t>
                  </a:r>
                  <a:r>
                    <a:rPr lang="en-US" sz="500" b="1" dirty="0" smtClean="0">
                      <a:solidFill>
                        <a:srgbClr val="FF0000"/>
                      </a:solidFill>
                      <a:latin typeface="Century Schoolbook"/>
                      <a:cs typeface="Century Schoolbook"/>
                    </a:rPr>
                    <a:t>all     subroutine</a:t>
                  </a:r>
                </a:p>
              </p:txBody>
            </p:sp>
            <p:sp>
              <p:nvSpPr>
                <p:cNvPr id="407" name="TextBox 406"/>
                <p:cNvSpPr txBox="1"/>
                <p:nvPr/>
              </p:nvSpPr>
              <p:spPr>
                <a:xfrm>
                  <a:off x="7668127" y="6354113"/>
                  <a:ext cx="650132" cy="169277"/>
                </a:xfrm>
                <a:prstGeom prst="rect">
                  <a:avLst/>
                </a:prstGeom>
                <a:noFill/>
              </p:spPr>
              <p:txBody>
                <a:bodyPr wrap="none" rtlCol="0">
                  <a:spAutoFit/>
                </a:bodyPr>
                <a:lstStyle/>
                <a:p>
                  <a:r>
                    <a:rPr lang="en-US" sz="500" b="1" dirty="0">
                      <a:solidFill>
                        <a:srgbClr val="000000"/>
                      </a:solidFill>
                      <a:latin typeface="Century Schoolbook"/>
                      <a:cs typeface="Century Schoolbook"/>
                    </a:rPr>
                    <a:t>USE    module</a:t>
                  </a:r>
                </a:p>
              </p:txBody>
            </p:sp>
            <p:sp>
              <p:nvSpPr>
                <p:cNvPr id="410" name="TextBox 409"/>
                <p:cNvSpPr txBox="1"/>
                <p:nvPr/>
              </p:nvSpPr>
              <p:spPr>
                <a:xfrm>
                  <a:off x="7442752" y="5985443"/>
                  <a:ext cx="436017" cy="76944"/>
                </a:xfrm>
                <a:prstGeom prst="rect">
                  <a:avLst/>
                </a:prstGeom>
                <a:solidFill>
                  <a:srgbClr val="449612"/>
                </a:solidFill>
                <a:ln w="12700" cmpd="sng">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none" lIns="0" tIns="0" rIns="0" bIns="0" rtlCol="0">
                  <a:spAutoFit/>
                </a:bodyPr>
                <a:lstStyle/>
                <a:p>
                  <a:pPr algn="ctr"/>
                  <a:r>
                    <a:rPr lang="en-US" sz="500" b="1" dirty="0" smtClean="0">
                      <a:solidFill>
                        <a:srgbClr val="000000"/>
                      </a:solidFill>
                      <a:latin typeface="Century Schoolbook"/>
                      <a:cs typeface="Century Schoolbook"/>
                    </a:rPr>
                    <a:t>Module_New</a:t>
                  </a:r>
                  <a:endParaRPr lang="en-US" sz="500" b="1" dirty="0">
                    <a:solidFill>
                      <a:srgbClr val="000000"/>
                    </a:solidFill>
                    <a:latin typeface="Century Schoolbook"/>
                    <a:cs typeface="Century Schoolbook"/>
                  </a:endParaRPr>
                </a:p>
              </p:txBody>
            </p:sp>
            <p:sp>
              <p:nvSpPr>
                <p:cNvPr id="412" name="TextBox 411"/>
                <p:cNvSpPr txBox="1"/>
                <p:nvPr/>
              </p:nvSpPr>
              <p:spPr>
                <a:xfrm>
                  <a:off x="7442752" y="6120191"/>
                  <a:ext cx="577081" cy="76944"/>
                </a:xfrm>
                <a:prstGeom prst="rect">
                  <a:avLst/>
                </a:prstGeom>
                <a:solidFill>
                  <a:srgbClr val="BFBFBF"/>
                </a:solidFill>
                <a:ln w="12700" cmpd="sng">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none" lIns="0" tIns="0" rIns="0" bIns="0" rtlCol="0">
                  <a:spAutoFit/>
                </a:bodyPr>
                <a:lstStyle/>
                <a:p>
                  <a:pPr algn="ctr"/>
                  <a:r>
                    <a:rPr lang="en-US" sz="500" b="1" dirty="0" smtClean="0">
                      <a:solidFill>
                        <a:srgbClr val="000000"/>
                      </a:solidFill>
                      <a:latin typeface="Century Schoolbook"/>
                      <a:cs typeface="Century Schoolbook"/>
                    </a:rPr>
                    <a:t>Module_Updated</a:t>
                  </a:r>
                  <a:endParaRPr lang="en-US" sz="500" b="1" dirty="0">
                    <a:solidFill>
                      <a:srgbClr val="000000"/>
                    </a:solidFill>
                    <a:latin typeface="Century Schoolbook"/>
                    <a:cs typeface="Century Schoolbook"/>
                  </a:endParaRPr>
                </a:p>
              </p:txBody>
            </p:sp>
            <p:sp>
              <p:nvSpPr>
                <p:cNvPr id="413" name="Double Brace 412"/>
                <p:cNvSpPr/>
                <p:nvPr/>
              </p:nvSpPr>
              <p:spPr>
                <a:xfrm>
                  <a:off x="7434991" y="6510876"/>
                  <a:ext cx="981544" cy="174533"/>
                </a:xfrm>
                <a:prstGeom prst="bracePair">
                  <a:avLst/>
                </a:prstGeom>
                <a:noFill/>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wrap="none" lIns="0" tIns="0" rIns="0" bIns="0" rtlCol="0" anchor="ctr"/>
                <a:lstStyle/>
                <a:p>
                  <a:r>
                    <a:rPr lang="en-US" sz="500" b="1" dirty="0" smtClean="0">
                      <a:solidFill>
                        <a:srgbClr val="1981A1"/>
                      </a:solidFill>
                      <a:latin typeface="Times"/>
                      <a:cs typeface="Times"/>
                    </a:rPr>
                    <a:t> Subroutine used by other modules</a:t>
                  </a:r>
                  <a:endParaRPr lang="en-US" sz="500" b="1" dirty="0" smtClean="0">
                    <a:solidFill>
                      <a:schemeClr val="bg1">
                        <a:lumMod val="50000"/>
                      </a:schemeClr>
                    </a:solidFill>
                    <a:latin typeface="Times"/>
                    <a:cs typeface="Times"/>
                  </a:endParaRPr>
                </a:p>
                <a:p>
                  <a:r>
                    <a:rPr lang="en-US" sz="500" dirty="0" smtClean="0">
                      <a:solidFill>
                        <a:srgbClr val="7F7F7F"/>
                      </a:solidFill>
                      <a:latin typeface="Times"/>
                      <a:cs typeface="Times"/>
                    </a:rPr>
                    <a:t> Subroutine used by same module</a:t>
                  </a:r>
                  <a:endParaRPr lang="en-US" sz="500" dirty="0">
                    <a:solidFill>
                      <a:srgbClr val="7F7F7F"/>
                    </a:solidFill>
                    <a:latin typeface="Times"/>
                    <a:cs typeface="Times"/>
                  </a:endParaRPr>
                </a:p>
              </p:txBody>
            </p:sp>
          </p:grpSp>
          <p:sp>
            <p:nvSpPr>
              <p:cNvPr id="415" name="Rectangle 414"/>
              <p:cNvSpPr/>
              <p:nvPr/>
            </p:nvSpPr>
            <p:spPr>
              <a:xfrm>
                <a:off x="7417353" y="5952605"/>
                <a:ext cx="1017151" cy="757230"/>
              </a:xfrm>
              <a:prstGeom prst="rect">
                <a:avLst/>
              </a:prstGeom>
              <a:no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7" name="Rectangle 416"/>
            <p:cNvSpPr/>
            <p:nvPr/>
          </p:nvSpPr>
          <p:spPr>
            <a:xfrm>
              <a:off x="7494417" y="5969537"/>
              <a:ext cx="324618" cy="8492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8" name="TextBox 417"/>
            <p:cNvSpPr txBox="1"/>
            <p:nvPr/>
          </p:nvSpPr>
          <p:spPr>
            <a:xfrm>
              <a:off x="7437977" y="5930900"/>
              <a:ext cx="453970" cy="169277"/>
            </a:xfrm>
            <a:prstGeom prst="rect">
              <a:avLst/>
            </a:prstGeom>
            <a:noFill/>
          </p:spPr>
          <p:txBody>
            <a:bodyPr wrap="none" rtlCol="0">
              <a:spAutoFit/>
            </a:bodyPr>
            <a:lstStyle/>
            <a:p>
              <a:r>
                <a:rPr lang="en-US" sz="500" dirty="0" smtClean="0">
                  <a:solidFill>
                    <a:schemeClr val="bg1"/>
                  </a:solidFill>
                </a:rPr>
                <a:t>LEGEND</a:t>
              </a:r>
              <a:endParaRPr lang="en-US" sz="500" dirty="0">
                <a:solidFill>
                  <a:schemeClr val="bg1"/>
                </a:solidFill>
              </a:endParaRPr>
            </a:p>
          </p:txBody>
        </p:sp>
      </p:grpSp>
      <p:sp>
        <p:nvSpPr>
          <p:cNvPr id="422" name="Rectangle 421"/>
          <p:cNvSpPr/>
          <p:nvPr/>
        </p:nvSpPr>
        <p:spPr>
          <a:xfrm flipV="1">
            <a:off x="3060006" y="1965366"/>
            <a:ext cx="2741650" cy="609665"/>
          </a:xfrm>
          <a:prstGeom prst="rect">
            <a:avLst/>
          </a:prstGeom>
          <a:noFill/>
          <a:ln w="9525" cmpd="sng">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1" name="Rectangle 420"/>
          <p:cNvSpPr/>
          <p:nvPr/>
        </p:nvSpPr>
        <p:spPr>
          <a:xfrm>
            <a:off x="3060006" y="2538329"/>
            <a:ext cx="2741650" cy="69271"/>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1" name="Elbow Connector 240"/>
          <p:cNvCxnSpPr>
            <a:stCxn id="68" idx="3"/>
            <a:endCxn id="44" idx="2"/>
          </p:cNvCxnSpPr>
          <p:nvPr/>
        </p:nvCxnSpPr>
        <p:spPr>
          <a:xfrm flipV="1">
            <a:off x="5678019" y="2484049"/>
            <a:ext cx="1659393" cy="683987"/>
          </a:xfrm>
          <a:prstGeom prst="bentConnector2">
            <a:avLst/>
          </a:prstGeom>
          <a:ln w="31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8" name="TextBox 437"/>
          <p:cNvSpPr txBox="1"/>
          <p:nvPr/>
        </p:nvSpPr>
        <p:spPr>
          <a:xfrm rot="16200000">
            <a:off x="7988554" y="2902213"/>
            <a:ext cx="839029" cy="184666"/>
          </a:xfrm>
          <a:prstGeom prst="rect">
            <a:avLst/>
          </a:prstGeom>
          <a:noFill/>
        </p:spPr>
        <p:txBody>
          <a:bodyPr wrap="none" rtlCol="0">
            <a:spAutoFit/>
          </a:bodyPr>
          <a:lstStyle/>
          <a:p>
            <a:r>
              <a:rPr lang="en-US" sz="600" dirty="0" smtClean="0">
                <a:solidFill>
                  <a:srgbClr val="000000"/>
                </a:solidFill>
              </a:rPr>
              <a:t>Module_BSC</a:t>
            </a:r>
            <a:r>
              <a:rPr lang="en-US" sz="600" dirty="0">
                <a:solidFill>
                  <a:srgbClr val="000000"/>
                </a:solidFill>
              </a:rPr>
              <a:t>_</a:t>
            </a:r>
            <a:r>
              <a:rPr lang="en-US" sz="600" dirty="0" smtClean="0">
                <a:solidFill>
                  <a:srgbClr val="000000"/>
                </a:solidFill>
              </a:rPr>
              <a:t>ASH</a:t>
            </a:r>
            <a:endParaRPr lang="en-US" sz="700" dirty="0">
              <a:solidFill>
                <a:srgbClr val="000000"/>
              </a:solidFill>
            </a:endParaRPr>
          </a:p>
        </p:txBody>
      </p:sp>
      <p:sp>
        <p:nvSpPr>
          <p:cNvPr id="101" name="Title 10"/>
          <p:cNvSpPr>
            <a:spLocks noGrp="1"/>
          </p:cNvSpPr>
          <p:nvPr>
            <p:ph type="title"/>
          </p:nvPr>
        </p:nvSpPr>
        <p:spPr>
          <a:xfrm>
            <a:off x="107504" y="44624"/>
            <a:ext cx="8928992" cy="792088"/>
          </a:xfrm>
        </p:spPr>
        <p:txBody>
          <a:bodyPr/>
          <a:lstStyle/>
          <a:p>
            <a:r>
              <a:rPr lang="en-US" sz="2800" dirty="0" smtClean="0">
                <a:solidFill>
                  <a:srgbClr val="FFFFFF"/>
                </a:solidFill>
              </a:rPr>
              <a:t>NMMB integration</a:t>
            </a:r>
            <a:endParaRPr lang="en-US" sz="2800" dirty="0">
              <a:solidFill>
                <a:srgbClr val="FFFFFF"/>
              </a:solidFill>
            </a:endParaRPr>
          </a:p>
        </p:txBody>
      </p:sp>
      <p:sp>
        <p:nvSpPr>
          <p:cNvPr id="3" name="Slide Number Placeholder 2"/>
          <p:cNvSpPr>
            <a:spLocks noGrp="1"/>
          </p:cNvSpPr>
          <p:nvPr>
            <p:ph type="sldNum" sz="quarter" idx="4"/>
          </p:nvPr>
        </p:nvSpPr>
        <p:spPr/>
        <p:txBody>
          <a:bodyPr/>
          <a:lstStyle/>
          <a:p>
            <a:fld id="{4A490C5D-AEA8-4823-B9B3-806910A0ECF7}" type="slidenum">
              <a:rPr lang="es-ES" smtClean="0"/>
              <a:pPr/>
              <a:t>14</a:t>
            </a:fld>
            <a:endParaRPr lang="es-ES" dirty="0"/>
          </a:p>
        </p:txBody>
      </p:sp>
    </p:spTree>
    <p:extLst>
      <p:ext uri="{BB962C8B-B14F-4D97-AF65-F5344CB8AC3E}">
        <p14:creationId xmlns:p14="http://schemas.microsoft.com/office/powerpoint/2010/main" val="507100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15</a:t>
            </a:fld>
            <a:endParaRPr lang="es-ES" dirty="0"/>
          </a:p>
        </p:txBody>
      </p:sp>
      <p:sp>
        <p:nvSpPr>
          <p:cNvPr id="3" name="Title 2"/>
          <p:cNvSpPr>
            <a:spLocks noGrp="1"/>
          </p:cNvSpPr>
          <p:nvPr>
            <p:ph type="title"/>
          </p:nvPr>
        </p:nvSpPr>
        <p:spPr/>
        <p:txBody>
          <a:bodyPr/>
          <a:lstStyle/>
          <a:p>
            <a:r>
              <a:rPr lang="en-US" sz="2800" dirty="0">
                <a:solidFill>
                  <a:srgbClr val="FFFFFF"/>
                </a:solidFill>
              </a:rPr>
              <a:t>NMMB </a:t>
            </a:r>
            <a:r>
              <a:rPr lang="en-US" sz="2800" dirty="0" smtClean="0">
                <a:solidFill>
                  <a:srgbClr val="FFFFFF"/>
                </a:solidFill>
              </a:rPr>
              <a:t>integration: Ash module input file</a:t>
            </a:r>
            <a:endParaRPr lang="en-US" sz="2800" dirty="0"/>
          </a:p>
        </p:txBody>
      </p:sp>
      <p:sp>
        <p:nvSpPr>
          <p:cNvPr id="4" name="Content Placeholder 3"/>
          <p:cNvSpPr>
            <a:spLocks noGrp="1"/>
          </p:cNvSpPr>
          <p:nvPr>
            <p:ph idx="1"/>
          </p:nvPr>
        </p:nvSpPr>
        <p:spPr/>
        <p:txBody>
          <a:bodyPr>
            <a:normAutofit/>
          </a:bodyPr>
          <a:lstStyle/>
          <a:p>
            <a:r>
              <a:rPr lang="en-US" dirty="0"/>
              <a:t>The </a:t>
            </a:r>
            <a:r>
              <a:rPr lang="en-US" b="1" u="sng" dirty="0">
                <a:solidFill>
                  <a:srgbClr val="FF0000"/>
                </a:solidFill>
              </a:rPr>
              <a:t>ash input file </a:t>
            </a:r>
            <a:r>
              <a:rPr lang="en-US" dirty="0"/>
              <a:t>in ASCII format consists of a set of blocks defining all the computational and physical parameters needed by the NMMB ASH </a:t>
            </a:r>
            <a:r>
              <a:rPr lang="en-US" dirty="0" smtClean="0"/>
              <a:t>Module</a:t>
            </a:r>
          </a:p>
          <a:p>
            <a:pPr marL="0" indent="0">
              <a:buNone/>
            </a:pPr>
            <a:endParaRPr lang="en-US" dirty="0" smtClean="0"/>
          </a:p>
          <a:p>
            <a:pPr marL="0" indent="0">
              <a:buNone/>
            </a:pPr>
            <a:r>
              <a:rPr lang="en-US" dirty="0"/>
              <a:t> TIME_UTC</a:t>
            </a:r>
          </a:p>
          <a:p>
            <a:pPr marL="0" indent="0">
              <a:buNone/>
            </a:pPr>
            <a:r>
              <a:rPr lang="en-US" dirty="0"/>
              <a:t>   !</a:t>
            </a:r>
          </a:p>
          <a:p>
            <a:pPr marL="0" indent="0">
              <a:buNone/>
            </a:pPr>
            <a:r>
              <a:rPr lang="en-US" dirty="0"/>
              <a:t>   YEAR = FCST_YY</a:t>
            </a:r>
          </a:p>
          <a:p>
            <a:pPr marL="0" indent="0">
              <a:buNone/>
            </a:pPr>
            <a:r>
              <a:rPr lang="en-US" dirty="0"/>
              <a:t>   MONTH = FCST_MM</a:t>
            </a:r>
          </a:p>
          <a:p>
            <a:pPr marL="0" indent="0">
              <a:buNone/>
            </a:pPr>
            <a:r>
              <a:rPr lang="en-US" dirty="0"/>
              <a:t>   DAY = FCT_DD</a:t>
            </a:r>
          </a:p>
          <a:p>
            <a:pPr marL="0" indent="0">
              <a:buNone/>
            </a:pPr>
            <a:r>
              <a:rPr lang="en-US" dirty="0"/>
              <a:t>   ERUPTION_START_(HOURS_AFTER_00) = XXX</a:t>
            </a:r>
          </a:p>
          <a:p>
            <a:pPr marL="0" indent="0">
              <a:buNone/>
            </a:pPr>
            <a:r>
              <a:rPr lang="en-US" dirty="0"/>
              <a:t>   ERUPTION_END_(HOURS_AFTER_00) = </a:t>
            </a:r>
            <a:r>
              <a:rPr lang="en-US" dirty="0" smtClean="0"/>
              <a:t>XXX</a:t>
            </a:r>
            <a:endParaRPr lang="en-US" dirty="0"/>
          </a:p>
        </p:txBody>
      </p:sp>
    </p:spTree>
    <p:custDataLst>
      <p:tags r:id="rId1"/>
    </p:custDataLst>
    <p:extLst>
      <p:ext uri="{BB962C8B-B14F-4D97-AF65-F5344CB8AC3E}">
        <p14:creationId xmlns:p14="http://schemas.microsoft.com/office/powerpoint/2010/main" val="2688227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16</a:t>
            </a:fld>
            <a:endParaRPr lang="es-ES" dirty="0"/>
          </a:p>
        </p:txBody>
      </p:sp>
      <p:sp>
        <p:nvSpPr>
          <p:cNvPr id="3" name="Title 2"/>
          <p:cNvSpPr>
            <a:spLocks noGrp="1"/>
          </p:cNvSpPr>
          <p:nvPr>
            <p:ph type="title"/>
          </p:nvPr>
        </p:nvSpPr>
        <p:spPr/>
        <p:txBody>
          <a:bodyPr/>
          <a:lstStyle/>
          <a:p>
            <a:r>
              <a:rPr lang="en-US" dirty="0" err="1" smtClean="0"/>
              <a:t>Ash.inp</a:t>
            </a:r>
            <a:r>
              <a:rPr lang="en-US" dirty="0" smtClean="0"/>
              <a:t> (cont.)</a:t>
            </a:r>
            <a:endParaRPr lang="en-US" dirty="0"/>
          </a:p>
        </p:txBody>
      </p:sp>
      <p:sp>
        <p:nvSpPr>
          <p:cNvPr id="4" name="Content Placeholder 3"/>
          <p:cNvSpPr>
            <a:spLocks noGrp="1"/>
          </p:cNvSpPr>
          <p:nvPr>
            <p:ph idx="1"/>
          </p:nvPr>
        </p:nvSpPr>
        <p:spPr>
          <a:xfrm>
            <a:off x="107504" y="980728"/>
            <a:ext cx="4464496" cy="5184576"/>
          </a:xfrm>
        </p:spPr>
        <p:txBody>
          <a:bodyPr>
            <a:normAutofit fontScale="62500" lnSpcReduction="20000"/>
          </a:bodyPr>
          <a:lstStyle/>
          <a:p>
            <a:pPr marL="0" indent="0">
              <a:buNone/>
            </a:pPr>
            <a:r>
              <a:rPr lang="en-US" b="1" dirty="0" smtClean="0"/>
              <a:t>SOURCE</a:t>
            </a:r>
            <a:endParaRPr lang="en-US" b="1" dirty="0"/>
          </a:p>
          <a:p>
            <a:pPr marL="0" indent="0">
              <a:buNone/>
            </a:pPr>
            <a:r>
              <a:rPr lang="en-US" dirty="0"/>
              <a:t>   !</a:t>
            </a:r>
          </a:p>
          <a:p>
            <a:pPr marL="0" indent="0">
              <a:buNone/>
            </a:pPr>
            <a:r>
              <a:rPr lang="en-US" dirty="0"/>
              <a:t>   SOURCE_TYPE = </a:t>
            </a:r>
            <a:r>
              <a:rPr lang="en-US" dirty="0" err="1"/>
              <a:t>inp_SOURCE</a:t>
            </a:r>
            <a:endParaRPr lang="en-US" dirty="0"/>
          </a:p>
          <a:p>
            <a:pPr marL="0" indent="0">
              <a:buNone/>
            </a:pPr>
            <a:r>
              <a:rPr lang="en-US" dirty="0"/>
              <a:t>      LON_VENT = XXX</a:t>
            </a:r>
          </a:p>
          <a:p>
            <a:pPr marL="0" indent="0">
              <a:buNone/>
            </a:pPr>
            <a:r>
              <a:rPr lang="en-US" dirty="0"/>
              <a:t>      LAT_VENT = XXX</a:t>
            </a:r>
          </a:p>
          <a:p>
            <a:pPr marL="0" indent="0">
              <a:buNone/>
            </a:pPr>
            <a:r>
              <a:rPr lang="en-US" dirty="0"/>
              <a:t>      VENT_HEIGHT_(M) = XXX</a:t>
            </a:r>
          </a:p>
          <a:p>
            <a:pPr marL="0" indent="0">
              <a:buNone/>
            </a:pPr>
            <a:r>
              <a:rPr lang="en-US" dirty="0"/>
              <a:t>   !</a:t>
            </a:r>
          </a:p>
          <a:p>
            <a:pPr marL="0" indent="0">
              <a:buNone/>
            </a:pPr>
            <a:r>
              <a:rPr lang="en-US" dirty="0"/>
              <a:t>   POINT_SOURCE</a:t>
            </a:r>
          </a:p>
          <a:p>
            <a:pPr marL="0" indent="0">
              <a:buNone/>
            </a:pPr>
            <a:r>
              <a:rPr lang="en-US" dirty="0"/>
              <a:t>      !</a:t>
            </a:r>
          </a:p>
          <a:p>
            <a:pPr marL="0" indent="0">
              <a:buNone/>
            </a:pPr>
            <a:r>
              <a:rPr lang="en-US" dirty="0"/>
              <a:t>      HEIGHT_ABOVE_VENT_(M) = XXX</a:t>
            </a:r>
          </a:p>
          <a:p>
            <a:pPr marL="0" indent="0">
              <a:buNone/>
            </a:pPr>
            <a:r>
              <a:rPr lang="en-US" dirty="0"/>
              <a:t>      MASS_FLOW_RATE_(KGS)  = </a:t>
            </a:r>
            <a:r>
              <a:rPr lang="en-US" dirty="0" err="1"/>
              <a:t>inp_MFR</a:t>
            </a:r>
            <a:endParaRPr lang="en-US" dirty="0"/>
          </a:p>
          <a:p>
            <a:pPr marL="0" indent="0">
              <a:buNone/>
            </a:pPr>
            <a:r>
              <a:rPr lang="en-US" dirty="0"/>
              <a:t>   SUZUKI_SOURCE</a:t>
            </a:r>
          </a:p>
          <a:p>
            <a:pPr marL="0" indent="0">
              <a:buNone/>
            </a:pPr>
            <a:r>
              <a:rPr lang="en-US" dirty="0"/>
              <a:t>      !</a:t>
            </a:r>
          </a:p>
          <a:p>
            <a:pPr marL="0" indent="0">
              <a:buNone/>
            </a:pPr>
            <a:r>
              <a:rPr lang="en-US" dirty="0"/>
              <a:t>      HEIGHT_ABOVE_VENT_(M) = XXX</a:t>
            </a:r>
          </a:p>
          <a:p>
            <a:pPr marL="0" indent="0">
              <a:buNone/>
            </a:pPr>
            <a:r>
              <a:rPr lang="en-US" dirty="0"/>
              <a:t>      MASS_FLOW_RATE_(KGS)  = </a:t>
            </a:r>
            <a:r>
              <a:rPr lang="en-US" dirty="0" err="1"/>
              <a:t>inp_MFR</a:t>
            </a:r>
            <a:endParaRPr lang="en-US" dirty="0"/>
          </a:p>
          <a:p>
            <a:pPr marL="0" indent="0">
              <a:buNone/>
            </a:pPr>
            <a:r>
              <a:rPr lang="en-US" dirty="0"/>
              <a:t>      A = 4.</a:t>
            </a:r>
          </a:p>
          <a:p>
            <a:pPr marL="0" indent="0">
              <a:buNone/>
            </a:pPr>
            <a:r>
              <a:rPr lang="en-US" dirty="0"/>
              <a:t>      L = 5.</a:t>
            </a:r>
          </a:p>
          <a:p>
            <a:pPr marL="0" indent="0">
              <a:buNone/>
            </a:pPr>
            <a:r>
              <a:rPr lang="en-US" dirty="0"/>
              <a:t>   TOP_HAT_SOURCE</a:t>
            </a:r>
          </a:p>
          <a:p>
            <a:pPr marL="0" indent="0">
              <a:buNone/>
            </a:pPr>
            <a:r>
              <a:rPr lang="en-US" dirty="0"/>
              <a:t>      !</a:t>
            </a:r>
          </a:p>
          <a:p>
            <a:pPr marL="0" indent="0">
              <a:buNone/>
            </a:pPr>
            <a:r>
              <a:rPr lang="en-US" dirty="0"/>
              <a:t>      HEIGHT_ABOVE_VENT_(M) = XXX</a:t>
            </a:r>
          </a:p>
          <a:p>
            <a:pPr marL="0" indent="0">
              <a:buNone/>
            </a:pPr>
            <a:r>
              <a:rPr lang="en-US" dirty="0"/>
              <a:t>      PLUME_THICKNESS_(M)   = XXX</a:t>
            </a:r>
          </a:p>
          <a:p>
            <a:pPr marL="0" indent="0">
              <a:buNone/>
            </a:pPr>
            <a:r>
              <a:rPr lang="en-US" dirty="0"/>
              <a:t>      MASS_FLOW_RATE_(KGS)  = </a:t>
            </a:r>
            <a:r>
              <a:rPr lang="en-US" dirty="0" err="1"/>
              <a:t>inp_MFR</a:t>
            </a:r>
            <a:endParaRPr lang="en-US" dirty="0"/>
          </a:p>
        </p:txBody>
      </p:sp>
      <p:sp>
        <p:nvSpPr>
          <p:cNvPr id="5" name="Content Placeholder 3"/>
          <p:cNvSpPr txBox="1">
            <a:spLocks/>
          </p:cNvSpPr>
          <p:nvPr/>
        </p:nvSpPr>
        <p:spPr bwMode="auto">
          <a:xfrm>
            <a:off x="4932040" y="980728"/>
            <a:ext cx="3600400"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4"/>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500" b="1" dirty="0" smtClean="0"/>
              <a:t>GRAVITY_CURRENT</a:t>
            </a:r>
          </a:p>
          <a:p>
            <a:pPr marL="0" indent="0">
              <a:buNone/>
            </a:pPr>
            <a:r>
              <a:rPr lang="en-US" sz="1500" dirty="0" smtClean="0"/>
              <a:t>   !</a:t>
            </a:r>
          </a:p>
          <a:p>
            <a:pPr marL="0" indent="0">
              <a:buNone/>
            </a:pPr>
            <a:r>
              <a:rPr lang="en-US" sz="1500" dirty="0" smtClean="0"/>
              <a:t>   GRAVITY_CURRENT = </a:t>
            </a:r>
            <a:r>
              <a:rPr lang="en-US" sz="1500" dirty="0" err="1" smtClean="0"/>
              <a:t>inp_GC</a:t>
            </a:r>
            <a:endParaRPr lang="en-US" sz="1500" dirty="0" smtClean="0"/>
          </a:p>
          <a:p>
            <a:pPr marL="0" indent="0">
              <a:buNone/>
            </a:pPr>
            <a:r>
              <a:rPr lang="en-US" sz="1500" dirty="0" smtClean="0"/>
              <a:t>   C_FLOW_RATE   = 1d4</a:t>
            </a:r>
          </a:p>
          <a:p>
            <a:pPr marL="0" indent="0">
              <a:buNone/>
            </a:pPr>
            <a:r>
              <a:rPr lang="en-US" sz="1500" dirty="0" smtClean="0"/>
              <a:t>   LAMBDA_GRAV   = 0.2</a:t>
            </a:r>
          </a:p>
          <a:p>
            <a:pPr marL="0" indent="0">
              <a:buNone/>
            </a:pPr>
            <a:r>
              <a:rPr lang="en-US" sz="1500" dirty="0" smtClean="0"/>
              <a:t>   K_ENTRAIN     = 0.1</a:t>
            </a:r>
          </a:p>
          <a:p>
            <a:pPr marL="0" indent="0">
              <a:buNone/>
            </a:pPr>
            <a:r>
              <a:rPr lang="en-US" sz="1500" dirty="0" smtClean="0"/>
              <a:t>   BRUNT_VAISALA = 0.02</a:t>
            </a:r>
          </a:p>
          <a:p>
            <a:pPr marL="0" indent="0">
              <a:buNone/>
            </a:pPr>
            <a:endParaRPr lang="en-US" sz="1500" dirty="0" smtClean="0"/>
          </a:p>
          <a:p>
            <a:pPr marL="0" indent="0">
              <a:buNone/>
            </a:pPr>
            <a:r>
              <a:rPr lang="en-US" sz="1500" b="1" dirty="0" smtClean="0"/>
              <a:t> SETTLING_VELOCITY</a:t>
            </a:r>
          </a:p>
          <a:p>
            <a:pPr marL="0" indent="0">
              <a:buNone/>
            </a:pPr>
            <a:r>
              <a:rPr lang="en-US" sz="1500" dirty="0" smtClean="0"/>
              <a:t>   !</a:t>
            </a:r>
          </a:p>
          <a:p>
            <a:pPr marL="0" indent="0">
              <a:buNone/>
            </a:pPr>
            <a:r>
              <a:rPr lang="en-US" sz="1500" dirty="0" smtClean="0"/>
              <a:t>   MODEL_TYPE = </a:t>
            </a:r>
            <a:r>
              <a:rPr lang="en-US" sz="1500" dirty="0" err="1" smtClean="0"/>
              <a:t>Ganser</a:t>
            </a:r>
            <a:endParaRPr lang="en-US" sz="1500" dirty="0" smtClean="0"/>
          </a:p>
          <a:p>
            <a:pPr marL="0" indent="0">
              <a:buNone/>
            </a:pPr>
            <a:endParaRPr lang="en-US" sz="1500" dirty="0" smtClean="0"/>
          </a:p>
          <a:p>
            <a:pPr marL="0" indent="0">
              <a:buNone/>
            </a:pPr>
            <a:r>
              <a:rPr lang="en-US" sz="1500" b="1" dirty="0" smtClean="0"/>
              <a:t> SOLVING_STRATEGY</a:t>
            </a:r>
          </a:p>
          <a:p>
            <a:pPr marL="0" indent="0">
              <a:buNone/>
            </a:pPr>
            <a:r>
              <a:rPr lang="en-US" sz="1500" dirty="0" smtClean="0"/>
              <a:t>   !</a:t>
            </a:r>
          </a:p>
          <a:p>
            <a:pPr marL="0" indent="0">
              <a:buNone/>
            </a:pPr>
            <a:r>
              <a:rPr lang="en-US" sz="1500" dirty="0" smtClean="0"/>
              <a:t>   ON_LINE = </a:t>
            </a:r>
            <a:r>
              <a:rPr lang="en-US" sz="1500" dirty="0" err="1" smtClean="0"/>
              <a:t>inp_STRATEGY</a:t>
            </a:r>
            <a:endParaRPr lang="en-US" sz="1500" dirty="0" smtClean="0"/>
          </a:p>
          <a:p>
            <a:pPr marL="0" indent="0">
              <a:buNone/>
            </a:pPr>
            <a:r>
              <a:rPr lang="en-US" sz="1500" dirty="0" smtClean="0"/>
              <a:t>   OFF_LINE_UPDATE_TIME_STEPS = </a:t>
            </a:r>
            <a:r>
              <a:rPr lang="en-US" sz="1500" dirty="0" err="1" smtClean="0"/>
              <a:t>inp_OFF_TS</a:t>
            </a:r>
            <a:endParaRPr lang="en-US" sz="1500" dirty="0"/>
          </a:p>
        </p:txBody>
      </p:sp>
    </p:spTree>
    <p:custDataLst>
      <p:tags r:id="rId1"/>
    </p:custDataLst>
    <p:extLst>
      <p:ext uri="{BB962C8B-B14F-4D97-AF65-F5344CB8AC3E}">
        <p14:creationId xmlns:p14="http://schemas.microsoft.com/office/powerpoint/2010/main" val="2117302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1" end="2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2" end="1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xEl>
                                              <p:pRg st="13" end="13"/>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xEl>
                                              <p:pRg st="14" end="14"/>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17</a:t>
            </a:fld>
            <a:endParaRPr lang="es-ES" dirty="0"/>
          </a:p>
        </p:txBody>
      </p:sp>
      <p:sp>
        <p:nvSpPr>
          <p:cNvPr id="3" name="Title 2"/>
          <p:cNvSpPr>
            <a:spLocks noGrp="1"/>
          </p:cNvSpPr>
          <p:nvPr>
            <p:ph type="title"/>
          </p:nvPr>
        </p:nvSpPr>
        <p:spPr/>
        <p:txBody>
          <a:bodyPr/>
          <a:lstStyle/>
          <a:p>
            <a:r>
              <a:rPr lang="en-US" sz="2800" dirty="0">
                <a:solidFill>
                  <a:srgbClr val="FFFFFF"/>
                </a:solidFill>
              </a:rPr>
              <a:t>NMMB integration: Ash </a:t>
            </a:r>
            <a:r>
              <a:rPr lang="en-US" sz="2800" dirty="0" smtClean="0">
                <a:solidFill>
                  <a:srgbClr val="FFFFFF"/>
                </a:solidFill>
              </a:rPr>
              <a:t>granulometry</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The </a:t>
            </a:r>
            <a:r>
              <a:rPr lang="en-US" b="1" u="sng" dirty="0">
                <a:solidFill>
                  <a:srgbClr val="FF0000"/>
                </a:solidFill>
              </a:rPr>
              <a:t>granulometry file </a:t>
            </a:r>
            <a:r>
              <a:rPr lang="en-US" dirty="0"/>
              <a:t>is an ASCII file containing the characterization of the classes of particles</a:t>
            </a:r>
            <a:r>
              <a:rPr lang="en-US" dirty="0" smtClean="0"/>
              <a:t>.</a:t>
            </a:r>
          </a:p>
          <a:p>
            <a:pPr lvl="1"/>
            <a:r>
              <a:rPr lang="en-US" b="1" dirty="0" err="1"/>
              <a:t>nc</a:t>
            </a:r>
            <a:r>
              <a:rPr lang="en-US" b="1" dirty="0"/>
              <a:t>: </a:t>
            </a:r>
            <a:r>
              <a:rPr lang="en-US" dirty="0"/>
              <a:t>Total number of particle classes.</a:t>
            </a:r>
          </a:p>
          <a:p>
            <a:pPr lvl="1"/>
            <a:r>
              <a:rPr lang="en-US" b="1" dirty="0" err="1" smtClean="0"/>
              <a:t>diam</a:t>
            </a:r>
            <a:r>
              <a:rPr lang="en-US" dirty="0" smtClean="0"/>
              <a:t>: Class diameter (in mm).</a:t>
            </a:r>
            <a:endParaRPr lang="en-US" dirty="0"/>
          </a:p>
          <a:p>
            <a:pPr lvl="1"/>
            <a:r>
              <a:rPr lang="en-US" b="1" dirty="0" smtClean="0"/>
              <a:t>rho</a:t>
            </a:r>
            <a:r>
              <a:rPr lang="en-US" dirty="0" smtClean="0"/>
              <a:t>: Class density (in kg/m3).</a:t>
            </a:r>
          </a:p>
          <a:p>
            <a:pPr lvl="1"/>
            <a:r>
              <a:rPr lang="en-US" b="1" dirty="0" err="1" smtClean="0"/>
              <a:t>sphe</a:t>
            </a:r>
            <a:r>
              <a:rPr lang="en-US" dirty="0"/>
              <a:t>: Class </a:t>
            </a:r>
            <a:r>
              <a:rPr lang="en-US" dirty="0" err="1"/>
              <a:t>sphericity</a:t>
            </a:r>
            <a:r>
              <a:rPr lang="en-US" dirty="0"/>
              <a:t>. </a:t>
            </a:r>
          </a:p>
          <a:p>
            <a:pPr lvl="1"/>
            <a:r>
              <a:rPr lang="en-US" b="1" dirty="0"/>
              <a:t>fc</a:t>
            </a:r>
            <a:r>
              <a:rPr lang="en-US" dirty="0"/>
              <a:t>: Class mass fraction (0-1). It must verify that fc = 1.</a:t>
            </a:r>
          </a:p>
          <a:p>
            <a:pPr lvl="1"/>
            <a:r>
              <a:rPr lang="en-US" b="1" dirty="0"/>
              <a:t>class</a:t>
            </a:r>
            <a:r>
              <a:rPr lang="en-US" dirty="0"/>
              <a:t>: Label denoting class (particle/gas typology). </a:t>
            </a:r>
          </a:p>
          <a:p>
            <a:pPr marL="0" indent="0">
              <a:buNone/>
            </a:pPr>
            <a:endParaRPr lang="en-US" dirty="0"/>
          </a:p>
          <a:p>
            <a:pPr marL="0" indent="0">
              <a:buNone/>
            </a:pPr>
            <a:r>
              <a:rPr lang="en-US" dirty="0"/>
              <a:t>   10</a:t>
            </a:r>
          </a:p>
          <a:p>
            <a:pPr marL="0" indent="0">
              <a:buNone/>
            </a:pPr>
            <a:r>
              <a:rPr lang="en-US" dirty="0"/>
              <a:t>  2.000000   1000.0   0.900  0.792081510E-03  class-01</a:t>
            </a:r>
          </a:p>
          <a:p>
            <a:pPr marL="0" indent="0">
              <a:buNone/>
            </a:pPr>
            <a:r>
              <a:rPr lang="en-US" dirty="0"/>
              <a:t>  1.000000   1133.3   0.900  0.816403783E-01  class-02</a:t>
            </a:r>
          </a:p>
          <a:p>
            <a:pPr marL="0" indent="0">
              <a:buNone/>
            </a:pPr>
            <a:r>
              <a:rPr lang="en-US" dirty="0"/>
              <a:t>  0.500000   1266.7   0.900  0.371653229E+00  class-03</a:t>
            </a:r>
          </a:p>
          <a:p>
            <a:pPr marL="0" indent="0">
              <a:buNone/>
            </a:pPr>
            <a:r>
              <a:rPr lang="en-US" dirty="0"/>
              <a:t> ...</a:t>
            </a:r>
          </a:p>
        </p:txBody>
      </p:sp>
    </p:spTree>
    <p:custDataLst>
      <p:tags r:id="rId1"/>
    </p:custDataLst>
    <p:extLst>
      <p:ext uri="{BB962C8B-B14F-4D97-AF65-F5344CB8AC3E}">
        <p14:creationId xmlns:p14="http://schemas.microsoft.com/office/powerpoint/2010/main" val="700059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18</a:t>
            </a:fld>
            <a:endParaRPr lang="es-ES" dirty="0"/>
          </a:p>
        </p:txBody>
      </p:sp>
      <p:sp>
        <p:nvSpPr>
          <p:cNvPr id="5" name="Title 1"/>
          <p:cNvSpPr>
            <a:spLocks noGrp="1"/>
          </p:cNvSpPr>
          <p:nvPr>
            <p:ph type="title"/>
          </p:nvPr>
        </p:nvSpPr>
        <p:spPr>
          <a:xfrm>
            <a:off x="107504" y="44624"/>
            <a:ext cx="8928992" cy="792088"/>
          </a:xfrm>
        </p:spPr>
        <p:txBody>
          <a:bodyPr/>
          <a:lstStyle/>
          <a:p>
            <a:r>
              <a:rPr lang="en-US" dirty="0"/>
              <a:t>Running NMMB-ASH (cont.</a:t>
            </a:r>
            <a:r>
              <a:rPr lang="en-US" dirty="0" smtClean="0"/>
              <a:t>)</a:t>
            </a:r>
            <a:endParaRPr lang="en-US" dirty="0"/>
          </a:p>
        </p:txBody>
      </p:sp>
      <p:sp>
        <p:nvSpPr>
          <p:cNvPr id="8" name="Content Placeholder 3"/>
          <p:cNvSpPr txBox="1">
            <a:spLocks/>
          </p:cNvSpPr>
          <p:nvPr/>
        </p:nvSpPr>
        <p:spPr bwMode="auto">
          <a:xfrm>
            <a:off x="107504" y="908720"/>
            <a:ext cx="5472608" cy="67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marL="342900" indent="-342900" algn="l" rtl="0" eaLnBrk="1" fontAlgn="base" hangingPunct="1">
              <a:spcBef>
                <a:spcPct val="20000"/>
              </a:spcBef>
              <a:spcAft>
                <a:spcPct val="0"/>
              </a:spcAft>
              <a:buBlip>
                <a:blip r:embed="rId2"/>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NMMB </a:t>
            </a:r>
            <a:r>
              <a:rPr lang="en-US" b="1" u="sng" dirty="0" smtClean="0">
                <a:solidFill>
                  <a:srgbClr val="FF0000"/>
                </a:solidFill>
              </a:rPr>
              <a:t>configure file </a:t>
            </a:r>
            <a:r>
              <a:rPr lang="en-US" dirty="0"/>
              <a:t>(not exhaustive) </a:t>
            </a:r>
            <a:r>
              <a:rPr lang="en-US" b="1" u="sng" dirty="0" smtClean="0">
                <a:solidFill>
                  <a:srgbClr val="FF0000"/>
                </a:solidFill>
              </a:rPr>
              <a:t> </a:t>
            </a:r>
            <a:endParaRPr lang="en-US" b="1" u="sng" dirty="0">
              <a:solidFill>
                <a:srgbClr val="FF0000"/>
              </a:solidFill>
            </a:endParaRPr>
          </a:p>
        </p:txBody>
      </p:sp>
      <p:sp>
        <p:nvSpPr>
          <p:cNvPr id="3" name="TextBox 2"/>
          <p:cNvSpPr txBox="1"/>
          <p:nvPr/>
        </p:nvSpPr>
        <p:spPr>
          <a:xfrm>
            <a:off x="575733" y="1794933"/>
            <a:ext cx="184666" cy="369332"/>
          </a:xfrm>
          <a:prstGeom prst="rect">
            <a:avLst/>
          </a:prstGeom>
          <a:noFill/>
        </p:spPr>
        <p:txBody>
          <a:bodyPr wrap="none" rtlCol="0">
            <a:spAutoFit/>
          </a:bodyPr>
          <a:lstStyle/>
          <a:p>
            <a:endParaRPr lang="en-US" dirty="0"/>
          </a:p>
        </p:txBody>
      </p:sp>
      <p:sp>
        <p:nvSpPr>
          <p:cNvPr id="11" name="Content Placeholder 3"/>
          <p:cNvSpPr txBox="1">
            <a:spLocks/>
          </p:cNvSpPr>
          <p:nvPr/>
        </p:nvSpPr>
        <p:spPr bwMode="auto">
          <a:xfrm>
            <a:off x="561893" y="1484784"/>
            <a:ext cx="8568952" cy="5112568"/>
          </a:xfrm>
          <a:prstGeom prst="rect">
            <a:avLst/>
          </a:prstGeom>
          <a:solidFill>
            <a:srgbClr val="FFFFFF"/>
          </a:solidFill>
          <a:ln>
            <a:noFill/>
          </a:ln>
          <a:extLst/>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1" fontAlgn="base" hangingPunct="1">
              <a:spcBef>
                <a:spcPct val="20000"/>
              </a:spcBef>
              <a:spcAft>
                <a:spcPct val="0"/>
              </a:spcAft>
              <a:buBlip>
                <a:blip r:embed="rId2"/>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dirty="0"/>
              <a:t>#####################################################</a:t>
            </a:r>
          </a:p>
          <a:p>
            <a:pPr marL="0" indent="0">
              <a:buNone/>
            </a:pPr>
            <a:r>
              <a:rPr lang="es-ES" dirty="0"/>
              <a:t>##### Aerosol - </a:t>
            </a:r>
            <a:r>
              <a:rPr lang="es-ES" dirty="0" err="1"/>
              <a:t>chem</a:t>
            </a:r>
            <a:r>
              <a:rPr lang="es-ES" dirty="0"/>
              <a:t> </a:t>
            </a:r>
            <a:r>
              <a:rPr lang="es-ES" dirty="0" err="1"/>
              <a:t>species</a:t>
            </a:r>
            <a:r>
              <a:rPr lang="es-ES" dirty="0"/>
              <a:t> and </a:t>
            </a:r>
            <a:r>
              <a:rPr lang="es-ES" dirty="0" err="1"/>
              <a:t>number</a:t>
            </a:r>
            <a:r>
              <a:rPr lang="es-ES" dirty="0"/>
              <a:t> of </a:t>
            </a:r>
            <a:r>
              <a:rPr lang="es-ES" dirty="0" err="1"/>
              <a:t>bins</a:t>
            </a:r>
            <a:r>
              <a:rPr lang="es-ES" dirty="0"/>
              <a:t> #####</a:t>
            </a:r>
          </a:p>
          <a:p>
            <a:pPr marL="0" indent="0">
              <a:buNone/>
            </a:pPr>
            <a:r>
              <a:rPr lang="es-ES" dirty="0"/>
              <a:t>#####################################################</a:t>
            </a:r>
          </a:p>
          <a:p>
            <a:pPr marL="0" indent="0">
              <a:buNone/>
            </a:pPr>
            <a:endParaRPr lang="es-ES" dirty="0"/>
          </a:p>
          <a:p>
            <a:pPr marL="0" indent="0">
              <a:buNone/>
            </a:pPr>
            <a:r>
              <a:rPr lang="es-ES" dirty="0" err="1"/>
              <a:t>num_tracers_chem</a:t>
            </a:r>
            <a:r>
              <a:rPr lang="es-ES" dirty="0"/>
              <a:t>:   10      # </a:t>
            </a:r>
            <a:r>
              <a:rPr lang="es-ES" dirty="0" err="1"/>
              <a:t>Number</a:t>
            </a:r>
            <a:r>
              <a:rPr lang="es-ES" dirty="0"/>
              <a:t> of </a:t>
            </a:r>
            <a:r>
              <a:rPr lang="es-ES" dirty="0" err="1"/>
              <a:t>specified</a:t>
            </a:r>
            <a:r>
              <a:rPr lang="es-ES" dirty="0"/>
              <a:t> </a:t>
            </a:r>
            <a:r>
              <a:rPr lang="es-ES" dirty="0" err="1"/>
              <a:t>chem</a:t>
            </a:r>
            <a:r>
              <a:rPr lang="es-ES" dirty="0"/>
              <a:t>/aerosol "</a:t>
            </a:r>
            <a:r>
              <a:rPr lang="es-ES" dirty="0" err="1"/>
              <a:t>tracer</a:t>
            </a:r>
            <a:r>
              <a:rPr lang="es-ES" dirty="0"/>
              <a:t>" </a:t>
            </a:r>
            <a:r>
              <a:rPr lang="es-ES" dirty="0" err="1"/>
              <a:t>scalars</a:t>
            </a:r>
            <a:r>
              <a:rPr lang="es-ES" dirty="0"/>
              <a:t> </a:t>
            </a:r>
          </a:p>
          <a:p>
            <a:pPr marL="0" indent="0">
              <a:buNone/>
            </a:pPr>
            <a:endParaRPr lang="es-ES" dirty="0"/>
          </a:p>
          <a:p>
            <a:pPr marL="0" indent="0">
              <a:buNone/>
            </a:pPr>
            <a:r>
              <a:rPr lang="es-ES" dirty="0"/>
              <a:t>#AEROSOLS (true </a:t>
            </a:r>
            <a:r>
              <a:rPr lang="es-ES" dirty="0" err="1"/>
              <a:t>if</a:t>
            </a:r>
            <a:r>
              <a:rPr lang="es-ES" dirty="0"/>
              <a:t> &gt;1, false </a:t>
            </a:r>
            <a:r>
              <a:rPr lang="es-ES" dirty="0" err="1"/>
              <a:t>if</a:t>
            </a:r>
            <a:r>
              <a:rPr lang="es-ES" dirty="0"/>
              <a:t> =0)</a:t>
            </a:r>
          </a:p>
          <a:p>
            <a:pPr marL="0" indent="0">
              <a:buNone/>
            </a:pPr>
            <a:endParaRPr lang="es-ES" dirty="0"/>
          </a:p>
          <a:p>
            <a:pPr marL="0" indent="0">
              <a:buNone/>
            </a:pPr>
            <a:r>
              <a:rPr lang="es-ES" dirty="0" err="1">
                <a:solidFill>
                  <a:srgbClr val="FF0000"/>
                </a:solidFill>
              </a:rPr>
              <a:t>num_ash</a:t>
            </a:r>
            <a:r>
              <a:rPr lang="es-ES" dirty="0">
                <a:solidFill>
                  <a:srgbClr val="FF0000"/>
                </a:solidFill>
              </a:rPr>
              <a:t>:   10                 # </a:t>
            </a:r>
            <a:r>
              <a:rPr lang="es-ES" dirty="0" err="1">
                <a:solidFill>
                  <a:srgbClr val="FF0000"/>
                </a:solidFill>
              </a:rPr>
              <a:t>Number</a:t>
            </a:r>
            <a:r>
              <a:rPr lang="es-ES" dirty="0">
                <a:solidFill>
                  <a:srgbClr val="FF0000"/>
                </a:solidFill>
              </a:rPr>
              <a:t> of </a:t>
            </a:r>
            <a:r>
              <a:rPr lang="es-ES" dirty="0" err="1">
                <a:solidFill>
                  <a:srgbClr val="FF0000"/>
                </a:solidFill>
              </a:rPr>
              <a:t>volcanic</a:t>
            </a:r>
            <a:r>
              <a:rPr lang="es-ES" dirty="0">
                <a:solidFill>
                  <a:srgbClr val="FF0000"/>
                </a:solidFill>
              </a:rPr>
              <a:t> </a:t>
            </a:r>
            <a:r>
              <a:rPr lang="es-ES" dirty="0" err="1">
                <a:solidFill>
                  <a:srgbClr val="FF0000"/>
                </a:solidFill>
              </a:rPr>
              <a:t>ash</a:t>
            </a:r>
            <a:r>
              <a:rPr lang="es-ES" dirty="0">
                <a:solidFill>
                  <a:srgbClr val="FF0000"/>
                </a:solidFill>
              </a:rPr>
              <a:t> </a:t>
            </a:r>
            <a:r>
              <a:rPr lang="es-ES" dirty="0" err="1">
                <a:solidFill>
                  <a:srgbClr val="FF0000"/>
                </a:solidFill>
              </a:rPr>
              <a:t>bins</a:t>
            </a:r>
            <a:endParaRPr lang="es-ES" dirty="0">
              <a:solidFill>
                <a:srgbClr val="FF0000"/>
              </a:solidFill>
            </a:endParaRPr>
          </a:p>
          <a:p>
            <a:pPr marL="0" indent="0">
              <a:buNone/>
            </a:pPr>
            <a:r>
              <a:rPr lang="es-ES" dirty="0" err="1"/>
              <a:t>num_dust</a:t>
            </a:r>
            <a:r>
              <a:rPr lang="es-ES" dirty="0"/>
              <a:t>:  0           </a:t>
            </a:r>
            <a:r>
              <a:rPr lang="es-ES" dirty="0" smtClean="0"/>
              <a:t>        </a:t>
            </a:r>
            <a:r>
              <a:rPr lang="es-ES" dirty="0"/>
              <a:t># </a:t>
            </a:r>
            <a:r>
              <a:rPr lang="es-ES" dirty="0" err="1"/>
              <a:t>Number</a:t>
            </a:r>
            <a:r>
              <a:rPr lang="es-ES" dirty="0"/>
              <a:t> of </a:t>
            </a:r>
            <a:r>
              <a:rPr lang="es-ES" dirty="0" err="1"/>
              <a:t>dust</a:t>
            </a:r>
            <a:r>
              <a:rPr lang="es-ES" dirty="0"/>
              <a:t> </a:t>
            </a:r>
            <a:r>
              <a:rPr lang="es-ES" dirty="0" err="1"/>
              <a:t>transport</a:t>
            </a:r>
            <a:r>
              <a:rPr lang="es-ES" dirty="0"/>
              <a:t> </a:t>
            </a:r>
            <a:r>
              <a:rPr lang="es-ES" dirty="0" err="1"/>
              <a:t>bins</a:t>
            </a:r>
            <a:r>
              <a:rPr lang="es-ES" dirty="0"/>
              <a:t> </a:t>
            </a:r>
            <a:r>
              <a:rPr lang="es-ES" dirty="0" smtClean="0"/>
              <a:t>(4 and 8 </a:t>
            </a:r>
            <a:r>
              <a:rPr lang="es-ES" dirty="0" err="1" smtClean="0"/>
              <a:t>bins</a:t>
            </a:r>
            <a:r>
              <a:rPr lang="es-ES" dirty="0"/>
              <a:t>)</a:t>
            </a:r>
          </a:p>
          <a:p>
            <a:pPr marL="0" indent="0">
              <a:buNone/>
            </a:pPr>
            <a:r>
              <a:rPr lang="es-ES" dirty="0" err="1"/>
              <a:t>num_salt</a:t>
            </a:r>
            <a:r>
              <a:rPr lang="es-ES" dirty="0"/>
              <a:t>:  0            </a:t>
            </a:r>
            <a:r>
              <a:rPr lang="es-ES" dirty="0" smtClean="0"/>
              <a:t>        </a:t>
            </a:r>
            <a:r>
              <a:rPr lang="es-ES" dirty="0"/>
              <a:t># </a:t>
            </a:r>
            <a:r>
              <a:rPr lang="es-ES" dirty="0" err="1"/>
              <a:t>Number</a:t>
            </a:r>
            <a:r>
              <a:rPr lang="es-ES" dirty="0"/>
              <a:t> of sea </a:t>
            </a:r>
            <a:r>
              <a:rPr lang="es-ES" dirty="0" err="1"/>
              <a:t>salt</a:t>
            </a:r>
            <a:r>
              <a:rPr lang="es-ES" dirty="0"/>
              <a:t> </a:t>
            </a:r>
            <a:r>
              <a:rPr lang="es-ES" dirty="0" err="1"/>
              <a:t>tranport</a:t>
            </a:r>
            <a:r>
              <a:rPr lang="es-ES" dirty="0"/>
              <a:t> </a:t>
            </a:r>
            <a:r>
              <a:rPr lang="es-ES" dirty="0" err="1"/>
              <a:t>bins</a:t>
            </a:r>
            <a:r>
              <a:rPr lang="es-ES" dirty="0"/>
              <a:t> (4 and 8 </a:t>
            </a:r>
            <a:r>
              <a:rPr lang="es-ES" dirty="0" err="1"/>
              <a:t>bins</a:t>
            </a:r>
            <a:r>
              <a:rPr lang="es-ES" dirty="0"/>
              <a:t>)</a:t>
            </a:r>
          </a:p>
          <a:p>
            <a:pPr marL="0" indent="0">
              <a:buNone/>
            </a:pPr>
            <a:r>
              <a:rPr lang="es-ES" dirty="0" err="1" smtClean="0"/>
              <a:t>num_om</a:t>
            </a:r>
            <a:r>
              <a:rPr lang="es-ES" dirty="0"/>
              <a:t>:    0           </a:t>
            </a:r>
            <a:r>
              <a:rPr lang="es-ES" dirty="0" smtClean="0"/>
              <a:t>        </a:t>
            </a:r>
            <a:r>
              <a:rPr lang="es-ES" dirty="0"/>
              <a:t># </a:t>
            </a:r>
            <a:r>
              <a:rPr lang="es-ES" dirty="0" err="1"/>
              <a:t>Number</a:t>
            </a:r>
            <a:r>
              <a:rPr lang="es-ES" dirty="0"/>
              <a:t> of </a:t>
            </a:r>
            <a:r>
              <a:rPr lang="es-ES" dirty="0" err="1"/>
              <a:t>organic</a:t>
            </a:r>
            <a:r>
              <a:rPr lang="es-ES" dirty="0"/>
              <a:t> </a:t>
            </a:r>
            <a:r>
              <a:rPr lang="es-ES" dirty="0" err="1"/>
              <a:t>matter</a:t>
            </a:r>
            <a:r>
              <a:rPr lang="es-ES" dirty="0"/>
              <a:t> </a:t>
            </a:r>
            <a:r>
              <a:rPr lang="es-ES" dirty="0" err="1"/>
              <a:t>transport</a:t>
            </a:r>
            <a:r>
              <a:rPr lang="es-ES" dirty="0"/>
              <a:t> </a:t>
            </a:r>
            <a:r>
              <a:rPr lang="es-ES" dirty="0" err="1" smtClean="0"/>
              <a:t>bins</a:t>
            </a:r>
            <a:endParaRPr lang="es-ES" dirty="0"/>
          </a:p>
          <a:p>
            <a:pPr marL="0" indent="0">
              <a:buNone/>
            </a:pPr>
            <a:r>
              <a:rPr lang="es-ES" dirty="0" err="1"/>
              <a:t>num_bc</a:t>
            </a:r>
            <a:r>
              <a:rPr lang="es-ES" dirty="0"/>
              <a:t>:    0            </a:t>
            </a:r>
            <a:r>
              <a:rPr lang="es-ES" dirty="0" smtClean="0"/>
              <a:t>        </a:t>
            </a:r>
            <a:r>
              <a:rPr lang="es-ES" dirty="0"/>
              <a:t># </a:t>
            </a:r>
            <a:r>
              <a:rPr lang="es-ES" dirty="0" err="1"/>
              <a:t>Number</a:t>
            </a:r>
            <a:r>
              <a:rPr lang="es-ES" dirty="0"/>
              <a:t> of </a:t>
            </a:r>
            <a:r>
              <a:rPr lang="es-ES" dirty="0" err="1"/>
              <a:t>black</a:t>
            </a:r>
            <a:r>
              <a:rPr lang="es-ES" dirty="0"/>
              <a:t> </a:t>
            </a:r>
            <a:r>
              <a:rPr lang="es-ES" dirty="0" err="1"/>
              <a:t>carbon</a:t>
            </a:r>
            <a:r>
              <a:rPr lang="es-ES" dirty="0"/>
              <a:t> </a:t>
            </a:r>
            <a:r>
              <a:rPr lang="es-ES" dirty="0" err="1"/>
              <a:t>transport</a:t>
            </a:r>
            <a:r>
              <a:rPr lang="es-ES" dirty="0"/>
              <a:t> </a:t>
            </a:r>
            <a:r>
              <a:rPr lang="es-ES" dirty="0" err="1" smtClean="0"/>
              <a:t>bins</a:t>
            </a:r>
            <a:endParaRPr lang="es-ES" dirty="0"/>
          </a:p>
          <a:p>
            <a:pPr marL="0" indent="0">
              <a:buNone/>
            </a:pPr>
            <a:r>
              <a:rPr lang="es-ES" dirty="0"/>
              <a:t>num_so4:   0           </a:t>
            </a:r>
            <a:r>
              <a:rPr lang="es-ES" dirty="0" smtClean="0"/>
              <a:t>        </a:t>
            </a:r>
            <a:r>
              <a:rPr lang="es-ES" dirty="0"/>
              <a:t># </a:t>
            </a:r>
            <a:r>
              <a:rPr lang="es-ES" dirty="0" err="1"/>
              <a:t>Number</a:t>
            </a:r>
            <a:r>
              <a:rPr lang="es-ES" dirty="0"/>
              <a:t> of </a:t>
            </a:r>
            <a:r>
              <a:rPr lang="es-ES" dirty="0" err="1"/>
              <a:t>sulphate</a:t>
            </a:r>
            <a:r>
              <a:rPr lang="es-ES" dirty="0"/>
              <a:t> </a:t>
            </a:r>
            <a:r>
              <a:rPr lang="es-ES" dirty="0" err="1" smtClean="0"/>
              <a:t>transport</a:t>
            </a:r>
            <a:endParaRPr lang="es-ES" dirty="0"/>
          </a:p>
          <a:p>
            <a:pPr marL="0" indent="0">
              <a:buNone/>
            </a:pPr>
            <a:r>
              <a:rPr lang="es-ES" dirty="0"/>
              <a:t>num_no3:   0           </a:t>
            </a:r>
            <a:r>
              <a:rPr lang="es-ES" dirty="0" smtClean="0"/>
              <a:t>        </a:t>
            </a:r>
            <a:r>
              <a:rPr lang="es-ES" dirty="0"/>
              <a:t># </a:t>
            </a:r>
            <a:r>
              <a:rPr lang="es-ES" dirty="0" err="1"/>
              <a:t>Number</a:t>
            </a:r>
            <a:r>
              <a:rPr lang="es-ES" dirty="0"/>
              <a:t> of </a:t>
            </a:r>
            <a:r>
              <a:rPr lang="es-ES" dirty="0" err="1"/>
              <a:t>nitrate</a:t>
            </a:r>
            <a:r>
              <a:rPr lang="es-ES" dirty="0"/>
              <a:t> </a:t>
            </a:r>
            <a:r>
              <a:rPr lang="es-ES" dirty="0" err="1"/>
              <a:t>transport</a:t>
            </a:r>
            <a:r>
              <a:rPr lang="es-ES" dirty="0"/>
              <a:t> </a:t>
            </a:r>
            <a:r>
              <a:rPr lang="es-ES" dirty="0" err="1"/>
              <a:t>bins</a:t>
            </a:r>
            <a:r>
              <a:rPr lang="es-ES" dirty="0"/>
              <a:t> (</a:t>
            </a:r>
            <a:r>
              <a:rPr lang="es-ES" dirty="0" err="1"/>
              <a:t>only</a:t>
            </a:r>
            <a:r>
              <a:rPr lang="es-ES" dirty="0"/>
              <a:t> 3 </a:t>
            </a:r>
            <a:r>
              <a:rPr lang="es-ES" dirty="0" err="1"/>
              <a:t>works</a:t>
            </a:r>
            <a:r>
              <a:rPr lang="es-ES" dirty="0"/>
              <a:t>)</a:t>
            </a:r>
          </a:p>
          <a:p>
            <a:pPr marL="0" indent="0">
              <a:buNone/>
            </a:pPr>
            <a:r>
              <a:rPr lang="es-ES" dirty="0"/>
              <a:t>num_nh4:   0           </a:t>
            </a:r>
            <a:r>
              <a:rPr lang="es-ES" dirty="0" smtClean="0"/>
              <a:t>        </a:t>
            </a:r>
            <a:r>
              <a:rPr lang="es-ES" dirty="0"/>
              <a:t># </a:t>
            </a:r>
            <a:r>
              <a:rPr lang="es-ES" dirty="0" err="1"/>
              <a:t>Number</a:t>
            </a:r>
            <a:r>
              <a:rPr lang="es-ES" dirty="0"/>
              <a:t> of </a:t>
            </a:r>
            <a:r>
              <a:rPr lang="es-ES" dirty="0" err="1"/>
              <a:t>ammonium</a:t>
            </a:r>
            <a:r>
              <a:rPr lang="es-ES" dirty="0"/>
              <a:t> </a:t>
            </a:r>
            <a:r>
              <a:rPr lang="es-ES" dirty="0" err="1"/>
              <a:t>transport</a:t>
            </a:r>
            <a:r>
              <a:rPr lang="es-ES" dirty="0"/>
              <a:t> </a:t>
            </a:r>
            <a:r>
              <a:rPr lang="es-ES" dirty="0" err="1"/>
              <a:t>bins</a:t>
            </a:r>
            <a:r>
              <a:rPr lang="es-ES" dirty="0"/>
              <a:t> (</a:t>
            </a:r>
            <a:r>
              <a:rPr lang="es-ES" dirty="0" err="1"/>
              <a:t>only</a:t>
            </a:r>
            <a:r>
              <a:rPr lang="es-ES" dirty="0"/>
              <a:t> 1 </a:t>
            </a:r>
            <a:r>
              <a:rPr lang="es-ES" dirty="0" err="1"/>
              <a:t>works</a:t>
            </a:r>
            <a:r>
              <a:rPr lang="es-ES" dirty="0"/>
              <a:t>)</a:t>
            </a:r>
          </a:p>
          <a:p>
            <a:pPr marL="0" indent="0">
              <a:buNone/>
            </a:pPr>
            <a:r>
              <a:rPr lang="es-ES" dirty="0" err="1"/>
              <a:t>num_aero_uci</a:t>
            </a:r>
            <a:r>
              <a:rPr lang="es-ES" dirty="0"/>
              <a:t>: 0    </a:t>
            </a:r>
            <a:r>
              <a:rPr lang="es-ES" dirty="0" smtClean="0"/>
              <a:t>         </a:t>
            </a:r>
            <a:r>
              <a:rPr lang="es-ES" dirty="0"/>
              <a:t># </a:t>
            </a:r>
            <a:r>
              <a:rPr lang="es-ES" dirty="0" err="1"/>
              <a:t>Number</a:t>
            </a:r>
            <a:r>
              <a:rPr lang="es-ES" dirty="0"/>
              <a:t> of </a:t>
            </a:r>
            <a:r>
              <a:rPr lang="es-ES" dirty="0" err="1"/>
              <a:t>secondary</a:t>
            </a:r>
            <a:r>
              <a:rPr lang="es-ES" dirty="0"/>
              <a:t> </a:t>
            </a:r>
            <a:r>
              <a:rPr lang="es-ES" dirty="0" err="1"/>
              <a:t>aerosols</a:t>
            </a:r>
            <a:r>
              <a:rPr lang="es-ES" dirty="0"/>
              <a:t> </a:t>
            </a:r>
            <a:r>
              <a:rPr lang="es-ES" dirty="0" err="1"/>
              <a:t>bins</a:t>
            </a:r>
            <a:endParaRPr lang="es-ES" dirty="0"/>
          </a:p>
          <a:p>
            <a:pPr marL="0" indent="0">
              <a:buNone/>
            </a:pPr>
            <a:endParaRPr lang="es-ES" dirty="0"/>
          </a:p>
          <a:p>
            <a:pPr marL="0" indent="0">
              <a:buNone/>
            </a:pPr>
            <a:endParaRPr lang="es-ES" dirty="0"/>
          </a:p>
        </p:txBody>
      </p:sp>
    </p:spTree>
    <p:extLst>
      <p:ext uri="{BB962C8B-B14F-4D97-AF65-F5344CB8AC3E}">
        <p14:creationId xmlns:p14="http://schemas.microsoft.com/office/powerpoint/2010/main" val="2949648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19</a:t>
            </a:fld>
            <a:endParaRPr lang="es-ES" dirty="0"/>
          </a:p>
        </p:txBody>
      </p:sp>
      <p:sp>
        <p:nvSpPr>
          <p:cNvPr id="5" name="Title 1"/>
          <p:cNvSpPr>
            <a:spLocks noGrp="1"/>
          </p:cNvSpPr>
          <p:nvPr>
            <p:ph type="title"/>
          </p:nvPr>
        </p:nvSpPr>
        <p:spPr>
          <a:xfrm>
            <a:off x="107504" y="44624"/>
            <a:ext cx="8928992" cy="792088"/>
          </a:xfrm>
        </p:spPr>
        <p:txBody>
          <a:bodyPr/>
          <a:lstStyle/>
          <a:p>
            <a:r>
              <a:rPr lang="en-US" dirty="0"/>
              <a:t>Running NMMB-ASH (cont.</a:t>
            </a:r>
            <a:r>
              <a:rPr lang="en-US" dirty="0" smtClean="0"/>
              <a:t>)</a:t>
            </a:r>
            <a:endParaRPr lang="en-US" dirty="0"/>
          </a:p>
        </p:txBody>
      </p:sp>
      <p:sp>
        <p:nvSpPr>
          <p:cNvPr id="8" name="Content Placeholder 3"/>
          <p:cNvSpPr txBox="1">
            <a:spLocks/>
          </p:cNvSpPr>
          <p:nvPr/>
        </p:nvSpPr>
        <p:spPr bwMode="auto">
          <a:xfrm>
            <a:off x="107504" y="908720"/>
            <a:ext cx="5472608" cy="67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marL="342900" indent="-342900" algn="l" rtl="0" eaLnBrk="1" fontAlgn="base" hangingPunct="1">
              <a:spcBef>
                <a:spcPct val="20000"/>
              </a:spcBef>
              <a:spcAft>
                <a:spcPct val="0"/>
              </a:spcAft>
              <a:buBlip>
                <a:blip r:embed="rId2"/>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NMMB </a:t>
            </a:r>
            <a:r>
              <a:rPr lang="en-US" b="1" u="sng" dirty="0" smtClean="0">
                <a:solidFill>
                  <a:srgbClr val="FF0000"/>
                </a:solidFill>
              </a:rPr>
              <a:t>configure file </a:t>
            </a:r>
            <a:r>
              <a:rPr lang="en-US" dirty="0"/>
              <a:t>(not exhaustive) </a:t>
            </a:r>
            <a:r>
              <a:rPr lang="en-US" b="1" u="sng" dirty="0" smtClean="0">
                <a:solidFill>
                  <a:srgbClr val="FF0000"/>
                </a:solidFill>
              </a:rPr>
              <a:t> </a:t>
            </a:r>
            <a:endParaRPr lang="en-US" b="1" u="sng" dirty="0">
              <a:solidFill>
                <a:srgbClr val="FF0000"/>
              </a:solidFill>
            </a:endParaRPr>
          </a:p>
        </p:txBody>
      </p:sp>
      <p:sp>
        <p:nvSpPr>
          <p:cNvPr id="3" name="TextBox 2"/>
          <p:cNvSpPr txBox="1"/>
          <p:nvPr/>
        </p:nvSpPr>
        <p:spPr>
          <a:xfrm>
            <a:off x="575733" y="1794933"/>
            <a:ext cx="184666" cy="369332"/>
          </a:xfrm>
          <a:prstGeom prst="rect">
            <a:avLst/>
          </a:prstGeom>
          <a:noFill/>
        </p:spPr>
        <p:txBody>
          <a:bodyPr wrap="none" rtlCol="0">
            <a:spAutoFit/>
          </a:bodyPr>
          <a:lstStyle/>
          <a:p>
            <a:endParaRPr lang="en-US" dirty="0"/>
          </a:p>
        </p:txBody>
      </p:sp>
      <p:sp>
        <p:nvSpPr>
          <p:cNvPr id="11" name="Content Placeholder 3"/>
          <p:cNvSpPr txBox="1">
            <a:spLocks/>
          </p:cNvSpPr>
          <p:nvPr/>
        </p:nvSpPr>
        <p:spPr bwMode="auto">
          <a:xfrm>
            <a:off x="323528" y="1412776"/>
            <a:ext cx="8568952" cy="5112568"/>
          </a:xfrm>
          <a:prstGeom prst="rect">
            <a:avLst/>
          </a:prstGeom>
          <a:solidFill>
            <a:srgbClr val="FFFFFF"/>
          </a:solidFill>
          <a:ln>
            <a:noFill/>
          </a:ln>
          <a:extLst/>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1" fontAlgn="base" hangingPunct="1">
              <a:spcBef>
                <a:spcPct val="20000"/>
              </a:spcBef>
              <a:spcAft>
                <a:spcPct val="0"/>
              </a:spcAft>
              <a:buBlip>
                <a:blip r:embed="rId2"/>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dirty="0"/>
              <a:t>###################################################</a:t>
            </a:r>
          </a:p>
          <a:p>
            <a:pPr marL="0" indent="0">
              <a:buNone/>
            </a:pPr>
            <a:r>
              <a:rPr lang="es-ES" dirty="0"/>
              <a:t>##### Aerosol/</a:t>
            </a:r>
            <a:r>
              <a:rPr lang="es-ES" dirty="0" err="1"/>
              <a:t>chem</a:t>
            </a:r>
            <a:r>
              <a:rPr lang="es-ES" dirty="0"/>
              <a:t> </a:t>
            </a:r>
            <a:r>
              <a:rPr lang="es-ES" dirty="0" err="1"/>
              <a:t>species</a:t>
            </a:r>
            <a:r>
              <a:rPr lang="es-ES" dirty="0"/>
              <a:t> </a:t>
            </a:r>
            <a:r>
              <a:rPr lang="es-ES" dirty="0" smtClean="0"/>
              <a:t> </a:t>
            </a:r>
            <a:r>
              <a:rPr lang="es-ES" dirty="0" err="1" smtClean="0"/>
              <a:t>for</a:t>
            </a:r>
            <a:r>
              <a:rPr lang="es-ES" dirty="0" smtClean="0"/>
              <a:t> </a:t>
            </a:r>
            <a:r>
              <a:rPr lang="es-ES" dirty="0" err="1"/>
              <a:t>model</a:t>
            </a:r>
            <a:r>
              <a:rPr lang="es-ES" dirty="0"/>
              <a:t> </a:t>
            </a:r>
            <a:r>
              <a:rPr lang="es-ES" dirty="0" err="1"/>
              <a:t>testing</a:t>
            </a:r>
            <a:r>
              <a:rPr lang="es-ES" dirty="0"/>
              <a:t> 	</a:t>
            </a:r>
            <a:r>
              <a:rPr lang="es-ES" dirty="0" smtClean="0"/>
              <a:t>	     #</a:t>
            </a:r>
            <a:r>
              <a:rPr lang="es-ES" dirty="0"/>
              <a:t>##</a:t>
            </a:r>
          </a:p>
          <a:p>
            <a:pPr marL="0" indent="0">
              <a:buNone/>
            </a:pPr>
            <a:r>
              <a:rPr lang="es-ES" dirty="0" smtClean="0"/>
              <a:t>#</a:t>
            </a:r>
            <a:r>
              <a:rPr lang="es-ES" dirty="0"/>
              <a:t>#### true </a:t>
            </a:r>
            <a:r>
              <a:rPr lang="es-ES" dirty="0" err="1"/>
              <a:t>or</a:t>
            </a:r>
            <a:r>
              <a:rPr lang="es-ES" dirty="0"/>
              <a:t> false </a:t>
            </a:r>
            <a:r>
              <a:rPr lang="es-ES" dirty="0" err="1"/>
              <a:t>for</a:t>
            </a:r>
            <a:r>
              <a:rPr lang="es-ES" dirty="0"/>
              <a:t> </a:t>
            </a:r>
            <a:r>
              <a:rPr lang="es-ES" dirty="0" err="1"/>
              <a:t>the</a:t>
            </a:r>
            <a:r>
              <a:rPr lang="es-ES" dirty="0"/>
              <a:t> </a:t>
            </a:r>
            <a:r>
              <a:rPr lang="es-ES" dirty="0" err="1"/>
              <a:t>different</a:t>
            </a:r>
            <a:r>
              <a:rPr lang="es-ES" dirty="0"/>
              <a:t> </a:t>
            </a:r>
            <a:r>
              <a:rPr lang="es-ES" dirty="0" err="1"/>
              <a:t>processes</a:t>
            </a:r>
            <a:r>
              <a:rPr lang="es-ES" dirty="0"/>
              <a:t> </a:t>
            </a:r>
            <a:r>
              <a:rPr lang="es-ES" dirty="0" smtClean="0"/>
              <a:t>                       #</a:t>
            </a:r>
            <a:r>
              <a:rPr lang="es-ES" dirty="0"/>
              <a:t>##</a:t>
            </a:r>
          </a:p>
          <a:p>
            <a:pPr marL="0" indent="0">
              <a:buNone/>
            </a:pPr>
            <a:r>
              <a:rPr lang="es-ES" dirty="0"/>
              <a:t>###################################################</a:t>
            </a:r>
          </a:p>
          <a:p>
            <a:pPr marL="0" indent="0">
              <a:buNone/>
            </a:pPr>
            <a:endParaRPr lang="es-ES" dirty="0"/>
          </a:p>
          <a:p>
            <a:pPr marL="0" indent="0">
              <a:buNone/>
            </a:pPr>
            <a:r>
              <a:rPr lang="es-ES" dirty="0" err="1"/>
              <a:t>diff_chem</a:t>
            </a:r>
            <a:r>
              <a:rPr lang="es-ES" dirty="0"/>
              <a:t>:    </a:t>
            </a:r>
            <a:r>
              <a:rPr lang="es-ES" dirty="0" smtClean="0"/>
              <a:t>   </a:t>
            </a:r>
            <a:r>
              <a:rPr lang="es-ES" dirty="0"/>
              <a:t>true       </a:t>
            </a:r>
            <a:r>
              <a:rPr lang="es-ES" dirty="0" smtClean="0"/>
              <a:t>  # </a:t>
            </a:r>
            <a:r>
              <a:rPr lang="es-ES" dirty="0"/>
              <a:t>Lateral </a:t>
            </a:r>
            <a:r>
              <a:rPr lang="es-ES" dirty="0" err="1"/>
              <a:t>diffusion</a:t>
            </a:r>
            <a:r>
              <a:rPr lang="es-ES" dirty="0"/>
              <a:t> </a:t>
            </a:r>
            <a:r>
              <a:rPr lang="es-ES" dirty="0" err="1"/>
              <a:t>for</a:t>
            </a:r>
            <a:r>
              <a:rPr lang="es-ES" dirty="0"/>
              <a:t> </a:t>
            </a:r>
            <a:r>
              <a:rPr lang="es-ES" dirty="0" err="1"/>
              <a:t>chem</a:t>
            </a:r>
            <a:r>
              <a:rPr lang="es-ES" dirty="0"/>
              <a:t>/aerosol </a:t>
            </a:r>
            <a:r>
              <a:rPr lang="es-ES" dirty="0" err="1"/>
              <a:t>species</a:t>
            </a:r>
            <a:endParaRPr lang="es-ES" dirty="0"/>
          </a:p>
          <a:p>
            <a:pPr marL="0" indent="0">
              <a:buNone/>
            </a:pPr>
            <a:r>
              <a:rPr lang="es-ES" dirty="0" err="1"/>
              <a:t>adv_chem</a:t>
            </a:r>
            <a:r>
              <a:rPr lang="es-ES" dirty="0"/>
              <a:t>:      true         # Horizontal and vertical </a:t>
            </a:r>
            <a:r>
              <a:rPr lang="es-ES" dirty="0" err="1"/>
              <a:t>advection</a:t>
            </a:r>
            <a:r>
              <a:rPr lang="es-ES" dirty="0"/>
              <a:t> </a:t>
            </a:r>
            <a:r>
              <a:rPr lang="es-ES" dirty="0" err="1"/>
              <a:t>for</a:t>
            </a:r>
            <a:r>
              <a:rPr lang="es-ES" dirty="0"/>
              <a:t> </a:t>
            </a:r>
            <a:r>
              <a:rPr lang="es-ES" dirty="0" err="1"/>
              <a:t>chem</a:t>
            </a:r>
            <a:r>
              <a:rPr lang="es-ES" dirty="0"/>
              <a:t>/aerosol </a:t>
            </a:r>
            <a:r>
              <a:rPr lang="es-ES" dirty="0" err="1"/>
              <a:t>species</a:t>
            </a:r>
            <a:endParaRPr lang="es-ES" dirty="0"/>
          </a:p>
          <a:p>
            <a:pPr marL="0" indent="0">
              <a:buNone/>
            </a:pPr>
            <a:r>
              <a:rPr lang="es-ES" dirty="0" err="1"/>
              <a:t>sedim</a:t>
            </a:r>
            <a:r>
              <a:rPr lang="es-ES" dirty="0"/>
              <a:t>:         </a:t>
            </a:r>
            <a:r>
              <a:rPr lang="es-ES" dirty="0" smtClean="0"/>
              <a:t>    false       # </a:t>
            </a:r>
            <a:r>
              <a:rPr lang="es-ES" dirty="0"/>
              <a:t>Aerosol </a:t>
            </a:r>
            <a:r>
              <a:rPr lang="es-ES" dirty="0" err="1"/>
              <a:t>sedimentation</a:t>
            </a:r>
            <a:r>
              <a:rPr lang="es-ES" dirty="0"/>
              <a:t> </a:t>
            </a:r>
          </a:p>
          <a:p>
            <a:pPr marL="0" indent="0">
              <a:buNone/>
            </a:pPr>
            <a:r>
              <a:rPr lang="es-ES" dirty="0" err="1" smtClean="0"/>
              <a:t>incloud_conv</a:t>
            </a:r>
            <a:r>
              <a:rPr lang="es-ES" dirty="0"/>
              <a:t>:  false      </a:t>
            </a:r>
            <a:r>
              <a:rPr lang="es-ES" dirty="0" smtClean="0"/>
              <a:t> </a:t>
            </a:r>
            <a:r>
              <a:rPr lang="es-ES" dirty="0"/>
              <a:t># Aerosol In-</a:t>
            </a:r>
            <a:r>
              <a:rPr lang="es-ES" dirty="0" err="1"/>
              <a:t>cloud</a:t>
            </a:r>
            <a:r>
              <a:rPr lang="es-ES" dirty="0"/>
              <a:t> </a:t>
            </a:r>
            <a:r>
              <a:rPr lang="es-ES" dirty="0" err="1"/>
              <a:t>scavenging</a:t>
            </a:r>
            <a:r>
              <a:rPr lang="es-ES" dirty="0"/>
              <a:t> </a:t>
            </a:r>
            <a:r>
              <a:rPr lang="es-ES" dirty="0" err="1"/>
              <a:t>from</a:t>
            </a:r>
            <a:r>
              <a:rPr lang="es-ES" dirty="0"/>
              <a:t> </a:t>
            </a:r>
            <a:r>
              <a:rPr lang="es-ES" dirty="0" err="1"/>
              <a:t>convective</a:t>
            </a:r>
            <a:r>
              <a:rPr lang="es-ES" dirty="0"/>
              <a:t> </a:t>
            </a:r>
            <a:r>
              <a:rPr lang="es-ES" dirty="0" err="1"/>
              <a:t>clouds</a:t>
            </a:r>
            <a:endParaRPr lang="es-ES" dirty="0"/>
          </a:p>
          <a:p>
            <a:pPr marL="0" indent="0">
              <a:buNone/>
            </a:pPr>
            <a:r>
              <a:rPr lang="es-ES" dirty="0" err="1"/>
              <a:t>bcloud_conv</a:t>
            </a:r>
            <a:r>
              <a:rPr lang="es-ES" dirty="0"/>
              <a:t>:   false       </a:t>
            </a:r>
            <a:r>
              <a:rPr lang="es-ES" dirty="0" smtClean="0"/>
              <a:t># </a:t>
            </a:r>
            <a:r>
              <a:rPr lang="es-ES" dirty="0"/>
              <a:t>Aerosol </a:t>
            </a:r>
            <a:r>
              <a:rPr lang="es-ES" dirty="0" err="1"/>
              <a:t>below-cloud</a:t>
            </a:r>
            <a:r>
              <a:rPr lang="es-ES" dirty="0"/>
              <a:t> </a:t>
            </a:r>
            <a:r>
              <a:rPr lang="es-ES" dirty="0" err="1"/>
              <a:t>scavenging</a:t>
            </a:r>
            <a:r>
              <a:rPr lang="es-ES" dirty="0"/>
              <a:t> </a:t>
            </a:r>
            <a:r>
              <a:rPr lang="es-ES" dirty="0" err="1"/>
              <a:t>from</a:t>
            </a:r>
            <a:r>
              <a:rPr lang="es-ES" dirty="0"/>
              <a:t> </a:t>
            </a:r>
            <a:r>
              <a:rPr lang="es-ES" dirty="0" err="1"/>
              <a:t>convective</a:t>
            </a:r>
            <a:r>
              <a:rPr lang="es-ES" dirty="0"/>
              <a:t> </a:t>
            </a:r>
            <a:r>
              <a:rPr lang="es-ES" dirty="0" err="1"/>
              <a:t>clouds</a:t>
            </a:r>
            <a:endParaRPr lang="es-ES" dirty="0"/>
          </a:p>
          <a:p>
            <a:pPr marL="0" indent="0">
              <a:buNone/>
            </a:pPr>
            <a:r>
              <a:rPr lang="es-ES" dirty="0" err="1"/>
              <a:t>incloud_strt</a:t>
            </a:r>
            <a:r>
              <a:rPr lang="es-ES" dirty="0"/>
              <a:t>:  </a:t>
            </a:r>
            <a:r>
              <a:rPr lang="es-ES" dirty="0" smtClean="0"/>
              <a:t>   false       # </a:t>
            </a:r>
            <a:r>
              <a:rPr lang="es-ES" dirty="0"/>
              <a:t>Aerosol in-</a:t>
            </a:r>
            <a:r>
              <a:rPr lang="es-ES" dirty="0" err="1"/>
              <a:t>cloud</a:t>
            </a:r>
            <a:r>
              <a:rPr lang="es-ES" dirty="0"/>
              <a:t> </a:t>
            </a:r>
            <a:r>
              <a:rPr lang="es-ES" dirty="0" err="1"/>
              <a:t>scavenging</a:t>
            </a:r>
            <a:r>
              <a:rPr lang="es-ES" dirty="0"/>
              <a:t> </a:t>
            </a:r>
            <a:r>
              <a:rPr lang="es-ES" dirty="0" err="1"/>
              <a:t>from</a:t>
            </a:r>
            <a:r>
              <a:rPr lang="es-ES" dirty="0"/>
              <a:t> </a:t>
            </a:r>
            <a:r>
              <a:rPr lang="es-ES" dirty="0" err="1"/>
              <a:t>stratiform</a:t>
            </a:r>
            <a:r>
              <a:rPr lang="es-ES" dirty="0"/>
              <a:t> </a:t>
            </a:r>
            <a:r>
              <a:rPr lang="es-ES" dirty="0" err="1"/>
              <a:t>clouds</a:t>
            </a:r>
            <a:endParaRPr lang="es-ES" dirty="0"/>
          </a:p>
          <a:p>
            <a:pPr marL="0" indent="0">
              <a:buNone/>
            </a:pPr>
            <a:r>
              <a:rPr lang="es-ES" dirty="0" err="1"/>
              <a:t>bcloud_strt</a:t>
            </a:r>
            <a:r>
              <a:rPr lang="es-ES" dirty="0"/>
              <a:t>:   </a:t>
            </a:r>
            <a:r>
              <a:rPr lang="es-ES" dirty="0" smtClean="0"/>
              <a:t>   false       # </a:t>
            </a:r>
            <a:r>
              <a:rPr lang="es-ES" dirty="0"/>
              <a:t>Aerosol </a:t>
            </a:r>
            <a:r>
              <a:rPr lang="es-ES" dirty="0" err="1"/>
              <a:t>below-cloud</a:t>
            </a:r>
            <a:r>
              <a:rPr lang="es-ES" dirty="0"/>
              <a:t> </a:t>
            </a:r>
            <a:r>
              <a:rPr lang="es-ES" dirty="0" err="1"/>
              <a:t>scavenging</a:t>
            </a:r>
            <a:r>
              <a:rPr lang="es-ES" dirty="0"/>
              <a:t> </a:t>
            </a:r>
            <a:r>
              <a:rPr lang="es-ES" dirty="0" err="1"/>
              <a:t>from</a:t>
            </a:r>
            <a:r>
              <a:rPr lang="es-ES" dirty="0"/>
              <a:t> </a:t>
            </a:r>
            <a:r>
              <a:rPr lang="es-ES" dirty="0" err="1"/>
              <a:t>stratiform</a:t>
            </a:r>
            <a:r>
              <a:rPr lang="es-ES" dirty="0"/>
              <a:t> </a:t>
            </a:r>
            <a:r>
              <a:rPr lang="es-ES" dirty="0" err="1"/>
              <a:t>clouds</a:t>
            </a:r>
            <a:endParaRPr lang="es-ES" dirty="0"/>
          </a:p>
          <a:p>
            <a:pPr marL="0" indent="0">
              <a:buNone/>
            </a:pPr>
            <a:r>
              <a:rPr lang="es-ES" dirty="0" err="1"/>
              <a:t>conv_trans</a:t>
            </a:r>
            <a:r>
              <a:rPr lang="es-ES" dirty="0"/>
              <a:t>:    </a:t>
            </a:r>
            <a:r>
              <a:rPr lang="es-ES" dirty="0" smtClean="0"/>
              <a:t>  false       # </a:t>
            </a:r>
            <a:r>
              <a:rPr lang="es-ES" dirty="0" err="1"/>
              <a:t>Convective</a:t>
            </a:r>
            <a:r>
              <a:rPr lang="es-ES" dirty="0"/>
              <a:t> </a:t>
            </a:r>
            <a:r>
              <a:rPr lang="es-ES" dirty="0" err="1"/>
              <a:t>adjustment</a:t>
            </a:r>
            <a:r>
              <a:rPr lang="es-ES" dirty="0"/>
              <a:t> of aerosol/</a:t>
            </a:r>
            <a:r>
              <a:rPr lang="es-ES" dirty="0" err="1"/>
              <a:t>chem</a:t>
            </a:r>
            <a:r>
              <a:rPr lang="es-ES" dirty="0"/>
              <a:t> </a:t>
            </a:r>
            <a:r>
              <a:rPr lang="es-ES" dirty="0" err="1"/>
              <a:t>arrays</a:t>
            </a:r>
            <a:endParaRPr lang="es-ES" dirty="0"/>
          </a:p>
          <a:p>
            <a:pPr marL="0" indent="0">
              <a:buNone/>
            </a:pPr>
            <a:r>
              <a:rPr lang="es-ES" dirty="0" err="1"/>
              <a:t>vdiff_chem</a:t>
            </a:r>
            <a:r>
              <a:rPr lang="es-ES" dirty="0"/>
              <a:t>:    </a:t>
            </a:r>
            <a:r>
              <a:rPr lang="es-ES" dirty="0" smtClean="0"/>
              <a:t>  true        # </a:t>
            </a:r>
            <a:r>
              <a:rPr lang="es-ES" dirty="0"/>
              <a:t>vertical </a:t>
            </a:r>
            <a:r>
              <a:rPr lang="es-ES" dirty="0" err="1"/>
              <a:t>diffusion</a:t>
            </a:r>
            <a:endParaRPr lang="es-ES" dirty="0"/>
          </a:p>
          <a:p>
            <a:pPr marL="0" indent="0">
              <a:buNone/>
            </a:pPr>
            <a:r>
              <a:rPr lang="es-ES" dirty="0" err="1"/>
              <a:t>dry_dep</a:t>
            </a:r>
            <a:r>
              <a:rPr lang="es-ES" dirty="0"/>
              <a:t>:       </a:t>
            </a:r>
            <a:r>
              <a:rPr lang="es-ES" dirty="0" smtClean="0"/>
              <a:t>   false       # </a:t>
            </a:r>
            <a:r>
              <a:rPr lang="es-ES" dirty="0"/>
              <a:t>Aerosol </a:t>
            </a:r>
            <a:r>
              <a:rPr lang="es-ES" dirty="0" err="1"/>
              <a:t>dry</a:t>
            </a:r>
            <a:r>
              <a:rPr lang="es-ES" dirty="0"/>
              <a:t> </a:t>
            </a:r>
            <a:r>
              <a:rPr lang="es-ES" dirty="0" err="1"/>
              <a:t>deposition</a:t>
            </a:r>
            <a:endParaRPr lang="es-ES" dirty="0"/>
          </a:p>
          <a:p>
            <a:pPr marL="0" indent="0">
              <a:buNone/>
            </a:pPr>
            <a:endParaRPr lang="es-ES" dirty="0"/>
          </a:p>
          <a:p>
            <a:pPr marL="0" indent="0">
              <a:buNone/>
            </a:pPr>
            <a:r>
              <a:rPr lang="es-ES" dirty="0" err="1" smtClean="0">
                <a:solidFill>
                  <a:srgbClr val="FF0000"/>
                </a:solidFill>
              </a:rPr>
              <a:t>newsedim</a:t>
            </a:r>
            <a:r>
              <a:rPr lang="es-ES" dirty="0">
                <a:solidFill>
                  <a:srgbClr val="FF0000"/>
                </a:solidFill>
              </a:rPr>
              <a:t>:      </a:t>
            </a:r>
            <a:r>
              <a:rPr lang="es-ES" dirty="0" smtClean="0">
                <a:solidFill>
                  <a:srgbClr val="FF0000"/>
                </a:solidFill>
              </a:rPr>
              <a:t> true         # </a:t>
            </a:r>
            <a:r>
              <a:rPr lang="es-ES" dirty="0" smtClean="0">
                <a:solidFill>
                  <a:srgbClr val="FF0000"/>
                </a:solidFill>
              </a:rPr>
              <a:t>Use new </a:t>
            </a:r>
            <a:r>
              <a:rPr lang="es-ES" dirty="0" err="1" smtClean="0">
                <a:solidFill>
                  <a:srgbClr val="FF0000"/>
                </a:solidFill>
              </a:rPr>
              <a:t>sedimenation</a:t>
            </a:r>
            <a:r>
              <a:rPr lang="es-ES" dirty="0" smtClean="0">
                <a:solidFill>
                  <a:srgbClr val="FF0000"/>
                </a:solidFill>
              </a:rPr>
              <a:t> / </a:t>
            </a:r>
            <a:r>
              <a:rPr lang="es-ES" dirty="0" err="1" smtClean="0">
                <a:solidFill>
                  <a:srgbClr val="FF0000"/>
                </a:solidFill>
              </a:rPr>
              <a:t>settling</a:t>
            </a:r>
            <a:r>
              <a:rPr lang="es-ES" dirty="0" smtClean="0">
                <a:solidFill>
                  <a:srgbClr val="FF0000"/>
                </a:solidFill>
              </a:rPr>
              <a:t> </a:t>
            </a:r>
            <a:r>
              <a:rPr lang="es-ES" dirty="0" err="1" smtClean="0">
                <a:solidFill>
                  <a:srgbClr val="FF0000"/>
                </a:solidFill>
              </a:rPr>
              <a:t>velocitiy</a:t>
            </a:r>
            <a:r>
              <a:rPr lang="es-ES" dirty="0" smtClean="0">
                <a:solidFill>
                  <a:srgbClr val="FF0000"/>
                </a:solidFill>
              </a:rPr>
              <a:t> </a:t>
            </a:r>
            <a:r>
              <a:rPr lang="es-ES" dirty="0" err="1" smtClean="0">
                <a:solidFill>
                  <a:srgbClr val="FF0000"/>
                </a:solidFill>
              </a:rPr>
              <a:t>schemes</a:t>
            </a:r>
            <a:endParaRPr lang="es-ES" dirty="0">
              <a:solidFill>
                <a:srgbClr val="FF0000"/>
              </a:solidFill>
            </a:endParaRPr>
          </a:p>
          <a:p>
            <a:pPr marL="0" indent="0">
              <a:buNone/>
            </a:pPr>
            <a:r>
              <a:rPr lang="es-ES" dirty="0" err="1"/>
              <a:t>nsedim</a:t>
            </a:r>
            <a:r>
              <a:rPr lang="es-ES" dirty="0"/>
              <a:t>:        </a:t>
            </a:r>
            <a:r>
              <a:rPr lang="es-ES" dirty="0" smtClean="0"/>
              <a:t>   4              # </a:t>
            </a:r>
            <a:r>
              <a:rPr lang="es-ES" dirty="0" err="1"/>
              <a:t>A</a:t>
            </a:r>
            <a:r>
              <a:rPr lang="es-ES" dirty="0" err="1" smtClean="0"/>
              <a:t>djustment</a:t>
            </a:r>
            <a:r>
              <a:rPr lang="es-ES" dirty="0" smtClean="0"/>
              <a:t> </a:t>
            </a:r>
            <a:r>
              <a:rPr lang="es-ES" dirty="0" err="1"/>
              <a:t>steps</a:t>
            </a:r>
            <a:r>
              <a:rPr lang="es-ES" dirty="0"/>
              <a:t> </a:t>
            </a:r>
            <a:r>
              <a:rPr lang="es-ES" dirty="0" err="1"/>
              <a:t>between</a:t>
            </a:r>
            <a:r>
              <a:rPr lang="es-ES" dirty="0"/>
              <a:t> new </a:t>
            </a:r>
            <a:r>
              <a:rPr lang="es-ES" dirty="0" err="1"/>
              <a:t>sedimentation</a:t>
            </a:r>
            <a:r>
              <a:rPr lang="es-ES" dirty="0"/>
              <a:t> </a:t>
            </a:r>
            <a:r>
              <a:rPr lang="es-ES" dirty="0" err="1"/>
              <a:t>calls</a:t>
            </a:r>
            <a:endParaRPr lang="es-ES" dirty="0"/>
          </a:p>
          <a:p>
            <a:pPr marL="0" indent="0">
              <a:buNone/>
            </a:pPr>
            <a:endParaRPr lang="es-ES" dirty="0"/>
          </a:p>
          <a:p>
            <a:pPr marL="0" indent="0">
              <a:buNone/>
            </a:pPr>
            <a:endParaRPr lang="es-ES" dirty="0"/>
          </a:p>
        </p:txBody>
      </p:sp>
    </p:spTree>
    <p:extLst>
      <p:ext uri="{BB962C8B-B14F-4D97-AF65-F5344CB8AC3E}">
        <p14:creationId xmlns:p14="http://schemas.microsoft.com/office/powerpoint/2010/main" val="2236783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Slide Number Placeholder 5"/>
          <p:cNvSpPr txBox="1">
            <a:spLocks noGrp="1"/>
          </p:cNvSpPr>
          <p:nvPr/>
        </p:nvSpPr>
        <p:spPr bwMode="auto">
          <a:xfrm>
            <a:off x="8604250" y="6357938"/>
            <a:ext cx="44291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451AF39-BF83-D343-985E-8288D3F0D9C3}" type="slidenum">
              <a:rPr lang="es-ES" sz="1100">
                <a:solidFill>
                  <a:srgbClr val="004990"/>
                </a:solidFill>
                <a:latin typeface="Calibri" panose="020F0502020204030204" pitchFamily="34" charset="0"/>
              </a:rPr>
              <a:pPr algn="r" eaLnBrk="1" hangingPunct="1"/>
              <a:t>2</a:t>
            </a:fld>
            <a:endParaRPr lang="es-ES" sz="1100" dirty="0">
              <a:solidFill>
                <a:srgbClr val="004990"/>
              </a:solidFill>
              <a:latin typeface="Calibri" panose="020F0502020204030204" pitchFamily="34" charset="0"/>
            </a:endParaRPr>
          </a:p>
        </p:txBody>
      </p:sp>
      <p:sp>
        <p:nvSpPr>
          <p:cNvPr id="34818" name="Rectangle 2"/>
          <p:cNvSpPr>
            <a:spLocks noGrp="1" noChangeArrowheads="1"/>
          </p:cNvSpPr>
          <p:nvPr>
            <p:ph type="title" idx="4294967295"/>
          </p:nvPr>
        </p:nvSpPr>
        <p:spPr>
          <a:xfrm>
            <a:off x="0" y="0"/>
            <a:ext cx="6646863" cy="836613"/>
          </a:xfrm>
        </p:spPr>
        <p:txBody>
          <a:bodyPr/>
          <a:lstStyle/>
          <a:p>
            <a:r>
              <a:rPr lang="en-GB" sz="2800" dirty="0" smtClean="0">
                <a:latin typeface="Calibri" panose="020F0502020204030204" pitchFamily="34" charset="0"/>
              </a:rPr>
              <a:t>The BSC-CNS (www.bsc.es)</a:t>
            </a:r>
            <a:endParaRPr lang="en-US" sz="2800" dirty="0">
              <a:latin typeface="Calibri" panose="020F0502020204030204" pitchFamily="34" charset="0"/>
              <a:ea typeface="SimSun" charset="0"/>
              <a:cs typeface="SimSun" charset="0"/>
            </a:endParaRPr>
          </a:p>
        </p:txBody>
      </p:sp>
      <p:pic>
        <p:nvPicPr>
          <p:cNvPr id="34819"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24744"/>
            <a:ext cx="91440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spect="1" noChangeArrowheads="1"/>
          </p:cNvSpPr>
          <p:nvPr/>
        </p:nvSpPr>
        <p:spPr>
          <a:xfrm>
            <a:off x="2209" y="1268760"/>
            <a:ext cx="8496300" cy="86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5"/>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Tx/>
              <a:buNone/>
            </a:pPr>
            <a:r>
              <a:rPr lang="es-ES_tradnl" sz="1600" dirty="0" smtClean="0">
                <a:latin typeface="Calibri" panose="020F0502020204030204" pitchFamily="34" charset="0"/>
              </a:rPr>
              <a:t>	</a:t>
            </a:r>
            <a:endParaRPr lang="es-ES_tradnl" sz="1800" dirty="0">
              <a:latin typeface="Calibri" panose="020F0502020204030204" pitchFamily="34" charset="0"/>
            </a:endParaRPr>
          </a:p>
        </p:txBody>
      </p:sp>
      <p:sp>
        <p:nvSpPr>
          <p:cNvPr id="3" name="Rectángulo redondeado 2"/>
          <p:cNvSpPr/>
          <p:nvPr/>
        </p:nvSpPr>
        <p:spPr>
          <a:xfrm>
            <a:off x="1619672" y="980728"/>
            <a:ext cx="2088232" cy="2448272"/>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4" name="3 Marcador de número de diapositiva"/>
          <p:cNvSpPr>
            <a:spLocks noGrp="1"/>
          </p:cNvSpPr>
          <p:nvPr>
            <p:ph type="sldNum" sz="quarter" idx="11"/>
          </p:nvPr>
        </p:nvSpPr>
        <p:spPr/>
        <p:txBody>
          <a:bodyPr/>
          <a:lstStyle/>
          <a:p>
            <a:pPr>
              <a:defRPr/>
            </a:pPr>
            <a:fld id="{F497B4B0-C506-4972-A9DA-8AFAF5CDBB4C}" type="slidenum">
              <a:rPr lang="es-ES" smtClean="0"/>
              <a:pPr>
                <a:defRPr/>
              </a:pPr>
              <a:t>2</a:t>
            </a:fld>
            <a:endParaRPr lang="es-ES" dirty="0"/>
          </a:p>
        </p:txBody>
      </p:sp>
      <p:sp>
        <p:nvSpPr>
          <p:cNvPr id="24" name="Rectángulo redondeado 2"/>
          <p:cNvSpPr/>
          <p:nvPr/>
        </p:nvSpPr>
        <p:spPr>
          <a:xfrm>
            <a:off x="5148064" y="980728"/>
            <a:ext cx="2088232" cy="2448272"/>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2" name="Content Placeholder 2"/>
          <p:cNvSpPr txBox="1">
            <a:spLocks/>
          </p:cNvSpPr>
          <p:nvPr/>
        </p:nvSpPr>
        <p:spPr bwMode="auto">
          <a:xfrm>
            <a:off x="323528" y="3501008"/>
            <a:ext cx="8568952"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Blip>
                <a:blip r:embed="rId5"/>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sz="2800" b="1" dirty="0"/>
              <a:t>NMMB/BSC-CTM</a:t>
            </a:r>
            <a:r>
              <a:rPr lang="en-US" sz="2800" dirty="0"/>
              <a:t>: New on</a:t>
            </a:r>
            <a:r>
              <a:rPr lang="en-US" sz="2800" dirty="0" smtClean="0"/>
              <a:t>-line chemistry transport model </a:t>
            </a:r>
          </a:p>
          <a:p>
            <a:pPr>
              <a:lnSpc>
                <a:spcPct val="120000"/>
              </a:lnSpc>
            </a:pPr>
            <a:r>
              <a:rPr lang="en-US" sz="2800" b="1" dirty="0" smtClean="0"/>
              <a:t>NMMB</a:t>
            </a:r>
            <a:r>
              <a:rPr lang="en-US" sz="2800" b="1" dirty="0"/>
              <a:t>- DUST</a:t>
            </a:r>
            <a:r>
              <a:rPr lang="en-US" sz="2800" dirty="0"/>
              <a:t>: Provides o</a:t>
            </a:r>
            <a:r>
              <a:rPr lang="en-US" sz="2800" dirty="0" smtClean="0"/>
              <a:t>perational </a:t>
            </a:r>
            <a:r>
              <a:rPr lang="en-US" sz="2800" dirty="0"/>
              <a:t>Dust forecast:</a:t>
            </a:r>
          </a:p>
          <a:p>
            <a:pPr lvl="1" indent="-342900">
              <a:lnSpc>
                <a:spcPct val="120000"/>
              </a:lnSpc>
            </a:pPr>
            <a:r>
              <a:rPr lang="en-US" dirty="0" smtClean="0"/>
              <a:t>Northern Africa, </a:t>
            </a:r>
            <a:r>
              <a:rPr lang="en-US" dirty="0"/>
              <a:t>Middle East and </a:t>
            </a:r>
            <a:r>
              <a:rPr lang="en-US" dirty="0" smtClean="0"/>
              <a:t>Europe  (</a:t>
            </a:r>
            <a:r>
              <a:rPr lang="en-US" i="1" dirty="0" smtClean="0"/>
              <a:t>http</a:t>
            </a:r>
            <a:r>
              <a:rPr lang="en-US" i="1" dirty="0"/>
              <a:t>://</a:t>
            </a:r>
            <a:r>
              <a:rPr lang="en-US" i="1" dirty="0" err="1" smtClean="0"/>
              <a:t>dust.aemet.es</a:t>
            </a:r>
            <a:r>
              <a:rPr lang="en-US" i="1" dirty="0" smtClean="0"/>
              <a:t>)</a:t>
            </a:r>
            <a:endParaRPr lang="en-US" sz="3200" dirty="0" smtClean="0"/>
          </a:p>
          <a:p>
            <a:pPr>
              <a:lnSpc>
                <a:spcPct val="120000"/>
              </a:lnSpc>
            </a:pPr>
            <a:r>
              <a:rPr lang="en-US" sz="2800" b="1" dirty="0" smtClean="0"/>
              <a:t>NMMB</a:t>
            </a:r>
            <a:r>
              <a:rPr lang="en-US" sz="2800" b="1" dirty="0"/>
              <a:t>-ASH</a:t>
            </a:r>
            <a:r>
              <a:rPr lang="en-US" sz="2800" dirty="0"/>
              <a:t>: Volcanic ash and aerosols forecast</a:t>
            </a:r>
          </a:p>
        </p:txBody>
      </p:sp>
    </p:spTree>
    <p:custDataLst>
      <p:tags r:id="rId1"/>
    </p:custDataLst>
    <p:extLst>
      <p:ext uri="{BB962C8B-B14F-4D97-AF65-F5344CB8AC3E}">
        <p14:creationId xmlns:p14="http://schemas.microsoft.com/office/powerpoint/2010/main" val="1626780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a:t>NMMB-</a:t>
            </a:r>
            <a:r>
              <a:rPr lang="en-GB" dirty="0" smtClean="0"/>
              <a:t>ASH:</a:t>
            </a:r>
            <a:r>
              <a:rPr lang="en-GB" dirty="0"/>
              <a:t/>
            </a:r>
            <a:br>
              <a:rPr lang="en-GB" dirty="0"/>
            </a:br>
            <a:r>
              <a:rPr lang="en-GB" dirty="0"/>
              <a:t>PERFORMANCE</a:t>
            </a:r>
            <a:r>
              <a:rPr lang="en-GB" dirty="0" smtClean="0"/>
              <a:t/>
            </a:r>
            <a:br>
              <a:rPr lang="en-GB" dirty="0" smtClean="0"/>
            </a:br>
            <a:r>
              <a:rPr lang="en-GB" dirty="0" smtClean="0"/>
              <a:t>ANALYSIS</a:t>
            </a:r>
            <a:br>
              <a:rPr lang="en-GB" dirty="0" smtClean="0"/>
            </a:br>
            <a:endParaRPr lang="en-GB" dirty="0"/>
          </a:p>
        </p:txBody>
      </p:sp>
      <p:pic>
        <p:nvPicPr>
          <p:cNvPr id="3" name="Picture 2"/>
          <p:cNvPicPr>
            <a:picLocks noChangeAspect="1"/>
          </p:cNvPicPr>
          <p:nvPr/>
        </p:nvPicPr>
        <p:blipFill>
          <a:blip r:embed="rId3"/>
          <a:stretch>
            <a:fillRect/>
          </a:stretch>
        </p:blipFill>
        <p:spPr>
          <a:xfrm>
            <a:off x="4280587" y="260648"/>
            <a:ext cx="4512501" cy="3384376"/>
          </a:xfrm>
          <a:prstGeom prst="rect">
            <a:avLst/>
          </a:prstGeom>
        </p:spPr>
      </p:pic>
    </p:spTree>
    <p:extLst>
      <p:ext uri="{BB962C8B-B14F-4D97-AF65-F5344CB8AC3E}">
        <p14:creationId xmlns:p14="http://schemas.microsoft.com/office/powerpoint/2010/main" val="3358904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scalability</a:t>
            </a:r>
            <a:r>
              <a:rPr lang="en-US" dirty="0"/>
              <a:t>	</a:t>
            </a:r>
            <a:r>
              <a:rPr lang="en-US" dirty="0" smtClean="0"/>
              <a:t>			</a:t>
            </a:r>
            <a:r>
              <a:rPr lang="en-US" dirty="0" smtClean="0">
                <a:solidFill>
                  <a:srgbClr val="FF0000"/>
                </a:solidFill>
              </a:rPr>
              <a:t>	GLOBAL RUN</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21</a:t>
            </a:fld>
            <a:endParaRPr lang="es-ES" dirty="0"/>
          </a:p>
        </p:txBody>
      </p:sp>
      <p:sp>
        <p:nvSpPr>
          <p:cNvPr id="8" name="Rectangle 7"/>
          <p:cNvSpPr/>
          <p:nvPr/>
        </p:nvSpPr>
        <p:spPr>
          <a:xfrm>
            <a:off x="3563888" y="6237312"/>
            <a:ext cx="2664296" cy="276999"/>
          </a:xfrm>
          <a:prstGeom prst="rect">
            <a:avLst/>
          </a:prstGeom>
        </p:spPr>
        <p:txBody>
          <a:bodyPr wrap="square">
            <a:spAutoFit/>
          </a:bodyPr>
          <a:lstStyle/>
          <a:p>
            <a:pPr algn="ctr">
              <a:defRPr sz="900" b="1" i="0" u="none" strike="noStrike" kern="1200" baseline="0">
                <a:solidFill>
                  <a:prstClr val="black"/>
                </a:solidFill>
                <a:latin typeface="+mn-lt"/>
                <a:ea typeface="+mn-ea"/>
                <a:cs typeface="+mn-cs"/>
              </a:defRPr>
            </a:pPr>
            <a:r>
              <a:rPr lang="en-US" sz="1200" b="1" dirty="0">
                <a:solidFill>
                  <a:prstClr val="black"/>
                </a:solidFill>
              </a:rPr>
              <a:t>Computation Nodes</a:t>
            </a:r>
          </a:p>
        </p:txBody>
      </p:sp>
      <p:sp>
        <p:nvSpPr>
          <p:cNvPr id="9" name="Rectangle 8"/>
          <p:cNvSpPr/>
          <p:nvPr/>
        </p:nvSpPr>
        <p:spPr>
          <a:xfrm rot="16200000">
            <a:off x="29981" y="1994357"/>
            <a:ext cx="1584176" cy="276999"/>
          </a:xfrm>
          <a:prstGeom prst="rect">
            <a:avLst/>
          </a:prstGeom>
        </p:spPr>
        <p:txBody>
          <a:bodyPr wrap="square">
            <a:spAutoFit/>
          </a:bodyPr>
          <a:lstStyle/>
          <a:p>
            <a:pPr algn="ctr">
              <a:defRPr sz="900" b="1" i="0" u="none" strike="noStrike" kern="1200" baseline="0">
                <a:solidFill>
                  <a:prstClr val="black"/>
                </a:solidFill>
                <a:latin typeface="+mn-lt"/>
                <a:ea typeface="+mn-ea"/>
                <a:cs typeface="+mn-cs"/>
              </a:defRPr>
            </a:pPr>
            <a:r>
              <a:rPr lang="en-US" sz="1200" b="1" dirty="0" smtClean="0">
                <a:solidFill>
                  <a:prstClr val="black"/>
                </a:solidFill>
              </a:rPr>
              <a:t>Speed-up (p)</a:t>
            </a:r>
            <a:endParaRPr lang="en-US" sz="1200" b="1" dirty="0">
              <a:solidFill>
                <a:prstClr val="black"/>
              </a:solidFill>
            </a:endParaRPr>
          </a:p>
        </p:txBody>
      </p:sp>
      <p:sp>
        <p:nvSpPr>
          <p:cNvPr id="15" name="Rectangle 14"/>
          <p:cNvSpPr/>
          <p:nvPr/>
        </p:nvSpPr>
        <p:spPr>
          <a:xfrm rot="16200000">
            <a:off x="173995" y="4566319"/>
            <a:ext cx="1584176" cy="461665"/>
          </a:xfrm>
          <a:prstGeom prst="rect">
            <a:avLst/>
          </a:prstGeom>
        </p:spPr>
        <p:txBody>
          <a:bodyPr wrap="square">
            <a:spAutoFit/>
          </a:bodyPr>
          <a:lstStyle/>
          <a:p>
            <a:pPr algn="ctr">
              <a:defRPr sz="900" b="1" i="0" u="none" strike="noStrike" kern="1200" baseline="0">
                <a:solidFill>
                  <a:prstClr val="black"/>
                </a:solidFill>
                <a:latin typeface="+mn-lt"/>
                <a:ea typeface="+mn-ea"/>
                <a:cs typeface="+mn-cs"/>
              </a:defRPr>
            </a:pPr>
            <a:r>
              <a:rPr lang="en-US" sz="1200" b="1" dirty="0" smtClean="0">
                <a:solidFill>
                  <a:prstClr val="black"/>
                </a:solidFill>
              </a:rPr>
              <a:t>Parallel </a:t>
            </a:r>
          </a:p>
          <a:p>
            <a:pPr algn="ctr">
              <a:defRPr sz="900" b="1" i="0" u="none" strike="noStrike" kern="1200" baseline="0">
                <a:solidFill>
                  <a:prstClr val="black"/>
                </a:solidFill>
                <a:latin typeface="+mn-lt"/>
                <a:ea typeface="+mn-ea"/>
                <a:cs typeface="+mn-cs"/>
              </a:defRPr>
            </a:pPr>
            <a:r>
              <a:rPr lang="en-US" sz="1200" b="1" dirty="0" smtClean="0">
                <a:solidFill>
                  <a:prstClr val="black"/>
                </a:solidFill>
              </a:rPr>
              <a:t>Efficiency</a:t>
            </a:r>
            <a:endParaRPr lang="en-US" sz="1200" b="1" dirty="0">
              <a:solidFill>
                <a:prstClr val="black"/>
              </a:solidFill>
            </a:endParaRPr>
          </a:p>
        </p:txBody>
      </p:sp>
      <p:graphicFrame>
        <p:nvGraphicFramePr>
          <p:cNvPr id="17" name="Chart 16"/>
          <p:cNvGraphicFramePr>
            <a:graphicFrameLocks/>
          </p:cNvGraphicFramePr>
          <p:nvPr>
            <p:extLst>
              <p:ext uri="{D42A27DB-BD31-4B8C-83A1-F6EECF244321}">
                <p14:modId xmlns:p14="http://schemas.microsoft.com/office/powerpoint/2010/main" val="2164734990"/>
              </p:ext>
            </p:extLst>
          </p:nvPr>
        </p:nvGraphicFramePr>
        <p:xfrm>
          <a:off x="1187624" y="908720"/>
          <a:ext cx="7416824"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a:graphicFrameLocks/>
          </p:cNvGraphicFramePr>
          <p:nvPr>
            <p:extLst>
              <p:ext uri="{D42A27DB-BD31-4B8C-83A1-F6EECF244321}">
                <p14:modId xmlns:p14="http://schemas.microsoft.com/office/powerpoint/2010/main" val="2207002404"/>
              </p:ext>
            </p:extLst>
          </p:nvPr>
        </p:nvGraphicFramePr>
        <p:xfrm>
          <a:off x="1187624" y="3717032"/>
          <a:ext cx="7344816" cy="259228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Speedup eq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6381328"/>
            <a:ext cx="2670228" cy="288032"/>
          </a:xfrm>
          <a:prstGeom prst="rect">
            <a:avLst/>
          </a:prstGeom>
          <a:ln>
            <a:solidFill>
              <a:srgbClr val="000000"/>
            </a:solidFill>
          </a:ln>
        </p:spPr>
      </p:pic>
    </p:spTree>
    <p:extLst>
      <p:ext uri="{BB962C8B-B14F-4D97-AF65-F5344CB8AC3E}">
        <p14:creationId xmlns:p14="http://schemas.microsoft.com/office/powerpoint/2010/main" val="4178880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RunTime</a:t>
            </a:r>
            <a:r>
              <a:rPr lang="en-US" dirty="0" smtClean="0"/>
              <a:t>/process		</a:t>
            </a:r>
            <a:r>
              <a:rPr lang="en-US" dirty="0">
                <a:solidFill>
                  <a:srgbClr val="FF0000"/>
                </a:solidFill>
              </a:rPr>
              <a:t>	</a:t>
            </a:r>
            <a:r>
              <a:rPr lang="en-US" dirty="0" smtClean="0">
                <a:solidFill>
                  <a:srgbClr val="FF0000"/>
                </a:solidFill>
              </a:rPr>
              <a:t>		GLOBAL </a:t>
            </a:r>
            <a:r>
              <a:rPr lang="en-US" dirty="0">
                <a:solidFill>
                  <a:srgbClr val="FF0000"/>
                </a:solidFill>
              </a:rPr>
              <a:t>RUN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22</a:t>
            </a:fld>
            <a:endParaRPr lang="es-ES" dirty="0"/>
          </a:p>
        </p:txBody>
      </p:sp>
      <p:graphicFrame>
        <p:nvGraphicFramePr>
          <p:cNvPr id="6" name="Chart 5"/>
          <p:cNvGraphicFramePr>
            <a:graphicFrameLocks/>
          </p:cNvGraphicFramePr>
          <p:nvPr>
            <p:extLst>
              <p:ext uri="{D42A27DB-BD31-4B8C-83A1-F6EECF244321}">
                <p14:modId xmlns:p14="http://schemas.microsoft.com/office/powerpoint/2010/main" val="4243557526"/>
              </p:ext>
            </p:extLst>
          </p:nvPr>
        </p:nvGraphicFramePr>
        <p:xfrm>
          <a:off x="611560" y="1196752"/>
          <a:ext cx="6912768" cy="489654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p:nvPicPr>
        <p:blipFill rotWithShape="1">
          <a:blip r:embed="rId4"/>
          <a:srcRect l="80115" t="36810" b="19635"/>
          <a:stretch/>
        </p:blipFill>
        <p:spPr>
          <a:xfrm>
            <a:off x="7668343" y="2924944"/>
            <a:ext cx="1417547" cy="1584176"/>
          </a:xfrm>
          <a:prstGeom prst="rect">
            <a:avLst/>
          </a:prstGeom>
        </p:spPr>
      </p:pic>
      <p:sp>
        <p:nvSpPr>
          <p:cNvPr id="8" name="TextBox 7"/>
          <p:cNvSpPr txBox="1"/>
          <p:nvPr/>
        </p:nvSpPr>
        <p:spPr>
          <a:xfrm rot="16200000">
            <a:off x="-594109" y="3469029"/>
            <a:ext cx="2060593" cy="307777"/>
          </a:xfrm>
          <a:prstGeom prst="rect">
            <a:avLst/>
          </a:prstGeom>
          <a:noFill/>
        </p:spPr>
        <p:txBody>
          <a:bodyPr wrap="none" rtlCol="0">
            <a:spAutoFit/>
          </a:bodyPr>
          <a:lstStyle/>
          <a:p>
            <a:r>
              <a:rPr lang="en-US" sz="1400" dirty="0" smtClean="0"/>
              <a:t>Computationa</a:t>
            </a:r>
            <a:r>
              <a:rPr lang="en-US" sz="1400" dirty="0"/>
              <a:t>l</a:t>
            </a:r>
            <a:r>
              <a:rPr lang="en-US" sz="1400" dirty="0" smtClean="0"/>
              <a:t> cost (%)</a:t>
            </a:r>
            <a:endParaRPr lang="en-US" sz="1400" dirty="0"/>
          </a:p>
        </p:txBody>
      </p:sp>
      <p:sp>
        <p:nvSpPr>
          <p:cNvPr id="9" name="TextBox 8"/>
          <p:cNvSpPr txBox="1"/>
          <p:nvPr/>
        </p:nvSpPr>
        <p:spPr>
          <a:xfrm>
            <a:off x="4211960" y="6381328"/>
            <a:ext cx="992579" cy="307777"/>
          </a:xfrm>
          <a:prstGeom prst="rect">
            <a:avLst/>
          </a:prstGeom>
          <a:noFill/>
        </p:spPr>
        <p:txBody>
          <a:bodyPr wrap="none" rtlCol="0">
            <a:spAutoFit/>
          </a:bodyPr>
          <a:lstStyle/>
          <a:p>
            <a:r>
              <a:rPr lang="en-US" sz="1400" dirty="0" smtClean="0"/>
              <a:t>CPU MNII</a:t>
            </a:r>
            <a:endParaRPr lang="en-US" sz="1400" dirty="0"/>
          </a:p>
        </p:txBody>
      </p:sp>
      <p:sp>
        <p:nvSpPr>
          <p:cNvPr id="3" name="Rectangle 2"/>
          <p:cNvSpPr/>
          <p:nvPr/>
        </p:nvSpPr>
        <p:spPr>
          <a:xfrm>
            <a:off x="4211960" y="2852936"/>
            <a:ext cx="2160240" cy="10081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11560" y="4509120"/>
            <a:ext cx="4032448" cy="1512168"/>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55577" y="4725144"/>
            <a:ext cx="3888432" cy="338554"/>
          </a:xfrm>
          <a:prstGeom prst="rect">
            <a:avLst/>
          </a:prstGeom>
          <a:noFill/>
        </p:spPr>
        <p:txBody>
          <a:bodyPr wrap="square" rtlCol="0">
            <a:spAutoFit/>
          </a:bodyPr>
          <a:lstStyle/>
          <a:p>
            <a:pPr marL="285750" indent="-285750">
              <a:buFont typeface="Arial"/>
              <a:buChar char="•"/>
            </a:pPr>
            <a:r>
              <a:rPr lang="en-US" sz="1600" dirty="0" smtClean="0">
                <a:solidFill>
                  <a:srgbClr val="FF0000"/>
                </a:solidFill>
              </a:rPr>
              <a:t>Ash module 10 – 50% time increase</a:t>
            </a:r>
            <a:endParaRPr lang="en-US" sz="1600" dirty="0">
              <a:solidFill>
                <a:srgbClr val="FF0000"/>
              </a:solidFill>
            </a:endParaRPr>
          </a:p>
        </p:txBody>
      </p:sp>
      <p:sp>
        <p:nvSpPr>
          <p:cNvPr id="13" name="TextBox 12"/>
          <p:cNvSpPr txBox="1"/>
          <p:nvPr/>
        </p:nvSpPr>
        <p:spPr>
          <a:xfrm>
            <a:off x="755576" y="5178678"/>
            <a:ext cx="3888432" cy="584776"/>
          </a:xfrm>
          <a:prstGeom prst="rect">
            <a:avLst/>
          </a:prstGeom>
          <a:noFill/>
        </p:spPr>
        <p:txBody>
          <a:bodyPr wrap="square" rtlCol="0">
            <a:spAutoFit/>
          </a:bodyPr>
          <a:lstStyle/>
          <a:p>
            <a:pPr marL="285750" indent="-285750">
              <a:buFont typeface="Arial"/>
              <a:buChar char="•"/>
            </a:pPr>
            <a:r>
              <a:rPr lang="en-US" sz="1600" dirty="0" smtClean="0">
                <a:solidFill>
                  <a:srgbClr val="FF0000"/>
                </a:solidFill>
              </a:rPr>
              <a:t>Additional Parallelization per ash bin – decreases dispersal time </a:t>
            </a:r>
            <a:endParaRPr lang="en-US" sz="1600" dirty="0">
              <a:solidFill>
                <a:srgbClr val="FF0000"/>
              </a:solidFill>
            </a:endParaRPr>
          </a:p>
        </p:txBody>
      </p:sp>
      <p:grpSp>
        <p:nvGrpSpPr>
          <p:cNvPr id="16" name="Group 15"/>
          <p:cNvGrpSpPr/>
          <p:nvPr/>
        </p:nvGrpSpPr>
        <p:grpSpPr>
          <a:xfrm>
            <a:off x="4860032" y="4653136"/>
            <a:ext cx="4032448" cy="1080120"/>
            <a:chOff x="4860032" y="4653136"/>
            <a:chExt cx="4032448" cy="1080120"/>
          </a:xfrm>
        </p:grpSpPr>
        <p:sp>
          <p:nvSpPr>
            <p:cNvPr id="15" name="Rectangle 14"/>
            <p:cNvSpPr/>
            <p:nvPr/>
          </p:nvSpPr>
          <p:spPr>
            <a:xfrm>
              <a:off x="4860032" y="4653136"/>
              <a:ext cx="4032448" cy="108012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32040" y="4869160"/>
              <a:ext cx="3888432" cy="584776"/>
            </a:xfrm>
            <a:prstGeom prst="rect">
              <a:avLst/>
            </a:prstGeom>
            <a:noFill/>
          </p:spPr>
          <p:txBody>
            <a:bodyPr wrap="square" rtlCol="0">
              <a:spAutoFit/>
            </a:bodyPr>
            <a:lstStyle/>
            <a:p>
              <a:pPr marL="285750" indent="-285750">
                <a:buFont typeface="Arial"/>
                <a:buChar char="•"/>
              </a:pPr>
              <a:r>
                <a:rPr lang="en-US" sz="1600" dirty="0" smtClean="0">
                  <a:solidFill>
                    <a:srgbClr val="FF0000"/>
                  </a:solidFill>
                </a:rPr>
                <a:t>Sedimentation term accounts for over 85% Ash module.</a:t>
              </a:r>
              <a:endParaRPr lang="en-US" sz="1600" dirty="0">
                <a:solidFill>
                  <a:srgbClr val="FF0000"/>
                </a:solidFill>
              </a:endParaRPr>
            </a:p>
          </p:txBody>
        </p:sp>
      </p:grpSp>
    </p:spTree>
    <p:custDataLst>
      <p:tags r:id="rId1"/>
    </p:custDataLst>
    <p:extLst>
      <p:ext uri="{BB962C8B-B14F-4D97-AF65-F5344CB8AC3E}">
        <p14:creationId xmlns:p14="http://schemas.microsoft.com/office/powerpoint/2010/main" val="3431898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decomposition – CPU cost (32 nodes)</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23</a:t>
            </a:fld>
            <a:endParaRPr lang="es-ES" dirty="0"/>
          </a:p>
        </p:txBody>
      </p:sp>
      <p:sp>
        <p:nvSpPr>
          <p:cNvPr id="9" name="TextBox 8"/>
          <p:cNvSpPr txBox="1"/>
          <p:nvPr/>
        </p:nvSpPr>
        <p:spPr>
          <a:xfrm rot="16200000">
            <a:off x="-614052" y="3469029"/>
            <a:ext cx="2100480" cy="307777"/>
          </a:xfrm>
          <a:prstGeom prst="rect">
            <a:avLst/>
          </a:prstGeom>
          <a:noFill/>
        </p:spPr>
        <p:txBody>
          <a:bodyPr wrap="none" rtlCol="0">
            <a:spAutoFit/>
          </a:bodyPr>
          <a:lstStyle/>
          <a:p>
            <a:r>
              <a:rPr lang="en-US" sz="1400" dirty="0" smtClean="0"/>
              <a:t>Computational cost (%)</a:t>
            </a:r>
            <a:endParaRPr lang="en-US" sz="1400" dirty="0"/>
          </a:p>
        </p:txBody>
      </p:sp>
      <p:grpSp>
        <p:nvGrpSpPr>
          <p:cNvPr id="3" name="Group 2"/>
          <p:cNvGrpSpPr/>
          <p:nvPr/>
        </p:nvGrpSpPr>
        <p:grpSpPr>
          <a:xfrm>
            <a:off x="0" y="836712"/>
            <a:ext cx="8532440" cy="5422649"/>
            <a:chOff x="251520" y="3717032"/>
            <a:chExt cx="4931844" cy="2542329"/>
          </a:xfrm>
        </p:grpSpPr>
        <p:graphicFrame>
          <p:nvGraphicFramePr>
            <p:cNvPr id="6" name="Chart 5"/>
            <p:cNvGraphicFramePr>
              <a:graphicFrameLocks/>
            </p:cNvGraphicFramePr>
            <p:nvPr>
              <p:extLst>
                <p:ext uri="{D42A27DB-BD31-4B8C-83A1-F6EECF244321}">
                  <p14:modId xmlns:p14="http://schemas.microsoft.com/office/powerpoint/2010/main" val="1686434143"/>
                </p:ext>
              </p:extLst>
            </p:nvPr>
          </p:nvGraphicFramePr>
          <p:xfrm>
            <a:off x="251520" y="3717032"/>
            <a:ext cx="4931844" cy="2304256"/>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p:cNvPicPr>
              <a:picLocks noChangeAspect="1"/>
            </p:cNvPicPr>
            <p:nvPr/>
          </p:nvPicPr>
          <p:blipFill rotWithShape="1">
            <a:blip r:embed="rId4"/>
            <a:srcRect l="12341" t="64815" r="19631"/>
            <a:stretch/>
          </p:blipFill>
          <p:spPr>
            <a:xfrm>
              <a:off x="1115616" y="5661248"/>
              <a:ext cx="3168352" cy="598113"/>
            </a:xfrm>
            <a:prstGeom prst="rect">
              <a:avLst/>
            </a:prstGeom>
          </p:spPr>
        </p:pic>
      </p:grpSp>
      <p:sp>
        <p:nvSpPr>
          <p:cNvPr id="20" name="TextBox 19"/>
          <p:cNvSpPr txBox="1"/>
          <p:nvPr/>
        </p:nvSpPr>
        <p:spPr>
          <a:xfrm>
            <a:off x="4211960" y="6381328"/>
            <a:ext cx="1042460" cy="307777"/>
          </a:xfrm>
          <a:prstGeom prst="rect">
            <a:avLst/>
          </a:prstGeom>
          <a:noFill/>
        </p:spPr>
        <p:txBody>
          <a:bodyPr wrap="none" rtlCol="0">
            <a:spAutoFit/>
          </a:bodyPr>
          <a:lstStyle/>
          <a:p>
            <a:r>
              <a:rPr lang="en-US" sz="1400" dirty="0" smtClean="0"/>
              <a:t>CPU  MNII</a:t>
            </a:r>
            <a:endParaRPr lang="en-US" sz="1400" dirty="0"/>
          </a:p>
        </p:txBody>
      </p:sp>
      <p:pic>
        <p:nvPicPr>
          <p:cNvPr id="10" name="Picture 9"/>
          <p:cNvPicPr>
            <a:picLocks noChangeAspect="1"/>
          </p:cNvPicPr>
          <p:nvPr/>
        </p:nvPicPr>
        <p:blipFill rotWithShape="1">
          <a:blip r:embed="rId5"/>
          <a:srcRect l="80115" t="36810" b="19635"/>
          <a:stretch/>
        </p:blipFill>
        <p:spPr>
          <a:xfrm>
            <a:off x="7452320" y="2924944"/>
            <a:ext cx="1417547" cy="1584176"/>
          </a:xfrm>
          <a:prstGeom prst="rect">
            <a:avLst/>
          </a:prstGeom>
        </p:spPr>
      </p:pic>
      <p:sp>
        <p:nvSpPr>
          <p:cNvPr id="11" name="Rectangle 10"/>
          <p:cNvSpPr/>
          <p:nvPr/>
        </p:nvSpPr>
        <p:spPr>
          <a:xfrm>
            <a:off x="3059832" y="3429000"/>
            <a:ext cx="936104" cy="15121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627784" y="1772816"/>
            <a:ext cx="3744416" cy="792088"/>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627784" y="1988840"/>
            <a:ext cx="3816424" cy="338554"/>
          </a:xfrm>
          <a:prstGeom prst="rect">
            <a:avLst/>
          </a:prstGeom>
          <a:noFill/>
        </p:spPr>
        <p:txBody>
          <a:bodyPr wrap="square" rtlCol="0">
            <a:spAutoFit/>
          </a:bodyPr>
          <a:lstStyle/>
          <a:p>
            <a:pPr marL="285750" indent="-285750">
              <a:buFont typeface="Arial"/>
              <a:buChar char="•"/>
            </a:pPr>
            <a:r>
              <a:rPr lang="en-US" sz="1600" dirty="0" smtClean="0">
                <a:solidFill>
                  <a:srgbClr val="FF0000"/>
                </a:solidFill>
              </a:rPr>
              <a:t>Focus on reducing </a:t>
            </a:r>
            <a:r>
              <a:rPr lang="en-US" sz="1600" dirty="0" err="1" smtClean="0">
                <a:solidFill>
                  <a:srgbClr val="FF0000"/>
                </a:solidFill>
              </a:rPr>
              <a:t>Meteo</a:t>
            </a:r>
            <a:r>
              <a:rPr lang="en-US" sz="1600" dirty="0" smtClean="0">
                <a:solidFill>
                  <a:srgbClr val="FF0000"/>
                </a:solidFill>
              </a:rPr>
              <a:t> CPU time</a:t>
            </a:r>
            <a:endParaRPr lang="en-US" sz="1600" dirty="0">
              <a:solidFill>
                <a:srgbClr val="FF0000"/>
              </a:solidFill>
            </a:endParaRPr>
          </a:p>
        </p:txBody>
      </p:sp>
    </p:spTree>
    <p:custDataLst>
      <p:tags r:id="rId1"/>
    </p:custDataLst>
    <p:extLst>
      <p:ext uri="{BB962C8B-B14F-4D97-AF65-F5344CB8AC3E}">
        <p14:creationId xmlns:p14="http://schemas.microsoft.com/office/powerpoint/2010/main" val="3182188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decomposition – Total </a:t>
            </a:r>
            <a:r>
              <a:rPr lang="en-US" dirty="0" err="1" smtClean="0"/>
              <a:t>RunTime</a:t>
            </a:r>
            <a:r>
              <a:rPr lang="en-US" dirty="0" smtClean="0"/>
              <a:t> (32 nodes)</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24</a:t>
            </a:fld>
            <a:endParaRPr lang="es-ES" dirty="0"/>
          </a:p>
        </p:txBody>
      </p:sp>
      <p:sp>
        <p:nvSpPr>
          <p:cNvPr id="3" name="TextBox 2"/>
          <p:cNvSpPr txBox="1"/>
          <p:nvPr/>
        </p:nvSpPr>
        <p:spPr>
          <a:xfrm>
            <a:off x="9448800" y="3352800"/>
            <a:ext cx="338629" cy="369332"/>
          </a:xfrm>
          <a:prstGeom prst="rect">
            <a:avLst/>
          </a:prstGeom>
          <a:noFill/>
        </p:spPr>
        <p:txBody>
          <a:bodyPr wrap="none" rtlCol="0">
            <a:spAutoFit/>
          </a:bodyPr>
          <a:lstStyle/>
          <a:p>
            <a:r>
              <a:rPr lang="en-US" dirty="0" smtClean="0"/>
              <a:t>X </a:t>
            </a:r>
          </a:p>
        </p:txBody>
      </p:sp>
      <p:graphicFrame>
        <p:nvGraphicFramePr>
          <p:cNvPr id="6" name="Chart 5"/>
          <p:cNvGraphicFramePr>
            <a:graphicFrameLocks/>
          </p:cNvGraphicFramePr>
          <p:nvPr>
            <p:extLst>
              <p:ext uri="{D42A27DB-BD31-4B8C-83A1-F6EECF244321}">
                <p14:modId xmlns:p14="http://schemas.microsoft.com/office/powerpoint/2010/main" val="1017255455"/>
              </p:ext>
            </p:extLst>
          </p:nvPr>
        </p:nvGraphicFramePr>
        <p:xfrm>
          <a:off x="323528" y="980728"/>
          <a:ext cx="7920880" cy="54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028384" y="3563724"/>
            <a:ext cx="717226" cy="369332"/>
          </a:xfrm>
          <a:prstGeom prst="rect">
            <a:avLst/>
          </a:prstGeom>
          <a:noFill/>
        </p:spPr>
        <p:txBody>
          <a:bodyPr wrap="none" rtlCol="0">
            <a:spAutoFit/>
          </a:bodyPr>
          <a:lstStyle/>
          <a:p>
            <a:r>
              <a:rPr lang="en-US" dirty="0">
                <a:solidFill>
                  <a:srgbClr val="FF0000"/>
                </a:solidFill>
              </a:rPr>
              <a:t>+</a:t>
            </a:r>
            <a:r>
              <a:rPr lang="en-US" dirty="0" smtClean="0">
                <a:solidFill>
                  <a:srgbClr val="FF0000"/>
                </a:solidFill>
              </a:rPr>
              <a:t> 8%</a:t>
            </a:r>
            <a:endParaRPr lang="en-US" dirty="0">
              <a:solidFill>
                <a:srgbClr val="FF0000"/>
              </a:solidFill>
            </a:endParaRPr>
          </a:p>
        </p:txBody>
      </p:sp>
      <p:sp>
        <p:nvSpPr>
          <p:cNvPr id="8" name="TextBox 7"/>
          <p:cNvSpPr txBox="1"/>
          <p:nvPr/>
        </p:nvSpPr>
        <p:spPr>
          <a:xfrm>
            <a:off x="8031238" y="3995772"/>
            <a:ext cx="828472" cy="369332"/>
          </a:xfrm>
          <a:prstGeom prst="rect">
            <a:avLst/>
          </a:prstGeom>
          <a:noFill/>
        </p:spPr>
        <p:txBody>
          <a:bodyPr wrap="none" rtlCol="0">
            <a:spAutoFit/>
          </a:bodyPr>
          <a:lstStyle/>
          <a:p>
            <a:r>
              <a:rPr lang="en-US" dirty="0">
                <a:solidFill>
                  <a:srgbClr val="FF0000"/>
                </a:solidFill>
              </a:rPr>
              <a:t>+</a:t>
            </a:r>
            <a:r>
              <a:rPr lang="en-US" dirty="0" smtClean="0">
                <a:solidFill>
                  <a:srgbClr val="FF0000"/>
                </a:solidFill>
              </a:rPr>
              <a:t> 11%</a:t>
            </a:r>
            <a:endParaRPr lang="en-US" dirty="0">
              <a:solidFill>
                <a:srgbClr val="FF0000"/>
              </a:solidFill>
            </a:endParaRPr>
          </a:p>
        </p:txBody>
      </p:sp>
      <p:sp>
        <p:nvSpPr>
          <p:cNvPr id="9" name="TextBox 8"/>
          <p:cNvSpPr txBox="1"/>
          <p:nvPr/>
        </p:nvSpPr>
        <p:spPr>
          <a:xfrm>
            <a:off x="8028384" y="4499828"/>
            <a:ext cx="845604" cy="369332"/>
          </a:xfrm>
          <a:prstGeom prst="rect">
            <a:avLst/>
          </a:prstGeom>
          <a:noFill/>
        </p:spPr>
        <p:txBody>
          <a:bodyPr wrap="none" rtlCol="0">
            <a:spAutoFit/>
          </a:bodyPr>
          <a:lstStyle/>
          <a:p>
            <a:r>
              <a:rPr lang="en-US" dirty="0">
                <a:solidFill>
                  <a:srgbClr val="FF0000"/>
                </a:solidFill>
              </a:rPr>
              <a:t>+</a:t>
            </a:r>
            <a:r>
              <a:rPr lang="en-US" dirty="0" smtClean="0">
                <a:solidFill>
                  <a:srgbClr val="FF0000"/>
                </a:solidFill>
              </a:rPr>
              <a:t> 25%</a:t>
            </a:r>
            <a:endParaRPr lang="en-US" dirty="0">
              <a:solidFill>
                <a:srgbClr val="FF0000"/>
              </a:solidFill>
            </a:endParaRPr>
          </a:p>
        </p:txBody>
      </p:sp>
      <p:sp>
        <p:nvSpPr>
          <p:cNvPr id="7" name="Rectangle 6"/>
          <p:cNvSpPr/>
          <p:nvPr/>
        </p:nvSpPr>
        <p:spPr>
          <a:xfrm>
            <a:off x="6732240" y="908720"/>
            <a:ext cx="2411760" cy="954107"/>
          </a:xfrm>
          <a:prstGeom prst="rect">
            <a:avLst/>
          </a:prstGeom>
        </p:spPr>
        <p:txBody>
          <a:bodyPr wrap="square">
            <a:spAutoFit/>
          </a:bodyPr>
          <a:lstStyle/>
          <a:p>
            <a:r>
              <a:rPr lang="en-US" sz="1400" dirty="0" smtClean="0"/>
              <a:t>20 days simulation</a:t>
            </a:r>
          </a:p>
          <a:p>
            <a:r>
              <a:rPr lang="en-US" sz="1400" dirty="0" smtClean="0"/>
              <a:t>Horizontal Resolution: </a:t>
            </a:r>
            <a:r>
              <a:rPr lang="en-US" sz="1400" dirty="0"/>
              <a:t>1ºx1º </a:t>
            </a:r>
            <a:endParaRPr lang="en-US" sz="1400" dirty="0" smtClean="0"/>
          </a:p>
          <a:p>
            <a:r>
              <a:rPr lang="en-US" sz="1400" dirty="0" smtClean="0"/>
              <a:t>60 </a:t>
            </a:r>
            <a:r>
              <a:rPr lang="en-US" sz="1400" dirty="0"/>
              <a:t>vertical layers ; </a:t>
            </a:r>
            <a:endParaRPr lang="en-US" sz="1400" dirty="0" smtClean="0"/>
          </a:p>
          <a:p>
            <a:r>
              <a:rPr lang="en-US" sz="1400" dirty="0" smtClean="0"/>
              <a:t>Pressure </a:t>
            </a:r>
            <a:r>
              <a:rPr lang="en-US" sz="1400" dirty="0"/>
              <a:t>top </a:t>
            </a:r>
            <a:r>
              <a:rPr lang="en-US" sz="1400" dirty="0" smtClean="0"/>
              <a:t>100HPa</a:t>
            </a:r>
            <a:endParaRPr lang="en-US" sz="1400" dirty="0"/>
          </a:p>
        </p:txBody>
      </p:sp>
    </p:spTree>
    <p:custDataLst>
      <p:tags r:id="rId1"/>
    </p:custDataLst>
    <p:extLst>
      <p:ext uri="{BB962C8B-B14F-4D97-AF65-F5344CB8AC3E}">
        <p14:creationId xmlns:p14="http://schemas.microsoft.com/office/powerpoint/2010/main" val="19538581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RunTime</a:t>
            </a:r>
            <a:r>
              <a:rPr lang="en-US" dirty="0" smtClean="0"/>
              <a:t>					</a:t>
            </a:r>
            <a:r>
              <a:rPr lang="en-US" dirty="0" smtClean="0">
                <a:solidFill>
                  <a:srgbClr val="FF0000"/>
                </a:solidFill>
              </a:rPr>
              <a:t>REGIONAL </a:t>
            </a:r>
            <a:r>
              <a:rPr lang="en-US" dirty="0">
                <a:solidFill>
                  <a:srgbClr val="FF0000"/>
                </a:solidFill>
              </a:rPr>
              <a:t>RUN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25</a:t>
            </a:fld>
            <a:endParaRPr lang="es-ES" dirty="0"/>
          </a:p>
        </p:txBody>
      </p:sp>
      <p:pic>
        <p:nvPicPr>
          <p:cNvPr id="3" name="Picture 2"/>
          <p:cNvPicPr>
            <a:picLocks noChangeAspect="1"/>
          </p:cNvPicPr>
          <p:nvPr/>
        </p:nvPicPr>
        <p:blipFill rotWithShape="1">
          <a:blip r:embed="rId2"/>
          <a:srcRect l="78519" t="42514" r="483" b="42546"/>
          <a:stretch/>
        </p:blipFill>
        <p:spPr>
          <a:xfrm>
            <a:off x="6876256" y="5733256"/>
            <a:ext cx="1584176" cy="837611"/>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2391175023"/>
              </p:ext>
            </p:extLst>
          </p:nvPr>
        </p:nvGraphicFramePr>
        <p:xfrm>
          <a:off x="4644008" y="2204864"/>
          <a:ext cx="4392488" cy="3240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74837396"/>
              </p:ext>
            </p:extLst>
          </p:nvPr>
        </p:nvGraphicFramePr>
        <p:xfrm>
          <a:off x="395536" y="2204864"/>
          <a:ext cx="4248472" cy="324036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3995936" y="5661248"/>
            <a:ext cx="1584176" cy="276999"/>
          </a:xfrm>
          <a:prstGeom prst="rect">
            <a:avLst/>
          </a:prstGeom>
        </p:spPr>
        <p:txBody>
          <a:bodyPr wrap="square">
            <a:spAutoFit/>
          </a:bodyPr>
          <a:lstStyle/>
          <a:p>
            <a:r>
              <a:rPr lang="en-US" sz="1200" dirty="0"/>
              <a:t>CPU MNII</a:t>
            </a:r>
          </a:p>
        </p:txBody>
      </p:sp>
      <p:sp>
        <p:nvSpPr>
          <p:cNvPr id="9" name="Rectangle 8"/>
          <p:cNvSpPr/>
          <p:nvPr/>
        </p:nvSpPr>
        <p:spPr>
          <a:xfrm rot="16200000">
            <a:off x="-546083" y="3434517"/>
            <a:ext cx="1584176" cy="276999"/>
          </a:xfrm>
          <a:prstGeom prst="rect">
            <a:avLst/>
          </a:prstGeom>
        </p:spPr>
        <p:txBody>
          <a:bodyPr wrap="square">
            <a:spAutoFit/>
          </a:bodyPr>
          <a:lstStyle/>
          <a:p>
            <a:pPr algn="ctr">
              <a:defRPr sz="900" b="1" i="0" u="none" strike="noStrike" kern="1200" baseline="0">
                <a:solidFill>
                  <a:prstClr val="black"/>
                </a:solidFill>
                <a:latin typeface="+mn-lt"/>
                <a:ea typeface="+mn-ea"/>
                <a:cs typeface="+mn-cs"/>
              </a:defRPr>
            </a:pPr>
            <a:r>
              <a:rPr lang="en-US" sz="1200" b="1" dirty="0" err="1" smtClean="0">
                <a:solidFill>
                  <a:prstClr val="black"/>
                </a:solidFill>
              </a:rPr>
              <a:t>RunTime</a:t>
            </a:r>
            <a:r>
              <a:rPr lang="en-US" sz="1200" b="1" dirty="0" smtClean="0">
                <a:solidFill>
                  <a:prstClr val="black"/>
                </a:solidFill>
              </a:rPr>
              <a:t> (%)</a:t>
            </a:r>
            <a:endParaRPr lang="en-US" sz="1200" b="1" dirty="0">
              <a:solidFill>
                <a:prstClr val="black"/>
              </a:solidFill>
            </a:endParaRPr>
          </a:p>
        </p:txBody>
      </p:sp>
      <p:sp>
        <p:nvSpPr>
          <p:cNvPr id="12" name="TextBox 11"/>
          <p:cNvSpPr txBox="1"/>
          <p:nvPr/>
        </p:nvSpPr>
        <p:spPr>
          <a:xfrm>
            <a:off x="1763688" y="1628800"/>
            <a:ext cx="1296373" cy="400110"/>
          </a:xfrm>
          <a:prstGeom prst="rect">
            <a:avLst/>
          </a:prstGeom>
          <a:noFill/>
        </p:spPr>
        <p:txBody>
          <a:bodyPr wrap="none" rtlCol="0">
            <a:spAutoFit/>
          </a:bodyPr>
          <a:lstStyle/>
          <a:p>
            <a:r>
              <a:rPr lang="en-US" sz="2000" b="1" dirty="0" smtClean="0"/>
              <a:t>1 ash bin</a:t>
            </a:r>
            <a:endParaRPr lang="en-US" sz="2000" b="1" dirty="0"/>
          </a:p>
        </p:txBody>
      </p:sp>
      <p:sp>
        <p:nvSpPr>
          <p:cNvPr id="13" name="TextBox 12"/>
          <p:cNvSpPr txBox="1"/>
          <p:nvPr/>
        </p:nvSpPr>
        <p:spPr>
          <a:xfrm>
            <a:off x="6156176" y="1628800"/>
            <a:ext cx="1439016" cy="400110"/>
          </a:xfrm>
          <a:prstGeom prst="rect">
            <a:avLst/>
          </a:prstGeom>
          <a:noFill/>
        </p:spPr>
        <p:txBody>
          <a:bodyPr wrap="none" rtlCol="0">
            <a:spAutoFit/>
          </a:bodyPr>
          <a:lstStyle/>
          <a:p>
            <a:r>
              <a:rPr lang="en-US" sz="2000" b="1" dirty="0" smtClean="0"/>
              <a:t>7 ash bins</a:t>
            </a:r>
            <a:endParaRPr lang="en-US" sz="2000" b="1" dirty="0"/>
          </a:p>
        </p:txBody>
      </p:sp>
    </p:spTree>
    <p:extLst>
      <p:ext uri="{BB962C8B-B14F-4D97-AF65-F5344CB8AC3E}">
        <p14:creationId xmlns:p14="http://schemas.microsoft.com/office/powerpoint/2010/main" val="3144825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Strong </a:t>
            </a:r>
            <a:r>
              <a:rPr lang="en-US" dirty="0" smtClean="0"/>
              <a:t>scalability				</a:t>
            </a:r>
            <a:r>
              <a:rPr lang="en-US" dirty="0">
                <a:solidFill>
                  <a:srgbClr val="FF0000"/>
                </a:solidFill>
              </a:rPr>
              <a:t>REGIONAL RUN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26</a:t>
            </a:fld>
            <a:endParaRPr lang="es-ES" dirty="0"/>
          </a:p>
        </p:txBody>
      </p:sp>
      <p:sp>
        <p:nvSpPr>
          <p:cNvPr id="8" name="Rectangle 7"/>
          <p:cNvSpPr/>
          <p:nvPr/>
        </p:nvSpPr>
        <p:spPr>
          <a:xfrm>
            <a:off x="3347864" y="5445224"/>
            <a:ext cx="2664296" cy="276999"/>
          </a:xfrm>
          <a:prstGeom prst="rect">
            <a:avLst/>
          </a:prstGeom>
        </p:spPr>
        <p:txBody>
          <a:bodyPr wrap="square">
            <a:spAutoFit/>
          </a:bodyPr>
          <a:lstStyle/>
          <a:p>
            <a:pPr algn="ctr">
              <a:defRPr sz="900" b="1" i="0" u="none" strike="noStrike" kern="1200" baseline="0">
                <a:solidFill>
                  <a:prstClr val="black"/>
                </a:solidFill>
                <a:latin typeface="+mn-lt"/>
                <a:ea typeface="+mn-ea"/>
                <a:cs typeface="+mn-cs"/>
              </a:defRPr>
            </a:pPr>
            <a:r>
              <a:rPr lang="en-US" sz="1200" b="1" dirty="0">
                <a:solidFill>
                  <a:prstClr val="black"/>
                </a:solidFill>
              </a:rPr>
              <a:t>Computation Nodes</a:t>
            </a:r>
          </a:p>
        </p:txBody>
      </p:sp>
      <p:graphicFrame>
        <p:nvGraphicFramePr>
          <p:cNvPr id="14" name="Chart 13"/>
          <p:cNvGraphicFramePr>
            <a:graphicFrameLocks/>
          </p:cNvGraphicFramePr>
          <p:nvPr>
            <p:extLst>
              <p:ext uri="{D42A27DB-BD31-4B8C-83A1-F6EECF244321}">
                <p14:modId xmlns:p14="http://schemas.microsoft.com/office/powerpoint/2010/main" val="1108680422"/>
              </p:ext>
            </p:extLst>
          </p:nvPr>
        </p:nvGraphicFramePr>
        <p:xfrm>
          <a:off x="1115616" y="1556792"/>
          <a:ext cx="7272808"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p:cNvSpPr/>
          <p:nvPr/>
        </p:nvSpPr>
        <p:spPr>
          <a:xfrm rot="16200000">
            <a:off x="29979" y="3146485"/>
            <a:ext cx="1584176" cy="276999"/>
          </a:xfrm>
          <a:prstGeom prst="rect">
            <a:avLst/>
          </a:prstGeom>
        </p:spPr>
        <p:txBody>
          <a:bodyPr wrap="square">
            <a:spAutoFit/>
          </a:bodyPr>
          <a:lstStyle/>
          <a:p>
            <a:pPr algn="ctr">
              <a:defRPr sz="900" b="1" i="0" u="none" strike="noStrike" kern="1200" baseline="0">
                <a:solidFill>
                  <a:prstClr val="black"/>
                </a:solidFill>
                <a:latin typeface="+mn-lt"/>
                <a:ea typeface="+mn-ea"/>
                <a:cs typeface="+mn-cs"/>
              </a:defRPr>
            </a:pPr>
            <a:r>
              <a:rPr lang="en-US" sz="1200" b="1" dirty="0" smtClean="0">
                <a:solidFill>
                  <a:prstClr val="black"/>
                </a:solidFill>
              </a:rPr>
              <a:t>Speed-up (p)</a:t>
            </a:r>
            <a:endParaRPr lang="en-US" sz="1200" b="1" dirty="0">
              <a:solidFill>
                <a:prstClr val="black"/>
              </a:solidFill>
            </a:endParaRPr>
          </a:p>
        </p:txBody>
      </p:sp>
    </p:spTree>
    <p:extLst>
      <p:ext uri="{BB962C8B-B14F-4D97-AF65-F5344CB8AC3E}">
        <p14:creationId xmlns:p14="http://schemas.microsoft.com/office/powerpoint/2010/main" val="462935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NMMB-</a:t>
            </a:r>
            <a:r>
              <a:rPr lang="en-GB" dirty="0" smtClean="0"/>
              <a:t>ASH:</a:t>
            </a:r>
            <a:r>
              <a:rPr lang="en-GB" dirty="0"/>
              <a:t/>
            </a:r>
            <a:br>
              <a:rPr lang="en-GB" dirty="0"/>
            </a:br>
            <a:r>
              <a:rPr lang="en-GB" dirty="0" smtClean="0"/>
              <a:t>RESULTS</a:t>
            </a:r>
            <a:endParaRPr lang="en-GB" dirty="0"/>
          </a:p>
        </p:txBody>
      </p:sp>
      <p:pic>
        <p:nvPicPr>
          <p:cNvPr id="4" name="Picture 3" descr="Etna_3Dic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7" y="332656"/>
            <a:ext cx="4344483" cy="3258362"/>
          </a:xfrm>
          <a:prstGeom prst="rect">
            <a:avLst/>
          </a:prstGeom>
        </p:spPr>
      </p:pic>
    </p:spTree>
    <p:extLst>
      <p:ext uri="{BB962C8B-B14F-4D97-AF65-F5344CB8AC3E}">
        <p14:creationId xmlns:p14="http://schemas.microsoft.com/office/powerpoint/2010/main" val="4109046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Ash dispersal (column mass) 		       </a:t>
            </a:r>
            <a:r>
              <a:rPr lang="en-US" dirty="0" smtClean="0">
                <a:solidFill>
                  <a:srgbClr val="FF0000"/>
                </a:solidFill>
              </a:rPr>
              <a:t>REGIONAL </a:t>
            </a:r>
            <a:r>
              <a:rPr lang="en-US" dirty="0">
                <a:solidFill>
                  <a:srgbClr val="FF0000"/>
                </a:solidFill>
              </a:rPr>
              <a:t>RUN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28</a:t>
            </a:fld>
            <a:endParaRPr lang="es-ES" dirty="0"/>
          </a:p>
        </p:txBody>
      </p:sp>
      <p:grpSp>
        <p:nvGrpSpPr>
          <p:cNvPr id="16" name="Group 15"/>
          <p:cNvGrpSpPr/>
          <p:nvPr/>
        </p:nvGrpSpPr>
        <p:grpSpPr>
          <a:xfrm>
            <a:off x="323528" y="2420888"/>
            <a:ext cx="4392488" cy="3960440"/>
            <a:chOff x="323528" y="2420888"/>
            <a:chExt cx="4392488" cy="3960440"/>
          </a:xfrm>
        </p:grpSpPr>
        <p:sp>
          <p:nvSpPr>
            <p:cNvPr id="12" name="Rectangle 11"/>
            <p:cNvSpPr/>
            <p:nvPr/>
          </p:nvSpPr>
          <p:spPr>
            <a:xfrm>
              <a:off x="323528" y="2420888"/>
              <a:ext cx="4392488" cy="396044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olmass_12Z21JUL2001.png"/>
            <p:cNvPicPr>
              <a:picLocks noChangeAspect="1"/>
            </p:cNvPicPr>
            <p:nvPr/>
          </p:nvPicPr>
          <p:blipFill rotWithShape="1">
            <a:blip r:embed="rId3">
              <a:extLst>
                <a:ext uri="{28A0092B-C50C-407E-A947-70E740481C1C}">
                  <a14:useLocalDpi xmlns:a14="http://schemas.microsoft.com/office/drawing/2010/main" val="0"/>
                </a:ext>
              </a:extLst>
            </a:blip>
            <a:srcRect t="4711"/>
            <a:stretch/>
          </p:blipFill>
          <p:spPr>
            <a:xfrm>
              <a:off x="467544" y="2572554"/>
              <a:ext cx="2016224" cy="1921230"/>
            </a:xfrm>
            <a:prstGeom prst="rect">
              <a:avLst/>
            </a:prstGeom>
          </p:spPr>
        </p:pic>
        <p:pic>
          <p:nvPicPr>
            <p:cNvPr id="6" name="Picture 5" descr="colmass_12Z22JUL2001.png"/>
            <p:cNvPicPr>
              <a:picLocks noChangeAspect="1"/>
            </p:cNvPicPr>
            <p:nvPr/>
          </p:nvPicPr>
          <p:blipFill rotWithShape="1">
            <a:blip r:embed="rId4">
              <a:extLst>
                <a:ext uri="{28A0092B-C50C-407E-A947-70E740481C1C}">
                  <a14:useLocalDpi xmlns:a14="http://schemas.microsoft.com/office/drawing/2010/main" val="0"/>
                </a:ext>
              </a:extLst>
            </a:blip>
            <a:srcRect t="4711"/>
            <a:stretch/>
          </p:blipFill>
          <p:spPr>
            <a:xfrm>
              <a:off x="2555776" y="2564904"/>
              <a:ext cx="2016224" cy="1849222"/>
            </a:xfrm>
            <a:prstGeom prst="rect">
              <a:avLst/>
            </a:prstGeom>
          </p:spPr>
        </p:pic>
        <p:pic>
          <p:nvPicPr>
            <p:cNvPr id="7" name="Picture 6" descr="colmass_12Z23JUL2001.png"/>
            <p:cNvPicPr>
              <a:picLocks noChangeAspect="1"/>
            </p:cNvPicPr>
            <p:nvPr/>
          </p:nvPicPr>
          <p:blipFill rotWithShape="1">
            <a:blip r:embed="rId5">
              <a:extLst>
                <a:ext uri="{28A0092B-C50C-407E-A947-70E740481C1C}">
                  <a14:useLocalDpi xmlns:a14="http://schemas.microsoft.com/office/drawing/2010/main" val="0"/>
                </a:ext>
              </a:extLst>
            </a:blip>
            <a:srcRect t="5244"/>
            <a:stretch/>
          </p:blipFill>
          <p:spPr>
            <a:xfrm>
              <a:off x="467544" y="4365104"/>
              <a:ext cx="2016225" cy="1910486"/>
            </a:xfrm>
            <a:prstGeom prst="rect">
              <a:avLst/>
            </a:prstGeom>
          </p:spPr>
        </p:pic>
        <p:pic>
          <p:nvPicPr>
            <p:cNvPr id="8" name="Picture 7" descr="colmass_00Z24JUL2001.png"/>
            <p:cNvPicPr>
              <a:picLocks noChangeAspect="1"/>
            </p:cNvPicPr>
            <p:nvPr/>
          </p:nvPicPr>
          <p:blipFill rotWithShape="1">
            <a:blip r:embed="rId6">
              <a:extLst>
                <a:ext uri="{28A0092B-C50C-407E-A947-70E740481C1C}">
                  <a14:useLocalDpi xmlns:a14="http://schemas.microsoft.com/office/drawing/2010/main" val="0"/>
                </a:ext>
              </a:extLst>
            </a:blip>
            <a:srcRect t="6313"/>
            <a:stretch/>
          </p:blipFill>
          <p:spPr>
            <a:xfrm>
              <a:off x="2555776" y="4365104"/>
              <a:ext cx="2016225" cy="1888942"/>
            </a:xfrm>
            <a:prstGeom prst="rect">
              <a:avLst/>
            </a:prstGeom>
          </p:spPr>
        </p:pic>
      </p:grpSp>
      <p:sp>
        <p:nvSpPr>
          <p:cNvPr id="9" name="Content Placeholder 3"/>
          <p:cNvSpPr>
            <a:spLocks noGrp="1"/>
          </p:cNvSpPr>
          <p:nvPr>
            <p:ph idx="1"/>
          </p:nvPr>
        </p:nvSpPr>
        <p:spPr>
          <a:xfrm>
            <a:off x="107504" y="980728"/>
            <a:ext cx="8856984" cy="1512168"/>
          </a:xfrm>
        </p:spPr>
        <p:txBody>
          <a:bodyPr>
            <a:normAutofit/>
          </a:bodyPr>
          <a:lstStyle/>
          <a:p>
            <a:pPr>
              <a:buFont typeface="Arial"/>
              <a:buChar char="•"/>
            </a:pPr>
            <a:r>
              <a:rPr lang="en-US" dirty="0" smtClean="0"/>
              <a:t>Mt. Etna eruption 2001 – Period 07/20/01 </a:t>
            </a:r>
            <a:r>
              <a:rPr lang="en-US" dirty="0"/>
              <a:t>to </a:t>
            </a:r>
            <a:r>
              <a:rPr lang="en-US" dirty="0" smtClean="0"/>
              <a:t>07/25/01 </a:t>
            </a:r>
          </a:p>
          <a:p>
            <a:pPr>
              <a:buFont typeface="Arial"/>
              <a:buChar char="•"/>
            </a:pPr>
            <a:r>
              <a:rPr lang="en-US" dirty="0" smtClean="0"/>
              <a:t>Horizontal </a:t>
            </a:r>
            <a:r>
              <a:rPr lang="en-US" dirty="0"/>
              <a:t>resolution of </a:t>
            </a:r>
            <a:r>
              <a:rPr lang="en-US" dirty="0" smtClean="0"/>
              <a:t>0.1ºx</a:t>
            </a:r>
            <a:r>
              <a:rPr lang="en-US" dirty="0"/>
              <a:t>0.1º</a:t>
            </a:r>
            <a:r>
              <a:rPr lang="en-US" dirty="0" smtClean="0"/>
              <a:t> </a:t>
            </a:r>
            <a:r>
              <a:rPr lang="en-US" dirty="0"/>
              <a:t>with 60 vertical </a:t>
            </a:r>
            <a:r>
              <a:rPr lang="en-US" dirty="0" smtClean="0"/>
              <a:t>layers</a:t>
            </a:r>
          </a:p>
          <a:p>
            <a:pPr>
              <a:buFont typeface="Arial"/>
              <a:buChar char="•"/>
            </a:pPr>
            <a:r>
              <a:rPr lang="en-US" dirty="0" smtClean="0"/>
              <a:t>Meteorology: </a:t>
            </a:r>
            <a:r>
              <a:rPr lang="en-US" dirty="0" err="1" smtClean="0"/>
              <a:t>EraInterim</a:t>
            </a:r>
            <a:r>
              <a:rPr lang="en-US" dirty="0" smtClean="0"/>
              <a:t> </a:t>
            </a:r>
            <a:r>
              <a:rPr lang="en-US" dirty="0"/>
              <a:t>at 0.75º</a:t>
            </a:r>
          </a:p>
        </p:txBody>
      </p:sp>
      <p:sp>
        <p:nvSpPr>
          <p:cNvPr id="13" name="TextBox 12"/>
          <p:cNvSpPr txBox="1"/>
          <p:nvPr/>
        </p:nvSpPr>
        <p:spPr>
          <a:xfrm>
            <a:off x="5283200" y="3589867"/>
            <a:ext cx="184666" cy="369332"/>
          </a:xfrm>
          <a:prstGeom prst="rect">
            <a:avLst/>
          </a:prstGeom>
          <a:noFill/>
        </p:spPr>
        <p:txBody>
          <a:bodyPr wrap="none" rtlCol="0">
            <a:spAutoFit/>
          </a:bodyPr>
          <a:lstStyle/>
          <a:p>
            <a:endParaRPr lang="en-US" dirty="0"/>
          </a:p>
        </p:txBody>
      </p:sp>
      <p:sp>
        <p:nvSpPr>
          <p:cNvPr id="15" name="Content Placeholder 3"/>
          <p:cNvSpPr txBox="1">
            <a:spLocks/>
          </p:cNvSpPr>
          <p:nvPr/>
        </p:nvSpPr>
        <p:spPr bwMode="auto">
          <a:xfrm>
            <a:off x="2843808" y="6353944"/>
            <a:ext cx="216024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7"/>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t>Marti et. al. GMD (</a:t>
            </a:r>
            <a:r>
              <a:rPr lang="en-US" sz="1200" i="1" dirty="0" smtClean="0"/>
              <a:t>in prep)</a:t>
            </a:r>
            <a:endParaRPr lang="en-US" sz="1200" i="1" dirty="0"/>
          </a:p>
        </p:txBody>
      </p:sp>
      <p:graphicFrame>
        <p:nvGraphicFramePr>
          <p:cNvPr id="17" name="Table 16"/>
          <p:cNvGraphicFramePr>
            <a:graphicFrameLocks noGrp="1"/>
          </p:cNvGraphicFramePr>
          <p:nvPr>
            <p:extLst>
              <p:ext uri="{D42A27DB-BD31-4B8C-83A1-F6EECF244321}">
                <p14:modId xmlns:p14="http://schemas.microsoft.com/office/powerpoint/2010/main" val="2638844038"/>
              </p:ext>
            </p:extLst>
          </p:nvPr>
        </p:nvGraphicFramePr>
        <p:xfrm>
          <a:off x="5076056" y="2564904"/>
          <a:ext cx="3816424" cy="2089950"/>
        </p:xfrm>
        <a:graphic>
          <a:graphicData uri="http://schemas.openxmlformats.org/drawingml/2006/table">
            <a:tbl>
              <a:tblPr firstRow="1" bandRow="1">
                <a:tableStyleId>{2D5ABB26-0587-4C30-8999-92F81FD0307C}</a:tableStyleId>
              </a:tblPr>
              <a:tblGrid>
                <a:gridCol w="1440160"/>
                <a:gridCol w="1285857"/>
                <a:gridCol w="1090407"/>
              </a:tblGrid>
              <a:tr h="417990">
                <a:tc>
                  <a:txBody>
                    <a:bodyPr/>
                    <a:lstStyle/>
                    <a:p>
                      <a:pPr algn="ctr"/>
                      <a:r>
                        <a:rPr lang="en-US" sz="1400" b="1" dirty="0" smtClean="0">
                          <a:solidFill>
                            <a:schemeClr val="bg1"/>
                          </a:solidFill>
                        </a:rPr>
                        <a:t>Schemes</a:t>
                      </a:r>
                      <a:endParaRPr lang="en-US" sz="1400" b="1"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400" b="1" dirty="0" smtClean="0"/>
                        <a:t>Implemented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t>Tested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990">
                <a:tc>
                  <a:txBody>
                    <a:bodyPr/>
                    <a:lstStyle/>
                    <a:p>
                      <a:pPr algn="ctr"/>
                      <a:r>
                        <a:rPr lang="en-US" sz="1400" b="1" dirty="0" smtClean="0"/>
                        <a:t>Emission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990">
                <a:tc>
                  <a:txBody>
                    <a:bodyPr/>
                    <a:lstStyle/>
                    <a:p>
                      <a:pPr algn="ctr"/>
                      <a:r>
                        <a:rPr lang="en-US" sz="1400" b="1" dirty="0" smtClean="0"/>
                        <a:t>MER</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990">
                <a:tc>
                  <a:txBody>
                    <a:bodyPr/>
                    <a:lstStyle/>
                    <a:p>
                      <a:pPr algn="ctr"/>
                      <a:r>
                        <a:rPr lang="en-US" sz="1400" b="1" dirty="0" smtClean="0"/>
                        <a:t>Aggregation</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990">
                <a:tc>
                  <a:txBody>
                    <a:bodyPr/>
                    <a:lstStyle/>
                    <a:p>
                      <a:pPr algn="ctr"/>
                      <a:r>
                        <a:rPr lang="en-US" sz="1400" b="1" dirty="0" smtClean="0"/>
                        <a:t>Set. Velocity</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8" name="Content Placeholder 3"/>
          <p:cNvSpPr txBox="1">
            <a:spLocks/>
          </p:cNvSpPr>
          <p:nvPr/>
        </p:nvSpPr>
        <p:spPr bwMode="auto">
          <a:xfrm>
            <a:off x="5148064" y="4941168"/>
            <a:ext cx="374441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7"/>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dirty="0" smtClean="0"/>
              <a:t>Good agreement with time and direction of plume.</a:t>
            </a:r>
            <a:endParaRPr lang="en-US" dirty="0"/>
          </a:p>
        </p:txBody>
      </p:sp>
    </p:spTree>
    <p:custDataLst>
      <p:tags r:id="rId1"/>
    </p:custDataLst>
    <p:extLst>
      <p:ext uri="{BB962C8B-B14F-4D97-AF65-F5344CB8AC3E}">
        <p14:creationId xmlns:p14="http://schemas.microsoft.com/office/powerpoint/2010/main" val="2947091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Ash deposition (load)				</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29</a:t>
            </a:fld>
            <a:endParaRPr lang="es-ES" dirty="0"/>
          </a:p>
        </p:txBody>
      </p:sp>
      <p:pic>
        <p:nvPicPr>
          <p:cNvPr id="23" name="Picture 22" descr="Screen Shot 2016-02-29 at 15.27.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1268760"/>
            <a:ext cx="3600400" cy="4220337"/>
          </a:xfrm>
          <a:prstGeom prst="rect">
            <a:avLst/>
          </a:prstGeom>
        </p:spPr>
      </p:pic>
      <p:pic>
        <p:nvPicPr>
          <p:cNvPr id="32" name="Picture 31" descr="gload_pet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980728"/>
            <a:ext cx="4680520" cy="4680520"/>
          </a:xfrm>
          <a:prstGeom prst="rect">
            <a:avLst/>
          </a:prstGeom>
        </p:spPr>
      </p:pic>
      <p:sp>
        <p:nvSpPr>
          <p:cNvPr id="33" name="TextBox 32"/>
          <p:cNvSpPr txBox="1"/>
          <p:nvPr/>
        </p:nvSpPr>
        <p:spPr>
          <a:xfrm>
            <a:off x="1331640" y="5775647"/>
            <a:ext cx="2006604" cy="461665"/>
          </a:xfrm>
          <a:prstGeom prst="rect">
            <a:avLst/>
          </a:prstGeom>
          <a:noFill/>
        </p:spPr>
        <p:txBody>
          <a:bodyPr wrap="none" rtlCol="0">
            <a:spAutoFit/>
          </a:bodyPr>
          <a:lstStyle/>
          <a:p>
            <a:r>
              <a:rPr lang="en-US" sz="1200" dirty="0"/>
              <a:t>S. </a:t>
            </a:r>
            <a:r>
              <a:rPr lang="en-US" sz="1200" dirty="0" err="1"/>
              <a:t>Scollo</a:t>
            </a:r>
            <a:r>
              <a:rPr lang="en-US" sz="1200" dirty="0"/>
              <a:t> et al</a:t>
            </a:r>
            <a:r>
              <a:rPr lang="en-US" sz="1200" dirty="0" smtClean="0"/>
              <a:t>.</a:t>
            </a:r>
            <a:r>
              <a:rPr lang="en-US" sz="1200" i="1" dirty="0" smtClean="0"/>
              <a:t> JVGR </a:t>
            </a:r>
            <a:r>
              <a:rPr lang="en-US" sz="1200" b="1" dirty="0" smtClean="0"/>
              <a:t>2007</a:t>
            </a:r>
            <a:r>
              <a:rPr lang="en-US" sz="1200" dirty="0" smtClean="0"/>
              <a:t> </a:t>
            </a:r>
            <a:endParaRPr lang="en-US" sz="1200" dirty="0"/>
          </a:p>
          <a:p>
            <a:endParaRPr lang="en-US" sz="1200" dirty="0"/>
          </a:p>
        </p:txBody>
      </p:sp>
      <p:sp>
        <p:nvSpPr>
          <p:cNvPr id="10" name="Content Placeholder 3"/>
          <p:cNvSpPr txBox="1">
            <a:spLocks/>
          </p:cNvSpPr>
          <p:nvPr/>
        </p:nvSpPr>
        <p:spPr bwMode="auto">
          <a:xfrm>
            <a:off x="6228184" y="5805264"/>
            <a:ext cx="2592288"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5"/>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latin typeface="+mj-lt"/>
              </a:rPr>
              <a:t>Marti et. al. GMD (</a:t>
            </a:r>
            <a:r>
              <a:rPr lang="en-US" sz="1200" i="1" dirty="0" smtClean="0">
                <a:latin typeface="+mj-lt"/>
              </a:rPr>
              <a:t>in prep)</a:t>
            </a:r>
            <a:endParaRPr lang="en-US" sz="1200" i="1" dirty="0">
              <a:latin typeface="+mj-lt"/>
            </a:endParaRPr>
          </a:p>
        </p:txBody>
      </p:sp>
    </p:spTree>
    <p:extLst>
      <p:ext uri="{BB962C8B-B14F-4D97-AF65-F5344CB8AC3E}">
        <p14:creationId xmlns:p14="http://schemas.microsoft.com/office/powerpoint/2010/main" val="412286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Left Bracket 12"/>
          <p:cNvSpPr/>
          <p:nvPr/>
        </p:nvSpPr>
        <p:spPr>
          <a:xfrm>
            <a:off x="1115616" y="1484784"/>
            <a:ext cx="360040" cy="4104456"/>
          </a:xfrm>
          <a:prstGeom prst="leftBracket">
            <a:avLst/>
          </a:prstGeom>
          <a:ln>
            <a:solidFill>
              <a:srgbClr val="07010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53" name="Rounded Rectangle 52"/>
          <p:cNvSpPr/>
          <p:nvPr/>
        </p:nvSpPr>
        <p:spPr>
          <a:xfrm>
            <a:off x="467544" y="3140968"/>
            <a:ext cx="1296144" cy="720080"/>
          </a:xfrm>
          <a:prstGeom prst="roundRect">
            <a:avLst/>
          </a:prstGeom>
          <a:solidFill>
            <a:srgbClr val="D9D9D9"/>
          </a:solidFill>
          <a:ln>
            <a:solidFill>
              <a:srgbClr val="0701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p:txBody>
          <a:bodyPr/>
          <a:lstStyle/>
          <a:p>
            <a:r>
              <a:rPr lang="en-US" sz="2800" dirty="0" smtClean="0">
                <a:solidFill>
                  <a:srgbClr val="FFFFFF"/>
                </a:solidFill>
              </a:rPr>
              <a:t>NMMB/BSC-Chemical Transport Model (Overview)</a:t>
            </a:r>
            <a:endParaRPr lang="en-US" sz="2800" dirty="0">
              <a:solidFill>
                <a:srgbClr val="FFFFFF"/>
              </a:solidFill>
            </a:endParaRPr>
          </a:p>
        </p:txBody>
      </p:sp>
      <p:sp>
        <p:nvSpPr>
          <p:cNvPr id="4" name="TextBox 3"/>
          <p:cNvSpPr txBox="1"/>
          <p:nvPr/>
        </p:nvSpPr>
        <p:spPr>
          <a:xfrm>
            <a:off x="1187365" y="609141"/>
            <a:ext cx="184666" cy="369332"/>
          </a:xfrm>
          <a:prstGeom prst="rect">
            <a:avLst/>
          </a:prstGeom>
          <a:noFill/>
        </p:spPr>
        <p:txBody>
          <a:bodyPr wrap="none" rtlCol="0">
            <a:spAutoFit/>
          </a:bodyPr>
          <a:lstStyle/>
          <a:p>
            <a:endParaRPr lang="en-US"/>
          </a:p>
        </p:txBody>
      </p:sp>
      <p:sp>
        <p:nvSpPr>
          <p:cNvPr id="18" name="Text Box 4"/>
          <p:cNvSpPr txBox="1">
            <a:spLocks noChangeArrowheads="1"/>
          </p:cNvSpPr>
          <p:nvPr/>
        </p:nvSpPr>
        <p:spPr bwMode="auto">
          <a:xfrm>
            <a:off x="323528" y="3068960"/>
            <a:ext cx="151130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defRPr/>
            </a:pPr>
            <a:r>
              <a:rPr lang="en-US" sz="2200" b="1" dirty="0" smtClean="0">
                <a:latin typeface="Calibri"/>
                <a:cs typeface="Calibri"/>
              </a:rPr>
              <a:t>NMMB/</a:t>
            </a:r>
          </a:p>
          <a:p>
            <a:pPr algn="ctr">
              <a:defRPr/>
            </a:pPr>
            <a:r>
              <a:rPr lang="en-US" sz="2200" b="1" dirty="0" smtClean="0">
                <a:latin typeface="Calibri"/>
                <a:cs typeface="Calibri"/>
              </a:rPr>
              <a:t>BSC-CTM</a:t>
            </a:r>
          </a:p>
        </p:txBody>
      </p:sp>
      <p:grpSp>
        <p:nvGrpSpPr>
          <p:cNvPr id="54" name="Group 53"/>
          <p:cNvGrpSpPr/>
          <p:nvPr/>
        </p:nvGrpSpPr>
        <p:grpSpPr>
          <a:xfrm>
            <a:off x="1475655" y="1052736"/>
            <a:ext cx="3528393" cy="971550"/>
            <a:chOff x="1979712" y="1124744"/>
            <a:chExt cx="3528393" cy="971550"/>
          </a:xfrm>
          <a:noFill/>
        </p:grpSpPr>
        <p:sp>
          <p:nvSpPr>
            <p:cNvPr id="46" name="Rounded Rectangle 45"/>
            <p:cNvSpPr/>
            <p:nvPr/>
          </p:nvSpPr>
          <p:spPr>
            <a:xfrm>
              <a:off x="1979712" y="1196752"/>
              <a:ext cx="3528392" cy="720080"/>
            </a:xfrm>
            <a:prstGeom prst="roundRect">
              <a:avLst/>
            </a:prstGeom>
            <a:solidFill>
              <a:schemeClr val="bg1">
                <a:lumMod val="85000"/>
              </a:schemeClr>
            </a:solidFill>
            <a:ln>
              <a:solidFill>
                <a:srgbClr val="0701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Box 8"/>
            <p:cNvSpPr txBox="1">
              <a:spLocks noChangeArrowheads="1"/>
            </p:cNvSpPr>
            <p:nvPr/>
          </p:nvSpPr>
          <p:spPr bwMode="auto">
            <a:xfrm>
              <a:off x="1979713" y="1124744"/>
              <a:ext cx="3528392" cy="971550"/>
            </a:xfrm>
            <a:prstGeom prst="rect">
              <a:avLst/>
            </a:prstGeom>
            <a:gr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defRPr/>
              </a:pPr>
              <a:r>
                <a:rPr lang="en-US" sz="2000" b="1" dirty="0" smtClean="0">
                  <a:latin typeface="Calibri"/>
                  <a:cs typeface="Calibri"/>
                </a:rPr>
                <a:t>Nonhydrostatic Multiscale </a:t>
              </a:r>
            </a:p>
            <a:p>
              <a:pPr algn="ctr">
                <a:defRPr/>
              </a:pPr>
              <a:r>
                <a:rPr lang="en-US" sz="2000" b="1" dirty="0" smtClean="0">
                  <a:latin typeface="Calibri"/>
                  <a:cs typeface="Calibri"/>
                </a:rPr>
                <a:t>Model on the B-grid (NMMB)</a:t>
              </a:r>
            </a:p>
          </p:txBody>
        </p:sp>
      </p:grpSp>
      <p:sp>
        <p:nvSpPr>
          <p:cNvPr id="23" name="Text Box 9"/>
          <p:cNvSpPr txBox="1">
            <a:spLocks noChangeArrowheads="1"/>
          </p:cNvSpPr>
          <p:nvPr/>
        </p:nvSpPr>
        <p:spPr bwMode="auto">
          <a:xfrm>
            <a:off x="5364088" y="1124745"/>
            <a:ext cx="2232248"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100" i="1" dirty="0" smtClean="0">
                <a:latin typeface="Calibri"/>
                <a:cs typeface="Calibri"/>
              </a:rPr>
              <a:t>→ </a:t>
            </a:r>
            <a:r>
              <a:rPr lang="en-US" sz="1100" i="1" dirty="0" err="1" smtClean="0">
                <a:latin typeface="Calibri"/>
                <a:cs typeface="Calibri"/>
              </a:rPr>
              <a:t>Janjic</a:t>
            </a:r>
            <a:r>
              <a:rPr lang="en-US" sz="1100" i="1" dirty="0" smtClean="0">
                <a:latin typeface="Calibri"/>
                <a:cs typeface="Calibri"/>
              </a:rPr>
              <a:t> and Gall (NCAR/TN 2012)</a:t>
            </a:r>
          </a:p>
          <a:p>
            <a:pPr>
              <a:defRPr/>
            </a:pPr>
            <a:r>
              <a:rPr lang="en-US" sz="1100" i="1" dirty="0" smtClean="0">
                <a:latin typeface="Calibri"/>
                <a:cs typeface="Calibri"/>
              </a:rPr>
              <a:t>→ </a:t>
            </a:r>
            <a:r>
              <a:rPr lang="en-US" sz="1100" i="1" dirty="0" err="1" smtClean="0">
                <a:latin typeface="Calibri"/>
                <a:cs typeface="Calibri"/>
              </a:rPr>
              <a:t>Janjic</a:t>
            </a:r>
            <a:r>
              <a:rPr lang="en-US" sz="1100" i="1" dirty="0" smtClean="0">
                <a:latin typeface="Calibri"/>
                <a:cs typeface="Calibri"/>
              </a:rPr>
              <a:t> and </a:t>
            </a:r>
            <a:r>
              <a:rPr lang="en-US" sz="1100" i="1" dirty="0" err="1" smtClean="0">
                <a:latin typeface="Calibri"/>
                <a:cs typeface="Calibri"/>
              </a:rPr>
              <a:t>Vasic</a:t>
            </a:r>
            <a:r>
              <a:rPr lang="en-US" sz="1100" i="1" dirty="0" smtClean="0">
                <a:latin typeface="Calibri"/>
                <a:cs typeface="Calibri"/>
              </a:rPr>
              <a:t> (EGU2012)</a:t>
            </a:r>
          </a:p>
          <a:p>
            <a:pPr>
              <a:defRPr/>
            </a:pPr>
            <a:r>
              <a:rPr lang="en-US" sz="1100" i="1" dirty="0" smtClean="0">
                <a:latin typeface="Calibri"/>
                <a:cs typeface="Calibri"/>
              </a:rPr>
              <a:t>→ </a:t>
            </a:r>
            <a:r>
              <a:rPr lang="en-US" sz="1100" i="1" dirty="0" err="1" smtClean="0">
                <a:latin typeface="Calibri"/>
                <a:cs typeface="Calibri"/>
              </a:rPr>
              <a:t>Janjic</a:t>
            </a:r>
            <a:r>
              <a:rPr lang="en-US" sz="1100" i="1" dirty="0" smtClean="0">
                <a:latin typeface="Calibri"/>
                <a:cs typeface="Calibri"/>
              </a:rPr>
              <a:t> et al. (MWR 2011)</a:t>
            </a:r>
          </a:p>
          <a:p>
            <a:pPr>
              <a:defRPr/>
            </a:pPr>
            <a:r>
              <a:rPr lang="en-US" sz="1100" i="1" dirty="0" smtClean="0">
                <a:latin typeface="Calibri"/>
                <a:cs typeface="Calibri"/>
              </a:rPr>
              <a:t>→ (...)</a:t>
            </a:r>
          </a:p>
        </p:txBody>
      </p:sp>
      <p:grpSp>
        <p:nvGrpSpPr>
          <p:cNvPr id="55" name="Group 54"/>
          <p:cNvGrpSpPr/>
          <p:nvPr/>
        </p:nvGrpSpPr>
        <p:grpSpPr>
          <a:xfrm>
            <a:off x="1475656" y="5229200"/>
            <a:ext cx="3528392" cy="720080"/>
            <a:chOff x="1979712" y="4725144"/>
            <a:chExt cx="3528392" cy="720080"/>
          </a:xfrm>
          <a:solidFill>
            <a:schemeClr val="bg1">
              <a:lumMod val="85000"/>
            </a:schemeClr>
          </a:solidFill>
        </p:grpSpPr>
        <p:sp>
          <p:nvSpPr>
            <p:cNvPr id="47" name="Rounded Rectangle 46"/>
            <p:cNvSpPr/>
            <p:nvPr/>
          </p:nvSpPr>
          <p:spPr>
            <a:xfrm>
              <a:off x="1979712" y="4725144"/>
              <a:ext cx="3528392" cy="720080"/>
            </a:xfrm>
            <a:prstGeom prst="roundRect">
              <a:avLst/>
            </a:prstGeom>
            <a:grpFill/>
            <a:ln>
              <a:solidFill>
                <a:srgbClr val="0701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Box 11"/>
            <p:cNvSpPr txBox="1">
              <a:spLocks noChangeArrowheads="1"/>
            </p:cNvSpPr>
            <p:nvPr/>
          </p:nvSpPr>
          <p:spPr bwMode="auto">
            <a:xfrm>
              <a:off x="1979712" y="4826595"/>
              <a:ext cx="3528392" cy="474613"/>
            </a:xfrm>
            <a:prstGeom prst="rect">
              <a:avLst/>
            </a:prstGeom>
            <a:gr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defRPr/>
              </a:pPr>
              <a:r>
                <a:rPr lang="en-US" sz="2000" b="1" dirty="0" smtClean="0">
                  <a:latin typeface="Calibri"/>
                  <a:cs typeface="Calibri"/>
                </a:rPr>
                <a:t>BSC Chemical Transport Model</a:t>
              </a:r>
            </a:p>
          </p:txBody>
        </p:sp>
      </p:grpSp>
      <p:sp>
        <p:nvSpPr>
          <p:cNvPr id="31" name="Text Box 15"/>
          <p:cNvSpPr txBox="1">
            <a:spLocks noChangeArrowheads="1"/>
          </p:cNvSpPr>
          <p:nvPr/>
        </p:nvSpPr>
        <p:spPr bwMode="auto">
          <a:xfrm>
            <a:off x="5508104" y="4005064"/>
            <a:ext cx="1836985" cy="633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defRPr/>
            </a:pPr>
            <a:r>
              <a:rPr lang="en-US" sz="1600" b="1" i="1" dirty="0" smtClean="0">
                <a:latin typeface="Calibri"/>
                <a:cs typeface="Calibri"/>
              </a:rPr>
              <a:t>GAS-PHASE CHEM</a:t>
            </a:r>
          </a:p>
          <a:p>
            <a:pPr algn="ctr">
              <a:defRPr/>
            </a:pPr>
            <a:r>
              <a:rPr lang="en-US" sz="1600" b="1" i="1" dirty="0" smtClean="0">
                <a:latin typeface="Calibri"/>
                <a:cs typeface="Calibri"/>
              </a:rPr>
              <a:t>(52 species)</a:t>
            </a:r>
          </a:p>
        </p:txBody>
      </p:sp>
      <p:sp>
        <p:nvSpPr>
          <p:cNvPr id="34" name="Text Box 18"/>
          <p:cNvSpPr txBox="1">
            <a:spLocks noChangeArrowheads="1"/>
          </p:cNvSpPr>
          <p:nvPr/>
        </p:nvSpPr>
        <p:spPr bwMode="auto">
          <a:xfrm>
            <a:off x="5580112" y="4632449"/>
            <a:ext cx="1619250" cy="380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600" b="1" i="1" dirty="0" smtClean="0">
                <a:latin typeface="Calibri"/>
                <a:cs typeface="Calibri"/>
              </a:rPr>
              <a:t>DUST (8 bins)</a:t>
            </a:r>
          </a:p>
        </p:txBody>
      </p:sp>
      <p:sp>
        <p:nvSpPr>
          <p:cNvPr id="35" name="Text Box 19"/>
          <p:cNvSpPr txBox="1">
            <a:spLocks noChangeArrowheads="1"/>
          </p:cNvSpPr>
          <p:nvPr/>
        </p:nvSpPr>
        <p:spPr bwMode="auto">
          <a:xfrm>
            <a:off x="5580112" y="5085184"/>
            <a:ext cx="2041896" cy="427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600" b="1" i="1" dirty="0" smtClean="0">
                <a:latin typeface="Calibri"/>
                <a:cs typeface="Calibri"/>
              </a:rPr>
              <a:t>SEA-SALT  (8 bins)</a:t>
            </a:r>
          </a:p>
        </p:txBody>
      </p:sp>
      <p:sp>
        <p:nvSpPr>
          <p:cNvPr id="36" name="Text Box 20"/>
          <p:cNvSpPr txBox="1">
            <a:spLocks noChangeArrowheads="1"/>
          </p:cNvSpPr>
          <p:nvPr/>
        </p:nvSpPr>
        <p:spPr bwMode="auto">
          <a:xfrm>
            <a:off x="7236296" y="4077072"/>
            <a:ext cx="2097211"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100" i="1" dirty="0" smtClean="0">
                <a:latin typeface="Calibri"/>
                <a:cs typeface="Calibri"/>
              </a:rPr>
              <a:t>→ </a:t>
            </a:r>
            <a:r>
              <a:rPr lang="en-US" sz="1100" i="1" dirty="0" err="1" smtClean="0">
                <a:latin typeface="Calibri"/>
                <a:cs typeface="Calibri"/>
              </a:rPr>
              <a:t>Jorba</a:t>
            </a:r>
            <a:r>
              <a:rPr lang="en-US" sz="1100" i="1" dirty="0" smtClean="0">
                <a:latin typeface="Calibri"/>
                <a:cs typeface="Calibri"/>
              </a:rPr>
              <a:t> et al. (JGR 2012)</a:t>
            </a:r>
          </a:p>
          <a:p>
            <a:pPr>
              <a:defRPr/>
            </a:pPr>
            <a:r>
              <a:rPr lang="en-US" sz="1100" i="1" dirty="0" smtClean="0">
                <a:latin typeface="Calibri"/>
                <a:cs typeface="Calibri"/>
              </a:rPr>
              <a:t>→ </a:t>
            </a:r>
            <a:r>
              <a:rPr lang="en-US" sz="1100" i="1" dirty="0" err="1" smtClean="0">
                <a:latin typeface="Calibri"/>
                <a:cs typeface="Calibri"/>
              </a:rPr>
              <a:t>Badia</a:t>
            </a:r>
            <a:r>
              <a:rPr lang="en-US" sz="1100" i="1" dirty="0" smtClean="0">
                <a:latin typeface="Calibri"/>
                <a:cs typeface="Calibri"/>
              </a:rPr>
              <a:t> and </a:t>
            </a:r>
            <a:r>
              <a:rPr lang="en-US" sz="1100" i="1" dirty="0" err="1" smtClean="0">
                <a:latin typeface="Calibri"/>
                <a:cs typeface="Calibri"/>
              </a:rPr>
              <a:t>Jorba</a:t>
            </a:r>
            <a:r>
              <a:rPr lang="en-US" sz="1100" i="1" dirty="0" smtClean="0">
                <a:latin typeface="Calibri"/>
                <a:cs typeface="Calibri"/>
              </a:rPr>
              <a:t> (AE 2014)</a:t>
            </a:r>
          </a:p>
          <a:p>
            <a:pPr>
              <a:defRPr/>
            </a:pPr>
            <a:r>
              <a:rPr lang="en-US" sz="1100" i="1" dirty="0">
                <a:latin typeface="Calibri"/>
                <a:cs typeface="Calibri"/>
              </a:rPr>
              <a:t>→ </a:t>
            </a:r>
            <a:r>
              <a:rPr lang="en-US" sz="1100" i="1" dirty="0" err="1">
                <a:latin typeface="Calibri"/>
                <a:cs typeface="Calibri"/>
              </a:rPr>
              <a:t>Badia</a:t>
            </a:r>
            <a:r>
              <a:rPr lang="en-US" sz="1100" i="1" dirty="0">
                <a:latin typeface="Calibri"/>
                <a:cs typeface="Calibri"/>
              </a:rPr>
              <a:t> and </a:t>
            </a:r>
            <a:r>
              <a:rPr lang="en-US" sz="1100" i="1" dirty="0" err="1">
                <a:latin typeface="Calibri"/>
                <a:cs typeface="Calibri"/>
              </a:rPr>
              <a:t>Jorba</a:t>
            </a:r>
            <a:r>
              <a:rPr lang="en-US" sz="1100" i="1" dirty="0">
                <a:latin typeface="Calibri"/>
                <a:cs typeface="Calibri"/>
              </a:rPr>
              <a:t> (AE </a:t>
            </a:r>
            <a:r>
              <a:rPr lang="en-US" sz="1100" i="1" dirty="0" smtClean="0">
                <a:latin typeface="Calibri"/>
                <a:cs typeface="Calibri"/>
              </a:rPr>
              <a:t>2015)</a:t>
            </a:r>
            <a:endParaRPr lang="en-US" sz="1100" i="1" dirty="0">
              <a:latin typeface="Calibri"/>
              <a:cs typeface="Calibri"/>
            </a:endParaRPr>
          </a:p>
          <a:p>
            <a:pPr>
              <a:defRPr/>
            </a:pPr>
            <a:endParaRPr lang="en-US" sz="1100" i="1" dirty="0" smtClean="0">
              <a:latin typeface="Calibri"/>
              <a:cs typeface="Calibri"/>
            </a:endParaRPr>
          </a:p>
        </p:txBody>
      </p:sp>
      <p:sp>
        <p:nvSpPr>
          <p:cNvPr id="37" name="Text Box 21"/>
          <p:cNvSpPr txBox="1">
            <a:spLocks noChangeArrowheads="1"/>
          </p:cNvSpPr>
          <p:nvPr/>
        </p:nvSpPr>
        <p:spPr bwMode="auto">
          <a:xfrm>
            <a:off x="7236296" y="4653136"/>
            <a:ext cx="1944216"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100" i="1" dirty="0" smtClean="0">
                <a:latin typeface="Calibri"/>
                <a:cs typeface="Calibri"/>
              </a:rPr>
              <a:t>→ Pérez et al. (ACP 2011)</a:t>
            </a:r>
          </a:p>
          <a:p>
            <a:pPr>
              <a:defRPr/>
            </a:pPr>
            <a:r>
              <a:rPr lang="en-US" sz="1100" i="1" dirty="0" smtClean="0">
                <a:latin typeface="Calibri"/>
                <a:cs typeface="Calibri"/>
              </a:rPr>
              <a:t>→ </a:t>
            </a:r>
            <a:r>
              <a:rPr lang="en-US" sz="1100" i="1" dirty="0" err="1" smtClean="0">
                <a:latin typeface="Calibri"/>
                <a:cs typeface="Calibri"/>
              </a:rPr>
              <a:t>Haustein</a:t>
            </a:r>
            <a:r>
              <a:rPr lang="en-US" sz="1100" i="1" dirty="0" smtClean="0">
                <a:latin typeface="Calibri"/>
                <a:cs typeface="Calibri"/>
              </a:rPr>
              <a:t> et al. (ACP 2012)</a:t>
            </a:r>
          </a:p>
        </p:txBody>
      </p:sp>
      <p:sp>
        <p:nvSpPr>
          <p:cNvPr id="38" name="Text Box 22"/>
          <p:cNvSpPr txBox="1">
            <a:spLocks noChangeArrowheads="1"/>
          </p:cNvSpPr>
          <p:nvPr/>
        </p:nvSpPr>
        <p:spPr bwMode="auto">
          <a:xfrm>
            <a:off x="7236296" y="5229200"/>
            <a:ext cx="2097211"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100" i="1" dirty="0" smtClean="0">
                <a:latin typeface="Calibri"/>
                <a:cs typeface="Calibri"/>
              </a:rPr>
              <a:t>→ </a:t>
            </a:r>
            <a:r>
              <a:rPr lang="en-US" sz="1100" i="1" dirty="0" err="1" smtClean="0">
                <a:latin typeface="Calibri"/>
                <a:cs typeface="Calibri"/>
              </a:rPr>
              <a:t>Spada</a:t>
            </a:r>
            <a:r>
              <a:rPr lang="en-US" sz="1100" i="1" dirty="0" smtClean="0">
                <a:latin typeface="Calibri"/>
                <a:cs typeface="Calibri"/>
              </a:rPr>
              <a:t> et al. (ACP 2013)</a:t>
            </a:r>
          </a:p>
          <a:p>
            <a:pPr>
              <a:defRPr/>
            </a:pPr>
            <a:r>
              <a:rPr lang="en-US" sz="1100" i="1" dirty="0">
                <a:latin typeface="Calibri"/>
                <a:cs typeface="Calibri"/>
              </a:rPr>
              <a:t>→ </a:t>
            </a:r>
            <a:r>
              <a:rPr lang="en-US" sz="1100" i="1" dirty="0" err="1">
                <a:latin typeface="Calibri"/>
                <a:cs typeface="Calibri"/>
              </a:rPr>
              <a:t>Spada</a:t>
            </a:r>
            <a:r>
              <a:rPr lang="en-US" sz="1100" i="1" dirty="0">
                <a:latin typeface="Calibri"/>
                <a:cs typeface="Calibri"/>
              </a:rPr>
              <a:t> et al. </a:t>
            </a:r>
            <a:r>
              <a:rPr lang="en-US" sz="1100" i="1" dirty="0" smtClean="0">
                <a:latin typeface="Calibri"/>
                <a:cs typeface="Calibri"/>
              </a:rPr>
              <a:t>(AE 2014)</a:t>
            </a:r>
          </a:p>
        </p:txBody>
      </p:sp>
      <p:sp>
        <p:nvSpPr>
          <p:cNvPr id="42" name="Text Box 19"/>
          <p:cNvSpPr txBox="1">
            <a:spLocks noChangeArrowheads="1"/>
          </p:cNvSpPr>
          <p:nvPr/>
        </p:nvSpPr>
        <p:spPr bwMode="auto">
          <a:xfrm>
            <a:off x="5580112" y="6021288"/>
            <a:ext cx="1619250"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600" b="1" i="1" dirty="0" smtClean="0">
                <a:latin typeface="Calibri"/>
                <a:cs typeface="Calibri"/>
              </a:rPr>
              <a:t>BC/OM/SO4</a:t>
            </a:r>
          </a:p>
          <a:p>
            <a:pPr>
              <a:defRPr/>
            </a:pPr>
            <a:endParaRPr lang="en-US" b="1" i="1" dirty="0" smtClean="0">
              <a:latin typeface="Calibri"/>
              <a:cs typeface="Calibri"/>
            </a:endParaRPr>
          </a:p>
        </p:txBody>
      </p:sp>
      <p:sp>
        <p:nvSpPr>
          <p:cNvPr id="43" name="Text Box 22"/>
          <p:cNvSpPr txBox="1">
            <a:spLocks noChangeArrowheads="1"/>
          </p:cNvSpPr>
          <p:nvPr/>
        </p:nvSpPr>
        <p:spPr bwMode="auto">
          <a:xfrm>
            <a:off x="7236296" y="6165304"/>
            <a:ext cx="2097211"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100" i="1" dirty="0" smtClean="0"/>
              <a:t>→ under dev.</a:t>
            </a:r>
          </a:p>
        </p:txBody>
      </p:sp>
      <p:sp>
        <p:nvSpPr>
          <p:cNvPr id="48" name="Text Box 11"/>
          <p:cNvSpPr txBox="1">
            <a:spLocks noChangeArrowheads="1"/>
          </p:cNvSpPr>
          <p:nvPr/>
        </p:nvSpPr>
        <p:spPr bwMode="auto">
          <a:xfrm>
            <a:off x="179512" y="4149080"/>
            <a:ext cx="2160240" cy="504056"/>
          </a:xfrm>
          <a:prstGeom prst="rect">
            <a:avLst/>
          </a:prstGeom>
          <a:solidFill>
            <a:schemeClr val="bg1"/>
          </a:solidFill>
          <a:ln>
            <a:noFill/>
          </a:ln>
          <a:effectLst/>
          <a:extLst/>
        </p:spPr>
        <p:txBody>
          <a:bodyPr lIns="90000" tIns="64404" rIns="90000" bIns="4500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defRPr/>
            </a:pPr>
            <a:r>
              <a:rPr lang="en-US" sz="1200" b="1" i="1" dirty="0" smtClean="0">
                <a:solidFill>
                  <a:srgbClr val="7F7F7F"/>
                </a:solidFill>
                <a:latin typeface="Calibri"/>
                <a:cs typeface="Calibri"/>
              </a:rPr>
              <a:t>(gas/aerosol variables: </a:t>
            </a:r>
          </a:p>
          <a:p>
            <a:pPr algn="ctr">
              <a:defRPr/>
            </a:pPr>
            <a:r>
              <a:rPr lang="en-US" sz="1200" b="1" i="1" dirty="0" smtClean="0">
                <a:solidFill>
                  <a:srgbClr val="7F7F7F"/>
                </a:solidFill>
                <a:latin typeface="Calibri"/>
                <a:cs typeface="Calibri"/>
              </a:rPr>
              <a:t>mass mixing ratios)</a:t>
            </a:r>
          </a:p>
        </p:txBody>
      </p:sp>
      <p:sp>
        <p:nvSpPr>
          <p:cNvPr id="50" name="Text Box 11"/>
          <p:cNvSpPr txBox="1">
            <a:spLocks noChangeArrowheads="1"/>
          </p:cNvSpPr>
          <p:nvPr/>
        </p:nvSpPr>
        <p:spPr bwMode="auto">
          <a:xfrm>
            <a:off x="21334" y="2204864"/>
            <a:ext cx="2160240" cy="504056"/>
          </a:xfrm>
          <a:prstGeom prst="rect">
            <a:avLst/>
          </a:prstGeom>
          <a:solidFill>
            <a:srgbClr val="FFFFFF"/>
          </a:solidFill>
          <a:ln>
            <a:noFill/>
          </a:ln>
          <a:effectLst/>
          <a:extLst/>
        </p:spPr>
        <p:txBody>
          <a:bodyPr lIns="90000" tIns="64404" rIns="90000" bIns="4500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ctr">
              <a:defRPr/>
            </a:pPr>
            <a:r>
              <a:rPr lang="en-US" sz="1200" b="1" i="1" dirty="0" err="1">
                <a:solidFill>
                  <a:schemeClr val="bg1">
                    <a:lumMod val="50000"/>
                  </a:schemeClr>
                </a:solidFill>
                <a:latin typeface="Calibri"/>
                <a:cs typeface="Calibri"/>
              </a:rPr>
              <a:t>meteo</a:t>
            </a:r>
            <a:r>
              <a:rPr lang="en-US" sz="1200" b="1" i="1" dirty="0">
                <a:solidFill>
                  <a:schemeClr val="bg1">
                    <a:lumMod val="50000"/>
                  </a:schemeClr>
                </a:solidFill>
                <a:latin typeface="Calibri"/>
                <a:cs typeface="Calibri"/>
              </a:rPr>
              <a:t> variables</a:t>
            </a:r>
            <a:r>
              <a:rPr lang="en-US" sz="1200" b="1" i="1" dirty="0" smtClean="0">
                <a:solidFill>
                  <a:schemeClr val="bg1">
                    <a:lumMod val="50000"/>
                  </a:schemeClr>
                </a:solidFill>
                <a:latin typeface="Calibri"/>
                <a:cs typeface="Calibri"/>
              </a:rPr>
              <a:t>/</a:t>
            </a:r>
          </a:p>
          <a:p>
            <a:pPr algn="ctr">
              <a:defRPr/>
            </a:pPr>
            <a:r>
              <a:rPr lang="en-US" sz="1200" b="1" i="1" dirty="0" smtClean="0">
                <a:solidFill>
                  <a:schemeClr val="bg1">
                    <a:lumMod val="50000"/>
                  </a:schemeClr>
                </a:solidFill>
                <a:latin typeface="Calibri"/>
                <a:cs typeface="Calibri"/>
              </a:rPr>
              <a:t>parameters</a:t>
            </a:r>
            <a:endParaRPr lang="en-US" sz="1200" b="1" i="1" dirty="0">
              <a:solidFill>
                <a:schemeClr val="bg1">
                  <a:lumMod val="50000"/>
                </a:schemeClr>
              </a:solidFill>
              <a:latin typeface="Calibri"/>
              <a:cs typeface="Calibri"/>
            </a:endParaRPr>
          </a:p>
        </p:txBody>
      </p:sp>
      <p:sp>
        <p:nvSpPr>
          <p:cNvPr id="58" name="Left Bracket 57"/>
          <p:cNvSpPr/>
          <p:nvPr/>
        </p:nvSpPr>
        <p:spPr>
          <a:xfrm>
            <a:off x="2771800" y="2204864"/>
            <a:ext cx="144016" cy="792088"/>
          </a:xfrm>
          <a:prstGeom prst="leftBracket">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8" name="Straight Connector 67"/>
          <p:cNvCxnSpPr/>
          <p:nvPr/>
        </p:nvCxnSpPr>
        <p:spPr>
          <a:xfrm>
            <a:off x="2411760" y="1844824"/>
            <a:ext cx="0" cy="792088"/>
          </a:xfrm>
          <a:prstGeom prst="line">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2411760" y="2636912"/>
            <a:ext cx="360040" cy="0"/>
          </a:xfrm>
          <a:prstGeom prst="line">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2915816" y="2204864"/>
            <a:ext cx="3528392" cy="630942"/>
          </a:xfrm>
          <a:prstGeom prst="rect">
            <a:avLst/>
          </a:prstGeom>
        </p:spPr>
        <p:txBody>
          <a:bodyPr wrap="square">
            <a:spAutoFit/>
          </a:bodyPr>
          <a:lstStyle/>
          <a:p>
            <a:pPr marL="182563" lvl="1" indent="-182563">
              <a:lnSpc>
                <a:spcPct val="150000"/>
              </a:lnSpc>
              <a:buFont typeface="Arial"/>
              <a:buChar char="•"/>
            </a:pPr>
            <a:r>
              <a:rPr lang="en-US" sz="1200" dirty="0" smtClean="0">
                <a:solidFill>
                  <a:srgbClr val="070101"/>
                </a:solidFill>
              </a:rPr>
              <a:t>Multiscale: Regional </a:t>
            </a:r>
            <a:r>
              <a:rPr lang="en-US" sz="1200" dirty="0">
                <a:solidFill>
                  <a:srgbClr val="070101"/>
                </a:solidFill>
              </a:rPr>
              <a:t>and global </a:t>
            </a:r>
            <a:r>
              <a:rPr lang="en-US" sz="1200" dirty="0" smtClean="0">
                <a:solidFill>
                  <a:srgbClr val="070101"/>
                </a:solidFill>
              </a:rPr>
              <a:t>simulations..</a:t>
            </a:r>
            <a:endParaRPr lang="en-US" sz="1200" dirty="0">
              <a:solidFill>
                <a:srgbClr val="070101"/>
              </a:solidFill>
            </a:endParaRPr>
          </a:p>
          <a:p>
            <a:pPr marL="182563" lvl="1" indent="-182563">
              <a:lnSpc>
                <a:spcPct val="150000"/>
              </a:lnSpc>
              <a:buFont typeface="Arial"/>
              <a:buChar char="•"/>
            </a:pPr>
            <a:r>
              <a:rPr lang="en-US" sz="1200" dirty="0">
                <a:solidFill>
                  <a:srgbClr val="070101"/>
                </a:solidFill>
              </a:rPr>
              <a:t>Developed within the new </a:t>
            </a:r>
            <a:r>
              <a:rPr lang="en-US" sz="1200" dirty="0" smtClean="0">
                <a:solidFill>
                  <a:srgbClr val="070101"/>
                </a:solidFill>
              </a:rPr>
              <a:t>NEMS </a:t>
            </a:r>
            <a:r>
              <a:rPr lang="en-US" sz="1200" dirty="0">
                <a:solidFill>
                  <a:srgbClr val="070101"/>
                </a:solidFill>
              </a:rPr>
              <a:t>framework </a:t>
            </a:r>
          </a:p>
        </p:txBody>
      </p:sp>
      <p:pic>
        <p:nvPicPr>
          <p:cNvPr id="74" name="Picture 4" descr="globeli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000" b="94333" l="5250" r="96500"/>
                    </a14:imgEffect>
                  </a14:imgLayer>
                </a14:imgProps>
              </a:ext>
              <a:ext uri="{28A0092B-C50C-407E-A947-70E740481C1C}">
                <a14:useLocalDpi xmlns:a14="http://schemas.microsoft.com/office/drawing/2010/main" val="0"/>
              </a:ext>
            </a:extLst>
          </a:blip>
          <a:srcRect b="6500"/>
          <a:stretch>
            <a:fillRect/>
          </a:stretch>
        </p:blipFill>
        <p:spPr bwMode="auto">
          <a:xfrm>
            <a:off x="6588224" y="1628800"/>
            <a:ext cx="2304256" cy="16158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7" name="Straight Connector 76"/>
          <p:cNvCxnSpPr/>
          <p:nvPr/>
        </p:nvCxnSpPr>
        <p:spPr>
          <a:xfrm flipH="1">
            <a:off x="5004048" y="1484784"/>
            <a:ext cx="360040" cy="0"/>
          </a:xfrm>
          <a:prstGeom prst="line">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411760" y="4437112"/>
            <a:ext cx="0" cy="792088"/>
          </a:xfrm>
          <a:prstGeom prst="line">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2411760" y="4437112"/>
            <a:ext cx="360040" cy="0"/>
          </a:xfrm>
          <a:prstGeom prst="line">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cxnSp>
      <p:sp>
        <p:nvSpPr>
          <p:cNvPr id="80" name="Left Bracket 79"/>
          <p:cNvSpPr/>
          <p:nvPr/>
        </p:nvSpPr>
        <p:spPr>
          <a:xfrm>
            <a:off x="2771800" y="4005064"/>
            <a:ext cx="144016" cy="936104"/>
          </a:xfrm>
          <a:prstGeom prst="leftBracket">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9" name="Straight Arrow Connector 88"/>
          <p:cNvCxnSpPr/>
          <p:nvPr/>
        </p:nvCxnSpPr>
        <p:spPr>
          <a:xfrm>
            <a:off x="3995936" y="3140968"/>
            <a:ext cx="0" cy="864096"/>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004048" y="5589240"/>
            <a:ext cx="504056" cy="0"/>
          </a:xfrm>
          <a:prstGeom prst="line">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cxnSp>
      <p:sp>
        <p:nvSpPr>
          <p:cNvPr id="93" name="Left Bracket 92"/>
          <p:cNvSpPr/>
          <p:nvPr/>
        </p:nvSpPr>
        <p:spPr>
          <a:xfrm>
            <a:off x="5508104" y="4077072"/>
            <a:ext cx="144016" cy="2564904"/>
          </a:xfrm>
          <a:prstGeom prst="leftBracket">
            <a:avLst/>
          </a:prstGeom>
          <a:ln w="12700" cmpd="sng">
            <a:solidFill>
              <a:srgbClr val="07010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Text Box 19"/>
          <p:cNvSpPr txBox="1">
            <a:spLocks noChangeArrowheads="1"/>
          </p:cNvSpPr>
          <p:nvPr/>
        </p:nvSpPr>
        <p:spPr bwMode="auto">
          <a:xfrm>
            <a:off x="5617046" y="5517232"/>
            <a:ext cx="1619250"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600" b="1" i="1" dirty="0" smtClean="0">
                <a:solidFill>
                  <a:srgbClr val="FF1C11"/>
                </a:solidFill>
                <a:latin typeface="Calibri"/>
                <a:cs typeface="Calibri"/>
              </a:rPr>
              <a:t>ASH (n bins)</a:t>
            </a:r>
          </a:p>
          <a:p>
            <a:pPr>
              <a:defRPr/>
            </a:pPr>
            <a:endParaRPr lang="en-US" i="1" dirty="0" smtClean="0">
              <a:latin typeface="Calibri"/>
              <a:cs typeface="Calibri"/>
            </a:endParaRPr>
          </a:p>
        </p:txBody>
      </p:sp>
      <p:sp>
        <p:nvSpPr>
          <p:cNvPr id="97" name="Text Box 22"/>
          <p:cNvSpPr txBox="1">
            <a:spLocks noChangeArrowheads="1"/>
          </p:cNvSpPr>
          <p:nvPr/>
        </p:nvSpPr>
        <p:spPr bwMode="auto">
          <a:xfrm>
            <a:off x="7236296" y="5661248"/>
            <a:ext cx="2097211"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n-US" sz="1100" i="1" dirty="0" smtClean="0">
                <a:latin typeface="Calibri"/>
                <a:cs typeface="Calibri"/>
              </a:rPr>
              <a:t>→ Martí et al.  (in prep.)</a:t>
            </a:r>
          </a:p>
          <a:p>
            <a:pPr>
              <a:defRPr/>
            </a:pPr>
            <a:r>
              <a:rPr lang="en-US" sz="1100" i="1" dirty="0">
                <a:latin typeface="Calibri"/>
                <a:cs typeface="Calibri"/>
              </a:rPr>
              <a:t>→ Martí et </a:t>
            </a:r>
            <a:r>
              <a:rPr lang="en-US" sz="1100" i="1" dirty="0" smtClean="0">
                <a:latin typeface="Calibri"/>
                <a:cs typeface="Calibri"/>
              </a:rPr>
              <a:t>al. -b (</a:t>
            </a:r>
            <a:r>
              <a:rPr lang="en-US" sz="1100" i="1" dirty="0">
                <a:latin typeface="Calibri"/>
                <a:cs typeface="Calibri"/>
              </a:rPr>
              <a:t>in prep.)</a:t>
            </a:r>
          </a:p>
          <a:p>
            <a:pPr>
              <a:defRPr/>
            </a:pPr>
            <a:endParaRPr lang="en-US" sz="1100" i="1" dirty="0" smtClean="0">
              <a:latin typeface="Calibri"/>
              <a:cs typeface="Calibri"/>
            </a:endParaRPr>
          </a:p>
        </p:txBody>
      </p:sp>
      <p:sp>
        <p:nvSpPr>
          <p:cNvPr id="3" name="Slide Number Placeholder 2"/>
          <p:cNvSpPr>
            <a:spLocks noGrp="1"/>
          </p:cNvSpPr>
          <p:nvPr>
            <p:ph type="sldNum" sz="quarter" idx="4"/>
          </p:nvPr>
        </p:nvSpPr>
        <p:spPr/>
        <p:txBody>
          <a:bodyPr/>
          <a:lstStyle/>
          <a:p>
            <a:fld id="{4A490C5D-AEA8-4823-B9B3-806910A0ECF7}" type="slidenum">
              <a:rPr lang="es-ES" smtClean="0"/>
              <a:pPr/>
              <a:t>3</a:t>
            </a:fld>
            <a:endParaRPr lang="es-ES" dirty="0"/>
          </a:p>
        </p:txBody>
      </p:sp>
      <p:sp>
        <p:nvSpPr>
          <p:cNvPr id="2" name="Rectangle 1"/>
          <p:cNvSpPr/>
          <p:nvPr/>
        </p:nvSpPr>
        <p:spPr>
          <a:xfrm>
            <a:off x="2843808" y="4149080"/>
            <a:ext cx="2448272" cy="600164"/>
          </a:xfrm>
          <a:prstGeom prst="rect">
            <a:avLst/>
          </a:prstGeom>
        </p:spPr>
        <p:txBody>
          <a:bodyPr wrap="square">
            <a:spAutoFit/>
          </a:bodyPr>
          <a:lstStyle/>
          <a:p>
            <a:pPr marL="342900" indent="-342900">
              <a:buFont typeface="Arial"/>
              <a:buChar char="•"/>
              <a:defRPr/>
            </a:pPr>
            <a:r>
              <a:rPr lang="es-ES" sz="1100" dirty="0"/>
              <a:t>On-line </a:t>
            </a:r>
            <a:r>
              <a:rPr lang="es-ES" sz="1100" dirty="0" err="1"/>
              <a:t>coupled</a:t>
            </a:r>
            <a:r>
              <a:rPr lang="es-ES" sz="1100" dirty="0"/>
              <a:t> </a:t>
            </a:r>
            <a:r>
              <a:rPr lang="es-ES" sz="1100" dirty="0" err="1"/>
              <a:t>aerosols</a:t>
            </a:r>
            <a:r>
              <a:rPr lang="es-ES" sz="1100" dirty="0"/>
              <a:t> and </a:t>
            </a:r>
            <a:r>
              <a:rPr lang="es-ES" sz="1100" dirty="0" err="1"/>
              <a:t>chemistry</a:t>
            </a:r>
            <a:r>
              <a:rPr lang="es-ES" sz="1100" dirty="0"/>
              <a:t> </a:t>
            </a:r>
            <a:r>
              <a:rPr lang="es-ES" sz="1100" dirty="0" err="1"/>
              <a:t>allowing</a:t>
            </a:r>
            <a:r>
              <a:rPr lang="es-ES" sz="1100" dirty="0"/>
              <a:t> </a:t>
            </a:r>
            <a:r>
              <a:rPr lang="es-ES" sz="1100" dirty="0" err="1"/>
              <a:t>consistency</a:t>
            </a:r>
            <a:r>
              <a:rPr lang="es-ES" sz="1100" dirty="0"/>
              <a:t> and </a:t>
            </a:r>
            <a:r>
              <a:rPr lang="es-ES" sz="1100" dirty="0" err="1"/>
              <a:t>feedbacks</a:t>
            </a:r>
            <a:endParaRPr lang="es-ES" sz="1100" dirty="0"/>
          </a:p>
        </p:txBody>
      </p:sp>
    </p:spTree>
    <p:extLst>
      <p:ext uri="{BB962C8B-B14F-4D97-AF65-F5344CB8AC3E}">
        <p14:creationId xmlns:p14="http://schemas.microsoft.com/office/powerpoint/2010/main" val="2044373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 dispersal (column mass) </a:t>
            </a:r>
            <a:r>
              <a:rPr lang="en-US" dirty="0" smtClean="0"/>
              <a:t>			</a:t>
            </a:r>
            <a:r>
              <a:rPr lang="en-US" b="1" dirty="0" smtClean="0">
                <a:solidFill>
                  <a:srgbClr val="FF0000"/>
                </a:solidFill>
              </a:rPr>
              <a:t>GLOBAL RUN</a:t>
            </a:r>
            <a:endParaRPr lang="en-US" b="1" dirty="0">
              <a:solidFill>
                <a:srgbClr val="FF0000"/>
              </a:solidFill>
            </a:endParaRPr>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30</a:t>
            </a:fld>
            <a:endParaRPr lang="es-ES" dirty="0"/>
          </a:p>
        </p:txBody>
      </p:sp>
      <p:pic>
        <p:nvPicPr>
          <p:cNvPr id="5" name="Column Mass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592" y="1976181"/>
            <a:ext cx="7518400" cy="4876800"/>
          </a:xfrm>
          <a:prstGeom prst="rect">
            <a:avLst/>
          </a:prstGeom>
        </p:spPr>
      </p:pic>
      <p:sp>
        <p:nvSpPr>
          <p:cNvPr id="6" name="Content Placeholder 3"/>
          <p:cNvSpPr>
            <a:spLocks noGrp="1"/>
          </p:cNvSpPr>
          <p:nvPr>
            <p:ph idx="1"/>
          </p:nvPr>
        </p:nvSpPr>
        <p:spPr>
          <a:xfrm>
            <a:off x="107504" y="980728"/>
            <a:ext cx="8928992" cy="864096"/>
          </a:xfrm>
        </p:spPr>
        <p:txBody>
          <a:bodyPr>
            <a:normAutofit fontScale="70000" lnSpcReduction="20000"/>
          </a:bodyPr>
          <a:lstStyle/>
          <a:p>
            <a:r>
              <a:rPr lang="en-US" dirty="0" smtClean="0"/>
              <a:t>Caulle eruption 2011 - Run </a:t>
            </a:r>
            <a:r>
              <a:rPr lang="en-US" dirty="0"/>
              <a:t>6/4/11 to 6/21/11 at 00:00 UTC</a:t>
            </a:r>
          </a:p>
          <a:p>
            <a:r>
              <a:rPr lang="en-US" dirty="0" smtClean="0"/>
              <a:t>Horizontal </a:t>
            </a:r>
            <a:r>
              <a:rPr lang="en-US" dirty="0"/>
              <a:t>resolution of 1ºx1º with 60 vertical layers ; Pressure top 100HPa (~12 km)</a:t>
            </a:r>
          </a:p>
          <a:p>
            <a:r>
              <a:rPr lang="en-US" dirty="0" smtClean="0"/>
              <a:t>Wind profile from </a:t>
            </a:r>
            <a:r>
              <a:rPr lang="en-US" dirty="0" err="1" smtClean="0"/>
              <a:t>EraInterim</a:t>
            </a:r>
            <a:r>
              <a:rPr lang="en-US" dirty="0" smtClean="0"/>
              <a:t> </a:t>
            </a:r>
            <a:r>
              <a:rPr lang="en-US" dirty="0"/>
              <a:t>at 0.75º with </a:t>
            </a:r>
            <a:r>
              <a:rPr lang="en-US" dirty="0" smtClean="0"/>
              <a:t>24h restart</a:t>
            </a:r>
            <a:endParaRPr lang="en-US" dirty="0"/>
          </a:p>
        </p:txBody>
      </p:sp>
    </p:spTree>
    <p:extLst>
      <p:ext uri="{BB962C8B-B14F-4D97-AF65-F5344CB8AC3E}">
        <p14:creationId xmlns:p14="http://schemas.microsoft.com/office/powerpoint/2010/main" val="1749635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4876" objId="5"/>
        <p14:stopEvt time="39535" objId="5"/>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 vs. ONLINE</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31</a:t>
            </a:fld>
            <a:endParaRPr lang="es-ES" dirty="0"/>
          </a:p>
        </p:txBody>
      </p:sp>
      <p:graphicFrame>
        <p:nvGraphicFramePr>
          <p:cNvPr id="7" name="Table 6"/>
          <p:cNvGraphicFramePr>
            <a:graphicFrameLocks noGrp="1"/>
          </p:cNvGraphicFramePr>
          <p:nvPr>
            <p:extLst>
              <p:ext uri="{D42A27DB-BD31-4B8C-83A1-F6EECF244321}">
                <p14:modId xmlns:p14="http://schemas.microsoft.com/office/powerpoint/2010/main" val="277626523"/>
              </p:ext>
            </p:extLst>
          </p:nvPr>
        </p:nvGraphicFramePr>
        <p:xfrm>
          <a:off x="5724128" y="2708920"/>
          <a:ext cx="2664297" cy="1432559"/>
        </p:xfrm>
        <a:graphic>
          <a:graphicData uri="http://schemas.openxmlformats.org/drawingml/2006/table">
            <a:tbl>
              <a:tblPr firstRow="1" bandRow="1">
                <a:tableStyleId>{2D5ABB26-0587-4C30-8999-92F81FD0307C}</a:tableStyleId>
              </a:tblPr>
              <a:tblGrid>
                <a:gridCol w="888099"/>
                <a:gridCol w="888099"/>
                <a:gridCol w="888099"/>
              </a:tblGrid>
              <a:tr h="160784">
                <a:tc>
                  <a:txBody>
                    <a:bodyPr/>
                    <a:lstStyle/>
                    <a:p>
                      <a:pPr algn="ctr"/>
                      <a:endParaRPr lang="en-US" sz="1400" b="1" baseline="30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t>NMMB-ASH</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t>FALL3D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60784">
                <a:tc>
                  <a:txBody>
                    <a:bodyPr/>
                    <a:lstStyle/>
                    <a:p>
                      <a:pPr algn="ctr"/>
                      <a:r>
                        <a:rPr lang="en-US" sz="1400" b="1" dirty="0" smtClean="0"/>
                        <a:t>R</a:t>
                      </a:r>
                      <a:r>
                        <a:rPr lang="en-US" sz="1400" b="1" baseline="30000" dirty="0" smtClean="0"/>
                        <a:t>2</a:t>
                      </a:r>
                      <a:endParaRPr lang="en-US" sz="1400" b="1" baseline="30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1A9311"/>
                          </a:solidFill>
                        </a:rPr>
                        <a:t>0,80</a:t>
                      </a:r>
                      <a:endParaRPr lang="en-US" sz="1400" b="0" dirty="0">
                        <a:solidFill>
                          <a:srgbClr val="1A931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chemeClr val="tx1"/>
                          </a:solidFill>
                        </a:rPr>
                        <a:t>0,64</a:t>
                      </a:r>
                      <a:endParaRPr lang="en-US" sz="14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74829">
                <a:tc>
                  <a:txBody>
                    <a:bodyPr/>
                    <a:lstStyle/>
                    <a:p>
                      <a:pPr algn="ctr"/>
                      <a:r>
                        <a:rPr lang="en-US" sz="1400" b="1" dirty="0" smtClean="0"/>
                        <a:t>RMSE</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1A9311"/>
                          </a:solidFill>
                        </a:rPr>
                        <a:t>0,014</a:t>
                      </a:r>
                      <a:endParaRPr lang="en-US" sz="1400" b="0" dirty="0">
                        <a:solidFill>
                          <a:srgbClr val="1A931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t>0.24</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74829">
                <a:tc>
                  <a:txBody>
                    <a:bodyPr/>
                    <a:lstStyle/>
                    <a:p>
                      <a:pPr algn="ctr"/>
                      <a:r>
                        <a:rPr lang="en-US" sz="1400" b="1" dirty="0" smtClean="0"/>
                        <a:t>BIAS</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1A9311"/>
                          </a:solidFill>
                        </a:rPr>
                        <a:t>0.02</a:t>
                      </a:r>
                      <a:endParaRPr lang="en-US" sz="1400" b="0" dirty="0">
                        <a:solidFill>
                          <a:srgbClr val="1A931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t>0.6</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8" name="TextBox 7"/>
          <p:cNvSpPr txBox="1"/>
          <p:nvPr/>
        </p:nvSpPr>
        <p:spPr>
          <a:xfrm>
            <a:off x="2339752" y="1844824"/>
            <a:ext cx="1552453" cy="369332"/>
          </a:xfrm>
          <a:prstGeom prst="rect">
            <a:avLst/>
          </a:prstGeom>
          <a:noFill/>
        </p:spPr>
        <p:txBody>
          <a:bodyPr wrap="none" rtlCol="0">
            <a:spAutoFit/>
          </a:bodyPr>
          <a:lstStyle/>
          <a:p>
            <a:r>
              <a:rPr lang="en-US" b="1" dirty="0" smtClean="0"/>
              <a:t>LOAD (g/m</a:t>
            </a:r>
            <a:r>
              <a:rPr lang="en-US" b="1" baseline="30000" dirty="0" smtClean="0"/>
              <a:t>2</a:t>
            </a:r>
            <a:r>
              <a:rPr lang="en-US" b="1" dirty="0" smtClean="0"/>
              <a:t>)</a:t>
            </a:r>
            <a:endParaRPr lang="en-US" b="1" dirty="0"/>
          </a:p>
        </p:txBody>
      </p:sp>
      <p:sp>
        <p:nvSpPr>
          <p:cNvPr id="10" name="Content Placeholder 3"/>
          <p:cNvSpPr>
            <a:spLocks noGrp="1"/>
          </p:cNvSpPr>
          <p:nvPr>
            <p:ph idx="1"/>
          </p:nvPr>
        </p:nvSpPr>
        <p:spPr>
          <a:xfrm>
            <a:off x="107504" y="980728"/>
            <a:ext cx="8928992" cy="864096"/>
          </a:xfrm>
        </p:spPr>
        <p:txBody>
          <a:bodyPr>
            <a:normAutofit/>
          </a:bodyPr>
          <a:lstStyle/>
          <a:p>
            <a:r>
              <a:rPr lang="en-US" dirty="0" smtClean="0"/>
              <a:t>NMMB-ASH improves on traditional off-line Tephra dispersal models</a:t>
            </a:r>
            <a:endParaRPr lang="en-US" dirty="0"/>
          </a:p>
        </p:txBody>
      </p:sp>
      <p:pic>
        <p:nvPicPr>
          <p:cNvPr id="3" name="Picture 2" descr="Etna01_SD_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348880"/>
            <a:ext cx="5112568" cy="3834426"/>
          </a:xfrm>
          <a:prstGeom prst="rect">
            <a:avLst/>
          </a:prstGeom>
        </p:spPr>
      </p:pic>
      <p:sp>
        <p:nvSpPr>
          <p:cNvPr id="11" name="Content Placeholder 3"/>
          <p:cNvSpPr txBox="1">
            <a:spLocks/>
          </p:cNvSpPr>
          <p:nvPr/>
        </p:nvSpPr>
        <p:spPr bwMode="auto">
          <a:xfrm>
            <a:off x="3491880" y="6237312"/>
            <a:ext cx="2592288"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3"/>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latin typeface="+mj-lt"/>
              </a:rPr>
              <a:t>Marti et. al. GMD (</a:t>
            </a:r>
            <a:r>
              <a:rPr lang="en-US" sz="1200" i="1" dirty="0" smtClean="0">
                <a:latin typeface="+mj-lt"/>
              </a:rPr>
              <a:t>in prep)</a:t>
            </a:r>
            <a:endParaRPr lang="en-US" sz="1200" i="1" dirty="0">
              <a:latin typeface="+mj-lt"/>
            </a:endParaRPr>
          </a:p>
        </p:txBody>
      </p:sp>
      <p:sp>
        <p:nvSpPr>
          <p:cNvPr id="12" name="Content Placeholder 3"/>
          <p:cNvSpPr txBox="1">
            <a:spLocks/>
          </p:cNvSpPr>
          <p:nvPr/>
        </p:nvSpPr>
        <p:spPr bwMode="auto">
          <a:xfrm>
            <a:off x="5580112" y="4437112"/>
            <a:ext cx="3419872"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3"/>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Small overestimation proximal deposits</a:t>
            </a:r>
            <a:endParaRPr lang="en-US" dirty="0"/>
          </a:p>
        </p:txBody>
      </p:sp>
    </p:spTree>
    <p:extLst>
      <p:ext uri="{BB962C8B-B14F-4D97-AF65-F5344CB8AC3E}">
        <p14:creationId xmlns:p14="http://schemas.microsoft.com/office/powerpoint/2010/main" val="2472514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smtClean="0"/>
              <a:t>NMMB-ASH:</a:t>
            </a:r>
            <a:br>
              <a:rPr lang="en-GB" dirty="0" smtClean="0"/>
            </a:br>
            <a:r>
              <a:rPr lang="en-GB" dirty="0" smtClean="0"/>
              <a:t>Development notes</a:t>
            </a:r>
            <a:endParaRPr lang="en-GB" dirty="0"/>
          </a:p>
        </p:txBody>
      </p:sp>
      <p:pic>
        <p:nvPicPr>
          <p:cNvPr id="3" name="Picture 2"/>
          <p:cNvPicPr>
            <a:picLocks noChangeAspect="1"/>
          </p:cNvPicPr>
          <p:nvPr/>
        </p:nvPicPr>
        <p:blipFill>
          <a:blip r:embed="rId3"/>
          <a:stretch>
            <a:fillRect/>
          </a:stretch>
        </p:blipFill>
        <p:spPr>
          <a:xfrm>
            <a:off x="4283968" y="260648"/>
            <a:ext cx="4499992" cy="3456384"/>
          </a:xfrm>
          <a:prstGeom prst="rect">
            <a:avLst/>
          </a:prstGeom>
        </p:spPr>
      </p:pic>
    </p:spTree>
    <p:extLst>
      <p:ext uri="{BB962C8B-B14F-4D97-AF65-F5344CB8AC3E}">
        <p14:creationId xmlns:p14="http://schemas.microsoft.com/office/powerpoint/2010/main" val="2179871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Development</a:t>
            </a:r>
            <a:endParaRPr lang="en-US" dirty="0"/>
          </a:p>
        </p:txBody>
      </p:sp>
      <p:sp>
        <p:nvSpPr>
          <p:cNvPr id="3" name="Content Placeholder 2"/>
          <p:cNvSpPr>
            <a:spLocks noGrp="1"/>
          </p:cNvSpPr>
          <p:nvPr>
            <p:ph idx="1"/>
          </p:nvPr>
        </p:nvSpPr>
        <p:spPr/>
        <p:txBody>
          <a:bodyPr>
            <a:normAutofit/>
          </a:bodyPr>
          <a:lstStyle/>
          <a:p>
            <a:pPr>
              <a:lnSpc>
                <a:spcPct val="150000"/>
              </a:lnSpc>
            </a:pPr>
            <a:r>
              <a:rPr lang="en-US" sz="2800" dirty="0" smtClean="0"/>
              <a:t>NMMB Off vs. On-line comparison</a:t>
            </a:r>
            <a:r>
              <a:rPr lang="en-US" sz="2000" dirty="0" smtClean="0"/>
              <a:t> (Marti et. at.  (b) </a:t>
            </a:r>
            <a:r>
              <a:rPr lang="en-US" sz="2000" i="1" dirty="0" smtClean="0"/>
              <a:t>in prep</a:t>
            </a:r>
            <a:r>
              <a:rPr lang="en-US" sz="2000" dirty="0" smtClean="0"/>
              <a:t>)</a:t>
            </a:r>
          </a:p>
          <a:p>
            <a:pPr>
              <a:lnSpc>
                <a:spcPct val="150000"/>
              </a:lnSpc>
            </a:pPr>
            <a:r>
              <a:rPr lang="en-US" sz="2800" dirty="0" smtClean="0"/>
              <a:t>Development </a:t>
            </a:r>
            <a:r>
              <a:rPr lang="en-US" sz="2800" dirty="0"/>
              <a:t>and implementation of a </a:t>
            </a:r>
            <a:r>
              <a:rPr lang="en-US" sz="2800" dirty="0" smtClean="0"/>
              <a:t>volcanic </a:t>
            </a:r>
            <a:r>
              <a:rPr lang="en-US" sz="2800" dirty="0"/>
              <a:t>SO</a:t>
            </a:r>
            <a:r>
              <a:rPr lang="en-US" sz="2800" baseline="-25000" dirty="0"/>
              <a:t>2</a:t>
            </a:r>
            <a:r>
              <a:rPr lang="en-US" sz="2800" dirty="0"/>
              <a:t> </a:t>
            </a:r>
            <a:r>
              <a:rPr lang="en-US" sz="2800" dirty="0" smtClean="0"/>
              <a:t>module</a:t>
            </a:r>
            <a:endParaRPr lang="en-US" sz="2800" dirty="0"/>
          </a:p>
          <a:p>
            <a:pPr>
              <a:lnSpc>
                <a:spcPct val="150000"/>
              </a:lnSpc>
            </a:pPr>
            <a:r>
              <a:rPr lang="en-US" sz="2800" dirty="0" smtClean="0"/>
              <a:t>Couple </a:t>
            </a:r>
            <a:r>
              <a:rPr lang="en-US" sz="2800" dirty="0"/>
              <a:t>with Radiative </a:t>
            </a:r>
            <a:r>
              <a:rPr lang="en-US" sz="2800" dirty="0" smtClean="0"/>
              <a:t>budget</a:t>
            </a:r>
          </a:p>
          <a:p>
            <a:pPr>
              <a:lnSpc>
                <a:spcPct val="150000"/>
              </a:lnSpc>
            </a:pPr>
            <a:r>
              <a:rPr lang="en-US" sz="2800" dirty="0" smtClean="0"/>
              <a:t>Quantify </a:t>
            </a:r>
            <a:r>
              <a:rPr lang="en-US" sz="2800" dirty="0"/>
              <a:t>Two-way feedback effects </a:t>
            </a:r>
          </a:p>
          <a:p>
            <a:pPr>
              <a:lnSpc>
                <a:spcPct val="150000"/>
              </a:lnSpc>
            </a:pPr>
            <a:r>
              <a:rPr lang="en-US" sz="2800" dirty="0" smtClean="0"/>
              <a:t>Explore </a:t>
            </a:r>
            <a:r>
              <a:rPr lang="en-US" sz="2800" dirty="0"/>
              <a:t>implementation NMMB-ASH in a VAAC</a:t>
            </a:r>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33</a:t>
            </a:fld>
            <a:endParaRPr lang="es-ES" dirty="0"/>
          </a:p>
        </p:txBody>
      </p:sp>
    </p:spTree>
    <p:extLst>
      <p:ext uri="{BB962C8B-B14F-4D97-AF65-F5344CB8AC3E}">
        <p14:creationId xmlns:p14="http://schemas.microsoft.com/office/powerpoint/2010/main" val="3266133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71438" y="71537"/>
            <a:ext cx="9072562" cy="765175"/>
          </a:xfrm>
        </p:spPr>
        <p:txBody>
          <a:bodyPr/>
          <a:lstStyle/>
          <a:p>
            <a:pPr eaLnBrk="1" hangingPunct="1">
              <a:defRPr/>
            </a:pPr>
            <a:r>
              <a:rPr lang="en-US" sz="2800" dirty="0" smtClean="0">
                <a:latin typeface="Calibri" panose="020F0502020204030204" pitchFamily="34" charset="0"/>
              </a:rPr>
              <a:t>Open questions</a:t>
            </a:r>
          </a:p>
        </p:txBody>
      </p:sp>
      <p:sp>
        <p:nvSpPr>
          <p:cNvPr id="2" name="1 Marcador de número de diapositiva"/>
          <p:cNvSpPr>
            <a:spLocks noGrp="1"/>
          </p:cNvSpPr>
          <p:nvPr>
            <p:ph type="sldNum" sz="quarter" idx="11"/>
          </p:nvPr>
        </p:nvSpPr>
        <p:spPr/>
        <p:txBody>
          <a:bodyPr/>
          <a:lstStyle/>
          <a:p>
            <a:pPr>
              <a:defRPr/>
            </a:pPr>
            <a:fld id="{52061378-4D88-4D7A-AE1E-4DC568188EF0}" type="slidenum">
              <a:rPr lang="es-ES" smtClean="0"/>
              <a:pPr>
                <a:defRPr/>
              </a:pPr>
              <a:t>34</a:t>
            </a:fld>
            <a:endParaRPr lang="es-ES" dirty="0"/>
          </a:p>
        </p:txBody>
      </p:sp>
      <p:sp>
        <p:nvSpPr>
          <p:cNvPr id="3" name="Content Placeholder 2"/>
          <p:cNvSpPr>
            <a:spLocks noGrp="1"/>
          </p:cNvSpPr>
          <p:nvPr>
            <p:ph idx="1"/>
          </p:nvPr>
        </p:nvSpPr>
        <p:spPr/>
        <p:txBody>
          <a:bodyPr/>
          <a:lstStyle/>
          <a:p>
            <a:r>
              <a:rPr lang="en-US" dirty="0"/>
              <a:t>Model communications dependent on domain decomposition in X and Y for the same # of nodes</a:t>
            </a:r>
          </a:p>
          <a:p>
            <a:endParaRPr lang="en-US" dirty="0"/>
          </a:p>
          <a:p>
            <a:r>
              <a:rPr lang="en-US" dirty="0"/>
              <a:t>Source position is now determined using </a:t>
            </a:r>
            <a:r>
              <a:rPr lang="en-US" dirty="0" err="1"/>
              <a:t>lon-lat</a:t>
            </a:r>
            <a:r>
              <a:rPr lang="en-US" dirty="0"/>
              <a:t> at mass points (GLON/GLAT)</a:t>
            </a:r>
          </a:p>
          <a:p>
            <a:pPr lvl="1"/>
            <a:r>
              <a:rPr lang="en-US" dirty="0"/>
              <a:t>Source position detection can </a:t>
            </a:r>
            <a:r>
              <a:rPr lang="en-US" dirty="0" smtClean="0"/>
              <a:t>fail</a:t>
            </a:r>
          </a:p>
          <a:p>
            <a:pPr lvl="1"/>
            <a:r>
              <a:rPr lang="en-US" dirty="0" smtClean="0"/>
              <a:t>Must </a:t>
            </a:r>
            <a:r>
              <a:rPr lang="en-US" dirty="0"/>
              <a:t>be corrected (values at U and V points?).</a:t>
            </a:r>
          </a:p>
          <a:p>
            <a:pPr lvl="1"/>
            <a:endParaRPr lang="en-US" dirty="0"/>
          </a:p>
          <a:p>
            <a:r>
              <a:rPr lang="en-US" dirty="0"/>
              <a:t>Using U-V points for </a:t>
            </a:r>
            <a:r>
              <a:rPr lang="en-US" dirty="0" err="1"/>
              <a:t>lon-lat</a:t>
            </a:r>
            <a:r>
              <a:rPr lang="en-US" dirty="0"/>
              <a:t> the whole domain is covered. However, if source is at 2 processors’ boundary, two source are found</a:t>
            </a:r>
            <a:r>
              <a:rPr lang="es-ES" dirty="0"/>
              <a:t>…</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47844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3568" y="2636912"/>
            <a:ext cx="7772400" cy="747514"/>
          </a:xfrm>
        </p:spPr>
        <p:txBody>
          <a:bodyPr/>
          <a:lstStyle/>
          <a:p>
            <a:r>
              <a:rPr lang="en-US" dirty="0" smtClean="0">
                <a:latin typeface="Calibri" panose="020F0502020204030204" pitchFamily="34" charset="0"/>
              </a:rPr>
              <a:t>Thank you! </a:t>
            </a:r>
            <a:endParaRPr lang="en-US" dirty="0">
              <a:latin typeface="Calibri" panose="020F0502020204030204" pitchFamily="34" charset="0"/>
            </a:endParaRPr>
          </a:p>
        </p:txBody>
      </p:sp>
      <p:sp>
        <p:nvSpPr>
          <p:cNvPr id="6" name="Subtitle 5"/>
          <p:cNvSpPr>
            <a:spLocks noGrp="1"/>
          </p:cNvSpPr>
          <p:nvPr>
            <p:ph type="subTitle" idx="1"/>
          </p:nvPr>
        </p:nvSpPr>
        <p:spPr>
          <a:xfrm>
            <a:off x="1475656" y="3789040"/>
            <a:ext cx="6400800" cy="864096"/>
          </a:xfrm>
        </p:spPr>
        <p:txBody>
          <a:bodyPr>
            <a:normAutofit/>
          </a:bodyPr>
          <a:lstStyle/>
          <a:p>
            <a:r>
              <a:rPr lang="en-US" dirty="0" err="1" smtClean="0"/>
              <a:t>Alejandro.Marti@bsc.es</a:t>
            </a:r>
            <a:endParaRPr lang="en-US" dirty="0"/>
          </a:p>
        </p:txBody>
      </p:sp>
      <p:sp>
        <p:nvSpPr>
          <p:cNvPr id="2" name="Slide Number Placeholder 1"/>
          <p:cNvSpPr>
            <a:spLocks noGrp="1"/>
          </p:cNvSpPr>
          <p:nvPr>
            <p:ph type="sldNum" sz="quarter" idx="4294967295"/>
          </p:nvPr>
        </p:nvSpPr>
        <p:spPr>
          <a:xfrm>
            <a:off x="8701088" y="6357938"/>
            <a:ext cx="442912" cy="412750"/>
          </a:xfrm>
        </p:spPr>
        <p:txBody>
          <a:bodyPr/>
          <a:lstStyle/>
          <a:p>
            <a:fld id="{4A490C5D-AEA8-4823-B9B3-806910A0ECF7}" type="slidenum">
              <a:rPr lang="es-ES" smtClean="0"/>
              <a:pPr/>
              <a:t>35</a:t>
            </a:fld>
            <a:endParaRPr lang="es-ES" dirty="0"/>
          </a:p>
        </p:txBody>
      </p:sp>
      <p:sp>
        <p:nvSpPr>
          <p:cNvPr id="7" name="3 CuadroTexto"/>
          <p:cNvSpPr txBox="1"/>
          <p:nvPr/>
        </p:nvSpPr>
        <p:spPr>
          <a:xfrm>
            <a:off x="899592" y="5013176"/>
            <a:ext cx="7416824" cy="1077218"/>
          </a:xfrm>
          <a:prstGeom prst="rect">
            <a:avLst/>
          </a:prstGeom>
          <a:noFill/>
        </p:spPr>
        <p:txBody>
          <a:bodyPr wrap="square" rtlCol="0">
            <a:spAutoFit/>
          </a:bodyPr>
          <a:lstStyle/>
          <a:p>
            <a:pPr algn="ctr"/>
            <a:r>
              <a:rPr lang="en-GB" sz="1600" dirty="0" smtClean="0">
                <a:solidFill>
                  <a:schemeClr val="bg1"/>
                </a:solidFill>
              </a:rPr>
              <a:t>Work funded by the </a:t>
            </a:r>
            <a:r>
              <a:rPr lang="en-GB" sz="1600" dirty="0">
                <a:solidFill>
                  <a:schemeClr val="bg1"/>
                </a:solidFill>
              </a:rPr>
              <a:t>People Programme (Marie Curie Actions) of the European Union’s Seventh Framework Programme (FP7/2007-2013) under the project NEMOH (REA grant agreement n° 289976</a:t>
            </a:r>
            <a:r>
              <a:rPr lang="en-GB" sz="1600" dirty="0" smtClean="0">
                <a:solidFill>
                  <a:schemeClr val="bg1"/>
                </a:solidFill>
              </a:rPr>
              <a:t>)</a:t>
            </a:r>
            <a:r>
              <a:rPr lang="en-GB" sz="1600" dirty="0">
                <a:solidFill>
                  <a:schemeClr val="bg1"/>
                </a:solidFill>
              </a:rPr>
              <a:t>,</a:t>
            </a:r>
            <a:r>
              <a:rPr lang="en-GB" sz="1600" dirty="0" smtClean="0">
                <a:solidFill>
                  <a:schemeClr val="bg1"/>
                </a:solidFill>
              </a:rPr>
              <a:t> and </a:t>
            </a:r>
            <a:r>
              <a:rPr lang="en-GB" sz="1600" dirty="0" err="1" smtClean="0">
                <a:solidFill>
                  <a:schemeClr val="bg1"/>
                </a:solidFill>
              </a:rPr>
              <a:t>Severo</a:t>
            </a:r>
            <a:r>
              <a:rPr lang="en-GB" sz="1600" dirty="0" smtClean="0">
                <a:solidFill>
                  <a:schemeClr val="bg1"/>
                </a:solidFill>
              </a:rPr>
              <a:t>-Ochoa project of the Spanish Ministry of Economy and Competitiveness</a:t>
            </a:r>
          </a:p>
        </p:txBody>
      </p:sp>
      <p:pic>
        <p:nvPicPr>
          <p:cNvPr id="8" name="Imagen 7" descr="logo_S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884" y="116632"/>
            <a:ext cx="1605425" cy="720080"/>
          </a:xfrm>
          <a:prstGeom prst="rect">
            <a:avLst/>
          </a:prstGeom>
        </p:spPr>
      </p:pic>
      <p:pic>
        <p:nvPicPr>
          <p:cNvPr id="9" name="Picture 8" descr="NEMO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0"/>
            <a:ext cx="938784" cy="865632"/>
          </a:xfrm>
          <a:prstGeom prst="rect">
            <a:avLst/>
          </a:prstGeom>
        </p:spPr>
      </p:pic>
      <p:pic>
        <p:nvPicPr>
          <p:cNvPr id="10" name="Picture 9" descr="M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16632"/>
            <a:ext cx="664464" cy="640080"/>
          </a:xfrm>
          <a:prstGeom prst="rect">
            <a:avLst/>
          </a:prstGeom>
        </p:spPr>
      </p:pic>
      <p:pic>
        <p:nvPicPr>
          <p:cNvPr id="11" name="Picture 10" descr="FP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24624"/>
            <a:ext cx="908304" cy="640080"/>
          </a:xfrm>
          <a:prstGeom prst="rect">
            <a:avLst/>
          </a:prstGeom>
        </p:spPr>
      </p:pic>
    </p:spTree>
    <p:extLst>
      <p:ext uri="{BB962C8B-B14F-4D97-AF65-F5344CB8AC3E}">
        <p14:creationId xmlns:p14="http://schemas.microsoft.com/office/powerpoint/2010/main" val="1932586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Operators Stencil</a:t>
            </a:r>
            <a:endParaRPr lang="en-US" dirty="0"/>
          </a:p>
        </p:txBody>
      </p:sp>
      <p:sp>
        <p:nvSpPr>
          <p:cNvPr id="3" name="Date Placeholder 2"/>
          <p:cNvSpPr>
            <a:spLocks noGrp="1"/>
          </p:cNvSpPr>
          <p:nvPr>
            <p:ph type="dt" sz="half" idx="10"/>
          </p:nvPr>
        </p:nvSpPr>
        <p:spPr/>
        <p:txBody>
          <a:bodyPr/>
          <a:lstStyle/>
          <a:p>
            <a:fld id="{6E01A9B3-F963-584A-AD4E-13E36B28A023}" type="datetime4">
              <a:rPr lang="en-US" smtClean="0"/>
              <a:t>March 18, 2016</a:t>
            </a:fld>
            <a:endParaRPr lang="en-US"/>
          </a:p>
        </p:txBody>
      </p:sp>
      <p:sp>
        <p:nvSpPr>
          <p:cNvPr id="4" name="Footer Placeholder 3"/>
          <p:cNvSpPr>
            <a:spLocks noGrp="1"/>
          </p:cNvSpPr>
          <p:nvPr>
            <p:ph type="ftr" sz="quarter" idx="11"/>
          </p:nvPr>
        </p:nvSpPr>
        <p:spPr/>
        <p:txBody>
          <a:bodyPr/>
          <a:lstStyle/>
          <a:p>
            <a:r>
              <a:rPr lang="en-US" smtClean="0"/>
              <a:t>Z. Janjic</a:t>
            </a:r>
            <a:endParaRPr lang="en-US"/>
          </a:p>
        </p:txBody>
      </p:sp>
      <p:sp>
        <p:nvSpPr>
          <p:cNvPr id="5" name="Slide Number Placeholder 4"/>
          <p:cNvSpPr>
            <a:spLocks noGrp="1"/>
          </p:cNvSpPr>
          <p:nvPr>
            <p:ph type="sldNum" sz="quarter" idx="12"/>
          </p:nvPr>
        </p:nvSpPr>
        <p:spPr/>
        <p:txBody>
          <a:bodyPr/>
          <a:lstStyle/>
          <a:p>
            <a:fld id="{022AF825-8137-604D-95BA-999C2A839157}" type="slidenum">
              <a:rPr lang="en-US" smtClean="0"/>
              <a:t>36</a:t>
            </a:fld>
            <a:endParaRPr lang="en-US"/>
          </a:p>
        </p:txBody>
      </p:sp>
      <p:sp>
        <p:nvSpPr>
          <p:cNvPr id="6" name="Text Box 41"/>
          <p:cNvSpPr txBox="1">
            <a:spLocks noChangeArrowheads="1"/>
          </p:cNvSpPr>
          <p:nvPr/>
        </p:nvSpPr>
        <p:spPr bwMode="auto">
          <a:xfrm>
            <a:off x="1768435" y="2640869"/>
            <a:ext cx="998530" cy="365676"/>
          </a:xfrm>
          <a:prstGeom prst="rect">
            <a:avLst/>
          </a:prstGeom>
          <a:noFill/>
          <a:ln w="9525">
            <a:noFill/>
            <a:miter lim="800000"/>
            <a:headEnd/>
            <a:tailEnd/>
          </a:ln>
        </p:spPr>
        <p:txBody>
          <a:bodyPr/>
          <a:lstStyle/>
          <a:p>
            <a:pPr algn="ctr" eaLnBrk="0" hangingPunct="0"/>
            <a:r>
              <a:rPr lang="en-US" sz="2000" dirty="0" smtClean="0">
                <a:latin typeface="Times New Roman" pitchFamily="18" charset="0"/>
              </a:rPr>
              <a:t>NMMB</a:t>
            </a:r>
            <a:endParaRPr lang="en-US" sz="2000" dirty="0">
              <a:latin typeface="Times New Roman" pitchFamily="18" charset="0"/>
            </a:endParaRPr>
          </a:p>
        </p:txBody>
      </p:sp>
      <p:grpSp>
        <p:nvGrpSpPr>
          <p:cNvPr id="7" name="Group 6"/>
          <p:cNvGrpSpPr/>
          <p:nvPr/>
        </p:nvGrpSpPr>
        <p:grpSpPr>
          <a:xfrm>
            <a:off x="1178453" y="3237859"/>
            <a:ext cx="2103733" cy="2103445"/>
            <a:chOff x="1178453" y="2032325"/>
            <a:chExt cx="2103733" cy="2103445"/>
          </a:xfrm>
        </p:grpSpPr>
        <p:sp>
          <p:nvSpPr>
            <p:cNvPr id="8" name="Oval 45"/>
            <p:cNvSpPr>
              <a:spLocks noChangeArrowheads="1"/>
            </p:cNvSpPr>
            <p:nvPr/>
          </p:nvSpPr>
          <p:spPr bwMode="auto">
            <a:xfrm rot="5400437">
              <a:off x="3190760" y="2032630"/>
              <a:ext cx="91433" cy="91419"/>
            </a:xfrm>
            <a:prstGeom prst="ellipse">
              <a:avLst/>
            </a:prstGeom>
            <a:solidFill>
              <a:srgbClr val="000000"/>
            </a:solidFill>
            <a:ln w="9525">
              <a:solidFill>
                <a:srgbClr val="000000"/>
              </a:solidFill>
              <a:round/>
              <a:headEnd/>
              <a:tailEnd/>
            </a:ln>
          </p:spPr>
          <p:txBody>
            <a:bodyPr/>
            <a:lstStyle/>
            <a:p>
              <a:endParaRPr lang="en-US"/>
            </a:p>
          </p:txBody>
        </p:sp>
        <p:sp>
          <p:nvSpPr>
            <p:cNvPr id="9" name="Oval 46"/>
            <p:cNvSpPr>
              <a:spLocks noChangeArrowheads="1"/>
            </p:cNvSpPr>
            <p:nvPr/>
          </p:nvSpPr>
          <p:spPr bwMode="auto">
            <a:xfrm rot="5400437">
              <a:off x="3190235" y="3038711"/>
              <a:ext cx="91433" cy="91419"/>
            </a:xfrm>
            <a:prstGeom prst="ellipse">
              <a:avLst/>
            </a:prstGeom>
            <a:solidFill>
              <a:srgbClr val="00B0F0"/>
            </a:solidFill>
            <a:ln w="9525">
              <a:solidFill>
                <a:srgbClr val="000000"/>
              </a:solidFill>
              <a:round/>
              <a:headEnd/>
              <a:tailEnd/>
            </a:ln>
          </p:spPr>
          <p:txBody>
            <a:bodyPr/>
            <a:lstStyle/>
            <a:p>
              <a:endParaRPr lang="en-US"/>
            </a:p>
          </p:txBody>
        </p:sp>
        <p:sp>
          <p:nvSpPr>
            <p:cNvPr id="10" name="Oval 47"/>
            <p:cNvSpPr>
              <a:spLocks noChangeArrowheads="1"/>
            </p:cNvSpPr>
            <p:nvPr/>
          </p:nvSpPr>
          <p:spPr bwMode="auto">
            <a:xfrm rot="5400437">
              <a:off x="3190159" y="4044344"/>
              <a:ext cx="91433" cy="91419"/>
            </a:xfrm>
            <a:prstGeom prst="ellipse">
              <a:avLst/>
            </a:prstGeom>
            <a:solidFill>
              <a:srgbClr val="000000"/>
            </a:solidFill>
            <a:ln w="9525">
              <a:solidFill>
                <a:srgbClr val="000000"/>
              </a:solidFill>
              <a:round/>
              <a:headEnd/>
              <a:tailEnd/>
            </a:ln>
          </p:spPr>
          <p:txBody>
            <a:bodyPr/>
            <a:lstStyle/>
            <a:p>
              <a:endParaRPr lang="en-US"/>
            </a:p>
          </p:txBody>
        </p:sp>
        <p:sp>
          <p:nvSpPr>
            <p:cNvPr id="11" name="Oval 48"/>
            <p:cNvSpPr>
              <a:spLocks noChangeArrowheads="1"/>
            </p:cNvSpPr>
            <p:nvPr/>
          </p:nvSpPr>
          <p:spPr bwMode="auto">
            <a:xfrm rot="5400437">
              <a:off x="2185127" y="2032705"/>
              <a:ext cx="91433" cy="91419"/>
            </a:xfrm>
            <a:prstGeom prst="ellipse">
              <a:avLst/>
            </a:prstGeom>
            <a:solidFill>
              <a:srgbClr val="00B0F0"/>
            </a:solidFill>
            <a:ln w="9525">
              <a:solidFill>
                <a:srgbClr val="000000"/>
              </a:solidFill>
              <a:round/>
              <a:headEnd/>
              <a:tailEnd/>
            </a:ln>
          </p:spPr>
          <p:txBody>
            <a:bodyPr/>
            <a:lstStyle/>
            <a:p>
              <a:endParaRPr lang="en-US"/>
            </a:p>
          </p:txBody>
        </p:sp>
        <p:sp>
          <p:nvSpPr>
            <p:cNvPr id="12" name="Oval 49"/>
            <p:cNvSpPr>
              <a:spLocks noChangeArrowheads="1"/>
            </p:cNvSpPr>
            <p:nvPr/>
          </p:nvSpPr>
          <p:spPr bwMode="auto">
            <a:xfrm rot="5400437">
              <a:off x="1179046" y="2032332"/>
              <a:ext cx="91433" cy="91419"/>
            </a:xfrm>
            <a:prstGeom prst="ellipse">
              <a:avLst/>
            </a:prstGeom>
            <a:solidFill>
              <a:srgbClr val="000000"/>
            </a:solidFill>
            <a:ln w="9525">
              <a:solidFill>
                <a:srgbClr val="000000"/>
              </a:solidFill>
              <a:round/>
              <a:headEnd/>
              <a:tailEnd/>
            </a:ln>
          </p:spPr>
          <p:txBody>
            <a:bodyPr/>
            <a:lstStyle/>
            <a:p>
              <a:endParaRPr lang="en-US"/>
            </a:p>
          </p:txBody>
        </p:sp>
        <p:sp>
          <p:nvSpPr>
            <p:cNvPr id="13" name="Oval 50"/>
            <p:cNvSpPr>
              <a:spLocks noChangeArrowheads="1"/>
            </p:cNvSpPr>
            <p:nvPr/>
          </p:nvSpPr>
          <p:spPr bwMode="auto">
            <a:xfrm rot="5400437">
              <a:off x="2184079" y="4043970"/>
              <a:ext cx="91433" cy="91419"/>
            </a:xfrm>
            <a:prstGeom prst="ellipse">
              <a:avLst/>
            </a:prstGeom>
            <a:solidFill>
              <a:srgbClr val="00B0F0"/>
            </a:solidFill>
            <a:ln w="9525">
              <a:solidFill>
                <a:srgbClr val="000000"/>
              </a:solidFill>
              <a:round/>
              <a:headEnd/>
              <a:tailEnd/>
            </a:ln>
          </p:spPr>
          <p:txBody>
            <a:bodyPr/>
            <a:lstStyle/>
            <a:p>
              <a:endParaRPr lang="en-US"/>
            </a:p>
          </p:txBody>
        </p:sp>
        <p:sp>
          <p:nvSpPr>
            <p:cNvPr id="14" name="Oval 51"/>
            <p:cNvSpPr>
              <a:spLocks noChangeArrowheads="1"/>
            </p:cNvSpPr>
            <p:nvPr/>
          </p:nvSpPr>
          <p:spPr bwMode="auto">
            <a:xfrm rot="5400437">
              <a:off x="2185052" y="3038338"/>
              <a:ext cx="91433" cy="91419"/>
            </a:xfrm>
            <a:prstGeom prst="ellipse">
              <a:avLst/>
            </a:prstGeom>
            <a:solidFill>
              <a:srgbClr val="000000"/>
            </a:solidFill>
            <a:ln w="9525">
              <a:solidFill>
                <a:srgbClr val="000000"/>
              </a:solidFill>
              <a:round/>
              <a:headEnd/>
              <a:tailEnd/>
            </a:ln>
          </p:spPr>
          <p:txBody>
            <a:bodyPr/>
            <a:lstStyle/>
            <a:p>
              <a:endParaRPr lang="en-US"/>
            </a:p>
          </p:txBody>
        </p:sp>
        <p:sp>
          <p:nvSpPr>
            <p:cNvPr id="15" name="Oval 52"/>
            <p:cNvSpPr>
              <a:spLocks noChangeArrowheads="1"/>
            </p:cNvSpPr>
            <p:nvPr/>
          </p:nvSpPr>
          <p:spPr bwMode="auto">
            <a:xfrm rot="5400437">
              <a:off x="1178971" y="3037964"/>
              <a:ext cx="91433" cy="91419"/>
            </a:xfrm>
            <a:prstGeom prst="ellipse">
              <a:avLst/>
            </a:prstGeom>
            <a:solidFill>
              <a:srgbClr val="00B0F0"/>
            </a:solidFill>
            <a:ln w="9525">
              <a:solidFill>
                <a:srgbClr val="000000"/>
              </a:solidFill>
              <a:round/>
              <a:headEnd/>
              <a:tailEnd/>
            </a:ln>
          </p:spPr>
          <p:txBody>
            <a:bodyPr/>
            <a:lstStyle/>
            <a:p>
              <a:endParaRPr lang="en-US"/>
            </a:p>
          </p:txBody>
        </p:sp>
        <p:sp>
          <p:nvSpPr>
            <p:cNvPr id="16" name="Oval 53"/>
            <p:cNvSpPr>
              <a:spLocks noChangeArrowheads="1"/>
            </p:cNvSpPr>
            <p:nvPr/>
          </p:nvSpPr>
          <p:spPr bwMode="auto">
            <a:xfrm rot="5400437">
              <a:off x="1178446" y="4044045"/>
              <a:ext cx="91433" cy="91419"/>
            </a:xfrm>
            <a:prstGeom prst="ellipse">
              <a:avLst/>
            </a:prstGeom>
            <a:solidFill>
              <a:srgbClr val="000000"/>
            </a:solidFill>
            <a:ln w="9525">
              <a:solidFill>
                <a:srgbClr val="000000"/>
              </a:solidFill>
              <a:round/>
              <a:headEnd/>
              <a:tailEnd/>
            </a:ln>
          </p:spPr>
          <p:txBody>
            <a:bodyPr/>
            <a:lstStyle/>
            <a:p>
              <a:endParaRPr lang="en-US"/>
            </a:p>
          </p:txBody>
        </p:sp>
        <p:sp>
          <p:nvSpPr>
            <p:cNvPr id="17" name="Line 54"/>
            <p:cNvSpPr>
              <a:spLocks noChangeShapeType="1"/>
            </p:cNvSpPr>
            <p:nvPr/>
          </p:nvSpPr>
          <p:spPr bwMode="auto">
            <a:xfrm rot="5400437" flipV="1">
              <a:off x="2367367" y="3221599"/>
              <a:ext cx="731461" cy="731351"/>
            </a:xfrm>
            <a:prstGeom prst="line">
              <a:avLst/>
            </a:prstGeom>
            <a:noFill/>
            <a:ln w="19050">
              <a:solidFill>
                <a:srgbClr val="000000"/>
              </a:solidFill>
              <a:round/>
              <a:headEnd/>
              <a:tailEnd type="arrow" w="med" len="med"/>
            </a:ln>
          </p:spPr>
          <p:txBody>
            <a:bodyPr/>
            <a:lstStyle/>
            <a:p>
              <a:endParaRPr lang="en-US"/>
            </a:p>
          </p:txBody>
        </p:sp>
        <p:sp>
          <p:nvSpPr>
            <p:cNvPr id="18" name="Line 55"/>
            <p:cNvSpPr>
              <a:spLocks noChangeShapeType="1"/>
            </p:cNvSpPr>
            <p:nvPr/>
          </p:nvSpPr>
          <p:spPr bwMode="auto">
            <a:xfrm rot="5400437" flipH="1" flipV="1">
              <a:off x="2367892" y="2215518"/>
              <a:ext cx="731461" cy="731351"/>
            </a:xfrm>
            <a:prstGeom prst="line">
              <a:avLst/>
            </a:prstGeom>
            <a:noFill/>
            <a:ln w="19050">
              <a:solidFill>
                <a:srgbClr val="000000"/>
              </a:solidFill>
              <a:round/>
              <a:headEnd/>
              <a:tailEnd type="arrow" w="med" len="med"/>
            </a:ln>
          </p:spPr>
          <p:txBody>
            <a:bodyPr/>
            <a:lstStyle/>
            <a:p>
              <a:endParaRPr lang="en-US"/>
            </a:p>
          </p:txBody>
        </p:sp>
        <p:sp>
          <p:nvSpPr>
            <p:cNvPr id="19" name="Line 56"/>
            <p:cNvSpPr>
              <a:spLocks noChangeShapeType="1"/>
            </p:cNvSpPr>
            <p:nvPr/>
          </p:nvSpPr>
          <p:spPr bwMode="auto">
            <a:xfrm rot="5400437">
              <a:off x="1361286" y="3221226"/>
              <a:ext cx="731461" cy="731351"/>
            </a:xfrm>
            <a:prstGeom prst="line">
              <a:avLst/>
            </a:prstGeom>
            <a:noFill/>
            <a:ln w="19050">
              <a:solidFill>
                <a:srgbClr val="000000"/>
              </a:solidFill>
              <a:round/>
              <a:headEnd/>
              <a:tailEnd type="arrow" w="med" len="med"/>
            </a:ln>
          </p:spPr>
          <p:txBody>
            <a:bodyPr/>
            <a:lstStyle/>
            <a:p>
              <a:endParaRPr lang="en-US"/>
            </a:p>
          </p:txBody>
        </p:sp>
        <p:sp>
          <p:nvSpPr>
            <p:cNvPr id="20" name="Line 57"/>
            <p:cNvSpPr>
              <a:spLocks noChangeShapeType="1"/>
            </p:cNvSpPr>
            <p:nvPr/>
          </p:nvSpPr>
          <p:spPr bwMode="auto">
            <a:xfrm rot="5400437" flipV="1">
              <a:off x="1361810" y="2215144"/>
              <a:ext cx="731461" cy="731351"/>
            </a:xfrm>
            <a:prstGeom prst="line">
              <a:avLst/>
            </a:prstGeom>
            <a:noFill/>
            <a:ln w="19050">
              <a:solidFill>
                <a:srgbClr val="000000"/>
              </a:solidFill>
              <a:round/>
              <a:headEnd type="arrow" w="med" len="med"/>
              <a:tailEnd/>
            </a:ln>
          </p:spPr>
          <p:txBody>
            <a:bodyPr/>
            <a:lstStyle/>
            <a:p>
              <a:endParaRPr lang="en-US"/>
            </a:p>
          </p:txBody>
        </p:sp>
        <p:sp>
          <p:nvSpPr>
            <p:cNvPr id="21" name="Line 58"/>
            <p:cNvSpPr>
              <a:spLocks noChangeShapeType="1"/>
            </p:cNvSpPr>
            <p:nvPr/>
          </p:nvSpPr>
          <p:spPr bwMode="auto">
            <a:xfrm rot="5400437">
              <a:off x="1865075" y="2581232"/>
              <a:ext cx="731461" cy="0"/>
            </a:xfrm>
            <a:prstGeom prst="line">
              <a:avLst/>
            </a:prstGeom>
            <a:noFill/>
            <a:ln w="19050">
              <a:solidFill>
                <a:srgbClr val="000000"/>
              </a:solidFill>
              <a:round/>
              <a:headEnd type="arrow" w="med" len="med"/>
              <a:tailEnd/>
            </a:ln>
          </p:spPr>
          <p:txBody>
            <a:bodyPr/>
            <a:lstStyle/>
            <a:p>
              <a:endParaRPr lang="en-US"/>
            </a:p>
          </p:txBody>
        </p:sp>
        <p:sp>
          <p:nvSpPr>
            <p:cNvPr id="22" name="Line 59"/>
            <p:cNvSpPr>
              <a:spLocks noChangeShapeType="1"/>
            </p:cNvSpPr>
            <p:nvPr/>
          </p:nvSpPr>
          <p:spPr bwMode="auto">
            <a:xfrm rot="5400437">
              <a:off x="1864103" y="3586864"/>
              <a:ext cx="731461" cy="0"/>
            </a:xfrm>
            <a:prstGeom prst="line">
              <a:avLst/>
            </a:prstGeom>
            <a:noFill/>
            <a:ln w="19050">
              <a:solidFill>
                <a:srgbClr val="000000"/>
              </a:solidFill>
              <a:round/>
              <a:headEnd/>
              <a:tailEnd type="arrow" w="med" len="med"/>
            </a:ln>
          </p:spPr>
          <p:txBody>
            <a:bodyPr/>
            <a:lstStyle/>
            <a:p>
              <a:endParaRPr lang="en-US"/>
            </a:p>
          </p:txBody>
        </p:sp>
        <p:sp>
          <p:nvSpPr>
            <p:cNvPr id="23" name="Line 60"/>
            <p:cNvSpPr>
              <a:spLocks noChangeShapeType="1"/>
            </p:cNvSpPr>
            <p:nvPr/>
          </p:nvSpPr>
          <p:spPr bwMode="auto">
            <a:xfrm rot="5400437" flipV="1">
              <a:off x="2756032" y="2741187"/>
              <a:ext cx="0" cy="685642"/>
            </a:xfrm>
            <a:prstGeom prst="line">
              <a:avLst/>
            </a:prstGeom>
            <a:noFill/>
            <a:ln w="19050">
              <a:solidFill>
                <a:srgbClr val="000000"/>
              </a:solidFill>
              <a:round/>
              <a:headEnd/>
              <a:tailEnd type="arrow" w="med" len="med"/>
            </a:ln>
          </p:spPr>
          <p:txBody>
            <a:bodyPr/>
            <a:lstStyle/>
            <a:p>
              <a:endParaRPr lang="en-US"/>
            </a:p>
          </p:txBody>
        </p:sp>
        <p:sp>
          <p:nvSpPr>
            <p:cNvPr id="24" name="Line 61"/>
            <p:cNvSpPr>
              <a:spLocks noChangeShapeType="1"/>
            </p:cNvSpPr>
            <p:nvPr/>
          </p:nvSpPr>
          <p:spPr bwMode="auto">
            <a:xfrm rot="5400437">
              <a:off x="1727503" y="2717961"/>
              <a:ext cx="0" cy="731351"/>
            </a:xfrm>
            <a:prstGeom prst="line">
              <a:avLst/>
            </a:prstGeom>
            <a:noFill/>
            <a:ln w="19050">
              <a:solidFill>
                <a:srgbClr val="000000"/>
              </a:solidFill>
              <a:round/>
              <a:headEnd/>
              <a:tailEnd type="arrow" w="med" len="med"/>
            </a:ln>
          </p:spPr>
          <p:txBody>
            <a:bodyPr/>
            <a:lstStyle/>
            <a:p>
              <a:endParaRPr lang="en-US"/>
            </a:p>
          </p:txBody>
        </p:sp>
      </p:grpSp>
      <p:grpSp>
        <p:nvGrpSpPr>
          <p:cNvPr id="25" name="Group 24"/>
          <p:cNvGrpSpPr/>
          <p:nvPr/>
        </p:nvGrpSpPr>
        <p:grpSpPr>
          <a:xfrm>
            <a:off x="3995925" y="2272334"/>
            <a:ext cx="4114468" cy="4113851"/>
            <a:chOff x="4247234" y="1066800"/>
            <a:chExt cx="4114468" cy="4113851"/>
          </a:xfrm>
        </p:grpSpPr>
        <p:grpSp>
          <p:nvGrpSpPr>
            <p:cNvPr id="26" name="Group 4"/>
            <p:cNvGrpSpPr>
              <a:grpSpLocks/>
            </p:cNvGrpSpPr>
            <p:nvPr/>
          </p:nvGrpSpPr>
          <p:grpSpPr bwMode="auto">
            <a:xfrm>
              <a:off x="5252993" y="3078651"/>
              <a:ext cx="2102950" cy="91419"/>
              <a:chOff x="1680" y="7080"/>
              <a:chExt cx="3312" cy="144"/>
            </a:xfrm>
          </p:grpSpPr>
          <p:sp>
            <p:nvSpPr>
              <p:cNvPr id="70" name="Oval 5"/>
              <p:cNvSpPr>
                <a:spLocks noChangeArrowheads="1"/>
              </p:cNvSpPr>
              <p:nvPr/>
            </p:nvSpPr>
            <p:spPr bwMode="auto">
              <a:xfrm>
                <a:off x="1680"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71" name="Oval 6"/>
              <p:cNvSpPr>
                <a:spLocks noChangeArrowheads="1"/>
              </p:cNvSpPr>
              <p:nvPr/>
            </p:nvSpPr>
            <p:spPr bwMode="auto">
              <a:xfrm>
                <a:off x="4848"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72" name="Oval 7"/>
              <p:cNvSpPr>
                <a:spLocks noChangeArrowheads="1"/>
              </p:cNvSpPr>
              <p:nvPr/>
            </p:nvSpPr>
            <p:spPr bwMode="auto">
              <a:xfrm>
                <a:off x="3264"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73" name="Line 8"/>
              <p:cNvSpPr>
                <a:spLocks noChangeShapeType="1"/>
              </p:cNvSpPr>
              <p:nvPr/>
            </p:nvSpPr>
            <p:spPr bwMode="auto">
              <a:xfrm>
                <a:off x="1968" y="7152"/>
                <a:ext cx="1152" cy="0"/>
              </a:xfrm>
              <a:prstGeom prst="line">
                <a:avLst/>
              </a:prstGeom>
              <a:noFill/>
              <a:ln w="19050">
                <a:solidFill>
                  <a:srgbClr val="000000"/>
                </a:solidFill>
                <a:round/>
                <a:headEnd type="arrow" w="med" len="med"/>
                <a:tailEnd/>
              </a:ln>
            </p:spPr>
            <p:txBody>
              <a:bodyPr/>
              <a:lstStyle/>
              <a:p>
                <a:endParaRPr lang="en-US"/>
              </a:p>
            </p:txBody>
          </p:sp>
          <p:sp>
            <p:nvSpPr>
              <p:cNvPr id="74" name="Line 9"/>
              <p:cNvSpPr>
                <a:spLocks noChangeShapeType="1"/>
              </p:cNvSpPr>
              <p:nvPr/>
            </p:nvSpPr>
            <p:spPr bwMode="auto">
              <a:xfrm>
                <a:off x="3552" y="7152"/>
                <a:ext cx="1152" cy="0"/>
              </a:xfrm>
              <a:prstGeom prst="line">
                <a:avLst/>
              </a:prstGeom>
              <a:noFill/>
              <a:ln w="19050">
                <a:solidFill>
                  <a:srgbClr val="000000"/>
                </a:solidFill>
                <a:round/>
                <a:headEnd/>
                <a:tailEnd type="arrow" w="med" len="med"/>
              </a:ln>
            </p:spPr>
            <p:txBody>
              <a:bodyPr/>
              <a:lstStyle/>
              <a:p>
                <a:endParaRPr lang="en-US"/>
              </a:p>
            </p:txBody>
          </p:sp>
        </p:grpSp>
        <p:grpSp>
          <p:nvGrpSpPr>
            <p:cNvPr id="27" name="Group 10"/>
            <p:cNvGrpSpPr>
              <a:grpSpLocks/>
            </p:cNvGrpSpPr>
            <p:nvPr/>
          </p:nvGrpSpPr>
          <p:grpSpPr bwMode="auto">
            <a:xfrm>
              <a:off x="4247234" y="3078651"/>
              <a:ext cx="2102950" cy="91419"/>
              <a:chOff x="1680" y="7080"/>
              <a:chExt cx="3312" cy="144"/>
            </a:xfrm>
          </p:grpSpPr>
          <p:sp>
            <p:nvSpPr>
              <p:cNvPr id="65" name="Oval 11"/>
              <p:cNvSpPr>
                <a:spLocks noChangeArrowheads="1"/>
              </p:cNvSpPr>
              <p:nvPr/>
            </p:nvSpPr>
            <p:spPr bwMode="auto">
              <a:xfrm>
                <a:off x="1680"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66" name="Oval 12"/>
              <p:cNvSpPr>
                <a:spLocks noChangeArrowheads="1"/>
              </p:cNvSpPr>
              <p:nvPr/>
            </p:nvSpPr>
            <p:spPr bwMode="auto">
              <a:xfrm>
                <a:off x="4848"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67" name="Oval 13"/>
              <p:cNvSpPr>
                <a:spLocks noChangeArrowheads="1"/>
              </p:cNvSpPr>
              <p:nvPr/>
            </p:nvSpPr>
            <p:spPr bwMode="auto">
              <a:xfrm>
                <a:off x="3264"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68" name="Line 14"/>
              <p:cNvSpPr>
                <a:spLocks noChangeShapeType="1"/>
              </p:cNvSpPr>
              <p:nvPr/>
            </p:nvSpPr>
            <p:spPr bwMode="auto">
              <a:xfrm>
                <a:off x="1968" y="7152"/>
                <a:ext cx="1152" cy="0"/>
              </a:xfrm>
              <a:prstGeom prst="line">
                <a:avLst/>
              </a:prstGeom>
              <a:noFill/>
              <a:ln w="19050">
                <a:solidFill>
                  <a:srgbClr val="000000"/>
                </a:solidFill>
                <a:round/>
                <a:headEnd type="arrow" w="med" len="med"/>
                <a:tailEnd/>
              </a:ln>
            </p:spPr>
            <p:txBody>
              <a:bodyPr/>
              <a:lstStyle/>
              <a:p>
                <a:endParaRPr lang="en-US"/>
              </a:p>
            </p:txBody>
          </p:sp>
          <p:sp>
            <p:nvSpPr>
              <p:cNvPr id="69" name="Line 15"/>
              <p:cNvSpPr>
                <a:spLocks noChangeShapeType="1"/>
              </p:cNvSpPr>
              <p:nvPr/>
            </p:nvSpPr>
            <p:spPr bwMode="auto">
              <a:xfrm>
                <a:off x="3552" y="7152"/>
                <a:ext cx="1152" cy="0"/>
              </a:xfrm>
              <a:prstGeom prst="line">
                <a:avLst/>
              </a:prstGeom>
              <a:noFill/>
              <a:ln w="19050">
                <a:solidFill>
                  <a:srgbClr val="000000"/>
                </a:solidFill>
                <a:round/>
                <a:headEnd/>
                <a:tailEnd type="arrow" w="med" len="med"/>
              </a:ln>
            </p:spPr>
            <p:txBody>
              <a:bodyPr/>
              <a:lstStyle/>
              <a:p>
                <a:endParaRPr lang="en-US"/>
              </a:p>
            </p:txBody>
          </p:sp>
        </p:grpSp>
        <p:grpSp>
          <p:nvGrpSpPr>
            <p:cNvPr id="28" name="Group 16"/>
            <p:cNvGrpSpPr>
              <a:grpSpLocks/>
            </p:cNvGrpSpPr>
            <p:nvPr/>
          </p:nvGrpSpPr>
          <p:grpSpPr bwMode="auto">
            <a:xfrm>
              <a:off x="6258752" y="3078651"/>
              <a:ext cx="2102950" cy="91419"/>
              <a:chOff x="1680" y="7080"/>
              <a:chExt cx="3312" cy="144"/>
            </a:xfrm>
          </p:grpSpPr>
          <p:sp>
            <p:nvSpPr>
              <p:cNvPr id="60" name="Oval 17"/>
              <p:cNvSpPr>
                <a:spLocks noChangeArrowheads="1"/>
              </p:cNvSpPr>
              <p:nvPr/>
            </p:nvSpPr>
            <p:spPr bwMode="auto">
              <a:xfrm>
                <a:off x="1680"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61" name="Oval 18"/>
              <p:cNvSpPr>
                <a:spLocks noChangeArrowheads="1"/>
              </p:cNvSpPr>
              <p:nvPr/>
            </p:nvSpPr>
            <p:spPr bwMode="auto">
              <a:xfrm>
                <a:off x="4848"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62" name="Oval 19"/>
              <p:cNvSpPr>
                <a:spLocks noChangeArrowheads="1"/>
              </p:cNvSpPr>
              <p:nvPr/>
            </p:nvSpPr>
            <p:spPr bwMode="auto">
              <a:xfrm>
                <a:off x="3264"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63" name="Line 20"/>
              <p:cNvSpPr>
                <a:spLocks noChangeShapeType="1"/>
              </p:cNvSpPr>
              <p:nvPr/>
            </p:nvSpPr>
            <p:spPr bwMode="auto">
              <a:xfrm>
                <a:off x="1968" y="7152"/>
                <a:ext cx="1152" cy="0"/>
              </a:xfrm>
              <a:prstGeom prst="line">
                <a:avLst/>
              </a:prstGeom>
              <a:noFill/>
              <a:ln w="19050">
                <a:solidFill>
                  <a:srgbClr val="000000"/>
                </a:solidFill>
                <a:round/>
                <a:headEnd type="arrow" w="med" len="med"/>
                <a:tailEnd/>
              </a:ln>
            </p:spPr>
            <p:txBody>
              <a:bodyPr/>
              <a:lstStyle/>
              <a:p>
                <a:endParaRPr lang="en-US"/>
              </a:p>
            </p:txBody>
          </p:sp>
          <p:sp>
            <p:nvSpPr>
              <p:cNvPr id="64" name="Line 21"/>
              <p:cNvSpPr>
                <a:spLocks noChangeShapeType="1"/>
              </p:cNvSpPr>
              <p:nvPr/>
            </p:nvSpPr>
            <p:spPr bwMode="auto">
              <a:xfrm>
                <a:off x="3552" y="7152"/>
                <a:ext cx="1152" cy="0"/>
              </a:xfrm>
              <a:prstGeom prst="line">
                <a:avLst/>
              </a:prstGeom>
              <a:noFill/>
              <a:ln w="19050">
                <a:solidFill>
                  <a:srgbClr val="000000"/>
                </a:solidFill>
                <a:round/>
                <a:headEnd/>
                <a:tailEnd type="arrow" w="med" len="med"/>
              </a:ln>
            </p:spPr>
            <p:txBody>
              <a:bodyPr/>
              <a:lstStyle/>
              <a:p>
                <a:endParaRPr lang="en-US"/>
              </a:p>
            </p:txBody>
          </p:sp>
        </p:grpSp>
        <p:grpSp>
          <p:nvGrpSpPr>
            <p:cNvPr id="29" name="Group 22"/>
            <p:cNvGrpSpPr>
              <a:grpSpLocks/>
            </p:cNvGrpSpPr>
            <p:nvPr/>
          </p:nvGrpSpPr>
          <p:grpSpPr bwMode="auto">
            <a:xfrm rot="5400000">
              <a:off x="5253151" y="3078644"/>
              <a:ext cx="2102635" cy="91433"/>
              <a:chOff x="1680" y="7080"/>
              <a:chExt cx="3312" cy="144"/>
            </a:xfrm>
          </p:grpSpPr>
          <p:sp>
            <p:nvSpPr>
              <p:cNvPr id="55" name="Oval 23"/>
              <p:cNvSpPr>
                <a:spLocks noChangeArrowheads="1"/>
              </p:cNvSpPr>
              <p:nvPr/>
            </p:nvSpPr>
            <p:spPr bwMode="auto">
              <a:xfrm>
                <a:off x="1680"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56" name="Oval 24"/>
              <p:cNvSpPr>
                <a:spLocks noChangeArrowheads="1"/>
              </p:cNvSpPr>
              <p:nvPr/>
            </p:nvSpPr>
            <p:spPr bwMode="auto">
              <a:xfrm>
                <a:off x="4848"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57" name="Oval 25"/>
              <p:cNvSpPr>
                <a:spLocks noChangeArrowheads="1"/>
              </p:cNvSpPr>
              <p:nvPr/>
            </p:nvSpPr>
            <p:spPr bwMode="auto">
              <a:xfrm>
                <a:off x="3264"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58" name="Line 26"/>
              <p:cNvSpPr>
                <a:spLocks noChangeShapeType="1"/>
              </p:cNvSpPr>
              <p:nvPr/>
            </p:nvSpPr>
            <p:spPr bwMode="auto">
              <a:xfrm>
                <a:off x="1968" y="7152"/>
                <a:ext cx="1152" cy="0"/>
              </a:xfrm>
              <a:prstGeom prst="line">
                <a:avLst/>
              </a:prstGeom>
              <a:noFill/>
              <a:ln w="19050">
                <a:solidFill>
                  <a:srgbClr val="000000"/>
                </a:solidFill>
                <a:round/>
                <a:headEnd type="arrow" w="med" len="med"/>
                <a:tailEnd/>
              </a:ln>
            </p:spPr>
            <p:txBody>
              <a:bodyPr/>
              <a:lstStyle/>
              <a:p>
                <a:endParaRPr lang="en-US"/>
              </a:p>
            </p:txBody>
          </p:sp>
          <p:sp>
            <p:nvSpPr>
              <p:cNvPr id="59" name="Line 27"/>
              <p:cNvSpPr>
                <a:spLocks noChangeShapeType="1"/>
              </p:cNvSpPr>
              <p:nvPr/>
            </p:nvSpPr>
            <p:spPr bwMode="auto">
              <a:xfrm>
                <a:off x="3552" y="7152"/>
                <a:ext cx="1152" cy="0"/>
              </a:xfrm>
              <a:prstGeom prst="line">
                <a:avLst/>
              </a:prstGeom>
              <a:noFill/>
              <a:ln w="19050">
                <a:solidFill>
                  <a:srgbClr val="000000"/>
                </a:solidFill>
                <a:round/>
                <a:headEnd/>
                <a:tailEnd type="arrow" w="med" len="med"/>
              </a:ln>
            </p:spPr>
            <p:txBody>
              <a:bodyPr/>
              <a:lstStyle/>
              <a:p>
                <a:endParaRPr lang="en-US"/>
              </a:p>
            </p:txBody>
          </p:sp>
        </p:grpSp>
        <p:grpSp>
          <p:nvGrpSpPr>
            <p:cNvPr id="30" name="Group 28"/>
            <p:cNvGrpSpPr>
              <a:grpSpLocks/>
            </p:cNvGrpSpPr>
            <p:nvPr/>
          </p:nvGrpSpPr>
          <p:grpSpPr bwMode="auto">
            <a:xfrm rot="5400000">
              <a:off x="5252516" y="2072401"/>
              <a:ext cx="2102635" cy="91433"/>
              <a:chOff x="1680" y="7080"/>
              <a:chExt cx="3312" cy="144"/>
            </a:xfrm>
          </p:grpSpPr>
          <p:sp>
            <p:nvSpPr>
              <p:cNvPr id="50" name="Oval 29"/>
              <p:cNvSpPr>
                <a:spLocks noChangeArrowheads="1"/>
              </p:cNvSpPr>
              <p:nvPr/>
            </p:nvSpPr>
            <p:spPr bwMode="auto">
              <a:xfrm>
                <a:off x="1680"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51" name="Oval 30"/>
              <p:cNvSpPr>
                <a:spLocks noChangeArrowheads="1"/>
              </p:cNvSpPr>
              <p:nvPr/>
            </p:nvSpPr>
            <p:spPr bwMode="auto">
              <a:xfrm>
                <a:off x="4848"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52" name="Oval 31"/>
              <p:cNvSpPr>
                <a:spLocks noChangeArrowheads="1"/>
              </p:cNvSpPr>
              <p:nvPr/>
            </p:nvSpPr>
            <p:spPr bwMode="auto">
              <a:xfrm>
                <a:off x="3264"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53" name="Line 32"/>
              <p:cNvSpPr>
                <a:spLocks noChangeShapeType="1"/>
              </p:cNvSpPr>
              <p:nvPr/>
            </p:nvSpPr>
            <p:spPr bwMode="auto">
              <a:xfrm>
                <a:off x="1968" y="7152"/>
                <a:ext cx="1152" cy="0"/>
              </a:xfrm>
              <a:prstGeom prst="line">
                <a:avLst/>
              </a:prstGeom>
              <a:noFill/>
              <a:ln w="19050">
                <a:solidFill>
                  <a:srgbClr val="000000"/>
                </a:solidFill>
                <a:round/>
                <a:headEnd type="arrow" w="med" len="med"/>
                <a:tailEnd/>
              </a:ln>
            </p:spPr>
            <p:txBody>
              <a:bodyPr/>
              <a:lstStyle/>
              <a:p>
                <a:endParaRPr lang="en-US"/>
              </a:p>
            </p:txBody>
          </p:sp>
          <p:sp>
            <p:nvSpPr>
              <p:cNvPr id="54" name="Line 33"/>
              <p:cNvSpPr>
                <a:spLocks noChangeShapeType="1"/>
              </p:cNvSpPr>
              <p:nvPr/>
            </p:nvSpPr>
            <p:spPr bwMode="auto">
              <a:xfrm>
                <a:off x="3552" y="7152"/>
                <a:ext cx="1152" cy="0"/>
              </a:xfrm>
              <a:prstGeom prst="line">
                <a:avLst/>
              </a:prstGeom>
              <a:noFill/>
              <a:ln w="19050">
                <a:solidFill>
                  <a:srgbClr val="000000"/>
                </a:solidFill>
                <a:round/>
                <a:headEnd/>
                <a:tailEnd type="arrow" w="med" len="med"/>
              </a:ln>
            </p:spPr>
            <p:txBody>
              <a:bodyPr/>
              <a:lstStyle/>
              <a:p>
                <a:endParaRPr lang="en-US"/>
              </a:p>
            </p:txBody>
          </p:sp>
        </p:grpSp>
        <p:grpSp>
          <p:nvGrpSpPr>
            <p:cNvPr id="31" name="Group 34"/>
            <p:cNvGrpSpPr>
              <a:grpSpLocks/>
            </p:cNvGrpSpPr>
            <p:nvPr/>
          </p:nvGrpSpPr>
          <p:grpSpPr bwMode="auto">
            <a:xfrm rot="5400000">
              <a:off x="5252516" y="4083617"/>
              <a:ext cx="2102635" cy="91433"/>
              <a:chOff x="1680" y="7080"/>
              <a:chExt cx="3312" cy="144"/>
            </a:xfrm>
          </p:grpSpPr>
          <p:sp>
            <p:nvSpPr>
              <p:cNvPr id="45" name="Oval 35"/>
              <p:cNvSpPr>
                <a:spLocks noChangeArrowheads="1"/>
              </p:cNvSpPr>
              <p:nvPr/>
            </p:nvSpPr>
            <p:spPr bwMode="auto">
              <a:xfrm>
                <a:off x="1680"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46" name="Oval 36"/>
              <p:cNvSpPr>
                <a:spLocks noChangeArrowheads="1"/>
              </p:cNvSpPr>
              <p:nvPr/>
            </p:nvSpPr>
            <p:spPr bwMode="auto">
              <a:xfrm>
                <a:off x="4848"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47" name="Oval 37"/>
              <p:cNvSpPr>
                <a:spLocks noChangeArrowheads="1"/>
              </p:cNvSpPr>
              <p:nvPr/>
            </p:nvSpPr>
            <p:spPr bwMode="auto">
              <a:xfrm>
                <a:off x="3264" y="7080"/>
                <a:ext cx="144" cy="144"/>
              </a:xfrm>
              <a:prstGeom prst="ellipse">
                <a:avLst/>
              </a:prstGeom>
              <a:solidFill>
                <a:srgbClr val="000000"/>
              </a:solidFill>
              <a:ln w="9525">
                <a:solidFill>
                  <a:srgbClr val="000000"/>
                </a:solidFill>
                <a:round/>
                <a:headEnd/>
                <a:tailEnd/>
              </a:ln>
            </p:spPr>
            <p:txBody>
              <a:bodyPr/>
              <a:lstStyle/>
              <a:p>
                <a:endParaRPr lang="en-US"/>
              </a:p>
            </p:txBody>
          </p:sp>
          <p:sp>
            <p:nvSpPr>
              <p:cNvPr id="48" name="Line 38"/>
              <p:cNvSpPr>
                <a:spLocks noChangeShapeType="1"/>
              </p:cNvSpPr>
              <p:nvPr/>
            </p:nvSpPr>
            <p:spPr bwMode="auto">
              <a:xfrm>
                <a:off x="1968" y="7152"/>
                <a:ext cx="1152" cy="0"/>
              </a:xfrm>
              <a:prstGeom prst="line">
                <a:avLst/>
              </a:prstGeom>
              <a:noFill/>
              <a:ln w="19050">
                <a:solidFill>
                  <a:srgbClr val="000000"/>
                </a:solidFill>
                <a:round/>
                <a:headEnd type="arrow" w="med" len="med"/>
                <a:tailEnd/>
              </a:ln>
            </p:spPr>
            <p:txBody>
              <a:bodyPr/>
              <a:lstStyle/>
              <a:p>
                <a:endParaRPr lang="en-US"/>
              </a:p>
            </p:txBody>
          </p:sp>
          <p:sp>
            <p:nvSpPr>
              <p:cNvPr id="49" name="Line 39"/>
              <p:cNvSpPr>
                <a:spLocks noChangeShapeType="1"/>
              </p:cNvSpPr>
              <p:nvPr/>
            </p:nvSpPr>
            <p:spPr bwMode="auto">
              <a:xfrm>
                <a:off x="3552" y="7152"/>
                <a:ext cx="1152" cy="0"/>
              </a:xfrm>
              <a:prstGeom prst="line">
                <a:avLst/>
              </a:prstGeom>
              <a:noFill/>
              <a:ln w="19050">
                <a:solidFill>
                  <a:srgbClr val="000000"/>
                </a:solidFill>
                <a:round/>
                <a:headEnd/>
                <a:tailEnd type="arrow" w="med" len="med"/>
              </a:ln>
            </p:spPr>
            <p:txBody>
              <a:bodyPr/>
              <a:lstStyle/>
              <a:p>
                <a:endParaRPr lang="en-US"/>
              </a:p>
            </p:txBody>
          </p:sp>
        </p:grpSp>
        <p:grpSp>
          <p:nvGrpSpPr>
            <p:cNvPr id="32" name="Group 31"/>
            <p:cNvGrpSpPr/>
            <p:nvPr/>
          </p:nvGrpSpPr>
          <p:grpSpPr>
            <a:xfrm>
              <a:off x="4379975" y="1239915"/>
              <a:ext cx="1843440" cy="1805035"/>
              <a:chOff x="4379975" y="1239915"/>
              <a:chExt cx="1843440" cy="1805035"/>
            </a:xfrm>
          </p:grpSpPr>
          <p:sp>
            <p:nvSpPr>
              <p:cNvPr id="43" name="Rectangle 42"/>
              <p:cNvSpPr/>
              <p:nvPr/>
            </p:nvSpPr>
            <p:spPr>
              <a:xfrm>
                <a:off x="4379975" y="1239915"/>
                <a:ext cx="1843440" cy="1805035"/>
              </a:xfrm>
              <a:prstGeom prst="rect">
                <a:avLst/>
              </a:prstGeom>
              <a:solidFill>
                <a:srgbClr val="FE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013658" y="1634601"/>
                <a:ext cx="576075" cy="1015663"/>
              </a:xfrm>
              <a:prstGeom prst="rect">
                <a:avLst/>
              </a:prstGeom>
              <a:noFill/>
            </p:spPr>
            <p:txBody>
              <a:bodyPr wrap="square" rtlCol="0">
                <a:spAutoFit/>
              </a:bodyPr>
              <a:lstStyle/>
              <a:p>
                <a:pPr algn="ctr"/>
                <a:r>
                  <a:rPr lang="en-US" sz="6000" dirty="0" smtClean="0">
                    <a:latin typeface="+mn-lt"/>
                  </a:rPr>
                  <a:t>?</a:t>
                </a:r>
                <a:endParaRPr lang="en-US" sz="6000" dirty="0">
                  <a:latin typeface="+mn-lt"/>
                </a:endParaRPr>
              </a:p>
            </p:txBody>
          </p:sp>
        </p:grpSp>
        <p:grpSp>
          <p:nvGrpSpPr>
            <p:cNvPr id="33" name="Group 32"/>
            <p:cNvGrpSpPr/>
            <p:nvPr/>
          </p:nvGrpSpPr>
          <p:grpSpPr>
            <a:xfrm>
              <a:off x="4379975" y="3198570"/>
              <a:ext cx="1843440" cy="1805035"/>
              <a:chOff x="4379975" y="1239915"/>
              <a:chExt cx="1843440" cy="1805035"/>
            </a:xfrm>
          </p:grpSpPr>
          <p:sp>
            <p:nvSpPr>
              <p:cNvPr id="41" name="Rectangle 40"/>
              <p:cNvSpPr/>
              <p:nvPr/>
            </p:nvSpPr>
            <p:spPr>
              <a:xfrm>
                <a:off x="4379975" y="1239915"/>
                <a:ext cx="1843440" cy="1805035"/>
              </a:xfrm>
              <a:prstGeom prst="rect">
                <a:avLst/>
              </a:prstGeom>
              <a:solidFill>
                <a:srgbClr val="FE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013658" y="1634601"/>
                <a:ext cx="576075" cy="1015663"/>
              </a:xfrm>
              <a:prstGeom prst="rect">
                <a:avLst/>
              </a:prstGeom>
              <a:noFill/>
            </p:spPr>
            <p:txBody>
              <a:bodyPr wrap="square" rtlCol="0">
                <a:spAutoFit/>
              </a:bodyPr>
              <a:lstStyle/>
              <a:p>
                <a:pPr algn="ctr"/>
                <a:r>
                  <a:rPr lang="en-US" sz="6000" dirty="0" smtClean="0">
                    <a:latin typeface="+mn-lt"/>
                  </a:rPr>
                  <a:t>?</a:t>
                </a:r>
                <a:endParaRPr lang="en-US" sz="6000" dirty="0">
                  <a:latin typeface="+mn-lt"/>
                </a:endParaRPr>
              </a:p>
            </p:txBody>
          </p:sp>
        </p:grpSp>
        <p:grpSp>
          <p:nvGrpSpPr>
            <p:cNvPr id="34" name="Group 33"/>
            <p:cNvGrpSpPr/>
            <p:nvPr/>
          </p:nvGrpSpPr>
          <p:grpSpPr>
            <a:xfrm>
              <a:off x="6415440" y="3198570"/>
              <a:ext cx="1843440" cy="1805035"/>
              <a:chOff x="4379975" y="1239915"/>
              <a:chExt cx="1843440" cy="1805035"/>
            </a:xfrm>
          </p:grpSpPr>
          <p:sp>
            <p:nvSpPr>
              <p:cNvPr id="39" name="Rectangle 38"/>
              <p:cNvSpPr/>
              <p:nvPr/>
            </p:nvSpPr>
            <p:spPr>
              <a:xfrm>
                <a:off x="4379975" y="1239915"/>
                <a:ext cx="1843440" cy="1805035"/>
              </a:xfrm>
              <a:prstGeom prst="rect">
                <a:avLst/>
              </a:prstGeom>
              <a:solidFill>
                <a:srgbClr val="FE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013658" y="1634601"/>
                <a:ext cx="576075" cy="1015663"/>
              </a:xfrm>
              <a:prstGeom prst="rect">
                <a:avLst/>
              </a:prstGeom>
              <a:noFill/>
            </p:spPr>
            <p:txBody>
              <a:bodyPr wrap="square" rtlCol="0">
                <a:spAutoFit/>
              </a:bodyPr>
              <a:lstStyle/>
              <a:p>
                <a:pPr algn="ctr"/>
                <a:r>
                  <a:rPr lang="en-US" sz="6000" dirty="0" smtClean="0">
                    <a:latin typeface="+mn-lt"/>
                  </a:rPr>
                  <a:t>?</a:t>
                </a:r>
                <a:endParaRPr lang="en-US" sz="6000" dirty="0">
                  <a:latin typeface="+mn-lt"/>
                </a:endParaRPr>
              </a:p>
            </p:txBody>
          </p:sp>
        </p:grpSp>
        <p:grpSp>
          <p:nvGrpSpPr>
            <p:cNvPr id="35" name="Group 34"/>
            <p:cNvGrpSpPr/>
            <p:nvPr/>
          </p:nvGrpSpPr>
          <p:grpSpPr>
            <a:xfrm>
              <a:off x="6415440" y="1239915"/>
              <a:ext cx="1843440" cy="1805035"/>
              <a:chOff x="4379975" y="1239915"/>
              <a:chExt cx="1843440" cy="1805035"/>
            </a:xfrm>
          </p:grpSpPr>
          <p:sp>
            <p:nvSpPr>
              <p:cNvPr id="37" name="Rectangle 36"/>
              <p:cNvSpPr/>
              <p:nvPr/>
            </p:nvSpPr>
            <p:spPr>
              <a:xfrm>
                <a:off x="4379975" y="1239915"/>
                <a:ext cx="1843440" cy="1805035"/>
              </a:xfrm>
              <a:prstGeom prst="rect">
                <a:avLst/>
              </a:prstGeom>
              <a:solidFill>
                <a:srgbClr val="FE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013658" y="1634601"/>
                <a:ext cx="576075" cy="1015663"/>
              </a:xfrm>
              <a:prstGeom prst="rect">
                <a:avLst/>
              </a:prstGeom>
              <a:noFill/>
            </p:spPr>
            <p:txBody>
              <a:bodyPr wrap="square" rtlCol="0">
                <a:spAutoFit/>
              </a:bodyPr>
              <a:lstStyle/>
              <a:p>
                <a:pPr algn="ctr"/>
                <a:r>
                  <a:rPr lang="en-US" sz="6000" dirty="0" smtClean="0">
                    <a:latin typeface="+mn-lt"/>
                  </a:rPr>
                  <a:t>?</a:t>
                </a:r>
                <a:endParaRPr lang="en-US" sz="6000" dirty="0">
                  <a:latin typeface="+mn-lt"/>
                </a:endParaRPr>
              </a:p>
            </p:txBody>
          </p:sp>
        </p:grpSp>
        <p:sp>
          <p:nvSpPr>
            <p:cNvPr id="36" name="Text Box 40"/>
            <p:cNvSpPr txBox="1">
              <a:spLocks noChangeArrowheads="1"/>
            </p:cNvSpPr>
            <p:nvPr/>
          </p:nvSpPr>
          <p:spPr bwMode="auto">
            <a:xfrm>
              <a:off x="6338630" y="1124700"/>
              <a:ext cx="2011518" cy="365676"/>
            </a:xfrm>
            <a:prstGeom prst="rect">
              <a:avLst/>
            </a:prstGeom>
            <a:noFill/>
            <a:ln w="9525">
              <a:noFill/>
              <a:miter lim="800000"/>
              <a:headEnd/>
              <a:tailEnd/>
            </a:ln>
          </p:spPr>
          <p:txBody>
            <a:bodyPr/>
            <a:lstStyle/>
            <a:p>
              <a:pPr algn="ctr" eaLnBrk="0" hangingPunct="0"/>
              <a:r>
                <a:rPr lang="en-US" sz="2000" dirty="0">
                  <a:latin typeface="Times New Roman" pitchFamily="18" charset="0"/>
                </a:rPr>
                <a:t>Formal 4-th </a:t>
              </a:r>
              <a:r>
                <a:rPr lang="en-US" sz="2000" dirty="0" smtClean="0">
                  <a:latin typeface="Times New Roman" pitchFamily="18" charset="0"/>
                </a:rPr>
                <a:t>order accurate</a:t>
              </a:r>
              <a:endParaRPr lang="en-US" sz="2000" dirty="0">
                <a:latin typeface="Times New Roman" pitchFamily="18" charset="0"/>
              </a:endParaRPr>
            </a:p>
          </p:txBody>
        </p:sp>
      </p:grpSp>
      <p:sp>
        <p:nvSpPr>
          <p:cNvPr id="75" name="TextBox 74"/>
          <p:cNvSpPr txBox="1"/>
          <p:nvPr/>
        </p:nvSpPr>
        <p:spPr>
          <a:xfrm>
            <a:off x="270640" y="1355130"/>
            <a:ext cx="8679530" cy="1077218"/>
          </a:xfrm>
          <a:prstGeom prst="rect">
            <a:avLst/>
          </a:prstGeom>
          <a:noFill/>
        </p:spPr>
        <p:txBody>
          <a:bodyPr wrap="square" rtlCol="0">
            <a:spAutoFit/>
          </a:bodyPr>
          <a:lstStyle/>
          <a:p>
            <a:pPr lvl="1" indent="-457200">
              <a:buFont typeface="Wingdings" charset="2"/>
              <a:buChar char="☞"/>
            </a:pPr>
            <a:r>
              <a:rPr lang="en-US" sz="3200" dirty="0" smtClean="0">
                <a:latin typeface="Cambria"/>
                <a:cs typeface="Cambria"/>
              </a:rPr>
              <a:t>Advection, divergence operators, each point talks to 8 neighbors</a:t>
            </a:r>
          </a:p>
        </p:txBody>
      </p:sp>
    </p:spTree>
    <p:extLst>
      <p:ext uri="{BB962C8B-B14F-4D97-AF65-F5344CB8AC3E}">
        <p14:creationId xmlns:p14="http://schemas.microsoft.com/office/powerpoint/2010/main" val="132411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and </a:t>
            </a:r>
            <a:r>
              <a:rPr lang="en-US" dirty="0" smtClean="0"/>
              <a:t>Deposition </a:t>
            </a:r>
            <a:endParaRPr lang="en-US" dirty="0"/>
          </a:p>
        </p:txBody>
      </p:sp>
      <p:sp>
        <p:nvSpPr>
          <p:cNvPr id="3" name="Content Placeholder 2"/>
          <p:cNvSpPr>
            <a:spLocks noGrp="1"/>
          </p:cNvSpPr>
          <p:nvPr>
            <p:ph idx="1"/>
          </p:nvPr>
        </p:nvSpPr>
        <p:spPr>
          <a:xfrm>
            <a:off x="179512" y="1484784"/>
            <a:ext cx="5112568" cy="1800200"/>
          </a:xfrm>
        </p:spPr>
        <p:txBody>
          <a:bodyPr>
            <a:normAutofit lnSpcReduction="10000"/>
          </a:bodyPr>
          <a:lstStyle/>
          <a:p>
            <a:r>
              <a:rPr lang="en-US" dirty="0" smtClean="0"/>
              <a:t>Source term</a:t>
            </a:r>
          </a:p>
          <a:p>
            <a:pPr lvl="1"/>
            <a:r>
              <a:rPr lang="en-US" dirty="0"/>
              <a:t>T</a:t>
            </a:r>
            <a:r>
              <a:rPr lang="en-US" dirty="0" smtClean="0"/>
              <a:t>he </a:t>
            </a:r>
            <a:r>
              <a:rPr lang="en-US" dirty="0"/>
              <a:t>initial particle-sizes of the </a:t>
            </a:r>
            <a:r>
              <a:rPr lang="en-US" dirty="0" err="1" smtClean="0"/>
              <a:t>ejecta</a:t>
            </a:r>
            <a:endParaRPr lang="en-US" dirty="0"/>
          </a:p>
          <a:p>
            <a:pPr lvl="1"/>
            <a:r>
              <a:rPr lang="en-US" dirty="0"/>
              <a:t>H</a:t>
            </a:r>
            <a:r>
              <a:rPr lang="en-US" dirty="0" smtClean="0"/>
              <a:t>eight </a:t>
            </a:r>
            <a:r>
              <a:rPr lang="en-US" dirty="0"/>
              <a:t>of the eruption column</a:t>
            </a:r>
          </a:p>
          <a:p>
            <a:pPr lvl="1"/>
            <a:r>
              <a:rPr lang="en-US" dirty="0" smtClean="0"/>
              <a:t>Mass flow rate </a:t>
            </a:r>
          </a:p>
          <a:p>
            <a:pPr lvl="1"/>
            <a:r>
              <a:rPr lang="en-US" dirty="0"/>
              <a:t>D</a:t>
            </a:r>
            <a:r>
              <a:rPr lang="en-US" dirty="0" smtClean="0"/>
              <a:t>uration </a:t>
            </a:r>
            <a:r>
              <a:rPr lang="en-US" dirty="0"/>
              <a:t>of the </a:t>
            </a:r>
            <a:r>
              <a:rPr lang="en-US" dirty="0" smtClean="0"/>
              <a:t>eruption</a:t>
            </a:r>
            <a:endParaRPr lang="en-US" dirty="0"/>
          </a:p>
          <a:p>
            <a:pPr lvl="1"/>
            <a:endParaRPr lang="en-US" dirty="0" smtClean="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37</a:t>
            </a:fld>
            <a:endParaRPr lang="es-ES" dirty="0"/>
          </a:p>
        </p:txBody>
      </p:sp>
      <p:sp>
        <p:nvSpPr>
          <p:cNvPr id="6" name="Content Placeholder 2"/>
          <p:cNvSpPr txBox="1">
            <a:spLocks/>
          </p:cNvSpPr>
          <p:nvPr/>
        </p:nvSpPr>
        <p:spPr bwMode="auto">
          <a:xfrm>
            <a:off x="323528" y="3645024"/>
            <a:ext cx="864096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3"/>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Particle transport is a f(size, density and shape</a:t>
            </a:r>
            <a:r>
              <a:rPr lang="en-US" dirty="0"/>
              <a:t>)</a:t>
            </a:r>
            <a:r>
              <a:rPr lang="en-US" dirty="0" smtClean="0"/>
              <a:t> </a:t>
            </a:r>
          </a:p>
          <a:p>
            <a:r>
              <a:rPr lang="en-US" dirty="0" smtClean="0"/>
              <a:t>The </a:t>
            </a:r>
            <a:r>
              <a:rPr lang="en-US" dirty="0"/>
              <a:t>thickness of ash deposits decreases exponentially with increasing distance from a </a:t>
            </a:r>
            <a:r>
              <a:rPr lang="en-US" dirty="0" smtClean="0"/>
              <a:t>volcano</a:t>
            </a:r>
            <a:endParaRPr lang="en-US" dirty="0"/>
          </a:p>
          <a:p>
            <a:r>
              <a:rPr lang="en-US" dirty="0"/>
              <a:t>Secondary thickening may occur </a:t>
            </a:r>
            <a:r>
              <a:rPr lang="en-US" dirty="0" smtClean="0"/>
              <a:t>due to aggregation processes </a:t>
            </a:r>
          </a:p>
        </p:txBody>
      </p:sp>
      <p:pic>
        <p:nvPicPr>
          <p:cNvPr id="5" name="Picture 4" descr="teph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1988840"/>
            <a:ext cx="2468880" cy="1261872"/>
          </a:xfrm>
          <a:prstGeom prst="rect">
            <a:avLst/>
          </a:prstGeom>
        </p:spPr>
      </p:pic>
      <p:pic>
        <p:nvPicPr>
          <p:cNvPr id="8" name="Picture 7" descr="Screen Shot 2016-02-29 at 20.05.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484784"/>
            <a:ext cx="3358894" cy="2006813"/>
          </a:xfrm>
          <a:prstGeom prst="rect">
            <a:avLst/>
          </a:prstGeom>
        </p:spPr>
      </p:pic>
      <p:sp>
        <p:nvSpPr>
          <p:cNvPr id="9" name="Content Placeholder 2"/>
          <p:cNvSpPr txBox="1">
            <a:spLocks/>
          </p:cNvSpPr>
          <p:nvPr/>
        </p:nvSpPr>
        <p:spPr bwMode="auto">
          <a:xfrm>
            <a:off x="179512" y="980728"/>
            <a:ext cx="892899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3"/>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Mainly controlled by winds </a:t>
            </a:r>
            <a:r>
              <a:rPr lang="en-US" dirty="0"/>
              <a:t>and eruption </a:t>
            </a:r>
            <a:r>
              <a:rPr lang="en-US" dirty="0" smtClean="0"/>
              <a:t>style</a:t>
            </a:r>
          </a:p>
          <a:p>
            <a:endParaRPr lang="en-US" dirty="0" smtClean="0"/>
          </a:p>
          <a:p>
            <a:pPr marL="0" indent="0">
              <a:buFontTx/>
              <a:buNone/>
            </a:pPr>
            <a:endParaRPr lang="en-US" dirty="0" smtClean="0"/>
          </a:p>
        </p:txBody>
      </p:sp>
    </p:spTree>
    <p:extLst>
      <p:ext uri="{BB962C8B-B14F-4D97-AF65-F5344CB8AC3E}">
        <p14:creationId xmlns:p14="http://schemas.microsoft.com/office/powerpoint/2010/main" val="2937236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43938" y="6544554"/>
            <a:ext cx="442392" cy="412838"/>
          </a:xfrm>
        </p:spPr>
        <p:txBody>
          <a:bodyPr/>
          <a:lstStyle/>
          <a:p>
            <a:r>
              <a:rPr lang="es-ES" dirty="0"/>
              <a:t>6</a:t>
            </a:r>
          </a:p>
        </p:txBody>
      </p:sp>
      <p:sp>
        <p:nvSpPr>
          <p:cNvPr id="97" name="TextBox 96"/>
          <p:cNvSpPr txBox="1"/>
          <p:nvPr/>
        </p:nvSpPr>
        <p:spPr>
          <a:xfrm>
            <a:off x="395546" y="1386385"/>
            <a:ext cx="2447380" cy="276999"/>
          </a:xfrm>
          <a:prstGeom prst="rect">
            <a:avLst/>
          </a:prstGeom>
          <a:solidFill>
            <a:srgbClr val="BFBFBF"/>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200" b="1" dirty="0" err="1" smtClean="0">
                <a:solidFill>
                  <a:srgbClr val="000000"/>
                </a:solidFill>
                <a:latin typeface="Century Schoolbook"/>
                <a:cs typeface="Century Schoolbook"/>
              </a:rPr>
              <a:t>Module_Solver_Grid_Comp</a:t>
            </a:r>
            <a:endParaRPr lang="en-US" sz="1200" b="1" dirty="0">
              <a:solidFill>
                <a:srgbClr val="000000"/>
              </a:solidFill>
              <a:latin typeface="Century Schoolbook"/>
              <a:cs typeface="Century Schoolbook"/>
            </a:endParaRPr>
          </a:p>
        </p:txBody>
      </p:sp>
      <p:sp>
        <p:nvSpPr>
          <p:cNvPr id="125" name="Rectangle 124"/>
          <p:cNvSpPr/>
          <p:nvPr/>
        </p:nvSpPr>
        <p:spPr>
          <a:xfrm>
            <a:off x="224913" y="1248276"/>
            <a:ext cx="3266967" cy="4698817"/>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504520" y="1816394"/>
            <a:ext cx="1120820" cy="253916"/>
          </a:xfrm>
          <a:prstGeom prst="rect">
            <a:avLst/>
          </a:prstGeom>
        </p:spPr>
        <p:txBody>
          <a:bodyPr wrap="none">
            <a:spAutoFit/>
          </a:bodyPr>
          <a:lstStyle/>
          <a:p>
            <a:pPr algn="ctr"/>
            <a:r>
              <a:rPr lang="en-US" sz="1050" b="1" dirty="0" smtClean="0">
                <a:solidFill>
                  <a:srgbClr val="7E96B3"/>
                </a:solidFill>
                <a:latin typeface="Times"/>
                <a:cs typeface="Times"/>
              </a:rPr>
              <a:t>Solver_initialize</a:t>
            </a:r>
            <a:endParaRPr lang="en-US" sz="1050" b="1" dirty="0">
              <a:solidFill>
                <a:srgbClr val="7E96B3"/>
              </a:solidFill>
              <a:latin typeface="Times"/>
              <a:cs typeface="Times"/>
            </a:endParaRPr>
          </a:p>
        </p:txBody>
      </p:sp>
      <p:sp>
        <p:nvSpPr>
          <p:cNvPr id="129" name="TextBox 128"/>
          <p:cNvSpPr txBox="1"/>
          <p:nvPr/>
        </p:nvSpPr>
        <p:spPr>
          <a:xfrm>
            <a:off x="619069" y="2031838"/>
            <a:ext cx="2134318" cy="246221"/>
          </a:xfrm>
          <a:prstGeom prst="rect">
            <a:avLst/>
          </a:prstGeom>
          <a:noFill/>
        </p:spPr>
        <p:txBody>
          <a:bodyPr wrap="none" rtlCol="0">
            <a:spAutoFit/>
          </a:bodyPr>
          <a:lstStyle/>
          <a:p>
            <a:r>
              <a:rPr lang="en-US" sz="1000" b="1" dirty="0" smtClean="0">
                <a:solidFill>
                  <a:srgbClr val="000000"/>
                </a:solidFill>
                <a:latin typeface="Century Schoolbook"/>
                <a:cs typeface="Century Schoolbook"/>
              </a:rPr>
              <a:t>USE      </a:t>
            </a:r>
            <a:r>
              <a:rPr lang="en-US" sz="1000" b="1" dirty="0" err="1" smtClean="0">
                <a:solidFill>
                  <a:srgbClr val="000000"/>
                </a:solidFill>
                <a:latin typeface="Century Schoolbook"/>
                <a:cs typeface="Century Schoolbook"/>
              </a:rPr>
              <a:t>module_bsc_initialize</a:t>
            </a:r>
            <a:r>
              <a:rPr lang="en-US" sz="1000" b="1" dirty="0" smtClean="0">
                <a:solidFill>
                  <a:srgbClr val="000000"/>
                </a:solidFill>
                <a:latin typeface="Century Schoolbook"/>
                <a:cs typeface="Century Schoolbook"/>
              </a:rPr>
              <a:t> </a:t>
            </a:r>
            <a:endParaRPr lang="en-US" sz="1000" b="1" dirty="0">
              <a:solidFill>
                <a:srgbClr val="000000"/>
              </a:solidFill>
              <a:latin typeface="Century Schoolbook"/>
              <a:cs typeface="Century Schoolbook"/>
            </a:endParaRPr>
          </a:p>
        </p:txBody>
      </p:sp>
      <p:sp>
        <p:nvSpPr>
          <p:cNvPr id="130" name="Rectangle 129"/>
          <p:cNvSpPr/>
          <p:nvPr/>
        </p:nvSpPr>
        <p:spPr>
          <a:xfrm>
            <a:off x="883635" y="2231893"/>
            <a:ext cx="1516264" cy="253916"/>
          </a:xfrm>
          <a:prstGeom prst="rect">
            <a:avLst/>
          </a:prstGeom>
        </p:spPr>
        <p:txBody>
          <a:bodyPr wrap="none">
            <a:spAutoFit/>
          </a:bodyPr>
          <a:lstStyle/>
          <a:p>
            <a:r>
              <a:rPr lang="en-US" sz="1050" b="1" dirty="0">
                <a:solidFill>
                  <a:srgbClr val="FF0000"/>
                </a:solidFill>
                <a:latin typeface="Century Schoolbook"/>
                <a:cs typeface="Century Schoolbook"/>
              </a:rPr>
              <a:t>call    </a:t>
            </a:r>
            <a:r>
              <a:rPr lang="en-US" sz="1050" b="1" dirty="0" err="1" smtClean="0">
                <a:solidFill>
                  <a:srgbClr val="FF0000"/>
                </a:solidFill>
                <a:latin typeface="Century Schoolbook"/>
                <a:cs typeface="Century Schoolbook"/>
              </a:rPr>
              <a:t>bsc_initialize</a:t>
            </a:r>
            <a:endParaRPr lang="en-US" sz="1050" b="1" dirty="0">
              <a:solidFill>
                <a:srgbClr val="FF0000"/>
              </a:solidFill>
              <a:latin typeface="Century Schoolbook"/>
              <a:cs typeface="Century Schoolbook"/>
            </a:endParaRPr>
          </a:p>
        </p:txBody>
      </p:sp>
      <p:sp>
        <p:nvSpPr>
          <p:cNvPr id="131" name="Left Bracket 130"/>
          <p:cNvSpPr/>
          <p:nvPr/>
        </p:nvSpPr>
        <p:spPr>
          <a:xfrm>
            <a:off x="423023" y="1808266"/>
            <a:ext cx="131933" cy="654459"/>
          </a:xfrm>
          <a:prstGeom prst="leftBracket">
            <a:avLst/>
          </a:prstGeom>
          <a:ln w="3175" cmpd="sng">
            <a:solidFill>
              <a:srgbClr val="7E96B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800"/>
          </a:p>
        </p:txBody>
      </p:sp>
      <p:sp>
        <p:nvSpPr>
          <p:cNvPr id="132" name="Rectangle 131"/>
          <p:cNvSpPr/>
          <p:nvPr/>
        </p:nvSpPr>
        <p:spPr>
          <a:xfrm>
            <a:off x="620154" y="2603362"/>
            <a:ext cx="828012" cy="253916"/>
          </a:xfrm>
          <a:prstGeom prst="rect">
            <a:avLst/>
          </a:prstGeom>
        </p:spPr>
        <p:txBody>
          <a:bodyPr wrap="none">
            <a:spAutoFit/>
          </a:bodyPr>
          <a:lstStyle/>
          <a:p>
            <a:r>
              <a:rPr lang="en-US" sz="1050" b="1" dirty="0" smtClean="0">
                <a:solidFill>
                  <a:srgbClr val="7E96B3"/>
                </a:solidFill>
                <a:latin typeface="Times"/>
                <a:cs typeface="Times"/>
              </a:rPr>
              <a:t>Solver_run</a:t>
            </a:r>
            <a:endParaRPr lang="en-US" sz="1050" b="1" dirty="0">
              <a:solidFill>
                <a:srgbClr val="7E96B3"/>
              </a:solidFill>
              <a:latin typeface="Times"/>
              <a:cs typeface="Times"/>
            </a:endParaRPr>
          </a:p>
        </p:txBody>
      </p:sp>
      <p:sp>
        <p:nvSpPr>
          <p:cNvPr id="133" name="TextBox 132"/>
          <p:cNvSpPr txBox="1"/>
          <p:nvPr/>
        </p:nvSpPr>
        <p:spPr>
          <a:xfrm>
            <a:off x="512790" y="2907706"/>
            <a:ext cx="3195114" cy="707886"/>
          </a:xfrm>
          <a:prstGeom prst="rect">
            <a:avLst/>
          </a:prstGeom>
          <a:noFill/>
        </p:spPr>
        <p:txBody>
          <a:bodyPr wrap="square" rtlCol="0">
            <a:spAutoFit/>
          </a:bodyPr>
          <a:lstStyle/>
          <a:p>
            <a:r>
              <a:rPr lang="en-US" sz="1000" b="1" dirty="0" smtClean="0">
                <a:solidFill>
                  <a:srgbClr val="000000"/>
                </a:solidFill>
                <a:latin typeface="Century Schoolbook"/>
                <a:cs typeface="Century Schoolbook"/>
              </a:rPr>
              <a:t>USE   </a:t>
            </a:r>
            <a:r>
              <a:rPr lang="en-US" sz="1000" b="1" dirty="0" err="1" smtClean="0">
                <a:solidFill>
                  <a:srgbClr val="000000"/>
                </a:solidFill>
                <a:latin typeface="Century Schoolbook"/>
                <a:cs typeface="Century Schoolbook"/>
              </a:rPr>
              <a:t>module_bsc_chemistry</a:t>
            </a:r>
            <a:endParaRPr lang="en-US" sz="1000" b="1" dirty="0" smtClean="0">
              <a:solidFill>
                <a:srgbClr val="000000"/>
              </a:solidFill>
              <a:latin typeface="Century Schoolbook"/>
              <a:cs typeface="Century Schoolbook"/>
            </a:endParaRPr>
          </a:p>
          <a:p>
            <a:r>
              <a:rPr lang="en-US" sz="1000" b="1" dirty="0" smtClean="0">
                <a:solidFill>
                  <a:srgbClr val="000000"/>
                </a:solidFill>
                <a:latin typeface="Century Schoolbook"/>
                <a:cs typeface="Century Schoolbook"/>
              </a:rPr>
              <a:t>           module </a:t>
            </a:r>
            <a:r>
              <a:rPr lang="en-US" sz="1000" b="1" dirty="0" err="1" smtClean="0">
                <a:solidFill>
                  <a:srgbClr val="000000"/>
                </a:solidFill>
                <a:latin typeface="Century Schoolbook"/>
                <a:cs typeface="Century Schoolbook"/>
              </a:rPr>
              <a:t>bsc_dynamics_routine_chem</a:t>
            </a:r>
            <a:r>
              <a:rPr lang="en-US" sz="1000" b="1" dirty="0" smtClean="0">
                <a:solidFill>
                  <a:srgbClr val="000000"/>
                </a:solidFill>
                <a:latin typeface="Century Schoolbook"/>
                <a:cs typeface="Century Schoolbook"/>
              </a:rPr>
              <a:t>         </a:t>
            </a:r>
          </a:p>
          <a:p>
            <a:r>
              <a:rPr lang="en-US" sz="1000" b="1" dirty="0" smtClean="0">
                <a:solidFill>
                  <a:srgbClr val="000000"/>
                </a:solidFill>
                <a:latin typeface="Century Schoolbook"/>
                <a:cs typeface="Century Schoolbook"/>
              </a:rPr>
              <a:t>           </a:t>
            </a:r>
            <a:r>
              <a:rPr lang="en-US" sz="1000" b="1" dirty="0" err="1" smtClean="0">
                <a:solidFill>
                  <a:srgbClr val="000000"/>
                </a:solidFill>
                <a:latin typeface="Century Schoolbook"/>
                <a:cs typeface="Century Schoolbook"/>
              </a:rPr>
              <a:t>module_bsc_deposition</a:t>
            </a:r>
            <a:endParaRPr lang="en-US" sz="1000" b="1" dirty="0" smtClean="0">
              <a:solidFill>
                <a:srgbClr val="000000"/>
              </a:solidFill>
              <a:latin typeface="Century Schoolbook"/>
              <a:cs typeface="Century Schoolbook"/>
            </a:endParaRPr>
          </a:p>
          <a:p>
            <a:r>
              <a:rPr lang="en-US" sz="1000" b="1" dirty="0" smtClean="0">
                <a:solidFill>
                  <a:srgbClr val="000000"/>
                </a:solidFill>
                <a:latin typeface="Century Schoolbook"/>
                <a:cs typeface="Century Schoolbook"/>
              </a:rPr>
              <a:t>           </a:t>
            </a:r>
            <a:r>
              <a:rPr lang="en-US" sz="1000" b="1" dirty="0" err="1" smtClean="0">
                <a:solidFill>
                  <a:srgbClr val="000000"/>
                </a:solidFill>
                <a:latin typeface="Century Schoolbook"/>
                <a:cs typeface="Century Schoolbook"/>
              </a:rPr>
              <a:t>module_bsc_sedimentation</a:t>
            </a:r>
            <a:endParaRPr lang="en-US" sz="1000" b="1" dirty="0">
              <a:solidFill>
                <a:srgbClr val="000000"/>
              </a:solidFill>
              <a:latin typeface="Century Schoolbook"/>
              <a:cs typeface="Century Schoolbook"/>
            </a:endParaRPr>
          </a:p>
        </p:txBody>
      </p:sp>
      <p:sp>
        <p:nvSpPr>
          <p:cNvPr id="134" name="Rectangle 133"/>
          <p:cNvSpPr/>
          <p:nvPr/>
        </p:nvSpPr>
        <p:spPr>
          <a:xfrm>
            <a:off x="883634" y="3841339"/>
            <a:ext cx="1869753" cy="1869742"/>
          </a:xfrm>
          <a:prstGeom prst="rect">
            <a:avLst/>
          </a:prstGeom>
        </p:spPr>
        <p:txBody>
          <a:bodyPr wrap="square">
            <a:spAutoFit/>
          </a:bodyPr>
          <a:lstStyle/>
          <a:p>
            <a:r>
              <a:rPr lang="en-US" sz="1050" b="1" dirty="0" smtClean="0">
                <a:solidFill>
                  <a:srgbClr val="FF0000"/>
                </a:solidFill>
                <a:latin typeface="Century Schoolbook"/>
                <a:cs typeface="Century Schoolbook"/>
              </a:rPr>
              <a:t>call    </a:t>
            </a:r>
            <a:r>
              <a:rPr lang="en-US" sz="1050" b="1" dirty="0" err="1" smtClean="0">
                <a:solidFill>
                  <a:srgbClr val="FF0000"/>
                </a:solidFill>
                <a:latin typeface="Century Schoolbook"/>
                <a:cs typeface="Century Schoolbook"/>
              </a:rPr>
              <a:t>hdiff</a:t>
            </a:r>
            <a:endParaRPr lang="en-US" sz="1050" b="1" dirty="0" smtClean="0">
              <a:solidFill>
                <a:srgbClr val="FF0000"/>
              </a:solidFill>
              <a:latin typeface="Century Schoolbook"/>
              <a:cs typeface="Century Schoolbook"/>
            </a:endParaRP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adv2_chem</a:t>
            </a: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mono_chem</a:t>
            </a:r>
            <a:endParaRPr lang="en-US" sz="1050" b="1" dirty="0" smtClean="0">
              <a:solidFill>
                <a:srgbClr val="FF0000"/>
              </a:solidFill>
              <a:latin typeface="Century Schoolbook"/>
              <a:cs typeface="Century Schoolbook"/>
            </a:endParaRP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radiation</a:t>
            </a:r>
          </a:p>
          <a:p>
            <a:r>
              <a:rPr lang="en-US" sz="1050" b="1" dirty="0" smtClean="0">
                <a:solidFill>
                  <a:srgbClr val="FF0000"/>
                </a:solidFill>
                <a:latin typeface="Century Schoolbook"/>
                <a:cs typeface="Century Schoolbook"/>
              </a:rPr>
              <a:t>           sedimentation</a:t>
            </a:r>
          </a:p>
          <a:p>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turblence</a:t>
            </a:r>
            <a:endParaRPr lang="en-US" sz="1050" b="1" dirty="0">
              <a:solidFill>
                <a:srgbClr val="FF0000"/>
              </a:solidFill>
              <a:latin typeface="Century Schoolbook"/>
              <a:cs typeface="Century Schoolbook"/>
            </a:endParaRPr>
          </a:p>
          <a:p>
            <a:endParaRPr lang="en-US" sz="1050" b="1" dirty="0" smtClean="0">
              <a:solidFill>
                <a:srgbClr val="FF0000"/>
              </a:solidFill>
              <a:latin typeface="Century Schoolbook"/>
              <a:cs typeface="Century Schoolbook"/>
            </a:endParaRPr>
          </a:p>
          <a:p>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cucnv</a:t>
            </a:r>
            <a:endParaRPr lang="en-US" sz="1050" b="1" dirty="0" smtClean="0">
              <a:solidFill>
                <a:srgbClr val="FF0000"/>
              </a:solidFill>
              <a:latin typeface="Century Schoolbook"/>
              <a:cs typeface="Century Schoolbook"/>
            </a:endParaRPr>
          </a:p>
          <a:p>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gsmdrive</a:t>
            </a:r>
            <a:endParaRPr lang="en-US" sz="1050" b="1" dirty="0" smtClean="0">
              <a:solidFill>
                <a:srgbClr val="FF0000"/>
              </a:solidFill>
              <a:latin typeface="Century Schoolbook"/>
              <a:cs typeface="Century Schoolbook"/>
            </a:endParaRPr>
          </a:p>
          <a:p>
            <a:endParaRPr lang="en-US" sz="1050" b="1" dirty="0" smtClean="0">
              <a:solidFill>
                <a:srgbClr val="FF0000"/>
              </a:solidFill>
              <a:latin typeface="Century Schoolbook"/>
              <a:cs typeface="Century Schoolbook"/>
            </a:endParaRP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chem_driver</a:t>
            </a:r>
            <a:endParaRPr lang="en-US" sz="1050" b="1" dirty="0">
              <a:solidFill>
                <a:srgbClr val="FF0000"/>
              </a:solidFill>
              <a:latin typeface="Century Schoolbook"/>
              <a:cs typeface="Century Schoolbook"/>
            </a:endParaRPr>
          </a:p>
        </p:txBody>
      </p:sp>
      <p:sp>
        <p:nvSpPr>
          <p:cNvPr id="135" name="Left Bracket 134"/>
          <p:cNvSpPr/>
          <p:nvPr/>
        </p:nvSpPr>
        <p:spPr>
          <a:xfrm>
            <a:off x="443746" y="2632393"/>
            <a:ext cx="111211" cy="3124200"/>
          </a:xfrm>
          <a:prstGeom prst="leftBracket">
            <a:avLst/>
          </a:prstGeom>
          <a:ln w="3175" cmpd="sng">
            <a:solidFill>
              <a:srgbClr val="7E96B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800"/>
          </a:p>
        </p:txBody>
      </p:sp>
      <p:sp>
        <p:nvSpPr>
          <p:cNvPr id="3" name="CuadroTexto 2"/>
          <p:cNvSpPr txBox="1"/>
          <p:nvPr/>
        </p:nvSpPr>
        <p:spPr>
          <a:xfrm>
            <a:off x="876211" y="780979"/>
            <a:ext cx="1707207" cy="369332"/>
          </a:xfrm>
          <a:prstGeom prst="rect">
            <a:avLst/>
          </a:prstGeom>
          <a:noFill/>
        </p:spPr>
        <p:txBody>
          <a:bodyPr wrap="square" rtlCol="0">
            <a:spAutoFit/>
          </a:bodyPr>
          <a:lstStyle/>
          <a:p>
            <a:r>
              <a:rPr lang="en-GB" dirty="0" smtClean="0"/>
              <a:t>NEMS/NMMB</a:t>
            </a:r>
            <a:endParaRPr lang="en-GB" dirty="0"/>
          </a:p>
        </p:txBody>
      </p:sp>
      <p:sp>
        <p:nvSpPr>
          <p:cNvPr id="4" name="CuadroTexto 3"/>
          <p:cNvSpPr txBox="1"/>
          <p:nvPr/>
        </p:nvSpPr>
        <p:spPr>
          <a:xfrm>
            <a:off x="3491880" y="1124744"/>
            <a:ext cx="5724128" cy="3354764"/>
          </a:xfrm>
          <a:prstGeom prst="rect">
            <a:avLst/>
          </a:prstGeom>
          <a:noFill/>
        </p:spPr>
        <p:txBody>
          <a:bodyPr wrap="square" rtlCol="0">
            <a:spAutoFit/>
          </a:bodyPr>
          <a:lstStyle/>
          <a:p>
            <a:pPr marL="171450" indent="-171450">
              <a:buFont typeface="Arial"/>
              <a:buChar char="•"/>
            </a:pPr>
            <a:r>
              <a:rPr lang="en-US" sz="1600" dirty="0" smtClean="0"/>
              <a:t>Chemistry implemented on-line within NMMB routines</a:t>
            </a:r>
          </a:p>
          <a:p>
            <a:pPr marL="628650" lvl="1" indent="-171450">
              <a:buFont typeface="Arial"/>
              <a:buChar char="•"/>
            </a:pPr>
            <a:r>
              <a:rPr lang="en-US" sz="1600" dirty="0" smtClean="0"/>
              <a:t>Inline aerosol dynamic emissions and wet depositions</a:t>
            </a:r>
          </a:p>
          <a:p>
            <a:pPr marL="628650" lvl="1" indent="-171450">
              <a:buFont typeface="Arial"/>
              <a:buChar char="•"/>
            </a:pPr>
            <a:r>
              <a:rPr lang="en-US" sz="1600" dirty="0" smtClean="0"/>
              <a:t>On-line with modular implementation of chemistry and gas depositions</a:t>
            </a:r>
          </a:p>
          <a:p>
            <a:pPr marL="628650" lvl="1" indent="-171450">
              <a:buFont typeface="Arial"/>
              <a:buChar char="•"/>
            </a:pPr>
            <a:r>
              <a:rPr lang="en-US" sz="1600" dirty="0" smtClean="0"/>
              <a:t>Same advection, diffusion routines as NMMB</a:t>
            </a:r>
          </a:p>
          <a:p>
            <a:endParaRPr lang="en-US" sz="1100" dirty="0" smtClean="0"/>
          </a:p>
          <a:p>
            <a:pPr lvl="1"/>
            <a:endParaRPr lang="en-US" sz="1100" dirty="0"/>
          </a:p>
          <a:p>
            <a:pPr lvl="1"/>
            <a:r>
              <a:rPr lang="en-US" sz="1100" dirty="0"/>
              <a:t>!***  AEROSOL - GAS TRACERS: LOCATIONS IN TRACER ARRAY</a:t>
            </a:r>
          </a:p>
          <a:p>
            <a:pPr lvl="1"/>
            <a:r>
              <a:rPr lang="en-US" sz="1100" dirty="0"/>
              <a:t>!*** [-----------------------------TRACERS-----------------------------</a:t>
            </a:r>
            <a:r>
              <a:rPr lang="en-US" sz="1100" dirty="0" smtClean="0"/>
              <a:t>-------------------</a:t>
            </a:r>
            <a:r>
              <a:rPr lang="en-US" sz="1100" dirty="0"/>
              <a:t>-]</a:t>
            </a:r>
          </a:p>
          <a:p>
            <a:pPr lvl="1"/>
            <a:r>
              <a:rPr lang="en-US" sz="1100" dirty="0" smtClean="0"/>
              <a:t>!</a:t>
            </a:r>
          </a:p>
          <a:p>
            <a:pPr lvl="1"/>
            <a:r>
              <a:rPr lang="en-US" sz="1100" dirty="0" smtClean="0"/>
              <a:t>*</a:t>
            </a:r>
            <a:r>
              <a:rPr lang="en-US" sz="1100" dirty="0"/>
              <a:t>** [------MET-----][--WATER---][-------------------CHEM------------</a:t>
            </a:r>
            <a:r>
              <a:rPr lang="en-US" sz="1100" dirty="0" smtClean="0"/>
              <a:t>---------------</a:t>
            </a:r>
            <a:r>
              <a:rPr lang="en-US" sz="1100" dirty="0"/>
              <a:t>---]</a:t>
            </a:r>
          </a:p>
          <a:p>
            <a:pPr lvl="1"/>
            <a:r>
              <a:rPr lang="en-US" sz="1100" dirty="0"/>
              <a:t>!</a:t>
            </a:r>
          </a:p>
          <a:p>
            <a:pPr lvl="1"/>
            <a:r>
              <a:rPr lang="en-US" sz="1100" dirty="0"/>
              <a:t>!*** [---------------------------CHEM------------------</a:t>
            </a:r>
            <a:r>
              <a:rPr lang="en-US" sz="1100" dirty="0" smtClean="0"/>
              <a:t>---------------------------------</a:t>
            </a:r>
            <a:r>
              <a:rPr lang="en-US" sz="1100" dirty="0"/>
              <a:t>------]</a:t>
            </a:r>
          </a:p>
          <a:p>
            <a:pPr lvl="1"/>
            <a:r>
              <a:rPr lang="en-US" sz="1100" dirty="0" smtClean="0"/>
              <a:t>!</a:t>
            </a:r>
            <a:r>
              <a:rPr lang="en-US" sz="1100" dirty="0"/>
              <a:t>***  /ash bins/dust bins/salt bins/</a:t>
            </a:r>
            <a:r>
              <a:rPr lang="en-US" sz="1100" dirty="0" err="1"/>
              <a:t>om</a:t>
            </a:r>
            <a:r>
              <a:rPr lang="en-US" sz="1100" dirty="0"/>
              <a:t> bins/</a:t>
            </a:r>
            <a:r>
              <a:rPr lang="en-US" sz="1100" dirty="0" err="1"/>
              <a:t>bc</a:t>
            </a:r>
            <a:r>
              <a:rPr lang="en-US" sz="1100" dirty="0"/>
              <a:t> bins/so4 bins</a:t>
            </a:r>
            <a:r>
              <a:rPr lang="en-US" sz="1100" dirty="0" smtClean="0"/>
              <a:t>/no3 bins/nh4 bins/gas </a:t>
            </a:r>
            <a:r>
              <a:rPr lang="en-US" sz="1100" dirty="0"/>
              <a:t>species/</a:t>
            </a:r>
          </a:p>
          <a:p>
            <a:pPr lvl="1"/>
            <a:r>
              <a:rPr lang="en-US" sz="1100" dirty="0" smtClean="0"/>
              <a:t>!</a:t>
            </a:r>
            <a:r>
              <a:rPr lang="en-US" sz="1100" dirty="0"/>
              <a:t>***</a:t>
            </a:r>
          </a:p>
          <a:p>
            <a:endParaRPr lang="en-GB" sz="1100" dirty="0"/>
          </a:p>
        </p:txBody>
      </p:sp>
      <p:sp>
        <p:nvSpPr>
          <p:cNvPr id="102" name="TextBox 96"/>
          <p:cNvSpPr txBox="1"/>
          <p:nvPr/>
        </p:nvSpPr>
        <p:spPr>
          <a:xfrm>
            <a:off x="5112858" y="4736177"/>
            <a:ext cx="2447380" cy="276999"/>
          </a:xfrm>
          <a:prstGeom prst="rect">
            <a:avLst/>
          </a:prstGeom>
          <a:solidFill>
            <a:srgbClr val="449612"/>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200" b="1" dirty="0" err="1" smtClean="0">
                <a:solidFill>
                  <a:srgbClr val="000000"/>
                </a:solidFill>
                <a:latin typeface="Century Schoolbook"/>
                <a:cs typeface="Century Schoolbook"/>
              </a:rPr>
              <a:t>Module_BSC_Chemistry</a:t>
            </a:r>
            <a:endParaRPr lang="en-US" sz="1200" b="1" dirty="0">
              <a:solidFill>
                <a:srgbClr val="000000"/>
              </a:solidFill>
              <a:latin typeface="Century Schoolbook"/>
              <a:cs typeface="Century Schoolbook"/>
            </a:endParaRPr>
          </a:p>
        </p:txBody>
      </p:sp>
      <p:sp>
        <p:nvSpPr>
          <p:cNvPr id="103" name="Rectangle 133"/>
          <p:cNvSpPr/>
          <p:nvPr/>
        </p:nvSpPr>
        <p:spPr>
          <a:xfrm>
            <a:off x="5727946" y="5299834"/>
            <a:ext cx="2481866" cy="1061829"/>
          </a:xfrm>
          <a:prstGeom prst="rect">
            <a:avLst/>
          </a:prstGeom>
        </p:spPr>
        <p:txBody>
          <a:bodyPr wrap="square">
            <a:spAutoFit/>
          </a:bodyPr>
          <a:lstStyle/>
          <a:p>
            <a:r>
              <a:rPr lang="en-US" sz="1050" b="1" dirty="0" smtClean="0">
                <a:solidFill>
                  <a:srgbClr val="FF0000"/>
                </a:solidFill>
                <a:latin typeface="Century Schoolbook"/>
                <a:cs typeface="Century Schoolbook"/>
              </a:rPr>
              <a:t>call    emissions</a:t>
            </a: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photolysis</a:t>
            </a: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gas_dry_deposition</a:t>
            </a:r>
            <a:endParaRPr lang="en-US" sz="1050" b="1" dirty="0" smtClean="0">
              <a:solidFill>
                <a:srgbClr val="FF0000"/>
              </a:solidFill>
              <a:latin typeface="Century Schoolbook"/>
              <a:cs typeface="Century Schoolbook"/>
            </a:endParaRP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gas_wet_deposition</a:t>
            </a:r>
            <a:endParaRPr lang="en-US" sz="1050" b="1" dirty="0" smtClean="0">
              <a:solidFill>
                <a:srgbClr val="FF0000"/>
              </a:solidFill>
              <a:latin typeface="Century Schoolbook"/>
              <a:cs typeface="Century Schoolbook"/>
            </a:endParaRP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chemistry_mechanism</a:t>
            </a:r>
            <a:endParaRPr lang="en-US" sz="1050" b="1" dirty="0" smtClean="0">
              <a:solidFill>
                <a:srgbClr val="FF0000"/>
              </a:solidFill>
              <a:latin typeface="Century Schoolbook"/>
              <a:cs typeface="Century Schoolbook"/>
            </a:endParaRPr>
          </a:p>
          <a:p>
            <a:r>
              <a:rPr lang="en-US" sz="1050" b="1" dirty="0">
                <a:solidFill>
                  <a:srgbClr val="FF0000"/>
                </a:solidFill>
                <a:latin typeface="Century Schoolbook"/>
                <a:cs typeface="Century Schoolbook"/>
              </a:rPr>
              <a:t> </a:t>
            </a:r>
            <a:r>
              <a:rPr lang="en-US" sz="1050" b="1" dirty="0" smtClean="0">
                <a:solidFill>
                  <a:srgbClr val="FF0000"/>
                </a:solidFill>
                <a:latin typeface="Century Schoolbook"/>
                <a:cs typeface="Century Schoolbook"/>
              </a:rPr>
              <a:t>          </a:t>
            </a:r>
            <a:r>
              <a:rPr lang="en-US" sz="1050" b="1" dirty="0" err="1" smtClean="0">
                <a:solidFill>
                  <a:srgbClr val="FF0000"/>
                </a:solidFill>
                <a:latin typeface="Century Schoolbook"/>
                <a:cs typeface="Century Schoolbook"/>
              </a:rPr>
              <a:t>aerosol_mechanism</a:t>
            </a:r>
            <a:endParaRPr lang="en-US" sz="1050" b="1" dirty="0">
              <a:solidFill>
                <a:srgbClr val="FF0000"/>
              </a:solidFill>
              <a:latin typeface="Century Schoolbook"/>
              <a:cs typeface="Century Schoolbook"/>
            </a:endParaRPr>
          </a:p>
        </p:txBody>
      </p:sp>
      <p:sp>
        <p:nvSpPr>
          <p:cNvPr id="104" name="Rectangle 124"/>
          <p:cNvSpPr/>
          <p:nvPr/>
        </p:nvSpPr>
        <p:spPr>
          <a:xfrm>
            <a:off x="4681798" y="4581128"/>
            <a:ext cx="3388314" cy="2186782"/>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Left Bracket 134"/>
          <p:cNvSpPr/>
          <p:nvPr/>
        </p:nvSpPr>
        <p:spPr>
          <a:xfrm>
            <a:off x="4843558" y="5033133"/>
            <a:ext cx="111211" cy="1267177"/>
          </a:xfrm>
          <a:prstGeom prst="leftBracket">
            <a:avLst/>
          </a:prstGeom>
          <a:ln w="3175" cmpd="sng">
            <a:solidFill>
              <a:srgbClr val="7E96B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800"/>
          </a:p>
        </p:txBody>
      </p:sp>
      <p:sp>
        <p:nvSpPr>
          <p:cNvPr id="106" name="TextBox 128"/>
          <p:cNvSpPr txBox="1"/>
          <p:nvPr/>
        </p:nvSpPr>
        <p:spPr>
          <a:xfrm>
            <a:off x="5108420" y="5037713"/>
            <a:ext cx="1646605" cy="246221"/>
          </a:xfrm>
          <a:prstGeom prst="rect">
            <a:avLst/>
          </a:prstGeom>
          <a:noFill/>
        </p:spPr>
        <p:txBody>
          <a:bodyPr wrap="none" rtlCol="0">
            <a:spAutoFit/>
          </a:bodyPr>
          <a:lstStyle/>
          <a:p>
            <a:r>
              <a:rPr lang="en-US" sz="1000" b="1" dirty="0" smtClean="0">
                <a:solidFill>
                  <a:srgbClr val="000000"/>
                </a:solidFill>
                <a:latin typeface="Century Schoolbook"/>
                <a:cs typeface="Century Schoolbook"/>
              </a:rPr>
              <a:t>USE      </a:t>
            </a:r>
            <a:r>
              <a:rPr lang="en-US" sz="1000" b="1" dirty="0" err="1" smtClean="0">
                <a:solidFill>
                  <a:srgbClr val="000000"/>
                </a:solidFill>
                <a:latin typeface="Century Schoolbook"/>
                <a:cs typeface="Century Schoolbook"/>
              </a:rPr>
              <a:t>module_bsc</a:t>
            </a:r>
            <a:r>
              <a:rPr lang="en-US" sz="1000" b="1" dirty="0" smtClean="0">
                <a:solidFill>
                  <a:srgbClr val="000000"/>
                </a:solidFill>
                <a:latin typeface="Century Schoolbook"/>
                <a:cs typeface="Century Schoolbook"/>
              </a:rPr>
              <a:t>_...</a:t>
            </a:r>
            <a:endParaRPr lang="en-US" sz="1000" b="1" dirty="0">
              <a:solidFill>
                <a:srgbClr val="000000"/>
              </a:solidFill>
              <a:latin typeface="Century Schoolbook"/>
              <a:cs typeface="Century Schoolbook"/>
            </a:endParaRPr>
          </a:p>
        </p:txBody>
      </p:sp>
      <p:cxnSp>
        <p:nvCxnSpPr>
          <p:cNvPr id="7" name="Conector angular 6"/>
          <p:cNvCxnSpPr>
            <a:stCxn id="134" idx="2"/>
            <a:endCxn id="104" idx="1"/>
          </p:cNvCxnSpPr>
          <p:nvPr/>
        </p:nvCxnSpPr>
        <p:spPr>
          <a:xfrm rot="5400000" flipH="1" flipV="1">
            <a:off x="3231873" y="4261156"/>
            <a:ext cx="36562" cy="2863287"/>
          </a:xfrm>
          <a:prstGeom prst="bentConnector4">
            <a:avLst>
              <a:gd name="adj1" fmla="val -625239"/>
              <a:gd name="adj2" fmla="val 66325"/>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itle 1"/>
          <p:cNvSpPr>
            <a:spLocks noGrp="1"/>
          </p:cNvSpPr>
          <p:nvPr>
            <p:ph type="title"/>
          </p:nvPr>
        </p:nvSpPr>
        <p:spPr>
          <a:xfrm>
            <a:off x="107504" y="44624"/>
            <a:ext cx="8928992" cy="792088"/>
          </a:xfrm>
        </p:spPr>
        <p:txBody>
          <a:bodyPr/>
          <a:lstStyle/>
          <a:p>
            <a:r>
              <a:rPr lang="en-US" dirty="0" smtClean="0"/>
              <a:t>Integration within NMMB</a:t>
            </a:r>
            <a:endParaRPr lang="en-US" dirty="0"/>
          </a:p>
        </p:txBody>
      </p:sp>
    </p:spTree>
    <p:extLst>
      <p:ext uri="{BB962C8B-B14F-4D97-AF65-F5344CB8AC3E}">
        <p14:creationId xmlns:p14="http://schemas.microsoft.com/office/powerpoint/2010/main" val="471044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Slide Number Placeholder 5"/>
          <p:cNvSpPr txBox="1">
            <a:spLocks noGrp="1"/>
          </p:cNvSpPr>
          <p:nvPr/>
        </p:nvSpPr>
        <p:spPr bwMode="auto">
          <a:xfrm>
            <a:off x="8604250" y="6357938"/>
            <a:ext cx="44291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451AF39-BF83-D343-985E-8288D3F0D9C3}" type="slidenum">
              <a:rPr lang="es-ES" sz="1100">
                <a:solidFill>
                  <a:srgbClr val="004990"/>
                </a:solidFill>
                <a:latin typeface="Calibri" panose="020F0502020204030204" pitchFamily="34" charset="0"/>
              </a:rPr>
              <a:pPr algn="r" eaLnBrk="1" hangingPunct="1"/>
              <a:t>39</a:t>
            </a:fld>
            <a:endParaRPr lang="es-ES" sz="1100" dirty="0">
              <a:solidFill>
                <a:srgbClr val="004990"/>
              </a:solidFill>
              <a:latin typeface="Calibri" panose="020F0502020204030204" pitchFamily="34" charset="0"/>
            </a:endParaRPr>
          </a:p>
        </p:txBody>
      </p:sp>
      <p:sp>
        <p:nvSpPr>
          <p:cNvPr id="34818" name="Rectangle 2"/>
          <p:cNvSpPr>
            <a:spLocks noGrp="1" noChangeArrowheads="1"/>
          </p:cNvSpPr>
          <p:nvPr>
            <p:ph type="title" idx="4294967295"/>
          </p:nvPr>
        </p:nvSpPr>
        <p:spPr>
          <a:xfrm>
            <a:off x="0" y="0"/>
            <a:ext cx="6646863" cy="836613"/>
          </a:xfrm>
        </p:spPr>
        <p:txBody>
          <a:bodyPr/>
          <a:lstStyle/>
          <a:p>
            <a:r>
              <a:rPr lang="en-GB" sz="2800" dirty="0" smtClean="0">
                <a:latin typeface="Calibri" panose="020F0502020204030204" pitchFamily="34" charset="0"/>
              </a:rPr>
              <a:t>The BSC-CNS (www.bsc.es)</a:t>
            </a:r>
            <a:endParaRPr lang="en-US" sz="2800" dirty="0">
              <a:latin typeface="Calibri" panose="020F0502020204030204" pitchFamily="34" charset="0"/>
              <a:ea typeface="SimSun" charset="0"/>
              <a:cs typeface="SimSun" charset="0"/>
            </a:endParaRPr>
          </a:p>
        </p:txBody>
      </p:sp>
      <p:pic>
        <p:nvPicPr>
          <p:cNvPr id="34819"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spect="1" noChangeArrowheads="1"/>
          </p:cNvSpPr>
          <p:nvPr/>
        </p:nvSpPr>
        <p:spPr>
          <a:xfrm>
            <a:off x="2209" y="1268760"/>
            <a:ext cx="8496300" cy="86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4"/>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Tx/>
              <a:buNone/>
            </a:pPr>
            <a:r>
              <a:rPr lang="es-ES_tradnl" sz="1600" dirty="0" smtClean="0">
                <a:latin typeface="Calibri" panose="020F0502020204030204" pitchFamily="34" charset="0"/>
              </a:rPr>
              <a:t>	</a:t>
            </a:r>
            <a:endParaRPr lang="es-ES_tradnl" sz="1800" dirty="0">
              <a:latin typeface="Calibri" panose="020F0502020204030204" pitchFamily="34" charset="0"/>
            </a:endParaRPr>
          </a:p>
        </p:txBody>
      </p:sp>
      <p:sp>
        <p:nvSpPr>
          <p:cNvPr id="3" name="Rectángulo redondeado 2"/>
          <p:cNvSpPr/>
          <p:nvPr/>
        </p:nvSpPr>
        <p:spPr>
          <a:xfrm>
            <a:off x="1619672" y="980728"/>
            <a:ext cx="2088232" cy="2448272"/>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4" name="3 Marcador de número de diapositiva"/>
          <p:cNvSpPr>
            <a:spLocks noGrp="1"/>
          </p:cNvSpPr>
          <p:nvPr>
            <p:ph type="sldNum" sz="quarter" idx="11"/>
          </p:nvPr>
        </p:nvSpPr>
        <p:spPr/>
        <p:txBody>
          <a:bodyPr/>
          <a:lstStyle/>
          <a:p>
            <a:pPr>
              <a:defRPr/>
            </a:pPr>
            <a:fld id="{F497B4B0-C506-4972-A9DA-8AFAF5CDBB4C}" type="slidenum">
              <a:rPr lang="es-ES" smtClean="0"/>
              <a:pPr>
                <a:defRPr/>
              </a:pPr>
              <a:t>39</a:t>
            </a:fld>
            <a:endParaRPr lang="es-ES" dirty="0"/>
          </a:p>
        </p:txBody>
      </p:sp>
      <p:sp>
        <p:nvSpPr>
          <p:cNvPr id="11" name="Rectangle 3"/>
          <p:cNvSpPr txBox="1">
            <a:spLocks noChangeAspect="1" noChangeArrowheads="1"/>
          </p:cNvSpPr>
          <p:nvPr/>
        </p:nvSpPr>
        <p:spPr>
          <a:xfrm>
            <a:off x="1259632" y="4509120"/>
            <a:ext cx="3168352" cy="1728192"/>
          </a:xfrm>
          <a:prstGeom prst="rect">
            <a:avLst/>
          </a:prstGeom>
        </p:spPr>
        <p:txBody>
          <a:bodyPr>
            <a:normAutofit/>
          </a:bodyPr>
          <a:lstStyle>
            <a:lvl1pPr marL="342900" indent="-342900" algn="l" rtl="0" eaLnBrk="1" fontAlgn="base" hangingPunct="1">
              <a:spcBef>
                <a:spcPct val="20000"/>
              </a:spcBef>
              <a:spcAft>
                <a:spcPct val="0"/>
              </a:spcAft>
              <a:buBlip>
                <a:blip r:embed="rId4"/>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US" sz="1600" dirty="0" smtClean="0">
                <a:latin typeface="Calibri" panose="020F0502020204030204" pitchFamily="34" charset="0"/>
              </a:rPr>
              <a:t>Air Quality</a:t>
            </a:r>
          </a:p>
          <a:p>
            <a:pPr lvl="1">
              <a:defRPr/>
            </a:pPr>
            <a:r>
              <a:rPr lang="en-US" sz="1600" dirty="0" smtClean="0">
                <a:solidFill>
                  <a:srgbClr val="FF0000"/>
                </a:solidFill>
                <a:latin typeface="Calibri" panose="020F0502020204030204" pitchFamily="34" charset="0"/>
              </a:rPr>
              <a:t>Mineral Dust</a:t>
            </a:r>
          </a:p>
          <a:p>
            <a:pPr lvl="1">
              <a:defRPr/>
            </a:pPr>
            <a:r>
              <a:rPr lang="en-US" sz="1600" dirty="0" smtClean="0">
                <a:solidFill>
                  <a:srgbClr val="FF0000"/>
                </a:solidFill>
                <a:latin typeface="Calibri" panose="020F0502020204030204" pitchFamily="34" charset="0"/>
              </a:rPr>
              <a:t>Aerosols</a:t>
            </a:r>
          </a:p>
          <a:p>
            <a:pPr lvl="1">
              <a:defRPr/>
            </a:pPr>
            <a:r>
              <a:rPr lang="en-US" sz="1600" dirty="0" smtClean="0">
                <a:solidFill>
                  <a:srgbClr val="FF0000"/>
                </a:solidFill>
                <a:latin typeface="Calibri" panose="020F0502020204030204" pitchFamily="34" charset="0"/>
              </a:rPr>
              <a:t>Atmospheric Modeling</a:t>
            </a:r>
          </a:p>
          <a:p>
            <a:pPr lvl="1">
              <a:defRPr/>
            </a:pPr>
            <a:r>
              <a:rPr lang="en-US" sz="1600" dirty="0" smtClean="0">
                <a:latin typeface="Calibri" panose="020F0502020204030204" pitchFamily="34" charset="0"/>
              </a:rPr>
              <a:t>Climate Modeling</a:t>
            </a:r>
          </a:p>
        </p:txBody>
      </p:sp>
      <p:sp>
        <p:nvSpPr>
          <p:cNvPr id="24" name="Rectángulo redondeado 2"/>
          <p:cNvSpPr/>
          <p:nvPr/>
        </p:nvSpPr>
        <p:spPr>
          <a:xfrm>
            <a:off x="5148064" y="980728"/>
            <a:ext cx="2088232" cy="2448272"/>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26" name="Rectangle 3"/>
          <p:cNvSpPr txBox="1">
            <a:spLocks noChangeAspect="1" noChangeArrowheads="1"/>
          </p:cNvSpPr>
          <p:nvPr/>
        </p:nvSpPr>
        <p:spPr>
          <a:xfrm>
            <a:off x="3347864" y="3645024"/>
            <a:ext cx="2664296" cy="576064"/>
          </a:xfrm>
          <a:prstGeom prst="rect">
            <a:avLst/>
          </a:prstGeom>
          <a:ln>
            <a:noFill/>
          </a:ln>
        </p:spPr>
        <p:txBody>
          <a:bodyPr>
            <a:normAutofit/>
          </a:bodyPr>
          <a:lstStyle>
            <a:lvl1pPr marL="342900" indent="-342900" algn="l" rtl="0" eaLnBrk="1" fontAlgn="base" hangingPunct="1">
              <a:spcBef>
                <a:spcPct val="20000"/>
              </a:spcBef>
              <a:spcAft>
                <a:spcPct val="0"/>
              </a:spcAft>
              <a:buBlip>
                <a:blip r:embed="rId4"/>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600" dirty="0" smtClean="0">
                <a:solidFill>
                  <a:srgbClr val="FF0000"/>
                </a:solidFill>
                <a:latin typeface="Calibri" panose="020F0502020204030204" pitchFamily="34" charset="0"/>
              </a:rPr>
              <a:t>Research lines</a:t>
            </a:r>
          </a:p>
        </p:txBody>
      </p:sp>
      <p:sp>
        <p:nvSpPr>
          <p:cNvPr id="27" name="Rectangle 3"/>
          <p:cNvSpPr txBox="1">
            <a:spLocks noChangeAspect="1" noChangeArrowheads="1"/>
          </p:cNvSpPr>
          <p:nvPr/>
        </p:nvSpPr>
        <p:spPr>
          <a:xfrm>
            <a:off x="4644008" y="4365104"/>
            <a:ext cx="3960440" cy="2160240"/>
          </a:xfrm>
          <a:prstGeom prst="rect">
            <a:avLst/>
          </a:prstGeom>
        </p:spPr>
        <p:txBody>
          <a:bodyPr>
            <a:normAutofit fontScale="77500" lnSpcReduction="20000"/>
          </a:bodyPr>
          <a:lstStyle>
            <a:lvl1pPr marL="342900" indent="-342900" algn="l" rtl="0" eaLnBrk="1" fontAlgn="base" hangingPunct="1">
              <a:spcBef>
                <a:spcPct val="20000"/>
              </a:spcBef>
              <a:spcAft>
                <a:spcPct val="0"/>
              </a:spcAft>
              <a:buBlip>
                <a:blip r:embed="rId4"/>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US" sz="1900" dirty="0" smtClean="0">
                <a:solidFill>
                  <a:srgbClr val="FF0000"/>
                </a:solidFill>
                <a:latin typeface="Calibri" panose="020F0502020204030204" pitchFamily="34" charset="0"/>
              </a:rPr>
              <a:t>Ash dispersal Modeling</a:t>
            </a:r>
          </a:p>
          <a:p>
            <a:pPr lvl="1">
              <a:defRPr/>
            </a:pPr>
            <a:r>
              <a:rPr lang="en-US" sz="1900" dirty="0" smtClean="0">
                <a:latin typeface="Calibri" panose="020F0502020204030204" pitchFamily="34" charset="0"/>
              </a:rPr>
              <a:t>Computational </a:t>
            </a:r>
            <a:r>
              <a:rPr lang="en-US" sz="1900" dirty="0">
                <a:latin typeface="Calibri" panose="020F0502020204030204" pitchFamily="34" charset="0"/>
              </a:rPr>
              <a:t>Fluid Dynamics</a:t>
            </a:r>
          </a:p>
          <a:p>
            <a:pPr lvl="1">
              <a:defRPr/>
            </a:pPr>
            <a:r>
              <a:rPr lang="en-US" sz="1900" dirty="0" smtClean="0">
                <a:latin typeface="Calibri" panose="020F0502020204030204" pitchFamily="34" charset="0"/>
              </a:rPr>
              <a:t>Computational </a:t>
            </a:r>
            <a:r>
              <a:rPr lang="en-US" sz="1900" dirty="0">
                <a:latin typeface="Calibri" panose="020F0502020204030204" pitchFamily="34" charset="0"/>
              </a:rPr>
              <a:t>Solid Mechanics</a:t>
            </a:r>
          </a:p>
          <a:p>
            <a:pPr lvl="1">
              <a:defRPr/>
            </a:pPr>
            <a:r>
              <a:rPr lang="en-US" sz="1900" dirty="0" smtClean="0">
                <a:latin typeface="Calibri" panose="020F0502020204030204" pitchFamily="34" charset="0"/>
              </a:rPr>
              <a:t>Seismic </a:t>
            </a:r>
            <a:r>
              <a:rPr lang="en-US" sz="1900" dirty="0">
                <a:latin typeface="Calibri" panose="020F0502020204030204" pitchFamily="34" charset="0"/>
              </a:rPr>
              <a:t>Imaging</a:t>
            </a:r>
          </a:p>
          <a:p>
            <a:pPr lvl="1">
              <a:defRPr/>
            </a:pPr>
            <a:r>
              <a:rPr lang="en-US" sz="1900" dirty="0" smtClean="0">
                <a:latin typeface="Calibri" panose="020F0502020204030204" pitchFamily="34" charset="0"/>
              </a:rPr>
              <a:t>Social </a:t>
            </a:r>
            <a:r>
              <a:rPr lang="en-US" sz="1900" dirty="0">
                <a:latin typeface="Calibri" panose="020F0502020204030204" pitchFamily="34" charset="0"/>
              </a:rPr>
              <a:t>Simulations</a:t>
            </a:r>
          </a:p>
          <a:p>
            <a:pPr lvl="1">
              <a:defRPr/>
            </a:pPr>
            <a:r>
              <a:rPr lang="en-US" sz="1900" dirty="0" smtClean="0">
                <a:latin typeface="Calibri" panose="020F0502020204030204" pitchFamily="34" charset="0"/>
              </a:rPr>
              <a:t>Geophysical </a:t>
            </a:r>
            <a:r>
              <a:rPr lang="en-US" sz="1900" dirty="0">
                <a:latin typeface="Calibri" panose="020F0502020204030204" pitchFamily="34" charset="0"/>
              </a:rPr>
              <a:t>Flows</a:t>
            </a:r>
          </a:p>
          <a:p>
            <a:pPr lvl="1">
              <a:defRPr/>
            </a:pPr>
            <a:r>
              <a:rPr lang="en-US" sz="1900" dirty="0" smtClean="0">
                <a:latin typeface="Calibri" panose="020F0502020204030204" pitchFamily="34" charset="0"/>
              </a:rPr>
              <a:t>Visualization </a:t>
            </a:r>
            <a:r>
              <a:rPr lang="en-US" sz="1900" dirty="0">
                <a:latin typeface="Calibri" panose="020F0502020204030204" pitchFamily="34" charset="0"/>
              </a:rPr>
              <a:t>and post-process</a:t>
            </a:r>
          </a:p>
          <a:p>
            <a:pPr lvl="1">
              <a:defRPr/>
            </a:pPr>
            <a:r>
              <a:rPr lang="en-US" sz="1900" dirty="0" smtClean="0">
                <a:latin typeface="Calibri" panose="020F0502020204030204" pitchFamily="34" charset="0"/>
              </a:rPr>
              <a:t>Parallelization</a:t>
            </a:r>
            <a:endParaRPr lang="en-US" sz="1900" dirty="0">
              <a:latin typeface="Calibri" panose="020F0502020204030204" pitchFamily="34" charset="0"/>
            </a:endParaRPr>
          </a:p>
          <a:p>
            <a:pPr lvl="1">
              <a:defRPr/>
            </a:pPr>
            <a:r>
              <a:rPr lang="en-US" sz="1900" dirty="0" smtClean="0">
                <a:latin typeface="Calibri" panose="020F0502020204030204" pitchFamily="34" charset="0"/>
              </a:rPr>
              <a:t>Optimization</a:t>
            </a:r>
            <a:endParaRPr lang="en-US" sz="1900" dirty="0">
              <a:latin typeface="Calibri" panose="020F0502020204030204" pitchFamily="34" charset="0"/>
            </a:endParaRPr>
          </a:p>
        </p:txBody>
      </p:sp>
    </p:spTree>
    <p:extLst>
      <p:ext uri="{BB962C8B-B14F-4D97-AF65-F5344CB8AC3E}">
        <p14:creationId xmlns:p14="http://schemas.microsoft.com/office/powerpoint/2010/main" val="3789598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to forecast volcanic aerosols</a:t>
            </a:r>
          </a:p>
        </p:txBody>
      </p:sp>
      <p:sp>
        <p:nvSpPr>
          <p:cNvPr id="3" name="Content Placeholder 2"/>
          <p:cNvSpPr>
            <a:spLocks noGrp="1"/>
          </p:cNvSpPr>
          <p:nvPr>
            <p:ph idx="1"/>
          </p:nvPr>
        </p:nvSpPr>
        <p:spPr>
          <a:xfrm>
            <a:off x="107504" y="1196752"/>
            <a:ext cx="8928992" cy="1800200"/>
          </a:xfrm>
        </p:spPr>
        <p:txBody>
          <a:bodyPr>
            <a:normAutofit/>
          </a:bodyPr>
          <a:lstStyle/>
          <a:p>
            <a:r>
              <a:rPr lang="en-US" sz="2800" dirty="0" smtClean="0"/>
              <a:t>1.500 active volcanoes worldwide </a:t>
            </a:r>
            <a:endParaRPr lang="en-US" sz="2800" dirty="0"/>
          </a:p>
          <a:p>
            <a:pPr lvl="1"/>
            <a:r>
              <a:rPr lang="en-US" sz="2400" dirty="0" smtClean="0"/>
              <a:t>500 million people potentially exposed </a:t>
            </a:r>
          </a:p>
          <a:p>
            <a:pPr lvl="1"/>
            <a:r>
              <a:rPr lang="en-US" sz="2400" dirty="0" smtClean="0"/>
              <a:t>160 active volcanoes in the US </a:t>
            </a:r>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4</a:t>
            </a:fld>
            <a:endParaRPr lang="es-ES" dirty="0"/>
          </a:p>
        </p:txBody>
      </p:sp>
      <p:pic>
        <p:nvPicPr>
          <p:cNvPr id="6" name="Picture 5" descr="volcanoes_worl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980728"/>
            <a:ext cx="2894670" cy="1929780"/>
          </a:xfrm>
          <a:prstGeom prst="rect">
            <a:avLst/>
          </a:prstGeom>
        </p:spPr>
      </p:pic>
      <p:pic>
        <p:nvPicPr>
          <p:cNvPr id="8" name="Picture 7"/>
          <p:cNvPicPr>
            <a:picLocks noChangeAspect="1"/>
          </p:cNvPicPr>
          <p:nvPr/>
        </p:nvPicPr>
        <p:blipFill>
          <a:blip r:embed="rId5"/>
          <a:stretch>
            <a:fillRect/>
          </a:stretch>
        </p:blipFill>
        <p:spPr>
          <a:xfrm>
            <a:off x="6156176" y="2852936"/>
            <a:ext cx="2880320" cy="1971964"/>
          </a:xfrm>
          <a:prstGeom prst="rect">
            <a:avLst/>
          </a:prstGeom>
        </p:spPr>
      </p:pic>
      <p:pic>
        <p:nvPicPr>
          <p:cNvPr id="9" name="Picture 8"/>
          <p:cNvPicPr>
            <a:picLocks noChangeAspect="1"/>
          </p:cNvPicPr>
          <p:nvPr/>
        </p:nvPicPr>
        <p:blipFill>
          <a:blip r:embed="rId6"/>
          <a:stretch>
            <a:fillRect/>
          </a:stretch>
        </p:blipFill>
        <p:spPr>
          <a:xfrm>
            <a:off x="6156176" y="4887152"/>
            <a:ext cx="2880320" cy="1854216"/>
          </a:xfrm>
          <a:prstGeom prst="rect">
            <a:avLst/>
          </a:prstGeom>
        </p:spPr>
      </p:pic>
      <p:sp>
        <p:nvSpPr>
          <p:cNvPr id="10" name="TextBox 9"/>
          <p:cNvSpPr txBox="1"/>
          <p:nvPr/>
        </p:nvSpPr>
        <p:spPr>
          <a:xfrm>
            <a:off x="7884368" y="6453336"/>
            <a:ext cx="1231965" cy="276999"/>
          </a:xfrm>
          <a:prstGeom prst="rect">
            <a:avLst/>
          </a:prstGeom>
          <a:noFill/>
        </p:spPr>
        <p:txBody>
          <a:bodyPr wrap="none" rtlCol="0">
            <a:spAutoFit/>
          </a:bodyPr>
          <a:lstStyle/>
          <a:p>
            <a:r>
              <a:rPr lang="en-US" sz="1200" i="1" dirty="0" smtClean="0">
                <a:solidFill>
                  <a:schemeClr val="bg1"/>
                </a:solidFill>
              </a:rPr>
              <a:t>Source: USGS</a:t>
            </a:r>
            <a:endParaRPr lang="en-US" sz="1200" i="1" dirty="0">
              <a:solidFill>
                <a:schemeClr val="bg1"/>
              </a:solidFill>
            </a:endParaRPr>
          </a:p>
        </p:txBody>
      </p:sp>
      <p:sp>
        <p:nvSpPr>
          <p:cNvPr id="12" name="Content Placeholder 2"/>
          <p:cNvSpPr txBox="1">
            <a:spLocks/>
          </p:cNvSpPr>
          <p:nvPr/>
        </p:nvSpPr>
        <p:spPr bwMode="auto">
          <a:xfrm>
            <a:off x="107504" y="2564904"/>
            <a:ext cx="5832648"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342900" indent="-342900" algn="l" rtl="0" eaLnBrk="1" fontAlgn="base" hangingPunct="1">
              <a:spcBef>
                <a:spcPct val="20000"/>
              </a:spcBef>
              <a:spcAft>
                <a:spcPct val="0"/>
              </a:spcAft>
              <a:buBlip>
                <a:blip r:embed="rId7"/>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charset="0"/>
              <a:buNone/>
            </a:pPr>
            <a:endParaRPr lang="en-US" sz="2400" dirty="0" smtClean="0"/>
          </a:p>
          <a:p>
            <a:r>
              <a:rPr lang="en-US" sz="3000" dirty="0" smtClean="0"/>
              <a:t>Hazards</a:t>
            </a:r>
          </a:p>
          <a:p>
            <a:pPr lvl="1"/>
            <a:r>
              <a:rPr lang="en-US" sz="2600" dirty="0" smtClean="0"/>
              <a:t>Direct</a:t>
            </a:r>
          </a:p>
          <a:p>
            <a:pPr lvl="2"/>
            <a:r>
              <a:rPr lang="en-US" sz="2600" dirty="0" smtClean="0"/>
              <a:t>Ash fallout</a:t>
            </a:r>
          </a:p>
          <a:p>
            <a:pPr lvl="2"/>
            <a:r>
              <a:rPr lang="en-US" sz="2600" dirty="0" smtClean="0"/>
              <a:t>Economic and heath</a:t>
            </a:r>
          </a:p>
          <a:p>
            <a:pPr lvl="1"/>
            <a:r>
              <a:rPr lang="en-US" sz="2600" dirty="0" smtClean="0"/>
              <a:t>Indirect </a:t>
            </a:r>
          </a:p>
          <a:p>
            <a:pPr lvl="2"/>
            <a:r>
              <a:rPr lang="en-US" sz="2600" dirty="0" smtClean="0"/>
              <a:t>Atmospheric and climate effects</a:t>
            </a:r>
          </a:p>
          <a:p>
            <a:pPr lvl="2"/>
            <a:r>
              <a:rPr lang="en-US" sz="2600" dirty="0" smtClean="0"/>
              <a:t>Aircraft safety </a:t>
            </a:r>
          </a:p>
          <a:p>
            <a:pPr marL="914400" lvl="2" indent="0">
              <a:buNone/>
            </a:pPr>
            <a:endParaRPr lang="en-US" sz="2200" dirty="0"/>
          </a:p>
          <a:p>
            <a:pPr marL="114300" indent="0">
              <a:buNone/>
            </a:pPr>
            <a:r>
              <a:rPr lang="en-US" sz="2000" i="1" dirty="0" smtClean="0"/>
              <a:t>https</a:t>
            </a:r>
            <a:r>
              <a:rPr lang="en-US" sz="2000" i="1" dirty="0"/>
              <a:t>://</a:t>
            </a:r>
            <a:r>
              <a:rPr lang="en-US" sz="2000" i="1" dirty="0" err="1"/>
              <a:t>volcanoes.usgs.gov</a:t>
            </a:r>
            <a:r>
              <a:rPr lang="en-US" sz="2000" i="1" dirty="0"/>
              <a:t>/</a:t>
            </a:r>
            <a:r>
              <a:rPr lang="en-US" sz="2000" i="1" dirty="0" err="1"/>
              <a:t>volcanic_ash</a:t>
            </a:r>
            <a:r>
              <a:rPr lang="en-US" sz="2000" i="1" dirty="0"/>
              <a:t>/</a:t>
            </a:r>
            <a:endParaRPr lang="en-US" sz="2000" i="1" dirty="0" smtClean="0"/>
          </a:p>
        </p:txBody>
      </p:sp>
    </p:spTree>
    <p:custDataLst>
      <p:tags r:id="rId1"/>
    </p:custDataLst>
    <p:extLst>
      <p:ext uri="{BB962C8B-B14F-4D97-AF65-F5344CB8AC3E}">
        <p14:creationId xmlns:p14="http://schemas.microsoft.com/office/powerpoint/2010/main" val="503212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40</a:t>
            </a:fld>
            <a:endParaRPr lang="es-ES" dirty="0"/>
          </a:p>
        </p:txBody>
      </p:sp>
      <p:sp>
        <p:nvSpPr>
          <p:cNvPr id="5" name="Title 1"/>
          <p:cNvSpPr>
            <a:spLocks noGrp="1"/>
          </p:cNvSpPr>
          <p:nvPr>
            <p:ph type="title"/>
          </p:nvPr>
        </p:nvSpPr>
        <p:spPr>
          <a:xfrm>
            <a:off x="107504" y="44624"/>
            <a:ext cx="8928992" cy="792088"/>
          </a:xfrm>
        </p:spPr>
        <p:txBody>
          <a:bodyPr/>
          <a:lstStyle/>
          <a:p>
            <a:r>
              <a:rPr lang="en-US" dirty="0"/>
              <a:t>Running NMMB-ASH (cont.</a:t>
            </a:r>
            <a:r>
              <a:rPr lang="en-US" dirty="0" smtClean="0"/>
              <a:t>)</a:t>
            </a:r>
            <a:endParaRPr lang="en-US" dirty="0"/>
          </a:p>
        </p:txBody>
      </p:sp>
      <p:sp>
        <p:nvSpPr>
          <p:cNvPr id="8" name="Content Placeholder 3"/>
          <p:cNvSpPr txBox="1">
            <a:spLocks/>
          </p:cNvSpPr>
          <p:nvPr/>
        </p:nvSpPr>
        <p:spPr bwMode="auto">
          <a:xfrm>
            <a:off x="107504" y="908720"/>
            <a:ext cx="5472608" cy="67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marL="342900" indent="-342900" algn="l" rtl="0" eaLnBrk="1" fontAlgn="base" hangingPunct="1">
              <a:spcBef>
                <a:spcPct val="20000"/>
              </a:spcBef>
              <a:spcAft>
                <a:spcPct val="0"/>
              </a:spcAft>
              <a:buBlip>
                <a:blip r:embed="rId2"/>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NMMB </a:t>
            </a:r>
            <a:r>
              <a:rPr lang="en-US" b="1" u="sng" dirty="0" smtClean="0">
                <a:solidFill>
                  <a:srgbClr val="FF0000"/>
                </a:solidFill>
              </a:rPr>
              <a:t>configure file </a:t>
            </a:r>
            <a:r>
              <a:rPr lang="en-US" dirty="0"/>
              <a:t>(not exhaustive) </a:t>
            </a:r>
            <a:r>
              <a:rPr lang="en-US" b="1" u="sng" dirty="0" smtClean="0">
                <a:solidFill>
                  <a:srgbClr val="FF0000"/>
                </a:solidFill>
              </a:rPr>
              <a:t> </a:t>
            </a:r>
            <a:endParaRPr lang="en-US" b="1" u="sng" dirty="0">
              <a:solidFill>
                <a:srgbClr val="FF0000"/>
              </a:solidFill>
            </a:endParaRPr>
          </a:p>
        </p:txBody>
      </p:sp>
      <p:sp>
        <p:nvSpPr>
          <p:cNvPr id="3" name="TextBox 2"/>
          <p:cNvSpPr txBox="1"/>
          <p:nvPr/>
        </p:nvSpPr>
        <p:spPr>
          <a:xfrm>
            <a:off x="575733" y="1794933"/>
            <a:ext cx="184666" cy="369332"/>
          </a:xfrm>
          <a:prstGeom prst="rect">
            <a:avLst/>
          </a:prstGeom>
          <a:noFill/>
        </p:spPr>
        <p:txBody>
          <a:bodyPr wrap="none" rtlCol="0">
            <a:spAutoFit/>
          </a:bodyPr>
          <a:lstStyle/>
          <a:p>
            <a:endParaRPr lang="en-US" dirty="0"/>
          </a:p>
        </p:txBody>
      </p:sp>
      <p:sp>
        <p:nvSpPr>
          <p:cNvPr id="11" name="Content Placeholder 3"/>
          <p:cNvSpPr txBox="1">
            <a:spLocks/>
          </p:cNvSpPr>
          <p:nvPr/>
        </p:nvSpPr>
        <p:spPr bwMode="auto">
          <a:xfrm>
            <a:off x="323528" y="1412776"/>
            <a:ext cx="8568952" cy="5112568"/>
          </a:xfrm>
          <a:prstGeom prst="rect">
            <a:avLst/>
          </a:prstGeom>
          <a:solidFill>
            <a:srgbClr val="FFFFFF"/>
          </a:solidFill>
          <a:ln>
            <a:noFill/>
          </a:ln>
          <a:extLst/>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1" fontAlgn="base" hangingPunct="1">
              <a:spcBef>
                <a:spcPct val="20000"/>
              </a:spcBef>
              <a:spcAft>
                <a:spcPct val="0"/>
              </a:spcAft>
              <a:buBlip>
                <a:blip r:embed="rId2"/>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dirty="0"/>
              <a:t>###################################################</a:t>
            </a:r>
          </a:p>
          <a:p>
            <a:pPr marL="0" indent="0">
              <a:buNone/>
            </a:pPr>
            <a:r>
              <a:rPr lang="es-ES" dirty="0"/>
              <a:t>##### Aerosol/</a:t>
            </a:r>
            <a:r>
              <a:rPr lang="es-ES" dirty="0" err="1"/>
              <a:t>chem</a:t>
            </a:r>
            <a:r>
              <a:rPr lang="es-ES" dirty="0"/>
              <a:t> </a:t>
            </a:r>
            <a:r>
              <a:rPr lang="es-ES" dirty="0" err="1"/>
              <a:t>species</a:t>
            </a:r>
            <a:r>
              <a:rPr lang="es-ES" dirty="0"/>
              <a:t> </a:t>
            </a:r>
            <a:r>
              <a:rPr lang="es-ES" dirty="0" smtClean="0"/>
              <a:t> </a:t>
            </a:r>
            <a:r>
              <a:rPr lang="es-ES" dirty="0" err="1" smtClean="0"/>
              <a:t>for</a:t>
            </a:r>
            <a:r>
              <a:rPr lang="es-ES" dirty="0" smtClean="0"/>
              <a:t> </a:t>
            </a:r>
            <a:r>
              <a:rPr lang="es-ES" dirty="0" err="1"/>
              <a:t>model</a:t>
            </a:r>
            <a:r>
              <a:rPr lang="es-ES" dirty="0"/>
              <a:t> </a:t>
            </a:r>
            <a:r>
              <a:rPr lang="es-ES" dirty="0" err="1"/>
              <a:t>testing</a:t>
            </a:r>
            <a:r>
              <a:rPr lang="es-ES" dirty="0"/>
              <a:t> 	</a:t>
            </a:r>
            <a:r>
              <a:rPr lang="es-ES" dirty="0" smtClean="0"/>
              <a:t>	     #</a:t>
            </a:r>
            <a:r>
              <a:rPr lang="es-ES" dirty="0"/>
              <a:t>##</a:t>
            </a:r>
          </a:p>
          <a:p>
            <a:pPr marL="0" indent="0">
              <a:buNone/>
            </a:pPr>
            <a:r>
              <a:rPr lang="es-ES" dirty="0" smtClean="0"/>
              <a:t>#</a:t>
            </a:r>
            <a:r>
              <a:rPr lang="es-ES" dirty="0"/>
              <a:t>#### true </a:t>
            </a:r>
            <a:r>
              <a:rPr lang="es-ES" dirty="0" err="1"/>
              <a:t>or</a:t>
            </a:r>
            <a:r>
              <a:rPr lang="es-ES" dirty="0"/>
              <a:t> false </a:t>
            </a:r>
            <a:r>
              <a:rPr lang="es-ES" dirty="0" err="1"/>
              <a:t>for</a:t>
            </a:r>
            <a:r>
              <a:rPr lang="es-ES" dirty="0"/>
              <a:t> </a:t>
            </a:r>
            <a:r>
              <a:rPr lang="es-ES" dirty="0" err="1"/>
              <a:t>the</a:t>
            </a:r>
            <a:r>
              <a:rPr lang="es-ES" dirty="0"/>
              <a:t> </a:t>
            </a:r>
            <a:r>
              <a:rPr lang="es-ES" dirty="0" err="1"/>
              <a:t>different</a:t>
            </a:r>
            <a:r>
              <a:rPr lang="es-ES" dirty="0"/>
              <a:t> </a:t>
            </a:r>
            <a:r>
              <a:rPr lang="es-ES" dirty="0" err="1"/>
              <a:t>processes</a:t>
            </a:r>
            <a:r>
              <a:rPr lang="es-ES" dirty="0"/>
              <a:t> </a:t>
            </a:r>
            <a:r>
              <a:rPr lang="es-ES" dirty="0" smtClean="0"/>
              <a:t>                       #</a:t>
            </a:r>
            <a:r>
              <a:rPr lang="es-ES" dirty="0"/>
              <a:t>##</a:t>
            </a:r>
          </a:p>
          <a:p>
            <a:pPr marL="0" indent="0">
              <a:buNone/>
            </a:pPr>
            <a:r>
              <a:rPr lang="es-ES" dirty="0"/>
              <a:t>###################################################</a:t>
            </a:r>
          </a:p>
          <a:p>
            <a:pPr marL="0" indent="0">
              <a:buNone/>
            </a:pPr>
            <a:endParaRPr lang="es-ES" dirty="0"/>
          </a:p>
          <a:p>
            <a:pPr marL="0" indent="0">
              <a:buNone/>
            </a:pPr>
            <a:r>
              <a:rPr lang="es-ES" dirty="0" err="1"/>
              <a:t>diff_chem</a:t>
            </a:r>
            <a:r>
              <a:rPr lang="es-ES" dirty="0"/>
              <a:t>:    </a:t>
            </a:r>
            <a:r>
              <a:rPr lang="es-ES" dirty="0" smtClean="0"/>
              <a:t>   </a:t>
            </a:r>
            <a:r>
              <a:rPr lang="es-ES" dirty="0"/>
              <a:t>true       </a:t>
            </a:r>
            <a:r>
              <a:rPr lang="es-ES" dirty="0" smtClean="0"/>
              <a:t>  # </a:t>
            </a:r>
            <a:r>
              <a:rPr lang="es-ES" dirty="0"/>
              <a:t>Lateral </a:t>
            </a:r>
            <a:r>
              <a:rPr lang="es-ES" dirty="0" err="1"/>
              <a:t>diffusion</a:t>
            </a:r>
            <a:r>
              <a:rPr lang="es-ES" dirty="0"/>
              <a:t> </a:t>
            </a:r>
            <a:r>
              <a:rPr lang="es-ES" dirty="0" err="1"/>
              <a:t>for</a:t>
            </a:r>
            <a:r>
              <a:rPr lang="es-ES" dirty="0"/>
              <a:t> </a:t>
            </a:r>
            <a:r>
              <a:rPr lang="es-ES" dirty="0" err="1"/>
              <a:t>chem</a:t>
            </a:r>
            <a:r>
              <a:rPr lang="es-ES" dirty="0"/>
              <a:t>/aerosol </a:t>
            </a:r>
            <a:r>
              <a:rPr lang="es-ES" dirty="0" err="1"/>
              <a:t>species</a:t>
            </a:r>
            <a:endParaRPr lang="es-ES" dirty="0"/>
          </a:p>
          <a:p>
            <a:pPr marL="0" indent="0">
              <a:buNone/>
            </a:pPr>
            <a:r>
              <a:rPr lang="es-ES" dirty="0" err="1"/>
              <a:t>adv_chem</a:t>
            </a:r>
            <a:r>
              <a:rPr lang="es-ES" dirty="0"/>
              <a:t>:      true         # Horizontal and vertical </a:t>
            </a:r>
            <a:r>
              <a:rPr lang="es-ES" dirty="0" err="1"/>
              <a:t>advection</a:t>
            </a:r>
            <a:r>
              <a:rPr lang="es-ES" dirty="0"/>
              <a:t> </a:t>
            </a:r>
            <a:r>
              <a:rPr lang="es-ES" dirty="0" err="1"/>
              <a:t>for</a:t>
            </a:r>
            <a:r>
              <a:rPr lang="es-ES" dirty="0"/>
              <a:t> </a:t>
            </a:r>
            <a:r>
              <a:rPr lang="es-ES" dirty="0" err="1"/>
              <a:t>chem</a:t>
            </a:r>
            <a:r>
              <a:rPr lang="es-ES" dirty="0"/>
              <a:t>/aerosol </a:t>
            </a:r>
            <a:r>
              <a:rPr lang="es-ES" dirty="0" err="1"/>
              <a:t>species</a:t>
            </a:r>
            <a:endParaRPr lang="es-ES" dirty="0"/>
          </a:p>
          <a:p>
            <a:pPr marL="0" indent="0">
              <a:buNone/>
            </a:pPr>
            <a:r>
              <a:rPr lang="es-ES" dirty="0" err="1"/>
              <a:t>sedim</a:t>
            </a:r>
            <a:r>
              <a:rPr lang="es-ES" dirty="0"/>
              <a:t>:         </a:t>
            </a:r>
            <a:r>
              <a:rPr lang="es-ES" dirty="0" smtClean="0"/>
              <a:t>    false       # </a:t>
            </a:r>
            <a:r>
              <a:rPr lang="es-ES" dirty="0"/>
              <a:t>Aerosol </a:t>
            </a:r>
            <a:r>
              <a:rPr lang="es-ES" dirty="0" err="1"/>
              <a:t>sedimentation</a:t>
            </a:r>
            <a:r>
              <a:rPr lang="es-ES" dirty="0"/>
              <a:t> </a:t>
            </a:r>
          </a:p>
          <a:p>
            <a:pPr marL="0" indent="0">
              <a:buNone/>
            </a:pPr>
            <a:r>
              <a:rPr lang="es-ES" dirty="0" err="1" smtClean="0"/>
              <a:t>incloud_conv</a:t>
            </a:r>
            <a:r>
              <a:rPr lang="es-ES" dirty="0"/>
              <a:t>:  false      </a:t>
            </a:r>
            <a:r>
              <a:rPr lang="es-ES" dirty="0" smtClean="0"/>
              <a:t> </a:t>
            </a:r>
            <a:r>
              <a:rPr lang="es-ES" dirty="0"/>
              <a:t># Aerosol In-</a:t>
            </a:r>
            <a:r>
              <a:rPr lang="es-ES" dirty="0" err="1"/>
              <a:t>cloud</a:t>
            </a:r>
            <a:r>
              <a:rPr lang="es-ES" dirty="0"/>
              <a:t> </a:t>
            </a:r>
            <a:r>
              <a:rPr lang="es-ES" dirty="0" err="1"/>
              <a:t>scavenging</a:t>
            </a:r>
            <a:r>
              <a:rPr lang="es-ES" dirty="0"/>
              <a:t> </a:t>
            </a:r>
            <a:r>
              <a:rPr lang="es-ES" dirty="0" err="1"/>
              <a:t>from</a:t>
            </a:r>
            <a:r>
              <a:rPr lang="es-ES" dirty="0"/>
              <a:t> </a:t>
            </a:r>
            <a:r>
              <a:rPr lang="es-ES" dirty="0" err="1"/>
              <a:t>convective</a:t>
            </a:r>
            <a:r>
              <a:rPr lang="es-ES" dirty="0"/>
              <a:t> </a:t>
            </a:r>
            <a:r>
              <a:rPr lang="es-ES" dirty="0" err="1"/>
              <a:t>clouds</a:t>
            </a:r>
            <a:endParaRPr lang="es-ES" dirty="0"/>
          </a:p>
          <a:p>
            <a:pPr marL="0" indent="0">
              <a:buNone/>
            </a:pPr>
            <a:r>
              <a:rPr lang="es-ES" dirty="0" err="1"/>
              <a:t>bcloud_conv</a:t>
            </a:r>
            <a:r>
              <a:rPr lang="es-ES" dirty="0"/>
              <a:t>:   false       </a:t>
            </a:r>
            <a:r>
              <a:rPr lang="es-ES" dirty="0" smtClean="0"/>
              <a:t># </a:t>
            </a:r>
            <a:r>
              <a:rPr lang="es-ES" dirty="0"/>
              <a:t>Aerosol </a:t>
            </a:r>
            <a:r>
              <a:rPr lang="es-ES" dirty="0" err="1"/>
              <a:t>below-cloud</a:t>
            </a:r>
            <a:r>
              <a:rPr lang="es-ES" dirty="0"/>
              <a:t> </a:t>
            </a:r>
            <a:r>
              <a:rPr lang="es-ES" dirty="0" err="1"/>
              <a:t>scavenging</a:t>
            </a:r>
            <a:r>
              <a:rPr lang="es-ES" dirty="0"/>
              <a:t> </a:t>
            </a:r>
            <a:r>
              <a:rPr lang="es-ES" dirty="0" err="1"/>
              <a:t>from</a:t>
            </a:r>
            <a:r>
              <a:rPr lang="es-ES" dirty="0"/>
              <a:t> </a:t>
            </a:r>
            <a:r>
              <a:rPr lang="es-ES" dirty="0" err="1"/>
              <a:t>convective</a:t>
            </a:r>
            <a:r>
              <a:rPr lang="es-ES" dirty="0"/>
              <a:t> </a:t>
            </a:r>
            <a:r>
              <a:rPr lang="es-ES" dirty="0" err="1"/>
              <a:t>clouds</a:t>
            </a:r>
            <a:endParaRPr lang="es-ES" dirty="0"/>
          </a:p>
          <a:p>
            <a:pPr marL="0" indent="0">
              <a:buNone/>
            </a:pPr>
            <a:r>
              <a:rPr lang="es-ES" dirty="0" err="1"/>
              <a:t>incloud_strt</a:t>
            </a:r>
            <a:r>
              <a:rPr lang="es-ES" dirty="0"/>
              <a:t>:  </a:t>
            </a:r>
            <a:r>
              <a:rPr lang="es-ES" dirty="0" smtClean="0"/>
              <a:t>   false       # </a:t>
            </a:r>
            <a:r>
              <a:rPr lang="es-ES" dirty="0"/>
              <a:t>Aerosol in-</a:t>
            </a:r>
            <a:r>
              <a:rPr lang="es-ES" dirty="0" err="1"/>
              <a:t>cloud</a:t>
            </a:r>
            <a:r>
              <a:rPr lang="es-ES" dirty="0"/>
              <a:t> </a:t>
            </a:r>
            <a:r>
              <a:rPr lang="es-ES" dirty="0" err="1"/>
              <a:t>scavenging</a:t>
            </a:r>
            <a:r>
              <a:rPr lang="es-ES" dirty="0"/>
              <a:t> </a:t>
            </a:r>
            <a:r>
              <a:rPr lang="es-ES" dirty="0" err="1"/>
              <a:t>from</a:t>
            </a:r>
            <a:r>
              <a:rPr lang="es-ES" dirty="0"/>
              <a:t> </a:t>
            </a:r>
            <a:r>
              <a:rPr lang="es-ES" dirty="0" err="1"/>
              <a:t>stratiform</a:t>
            </a:r>
            <a:r>
              <a:rPr lang="es-ES" dirty="0"/>
              <a:t> </a:t>
            </a:r>
            <a:r>
              <a:rPr lang="es-ES" dirty="0" err="1"/>
              <a:t>clouds</a:t>
            </a:r>
            <a:endParaRPr lang="es-ES" dirty="0"/>
          </a:p>
          <a:p>
            <a:pPr marL="0" indent="0">
              <a:buNone/>
            </a:pPr>
            <a:r>
              <a:rPr lang="es-ES" dirty="0" err="1"/>
              <a:t>bcloud_strt</a:t>
            </a:r>
            <a:r>
              <a:rPr lang="es-ES" dirty="0"/>
              <a:t>:   </a:t>
            </a:r>
            <a:r>
              <a:rPr lang="es-ES" dirty="0" smtClean="0"/>
              <a:t>   false       # </a:t>
            </a:r>
            <a:r>
              <a:rPr lang="es-ES" dirty="0"/>
              <a:t>Aerosol </a:t>
            </a:r>
            <a:r>
              <a:rPr lang="es-ES" dirty="0" err="1"/>
              <a:t>below-cloud</a:t>
            </a:r>
            <a:r>
              <a:rPr lang="es-ES" dirty="0"/>
              <a:t> </a:t>
            </a:r>
            <a:r>
              <a:rPr lang="es-ES" dirty="0" err="1"/>
              <a:t>scavenging</a:t>
            </a:r>
            <a:r>
              <a:rPr lang="es-ES" dirty="0"/>
              <a:t> </a:t>
            </a:r>
            <a:r>
              <a:rPr lang="es-ES" dirty="0" err="1"/>
              <a:t>from</a:t>
            </a:r>
            <a:r>
              <a:rPr lang="es-ES" dirty="0"/>
              <a:t> </a:t>
            </a:r>
            <a:r>
              <a:rPr lang="es-ES" dirty="0" err="1"/>
              <a:t>stratiform</a:t>
            </a:r>
            <a:r>
              <a:rPr lang="es-ES" dirty="0"/>
              <a:t> </a:t>
            </a:r>
            <a:r>
              <a:rPr lang="es-ES" dirty="0" err="1"/>
              <a:t>clouds</a:t>
            </a:r>
            <a:endParaRPr lang="es-ES" dirty="0"/>
          </a:p>
          <a:p>
            <a:pPr marL="0" indent="0">
              <a:buNone/>
            </a:pPr>
            <a:r>
              <a:rPr lang="es-ES" dirty="0" err="1"/>
              <a:t>conv_trans</a:t>
            </a:r>
            <a:r>
              <a:rPr lang="es-ES" dirty="0"/>
              <a:t>:    </a:t>
            </a:r>
            <a:r>
              <a:rPr lang="es-ES" dirty="0" smtClean="0"/>
              <a:t>  false       # </a:t>
            </a:r>
            <a:r>
              <a:rPr lang="es-ES" dirty="0" err="1"/>
              <a:t>Convective</a:t>
            </a:r>
            <a:r>
              <a:rPr lang="es-ES" dirty="0"/>
              <a:t> </a:t>
            </a:r>
            <a:r>
              <a:rPr lang="es-ES" dirty="0" err="1"/>
              <a:t>adjustment</a:t>
            </a:r>
            <a:r>
              <a:rPr lang="es-ES" dirty="0"/>
              <a:t> of aerosol/</a:t>
            </a:r>
            <a:r>
              <a:rPr lang="es-ES" dirty="0" err="1"/>
              <a:t>chem</a:t>
            </a:r>
            <a:r>
              <a:rPr lang="es-ES" dirty="0"/>
              <a:t> </a:t>
            </a:r>
            <a:r>
              <a:rPr lang="es-ES" dirty="0" err="1"/>
              <a:t>arrays</a:t>
            </a:r>
            <a:endParaRPr lang="es-ES" dirty="0"/>
          </a:p>
          <a:p>
            <a:pPr marL="0" indent="0">
              <a:buNone/>
            </a:pPr>
            <a:r>
              <a:rPr lang="es-ES" dirty="0" err="1"/>
              <a:t>vdiff_chem</a:t>
            </a:r>
            <a:r>
              <a:rPr lang="es-ES" dirty="0"/>
              <a:t>:    </a:t>
            </a:r>
            <a:r>
              <a:rPr lang="es-ES" dirty="0" smtClean="0"/>
              <a:t>  true        # </a:t>
            </a:r>
            <a:r>
              <a:rPr lang="es-ES" dirty="0"/>
              <a:t>vertical </a:t>
            </a:r>
            <a:r>
              <a:rPr lang="es-ES" dirty="0" err="1"/>
              <a:t>diffusion</a:t>
            </a:r>
            <a:endParaRPr lang="es-ES" dirty="0"/>
          </a:p>
          <a:p>
            <a:pPr marL="0" indent="0">
              <a:buNone/>
            </a:pPr>
            <a:r>
              <a:rPr lang="es-ES" dirty="0" err="1"/>
              <a:t>dry_dep</a:t>
            </a:r>
            <a:r>
              <a:rPr lang="es-ES" dirty="0"/>
              <a:t>:       </a:t>
            </a:r>
            <a:r>
              <a:rPr lang="es-ES" dirty="0" smtClean="0"/>
              <a:t>   false       # </a:t>
            </a:r>
            <a:r>
              <a:rPr lang="es-ES" dirty="0"/>
              <a:t>Aerosol </a:t>
            </a:r>
            <a:r>
              <a:rPr lang="es-ES" dirty="0" err="1"/>
              <a:t>dry</a:t>
            </a:r>
            <a:r>
              <a:rPr lang="es-ES" dirty="0"/>
              <a:t> </a:t>
            </a:r>
            <a:r>
              <a:rPr lang="es-ES" dirty="0" err="1"/>
              <a:t>deposition</a:t>
            </a:r>
            <a:endParaRPr lang="es-ES" dirty="0"/>
          </a:p>
          <a:p>
            <a:pPr marL="0" indent="0">
              <a:buNone/>
            </a:pPr>
            <a:endParaRPr lang="es-ES" dirty="0"/>
          </a:p>
          <a:p>
            <a:pPr marL="0" indent="0">
              <a:buNone/>
            </a:pPr>
            <a:r>
              <a:rPr lang="es-ES" dirty="0" err="1" smtClean="0">
                <a:solidFill>
                  <a:srgbClr val="FF0000"/>
                </a:solidFill>
              </a:rPr>
              <a:t>newsedim</a:t>
            </a:r>
            <a:r>
              <a:rPr lang="es-ES" dirty="0">
                <a:solidFill>
                  <a:srgbClr val="FF0000"/>
                </a:solidFill>
              </a:rPr>
              <a:t>:      </a:t>
            </a:r>
            <a:r>
              <a:rPr lang="es-ES" dirty="0" smtClean="0">
                <a:solidFill>
                  <a:srgbClr val="FF0000"/>
                </a:solidFill>
              </a:rPr>
              <a:t> true         # </a:t>
            </a:r>
            <a:r>
              <a:rPr lang="es-ES" dirty="0" err="1">
                <a:solidFill>
                  <a:srgbClr val="FF0000"/>
                </a:solidFill>
              </a:rPr>
              <a:t>Number</a:t>
            </a:r>
            <a:r>
              <a:rPr lang="es-ES" dirty="0">
                <a:solidFill>
                  <a:srgbClr val="FF0000"/>
                </a:solidFill>
              </a:rPr>
              <a:t> of </a:t>
            </a:r>
            <a:r>
              <a:rPr lang="es-ES" dirty="0" err="1">
                <a:solidFill>
                  <a:srgbClr val="FF0000"/>
                </a:solidFill>
              </a:rPr>
              <a:t>specified</a:t>
            </a:r>
            <a:r>
              <a:rPr lang="es-ES" dirty="0">
                <a:solidFill>
                  <a:srgbClr val="FF0000"/>
                </a:solidFill>
              </a:rPr>
              <a:t> </a:t>
            </a:r>
            <a:r>
              <a:rPr lang="es-ES" dirty="0" err="1">
                <a:solidFill>
                  <a:srgbClr val="FF0000"/>
                </a:solidFill>
              </a:rPr>
              <a:t>chem</a:t>
            </a:r>
            <a:r>
              <a:rPr lang="es-ES" dirty="0">
                <a:solidFill>
                  <a:srgbClr val="FF0000"/>
                </a:solidFill>
              </a:rPr>
              <a:t>/aerosol "</a:t>
            </a:r>
            <a:r>
              <a:rPr lang="es-ES" dirty="0" err="1">
                <a:solidFill>
                  <a:srgbClr val="FF0000"/>
                </a:solidFill>
              </a:rPr>
              <a:t>tracer</a:t>
            </a:r>
            <a:r>
              <a:rPr lang="es-ES" dirty="0">
                <a:solidFill>
                  <a:srgbClr val="FF0000"/>
                </a:solidFill>
              </a:rPr>
              <a:t>" </a:t>
            </a:r>
            <a:r>
              <a:rPr lang="es-ES" dirty="0" err="1">
                <a:solidFill>
                  <a:srgbClr val="FF0000"/>
                </a:solidFill>
              </a:rPr>
              <a:t>scalars</a:t>
            </a:r>
            <a:endParaRPr lang="es-ES" dirty="0">
              <a:solidFill>
                <a:srgbClr val="FF0000"/>
              </a:solidFill>
            </a:endParaRPr>
          </a:p>
          <a:p>
            <a:pPr marL="0" indent="0">
              <a:buNone/>
            </a:pPr>
            <a:r>
              <a:rPr lang="es-ES" dirty="0" err="1"/>
              <a:t>nsedim</a:t>
            </a:r>
            <a:r>
              <a:rPr lang="es-ES" dirty="0"/>
              <a:t>:        </a:t>
            </a:r>
            <a:r>
              <a:rPr lang="es-ES" dirty="0" smtClean="0"/>
              <a:t>   4              # </a:t>
            </a:r>
            <a:r>
              <a:rPr lang="es-ES" dirty="0" err="1"/>
              <a:t>A</a:t>
            </a:r>
            <a:r>
              <a:rPr lang="es-ES" dirty="0" err="1" smtClean="0"/>
              <a:t>djustment</a:t>
            </a:r>
            <a:r>
              <a:rPr lang="es-ES" dirty="0" smtClean="0"/>
              <a:t> </a:t>
            </a:r>
            <a:r>
              <a:rPr lang="es-ES" dirty="0" err="1"/>
              <a:t>steps</a:t>
            </a:r>
            <a:r>
              <a:rPr lang="es-ES" dirty="0"/>
              <a:t> </a:t>
            </a:r>
            <a:r>
              <a:rPr lang="es-ES" dirty="0" err="1"/>
              <a:t>between</a:t>
            </a:r>
            <a:r>
              <a:rPr lang="es-ES" dirty="0"/>
              <a:t> new </a:t>
            </a:r>
            <a:r>
              <a:rPr lang="es-ES" dirty="0" err="1"/>
              <a:t>sedimentation</a:t>
            </a:r>
            <a:r>
              <a:rPr lang="es-ES" dirty="0"/>
              <a:t> </a:t>
            </a:r>
            <a:r>
              <a:rPr lang="es-ES" dirty="0" err="1"/>
              <a:t>calls</a:t>
            </a:r>
            <a:endParaRPr lang="es-ES" dirty="0"/>
          </a:p>
          <a:p>
            <a:pPr marL="0" indent="0">
              <a:buNone/>
            </a:pPr>
            <a:endParaRPr lang="es-ES" dirty="0"/>
          </a:p>
          <a:p>
            <a:pPr marL="0" indent="0">
              <a:buNone/>
            </a:pPr>
            <a:endParaRPr lang="es-ES" dirty="0"/>
          </a:p>
        </p:txBody>
      </p:sp>
    </p:spTree>
    <p:extLst>
      <p:ext uri="{BB962C8B-B14F-4D97-AF65-F5344CB8AC3E}">
        <p14:creationId xmlns:p14="http://schemas.microsoft.com/office/powerpoint/2010/main" val="1288931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Line 3"/>
          <p:cNvSpPr/>
          <p:nvPr/>
        </p:nvSpPr>
        <p:spPr>
          <a:xfrm>
            <a:off x="0" y="0"/>
            <a:ext cx="360" cy="360"/>
          </a:xfrm>
          <a:prstGeom prst="line">
            <a:avLst/>
          </a:prstGeom>
          <a:ln>
            <a:solidFill>
              <a:srgbClr val="3465A4"/>
            </a:solidFill>
          </a:ln>
        </p:spPr>
      </p:sp>
      <p:sp>
        <p:nvSpPr>
          <p:cNvPr id="2" name="TextBox 1"/>
          <p:cNvSpPr txBox="1"/>
          <p:nvPr/>
        </p:nvSpPr>
        <p:spPr>
          <a:xfrm>
            <a:off x="107504" y="832637"/>
            <a:ext cx="8928992" cy="6124755"/>
          </a:xfrm>
          <a:prstGeom prst="rect">
            <a:avLst/>
          </a:prstGeom>
          <a:noFill/>
        </p:spPr>
        <p:txBody>
          <a:bodyPr wrap="square" rtlCol="0">
            <a:spAutoFit/>
          </a:bodyPr>
          <a:lstStyle/>
          <a:p>
            <a:pPr marL="285750" indent="-285750">
              <a:buFont typeface="Arial"/>
              <a:buChar char="•"/>
            </a:pPr>
            <a:r>
              <a:rPr lang="en-US" sz="1600" dirty="0" smtClean="0"/>
              <a:t>Mass</a:t>
            </a:r>
            <a:r>
              <a:rPr lang="en-US" sz="1600" dirty="0"/>
              <a:t>-based </a:t>
            </a:r>
            <a:r>
              <a:rPr lang="en-US" sz="1600" dirty="0" smtClean="0"/>
              <a:t>approach. Dry sizes remain </a:t>
            </a:r>
            <a:r>
              <a:rPr lang="en-US" sz="1600" dirty="0"/>
              <a:t>constant throughout the model </a:t>
            </a:r>
            <a:r>
              <a:rPr lang="en-US" sz="1600" dirty="0" smtClean="0"/>
              <a:t>simulation</a:t>
            </a:r>
          </a:p>
          <a:p>
            <a:pPr marL="285750" indent="-285750">
              <a:buFont typeface="Arial"/>
              <a:buChar char="•"/>
            </a:pPr>
            <a:endParaRPr lang="en-US" sz="1600" dirty="0" smtClean="0"/>
          </a:p>
          <a:p>
            <a:endParaRPr lang="en-US" sz="200" dirty="0" smtClean="0"/>
          </a:p>
          <a:p>
            <a:pPr marL="285750" indent="-285750">
              <a:buFont typeface="Arial"/>
              <a:buChar char="•"/>
            </a:pPr>
            <a:r>
              <a:rPr lang="en-US" sz="1600" dirty="0" smtClean="0"/>
              <a:t>The </a:t>
            </a:r>
            <a:r>
              <a:rPr lang="en-US" sz="1600" dirty="0"/>
              <a:t>wet size of hygroscopic particles changes with relative humidity for radiation </a:t>
            </a:r>
            <a:r>
              <a:rPr lang="en-US" sz="1600" dirty="0" smtClean="0"/>
              <a:t>and sedimentation calculations</a:t>
            </a:r>
          </a:p>
          <a:p>
            <a:endParaRPr lang="en-US" sz="1600" dirty="0"/>
          </a:p>
          <a:p>
            <a:pPr marL="285750" indent="-285750">
              <a:lnSpc>
                <a:spcPct val="100000"/>
              </a:lnSpc>
              <a:buFont typeface="Arial"/>
              <a:buChar char="•"/>
            </a:pPr>
            <a:r>
              <a:rPr lang="en-US" sz="1600" dirty="0">
                <a:solidFill>
                  <a:srgbClr val="FF0000"/>
                </a:solidFill>
              </a:rPr>
              <a:t>Dust</a:t>
            </a:r>
            <a:r>
              <a:rPr lang="en-US" sz="1600" dirty="0"/>
              <a:t>: </a:t>
            </a:r>
            <a:r>
              <a:rPr lang="en-US" sz="1600" dirty="0">
                <a:solidFill>
                  <a:srgbClr val="0000FF"/>
                </a:solidFill>
              </a:rPr>
              <a:t>8 size bins</a:t>
            </a:r>
            <a:r>
              <a:rPr lang="en-US" sz="1600" dirty="0"/>
              <a:t> emitted as a function of friction velocity through a </a:t>
            </a:r>
            <a:r>
              <a:rPr lang="en-US" sz="1600" dirty="0">
                <a:solidFill>
                  <a:srgbClr val="0000FF"/>
                </a:solidFill>
              </a:rPr>
              <a:t>physically based dust emission scheme</a:t>
            </a:r>
            <a:r>
              <a:rPr lang="en-US" sz="1600" dirty="0"/>
              <a:t>. Tested at </a:t>
            </a:r>
            <a:r>
              <a:rPr lang="en-US" sz="1600" dirty="0">
                <a:solidFill>
                  <a:srgbClr val="0000FF"/>
                </a:solidFill>
              </a:rPr>
              <a:t>globa</a:t>
            </a:r>
            <a:r>
              <a:rPr lang="en-US" sz="1600" dirty="0"/>
              <a:t>l and </a:t>
            </a:r>
            <a:r>
              <a:rPr lang="en-US" sz="1600" dirty="0">
                <a:solidFill>
                  <a:srgbClr val="0000FF"/>
                </a:solidFill>
              </a:rPr>
              <a:t>regional</a:t>
            </a:r>
            <a:r>
              <a:rPr lang="en-US" sz="1600" dirty="0"/>
              <a:t> scales (Northern Africa, Middle East and Europe</a:t>
            </a:r>
            <a:r>
              <a:rPr lang="en-US" sz="1600" dirty="0" smtClean="0"/>
              <a:t>)</a:t>
            </a:r>
          </a:p>
          <a:p>
            <a:pPr marL="285750" indent="-285750">
              <a:lnSpc>
                <a:spcPct val="100000"/>
              </a:lnSpc>
              <a:buFont typeface="Arial"/>
              <a:buChar char="•"/>
            </a:pPr>
            <a:endParaRPr lang="en-US" sz="1600" dirty="0"/>
          </a:p>
          <a:p>
            <a:pPr marL="285750" indent="-285750">
              <a:lnSpc>
                <a:spcPct val="100000"/>
              </a:lnSpc>
              <a:buFont typeface="Arial"/>
              <a:buChar char="•"/>
            </a:pPr>
            <a:r>
              <a:rPr lang="en-US" sz="1600" dirty="0">
                <a:solidFill>
                  <a:srgbClr val="FF0000"/>
                </a:solidFill>
                <a:latin typeface="Arial"/>
              </a:rPr>
              <a:t>Sea-salt</a:t>
            </a:r>
            <a:r>
              <a:rPr lang="en-US" sz="1600" dirty="0">
                <a:latin typeface="Arial"/>
              </a:rPr>
              <a:t>: </a:t>
            </a:r>
            <a:r>
              <a:rPr lang="en-US" sz="1600" dirty="0">
                <a:solidFill>
                  <a:srgbClr val="0000FF"/>
                </a:solidFill>
              </a:rPr>
              <a:t>8 size bins </a:t>
            </a:r>
            <a:r>
              <a:rPr lang="en-US" sz="1600" dirty="0"/>
              <a:t>emitted as a function of 10-m wind speed. </a:t>
            </a:r>
            <a:r>
              <a:rPr lang="en-US" sz="1600" dirty="0">
                <a:solidFill>
                  <a:srgbClr val="0000FF"/>
                </a:solidFill>
              </a:rPr>
              <a:t>5 emission schemes </a:t>
            </a:r>
            <a:r>
              <a:rPr lang="en-US" sz="1600" dirty="0"/>
              <a:t>available and thoroughly </a:t>
            </a:r>
            <a:r>
              <a:rPr lang="en-US" sz="1600" dirty="0" smtClean="0"/>
              <a:t>evaluated</a:t>
            </a:r>
          </a:p>
          <a:p>
            <a:pPr>
              <a:lnSpc>
                <a:spcPct val="100000"/>
              </a:lnSpc>
            </a:pPr>
            <a:endParaRPr lang="en-US" sz="1600" dirty="0">
              <a:latin typeface="Arial"/>
            </a:endParaRPr>
          </a:p>
          <a:p>
            <a:pPr marL="285750" indent="-285750">
              <a:lnSpc>
                <a:spcPct val="100000"/>
              </a:lnSpc>
              <a:buFont typeface="Arial"/>
              <a:buChar char="•"/>
            </a:pPr>
            <a:r>
              <a:rPr lang="en-US" sz="1600" dirty="0">
                <a:solidFill>
                  <a:srgbClr val="FF0000"/>
                </a:solidFill>
                <a:latin typeface="Arial"/>
              </a:rPr>
              <a:t>Black Carbon (BC)</a:t>
            </a:r>
            <a:r>
              <a:rPr lang="en-US" sz="1600" dirty="0">
                <a:latin typeface="Arial"/>
              </a:rPr>
              <a:t>: </a:t>
            </a:r>
            <a:r>
              <a:rPr lang="en-US" sz="1600" dirty="0">
                <a:solidFill>
                  <a:srgbClr val="0000FF"/>
                </a:solidFill>
              </a:rPr>
              <a:t>2 tracers</a:t>
            </a:r>
            <a:r>
              <a:rPr lang="en-US" sz="1600" dirty="0"/>
              <a:t>, one hydrophobic and one hydrophilic. Hydrophobic BC converted to hydrophilic with an e-folding time of </a:t>
            </a:r>
            <a:r>
              <a:rPr lang="en-US" sz="1600" dirty="0" smtClean="0"/>
              <a:t>1.2 days (as in GOCART)</a:t>
            </a:r>
          </a:p>
          <a:p>
            <a:pPr marL="285750" indent="-285750">
              <a:lnSpc>
                <a:spcPct val="100000"/>
              </a:lnSpc>
              <a:buFont typeface="Arial"/>
              <a:buChar char="•"/>
            </a:pPr>
            <a:endParaRPr lang="en-US" sz="1600" dirty="0"/>
          </a:p>
          <a:p>
            <a:pPr marL="285750" indent="-285750">
              <a:lnSpc>
                <a:spcPct val="100000"/>
              </a:lnSpc>
              <a:buFont typeface="Arial"/>
              <a:buChar char="•"/>
            </a:pPr>
            <a:r>
              <a:rPr lang="en-US" sz="1600" dirty="0">
                <a:solidFill>
                  <a:srgbClr val="FF0000"/>
                </a:solidFill>
              </a:rPr>
              <a:t>Organic </a:t>
            </a:r>
            <a:r>
              <a:rPr lang="en-US" sz="1600" dirty="0" smtClean="0">
                <a:solidFill>
                  <a:srgbClr val="FF0000"/>
                </a:solidFill>
              </a:rPr>
              <a:t>Matter </a:t>
            </a:r>
            <a:r>
              <a:rPr lang="en-US" sz="1600" dirty="0">
                <a:solidFill>
                  <a:srgbClr val="FF0000"/>
                </a:solidFill>
              </a:rPr>
              <a:t>(</a:t>
            </a:r>
            <a:r>
              <a:rPr lang="en-US" sz="1600" dirty="0" smtClean="0">
                <a:solidFill>
                  <a:srgbClr val="FF0000"/>
                </a:solidFill>
              </a:rPr>
              <a:t>OM):</a:t>
            </a:r>
          </a:p>
          <a:p>
            <a:pPr>
              <a:lnSpc>
                <a:spcPct val="100000"/>
              </a:lnSpc>
            </a:pPr>
            <a:endParaRPr lang="en-US" sz="800" dirty="0">
              <a:solidFill>
                <a:srgbClr val="FF0000"/>
              </a:solidFill>
            </a:endParaRPr>
          </a:p>
          <a:p>
            <a:pPr marL="1200150" lvl="2" indent="-285750">
              <a:buFont typeface="Wingdings" charset="2"/>
              <a:buChar char="Ø"/>
            </a:pPr>
            <a:r>
              <a:rPr lang="en-US" sz="1600" dirty="0" smtClean="0">
                <a:solidFill>
                  <a:srgbClr val="008000"/>
                </a:solidFill>
                <a:latin typeface="Arial"/>
              </a:rPr>
              <a:t>Primary Organic Matter (POA)</a:t>
            </a:r>
            <a:r>
              <a:rPr lang="en-US" sz="1600" dirty="0">
                <a:latin typeface="Arial"/>
              </a:rPr>
              <a:t>: </a:t>
            </a:r>
            <a:r>
              <a:rPr lang="en-US" sz="1600" dirty="0">
                <a:solidFill>
                  <a:srgbClr val="0000FF"/>
                </a:solidFill>
                <a:latin typeface="Arial"/>
              </a:rPr>
              <a:t>2 tracers</a:t>
            </a:r>
            <a:r>
              <a:rPr lang="en-US" sz="1600" dirty="0">
                <a:latin typeface="Arial"/>
              </a:rPr>
              <a:t>, one hydrophobic and one hydrophilic. Hydrophobic </a:t>
            </a:r>
            <a:r>
              <a:rPr lang="en-US" sz="1600" dirty="0" smtClean="0">
                <a:latin typeface="Arial"/>
              </a:rPr>
              <a:t>OM </a:t>
            </a:r>
            <a:r>
              <a:rPr lang="en-US" sz="1600" dirty="0">
                <a:latin typeface="Arial"/>
              </a:rPr>
              <a:t>converted to hydrophilic with an e-folding time of </a:t>
            </a:r>
            <a:r>
              <a:rPr lang="en-US" sz="1600" dirty="0" smtClean="0">
                <a:latin typeface="Arial"/>
              </a:rPr>
              <a:t>1.2 days (as in GOCART)</a:t>
            </a:r>
          </a:p>
          <a:p>
            <a:pPr marL="1200150" lvl="2" indent="-285750">
              <a:buFont typeface="Wingdings" charset="2"/>
              <a:buChar char="Ø"/>
            </a:pPr>
            <a:endParaRPr lang="en-US" sz="600" dirty="0" smtClean="0">
              <a:latin typeface="Arial"/>
            </a:endParaRPr>
          </a:p>
          <a:p>
            <a:pPr marL="1200150" lvl="2" indent="-285750">
              <a:buFont typeface="Wingdings" charset="2"/>
              <a:buChar char="Ø"/>
            </a:pPr>
            <a:r>
              <a:rPr lang="en-US" sz="1600" dirty="0" smtClean="0">
                <a:solidFill>
                  <a:srgbClr val="008000"/>
                </a:solidFill>
                <a:latin typeface="Arial"/>
              </a:rPr>
              <a:t>Secondary </a:t>
            </a:r>
            <a:r>
              <a:rPr lang="en-US" sz="1600" dirty="0">
                <a:solidFill>
                  <a:srgbClr val="008000"/>
                </a:solidFill>
                <a:latin typeface="Arial"/>
              </a:rPr>
              <a:t>organic aerosols (SOA</a:t>
            </a:r>
            <a:r>
              <a:rPr lang="en-US" sz="1600" dirty="0" smtClean="0">
                <a:solidFill>
                  <a:srgbClr val="008000"/>
                </a:solidFill>
                <a:latin typeface="Arial"/>
              </a:rPr>
              <a:t>)</a:t>
            </a:r>
            <a:r>
              <a:rPr lang="en-US" sz="1600" dirty="0">
                <a:solidFill>
                  <a:srgbClr val="008000"/>
                </a:solidFill>
                <a:latin typeface="Arial"/>
              </a:rPr>
              <a:t>: </a:t>
            </a:r>
            <a:r>
              <a:rPr lang="en-US" sz="1600" dirty="0">
                <a:solidFill>
                  <a:srgbClr val="0000FF"/>
                </a:solidFill>
                <a:latin typeface="Arial"/>
              </a:rPr>
              <a:t>4 gaseous and 4 aerosol-phase </a:t>
            </a:r>
            <a:r>
              <a:rPr lang="en-US" sz="1600" dirty="0" smtClean="0">
                <a:solidFill>
                  <a:srgbClr val="0000FF"/>
                </a:solidFill>
                <a:latin typeface="Arial"/>
              </a:rPr>
              <a:t>tracers</a:t>
            </a:r>
            <a:r>
              <a:rPr lang="en-US" sz="1600" dirty="0" smtClean="0">
                <a:solidFill>
                  <a:srgbClr val="000000"/>
                </a:solidFill>
                <a:latin typeface="Arial"/>
              </a:rPr>
              <a:t>. </a:t>
            </a:r>
            <a:r>
              <a:rPr lang="en-US" sz="1600" dirty="0">
                <a:solidFill>
                  <a:srgbClr val="000000"/>
                </a:solidFill>
                <a:latin typeface="Arial"/>
              </a:rPr>
              <a:t>SOA produced by the reversible partitioning of the semi-volatile gaseous O3 oxidation products of isoprene and </a:t>
            </a:r>
            <a:r>
              <a:rPr lang="en-US" sz="1600" dirty="0" err="1" smtClean="0">
                <a:solidFill>
                  <a:srgbClr val="000000"/>
                </a:solidFill>
                <a:latin typeface="Arial"/>
              </a:rPr>
              <a:t>terpenes</a:t>
            </a:r>
            <a:r>
              <a:rPr lang="en-US" sz="1600" dirty="0">
                <a:solidFill>
                  <a:srgbClr val="000000"/>
                </a:solidFill>
                <a:latin typeface="Arial"/>
              </a:rPr>
              <a:t> </a:t>
            </a:r>
            <a:r>
              <a:rPr lang="en-US" sz="1600" dirty="0" smtClean="0">
                <a:solidFill>
                  <a:srgbClr val="000000"/>
                </a:solidFill>
                <a:latin typeface="Arial"/>
              </a:rPr>
              <a:t>(</a:t>
            </a:r>
            <a:r>
              <a:rPr lang="en-US" sz="1600" dirty="0" err="1">
                <a:solidFill>
                  <a:srgbClr val="000000"/>
                </a:solidFill>
                <a:latin typeface="Arial"/>
              </a:rPr>
              <a:t>Tsigaridis</a:t>
            </a:r>
            <a:r>
              <a:rPr lang="en-US" sz="1600" dirty="0">
                <a:solidFill>
                  <a:srgbClr val="000000"/>
                </a:solidFill>
                <a:latin typeface="Arial"/>
              </a:rPr>
              <a:t> and </a:t>
            </a:r>
            <a:r>
              <a:rPr lang="en-US" sz="1600" dirty="0" err="1">
                <a:solidFill>
                  <a:srgbClr val="000000"/>
                </a:solidFill>
                <a:latin typeface="Arial"/>
              </a:rPr>
              <a:t>Kanakidou</a:t>
            </a:r>
            <a:r>
              <a:rPr lang="en-US" sz="1600" dirty="0">
                <a:solidFill>
                  <a:srgbClr val="000000"/>
                </a:solidFill>
                <a:latin typeface="Arial"/>
              </a:rPr>
              <a:t>, 2003; 2007). Anthropogenic SOA </a:t>
            </a:r>
            <a:r>
              <a:rPr lang="en-US" sz="1600" dirty="0" smtClean="0">
                <a:solidFill>
                  <a:srgbClr val="000000"/>
                </a:solidFill>
                <a:latin typeface="Arial"/>
              </a:rPr>
              <a:t>produced from toluene and </a:t>
            </a:r>
            <a:r>
              <a:rPr lang="en-US" sz="1600" dirty="0">
                <a:solidFill>
                  <a:srgbClr val="000000"/>
                </a:solidFill>
                <a:latin typeface="Arial"/>
              </a:rPr>
              <a:t>xylene </a:t>
            </a:r>
            <a:r>
              <a:rPr lang="en-US" sz="1600" dirty="0" smtClean="0">
                <a:solidFill>
                  <a:srgbClr val="000000"/>
                </a:solidFill>
                <a:latin typeface="Arial"/>
              </a:rPr>
              <a:t>is under development</a:t>
            </a:r>
            <a:endParaRPr lang="en-US" sz="200" dirty="0">
              <a:latin typeface="Arial"/>
            </a:endParaRPr>
          </a:p>
        </p:txBody>
      </p:sp>
      <p:sp>
        <p:nvSpPr>
          <p:cNvPr id="5" name="Rectangle 2"/>
          <p:cNvSpPr txBox="1">
            <a:spLocks noChangeArrowheads="1"/>
          </p:cNvSpPr>
          <p:nvPr/>
        </p:nvSpPr>
        <p:spPr>
          <a:xfrm>
            <a:off x="41562" y="332656"/>
            <a:ext cx="9072562" cy="765175"/>
          </a:xfrm>
          <a:prstGeom prst="rect">
            <a:avLst/>
          </a:prstGeom>
        </p:spPr>
        <p:txBody>
          <a:bodyPr/>
          <a:lstStyle>
            <a:lvl1pPr algn="l" rtl="0" eaLnBrk="1" fontAlgn="base" hangingPunct="1">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pPr>
              <a:defRPr/>
            </a:pPr>
            <a:r>
              <a:rPr lang="en-US" sz="2800" dirty="0" smtClean="0">
                <a:latin typeface="Calibri" panose="020F0502020204030204" pitchFamily="34" charset="0"/>
              </a:rPr>
              <a:t>Aerosols I</a:t>
            </a:r>
          </a:p>
        </p:txBody>
      </p:sp>
    </p:spTree>
    <p:extLst>
      <p:ext uri="{BB962C8B-B14F-4D97-AF65-F5344CB8AC3E}">
        <p14:creationId xmlns:p14="http://schemas.microsoft.com/office/powerpoint/2010/main" val="1462684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497B4B0-C506-4972-A9DA-8AFAF5CDBB4C}" type="slidenum">
              <a:rPr lang="es-ES" smtClean="0"/>
              <a:pPr>
                <a:defRPr/>
              </a:pPr>
              <a:t>42</a:t>
            </a:fld>
            <a:endParaRPr lang="es-ES" dirty="0"/>
          </a:p>
        </p:txBody>
      </p:sp>
      <p:sp>
        <p:nvSpPr>
          <p:cNvPr id="4" name="TextBox 3"/>
          <p:cNvSpPr txBox="1"/>
          <p:nvPr/>
        </p:nvSpPr>
        <p:spPr>
          <a:xfrm>
            <a:off x="21172" y="908720"/>
            <a:ext cx="9036496" cy="5632311"/>
          </a:xfrm>
          <a:prstGeom prst="rect">
            <a:avLst/>
          </a:prstGeom>
          <a:noFill/>
        </p:spPr>
        <p:txBody>
          <a:bodyPr wrap="square" rtlCol="0">
            <a:spAutoFit/>
          </a:bodyPr>
          <a:lstStyle/>
          <a:p>
            <a:pPr marL="285750" indent="-285750">
              <a:lnSpc>
                <a:spcPct val="100000"/>
              </a:lnSpc>
              <a:buFont typeface="Arial"/>
              <a:buChar char="•"/>
            </a:pPr>
            <a:r>
              <a:rPr lang="en-US" sz="1500" dirty="0">
                <a:solidFill>
                  <a:srgbClr val="FF0000"/>
                </a:solidFill>
                <a:latin typeface="Arial"/>
                <a:ea typeface="ＭＳ Ｐゴシック"/>
              </a:rPr>
              <a:t>Sulfate (</a:t>
            </a:r>
            <a:r>
              <a:rPr lang="en-US" sz="1500" dirty="0" smtClean="0">
                <a:solidFill>
                  <a:srgbClr val="FF0000"/>
                </a:solidFill>
                <a:latin typeface="Arial"/>
                <a:ea typeface="ＭＳ Ｐゴシック"/>
              </a:rPr>
              <a:t>SO4</a:t>
            </a:r>
            <a:r>
              <a:rPr lang="en-US" sz="1500" dirty="0">
                <a:solidFill>
                  <a:srgbClr val="FF0000"/>
                </a:solidFill>
                <a:latin typeface="Arial"/>
                <a:ea typeface="ＭＳ Ｐゴシック"/>
              </a:rPr>
              <a:t>): </a:t>
            </a:r>
            <a:r>
              <a:rPr lang="en-US" sz="1500" dirty="0">
                <a:solidFill>
                  <a:srgbClr val="0000FF"/>
                </a:solidFill>
                <a:latin typeface="Arial"/>
                <a:ea typeface="ＭＳ Ｐゴシック"/>
              </a:rPr>
              <a:t>1 hydrophilic tracer, 4 additional prognostic tracers </a:t>
            </a:r>
            <a:r>
              <a:rPr lang="en-US" sz="1500" dirty="0">
                <a:solidFill>
                  <a:srgbClr val="000000"/>
                </a:solidFill>
                <a:latin typeface="Arial"/>
                <a:ea typeface="ＭＳ Ｐゴシック"/>
              </a:rPr>
              <a:t>(SO2, DMS, H2O2, H2SO4) and </a:t>
            </a:r>
            <a:r>
              <a:rPr lang="en-US" sz="1500" dirty="0">
                <a:solidFill>
                  <a:srgbClr val="0000FF"/>
                </a:solidFill>
                <a:latin typeface="Arial"/>
                <a:ea typeface="ＭＳ Ｐゴシック"/>
              </a:rPr>
              <a:t>3 online or climatological oxidants </a:t>
            </a:r>
            <a:r>
              <a:rPr lang="en-US" sz="1500" dirty="0">
                <a:solidFill>
                  <a:srgbClr val="000000"/>
                </a:solidFill>
                <a:latin typeface="Arial"/>
                <a:ea typeface="ＭＳ Ｐゴシック"/>
              </a:rPr>
              <a:t>(OH, O3, HO2). Includes </a:t>
            </a:r>
            <a:r>
              <a:rPr lang="en-US" sz="1500" dirty="0" smtClean="0">
                <a:solidFill>
                  <a:srgbClr val="0000FF"/>
                </a:solidFill>
                <a:latin typeface="Arial"/>
                <a:ea typeface="ＭＳ Ｐゴシック"/>
              </a:rPr>
              <a:t>gas-phase </a:t>
            </a:r>
            <a:r>
              <a:rPr lang="en-US" sz="1500" dirty="0" smtClean="0">
                <a:solidFill>
                  <a:srgbClr val="000000"/>
                </a:solidFill>
                <a:latin typeface="Arial"/>
                <a:ea typeface="ＭＳ Ｐゴシック"/>
              </a:rPr>
              <a:t>oxidation of SO2, DMS and H202 by OH, and </a:t>
            </a:r>
            <a:r>
              <a:rPr lang="en-US" sz="1500" dirty="0" smtClean="0">
                <a:solidFill>
                  <a:srgbClr val="0000FF"/>
                </a:solidFill>
                <a:latin typeface="Arial"/>
                <a:ea typeface="ＭＳ Ｐゴシック"/>
              </a:rPr>
              <a:t>aqueous-phase </a:t>
            </a:r>
            <a:r>
              <a:rPr lang="en-US" sz="1500" dirty="0" smtClean="0">
                <a:solidFill>
                  <a:srgbClr val="000000"/>
                </a:solidFill>
                <a:latin typeface="Arial"/>
                <a:ea typeface="ＭＳ Ｐゴシック"/>
              </a:rPr>
              <a:t>oxidation by H202 and O3 (Sander et al., 2006, 2011)</a:t>
            </a:r>
          </a:p>
          <a:p>
            <a:pPr marL="285750" indent="-285750">
              <a:lnSpc>
                <a:spcPct val="100000"/>
              </a:lnSpc>
              <a:buFont typeface="Arial"/>
              <a:buChar char="•"/>
            </a:pPr>
            <a:endParaRPr lang="en-US" sz="1500" dirty="0" smtClean="0">
              <a:solidFill>
                <a:srgbClr val="000000"/>
              </a:solidFill>
              <a:latin typeface="Arial"/>
              <a:ea typeface="ＭＳ Ｐゴシック"/>
            </a:endParaRPr>
          </a:p>
          <a:p>
            <a:pPr marL="285750" indent="-285750">
              <a:lnSpc>
                <a:spcPct val="100000"/>
              </a:lnSpc>
              <a:buFont typeface="Arial"/>
              <a:buChar char="•"/>
            </a:pPr>
            <a:r>
              <a:rPr lang="en-US" sz="1500" dirty="0" smtClean="0">
                <a:solidFill>
                  <a:srgbClr val="FF0000"/>
                </a:solidFill>
                <a:latin typeface="Arial"/>
                <a:ea typeface="ＭＳ Ｐゴシック"/>
              </a:rPr>
              <a:t>Nitrate (NO3) and Ammonium (NH4): </a:t>
            </a:r>
            <a:r>
              <a:rPr lang="en-US" sz="1500" dirty="0" smtClean="0">
                <a:solidFill>
                  <a:srgbClr val="000000"/>
                </a:solidFill>
                <a:latin typeface="Arial"/>
                <a:ea typeface="ＭＳ Ｐゴシック"/>
              </a:rPr>
              <a:t>as calculated by EQSAM thermodynamic equilibrium model but not tested yet (</a:t>
            </a:r>
            <a:r>
              <a:rPr lang="en-US" sz="1500" dirty="0" err="1" smtClean="0">
                <a:solidFill>
                  <a:srgbClr val="000000"/>
                </a:solidFill>
                <a:latin typeface="Arial"/>
                <a:ea typeface="ＭＳ Ｐゴシック"/>
              </a:rPr>
              <a:t>Metztger</a:t>
            </a:r>
            <a:r>
              <a:rPr lang="en-US" sz="1500" dirty="0" smtClean="0">
                <a:solidFill>
                  <a:srgbClr val="000000"/>
                </a:solidFill>
                <a:latin typeface="Arial"/>
                <a:ea typeface="ＭＳ Ｐゴシック"/>
              </a:rPr>
              <a:t> et al. 2002)</a:t>
            </a:r>
          </a:p>
          <a:p>
            <a:pPr marL="285750" indent="-285750">
              <a:lnSpc>
                <a:spcPct val="100000"/>
              </a:lnSpc>
              <a:buFont typeface="Arial"/>
              <a:buChar char="•"/>
            </a:pPr>
            <a:endParaRPr lang="en-US" sz="1500" dirty="0" smtClean="0">
              <a:solidFill>
                <a:srgbClr val="FF0000"/>
              </a:solidFill>
              <a:latin typeface="Arial"/>
              <a:ea typeface="ＭＳ Ｐゴシック"/>
            </a:endParaRPr>
          </a:p>
          <a:p>
            <a:pPr marL="285750" indent="-285750">
              <a:lnSpc>
                <a:spcPct val="100000"/>
              </a:lnSpc>
              <a:buFont typeface="Arial"/>
              <a:buChar char="•"/>
            </a:pPr>
            <a:r>
              <a:rPr lang="en-US" sz="1500" dirty="0" smtClean="0">
                <a:solidFill>
                  <a:srgbClr val="FF0000"/>
                </a:solidFill>
                <a:latin typeface="Arial"/>
                <a:ea typeface="ＭＳ Ｐゴシック"/>
              </a:rPr>
              <a:t>Dry deposition </a:t>
            </a:r>
            <a:r>
              <a:rPr lang="en-US" sz="1500" dirty="0" smtClean="0">
                <a:solidFill>
                  <a:srgbClr val="000000"/>
                </a:solidFill>
                <a:latin typeface="Arial"/>
                <a:ea typeface="ＭＳ Ｐゴシック"/>
              </a:rPr>
              <a:t>from the bottom layer includes aerodynamic and surface resistance (Zhang et al., 2001)</a:t>
            </a:r>
          </a:p>
          <a:p>
            <a:pPr marL="285750" indent="-285750">
              <a:lnSpc>
                <a:spcPct val="100000"/>
              </a:lnSpc>
              <a:buFont typeface="Arial"/>
              <a:buChar char="•"/>
            </a:pPr>
            <a:endParaRPr lang="en-US" sz="1500" dirty="0" smtClean="0">
              <a:solidFill>
                <a:srgbClr val="000000"/>
              </a:solidFill>
              <a:latin typeface="Arial"/>
              <a:ea typeface="ＭＳ Ｐゴシック"/>
            </a:endParaRPr>
          </a:p>
          <a:p>
            <a:pPr marL="285750" indent="-285750">
              <a:lnSpc>
                <a:spcPct val="100000"/>
              </a:lnSpc>
              <a:buFont typeface="Arial"/>
              <a:buChar char="•"/>
            </a:pPr>
            <a:r>
              <a:rPr lang="en-US" sz="1500" dirty="0" smtClean="0">
                <a:solidFill>
                  <a:srgbClr val="FF0000"/>
                </a:solidFill>
                <a:latin typeface="Arial"/>
                <a:ea typeface="ＭＳ Ｐゴシック"/>
              </a:rPr>
              <a:t>Gravitational settling </a:t>
            </a:r>
            <a:r>
              <a:rPr lang="en-US" sz="1500" dirty="0" smtClean="0">
                <a:solidFill>
                  <a:srgbClr val="000000"/>
                </a:solidFill>
                <a:latin typeface="Arial"/>
                <a:ea typeface="ＭＳ Ｐゴシック"/>
              </a:rPr>
              <a:t>follows the Stokes approximation including the </a:t>
            </a:r>
            <a:r>
              <a:rPr lang="en-GB" sz="1500" dirty="0" smtClean="0"/>
              <a:t>Cunningham correction factor accounting for reduced viscosity for small aerosols</a:t>
            </a:r>
            <a:endParaRPr lang="en-US" sz="1500" dirty="0" smtClean="0">
              <a:solidFill>
                <a:srgbClr val="000000"/>
              </a:solidFill>
              <a:latin typeface="Arial"/>
              <a:ea typeface="ＭＳ Ｐゴシック"/>
            </a:endParaRPr>
          </a:p>
          <a:p>
            <a:pPr marL="285750" indent="-285750">
              <a:lnSpc>
                <a:spcPct val="100000"/>
              </a:lnSpc>
              <a:buFont typeface="Arial"/>
              <a:buChar char="•"/>
            </a:pPr>
            <a:endParaRPr lang="en-US" sz="1500" dirty="0" smtClean="0">
              <a:solidFill>
                <a:srgbClr val="000000"/>
              </a:solidFill>
              <a:latin typeface="Arial"/>
              <a:ea typeface="ＭＳ Ｐゴシック"/>
            </a:endParaRPr>
          </a:p>
          <a:p>
            <a:pPr marL="285750" indent="-285750">
              <a:lnSpc>
                <a:spcPct val="100000"/>
              </a:lnSpc>
              <a:buFont typeface="Arial"/>
              <a:buChar char="•"/>
            </a:pPr>
            <a:r>
              <a:rPr lang="en-US" sz="1500" dirty="0" smtClean="0">
                <a:solidFill>
                  <a:srgbClr val="FF0000"/>
                </a:solidFill>
                <a:latin typeface="Arial"/>
                <a:ea typeface="ＭＳ Ｐゴシック"/>
              </a:rPr>
              <a:t>In-cloud and below cloud scavenging</a:t>
            </a:r>
            <a:r>
              <a:rPr lang="en-US" sz="1500" dirty="0" smtClean="0">
                <a:solidFill>
                  <a:srgbClr val="000000"/>
                </a:solidFill>
                <a:latin typeface="Arial"/>
                <a:ea typeface="ＭＳ Ｐゴシック"/>
              </a:rPr>
              <a:t> from grid-scale (Ferrier) and sub-grid scale (BMJ) clouds</a:t>
            </a:r>
          </a:p>
          <a:p>
            <a:pPr marL="285750" indent="-285750">
              <a:lnSpc>
                <a:spcPct val="100000"/>
              </a:lnSpc>
              <a:buFont typeface="Arial"/>
              <a:buChar char="•"/>
            </a:pPr>
            <a:endParaRPr lang="en-US" sz="1500" dirty="0" smtClean="0"/>
          </a:p>
          <a:p>
            <a:pPr marL="285750" indent="-285750">
              <a:lnSpc>
                <a:spcPct val="100000"/>
              </a:lnSpc>
              <a:buFont typeface="Arial"/>
              <a:buChar char="•"/>
            </a:pPr>
            <a:r>
              <a:rPr lang="en-US" sz="1500" dirty="0" smtClean="0">
                <a:solidFill>
                  <a:srgbClr val="000000"/>
                </a:solidFill>
                <a:latin typeface="Arial"/>
                <a:ea typeface="ＭＳ Ｐゴシック"/>
              </a:rPr>
              <a:t>Below cloud scavenging follows </a:t>
            </a:r>
            <a:r>
              <a:rPr lang="en-US" sz="1500" dirty="0" err="1" smtClean="0"/>
              <a:t>Slinn</a:t>
            </a:r>
            <a:r>
              <a:rPr lang="en-US" sz="1500" dirty="0" smtClean="0"/>
              <a:t> (1984) (directional interception, inertial impaction and Brownian diffusion)</a:t>
            </a:r>
          </a:p>
          <a:p>
            <a:pPr marL="285750" indent="-285750">
              <a:lnSpc>
                <a:spcPct val="100000"/>
              </a:lnSpc>
              <a:buFont typeface="Arial"/>
              <a:buChar char="•"/>
            </a:pPr>
            <a:endParaRPr lang="en-US" sz="1500" dirty="0" smtClean="0"/>
          </a:p>
          <a:p>
            <a:pPr marL="285750" indent="-285750">
              <a:lnSpc>
                <a:spcPct val="100000"/>
              </a:lnSpc>
              <a:buFont typeface="Arial"/>
              <a:buChar char="•"/>
            </a:pPr>
            <a:r>
              <a:rPr lang="en-US" sz="1500" dirty="0" smtClean="0"/>
              <a:t>Vertical </a:t>
            </a:r>
            <a:r>
              <a:rPr lang="en-US" sz="1500" dirty="0" smtClean="0">
                <a:solidFill>
                  <a:srgbClr val="FF0000"/>
                </a:solidFill>
              </a:rPr>
              <a:t>convective mixing </a:t>
            </a:r>
            <a:r>
              <a:rPr lang="en-US" sz="1500" dirty="0" smtClean="0"/>
              <a:t>follows the BMJ adjustment scheme (instead of a mass flux scheme)</a:t>
            </a:r>
          </a:p>
          <a:p>
            <a:pPr marL="285750" indent="-285750">
              <a:lnSpc>
                <a:spcPct val="100000"/>
              </a:lnSpc>
              <a:buFont typeface="Arial"/>
              <a:buChar char="•"/>
            </a:pPr>
            <a:endParaRPr lang="en-US" sz="1500" dirty="0" smtClean="0">
              <a:solidFill>
                <a:srgbClr val="000000"/>
              </a:solidFill>
              <a:latin typeface="Arial"/>
              <a:ea typeface="ＭＳ Ｐゴシック"/>
            </a:endParaRPr>
          </a:p>
          <a:p>
            <a:pPr marL="285750" indent="-285750">
              <a:lnSpc>
                <a:spcPct val="100000"/>
              </a:lnSpc>
              <a:buFont typeface="Arial"/>
              <a:buChar char="•"/>
            </a:pPr>
            <a:r>
              <a:rPr lang="en-US" sz="1500" dirty="0" smtClean="0">
                <a:solidFill>
                  <a:srgbClr val="080808"/>
                </a:solidFill>
                <a:latin typeface="Arial"/>
                <a:ea typeface="ＭＳ Ｐゴシック"/>
              </a:rPr>
              <a:t>Radiation: </a:t>
            </a:r>
            <a:r>
              <a:rPr lang="en-US" sz="1500" dirty="0" smtClean="0">
                <a:solidFill>
                  <a:srgbClr val="0000FF"/>
                </a:solidFill>
                <a:latin typeface="Arial"/>
                <a:ea typeface="ＭＳ Ｐゴシック"/>
              </a:rPr>
              <a:t>RRTM</a:t>
            </a:r>
            <a:r>
              <a:rPr lang="en-US" sz="1500" dirty="0" smtClean="0">
                <a:solidFill>
                  <a:srgbClr val="080808"/>
                </a:solidFill>
                <a:latin typeface="Arial"/>
                <a:ea typeface="ＭＳ Ｐゴシック"/>
              </a:rPr>
              <a:t> SW/LW </a:t>
            </a:r>
            <a:r>
              <a:rPr lang="en-US" sz="1500" dirty="0" smtClean="0">
                <a:solidFill>
                  <a:srgbClr val="FF0000"/>
                </a:solidFill>
                <a:latin typeface="Arial"/>
                <a:ea typeface="ＭＳ Ｐゴシック"/>
              </a:rPr>
              <a:t>aerosol </a:t>
            </a:r>
            <a:r>
              <a:rPr lang="en-US" sz="1500" dirty="0" err="1" smtClean="0">
                <a:solidFill>
                  <a:srgbClr val="FF0000"/>
                </a:solidFill>
                <a:latin typeface="Arial"/>
                <a:ea typeface="ＭＳ Ｐゴシック"/>
              </a:rPr>
              <a:t>radiative</a:t>
            </a:r>
            <a:r>
              <a:rPr lang="en-US" sz="1500" dirty="0" smtClean="0">
                <a:solidFill>
                  <a:srgbClr val="FF0000"/>
                </a:solidFill>
                <a:latin typeface="Arial"/>
                <a:ea typeface="ＭＳ Ｐゴシック"/>
              </a:rPr>
              <a:t> feedback</a:t>
            </a:r>
          </a:p>
          <a:p>
            <a:pPr marL="285750" indent="-285750">
              <a:lnSpc>
                <a:spcPct val="100000"/>
              </a:lnSpc>
              <a:buFont typeface="Arial"/>
              <a:buChar char="•"/>
            </a:pPr>
            <a:endParaRPr lang="en-US" sz="1500" dirty="0" smtClean="0">
              <a:solidFill>
                <a:srgbClr val="FF0000"/>
              </a:solidFill>
            </a:endParaRPr>
          </a:p>
          <a:p>
            <a:pPr marL="285750" indent="-285750">
              <a:lnSpc>
                <a:spcPct val="100000"/>
              </a:lnSpc>
              <a:buFont typeface="Arial"/>
              <a:buChar char="•"/>
            </a:pPr>
            <a:r>
              <a:rPr lang="en-US" sz="1500" dirty="0" smtClean="0">
                <a:solidFill>
                  <a:srgbClr val="000000"/>
                </a:solidFill>
                <a:latin typeface="Arial"/>
                <a:ea typeface="ＭＳ Ｐゴシック"/>
              </a:rPr>
              <a:t>Optical properties: GADS refractive indexes (special for dust), Mie-scattering of spheres (</a:t>
            </a:r>
            <a:r>
              <a:rPr lang="en-US" sz="1500" dirty="0" err="1" smtClean="0">
                <a:solidFill>
                  <a:srgbClr val="000000"/>
                </a:solidFill>
                <a:latin typeface="Arial"/>
                <a:ea typeface="ＭＳ Ｐゴシック"/>
              </a:rPr>
              <a:t>Mischenko</a:t>
            </a:r>
            <a:r>
              <a:rPr lang="en-US" sz="1500" dirty="0" smtClean="0">
                <a:solidFill>
                  <a:srgbClr val="000000"/>
                </a:solidFill>
                <a:latin typeface="Arial"/>
                <a:ea typeface="ＭＳ Ｐゴシック"/>
              </a:rPr>
              <a:t>, 2000)</a:t>
            </a:r>
            <a:endParaRPr lang="en-US" sz="1500" dirty="0"/>
          </a:p>
        </p:txBody>
      </p:sp>
      <p:sp>
        <p:nvSpPr>
          <p:cNvPr id="5" name="Rectangle 2"/>
          <p:cNvSpPr txBox="1">
            <a:spLocks noChangeArrowheads="1"/>
          </p:cNvSpPr>
          <p:nvPr/>
        </p:nvSpPr>
        <p:spPr>
          <a:xfrm>
            <a:off x="41562" y="332656"/>
            <a:ext cx="9072562" cy="765175"/>
          </a:xfrm>
          <a:prstGeom prst="rect">
            <a:avLst/>
          </a:prstGeom>
        </p:spPr>
        <p:txBody>
          <a:bodyPr/>
          <a:lstStyle>
            <a:lvl1pPr algn="l" rtl="0" eaLnBrk="1" fontAlgn="base" hangingPunct="1">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pPr>
              <a:defRPr/>
            </a:pPr>
            <a:r>
              <a:rPr lang="en-US" sz="2800" dirty="0" smtClean="0">
                <a:latin typeface="Calibri" panose="020F0502020204030204" pitchFamily="34" charset="0"/>
              </a:rPr>
              <a:t>Aerosols II</a:t>
            </a:r>
          </a:p>
        </p:txBody>
      </p:sp>
    </p:spTree>
    <p:extLst>
      <p:ext uri="{BB962C8B-B14F-4D97-AF65-F5344CB8AC3E}">
        <p14:creationId xmlns:p14="http://schemas.microsoft.com/office/powerpoint/2010/main" val="3918715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43</a:t>
            </a:fld>
            <a:endParaRPr lang="es-ES" dirty="0"/>
          </a:p>
        </p:txBody>
      </p:sp>
      <p:sp>
        <p:nvSpPr>
          <p:cNvPr id="6" name="TextBox 5"/>
          <p:cNvSpPr txBox="1"/>
          <p:nvPr/>
        </p:nvSpPr>
        <p:spPr>
          <a:xfrm>
            <a:off x="179512" y="908720"/>
            <a:ext cx="8784976" cy="5693868"/>
          </a:xfrm>
          <a:prstGeom prst="rect">
            <a:avLst/>
          </a:prstGeom>
          <a:noFill/>
        </p:spPr>
        <p:txBody>
          <a:bodyPr wrap="square" rtlCol="0">
            <a:spAutoFit/>
          </a:bodyPr>
          <a:lstStyle/>
          <a:p>
            <a:r>
              <a:rPr lang="en-US" sz="1300" dirty="0" smtClean="0"/>
              <a:t>For RRTM radiation</a:t>
            </a:r>
          </a:p>
          <a:p>
            <a:endParaRPr lang="en-US" sz="1300" dirty="0"/>
          </a:p>
          <a:p>
            <a:r>
              <a:rPr lang="en-US" sz="1300" dirty="0" err="1" smtClean="0"/>
              <a:t>iaer</a:t>
            </a:r>
            <a:r>
              <a:rPr lang="en-US" sz="1300" dirty="0"/>
              <a:t>:   </a:t>
            </a:r>
            <a:r>
              <a:rPr lang="en-US" sz="1300" dirty="0" smtClean="0"/>
              <a:t>22        </a:t>
            </a:r>
            <a:r>
              <a:rPr lang="en-US" sz="1300" dirty="0"/>
              <a:t># flag for aerosols scheme selection (all options work for N12B)</a:t>
            </a:r>
          </a:p>
          <a:p>
            <a:r>
              <a:rPr lang="en-US" sz="1300" dirty="0"/>
              <a:t>                      #    - 3-digit aerosol flag (</a:t>
            </a:r>
            <a:r>
              <a:rPr lang="en-US" sz="1300" dirty="0" err="1"/>
              <a:t>volc,lw,sw</a:t>
            </a:r>
            <a:r>
              <a:rPr lang="en-US" sz="1300" dirty="0"/>
              <a:t>)     </a:t>
            </a:r>
          </a:p>
          <a:p>
            <a:r>
              <a:rPr lang="en-US" sz="1300" dirty="0"/>
              <a:t>                      #    =  0: turn all </a:t>
            </a:r>
            <a:r>
              <a:rPr lang="en-US" sz="1300" dirty="0" err="1"/>
              <a:t>aeros</a:t>
            </a:r>
            <a:r>
              <a:rPr lang="en-US" sz="1300" dirty="0"/>
              <a:t> effects off (</a:t>
            </a:r>
            <a:r>
              <a:rPr lang="en-US" sz="1300" dirty="0" err="1"/>
              <a:t>sw,lw,volc</a:t>
            </a:r>
            <a:r>
              <a:rPr lang="en-US" sz="1300" dirty="0"/>
              <a:t>)                   </a:t>
            </a:r>
            <a:r>
              <a:rPr lang="en-US" sz="1300" dirty="0" smtClean="0"/>
              <a:t>     </a:t>
            </a:r>
            <a:endParaRPr lang="en-US" sz="1300" dirty="0"/>
          </a:p>
          <a:p>
            <a:r>
              <a:rPr lang="en-US" sz="1300" dirty="0"/>
              <a:t>                      #    =  1: use </a:t>
            </a:r>
            <a:r>
              <a:rPr lang="en-US" sz="1300" dirty="0" err="1"/>
              <a:t>clim</a:t>
            </a:r>
            <a:r>
              <a:rPr lang="en-US" sz="1300" dirty="0"/>
              <a:t> </a:t>
            </a:r>
            <a:r>
              <a:rPr lang="en-US" sz="1300" dirty="0" err="1"/>
              <a:t>tropspheric</a:t>
            </a:r>
            <a:r>
              <a:rPr lang="en-US" sz="1300" dirty="0"/>
              <a:t> aerosol for </a:t>
            </a:r>
            <a:r>
              <a:rPr lang="en-US" sz="1300" dirty="0" err="1"/>
              <a:t>sw</a:t>
            </a:r>
            <a:r>
              <a:rPr lang="en-US" sz="1300" dirty="0"/>
              <a:t> only                  </a:t>
            </a:r>
          </a:p>
          <a:p>
            <a:r>
              <a:rPr lang="en-US" sz="1300" dirty="0"/>
              <a:t>                      #    = 10: use </a:t>
            </a:r>
            <a:r>
              <a:rPr lang="en-US" sz="1300" dirty="0" err="1"/>
              <a:t>clim</a:t>
            </a:r>
            <a:r>
              <a:rPr lang="en-US" sz="1300" dirty="0"/>
              <a:t> </a:t>
            </a:r>
            <a:r>
              <a:rPr lang="en-US" sz="1300" dirty="0" err="1"/>
              <a:t>tropspheric</a:t>
            </a:r>
            <a:r>
              <a:rPr lang="en-US" sz="1300" dirty="0"/>
              <a:t> aerosol for </a:t>
            </a:r>
            <a:r>
              <a:rPr lang="en-US" sz="1300" dirty="0" err="1"/>
              <a:t>lw</a:t>
            </a:r>
            <a:r>
              <a:rPr lang="en-US" sz="1300" dirty="0"/>
              <a:t> only                  </a:t>
            </a:r>
          </a:p>
          <a:p>
            <a:r>
              <a:rPr lang="en-US" sz="1300" dirty="0"/>
              <a:t>                      #    = 11: use </a:t>
            </a:r>
            <a:r>
              <a:rPr lang="en-US" sz="1300" dirty="0" err="1"/>
              <a:t>clim</a:t>
            </a:r>
            <a:r>
              <a:rPr lang="en-US" sz="1300" dirty="0"/>
              <a:t> </a:t>
            </a:r>
            <a:r>
              <a:rPr lang="en-US" sz="1300" dirty="0" err="1"/>
              <a:t>tropspheric</a:t>
            </a:r>
            <a:r>
              <a:rPr lang="en-US" sz="1300" dirty="0"/>
              <a:t> aerosol for both </a:t>
            </a:r>
            <a:r>
              <a:rPr lang="en-US" sz="1300" dirty="0" err="1"/>
              <a:t>sw</a:t>
            </a:r>
            <a:r>
              <a:rPr lang="en-US" sz="1300" dirty="0"/>
              <a:t> and </a:t>
            </a:r>
            <a:r>
              <a:rPr lang="en-US" sz="1300" dirty="0" err="1"/>
              <a:t>lw</a:t>
            </a:r>
            <a:r>
              <a:rPr lang="en-US" sz="1300" dirty="0"/>
              <a:t>  (def. NCEP)</a:t>
            </a:r>
          </a:p>
          <a:p>
            <a:r>
              <a:rPr lang="en-US" sz="1300" dirty="0"/>
              <a:t>                      #    =100: </a:t>
            </a:r>
            <a:r>
              <a:rPr lang="en-US" sz="1300" dirty="0" err="1"/>
              <a:t>volc</a:t>
            </a:r>
            <a:r>
              <a:rPr lang="en-US" sz="1300" dirty="0"/>
              <a:t> aerosol only for both </a:t>
            </a:r>
            <a:r>
              <a:rPr lang="en-US" sz="1300" dirty="0" err="1"/>
              <a:t>sw</a:t>
            </a:r>
            <a:r>
              <a:rPr lang="en-US" sz="1300" dirty="0"/>
              <a:t> and </a:t>
            </a:r>
            <a:r>
              <a:rPr lang="en-US" sz="1300" dirty="0" err="1"/>
              <a:t>lw</a:t>
            </a:r>
            <a:r>
              <a:rPr lang="en-US" sz="1300" dirty="0"/>
              <a:t>                      </a:t>
            </a:r>
          </a:p>
          <a:p>
            <a:r>
              <a:rPr lang="en-US" sz="1300" dirty="0"/>
              <a:t>                      #    =101: </a:t>
            </a:r>
            <a:r>
              <a:rPr lang="en-US" sz="1300" dirty="0" err="1"/>
              <a:t>volc</a:t>
            </a:r>
            <a:r>
              <a:rPr lang="en-US" sz="1300" dirty="0"/>
              <a:t> and </a:t>
            </a:r>
            <a:r>
              <a:rPr lang="en-US" sz="1300" dirty="0" err="1"/>
              <a:t>clim</a:t>
            </a:r>
            <a:r>
              <a:rPr lang="en-US" sz="1300" dirty="0"/>
              <a:t> </a:t>
            </a:r>
            <a:r>
              <a:rPr lang="en-US" sz="1300" dirty="0" err="1"/>
              <a:t>trops</a:t>
            </a:r>
            <a:r>
              <a:rPr lang="en-US" sz="1300" dirty="0"/>
              <a:t> aerosol for </a:t>
            </a:r>
            <a:r>
              <a:rPr lang="en-US" sz="1300" dirty="0" err="1"/>
              <a:t>sw</a:t>
            </a:r>
            <a:r>
              <a:rPr lang="en-US" sz="1300" dirty="0"/>
              <a:t> only                   </a:t>
            </a:r>
            <a:endParaRPr lang="en-US" sz="1300" dirty="0" smtClean="0"/>
          </a:p>
          <a:p>
            <a:r>
              <a:rPr lang="en-US" sz="1300" dirty="0" smtClean="0"/>
              <a:t>                      #    =110: </a:t>
            </a:r>
            <a:r>
              <a:rPr lang="en-US" sz="1300" dirty="0" err="1" smtClean="0"/>
              <a:t>volc</a:t>
            </a:r>
            <a:r>
              <a:rPr lang="en-US" sz="1300" dirty="0" smtClean="0"/>
              <a:t> and </a:t>
            </a:r>
            <a:r>
              <a:rPr lang="en-US" sz="1300" dirty="0" err="1" smtClean="0"/>
              <a:t>clim</a:t>
            </a:r>
            <a:r>
              <a:rPr lang="en-US" sz="1300" dirty="0" smtClean="0"/>
              <a:t> </a:t>
            </a:r>
            <a:r>
              <a:rPr lang="en-US" sz="1300" dirty="0" err="1" smtClean="0"/>
              <a:t>trops</a:t>
            </a:r>
            <a:r>
              <a:rPr lang="en-US" sz="1300" dirty="0" smtClean="0"/>
              <a:t> aerosol for </a:t>
            </a:r>
            <a:r>
              <a:rPr lang="en-US" sz="1300" dirty="0" err="1" smtClean="0"/>
              <a:t>lw</a:t>
            </a:r>
            <a:r>
              <a:rPr lang="en-US" sz="1300" dirty="0" smtClean="0"/>
              <a:t> only                   </a:t>
            </a:r>
          </a:p>
          <a:p>
            <a:r>
              <a:rPr lang="en-US" sz="1300" dirty="0" smtClean="0"/>
              <a:t>                      </a:t>
            </a:r>
            <a:r>
              <a:rPr lang="en-US" sz="1300" dirty="0"/>
              <a:t>#    =111: </a:t>
            </a:r>
            <a:r>
              <a:rPr lang="en-US" sz="1300" dirty="0" err="1"/>
              <a:t>volc</a:t>
            </a:r>
            <a:r>
              <a:rPr lang="en-US" sz="1300" dirty="0"/>
              <a:t> and </a:t>
            </a:r>
            <a:r>
              <a:rPr lang="en-US" sz="1300" dirty="0" err="1"/>
              <a:t>clim</a:t>
            </a:r>
            <a:r>
              <a:rPr lang="en-US" sz="1300" dirty="0"/>
              <a:t> </a:t>
            </a:r>
            <a:r>
              <a:rPr lang="en-US" sz="1300" dirty="0" err="1"/>
              <a:t>trops</a:t>
            </a:r>
            <a:r>
              <a:rPr lang="en-US" sz="1300" dirty="0"/>
              <a:t> aerosol for both </a:t>
            </a:r>
            <a:r>
              <a:rPr lang="en-US" sz="1300" dirty="0" err="1"/>
              <a:t>sw</a:t>
            </a:r>
            <a:r>
              <a:rPr lang="en-US" sz="1300" dirty="0"/>
              <a:t> and </a:t>
            </a:r>
            <a:r>
              <a:rPr lang="en-US" sz="1300" dirty="0" err="1"/>
              <a:t>lw</a:t>
            </a:r>
            <a:r>
              <a:rPr lang="en-US" sz="1300" dirty="0"/>
              <a:t>            </a:t>
            </a:r>
          </a:p>
          <a:p>
            <a:r>
              <a:rPr lang="en-US" sz="1300" dirty="0"/>
              <a:t>                      #    =  2: </a:t>
            </a:r>
            <a:r>
              <a:rPr lang="en-US" sz="1300" dirty="0" err="1"/>
              <a:t>gocart</a:t>
            </a:r>
            <a:r>
              <a:rPr lang="en-US" sz="1300" dirty="0"/>
              <a:t>/</a:t>
            </a:r>
            <a:r>
              <a:rPr lang="en-US" sz="1300" dirty="0" smtClean="0"/>
              <a:t>BSC-</a:t>
            </a:r>
            <a:r>
              <a:rPr lang="en-US" sz="1300" dirty="0" err="1" smtClean="0"/>
              <a:t>Chem</a:t>
            </a:r>
            <a:r>
              <a:rPr lang="en-US" sz="1300" dirty="0" smtClean="0"/>
              <a:t> </a:t>
            </a:r>
            <a:r>
              <a:rPr lang="en-US" sz="1300" dirty="0" err="1" smtClean="0"/>
              <a:t>tropspheric</a:t>
            </a:r>
            <a:r>
              <a:rPr lang="en-US" sz="1300" dirty="0" smtClean="0"/>
              <a:t> </a:t>
            </a:r>
            <a:r>
              <a:rPr lang="en-US" sz="1300" dirty="0"/>
              <a:t>aerosol for </a:t>
            </a:r>
            <a:r>
              <a:rPr lang="en-US" sz="1300" dirty="0" err="1"/>
              <a:t>sw</a:t>
            </a:r>
            <a:r>
              <a:rPr lang="en-US" sz="1300" dirty="0"/>
              <a:t> only           </a:t>
            </a:r>
          </a:p>
          <a:p>
            <a:r>
              <a:rPr lang="en-US" sz="1300" dirty="0"/>
              <a:t>                      #    = 20: </a:t>
            </a:r>
            <a:r>
              <a:rPr lang="en-US" sz="1300" dirty="0" err="1"/>
              <a:t>gocart</a:t>
            </a:r>
            <a:r>
              <a:rPr lang="en-US" sz="1300" dirty="0"/>
              <a:t>/</a:t>
            </a:r>
            <a:r>
              <a:rPr lang="en-US" sz="1300" dirty="0" smtClean="0"/>
              <a:t>BSC-</a:t>
            </a:r>
            <a:r>
              <a:rPr lang="en-US" sz="1300" dirty="0" err="1" smtClean="0"/>
              <a:t>Chem</a:t>
            </a:r>
            <a:r>
              <a:rPr lang="en-US" sz="1300" dirty="0" smtClean="0"/>
              <a:t> </a:t>
            </a:r>
            <a:r>
              <a:rPr lang="en-US" sz="1300" dirty="0" err="1"/>
              <a:t>tropspheric</a:t>
            </a:r>
            <a:r>
              <a:rPr lang="en-US" sz="1300" dirty="0"/>
              <a:t> aerosol for </a:t>
            </a:r>
            <a:r>
              <a:rPr lang="en-US" sz="1300" dirty="0" err="1"/>
              <a:t>lw</a:t>
            </a:r>
            <a:r>
              <a:rPr lang="en-US" sz="1300" dirty="0"/>
              <a:t> only           </a:t>
            </a:r>
          </a:p>
          <a:p>
            <a:r>
              <a:rPr lang="en-US" sz="1300" dirty="0"/>
              <a:t>                      #    = 22: </a:t>
            </a:r>
            <a:r>
              <a:rPr lang="en-US" sz="1300" dirty="0" err="1"/>
              <a:t>gocart</a:t>
            </a:r>
            <a:r>
              <a:rPr lang="en-US" sz="1300" dirty="0"/>
              <a:t>/BSC</a:t>
            </a:r>
            <a:r>
              <a:rPr lang="en-US" sz="1300" dirty="0" smtClean="0"/>
              <a:t>-</a:t>
            </a:r>
            <a:r>
              <a:rPr lang="en-US" sz="1300" dirty="0" err="1" smtClean="0"/>
              <a:t>Chem</a:t>
            </a:r>
            <a:r>
              <a:rPr lang="en-US" sz="1300" dirty="0" smtClean="0"/>
              <a:t> </a:t>
            </a:r>
            <a:r>
              <a:rPr lang="en-US" sz="1300" dirty="0" err="1"/>
              <a:t>tropspheric</a:t>
            </a:r>
            <a:r>
              <a:rPr lang="en-US" sz="1300" dirty="0"/>
              <a:t> aerosol for both </a:t>
            </a:r>
            <a:r>
              <a:rPr lang="en-US" sz="1300" dirty="0" err="1"/>
              <a:t>sw</a:t>
            </a:r>
            <a:r>
              <a:rPr lang="en-US" sz="1300" dirty="0"/>
              <a:t> and </a:t>
            </a:r>
            <a:r>
              <a:rPr lang="en-US" sz="1300" dirty="0" err="1"/>
              <a:t>lw</a:t>
            </a:r>
            <a:r>
              <a:rPr lang="en-US" sz="1300" dirty="0"/>
              <a:t>   </a:t>
            </a:r>
          </a:p>
          <a:p>
            <a:r>
              <a:rPr lang="en-US" sz="1300" dirty="0"/>
              <a:t>                      #    =102: </a:t>
            </a:r>
            <a:r>
              <a:rPr lang="en-US" sz="1300" dirty="0" err="1"/>
              <a:t>volc</a:t>
            </a:r>
            <a:r>
              <a:rPr lang="en-US" sz="1300" dirty="0"/>
              <a:t> and </a:t>
            </a:r>
            <a:r>
              <a:rPr lang="en-US" sz="1300" dirty="0" err="1" smtClean="0"/>
              <a:t>gocart</a:t>
            </a:r>
            <a:r>
              <a:rPr lang="en-US" sz="1300" dirty="0"/>
              <a:t>/BSC-</a:t>
            </a:r>
            <a:r>
              <a:rPr lang="en-US" sz="1300" dirty="0" err="1" smtClean="0"/>
              <a:t>Chem</a:t>
            </a:r>
            <a:r>
              <a:rPr lang="en-US" sz="1300" dirty="0" smtClean="0"/>
              <a:t> </a:t>
            </a:r>
            <a:r>
              <a:rPr lang="en-US" sz="1300" dirty="0" err="1"/>
              <a:t>trops</a:t>
            </a:r>
            <a:r>
              <a:rPr lang="en-US" sz="1300" dirty="0"/>
              <a:t> aerosol for </a:t>
            </a:r>
            <a:r>
              <a:rPr lang="en-US" sz="1300" dirty="0" err="1"/>
              <a:t>sw</a:t>
            </a:r>
            <a:r>
              <a:rPr lang="en-US" sz="1300" dirty="0"/>
              <a:t> only                 </a:t>
            </a:r>
          </a:p>
          <a:p>
            <a:r>
              <a:rPr lang="en-US" sz="1300" dirty="0"/>
              <a:t>                      #    =120: </a:t>
            </a:r>
            <a:r>
              <a:rPr lang="en-US" sz="1300" dirty="0" err="1"/>
              <a:t>volc</a:t>
            </a:r>
            <a:r>
              <a:rPr lang="en-US" sz="1300" dirty="0"/>
              <a:t> and </a:t>
            </a:r>
            <a:r>
              <a:rPr lang="en-US" sz="1300" dirty="0" err="1" smtClean="0"/>
              <a:t>gocart</a:t>
            </a:r>
            <a:r>
              <a:rPr lang="en-US" sz="1300" dirty="0"/>
              <a:t>/BSC-</a:t>
            </a:r>
            <a:r>
              <a:rPr lang="en-US" sz="1300" dirty="0" err="1" smtClean="0"/>
              <a:t>Chem</a:t>
            </a:r>
            <a:r>
              <a:rPr lang="en-US" sz="1300" dirty="0" smtClean="0"/>
              <a:t> </a:t>
            </a:r>
            <a:r>
              <a:rPr lang="en-US" sz="1300" dirty="0" err="1"/>
              <a:t>trops</a:t>
            </a:r>
            <a:r>
              <a:rPr lang="en-US" sz="1300" dirty="0"/>
              <a:t> aerosol for </a:t>
            </a:r>
            <a:r>
              <a:rPr lang="en-US" sz="1300" dirty="0" err="1"/>
              <a:t>lw</a:t>
            </a:r>
            <a:r>
              <a:rPr lang="en-US" sz="1300" dirty="0"/>
              <a:t> only                 </a:t>
            </a:r>
          </a:p>
          <a:p>
            <a:r>
              <a:rPr lang="en-US" sz="1300" dirty="0"/>
              <a:t>                      #    =122: </a:t>
            </a:r>
            <a:r>
              <a:rPr lang="en-US" sz="1300" dirty="0" err="1"/>
              <a:t>volc</a:t>
            </a:r>
            <a:r>
              <a:rPr lang="en-US" sz="1300" dirty="0"/>
              <a:t> and </a:t>
            </a:r>
            <a:r>
              <a:rPr lang="en-US" sz="1300" dirty="0" err="1" smtClean="0"/>
              <a:t>gocart</a:t>
            </a:r>
            <a:r>
              <a:rPr lang="en-US" sz="1300" dirty="0"/>
              <a:t>/BSC-</a:t>
            </a:r>
            <a:r>
              <a:rPr lang="en-US" sz="1300" dirty="0" err="1" smtClean="0"/>
              <a:t>Chem</a:t>
            </a:r>
            <a:r>
              <a:rPr lang="en-US" sz="1300" dirty="0" smtClean="0"/>
              <a:t> </a:t>
            </a:r>
            <a:r>
              <a:rPr lang="en-US" sz="1300" dirty="0" err="1"/>
              <a:t>trops</a:t>
            </a:r>
            <a:r>
              <a:rPr lang="en-US" sz="1300" dirty="0"/>
              <a:t> aerosol for both </a:t>
            </a:r>
            <a:r>
              <a:rPr lang="en-US" sz="1300" dirty="0" err="1"/>
              <a:t>sw</a:t>
            </a:r>
            <a:r>
              <a:rPr lang="en-US" sz="1300" dirty="0"/>
              <a:t> and </a:t>
            </a:r>
            <a:r>
              <a:rPr lang="en-US" sz="1300" dirty="0" err="1"/>
              <a:t>lw</a:t>
            </a:r>
            <a:r>
              <a:rPr lang="en-US" sz="1300" dirty="0"/>
              <a:t>          </a:t>
            </a:r>
          </a:p>
          <a:p>
            <a:endParaRPr lang="en-US" sz="1300" dirty="0"/>
          </a:p>
          <a:p>
            <a:r>
              <a:rPr lang="en-US" sz="1300" dirty="0" err="1"/>
              <a:t>fhdust</a:t>
            </a:r>
            <a:r>
              <a:rPr lang="en-US" sz="1300" dirty="0"/>
              <a:t>: 100000.       </a:t>
            </a:r>
            <a:r>
              <a:rPr lang="en-US" sz="1300" dirty="0" smtClean="0"/>
              <a:t># </a:t>
            </a:r>
            <a:r>
              <a:rPr lang="en-US" sz="1300" dirty="0"/>
              <a:t>= 0 dust determined from </a:t>
            </a:r>
            <a:r>
              <a:rPr lang="en-US" sz="1300" dirty="0" err="1"/>
              <a:t>gocart</a:t>
            </a:r>
            <a:r>
              <a:rPr lang="en-US" sz="1300" dirty="0"/>
              <a:t> </a:t>
            </a:r>
            <a:r>
              <a:rPr lang="en-US" sz="1300" dirty="0" err="1"/>
              <a:t>clim</a:t>
            </a:r>
            <a:endParaRPr lang="en-US" sz="1300" dirty="0"/>
          </a:p>
          <a:p>
            <a:r>
              <a:rPr lang="en-US" sz="1300" dirty="0"/>
              <a:t>                     </a:t>
            </a:r>
            <a:r>
              <a:rPr lang="en-US" sz="1300" dirty="0" smtClean="0"/>
              <a:t>           </a:t>
            </a:r>
            <a:r>
              <a:rPr lang="en-US" sz="1300" dirty="0"/>
              <a:t># &gt; 0. and &lt;99999. </a:t>
            </a:r>
            <a:r>
              <a:rPr lang="en-US" sz="1300" dirty="0" smtClean="0"/>
              <a:t>determined </a:t>
            </a:r>
            <a:r>
              <a:rPr lang="en-US" sz="1300" dirty="0"/>
              <a:t>from </a:t>
            </a:r>
            <a:r>
              <a:rPr lang="en-US" sz="1300" dirty="0" err="1"/>
              <a:t>nmmb</a:t>
            </a:r>
            <a:r>
              <a:rPr lang="en-US" sz="1300" dirty="0"/>
              <a:t> </a:t>
            </a:r>
            <a:r>
              <a:rPr lang="en-US" sz="1300" dirty="0" err="1"/>
              <a:t>fcst</a:t>
            </a:r>
            <a:r>
              <a:rPr lang="en-US" sz="1300" dirty="0"/>
              <a:t> and </a:t>
            </a:r>
            <a:r>
              <a:rPr lang="en-US" sz="1300" dirty="0" err="1"/>
              <a:t>gocart</a:t>
            </a:r>
            <a:r>
              <a:rPr lang="en-US" sz="1300" dirty="0"/>
              <a:t> </a:t>
            </a:r>
            <a:r>
              <a:rPr lang="en-US" sz="1300" dirty="0" err="1"/>
              <a:t>clim</a:t>
            </a:r>
            <a:endParaRPr lang="en-US" sz="1300" dirty="0"/>
          </a:p>
          <a:p>
            <a:r>
              <a:rPr lang="en-US" sz="1300" dirty="0"/>
              <a:t>                      </a:t>
            </a:r>
            <a:r>
              <a:rPr lang="en-US" sz="1300" dirty="0" smtClean="0"/>
              <a:t>          # </a:t>
            </a:r>
            <a:r>
              <a:rPr lang="en-US" sz="1300" dirty="0"/>
              <a:t>&gt;99999</a:t>
            </a:r>
            <a:r>
              <a:rPr lang="en-US" sz="1300" dirty="0" smtClean="0"/>
              <a:t>. determined </a:t>
            </a:r>
            <a:r>
              <a:rPr lang="en-US" sz="1300" dirty="0"/>
              <a:t>from </a:t>
            </a:r>
            <a:r>
              <a:rPr lang="en-US" sz="1300" dirty="0" err="1"/>
              <a:t>fcst</a:t>
            </a:r>
            <a:endParaRPr lang="en-US" sz="1300" dirty="0"/>
          </a:p>
          <a:p>
            <a:r>
              <a:rPr lang="en-US" sz="1300" dirty="0" err="1" smtClean="0"/>
              <a:t>fhsalt</a:t>
            </a:r>
            <a:r>
              <a:rPr lang="en-US" sz="1300" dirty="0"/>
              <a:t>: </a:t>
            </a:r>
            <a:r>
              <a:rPr lang="en-US" sz="1300" dirty="0" smtClean="0"/>
              <a:t> 0</a:t>
            </a:r>
            <a:r>
              <a:rPr lang="en-US" sz="1300" dirty="0"/>
              <a:t>. </a:t>
            </a:r>
            <a:endParaRPr lang="en-US" sz="1300" dirty="0" smtClean="0"/>
          </a:p>
          <a:p>
            <a:r>
              <a:rPr lang="en-US" sz="1300" dirty="0" err="1" smtClean="0"/>
              <a:t>fhom</a:t>
            </a:r>
            <a:r>
              <a:rPr lang="en-US" sz="1300" dirty="0"/>
              <a:t>:   0.            </a:t>
            </a:r>
          </a:p>
          <a:p>
            <a:r>
              <a:rPr lang="en-US" sz="1300" dirty="0" err="1"/>
              <a:t>fhbc</a:t>
            </a:r>
            <a:r>
              <a:rPr lang="en-US" sz="1300" dirty="0"/>
              <a:t>:   </a:t>
            </a:r>
            <a:r>
              <a:rPr lang="en-US" sz="1300" dirty="0" smtClean="0"/>
              <a:t> 0.</a:t>
            </a:r>
            <a:endParaRPr lang="en-US" sz="1300" dirty="0"/>
          </a:p>
          <a:p>
            <a:r>
              <a:rPr lang="en-US" sz="1300" dirty="0"/>
              <a:t>fhso4:  0.            </a:t>
            </a:r>
          </a:p>
          <a:p>
            <a:r>
              <a:rPr lang="en-US" sz="1300" dirty="0" err="1"/>
              <a:t>fhash</a:t>
            </a:r>
            <a:r>
              <a:rPr lang="en-US" sz="1300" dirty="0"/>
              <a:t>:  0.           </a:t>
            </a:r>
          </a:p>
        </p:txBody>
      </p:sp>
      <p:sp>
        <p:nvSpPr>
          <p:cNvPr id="7" name="Title 1"/>
          <p:cNvSpPr>
            <a:spLocks noGrp="1"/>
          </p:cNvSpPr>
          <p:nvPr>
            <p:ph type="title"/>
          </p:nvPr>
        </p:nvSpPr>
        <p:spPr>
          <a:xfrm>
            <a:off x="107504" y="44624"/>
            <a:ext cx="8928992" cy="792088"/>
          </a:xfrm>
        </p:spPr>
        <p:txBody>
          <a:bodyPr/>
          <a:lstStyle/>
          <a:p>
            <a:r>
              <a:rPr lang="en-US" dirty="0" smtClean="0"/>
              <a:t>Configure file (not exhaustive)</a:t>
            </a:r>
            <a:endParaRPr lang="en-US" dirty="0"/>
          </a:p>
        </p:txBody>
      </p:sp>
    </p:spTree>
    <p:extLst>
      <p:ext uri="{BB962C8B-B14F-4D97-AF65-F5344CB8AC3E}">
        <p14:creationId xmlns:p14="http://schemas.microsoft.com/office/powerpoint/2010/main" val="2749207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44</a:t>
            </a:fld>
            <a:endParaRPr lang="es-ES" dirty="0"/>
          </a:p>
        </p:txBody>
      </p:sp>
      <p:sp>
        <p:nvSpPr>
          <p:cNvPr id="3" name="Title 2"/>
          <p:cNvSpPr>
            <a:spLocks noGrp="1"/>
          </p:cNvSpPr>
          <p:nvPr>
            <p:ph type="title"/>
          </p:nvPr>
        </p:nvSpPr>
        <p:spPr/>
        <p:txBody>
          <a:bodyPr/>
          <a:lstStyle/>
          <a:p>
            <a:r>
              <a:rPr lang="en-US" dirty="0" smtClean="0"/>
              <a:t>Dynamics</a:t>
            </a:r>
            <a:endParaRPr lang="en-US" dirty="0"/>
          </a:p>
        </p:txBody>
      </p:sp>
      <p:sp>
        <p:nvSpPr>
          <p:cNvPr id="4" name="Content Placeholder 3"/>
          <p:cNvSpPr>
            <a:spLocks noGrp="1"/>
          </p:cNvSpPr>
          <p:nvPr>
            <p:ph idx="1"/>
          </p:nvPr>
        </p:nvSpPr>
        <p:spPr/>
        <p:txBody>
          <a:bodyPr/>
          <a:lstStyle/>
          <a:p>
            <a:endParaRPr lang="en-US"/>
          </a:p>
        </p:txBody>
      </p:sp>
      <p:pic>
        <p:nvPicPr>
          <p:cNvPr id="5" name="Picture 4" descr="Table1?NMMBDynamic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908720"/>
            <a:ext cx="4968552" cy="5617735"/>
          </a:xfrm>
          <a:prstGeom prst="rect">
            <a:avLst/>
          </a:prstGeom>
        </p:spPr>
      </p:pic>
    </p:spTree>
    <p:extLst>
      <p:ext uri="{BB962C8B-B14F-4D97-AF65-F5344CB8AC3E}">
        <p14:creationId xmlns:p14="http://schemas.microsoft.com/office/powerpoint/2010/main" val="3201033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45</a:t>
            </a:fld>
            <a:endParaRPr lang="es-ES" dirty="0"/>
          </a:p>
        </p:txBody>
      </p:sp>
      <p:sp>
        <p:nvSpPr>
          <p:cNvPr id="3" name="Title 2"/>
          <p:cNvSpPr>
            <a:spLocks noGrp="1"/>
          </p:cNvSpPr>
          <p:nvPr>
            <p:ph type="title"/>
          </p:nvPr>
        </p:nvSpPr>
        <p:spPr/>
        <p:txBody>
          <a:bodyPr/>
          <a:lstStyle/>
          <a:p>
            <a:r>
              <a:rPr lang="en-US" dirty="0" smtClean="0"/>
              <a:t>Running NMMB-ASH model</a:t>
            </a:r>
            <a:endParaRPr lang="en-US" dirty="0"/>
          </a:p>
        </p:txBody>
      </p:sp>
      <p:sp>
        <p:nvSpPr>
          <p:cNvPr id="4" name="Content Placeholder 3"/>
          <p:cNvSpPr>
            <a:spLocks noGrp="1"/>
          </p:cNvSpPr>
          <p:nvPr>
            <p:ph idx="1"/>
          </p:nvPr>
        </p:nvSpPr>
        <p:spPr/>
        <p:txBody>
          <a:bodyPr>
            <a:normAutofit/>
          </a:bodyPr>
          <a:lstStyle/>
          <a:p>
            <a:pPr marL="0" indent="0">
              <a:buNone/>
            </a:pPr>
            <a:r>
              <a:rPr lang="en-US" sz="2800" dirty="0"/>
              <a:t>Input parameters required for the </a:t>
            </a:r>
            <a:r>
              <a:rPr lang="en-US" sz="2800" dirty="0" smtClean="0"/>
              <a:t>model </a:t>
            </a:r>
            <a:r>
              <a:rPr lang="en-US" sz="2800" dirty="0"/>
              <a:t>include: </a:t>
            </a:r>
            <a:endParaRPr lang="en-US" sz="2800" dirty="0" smtClean="0"/>
          </a:p>
          <a:p>
            <a:pPr marL="0" indent="0">
              <a:buNone/>
            </a:pPr>
            <a:endParaRPr lang="en-US" sz="2800" dirty="0" smtClean="0"/>
          </a:p>
          <a:p>
            <a:r>
              <a:rPr lang="en-US" sz="2800" dirty="0" smtClean="0"/>
              <a:t>Source model</a:t>
            </a:r>
          </a:p>
          <a:p>
            <a:r>
              <a:rPr lang="en-US" sz="2800" dirty="0" smtClean="0"/>
              <a:t>Mass Flow Rate / Total erupted mass</a:t>
            </a:r>
          </a:p>
          <a:p>
            <a:r>
              <a:rPr lang="en-US" sz="2800" dirty="0"/>
              <a:t>E</a:t>
            </a:r>
            <a:r>
              <a:rPr lang="en-US" sz="2800" dirty="0" smtClean="0"/>
              <a:t>ruption </a:t>
            </a:r>
            <a:r>
              <a:rPr lang="en-US" sz="2800" dirty="0"/>
              <a:t>column </a:t>
            </a:r>
            <a:r>
              <a:rPr lang="en-US" sz="2800" dirty="0" smtClean="0"/>
              <a:t>height</a:t>
            </a:r>
          </a:p>
          <a:p>
            <a:r>
              <a:rPr lang="en-US" sz="2800" dirty="0"/>
              <a:t>M</a:t>
            </a:r>
            <a:r>
              <a:rPr lang="en-US" sz="2800" dirty="0" smtClean="0"/>
              <a:t>ass </a:t>
            </a:r>
            <a:r>
              <a:rPr lang="en-US" sz="2800" dirty="0"/>
              <a:t>distribution along the </a:t>
            </a:r>
            <a:r>
              <a:rPr lang="en-US" sz="2800" dirty="0" smtClean="0"/>
              <a:t>column</a:t>
            </a:r>
          </a:p>
          <a:p>
            <a:r>
              <a:rPr lang="en-US" sz="2800" dirty="0" smtClean="0"/>
              <a:t>Particle TGSD</a:t>
            </a:r>
          </a:p>
          <a:p>
            <a:r>
              <a:rPr lang="en-US" sz="2800" dirty="0"/>
              <a:t>W</a:t>
            </a:r>
            <a:r>
              <a:rPr lang="en-US" sz="2800" dirty="0" smtClean="0"/>
              <a:t>ind </a:t>
            </a:r>
            <a:r>
              <a:rPr lang="en-US" sz="2800" dirty="0"/>
              <a:t>profile, and horizontal diffusion coefficient</a:t>
            </a:r>
            <a:endParaRPr lang="en-US" sz="2800" dirty="0" smtClean="0"/>
          </a:p>
          <a:p>
            <a:pPr marL="0" indent="0">
              <a:buNone/>
            </a:pPr>
            <a:r>
              <a:rPr lang="en-US" dirty="0"/>
              <a:t> </a:t>
            </a:r>
          </a:p>
        </p:txBody>
      </p:sp>
    </p:spTree>
    <p:extLst>
      <p:ext uri="{BB962C8B-B14F-4D97-AF65-F5344CB8AC3E}">
        <p14:creationId xmlns:p14="http://schemas.microsoft.com/office/powerpoint/2010/main" val="3639522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RunTime</a:t>
            </a:r>
            <a:r>
              <a:rPr lang="en-US" dirty="0" smtClean="0"/>
              <a:t> 					</a:t>
            </a:r>
            <a:r>
              <a:rPr lang="en-US" dirty="0">
                <a:solidFill>
                  <a:srgbClr val="FF0000"/>
                </a:solidFill>
              </a:rPr>
              <a:t>	GLOBAL RUN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46</a:t>
            </a:fld>
            <a:endParaRPr lang="es-ES" dirty="0"/>
          </a:p>
        </p:txBody>
      </p:sp>
      <p:graphicFrame>
        <p:nvGraphicFramePr>
          <p:cNvPr id="6" name="Chart 5"/>
          <p:cNvGraphicFramePr>
            <a:graphicFrameLocks/>
          </p:cNvGraphicFramePr>
          <p:nvPr>
            <p:extLst>
              <p:ext uri="{D42A27DB-BD31-4B8C-83A1-F6EECF244321}">
                <p14:modId xmlns:p14="http://schemas.microsoft.com/office/powerpoint/2010/main" val="322598310"/>
              </p:ext>
            </p:extLst>
          </p:nvPr>
        </p:nvGraphicFramePr>
        <p:xfrm>
          <a:off x="251520" y="4099405"/>
          <a:ext cx="4435334" cy="24259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3006393739"/>
              </p:ext>
            </p:extLst>
          </p:nvPr>
        </p:nvGraphicFramePr>
        <p:xfrm>
          <a:off x="251520" y="980728"/>
          <a:ext cx="4435334" cy="2592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2981878136"/>
              </p:ext>
            </p:extLst>
          </p:nvPr>
        </p:nvGraphicFramePr>
        <p:xfrm>
          <a:off x="4716553" y="994612"/>
          <a:ext cx="4435335" cy="25922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276040250"/>
              </p:ext>
            </p:extLst>
          </p:nvPr>
        </p:nvGraphicFramePr>
        <p:xfrm>
          <a:off x="4683761" y="4099405"/>
          <a:ext cx="4435335" cy="2425939"/>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p:cNvPicPr>
            <a:picLocks noChangeAspect="1"/>
          </p:cNvPicPr>
          <p:nvPr/>
        </p:nvPicPr>
        <p:blipFill rotWithShape="1">
          <a:blip r:embed="rId6"/>
          <a:srcRect l="80115" t="36810" b="19635"/>
          <a:stretch/>
        </p:blipFill>
        <p:spPr>
          <a:xfrm>
            <a:off x="4283968" y="3212976"/>
            <a:ext cx="1237432" cy="1382889"/>
          </a:xfrm>
          <a:prstGeom prst="rect">
            <a:avLst/>
          </a:prstGeom>
        </p:spPr>
      </p:pic>
      <p:graphicFrame>
        <p:nvGraphicFramePr>
          <p:cNvPr id="12" name="Chart 11"/>
          <p:cNvGraphicFramePr>
            <a:graphicFrameLocks/>
          </p:cNvGraphicFramePr>
          <p:nvPr>
            <p:extLst>
              <p:ext uri="{D42A27DB-BD31-4B8C-83A1-F6EECF244321}">
                <p14:modId xmlns:p14="http://schemas.microsoft.com/office/powerpoint/2010/main" val="2588374743"/>
              </p:ext>
            </p:extLst>
          </p:nvPr>
        </p:nvGraphicFramePr>
        <p:xfrm>
          <a:off x="-4717032" y="3329608"/>
          <a:ext cx="5472608" cy="352839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51483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decomposition – best fit 512 CPUs (32 nodes)</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47</a:t>
            </a:fld>
            <a:endParaRPr lang="es-ES" dirty="0"/>
          </a:p>
        </p:txBody>
      </p:sp>
      <p:graphicFrame>
        <p:nvGraphicFramePr>
          <p:cNvPr id="5" name="Chart 4"/>
          <p:cNvGraphicFramePr>
            <a:graphicFrameLocks/>
          </p:cNvGraphicFramePr>
          <p:nvPr>
            <p:extLst>
              <p:ext uri="{D42A27DB-BD31-4B8C-83A1-F6EECF244321}">
                <p14:modId xmlns:p14="http://schemas.microsoft.com/office/powerpoint/2010/main" val="3788589150"/>
              </p:ext>
            </p:extLst>
          </p:nvPr>
        </p:nvGraphicFramePr>
        <p:xfrm>
          <a:off x="611560" y="980728"/>
          <a:ext cx="3600400" cy="2448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1482125154"/>
              </p:ext>
            </p:extLst>
          </p:nvPr>
        </p:nvGraphicFramePr>
        <p:xfrm>
          <a:off x="251520" y="3717032"/>
          <a:ext cx="4931844" cy="2304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782905104"/>
              </p:ext>
            </p:extLst>
          </p:nvPr>
        </p:nvGraphicFramePr>
        <p:xfrm>
          <a:off x="4932039" y="908720"/>
          <a:ext cx="3600401" cy="25922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1614683830"/>
              </p:ext>
            </p:extLst>
          </p:nvPr>
        </p:nvGraphicFramePr>
        <p:xfrm>
          <a:off x="4932040" y="3600887"/>
          <a:ext cx="4417480" cy="2873621"/>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rot="16200000">
            <a:off x="-519244" y="3469029"/>
            <a:ext cx="1910862" cy="307777"/>
          </a:xfrm>
          <a:prstGeom prst="rect">
            <a:avLst/>
          </a:prstGeom>
          <a:noFill/>
        </p:spPr>
        <p:txBody>
          <a:bodyPr wrap="none" rtlCol="0">
            <a:spAutoFit/>
          </a:bodyPr>
          <a:lstStyle/>
          <a:p>
            <a:r>
              <a:rPr lang="en-US" sz="1400" dirty="0" smtClean="0"/>
              <a:t>Computation cost (%)</a:t>
            </a:r>
            <a:endParaRPr lang="en-US" sz="1400" dirty="0"/>
          </a:p>
        </p:txBody>
      </p:sp>
      <p:pic>
        <p:nvPicPr>
          <p:cNvPr id="15" name="Picture 14"/>
          <p:cNvPicPr>
            <a:picLocks noChangeAspect="1"/>
          </p:cNvPicPr>
          <p:nvPr/>
        </p:nvPicPr>
        <p:blipFill rotWithShape="1">
          <a:blip r:embed="rId6"/>
          <a:srcRect l="12341" t="64815" r="19631"/>
          <a:stretch/>
        </p:blipFill>
        <p:spPr>
          <a:xfrm>
            <a:off x="1115616" y="5661248"/>
            <a:ext cx="3168352" cy="598113"/>
          </a:xfrm>
          <a:prstGeom prst="rect">
            <a:avLst/>
          </a:prstGeom>
        </p:spPr>
      </p:pic>
      <p:pic>
        <p:nvPicPr>
          <p:cNvPr id="16" name="Picture 15"/>
          <p:cNvPicPr>
            <a:picLocks noChangeAspect="1"/>
          </p:cNvPicPr>
          <p:nvPr/>
        </p:nvPicPr>
        <p:blipFill rotWithShape="1">
          <a:blip r:embed="rId6"/>
          <a:srcRect l="80552" t="25742" r="400" b="23256"/>
          <a:stretch/>
        </p:blipFill>
        <p:spPr>
          <a:xfrm>
            <a:off x="4067944" y="2924944"/>
            <a:ext cx="1113326" cy="1113325"/>
          </a:xfrm>
          <a:prstGeom prst="rect">
            <a:avLst/>
          </a:prstGeom>
          <a:noFill/>
        </p:spPr>
      </p:pic>
      <p:pic>
        <p:nvPicPr>
          <p:cNvPr id="17" name="Picture 16"/>
          <p:cNvPicPr>
            <a:picLocks noChangeAspect="1"/>
          </p:cNvPicPr>
          <p:nvPr/>
        </p:nvPicPr>
        <p:blipFill rotWithShape="1">
          <a:blip r:embed="rId6"/>
          <a:srcRect l="12341" t="64815" r="19631"/>
          <a:stretch/>
        </p:blipFill>
        <p:spPr>
          <a:xfrm>
            <a:off x="5508104" y="5639199"/>
            <a:ext cx="3168352" cy="598113"/>
          </a:xfrm>
          <a:prstGeom prst="rect">
            <a:avLst/>
          </a:prstGeom>
        </p:spPr>
      </p:pic>
      <p:sp>
        <p:nvSpPr>
          <p:cNvPr id="20" name="TextBox 19"/>
          <p:cNvSpPr txBox="1"/>
          <p:nvPr/>
        </p:nvSpPr>
        <p:spPr>
          <a:xfrm>
            <a:off x="4211960" y="6381328"/>
            <a:ext cx="1132492" cy="307777"/>
          </a:xfrm>
          <a:prstGeom prst="rect">
            <a:avLst/>
          </a:prstGeom>
          <a:noFill/>
        </p:spPr>
        <p:txBody>
          <a:bodyPr wrap="none" rtlCol="0">
            <a:spAutoFit/>
          </a:bodyPr>
          <a:lstStyle/>
          <a:p>
            <a:r>
              <a:rPr lang="en-US" sz="1400" dirty="0" smtClean="0"/>
              <a:t>Nodes MNII</a:t>
            </a:r>
            <a:endParaRPr lang="en-US" sz="1400" dirty="0"/>
          </a:p>
        </p:txBody>
      </p:sp>
      <p:graphicFrame>
        <p:nvGraphicFramePr>
          <p:cNvPr id="23" name="Chart 22"/>
          <p:cNvGraphicFramePr>
            <a:graphicFrameLocks/>
          </p:cNvGraphicFramePr>
          <p:nvPr>
            <p:extLst>
              <p:ext uri="{D42A27DB-BD31-4B8C-83A1-F6EECF244321}">
                <p14:modId xmlns:p14="http://schemas.microsoft.com/office/powerpoint/2010/main" val="684900952"/>
              </p:ext>
            </p:extLst>
          </p:nvPr>
        </p:nvGraphicFramePr>
        <p:xfrm>
          <a:off x="-6661248" y="2187435"/>
          <a:ext cx="6506542" cy="465388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47430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Model </a:t>
            </a:r>
            <a:r>
              <a:rPr lang="en-US" dirty="0" err="1" smtClean="0"/>
              <a:t>RunTime</a:t>
            </a:r>
            <a:r>
              <a:rPr lang="en-US" dirty="0" smtClean="0"/>
              <a:t>			</a:t>
            </a:r>
            <a:r>
              <a:rPr lang="en-US" dirty="0">
                <a:solidFill>
                  <a:srgbClr val="FF0000"/>
                </a:solidFill>
              </a:rPr>
              <a:t>	GLOBAL RUN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48</a:t>
            </a:fld>
            <a:endParaRPr lang="es-ES" dirty="0"/>
          </a:p>
        </p:txBody>
      </p:sp>
      <p:graphicFrame>
        <p:nvGraphicFramePr>
          <p:cNvPr id="11" name="Chart 10"/>
          <p:cNvGraphicFramePr>
            <a:graphicFrameLocks/>
          </p:cNvGraphicFramePr>
          <p:nvPr>
            <p:extLst>
              <p:ext uri="{D42A27DB-BD31-4B8C-83A1-F6EECF244321}">
                <p14:modId xmlns:p14="http://schemas.microsoft.com/office/powerpoint/2010/main" val="143825795"/>
              </p:ext>
            </p:extLst>
          </p:nvPr>
        </p:nvGraphicFramePr>
        <p:xfrm>
          <a:off x="179512" y="980728"/>
          <a:ext cx="8856984" cy="33843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Chart 22"/>
          <p:cNvGraphicFramePr>
            <a:graphicFrameLocks/>
          </p:cNvGraphicFramePr>
          <p:nvPr>
            <p:extLst>
              <p:ext uri="{D42A27DB-BD31-4B8C-83A1-F6EECF244321}">
                <p14:modId xmlns:p14="http://schemas.microsoft.com/office/powerpoint/2010/main" val="1558898827"/>
              </p:ext>
            </p:extLst>
          </p:nvPr>
        </p:nvGraphicFramePr>
        <p:xfrm>
          <a:off x="827584" y="4437112"/>
          <a:ext cx="7488832" cy="2019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1110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Model 			</a:t>
            </a:r>
            <a:r>
              <a:rPr lang="en-US" dirty="0">
                <a:solidFill>
                  <a:srgbClr val="FF0000"/>
                </a:solidFill>
              </a:rPr>
              <a:t>	GLOBAL RUN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49</a:t>
            </a:fld>
            <a:endParaRPr lang="es-ES" dirty="0"/>
          </a:p>
        </p:txBody>
      </p:sp>
      <p:graphicFrame>
        <p:nvGraphicFramePr>
          <p:cNvPr id="11" name="Chart 10"/>
          <p:cNvGraphicFramePr>
            <a:graphicFrameLocks/>
          </p:cNvGraphicFramePr>
          <p:nvPr>
            <p:extLst>
              <p:ext uri="{D42A27DB-BD31-4B8C-83A1-F6EECF244321}">
                <p14:modId xmlns:p14="http://schemas.microsoft.com/office/powerpoint/2010/main" val="20933233"/>
              </p:ext>
            </p:extLst>
          </p:nvPr>
        </p:nvGraphicFramePr>
        <p:xfrm>
          <a:off x="0" y="1412776"/>
          <a:ext cx="9114573" cy="4464496"/>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467544" y="2852936"/>
            <a:ext cx="820891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0609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smtClean="0"/>
              <a:t>NMMB-ASH:</a:t>
            </a:r>
            <a:br>
              <a:rPr lang="en-GB" dirty="0" smtClean="0"/>
            </a:br>
            <a:r>
              <a:rPr lang="en-GB" dirty="0" smtClean="0"/>
              <a:t>MODEL </a:t>
            </a:r>
            <a:r>
              <a:rPr lang="en-GB" dirty="0" smtClean="0"/>
              <a:t>description </a:t>
            </a:r>
            <a:br>
              <a:rPr lang="en-GB" dirty="0" smtClean="0"/>
            </a:br>
            <a:endParaRPr lang="en-GB" dirty="0"/>
          </a:p>
        </p:txBody>
      </p:sp>
      <p:pic>
        <p:nvPicPr>
          <p:cNvPr id="5" name="Picture 4" descr="cau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476672"/>
            <a:ext cx="4823174" cy="3212976"/>
          </a:xfrm>
          <a:prstGeom prst="rect">
            <a:avLst/>
          </a:prstGeom>
        </p:spPr>
      </p:pic>
    </p:spTree>
    <p:extLst>
      <p:ext uri="{BB962C8B-B14F-4D97-AF65-F5344CB8AC3E}">
        <p14:creationId xmlns:p14="http://schemas.microsoft.com/office/powerpoint/2010/main" val="3208540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smtClean="0"/>
              <a:t>NMMB-ASH</a:t>
            </a:r>
            <a:br>
              <a:rPr lang="en-GB" dirty="0" smtClean="0"/>
            </a:br>
            <a:r>
              <a:rPr lang="en-GB" dirty="0" smtClean="0"/>
              <a:t>VS.</a:t>
            </a:r>
            <a:br>
              <a:rPr lang="en-GB" dirty="0" smtClean="0"/>
            </a:br>
            <a:r>
              <a:rPr lang="en-GB" dirty="0" smtClean="0"/>
              <a:t>OFF-LINE FALL3D</a:t>
            </a:r>
            <a:endParaRPr lang="en-GB" dirty="0"/>
          </a:p>
        </p:txBody>
      </p:sp>
      <p:pic>
        <p:nvPicPr>
          <p:cNvPr id="4" name="Picture 3"/>
          <p:cNvPicPr>
            <a:picLocks noChangeAspect="1"/>
          </p:cNvPicPr>
          <p:nvPr/>
        </p:nvPicPr>
        <p:blipFill>
          <a:blip r:embed="rId3"/>
          <a:stretch>
            <a:fillRect/>
          </a:stretch>
        </p:blipFill>
        <p:spPr>
          <a:xfrm>
            <a:off x="4211960" y="351563"/>
            <a:ext cx="4536504" cy="3564396"/>
          </a:xfrm>
          <a:prstGeom prst="rect">
            <a:avLst/>
          </a:prstGeom>
        </p:spPr>
      </p:pic>
    </p:spTree>
    <p:extLst>
      <p:ext uri="{BB962C8B-B14F-4D97-AF65-F5344CB8AC3E}">
        <p14:creationId xmlns:p14="http://schemas.microsoft.com/office/powerpoint/2010/main" val="855932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Settling velocity </a:t>
            </a:r>
            <a:r>
              <a:rPr lang="en-US" dirty="0" err="1" smtClean="0"/>
              <a:t>RunTime</a:t>
            </a:r>
            <a:r>
              <a:rPr lang="en-US" dirty="0" smtClean="0"/>
              <a:t>		</a:t>
            </a:r>
            <a:r>
              <a:rPr lang="en-US" dirty="0">
                <a:solidFill>
                  <a:srgbClr val="FF0000"/>
                </a:solidFill>
              </a:rPr>
              <a:t>	GLOBAL RUN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51</a:t>
            </a:fld>
            <a:endParaRPr lang="es-ES" dirty="0"/>
          </a:p>
        </p:txBody>
      </p:sp>
      <p:graphicFrame>
        <p:nvGraphicFramePr>
          <p:cNvPr id="8" name="Chart 7"/>
          <p:cNvGraphicFramePr>
            <a:graphicFrameLocks/>
          </p:cNvGraphicFramePr>
          <p:nvPr>
            <p:extLst>
              <p:ext uri="{D42A27DB-BD31-4B8C-83A1-F6EECF244321}">
                <p14:modId xmlns:p14="http://schemas.microsoft.com/office/powerpoint/2010/main" val="2724579500"/>
              </p:ext>
            </p:extLst>
          </p:nvPr>
        </p:nvGraphicFramePr>
        <p:xfrm>
          <a:off x="683568" y="1124744"/>
          <a:ext cx="7992888" cy="496855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g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908720"/>
            <a:ext cx="4932040" cy="4932040"/>
          </a:xfrm>
          <a:prstGeom prst="rect">
            <a:avLst/>
          </a:prstGeom>
        </p:spPr>
      </p:pic>
    </p:spTree>
    <p:extLst>
      <p:ext uri="{BB962C8B-B14F-4D97-AF65-F5344CB8AC3E}">
        <p14:creationId xmlns:p14="http://schemas.microsoft.com/office/powerpoint/2010/main" val="3485322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Ash deposition</a:t>
            </a:r>
            <a:endParaRPr lang="en-US" dirty="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52</a:t>
            </a:fld>
            <a:endParaRPr lang="es-ES" dirty="0"/>
          </a:p>
        </p:txBody>
      </p:sp>
      <p:grpSp>
        <p:nvGrpSpPr>
          <p:cNvPr id="6" name="Group 5"/>
          <p:cNvGrpSpPr/>
          <p:nvPr/>
        </p:nvGrpSpPr>
        <p:grpSpPr>
          <a:xfrm>
            <a:off x="1043608" y="1052736"/>
            <a:ext cx="7320090" cy="5256584"/>
            <a:chOff x="0" y="0"/>
            <a:chExt cx="4930573" cy="4107914"/>
          </a:xfrm>
        </p:grpSpPr>
        <p:pic>
          <p:nvPicPr>
            <p:cNvPr id="7" name="Picture 6" descr="00Z09JUN2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099" y="0"/>
              <a:ext cx="1440000" cy="1440000"/>
            </a:xfrm>
            <a:prstGeom prst="rect">
              <a:avLst/>
            </a:prstGeom>
          </p:spPr>
        </p:pic>
        <p:pic>
          <p:nvPicPr>
            <p:cNvPr id="8" name="Picture 7" descr="06Z14JUN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099" y="1321051"/>
              <a:ext cx="1440000" cy="1440000"/>
            </a:xfrm>
            <a:prstGeom prst="rect">
              <a:avLst/>
            </a:prstGeom>
          </p:spPr>
        </p:pic>
        <p:pic>
          <p:nvPicPr>
            <p:cNvPr id="9" name="Picture 8" descr="09Z16JUN20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099" y="2667914"/>
              <a:ext cx="1440000" cy="1440000"/>
            </a:xfrm>
            <a:prstGeom prst="rect">
              <a:avLst/>
            </a:prstGeom>
          </p:spPr>
        </p:pic>
        <p:pic>
          <p:nvPicPr>
            <p:cNvPr id="10" name="Picture 9" descr="20Z06JUN20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40000" cy="1440000"/>
            </a:xfrm>
            <a:prstGeom prst="rect">
              <a:avLst/>
            </a:prstGeom>
          </p:spPr>
        </p:pic>
        <p:pic>
          <p:nvPicPr>
            <p:cNvPr id="11" name="Picture 10" descr="09Z08JUN201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67914"/>
              <a:ext cx="1440000" cy="1440000"/>
            </a:xfrm>
            <a:prstGeom prst="rect">
              <a:avLst/>
            </a:prstGeom>
          </p:spPr>
        </p:pic>
        <p:pic>
          <p:nvPicPr>
            <p:cNvPr id="12" name="Picture 11" descr="05Z07JUN201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321051"/>
              <a:ext cx="1440000" cy="1440000"/>
            </a:xfrm>
            <a:prstGeom prst="rect">
              <a:avLst/>
            </a:prstGeom>
          </p:spPr>
        </p:pic>
        <p:pic>
          <p:nvPicPr>
            <p:cNvPr id="13" name="Picture 12" descr="Vc Puyehue 06jun11 h2.jpg"/>
            <p:cNvPicPr>
              <a:picLocks noChangeAspect="1"/>
            </p:cNvPicPr>
            <p:nvPr/>
          </p:nvPicPr>
          <p:blipFill rotWithShape="1">
            <a:blip r:embed="rId8">
              <a:extLst>
                <a:ext uri="{28A0092B-C50C-407E-A947-70E740481C1C}">
                  <a14:useLocalDpi xmlns:a14="http://schemas.microsoft.com/office/drawing/2010/main" val="0"/>
                </a:ext>
              </a:extLst>
            </a:blip>
            <a:srcRect t="11329" b="8509"/>
            <a:stretch/>
          </p:blipFill>
          <p:spPr>
            <a:xfrm>
              <a:off x="1440000" y="135016"/>
              <a:ext cx="939600" cy="1127709"/>
            </a:xfrm>
            <a:prstGeom prst="rect">
              <a:avLst/>
            </a:prstGeom>
          </p:spPr>
        </p:pic>
        <p:pic>
          <p:nvPicPr>
            <p:cNvPr id="14" name="Picture 13" descr="Vc Puyehue 07jun11 h5.jpg"/>
            <p:cNvPicPr>
              <a:picLocks noChangeAspect="1"/>
            </p:cNvPicPr>
            <p:nvPr/>
          </p:nvPicPr>
          <p:blipFill rotWithShape="1">
            <a:blip r:embed="rId9">
              <a:extLst>
                <a:ext uri="{28A0092B-C50C-407E-A947-70E740481C1C}">
                  <a14:useLocalDpi xmlns:a14="http://schemas.microsoft.com/office/drawing/2010/main" val="0"/>
                </a:ext>
              </a:extLst>
            </a:blip>
            <a:srcRect t="11307" b="11101"/>
            <a:stretch/>
          </p:blipFill>
          <p:spPr>
            <a:xfrm>
              <a:off x="1440000" y="1470633"/>
              <a:ext cx="939600" cy="1111251"/>
            </a:xfrm>
            <a:prstGeom prst="rect">
              <a:avLst/>
            </a:prstGeom>
          </p:spPr>
        </p:pic>
        <p:pic>
          <p:nvPicPr>
            <p:cNvPr id="15" name="Picture 14" descr="Vc Puyehue 08jun11 0831.jpg"/>
            <p:cNvPicPr>
              <a:picLocks noChangeAspect="1"/>
            </p:cNvPicPr>
            <p:nvPr/>
          </p:nvPicPr>
          <p:blipFill rotWithShape="1">
            <a:blip r:embed="rId10">
              <a:extLst>
                <a:ext uri="{28A0092B-C50C-407E-A947-70E740481C1C}">
                  <a14:useLocalDpi xmlns:a14="http://schemas.microsoft.com/office/drawing/2010/main" val="0"/>
                </a:ext>
              </a:extLst>
            </a:blip>
            <a:srcRect b="10980"/>
            <a:stretch/>
          </p:blipFill>
          <p:spPr>
            <a:xfrm>
              <a:off x="1440000" y="2823184"/>
              <a:ext cx="939600" cy="1101725"/>
            </a:xfrm>
            <a:prstGeom prst="rect">
              <a:avLst/>
            </a:prstGeom>
          </p:spPr>
        </p:pic>
        <p:pic>
          <p:nvPicPr>
            <p:cNvPr id="16" name="Picture 15" descr="Vc Puyehue 08jun11 2345.jpg"/>
            <p:cNvPicPr>
              <a:picLocks noChangeAspect="1"/>
            </p:cNvPicPr>
            <p:nvPr/>
          </p:nvPicPr>
          <p:blipFill rotWithShape="1">
            <a:blip r:embed="rId11">
              <a:extLst>
                <a:ext uri="{28A0092B-C50C-407E-A947-70E740481C1C}">
                  <a14:useLocalDpi xmlns:a14="http://schemas.microsoft.com/office/drawing/2010/main" val="0"/>
                </a:ext>
              </a:extLst>
            </a:blip>
            <a:srcRect b="8988"/>
            <a:stretch/>
          </p:blipFill>
          <p:spPr>
            <a:xfrm>
              <a:off x="3959660" y="159363"/>
              <a:ext cx="966881" cy="1087969"/>
            </a:xfrm>
            <a:prstGeom prst="rect">
              <a:avLst/>
            </a:prstGeom>
          </p:spPr>
        </p:pic>
        <p:pic>
          <p:nvPicPr>
            <p:cNvPr id="17" name="Picture 16" descr="140611-0537.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9660" y="2820008"/>
              <a:ext cx="970913" cy="1111251"/>
            </a:xfrm>
            <a:prstGeom prst="rect">
              <a:avLst/>
            </a:prstGeom>
          </p:spPr>
        </p:pic>
        <p:pic>
          <p:nvPicPr>
            <p:cNvPr id="18" name="Picture 17" descr="160811-0840.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9659" y="1440000"/>
              <a:ext cx="970913" cy="1141884"/>
            </a:xfrm>
            <a:prstGeom prst="rect">
              <a:avLst/>
            </a:prstGeom>
          </p:spPr>
        </p:pic>
      </p:grpSp>
    </p:spTree>
    <p:extLst>
      <p:ext uri="{BB962C8B-B14F-4D97-AF65-F5344CB8AC3E}">
        <p14:creationId xmlns:p14="http://schemas.microsoft.com/office/powerpoint/2010/main" val="4043320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6</a:t>
            </a:fld>
            <a:endParaRPr lang="es-E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Content Placeholder 3"/>
          <p:cNvSpPr>
            <a:spLocks noGrp="1"/>
          </p:cNvSpPr>
          <p:nvPr>
            <p:ph idx="1"/>
          </p:nvPr>
        </p:nvSpPr>
        <p:spPr/>
        <p:txBody>
          <a:bodyPr>
            <a:normAutofit lnSpcReduction="10000"/>
          </a:bodyPr>
          <a:lstStyle/>
          <a:p>
            <a:r>
              <a:rPr lang="en-US" dirty="0" smtClean="0"/>
              <a:t>NMMB-ASH solves </a:t>
            </a:r>
            <a:r>
              <a:rPr lang="en-US" dirty="0"/>
              <a:t>the mass balance equation for ash taking into account the following processes</a:t>
            </a:r>
            <a:r>
              <a:rPr lang="en-US" dirty="0" smtClean="0"/>
              <a:t>:</a:t>
            </a:r>
            <a:endParaRPr lang="en-US" dirty="0"/>
          </a:p>
          <a:p>
            <a:pPr lvl="1"/>
            <a:endParaRPr lang="en-US" sz="2400" dirty="0"/>
          </a:p>
          <a:p>
            <a:pPr lvl="1"/>
            <a:r>
              <a:rPr lang="en-US" sz="2400" b="1" dirty="0" smtClean="0"/>
              <a:t>EMISSIONS</a:t>
            </a:r>
            <a:r>
              <a:rPr lang="en-US" sz="2400" dirty="0" smtClean="0"/>
              <a:t> : </a:t>
            </a:r>
            <a:r>
              <a:rPr lang="en-US" dirty="0" smtClean="0"/>
              <a:t>4 emissions schemes defined in the Source term</a:t>
            </a:r>
          </a:p>
          <a:p>
            <a:pPr lvl="2"/>
            <a:r>
              <a:rPr lang="en-US" dirty="0" smtClean="0"/>
              <a:t>3 Mass Eruption Rate (MER) schemes</a:t>
            </a:r>
          </a:p>
          <a:p>
            <a:pPr lvl="2"/>
            <a:r>
              <a:rPr lang="en-US" dirty="0" smtClean="0"/>
              <a:t>3 particle aggregation schemes</a:t>
            </a:r>
          </a:p>
          <a:p>
            <a:pPr lvl="1"/>
            <a:endParaRPr lang="en-US" dirty="0"/>
          </a:p>
          <a:p>
            <a:pPr lvl="1"/>
            <a:r>
              <a:rPr lang="en-US" sz="2400" b="1" dirty="0" smtClean="0"/>
              <a:t>TRANSPORT </a:t>
            </a:r>
            <a:r>
              <a:rPr lang="en-US" sz="2400" dirty="0" smtClean="0"/>
              <a:t>: </a:t>
            </a:r>
            <a:r>
              <a:rPr lang="en-US" dirty="0" smtClean="0"/>
              <a:t>same horizontal and vertical advection than NMMB, with the inclusion of a gravity current model to account for the spreading of the umbrella cloud</a:t>
            </a:r>
          </a:p>
          <a:p>
            <a:pPr marL="457200" lvl="1" indent="0">
              <a:buNone/>
            </a:pPr>
            <a:endParaRPr lang="en-US" dirty="0" smtClean="0"/>
          </a:p>
          <a:p>
            <a:pPr lvl="1"/>
            <a:r>
              <a:rPr lang="en-US" sz="2400" b="1" dirty="0" smtClean="0"/>
              <a:t>SEDIMENTATION</a:t>
            </a:r>
            <a:r>
              <a:rPr lang="en-US" sz="2400" dirty="0" smtClean="0"/>
              <a:t> : </a:t>
            </a:r>
            <a:r>
              <a:rPr lang="en-US" dirty="0" smtClean="0"/>
              <a:t>with 3 particle settling velocity schemes</a:t>
            </a:r>
          </a:p>
          <a:p>
            <a:pPr marL="457200" lvl="1" indent="0">
              <a:buNone/>
            </a:pPr>
            <a:endParaRPr lang="en-US" sz="2400" dirty="0" smtClean="0"/>
          </a:p>
          <a:p>
            <a:pPr lvl="1"/>
            <a:r>
              <a:rPr lang="en-US" sz="2400" dirty="0" smtClean="0"/>
              <a:t>RRTM </a:t>
            </a:r>
            <a:r>
              <a:rPr lang="en-US" sz="2400" dirty="0"/>
              <a:t>SW/LW ash radiative feedback </a:t>
            </a:r>
            <a:r>
              <a:rPr lang="en-US" sz="2400" dirty="0" smtClean="0"/>
              <a:t>(next)</a:t>
            </a:r>
            <a:endParaRPr lang="en-US" sz="2400" dirty="0"/>
          </a:p>
          <a:p>
            <a:pPr marL="0" indent="0">
              <a:buNone/>
            </a:pPr>
            <a:endParaRPr lang="en-US" dirty="0"/>
          </a:p>
        </p:txBody>
      </p:sp>
    </p:spTree>
    <p:custDataLst>
      <p:tags r:id="rId1"/>
    </p:custDataLst>
    <p:extLst>
      <p:ext uri="{BB962C8B-B14F-4D97-AF65-F5344CB8AC3E}">
        <p14:creationId xmlns:p14="http://schemas.microsoft.com/office/powerpoint/2010/main" val="22966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Emissions:</a:t>
            </a:r>
            <a:br>
              <a:rPr lang="en-US" b="1" dirty="0" smtClean="0"/>
            </a:br>
            <a:r>
              <a:rPr lang="en-US" dirty="0" smtClean="0"/>
              <a:t>Volcanic Ash (tephra)</a:t>
            </a:r>
            <a:endParaRPr lang="en-US" dirty="0"/>
          </a:p>
        </p:txBody>
      </p:sp>
      <p:sp>
        <p:nvSpPr>
          <p:cNvPr id="3" name="Content Placeholder 2"/>
          <p:cNvSpPr>
            <a:spLocks noGrp="1"/>
          </p:cNvSpPr>
          <p:nvPr>
            <p:ph idx="1"/>
          </p:nvPr>
        </p:nvSpPr>
        <p:spPr>
          <a:xfrm>
            <a:off x="107504" y="980728"/>
            <a:ext cx="9217024" cy="576064"/>
          </a:xfrm>
        </p:spPr>
        <p:txBody>
          <a:bodyPr>
            <a:normAutofit/>
          </a:bodyPr>
          <a:lstStyle/>
          <a:p>
            <a:r>
              <a:rPr lang="en-US" dirty="0" smtClean="0"/>
              <a:t>Fragments </a:t>
            </a:r>
            <a:r>
              <a:rPr lang="en-US" dirty="0"/>
              <a:t>of rocks, minerals, and volcanic </a:t>
            </a:r>
            <a:r>
              <a:rPr lang="en-US" dirty="0" smtClean="0"/>
              <a:t>glass. </a:t>
            </a:r>
          </a:p>
          <a:p>
            <a:endParaRPr lang="en-US" dirty="0"/>
          </a:p>
          <a:p>
            <a:endParaRPr lang="en-US" dirty="0" smtClean="0"/>
          </a:p>
          <a:p>
            <a:pPr marL="0" indent="0">
              <a:buNone/>
            </a:pPr>
            <a:endParaRPr lang="en-US" dirty="0"/>
          </a:p>
          <a:p>
            <a:endParaRPr lang="en-US" dirty="0" smtClean="0"/>
          </a:p>
          <a:p>
            <a:endParaRPr lang="en-US" dirty="0"/>
          </a:p>
          <a:p>
            <a:pPr marL="0" indent="0">
              <a:buNone/>
            </a:pPr>
            <a:endParaRPr lang="en-US" dirty="0" smtClean="0"/>
          </a:p>
        </p:txBody>
      </p:sp>
      <p:sp>
        <p:nvSpPr>
          <p:cNvPr id="4" name="Slide Number Placeholder 3"/>
          <p:cNvSpPr>
            <a:spLocks noGrp="1"/>
          </p:cNvSpPr>
          <p:nvPr>
            <p:ph type="sldNum" sz="quarter" idx="11"/>
          </p:nvPr>
        </p:nvSpPr>
        <p:spPr/>
        <p:txBody>
          <a:bodyPr/>
          <a:lstStyle/>
          <a:p>
            <a:pPr>
              <a:defRPr/>
            </a:pPr>
            <a:fld id="{52061378-4D88-4D7A-AE1E-4DC568188EF0}" type="slidenum">
              <a:rPr lang="es-ES" smtClean="0"/>
              <a:pPr>
                <a:defRPr/>
              </a:pPr>
              <a:t>7</a:t>
            </a:fld>
            <a:endParaRPr lang="es-ES" dirty="0"/>
          </a:p>
        </p:txBody>
      </p:sp>
      <p:grpSp>
        <p:nvGrpSpPr>
          <p:cNvPr id="5" name="Group 4"/>
          <p:cNvGrpSpPr/>
          <p:nvPr/>
        </p:nvGrpSpPr>
        <p:grpSpPr>
          <a:xfrm>
            <a:off x="755576" y="1340768"/>
            <a:ext cx="8022728" cy="3672408"/>
            <a:chOff x="3227332" y="3770154"/>
            <a:chExt cx="5130761" cy="2018018"/>
          </a:xfrm>
        </p:grpSpPr>
        <p:sp>
          <p:nvSpPr>
            <p:cNvPr id="6" name="TextBox 5"/>
            <p:cNvSpPr txBox="1"/>
            <p:nvPr/>
          </p:nvSpPr>
          <p:spPr>
            <a:xfrm>
              <a:off x="3860815" y="5436662"/>
              <a:ext cx="364064" cy="182895"/>
            </a:xfrm>
            <a:prstGeom prst="rect">
              <a:avLst/>
            </a:prstGeom>
            <a:solidFill>
              <a:schemeClr val="bg1"/>
            </a:solidFill>
          </p:spPr>
          <p:txBody>
            <a:bodyPr wrap="square" rtlCol="0">
              <a:spAutoFit/>
            </a:bodyPr>
            <a:lstStyle/>
            <a:p>
              <a:r>
                <a:rPr lang="en-US" sz="800" b="1" dirty="0" smtClean="0"/>
                <a:t>min</a:t>
              </a:r>
              <a:endParaRPr lang="en-US" sz="800" b="1" dirty="0"/>
            </a:p>
          </p:txBody>
        </p:sp>
        <p:sp>
          <p:nvSpPr>
            <p:cNvPr id="7" name="TextBox 6"/>
            <p:cNvSpPr txBox="1"/>
            <p:nvPr/>
          </p:nvSpPr>
          <p:spPr>
            <a:xfrm>
              <a:off x="4472813" y="5447333"/>
              <a:ext cx="463257" cy="182895"/>
            </a:xfrm>
            <a:prstGeom prst="rect">
              <a:avLst/>
            </a:prstGeom>
            <a:solidFill>
              <a:schemeClr val="bg1"/>
            </a:solidFill>
          </p:spPr>
          <p:txBody>
            <a:bodyPr wrap="square" rtlCol="0">
              <a:spAutoFit/>
            </a:bodyPr>
            <a:lstStyle/>
            <a:p>
              <a:r>
                <a:rPr lang="en-US" sz="800" b="1" dirty="0" smtClean="0"/>
                <a:t>hours</a:t>
              </a:r>
              <a:endParaRPr lang="en-US" sz="800" b="1" dirty="0"/>
            </a:p>
          </p:txBody>
        </p:sp>
        <p:sp>
          <p:nvSpPr>
            <p:cNvPr id="8" name="TextBox 7"/>
            <p:cNvSpPr txBox="1"/>
            <p:nvPr/>
          </p:nvSpPr>
          <p:spPr>
            <a:xfrm>
              <a:off x="5428887" y="5426449"/>
              <a:ext cx="434127" cy="182895"/>
            </a:xfrm>
            <a:prstGeom prst="rect">
              <a:avLst/>
            </a:prstGeom>
            <a:solidFill>
              <a:schemeClr val="bg1"/>
            </a:solidFill>
          </p:spPr>
          <p:txBody>
            <a:bodyPr wrap="square" rtlCol="0">
              <a:spAutoFit/>
            </a:bodyPr>
            <a:lstStyle/>
            <a:p>
              <a:r>
                <a:rPr lang="en-US" sz="800" b="1" dirty="0" smtClean="0"/>
                <a:t>days</a:t>
              </a:r>
              <a:endParaRPr lang="en-US" sz="800" b="1" dirty="0"/>
            </a:p>
          </p:txBody>
        </p:sp>
        <p:sp>
          <p:nvSpPr>
            <p:cNvPr id="9" name="TextBox 8"/>
            <p:cNvSpPr txBox="1"/>
            <p:nvPr/>
          </p:nvSpPr>
          <p:spPr>
            <a:xfrm>
              <a:off x="6112933" y="5423925"/>
              <a:ext cx="609293" cy="182895"/>
            </a:xfrm>
            <a:prstGeom prst="rect">
              <a:avLst/>
            </a:prstGeom>
            <a:solidFill>
              <a:schemeClr val="bg1"/>
            </a:solidFill>
          </p:spPr>
          <p:txBody>
            <a:bodyPr wrap="square" rtlCol="0">
              <a:spAutoFit/>
            </a:bodyPr>
            <a:lstStyle/>
            <a:p>
              <a:r>
                <a:rPr lang="en-US" sz="800" b="1" dirty="0" smtClean="0"/>
                <a:t>months</a:t>
              </a:r>
              <a:endParaRPr lang="en-US" sz="800" b="1" dirty="0"/>
            </a:p>
          </p:txBody>
        </p:sp>
        <p:sp>
          <p:nvSpPr>
            <p:cNvPr id="10" name="TextBox 9"/>
            <p:cNvSpPr txBox="1"/>
            <p:nvPr/>
          </p:nvSpPr>
          <p:spPr>
            <a:xfrm>
              <a:off x="6966355" y="5411889"/>
              <a:ext cx="252068" cy="287406"/>
            </a:xfrm>
            <a:prstGeom prst="rect">
              <a:avLst/>
            </a:prstGeom>
            <a:noFill/>
          </p:spPr>
          <p:txBody>
            <a:bodyPr wrap="none" rtlCol="0">
              <a:spAutoFit/>
            </a:bodyPr>
            <a:lstStyle/>
            <a:p>
              <a:r>
                <a:rPr lang="en-US" sz="1600" b="1" dirty="0"/>
                <a:t>+</a:t>
              </a:r>
            </a:p>
          </p:txBody>
        </p:sp>
        <p:sp>
          <p:nvSpPr>
            <p:cNvPr id="11" name="TextBox 10"/>
            <p:cNvSpPr txBox="1"/>
            <p:nvPr/>
          </p:nvSpPr>
          <p:spPr>
            <a:xfrm>
              <a:off x="3227332" y="5446330"/>
              <a:ext cx="217167" cy="287406"/>
            </a:xfrm>
            <a:prstGeom prst="rect">
              <a:avLst/>
            </a:prstGeom>
            <a:noFill/>
          </p:spPr>
          <p:txBody>
            <a:bodyPr wrap="none" rtlCol="0">
              <a:spAutoFit/>
            </a:bodyPr>
            <a:lstStyle/>
            <a:p>
              <a:r>
                <a:rPr lang="en-US" sz="1600" b="1" dirty="0" smtClean="0"/>
                <a:t>-</a:t>
              </a:r>
              <a:endParaRPr lang="en-US" sz="1600" b="1" dirty="0"/>
            </a:p>
          </p:txBody>
        </p:sp>
        <p:sp>
          <p:nvSpPr>
            <p:cNvPr id="12" name="TextBox 11"/>
            <p:cNvSpPr txBox="1"/>
            <p:nvPr/>
          </p:nvSpPr>
          <p:spPr>
            <a:xfrm>
              <a:off x="7329564" y="5326639"/>
              <a:ext cx="1028529" cy="287406"/>
            </a:xfrm>
            <a:prstGeom prst="rect">
              <a:avLst/>
            </a:prstGeom>
            <a:noFill/>
          </p:spPr>
          <p:txBody>
            <a:bodyPr wrap="none" rtlCol="0">
              <a:spAutoFit/>
            </a:bodyPr>
            <a:lstStyle/>
            <a:p>
              <a:pPr algn="ctr"/>
              <a:r>
                <a:rPr lang="en-US" sz="800" b="1" dirty="0" smtClean="0"/>
                <a:t>Residence time / </a:t>
              </a:r>
            </a:p>
            <a:p>
              <a:pPr algn="ctr"/>
              <a:r>
                <a:rPr lang="en-US" sz="800" b="1" dirty="0" smtClean="0"/>
                <a:t>Sedimentation velocity </a:t>
              </a:r>
              <a:endParaRPr lang="en-US" sz="800" b="1" dirty="0"/>
            </a:p>
          </p:txBody>
        </p:sp>
        <p:sp>
          <p:nvSpPr>
            <p:cNvPr id="13" name="TextBox 12"/>
            <p:cNvSpPr txBox="1"/>
            <p:nvPr/>
          </p:nvSpPr>
          <p:spPr>
            <a:xfrm>
              <a:off x="7394736" y="5042973"/>
              <a:ext cx="838545" cy="182895"/>
            </a:xfrm>
            <a:prstGeom prst="rect">
              <a:avLst/>
            </a:prstGeom>
            <a:noFill/>
          </p:spPr>
          <p:txBody>
            <a:bodyPr wrap="none" rtlCol="0">
              <a:spAutoFit/>
            </a:bodyPr>
            <a:lstStyle/>
            <a:p>
              <a:pPr algn="ctr"/>
              <a:r>
                <a:rPr lang="en-US" sz="800" b="1" dirty="0" smtClean="0"/>
                <a:t>Dispersal distance</a:t>
              </a:r>
              <a:endParaRPr lang="en-US" sz="800" b="1" dirty="0"/>
            </a:p>
          </p:txBody>
        </p:sp>
        <p:grpSp>
          <p:nvGrpSpPr>
            <p:cNvPr id="14" name="Group 13"/>
            <p:cNvGrpSpPr/>
            <p:nvPr/>
          </p:nvGrpSpPr>
          <p:grpSpPr>
            <a:xfrm>
              <a:off x="3283798" y="3770154"/>
              <a:ext cx="5048407" cy="1625028"/>
              <a:chOff x="3579580" y="4134138"/>
              <a:chExt cx="5048407" cy="1625028"/>
            </a:xfrm>
          </p:grpSpPr>
          <p:grpSp>
            <p:nvGrpSpPr>
              <p:cNvPr id="20" name="Group 19"/>
              <p:cNvGrpSpPr/>
              <p:nvPr/>
            </p:nvGrpSpPr>
            <p:grpSpPr>
              <a:xfrm>
                <a:off x="3579580" y="4134138"/>
                <a:ext cx="3708813" cy="1625028"/>
                <a:chOff x="3579580" y="4134138"/>
                <a:chExt cx="3708813" cy="1625028"/>
              </a:xfrm>
            </p:grpSpPr>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10169" b="89831" l="2465" r="97183">
                              <a14:foregroundMark x1="22887" y1="45198" x2="22887" y2="45198"/>
                              <a14:backgroundMark x1="48239" y1="39548" x2="48239" y2="39548"/>
                              <a14:backgroundMark x1="49648" y1="39548" x2="49648" y2="39548"/>
                              <a14:backgroundMark x1="54930" y1="39548" x2="54930" y2="39548"/>
                            </a14:backgroundRemoval>
                          </a14:imgEffect>
                        </a14:imgLayer>
                      </a14:imgProps>
                    </a:ext>
                  </a:extLst>
                </a:blip>
                <a:srcRect t="22609" b="33206"/>
                <a:stretch/>
              </p:blipFill>
              <p:spPr>
                <a:xfrm>
                  <a:off x="3579580" y="4134138"/>
                  <a:ext cx="3606800" cy="993230"/>
                </a:xfrm>
                <a:prstGeom prst="rect">
                  <a:avLst/>
                </a:prstGeom>
                <a:scene3d>
                  <a:camera prst="orthographicFront">
                    <a:rot lat="0" lon="10799999" rev="0"/>
                  </a:camera>
                  <a:lightRig rig="threePt" dir="t"/>
                </a:scene3d>
              </p:spPr>
            </p:pic>
            <p:grpSp>
              <p:nvGrpSpPr>
                <p:cNvPr id="23" name="Group 22"/>
                <p:cNvGrpSpPr/>
                <p:nvPr/>
              </p:nvGrpSpPr>
              <p:grpSpPr>
                <a:xfrm>
                  <a:off x="3681593" y="4995450"/>
                  <a:ext cx="3606800" cy="763716"/>
                  <a:chOff x="3681593" y="5215579"/>
                  <a:chExt cx="3606800" cy="763716"/>
                </a:xfrm>
              </p:grpSpPr>
              <p:sp>
                <p:nvSpPr>
                  <p:cNvPr id="24" name="Right Brace 23"/>
                  <p:cNvSpPr/>
                  <p:nvPr/>
                </p:nvSpPr>
                <p:spPr>
                  <a:xfrm rot="5400000">
                    <a:off x="4271435" y="5273621"/>
                    <a:ext cx="177804" cy="804333"/>
                  </a:xfrm>
                  <a:prstGeom prst="rightBrace">
                    <a:avLst/>
                  </a:prstGeom>
                  <a:ln w="63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p>
                </p:txBody>
              </p:sp>
              <p:sp>
                <p:nvSpPr>
                  <p:cNvPr id="25" name="Right Brace 24"/>
                  <p:cNvSpPr/>
                  <p:nvPr/>
                </p:nvSpPr>
                <p:spPr>
                  <a:xfrm rot="5400000">
                    <a:off x="5327648" y="5106408"/>
                    <a:ext cx="177805" cy="1138762"/>
                  </a:xfrm>
                  <a:prstGeom prst="rightBrace">
                    <a:avLst/>
                  </a:prstGeom>
                  <a:ln w="63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p>
                </p:txBody>
              </p:sp>
              <p:sp>
                <p:nvSpPr>
                  <p:cNvPr id="26" name="Right Brace 25"/>
                  <p:cNvSpPr/>
                  <p:nvPr/>
                </p:nvSpPr>
                <p:spPr>
                  <a:xfrm rot="5400000">
                    <a:off x="6513127" y="5108375"/>
                    <a:ext cx="177803" cy="1134832"/>
                  </a:xfrm>
                  <a:prstGeom prst="rightBrace">
                    <a:avLst/>
                  </a:prstGeom>
                  <a:ln w="63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p>
                </p:txBody>
              </p:sp>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6897" b="89969" l="1325" r="98675"/>
                            </a14:imgEffect>
                          </a14:imgLayer>
                        </a14:imgProps>
                      </a:ext>
                    </a:extLst>
                  </a:blip>
                  <a:srcRect t="19953" b="38936"/>
                  <a:stretch/>
                </p:blipFill>
                <p:spPr>
                  <a:xfrm>
                    <a:off x="3681593" y="5215579"/>
                    <a:ext cx="3606800" cy="447510"/>
                  </a:xfrm>
                  <a:prstGeom prst="rect">
                    <a:avLst/>
                  </a:prstGeom>
                </p:spPr>
              </p:pic>
              <p:sp>
                <p:nvSpPr>
                  <p:cNvPr id="28" name="TextBox 27"/>
                  <p:cNvSpPr txBox="1"/>
                  <p:nvPr/>
                </p:nvSpPr>
                <p:spPr>
                  <a:xfrm>
                    <a:off x="5041903" y="5691889"/>
                    <a:ext cx="749302" cy="287406"/>
                  </a:xfrm>
                  <a:prstGeom prst="rect">
                    <a:avLst/>
                  </a:prstGeom>
                  <a:noFill/>
                </p:spPr>
                <p:txBody>
                  <a:bodyPr wrap="square" rtlCol="0">
                    <a:spAutoFit/>
                  </a:bodyPr>
                  <a:lstStyle/>
                  <a:p>
                    <a:pPr algn="ctr"/>
                    <a:r>
                      <a:rPr lang="en-US" sz="800" b="1" dirty="0" smtClean="0"/>
                      <a:t>Coarse ash </a:t>
                    </a:r>
                  </a:p>
                  <a:p>
                    <a:pPr algn="ctr"/>
                    <a:r>
                      <a:rPr lang="en-US" sz="800" b="1" dirty="0" smtClean="0"/>
                      <a:t>100s Km</a:t>
                    </a:r>
                    <a:endParaRPr lang="en-US" sz="800" b="1" dirty="0"/>
                  </a:p>
                </p:txBody>
              </p:sp>
              <p:sp>
                <p:nvSpPr>
                  <p:cNvPr id="29" name="TextBox 28"/>
                  <p:cNvSpPr txBox="1"/>
                  <p:nvPr/>
                </p:nvSpPr>
                <p:spPr>
                  <a:xfrm>
                    <a:off x="6195482" y="5691889"/>
                    <a:ext cx="749302" cy="287406"/>
                  </a:xfrm>
                  <a:prstGeom prst="rect">
                    <a:avLst/>
                  </a:prstGeom>
                  <a:noFill/>
                </p:spPr>
                <p:txBody>
                  <a:bodyPr wrap="square" rtlCol="0">
                    <a:spAutoFit/>
                  </a:bodyPr>
                  <a:lstStyle/>
                  <a:p>
                    <a:pPr algn="ctr"/>
                    <a:r>
                      <a:rPr lang="en-US" sz="800" b="1" dirty="0" smtClean="0"/>
                      <a:t>Fine ash</a:t>
                    </a:r>
                  </a:p>
                  <a:p>
                    <a:pPr algn="ctr"/>
                    <a:r>
                      <a:rPr lang="en-US" sz="800" b="1" dirty="0" smtClean="0"/>
                      <a:t>1000s Km</a:t>
                    </a:r>
                    <a:endParaRPr lang="en-US" sz="800" b="1" dirty="0"/>
                  </a:p>
                </p:txBody>
              </p:sp>
              <p:sp>
                <p:nvSpPr>
                  <p:cNvPr id="30" name="TextBox 29"/>
                  <p:cNvSpPr txBox="1"/>
                  <p:nvPr/>
                </p:nvSpPr>
                <p:spPr>
                  <a:xfrm>
                    <a:off x="3958170" y="5691889"/>
                    <a:ext cx="749302" cy="287406"/>
                  </a:xfrm>
                  <a:prstGeom prst="rect">
                    <a:avLst/>
                  </a:prstGeom>
                  <a:noFill/>
                </p:spPr>
                <p:txBody>
                  <a:bodyPr wrap="square" rtlCol="0">
                    <a:spAutoFit/>
                  </a:bodyPr>
                  <a:lstStyle/>
                  <a:p>
                    <a:pPr algn="ctr"/>
                    <a:r>
                      <a:rPr lang="en-US" sz="800" b="1" dirty="0" smtClean="0"/>
                      <a:t>Lapilli </a:t>
                    </a:r>
                  </a:p>
                  <a:p>
                    <a:pPr algn="ctr"/>
                    <a:r>
                      <a:rPr lang="en-US" sz="800" b="1" dirty="0" smtClean="0"/>
                      <a:t>10s Km</a:t>
                    </a:r>
                    <a:endParaRPr lang="en-US" sz="800" b="1" dirty="0"/>
                  </a:p>
                </p:txBody>
              </p:sp>
            </p:grpSp>
          </p:grpSp>
          <p:sp>
            <p:nvSpPr>
              <p:cNvPr id="21" name="TextBox 20"/>
              <p:cNvSpPr txBox="1"/>
              <p:nvPr/>
            </p:nvSpPr>
            <p:spPr>
              <a:xfrm>
                <a:off x="7576029" y="5033092"/>
                <a:ext cx="1051958" cy="287406"/>
              </a:xfrm>
              <a:prstGeom prst="rect">
                <a:avLst/>
              </a:prstGeom>
              <a:noFill/>
            </p:spPr>
            <p:txBody>
              <a:bodyPr wrap="none" rtlCol="0">
                <a:spAutoFit/>
              </a:bodyPr>
              <a:lstStyle/>
              <a:p>
                <a:pPr algn="ctr"/>
                <a:r>
                  <a:rPr lang="en-US" sz="800" b="1" dirty="0" smtClean="0"/>
                  <a:t>Total particle Grain</a:t>
                </a:r>
              </a:p>
              <a:p>
                <a:pPr algn="ctr"/>
                <a:r>
                  <a:rPr lang="en-US" sz="800" b="1" dirty="0" smtClean="0"/>
                  <a:t>Size Distribution (TGSD)</a:t>
                </a:r>
                <a:endParaRPr lang="en-US" sz="800" b="1" dirty="0"/>
              </a:p>
            </p:txBody>
          </p:sp>
        </p:grpSp>
        <p:grpSp>
          <p:nvGrpSpPr>
            <p:cNvPr id="15" name="Group 14"/>
            <p:cNvGrpSpPr/>
            <p:nvPr/>
          </p:nvGrpSpPr>
          <p:grpSpPr>
            <a:xfrm>
              <a:off x="4017009" y="5592540"/>
              <a:ext cx="2607704" cy="195632"/>
              <a:chOff x="4013220" y="5322816"/>
              <a:chExt cx="2607704" cy="195632"/>
            </a:xfrm>
          </p:grpSpPr>
          <p:sp>
            <p:nvSpPr>
              <p:cNvPr id="18" name="TextBox 17"/>
              <p:cNvSpPr txBox="1"/>
              <p:nvPr/>
            </p:nvSpPr>
            <p:spPr>
              <a:xfrm>
                <a:off x="4013220" y="5335553"/>
                <a:ext cx="952929" cy="182895"/>
              </a:xfrm>
              <a:prstGeom prst="rect">
                <a:avLst/>
              </a:prstGeom>
              <a:solidFill>
                <a:schemeClr val="bg1"/>
              </a:solidFill>
            </p:spPr>
            <p:txBody>
              <a:bodyPr wrap="square" rtlCol="0">
                <a:spAutoFit/>
              </a:bodyPr>
              <a:lstStyle/>
              <a:p>
                <a:r>
                  <a:rPr lang="en-US" sz="800" b="1" dirty="0" smtClean="0"/>
                  <a:t>Local / Regional</a:t>
                </a:r>
                <a:endParaRPr lang="en-US" sz="800" b="1" dirty="0"/>
              </a:p>
            </p:txBody>
          </p:sp>
          <p:sp>
            <p:nvSpPr>
              <p:cNvPr id="19" name="TextBox 18"/>
              <p:cNvSpPr txBox="1"/>
              <p:nvPr/>
            </p:nvSpPr>
            <p:spPr>
              <a:xfrm>
                <a:off x="6011631" y="5322816"/>
                <a:ext cx="609293" cy="182895"/>
              </a:xfrm>
              <a:prstGeom prst="rect">
                <a:avLst/>
              </a:prstGeom>
              <a:solidFill>
                <a:schemeClr val="bg1"/>
              </a:solidFill>
            </p:spPr>
            <p:txBody>
              <a:bodyPr wrap="square" rtlCol="0">
                <a:spAutoFit/>
              </a:bodyPr>
              <a:lstStyle/>
              <a:p>
                <a:r>
                  <a:rPr lang="en-US" sz="800" b="1" dirty="0" smtClean="0"/>
                  <a:t>Global</a:t>
                </a:r>
                <a:endParaRPr lang="en-US" sz="800" b="1" dirty="0"/>
              </a:p>
            </p:txBody>
          </p:sp>
        </p:grpSp>
        <p:cxnSp>
          <p:nvCxnSpPr>
            <p:cNvPr id="16" name="Straight Arrow Connector 15"/>
            <p:cNvCxnSpPr/>
            <p:nvPr/>
          </p:nvCxnSpPr>
          <p:spPr>
            <a:xfrm>
              <a:off x="3598333" y="5630611"/>
              <a:ext cx="329226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523064" y="5597425"/>
              <a:ext cx="634672" cy="182895"/>
            </a:xfrm>
            <a:prstGeom prst="rect">
              <a:avLst/>
            </a:prstGeom>
            <a:noFill/>
          </p:spPr>
          <p:txBody>
            <a:bodyPr wrap="none" rtlCol="0">
              <a:spAutoFit/>
            </a:bodyPr>
            <a:lstStyle/>
            <a:p>
              <a:pPr algn="ctr"/>
              <a:r>
                <a:rPr lang="en-US" sz="800" b="1" dirty="0" smtClean="0"/>
                <a:t>Impact Scale</a:t>
              </a:r>
              <a:endParaRPr lang="en-US" sz="800" b="1" dirty="0"/>
            </a:p>
          </p:txBody>
        </p:sp>
      </p:grpSp>
      <p:grpSp>
        <p:nvGrpSpPr>
          <p:cNvPr id="34" name="Group 33"/>
          <p:cNvGrpSpPr/>
          <p:nvPr/>
        </p:nvGrpSpPr>
        <p:grpSpPr>
          <a:xfrm>
            <a:off x="2627784" y="2996952"/>
            <a:ext cx="4632557" cy="1311575"/>
            <a:chOff x="2627784" y="3140968"/>
            <a:chExt cx="4632557" cy="1311575"/>
          </a:xfrm>
        </p:grpSpPr>
        <p:sp>
          <p:nvSpPr>
            <p:cNvPr id="31" name="Rectangle 30"/>
            <p:cNvSpPr/>
            <p:nvPr/>
          </p:nvSpPr>
          <p:spPr>
            <a:xfrm>
              <a:off x="2627784" y="3140968"/>
              <a:ext cx="3857081" cy="1311575"/>
            </a:xfrm>
            <a:prstGeom prst="rect">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588224" y="4005064"/>
              <a:ext cx="672117" cy="369332"/>
            </a:xfrm>
            <a:prstGeom prst="rect">
              <a:avLst/>
            </a:prstGeom>
            <a:noFill/>
          </p:spPr>
          <p:txBody>
            <a:bodyPr wrap="none" rtlCol="0">
              <a:spAutoFit/>
            </a:bodyPr>
            <a:lstStyle/>
            <a:p>
              <a:r>
                <a:rPr lang="en-US" dirty="0" smtClean="0">
                  <a:solidFill>
                    <a:srgbClr val="FF0000"/>
                  </a:solidFill>
                </a:rPr>
                <a:t>ASH</a:t>
              </a:r>
              <a:endParaRPr lang="en-US" dirty="0">
                <a:solidFill>
                  <a:srgbClr val="FF0000"/>
                </a:solidFill>
              </a:endParaRPr>
            </a:p>
          </p:txBody>
        </p:sp>
      </p:grpSp>
      <p:sp>
        <p:nvSpPr>
          <p:cNvPr id="35" name="Content Placeholder 2"/>
          <p:cNvSpPr txBox="1">
            <a:spLocks/>
          </p:cNvSpPr>
          <p:nvPr/>
        </p:nvSpPr>
        <p:spPr bwMode="auto">
          <a:xfrm>
            <a:off x="179512" y="5229200"/>
            <a:ext cx="878497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rtl="0" eaLnBrk="1" fontAlgn="base" hangingPunct="1">
              <a:spcBef>
                <a:spcPct val="20000"/>
              </a:spcBef>
              <a:spcAft>
                <a:spcPct val="0"/>
              </a:spcAft>
              <a:buBlip>
                <a:blip r:embed="rId8"/>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Ash particles range from 2 mm - 4 µm in diameter depending </a:t>
            </a:r>
          </a:p>
          <a:p>
            <a:pPr marL="0" indent="0">
              <a:buNone/>
            </a:pPr>
            <a:r>
              <a:rPr lang="en-US" dirty="0"/>
              <a:t>o</a:t>
            </a:r>
            <a:r>
              <a:rPr lang="en-US" dirty="0" smtClean="0"/>
              <a:t>n the eruption style (source)</a:t>
            </a:r>
          </a:p>
          <a:p>
            <a:pPr marL="0" indent="0">
              <a:buFontTx/>
              <a:buNone/>
            </a:pPr>
            <a:endParaRPr lang="en-US" dirty="0" smtClean="0"/>
          </a:p>
          <a:p>
            <a:endParaRPr lang="en-US" dirty="0" smtClean="0"/>
          </a:p>
          <a:p>
            <a:endParaRPr lang="en-US" dirty="0" smtClean="0"/>
          </a:p>
          <a:p>
            <a:endParaRPr lang="en-US" dirty="0" smtClean="0"/>
          </a:p>
          <a:p>
            <a:pPr marL="0" indent="0">
              <a:buFontTx/>
              <a:buNone/>
            </a:pPr>
            <a:endParaRPr lang="en-US" dirty="0" smtClean="0"/>
          </a:p>
          <a:p>
            <a:endParaRPr lang="en-US" dirty="0" smtClean="0"/>
          </a:p>
          <a:p>
            <a:endParaRPr lang="en-US" dirty="0" smtClean="0"/>
          </a:p>
          <a:p>
            <a:pPr marL="0" indent="0">
              <a:buFontTx/>
              <a:buNone/>
            </a:pPr>
            <a:endParaRPr lang="en-US" dirty="0" smtClean="0"/>
          </a:p>
        </p:txBody>
      </p:sp>
    </p:spTree>
    <p:custDataLst>
      <p:tags r:id="rId1"/>
    </p:custDataLst>
    <p:extLst>
      <p:ext uri="{BB962C8B-B14F-4D97-AF65-F5344CB8AC3E}">
        <p14:creationId xmlns:p14="http://schemas.microsoft.com/office/powerpoint/2010/main" val="1756316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8</a:t>
            </a:fld>
            <a:endParaRPr lang="es-ES" dirty="0"/>
          </a:p>
        </p:txBody>
      </p:sp>
      <p:sp>
        <p:nvSpPr>
          <p:cNvPr id="3" name="Title 2"/>
          <p:cNvSpPr>
            <a:spLocks noGrp="1"/>
          </p:cNvSpPr>
          <p:nvPr>
            <p:ph type="title"/>
          </p:nvPr>
        </p:nvSpPr>
        <p:spPr/>
        <p:txBody>
          <a:bodyPr/>
          <a:lstStyle/>
          <a:p>
            <a:r>
              <a:rPr lang="en-US" b="1" dirty="0" smtClean="0"/>
              <a:t>Emissions: </a:t>
            </a:r>
            <a:br>
              <a:rPr lang="en-US" b="1" dirty="0" smtClean="0"/>
            </a:br>
            <a:r>
              <a:rPr lang="en-US" dirty="0" smtClean="0"/>
              <a:t>Module </a:t>
            </a:r>
            <a:r>
              <a:rPr lang="en-US" dirty="0" err="1" smtClean="0"/>
              <a:t>BSC_Source</a:t>
            </a:r>
            <a:r>
              <a:rPr lang="en-US" dirty="0" smtClean="0"/>
              <a:t> (4 source types)</a:t>
            </a:r>
            <a:endParaRPr lang="en-US" dirty="0"/>
          </a:p>
        </p:txBody>
      </p:sp>
      <p:sp>
        <p:nvSpPr>
          <p:cNvPr id="4" name="Content Placeholder 3"/>
          <p:cNvSpPr>
            <a:spLocks noGrp="1"/>
          </p:cNvSpPr>
          <p:nvPr>
            <p:ph idx="1"/>
          </p:nvPr>
        </p:nvSpPr>
        <p:spPr>
          <a:xfrm>
            <a:off x="107504" y="692696"/>
            <a:ext cx="8496944" cy="2808312"/>
          </a:xfrm>
        </p:spPr>
        <p:txBody>
          <a:bodyPr>
            <a:normAutofit/>
          </a:bodyPr>
          <a:lstStyle/>
          <a:p>
            <a:pPr marL="0" indent="0">
              <a:buNone/>
            </a:pPr>
            <a:endParaRPr lang="en-US" dirty="0" smtClean="0"/>
          </a:p>
          <a:p>
            <a:r>
              <a:rPr lang="en-US" b="1" dirty="0" smtClean="0"/>
              <a:t>POINT</a:t>
            </a:r>
            <a:r>
              <a:rPr lang="en-US" dirty="0" smtClean="0"/>
              <a:t>: linear vertical distribution of mass</a:t>
            </a:r>
          </a:p>
          <a:p>
            <a:pPr marL="0" indent="0">
              <a:buNone/>
            </a:pPr>
            <a:endParaRPr lang="en-US" dirty="0" smtClean="0"/>
          </a:p>
          <a:p>
            <a:r>
              <a:rPr lang="en-US" b="1" dirty="0" smtClean="0"/>
              <a:t>TOP</a:t>
            </a:r>
            <a:r>
              <a:rPr lang="en-US" b="1" dirty="0"/>
              <a:t>-HAT</a:t>
            </a:r>
            <a:r>
              <a:rPr lang="en-US" dirty="0"/>
              <a:t>(</a:t>
            </a:r>
            <a:r>
              <a:rPr lang="en-US" sz="2000" dirty="0"/>
              <a:t>Morton et. al. 1956</a:t>
            </a:r>
            <a:r>
              <a:rPr lang="en-US" dirty="0"/>
              <a:t>) 1D steady-state model with a constant eruption column using a top-hat profile</a:t>
            </a:r>
          </a:p>
          <a:p>
            <a:endParaRPr lang="en-US" dirty="0" smtClean="0"/>
          </a:p>
        </p:txBody>
      </p:sp>
      <p:pic>
        <p:nvPicPr>
          <p:cNvPr id="6" name="Picture 5" descr="Screen Shot 2016-03-01 at 09.3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776" y="2492896"/>
            <a:ext cx="1013752" cy="2167012"/>
          </a:xfrm>
          <a:prstGeom prst="rect">
            <a:avLst/>
          </a:prstGeom>
        </p:spPr>
      </p:pic>
      <p:sp>
        <p:nvSpPr>
          <p:cNvPr id="7" name="Content Placeholder 3"/>
          <p:cNvSpPr txBox="1">
            <a:spLocks/>
          </p:cNvSpPr>
          <p:nvPr/>
        </p:nvSpPr>
        <p:spPr bwMode="auto">
          <a:xfrm>
            <a:off x="107504" y="2564904"/>
            <a:ext cx="8064896"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5"/>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600" dirty="0"/>
          </a:p>
          <a:p>
            <a:r>
              <a:rPr lang="en-US" b="1" dirty="0"/>
              <a:t>SUZUKI </a:t>
            </a:r>
            <a:r>
              <a:rPr lang="en-US" dirty="0"/>
              <a:t>(</a:t>
            </a:r>
            <a:r>
              <a:rPr lang="en-US" sz="2000" dirty="0"/>
              <a:t>Suzuki, 1983; Pfeiffer et al. 2005)</a:t>
            </a:r>
            <a:r>
              <a:rPr lang="en-US" dirty="0"/>
              <a:t>) distributes mass vertically using a simple formula designed to concentrate mass near the plume </a:t>
            </a:r>
            <a:r>
              <a:rPr lang="en-US" dirty="0" smtClean="0"/>
              <a:t>top</a:t>
            </a:r>
            <a:endParaRPr lang="en-US" dirty="0"/>
          </a:p>
        </p:txBody>
      </p:sp>
      <p:sp>
        <p:nvSpPr>
          <p:cNvPr id="9" name="Content Placeholder 3"/>
          <p:cNvSpPr txBox="1">
            <a:spLocks/>
          </p:cNvSpPr>
          <p:nvPr/>
        </p:nvSpPr>
        <p:spPr bwMode="auto">
          <a:xfrm>
            <a:off x="107504" y="4077072"/>
            <a:ext cx="8280920"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Blip>
                <a:blip r:embed="rId5"/>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dirty="0" smtClean="0"/>
          </a:p>
          <a:p>
            <a:r>
              <a:rPr lang="en-US" b="1" dirty="0" smtClean="0"/>
              <a:t>FPLUME</a:t>
            </a:r>
            <a:r>
              <a:rPr lang="en-US" dirty="0" smtClean="0"/>
              <a:t> (</a:t>
            </a:r>
            <a:r>
              <a:rPr lang="en-US" sz="2000" dirty="0" smtClean="0"/>
              <a:t>Folch et. al. 2015</a:t>
            </a:r>
            <a:r>
              <a:rPr lang="en-US" dirty="0" smtClean="0"/>
              <a:t>) steady-state 1-D model with an averaged eruption column based on the Buoyant Plume Theory (BPT).</a:t>
            </a:r>
          </a:p>
          <a:p>
            <a:pPr marL="0" indent="0">
              <a:buFontTx/>
              <a:buNone/>
            </a:pPr>
            <a:endParaRPr lang="en-US" dirty="0" smtClean="0"/>
          </a:p>
        </p:txBody>
      </p:sp>
    </p:spTree>
    <p:custDataLst>
      <p:tags r:id="rId1"/>
    </p:custDataLst>
    <p:extLst>
      <p:ext uri="{BB962C8B-B14F-4D97-AF65-F5344CB8AC3E}">
        <p14:creationId xmlns:p14="http://schemas.microsoft.com/office/powerpoint/2010/main" val="4107446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9</a:t>
            </a:fld>
            <a:endParaRPr lang="es-ES" dirty="0"/>
          </a:p>
        </p:txBody>
      </p:sp>
      <p:sp>
        <p:nvSpPr>
          <p:cNvPr id="3" name="Title 2"/>
          <p:cNvSpPr>
            <a:spLocks noGrp="1"/>
          </p:cNvSpPr>
          <p:nvPr>
            <p:ph type="title"/>
          </p:nvPr>
        </p:nvSpPr>
        <p:spPr/>
        <p:txBody>
          <a:bodyPr/>
          <a:lstStyle/>
          <a:p>
            <a:r>
              <a:rPr lang="en-US" b="1" dirty="0"/>
              <a:t>Emissions: </a:t>
            </a:r>
            <a:r>
              <a:rPr lang="en-US" b="1" dirty="0" smtClean="0"/>
              <a:t/>
            </a:r>
            <a:br>
              <a:rPr lang="en-US" b="1" dirty="0" smtClean="0"/>
            </a:br>
            <a:r>
              <a:rPr lang="en-US" dirty="0" smtClean="0"/>
              <a:t>Module </a:t>
            </a:r>
            <a:r>
              <a:rPr lang="en-US" dirty="0" err="1" smtClean="0"/>
              <a:t>BSC_Source</a:t>
            </a:r>
            <a:r>
              <a:rPr lang="en-US" dirty="0" smtClean="0"/>
              <a:t> (3 MER schemes)</a:t>
            </a:r>
            <a:endParaRPr lang="en-US" dirty="0"/>
          </a:p>
        </p:txBody>
      </p:sp>
      <p:sp>
        <p:nvSpPr>
          <p:cNvPr id="4" name="Content Placeholder 3"/>
          <p:cNvSpPr>
            <a:spLocks noGrp="1"/>
          </p:cNvSpPr>
          <p:nvPr>
            <p:ph idx="1"/>
          </p:nvPr>
        </p:nvSpPr>
        <p:spPr/>
        <p:txBody>
          <a:bodyPr/>
          <a:lstStyle/>
          <a:p>
            <a:pPr marL="0" indent="0">
              <a:buNone/>
            </a:pPr>
            <a:r>
              <a:rPr lang="en-US" b="1" dirty="0" smtClean="0"/>
              <a:t>MASS FLOW RATE</a:t>
            </a:r>
          </a:p>
          <a:p>
            <a:r>
              <a:rPr lang="en-US" dirty="0" smtClean="0"/>
              <a:t>Define </a:t>
            </a:r>
            <a:r>
              <a:rPr lang="en-US" dirty="0"/>
              <a:t>an array of values of the mass flow rate (in kg/s) for the </a:t>
            </a:r>
            <a:r>
              <a:rPr lang="en-US" dirty="0" err="1"/>
              <a:t>nt</a:t>
            </a:r>
            <a:r>
              <a:rPr lang="en-US" dirty="0"/>
              <a:t> eruptive phases, or automatically compute the </a:t>
            </a:r>
            <a:r>
              <a:rPr lang="en-US" dirty="0" smtClean="0"/>
              <a:t>MER </a:t>
            </a:r>
            <a:r>
              <a:rPr lang="en-US" dirty="0"/>
              <a:t>from the column heights based on empirical fits</a:t>
            </a:r>
            <a:r>
              <a:rPr lang="en-US" dirty="0" smtClean="0"/>
              <a:t>. </a:t>
            </a:r>
            <a:endParaRPr lang="en-US" b="1" dirty="0"/>
          </a:p>
        </p:txBody>
      </p:sp>
      <p:pic>
        <p:nvPicPr>
          <p:cNvPr id="5" name="Picture 4" descr="Table3_NMMBEmsiss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852936"/>
            <a:ext cx="8892480" cy="3786878"/>
          </a:xfrm>
          <a:prstGeom prst="rect">
            <a:avLst/>
          </a:prstGeom>
        </p:spPr>
      </p:pic>
    </p:spTree>
    <p:custDataLst>
      <p:tags r:id="rId1"/>
    </p:custDataLst>
    <p:extLst>
      <p:ext uri="{BB962C8B-B14F-4D97-AF65-F5344CB8AC3E}">
        <p14:creationId xmlns:p14="http://schemas.microsoft.com/office/powerpoint/2010/main" val="2753554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9|32.6"/>
</p:tagLst>
</file>

<file path=ppt/tags/tag10.xml><?xml version="1.0" encoding="utf-8"?>
<p:tagLst xmlns:a="http://schemas.openxmlformats.org/drawingml/2006/main" xmlns:r="http://schemas.openxmlformats.org/officeDocument/2006/relationships" xmlns:p="http://schemas.openxmlformats.org/presentationml/2006/main">
  <p:tag name="TIMING" val="|18.8|19.7|3.9|1.5"/>
</p:tagLst>
</file>

<file path=ppt/tags/tag11.xml><?xml version="1.0" encoding="utf-8"?>
<p:tagLst xmlns:a="http://schemas.openxmlformats.org/drawingml/2006/main" xmlns:r="http://schemas.openxmlformats.org/officeDocument/2006/relationships" xmlns:p="http://schemas.openxmlformats.org/presentationml/2006/main">
  <p:tag name="TIMING" val="|6.5"/>
</p:tagLst>
</file>

<file path=ppt/tags/tag12.xml><?xml version="1.0" encoding="utf-8"?>
<p:tagLst xmlns:a="http://schemas.openxmlformats.org/drawingml/2006/main" xmlns:r="http://schemas.openxmlformats.org/officeDocument/2006/relationships" xmlns:p="http://schemas.openxmlformats.org/presentationml/2006/main">
  <p:tag name="TIMING" val="|40.5|17.9|43.7"/>
</p:tagLst>
</file>

<file path=ppt/tags/tag13.xml><?xml version="1.0" encoding="utf-8"?>
<p:tagLst xmlns:a="http://schemas.openxmlformats.org/drawingml/2006/main" xmlns:r="http://schemas.openxmlformats.org/officeDocument/2006/relationships" xmlns:p="http://schemas.openxmlformats.org/presentationml/2006/main">
  <p:tag name="TIMING" val="|47.5"/>
</p:tagLst>
</file>

<file path=ppt/tags/tag14.xml><?xml version="1.0" encoding="utf-8"?>
<p:tagLst xmlns:a="http://schemas.openxmlformats.org/drawingml/2006/main" xmlns:r="http://schemas.openxmlformats.org/officeDocument/2006/relationships" xmlns:p="http://schemas.openxmlformats.org/presentationml/2006/main">
  <p:tag name="TIMING" val="|33.8"/>
</p:tagLst>
</file>

<file path=ppt/tags/tag15.xml><?xml version="1.0" encoding="utf-8"?>
<p:tagLst xmlns:a="http://schemas.openxmlformats.org/drawingml/2006/main" xmlns:r="http://schemas.openxmlformats.org/officeDocument/2006/relationships" xmlns:p="http://schemas.openxmlformats.org/presentationml/2006/main">
  <p:tag name="TIMING" val="|34.4"/>
</p:tagLst>
</file>

<file path=ppt/tags/tag16.xml><?xml version="1.0" encoding="utf-8"?>
<p:tagLst xmlns:a="http://schemas.openxmlformats.org/drawingml/2006/main" xmlns:r="http://schemas.openxmlformats.org/officeDocument/2006/relationships" xmlns:p="http://schemas.openxmlformats.org/presentationml/2006/main">
  <p:tag name="TIMING" val="|1.7|3.1|4.3"/>
</p:tagLst>
</file>

<file path=ppt/tags/tag2.xml><?xml version="1.0" encoding="utf-8"?>
<p:tagLst xmlns:a="http://schemas.openxmlformats.org/drawingml/2006/main" xmlns:r="http://schemas.openxmlformats.org/officeDocument/2006/relationships" xmlns:p="http://schemas.openxmlformats.org/presentationml/2006/main">
  <p:tag name="TIMING" val="|1.9|0.3"/>
</p:tagLst>
</file>

<file path=ppt/tags/tag3.xml><?xml version="1.0" encoding="utf-8"?>
<p:tagLst xmlns:a="http://schemas.openxmlformats.org/drawingml/2006/main" xmlns:r="http://schemas.openxmlformats.org/officeDocument/2006/relationships" xmlns:p="http://schemas.openxmlformats.org/presentationml/2006/main">
  <p:tag name="TIMING" val="|6.3|10.5|7.2|3.7|27.2|1.8|1|1.2|1.2|8.5|1.6"/>
</p:tagLst>
</file>

<file path=ppt/tags/tag4.xml><?xml version="1.0" encoding="utf-8"?>
<p:tagLst xmlns:a="http://schemas.openxmlformats.org/drawingml/2006/main" xmlns:r="http://schemas.openxmlformats.org/officeDocument/2006/relationships" xmlns:p="http://schemas.openxmlformats.org/presentationml/2006/main">
  <p:tag name="TIMING" val="|15.2|1.4"/>
</p:tagLst>
</file>

<file path=ppt/tags/tag5.xml><?xml version="1.0" encoding="utf-8"?>
<p:tagLst xmlns:a="http://schemas.openxmlformats.org/drawingml/2006/main" xmlns:r="http://schemas.openxmlformats.org/officeDocument/2006/relationships" xmlns:p="http://schemas.openxmlformats.org/presentationml/2006/main">
  <p:tag name="TIMING" val="|2.2|34.6|14.9|30.7"/>
</p:tagLst>
</file>

<file path=ppt/tags/tag6.xml><?xml version="1.0" encoding="utf-8"?>
<p:tagLst xmlns:a="http://schemas.openxmlformats.org/drawingml/2006/main" xmlns:r="http://schemas.openxmlformats.org/officeDocument/2006/relationships" xmlns:p="http://schemas.openxmlformats.org/presentationml/2006/main">
  <p:tag name="TIMING" val="|27.6"/>
</p:tagLst>
</file>

<file path=ppt/tags/tag7.xml><?xml version="1.0" encoding="utf-8"?>
<p:tagLst xmlns:a="http://schemas.openxmlformats.org/drawingml/2006/main" xmlns:r="http://schemas.openxmlformats.org/officeDocument/2006/relationships" xmlns:p="http://schemas.openxmlformats.org/presentationml/2006/main">
  <p:tag name="TIMING" val="|76.5"/>
</p:tagLst>
</file>

<file path=ppt/tags/tag8.xml><?xml version="1.0" encoding="utf-8"?>
<p:tagLst xmlns:a="http://schemas.openxmlformats.org/drawingml/2006/main" xmlns:r="http://schemas.openxmlformats.org/officeDocument/2006/relationships" xmlns:p="http://schemas.openxmlformats.org/presentationml/2006/main">
  <p:tag name="TIMING" val="|16.7"/>
</p:tagLst>
</file>

<file path=ppt/tags/tag9.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BSC">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BSC-C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BSC.potx</Template>
  <TotalTime>8783</TotalTime>
  <Words>4476</Words>
  <Application>Microsoft Macintosh PowerPoint</Application>
  <PresentationFormat>On-screen Show (4:3)</PresentationFormat>
  <Paragraphs>768</Paragraphs>
  <Slides>52</Slides>
  <Notes>24</Notes>
  <HiddenSlides>25</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BSC</vt:lpstr>
      <vt:lpstr>The NMMB-ASH model: description and implementation</vt:lpstr>
      <vt:lpstr>The BSC-CNS (www.bsc.es)</vt:lpstr>
      <vt:lpstr>NMMB/BSC-Chemical Transport Model (Overview)</vt:lpstr>
      <vt:lpstr>Motivation to forecast volcanic aerosols</vt:lpstr>
      <vt:lpstr>NMMB-ASH: MODEL description  </vt:lpstr>
      <vt:lpstr>OVERVIEW</vt:lpstr>
      <vt:lpstr>Emissions: Volcanic Ash (tephra)</vt:lpstr>
      <vt:lpstr>Emissions:  Module BSC_Source (4 source types)</vt:lpstr>
      <vt:lpstr>Emissions:  Module BSC_Source (3 MER schemes)</vt:lpstr>
      <vt:lpstr>Emissions:  Module BSC_Source (3 aggregation schemes)</vt:lpstr>
      <vt:lpstr>Transport: Gravity current model</vt:lpstr>
      <vt:lpstr>Sedimentation Module BSC_Sedimentation (4 schemes)</vt:lpstr>
      <vt:lpstr>NMMB-ASH: MODEL IMPLEMENTATION</vt:lpstr>
      <vt:lpstr>NMMB integration</vt:lpstr>
      <vt:lpstr>NMMB integration: Ash module input file</vt:lpstr>
      <vt:lpstr>Ash.inp (cont.)</vt:lpstr>
      <vt:lpstr>NMMB integration: Ash granulometry</vt:lpstr>
      <vt:lpstr>Running NMMB-ASH (cont.)</vt:lpstr>
      <vt:lpstr>Running NMMB-ASH (cont.)</vt:lpstr>
      <vt:lpstr>NMMB-ASH: PERFORMANCE ANALYSIS </vt:lpstr>
      <vt:lpstr>Strong scalability     GLOBAL RUN</vt:lpstr>
      <vt:lpstr>RunTime/process     GLOBAL RUN</vt:lpstr>
      <vt:lpstr>Domain decomposition – CPU cost (32 nodes)</vt:lpstr>
      <vt:lpstr>Domain decomposition – Total RunTime (32 nodes)</vt:lpstr>
      <vt:lpstr>RunTime     REGIONAL RUN</vt:lpstr>
      <vt:lpstr>Strong scalability    REGIONAL RUN</vt:lpstr>
      <vt:lpstr>NMMB-ASH: RESULTS</vt:lpstr>
      <vt:lpstr>Ash dispersal (column mass)          REGIONAL RUN</vt:lpstr>
      <vt:lpstr>Ash deposition (load)    </vt:lpstr>
      <vt:lpstr>Ash dispersal (column mass)    GLOBAL RUN</vt:lpstr>
      <vt:lpstr>OFF vs. ONLINE</vt:lpstr>
      <vt:lpstr>NMMB-ASH: Development notes</vt:lpstr>
      <vt:lpstr>Future Development</vt:lpstr>
      <vt:lpstr>Open questions</vt:lpstr>
      <vt:lpstr>Thank you! </vt:lpstr>
      <vt:lpstr>Horizontal Operators Stencil</vt:lpstr>
      <vt:lpstr>Distribution and Deposition </vt:lpstr>
      <vt:lpstr>Integration within NMMB</vt:lpstr>
      <vt:lpstr>The BSC-CNS (www.bsc.es)</vt:lpstr>
      <vt:lpstr>Running NMMB-ASH (cont.)</vt:lpstr>
      <vt:lpstr>PowerPoint Presentation</vt:lpstr>
      <vt:lpstr>PowerPoint Presentation</vt:lpstr>
      <vt:lpstr>Configure file (not exhaustive)</vt:lpstr>
      <vt:lpstr>Dynamics</vt:lpstr>
      <vt:lpstr>Running NMMB-ASH model</vt:lpstr>
      <vt:lpstr>RunTime       GLOBAL RUN</vt:lpstr>
      <vt:lpstr>Domain decomposition – best fit 512 CPUs (32 nodes)</vt:lpstr>
      <vt:lpstr>Source Model RunTime    GLOBAL RUN</vt:lpstr>
      <vt:lpstr>Source Model     GLOBAL RUN</vt:lpstr>
      <vt:lpstr>NMMB-ASH VS. OFF-LINE FALL3D</vt:lpstr>
      <vt:lpstr>Settling velocity RunTime   GLOBAL RUN</vt:lpstr>
      <vt:lpstr>Ash deposition</vt:lpstr>
    </vt:vector>
  </TitlesOfParts>
  <Company>BSC-CNS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Mª Baldasano</dc:creator>
  <cp:lastModifiedBy>Alex  Marti</cp:lastModifiedBy>
  <cp:revision>389</cp:revision>
  <cp:lastPrinted>2012-05-07T11:18:57Z</cp:lastPrinted>
  <dcterms:created xsi:type="dcterms:W3CDTF">2012-03-28T13:27:03Z</dcterms:created>
  <dcterms:modified xsi:type="dcterms:W3CDTF">2016-03-18T14:56:34Z</dcterms:modified>
</cp:coreProperties>
</file>