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762"/>
  </p:normalViewPr>
  <p:slideViewPr>
    <p:cSldViewPr snapToGrid="0" snapToObjects="1">
      <p:cViewPr varScale="1">
        <p:scale>
          <a:sx n="117" d="100"/>
          <a:sy n="117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527c72f8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1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f527c72f8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0056f1a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1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f0056f1ad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527c72f8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1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f527c72f8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1a7c7c0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1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f1a7c7c0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0056f1ad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f0056f1ad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57fdd292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057fdd292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81475" rIns="81475" bIns="81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6374423"/>
            <a:ext cx="12192000" cy="4835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IS-ENES3 has received funding from the European Union’s Horizon 2020 research and innovation programme under grant agreement No 824084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6952" y="6374422"/>
            <a:ext cx="730491" cy="4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3355729" y="0"/>
            <a:ext cx="8836270" cy="7825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76" y="79301"/>
            <a:ext cx="2942041" cy="87026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7" name="Google Shape;27;p4"/>
          <p:cNvSpPr/>
          <p:nvPr/>
        </p:nvSpPr>
        <p:spPr>
          <a:xfrm>
            <a:off x="3876146" y="79301"/>
            <a:ext cx="4402735" cy="6063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32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fr-F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General Assembly </a:t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9912717" y="132057"/>
            <a:ext cx="2086707" cy="5097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4-6 October 2021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</a:t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881554" y="1547442"/>
            <a:ext cx="8836270" cy="38334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OF THE PRESENTATION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OF THE PRESENTER – INSTITUTION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s.enes.org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jpg"/><Relationship Id="rId5" Type="http://schemas.openxmlformats.org/officeDocument/2006/relationships/image" Target="../media/image15.png"/><Relationship Id="rId10" Type="http://schemas.openxmlformats.org/officeDocument/2006/relationships/image" Target="../media/image18.jpg"/><Relationship Id="rId4" Type="http://schemas.openxmlformats.org/officeDocument/2006/relationships/image" Target="../media/image14.png"/><Relationship Id="rId9" Type="http://schemas.openxmlformats.org/officeDocument/2006/relationships/hyperlink" Target="mailto:is-enes@ipsl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3560685" y="134794"/>
            <a:ext cx="5585534" cy="845672"/>
          </a:xfrm>
          <a:prstGeom prst="roundRect">
            <a:avLst>
              <a:gd name="adj" fmla="val 16667"/>
            </a:avLst>
          </a:prstGeom>
          <a:solidFill>
            <a:srgbClr val="0075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chemeClr val="lt1"/>
                </a:solidFill>
              </a:rPr>
              <a:t>AGU21- 14/12/2021</a:t>
            </a:r>
            <a:endParaRPr sz="1200"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>
                <a:solidFill>
                  <a:schemeClr val="lt1"/>
                </a:solidFill>
              </a:rPr>
              <a:t>Accelerating Earth System Predictability: Advances in High-Performance Computing, Numerical Modeling, Artificial Intelligence, and Machine Learning</a:t>
            </a:r>
            <a:endParaRPr sz="8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14"/>
          <p:cNvGrpSpPr/>
          <p:nvPr/>
        </p:nvGrpSpPr>
        <p:grpSpPr>
          <a:xfrm>
            <a:off x="141303" y="97056"/>
            <a:ext cx="3010270" cy="959387"/>
            <a:chOff x="141303" y="97056"/>
            <a:chExt cx="3010270" cy="959387"/>
          </a:xfrm>
        </p:grpSpPr>
        <p:sp>
          <p:nvSpPr>
            <p:cNvPr id="93" name="Google Shape;93;p14"/>
            <p:cNvSpPr/>
            <p:nvPr/>
          </p:nvSpPr>
          <p:spPr>
            <a:xfrm>
              <a:off x="141303" y="97056"/>
              <a:ext cx="3010270" cy="95938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" name="Google Shape;9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5517" y="165351"/>
              <a:ext cx="2592279" cy="7668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4"/>
          <p:cNvSpPr/>
          <p:nvPr/>
        </p:nvSpPr>
        <p:spPr>
          <a:xfrm>
            <a:off x="9271000" y="195000"/>
            <a:ext cx="2774400" cy="76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14"/>
          <p:cNvGrpSpPr/>
          <p:nvPr/>
        </p:nvGrpSpPr>
        <p:grpSpPr>
          <a:xfrm>
            <a:off x="0" y="6394556"/>
            <a:ext cx="12192000" cy="464060"/>
            <a:chOff x="0" y="6394556"/>
            <a:chExt cx="12192000" cy="464060"/>
          </a:xfrm>
        </p:grpSpPr>
        <p:sp>
          <p:nvSpPr>
            <p:cNvPr id="97" name="Google Shape;97;p14"/>
            <p:cNvSpPr/>
            <p:nvPr/>
          </p:nvSpPr>
          <p:spPr>
            <a:xfrm>
              <a:off x="0" y="6394556"/>
              <a:ext cx="12192000" cy="463444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IS-ENES3 has received funding from the European Union’s Horizon 2020 research and innovation programme under grant agreement No 824084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8" name="Google Shape;98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0314" y="6394556"/>
              <a:ext cx="701337" cy="464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4"/>
          <p:cNvSpPr/>
          <p:nvPr/>
        </p:nvSpPr>
        <p:spPr>
          <a:xfrm>
            <a:off x="1621650" y="1705002"/>
            <a:ext cx="9312600" cy="280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9C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4000">
                <a:solidFill>
                  <a:srgbClr val="009CA7"/>
                </a:solidFill>
              </a:rPr>
              <a:t>Collecting and analysing computational performance metrics of ESMs in the CMIP6 experiment in the framework of IS-ENES3 project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621650" y="4767375"/>
            <a:ext cx="9312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</a:rPr>
              <a:t>Mario Acosta, Sergi Palomas, </a:t>
            </a:r>
            <a:r>
              <a:rPr lang="fr-FR" sz="2200" u="sng">
                <a:solidFill>
                  <a:schemeClr val="dk1"/>
                </a:solidFill>
              </a:rPr>
              <a:t>Kim Serradell</a:t>
            </a:r>
            <a:endParaRPr sz="2200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</a:rPr>
              <a:t>But also thanks to: BSC colleagues, IS-ENES3 partners, V. Balaji, Sadie Bartholomew, Niki Zadeh, HPC-TF Group, ...</a:t>
            </a:r>
            <a:endParaRPr sz="2000" i="1">
              <a:solidFill>
                <a:schemeClr val="dk1"/>
              </a:solidFill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68700" y="195000"/>
            <a:ext cx="2627927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0" y="231725"/>
            <a:ext cx="12191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100"/>
              <a:buFont typeface="Calibri"/>
              <a:buNone/>
            </a:pPr>
            <a:r>
              <a:rPr lang="fr-FR" sz="3100" b="1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3100" b="1" i="0" u="none" strike="noStrike" cap="none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20" y="168840"/>
            <a:ext cx="185508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/>
          <p:nvPr/>
        </p:nvSpPr>
        <p:spPr>
          <a:xfrm>
            <a:off x="0" y="6462720"/>
            <a:ext cx="12191700" cy="394800"/>
          </a:xfrm>
          <a:prstGeom prst="rect">
            <a:avLst/>
          </a:prstGeom>
          <a:gradFill>
            <a:gsLst>
              <a:gs pos="0">
                <a:srgbClr val="71A6DA"/>
              </a:gs>
              <a:gs pos="100000">
                <a:srgbClr val="549ADA"/>
              </a:gs>
            </a:gsLst>
            <a:lin ang="5400012" scaled="0"/>
          </a:gradFill>
          <a:ln>
            <a:noFill/>
          </a:ln>
          <a:effectLst>
            <a:outerShdw blurRad="57150" dist="19080" dir="5400000" algn="ctr" rotWithShape="0">
              <a:srgbClr val="000000">
                <a:alpha val="623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IS-ENES3 project has received funding from the European Union’s Horizon 2020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 and innovation programme under grant agreement No 824084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1148900" cy="1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>
                <a:solidFill>
                  <a:schemeClr val="dk1"/>
                </a:solidFill>
              </a:rPr>
              <a:t>CMIP6: </a:t>
            </a:r>
            <a:r>
              <a:rPr lang="fr-FR" sz="1800" b="1">
                <a:solidFill>
                  <a:schemeClr val="dk1"/>
                </a:solidFill>
              </a:rPr>
              <a:t>Coordinated experiments</a:t>
            </a:r>
            <a:r>
              <a:rPr lang="fr-FR" sz="1800">
                <a:solidFill>
                  <a:schemeClr val="dk1"/>
                </a:solidFill>
              </a:rPr>
              <a:t> designed to understand specific aspects of the model response. 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/>
              <a:t>Traditional metrics of computational efficiency such as performance counters and scaling curves </a:t>
            </a:r>
            <a:r>
              <a:rPr lang="fr-FR" sz="1800" b="1"/>
              <a:t>do not provide us enough information</a:t>
            </a:r>
            <a:r>
              <a:rPr lang="fr-FR" sz="1800"/>
              <a:t> about </a:t>
            </a:r>
            <a:r>
              <a:rPr lang="fr-FR" sz="1800" b="1"/>
              <a:t>real sustained performance</a:t>
            </a:r>
            <a:r>
              <a:rPr lang="fr-FR" sz="1800"/>
              <a:t> from climate models on different machines.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4251" y="168850"/>
            <a:ext cx="2042895" cy="5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9000" y="2577745"/>
            <a:ext cx="3668101" cy="366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838200" y="2823300"/>
            <a:ext cx="7573200" cy="3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>
                <a:solidFill>
                  <a:schemeClr val="dk1"/>
                </a:solidFill>
              </a:rPr>
              <a:t>Traditional benchmarks (as LINPACK test) are </a:t>
            </a:r>
            <a:r>
              <a:rPr lang="fr-FR" sz="1800" b="1">
                <a:solidFill>
                  <a:schemeClr val="dk1"/>
                </a:solidFill>
              </a:rPr>
              <a:t>not completely representative</a:t>
            </a:r>
            <a:r>
              <a:rPr lang="fr-FR" sz="1800">
                <a:solidFill>
                  <a:schemeClr val="dk1"/>
                </a:solidFill>
              </a:rPr>
              <a:t> of a complete Earth System Model running an operational configuration as CMIP6.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>
                <a:solidFill>
                  <a:schemeClr val="dk1"/>
                </a:solidFill>
              </a:rPr>
              <a:t>CPMIP: a </a:t>
            </a:r>
            <a:r>
              <a:rPr lang="fr-FR" sz="1800" b="1">
                <a:solidFill>
                  <a:schemeClr val="dk1"/>
                </a:solidFill>
              </a:rPr>
              <a:t>set of metrics</a:t>
            </a:r>
            <a:r>
              <a:rPr lang="fr-FR" sz="1800">
                <a:solidFill>
                  <a:schemeClr val="dk1"/>
                </a:solidFill>
              </a:rPr>
              <a:t> that can be used for the study of computational performance of Earth System Models (ESMs)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FR" sz="1800" b="1">
                <a:solidFill>
                  <a:schemeClr val="dk1"/>
                </a:solidFill>
              </a:rPr>
              <a:t>Universally available</a:t>
            </a:r>
            <a:r>
              <a:rPr lang="fr-FR" sz="1800">
                <a:solidFill>
                  <a:schemeClr val="dk1"/>
                </a:solidFill>
              </a:rPr>
              <a:t> from current ESMs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FR" sz="1800">
                <a:solidFill>
                  <a:schemeClr val="dk1"/>
                </a:solidFill>
              </a:rPr>
              <a:t>ESMs running as they are run for </a:t>
            </a:r>
            <a:r>
              <a:rPr lang="fr-FR" sz="1800" b="1">
                <a:solidFill>
                  <a:schemeClr val="dk1"/>
                </a:solidFill>
              </a:rPr>
              <a:t>operational configurations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FR" sz="1800">
                <a:solidFill>
                  <a:schemeClr val="dk1"/>
                </a:solidFill>
              </a:rPr>
              <a:t>Measuring performance across the </a:t>
            </a:r>
            <a:r>
              <a:rPr lang="fr-FR" sz="1800" b="1">
                <a:solidFill>
                  <a:schemeClr val="dk1"/>
                </a:solidFill>
              </a:rPr>
              <a:t>entire lifecycle of modeling</a:t>
            </a:r>
            <a:r>
              <a:rPr lang="fr-FR" sz="1800">
                <a:solidFill>
                  <a:schemeClr val="dk1"/>
                </a:solidFill>
              </a:rPr>
              <a:t>, and cover both </a:t>
            </a:r>
            <a:r>
              <a:rPr lang="fr-FR" sz="1800" b="1">
                <a:solidFill>
                  <a:schemeClr val="dk1"/>
                </a:solidFill>
              </a:rPr>
              <a:t>data and computational</a:t>
            </a:r>
            <a:r>
              <a:rPr lang="fr-FR" sz="1800">
                <a:solidFill>
                  <a:schemeClr val="dk1"/>
                </a:solidFill>
              </a:rPr>
              <a:t> load;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FR" sz="1800">
                <a:solidFill>
                  <a:schemeClr val="dk1"/>
                </a:solidFill>
              </a:rPr>
              <a:t>Easy to collect, </a:t>
            </a:r>
            <a:r>
              <a:rPr lang="fr-FR" sz="1800" b="1">
                <a:solidFill>
                  <a:schemeClr val="dk1"/>
                </a:solidFill>
              </a:rPr>
              <a:t>no requiring specialized instrumentation</a:t>
            </a:r>
            <a:r>
              <a:rPr lang="fr-FR" sz="1800">
                <a:solidFill>
                  <a:schemeClr val="dk1"/>
                </a:solidFill>
              </a:rPr>
              <a:t> or software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0" y="231725"/>
            <a:ext cx="12192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100"/>
              <a:buFont typeface="Calibri"/>
              <a:buNone/>
            </a:pPr>
            <a:r>
              <a:rPr lang="fr-FR" sz="3100" b="1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CPMIP: Community numbers</a:t>
            </a:r>
            <a:endParaRPr sz="3100" b="1" i="0" u="none" strike="noStrike" cap="none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20" y="168840"/>
            <a:ext cx="185508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0" y="6462720"/>
            <a:ext cx="12191700" cy="394800"/>
          </a:xfrm>
          <a:prstGeom prst="rect">
            <a:avLst/>
          </a:prstGeom>
          <a:gradFill>
            <a:gsLst>
              <a:gs pos="0">
                <a:srgbClr val="71A6DA"/>
              </a:gs>
              <a:gs pos="100000">
                <a:srgbClr val="549ADA"/>
              </a:gs>
            </a:gsLst>
            <a:lin ang="5400012" scaled="0"/>
          </a:gradFill>
          <a:ln>
            <a:noFill/>
          </a:ln>
          <a:effectLst>
            <a:outerShdw blurRad="57150" dist="19080" dir="5400000" algn="ctr" rotWithShape="0">
              <a:srgbClr val="000000">
                <a:alpha val="623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IS-ENES3 project has received funding from the European Union’s Horizon 2020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 and innovation programme under grant agreement No 824084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5288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/>
              <a:t>The CPMIP collection will be available through ES-DOC.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/>
              <a:t>Analysis and general recommendations will be available in a IS-ENES3 deliverable in December.  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/>
              <a:t>Final results will be published as a paper at the beginning of next year. </a:t>
            </a:r>
            <a:endParaRPr sz="1800"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9300" y="1065120"/>
            <a:ext cx="5760300" cy="465531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6751075" y="5760025"/>
            <a:ext cx="470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Provided by Sadie Bartholomew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8600" y="5720425"/>
            <a:ext cx="1112779" cy="36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400" y="5720427"/>
            <a:ext cx="1423726" cy="3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44251" y="168850"/>
            <a:ext cx="2042895" cy="5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395533" y="6215425"/>
            <a:ext cx="2926800" cy="5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0" y="231725"/>
            <a:ext cx="12192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100"/>
              <a:buFont typeface="Calibri"/>
              <a:buNone/>
            </a:pPr>
            <a:r>
              <a:rPr lang="fr-FR" sz="3100" b="1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CPMIP metrics</a:t>
            </a:r>
            <a:endParaRPr sz="3100" b="1" i="0" u="none" strike="noStrike" cap="none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20" y="168840"/>
            <a:ext cx="185508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283350" y="1260250"/>
            <a:ext cx="116253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b="1"/>
              <a:t>Simulation Year Per Day (SYPD)</a:t>
            </a:r>
            <a:r>
              <a:rPr lang="fr-FR" sz="1600"/>
              <a:t>: how efficient is your sim job per each year of the simulation</a:t>
            </a:r>
            <a:endParaRPr sz="160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b="1"/>
              <a:t>Core-hours Per Year (CHPY)</a:t>
            </a:r>
            <a:r>
              <a:rPr lang="fr-FR" sz="1600"/>
              <a:t>: how efficient is your sim job with respect to the number of parallel resources used</a:t>
            </a:r>
            <a:endParaRPr sz="160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b="1"/>
              <a:t>Complexity</a:t>
            </a:r>
            <a:r>
              <a:rPr lang="fr-FR" sz="1600"/>
              <a:t>: the number of prognostic variables per component</a:t>
            </a:r>
            <a:endParaRPr sz="160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b="1"/>
              <a:t>Actual SYPD</a:t>
            </a:r>
            <a:r>
              <a:rPr lang="fr-FR" sz="1600"/>
              <a:t>: how affect queue time and interruptions to the complete experiment</a:t>
            </a:r>
            <a:endParaRPr sz="160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b="1"/>
              <a:t>Parallelization</a:t>
            </a:r>
            <a:r>
              <a:rPr lang="fr-FR" sz="1600"/>
              <a:t>: total number of cores allocated for the run</a:t>
            </a:r>
            <a:endParaRPr sz="160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b="1"/>
              <a:t>Energy Cost Per Year (JCPY)</a:t>
            </a:r>
            <a:r>
              <a:rPr lang="fr-FR" sz="1600"/>
              <a:t>: how much energy is needed per each year of simulation</a:t>
            </a:r>
            <a:endParaRPr sz="160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b="1"/>
              <a:t>Memory Bloat</a:t>
            </a:r>
            <a:r>
              <a:rPr lang="fr-FR" sz="1600"/>
              <a:t>: the ratio between actual and ideal memory size</a:t>
            </a:r>
            <a:endParaRPr sz="160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b="1"/>
              <a:t>Data Output Cost</a:t>
            </a:r>
            <a:r>
              <a:rPr lang="fr-FR" sz="1600"/>
              <a:t>: how much time and resources are used performing I/O</a:t>
            </a:r>
            <a:endParaRPr sz="160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b="1"/>
              <a:t>Data Intensity</a:t>
            </a:r>
            <a:r>
              <a:rPr lang="fr-FR" sz="1600"/>
              <a:t>: the amount of data produced per compute-hour</a:t>
            </a:r>
            <a:endParaRPr sz="160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b="1"/>
              <a:t>Coupling Cost</a:t>
            </a:r>
            <a:r>
              <a:rPr lang="fr-FR" sz="1600"/>
              <a:t>: how much time and resources are used in the cost of the coupling algorithm as well as load imbalance</a:t>
            </a:r>
            <a:endParaRPr sz="16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4251" y="168850"/>
            <a:ext cx="2042895" cy="54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7"/>
          <p:cNvGrpSpPr/>
          <p:nvPr/>
        </p:nvGrpSpPr>
        <p:grpSpPr>
          <a:xfrm>
            <a:off x="1023538" y="4464550"/>
            <a:ext cx="10885113" cy="2044200"/>
            <a:chOff x="1023538" y="4464550"/>
            <a:chExt cx="10885113" cy="2044200"/>
          </a:xfrm>
        </p:grpSpPr>
        <p:sp>
          <p:nvSpPr>
            <p:cNvPr id="136" name="Google Shape;136;p17"/>
            <p:cNvSpPr txBox="1"/>
            <p:nvPr/>
          </p:nvSpPr>
          <p:spPr>
            <a:xfrm>
              <a:off x="3262950" y="4464550"/>
              <a:ext cx="8645700" cy="204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700">
                  <a:solidFill>
                    <a:schemeClr val="dk1"/>
                  </a:solidFill>
                </a:rPr>
                <a:t>Improve the computational performance evaluation of our ESMs</a:t>
              </a:r>
              <a:endParaRPr sz="1700">
                <a:solidFill>
                  <a:schemeClr val="dk1"/>
                </a:solidFill>
              </a:endParaRPr>
            </a:p>
            <a:p>
              <a:pPr marL="457200" lvl="0" indent="-3238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Char char="●"/>
              </a:pPr>
              <a:r>
                <a:rPr lang="fr-FR" sz="1500">
                  <a:solidFill>
                    <a:schemeClr val="dk1"/>
                  </a:solidFill>
                </a:rPr>
                <a:t>Compare the performance of models running similar CMIP6 experiments.</a:t>
              </a:r>
              <a:endParaRPr sz="1500">
                <a:solidFill>
                  <a:schemeClr val="dk1"/>
                </a:solidFill>
              </a:endParaRPr>
            </a:p>
            <a:p>
              <a:pPr marL="457200" lvl="0" indent="-3238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Char char="●"/>
              </a:pPr>
              <a:r>
                <a:rPr lang="fr-FR" sz="1500">
                  <a:solidFill>
                    <a:schemeClr val="dk1"/>
                  </a:solidFill>
                </a:rPr>
                <a:t>Evaluate the performance of a model compared to others with a similar complexity.</a:t>
              </a:r>
              <a:endParaRPr sz="1500">
                <a:solidFill>
                  <a:schemeClr val="dk1"/>
                </a:solidFill>
              </a:endParaRPr>
            </a:p>
            <a:p>
              <a:pPr marL="457200" lvl="0" indent="-3238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Char char="●"/>
              </a:pPr>
              <a:r>
                <a:rPr lang="fr-FR" sz="1500">
                  <a:solidFill>
                    <a:schemeClr val="dk1"/>
                  </a:solidFill>
                </a:rPr>
                <a:t>Evaluate the performance of one platform compared to others running the same model.</a:t>
              </a:r>
              <a:endParaRPr sz="1500">
                <a:solidFill>
                  <a:schemeClr val="dk1"/>
                </a:solidFill>
              </a:endParaRPr>
            </a:p>
            <a:p>
              <a:pPr marL="457200" lvl="0" indent="-3238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Char char="●"/>
              </a:pPr>
              <a:r>
                <a:rPr lang="fr-FR" sz="1500">
                  <a:solidFill>
                    <a:schemeClr val="dk1"/>
                  </a:solidFill>
                </a:rPr>
                <a:t>Evaluate the efficiency of a model when the complexity increase (more components, higher resolution…).</a:t>
              </a:r>
              <a:endParaRPr sz="1500">
                <a:solidFill>
                  <a:schemeClr val="dk1"/>
                </a:solidFill>
              </a:endParaRPr>
            </a:p>
            <a:p>
              <a:pPr marL="457200" lvl="0" indent="-3238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Char char="●"/>
              </a:pPr>
              <a:r>
                <a:rPr lang="fr-FR" sz="1500">
                  <a:solidFill>
                    <a:schemeClr val="dk1"/>
                  </a:solidFill>
                </a:rPr>
                <a:t>Evaluate the performance of a model from different points of view and find main bottlenecks.</a:t>
              </a:r>
              <a:endParaRPr sz="1300"/>
            </a:p>
          </p:txBody>
        </p:sp>
        <p:pic>
          <p:nvPicPr>
            <p:cNvPr id="137" name="Google Shape;13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538" y="4651250"/>
              <a:ext cx="1670775" cy="1670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0" y="231725"/>
            <a:ext cx="12191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100"/>
              <a:buFont typeface="Calibri"/>
              <a:buNone/>
            </a:pPr>
            <a:r>
              <a:rPr lang="fr-FR" sz="3100" b="1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CPMIP Analysis</a:t>
            </a:r>
            <a:endParaRPr sz="3100" b="1" i="0" u="none" strike="noStrike" cap="none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20" y="168840"/>
            <a:ext cx="185508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0" y="6462720"/>
            <a:ext cx="12191700" cy="394800"/>
          </a:xfrm>
          <a:prstGeom prst="rect">
            <a:avLst/>
          </a:prstGeom>
          <a:gradFill>
            <a:gsLst>
              <a:gs pos="0">
                <a:srgbClr val="71A6DA"/>
              </a:gs>
              <a:gs pos="100000">
                <a:srgbClr val="549ADA"/>
              </a:gs>
            </a:gsLst>
            <a:lin ang="5400012" scaled="0"/>
          </a:gradFill>
          <a:ln>
            <a:noFill/>
          </a:ln>
          <a:effectLst>
            <a:outerShdw blurRad="57150" dist="19080" dir="5400000" algn="ctr" rotWithShape="0">
              <a:srgbClr val="000000">
                <a:alpha val="623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IS-ENES3 project has received funding from the European Union’s Horizon 2020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 and innovation programme under grant agreement No 824084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5288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/>
              <a:t>We gathered all the metrics to prove “statistically” the correlations between them</a:t>
            </a: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/>
              <a:t>And we found that outliers were very common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/>
              <a:t>Dropped values which were more than 2 standard deviations apart from the mean</a:t>
            </a: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>
                <a:solidFill>
                  <a:schemeClr val="dk1"/>
                </a:solidFill>
              </a:rPr>
              <a:t>We used the Pearson’s correlation coef. to get some insights on the relations between the metrics (&gt;0.7)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>
                <a:solidFill>
                  <a:schemeClr val="dk1"/>
                </a:solidFill>
              </a:rPr>
              <a:t>Pearson’s corr. helps us to support our “theoretical” expectations (e.g. higher resolution ↔ higher CHPSY)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9413" y="1481138"/>
            <a:ext cx="5133975" cy="38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4251" y="168850"/>
            <a:ext cx="2042895" cy="5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0" y="231725"/>
            <a:ext cx="12191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100"/>
              <a:buFont typeface="Calibri"/>
              <a:buNone/>
            </a:pPr>
            <a:r>
              <a:rPr lang="fr-FR" sz="3100" b="1" dirty="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CPMIP </a:t>
            </a:r>
            <a:r>
              <a:rPr lang="fr-FR" sz="3100" b="1" dirty="0" err="1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3100" b="1" i="0" u="none" strike="noStrike" cap="none" dirty="0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20" y="168840"/>
            <a:ext cx="185508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/>
          <p:nvPr/>
        </p:nvSpPr>
        <p:spPr>
          <a:xfrm>
            <a:off x="0" y="6462720"/>
            <a:ext cx="12191700" cy="394800"/>
          </a:xfrm>
          <a:prstGeom prst="rect">
            <a:avLst/>
          </a:prstGeom>
          <a:gradFill>
            <a:gsLst>
              <a:gs pos="0">
                <a:srgbClr val="71A6DA"/>
              </a:gs>
              <a:gs pos="100000">
                <a:srgbClr val="549ADA"/>
              </a:gs>
            </a:gsLst>
            <a:lin ang="5400012" scaled="0"/>
          </a:gradFill>
          <a:ln>
            <a:noFill/>
          </a:ln>
          <a:effectLst>
            <a:outerShdw blurRad="57150" dist="19080" dir="5400000" algn="ctr" rotWithShape="0">
              <a:srgbClr val="000000">
                <a:alpha val="623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IS-ENES3 project has received funding from the European Union’s Horizon 2020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 and innovation programme under grant agreement No 824084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4436" y="1068725"/>
            <a:ext cx="5282714" cy="4036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C80EFB2-8BB3-994F-BF17-74DA54286063}"/>
              </a:ext>
            </a:extLst>
          </p:cNvPr>
          <p:cNvGrpSpPr/>
          <p:nvPr/>
        </p:nvGrpSpPr>
        <p:grpSpPr>
          <a:xfrm>
            <a:off x="870650" y="2213598"/>
            <a:ext cx="5697100" cy="375300"/>
            <a:chOff x="870650" y="2899400"/>
            <a:chExt cx="5697100" cy="375300"/>
          </a:xfrm>
        </p:grpSpPr>
        <p:sp>
          <p:nvSpPr>
            <p:cNvPr id="165" name="Google Shape;165;p19"/>
            <p:cNvSpPr txBox="1"/>
            <p:nvPr/>
          </p:nvSpPr>
          <p:spPr>
            <a:xfrm>
              <a:off x="870650" y="2899400"/>
              <a:ext cx="1019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b="1" dirty="0" err="1"/>
                <a:t>Resol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 rot="10800000">
              <a:off x="1661150" y="2899400"/>
              <a:ext cx="284400" cy="375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9"/>
            <p:cNvSpPr txBox="1"/>
            <p:nvPr/>
          </p:nvSpPr>
          <p:spPr>
            <a:xfrm>
              <a:off x="2631450" y="2899400"/>
              <a:ext cx="1399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b="1"/>
                <a:t>SYPD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3344775" y="2899400"/>
              <a:ext cx="284400" cy="375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108700" y="3024350"/>
              <a:ext cx="476100" cy="169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900FF"/>
            </a:solidFill>
            <a:ln w="952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 txBox="1"/>
            <p:nvPr/>
          </p:nvSpPr>
          <p:spPr>
            <a:xfrm>
              <a:off x="3538550" y="2899400"/>
              <a:ext cx="1399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b="1"/>
                <a:t>CHSY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 rot="10800000">
              <a:off x="4556750" y="2899400"/>
              <a:ext cx="284400" cy="375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9"/>
            <p:cNvSpPr txBox="1"/>
            <p:nvPr/>
          </p:nvSpPr>
          <p:spPr>
            <a:xfrm>
              <a:off x="5168550" y="2899400"/>
              <a:ext cx="1399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b="1" dirty="0" err="1"/>
                <a:t>Paralel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 rot="10800000">
              <a:off x="5881875" y="2899400"/>
              <a:ext cx="284400" cy="375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4" name="Google Shape;17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4251" y="168850"/>
            <a:ext cx="2042895" cy="5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304800" y="1444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 dirty="0"/>
              <a:t>If </a:t>
            </a:r>
            <a:r>
              <a:rPr lang="fr-FR" sz="1800" dirty="0" err="1"/>
              <a:t>we</a:t>
            </a:r>
            <a:r>
              <a:rPr lang="fr-FR" sz="1800" dirty="0"/>
              <a:t> group </a:t>
            </a:r>
            <a:r>
              <a:rPr lang="fr-FR" sz="1800" dirty="0" err="1"/>
              <a:t>these</a:t>
            </a:r>
            <a:r>
              <a:rPr lang="fr-FR" sz="1800" dirty="0"/>
              <a:t> </a:t>
            </a:r>
            <a:r>
              <a:rPr lang="fr-FR" sz="1800" dirty="0" err="1"/>
              <a:t>experiments</a:t>
            </a:r>
            <a:r>
              <a:rPr lang="fr-FR" sz="1800" dirty="0"/>
              <a:t> per </a:t>
            </a:r>
            <a:r>
              <a:rPr lang="fr-FR" sz="1800" dirty="0" err="1"/>
              <a:t>complexity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ES" sz="18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 dirty="0"/>
              <a:t>No model </a:t>
            </a:r>
            <a:r>
              <a:rPr lang="fr-FR" sz="1800" dirty="0" err="1"/>
              <a:t>using</a:t>
            </a:r>
            <a:r>
              <a:rPr lang="fr-FR" sz="1800" dirty="0"/>
              <a:t> the </a:t>
            </a:r>
            <a:r>
              <a:rPr lang="fr-FR" sz="1800" dirty="0" err="1"/>
              <a:t>highest</a:t>
            </a:r>
            <a:r>
              <a:rPr lang="fr-FR" sz="1800" dirty="0"/>
              <a:t> </a:t>
            </a:r>
            <a:r>
              <a:rPr lang="fr-FR" sz="1800" dirty="0" err="1"/>
              <a:t>resolution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scaling</a:t>
            </a:r>
            <a:r>
              <a:rPr lang="fr-FR" sz="1800" dirty="0"/>
              <a:t> </a:t>
            </a:r>
            <a:r>
              <a:rPr lang="fr-FR" sz="1800" dirty="0" err="1"/>
              <a:t>ideally</a:t>
            </a:r>
            <a:endParaRPr sz="18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 dirty="0" err="1"/>
              <a:t>These</a:t>
            </a:r>
            <a:r>
              <a:rPr lang="fr-FR" sz="1800" dirty="0"/>
              <a:t> configurations are </a:t>
            </a:r>
            <a:r>
              <a:rPr lang="fr-FR" sz="1800" dirty="0" err="1"/>
              <a:t>very</a:t>
            </a:r>
            <a:r>
              <a:rPr lang="fr-FR" sz="1800" dirty="0"/>
              <a:t> </a:t>
            </a:r>
            <a:r>
              <a:rPr lang="fr-FR" sz="1800" dirty="0" err="1"/>
              <a:t>demanding</a:t>
            </a:r>
            <a:endParaRPr sz="18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 dirty="0"/>
              <a:t>This </a:t>
            </a:r>
            <a:r>
              <a:rPr lang="fr-FR" sz="1800" dirty="0" err="1"/>
              <a:t>could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due to</a:t>
            </a:r>
            <a:endParaRPr sz="1800"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 dirty="0"/>
              <a:t>to hardware restrictions, </a:t>
            </a:r>
            <a:endParaRPr sz="1800"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 dirty="0"/>
              <a:t>the high </a:t>
            </a:r>
            <a:r>
              <a:rPr lang="fr-FR" sz="1800" dirty="0" err="1"/>
              <a:t>cost</a:t>
            </a:r>
            <a:r>
              <a:rPr lang="fr-FR" sz="1800" dirty="0"/>
              <a:t> of </a:t>
            </a:r>
            <a:r>
              <a:rPr lang="fr-FR" sz="1800" dirty="0" err="1"/>
              <a:t>other</a:t>
            </a:r>
            <a:r>
              <a:rPr lang="fr-FR" sz="1800" dirty="0"/>
              <a:t> phases</a:t>
            </a:r>
            <a:endParaRPr sz="1800"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 dirty="0"/>
              <a:t>the </a:t>
            </a:r>
            <a:r>
              <a:rPr lang="fr-FR" sz="1800" dirty="0" err="1"/>
              <a:t>overhead</a:t>
            </a:r>
            <a:r>
              <a:rPr lang="fr-FR" sz="1800" dirty="0"/>
              <a:t> </a:t>
            </a:r>
            <a:r>
              <a:rPr lang="fr-FR" sz="1800" dirty="0" err="1"/>
              <a:t>introduced</a:t>
            </a:r>
            <a:r>
              <a:rPr lang="fr-FR" sz="1800" dirty="0"/>
              <a:t> for a </a:t>
            </a:r>
            <a:r>
              <a:rPr lang="fr-FR" sz="1800" dirty="0" err="1"/>
              <a:t>higher</a:t>
            </a:r>
            <a:r>
              <a:rPr lang="fr-FR" sz="1800" dirty="0"/>
              <a:t> </a:t>
            </a:r>
            <a:r>
              <a:rPr lang="fr-FR" sz="1800" dirty="0" err="1"/>
              <a:t>number</a:t>
            </a:r>
            <a:r>
              <a:rPr lang="fr-FR" sz="1800" dirty="0"/>
              <a:t> of </a:t>
            </a:r>
            <a:r>
              <a:rPr lang="fr-FR" sz="1800" dirty="0" err="1"/>
              <a:t>parallel</a:t>
            </a:r>
            <a:r>
              <a:rPr lang="fr-FR" sz="1800" dirty="0"/>
              <a:t> </a:t>
            </a:r>
            <a:r>
              <a:rPr lang="fr-FR" sz="1800" dirty="0" err="1"/>
              <a:t>resources</a:t>
            </a:r>
            <a:endParaRPr sz="1800"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 dirty="0"/>
              <a:t>the memory </a:t>
            </a:r>
            <a:r>
              <a:rPr lang="fr-FR" sz="1800" dirty="0" err="1"/>
              <a:t>consumption</a:t>
            </a:r>
            <a:endParaRPr sz="1800"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 dirty="0"/>
              <a:t>… or a </a:t>
            </a:r>
            <a:r>
              <a:rPr lang="fr-FR" sz="1800" dirty="0" err="1"/>
              <a:t>combination</a:t>
            </a:r>
            <a:r>
              <a:rPr lang="fr-FR" sz="1800" dirty="0"/>
              <a:t> of </a:t>
            </a:r>
            <a:r>
              <a:rPr lang="fr-FR" sz="1800" dirty="0" err="1"/>
              <a:t>some</a:t>
            </a:r>
            <a:r>
              <a:rPr lang="fr-FR" sz="1800" dirty="0"/>
              <a:t> of </a:t>
            </a:r>
            <a:r>
              <a:rPr lang="fr-FR" sz="1800" dirty="0" err="1"/>
              <a:t>them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0" y="231725"/>
            <a:ext cx="12192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100"/>
              <a:buFont typeface="Calibri"/>
              <a:buNone/>
            </a:pPr>
            <a:r>
              <a:rPr lang="fr-FR" sz="3100" b="1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Lessons learned about the collection</a:t>
            </a:r>
            <a:endParaRPr sz="3100" b="1" i="0" u="none" strike="noStrike" cap="none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20" y="168840"/>
            <a:ext cx="185508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/>
          <p:nvPr/>
        </p:nvSpPr>
        <p:spPr>
          <a:xfrm>
            <a:off x="0" y="6462720"/>
            <a:ext cx="12191700" cy="394800"/>
          </a:xfrm>
          <a:prstGeom prst="rect">
            <a:avLst/>
          </a:prstGeom>
          <a:gradFill>
            <a:gsLst>
              <a:gs pos="0">
                <a:srgbClr val="71A6DA"/>
              </a:gs>
              <a:gs pos="100000">
                <a:srgbClr val="549ADA"/>
              </a:gs>
            </a:gsLst>
            <a:lin ang="5400012" scaled="0"/>
          </a:gradFill>
          <a:ln>
            <a:noFill/>
          </a:ln>
          <a:effectLst>
            <a:outerShdw blurRad="57150" dist="19080" dir="5400000" algn="ctr" rotWithShape="0">
              <a:srgbClr val="000000">
                <a:alpha val="623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IS-ENES3 project has received funding from the European Union’s Horizon 2020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 and innovation programme under grant agreement No 824084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1148900" cy="3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55600">
              <a:buClr>
                <a:schemeClr val="dk1"/>
              </a:buClr>
              <a:buSzPts val="2000"/>
              <a:buFont typeface="Arial"/>
              <a:buChar char="●"/>
            </a:pPr>
            <a:r>
              <a:rPr lang="fr-FR" sz="2000" dirty="0">
                <a:solidFill>
                  <a:schemeClr val="dk1"/>
                </a:solidFill>
              </a:rPr>
              <a:t>CPMIP collection </a:t>
            </a:r>
            <a:r>
              <a:rPr lang="fr-FR" sz="2000" dirty="0" err="1">
                <a:solidFill>
                  <a:schemeClr val="dk1"/>
                </a:solidFill>
              </a:rPr>
              <a:t>is</a:t>
            </a:r>
            <a:r>
              <a:rPr lang="fr-FR" sz="2000" dirty="0">
                <a:solidFill>
                  <a:schemeClr val="dk1"/>
                </a:solidFill>
              </a:rPr>
              <a:t> not </a:t>
            </a:r>
            <a:r>
              <a:rPr lang="fr-FR" sz="2000" dirty="0" err="1">
                <a:solidFill>
                  <a:schemeClr val="dk1"/>
                </a:solidFill>
              </a:rPr>
              <a:t>only</a:t>
            </a:r>
            <a:r>
              <a:rPr lang="fr-FR" sz="2000" dirty="0">
                <a:solidFill>
                  <a:schemeClr val="dk1"/>
                </a:solidFill>
              </a:rPr>
              <a:t> a </a:t>
            </a:r>
            <a:r>
              <a:rPr lang="fr-FR" sz="2000" dirty="0" err="1">
                <a:solidFill>
                  <a:schemeClr val="dk1"/>
                </a:solidFill>
              </a:rPr>
              <a:t>dissemination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process</a:t>
            </a:r>
            <a:r>
              <a:rPr lang="fr-FR" sz="2000" dirty="0">
                <a:solidFill>
                  <a:schemeClr val="dk1"/>
                </a:solidFill>
              </a:rPr>
              <a:t>. It </a:t>
            </a:r>
            <a:r>
              <a:rPr lang="fr-FR" sz="2000" dirty="0" err="1">
                <a:solidFill>
                  <a:schemeClr val="dk1"/>
                </a:solidFill>
              </a:rPr>
              <a:t>is</a:t>
            </a:r>
            <a:r>
              <a:rPr lang="fr-FR" sz="2000" dirty="0">
                <a:solidFill>
                  <a:schemeClr val="dk1"/>
                </a:solidFill>
              </a:rPr>
              <a:t> a </a:t>
            </a:r>
            <a:r>
              <a:rPr lang="fr-FR" sz="2000" dirty="0" err="1">
                <a:solidFill>
                  <a:schemeClr val="dk1"/>
                </a:solidFill>
              </a:rPr>
              <a:t>very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powerful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tool</a:t>
            </a:r>
            <a:r>
              <a:rPr lang="fr-FR" sz="2000" dirty="0">
                <a:solidFill>
                  <a:schemeClr val="dk1"/>
                </a:solidFill>
              </a:rPr>
              <a:t> to </a:t>
            </a:r>
            <a:r>
              <a:rPr lang="fr-FR" sz="2000" dirty="0" err="1">
                <a:solidFill>
                  <a:schemeClr val="dk1"/>
                </a:solidFill>
              </a:rPr>
              <a:t>analyze</a:t>
            </a:r>
            <a:r>
              <a:rPr lang="fr-FR" sz="2000" dirty="0">
                <a:solidFill>
                  <a:schemeClr val="dk1"/>
                </a:solidFill>
              </a:rPr>
              <a:t> the </a:t>
            </a:r>
            <a:r>
              <a:rPr lang="fr-FR" sz="2000" dirty="0" err="1">
                <a:solidFill>
                  <a:schemeClr val="dk1"/>
                </a:solidFill>
              </a:rPr>
              <a:t>computational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efficiency</a:t>
            </a:r>
            <a:r>
              <a:rPr lang="fr-FR" sz="2000" dirty="0">
                <a:solidFill>
                  <a:schemeClr val="dk1"/>
                </a:solidFill>
              </a:rPr>
              <a:t> of a model </a:t>
            </a:r>
            <a:r>
              <a:rPr lang="fr-FR" sz="2000" dirty="0" err="1">
                <a:solidFill>
                  <a:schemeClr val="dk1"/>
                </a:solidFill>
              </a:rPr>
              <a:t>across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platforms</a:t>
            </a:r>
            <a:r>
              <a:rPr lang="fr-FR" sz="2000" dirty="0">
                <a:solidFill>
                  <a:schemeClr val="dk1"/>
                </a:solidFill>
              </a:rPr>
              <a:t>, configurations; </a:t>
            </a:r>
            <a:r>
              <a:rPr lang="fr-FR" sz="2000" dirty="0" err="1">
                <a:solidFill>
                  <a:schemeClr val="dk1"/>
                </a:solidFill>
              </a:rPr>
              <a:t>find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bottlenecks</a:t>
            </a:r>
            <a:r>
              <a:rPr lang="fr-FR" sz="2000" dirty="0">
                <a:solidFill>
                  <a:schemeClr val="dk1"/>
                </a:solidFill>
              </a:rPr>
              <a:t>…or </a:t>
            </a:r>
            <a:r>
              <a:rPr lang="fr-FR" sz="2000" dirty="0" err="1">
                <a:solidFill>
                  <a:schemeClr val="dk1"/>
                </a:solidFill>
              </a:rPr>
              <a:t>even</a:t>
            </a:r>
            <a:r>
              <a:rPr lang="fr-FR" sz="2000" dirty="0">
                <a:solidFill>
                  <a:schemeClr val="dk1"/>
                </a:solidFill>
              </a:rPr>
              <a:t> for the multi-model </a:t>
            </a:r>
            <a:r>
              <a:rPr lang="fr-FR" sz="2000" dirty="0" err="1">
                <a:solidFill>
                  <a:schemeClr val="dk1"/>
                </a:solidFill>
              </a:rPr>
              <a:t>comparison</a:t>
            </a:r>
            <a:r>
              <a:rPr lang="fr-FR" sz="2000" dirty="0">
                <a:solidFill>
                  <a:schemeClr val="dk1"/>
                </a:solidFill>
              </a:rPr>
              <a:t>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endParaRPr lang="fr-FR"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FR" sz="2000" dirty="0" err="1">
                <a:solidFill>
                  <a:schemeClr val="dk1"/>
                </a:solidFill>
              </a:rPr>
              <a:t>Although</a:t>
            </a:r>
            <a:r>
              <a:rPr lang="fr-FR" sz="2000" dirty="0">
                <a:solidFill>
                  <a:schemeClr val="dk1"/>
                </a:solidFill>
              </a:rPr>
              <a:t> the CPMIP collection </a:t>
            </a:r>
            <a:r>
              <a:rPr lang="fr-FR" sz="2000" dirty="0" err="1">
                <a:solidFill>
                  <a:schemeClr val="dk1"/>
                </a:solidFill>
              </a:rPr>
              <a:t>is</a:t>
            </a:r>
            <a:r>
              <a:rPr lang="fr-FR" sz="2000" dirty="0">
                <a:solidFill>
                  <a:schemeClr val="dk1"/>
                </a:solidFill>
              </a:rPr>
              <a:t> important, </a:t>
            </a:r>
            <a:r>
              <a:rPr lang="fr-FR" sz="2000" dirty="0" err="1">
                <a:solidFill>
                  <a:schemeClr val="dk1"/>
                </a:solidFill>
              </a:rPr>
              <a:t>it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is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secondary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during</a:t>
            </a:r>
            <a:r>
              <a:rPr lang="fr-FR" sz="2000" dirty="0">
                <a:solidFill>
                  <a:schemeClr val="dk1"/>
                </a:solidFill>
              </a:rPr>
              <a:t> the CMIP </a:t>
            </a:r>
            <a:r>
              <a:rPr lang="fr-FR" sz="2000" dirty="0" err="1">
                <a:solidFill>
                  <a:schemeClr val="dk1"/>
                </a:solidFill>
              </a:rPr>
              <a:t>execution</a:t>
            </a:r>
            <a:r>
              <a:rPr lang="fr-FR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FR" sz="2000" dirty="0" err="1">
                <a:solidFill>
                  <a:schemeClr val="dk1"/>
                </a:solidFill>
              </a:rPr>
              <a:t>Collect</a:t>
            </a:r>
            <a:r>
              <a:rPr lang="fr-FR" sz="2000" dirty="0">
                <a:solidFill>
                  <a:schemeClr val="dk1"/>
                </a:solidFill>
              </a:rPr>
              <a:t> CPMIP </a:t>
            </a:r>
            <a:r>
              <a:rPr lang="fr-FR" sz="2000" dirty="0" err="1">
                <a:solidFill>
                  <a:schemeClr val="dk1"/>
                </a:solidFill>
              </a:rPr>
              <a:t>metrics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before</a:t>
            </a:r>
            <a:r>
              <a:rPr lang="fr-FR" sz="2000" dirty="0">
                <a:solidFill>
                  <a:schemeClr val="dk1"/>
                </a:solidFill>
              </a:rPr>
              <a:t> or </a:t>
            </a:r>
            <a:r>
              <a:rPr lang="fr-FR" sz="2000" dirty="0" err="1">
                <a:solidFill>
                  <a:schemeClr val="dk1"/>
                </a:solidFill>
              </a:rPr>
              <a:t>during</a:t>
            </a:r>
            <a:r>
              <a:rPr lang="fr-FR" sz="2000" dirty="0">
                <a:solidFill>
                  <a:schemeClr val="dk1"/>
                </a:solidFill>
              </a:rPr>
              <a:t> the CMIP </a:t>
            </a:r>
            <a:r>
              <a:rPr lang="fr-FR" sz="2000" dirty="0" err="1">
                <a:solidFill>
                  <a:schemeClr val="dk1"/>
                </a:solidFill>
              </a:rPr>
              <a:t>experiment</a:t>
            </a:r>
            <a:r>
              <a:rPr lang="fr-FR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FR" sz="2000" dirty="0" err="1">
                <a:solidFill>
                  <a:schemeClr val="dk1"/>
                </a:solidFill>
              </a:rPr>
              <a:t>Develop</a:t>
            </a:r>
            <a:r>
              <a:rPr lang="fr-FR" sz="2000" dirty="0">
                <a:solidFill>
                  <a:schemeClr val="dk1"/>
                </a:solidFill>
              </a:rPr>
              <a:t> new </a:t>
            </a:r>
            <a:r>
              <a:rPr lang="fr-FR" sz="2000" dirty="0" err="1">
                <a:solidFill>
                  <a:schemeClr val="dk1"/>
                </a:solidFill>
              </a:rPr>
              <a:t>approaches</a:t>
            </a:r>
            <a:r>
              <a:rPr lang="fr-FR" sz="2000" dirty="0">
                <a:solidFill>
                  <a:schemeClr val="dk1"/>
                </a:solidFill>
              </a:rPr>
              <a:t> to </a:t>
            </a:r>
            <a:r>
              <a:rPr lang="fr-FR" sz="2000" dirty="0" err="1">
                <a:solidFill>
                  <a:schemeClr val="dk1"/>
                </a:solidFill>
              </a:rPr>
              <a:t>analyze</a:t>
            </a:r>
            <a:r>
              <a:rPr lang="fr-FR" sz="2000" dirty="0">
                <a:solidFill>
                  <a:schemeClr val="dk1"/>
                </a:solidFill>
              </a:rPr>
              <a:t> the </a:t>
            </a:r>
            <a:r>
              <a:rPr lang="fr-FR" sz="2000" dirty="0" err="1">
                <a:solidFill>
                  <a:schemeClr val="dk1"/>
                </a:solidFill>
              </a:rPr>
              <a:t>results</a:t>
            </a:r>
            <a:r>
              <a:rPr lang="fr-FR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FR" sz="2000" dirty="0" err="1">
                <a:solidFill>
                  <a:schemeClr val="dk1"/>
                </a:solidFill>
              </a:rPr>
              <a:t>Inconsistencies</a:t>
            </a:r>
            <a:r>
              <a:rPr lang="fr-FR" sz="2000" dirty="0">
                <a:solidFill>
                  <a:schemeClr val="dk1"/>
                </a:solidFill>
              </a:rPr>
              <a:t> in the </a:t>
            </a:r>
            <a:r>
              <a:rPr lang="fr-FR" sz="2000" dirty="0" err="1">
                <a:solidFill>
                  <a:schemeClr val="dk1"/>
                </a:solidFill>
              </a:rPr>
              <a:t>way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that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some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metrics</a:t>
            </a:r>
            <a:r>
              <a:rPr lang="fr-FR" sz="2000" dirty="0">
                <a:solidFill>
                  <a:schemeClr val="dk1"/>
                </a:solidFill>
              </a:rPr>
              <a:t> are </a:t>
            </a:r>
            <a:r>
              <a:rPr lang="fr-FR" sz="2000" dirty="0" err="1">
                <a:solidFill>
                  <a:schemeClr val="dk1"/>
                </a:solidFill>
              </a:rPr>
              <a:t>collected</a:t>
            </a:r>
            <a:r>
              <a:rPr lang="fr-FR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FR" sz="2000" dirty="0" err="1">
                <a:solidFill>
                  <a:schemeClr val="dk1"/>
                </a:solidFill>
              </a:rPr>
              <a:t>Create</a:t>
            </a:r>
            <a:r>
              <a:rPr lang="fr-FR" sz="2000" dirty="0">
                <a:solidFill>
                  <a:schemeClr val="dk1"/>
                </a:solidFill>
              </a:rPr>
              <a:t> a </a:t>
            </a:r>
            <a:r>
              <a:rPr lang="fr-FR" sz="2000" dirty="0" err="1">
                <a:solidFill>
                  <a:schemeClr val="dk1"/>
                </a:solidFill>
              </a:rPr>
              <a:t>finer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granularity</a:t>
            </a:r>
            <a:r>
              <a:rPr lang="fr-FR" sz="2000" dirty="0">
                <a:solidFill>
                  <a:schemeClr val="dk1"/>
                </a:solidFill>
              </a:rPr>
              <a:t> for </a:t>
            </a:r>
            <a:r>
              <a:rPr lang="fr-FR" sz="2000" dirty="0" err="1">
                <a:solidFill>
                  <a:schemeClr val="dk1"/>
                </a:solidFill>
              </a:rPr>
              <a:t>some</a:t>
            </a:r>
            <a:r>
              <a:rPr lang="fr-FR" sz="2000" dirty="0">
                <a:solidFill>
                  <a:schemeClr val="dk1"/>
                </a:solidFill>
              </a:rPr>
              <a:t> of the </a:t>
            </a:r>
            <a:r>
              <a:rPr lang="fr-FR" sz="2000" dirty="0" err="1">
                <a:solidFill>
                  <a:schemeClr val="dk1"/>
                </a:solidFill>
              </a:rPr>
              <a:t>metrics</a:t>
            </a:r>
            <a:r>
              <a:rPr lang="fr-FR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4251" y="168850"/>
            <a:ext cx="2042895" cy="5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0" y="0"/>
            <a:ext cx="12192000" cy="881449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5A9B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9177" y="49610"/>
            <a:ext cx="2405450" cy="7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6155271" y="1693486"/>
            <a:ext cx="57908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</a:pPr>
            <a:r>
              <a:rPr lang="fr-FR" sz="16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N°824084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899" y="1745956"/>
            <a:ext cx="1045029" cy="69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836" y="864973"/>
            <a:ext cx="2544259" cy="59930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1"/>
          <p:cNvGrpSpPr/>
          <p:nvPr/>
        </p:nvGrpSpPr>
        <p:grpSpPr>
          <a:xfrm>
            <a:off x="3838835" y="3034909"/>
            <a:ext cx="7735329" cy="2936788"/>
            <a:chOff x="4036541" y="2940909"/>
            <a:chExt cx="7735329" cy="2936788"/>
          </a:xfrm>
        </p:grpSpPr>
        <p:sp>
          <p:nvSpPr>
            <p:cNvPr id="194" name="Google Shape;194;p21"/>
            <p:cNvSpPr txBox="1"/>
            <p:nvPr/>
          </p:nvSpPr>
          <p:spPr>
            <a:xfrm>
              <a:off x="4036541" y="2940909"/>
              <a:ext cx="7735329" cy="293678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5" name="Google Shape;195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00859" y="3319849"/>
              <a:ext cx="741976" cy="638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1"/>
            <p:cNvSpPr txBox="1"/>
            <p:nvPr/>
          </p:nvSpPr>
          <p:spPr>
            <a:xfrm>
              <a:off x="9085284" y="3258888"/>
              <a:ext cx="2590793" cy="723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fr-FR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 us on Twitter !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fr-FR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@ISENES_RI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" name="Google Shape;197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21184" y="3336325"/>
              <a:ext cx="793318" cy="6445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21"/>
            <p:cNvSpPr txBox="1"/>
            <p:nvPr/>
          </p:nvSpPr>
          <p:spPr>
            <a:xfrm>
              <a:off x="5183974" y="3225181"/>
              <a:ext cx="3146961" cy="723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fr-FR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website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fr-FR" sz="20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https://is.enes.org/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1"/>
            <p:cNvSpPr txBox="1"/>
            <p:nvPr/>
          </p:nvSpPr>
          <p:spPr>
            <a:xfrm>
              <a:off x="5208781" y="4512640"/>
              <a:ext cx="2985479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fr-FR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Contact us at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fr-FR" sz="21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is-enes@ipsl.fr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2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440461" y="4574070"/>
              <a:ext cx="769731" cy="664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1"/>
            <p:cNvSpPr txBox="1"/>
            <p:nvPr/>
          </p:nvSpPr>
          <p:spPr>
            <a:xfrm>
              <a:off x="9506463" y="4753232"/>
              <a:ext cx="2117125" cy="677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fr-F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 our channel </a:t>
              </a:r>
              <a:r>
                <a:rPr lang="fr-FR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IS-ENES3 H2020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" name="Google Shape;202;p2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044069" y="4762434"/>
              <a:ext cx="1314112" cy="6288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895</Words>
  <Application>Microsoft Macintosh PowerPoint</Application>
  <PresentationFormat>Widescreen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PowerPoint Presentation</vt:lpstr>
      <vt:lpstr>Motivation</vt:lpstr>
      <vt:lpstr>CPMIP: Community numbers</vt:lpstr>
      <vt:lpstr>CPMIP metrics</vt:lpstr>
      <vt:lpstr>CPMIP Analysis</vt:lpstr>
      <vt:lpstr>CPMIP Results</vt:lpstr>
      <vt:lpstr>Lessons learned about the collection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Kim Serradell</cp:lastModifiedBy>
  <cp:revision>4</cp:revision>
  <dcterms:modified xsi:type="dcterms:W3CDTF">2021-12-14T13:32:27Z</dcterms:modified>
</cp:coreProperties>
</file>