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8"/>
  </p:notesMasterIdLst>
  <p:sldIdLst>
    <p:sldId id="256" r:id="rId2"/>
    <p:sldId id="311" r:id="rId3"/>
    <p:sldId id="291" r:id="rId4"/>
    <p:sldId id="319" r:id="rId5"/>
    <p:sldId id="283" r:id="rId6"/>
    <p:sldId id="405" r:id="rId7"/>
    <p:sldId id="406" r:id="rId8"/>
    <p:sldId id="403" r:id="rId9"/>
    <p:sldId id="413" r:id="rId10"/>
    <p:sldId id="414" r:id="rId11"/>
    <p:sldId id="415" r:id="rId12"/>
    <p:sldId id="416" r:id="rId13"/>
    <p:sldId id="320" r:id="rId14"/>
    <p:sldId id="310" r:id="rId15"/>
    <p:sldId id="399" r:id="rId16"/>
    <p:sldId id="39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99"/>
    <a:srgbClr val="00CC99"/>
    <a:srgbClr val="00FFCC"/>
    <a:srgbClr val="2F5597"/>
    <a:srgbClr val="EAEDF2"/>
    <a:srgbClr val="1E2B33"/>
    <a:srgbClr val="6BA072"/>
    <a:srgbClr val="8FAADC"/>
    <a:srgbClr val="3168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6" autoAdjust="0"/>
    <p:restoredTop sz="90267" autoAdjust="0"/>
  </p:normalViewPr>
  <p:slideViewPr>
    <p:cSldViewPr snapToGrid="0">
      <p:cViewPr varScale="1">
        <p:scale>
          <a:sx n="97" d="100"/>
          <a:sy n="97" d="100"/>
        </p:scale>
        <p:origin x="-1080" y="-104"/>
      </p:cViewPr>
      <p:guideLst>
        <p:guide orient="horz" pos="211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0A98B-92B9-4661-8148-70A28B87BFA7}" type="datetimeFigureOut">
              <a:rPr lang="es-ES" smtClean="0"/>
              <a:t>20/5/19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EC59-92A8-49D9-A266-1F666DA847F6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982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749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Chemistry modules – particularly inorganic and organic partitioning and chemistry – are often tightly tied to the aerosol representation used in the host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239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porting to GPUs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6141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91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is a flexible means to configure the chemistry.</a:t>
            </a:r>
          </a:p>
          <a:p>
            <a:endParaRPr lang="en-US" dirty="0"/>
          </a:p>
          <a:p>
            <a:r>
              <a:rPr lang="en-US" dirty="0"/>
              <a:t>Must be able to describe complex chemical systems and be easy to work with.</a:t>
            </a:r>
          </a:p>
          <a:p>
            <a:endParaRPr lang="en-US" dirty="0"/>
          </a:p>
          <a:p>
            <a:r>
              <a:rPr lang="en-US" dirty="0"/>
              <a:t>JSON!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9733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tool used to increase flexibility is object oriented model design</a:t>
            </a:r>
          </a:p>
          <a:p>
            <a:endParaRPr lang="en-US" dirty="0"/>
          </a:p>
          <a:p>
            <a:r>
              <a:rPr lang="en-US" dirty="0"/>
              <a:t>Three types of abstract classes are employed: reactions, sub models and aerosol representations</a:t>
            </a:r>
          </a:p>
          <a:p>
            <a:endParaRPr lang="en-US" dirty="0"/>
          </a:p>
          <a:p>
            <a:r>
              <a:rPr lang="en-US" dirty="0"/>
              <a:t>The way the model interacts with any extending class is the same.</a:t>
            </a:r>
          </a:p>
          <a:p>
            <a:r>
              <a:rPr lang="en-US" dirty="0"/>
              <a:t>- Permits rapid development of new reaction types, addition of new sub models, and deployment to host models with unique aerosol representations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699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Where MONARCH was born?</a:t>
            </a:r>
            <a:r>
              <a:rPr lang="en-US" baseline="0" dirty="0"/>
              <a:t> The Earth Sciences Department @BSC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BSC-ES objective: </a:t>
            </a:r>
            <a:r>
              <a:rPr lang="en-US" baseline="0" dirty="0"/>
              <a:t>has as main objective doing research on climate and atmospheric composition.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Tools:</a:t>
            </a:r>
            <a:r>
              <a:rPr lang="en-US" baseline="0" dirty="0"/>
              <a:t> We maintain air quality forecasts and climate prediction systems both for research and services deployment.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Indeed, there is a third group in the Department doing the transition of our research outcomes to other economic sectors like in energy or urban development, the Earth System Services group.  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9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023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5640" y="5078520"/>
            <a:ext cx="6046560" cy="480960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MONARCH is a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fully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on-line coupled meteorology </a:t>
            </a:r>
            <a:r>
              <a:rPr lang="mr-IN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–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chemistry model 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with the option to solve feedback processes.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meteorological driver 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is the NCEP NMMB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The </a:t>
            </a: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chemistry and aerosol schemes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are in-house implemented and developed.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Motivation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(1) further development of mineral dust model dream (since 2006) towards to fully couple online </a:t>
            </a:r>
            <a:r>
              <a:rPr lang="en-US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meteo-chem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system (since 2008),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(2) extend the area of application from regional to global scales.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runs from global to regional domain up to 1km with telescoping nesting capability.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Data assimilation system for aerosols based on the </a:t>
            </a:r>
            <a:r>
              <a:rPr lang="en-US" sz="2000" b="0" strike="noStrike" spc="-1" baseline="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EnKF</a:t>
            </a:r>
            <a:r>
              <a:rPr lang="en-US" sz="2000" b="0" strike="noStrike" spc="-1" baseline="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approach.</a:t>
            </a:r>
          </a:p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fld id="{59CFFFEE-2889-41B4-83A2-F800AEC8EAE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8898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Zooming out to chemistry-related modules adds to the complexity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Increase need for mapping between modules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Overlapping scope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Equilibrium &amp; Kinetics approaches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Aerosol-related modules are tightly tied to aerosol representation used by the host model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Difficulty adding new reactions/species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What if you want to use your new scheme in a different model?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79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Include emissions, gas- and aerosol-phase chemistry, photolysis, deposition, partitioning, and aerosol-phase chemistry</a:t>
            </a:r>
          </a:p>
          <a:p>
            <a:pPr>
              <a:tabLst>
                <a:tab pos="2238375" algn="l"/>
              </a:tabLst>
            </a:pPr>
            <a:endParaRPr lang="en-US" sz="800" b="0" dirty="0">
              <a:solidFill>
                <a:srgbClr val="004890"/>
              </a:solidFill>
            </a:endParaRP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Chemistry module developed as part of the </a:t>
            </a:r>
            <a:r>
              <a:rPr lang="en-US" sz="800" b="0" dirty="0" err="1">
                <a:solidFill>
                  <a:srgbClr val="004890"/>
                </a:solidFill>
              </a:rPr>
              <a:t>PartMC</a:t>
            </a:r>
            <a:r>
              <a:rPr lang="en-US" sz="800" b="0" dirty="0">
                <a:solidFill>
                  <a:srgbClr val="004890"/>
                </a:solidFill>
              </a:rPr>
              <a:t> science software library.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Will be employed in </a:t>
            </a:r>
            <a:r>
              <a:rPr lang="en-US" sz="800" b="0" dirty="0" err="1">
                <a:solidFill>
                  <a:srgbClr val="004890"/>
                </a:solidFill>
              </a:rPr>
              <a:t>PartMC</a:t>
            </a:r>
            <a:r>
              <a:rPr lang="en-US" sz="800" b="0" dirty="0">
                <a:solidFill>
                  <a:srgbClr val="004890"/>
                </a:solidFill>
              </a:rPr>
              <a:t>, but can also be directly employed in other host models, like MONARCH.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(discussion not specifically focused on single-particle simulations)</a:t>
            </a:r>
          </a:p>
          <a:p>
            <a:pPr>
              <a:tabLst>
                <a:tab pos="2238375" algn="l"/>
              </a:tabLst>
            </a:pPr>
            <a:endParaRPr lang="en-US" sz="800" b="0" dirty="0">
              <a:solidFill>
                <a:srgbClr val="004890"/>
              </a:solidFill>
            </a:endParaRP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Employ external solvers (right now SUNDIALS CVODE solver with the </a:t>
            </a:r>
            <a:r>
              <a:rPr lang="en-US" sz="800" b="0" dirty="0" err="1">
                <a:solidFill>
                  <a:srgbClr val="004890"/>
                </a:solidFill>
              </a:rPr>
              <a:t>SuiteSparse</a:t>
            </a:r>
            <a:r>
              <a:rPr lang="en-US" sz="800" b="0" dirty="0">
                <a:solidFill>
                  <a:srgbClr val="004890"/>
                </a:solidFill>
              </a:rPr>
              <a:t> sparse matrix for Jacobian data)</a:t>
            </a:r>
          </a:p>
          <a:p>
            <a:pPr>
              <a:tabLst>
                <a:tab pos="2238375" algn="l"/>
              </a:tabLst>
            </a:pPr>
            <a:r>
              <a:rPr lang="en-US" sz="800" b="0" dirty="0">
                <a:solidFill>
                  <a:srgbClr val="004890"/>
                </a:solidFill>
              </a:rPr>
              <a:t>Will explore other solvers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1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by example – </a:t>
            </a:r>
          </a:p>
          <a:p>
            <a:r>
              <a:rPr lang="en-US" dirty="0"/>
              <a:t>Experimentalist finds new chemical process</a:t>
            </a:r>
          </a:p>
          <a:p>
            <a:pPr marL="171450" indent="-171450">
              <a:buFontTx/>
              <a:buChar char="-"/>
            </a:pPr>
            <a:r>
              <a:rPr lang="en-US" dirty="0"/>
              <a:t>gas-phase reactions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Partitioning to aqueous aerosols</a:t>
            </a:r>
          </a:p>
          <a:p>
            <a:pPr marL="171450" indent="-171450">
              <a:buFontTx/>
              <a:buChar char="-"/>
            </a:pPr>
            <a:r>
              <a:rPr lang="en-US" dirty="0"/>
              <a:t>Acid dissociation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Aqueous reaction with dissolved species</a:t>
            </a:r>
          </a:p>
          <a:p>
            <a:pPr marL="171450" indent="-171450">
              <a:buFontTx/>
              <a:buChar char="-"/>
            </a:pPr>
            <a:r>
              <a:rPr lang="en-US" dirty="0"/>
              <a:t>Re-evaporation</a:t>
            </a:r>
          </a:p>
          <a:p>
            <a:pPr marL="171450" indent="-171450">
              <a:buFontTx/>
              <a:buChar char="-"/>
            </a:pPr>
            <a:r>
              <a:rPr lang="en-US" dirty="0"/>
              <a:t>Further reactions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Condensation to organic aerosols</a:t>
            </a:r>
          </a:p>
          <a:p>
            <a:pPr marL="0" indent="0">
              <a:buFontTx/>
              <a:buNone/>
            </a:pPr>
            <a:r>
              <a:rPr lang="en-US" dirty="0"/>
              <a:t>Now they can do all this by modifying or creating a couple JSON files and run the same chemistry in a particle-resolved chamber model, a </a:t>
            </a:r>
            <a:r>
              <a:rPr lang="en-US" dirty="0" err="1"/>
              <a:t>PartMC</a:t>
            </a:r>
            <a:r>
              <a:rPr lang="en-US" dirty="0"/>
              <a:t> </a:t>
            </a:r>
            <a:r>
              <a:rPr lang="en-US" dirty="0" err="1"/>
              <a:t>Lagrangian</a:t>
            </a:r>
            <a:r>
              <a:rPr lang="en-US" dirty="0"/>
              <a:t> urban plume simulation and a global MONARCH simulations with a mixed binned/model aerosol scheme</a:t>
            </a:r>
          </a:p>
          <a:p>
            <a:pPr marL="0" indent="0">
              <a:buFontTx/>
              <a:buNone/>
            </a:pPr>
            <a:r>
              <a:rPr lang="en-US" dirty="0"/>
              <a:t>No modifying source code</a:t>
            </a:r>
          </a:p>
          <a:p>
            <a:pPr marL="0" indent="0">
              <a:buFontTx/>
              <a:buNone/>
            </a:pPr>
            <a:r>
              <a:rPr lang="en-US" dirty="0"/>
              <a:t>No recompiling the model</a:t>
            </a:r>
          </a:p>
          <a:p>
            <a:pPr marL="0" indent="0">
              <a:buFontTx/>
              <a:buNone/>
            </a:pPr>
            <a:r>
              <a:rPr lang="en-US" dirty="0"/>
              <a:t>Just sit back and enjoy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40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26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Chemistry modules – particularly inorganic and organic partitioning and chemistry – are often tightly tied to the aerosol representation used in the host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10EC59-92A8-49D9-A266-1F666DA847F6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557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Fir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3048000" y="6095685"/>
            <a:ext cx="6096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5026945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2916" y="4900141"/>
            <a:ext cx="5026945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5"/>
            <a:ext cx="3048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244475" y="6095685"/>
            <a:ext cx="2441575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3722916" y="6095684"/>
            <a:ext cx="5026946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10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4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7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82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5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8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6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4803" y="1215072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232144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4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2000" y="877500"/>
            <a:ext cx="6840000" cy="3960000"/>
          </a:xfrm>
          <a:prstGeom prst="rect">
            <a:avLst/>
          </a:prstGeom>
        </p:spPr>
        <p:txBody>
          <a:bodyPr anchor="ctr"/>
          <a:lstStyle>
            <a:lvl1pPr algn="ctr">
              <a:defRPr sz="6000" b="1"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017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SC2017-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 userDrawn="1"/>
        </p:nvSpPr>
        <p:spPr>
          <a:xfrm>
            <a:off x="1991225" y="2636182"/>
            <a:ext cx="5161550" cy="901825"/>
          </a:xfrm>
          <a:prstGeom prst="rect">
            <a:avLst/>
          </a:prstGeom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72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5" name="CuadroTexto 4"/>
          <p:cNvSpPr txBox="1"/>
          <p:nvPr userDrawn="1"/>
        </p:nvSpPr>
        <p:spPr>
          <a:xfrm>
            <a:off x="3360099" y="5922083"/>
            <a:ext cx="2407901" cy="534158"/>
          </a:xfrm>
          <a:prstGeom prst="rect">
            <a:avLst/>
          </a:prstGeom>
          <a:noFill/>
          <a:effectLst>
            <a:outerShdw blurRad="127000" algn="ctr" rotWithShape="0">
              <a:schemeClr val="accent1">
                <a:lumMod val="50000"/>
                <a:alpha val="85000"/>
              </a:scheme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www.bsc.es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10318" y="4101711"/>
            <a:ext cx="7323364" cy="688936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YOUR-EMAIL@bsc.es</a:t>
            </a:r>
          </a:p>
        </p:txBody>
      </p:sp>
    </p:spTree>
    <p:extLst>
      <p:ext uri="{BB962C8B-B14F-4D97-AF65-F5344CB8AC3E}">
        <p14:creationId xmlns:p14="http://schemas.microsoft.com/office/powerpoint/2010/main" val="40705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4803" y="217893"/>
            <a:ext cx="822959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547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9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2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2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xmlns="" id="{CABC3EE6-DB83-41DD-A69E-13955D757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02" y="158901"/>
            <a:ext cx="8426688" cy="838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625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xmlns="" id="{8B3E8DBF-D34A-4300-8AF1-4DDD6F011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215073"/>
            <a:ext cx="8426688" cy="491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pic>
        <p:nvPicPr>
          <p:cNvPr id="6" name="Imagen 7">
            <a:extLst>
              <a:ext uri="{FF2B5EF4-FFF2-40B4-BE49-F238E27FC236}">
                <a16:creationId xmlns:a16="http://schemas.microsoft.com/office/drawing/2014/main" xmlns="" id="{32D8D85B-7F48-48C3-BFA5-9D6567DB7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32" y="6232144"/>
            <a:ext cx="1407319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0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5" r:id="rId3"/>
    <p:sldLayoutId id="2147483654" r:id="rId4"/>
    <p:sldLayoutId id="2147483656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gif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tif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3722916" y="1631730"/>
            <a:ext cx="4962511" cy="1727947"/>
          </a:xfrm>
        </p:spPr>
        <p:txBody>
          <a:bodyPr>
            <a:noAutofit/>
          </a:bodyPr>
          <a:lstStyle/>
          <a:p>
            <a:pPr algn="ctr"/>
            <a:r>
              <a:rPr lang="en-GB" sz="3600" dirty="0"/>
              <a:t>Atmospheric Chemistry Modelling at BSC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424478" y="3977753"/>
            <a:ext cx="5482381" cy="822742"/>
          </a:xfrm>
        </p:spPr>
        <p:txBody>
          <a:bodyPr/>
          <a:lstStyle/>
          <a:p>
            <a:pPr algn="ctr"/>
            <a:r>
              <a:rPr lang="es-ES_tradnl" sz="1400" dirty="0"/>
              <a:t>Oriol </a:t>
            </a:r>
            <a:r>
              <a:rPr lang="es-ES_tradnl" sz="1400" dirty="0" err="1"/>
              <a:t>Jorba</a:t>
            </a:r>
            <a:r>
              <a:rPr lang="es-ES_tradnl" sz="1400" dirty="0"/>
              <a:t>, Sara </a:t>
            </a:r>
            <a:r>
              <a:rPr lang="es-ES_tradnl" sz="1400" dirty="0" err="1"/>
              <a:t>Basart</a:t>
            </a:r>
            <a:r>
              <a:rPr lang="es-ES_tradnl" sz="1400" dirty="0"/>
              <a:t>, Jaime A. Benavides, Francesco </a:t>
            </a:r>
            <a:r>
              <a:rPr lang="es-ES_tradnl" sz="1400" dirty="0" err="1"/>
              <a:t>Benincasa</a:t>
            </a:r>
            <a:r>
              <a:rPr lang="es-ES_tradnl" sz="1400" dirty="0"/>
              <a:t>, </a:t>
            </a:r>
            <a:r>
              <a:rPr lang="es-ES_tradnl" sz="1400" dirty="0" err="1"/>
              <a:t>Dene</a:t>
            </a:r>
            <a:r>
              <a:rPr lang="es-ES_tradnl" sz="1400" dirty="0"/>
              <a:t> </a:t>
            </a:r>
            <a:r>
              <a:rPr lang="es-ES_tradnl" sz="1400" dirty="0" err="1"/>
              <a:t>Bowdalo</a:t>
            </a:r>
            <a:r>
              <a:rPr lang="es-ES_tradnl" sz="1400" dirty="0"/>
              <a:t>, Matthew L. Dawson, Enza Di </a:t>
            </a:r>
            <a:r>
              <a:rPr lang="es-ES_tradnl" sz="1400" dirty="0" err="1"/>
              <a:t>Tomaso</a:t>
            </a:r>
            <a:r>
              <a:rPr lang="es-ES_tradnl" sz="1400" dirty="0"/>
              <a:t>, Jerónimo Escribano, María </a:t>
            </a:r>
            <a:r>
              <a:rPr lang="es-ES_tradnl" sz="1400" dirty="0" err="1"/>
              <a:t>Gonçalves</a:t>
            </a:r>
            <a:r>
              <a:rPr lang="es-ES_tradnl" sz="1400" dirty="0"/>
              <a:t>, Marc Guevara, Martina </a:t>
            </a:r>
            <a:r>
              <a:rPr lang="es-ES_tradnl" sz="1400" dirty="0" err="1"/>
              <a:t>Klose</a:t>
            </a:r>
            <a:r>
              <a:rPr lang="es-ES_tradnl" sz="1400" dirty="0"/>
              <a:t>, Francesca </a:t>
            </a:r>
            <a:r>
              <a:rPr lang="es-ES_tradnl" sz="1400" dirty="0" err="1"/>
              <a:t>Macchia</a:t>
            </a:r>
            <a:r>
              <a:rPr lang="es-ES_tradnl" sz="1400" dirty="0"/>
              <a:t>, Gilbert </a:t>
            </a:r>
            <a:r>
              <a:rPr lang="es-ES_tradnl" sz="1400" dirty="0" err="1"/>
              <a:t>Montané</a:t>
            </a:r>
            <a:r>
              <a:rPr lang="es-ES_tradnl" sz="1400" dirty="0"/>
              <a:t>, </a:t>
            </a:r>
            <a:r>
              <a:rPr lang="es-ES_tradnl" sz="1400" dirty="0" err="1"/>
              <a:t>Vincenzo</a:t>
            </a:r>
            <a:r>
              <a:rPr lang="es-ES_tradnl" sz="1400" dirty="0"/>
              <a:t> </a:t>
            </a:r>
            <a:r>
              <a:rPr lang="es-ES_tradnl" sz="1400" dirty="0" err="1"/>
              <a:t>Obiso</a:t>
            </a:r>
            <a:r>
              <a:rPr lang="es-ES_tradnl" sz="1400" dirty="0"/>
              <a:t>, Miriam </a:t>
            </a:r>
            <a:r>
              <a:rPr lang="es-ES_tradnl" sz="1400" dirty="0" err="1"/>
              <a:t>Olid</a:t>
            </a:r>
            <a:r>
              <a:rPr lang="es-ES_tradnl" sz="1400" dirty="0"/>
              <a:t>, María Teresa </a:t>
            </a:r>
            <a:r>
              <a:rPr lang="es-ES_tradnl" sz="1400" dirty="0" err="1"/>
              <a:t>Pay</a:t>
            </a:r>
            <a:r>
              <a:rPr lang="es-ES_tradnl" sz="1400" dirty="0"/>
              <a:t>, </a:t>
            </a:r>
            <a:r>
              <a:rPr lang="es-ES_tradnl" sz="1400" dirty="0" err="1"/>
              <a:t>Herve</a:t>
            </a:r>
            <a:r>
              <a:rPr lang="es-ES_tradnl" sz="1400" dirty="0"/>
              <a:t> </a:t>
            </a:r>
            <a:r>
              <a:rPr lang="es-ES_tradnl" sz="1400" dirty="0" err="1"/>
              <a:t>Petetin</a:t>
            </a:r>
            <a:r>
              <a:rPr lang="es-ES_tradnl" sz="1400" dirty="0"/>
              <a:t>, Carles Tena, Carlos Pérez García-Pando</a:t>
            </a:r>
          </a:p>
        </p:txBody>
      </p:sp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 dirty="0"/>
              <a:t>21-22/5/2019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en-GB" sz="1600" dirty="0"/>
              <a:t>MUSICA Kick-off Meeting, NCAR Foothills Lab, Boulder CO</a:t>
            </a:r>
            <a:endParaRPr lang="es-ES" sz="1600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3922876" y="4901754"/>
            <a:ext cx="5088151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1800" dirty="0" err="1"/>
              <a:t>Atmospheric</a:t>
            </a:r>
            <a:r>
              <a:rPr lang="es-ES_tradnl" sz="1800" dirty="0"/>
              <a:t> </a:t>
            </a:r>
            <a:r>
              <a:rPr lang="es-ES_tradnl" sz="1800" dirty="0" err="1"/>
              <a:t>Composition</a:t>
            </a:r>
            <a:r>
              <a:rPr lang="es-ES_tradnl" sz="1800" dirty="0"/>
              <a:t> </a:t>
            </a:r>
            <a:r>
              <a:rPr lang="es-ES_tradnl" sz="1800" dirty="0" err="1"/>
              <a:t>Group</a:t>
            </a:r>
            <a:endParaRPr lang="es-ES_tradnl" sz="1800" dirty="0"/>
          </a:p>
          <a:p>
            <a:pPr algn="ctr"/>
            <a:r>
              <a:rPr lang="es-ES_tradnl" sz="1800" dirty="0" err="1"/>
              <a:t>Earth</a:t>
            </a:r>
            <a:r>
              <a:rPr lang="es-ES_tradnl" sz="1800" dirty="0"/>
              <a:t> </a:t>
            </a:r>
            <a:r>
              <a:rPr lang="es-ES_tradnl" sz="1800" dirty="0" err="1"/>
              <a:t>Sciences</a:t>
            </a:r>
            <a:r>
              <a:rPr lang="es-ES_tradnl" sz="1800" dirty="0"/>
              <a:t> </a:t>
            </a:r>
            <a:r>
              <a:rPr lang="es-ES_tradnl" sz="1800" dirty="0" err="1"/>
              <a:t>Department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296708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Binned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DA1FB0C-2D60-B74F-A0C3-F63623BDD2E4}"/>
              </a:ext>
            </a:extLst>
          </p:cNvPr>
          <p:cNvSpPr/>
          <p:nvPr/>
        </p:nvSpPr>
        <p:spPr>
          <a:xfrm>
            <a:off x="6860224" y="2031254"/>
            <a:ext cx="240632" cy="3101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811AF1-C18F-E24B-B4AE-9EC965A39FF2}"/>
              </a:ext>
            </a:extLst>
          </p:cNvPr>
          <p:cNvGrpSpPr/>
          <p:nvPr/>
        </p:nvGrpSpPr>
        <p:grpSpPr>
          <a:xfrm>
            <a:off x="6860224" y="2344079"/>
            <a:ext cx="2249906" cy="810585"/>
            <a:chOff x="9146965" y="1982439"/>
            <a:chExt cx="2999875" cy="1080780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bin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bin 1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bin 1 – inorganics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E621A461-90B9-E44D-9C53-C030E6CC2C7F}"/>
              </a:ext>
            </a:extLst>
          </p:cNvPr>
          <p:cNvSpPr txBox="1"/>
          <p:nvPr/>
        </p:nvSpPr>
        <p:spPr>
          <a:xfrm>
            <a:off x="7173046" y="205925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gas-phase species</a:t>
            </a:r>
          </a:p>
        </p:txBody>
      </p: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1038E4C-B8FB-BB4A-ABBE-5008A646C024}"/>
              </a:ext>
            </a:extLst>
          </p:cNvPr>
          <p:cNvGrpSpPr/>
          <p:nvPr/>
        </p:nvGrpSpPr>
        <p:grpSpPr>
          <a:xfrm>
            <a:off x="717721" y="1597660"/>
            <a:ext cx="2392244" cy="2169254"/>
            <a:chOff x="3185600" y="2056147"/>
            <a:chExt cx="3189659" cy="2892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8B36857C-51BD-724D-A2C4-660E2364FF1A}"/>
                </a:ext>
              </a:extLst>
            </p:cNvPr>
            <p:cNvSpPr txBox="1"/>
            <p:nvPr/>
          </p:nvSpPr>
          <p:spPr>
            <a:xfrm>
              <a:off x="3473465" y="4363709"/>
              <a:ext cx="2613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Binned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1F234BAE-A261-4341-AFDB-8D84092CF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600" y="2056147"/>
              <a:ext cx="3189659" cy="2075404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158038-3FE6-9D45-9F08-AD8F8FED1B0D}"/>
              </a:ext>
            </a:extLst>
          </p:cNvPr>
          <p:cNvGrpSpPr/>
          <p:nvPr/>
        </p:nvGrpSpPr>
        <p:grpSpPr>
          <a:xfrm>
            <a:off x="6860223" y="3072302"/>
            <a:ext cx="2249906" cy="810585"/>
            <a:chOff x="9146965" y="1982439"/>
            <a:chExt cx="2999875" cy="10807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347BAC1-EB57-4544-AA41-93A0B203077A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D3B2FA7-661E-2F48-AC8C-C8187AA243E0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0059AB9-5D10-7E47-86FC-336A65967047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B55809-A061-D84B-8B93-587B40A188E9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bin 2 – black carbon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CEC605-771A-7449-8504-00403E5A9197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bin 2 – organics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1F78EAD-99E9-694D-8046-72EB28C1C0C8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bin 2 – inorganics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0EFCFC-0DDE-4945-BEC8-A13EB029B072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898A5A32-5150-EF41-94BB-E446721B8A23}"/>
              </a:ext>
            </a:extLst>
          </p:cNvPr>
          <p:cNvSpPr/>
          <p:nvPr/>
        </p:nvSpPr>
        <p:spPr>
          <a:xfrm>
            <a:off x="6860222" y="3868111"/>
            <a:ext cx="240632" cy="245748"/>
          </a:xfrm>
          <a:custGeom>
            <a:avLst/>
            <a:gdLst>
              <a:gd name="connsiteX0" fmla="*/ 0 w 320842"/>
              <a:gd name="connsiteY0" fmla="*/ 0 h 327664"/>
              <a:gd name="connsiteX1" fmla="*/ 320842 w 320842"/>
              <a:gd name="connsiteY1" fmla="*/ 0 h 327664"/>
              <a:gd name="connsiteX2" fmla="*/ 320842 w 320842"/>
              <a:gd name="connsiteY2" fmla="*/ 299093 h 327664"/>
              <a:gd name="connsiteX3" fmla="*/ 191149 w 320842"/>
              <a:gd name="connsiteY3" fmla="*/ 232201 h 327664"/>
              <a:gd name="connsiteX4" fmla="*/ 141912 w 320842"/>
              <a:gd name="connsiteY4" fmla="*/ 327664 h 327664"/>
              <a:gd name="connsiteX5" fmla="*/ 136857 w 320842"/>
              <a:gd name="connsiteY5" fmla="*/ 327664 h 327664"/>
              <a:gd name="connsiteX6" fmla="*/ 0 w 320842"/>
              <a:gd name="connsiteY6" fmla="*/ 257078 h 3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42" h="327664">
                <a:moveTo>
                  <a:pt x="0" y="0"/>
                </a:moveTo>
                <a:lnTo>
                  <a:pt x="320842" y="0"/>
                </a:lnTo>
                <a:lnTo>
                  <a:pt x="320842" y="299093"/>
                </a:lnTo>
                <a:lnTo>
                  <a:pt x="191149" y="232201"/>
                </a:lnTo>
                <a:lnTo>
                  <a:pt x="141912" y="327664"/>
                </a:lnTo>
                <a:lnTo>
                  <a:pt x="136857" y="327664"/>
                </a:lnTo>
                <a:lnTo>
                  <a:pt x="0" y="2570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25EA44-5DB5-7F4F-8A06-D5EFF54CA605}"/>
              </a:ext>
            </a:extLst>
          </p:cNvPr>
          <p:cNvSpPr txBox="1"/>
          <p:nvPr/>
        </p:nvSpPr>
        <p:spPr>
          <a:xfrm>
            <a:off x="7173043" y="385248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bin 3 – …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xmlns="" id="{F6D5B219-E54C-9145-A55C-672D27CFCA21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40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 err="1"/>
                <a:t>ParticleResolved</a:t>
              </a:r>
              <a:endParaRPr lang="en-US" sz="1350" dirty="0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sp>
        <p:nvSpPr>
          <p:cNvPr id="212" name="Rectangle 211">
            <a:extLst>
              <a:ext uri="{FF2B5EF4-FFF2-40B4-BE49-F238E27FC236}">
                <a16:creationId xmlns:a16="http://schemas.microsoft.com/office/drawing/2014/main" xmlns="" id="{7DA1FB0C-2D60-B74F-A0C3-F63623BDD2E4}"/>
              </a:ext>
            </a:extLst>
          </p:cNvPr>
          <p:cNvSpPr/>
          <p:nvPr/>
        </p:nvSpPr>
        <p:spPr>
          <a:xfrm>
            <a:off x="6860224" y="2031254"/>
            <a:ext cx="240632" cy="31016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7811AF1-C18F-E24B-B4AE-9EC965A39FF2}"/>
              </a:ext>
            </a:extLst>
          </p:cNvPr>
          <p:cNvGrpSpPr/>
          <p:nvPr/>
        </p:nvGrpSpPr>
        <p:grpSpPr>
          <a:xfrm>
            <a:off x="6860224" y="2344079"/>
            <a:ext cx="2249906" cy="810585"/>
            <a:chOff x="9146965" y="1982439"/>
            <a:chExt cx="2999875" cy="1080780"/>
          </a:xfrm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particle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particle 1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particle 1 – inorganics</a:t>
              </a:r>
            </a:p>
          </p:txBody>
        </p:sp>
      </p:grp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E621A461-90B9-E44D-9C53-C030E6CC2C7F}"/>
              </a:ext>
            </a:extLst>
          </p:cNvPr>
          <p:cNvSpPr txBox="1"/>
          <p:nvPr/>
        </p:nvSpPr>
        <p:spPr>
          <a:xfrm>
            <a:off x="7173046" y="205925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>
                    <a:lumMod val="75000"/>
                  </a:schemeClr>
                </a:solidFill>
              </a:rPr>
              <a:t>gas-phase species</a:t>
            </a:r>
          </a:p>
        </p:txBody>
      </p: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DD158038-3FE6-9D45-9F08-AD8F8FED1B0D}"/>
              </a:ext>
            </a:extLst>
          </p:cNvPr>
          <p:cNvGrpSpPr/>
          <p:nvPr/>
        </p:nvGrpSpPr>
        <p:grpSpPr>
          <a:xfrm>
            <a:off x="6860223" y="3072302"/>
            <a:ext cx="2249906" cy="810585"/>
            <a:chOff x="9146965" y="1982439"/>
            <a:chExt cx="2999875" cy="108078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0347BAC1-EB57-4544-AA41-93A0B203077A}"/>
                </a:ext>
              </a:extLst>
            </p:cNvPr>
            <p:cNvSpPr/>
            <p:nvPr/>
          </p:nvSpPr>
          <p:spPr>
            <a:xfrm>
              <a:off x="9146965" y="2062649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6D3B2FA7-661E-2F48-AC8C-C8187AA243E0}"/>
                </a:ext>
              </a:extLst>
            </p:cNvPr>
            <p:cNvSpPr/>
            <p:nvPr/>
          </p:nvSpPr>
          <p:spPr>
            <a:xfrm>
              <a:off x="9146965" y="2339397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0059AB9-5D10-7E47-86FC-336A65967047}"/>
                </a:ext>
              </a:extLst>
            </p:cNvPr>
            <p:cNvSpPr/>
            <p:nvPr/>
          </p:nvSpPr>
          <p:spPr>
            <a:xfrm>
              <a:off x="9146965" y="2750815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65B55809-A061-D84B-8B93-587B40A188E9}"/>
                </a:ext>
              </a:extLst>
            </p:cNvPr>
            <p:cNvSpPr txBox="1"/>
            <p:nvPr/>
          </p:nvSpPr>
          <p:spPr>
            <a:xfrm>
              <a:off x="9564061" y="198243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particle 2 – black carbon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F2CEC605-771A-7449-8504-00403E5A9197}"/>
                </a:ext>
              </a:extLst>
            </p:cNvPr>
            <p:cNvSpPr txBox="1"/>
            <p:nvPr/>
          </p:nvSpPr>
          <p:spPr>
            <a:xfrm>
              <a:off x="9564060" y="2313362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particle 2 – organics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51F78EAD-99E9-694D-8046-72EB28C1C0C8}"/>
                </a:ext>
              </a:extLst>
            </p:cNvPr>
            <p:cNvSpPr txBox="1"/>
            <p:nvPr/>
          </p:nvSpPr>
          <p:spPr>
            <a:xfrm>
              <a:off x="9564058" y="266311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particle 2 – inorganics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10EFCFC-0DDE-4945-BEC8-A13EB029B072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xmlns="" id="{898A5A32-5150-EF41-94BB-E446721B8A23}"/>
              </a:ext>
            </a:extLst>
          </p:cNvPr>
          <p:cNvSpPr/>
          <p:nvPr/>
        </p:nvSpPr>
        <p:spPr>
          <a:xfrm>
            <a:off x="6860222" y="3868111"/>
            <a:ext cx="240632" cy="245748"/>
          </a:xfrm>
          <a:custGeom>
            <a:avLst/>
            <a:gdLst>
              <a:gd name="connsiteX0" fmla="*/ 0 w 320842"/>
              <a:gd name="connsiteY0" fmla="*/ 0 h 327664"/>
              <a:gd name="connsiteX1" fmla="*/ 320842 w 320842"/>
              <a:gd name="connsiteY1" fmla="*/ 0 h 327664"/>
              <a:gd name="connsiteX2" fmla="*/ 320842 w 320842"/>
              <a:gd name="connsiteY2" fmla="*/ 299093 h 327664"/>
              <a:gd name="connsiteX3" fmla="*/ 191149 w 320842"/>
              <a:gd name="connsiteY3" fmla="*/ 232201 h 327664"/>
              <a:gd name="connsiteX4" fmla="*/ 141912 w 320842"/>
              <a:gd name="connsiteY4" fmla="*/ 327664 h 327664"/>
              <a:gd name="connsiteX5" fmla="*/ 136857 w 320842"/>
              <a:gd name="connsiteY5" fmla="*/ 327664 h 327664"/>
              <a:gd name="connsiteX6" fmla="*/ 0 w 320842"/>
              <a:gd name="connsiteY6" fmla="*/ 257078 h 32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42" h="327664">
                <a:moveTo>
                  <a:pt x="0" y="0"/>
                </a:moveTo>
                <a:lnTo>
                  <a:pt x="320842" y="0"/>
                </a:lnTo>
                <a:lnTo>
                  <a:pt x="320842" y="299093"/>
                </a:lnTo>
                <a:lnTo>
                  <a:pt x="191149" y="232201"/>
                </a:lnTo>
                <a:lnTo>
                  <a:pt x="141912" y="327664"/>
                </a:lnTo>
                <a:lnTo>
                  <a:pt x="136857" y="327664"/>
                </a:lnTo>
                <a:lnTo>
                  <a:pt x="0" y="25707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325EA44-5DB5-7F4F-8A06-D5EFF54CA605}"/>
              </a:ext>
            </a:extLst>
          </p:cNvPr>
          <p:cNvSpPr txBox="1"/>
          <p:nvPr/>
        </p:nvSpPr>
        <p:spPr>
          <a:xfrm>
            <a:off x="7173043" y="3852485"/>
            <a:ext cx="19370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particle 3 – …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3E08C92-ED78-D949-9A7C-5772A2B95E5B}"/>
              </a:ext>
            </a:extLst>
          </p:cNvPr>
          <p:cNvGrpSpPr/>
          <p:nvPr/>
        </p:nvGrpSpPr>
        <p:grpSpPr>
          <a:xfrm>
            <a:off x="770920" y="1586802"/>
            <a:ext cx="2383392" cy="2203340"/>
            <a:chOff x="6078930" y="2010699"/>
            <a:chExt cx="3177856" cy="293778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16A6D123-7A4F-C848-ABAF-4EC14050610B}"/>
                </a:ext>
              </a:extLst>
            </p:cNvPr>
            <p:cNvSpPr txBox="1"/>
            <p:nvPr/>
          </p:nvSpPr>
          <p:spPr>
            <a:xfrm>
              <a:off x="6078930" y="4363709"/>
              <a:ext cx="3177856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Particle Resolved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E473D308-1FA0-C644-B68D-C7AB9856A680}"/>
                </a:ext>
              </a:extLst>
            </p:cNvPr>
            <p:cNvGrpSpPr/>
            <p:nvPr/>
          </p:nvGrpSpPr>
          <p:grpSpPr>
            <a:xfrm>
              <a:off x="6284489" y="2010699"/>
              <a:ext cx="2766739" cy="1796987"/>
              <a:chOff x="6133179" y="2010699"/>
              <a:chExt cx="2766739" cy="1796987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15A41C5-9E0B-CA48-8B32-6A689ABEF6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15222" y="304917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0CC1E08B-D266-0A43-9722-69CF1E4BBDE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33179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35F8F704-B7F4-F646-A8D3-726C5A23CD1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13517" y="22703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6143AC76-FF2D-2F4A-B18F-7966F86191D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F3003B2B-D993-DD43-8848-5C4651CDB9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4AEA514B-346A-6949-B2E6-CD74B2954AD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15222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4C1A1FD6-F0C1-5E48-9B53-AA618FB91C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34881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A4E351BA-4EB7-7541-9DC4-1770498BB8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58462A02-B138-A742-B2AC-9FC9CFEEC1A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693858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7D98906B-61FE-404E-9EA9-C55CD6797AF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68386" y="20645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F457EE4E-81F8-0F41-AB32-5929A7D7759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4965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46F3ED4B-9FC7-C044-ACC9-C2507E61A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8388" y="258381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B14233B9-99BF-D942-8199-29C4BA319B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520" y="278955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6AF89AE7-9CD8-4145-BD3F-C7A7B8B043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0955" y="307611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93D7468B-0E6E-0D4D-A9EE-589D6833354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8388" y="336267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C44CD9E0-19D5-0D4B-A3BD-E6C5D0FF82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520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8023D6B6-6ED7-464E-AD58-B639333133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729" y="20645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9BEC748A-0CCD-0548-9405-47FDCED620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1296" y="2297259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A308D872-91E1-4E4C-89EE-2FD612294F1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06" y="261973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0F13862A-4615-7C4D-90BC-8AC92A61FEB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48729" y="284343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9C53EBCC-886E-4B4C-B33E-6614E235765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93861" y="304917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43C55A46-7262-584B-8CFE-6CA1E998ED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85306" y="33985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0FCBD601-0091-B448-A553-899C318EB0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21296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A650CA5A-D93D-814E-A99F-147C885039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5647" y="236011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26F59BC6-AF3A-CA4F-98ED-073EE804B0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4202" y="252993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A61F3625-01F5-4A4C-B2EC-EAB024AD82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01637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xmlns="" id="{849D1C4E-BE28-194B-B003-803296A9DF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5647" y="313897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E5B878E7-1DE1-E944-9BF1-30FB4409620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29070" y="336267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948692AA-4DB8-2C4E-A87B-8EE8846C7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74202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0D357EEC-36C4-0144-B5E7-D280FD4829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522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BBC63198-780F-9247-8900-B4929D0DA1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42660" y="229725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9D86D39D-CBB6-2E4C-A608-C3E23B1B8D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70093" y="258381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7E97F21D-17F5-C846-BB1F-23C5DC282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906670" y="287935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6D6A79EC-8B5B-D14D-B24E-67941B1CDA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5225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93DBC660-6D67-4945-96C9-4249B6A3D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33179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18D42E0A-857F-9C41-938C-9FF71B7D035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0614" y="229725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F7468229-4427-AB42-B4D4-7BD5F4A3EAC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224624" y="287935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xmlns="" id="{2F282481-F7D2-C849-B348-427EC5F37C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88047" y="310305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xmlns="" id="{4FB51E1E-88CD-314E-B5B9-45D71D220A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0614" y="33357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xmlns="" id="{C68A1632-4E9F-EB4B-842A-AB658BB634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3001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xmlns="" id="{2EBBD037-AAFD-6445-92E9-D7E1441740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0434" y="232419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xmlns="" id="{B8FF066B-03CE-464E-A4D4-D02CEF3DA9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87011" y="261973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xmlns="" id="{A4D28F0E-37DD-D04E-9D82-046FD4F299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23001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xmlns="" id="{85CA10C9-8337-E745-BB67-E12FD0BE7A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50434" y="310305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xmlns="" id="{C2DF8007-AF3F-144B-AAAB-00D0CB6F0B8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187011" y="33985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xmlns="" id="{7891DD59-8AFC-394F-8FFB-5D06BCA8A5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095566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xmlns="" id="{07F7D2B4-9D11-B749-8196-D94304DE7D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1978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xmlns="" id="{F9C24170-79B8-C744-B19B-C9DF8445E1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9411" y="232419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xmlns="" id="{D0543310-5124-3A4F-BB0F-79788896C2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09411" y="2843437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xmlns="" id="{C431F87E-2BA4-6040-99AC-356E93A4EA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81978" y="307611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xmlns="" id="{4857464D-5406-B345-B3D2-5B228D9E90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54543" y="33087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xmlns="" id="{F5A074D1-A9F0-C046-9575-83AE446C2D0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54543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xmlns="" id="{3BD19307-12C7-8949-AC5E-5F74CC4DDC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6329" y="236011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xmlns="" id="{DBEEBC13-D7FE-9D46-8BA1-14432A3541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62319" y="2556879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xmlns="" id="{7ABED4CC-BD7C-744F-83F3-167EE1F9044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34884" y="278955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xmlns="" id="{597C7C10-6167-F448-8740-7EF1C5BB5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89752" y="310305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xmlns="" id="{2AED3C77-ABD1-1E40-B4D3-8DA9D46BB5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6329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xmlns="" id="{682B9A49-876C-4C49-8790-330DB64953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3342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xmlns="" id="{06EEA4C4-F1F9-A44B-A754-AAA643E632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7352" y="236011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xmlns="" id="{8FCFD5C1-4EAB-C041-BF47-B3F86F2EFC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5907" y="252993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xmlns="" id="{E1D523F2-096C-E946-AFF0-3483853813A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03342" y="281649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xmlns="" id="{2FC82A1D-2621-3647-BD5C-051ED91891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67352" y="313897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xmlns="" id="{6220D64E-8A76-B748-BF63-54973B50EB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375907" y="33087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xmlns="" id="{160A6C8F-27FC-0F4E-8BF3-CD680D249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30775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xmlns="" id="{5FBA88F3-ABA3-AD49-8A60-F056DDF7EC1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90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xmlns="" id="{8778EB4F-6226-A44D-A959-21F03F99E7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11113" y="2583817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xmlns="" id="{13493701-18FD-B14F-8B94-30E11A9BA8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56245" y="304917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7CEDFED8-6DD9-B444-9B54-EFF9B97208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83680" y="33357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xmlns="" id="{D23310CF-9FFB-0A48-BE33-AC819CDB9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4769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xmlns="" id="{026A9308-2C2B-664B-9EF4-7D903FDF92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504965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8F3C410D-6220-104F-B963-F3A4352F349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13520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xmlns="" id="{5A2017D6-4636-BC47-BF8D-00E30730C1E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68388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xmlns="" id="{46CC0415-1F12-9F4D-ABE4-71CBE4E29CB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13520" y="278955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xmlns="" id="{96C801BE-67E3-B948-AE59-3AF37B94778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40955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xmlns="" id="{BB02CE11-D5A4-8A47-B514-D17FC2804DE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468388" y="232419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xmlns="" id="{63BF55EA-E97E-4348-9F70-50FFB335D8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48729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xmlns="" id="{C493A0D1-97D7-1045-8B34-5A508FF1446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21296" y="333573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xmlns="" id="{859116C2-7831-5241-9C41-BD00B15E942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85306" y="313897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xmlns="" id="{1B1196C5-B256-A543-B81B-1FBF451E30C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48729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xmlns="" id="{8088239D-EBBC-F146-A973-3FEF50BDC9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21296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xmlns="" id="{C501349A-B844-5841-A73C-1AF07CDF2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785306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xmlns="" id="{77DE4A39-0E65-7041-AD36-AA7C7ADA938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974202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xmlns="" id="{2E5AE387-3EA9-7640-BBC0-458CDAFE81D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65647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xmlns="" id="{7D96B4EA-C57B-FE4F-AE7F-829A6DAB2CE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974202" y="304917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xmlns="" id="{E0E47056-6C7F-C341-A47F-5B5A93F0E65D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01637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xmlns="" id="{F9BFF3B1-A740-FC4F-9507-7DC19F0A496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65647" y="261973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xmlns="" id="{D05D0176-BDAC-C94C-A06A-A5592E3F8DE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029070" y="23241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xmlns="" id="{3E2ED1B1-6D34-F941-ACB2-6252C052225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42660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xmlns="" id="{1BE9B841-7DDE-3647-955D-07AE2C17F50B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70093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xmlns="" id="{C5BD234C-5C8E-F54B-A9C6-F57CC075FEE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906670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xmlns="" id="{77F20BC4-BB49-1D4C-85F3-AFE94D7AAC2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xmlns="" id="{1D662B38-5339-C040-8B87-49DA199C530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xmlns="" id="{B45C2091-57AC-6D40-A893-D8DB28FDE0B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815225" y="2010699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xmlns="" id="{4C68B014-C18F-3249-865C-99212EA2230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60614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xmlns="" id="{FB299F5E-AF88-9F4E-A6E8-97D0F15EE53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33179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xmlns="" id="{5732AF01-83CF-C446-8258-CEEF8B108CB1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224624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xmlns="" id="{E6E0443C-6597-B446-831F-D81DD4B2A93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88047" y="258381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xmlns="" id="{2298E75A-C924-D341-B051-A028F515458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6160614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xmlns="" id="{8047E5B4-BC5A-A84C-BA16-96E6DECDD85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23001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xmlns="" id="{5D2DBFC9-EBB3-044F-A6D8-DF9432F1D71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50434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xmlns="" id="{25A865BD-A9D6-5545-A3FD-0B9B9ADA16A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87011" y="313897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xmlns="" id="{2755F066-F87E-384E-86AC-F8CE736252F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23001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xmlns="" id="{960E57E9-87C4-784C-B0E7-433B76AB0F0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50434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xmlns="" id="{1A1C7B83-D910-5141-87D2-9A8C1DA8052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187011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xmlns="" id="{4F12FBFB-11BA-1145-8674-620C0884472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095566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xmlns="" id="{FAF0777B-7821-7849-BA4A-D516064E0A52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81978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xmlns="" id="{8CF8DF0A-9575-B04B-BA03-1512A0BA562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309411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xmlns="" id="{39A4134B-0E3D-6443-8067-F533CADE3020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xmlns="" id="{FF20229E-5C43-B84F-B227-D3084F98013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309411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xmlns="" id="{22456DCF-1E6A-9942-9AEC-D4E98494EAE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81978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xmlns="" id="{2DC88EC9-5CAF-7A44-BB02-BDCB24448F7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xmlns="" id="{4C61E05C-6BB7-644F-878C-FF5EE221C8F7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254543" y="2010699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xmlns="" id="{CE2C80CF-1283-904E-A8D4-1A00116C592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89752" y="36222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xmlns="" id="{425B0367-4B8B-154E-8055-8F87F07F60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626329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xmlns="" id="{DCB811A1-4C3B-7041-812E-43609E29B903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62319" y="307611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xmlns="" id="{59943369-0471-D147-9ADC-A0B43D63BCF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34884" y="278955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xmlns="" id="{1A0442A5-F8C3-BC40-8866-BE76FFD1C794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89752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xmlns="" id="{863B256E-AF51-824F-A134-10C6F98B90B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534884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xmlns="" id="{0063523B-41C3-6643-90DF-EBF79A751849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626329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xmlns="" id="{D2A2E742-462A-2E4C-8B47-E606BBE7F23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67352" y="339859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xmlns="" id="{CC4642C0-BEF1-6A4F-809E-737CC73D822A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03342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xmlns="" id="{ED76B70E-121A-264B-A906-F7BD7A3767D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467352" y="261973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xmlns="" id="{65479EE1-3151-A449-9ED0-325A8133C22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375907" y="22703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xmlns="" id="{3F9D1072-F952-844B-8711-DF1C11F52A8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4769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xmlns="" id="{E1FBEA1D-E6E2-3E48-B101-528F45D21EA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11113" y="310305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xmlns="" id="{1E7935D4-67B8-CB47-A1F9-3DAA7D2755AC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656245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xmlns="" id="{71C699D0-27FF-B04A-A049-C0601F76209E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683680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xmlns="" id="{83CEC3D0-7416-A447-AFC8-C9C78ED8327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8747690" y="2100493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xmlns="" id="{A94875CA-94E9-904B-BA4B-FCB55958E46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67350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xmlns="" id="{AA16F730-7692-754A-A641-B6465175A0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xmlns="" id="{F602C5B7-E7C6-7744-AD06-FE355F489E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30773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xmlns="" id="{C77533B7-DDC5-8D49-9B77-2971D0E0111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375904" y="278955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xmlns="" id="{CC0757D2-6405-3C45-8258-4AD87F675D5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03339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xmlns="" id="{15DA994F-30F6-FB41-988C-F5A36C1D25B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430773" y="232419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xmlns="" id="{4195A381-F20F-9E48-BC7C-4D691C685BC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22998" y="333573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xmlns="" id="{77E88ED2-7573-0E46-A1F0-E328B188937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50432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xmlns="" id="{B6FD745A-BD24-5E49-AB89-35230CA017F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095563" y="252993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xmlns="" id="{C1418EF5-009C-1A43-AB01-A038AF21D61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87009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xmlns="" id="{25E6D209-014D-7247-96B6-6CA1AA4A07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22998" y="2037639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xmlns="" id="{AE22BCBD-AF7C-0D4A-B2A2-B8924B1AB81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906668" y="339859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2E765D36-F52A-4B4C-AEC5-0D536CCD406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42657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xmlns="" id="{917DFDAB-128B-D245-8E8A-854EAE0710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906668" y="261973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xmlns="" id="{19DCEA71-822D-DB44-B320-623B17AF04C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870091" y="232419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xmlns="" id="{B69F1BA2-0A6A-1746-8A9E-0A40CC01E57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35684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xmlns="" id="{7C795994-2DB1-0847-A616-0B9389A1B78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01634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xmlns="" id="{2C731016-D1ED-D247-9A2C-FF07303218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29068" y="310305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xmlns="" id="{5C00B52C-5B73-E24C-9F77-4134E9FC142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065645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xmlns="" id="{4A16AD7B-228E-454D-B216-11341CFEDF5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974199" y="252993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xmlns="" id="{A1ABA555-4294-5F4D-9B87-333E679CC5B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3568418"/>
                <a:ext cx="243673" cy="23926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xmlns="" id="{3E2BF5F0-E602-D54B-902E-034FF7FAE7A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83680" y="333573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xmlns="" id="{A2B9B9DB-DAC9-BC4C-AC07-D8776405E86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56245" y="304917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xmlns="" id="{73D3A836-D0E5-6B4F-AE17-8F41B07230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747691" y="287935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xmlns="" id="{337E942B-2FB8-DF43-A89A-12BA73168BE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711114" y="258381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xmlns="" id="{B84CAB0B-F6B3-D843-8C69-12CE8C4419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683680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xmlns="" id="{50A49635-B985-E544-B701-1CF9EAF9C43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21293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xmlns="" id="{1FEC59A3-673F-4543-B88C-EB464C1D038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48727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xmlns="" id="{DCFAEDA0-1000-984F-859A-536CF4FF1F0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85304" y="313897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xmlns="" id="{DECC7E39-4D8A-7840-836B-109DB10012B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21293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xmlns="" id="{B0DF5EA3-7650-9143-B7A9-178706BFF3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48727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xmlns="" id="{574A2875-AAE6-DB40-9182-ECB158871F4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785304" y="23601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6A44BB07-C486-6349-8221-45B655CEDD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62316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xmlns="" id="{1A6FB044-1CC1-3643-917E-26C949E0C5E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89750" y="336267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xmlns="" id="{25ABF784-1767-8B4D-A2E1-E3515BC6608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89750" y="2843436"/>
                <a:ext cx="133936" cy="131512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xmlns="" id="{6969F011-F377-1640-9A9D-B34D99FAD91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62316" y="255687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xmlns="" id="{AEA0EC0A-29F0-7E46-AD1D-8A83C3220D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534881" y="227031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xmlns="" id="{DB9D9F93-CDEF-944C-8005-C54FBE5FA6C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281975" y="3076118"/>
                <a:ext cx="188803" cy="185388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D3A2196D-3CA6-8341-B4DF-09D08898205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309409" y="258381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xmlns="" id="{238694D5-D6B7-1346-A74D-BC589BBA7FF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345986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xmlns="" id="{BE7D48B7-AAFE-614E-8284-5F016B1141D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40952" y="35953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xmlns="" id="{EB1836B3-050C-5D4D-A482-9BF80A9B6CA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504963" y="3398592"/>
                <a:ext cx="60782" cy="59680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xmlns="" id="{CD609FA2-F1AD-6E47-BCCE-ECC70F680DA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440952" y="281649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xmlns="" id="{CDEF4517-4B83-EA4E-BC01-80ABD364B9B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504963" y="261973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xmlns="" id="{0C8EA089-609C-8247-87D3-F39771DC243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224625" y="365821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xmlns="" id="{E5CBBF0C-6F82-174E-95D1-53944812BBB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33179" y="330879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xmlns="" id="{70ACA61B-A1EC-FA4B-A9C1-E810641CCA0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88048" y="3103056"/>
                <a:ext cx="133936" cy="131512"/>
              </a:xfrm>
              <a:prstGeom prst="ellipse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80000">
                    <a:schemeClr val="tx2">
                      <a:lumMod val="40000"/>
                      <a:lumOff val="60000"/>
                    </a:schemeClr>
                  </a:gs>
                  <a:gs pos="100000">
                    <a:schemeClr val="tx2">
                      <a:lumMod val="40000"/>
                      <a:lumOff val="60000"/>
                    </a:schemeClr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xmlns="" id="{028FC5C8-4757-CD44-AD8B-A8239EF64DD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33179" y="2789558"/>
                <a:ext cx="243673" cy="23926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xmlns="" id="{74D8918E-5B2B-4546-8AC1-129B6F43AEC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160614" y="2297258"/>
                <a:ext cx="188803" cy="185388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xmlns="" id="{C893836F-E1C7-514F-A333-6AB1EBD625C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6224625" y="2100493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xmlns="" id="{F3B92C58-C1D4-4B41-B4BE-AFD86371A35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8187009" y="2099762"/>
                <a:ext cx="60782" cy="59680"/>
              </a:xfrm>
              <a:prstGeom prst="ellipse">
                <a:avLst/>
              </a:prstGeom>
              <a:ln>
                <a:noFill/>
              </a:ln>
              <a:effectLst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62" name="Right Arrow 261">
            <a:extLst>
              <a:ext uri="{FF2B5EF4-FFF2-40B4-BE49-F238E27FC236}">
                <a16:creationId xmlns:a16="http://schemas.microsoft.com/office/drawing/2014/main" xmlns="" id="{2AEB5731-3EA6-614B-9E3B-0704110E6E3D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43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966BCC89-AC93-6843-BFDF-7F162158B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91" y="1730455"/>
            <a:ext cx="3013859" cy="1220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48303" rIns="67500" bIns="3375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latin typeface="Calibri" panose="020F0502020204030204" pitchFamily="34" charset="0"/>
              </a:rPr>
              <a:t>Solving chemical mechanisms involve repeated calculations of contributions from </a:t>
            </a:r>
            <a:r>
              <a:rPr lang="en-GB" sz="1650" b="1" dirty="0">
                <a:latin typeface="Calibri" panose="020F0502020204030204" pitchFamily="34" charset="0"/>
              </a:rPr>
              <a:t>hundreds</a:t>
            </a:r>
            <a:r>
              <a:rPr lang="en-GB" sz="1650" dirty="0">
                <a:latin typeface="Calibri" panose="020F0502020204030204" pitchFamily="34" charset="0"/>
              </a:rPr>
              <a:t> or </a:t>
            </a:r>
            <a:r>
              <a:rPr lang="en-GB" sz="1650" b="1" dirty="0">
                <a:latin typeface="Calibri" panose="020F0502020204030204" pitchFamily="34" charset="0"/>
              </a:rPr>
              <a:t>thousands</a:t>
            </a:r>
            <a:r>
              <a:rPr lang="en-GB" sz="1650" dirty="0">
                <a:latin typeface="Calibri" panose="020F0502020204030204" pitchFamily="34" charset="0"/>
              </a:rPr>
              <a:t> of individual </a:t>
            </a:r>
            <a:r>
              <a:rPr lang="en-GB" sz="1650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rPr>
              <a:t>reactions</a:t>
            </a:r>
            <a:endParaRPr lang="en-GB" sz="1650" b="1" dirty="0">
              <a:latin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r>
              <a:rPr lang="en-GB" sz="1650" dirty="0">
                <a:latin typeface="Calibri" panose="020F0502020204030204" pitchFamily="34" charset="0"/>
              </a:rPr>
              <a:t>Approach: simultaneously solve for </a:t>
            </a:r>
            <a:r>
              <a:rPr lang="en-GB" sz="1650" b="1" dirty="0">
                <a:latin typeface="Calibri" panose="020F0502020204030204" pitchFamily="34" charset="0"/>
              </a:rPr>
              <a:t>multiple grid cells</a:t>
            </a:r>
            <a:r>
              <a:rPr lang="en-GB" sz="1650" dirty="0">
                <a:latin typeface="Calibri" panose="020F0502020204030204" pitchFamily="34" charset="0"/>
              </a:rPr>
              <a:t>   by spreading reaction calculations across GPUs</a:t>
            </a:r>
            <a:endParaRPr lang="en-GB" sz="1650" b="1" dirty="0">
              <a:latin typeface="Calibri" panose="020F0502020204030204" pitchFamily="34" charset="0"/>
            </a:endParaRPr>
          </a:p>
          <a:p>
            <a:pPr marL="248841" indent="-248841">
              <a:buFont typeface="Arial" panose="020B0604020202020204" pitchFamily="34" charset="0"/>
              <a:buChar char="•"/>
              <a:defRPr/>
            </a:pPr>
            <a:endParaRPr lang="en-GB" sz="1650" dirty="0">
              <a:latin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FBABC8-CC9C-644D-BA2A-9D2A9F9F459A}"/>
              </a:ext>
            </a:extLst>
          </p:cNvPr>
          <p:cNvGrpSpPr/>
          <p:nvPr/>
        </p:nvGrpSpPr>
        <p:grpSpPr>
          <a:xfrm>
            <a:off x="1882672" y="1960146"/>
            <a:ext cx="6645793" cy="4425393"/>
            <a:chOff x="2371767" y="1513581"/>
            <a:chExt cx="6645793" cy="4425393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xmlns="" id="{F6B26BB4-D586-344B-BC86-B5B6965B47C4}"/>
                </a:ext>
              </a:extLst>
            </p:cNvPr>
            <p:cNvSpPr/>
            <p:nvPr/>
          </p:nvSpPr>
          <p:spPr>
            <a:xfrm rot="20114226">
              <a:off x="6571853" y="1513581"/>
              <a:ext cx="387626" cy="1443490"/>
            </a:xfrm>
            <a:prstGeom prst="leftBrac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4784A7D3-DEFB-2642-A76E-52639ADEEF08}"/>
                </a:ext>
              </a:extLst>
            </p:cNvPr>
            <p:cNvGrpSpPr/>
            <p:nvPr/>
          </p:nvGrpSpPr>
          <p:grpSpPr>
            <a:xfrm>
              <a:off x="2371767" y="4062995"/>
              <a:ext cx="6348825" cy="819915"/>
              <a:chOff x="385291" y="4456133"/>
              <a:chExt cx="8465099" cy="109322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36C92E08-2D6F-554E-A520-21BC5F7897FE}"/>
                  </a:ext>
                </a:extLst>
              </p:cNvPr>
              <p:cNvSpPr/>
              <p:nvPr/>
            </p:nvSpPr>
            <p:spPr>
              <a:xfrm>
                <a:off x="385291" y="4495889"/>
                <a:ext cx="8458518" cy="10534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DE5EC18-189D-2747-9028-D546110221CA}"/>
                  </a:ext>
                </a:extLst>
              </p:cNvPr>
              <p:cNvSpPr/>
              <p:nvPr/>
            </p:nvSpPr>
            <p:spPr>
              <a:xfrm>
                <a:off x="544315" y="4631636"/>
                <a:ext cx="7863840" cy="795528"/>
              </a:xfrm>
              <a:prstGeom prst="rect">
                <a:avLst/>
              </a:prstGeom>
              <a:pattFill prst="lgGrid">
                <a:fgClr>
                  <a:schemeClr val="accent4"/>
                </a:fgClr>
                <a:bgClr>
                  <a:schemeClr val="accent3">
                    <a:lumMod val="75000"/>
                  </a:schemeClr>
                </a:bgClr>
              </a:pattFill>
              <a:ln w="317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12B24B0-CF50-7A44-879F-6E9C749EF840}"/>
                  </a:ext>
                </a:extLst>
              </p:cNvPr>
              <p:cNvSpPr txBox="1"/>
              <p:nvPr/>
            </p:nvSpPr>
            <p:spPr>
              <a:xfrm rot="16200000">
                <a:off x="8214422" y="4691992"/>
                <a:ext cx="87182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GPUs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EDC845B-403D-2F42-91D2-8C15D171894F}"/>
                </a:ext>
              </a:extLst>
            </p:cNvPr>
            <p:cNvGrpSpPr/>
            <p:nvPr/>
          </p:nvGrpSpPr>
          <p:grpSpPr>
            <a:xfrm>
              <a:off x="6685023" y="5206333"/>
              <a:ext cx="1612589" cy="572972"/>
              <a:chOff x="4154556" y="4333462"/>
              <a:chExt cx="1075687" cy="763962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BF3254FF-AD29-2D4E-8CBD-E689EE5A3A36}"/>
                  </a:ext>
                </a:extLst>
              </p:cNvPr>
              <p:cNvSpPr/>
              <p:nvPr/>
            </p:nvSpPr>
            <p:spPr>
              <a:xfrm>
                <a:off x="4154557" y="4333462"/>
                <a:ext cx="1075686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/>
                  <a:t>State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xmlns="" id="{BCBABE96-9816-CA41-AF09-2ECB3BA028EC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075686" cy="4459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 err="1"/>
                  <a:t>species_state</a:t>
                </a:r>
                <a:r>
                  <a:rPr lang="en-US" sz="1350" dirty="0"/>
                  <a:t>[]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586E939-915A-F046-82CC-548F8741B5B3}"/>
                </a:ext>
              </a:extLst>
            </p:cNvPr>
            <p:cNvGrpSpPr/>
            <p:nvPr/>
          </p:nvGrpSpPr>
          <p:grpSpPr>
            <a:xfrm>
              <a:off x="5816110" y="5077947"/>
              <a:ext cx="861027" cy="861027"/>
              <a:chOff x="5136772" y="5809402"/>
              <a:chExt cx="1148036" cy="1148036"/>
            </a:xfrm>
          </p:grpSpPr>
          <p:sp>
            <p:nvSpPr>
              <p:cNvPr id="34" name="Circular Arrow 33">
                <a:extLst>
                  <a:ext uri="{FF2B5EF4-FFF2-40B4-BE49-F238E27FC236}">
                    <a16:creationId xmlns:a16="http://schemas.microsoft.com/office/drawing/2014/main" xmlns="" id="{F7A2C885-155E-9E42-B0D4-C9366930A69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5423427" flipH="1">
                <a:off x="5136772" y="5809402"/>
                <a:ext cx="1148036" cy="1148036"/>
              </a:xfrm>
              <a:prstGeom prst="circularArrow">
                <a:avLst>
                  <a:gd name="adj1" fmla="val 14843"/>
                  <a:gd name="adj2" fmla="val 1142319"/>
                  <a:gd name="adj3" fmla="val 20477511"/>
                  <a:gd name="adj4" fmla="val 5421232"/>
                  <a:gd name="adj5" fmla="val 17058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0AF90044-05C1-0045-9FBE-BE075A4EF223}"/>
                  </a:ext>
                </a:extLst>
              </p:cNvPr>
              <p:cNvSpPr txBox="1"/>
              <p:nvPr/>
            </p:nvSpPr>
            <p:spPr>
              <a:xfrm>
                <a:off x="5191845" y="6135149"/>
                <a:ext cx="1037891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chemeClr val="accent5">
                        <a:lumMod val="75000"/>
                      </a:schemeClr>
                    </a:solidFill>
                  </a:rPr>
                  <a:t>advance</a:t>
                </a:r>
              </a:p>
              <a:p>
                <a:pPr algn="ctr"/>
                <a:r>
                  <a:rPr lang="en-US" sz="1350" b="1" dirty="0">
                    <a:solidFill>
                      <a:schemeClr val="accent5">
                        <a:lumMod val="75000"/>
                      </a:schemeClr>
                    </a:solidFill>
                  </a:rPr>
                  <a:t>state</a:t>
                </a:r>
              </a:p>
            </p:txBody>
          </p:sp>
        </p:grpSp>
        <p:sp>
          <p:nvSpPr>
            <p:cNvPr id="36" name="Trapezoid 35">
              <a:extLst>
                <a:ext uri="{FF2B5EF4-FFF2-40B4-BE49-F238E27FC236}">
                  <a16:creationId xmlns:a16="http://schemas.microsoft.com/office/drawing/2014/main" xmlns="" id="{E8E2B5FA-2492-5741-BA19-A5B1168206A0}"/>
                </a:ext>
              </a:extLst>
            </p:cNvPr>
            <p:cNvSpPr/>
            <p:nvPr/>
          </p:nvSpPr>
          <p:spPr>
            <a:xfrm>
              <a:off x="2479014" y="3756889"/>
              <a:ext cx="5907919" cy="454481"/>
            </a:xfrm>
            <a:prstGeom prst="trapezoid">
              <a:avLst>
                <a:gd name="adj" fmla="val 549861"/>
              </a:avLst>
            </a:prstGeom>
            <a:solidFill>
              <a:schemeClr val="accent5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rapezoid 36">
              <a:extLst>
                <a:ext uri="{FF2B5EF4-FFF2-40B4-BE49-F238E27FC236}">
                  <a16:creationId xmlns:a16="http://schemas.microsoft.com/office/drawing/2014/main" xmlns="" id="{46CF59C5-C9F2-314F-A2EF-C2224DB763DF}"/>
                </a:ext>
              </a:extLst>
            </p:cNvPr>
            <p:cNvSpPr/>
            <p:nvPr/>
          </p:nvSpPr>
          <p:spPr>
            <a:xfrm rot="10800000">
              <a:off x="2491034" y="4780307"/>
              <a:ext cx="5895899" cy="515332"/>
            </a:xfrm>
            <a:prstGeom prst="trapezoid">
              <a:avLst>
                <a:gd name="adj" fmla="val 623074"/>
              </a:avLst>
            </a:prstGeom>
            <a:solidFill>
              <a:schemeClr val="accent6">
                <a:lumMod val="60000"/>
                <a:lumOff val="40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9751A59E-9CF8-D14B-A43B-4E0E47A6E6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027655" y="5111573"/>
              <a:ext cx="789488" cy="78948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350" b="1" dirty="0"/>
                <a:t>Solver</a:t>
              </a:r>
            </a:p>
            <a:p>
              <a:pPr algn="ctr"/>
              <a:r>
                <a:rPr lang="en-US" sz="1350" b="1" dirty="0"/>
                <a:t>(CPU)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D8C6337-2D22-284E-9060-3C5E66C0C70A}"/>
                </a:ext>
              </a:extLst>
            </p:cNvPr>
            <p:cNvGrpSpPr/>
            <p:nvPr/>
          </p:nvGrpSpPr>
          <p:grpSpPr>
            <a:xfrm>
              <a:off x="4969508" y="3138518"/>
              <a:ext cx="1244162" cy="619863"/>
              <a:chOff x="4010871" y="3080622"/>
              <a:chExt cx="1658882" cy="826484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xmlns="" id="{2D9B2B6D-E090-EE4E-9F64-FA8825500B5A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9" name="Cube 48">
                  <a:extLst>
                    <a:ext uri="{FF2B5EF4-FFF2-40B4-BE49-F238E27FC236}">
                      <a16:creationId xmlns:a16="http://schemas.microsoft.com/office/drawing/2014/main" xmlns="" id="{BD98BB50-9F6C-7D4D-BA70-BE185E735C3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0" name="Cube 49">
                  <a:extLst>
                    <a:ext uri="{FF2B5EF4-FFF2-40B4-BE49-F238E27FC236}">
                      <a16:creationId xmlns:a16="http://schemas.microsoft.com/office/drawing/2014/main" xmlns="" id="{D6F2F270-CAE8-8A4C-A488-26D4A4096A1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1" name="Cube 50">
                  <a:extLst>
                    <a:ext uri="{FF2B5EF4-FFF2-40B4-BE49-F238E27FC236}">
                      <a16:creationId xmlns:a16="http://schemas.microsoft.com/office/drawing/2014/main" xmlns="" id="{52FD6D10-CB14-E345-9EFC-1F2173D37A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xmlns="" id="{F0D49920-4514-2142-98C5-FD7F03DA9916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6" name="Cube 45">
                  <a:extLst>
                    <a:ext uri="{FF2B5EF4-FFF2-40B4-BE49-F238E27FC236}">
                      <a16:creationId xmlns:a16="http://schemas.microsoft.com/office/drawing/2014/main" xmlns="" id="{E85EA5DA-8B43-194A-91B6-7965470629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7" name="Cube 46">
                  <a:extLst>
                    <a:ext uri="{FF2B5EF4-FFF2-40B4-BE49-F238E27FC236}">
                      <a16:creationId xmlns:a16="http://schemas.microsoft.com/office/drawing/2014/main" xmlns="" id="{E1B5A16C-09B7-3342-86DE-8B4509BF47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8" name="Cube 47">
                  <a:extLst>
                    <a:ext uri="{FF2B5EF4-FFF2-40B4-BE49-F238E27FC236}">
                      <a16:creationId xmlns:a16="http://schemas.microsoft.com/office/drawing/2014/main" xmlns="" id="{E8F21A46-3DDD-084B-9CC5-D4D17AB5A6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xmlns="" id="{F6F13C2F-7835-FA40-8AE5-45478703D05D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1381256" cy="548640"/>
                <a:chOff x="3885182" y="3478328"/>
                <a:chExt cx="1381256" cy="548640"/>
              </a:xfrm>
            </p:grpSpPr>
            <p:sp>
              <p:nvSpPr>
                <p:cNvPr id="43" name="Cube 42">
                  <a:extLst>
                    <a:ext uri="{FF2B5EF4-FFF2-40B4-BE49-F238E27FC236}">
                      <a16:creationId xmlns:a16="http://schemas.microsoft.com/office/drawing/2014/main" xmlns="" id="{909F2933-4D6E-4443-972F-0CE6917EFE5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4" name="Cube 43">
                  <a:extLst>
                    <a:ext uri="{FF2B5EF4-FFF2-40B4-BE49-F238E27FC236}">
                      <a16:creationId xmlns:a16="http://schemas.microsoft.com/office/drawing/2014/main" xmlns="" id="{8F837FB0-33DB-FC42-80B3-7722DACBFC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45" name="Cube 44">
                  <a:extLst>
                    <a:ext uri="{FF2B5EF4-FFF2-40B4-BE49-F238E27FC236}">
                      <a16:creationId xmlns:a16="http://schemas.microsoft.com/office/drawing/2014/main" xmlns="" id="{37B622C9-95AF-1845-8588-B5C58B7E8F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C45D923C-2A98-514B-BD06-BC14C4879DE2}"/>
                </a:ext>
              </a:extLst>
            </p:cNvPr>
            <p:cNvGrpSpPr/>
            <p:nvPr/>
          </p:nvGrpSpPr>
          <p:grpSpPr>
            <a:xfrm>
              <a:off x="4969631" y="2825935"/>
              <a:ext cx="1244162" cy="619863"/>
              <a:chOff x="4010871" y="3080622"/>
              <a:chExt cx="1658882" cy="826484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xmlns="" id="{4C89389F-980A-D74A-8977-ECB447E57841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62" name="Cube 61">
                  <a:extLst>
                    <a:ext uri="{FF2B5EF4-FFF2-40B4-BE49-F238E27FC236}">
                      <a16:creationId xmlns:a16="http://schemas.microsoft.com/office/drawing/2014/main" xmlns="" id="{2E5128B2-085B-AF4B-B2CC-10EF5229F17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3" name="Cube 62">
                  <a:extLst>
                    <a:ext uri="{FF2B5EF4-FFF2-40B4-BE49-F238E27FC236}">
                      <a16:creationId xmlns:a16="http://schemas.microsoft.com/office/drawing/2014/main" xmlns="" id="{8F39F377-D7CE-9141-9EE9-BDDFBBE36D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4" name="Cube 63">
                  <a:extLst>
                    <a:ext uri="{FF2B5EF4-FFF2-40B4-BE49-F238E27FC236}">
                      <a16:creationId xmlns:a16="http://schemas.microsoft.com/office/drawing/2014/main" xmlns="" id="{779AE3F0-EDBF-EE4A-AE92-4EA0F05B8B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xmlns="" id="{DB945F15-675D-844B-937D-3C4C30D31918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59" name="Cube 58">
                  <a:extLst>
                    <a:ext uri="{FF2B5EF4-FFF2-40B4-BE49-F238E27FC236}">
                      <a16:creationId xmlns:a16="http://schemas.microsoft.com/office/drawing/2014/main" xmlns="" id="{E73F8BE3-3388-C544-8A8C-F3614AF4E07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0" name="Cube 59">
                  <a:extLst>
                    <a:ext uri="{FF2B5EF4-FFF2-40B4-BE49-F238E27FC236}">
                      <a16:creationId xmlns:a16="http://schemas.microsoft.com/office/drawing/2014/main" xmlns="" id="{380A211F-7607-D74D-83FA-B09B43AD7BB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61" name="Cube 60">
                  <a:extLst>
                    <a:ext uri="{FF2B5EF4-FFF2-40B4-BE49-F238E27FC236}">
                      <a16:creationId xmlns:a16="http://schemas.microsoft.com/office/drawing/2014/main" xmlns="" id="{4222BCD1-8A3D-3046-8F0C-B1118262AC1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xmlns="" id="{77F099B7-C3DF-3643-B7DE-698711F68CA5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1381256" cy="548640"/>
                <a:chOff x="3885182" y="3478328"/>
                <a:chExt cx="1381256" cy="548640"/>
              </a:xfrm>
            </p:grpSpPr>
            <p:sp>
              <p:nvSpPr>
                <p:cNvPr id="56" name="Cube 55">
                  <a:extLst>
                    <a:ext uri="{FF2B5EF4-FFF2-40B4-BE49-F238E27FC236}">
                      <a16:creationId xmlns:a16="http://schemas.microsoft.com/office/drawing/2014/main" xmlns="" id="{65187ED1-0795-7B4B-90CF-D2DBA399B2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7" name="Cube 56">
                  <a:extLst>
                    <a:ext uri="{FF2B5EF4-FFF2-40B4-BE49-F238E27FC236}">
                      <a16:creationId xmlns:a16="http://schemas.microsoft.com/office/drawing/2014/main" xmlns="" id="{42AB7BCD-497B-474D-BA38-3EAFCFBE8A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58" name="Cube 57">
                  <a:extLst>
                    <a:ext uri="{FF2B5EF4-FFF2-40B4-BE49-F238E27FC236}">
                      <a16:creationId xmlns:a16="http://schemas.microsoft.com/office/drawing/2014/main" xmlns="" id="{8153FBE8-F65E-BD40-B1CA-3C58849829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4371DA02-679A-3948-9185-E1940E9CCB7C}"/>
                </a:ext>
              </a:extLst>
            </p:cNvPr>
            <p:cNvGrpSpPr/>
            <p:nvPr/>
          </p:nvGrpSpPr>
          <p:grpSpPr>
            <a:xfrm>
              <a:off x="4969963" y="2516225"/>
              <a:ext cx="1244162" cy="619863"/>
              <a:chOff x="4010871" y="3080622"/>
              <a:chExt cx="1658882" cy="82648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xmlns="" id="{CE210559-FE64-E24C-A70B-D8555B272473}"/>
                  </a:ext>
                </a:extLst>
              </p:cNvPr>
              <p:cNvGrpSpPr/>
              <p:nvPr/>
            </p:nvGrpSpPr>
            <p:grpSpPr>
              <a:xfrm>
                <a:off x="4288497" y="3080622"/>
                <a:ext cx="1381256" cy="548640"/>
                <a:chOff x="3885182" y="3478328"/>
                <a:chExt cx="1381256" cy="548640"/>
              </a:xfrm>
            </p:grpSpPr>
            <p:sp>
              <p:nvSpPr>
                <p:cNvPr id="74" name="Cube 73">
                  <a:extLst>
                    <a:ext uri="{FF2B5EF4-FFF2-40B4-BE49-F238E27FC236}">
                      <a16:creationId xmlns:a16="http://schemas.microsoft.com/office/drawing/2014/main" xmlns="" id="{043D97FF-3191-B846-85FE-0E7089A901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Cube 74">
                  <a:extLst>
                    <a:ext uri="{FF2B5EF4-FFF2-40B4-BE49-F238E27FC236}">
                      <a16:creationId xmlns:a16="http://schemas.microsoft.com/office/drawing/2014/main" xmlns="" id="{871CB8EC-F59D-944A-8B91-28FAA10698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6" name="Cube 75">
                  <a:extLst>
                    <a:ext uri="{FF2B5EF4-FFF2-40B4-BE49-F238E27FC236}">
                      <a16:creationId xmlns:a16="http://schemas.microsoft.com/office/drawing/2014/main" xmlns="" id="{EE81C9D0-B8EE-5A41-AF5A-F79E0125329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xmlns="" id="{7FD51A0E-E13E-1742-A8D3-6BBD98C34DC9}"/>
                  </a:ext>
                </a:extLst>
              </p:cNvPr>
              <p:cNvGrpSpPr/>
              <p:nvPr/>
            </p:nvGrpSpPr>
            <p:grpSpPr>
              <a:xfrm>
                <a:off x="4149684" y="3219544"/>
                <a:ext cx="1381256" cy="548640"/>
                <a:chOff x="3885182" y="3478328"/>
                <a:chExt cx="1381256" cy="548640"/>
              </a:xfrm>
            </p:grpSpPr>
            <p:sp>
              <p:nvSpPr>
                <p:cNvPr id="71" name="Cube 70">
                  <a:extLst>
                    <a:ext uri="{FF2B5EF4-FFF2-40B4-BE49-F238E27FC236}">
                      <a16:creationId xmlns:a16="http://schemas.microsoft.com/office/drawing/2014/main" xmlns="" id="{E28FD751-8557-3149-822D-26159B2AF22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2" name="Cube 71">
                  <a:extLst>
                    <a:ext uri="{FF2B5EF4-FFF2-40B4-BE49-F238E27FC236}">
                      <a16:creationId xmlns:a16="http://schemas.microsoft.com/office/drawing/2014/main" xmlns="" id="{F752A8AB-1CBC-1044-998B-E49DAE172E6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Cube 72">
                  <a:extLst>
                    <a:ext uri="{FF2B5EF4-FFF2-40B4-BE49-F238E27FC236}">
                      <a16:creationId xmlns:a16="http://schemas.microsoft.com/office/drawing/2014/main" xmlns="" id="{ED3B45B6-3F15-8746-B790-E90C143D23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717798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704DBD53-6127-504E-864F-AB14020AF4E1}"/>
                  </a:ext>
                </a:extLst>
              </p:cNvPr>
              <p:cNvGrpSpPr/>
              <p:nvPr/>
            </p:nvGrpSpPr>
            <p:grpSpPr>
              <a:xfrm>
                <a:off x="4010871" y="3358466"/>
                <a:ext cx="964948" cy="548640"/>
                <a:chOff x="3885182" y="3478328"/>
                <a:chExt cx="964948" cy="548640"/>
              </a:xfrm>
            </p:grpSpPr>
            <p:sp>
              <p:nvSpPr>
                <p:cNvPr id="69" name="Cube 68">
                  <a:extLst>
                    <a:ext uri="{FF2B5EF4-FFF2-40B4-BE49-F238E27FC236}">
                      <a16:creationId xmlns:a16="http://schemas.microsoft.com/office/drawing/2014/main" xmlns="" id="{6B5BADBF-882C-394C-9FD5-FDBBB3D859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885182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0" name="Cube 69">
                  <a:extLst>
                    <a:ext uri="{FF2B5EF4-FFF2-40B4-BE49-F238E27FC236}">
                      <a16:creationId xmlns:a16="http://schemas.microsoft.com/office/drawing/2014/main" xmlns="" id="{B2918BA9-542C-3547-9C39-E10B52DD93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301490" y="3478328"/>
                  <a:ext cx="548640" cy="548640"/>
                </a:xfrm>
                <a:prstGeom prst="cube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</p:grpSp>
        <p:sp>
          <p:nvSpPr>
            <p:cNvPr id="77" name="Cube 76">
              <a:extLst>
                <a:ext uri="{FF2B5EF4-FFF2-40B4-BE49-F238E27FC236}">
                  <a16:creationId xmlns:a16="http://schemas.microsoft.com/office/drawing/2014/main" xmlns="" id="{7B3DFECB-75C7-B34C-9DF2-DD091A795F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069494" y="2304873"/>
              <a:ext cx="411480" cy="411480"/>
            </a:xfrm>
            <a:prstGeom prst="cub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F1DF768C-4BC9-E14C-BAF3-45A7763D990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6055" y="1650348"/>
              <a:ext cx="2101505" cy="584978"/>
              <a:chOff x="7902697" y="5367127"/>
              <a:chExt cx="3811003" cy="1060837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xmlns="" id="{4EF57EF9-104B-BC4B-9A9D-7025CAD2CD8E}"/>
                  </a:ext>
                </a:extLst>
              </p:cNvPr>
              <p:cNvSpPr/>
              <p:nvPr/>
            </p:nvSpPr>
            <p:spPr>
              <a:xfrm>
                <a:off x="7902697" y="5367130"/>
                <a:ext cx="797356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8721D2C5-CE31-1D4F-81AC-7B64149118FA}"/>
                  </a:ext>
                </a:extLst>
              </p:cNvPr>
              <p:cNvSpPr/>
              <p:nvPr/>
            </p:nvSpPr>
            <p:spPr>
              <a:xfrm>
                <a:off x="8757461" y="5367129"/>
                <a:ext cx="1075549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id="{C580D0F5-6B71-0C43-8E97-DC0D6FF92665}"/>
                  </a:ext>
                </a:extLst>
              </p:cNvPr>
              <p:cNvSpPr/>
              <p:nvPr/>
            </p:nvSpPr>
            <p:spPr>
              <a:xfrm>
                <a:off x="9890418" y="5367128"/>
                <a:ext cx="499287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xmlns="" id="{492DF196-DEF6-784C-B27C-8D559B9799AA}"/>
                  </a:ext>
                </a:extLst>
              </p:cNvPr>
              <p:cNvSpPr/>
              <p:nvPr/>
            </p:nvSpPr>
            <p:spPr>
              <a:xfrm>
                <a:off x="7917064" y="5931007"/>
                <a:ext cx="1449998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xmlns="" id="{95B5728E-4DBC-C742-B9DB-95CC95A206E3}"/>
                  </a:ext>
                </a:extLst>
              </p:cNvPr>
              <p:cNvSpPr/>
              <p:nvPr/>
            </p:nvSpPr>
            <p:spPr>
              <a:xfrm>
                <a:off x="9415061" y="5931007"/>
                <a:ext cx="2298639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id="{7678F358-2EA1-E843-ADF9-67E61B1A817E}"/>
                  </a:ext>
                </a:extLst>
              </p:cNvPr>
              <p:cNvSpPr/>
              <p:nvPr/>
            </p:nvSpPr>
            <p:spPr>
              <a:xfrm>
                <a:off x="10447113" y="5367127"/>
                <a:ext cx="1266587" cy="4969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ACA7208-4FC9-734D-A7D9-505DF80977B8}"/>
                </a:ext>
              </a:extLst>
            </p:cNvPr>
            <p:cNvSpPr txBox="1"/>
            <p:nvPr/>
          </p:nvSpPr>
          <p:spPr>
            <a:xfrm>
              <a:off x="7015341" y="2252703"/>
              <a:ext cx="19885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5">
                      <a:lumMod val="75000"/>
                    </a:schemeClr>
                  </a:solidFill>
                </a:rPr>
                <a:t>Condensed Data Structure</a:t>
              </a:r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7308D288-9DB3-0549-8B02-CD3F1A77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Porting to GPUs</a:t>
            </a:r>
          </a:p>
        </p:txBody>
      </p:sp>
    </p:spTree>
    <p:extLst>
      <p:ext uri="{BB962C8B-B14F-4D97-AF65-F5344CB8AC3E}">
        <p14:creationId xmlns:p14="http://schemas.microsoft.com/office/powerpoint/2010/main" val="118833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559500" y="218052"/>
            <a:ext cx="8039420" cy="838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ctr">
              <a:lnSpc>
                <a:spcPct val="100000"/>
              </a:lnSpc>
            </a:pPr>
            <a:r>
              <a:rPr lang="en-US" sz="3419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Marenostrum</a:t>
            </a:r>
            <a:r>
              <a:rPr lang="en-US" sz="3419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IV</a:t>
            </a:r>
            <a:endParaRPr lang="en-US" sz="273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Imagen 3" descr="2017_bsc_superordenador_marenostrum-4_barcelona-supercomputing-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454" y="2617832"/>
            <a:ext cx="5636445" cy="3751759"/>
          </a:xfrm>
          <a:prstGeom prst="rect">
            <a:avLst/>
          </a:prstGeom>
        </p:spPr>
      </p:pic>
      <p:sp>
        <p:nvSpPr>
          <p:cNvPr id="5" name="Shape 149"/>
          <p:cNvSpPr/>
          <p:nvPr/>
        </p:nvSpPr>
        <p:spPr>
          <a:xfrm>
            <a:off x="330532" y="1077575"/>
            <a:ext cx="8546754" cy="4912501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General-purpose block with Intel Xeon Platinum chips with a total of 165,888 processors.</a:t>
            </a:r>
          </a:p>
          <a:p>
            <a:pPr marL="171450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Emerging technologies: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IBM POWER9 processors and NVIDIA Volta GPUs.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Intel Knights Hill (KNH) processors. </a:t>
            </a:r>
          </a:p>
          <a:p>
            <a:pPr marL="628650" lvl="1" indent="-171450">
              <a:buFont typeface="Arial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 cluster of 64 bit ARMv8 processors in a prototype machine.</a:t>
            </a:r>
          </a:p>
          <a:p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3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4138" y="2655307"/>
            <a:ext cx="2660073" cy="1652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 </a:t>
            </a:r>
            <a:r>
              <a:rPr lang="en-GB" sz="4000" b="1" dirty="0">
                <a:solidFill>
                  <a:schemeClr val="bg1"/>
                </a:solidFill>
              </a:rPr>
              <a:t>Thank you!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2EAD553-CF62-2740-AF79-199A82401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40" y="5908983"/>
            <a:ext cx="1061313" cy="707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B0B98C-5C3A-6946-8CFD-30865FFC7588}"/>
              </a:ext>
            </a:extLst>
          </p:cNvPr>
          <p:cNvSpPr txBox="1"/>
          <p:nvPr/>
        </p:nvSpPr>
        <p:spPr>
          <a:xfrm>
            <a:off x="3322704" y="2138552"/>
            <a:ext cx="542358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accent1"/>
                </a:solidFill>
              </a:rPr>
              <a:t>Acknowledgments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1"/>
                </a:solidFill>
              </a:rPr>
              <a:t>Spanish Ministry of Economy and Competitiveness </a:t>
            </a:r>
            <a:r>
              <a:rPr lang="en-GB" sz="1600" dirty="0" smtClean="0">
                <a:solidFill>
                  <a:schemeClr val="accent1"/>
                </a:solidFill>
              </a:rPr>
              <a:t>(</a:t>
            </a:r>
            <a:r>
              <a:rPr lang="en-US" sz="1600" dirty="0">
                <a:solidFill>
                  <a:schemeClr val="accent1"/>
                </a:solidFill>
              </a:rPr>
              <a:t>CGL2006-11879/CLI, CGL2008-02818/CLI, CGL2010-19652, CGL2013-46736-R1, CSD2007-0050, SEV-2011-</a:t>
            </a:r>
            <a:r>
              <a:rPr lang="en-US" sz="1600" dirty="0" smtClean="0">
                <a:solidFill>
                  <a:schemeClr val="accent1"/>
                </a:solidFill>
              </a:rPr>
              <a:t>00067)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European Research Council </a:t>
            </a:r>
            <a:r>
              <a:rPr lang="mr-IN" sz="1600" dirty="0" smtClean="0">
                <a:solidFill>
                  <a:schemeClr val="accent1"/>
                </a:solidFill>
              </a:rPr>
              <a:t>–</a:t>
            </a:r>
            <a:r>
              <a:rPr lang="en-US" sz="1600" dirty="0" smtClean="0">
                <a:solidFill>
                  <a:schemeClr val="accent1"/>
                </a:solidFill>
              </a:rPr>
              <a:t> H2020 ERC Consolidator Grant FRAGMENT</a:t>
            </a:r>
            <a:endParaRPr lang="en-US" sz="1600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The </a:t>
            </a:r>
            <a:r>
              <a:rPr lang="en-US" sz="1600" dirty="0">
                <a:solidFill>
                  <a:schemeClr val="accent1"/>
                </a:solidFill>
              </a:rPr>
              <a:t>Copernicus Atmosphere Monitoring Service (CAMS50, CAMS81) on behalf of the European Commission.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AXA </a:t>
            </a:r>
            <a:r>
              <a:rPr lang="en-US" sz="1600" dirty="0">
                <a:solidFill>
                  <a:schemeClr val="accent1"/>
                </a:solidFill>
              </a:rPr>
              <a:t>Research </a:t>
            </a:r>
            <a:r>
              <a:rPr lang="en-US" sz="1600" dirty="0">
                <a:solidFill>
                  <a:schemeClr val="accent1"/>
                </a:solidFill>
              </a:rPr>
              <a:t>Fund.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/>
                </a:solidFill>
              </a:rPr>
              <a:t>H2020 </a:t>
            </a:r>
            <a:r>
              <a:rPr lang="en-US" sz="1600" dirty="0">
                <a:solidFill>
                  <a:schemeClr val="accent1"/>
                </a:solidFill>
              </a:rPr>
              <a:t>research and innovation </a:t>
            </a:r>
            <a:r>
              <a:rPr lang="en-US" sz="1600" dirty="0" err="1">
                <a:solidFill>
                  <a:schemeClr val="accent1"/>
                </a:solidFill>
              </a:rPr>
              <a:t>programme</a:t>
            </a:r>
            <a:r>
              <a:rPr lang="en-US" sz="1600" dirty="0">
                <a:solidFill>
                  <a:schemeClr val="accent1"/>
                </a:solidFill>
              </a:rPr>
              <a:t> under the Marie </a:t>
            </a:r>
            <a:r>
              <a:rPr lang="en-US" sz="1600" dirty="0" err="1">
                <a:solidFill>
                  <a:schemeClr val="accent1"/>
                </a:solidFill>
              </a:rPr>
              <a:t>Sklodowska</a:t>
            </a:r>
            <a:r>
              <a:rPr lang="en-US" sz="1600" dirty="0">
                <a:solidFill>
                  <a:schemeClr val="accent1"/>
                </a:solidFill>
              </a:rPr>
              <a:t>-Curie grant agreement No 747048.</a:t>
            </a: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229" y="5169068"/>
            <a:ext cx="3062679" cy="692827"/>
          </a:xfrm>
          <a:prstGeom prst="rect">
            <a:avLst/>
          </a:prstGeom>
        </p:spPr>
      </p:pic>
      <p:pic>
        <p:nvPicPr>
          <p:cNvPr id="2" name="Imagen 1" descr="Captura de pantalla 2019-05-20 a las 23.57.1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25" y="5907674"/>
            <a:ext cx="1531911" cy="675986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077" y="5870760"/>
            <a:ext cx="1126182" cy="74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758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JSON Configuration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4E6482-6066-4482-A64D-572DCD1D2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602" y="1768555"/>
            <a:ext cx="8426689" cy="922466"/>
          </a:xfrm>
        </p:spPr>
        <p:txBody>
          <a:bodyPr/>
          <a:lstStyle/>
          <a:p>
            <a:pPr>
              <a:tabLst>
                <a:tab pos="1678781" algn="l"/>
              </a:tabLst>
            </a:pPr>
            <a:r>
              <a:rPr lang="en-US" b="1" dirty="0">
                <a:solidFill>
                  <a:srgbClr val="004890"/>
                </a:solidFill>
              </a:rPr>
              <a:t>Readily applied to science models</a:t>
            </a:r>
          </a:p>
          <a:p>
            <a:pPr>
              <a:tabLst>
                <a:tab pos="1678781" algn="l"/>
              </a:tabLst>
            </a:pPr>
            <a:r>
              <a:rPr lang="en-US" b="1" dirty="0">
                <a:solidFill>
                  <a:srgbClr val="004890"/>
                </a:solidFill>
              </a:rPr>
              <a:t>Industry standard – lots of free tools available</a:t>
            </a:r>
          </a:p>
          <a:p>
            <a:pPr>
              <a:tabLst>
                <a:tab pos="1678781" algn="l"/>
              </a:tabLst>
            </a:pPr>
            <a:endParaRPr lang="en-US" b="1" dirty="0">
              <a:solidFill>
                <a:srgbClr val="004890"/>
              </a:solidFill>
            </a:endParaRPr>
          </a:p>
          <a:p>
            <a:pPr>
              <a:tabLst>
                <a:tab pos="1678781" algn="l"/>
              </a:tabLst>
            </a:pPr>
            <a:endParaRPr lang="en-US" b="1" dirty="0">
              <a:solidFill>
                <a:srgbClr val="00489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AAA982-3C9B-4746-A43C-4828465112C5}"/>
              </a:ext>
            </a:extLst>
          </p:cNvPr>
          <p:cNvSpPr txBox="1"/>
          <p:nvPr/>
        </p:nvSpPr>
        <p:spPr>
          <a:xfrm>
            <a:off x="6259955" y="2828027"/>
            <a:ext cx="2584089" cy="22852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MONARCH mass-based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AERO_REP_MODAL_BINNED_MASS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modes/bins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BINNED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dust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minimum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1.0e-7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maximum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1.0e-5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scale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MODAL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LOG_NORMAL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geometric mean diameter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2.12e-8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geometric standard deviation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2.24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1B791F-FB55-354A-9898-ABC22E17BEA8}"/>
              </a:ext>
            </a:extLst>
          </p:cNvPr>
          <p:cNvSpPr txBox="1"/>
          <p:nvPr/>
        </p:nvSpPr>
        <p:spPr>
          <a:xfrm>
            <a:off x="2219682" y="2828026"/>
            <a:ext cx="2338124" cy="10156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SIMPOL_PHASE_TRANSFER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gas-phase species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ISOP-P1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aerosol phase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 matter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aerosol-phase species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ISOP-P1_aero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3.81e3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-2.13e1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0.0 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C90EB7B-56D8-1749-8B7B-EAB0457E6240}"/>
              </a:ext>
            </a:extLst>
          </p:cNvPr>
          <p:cNvSpPr txBox="1"/>
          <p:nvPr/>
        </p:nvSpPr>
        <p:spPr>
          <a:xfrm>
            <a:off x="3946353" y="3603194"/>
            <a:ext cx="2547003" cy="18235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n-butanol/water activity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SUB_MODEL_UNIFAC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[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n-butanol/water mixture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"],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functional groups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CH2(-OH)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group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 err="1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CHn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(-OH)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0.6744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0.540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CH2(hydrophobic tail)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 group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 err="1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CHn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(hydrophobic tail)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0.6744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surface </a:t>
            </a:r>
            <a:r>
              <a:rPr lang="en-US" sz="75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param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0.540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}, 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B01EB6-758C-CF44-A80B-C723701745D3}"/>
              </a:ext>
            </a:extLst>
          </p:cNvPr>
          <p:cNvSpPr txBox="1"/>
          <p:nvPr/>
        </p:nvSpPr>
        <p:spPr>
          <a:xfrm>
            <a:off x="2376161" y="3595490"/>
            <a:ext cx="1398620" cy="170816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reactants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O3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 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products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NO2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{}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},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type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"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ARRHENIUS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3.0E-12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0.0E+00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"</a:t>
            </a:r>
            <a:r>
              <a:rPr lang="en-US" sz="75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" : </a:t>
            </a:r>
            <a:r>
              <a:rPr lang="en-US" sz="750" dirty="0">
                <a:solidFill>
                  <a:srgbClr val="B24C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-1500.0</a:t>
            </a:r>
          </a:p>
          <a:p>
            <a:pPr defTabSz="137160"/>
            <a:r>
              <a:rPr lang="en-US" sz="7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53413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Object-Oriented Design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B42C24-1016-B74D-A552-8451FF8E681E}"/>
              </a:ext>
            </a:extLst>
          </p:cNvPr>
          <p:cNvGrpSpPr/>
          <p:nvPr/>
        </p:nvGrpSpPr>
        <p:grpSpPr>
          <a:xfrm>
            <a:off x="237817" y="1501903"/>
            <a:ext cx="3092600" cy="3922776"/>
            <a:chOff x="5803492" y="859537"/>
            <a:chExt cx="4123467" cy="523036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B25874CA-E27C-B343-89A0-3757FE94956E}"/>
                </a:ext>
              </a:extLst>
            </p:cNvPr>
            <p:cNvGrpSpPr/>
            <p:nvPr/>
          </p:nvGrpSpPr>
          <p:grpSpPr>
            <a:xfrm>
              <a:off x="5803492" y="859537"/>
              <a:ext cx="4123467" cy="5230368"/>
              <a:chOff x="5803492" y="859537"/>
              <a:chExt cx="4123467" cy="5230368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xmlns="" id="{99FE7848-9D44-AA49-AFE3-32295A39CBC3}"/>
                  </a:ext>
                </a:extLst>
              </p:cNvPr>
              <p:cNvGrpSpPr/>
              <p:nvPr/>
            </p:nvGrpSpPr>
            <p:grpSpPr>
              <a:xfrm>
                <a:off x="5803492" y="859537"/>
                <a:ext cx="4123467" cy="5230368"/>
                <a:chOff x="6618500" y="859537"/>
                <a:chExt cx="4123467" cy="5230368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xmlns="" id="{D1B0A70D-1685-4343-ABC3-4224B8499248}"/>
                    </a:ext>
                  </a:extLst>
                </p:cNvPr>
                <p:cNvSpPr/>
                <p:nvPr/>
              </p:nvSpPr>
              <p:spPr>
                <a:xfrm>
                  <a:off x="6661437" y="859537"/>
                  <a:ext cx="4080530" cy="5230368"/>
                </a:xfrm>
                <a:prstGeom prst="rect">
                  <a:avLst/>
                </a:prstGeom>
                <a:gradFill>
                  <a:gsLst>
                    <a:gs pos="0">
                      <a:schemeClr val="accent3">
                        <a:lumMod val="110000"/>
                        <a:satMod val="105000"/>
                        <a:tint val="67000"/>
                        <a:alpha val="20000"/>
                      </a:schemeClr>
                    </a:gs>
                    <a:gs pos="50000">
                      <a:schemeClr val="accent3">
                        <a:lumMod val="105000"/>
                        <a:satMod val="103000"/>
                        <a:tint val="73000"/>
                        <a:alpha val="30000"/>
                      </a:schemeClr>
                    </a:gs>
                    <a:gs pos="100000">
                      <a:schemeClr val="accent3">
                        <a:lumMod val="105000"/>
                        <a:satMod val="109000"/>
                        <a:tint val="81000"/>
                        <a:alpha val="30000"/>
                      </a:schemeClr>
                    </a:gs>
                  </a:gsLst>
                </a:gradFill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4DD9FF0C-D6E5-8A43-AA1E-A8A0492D97CE}"/>
                    </a:ext>
                  </a:extLst>
                </p:cNvPr>
                <p:cNvSpPr txBox="1"/>
                <p:nvPr/>
              </p:nvSpPr>
              <p:spPr>
                <a:xfrm>
                  <a:off x="6618500" y="893828"/>
                  <a:ext cx="2406230" cy="400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35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Chemistry Module</a:t>
                  </a:r>
                </a:p>
              </p:txBody>
            </p:sp>
          </p:grp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4F9AF84-8CF1-174B-AEFF-ED700E718CD6}"/>
                  </a:ext>
                </a:extLst>
              </p:cNvPr>
              <p:cNvSpPr/>
              <p:nvPr/>
            </p:nvSpPr>
            <p:spPr>
              <a:xfrm>
                <a:off x="6122506" y="1528561"/>
                <a:ext cx="934278" cy="3780909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sz="1350" b="1" dirty="0"/>
                  <a:t>chemistry core</a:t>
                </a:r>
              </a:p>
            </p:txBody>
          </p:sp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0C9871E1-B263-0644-BA4A-05B959525A72}"/>
                  </a:ext>
                </a:extLst>
              </p:cNvPr>
              <p:cNvSpPr/>
              <p:nvPr/>
            </p:nvSpPr>
            <p:spPr>
              <a:xfrm>
                <a:off x="7551521" y="3254539"/>
                <a:ext cx="2007705" cy="183060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/>
                  <a:t>integrated</a:t>
                </a:r>
              </a:p>
              <a:p>
                <a:pPr algn="ctr"/>
                <a:r>
                  <a:rPr lang="en-US" sz="1350" b="1" dirty="0"/>
                  <a:t>chemical</a:t>
                </a:r>
              </a:p>
              <a:p>
                <a:pPr algn="ctr"/>
                <a:r>
                  <a:rPr lang="en-US" sz="1350" b="1" dirty="0"/>
                  <a:t>mechanism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62B96BB4-C67C-CF40-855A-FE3742753D74}"/>
                </a:ext>
              </a:extLst>
            </p:cNvPr>
            <p:cNvGrpSpPr/>
            <p:nvPr/>
          </p:nvGrpSpPr>
          <p:grpSpPr>
            <a:xfrm>
              <a:off x="7070983" y="3719097"/>
              <a:ext cx="468609" cy="901485"/>
              <a:chOff x="7070983" y="3823229"/>
              <a:chExt cx="468609" cy="901485"/>
            </a:xfrm>
          </p:grpSpPr>
          <p:sp>
            <p:nvSpPr>
              <p:cNvPr id="22" name="Right Arrow 21">
                <a:extLst>
                  <a:ext uri="{FF2B5EF4-FFF2-40B4-BE49-F238E27FC236}">
                    <a16:creationId xmlns:a16="http://schemas.microsoft.com/office/drawing/2014/main" xmlns="" id="{6F5AE1A8-9A7D-7943-88D9-9E6DBDC3FA62}"/>
                  </a:ext>
                </a:extLst>
              </p:cNvPr>
              <p:cNvSpPr/>
              <p:nvPr/>
            </p:nvSpPr>
            <p:spPr>
              <a:xfrm>
                <a:off x="7070983" y="3823229"/>
                <a:ext cx="468609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ight Arrow 22">
                <a:extLst>
                  <a:ext uri="{FF2B5EF4-FFF2-40B4-BE49-F238E27FC236}">
                    <a16:creationId xmlns:a16="http://schemas.microsoft.com/office/drawing/2014/main" xmlns="" id="{6DF5A256-EE8E-B24A-92A8-B3A5ACD0741D}"/>
                  </a:ext>
                </a:extLst>
              </p:cNvPr>
              <p:cNvSpPr/>
              <p:nvPr/>
            </p:nvSpPr>
            <p:spPr>
              <a:xfrm>
                <a:off x="7070983" y="4395530"/>
                <a:ext cx="468609" cy="329184"/>
              </a:xfrm>
              <a:prstGeom prst="rightArrow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A6E807C9-4BC4-E547-9736-FF774F19D490}"/>
              </a:ext>
            </a:extLst>
          </p:cNvPr>
          <p:cNvGrpSpPr/>
          <p:nvPr/>
        </p:nvGrpSpPr>
        <p:grpSpPr>
          <a:xfrm>
            <a:off x="2908269" y="1501903"/>
            <a:ext cx="5753684" cy="3922776"/>
            <a:chOff x="3877692" y="859537"/>
            <a:chExt cx="7671578" cy="5230368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CEF1E1E5-7C7D-1340-AAF7-051FA366B27E}"/>
                </a:ext>
              </a:extLst>
            </p:cNvPr>
            <p:cNvSpPr/>
            <p:nvPr/>
          </p:nvSpPr>
          <p:spPr>
            <a:xfrm rot="1853675">
              <a:off x="3877692" y="1576326"/>
              <a:ext cx="2670854" cy="3998933"/>
            </a:xfrm>
            <a:custGeom>
              <a:avLst/>
              <a:gdLst>
                <a:gd name="connsiteX0" fmla="*/ 0 w 2670854"/>
                <a:gd name="connsiteY0" fmla="*/ 0 h 3998933"/>
                <a:gd name="connsiteX1" fmla="*/ 2670854 w 2670854"/>
                <a:gd name="connsiteY1" fmla="*/ 0 h 3998933"/>
                <a:gd name="connsiteX2" fmla="*/ 2670854 w 2670854"/>
                <a:gd name="connsiteY2" fmla="*/ 3998933 h 3998933"/>
                <a:gd name="connsiteX3" fmla="*/ 915817 w 2670854"/>
                <a:gd name="connsiteY3" fmla="*/ 3998933 h 3998933"/>
                <a:gd name="connsiteX4" fmla="*/ 949460 w 2670854"/>
                <a:gd name="connsiteY4" fmla="*/ 3961384 h 3998933"/>
                <a:gd name="connsiteX5" fmla="*/ 965017 w 2670854"/>
                <a:gd name="connsiteY5" fmla="*/ 3624463 h 3998933"/>
                <a:gd name="connsiteX6" fmla="*/ 338396 w 2670854"/>
                <a:gd name="connsiteY6" fmla="*/ 2577231 h 3998933"/>
                <a:gd name="connsiteX7" fmla="*/ 34142 w 2670854"/>
                <a:gd name="connsiteY7" fmla="*/ 2431671 h 3998933"/>
                <a:gd name="connsiteX8" fmla="*/ 0 w 2670854"/>
                <a:gd name="connsiteY8" fmla="*/ 2439962 h 399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0854" h="3998933">
                  <a:moveTo>
                    <a:pt x="0" y="0"/>
                  </a:moveTo>
                  <a:lnTo>
                    <a:pt x="2670854" y="0"/>
                  </a:lnTo>
                  <a:lnTo>
                    <a:pt x="2670854" y="3998933"/>
                  </a:lnTo>
                  <a:lnTo>
                    <a:pt x="915817" y="3998933"/>
                  </a:lnTo>
                  <a:lnTo>
                    <a:pt x="949460" y="3961384"/>
                  </a:lnTo>
                  <a:cubicBezTo>
                    <a:pt x="1019647" y="3865411"/>
                    <a:pt x="1029907" y="3732911"/>
                    <a:pt x="965017" y="3624463"/>
                  </a:cubicBezTo>
                  <a:lnTo>
                    <a:pt x="338396" y="2577231"/>
                  </a:lnTo>
                  <a:cubicBezTo>
                    <a:pt x="273505" y="2468784"/>
                    <a:pt x="151894" y="2415189"/>
                    <a:pt x="34142" y="2431671"/>
                  </a:cubicBezTo>
                  <a:lnTo>
                    <a:pt x="0" y="243996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39000"/>
              </a:schemeClr>
            </a:solidFill>
            <a:ln>
              <a:solidFill>
                <a:schemeClr val="accent4">
                  <a:lumMod val="60000"/>
                  <a:lumOff val="4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9D10691B-1F2D-D344-9B87-8472CE93C629}"/>
                </a:ext>
              </a:extLst>
            </p:cNvPr>
            <p:cNvSpPr/>
            <p:nvPr/>
          </p:nvSpPr>
          <p:spPr>
            <a:xfrm>
              <a:off x="4871791" y="859537"/>
              <a:ext cx="6677479" cy="523036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b="1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24D7A3A8-2741-444E-B367-9EF73CAB302A}"/>
              </a:ext>
            </a:extLst>
          </p:cNvPr>
          <p:cNvGrpSpPr/>
          <p:nvPr/>
        </p:nvGrpSpPr>
        <p:grpSpPr>
          <a:xfrm>
            <a:off x="3966342" y="3544163"/>
            <a:ext cx="1988580" cy="1174439"/>
            <a:chOff x="4140250" y="4333462"/>
            <a:chExt cx="1908313" cy="15659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FA1EDF-4920-C747-B182-BE50560BDBF4}"/>
                </a:ext>
              </a:extLst>
            </p:cNvPr>
            <p:cNvSpPr/>
            <p:nvPr/>
          </p:nvSpPr>
          <p:spPr>
            <a:xfrm>
              <a:off x="4140250" y="4333462"/>
              <a:ext cx="1908313" cy="31805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 err="1"/>
                <a:t>SubModel</a:t>
              </a:r>
              <a:endParaRPr lang="en-US" sz="1350" i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58C7D74-6ABA-4148-BA6B-2B33460FCFA5}"/>
                </a:ext>
              </a:extLst>
            </p:cNvPr>
            <p:cNvSpPr/>
            <p:nvPr/>
          </p:nvSpPr>
          <p:spPr>
            <a:xfrm>
              <a:off x="4140250" y="4651514"/>
              <a:ext cx="1908313" cy="124786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/>
                <a:t>update()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5DD7EF55-B0D2-4340-9AFF-2515AED6C096}"/>
              </a:ext>
            </a:extLst>
          </p:cNvPr>
          <p:cNvGrpSpPr/>
          <p:nvPr/>
        </p:nvGrpSpPr>
        <p:grpSpPr>
          <a:xfrm>
            <a:off x="6386686" y="1971280"/>
            <a:ext cx="1988580" cy="1341783"/>
            <a:chOff x="4154556" y="4333462"/>
            <a:chExt cx="1908313" cy="178904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B7226CF-0B7F-0C40-BD16-E071ADD5EC4D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 err="1"/>
                <a:t>AerosolRepresentation</a:t>
              </a:r>
              <a:endParaRPr lang="en-US" sz="1350" i="1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95E65140-A0EF-9445-8733-8ABBBCC7652F}"/>
                </a:ext>
              </a:extLst>
            </p:cNvPr>
            <p:cNvSpPr/>
            <p:nvPr/>
          </p:nvSpPr>
          <p:spPr>
            <a:xfrm>
              <a:off x="4154556" y="4651514"/>
              <a:ext cx="1908313" cy="147099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825CC4A6-9D36-6744-8C54-5370CDF4619D}"/>
              </a:ext>
            </a:extLst>
          </p:cNvPr>
          <p:cNvGrpSpPr/>
          <p:nvPr/>
        </p:nvGrpSpPr>
        <p:grpSpPr>
          <a:xfrm>
            <a:off x="3966342" y="1971280"/>
            <a:ext cx="1988581" cy="1341783"/>
            <a:chOff x="4154556" y="4333462"/>
            <a:chExt cx="1908314" cy="178904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8449D82-D8C9-A242-AC97-B6AB5CFD79FB}"/>
                </a:ext>
              </a:extLst>
            </p:cNvPr>
            <p:cNvSpPr/>
            <p:nvPr/>
          </p:nvSpPr>
          <p:spPr>
            <a:xfrm>
              <a:off x="4154557" y="4333462"/>
              <a:ext cx="1908313" cy="3180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i="1" dirty="0"/>
                <a:t>Reaction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6B8B2822-C5E1-5440-A4E1-C8DB2C2E496B}"/>
                </a:ext>
              </a:extLst>
            </p:cNvPr>
            <p:cNvSpPr/>
            <p:nvPr/>
          </p:nvSpPr>
          <p:spPr>
            <a:xfrm>
              <a:off x="4154556" y="4651513"/>
              <a:ext cx="1908313" cy="14709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calc_derivative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calc_Jacoobian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53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464760" y="378000"/>
            <a:ext cx="8229240" cy="921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ts val="1235"/>
              </a:lnSpc>
            </a:pPr>
            <a:r>
              <a:rPr lang="en-U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Barcelona Supercomputing Center</a:t>
            </a:r>
          </a:p>
          <a:p>
            <a:pPr algn="ctr">
              <a:lnSpc>
                <a:spcPts val="1235"/>
              </a:lnSpc>
            </a:pP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ts val="1235"/>
              </a:lnSpc>
            </a:pPr>
            <a:r>
              <a:rPr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en-US" sz="3500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Centro Nacional de </a:t>
            </a:r>
            <a:r>
              <a:rPr lang="en-US" sz="3500" b="1" spc="-1" dirty="0" err="1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Supercomputación</a:t>
            </a:r>
            <a:endParaRPr lang="en-US" sz="3500" b="1" spc="-1" dirty="0">
              <a:solidFill>
                <a:srgbClr val="124484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93" name="CustomShape 2"/>
          <p:cNvSpPr/>
          <p:nvPr/>
        </p:nvSpPr>
        <p:spPr>
          <a:xfrm rot="10800000">
            <a:off x="6188760" y="2799720"/>
            <a:ext cx="2375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54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3"/>
          <p:cNvSpPr/>
          <p:nvPr/>
        </p:nvSpPr>
        <p:spPr>
          <a:xfrm rot="10800000">
            <a:off x="3560760" y="2799720"/>
            <a:ext cx="2375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54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4"/>
          <p:cNvSpPr/>
          <p:nvPr/>
        </p:nvSpPr>
        <p:spPr>
          <a:xfrm rot="10800000">
            <a:off x="628380" y="2788560"/>
            <a:ext cx="2663640" cy="1052640"/>
          </a:xfrm>
          <a:prstGeom prst="round2Same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D7E6FA"/>
              </a:gs>
              <a:gs pos="100000">
                <a:srgbClr val="F2F7FD"/>
              </a:gs>
            </a:gsLst>
            <a:lin ang="1620000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5"/>
          <p:cNvSpPr/>
          <p:nvPr/>
        </p:nvSpPr>
        <p:spPr>
          <a:xfrm>
            <a:off x="1645560" y="1367640"/>
            <a:ext cx="5852520" cy="37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040" rIns="0" bIns="32040"/>
          <a:lstStyle/>
          <a:p>
            <a:pPr marL="316800" algn="ctr">
              <a:lnSpc>
                <a:spcPct val="10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Objectives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6"/>
          <p:cNvSpPr/>
          <p:nvPr/>
        </p:nvSpPr>
        <p:spPr>
          <a:xfrm>
            <a:off x="768600" y="2865600"/>
            <a:ext cx="238320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Supercomputing services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to Spanish and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EU researchers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7"/>
          <p:cNvSpPr/>
          <p:nvPr/>
        </p:nvSpPr>
        <p:spPr>
          <a:xfrm>
            <a:off x="3595320" y="2866680"/>
            <a:ext cx="230760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R&amp;D in Computer,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Life, Earth and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Engineering Sciences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6411240" y="2858760"/>
            <a:ext cx="1930680" cy="86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PhD programme,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technology transfer,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170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public engagement</a:t>
            </a:r>
            <a:endParaRPr lang="es-ES" sz="17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628560" y="1951920"/>
            <a:ext cx="2663640" cy="822600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0"/>
          <p:cNvSpPr/>
          <p:nvPr/>
        </p:nvSpPr>
        <p:spPr>
          <a:xfrm>
            <a:off x="3560760" y="1951920"/>
            <a:ext cx="2375640" cy="822600"/>
          </a:xfrm>
          <a:prstGeom prst="round2SameRect">
            <a:avLst>
              <a:gd name="adj1" fmla="val 16667"/>
              <a:gd name="adj2" fmla="val 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12"/>
          <p:cNvSpPr/>
          <p:nvPr/>
        </p:nvSpPr>
        <p:spPr>
          <a:xfrm>
            <a:off x="2606760" y="4264920"/>
            <a:ext cx="3957840" cy="4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040" rIns="0" bIns="32040"/>
          <a:lstStyle/>
          <a:p>
            <a:pPr marL="316800" algn="ctr">
              <a:lnSpc>
                <a:spcPct val="90000"/>
              </a:lnSpc>
              <a:spcBef>
                <a:spcPts val="1001"/>
              </a:spcBef>
            </a:pPr>
            <a:r>
              <a:rPr lang="es-ES" sz="24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Scientific Departments</a:t>
            </a:r>
            <a:endParaRPr lang="es-E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13"/>
          <p:cNvSpPr/>
          <p:nvPr/>
        </p:nvSpPr>
        <p:spPr>
          <a:xfrm>
            <a:off x="0" y="5816160"/>
            <a:ext cx="2606400" cy="98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5" name="Imagen 3"/>
          <p:cNvPicPr/>
          <p:nvPr/>
        </p:nvPicPr>
        <p:blipFill>
          <a:blip r:embed="rId4"/>
          <a:stretch/>
        </p:blipFill>
        <p:spPr>
          <a:xfrm>
            <a:off x="156600" y="4870080"/>
            <a:ext cx="2191680" cy="1439640"/>
          </a:xfrm>
          <a:prstGeom prst="rect">
            <a:avLst/>
          </a:prstGeom>
          <a:ln>
            <a:noFill/>
          </a:ln>
        </p:spPr>
      </p:pic>
      <p:pic>
        <p:nvPicPr>
          <p:cNvPr id="306" name="Imagen 9"/>
          <p:cNvPicPr/>
          <p:nvPr/>
        </p:nvPicPr>
        <p:blipFill>
          <a:blip r:embed="rId5"/>
          <a:stretch/>
        </p:blipFill>
        <p:spPr>
          <a:xfrm>
            <a:off x="6920640" y="4870080"/>
            <a:ext cx="1992240" cy="1439640"/>
          </a:xfrm>
          <a:prstGeom prst="rect">
            <a:avLst/>
          </a:prstGeom>
          <a:ln>
            <a:noFill/>
          </a:ln>
        </p:spPr>
      </p:pic>
      <p:pic>
        <p:nvPicPr>
          <p:cNvPr id="307" name="Imagen 15"/>
          <p:cNvPicPr/>
          <p:nvPr/>
        </p:nvPicPr>
        <p:blipFill>
          <a:blip r:embed="rId6"/>
          <a:stretch/>
        </p:blipFill>
        <p:spPr>
          <a:xfrm>
            <a:off x="4748760" y="4851720"/>
            <a:ext cx="2028600" cy="1439640"/>
          </a:xfrm>
          <a:prstGeom prst="rect">
            <a:avLst/>
          </a:prstGeom>
          <a:ln>
            <a:noFill/>
          </a:ln>
        </p:spPr>
      </p:pic>
      <p:pic>
        <p:nvPicPr>
          <p:cNvPr id="308" name="Imagen 16"/>
          <p:cNvPicPr/>
          <p:nvPr/>
        </p:nvPicPr>
        <p:blipFill>
          <a:blip r:embed="rId7"/>
          <a:stretch/>
        </p:blipFill>
        <p:spPr>
          <a:xfrm>
            <a:off x="2359800" y="4870080"/>
            <a:ext cx="2327040" cy="1439640"/>
          </a:xfrm>
          <a:prstGeom prst="rect">
            <a:avLst/>
          </a:prstGeom>
          <a:ln>
            <a:noFill/>
          </a:ln>
        </p:spPr>
      </p:pic>
      <p:sp>
        <p:nvSpPr>
          <p:cNvPr id="19" name="TextBox 17"/>
          <p:cNvSpPr txBox="1"/>
          <p:nvPr/>
        </p:nvSpPr>
        <p:spPr>
          <a:xfrm>
            <a:off x="323824" y="1197473"/>
            <a:ext cx="332728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Created in 2005</a:t>
            </a: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More than </a:t>
            </a:r>
            <a:r>
              <a:rPr lang="en-GB" b="1" dirty="0">
                <a:solidFill>
                  <a:srgbClr val="00749C"/>
                </a:solidFill>
                <a:latin typeface="Calibri"/>
                <a:cs typeface="Arial" pitchFamily="34" charset="0"/>
              </a:rPr>
              <a:t>600</a:t>
            </a:r>
            <a:r>
              <a:rPr lang="en-GB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 employees</a:t>
            </a:r>
          </a:p>
        </p:txBody>
      </p:sp>
      <p:sp>
        <p:nvSpPr>
          <p:cNvPr id="20" name="Redondear rectángulo de esquina del mismo lado 19"/>
          <p:cNvSpPr/>
          <p:nvPr/>
        </p:nvSpPr>
        <p:spPr>
          <a:xfrm>
            <a:off x="6188782" y="2024732"/>
            <a:ext cx="2376001" cy="842265"/>
          </a:xfrm>
          <a:prstGeom prst="round2SameRect">
            <a:avLst/>
          </a:prstGeom>
          <a:blipFill dpi="0" rotWithShape="1">
            <a:blip r:embed="rId8"/>
            <a:srcRect/>
            <a:tile tx="-381000" ty="-292100" sx="40000" sy="4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3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9-03-28 a las 18.24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29063"/>
          </a:xfrm>
          <a:prstGeom prst="rect">
            <a:avLst/>
          </a:prstGeom>
        </p:spPr>
      </p:pic>
      <p:sp>
        <p:nvSpPr>
          <p:cNvPr id="4" name="TextBox 18"/>
          <p:cNvSpPr txBox="1"/>
          <p:nvPr/>
        </p:nvSpPr>
        <p:spPr>
          <a:xfrm>
            <a:off x="2438881" y="6064339"/>
            <a:ext cx="4733447" cy="7817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s-ES" sz="1400" b="1" dirty="0">
                <a:solidFill>
                  <a:srgbClr val="9BBE14"/>
                </a:solidFill>
                <a:latin typeface="Calibri"/>
                <a:cs typeface="Arial" pitchFamily="34" charset="0"/>
              </a:rPr>
              <a:t>&gt;100</a:t>
            </a:r>
            <a:r>
              <a:rPr lang="en-GB" altLang="es-ES" sz="1400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 people</a:t>
            </a:r>
          </a:p>
          <a:p>
            <a:pPr marL="285750" indent="-285750" defTabSz="9144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s-ES" sz="1400" dirty="0">
                <a:solidFill>
                  <a:prstClr val="white">
                    <a:lumMod val="50000"/>
                  </a:prstClr>
                </a:solidFill>
                <a:latin typeface="Calibri"/>
                <a:cs typeface="Arial" pitchFamily="34" charset="0"/>
              </a:rPr>
              <a:t>Funding from H2020, COPERNICUS, private contracts, ESA, Spanish and regional governments</a:t>
            </a:r>
          </a:p>
        </p:txBody>
      </p:sp>
    </p:spTree>
    <p:extLst>
      <p:ext uri="{BB962C8B-B14F-4D97-AF65-F5344CB8AC3E}">
        <p14:creationId xmlns:p14="http://schemas.microsoft.com/office/powerpoint/2010/main" val="118126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a-ES" sz="3600" b="1" dirty="0"/>
              <a:t>HERMESv3: emission model</a:t>
            </a:r>
            <a:endParaRPr lang="es-ES" sz="36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1061571"/>
            <a:ext cx="9143999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A </a:t>
            </a:r>
            <a:r>
              <a:rPr lang="en-GB" sz="2400" b="1" dirty="0"/>
              <a:t>python-based, open source, parallel and multiscale</a:t>
            </a:r>
            <a:r>
              <a:rPr lang="en-GB" sz="2400" dirty="0"/>
              <a:t> emission modelling framework that </a:t>
            </a:r>
            <a:r>
              <a:rPr lang="en-GB" sz="2400" b="1" dirty="0"/>
              <a:t>processes and estimates gas and aerosol emissions </a:t>
            </a:r>
            <a:r>
              <a:rPr lang="en-GB" sz="2400" dirty="0"/>
              <a:t>for use in atmospheric chemistry models.</a:t>
            </a:r>
            <a:endParaRPr lang="es-E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74" y="2409043"/>
            <a:ext cx="8886781" cy="4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n 4"/>
          <p:cNvPicPr/>
          <p:nvPr/>
        </p:nvPicPr>
        <p:blipFill>
          <a:blip r:embed="rId3"/>
          <a:stretch/>
        </p:blipFill>
        <p:spPr>
          <a:xfrm>
            <a:off x="327380" y="1973367"/>
            <a:ext cx="8796974" cy="4708155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1045621" y="218052"/>
            <a:ext cx="8078733" cy="8380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ctr">
              <a:lnSpc>
                <a:spcPct val="100000"/>
              </a:lnSpc>
            </a:pPr>
            <a:r>
              <a:rPr lang="en-US" sz="3419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MONARCH: </a:t>
            </a:r>
            <a:r>
              <a:rPr lang="en-US" sz="2735" b="1" spc="-1" dirty="0">
                <a:solidFill>
                  <a:srgbClr val="124484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online weather-chemistry model</a:t>
            </a:r>
            <a:endParaRPr lang="en-US" sz="2735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355868" y="983694"/>
            <a:ext cx="8404129" cy="1943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62954" rIns="87924" bIns="43962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Fully </a:t>
            </a: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on-line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 coupling: weather-chemistry feedback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ＭＳ Ｐゴシック"/>
              </a:rPr>
              <a:t>In-house developed.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Multiscale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: global to regional (up to 1km) scales (nesting capabilities)</a:t>
            </a:r>
            <a:endParaRPr lang="en-US" sz="214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Enhancement with a </a:t>
            </a:r>
            <a:r>
              <a:rPr lang="en-US" sz="2149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data assimilation</a:t>
            </a:r>
            <a:r>
              <a:rPr lang="en-US" sz="214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ＭＳ Ｐゴシック"/>
              </a:rPr>
              <a:t> system</a:t>
            </a:r>
          </a:p>
          <a:p>
            <a:pPr>
              <a:lnSpc>
                <a:spcPct val="100000"/>
              </a:lnSpc>
            </a:pPr>
            <a:endParaRPr lang="en-US" sz="214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3" name="Picture 3"/>
          <p:cNvPicPr/>
          <p:nvPr/>
        </p:nvPicPr>
        <p:blipFill>
          <a:blip r:embed="rId4"/>
          <a:stretch/>
        </p:blipFill>
        <p:spPr>
          <a:xfrm>
            <a:off x="105460" y="6151516"/>
            <a:ext cx="2342999" cy="706206"/>
          </a:xfrm>
          <a:prstGeom prst="rect">
            <a:avLst/>
          </a:prstGeom>
          <a:ln>
            <a:noFill/>
          </a:ln>
        </p:spPr>
      </p:pic>
      <p:sp>
        <p:nvSpPr>
          <p:cNvPr id="204" name="CustomShape 3"/>
          <p:cNvSpPr/>
          <p:nvPr/>
        </p:nvSpPr>
        <p:spPr>
          <a:xfrm>
            <a:off x="2947516" y="6319808"/>
            <a:ext cx="5812481" cy="291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924" tIns="43962" rIns="87924" bIns="43962"/>
          <a:lstStyle/>
          <a:p>
            <a:pPr algn="r">
              <a:lnSpc>
                <a:spcPct val="100000"/>
              </a:lnSpc>
            </a:pPr>
            <a:r>
              <a:rPr lang="en-US" sz="1368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The AEROSOL module includes a dust module known as </a:t>
            </a:r>
            <a:r>
              <a:rPr lang="en-US" sz="1368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NMMB/BSC-Dust</a:t>
            </a:r>
            <a:endParaRPr lang="en-US" sz="1368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3"/>
          <p:cNvPicPr/>
          <p:nvPr/>
        </p:nvPicPr>
        <p:blipFill>
          <a:blip r:embed="rId5"/>
          <a:srcRect l="10342" t="19808" r="7928" b="22553"/>
          <a:stretch/>
        </p:blipFill>
        <p:spPr>
          <a:xfrm>
            <a:off x="1177078" y="4828436"/>
            <a:ext cx="1476068" cy="637625"/>
          </a:xfrm>
          <a:prstGeom prst="rect">
            <a:avLst/>
          </a:prstGeom>
          <a:ln>
            <a:noFill/>
          </a:ln>
        </p:spPr>
      </p:pic>
      <p:pic>
        <p:nvPicPr>
          <p:cNvPr id="206" name="Imagen 17"/>
          <p:cNvPicPr/>
          <p:nvPr/>
        </p:nvPicPr>
        <p:blipFill>
          <a:blip r:embed="rId6"/>
          <a:srcRect l="20197" t="10098" r="19979" b="10362"/>
          <a:stretch/>
        </p:blipFill>
        <p:spPr>
          <a:xfrm>
            <a:off x="2362997" y="5223390"/>
            <a:ext cx="795536" cy="718867"/>
          </a:xfrm>
          <a:prstGeom prst="rect">
            <a:avLst/>
          </a:prstGeom>
          <a:ln>
            <a:noFill/>
          </a:ln>
        </p:spPr>
      </p:pic>
      <p:pic>
        <p:nvPicPr>
          <p:cNvPr id="207" name="Imagen 18"/>
          <p:cNvPicPr/>
          <p:nvPr/>
        </p:nvPicPr>
        <p:blipFill>
          <a:blip r:embed="rId7"/>
          <a:srcRect l="7873" t="8795" r="8182" b="7196"/>
          <a:stretch/>
        </p:blipFill>
        <p:spPr>
          <a:xfrm>
            <a:off x="3085381" y="5644371"/>
            <a:ext cx="687566" cy="473031"/>
          </a:xfrm>
          <a:prstGeom prst="rect">
            <a:avLst/>
          </a:prstGeom>
          <a:ln>
            <a:noFill/>
          </a:ln>
        </p:spPr>
      </p:pic>
      <p:pic>
        <p:nvPicPr>
          <p:cNvPr id="208" name="Imagen 19"/>
          <p:cNvPicPr/>
          <p:nvPr/>
        </p:nvPicPr>
        <p:blipFill>
          <a:blip r:embed="rId8"/>
          <a:stretch/>
        </p:blipFill>
        <p:spPr>
          <a:xfrm>
            <a:off x="607682" y="4334655"/>
            <a:ext cx="1007609" cy="920740"/>
          </a:xfrm>
          <a:prstGeom prst="rect">
            <a:avLst/>
          </a:prstGeom>
          <a:ln>
            <a:noFill/>
          </a:ln>
        </p:spPr>
      </p:pic>
      <p:sp>
        <p:nvSpPr>
          <p:cNvPr id="209" name="CustomShape 4"/>
          <p:cNvSpPr/>
          <p:nvPr/>
        </p:nvSpPr>
        <p:spPr>
          <a:xfrm rot="1657200">
            <a:off x="969577" y="5288454"/>
            <a:ext cx="2597979" cy="310548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>
            <a:solidFill>
              <a:srgbClr val="0E4284"/>
            </a:solidFill>
            <a:rou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1500000" lon="0" rev="21599984"/>
            </a:camera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87924" tIns="43962" rIns="87924" bIns="43962" anchor="ctr"/>
          <a:lstStyle/>
          <a:p>
            <a:pPr algn="ctr">
              <a:lnSpc>
                <a:spcPct val="100000"/>
              </a:lnSpc>
            </a:pPr>
            <a:r>
              <a:rPr lang="en-US" sz="1368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Multiscale Model from Global to Local Scales</a:t>
            </a:r>
            <a:endParaRPr lang="en-US" sz="136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219B860D-0139-9248-8030-89AA56573D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913" y="302823"/>
            <a:ext cx="771537" cy="5762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0182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932829-DEC7-F245-86A3-89D2DA38F138}"/>
              </a:ext>
            </a:extLst>
          </p:cNvPr>
          <p:cNvGrpSpPr/>
          <p:nvPr/>
        </p:nvGrpSpPr>
        <p:grpSpPr>
          <a:xfrm>
            <a:off x="150876" y="1501903"/>
            <a:ext cx="8805672" cy="3922776"/>
            <a:chOff x="201168" y="997297"/>
            <a:chExt cx="11740896" cy="45622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41F496B-B0F4-BA4B-9414-650E1F7BFCC3}"/>
                </a:ext>
              </a:extLst>
            </p:cNvPr>
            <p:cNvSpPr/>
            <p:nvPr/>
          </p:nvSpPr>
          <p:spPr>
            <a:xfrm>
              <a:off x="201168" y="997297"/>
              <a:ext cx="11740896" cy="4562255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6A9844-32B4-AA4B-83BE-5749A846C22B}"/>
                </a:ext>
              </a:extLst>
            </p:cNvPr>
            <p:cNvSpPr txBox="1"/>
            <p:nvPr/>
          </p:nvSpPr>
          <p:spPr>
            <a:xfrm>
              <a:off x="237744" y="1027207"/>
              <a:ext cx="1773936" cy="34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Host Model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E511F10-176A-064B-B769-4E339D67B081}"/>
              </a:ext>
            </a:extLst>
          </p:cNvPr>
          <p:cNvGrpSpPr/>
          <p:nvPr/>
        </p:nvGrpSpPr>
        <p:grpSpPr>
          <a:xfrm>
            <a:off x="3701469" y="2530602"/>
            <a:ext cx="3513147" cy="2706903"/>
            <a:chOff x="4935292" y="2054145"/>
            <a:chExt cx="4684196" cy="28047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CCFD67F-FFBF-354D-B7C8-AED26A10604A}"/>
                </a:ext>
              </a:extLst>
            </p:cNvPr>
            <p:cNvSpPr/>
            <p:nvPr/>
          </p:nvSpPr>
          <p:spPr>
            <a:xfrm>
              <a:off x="4935292" y="2054145"/>
              <a:ext cx="4684196" cy="278546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5EDA95-3F0F-8D44-909C-CEE1E29F9D4E}"/>
                </a:ext>
              </a:extLst>
            </p:cNvPr>
            <p:cNvSpPr txBox="1"/>
            <p:nvPr/>
          </p:nvSpPr>
          <p:spPr>
            <a:xfrm>
              <a:off x="4948644" y="4547922"/>
              <a:ext cx="2999753" cy="310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Aerosol Representation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cs typeface="Arial" panose="020B0604020202020204" pitchFamily="34" charset="0"/>
              </a:rPr>
              <a:t>Motivation—Chemistry and Related Modules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xmlns="" id="{5E269AC6-EAFF-634B-9189-76B0ED41C569}"/>
              </a:ext>
            </a:extLst>
          </p:cNvPr>
          <p:cNvSpPr>
            <a:spLocks noChangeAspect="1"/>
          </p:cNvSpPr>
          <p:nvPr/>
        </p:nvSpPr>
        <p:spPr>
          <a:xfrm>
            <a:off x="4147969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activity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xmlns="" id="{1755044F-76A1-1840-BE59-72B1BFE59EE5}"/>
              </a:ext>
            </a:extLst>
          </p:cNvPr>
          <p:cNvSpPr>
            <a:spLocks noChangeAspect="1"/>
          </p:cNvSpPr>
          <p:nvPr/>
        </p:nvSpPr>
        <p:spPr>
          <a:xfrm>
            <a:off x="5490286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activity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xmlns="" id="{B5078B96-308A-8448-A7DD-72A57F41D5F4}"/>
              </a:ext>
            </a:extLst>
          </p:cNvPr>
          <p:cNvSpPr>
            <a:spLocks noChangeAspect="1"/>
          </p:cNvSpPr>
          <p:nvPr/>
        </p:nvSpPr>
        <p:spPr>
          <a:xfrm>
            <a:off x="6361735" y="1690410"/>
            <a:ext cx="811486" cy="72116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vapor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pressure</a:t>
            </a:r>
          </a:p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model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xmlns="" id="{61486F70-C7AC-2941-946B-0CC9AF40DBC6}"/>
              </a:ext>
            </a:extLst>
          </p:cNvPr>
          <p:cNvSpPr>
            <a:spLocks noChangeAspect="1"/>
          </p:cNvSpPr>
          <p:nvPr/>
        </p:nvSpPr>
        <p:spPr>
          <a:xfrm>
            <a:off x="348603" y="2943157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deposition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xmlns="" id="{6DD28269-A73F-B04E-91E4-B8B5C5815FDE}"/>
              </a:ext>
            </a:extLst>
          </p:cNvPr>
          <p:cNvSpPr>
            <a:spLocks noChangeAspect="1"/>
          </p:cNvSpPr>
          <p:nvPr/>
        </p:nvSpPr>
        <p:spPr>
          <a:xfrm>
            <a:off x="2138459" y="1793134"/>
            <a:ext cx="1308247" cy="515717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photolysis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xmlns="" id="{68292B0D-2AAA-A64F-982A-6943DE7E1C37}"/>
              </a:ext>
            </a:extLst>
          </p:cNvPr>
          <p:cNvSpPr>
            <a:spLocks noChangeAspect="1"/>
          </p:cNvSpPr>
          <p:nvPr/>
        </p:nvSpPr>
        <p:spPr>
          <a:xfrm>
            <a:off x="348602" y="3537551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emissions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xmlns="" id="{ED5F47A9-E588-2746-9858-71BD42946017}"/>
              </a:ext>
            </a:extLst>
          </p:cNvPr>
          <p:cNvSpPr>
            <a:spLocks noChangeAspect="1"/>
          </p:cNvSpPr>
          <p:nvPr/>
        </p:nvSpPr>
        <p:spPr>
          <a:xfrm>
            <a:off x="4767810" y="4381947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aerosol</a:t>
            </a:r>
          </a:p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microphysics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8F29E1E-5D50-814C-9526-AA523C3EF69E}"/>
              </a:ext>
            </a:extLst>
          </p:cNvPr>
          <p:cNvGrpSpPr/>
          <p:nvPr/>
        </p:nvGrpSpPr>
        <p:grpSpPr>
          <a:xfrm>
            <a:off x="1952275" y="2668837"/>
            <a:ext cx="5219342" cy="1673353"/>
            <a:chOff x="2550638" y="2214281"/>
            <a:chExt cx="6959122" cy="2231137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xmlns="" id="{73066B3A-9A7F-6047-8186-80CEED327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50638" y="2214281"/>
              <a:ext cx="2240818" cy="2231137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gas-phase chemistry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KINETIC</a:t>
              </a:r>
              <a:endParaRPr lang="en-US" sz="135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683CD6F2-1BA2-0349-84BD-654F80CB5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19472" y="2214282"/>
              <a:ext cx="2231136" cy="22311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inorganics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chemistry and partitioning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EQUILIBRIUM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AFC66A2A-6734-F34F-A0DA-02DA96DDB8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8624" y="2214281"/>
              <a:ext cx="2231136" cy="2231136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organics chemistry and partitioning</a:t>
              </a:r>
            </a:p>
            <a:p>
              <a:pPr algn="ctr"/>
              <a:endParaRPr lang="en-US" sz="1350" b="1" dirty="0">
                <a:solidFill>
                  <a:schemeClr val="accent5">
                    <a:lumMod val="75000"/>
                  </a:schemeClr>
                </a:solidFill>
              </a:endParaRP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EQUILIBRIUM</a:t>
              </a: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3F35C1C8-C97F-024B-B9B0-2C0A8D687B57}"/>
              </a:ext>
            </a:extLst>
          </p:cNvPr>
          <p:cNvSpPr>
            <a:spLocks noChangeAspect="1"/>
          </p:cNvSpPr>
          <p:nvPr/>
        </p:nvSpPr>
        <p:spPr>
          <a:xfrm>
            <a:off x="7471231" y="3068956"/>
            <a:ext cx="787550" cy="7886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cloud</a:t>
            </a:r>
          </a:p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chemistry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xmlns="" id="{54D964B8-CE65-604D-AF65-A415B8392733}"/>
              </a:ext>
            </a:extLst>
          </p:cNvPr>
          <p:cNvSpPr/>
          <p:nvPr/>
        </p:nvSpPr>
        <p:spPr>
          <a:xfrm>
            <a:off x="6657749" y="2426598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Down Arrow 29">
            <a:extLst>
              <a:ext uri="{FF2B5EF4-FFF2-40B4-BE49-F238E27FC236}">
                <a16:creationId xmlns:a16="http://schemas.microsoft.com/office/drawing/2014/main" xmlns="" id="{43004723-291C-2547-8ED3-A4AEF536A665}"/>
              </a:ext>
            </a:extLst>
          </p:cNvPr>
          <p:cNvSpPr/>
          <p:nvPr/>
        </p:nvSpPr>
        <p:spPr>
          <a:xfrm>
            <a:off x="5786300" y="2427672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Down Arrow 30">
            <a:extLst>
              <a:ext uri="{FF2B5EF4-FFF2-40B4-BE49-F238E27FC236}">
                <a16:creationId xmlns:a16="http://schemas.microsoft.com/office/drawing/2014/main" xmlns="" id="{0EE3D74C-07CF-DF40-9368-A851565100D9}"/>
              </a:ext>
            </a:extLst>
          </p:cNvPr>
          <p:cNvSpPr/>
          <p:nvPr/>
        </p:nvSpPr>
        <p:spPr>
          <a:xfrm>
            <a:off x="4443983" y="2401437"/>
            <a:ext cx="219456" cy="48447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Down Arrow 31">
            <a:extLst>
              <a:ext uri="{FF2B5EF4-FFF2-40B4-BE49-F238E27FC236}">
                <a16:creationId xmlns:a16="http://schemas.microsoft.com/office/drawing/2014/main" xmlns="" id="{6EE8B754-11E2-7241-8987-07F7EAA5950B}"/>
              </a:ext>
            </a:extLst>
          </p:cNvPr>
          <p:cNvSpPr/>
          <p:nvPr/>
        </p:nvSpPr>
        <p:spPr>
          <a:xfrm>
            <a:off x="2682854" y="2308851"/>
            <a:ext cx="219456" cy="484477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FA38AD87-C168-8C4C-9520-28F56CB33690}"/>
              </a:ext>
            </a:extLst>
          </p:cNvPr>
          <p:cNvSpPr/>
          <p:nvPr/>
        </p:nvSpPr>
        <p:spPr>
          <a:xfrm>
            <a:off x="194932" y="4883948"/>
            <a:ext cx="1726234" cy="208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calculates rates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A6DA9BC4-BDAD-D542-A67C-5DE11066BD49}"/>
              </a:ext>
            </a:extLst>
          </p:cNvPr>
          <p:cNvSpPr/>
          <p:nvPr/>
        </p:nvSpPr>
        <p:spPr>
          <a:xfrm>
            <a:off x="194932" y="5154918"/>
            <a:ext cx="1726234" cy="2088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4">
                    <a:lumMod val="50000"/>
                  </a:schemeClr>
                </a:solidFill>
              </a:rPr>
              <a:t>support module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AFDF5F13-5969-E041-944F-83BB7DF09FD2}"/>
              </a:ext>
            </a:extLst>
          </p:cNvPr>
          <p:cNvSpPr/>
          <p:nvPr/>
        </p:nvSpPr>
        <p:spPr>
          <a:xfrm>
            <a:off x="189237" y="4639806"/>
            <a:ext cx="1726234" cy="2088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changes model state</a:t>
            </a:r>
          </a:p>
        </p:txBody>
      </p:sp>
      <p:sp>
        <p:nvSpPr>
          <p:cNvPr id="33" name="Hexagon 32">
            <a:extLst>
              <a:ext uri="{FF2B5EF4-FFF2-40B4-BE49-F238E27FC236}">
                <a16:creationId xmlns:a16="http://schemas.microsoft.com/office/drawing/2014/main" xmlns="" id="{E1BE87E9-3144-554A-A40C-45C246538E5F}"/>
              </a:ext>
            </a:extLst>
          </p:cNvPr>
          <p:cNvSpPr>
            <a:spLocks noChangeAspect="1"/>
          </p:cNvSpPr>
          <p:nvPr/>
        </p:nvSpPr>
        <p:spPr>
          <a:xfrm>
            <a:off x="341312" y="2356619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89498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C932829-DEC7-F245-86A3-89D2DA38F138}"/>
              </a:ext>
            </a:extLst>
          </p:cNvPr>
          <p:cNvGrpSpPr/>
          <p:nvPr/>
        </p:nvGrpSpPr>
        <p:grpSpPr>
          <a:xfrm>
            <a:off x="123444" y="1501903"/>
            <a:ext cx="3514278" cy="3922776"/>
            <a:chOff x="201168" y="997297"/>
            <a:chExt cx="4685704" cy="45622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41F496B-B0F4-BA4B-9414-650E1F7BFCC3}"/>
                </a:ext>
              </a:extLst>
            </p:cNvPr>
            <p:cNvSpPr/>
            <p:nvPr/>
          </p:nvSpPr>
          <p:spPr>
            <a:xfrm>
              <a:off x="201168" y="997297"/>
              <a:ext cx="4685704" cy="4562255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436A9844-32B4-AA4B-83BE-5749A846C22B}"/>
                </a:ext>
              </a:extLst>
            </p:cNvPr>
            <p:cNvSpPr txBox="1"/>
            <p:nvPr/>
          </p:nvSpPr>
          <p:spPr>
            <a:xfrm>
              <a:off x="237744" y="1027207"/>
              <a:ext cx="1773936" cy="349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Host Model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ADAA85-1B71-41F3-93EE-10CDD718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Approach—Integrated Chemistry Module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7E424E2-9294-CE48-A6B1-8E1A7F9E93F0}"/>
              </a:ext>
            </a:extLst>
          </p:cNvPr>
          <p:cNvGrpSpPr/>
          <p:nvPr/>
        </p:nvGrpSpPr>
        <p:grpSpPr>
          <a:xfrm>
            <a:off x="1727355" y="4301515"/>
            <a:ext cx="2259829" cy="1019837"/>
            <a:chOff x="4935292" y="4480563"/>
            <a:chExt cx="3013105" cy="135978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7E511F10-176A-064B-B769-4E339D67B081}"/>
                </a:ext>
              </a:extLst>
            </p:cNvPr>
            <p:cNvGrpSpPr/>
            <p:nvPr/>
          </p:nvGrpSpPr>
          <p:grpSpPr>
            <a:xfrm>
              <a:off x="4935292" y="4480563"/>
              <a:ext cx="3013105" cy="1359783"/>
              <a:chOff x="4935292" y="3802163"/>
              <a:chExt cx="3013105" cy="105668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ECCFD67F-FFBF-354D-B7C8-AED26A10604A}"/>
                  </a:ext>
                </a:extLst>
              </p:cNvPr>
              <p:cNvSpPr/>
              <p:nvPr/>
            </p:nvSpPr>
            <p:spPr>
              <a:xfrm>
                <a:off x="4935292" y="3802163"/>
                <a:ext cx="2373738" cy="103744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05EDA95-3F0F-8D44-909C-CEE1E29F9D4E}"/>
                  </a:ext>
                </a:extLst>
              </p:cNvPr>
              <p:cNvSpPr txBox="1"/>
              <p:nvPr/>
            </p:nvSpPr>
            <p:spPr>
              <a:xfrm>
                <a:off x="4948644" y="4547922"/>
                <a:ext cx="2999753" cy="310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bg1">
                        <a:lumMod val="50000"/>
                      </a:schemeClr>
                    </a:solidFill>
                  </a:rPr>
                  <a:t>Aerosol Representation</a:t>
                </a:r>
              </a:p>
            </p:txBody>
          </p:sp>
        </p:grp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xmlns="" id="{ED5F47A9-E588-2746-9858-71BD42946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49996" y="4652691"/>
              <a:ext cx="1744329" cy="687622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aerosol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microphysics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0D94AC2-B0BC-3F46-8BC8-9AE059173F57}"/>
              </a:ext>
            </a:extLst>
          </p:cNvPr>
          <p:cNvSpPr/>
          <p:nvPr/>
        </p:nvSpPr>
        <p:spPr>
          <a:xfrm>
            <a:off x="194932" y="4630502"/>
            <a:ext cx="1371600" cy="2088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6">
                    <a:lumMod val="75000"/>
                  </a:schemeClr>
                </a:solidFill>
              </a:rPr>
              <a:t>calculates rates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FBDF8D27-1DC5-8143-9369-CDB6565364E5}"/>
              </a:ext>
            </a:extLst>
          </p:cNvPr>
          <p:cNvSpPr/>
          <p:nvPr/>
        </p:nvSpPr>
        <p:spPr>
          <a:xfrm>
            <a:off x="189236" y="4107703"/>
            <a:ext cx="1371600" cy="4800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changes model state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BF99513-6C03-5641-9399-B0A6BC252BC2}"/>
              </a:ext>
            </a:extLst>
          </p:cNvPr>
          <p:cNvSpPr/>
          <p:nvPr/>
        </p:nvSpPr>
        <p:spPr>
          <a:xfrm>
            <a:off x="3836308" y="1779800"/>
            <a:ext cx="386904" cy="3344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350" b="1" dirty="0"/>
              <a:t>chemistry API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xmlns="" id="{7FDA4C29-49D0-5342-A876-1DDABCC94B4F}"/>
              </a:ext>
            </a:extLst>
          </p:cNvPr>
          <p:cNvSpPr/>
          <p:nvPr/>
        </p:nvSpPr>
        <p:spPr>
          <a:xfrm>
            <a:off x="3519381" y="4678705"/>
            <a:ext cx="316927" cy="246888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F53F64C-223A-A240-9EE9-1914F38A1DBE}"/>
              </a:ext>
            </a:extLst>
          </p:cNvPr>
          <p:cNvGrpSpPr/>
          <p:nvPr/>
        </p:nvGrpSpPr>
        <p:grpSpPr>
          <a:xfrm>
            <a:off x="1963383" y="1944774"/>
            <a:ext cx="1874128" cy="2219363"/>
            <a:chOff x="3373215" y="1450031"/>
            <a:chExt cx="2498837" cy="295915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F8C1807-47B0-AF4F-9131-4F9D423F85F9}"/>
                </a:ext>
              </a:extLst>
            </p:cNvPr>
            <p:cNvGrpSpPr/>
            <p:nvPr/>
          </p:nvGrpSpPr>
          <p:grpSpPr>
            <a:xfrm>
              <a:off x="3373216" y="3721560"/>
              <a:ext cx="2497231" cy="687622"/>
              <a:chOff x="3373216" y="3721560"/>
              <a:chExt cx="2497231" cy="687622"/>
            </a:xfrm>
          </p:grpSpPr>
          <p:sp>
            <p:nvSpPr>
              <p:cNvPr id="22" name="Hexagon 21">
                <a:extLst>
                  <a:ext uri="{FF2B5EF4-FFF2-40B4-BE49-F238E27FC236}">
                    <a16:creationId xmlns:a16="http://schemas.microsoft.com/office/drawing/2014/main" xmlns="" id="{68292B0D-2AAA-A64F-982A-6943DE7E1C3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6" y="3721560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emissions</a:t>
                </a:r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xmlns="" id="{59BEA6F5-8BB7-3E46-B6E7-2025C2D933CB}"/>
                  </a:ext>
                </a:extLst>
              </p:cNvPr>
              <p:cNvSpPr/>
              <p:nvPr/>
            </p:nvSpPr>
            <p:spPr>
              <a:xfrm>
                <a:off x="5117544" y="3900779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3D0EB23-B655-734E-9415-3013CAB80FC2}"/>
                </a:ext>
              </a:extLst>
            </p:cNvPr>
            <p:cNvGrpSpPr/>
            <p:nvPr/>
          </p:nvGrpSpPr>
          <p:grpSpPr>
            <a:xfrm>
              <a:off x="3373217" y="2929034"/>
              <a:ext cx="2498835" cy="687622"/>
              <a:chOff x="3373217" y="2929034"/>
              <a:chExt cx="2498835" cy="687622"/>
            </a:xfrm>
          </p:grpSpPr>
          <p:sp>
            <p:nvSpPr>
              <p:cNvPr id="20" name="Hexagon 19">
                <a:extLst>
                  <a:ext uri="{FF2B5EF4-FFF2-40B4-BE49-F238E27FC236}">
                    <a16:creationId xmlns:a16="http://schemas.microsoft.com/office/drawing/2014/main" xmlns="" id="{61486F70-C7AC-2941-946B-0CC9AF40DB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7" y="2929034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deposition</a:t>
                </a:r>
              </a:p>
            </p:txBody>
          </p:sp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xmlns="" id="{48720D5B-650C-924B-BC67-5B0D8E7F5EDC}"/>
                  </a:ext>
                </a:extLst>
              </p:cNvPr>
              <p:cNvSpPr/>
              <p:nvPr/>
            </p:nvSpPr>
            <p:spPr>
              <a:xfrm>
                <a:off x="5119149" y="3117547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63901DBB-661E-E647-80AA-9B7D448CF32D}"/>
                </a:ext>
              </a:extLst>
            </p:cNvPr>
            <p:cNvGrpSpPr/>
            <p:nvPr/>
          </p:nvGrpSpPr>
          <p:grpSpPr>
            <a:xfrm>
              <a:off x="3373215" y="2136508"/>
              <a:ext cx="2497231" cy="687622"/>
              <a:chOff x="3373215" y="2136508"/>
              <a:chExt cx="2497231" cy="687622"/>
            </a:xfrm>
          </p:grpSpPr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xmlns="" id="{3FAA1305-E698-DC44-BD76-FD481FCE3C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73215" y="2136508"/>
                <a:ext cx="1744329" cy="687622"/>
              </a:xfrm>
              <a:prstGeom prst="hexagon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350" b="1" dirty="0">
                    <a:solidFill>
                      <a:schemeClr val="accent6">
                        <a:lumMod val="75000"/>
                      </a:schemeClr>
                    </a:solidFill>
                  </a:rPr>
                  <a:t>photolysis</a:t>
                </a:r>
              </a:p>
            </p:txBody>
          </p:sp>
          <p:sp>
            <p:nvSpPr>
              <p:cNvPr id="42" name="Right Arrow 41">
                <a:extLst>
                  <a:ext uri="{FF2B5EF4-FFF2-40B4-BE49-F238E27FC236}">
                    <a16:creationId xmlns:a16="http://schemas.microsoft.com/office/drawing/2014/main" xmlns="" id="{B2025184-C6D6-C34D-B6D0-1A11371E872C}"/>
                  </a:ext>
                </a:extLst>
              </p:cNvPr>
              <p:cNvSpPr/>
              <p:nvPr/>
            </p:nvSpPr>
            <p:spPr>
              <a:xfrm>
                <a:off x="5117543" y="2315727"/>
                <a:ext cx="752903" cy="329184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6E0E6BB-7B21-674B-B503-4366CBAEFFB7}"/>
                </a:ext>
              </a:extLst>
            </p:cNvPr>
            <p:cNvGrpSpPr/>
            <p:nvPr/>
          </p:nvGrpSpPr>
          <p:grpSpPr>
            <a:xfrm>
              <a:off x="3373215" y="1450031"/>
              <a:ext cx="2497231" cy="598225"/>
              <a:chOff x="3373215" y="1450031"/>
              <a:chExt cx="2497231" cy="598225"/>
            </a:xfrm>
          </p:grpSpPr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1CDFDA97-CB4B-9641-BE1E-9E3A7A0D7C0B}"/>
                  </a:ext>
                </a:extLst>
              </p:cNvPr>
              <p:cNvSpPr/>
              <p:nvPr/>
            </p:nvSpPr>
            <p:spPr>
              <a:xfrm>
                <a:off x="3373215" y="1450031"/>
                <a:ext cx="1744329" cy="598225"/>
              </a:xfrm>
              <a:prstGeom prst="roundRect">
                <a:avLst>
                  <a:gd name="adj" fmla="val 50000"/>
                </a:avLst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b="1" dirty="0">
                    <a:solidFill>
                      <a:schemeClr val="accent2">
                        <a:lumMod val="75000"/>
                      </a:schemeClr>
                    </a:solidFill>
                  </a:rPr>
                  <a:t>model state</a:t>
                </a:r>
              </a:p>
            </p:txBody>
          </p:sp>
          <p:sp>
            <p:nvSpPr>
              <p:cNvPr id="11" name="Left-Right Arrow 10">
                <a:extLst>
                  <a:ext uri="{FF2B5EF4-FFF2-40B4-BE49-F238E27FC236}">
                    <a16:creationId xmlns:a16="http://schemas.microsoft.com/office/drawing/2014/main" xmlns="" id="{8EC22855-B51D-BD4D-B5CD-F9A37EE65978}"/>
                  </a:ext>
                </a:extLst>
              </p:cNvPr>
              <p:cNvSpPr/>
              <p:nvPr/>
            </p:nvSpPr>
            <p:spPr>
              <a:xfrm>
                <a:off x="5117543" y="1588196"/>
                <a:ext cx="752903" cy="329184"/>
              </a:xfrm>
              <a:prstGeom prst="leftRightArrow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83CD41C1-35CA-6E4E-A7E4-24CCD551DF87}"/>
              </a:ext>
            </a:extLst>
          </p:cNvPr>
          <p:cNvSpPr/>
          <p:nvPr/>
        </p:nvSpPr>
        <p:spPr>
          <a:xfrm>
            <a:off x="194932" y="4880867"/>
            <a:ext cx="1371600" cy="48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provides aerosol</a:t>
            </a:r>
          </a:p>
          <a:p>
            <a:pPr algn="ctr"/>
            <a:r>
              <a:rPr lang="en-US" sz="1350" b="1" dirty="0">
                <a:solidFill>
                  <a:schemeClr val="bg1">
                    <a:lumMod val="50000"/>
                  </a:schemeClr>
                </a:solidFill>
              </a:rPr>
              <a:t>properties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01BADC1D-71B1-C24C-ABD6-C515994B34E3}"/>
              </a:ext>
            </a:extLst>
          </p:cNvPr>
          <p:cNvGrpSpPr/>
          <p:nvPr/>
        </p:nvGrpSpPr>
        <p:grpSpPr>
          <a:xfrm>
            <a:off x="4352620" y="1501903"/>
            <a:ext cx="3092600" cy="3922776"/>
            <a:chOff x="5803492" y="859537"/>
            <a:chExt cx="4123467" cy="523036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xmlns="" id="{CCB33797-139E-1348-9204-C4A5509927B7}"/>
                </a:ext>
              </a:extLst>
            </p:cNvPr>
            <p:cNvGrpSpPr/>
            <p:nvPr/>
          </p:nvGrpSpPr>
          <p:grpSpPr>
            <a:xfrm>
              <a:off x="5803492" y="859537"/>
              <a:ext cx="4123467" cy="5230368"/>
              <a:chOff x="6618500" y="859537"/>
              <a:chExt cx="4123467" cy="523036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38983AEE-4DDA-8641-98E4-4BDD3218BF70}"/>
                  </a:ext>
                </a:extLst>
              </p:cNvPr>
              <p:cNvSpPr/>
              <p:nvPr/>
            </p:nvSpPr>
            <p:spPr>
              <a:xfrm>
                <a:off x="6661437" y="859537"/>
                <a:ext cx="4080530" cy="5230368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10000"/>
                      <a:satMod val="105000"/>
                      <a:tint val="67000"/>
                      <a:alpha val="20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  <a:alpha val="30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  <a:alpha val="30000"/>
                    </a:schemeClr>
                  </a:gs>
                </a:gsLst>
              </a:gra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D0B703CA-4648-8647-B127-3BDA6883373F}"/>
                  </a:ext>
                </a:extLst>
              </p:cNvPr>
              <p:cNvSpPr txBox="1"/>
              <p:nvPr/>
            </p:nvSpPr>
            <p:spPr>
              <a:xfrm>
                <a:off x="6618500" y="893828"/>
                <a:ext cx="240623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b="1" dirty="0">
                    <a:solidFill>
                      <a:schemeClr val="bg1">
                        <a:lumMod val="50000"/>
                      </a:schemeClr>
                    </a:solidFill>
                  </a:rPr>
                  <a:t>Chemistry Module</a:t>
                </a:r>
              </a:p>
            </p:txBody>
          </p: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66287E0-BC95-1245-A399-0563AF86EF60}"/>
                </a:ext>
              </a:extLst>
            </p:cNvPr>
            <p:cNvSpPr/>
            <p:nvPr/>
          </p:nvSpPr>
          <p:spPr>
            <a:xfrm>
              <a:off x="6122506" y="1528561"/>
              <a:ext cx="934278" cy="378090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" rtlCol="0" anchor="ctr"/>
            <a:lstStyle/>
            <a:p>
              <a:pPr algn="ctr"/>
              <a:r>
                <a:rPr lang="en-US" sz="1350" b="1" dirty="0"/>
                <a:t>chemistry core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7146A515-2A8D-834C-B121-1A3B6566C00F}"/>
                </a:ext>
              </a:extLst>
            </p:cNvPr>
            <p:cNvSpPr/>
            <p:nvPr/>
          </p:nvSpPr>
          <p:spPr>
            <a:xfrm>
              <a:off x="7551521" y="3254539"/>
              <a:ext cx="2007705" cy="18306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350" b="1" dirty="0"/>
                <a:t>integrated</a:t>
              </a:r>
            </a:p>
            <a:p>
              <a:pPr algn="ctr"/>
              <a:r>
                <a:rPr lang="en-US" sz="1350" b="1" dirty="0"/>
                <a:t>chemical</a:t>
              </a:r>
            </a:p>
            <a:p>
              <a:pPr algn="ctr"/>
              <a:r>
                <a:rPr lang="en-US" sz="1350" b="1" dirty="0"/>
                <a:t>mechanism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B419145-DE88-5148-95A9-3DC69E333D46}"/>
              </a:ext>
            </a:extLst>
          </p:cNvPr>
          <p:cNvGrpSpPr/>
          <p:nvPr/>
        </p:nvGrpSpPr>
        <p:grpSpPr>
          <a:xfrm>
            <a:off x="8274727" y="1501903"/>
            <a:ext cx="685400" cy="3922776"/>
            <a:chOff x="6618501" y="859537"/>
            <a:chExt cx="1121241" cy="523036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6B6A4D95-1D3C-8F46-8D5E-42CA4138CBB2}"/>
                </a:ext>
              </a:extLst>
            </p:cNvPr>
            <p:cNvSpPr/>
            <p:nvPr/>
          </p:nvSpPr>
          <p:spPr>
            <a:xfrm>
              <a:off x="6661439" y="859537"/>
              <a:ext cx="1078303" cy="5230368"/>
            </a:xfrm>
            <a:prstGeom prst="rect">
              <a:avLst/>
            </a:prstGeom>
            <a:gradFill>
              <a:gsLst>
                <a:gs pos="0">
                  <a:schemeClr val="accent3">
                    <a:lumMod val="110000"/>
                    <a:satMod val="105000"/>
                    <a:tint val="67000"/>
                    <a:alpha val="20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  <a:alpha val="30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  <a:alpha val="3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0C8229E9-F6DF-234D-9A71-FBC12C2A0ACB}"/>
                </a:ext>
              </a:extLst>
            </p:cNvPr>
            <p:cNvSpPr txBox="1"/>
            <p:nvPr/>
          </p:nvSpPr>
          <p:spPr>
            <a:xfrm>
              <a:off x="6618501" y="893828"/>
              <a:ext cx="1121241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bg1">
                      <a:lumMod val="50000"/>
                    </a:schemeClr>
                  </a:solidFill>
                </a:rPr>
                <a:t>Solver</a:t>
              </a: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75E8A63F-64BD-E843-B051-E491064AD16F}"/>
              </a:ext>
            </a:extLst>
          </p:cNvPr>
          <p:cNvSpPr/>
          <p:nvPr/>
        </p:nvSpPr>
        <p:spPr>
          <a:xfrm>
            <a:off x="7681247" y="1776889"/>
            <a:ext cx="386904" cy="33440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en-US" sz="1350" b="1" dirty="0"/>
              <a:t>solver API</a:t>
            </a:r>
          </a:p>
        </p:txBody>
      </p:sp>
      <p:sp>
        <p:nvSpPr>
          <p:cNvPr id="58" name="Left-Right Arrow 57">
            <a:extLst>
              <a:ext uri="{FF2B5EF4-FFF2-40B4-BE49-F238E27FC236}">
                <a16:creationId xmlns:a16="http://schemas.microsoft.com/office/drawing/2014/main" xmlns="" id="{38376F3A-386D-1E4B-A23E-3D90364F1486}"/>
              </a:ext>
            </a:extLst>
          </p:cNvPr>
          <p:cNvSpPr/>
          <p:nvPr/>
        </p:nvSpPr>
        <p:spPr>
          <a:xfrm>
            <a:off x="5318836" y="2340607"/>
            <a:ext cx="2333441" cy="268346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816A429F-6B32-9C4D-840F-112F84AC00A2}"/>
              </a:ext>
            </a:extLst>
          </p:cNvPr>
          <p:cNvGrpSpPr/>
          <p:nvPr/>
        </p:nvGrpSpPr>
        <p:grpSpPr>
          <a:xfrm>
            <a:off x="5303238" y="3646573"/>
            <a:ext cx="351457" cy="676114"/>
            <a:chOff x="7070983" y="3823229"/>
            <a:chExt cx="468609" cy="901485"/>
          </a:xfrm>
        </p:grpSpPr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xmlns="" id="{8B4BF173-BFF8-9845-A6C9-CC4A0928F033}"/>
                </a:ext>
              </a:extLst>
            </p:cNvPr>
            <p:cNvSpPr/>
            <p:nvPr/>
          </p:nvSpPr>
          <p:spPr>
            <a:xfrm>
              <a:off x="7070983" y="3823229"/>
              <a:ext cx="468609" cy="329184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0" name="Right Arrow 59">
              <a:extLst>
                <a:ext uri="{FF2B5EF4-FFF2-40B4-BE49-F238E27FC236}">
                  <a16:creationId xmlns:a16="http://schemas.microsoft.com/office/drawing/2014/main" xmlns="" id="{D75C95E4-B2C7-FF49-B6EA-D27AC91667B5}"/>
                </a:ext>
              </a:extLst>
            </p:cNvPr>
            <p:cNvSpPr/>
            <p:nvPr/>
          </p:nvSpPr>
          <p:spPr>
            <a:xfrm>
              <a:off x="7070983" y="4395530"/>
              <a:ext cx="468609" cy="329184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3" name="Left-Right Arrow 62">
            <a:extLst>
              <a:ext uri="{FF2B5EF4-FFF2-40B4-BE49-F238E27FC236}">
                <a16:creationId xmlns:a16="http://schemas.microsoft.com/office/drawing/2014/main" xmlns="" id="{6E821112-41E0-654B-9677-C2D795D36087}"/>
              </a:ext>
            </a:extLst>
          </p:cNvPr>
          <p:cNvSpPr/>
          <p:nvPr/>
        </p:nvSpPr>
        <p:spPr>
          <a:xfrm>
            <a:off x="7171828" y="3873083"/>
            <a:ext cx="506216" cy="223092"/>
          </a:xfrm>
          <a:prstGeom prst="left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27D4559-9B31-C745-8A81-3A131522EC78}"/>
              </a:ext>
            </a:extLst>
          </p:cNvPr>
          <p:cNvSpPr txBox="1"/>
          <p:nvPr/>
        </p:nvSpPr>
        <p:spPr>
          <a:xfrm>
            <a:off x="5654694" y="5120897"/>
            <a:ext cx="2229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solidFill>
                  <a:schemeClr val="accent1">
                    <a:lumMod val="50000"/>
                  </a:schemeClr>
                </a:solidFill>
              </a:rPr>
              <a:t>PartMC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 Science Library</a:t>
            </a:r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xmlns="" id="{2B0B237E-71F2-A04E-BFE3-A58D28859DA3}"/>
              </a:ext>
            </a:extLst>
          </p:cNvPr>
          <p:cNvSpPr>
            <a:spLocks noChangeAspect="1"/>
          </p:cNvSpPr>
          <p:nvPr/>
        </p:nvSpPr>
        <p:spPr>
          <a:xfrm>
            <a:off x="220913" y="3377744"/>
            <a:ext cx="1308247" cy="515717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accent5">
                    <a:lumMod val="75000"/>
                  </a:schemeClr>
                </a:solidFill>
              </a:rPr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61359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56B0A-E453-E343-A6D0-CAFCBEBA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/>
              <a:t>Chemistry Module – Overall Workflow</a:t>
            </a: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xmlns="" id="{3B0A84AC-2FF2-B748-80AC-AD763D8B1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02" y="1296017"/>
            <a:ext cx="4876267" cy="1192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5943" tIns="47189" rIns="65943" bIns="32972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marL="251234" indent="-251234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Change the chemical mechanism </a:t>
            </a:r>
            <a:r>
              <a:rPr lang="en-GB" b="1" i="1" dirty="0">
                <a:latin typeface="Calibri" panose="020F0502020204030204" pitchFamily="34" charset="0"/>
              </a:rPr>
              <a:t>without recompiling</a:t>
            </a:r>
          </a:p>
          <a:p>
            <a:pPr marL="429192" lvl="1" indent="-229136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Vary mechanism complexity based on conditions/location</a:t>
            </a:r>
          </a:p>
          <a:p>
            <a:pPr marL="429192" lvl="1" indent="-229136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Compare mechanisms in real time</a:t>
            </a: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Calibri" panose="020F0502020204030204" pitchFamily="34" charset="0"/>
              </a:rPr>
              <a:t>Use </a:t>
            </a:r>
            <a:r>
              <a:rPr lang="en-GB" b="1" i="1" dirty="0">
                <a:latin typeface="Calibri" panose="020F0502020204030204" pitchFamily="34" charset="0"/>
              </a:rPr>
              <a:t>same mechanisms </a:t>
            </a:r>
            <a:r>
              <a:rPr lang="en-GB" dirty="0">
                <a:latin typeface="Calibri" panose="020F0502020204030204" pitchFamily="34" charset="0"/>
              </a:rPr>
              <a:t>across models (MONARCH, </a:t>
            </a:r>
            <a:r>
              <a:rPr lang="en-GB" dirty="0" err="1">
                <a:latin typeface="Calibri" panose="020F0502020204030204" pitchFamily="34" charset="0"/>
              </a:rPr>
              <a:t>PartMC</a:t>
            </a:r>
            <a:r>
              <a:rPr lang="en-GB" dirty="0">
                <a:latin typeface="Calibri" panose="020F0502020204030204" pitchFamily="34" charset="0"/>
              </a:rPr>
              <a:t>, etc.) changing only </a:t>
            </a:r>
            <a:r>
              <a:rPr lang="en-GB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Aerosol Representation</a:t>
            </a:r>
            <a:r>
              <a:rPr lang="en-GB" dirty="0">
                <a:latin typeface="Calibri" panose="020F0502020204030204" pitchFamily="34" charset="0"/>
              </a:rPr>
              <a:t> JSON</a:t>
            </a: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  <a:p>
            <a:pPr marL="243093" indent="-243093">
              <a:buFont typeface="Arial" panose="020B0604020202020204" pitchFamily="34" charset="0"/>
              <a:buChar char="•"/>
              <a:defRPr/>
            </a:pPr>
            <a:endParaRPr lang="en-GB" dirty="0">
              <a:latin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444CDD1-C5D9-5146-9F2C-AF0C4353FDBB}"/>
              </a:ext>
            </a:extLst>
          </p:cNvPr>
          <p:cNvGrpSpPr/>
          <p:nvPr/>
        </p:nvGrpSpPr>
        <p:grpSpPr>
          <a:xfrm>
            <a:off x="73048" y="1336100"/>
            <a:ext cx="8928989" cy="4830230"/>
            <a:chOff x="73048" y="1144715"/>
            <a:chExt cx="8928989" cy="4830230"/>
          </a:xfrm>
        </p:grpSpPr>
        <p:sp>
          <p:nvSpPr>
            <p:cNvPr id="6" name="Circular Arrow 5">
              <a:extLst>
                <a:ext uri="{FF2B5EF4-FFF2-40B4-BE49-F238E27FC236}">
                  <a16:creationId xmlns:a16="http://schemas.microsoft.com/office/drawing/2014/main" xmlns="" id="{04790ACD-B1E2-4F4A-8A68-B94EF5C03EB1}"/>
                </a:ext>
              </a:extLst>
            </p:cNvPr>
            <p:cNvSpPr/>
            <p:nvPr/>
          </p:nvSpPr>
          <p:spPr>
            <a:xfrm rot="17630626" flipH="1">
              <a:off x="5710175" y="2813884"/>
              <a:ext cx="1516901" cy="1204151"/>
            </a:xfrm>
            <a:prstGeom prst="circular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63DCEAA-7D6A-444B-AAEF-26144E06B883}"/>
                </a:ext>
              </a:extLst>
            </p:cNvPr>
            <p:cNvSpPr txBox="1"/>
            <p:nvPr/>
          </p:nvSpPr>
          <p:spPr>
            <a:xfrm>
              <a:off x="5170468" y="2605996"/>
              <a:ext cx="1258096" cy="715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Load input files into model objects</a:t>
              </a:r>
            </a:p>
          </p:txBody>
        </p:sp>
        <p:sp>
          <p:nvSpPr>
            <p:cNvPr id="8" name="Left-Right Arrow 7">
              <a:extLst>
                <a:ext uri="{FF2B5EF4-FFF2-40B4-BE49-F238E27FC236}">
                  <a16:creationId xmlns:a16="http://schemas.microsoft.com/office/drawing/2014/main" xmlns="" id="{1C96473A-23A3-E446-BED6-0675DF7EF98D}"/>
                </a:ext>
              </a:extLst>
            </p:cNvPr>
            <p:cNvSpPr/>
            <p:nvPr/>
          </p:nvSpPr>
          <p:spPr>
            <a:xfrm rot="19582768">
              <a:off x="5979090" y="4494210"/>
              <a:ext cx="394661" cy="211903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68C63434-E748-714A-8E9C-60306C00B961}"/>
                </a:ext>
              </a:extLst>
            </p:cNvPr>
            <p:cNvGrpSpPr/>
            <p:nvPr/>
          </p:nvGrpSpPr>
          <p:grpSpPr>
            <a:xfrm>
              <a:off x="6908387" y="1144715"/>
              <a:ext cx="1970120" cy="2279660"/>
              <a:chOff x="4115806" y="997297"/>
              <a:chExt cx="2626827" cy="303954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41302623-8CA2-A04D-8443-77923BBCD121}"/>
                  </a:ext>
                </a:extLst>
              </p:cNvPr>
              <p:cNvSpPr txBox="1"/>
              <p:nvPr/>
            </p:nvSpPr>
            <p:spPr>
              <a:xfrm>
                <a:off x="4115806" y="997297"/>
                <a:ext cx="1864827" cy="227754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97E2B8C-DE0E-B040-A7D5-17281C33AF60}"/>
                  </a:ext>
                </a:extLst>
              </p:cNvPr>
              <p:cNvSpPr txBox="1"/>
              <p:nvPr/>
            </p:nvSpPr>
            <p:spPr>
              <a:xfrm>
                <a:off x="4268206" y="1149697"/>
                <a:ext cx="1864827" cy="227754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7CC8792-B95B-C64D-B7A4-AC3419396867}"/>
                  </a:ext>
                </a:extLst>
              </p:cNvPr>
              <p:cNvSpPr txBox="1"/>
              <p:nvPr/>
            </p:nvSpPr>
            <p:spPr>
              <a:xfrm>
                <a:off x="4420606" y="1302097"/>
                <a:ext cx="1864827" cy="2277547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92CA85AE-34AF-254B-9CB2-ED62924BDF00}"/>
                  </a:ext>
                </a:extLst>
              </p:cNvPr>
              <p:cNvSpPr txBox="1"/>
              <p:nvPr/>
            </p:nvSpPr>
            <p:spPr>
              <a:xfrm>
                <a:off x="4573006" y="14544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1B211101-196B-AF48-9127-C959813C344F}"/>
                  </a:ext>
                </a:extLst>
              </p:cNvPr>
              <p:cNvSpPr txBox="1"/>
              <p:nvPr/>
            </p:nvSpPr>
            <p:spPr>
              <a:xfrm>
                <a:off x="4725406" y="16068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AE1E602-9089-F74B-B52E-FF1710E09943}"/>
                  </a:ext>
                </a:extLst>
              </p:cNvPr>
              <p:cNvSpPr txBox="1"/>
              <p:nvPr/>
            </p:nvSpPr>
            <p:spPr>
              <a:xfrm>
                <a:off x="4877806" y="1759297"/>
                <a:ext cx="1864827" cy="227754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reactants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O3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 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products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{}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},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type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"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ARRHENIUS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3.0E-12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B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0.0E+00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"</a:t>
                </a:r>
                <a:r>
                  <a:rPr lang="en-US" sz="750" dirty="0">
                    <a:solidFill>
                      <a:srgbClr val="FFFF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" : </a:t>
                </a:r>
                <a:r>
                  <a:rPr lang="en-US" sz="750" dirty="0">
                    <a:solidFill>
                      <a:srgbClr val="B24C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-1500.0</a:t>
                </a:r>
              </a:p>
              <a:p>
                <a:pPr defTabSz="137160"/>
                <a:r>
                  <a:rPr lang="en-US" sz="75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}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BFE7177D-000B-5F4D-B9A1-3C988B5C8141}"/>
                </a:ext>
              </a:extLst>
            </p:cNvPr>
            <p:cNvGrpSpPr/>
            <p:nvPr/>
          </p:nvGrpSpPr>
          <p:grpSpPr>
            <a:xfrm>
              <a:off x="6441956" y="3608996"/>
              <a:ext cx="2560081" cy="1738563"/>
              <a:chOff x="8605061" y="1103977"/>
              <a:chExt cx="3413441" cy="2318084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D49D8881-38B8-0446-8FCB-5DC8AA544CE2}"/>
                  </a:ext>
                </a:extLst>
              </p:cNvPr>
              <p:cNvGrpSpPr/>
              <p:nvPr/>
            </p:nvGrpSpPr>
            <p:grpSpPr>
              <a:xfrm>
                <a:off x="8605061" y="1103977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xmlns="" id="{AE64CD94-AD36-5B41-80CA-1C687CFB538E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SIMPOLPhaseTransfer</a:t>
                  </a:r>
                  <a:endParaRPr lang="en-US" sz="135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E259D068-E694-2245-A1F0-AFE2F9ED8F8C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E125305D-A71C-5C4C-8B72-B2E305EFFCA8}"/>
                  </a:ext>
                </a:extLst>
              </p:cNvPr>
              <p:cNvGrpSpPr/>
              <p:nvPr/>
            </p:nvGrpSpPr>
            <p:grpSpPr>
              <a:xfrm>
                <a:off x="8757461" y="1316011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xmlns="" id="{503A2A42-BCAC-6B46-9CBA-E6F0C1138F85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TroeReaction</a:t>
                  </a:r>
                  <a:endParaRPr lang="en-US" sz="1350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xmlns="" id="{5176DDE0-CE19-634A-BC77-466586AEB140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xmlns="" id="{75799719-CB1A-E24D-ACEF-3C7E8A71FB15}"/>
                  </a:ext>
                </a:extLst>
              </p:cNvPr>
              <p:cNvGrpSpPr/>
              <p:nvPr/>
            </p:nvGrpSpPr>
            <p:grpSpPr>
              <a:xfrm>
                <a:off x="8909861" y="1528045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xmlns="" id="{66C4847C-E250-6C4A-B3E9-712049A453DC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ArrheniusReaction</a:t>
                  </a:r>
                  <a:endParaRPr lang="en-US" sz="1350" dirty="0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xmlns="" id="{E33E2AF7-C123-4B40-8382-52C02E682003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6A4CD01F-C2F9-DC4E-BDEC-52D50A6A4F2D}"/>
                  </a:ext>
                </a:extLst>
              </p:cNvPr>
              <p:cNvGrpSpPr/>
              <p:nvPr/>
            </p:nvGrpSpPr>
            <p:grpSpPr>
              <a:xfrm>
                <a:off x="9062261" y="1740079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xmlns="" id="{46AD0EFD-4B34-5846-B40C-68A2C0E95F9D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/>
                    <a:t>UNIFAC</a:t>
                  </a: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xmlns="" id="{907A3CD8-2A94-3F44-A1E5-C88EB53902EA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xmlns="" id="{1AF4A37A-B189-EA48-8CF4-08F2A7A84BA3}"/>
                  </a:ext>
                </a:extLst>
              </p:cNvPr>
              <p:cNvGrpSpPr/>
              <p:nvPr/>
            </p:nvGrpSpPr>
            <p:grpSpPr>
              <a:xfrm>
                <a:off x="9209655" y="1996953"/>
                <a:ext cx="2651441" cy="1212574"/>
                <a:chOff x="4154556" y="4333462"/>
                <a:chExt cx="1908314" cy="121257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xmlns="" id="{B603392D-F572-8540-87B6-EA067D3B10F9}"/>
                    </a:ext>
                  </a:extLst>
                </p:cNvPr>
                <p:cNvSpPr/>
                <p:nvPr/>
              </p:nvSpPr>
              <p:spPr>
                <a:xfrm>
                  <a:off x="4154557" y="4333462"/>
                  <a:ext cx="1908313" cy="318052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/>
                    <a:t>PDFITE</a:t>
                  </a:r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xmlns="" id="{784AEC45-5EE3-9640-B1CE-09DDA15FA0EE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xmlns="" id="{48759798-DA3C-5748-A24D-CB5B034245C5}"/>
                  </a:ext>
                </a:extLst>
              </p:cNvPr>
              <p:cNvGrpSpPr/>
              <p:nvPr/>
            </p:nvGrpSpPr>
            <p:grpSpPr>
              <a:xfrm>
                <a:off x="9367062" y="2209487"/>
                <a:ext cx="2651440" cy="1212574"/>
                <a:chOff x="4154556" y="4333462"/>
                <a:chExt cx="1908313" cy="1212574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xmlns="" id="{E22E26CE-92A8-FB46-B2FC-1822BD29C4F8}"/>
                    </a:ext>
                  </a:extLst>
                </p:cNvPr>
                <p:cNvSpPr/>
                <p:nvPr/>
              </p:nvSpPr>
              <p:spPr>
                <a:xfrm>
                  <a:off x="4154556" y="4333462"/>
                  <a:ext cx="1908313" cy="318052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350" dirty="0" err="1"/>
                    <a:t>MassOnlyBinsModes</a:t>
                  </a:r>
                  <a:endParaRPr lang="en-US" sz="1350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xmlns="" id="{962735B3-53C1-334D-8D3D-D45DA3F44132}"/>
                    </a:ext>
                  </a:extLst>
                </p:cNvPr>
                <p:cNvSpPr/>
                <p:nvPr/>
              </p:nvSpPr>
              <p:spPr>
                <a:xfrm>
                  <a:off x="4154556" y="4651514"/>
                  <a:ext cx="1908313" cy="894522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r>
                    <a:rPr lang="en-US" sz="1350" dirty="0"/>
                    <a:t>load()</a:t>
                  </a:r>
                </a:p>
                <a:p>
                  <a:r>
                    <a:rPr lang="en-US" sz="1350" dirty="0"/>
                    <a:t>initialize()</a:t>
                  </a:r>
                </a:p>
                <a:p>
                  <a:r>
                    <a:rPr lang="en-US" sz="1350" dirty="0"/>
                    <a:t>…</a:t>
                  </a:r>
                </a:p>
              </p:txBody>
            </p:sp>
          </p:grp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B648116-F687-9E41-88DF-A2FA6FECB4B5}"/>
                </a:ext>
              </a:extLst>
            </p:cNvPr>
            <p:cNvSpPr/>
            <p:nvPr/>
          </p:nvSpPr>
          <p:spPr>
            <a:xfrm>
              <a:off x="73048" y="4296919"/>
              <a:ext cx="997193" cy="7303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19" b="1" dirty="0"/>
                <a:t>Your favorite model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2C154EE-63F2-8749-9125-E2432D96DF77}"/>
                </a:ext>
              </a:extLst>
            </p:cNvPr>
            <p:cNvSpPr/>
            <p:nvPr/>
          </p:nvSpPr>
          <p:spPr>
            <a:xfrm>
              <a:off x="705146" y="4580496"/>
              <a:ext cx="997193" cy="7303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19" b="1" dirty="0" err="1"/>
                <a:t>PartMC</a:t>
              </a:r>
              <a:endParaRPr lang="en-US" sz="1319" b="1" dirty="0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43C2C933-ED99-4447-85D7-5115E0FFAC8F}"/>
                </a:ext>
              </a:extLst>
            </p:cNvPr>
            <p:cNvGrpSpPr/>
            <p:nvPr/>
          </p:nvGrpSpPr>
          <p:grpSpPr>
            <a:xfrm>
              <a:off x="2032380" y="3754150"/>
              <a:ext cx="1469987" cy="559755"/>
              <a:chOff x="4154556" y="4333462"/>
              <a:chExt cx="1075687" cy="76396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B7975540-B2BA-9F43-90D4-F0E35114C2FA}"/>
                  </a:ext>
                </a:extLst>
              </p:cNvPr>
              <p:cNvSpPr/>
              <p:nvPr/>
            </p:nvSpPr>
            <p:spPr>
              <a:xfrm>
                <a:off x="4154557" y="4333462"/>
                <a:ext cx="1075686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19" dirty="0"/>
                  <a:t>State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C25045D5-4C47-C14F-A003-208FC63F4A8B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075686" cy="44591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19" dirty="0" err="1"/>
                  <a:t>species_state</a:t>
                </a:r>
                <a:r>
                  <a:rPr lang="en-US" sz="1319" dirty="0"/>
                  <a:t>[]</a:t>
                </a: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1CCE50D-FC4C-D948-875A-2D44604575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41346" y="4691870"/>
              <a:ext cx="894008" cy="894008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19" b="1" dirty="0"/>
                <a:t>Solver</a:t>
              </a:r>
            </a:p>
          </p:txBody>
        </p:sp>
        <p:sp>
          <p:nvSpPr>
            <p:cNvPr id="42" name="Circular Arrow 41">
              <a:extLst>
                <a:ext uri="{FF2B5EF4-FFF2-40B4-BE49-F238E27FC236}">
                  <a16:creationId xmlns:a16="http://schemas.microsoft.com/office/drawing/2014/main" xmlns="" id="{1639B762-61FC-024D-9A8E-8B53B445AF49}"/>
                </a:ext>
              </a:extLst>
            </p:cNvPr>
            <p:cNvSpPr>
              <a:spLocks noChangeAspect="1"/>
            </p:cNvSpPr>
            <p:nvPr/>
          </p:nvSpPr>
          <p:spPr>
            <a:xfrm rot="1545802" flipH="1">
              <a:off x="2126815" y="4314199"/>
              <a:ext cx="841166" cy="841166"/>
            </a:xfrm>
            <a:prstGeom prst="circularArrow">
              <a:avLst>
                <a:gd name="adj1" fmla="val 14843"/>
                <a:gd name="adj2" fmla="val 1142319"/>
                <a:gd name="adj3" fmla="val 20477511"/>
                <a:gd name="adj4" fmla="val 5421232"/>
                <a:gd name="adj5" fmla="val 17058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>
                <a:solidFill>
                  <a:schemeClr val="tx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A4CAD710-0988-AE4E-BD6F-565B0772575F}"/>
                </a:ext>
              </a:extLst>
            </p:cNvPr>
            <p:cNvSpPr txBox="1"/>
            <p:nvPr/>
          </p:nvSpPr>
          <p:spPr>
            <a:xfrm>
              <a:off x="2141059" y="4532929"/>
              <a:ext cx="778418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advance</a:t>
              </a:r>
            </a:p>
            <a:p>
              <a:pPr algn="ctr"/>
              <a:r>
                <a:rPr lang="en-US" sz="1350" b="1" dirty="0">
                  <a:solidFill>
                    <a:schemeClr val="accent5">
                      <a:lumMod val="75000"/>
                    </a:schemeClr>
                  </a:solidFill>
                </a:rPr>
                <a:t>state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B5DE1919-0050-9B47-8516-261A6C562B6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243014" y="4791397"/>
              <a:ext cx="997193" cy="733392"/>
              <a:chOff x="-2390770" y="3631311"/>
              <a:chExt cx="1649112" cy="121285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xmlns="" id="{05F2B231-77D1-C645-B05C-36E31B8215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365558" y="3631311"/>
                <a:ext cx="1623900" cy="1212850"/>
              </a:xfrm>
              <a:prstGeom prst="rect">
                <a:avLst/>
              </a:prstGeom>
              <a:noFill/>
            </p:spPr>
          </p:pic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52BB113A-DF6C-A748-A6BE-DBEAD212DBF1}"/>
                  </a:ext>
                </a:extLst>
              </p:cNvPr>
              <p:cNvSpPr/>
              <p:nvPr/>
            </p:nvSpPr>
            <p:spPr>
              <a:xfrm>
                <a:off x="-2390770" y="3636291"/>
                <a:ext cx="1649112" cy="1207869"/>
              </a:xfrm>
              <a:prstGeom prst="rect">
                <a:avLst/>
              </a:prstGeom>
              <a:solidFill>
                <a:schemeClr val="accent1">
                  <a:alpha val="3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19" b="1" dirty="0"/>
                  <a:t>MONARCH</a:t>
                </a: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1DDE364D-32CB-8D4E-A3D8-D32F9B86BB8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52767" y="4830794"/>
              <a:ext cx="2026341" cy="564056"/>
              <a:chOff x="7902697" y="5367127"/>
              <a:chExt cx="3811003" cy="1060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xmlns="" id="{CE23B75C-6F18-D244-9EDD-E450CF7C0C37}"/>
                  </a:ext>
                </a:extLst>
              </p:cNvPr>
              <p:cNvSpPr/>
              <p:nvPr/>
            </p:nvSpPr>
            <p:spPr>
              <a:xfrm>
                <a:off x="7902697" y="5367130"/>
                <a:ext cx="797356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xmlns="" id="{B31A6CFD-57CD-5342-8CC8-E11D32E867F9}"/>
                  </a:ext>
                </a:extLst>
              </p:cNvPr>
              <p:cNvSpPr/>
              <p:nvPr/>
            </p:nvSpPr>
            <p:spPr>
              <a:xfrm>
                <a:off x="8757461" y="5367129"/>
                <a:ext cx="1075549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xmlns="" id="{A62040E8-9AD2-084F-B560-E5EE513A8145}"/>
                  </a:ext>
                </a:extLst>
              </p:cNvPr>
              <p:cNvSpPr/>
              <p:nvPr/>
            </p:nvSpPr>
            <p:spPr>
              <a:xfrm>
                <a:off x="9890418" y="5367128"/>
                <a:ext cx="499287" cy="496957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CF3A1221-9C52-924F-9D38-753063F0AA27}"/>
                  </a:ext>
                </a:extLst>
              </p:cNvPr>
              <p:cNvSpPr/>
              <p:nvPr/>
            </p:nvSpPr>
            <p:spPr>
              <a:xfrm>
                <a:off x="7917064" y="5931007"/>
                <a:ext cx="1449998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xmlns="" id="{4A0430C6-BABF-A047-931D-720FC9DA6B6E}"/>
                  </a:ext>
                </a:extLst>
              </p:cNvPr>
              <p:cNvSpPr/>
              <p:nvPr/>
            </p:nvSpPr>
            <p:spPr>
              <a:xfrm>
                <a:off x="9415061" y="5931007"/>
                <a:ext cx="2298639" cy="496957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id="{05FE197E-848D-9543-B780-1BB57D280C1D}"/>
                  </a:ext>
                </a:extLst>
              </p:cNvPr>
              <p:cNvSpPr/>
              <p:nvPr/>
            </p:nvSpPr>
            <p:spPr>
              <a:xfrm>
                <a:off x="10447113" y="5367127"/>
                <a:ext cx="1266587" cy="49695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74FF608-2587-2547-B13D-F11B906C2D08}"/>
                </a:ext>
              </a:extLst>
            </p:cNvPr>
            <p:cNvSpPr txBox="1"/>
            <p:nvPr/>
          </p:nvSpPr>
          <p:spPr>
            <a:xfrm>
              <a:off x="4371647" y="5467114"/>
              <a:ext cx="19885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5">
                      <a:lumMod val="75000"/>
                    </a:schemeClr>
                  </a:solidFill>
                </a:rPr>
                <a:t>Condensed Data Structure</a:t>
              </a:r>
            </a:p>
          </p:txBody>
        </p:sp>
        <p:sp>
          <p:nvSpPr>
            <p:cNvPr id="55" name="Left-Right Arrow 54">
              <a:extLst>
                <a:ext uri="{FF2B5EF4-FFF2-40B4-BE49-F238E27FC236}">
                  <a16:creationId xmlns:a16="http://schemas.microsoft.com/office/drawing/2014/main" xmlns="" id="{E1E94CCC-91B2-0349-980F-31E170BC0374}"/>
                </a:ext>
              </a:extLst>
            </p:cNvPr>
            <p:cNvSpPr/>
            <p:nvPr/>
          </p:nvSpPr>
          <p:spPr>
            <a:xfrm rot="853433">
              <a:off x="3869428" y="5192277"/>
              <a:ext cx="394661" cy="211903"/>
            </a:xfrm>
            <a:prstGeom prst="left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19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7DC8286-ED78-DC46-8393-331BC412D58B}"/>
              </a:ext>
            </a:extLst>
          </p:cNvPr>
          <p:cNvSpPr txBox="1"/>
          <p:nvPr/>
        </p:nvSpPr>
        <p:spPr>
          <a:xfrm>
            <a:off x="3340616" y="6457291"/>
            <a:ext cx="62026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The </a:t>
            </a:r>
            <a:r>
              <a:rPr lang="en-US" sz="1350" b="1" dirty="0" err="1"/>
              <a:t>PartMC</a:t>
            </a:r>
            <a:r>
              <a:rPr lang="en-US" sz="1350" b="1" dirty="0"/>
              <a:t> library is available at:</a:t>
            </a:r>
            <a:r>
              <a:rPr lang="en-US" sz="1350" dirty="0"/>
              <a:t> 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github.com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compdyn</a:t>
            </a:r>
            <a:r>
              <a:rPr lang="en-US" sz="1350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350" dirty="0" err="1">
                <a:latin typeface="Consolas" panose="020B0609020204030204" pitchFamily="49" charset="0"/>
                <a:cs typeface="Consolas" panose="020B0609020204030204" pitchFamily="49" charset="0"/>
              </a:rPr>
              <a:t>partmc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627397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20F47A-DEAC-1E45-9203-C75F582C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Aerosol Representation Abstraction – Approach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xmlns="" id="{57E9497E-F0EA-B548-B125-DAF74F3B4B0E}"/>
              </a:ext>
            </a:extLst>
          </p:cNvPr>
          <p:cNvGrpSpPr/>
          <p:nvPr/>
        </p:nvGrpSpPr>
        <p:grpSpPr>
          <a:xfrm>
            <a:off x="719098" y="1581679"/>
            <a:ext cx="2392244" cy="2180282"/>
            <a:chOff x="245667" y="2039447"/>
            <a:chExt cx="3189659" cy="2907042"/>
          </a:xfrm>
        </p:grpSpPr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xmlns="" id="{556569BD-DBDF-D64B-91F6-54F135DB9539}"/>
                </a:ext>
              </a:extLst>
            </p:cNvPr>
            <p:cNvSpPr txBox="1"/>
            <p:nvPr/>
          </p:nvSpPr>
          <p:spPr>
            <a:xfrm>
              <a:off x="533532" y="4361713"/>
              <a:ext cx="2613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50" b="1" dirty="0">
                  <a:latin typeface="Calibri" pitchFamily="34" charset="0"/>
                  <a:cs typeface="Calibri" pitchFamily="34" charset="0"/>
                </a:rPr>
                <a:t>Modal</a:t>
              </a:r>
              <a:endParaRPr lang="en-US" sz="225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94" name="Picture 193" descr="modal_dist.png">
              <a:extLst>
                <a:ext uri="{FF2B5EF4-FFF2-40B4-BE49-F238E27FC236}">
                  <a16:creationId xmlns:a16="http://schemas.microsoft.com/office/drawing/2014/main" xmlns="" id="{222B3FEB-8470-E545-93AB-45F677046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667" y="2039447"/>
              <a:ext cx="3189659" cy="2100922"/>
            </a:xfrm>
            <a:prstGeom prst="rect">
              <a:avLst/>
            </a:prstGeom>
          </p:spPr>
        </p:pic>
      </p:grpSp>
      <p:sp>
        <p:nvSpPr>
          <p:cNvPr id="197" name="Right Arrow 196">
            <a:extLst>
              <a:ext uri="{FF2B5EF4-FFF2-40B4-BE49-F238E27FC236}">
                <a16:creationId xmlns:a16="http://schemas.microsoft.com/office/drawing/2014/main" xmlns="" id="{C0C87FDA-104C-CA4F-AA5D-C2BA35EBAC7D}"/>
              </a:ext>
            </a:extLst>
          </p:cNvPr>
          <p:cNvSpPr/>
          <p:nvPr/>
        </p:nvSpPr>
        <p:spPr>
          <a:xfrm>
            <a:off x="4480907" y="4754144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xmlns="" id="{270DA3CB-F541-CA49-A45D-1E8B00873BC4}"/>
              </a:ext>
            </a:extLst>
          </p:cNvPr>
          <p:cNvGrpSpPr/>
          <p:nvPr/>
        </p:nvGrpSpPr>
        <p:grpSpPr>
          <a:xfrm>
            <a:off x="779255" y="3809972"/>
            <a:ext cx="3556625" cy="1866866"/>
            <a:chOff x="1316366" y="3865275"/>
            <a:chExt cx="4742166" cy="2489154"/>
          </a:xfrm>
        </p:grpSpPr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xmlns="" id="{EC971310-7D35-AD47-9463-C27A40D6785E}"/>
                </a:ext>
              </a:extLst>
            </p:cNvPr>
            <p:cNvSpPr txBox="1"/>
            <p:nvPr/>
          </p:nvSpPr>
          <p:spPr>
            <a:xfrm>
              <a:off x="1316366" y="3865275"/>
              <a:ext cx="3445452" cy="166199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Modal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AERO_REP_MODAL_BINNED_MASS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modes/bins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BINNED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phases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dust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],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bins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8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minimum diameter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1.0e-7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	</a:t>
              </a:r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xmlns="" id="{382EA3A4-DFCC-324A-A1AF-0927675694B5}"/>
                </a:ext>
              </a:extLst>
            </p:cNvPr>
            <p:cNvSpPr txBox="1"/>
            <p:nvPr/>
          </p:nvSpPr>
          <p:spPr>
            <a:xfrm>
              <a:off x="1601342" y="422934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xmlns="" id="{5A73CFA6-7DF7-D342-A4AE-2A2D8603941C}"/>
                </a:ext>
              </a:extLst>
            </p:cNvPr>
            <p:cNvSpPr txBox="1"/>
            <p:nvPr/>
          </p:nvSpPr>
          <p:spPr>
            <a:xfrm>
              <a:off x="1862257" y="4615420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black carbon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xmlns="" id="{A7B618FC-4E31-074A-BF69-477D2E8D32CD}"/>
                </a:ext>
              </a:extLst>
            </p:cNvPr>
            <p:cNvSpPr txBox="1"/>
            <p:nvPr/>
          </p:nvSpPr>
          <p:spPr>
            <a:xfrm>
              <a:off x="2175077" y="5000212"/>
              <a:ext cx="3883455" cy="135421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{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name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organics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"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type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AERO_PHASE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”</a:t>
              </a:r>
              <a:r>
                <a:rPr lang="en-US" sz="750" dirty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 : [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PM_phob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 err="1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PM_phil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	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ISOP-P2_aero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TERP-P1_aero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", "</a:t>
              </a:r>
              <a:r>
                <a:rPr lang="en-US" sz="750" dirty="0">
                  <a:solidFill>
                    <a:srgbClr val="B24C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TERP-P2_aero</a:t>
              </a:r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"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	]</a:t>
              </a:r>
            </a:p>
            <a:p>
              <a:pPr defTabSz="137160"/>
              <a:r>
                <a:rPr lang="en-US" sz="75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}</a:t>
              </a: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C3B9FD1D-FC4B-D948-B35F-A8300748DCBF}"/>
              </a:ext>
            </a:extLst>
          </p:cNvPr>
          <p:cNvGrpSpPr/>
          <p:nvPr/>
        </p:nvGrpSpPr>
        <p:grpSpPr>
          <a:xfrm>
            <a:off x="5352910" y="4318815"/>
            <a:ext cx="2241245" cy="1248556"/>
            <a:chOff x="9367062" y="2209487"/>
            <a:chExt cx="2988326" cy="1664741"/>
          </a:xfrm>
        </p:grpSpPr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xmlns="" id="{4795C0E3-CAA3-1543-820A-8D74D1F8D429}"/>
                </a:ext>
              </a:extLst>
            </p:cNvPr>
            <p:cNvGrpSpPr/>
            <p:nvPr/>
          </p:nvGrpSpPr>
          <p:grpSpPr>
            <a:xfrm>
              <a:off x="9367062" y="2209487"/>
              <a:ext cx="2651440" cy="1212574"/>
              <a:chOff x="4154556" y="4333462"/>
              <a:chExt cx="1908313" cy="1212574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xmlns="" id="{733651C2-69AB-3C4E-AE6E-28669363D659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xmlns="" id="{FA8DB52D-B3E8-094D-A935-A85BDECA4F17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xmlns="" id="{29A2D2E6-B745-1C4E-A09E-99FE3E39A0F7}"/>
                </a:ext>
              </a:extLst>
            </p:cNvPr>
            <p:cNvGrpSpPr/>
            <p:nvPr/>
          </p:nvGrpSpPr>
          <p:grpSpPr>
            <a:xfrm>
              <a:off x="9535505" y="2442164"/>
              <a:ext cx="2651440" cy="1212574"/>
              <a:chOff x="4154556" y="4333462"/>
              <a:chExt cx="1908313" cy="1212574"/>
            </a:xfrm>
          </p:grpSpPr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xmlns="" id="{871950CF-42C7-F145-952B-5F2B85342898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xmlns="" id="{5337BCA7-637F-F84E-B0E4-84F2E4F79838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xmlns="" id="{2299299A-A2E7-8441-8D1D-EDD92D969382}"/>
                </a:ext>
              </a:extLst>
            </p:cNvPr>
            <p:cNvGrpSpPr/>
            <p:nvPr/>
          </p:nvGrpSpPr>
          <p:grpSpPr>
            <a:xfrm>
              <a:off x="9703948" y="2661654"/>
              <a:ext cx="2651440" cy="1212574"/>
              <a:chOff x="4154556" y="4333462"/>
              <a:chExt cx="1908313" cy="1212574"/>
            </a:xfrm>
          </p:grpSpPr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xmlns="" id="{D9AD7B32-2465-2B4E-990A-57A5F01C94BE}"/>
                  </a:ext>
                </a:extLst>
              </p:cNvPr>
              <p:cNvSpPr/>
              <p:nvPr/>
            </p:nvSpPr>
            <p:spPr>
              <a:xfrm>
                <a:off x="4154556" y="4333462"/>
                <a:ext cx="1908313" cy="31805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350" dirty="0" err="1"/>
                  <a:t>AerosolPhase</a:t>
                </a:r>
                <a:endParaRPr lang="en-US" sz="1350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xmlns="" id="{EFF98E5E-9D08-1D47-9107-090AC50A7C4A}"/>
                  </a:ext>
                </a:extLst>
              </p:cNvPr>
              <p:cNvSpPr/>
              <p:nvPr/>
            </p:nvSpPr>
            <p:spPr>
              <a:xfrm>
                <a:off x="4154556" y="4651514"/>
                <a:ext cx="1908313" cy="89452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350" dirty="0"/>
                  <a:t>load()</a:t>
                </a:r>
              </a:p>
              <a:p>
                <a:r>
                  <a:rPr lang="en-US" sz="1350" dirty="0"/>
                  <a:t>initialize()</a:t>
                </a:r>
              </a:p>
              <a:p>
                <a:r>
                  <a:rPr lang="en-US" sz="1350" dirty="0"/>
                  <a:t>…</a:t>
                </a: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xmlns="" id="{B8E5B5A7-1583-1444-AFC7-E8F8C1F755E0}"/>
              </a:ext>
            </a:extLst>
          </p:cNvPr>
          <p:cNvGrpSpPr/>
          <p:nvPr/>
        </p:nvGrpSpPr>
        <p:grpSpPr>
          <a:xfrm>
            <a:off x="3881685" y="1918481"/>
            <a:ext cx="1988580" cy="1341784"/>
            <a:chOff x="4154556" y="4333462"/>
            <a:chExt cx="1908313" cy="1789045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xmlns="" id="{1A87C8EB-0F92-D14E-AEC2-F01B292DDE79}"/>
                </a:ext>
              </a:extLst>
            </p:cNvPr>
            <p:cNvSpPr/>
            <p:nvPr/>
          </p:nvSpPr>
          <p:spPr>
            <a:xfrm>
              <a:off x="4154556" y="4333462"/>
              <a:ext cx="1908313" cy="31805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/>
                <a:t>Modal</a:t>
              </a: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xmlns="" id="{357B3341-6E28-B648-8B31-DF1FBFA71081}"/>
                </a:ext>
              </a:extLst>
            </p:cNvPr>
            <p:cNvSpPr/>
            <p:nvPr/>
          </p:nvSpPr>
          <p:spPr>
            <a:xfrm>
              <a:off x="4154556" y="4651513"/>
              <a:ext cx="1908313" cy="147099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350" dirty="0"/>
                <a:t>load()</a:t>
              </a:r>
            </a:p>
            <a:p>
              <a:r>
                <a:rPr lang="en-US" sz="1350" dirty="0"/>
                <a:t>initialize()</a:t>
              </a:r>
            </a:p>
            <a:p>
              <a:r>
                <a:rPr lang="en-US" sz="1350" dirty="0" err="1"/>
                <a:t>effective_radius</a:t>
              </a:r>
              <a:r>
                <a:rPr lang="en-US" sz="1350" dirty="0"/>
                <a:t>()</a:t>
              </a:r>
            </a:p>
            <a:p>
              <a:r>
                <a:rPr lang="en-US" sz="1350" dirty="0" err="1"/>
                <a:t>number_concentration</a:t>
              </a:r>
              <a:r>
                <a:rPr lang="en-US" sz="1350" dirty="0"/>
                <a:t>()</a:t>
              </a:r>
            </a:p>
            <a:p>
              <a:r>
                <a:rPr lang="en-US" sz="1350" dirty="0"/>
                <a:t>…</a:t>
              </a: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xmlns="" id="{C2759BE9-0268-1D42-9B27-83F5E75BF20D}"/>
              </a:ext>
            </a:extLst>
          </p:cNvPr>
          <p:cNvGrpSpPr/>
          <p:nvPr/>
        </p:nvGrpSpPr>
        <p:grpSpPr>
          <a:xfrm>
            <a:off x="6860224" y="2031254"/>
            <a:ext cx="2249906" cy="1123410"/>
            <a:chOff x="9641305" y="1001419"/>
            <a:chExt cx="2999875" cy="1497879"/>
          </a:xfrm>
        </p:grpSpPr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xmlns="" id="{7DA1FB0C-2D60-B74F-A0C3-F63623BDD2E4}"/>
                </a:ext>
              </a:extLst>
            </p:cNvPr>
            <p:cNvSpPr/>
            <p:nvPr/>
          </p:nvSpPr>
          <p:spPr>
            <a:xfrm>
              <a:off x="9641305" y="1001419"/>
              <a:ext cx="320842" cy="41355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xmlns="" id="{B0B75476-F1C0-E44D-8D16-1B6B4EA27ABF}"/>
                </a:ext>
              </a:extLst>
            </p:cNvPr>
            <p:cNvSpPr/>
            <p:nvPr/>
          </p:nvSpPr>
          <p:spPr>
            <a:xfrm>
              <a:off x="9641305" y="1498730"/>
              <a:ext cx="320842" cy="19299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050" b="1" dirty="0"/>
                <a:t>BC</a:t>
              </a: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xmlns="" id="{25F668B8-8DCD-864E-9200-7E84F6E90075}"/>
                </a:ext>
              </a:extLst>
            </p:cNvPr>
            <p:cNvSpPr/>
            <p:nvPr/>
          </p:nvSpPr>
          <p:spPr>
            <a:xfrm>
              <a:off x="9641305" y="1775478"/>
              <a:ext cx="320842" cy="32766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O</a:t>
              </a: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xmlns="" id="{EAA40A2E-BEB0-4547-B20E-23E4083F925A}"/>
                </a:ext>
              </a:extLst>
            </p:cNvPr>
            <p:cNvSpPr/>
            <p:nvPr/>
          </p:nvSpPr>
          <p:spPr>
            <a:xfrm>
              <a:off x="9641305" y="2186896"/>
              <a:ext cx="320842" cy="2025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/>
                <a:t>I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xmlns="" id="{060BBBB5-14AB-2545-B0FD-3304D95420DC}"/>
                </a:ext>
              </a:extLst>
            </p:cNvPr>
            <p:cNvSpPr txBox="1"/>
            <p:nvPr/>
          </p:nvSpPr>
          <p:spPr>
            <a:xfrm>
              <a:off x="10058401" y="1418520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/>
                <a:t>mode 1 – black carbon</a:t>
              </a: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xmlns="" id="{64B4EB83-0AD3-AB45-944D-C161EB859378}"/>
                </a:ext>
              </a:extLst>
            </p:cNvPr>
            <p:cNvSpPr txBox="1"/>
            <p:nvPr/>
          </p:nvSpPr>
          <p:spPr>
            <a:xfrm>
              <a:off x="10058400" y="1749441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1"/>
                  </a:solidFill>
                </a:rPr>
                <a:t>mode 2 – organics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xmlns="" id="{F182CB67-0363-D343-969F-0641C9D59AFC}"/>
                </a:ext>
              </a:extLst>
            </p:cNvPr>
            <p:cNvSpPr txBox="1"/>
            <p:nvPr/>
          </p:nvSpPr>
          <p:spPr>
            <a:xfrm>
              <a:off x="10058398" y="2099189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accent4">
                      <a:lumMod val="75000"/>
                    </a:schemeClr>
                  </a:solidFill>
                </a:rPr>
                <a:t>mode 3 – inorganics</a:t>
              </a: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xmlns="" id="{E621A461-90B9-E44D-9C53-C030E6CC2C7F}"/>
                </a:ext>
              </a:extLst>
            </p:cNvPr>
            <p:cNvSpPr txBox="1"/>
            <p:nvPr/>
          </p:nvSpPr>
          <p:spPr>
            <a:xfrm>
              <a:off x="10058400" y="1038754"/>
              <a:ext cx="258277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chemeClr val="bg2">
                      <a:lumMod val="75000"/>
                    </a:schemeClr>
                  </a:solidFill>
                </a:rPr>
                <a:t>gas-phase species</a:t>
              </a:r>
            </a:p>
          </p:txBody>
        </p:sp>
      </p:grpSp>
      <p:sp>
        <p:nvSpPr>
          <p:cNvPr id="223" name="Right Arrow 222">
            <a:extLst>
              <a:ext uri="{FF2B5EF4-FFF2-40B4-BE49-F238E27FC236}">
                <a16:creationId xmlns:a16="http://schemas.microsoft.com/office/drawing/2014/main" xmlns="" id="{27A4C654-8E0E-6F41-8C67-6A25D4DA13D8}"/>
              </a:ext>
            </a:extLst>
          </p:cNvPr>
          <p:cNvSpPr/>
          <p:nvPr/>
        </p:nvSpPr>
        <p:spPr>
          <a:xfrm rot="19584997">
            <a:off x="3077299" y="3171871"/>
            <a:ext cx="74080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INPUT</a:t>
            </a:r>
          </a:p>
        </p:txBody>
      </p:sp>
      <p:sp>
        <p:nvSpPr>
          <p:cNvPr id="225" name="Right Arrow 224">
            <a:extLst>
              <a:ext uri="{FF2B5EF4-FFF2-40B4-BE49-F238E27FC236}">
                <a16:creationId xmlns:a16="http://schemas.microsoft.com/office/drawing/2014/main" xmlns="" id="{8E976CCA-4394-DC47-AFFD-AD7D41E15688}"/>
              </a:ext>
            </a:extLst>
          </p:cNvPr>
          <p:cNvSpPr/>
          <p:nvPr/>
        </p:nvSpPr>
        <p:spPr>
          <a:xfrm>
            <a:off x="6136106" y="2515573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xmlns="" id="{2BC783FD-41FB-5845-9DDE-E256B4E72837}"/>
              </a:ext>
            </a:extLst>
          </p:cNvPr>
          <p:cNvSpPr txBox="1"/>
          <p:nvPr/>
        </p:nvSpPr>
        <p:spPr>
          <a:xfrm>
            <a:off x="6640609" y="1533021"/>
            <a:ext cx="6780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Model State</a:t>
            </a:r>
          </a:p>
        </p:txBody>
      </p:sp>
      <p:sp>
        <p:nvSpPr>
          <p:cNvPr id="227" name="Right Arrow 226">
            <a:extLst>
              <a:ext uri="{FF2B5EF4-FFF2-40B4-BE49-F238E27FC236}">
                <a16:creationId xmlns:a16="http://schemas.microsoft.com/office/drawing/2014/main" xmlns="" id="{DD46BDA6-3D82-C949-B453-A9F8CFC1018B}"/>
              </a:ext>
            </a:extLst>
          </p:cNvPr>
          <p:cNvSpPr/>
          <p:nvPr/>
        </p:nvSpPr>
        <p:spPr>
          <a:xfrm rot="14804747">
            <a:off x="5397105" y="3599757"/>
            <a:ext cx="527350" cy="4534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3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6912</TotalTime>
  <Words>1551</Words>
  <Application>Microsoft Macintosh PowerPoint</Application>
  <PresentationFormat>Presentación en pantalla (4:3)</PresentationFormat>
  <Paragraphs>583</Paragraphs>
  <Slides>16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Atmospheric Chemistry Modelling at BSC</vt:lpstr>
      <vt:lpstr>Presentación de PowerPoint</vt:lpstr>
      <vt:lpstr>Presentación de PowerPoint</vt:lpstr>
      <vt:lpstr>HERMESv3: emission model</vt:lpstr>
      <vt:lpstr>Presentación de PowerPoint</vt:lpstr>
      <vt:lpstr>Motivation—Chemistry and Related Modules</vt:lpstr>
      <vt:lpstr>Approach—Integrated Chemistry Module</vt:lpstr>
      <vt:lpstr>Chemistry Module – Overall Workflow</vt:lpstr>
      <vt:lpstr>Aerosol Representation Abstraction – Approach</vt:lpstr>
      <vt:lpstr>Aerosol Representation Abstraction – Approach</vt:lpstr>
      <vt:lpstr>Aerosol Representation Abstraction – Approach</vt:lpstr>
      <vt:lpstr>Porting to GPUs</vt:lpstr>
      <vt:lpstr>Presentación de PowerPoint</vt:lpstr>
      <vt:lpstr>Presentación de PowerPoint</vt:lpstr>
      <vt:lpstr>JSON Configuration Files</vt:lpstr>
      <vt:lpstr>Object-Oriented Design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BSC Slides v.1</dc:title>
  <dc:creator>BSC-CNS</dc:creator>
  <cp:lastModifiedBy>oriol jorba</cp:lastModifiedBy>
  <cp:revision>438</cp:revision>
  <dcterms:created xsi:type="dcterms:W3CDTF">2016-07-07T10:13:32Z</dcterms:created>
  <dcterms:modified xsi:type="dcterms:W3CDTF">2019-05-20T22:00:19Z</dcterms:modified>
</cp:coreProperties>
</file>