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0" r:id="rId3"/>
    <p:sldId id="273" r:id="rId4"/>
    <p:sldId id="272" r:id="rId5"/>
    <p:sldId id="289" r:id="rId6"/>
    <p:sldId id="290" r:id="rId7"/>
    <p:sldId id="291" r:id="rId8"/>
    <p:sldId id="274" r:id="rId9"/>
    <p:sldId id="276" r:id="rId10"/>
    <p:sldId id="292" r:id="rId11"/>
    <p:sldId id="277" r:id="rId12"/>
    <p:sldId id="278" r:id="rId13"/>
    <p:sldId id="281" r:id="rId14"/>
    <p:sldId id="294" r:id="rId15"/>
    <p:sldId id="293" r:id="rId16"/>
    <p:sldId id="298" r:id="rId17"/>
    <p:sldId id="282" r:id="rId18"/>
    <p:sldId id="283" r:id="rId19"/>
    <p:sldId id="295" r:id="rId20"/>
    <p:sldId id="284" r:id="rId21"/>
    <p:sldId id="296" r:id="rId22"/>
    <p:sldId id="301" r:id="rId23"/>
    <p:sldId id="285" r:id="rId24"/>
    <p:sldId id="287" r:id="rId25"/>
    <p:sldId id="297" r:id="rId26"/>
    <p:sldId id="286" r:id="rId27"/>
    <p:sldId id="299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3" autoAdjust="0"/>
    <p:restoredTop sz="99316" autoAdjust="0"/>
  </p:normalViewPr>
  <p:slideViewPr>
    <p:cSldViewPr snapToGrid="0">
      <p:cViewPr varScale="1">
        <p:scale>
          <a:sx n="92" d="100"/>
          <a:sy n="92" d="100"/>
        </p:scale>
        <p:origin x="1536" y="84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EA92-32A5-FA42-89FE-594E71E7EAD1}" type="datetime1">
              <a:rPr lang="ca-ES" smtClean="0"/>
              <a:t>17/4/2018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5177-D85E-6045-A1C5-C79E3801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0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2CF-9DDB-6341-B722-D62A463648FD}" type="datetime1">
              <a:rPr lang="ca-ES" smtClean="0"/>
              <a:t>17/4/2018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6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smtClean="0"/>
              <a:t>Improving the throughput of Earth System Models using an asynchronous parallel I/O server</a:t>
            </a:r>
            <a:endParaRPr lang="en-GB" sz="400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Xavier </a:t>
            </a:r>
            <a:r>
              <a:rPr lang="en-GB" sz="2800" dirty="0" err="1" smtClean="0"/>
              <a:t>Yepes-Arbós</a:t>
            </a:r>
            <a:r>
              <a:rPr lang="en-GB" sz="2800" dirty="0" smtClean="0"/>
              <a:t>	</a:t>
            </a:r>
            <a:endParaRPr lang="en-GB" sz="28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17/04/2018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8th JLESC Workshop, Barcelona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In order to address the I/O issue, we have to select a suitable tool that fulfills a series of needs: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must be a parallel, efficient and scalable I/O tool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Data must be written using </a:t>
            </a:r>
            <a:r>
              <a:rPr lang="en-US" dirty="0" err="1" smtClean="0"/>
              <a:t>netCDF</a:t>
            </a:r>
            <a:r>
              <a:rPr lang="en-US" dirty="0" smtClean="0"/>
              <a:t> format and must follow the CMIP standard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must perform online post-processing along with the simulation, such as interpolations or data compression</a:t>
            </a:r>
          </a:p>
          <a:p>
            <a:r>
              <a:rPr lang="en-US" dirty="0" smtClean="0"/>
              <a:t>There is a tool designed to that end: XIOS</a:t>
            </a:r>
          </a:p>
          <a:p>
            <a:r>
              <a:rPr lang="en-US" dirty="0" smtClean="0"/>
              <a:t>XIOS is an I/O server</a:t>
            </a:r>
          </a:p>
        </p:txBody>
      </p:sp>
    </p:spTree>
    <p:extLst>
      <p:ext uri="{BB962C8B-B14F-4D97-AF65-F5344CB8AC3E}">
        <p14:creationId xmlns:p14="http://schemas.microsoft.com/office/powerpoint/2010/main" val="39727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Use a tool such as XIOS, has a twofold effect:</a:t>
            </a:r>
          </a:p>
          <a:p>
            <a:pPr lvl="1"/>
            <a:r>
              <a:rPr lang="en-US" dirty="0" smtClean="0"/>
              <a:t>Improve the computational performance and efficiency of a model, and thus, reduce the execution time</a:t>
            </a:r>
          </a:p>
          <a:p>
            <a:pPr lvl="1"/>
            <a:r>
              <a:rPr lang="en-US" dirty="0" smtClean="0"/>
              <a:t>Reduce the critical path of its workflow by avoiding the post-processing task</a:t>
            </a:r>
            <a:endParaRPr lang="en-US" dirty="0"/>
          </a:p>
        </p:txBody>
      </p:sp>
      <p:pic>
        <p:nvPicPr>
          <p:cNvPr id="4" name="Imagen 3" descr="opt_critical_p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575488"/>
            <a:ext cx="490728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overview for Earth system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Sequential I/O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In parallel applications there are two approaches:</a:t>
            </a:r>
          </a:p>
          <a:p>
            <a:pPr lvl="1"/>
            <a:r>
              <a:rPr lang="en-US" dirty="0" smtClean="0"/>
              <a:t>Each process outputs its own local data</a:t>
            </a:r>
          </a:p>
          <a:p>
            <a:pPr lvl="1"/>
            <a:r>
              <a:rPr lang="en-US" dirty="0" smtClean="0"/>
              <a:t>Data is gathered by the master process, which sequentially writes the whole global data</a:t>
            </a:r>
          </a:p>
          <a:p>
            <a:pPr lvl="0"/>
            <a:r>
              <a:rPr lang="en-US" dirty="0" smtClean="0"/>
              <a:t>It is typically done using the POSIX I/O API: open, write, close, etc.</a:t>
            </a:r>
          </a:p>
        </p:txBody>
      </p:sp>
      <p:pic>
        <p:nvPicPr>
          <p:cNvPr id="5" name="Imagen 4" descr="old_io_sta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5" y="4240842"/>
            <a:ext cx="3423606" cy="14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Parallel I/O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In order to make the I/O scalable, it is typically used parallel I/O</a:t>
            </a:r>
          </a:p>
          <a:p>
            <a:pPr lvl="0"/>
            <a:r>
              <a:rPr lang="en-US" dirty="0"/>
              <a:t>Parallel I/O is the ability to perform multiple input/output operations at the same </a:t>
            </a:r>
            <a:r>
              <a:rPr lang="en-US" dirty="0" smtClean="0"/>
              <a:t>time, such as:</a:t>
            </a:r>
          </a:p>
          <a:p>
            <a:pPr lvl="1"/>
            <a:r>
              <a:rPr lang="en-US" dirty="0" smtClean="0"/>
              <a:t>Simultaneously write </a:t>
            </a:r>
            <a:r>
              <a:rPr lang="en-US" dirty="0"/>
              <a:t>several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Concurrently write </a:t>
            </a:r>
            <a:r>
              <a:rPr lang="en-US" dirty="0"/>
              <a:t>into different regions of the same file from different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Different writing modes: multiple file, one file and intermediate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Parallel I/O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POSIX cannot offer the possibility to implement parallel I/O</a:t>
            </a:r>
          </a:p>
          <a:p>
            <a:pPr lvl="0"/>
            <a:r>
              <a:rPr lang="en-US" dirty="0" smtClean="0"/>
              <a:t>Built upon MPI-IO for the I/O Middleware layer</a:t>
            </a:r>
          </a:p>
          <a:p>
            <a:pPr lvl="0"/>
            <a:r>
              <a:rPr lang="en-US" dirty="0" smtClean="0"/>
              <a:t>Built upon </a:t>
            </a:r>
            <a:r>
              <a:rPr lang="en-US" dirty="0" err="1" smtClean="0"/>
              <a:t>netCDF</a:t>
            </a:r>
            <a:r>
              <a:rPr lang="en-US" dirty="0" smtClean="0"/>
              <a:t> or HDF5 for the High-level layer</a:t>
            </a:r>
            <a:endParaRPr lang="en-US" dirty="0"/>
          </a:p>
        </p:txBody>
      </p:sp>
      <p:pic>
        <p:nvPicPr>
          <p:cNvPr id="4" name="Imagen 3" descr="new_io_sta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96" y="3922471"/>
            <a:ext cx="2926631" cy="17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I/O servers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I/O servers are exclusively dedicated resources to perform input/output</a:t>
            </a:r>
          </a:p>
          <a:p>
            <a:pPr lvl="0"/>
            <a:r>
              <a:rPr lang="en-US" dirty="0" smtClean="0"/>
              <a:t>Model processes do not deal with the I/O, so they can continue with the simulation</a:t>
            </a:r>
          </a:p>
          <a:p>
            <a:pPr lvl="0"/>
            <a:r>
              <a:rPr lang="en-US" dirty="0" smtClean="0"/>
              <a:t>Disk latency is hidden</a:t>
            </a:r>
            <a:endParaRPr lang="en-US" dirty="0"/>
          </a:p>
        </p:txBody>
      </p:sp>
      <p:pic>
        <p:nvPicPr>
          <p:cNvPr id="4" name="Imagen 3" descr="io_server_sche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6" y="3792921"/>
            <a:ext cx="4490480" cy="29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IFS-XIOS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IFS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219068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The Integrated Forecast System (IFS) is </a:t>
            </a:r>
            <a:r>
              <a:rPr lang="en-US" dirty="0"/>
              <a:t>a global data assimilation and forecasting </a:t>
            </a:r>
            <a:r>
              <a:rPr lang="en-US" dirty="0" smtClean="0"/>
              <a:t>system developed by ECMWF</a:t>
            </a:r>
          </a:p>
          <a:p>
            <a:pPr lvl="0"/>
            <a:r>
              <a:rPr lang="en-US" dirty="0" smtClean="0"/>
              <a:t>It uses an inefficient sequential I/O scheme</a:t>
            </a:r>
          </a:p>
          <a:p>
            <a:pPr lvl="0"/>
            <a:r>
              <a:rPr lang="en-US" dirty="0" smtClean="0"/>
              <a:t>It writes using the GRIB format (weather forecast)</a:t>
            </a:r>
          </a:p>
          <a:p>
            <a:pPr lvl="0"/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IFS is</a:t>
            </a:r>
            <a:r>
              <a:rPr lang="en-US" dirty="0" smtClean="0"/>
              <a:t> </a:t>
            </a:r>
            <a:r>
              <a:rPr lang="en-US" dirty="0" smtClean="0"/>
              <a:t>used for climate modeling, post-processing is needed to: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 GRIB to </a:t>
            </a:r>
            <a:r>
              <a:rPr lang="en-US" dirty="0" err="1" smtClean="0"/>
              <a:t>netCDF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 smtClean="0"/>
              <a:t>data to be </a:t>
            </a:r>
            <a:r>
              <a:rPr lang="en-US" dirty="0" smtClean="0"/>
              <a:t>CMIP-compliant</a:t>
            </a:r>
          </a:p>
          <a:p>
            <a:pPr lvl="1"/>
            <a:r>
              <a:rPr lang="en-US" dirty="0"/>
              <a:t>Compute </a:t>
            </a:r>
            <a:r>
              <a:rPr lang="en-US" dirty="0" smtClean="0"/>
              <a:t>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EC-Earth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EC-</a:t>
            </a:r>
            <a:r>
              <a:rPr lang="en-US" dirty="0"/>
              <a:t>Earth is a global coupled climate model, which integrates a number of component models in order to simulate the Earth </a:t>
            </a:r>
            <a:r>
              <a:rPr lang="en-US" dirty="0" smtClean="0"/>
              <a:t>system</a:t>
            </a:r>
          </a:p>
          <a:p>
            <a:pPr lvl="0"/>
            <a:r>
              <a:rPr lang="en-US" dirty="0" smtClean="0"/>
              <a:t>The two main components are </a:t>
            </a:r>
            <a:r>
              <a:rPr lang="en-US" b="1" dirty="0" smtClean="0"/>
              <a:t>IFS as the atmospheric model</a:t>
            </a:r>
            <a:r>
              <a:rPr lang="en-US" dirty="0" smtClean="0"/>
              <a:t> and NEMO as the ocean model</a:t>
            </a:r>
            <a:endParaRPr lang="en-US" dirty="0"/>
          </a:p>
        </p:txBody>
      </p:sp>
      <p:pic>
        <p:nvPicPr>
          <p:cNvPr id="4" name="Imagen 3" descr="ec-earth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71" y="3742919"/>
            <a:ext cx="4210486" cy="27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GB" smtClean="0"/>
              <a:t>Index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GB" dirty="0" smtClean="0"/>
              <a:t>Introduction</a:t>
            </a:r>
          </a:p>
          <a:p>
            <a:pPr lvl="0"/>
            <a:r>
              <a:rPr lang="en-GB" dirty="0" smtClean="0"/>
              <a:t>Motivation</a:t>
            </a:r>
          </a:p>
          <a:p>
            <a:pPr lvl="0"/>
            <a:r>
              <a:rPr lang="en-GB" dirty="0" smtClean="0"/>
              <a:t>I/O overview for Earth system models</a:t>
            </a:r>
          </a:p>
          <a:p>
            <a:pPr lvl="0"/>
            <a:r>
              <a:rPr lang="en-GB" dirty="0" smtClean="0"/>
              <a:t>Case study: IFS-XIOS</a:t>
            </a:r>
          </a:p>
          <a:p>
            <a:pPr lvl="0"/>
            <a:r>
              <a:rPr lang="en-GB" dirty="0" smtClean="0"/>
              <a:t>Evaluation</a:t>
            </a:r>
          </a:p>
          <a:p>
            <a:pPr lvl="0"/>
            <a:r>
              <a:rPr lang="en-GB" dirty="0" smtClean="0"/>
              <a:t>Conclusions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XIOS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The XML </a:t>
            </a:r>
            <a:r>
              <a:rPr lang="en-US" dirty="0" err="1" smtClean="0"/>
              <a:t>Input/Output</a:t>
            </a:r>
            <a:r>
              <a:rPr lang="en-US" dirty="0" smtClean="0"/>
              <a:t> Server (XIOS</a:t>
            </a:r>
            <a:r>
              <a:rPr lang="en-US" dirty="0"/>
              <a:t>) </a:t>
            </a:r>
            <a:r>
              <a:rPr lang="en-US" dirty="0" smtClean="0"/>
              <a:t>is an asynchronous </a:t>
            </a:r>
            <a:r>
              <a:rPr lang="en-US" dirty="0"/>
              <a:t>MPI parallel I/O </a:t>
            </a:r>
            <a:r>
              <a:rPr lang="en-US" dirty="0" smtClean="0"/>
              <a:t>server</a:t>
            </a:r>
          </a:p>
          <a:p>
            <a:pPr lvl="0"/>
            <a:r>
              <a:rPr lang="en-US" dirty="0" smtClean="0"/>
              <a:t>It writes using the </a:t>
            </a:r>
            <a:r>
              <a:rPr lang="en-US" dirty="0" err="1"/>
              <a:t>n</a:t>
            </a:r>
            <a:r>
              <a:rPr lang="en-US" dirty="0" err="1" smtClean="0"/>
              <a:t>etCDF</a:t>
            </a:r>
            <a:r>
              <a:rPr lang="en-US" dirty="0" smtClean="0"/>
              <a:t> format</a:t>
            </a:r>
          </a:p>
          <a:p>
            <a:pPr lvl="0"/>
            <a:r>
              <a:rPr lang="en-US" dirty="0" smtClean="0"/>
              <a:t>Written data is CMIP-compliant</a:t>
            </a:r>
          </a:p>
          <a:p>
            <a:r>
              <a:rPr lang="en-US" dirty="0"/>
              <a:t>It is able to post-process data online to generate </a:t>
            </a:r>
            <a:r>
              <a:rPr lang="en-US" dirty="0" smtClean="0"/>
              <a:t>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IFS-XIOS integration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r>
              <a:rPr lang="en-US" dirty="0" smtClean="0"/>
              <a:t>Integrate IFS with XIOS</a:t>
            </a:r>
          </a:p>
          <a:p>
            <a:r>
              <a:rPr lang="en-US" dirty="0" smtClean="0"/>
              <a:t>Analyze </a:t>
            </a:r>
            <a:r>
              <a:rPr lang="en-US" dirty="0" smtClean="0"/>
              <a:t>and optimize the integration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goal </a:t>
            </a:r>
            <a:r>
              <a:rPr lang="en-US" dirty="0" smtClean="0"/>
              <a:t>is to improve </a:t>
            </a:r>
            <a:r>
              <a:rPr lang="en-US" dirty="0" smtClean="0"/>
              <a:t>the IFS performance </a:t>
            </a:r>
            <a:r>
              <a:rPr lang="en-US" dirty="0" smtClean="0"/>
              <a:t>to get benefit of the </a:t>
            </a:r>
            <a:r>
              <a:rPr lang="en-US" dirty="0" smtClean="0"/>
              <a:t>XIOS features </a:t>
            </a:r>
            <a:r>
              <a:rPr lang="en-US" dirty="0" smtClean="0"/>
              <a:t>in EC-Earth:</a:t>
            </a:r>
          </a:p>
          <a:p>
            <a:pPr lvl="1"/>
            <a:r>
              <a:rPr lang="en-US" dirty="0" smtClean="0"/>
              <a:t>Reduce the IFS execution time</a:t>
            </a:r>
          </a:p>
          <a:p>
            <a:pPr lvl="1"/>
            <a:r>
              <a:rPr lang="en-US" dirty="0" smtClean="0"/>
              <a:t>Avoid the post-processing task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IFS-XIOS integration</a:t>
            </a:r>
            <a:endParaRPr lang="en-US" dirty="0"/>
          </a:p>
        </p:txBody>
      </p:sp>
      <p:pic>
        <p:nvPicPr>
          <p:cNvPr id="4" name="Imagen 3" descr="ifs_xios_sche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367600"/>
            <a:ext cx="6096717" cy="4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IFS simulation</a:t>
            </a:r>
            <a:endParaRPr lang="en-US" dirty="0"/>
          </a:p>
        </p:txBody>
      </p:sp>
      <p:pic>
        <p:nvPicPr>
          <p:cNvPr id="4" name="Imagen 3" descr="jlesc_speedup_ifs_simu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" y="1562233"/>
            <a:ext cx="8062043" cy="4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IFS simulation + post-processing</a:t>
            </a:r>
            <a:endParaRPr lang="en-US" dirty="0"/>
          </a:p>
        </p:txBody>
      </p:sp>
      <p:pic>
        <p:nvPicPr>
          <p:cNvPr id="5" name="Imagen 4" descr="jlesc_speedup_ifs_simulation_plus_p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9" y="1560050"/>
            <a:ext cx="8064000" cy="45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Is there any other tool similar to XIOS? If so, is it more efficient?</a:t>
            </a:r>
          </a:p>
          <a:p>
            <a:pPr lvl="0"/>
            <a:r>
              <a:rPr lang="en-US" dirty="0" smtClean="0"/>
              <a:t>Do you think there are other parallel I/O techniques that are more suitable than XIOS?</a:t>
            </a:r>
            <a:endParaRPr lang="en-US" dirty="0" smtClean="0"/>
          </a:p>
          <a:p>
            <a:pPr lvl="0"/>
            <a:r>
              <a:rPr lang="en-US" dirty="0" smtClean="0"/>
              <a:t>Are I/O servers a good approach to address the I/O bottleneck for future </a:t>
            </a:r>
            <a:r>
              <a:rPr lang="en-US" dirty="0" err="1" smtClean="0"/>
              <a:t>exascale</a:t>
            </a:r>
            <a:r>
              <a:rPr lang="en-US" dirty="0" smtClean="0"/>
              <a:t> machines?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n-GB" sz="8000" b="0" smtClean="0"/>
              <a:t>Thank you </a:t>
            </a:r>
            <a:endParaRPr lang="en-GB" sz="8000" b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n-GB" sz="2800" smtClean="0">
                <a:solidFill>
                  <a:srgbClr val="004890"/>
                </a:solidFill>
                <a:ea typeface="+mj-ea"/>
                <a:cs typeface="+mj-cs"/>
              </a:rPr>
              <a:t>xavier.yepes@bsc.es</a:t>
            </a:r>
            <a:endParaRPr lang="en-GB" sz="280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Scientific applications have benefited of the exponential growth of supercomputing power</a:t>
            </a:r>
          </a:p>
          <a:p>
            <a:pPr lvl="0"/>
            <a:r>
              <a:rPr lang="en-US" dirty="0" smtClean="0"/>
              <a:t>This allows to use more complex computational models to find more accurate solutions</a:t>
            </a:r>
          </a:p>
          <a:p>
            <a:pPr lvl="0"/>
            <a:r>
              <a:rPr lang="en-US" dirty="0" smtClean="0"/>
              <a:t>However, this implies to generate a huge amount of data </a:t>
            </a:r>
            <a:r>
              <a:rPr lang="en-US" dirty="0"/>
              <a:t>to </a:t>
            </a:r>
            <a:r>
              <a:rPr lang="en-US" dirty="0" smtClean="0"/>
              <a:t>meticulously represent accurate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Earth system models are a particular case that solve complex models and generate a lot of data</a:t>
            </a:r>
          </a:p>
          <a:p>
            <a:pPr lvl="0"/>
            <a:r>
              <a:rPr lang="en-US" dirty="0" smtClean="0"/>
              <a:t>More accurate forecasts, predictions and projections through higher grid resolutions</a:t>
            </a:r>
          </a:p>
          <a:p>
            <a:pPr lvl="0"/>
            <a:r>
              <a:rPr lang="en-US" dirty="0" smtClean="0"/>
              <a:t>This implies to use efficient HPC techniques, such as  optimized MPI communications</a:t>
            </a:r>
          </a:p>
          <a:p>
            <a:pPr lvl="0"/>
            <a:r>
              <a:rPr lang="en-US" dirty="0" smtClean="0"/>
              <a:t>However, the I/O part has almost been forgotten, since it was not significant enough in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Some Earth system models output data using inefficient sequential I/O schemes</a:t>
            </a:r>
          </a:p>
          <a:p>
            <a:pPr lvl="0"/>
            <a:r>
              <a:rPr lang="en-US" dirty="0" smtClean="0"/>
              <a:t>This type of scheme requires a serial process:</a:t>
            </a:r>
          </a:p>
          <a:p>
            <a:pPr lvl="1"/>
            <a:r>
              <a:rPr lang="en-US" dirty="0" smtClean="0"/>
              <a:t>Gather all data in the master process of the model</a:t>
            </a:r>
          </a:p>
          <a:p>
            <a:pPr lvl="1"/>
            <a:r>
              <a:rPr lang="en-US" dirty="0" smtClean="0"/>
              <a:t>Then, the master process sequentially writes all data</a:t>
            </a:r>
          </a:p>
          <a:p>
            <a:r>
              <a:rPr lang="en-US" dirty="0" smtClean="0"/>
              <a:t>This is not scalable for higher grid resolutions, and even less, for future </a:t>
            </a:r>
            <a:r>
              <a:rPr lang="en-US" dirty="0" err="1" smtClean="0"/>
              <a:t>exascale</a:t>
            </a:r>
            <a:r>
              <a:rPr lang="en-US" dirty="0" smtClean="0"/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33247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In addition, Earth system models run experiments that have other tasks in their workflow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ost-processing task can perform data format conversion, compression, diagnostics, etc.</a:t>
            </a:r>
            <a:endParaRPr lang="en-US" dirty="0"/>
          </a:p>
        </p:txBody>
      </p:sp>
      <p:pic>
        <p:nvPicPr>
          <p:cNvPr id="4" name="Imagen 3" descr="current_critical_p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561682"/>
            <a:ext cx="7516368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340" y="708666"/>
            <a:ext cx="6801321" cy="69289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183" y="1606953"/>
            <a:ext cx="7433637" cy="4036200"/>
          </a:xfrm>
          <a:solidFill>
            <a:schemeClr val="bg1">
              <a:alpha val="60000"/>
            </a:schemeClr>
          </a:solidFill>
        </p:spPr>
        <p:txBody>
          <a:bodyPr lIns="144000" tIns="180000" rIns="180000" bIns="180000" anchor="t" anchorCtr="0">
            <a:normAutofit/>
          </a:bodyPr>
          <a:lstStyle/>
          <a:p>
            <a:pPr lvl="0"/>
            <a:r>
              <a:rPr lang="en-US" dirty="0" smtClean="0"/>
              <a:t>In particular, we experience this problem with EC-Earth, a coupled climate model</a:t>
            </a:r>
            <a:endParaRPr lang="en-US" dirty="0"/>
          </a:p>
          <a:p>
            <a:pPr lvl="0"/>
            <a:r>
              <a:rPr lang="en-US" dirty="0" smtClean="0"/>
              <a:t>EC-Earth has started to run ultra-high resolution experiments under the H2020 PRIMAVERA project</a:t>
            </a:r>
          </a:p>
          <a:p>
            <a:pPr lvl="0"/>
            <a:r>
              <a:rPr lang="en-US" dirty="0" smtClean="0"/>
              <a:t>However, it suffers a considerable slowdown, where the I/O represents about 30% of the total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363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812</Words>
  <Application>Microsoft Office PowerPoint</Application>
  <PresentationFormat>On-screen Show (4:3)</PresentationFormat>
  <Paragraphs>101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de Office</vt:lpstr>
      <vt:lpstr>Improving the throughput of Earth System Models using an asynchronous parallel I/O server</vt:lpstr>
      <vt:lpstr>Index</vt:lpstr>
      <vt:lpstr>Introduction</vt:lpstr>
      <vt:lpstr>Introduction</vt:lpstr>
      <vt:lpstr>Introduction</vt:lpstr>
      <vt:lpstr>Introduction</vt:lpstr>
      <vt:lpstr>Introduction</vt:lpstr>
      <vt:lpstr>Motivation</vt:lpstr>
      <vt:lpstr>Motivation</vt:lpstr>
      <vt:lpstr>Motivation</vt:lpstr>
      <vt:lpstr>Motivation</vt:lpstr>
      <vt:lpstr>I/O overview for Earth system models</vt:lpstr>
      <vt:lpstr>Sequential I/O</vt:lpstr>
      <vt:lpstr>Parallel I/O</vt:lpstr>
      <vt:lpstr>Parallel I/O</vt:lpstr>
      <vt:lpstr>I/O servers</vt:lpstr>
      <vt:lpstr>Case study: IFS-XIOS</vt:lpstr>
      <vt:lpstr>IFS</vt:lpstr>
      <vt:lpstr>EC-Earth</vt:lpstr>
      <vt:lpstr>XIOS</vt:lpstr>
      <vt:lpstr>IFS-XIOS integration</vt:lpstr>
      <vt:lpstr>IFS-XIOS integration</vt:lpstr>
      <vt:lpstr>Evaluation</vt:lpstr>
      <vt:lpstr>IFS simulation</vt:lpstr>
      <vt:lpstr>IFS simulation + post-processing</vt:lpstr>
      <vt:lpstr>Discussion</vt:lpstr>
      <vt:lpstr>Discussion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Windows User</cp:lastModifiedBy>
  <cp:revision>296</cp:revision>
  <dcterms:created xsi:type="dcterms:W3CDTF">2016-07-07T10:13:32Z</dcterms:created>
  <dcterms:modified xsi:type="dcterms:W3CDTF">2018-04-17T10:21:55Z</dcterms:modified>
</cp:coreProperties>
</file>