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_rels/notesSlide17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9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.xml.rels" ContentType="application/vnd.openxmlformats-package.relationships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143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_rels/slideLayout142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2.xml" ContentType="application/vnd.openxmlformats-officedocument.theme+xml"/>
  <Override PartName="/ppt/theme/theme11.xml" ContentType="application/vnd.openxmlformats-officedocument.theme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10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74.png" ContentType="image/png"/>
  <Override PartName="/ppt/media/image72.png" ContentType="image/png"/>
  <Override PartName="/ppt/media/image70.jpeg" ContentType="image/jpeg"/>
  <Override PartName="/ppt/media/image68.png" ContentType="image/png"/>
  <Override PartName="/ppt/media/image69.png" ContentType="image/png"/>
  <Override PartName="/ppt/media/image67.png" ContentType="image/png"/>
  <Override PartName="/ppt/media/image75.png" ContentType="image/png"/>
  <Override PartName="/ppt/media/image66.gif" ContentType="image/gif"/>
  <Override PartName="/ppt/media/image64.png" ContentType="image/png"/>
  <Override PartName="/ppt/media/image63.jpeg" ContentType="image/jpeg"/>
  <Override PartName="/ppt/media/image60.png" ContentType="image/png"/>
  <Override PartName="/ppt/media/image76.png" ContentType="image/png"/>
  <Override PartName="/ppt/media/image73.jpeg" ContentType="image/jpeg"/>
  <Override PartName="/ppt/media/image59.jpeg" ContentType="image/jpeg"/>
  <Override PartName="/ppt/media/image58.png" ContentType="image/png"/>
  <Override PartName="/ppt/media/image57.png" ContentType="image/png"/>
  <Override PartName="/ppt/media/image62.jpeg" ContentType="image/jpeg"/>
  <Override PartName="/ppt/media/image53.jpeg" ContentType="image/jpeg"/>
  <Override PartName="/ppt/media/image52.png" ContentType="image/png"/>
  <Override PartName="/ppt/media/image50.png" ContentType="image/png"/>
  <Override PartName="/ppt/media/image48.jpeg" ContentType="image/jpeg"/>
  <Override PartName="/ppt/media/image45.png" ContentType="image/png"/>
  <Override PartName="/ppt/media/image65.jpeg" ContentType="image/jpeg"/>
  <Override PartName="/ppt/media/image44.png" ContentType="image/png"/>
  <Override PartName="/ppt/media/image43.jpeg" ContentType="image/jpeg"/>
  <Override PartName="/ppt/media/image41.png" ContentType="image/png"/>
  <Override PartName="/ppt/media/image38.jpeg" ContentType="image/jpeg"/>
  <Override PartName="/ppt/media/image36.png" ContentType="image/png"/>
  <Override PartName="/ppt/media/image39.png" ContentType="image/png"/>
  <Override PartName="/ppt/media/image35.png" ContentType="image/png"/>
  <Override PartName="/ppt/media/image49.png" ContentType="image/png"/>
  <Override PartName="/ppt/media/image33.jpeg" ContentType="image/jpeg"/>
  <Override PartName="/ppt/media/image32.png" ContentType="image/png"/>
  <Override PartName="/ppt/media/image55.png" ContentType="image/png"/>
  <Override PartName="/ppt/media/image31.png" ContentType="image/png"/>
  <Override PartName="/ppt/media/image37.png" ContentType="image/png"/>
  <Override PartName="/ppt/media/image71.png" ContentType="image/png"/>
  <Override PartName="/ppt/media/image30.jpeg" ContentType="image/jpeg"/>
  <Override PartName="/ppt/media/image26.png" ContentType="image/png"/>
  <Override PartName="/ppt/media/image28.png" ContentType="image/png"/>
  <Override PartName="/ppt/media/image25.png" ContentType="image/png"/>
  <Override PartName="/ppt/media/image23.png" ContentType="image/png"/>
  <Override PartName="/ppt/media/image77.jpeg" ContentType="image/jpeg"/>
  <Override PartName="/ppt/media/image24.png" ContentType="image/png"/>
  <Override PartName="/ppt/media/image21.png" ContentType="image/png"/>
  <Override PartName="/ppt/media/image20.png" ContentType="image/png"/>
  <Override PartName="/ppt/media/image19.png" ContentType="image/png"/>
  <Override PartName="/ppt/media/image42.png" ContentType="image/png"/>
  <Override PartName="/ppt/media/image17.jpeg" ContentType="image/jpeg"/>
  <Override PartName="/ppt/media/image14.png" ContentType="image/png"/>
  <Override PartName="/ppt/media/image16.png" ContentType="image/png"/>
  <Override PartName="/ppt/media/image13.png" ContentType="image/png"/>
  <Override PartName="/ppt/media/image46.png" ContentType="image/png"/>
  <Override PartName="/ppt/media/image10.png" ContentType="image/png"/>
  <Override PartName="/ppt/media/image54.wmf" ContentType="image/x-wmf"/>
  <Override PartName="/ppt/media/image22.jpeg" ContentType="image/jpeg"/>
  <Override PartName="/ppt/media/image9.png" ContentType="image/png"/>
  <Override PartName="/ppt/media/image15.png" ContentType="image/png"/>
  <Override PartName="/ppt/media/image29.png" ContentType="image/png"/>
  <Override PartName="/ppt/media/image8.png" ContentType="image/png"/>
  <Override PartName="/ppt/media/image40.png" ContentType="image/png"/>
  <Override PartName="/ppt/media/image34.png" ContentType="image/png"/>
  <Override PartName="/ppt/media/image6.png" ContentType="image/png"/>
  <Override PartName="/ppt/media/image27.jpeg" ContentType="image/jpeg"/>
  <Override PartName="/ppt/media/image5.png" ContentType="image/png"/>
  <Override PartName="/ppt/media/image56.png" ContentType="image/png"/>
  <Override PartName="/ppt/media/image12.jpeg" ContentType="image/jpeg"/>
  <Override PartName="/ppt/media/image51.png" ContentType="image/png"/>
  <Override PartName="/ppt/media/image18.png" ContentType="image/png"/>
  <Override PartName="/ppt/media/image7.png" ContentType="image/png"/>
  <Override PartName="/ppt/media/image4.png" ContentType="image/png"/>
  <Override PartName="/ppt/media/image2.png" ContentType="image/png"/>
  <Override PartName="/ppt/media/image61.jpeg" ContentType="image/jpeg"/>
  <Override PartName="/ppt/media/image3.jpeg" ContentType="image/jpeg"/>
  <Override PartName="/ppt/media/image47.png" ContentType="image/png"/>
  <Override PartName="/ppt/media/image1.png" ContentType="image/png"/>
  <Override PartName="/ppt/media/image11.png" ContentType="image/png"/>
  <Override PartName="/ppt/slideMasters/_rels/slideMaster12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</p:sldIdLst>
  <p:sldSz cx="9144000" cy="7019925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notesMaster" Target="notesMasters/notesMaster1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481" name="CustomShape 2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2" name="CustomShape 3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3" name="PlaceHolder 4"/>
          <p:cNvSpPr>
            <a:spLocks noGrp="1"/>
          </p:cNvSpPr>
          <p:nvPr>
            <p:ph type="dt"/>
          </p:nvPr>
        </p:nvSpPr>
        <p:spPr>
          <a:xfrm>
            <a:off x="3884760" y="0"/>
            <a:ext cx="2970000" cy="455760"/>
          </a:xfrm>
          <a:prstGeom prst="rect">
            <a:avLst/>
          </a:prstGeom>
        </p:spPr>
        <p:txBody>
          <a:bodyPr lIns="90000" rIns="90000" tIns="46800" bIns="46800"/>
          <a:p>
            <a:pPr algn="r"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Sans"/>
              </a:rPr>
              <a:t>&lt;date/time&gt;</a:t>
            </a:r>
            <a:endParaRPr/>
          </a:p>
        </p:txBody>
      </p:sp>
      <p:sp>
        <p:nvSpPr>
          <p:cNvPr id="484" name="PlaceHolder 5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960" cy="4113360"/>
          </a:xfrm>
          <a:prstGeom prst="rect">
            <a:avLst/>
          </a:prstGeom>
        </p:spPr>
        <p:txBody>
          <a:bodyPr lIns="0" rIns="0" tIns="0" bIns="0"/>
          <a:p>
            <a:r>
              <a:rPr lang="en-GB" sz="1200">
                <a:latin typeface="Times New Roman"/>
              </a:rPr>
              <a:t>Click to edit the notes format</a:t>
            </a:r>
            <a:endParaRPr/>
          </a:p>
        </p:txBody>
      </p:sp>
      <p:sp>
        <p:nvSpPr>
          <p:cNvPr id="485" name="CustomShape 6"/>
          <p:cNvSpPr/>
          <p:nvPr/>
        </p:nvSpPr>
        <p:spPr>
          <a:xfrm>
            <a:off x="0" y="868536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6" name="PlaceHolder 7"/>
          <p:cNvSpPr>
            <a:spLocks noGrp="1"/>
          </p:cNvSpPr>
          <p:nvPr>
            <p:ph type="sldNum"/>
          </p:nvPr>
        </p:nvSpPr>
        <p:spPr>
          <a:xfrm>
            <a:off x="3884760" y="8685000"/>
            <a:ext cx="2970000" cy="455400"/>
          </a:xfrm>
          <a:prstGeom prst="rect">
            <a:avLst/>
          </a:prstGeom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550BCF2F-0E8B-49A6-9598-62F2F2EFB74A}" type="slidenum">
              <a:rPr lang="en-US" sz="1200">
                <a:solidFill>
                  <a:srgbClr val="000000"/>
                </a:solidFill>
                <a:latin typeface="Times New Roman"/>
                <a:ea typeface="DejaVu Sans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extShape 1"/>
          <p:cNvSpPr txBox="1"/>
          <p:nvPr/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TextShape 1"/>
          <p:cNvSpPr txBox="1"/>
          <p:nvPr/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1.png"/><Relationship Id="rId3" Type="http://schemas.openxmlformats.org/officeDocument/2006/relationships/image" Target="../media/image42.png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6.png"/><Relationship Id="rId3" Type="http://schemas.openxmlformats.org/officeDocument/2006/relationships/image" Target="../media/image47.png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1.png"/><Relationship Id="rId3" Type="http://schemas.openxmlformats.org/officeDocument/2006/relationships/image" Target="../media/image52.png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21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8.png"/><Relationship Id="rId3" Type="http://schemas.openxmlformats.org/officeDocument/2006/relationships/image" Target="../media/image29.png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1.png"/><Relationship Id="rId3" Type="http://schemas.openxmlformats.org/officeDocument/2006/relationships/image" Target="../media/image32.png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6.png"/><Relationship Id="rId3" Type="http://schemas.openxmlformats.org/officeDocument/2006/relationships/image" Target="../media/image37.png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subTitle"/>
          </p:nvPr>
        </p:nvSpPr>
        <p:spPr>
          <a:xfrm>
            <a:off x="457200" y="280080"/>
            <a:ext cx="8229240" cy="5433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1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2" name="PlaceHolder 4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5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6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9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0" name="PlaceHolder 4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3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7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8" name="PlaceHolder 5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1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52" name="" descr=""/>
          <p:cNvPicPr/>
          <p:nvPr/>
        </p:nvPicPr>
        <p:blipFill>
          <a:blip r:embed="rId2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  <p:pic>
        <p:nvPicPr>
          <p:cNvPr id="353" name="" descr=""/>
          <p:cNvPicPr/>
          <p:nvPr/>
        </p:nvPicPr>
        <p:blipFill>
          <a:blip r:embed="rId3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61" name="PlaceHolder 2"/>
          <p:cNvSpPr>
            <a:spLocks noGrp="1"/>
          </p:cNvSpPr>
          <p:nvPr>
            <p:ph type="subTitle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6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subTitle"/>
          </p:nvPr>
        </p:nvSpPr>
        <p:spPr>
          <a:xfrm>
            <a:off x="457200" y="280080"/>
            <a:ext cx="8229240" cy="5433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1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2" name="PlaceHolder 4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6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9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0" name="PlaceHolder 4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82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3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6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7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8" name="PlaceHolder 5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90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91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92" name="" descr=""/>
          <p:cNvPicPr/>
          <p:nvPr/>
        </p:nvPicPr>
        <p:blipFill>
          <a:blip r:embed="rId2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  <p:pic>
        <p:nvPicPr>
          <p:cNvPr id="393" name="" descr=""/>
          <p:cNvPicPr/>
          <p:nvPr/>
        </p:nvPicPr>
        <p:blipFill>
          <a:blip r:embed="rId3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06" name="PlaceHolder 2"/>
          <p:cNvSpPr>
            <a:spLocks noGrp="1"/>
          </p:cNvSpPr>
          <p:nvPr>
            <p:ph type="subTitle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1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subTitle"/>
          </p:nvPr>
        </p:nvSpPr>
        <p:spPr>
          <a:xfrm>
            <a:off x="457200" y="280080"/>
            <a:ext cx="8229240" cy="5433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6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7" name="PlaceHolder 4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20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21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24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25" name="PlaceHolder 4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27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28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31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32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33" name="PlaceHolder 5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5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36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37" name="" descr=""/>
          <p:cNvPicPr/>
          <p:nvPr/>
        </p:nvPicPr>
        <p:blipFill>
          <a:blip r:embed="rId2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  <p:pic>
        <p:nvPicPr>
          <p:cNvPr id="438" name="" descr=""/>
          <p:cNvPicPr/>
          <p:nvPr/>
        </p:nvPicPr>
        <p:blipFill>
          <a:blip r:embed="rId3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47" name="PlaceHolder 2"/>
          <p:cNvSpPr>
            <a:spLocks noGrp="1"/>
          </p:cNvSpPr>
          <p:nvPr>
            <p:ph type="subTitle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52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subTitle"/>
          </p:nvPr>
        </p:nvSpPr>
        <p:spPr>
          <a:xfrm>
            <a:off x="457200" y="280080"/>
            <a:ext cx="8229240" cy="5433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56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57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58" name="PlaceHolder 4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60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61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62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65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66" name="PlaceHolder 4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68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69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71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72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73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74" name="PlaceHolder 5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77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78" name="" descr=""/>
          <p:cNvPicPr/>
          <p:nvPr/>
        </p:nvPicPr>
        <p:blipFill>
          <a:blip r:embed="rId2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  <p:pic>
        <p:nvPicPr>
          <p:cNvPr id="479" name="" descr=""/>
          <p:cNvPicPr/>
          <p:nvPr/>
        </p:nvPicPr>
        <p:blipFill>
          <a:blip r:embed="rId3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80080"/>
            <a:ext cx="8229240" cy="5433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8" name="" descr=""/>
          <p:cNvPicPr/>
          <p:nvPr/>
        </p:nvPicPr>
        <p:blipFill>
          <a:blip r:embed="rId2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3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457200" y="280080"/>
            <a:ext cx="8229240" cy="5433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8" name="" descr=""/>
          <p:cNvPicPr/>
          <p:nvPr/>
        </p:nvPicPr>
        <p:blipFill>
          <a:blip r:embed="rId2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  <p:pic>
        <p:nvPicPr>
          <p:cNvPr id="119" name="" descr=""/>
          <p:cNvPicPr/>
          <p:nvPr/>
        </p:nvPicPr>
        <p:blipFill>
          <a:blip r:embed="rId3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subTitle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ubTitle"/>
          </p:nvPr>
        </p:nvSpPr>
        <p:spPr>
          <a:xfrm>
            <a:off x="457200" y="280080"/>
            <a:ext cx="8229240" cy="5433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58" name="" descr=""/>
          <p:cNvPicPr/>
          <p:nvPr/>
        </p:nvPicPr>
        <p:blipFill>
          <a:blip r:embed="rId2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  <p:pic>
        <p:nvPicPr>
          <p:cNvPr id="159" name="" descr=""/>
          <p:cNvPicPr/>
          <p:nvPr/>
        </p:nvPicPr>
        <p:blipFill>
          <a:blip r:embed="rId3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7" name="PlaceHolder 2"/>
          <p:cNvSpPr>
            <a:spLocks noGrp="1"/>
          </p:cNvSpPr>
          <p:nvPr>
            <p:ph type="subTitle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ubTitle"/>
          </p:nvPr>
        </p:nvSpPr>
        <p:spPr>
          <a:xfrm>
            <a:off x="457200" y="280080"/>
            <a:ext cx="8229240" cy="5433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80080"/>
            <a:ext cx="8229240" cy="5433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98" name="" descr=""/>
          <p:cNvPicPr/>
          <p:nvPr/>
        </p:nvPicPr>
        <p:blipFill>
          <a:blip r:embed="rId2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  <p:pic>
        <p:nvPicPr>
          <p:cNvPr id="199" name="" descr=""/>
          <p:cNvPicPr/>
          <p:nvPr/>
        </p:nvPicPr>
        <p:blipFill>
          <a:blip r:embed="rId3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6" name="PlaceHolder 2"/>
          <p:cNvSpPr>
            <a:spLocks noGrp="1"/>
          </p:cNvSpPr>
          <p:nvPr>
            <p:ph type="subTitle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subTitle"/>
          </p:nvPr>
        </p:nvSpPr>
        <p:spPr>
          <a:xfrm>
            <a:off x="457200" y="280080"/>
            <a:ext cx="8229240" cy="5433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3" name="PlaceHolder 5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37" name="" descr=""/>
          <p:cNvPicPr/>
          <p:nvPr/>
        </p:nvPicPr>
        <p:blipFill>
          <a:blip r:embed="rId2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  <p:pic>
        <p:nvPicPr>
          <p:cNvPr id="238" name="" descr=""/>
          <p:cNvPicPr/>
          <p:nvPr/>
        </p:nvPicPr>
        <p:blipFill>
          <a:blip r:embed="rId3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3" name="PlaceHolder 2"/>
          <p:cNvSpPr>
            <a:spLocks noGrp="1"/>
          </p:cNvSpPr>
          <p:nvPr>
            <p:ph type="subTitle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subTitle"/>
          </p:nvPr>
        </p:nvSpPr>
        <p:spPr>
          <a:xfrm>
            <a:off x="457200" y="280080"/>
            <a:ext cx="8229240" cy="5433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4" name="PlaceHolder 4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8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0" name="PlaceHolder 5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74" name="" descr=""/>
          <p:cNvPicPr/>
          <p:nvPr/>
        </p:nvPicPr>
        <p:blipFill>
          <a:blip r:embed="rId2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  <p:pic>
        <p:nvPicPr>
          <p:cNvPr id="275" name="" descr=""/>
          <p:cNvPicPr/>
          <p:nvPr/>
        </p:nvPicPr>
        <p:blipFill>
          <a:blip r:embed="rId3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3" name="PlaceHolder 2"/>
          <p:cNvSpPr>
            <a:spLocks noGrp="1"/>
          </p:cNvSpPr>
          <p:nvPr>
            <p:ph type="subTitle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subTitle"/>
          </p:nvPr>
        </p:nvSpPr>
        <p:spPr>
          <a:xfrm>
            <a:off x="457200" y="280080"/>
            <a:ext cx="8229240" cy="5433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4" name="PlaceHolder 4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8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2" name="PlaceHolder 4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9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0" name="PlaceHolder 5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14" name="" descr=""/>
          <p:cNvPicPr/>
          <p:nvPr/>
        </p:nvPicPr>
        <p:blipFill>
          <a:blip r:embed="rId2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  <p:pic>
        <p:nvPicPr>
          <p:cNvPr id="315" name="" descr=""/>
          <p:cNvPicPr/>
          <p:nvPr/>
        </p:nvPicPr>
        <p:blipFill>
          <a:blip r:embed="rId3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1" name="PlaceHolder 2"/>
          <p:cNvSpPr>
            <a:spLocks noGrp="1"/>
          </p:cNvSpPr>
          <p:nvPr>
            <p:ph type="subTitle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43.jpe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48.jpe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53.jpeg"/><Relationship Id="rId3" Type="http://schemas.openxmlformats.org/officeDocument/2006/relationships/image" Target="../media/image54.wmf"/><Relationship Id="rId4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6.xml"/><Relationship Id="rId8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44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33.jpe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38.jpe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GB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pPr/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Font typeface="Times New Roman"/>
              <a:buChar char="–"/>
            </a:pPr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" descr=""/>
          <p:cNvPicPr/>
          <p:nvPr/>
        </p:nvPicPr>
        <p:blipFill>
          <a:blip r:embed="rId2"/>
          <a:stretch/>
        </p:blipFill>
        <p:spPr>
          <a:xfrm>
            <a:off x="1440" y="0"/>
            <a:ext cx="9141120" cy="7020000"/>
          </a:xfrm>
          <a:prstGeom prst="rect">
            <a:avLst/>
          </a:prstGeom>
          <a:ln>
            <a:noFill/>
          </a:ln>
        </p:spPr>
      </p:pic>
      <p:sp>
        <p:nvSpPr>
          <p:cNvPr id="355" name="CustomShape 1"/>
          <p:cNvSpPr/>
          <p:nvPr/>
        </p:nvSpPr>
        <p:spPr>
          <a:xfrm>
            <a:off x="76320" y="182520"/>
            <a:ext cx="1600200" cy="49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Ctr="1"/>
          <a:p>
            <a:pPr algn="ctr"/>
            <a:r>
              <a:rPr lang="es-ES">
                <a:solidFill>
                  <a:srgbClr val="ffffff"/>
                </a:solidFill>
                <a:latin typeface="Arial"/>
                <a:ea typeface="DejaVu Sans"/>
              </a:rPr>
              <a:t>www.bsc.es</a:t>
            </a:r>
            <a:endParaRPr/>
          </a:p>
        </p:txBody>
      </p:sp>
      <p:pic>
        <p:nvPicPr>
          <p:cNvPr id="356" name="" descr=""/>
          <p:cNvPicPr/>
          <p:nvPr/>
        </p:nvPicPr>
        <p:blipFill>
          <a:blip r:embed="rId3"/>
          <a:stretch/>
        </p:blipFill>
        <p:spPr>
          <a:xfrm>
            <a:off x="2843280" y="2016000"/>
            <a:ext cx="3306600" cy="992160"/>
          </a:xfrm>
          <a:prstGeom prst="rect">
            <a:avLst/>
          </a:prstGeom>
          <a:ln>
            <a:noFill/>
          </a:ln>
        </p:spPr>
      </p:pic>
      <p:pic>
        <p:nvPicPr>
          <p:cNvPr id="357" name="" descr=""/>
          <p:cNvPicPr/>
          <p:nvPr/>
        </p:nvPicPr>
        <p:blipFill>
          <a:blip r:embed="rId4"/>
          <a:stretch/>
        </p:blipFill>
        <p:spPr>
          <a:xfrm>
            <a:off x="5435640" y="2006640"/>
            <a:ext cx="830160" cy="431640"/>
          </a:xfrm>
          <a:prstGeom prst="rect">
            <a:avLst/>
          </a:prstGeom>
          <a:ln>
            <a:noFill/>
          </a:ln>
        </p:spPr>
      </p:pic>
      <p:sp>
        <p:nvSpPr>
          <p:cNvPr id="358" name="PlaceHolder 2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GB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pPr/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Font typeface="Times New Roman"/>
              <a:buChar char="–"/>
            </a:pPr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Picture 13" descr=""/>
          <p:cNvPicPr/>
          <p:nvPr/>
        </p:nvPicPr>
        <p:blipFill>
          <a:blip r:embed="rId2"/>
          <a:stretch/>
        </p:blipFill>
        <p:spPr>
          <a:xfrm>
            <a:off x="-38160" y="0"/>
            <a:ext cx="9289800" cy="840960"/>
          </a:xfrm>
          <a:prstGeom prst="rect">
            <a:avLst/>
          </a:prstGeom>
          <a:ln>
            <a:noFill/>
          </a:ln>
        </p:spPr>
      </p:pic>
      <p:sp>
        <p:nvSpPr>
          <p:cNvPr id="395" name="CustomShape 1"/>
          <p:cNvSpPr/>
          <p:nvPr/>
        </p:nvSpPr>
        <p:spPr>
          <a:xfrm>
            <a:off x="8458200" y="6505560"/>
            <a:ext cx="533160" cy="5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96" name="Picture 11" descr=""/>
          <p:cNvPicPr/>
          <p:nvPr/>
        </p:nvPicPr>
        <p:blipFill>
          <a:blip r:embed="rId3"/>
          <a:stretch/>
        </p:blipFill>
        <p:spPr>
          <a:xfrm>
            <a:off x="6732720" y="144360"/>
            <a:ext cx="1936440" cy="580680"/>
          </a:xfrm>
          <a:prstGeom prst="rect">
            <a:avLst/>
          </a:prstGeom>
          <a:ln>
            <a:noFill/>
          </a:ln>
        </p:spPr>
      </p:pic>
      <p:pic>
        <p:nvPicPr>
          <p:cNvPr id="397" name="Picture 459" descr=""/>
          <p:cNvPicPr/>
          <p:nvPr/>
        </p:nvPicPr>
        <p:blipFill>
          <a:blip r:embed="rId4"/>
          <a:stretch/>
        </p:blipFill>
        <p:spPr>
          <a:xfrm>
            <a:off x="8245440" y="125280"/>
            <a:ext cx="574200" cy="299520"/>
          </a:xfrm>
          <a:prstGeom prst="rect">
            <a:avLst/>
          </a:prstGeom>
          <a:ln>
            <a:noFill/>
          </a:ln>
        </p:spPr>
      </p:pic>
      <p:sp>
        <p:nvSpPr>
          <p:cNvPr id="398" name="TextShape 2"/>
          <p:cNvSpPr txBox="1"/>
          <p:nvPr/>
        </p:nvSpPr>
        <p:spPr>
          <a:xfrm>
            <a:off x="396720" y="144360"/>
            <a:ext cx="6190920" cy="69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GB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399" name="TextShape 3"/>
          <p:cNvSpPr txBox="1"/>
          <p:nvPr/>
        </p:nvSpPr>
        <p:spPr>
          <a:xfrm>
            <a:off x="395640" y="985320"/>
            <a:ext cx="8328960" cy="5519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buSzPct val="45000"/>
              <a:buFont typeface="StarSymbol"/>
              <a:buChar char=""/>
            </a:pPr>
            <a:r>
              <a:rPr lang="en-GB" sz="2400" strike="noStrike">
                <a:solidFill>
                  <a:srgbClr val="004990"/>
                </a:solidFill>
                <a:latin typeface="Arial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400" strike="noStrike">
                <a:solidFill>
                  <a:srgbClr val="004990"/>
                </a:solidFill>
                <a:latin typeface="Arial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400" strike="noStrike">
                <a:solidFill>
                  <a:srgbClr val="004990"/>
                </a:solidFill>
                <a:latin typeface="Arial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400" strike="noStrike">
                <a:solidFill>
                  <a:srgbClr val="004990"/>
                </a:solidFill>
                <a:latin typeface="Arial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400" strike="noStrike">
                <a:solidFill>
                  <a:srgbClr val="004990"/>
                </a:solidFill>
                <a:latin typeface="Arial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400" strike="noStrike">
                <a:solidFill>
                  <a:srgbClr val="004990"/>
                </a:solidFill>
                <a:latin typeface="Arial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GB" sz="2400" strike="noStrike">
                <a:solidFill>
                  <a:srgbClr val="004990"/>
                </a:solidFill>
                <a:latin typeface="Arial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GB" sz="2000" strike="noStrike">
                <a:solidFill>
                  <a:srgbClr val="004990"/>
                </a:solidFill>
                <a:latin typeface="Arial"/>
                <a:ea typeface="ＭＳ Ｐゴシック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en-GB" strike="noStrike">
                <a:solidFill>
                  <a:srgbClr val="004990"/>
                </a:solidFill>
                <a:latin typeface="Arial"/>
                <a:ea typeface="ＭＳ Ｐゴシック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"/>
            </a:pPr>
            <a:r>
              <a:rPr lang="en-GB" sz="1600" strike="noStrike">
                <a:solidFill>
                  <a:srgbClr val="004990"/>
                </a:solidFill>
                <a:latin typeface="Arial"/>
                <a:ea typeface="ＭＳ Ｐゴシック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en-GB" sz="1400" strike="noStrike">
                <a:solidFill>
                  <a:srgbClr val="004990"/>
                </a:solidFill>
                <a:latin typeface="Arial"/>
                <a:ea typeface="ＭＳ Ｐゴシック"/>
              </a:rPr>
              <a:t>Fifth level</a:t>
            </a:r>
            <a:endParaRPr/>
          </a:p>
        </p:txBody>
      </p:sp>
      <p:sp>
        <p:nvSpPr>
          <p:cNvPr id="400" name="PlaceHolder 4"/>
          <p:cNvSpPr>
            <a:spLocks noGrp="1"/>
          </p:cNvSpPr>
          <p:nvPr>
            <p:ph type="dt"/>
          </p:nvPr>
        </p:nvSpPr>
        <p:spPr>
          <a:xfrm>
            <a:off x="457200" y="6395040"/>
            <a:ext cx="2130120" cy="483840"/>
          </a:xfrm>
          <a:prstGeom prst="rect">
            <a:avLst/>
          </a:prstGeom>
        </p:spPr>
        <p:txBody>
          <a:bodyPr lIns="0" rIns="0" tIns="0" bIns="0"/>
          <a:p>
            <a:r>
              <a:rPr lang="en-GB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401" name="PlaceHolder 5"/>
          <p:cNvSpPr>
            <a:spLocks noGrp="1"/>
          </p:cNvSpPr>
          <p:nvPr>
            <p:ph type="ftr"/>
          </p:nvPr>
        </p:nvSpPr>
        <p:spPr>
          <a:xfrm>
            <a:off x="3126960" y="6395040"/>
            <a:ext cx="2898000" cy="48384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lang="en-GB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402" name="PlaceHolder 6"/>
          <p:cNvSpPr>
            <a:spLocks noGrp="1"/>
          </p:cNvSpPr>
          <p:nvPr>
            <p:ph type="sldNum"/>
          </p:nvPr>
        </p:nvSpPr>
        <p:spPr>
          <a:xfrm>
            <a:off x="6555960" y="6395040"/>
            <a:ext cx="2130120" cy="483840"/>
          </a:xfrm>
          <a:prstGeom prst="rect">
            <a:avLst/>
          </a:prstGeom>
        </p:spPr>
        <p:txBody>
          <a:bodyPr lIns="0" rIns="0" tIns="0" bIns="0"/>
          <a:p>
            <a:pPr algn="r"/>
            <a:fld id="{BD58CF42-B872-4851-BC76-86A43A1A6227}" type="slidenum">
              <a:rPr lang="en-GB" sz="1400">
                <a:latin typeface="Times New Roman"/>
              </a:rPr>
              <a:t>&lt;number&gt;</a:t>
            </a:fld>
            <a:endParaRPr/>
          </a:p>
        </p:txBody>
      </p:sp>
      <p:sp>
        <p:nvSpPr>
          <p:cNvPr id="403" name="PlaceHolder 7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04" name="PlaceHolder 8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Picture 9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847800"/>
          </a:xfrm>
          <a:prstGeom prst="rect">
            <a:avLst/>
          </a:prstGeom>
          <a:ln>
            <a:noFill/>
          </a:ln>
        </p:spPr>
      </p:pic>
      <p:pic>
        <p:nvPicPr>
          <p:cNvPr id="440" name="Picture 3" descr=""/>
          <p:cNvPicPr/>
          <p:nvPr/>
        </p:nvPicPr>
        <p:blipFill>
          <a:blip r:embed="rId3"/>
          <a:stretch/>
        </p:blipFill>
        <p:spPr>
          <a:xfrm>
            <a:off x="228600" y="6458400"/>
            <a:ext cx="1878480" cy="471600"/>
          </a:xfrm>
          <a:prstGeom prst="rect">
            <a:avLst/>
          </a:prstGeom>
          <a:ln>
            <a:noFill/>
          </a:ln>
        </p:spPr>
      </p:pic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107640" y="45720"/>
            <a:ext cx="8928720" cy="81036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n-US" sz="2700" strike="noStrike">
                <a:solidFill>
                  <a:srgbClr val="ffffff"/>
                </a:solidFill>
                <a:latin typeface="Arial"/>
              </a:rPr>
              <a:t>Click to edit the title text formatHaga clic para modificar el estilo de título del patrón</a:t>
            </a:r>
            <a:endParaRPr/>
          </a:p>
        </p:txBody>
      </p:sp>
      <p:sp>
        <p:nvSpPr>
          <p:cNvPr id="442" name="PlaceHolder 2"/>
          <p:cNvSpPr>
            <a:spLocks noGrp="1"/>
          </p:cNvSpPr>
          <p:nvPr>
            <p:ph type="ftr"/>
          </p:nvPr>
        </p:nvSpPr>
        <p:spPr>
          <a:xfrm>
            <a:off x="2195640" y="6506280"/>
            <a:ext cx="6336360" cy="42336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43" name="PlaceHolder 3"/>
          <p:cNvSpPr>
            <a:spLocks noGrp="1"/>
          </p:cNvSpPr>
          <p:nvPr>
            <p:ph type="sldNum"/>
          </p:nvPr>
        </p:nvSpPr>
        <p:spPr>
          <a:xfrm>
            <a:off x="8604360" y="6507720"/>
            <a:ext cx="442080" cy="422280"/>
          </a:xfrm>
          <a:prstGeom prst="rect">
            <a:avLst/>
          </a:prstGeom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21231C6F-0D74-4CD7-A45C-1C4CF6A9FFA0}" type="slidenum">
              <a:rPr lang="en-GB" sz="1100" strike="noStrike">
                <a:solidFill>
                  <a:srgbClr val="004990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  <p:sp>
        <p:nvSpPr>
          <p:cNvPr id="444" name="PlaceHolder 4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6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445" name="PlaceHolder 5"/>
          <p:cNvSpPr>
            <a:spLocks noGrp="1"/>
          </p:cNvSpPr>
          <p:nvPr>
            <p:ph type="dt"/>
          </p:nvPr>
        </p:nvSpPr>
        <p:spPr>
          <a:xfrm>
            <a:off x="457200" y="6395040"/>
            <a:ext cx="2130120" cy="483840"/>
          </a:xfrm>
          <a:prstGeom prst="rect">
            <a:avLst/>
          </a:prstGeom>
        </p:spPr>
        <p:txBody>
          <a:bodyPr lIns="0" rIns="0" tIns="0" bIns="0"/>
          <a:p>
            <a:r>
              <a:rPr lang="en-GB" sz="1400">
                <a:latin typeface="Times New Roman"/>
              </a:rPr>
              <a:t>&lt;date/time&gt;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" descr=""/>
          <p:cNvPicPr/>
          <p:nvPr/>
        </p:nvPicPr>
        <p:blipFill>
          <a:blip r:embed="rId2"/>
          <a:stretch/>
        </p:blipFill>
        <p:spPr>
          <a:xfrm>
            <a:off x="3240" y="0"/>
            <a:ext cx="9140760" cy="7020000"/>
          </a:xfrm>
          <a:prstGeom prst="rect">
            <a:avLst/>
          </a:prstGeom>
          <a:ln>
            <a:noFill/>
          </a:ln>
        </p:spPr>
      </p:pic>
      <p:sp>
        <p:nvSpPr>
          <p:cNvPr id="37" name="CustomShape 1"/>
          <p:cNvSpPr/>
          <p:nvPr/>
        </p:nvSpPr>
        <p:spPr>
          <a:xfrm>
            <a:off x="76320" y="182520"/>
            <a:ext cx="1600200" cy="49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Ctr="1"/>
          <a:p>
            <a:pPr algn="ctr"/>
            <a:r>
              <a:rPr lang="es-ES">
                <a:solidFill>
                  <a:srgbClr val="ffffff"/>
                </a:solidFill>
                <a:latin typeface="Arial"/>
                <a:ea typeface="DejaVu Sans"/>
              </a:rPr>
              <a:t>www.bsc.es</a:t>
            </a:r>
            <a:endParaRPr/>
          </a:p>
        </p:txBody>
      </p:sp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209680" y="830160"/>
            <a:ext cx="4604040" cy="138132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4"/>
          <a:stretch/>
        </p:blipFill>
        <p:spPr>
          <a:xfrm>
            <a:off x="5838840" y="1025640"/>
            <a:ext cx="1012680" cy="527040"/>
          </a:xfrm>
          <a:prstGeom prst="rect">
            <a:avLst/>
          </a:prstGeom>
          <a:ln>
            <a:noFill/>
          </a:ln>
        </p:spPr>
      </p:pic>
      <p:pic>
        <p:nvPicPr>
          <p:cNvPr id="40" name="" descr=""/>
          <p:cNvPicPr/>
          <p:nvPr/>
        </p:nvPicPr>
        <p:blipFill>
          <a:blip r:embed="rId5"/>
          <a:stretch/>
        </p:blipFill>
        <p:spPr>
          <a:xfrm>
            <a:off x="5538960" y="6386400"/>
            <a:ext cx="425160" cy="331920"/>
          </a:xfrm>
          <a:prstGeom prst="rect">
            <a:avLst/>
          </a:prstGeom>
          <a:ln>
            <a:noFill/>
          </a:ln>
        </p:spPr>
      </p:pic>
      <p:pic>
        <p:nvPicPr>
          <p:cNvPr id="41" name="" descr=""/>
          <p:cNvPicPr/>
          <p:nvPr/>
        </p:nvPicPr>
        <p:blipFill>
          <a:blip r:embed="rId6"/>
          <a:stretch/>
        </p:blipFill>
        <p:spPr>
          <a:xfrm>
            <a:off x="6227640" y="6389640"/>
            <a:ext cx="393840" cy="333360"/>
          </a:xfrm>
          <a:prstGeom prst="rect">
            <a:avLst/>
          </a:prstGeom>
          <a:ln>
            <a:noFill/>
          </a:ln>
        </p:spPr>
      </p:pic>
      <p:pic>
        <p:nvPicPr>
          <p:cNvPr id="42" name="" descr=""/>
          <p:cNvPicPr/>
          <p:nvPr/>
        </p:nvPicPr>
        <p:blipFill>
          <a:blip r:embed="rId7"/>
          <a:stretch/>
        </p:blipFill>
        <p:spPr>
          <a:xfrm>
            <a:off x="6878520" y="6386400"/>
            <a:ext cx="447840" cy="331920"/>
          </a:xfrm>
          <a:prstGeom prst="rect">
            <a:avLst/>
          </a:prstGeom>
          <a:ln>
            <a:noFill/>
          </a:ln>
        </p:spPr>
      </p:pic>
      <p:pic>
        <p:nvPicPr>
          <p:cNvPr id="43" name="" descr=""/>
          <p:cNvPicPr/>
          <p:nvPr/>
        </p:nvPicPr>
        <p:blipFill>
          <a:blip r:embed="rId8"/>
          <a:stretch/>
        </p:blipFill>
        <p:spPr>
          <a:xfrm>
            <a:off x="7480440" y="6386400"/>
            <a:ext cx="763560" cy="331920"/>
          </a:xfrm>
          <a:prstGeom prst="rect">
            <a:avLst/>
          </a:prstGeom>
          <a:ln>
            <a:noFill/>
          </a:ln>
        </p:spPr>
      </p:pic>
      <p:sp>
        <p:nvSpPr>
          <p:cNvPr id="44" name="PlaceHolder 2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GB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pPr/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Font typeface="Times New Roman"/>
              <a:buChar char="–"/>
            </a:pPr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" descr=""/>
          <p:cNvPicPr/>
          <p:nvPr/>
        </p:nvPicPr>
        <p:blipFill>
          <a:blip r:embed="rId2"/>
          <a:stretch/>
        </p:blipFill>
        <p:spPr>
          <a:xfrm>
            <a:off x="-38160" y="0"/>
            <a:ext cx="9290160" cy="841320"/>
          </a:xfrm>
          <a:prstGeom prst="rect">
            <a:avLst/>
          </a:prstGeom>
          <a:ln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8458200" y="6505560"/>
            <a:ext cx="533520" cy="51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2" name="" descr=""/>
          <p:cNvPicPr/>
          <p:nvPr/>
        </p:nvPicPr>
        <p:blipFill>
          <a:blip r:embed="rId3"/>
          <a:stretch/>
        </p:blipFill>
        <p:spPr>
          <a:xfrm>
            <a:off x="6732720" y="144360"/>
            <a:ext cx="1936440" cy="581040"/>
          </a:xfrm>
          <a:prstGeom prst="rect">
            <a:avLst/>
          </a:prstGeom>
          <a:ln>
            <a:noFill/>
          </a:ln>
        </p:spPr>
      </p:pic>
      <p:pic>
        <p:nvPicPr>
          <p:cNvPr id="83" name="" descr=""/>
          <p:cNvPicPr/>
          <p:nvPr/>
        </p:nvPicPr>
        <p:blipFill>
          <a:blip r:embed="rId4"/>
          <a:stretch/>
        </p:blipFill>
        <p:spPr>
          <a:xfrm>
            <a:off x="8245440" y="125280"/>
            <a:ext cx="574560" cy="300240"/>
          </a:xfrm>
          <a:prstGeom prst="rect">
            <a:avLst/>
          </a:prstGeom>
          <a:ln>
            <a:noFill/>
          </a:ln>
        </p:spPr>
      </p:pic>
      <p:sp>
        <p:nvSpPr>
          <p:cNvPr id="84" name="PlaceHolder 2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GB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pPr/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Font typeface="Times New Roman"/>
              <a:buChar char="–"/>
            </a:pPr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" descr=""/>
          <p:cNvPicPr/>
          <p:nvPr/>
        </p:nvPicPr>
        <p:blipFill>
          <a:blip r:embed="rId2"/>
          <a:stretch/>
        </p:blipFill>
        <p:spPr>
          <a:xfrm>
            <a:off x="-38160" y="0"/>
            <a:ext cx="9290160" cy="84132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8458200" y="6505560"/>
            <a:ext cx="533520" cy="51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2" name="" descr=""/>
          <p:cNvPicPr/>
          <p:nvPr/>
        </p:nvPicPr>
        <p:blipFill>
          <a:blip r:embed="rId3"/>
          <a:stretch/>
        </p:blipFill>
        <p:spPr>
          <a:xfrm>
            <a:off x="6732720" y="144360"/>
            <a:ext cx="1936440" cy="581040"/>
          </a:xfrm>
          <a:prstGeom prst="rect">
            <a:avLst/>
          </a:prstGeom>
          <a:ln>
            <a:noFill/>
          </a:ln>
        </p:spPr>
      </p:pic>
      <p:pic>
        <p:nvPicPr>
          <p:cNvPr id="123" name="" descr=""/>
          <p:cNvPicPr/>
          <p:nvPr/>
        </p:nvPicPr>
        <p:blipFill>
          <a:blip r:embed="rId4"/>
          <a:stretch/>
        </p:blipFill>
        <p:spPr>
          <a:xfrm>
            <a:off x="8245440" y="125280"/>
            <a:ext cx="574560" cy="300240"/>
          </a:xfrm>
          <a:prstGeom prst="rect">
            <a:avLst/>
          </a:prstGeom>
          <a:ln>
            <a:noFill/>
          </a:ln>
        </p:spPr>
      </p:pic>
      <p:sp>
        <p:nvSpPr>
          <p:cNvPr id="124" name="PlaceHolder 2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GB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pPr/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Font typeface="Times New Roman"/>
              <a:buChar char="–"/>
            </a:pPr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" descr=""/>
          <p:cNvPicPr/>
          <p:nvPr/>
        </p:nvPicPr>
        <p:blipFill>
          <a:blip r:embed="rId2"/>
          <a:stretch/>
        </p:blipFill>
        <p:spPr>
          <a:xfrm>
            <a:off x="-38160" y="0"/>
            <a:ext cx="9290160" cy="841320"/>
          </a:xfrm>
          <a:prstGeom prst="rect">
            <a:avLst/>
          </a:prstGeom>
          <a:ln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8458200" y="6505560"/>
            <a:ext cx="533520" cy="51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2" name="" descr=""/>
          <p:cNvPicPr/>
          <p:nvPr/>
        </p:nvPicPr>
        <p:blipFill>
          <a:blip r:embed="rId3"/>
          <a:stretch/>
        </p:blipFill>
        <p:spPr>
          <a:xfrm>
            <a:off x="6732720" y="144360"/>
            <a:ext cx="1936440" cy="581040"/>
          </a:xfrm>
          <a:prstGeom prst="rect">
            <a:avLst/>
          </a:prstGeom>
          <a:ln>
            <a:noFill/>
          </a:ln>
        </p:spPr>
      </p:pic>
      <p:pic>
        <p:nvPicPr>
          <p:cNvPr id="163" name="" descr=""/>
          <p:cNvPicPr/>
          <p:nvPr/>
        </p:nvPicPr>
        <p:blipFill>
          <a:blip r:embed="rId4"/>
          <a:stretch/>
        </p:blipFill>
        <p:spPr>
          <a:xfrm>
            <a:off x="8245440" y="125280"/>
            <a:ext cx="574560" cy="300240"/>
          </a:xfrm>
          <a:prstGeom prst="rect">
            <a:avLst/>
          </a:prstGeom>
          <a:ln>
            <a:noFill/>
          </a:ln>
        </p:spPr>
      </p:pic>
      <p:sp>
        <p:nvSpPr>
          <p:cNvPr id="164" name="PlaceHolder 2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GB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pPr/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Font typeface="Times New Roman"/>
              <a:buChar char="–"/>
            </a:pPr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685800" y="2181240"/>
            <a:ext cx="7772400" cy="150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/>
            <a:r>
              <a:rPr lang="es-ES" sz="2800">
                <a:solidFill>
                  <a:srgbClr val="ffffff"/>
                </a:solidFill>
                <a:latin typeface="Arial"/>
                <a:ea typeface="DejaVu Sans"/>
              </a:rPr>
              <a:t>FUTURE PLANS</a:t>
            </a:r>
            <a:endParaRPr/>
          </a:p>
        </p:txBody>
      </p:sp>
      <p:pic>
        <p:nvPicPr>
          <p:cNvPr id="201" name="" descr=""/>
          <p:cNvPicPr/>
          <p:nvPr/>
        </p:nvPicPr>
        <p:blipFill>
          <a:blip r:embed="rId2"/>
          <a:stretch/>
        </p:blipFill>
        <p:spPr>
          <a:xfrm>
            <a:off x="1440" y="0"/>
            <a:ext cx="9141120" cy="7020000"/>
          </a:xfrm>
          <a:prstGeom prst="rect">
            <a:avLst/>
          </a:prstGeom>
          <a:ln>
            <a:noFill/>
          </a:ln>
        </p:spPr>
      </p:pic>
      <p:sp>
        <p:nvSpPr>
          <p:cNvPr id="202" name="CustomShape 2"/>
          <p:cNvSpPr/>
          <p:nvPr/>
        </p:nvSpPr>
        <p:spPr>
          <a:xfrm>
            <a:off x="838080" y="2333520"/>
            <a:ext cx="7772400" cy="150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/>
            <a:r>
              <a:rPr lang="es-ES" sz="2800">
                <a:solidFill>
                  <a:srgbClr val="ffffff"/>
                </a:solidFill>
                <a:latin typeface="Arial"/>
                <a:ea typeface="DejaVu Sans"/>
              </a:rPr>
              <a:t>MAIN RESEARCH LINES &amp; RESULTS</a:t>
            </a:r>
            <a:endParaRPr/>
          </a:p>
        </p:txBody>
      </p:sp>
      <p:sp>
        <p:nvSpPr>
          <p:cNvPr id="203" name="PlaceHolder 3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GB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pPr/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Font typeface="Times New Roman"/>
              <a:buChar char="–"/>
            </a:pPr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685800" y="2181240"/>
            <a:ext cx="7772400" cy="150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/>
            <a:r>
              <a:rPr lang="es-ES" sz="2800">
                <a:solidFill>
                  <a:srgbClr val="ffffff"/>
                </a:solidFill>
                <a:latin typeface="Arial"/>
                <a:ea typeface="DejaVu Sans"/>
              </a:rPr>
              <a:t>FUTURE PLANS</a:t>
            </a:r>
            <a:endParaRPr/>
          </a:p>
        </p:txBody>
      </p:sp>
      <p:pic>
        <p:nvPicPr>
          <p:cNvPr id="240" name="" descr=""/>
          <p:cNvPicPr/>
          <p:nvPr/>
        </p:nvPicPr>
        <p:blipFill>
          <a:blip r:embed="rId2"/>
          <a:stretch/>
        </p:blipFill>
        <p:spPr>
          <a:xfrm>
            <a:off x="1440" y="0"/>
            <a:ext cx="9141120" cy="7020000"/>
          </a:xfrm>
          <a:prstGeom prst="rect">
            <a:avLst/>
          </a:prstGeom>
          <a:ln>
            <a:noFill/>
          </a:ln>
        </p:spPr>
      </p:pic>
      <p:sp>
        <p:nvSpPr>
          <p:cNvPr id="241" name="CustomShape 2"/>
          <p:cNvSpPr/>
          <p:nvPr/>
        </p:nvSpPr>
        <p:spPr>
          <a:xfrm>
            <a:off x="838080" y="2333520"/>
            <a:ext cx="7772400" cy="150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/>
            <a:r>
              <a:rPr lang="es-ES" sz="2800">
                <a:solidFill>
                  <a:srgbClr val="ffffff"/>
                </a:solidFill>
                <a:latin typeface="Arial"/>
                <a:ea typeface="DejaVu Sans"/>
              </a:rPr>
              <a:t>FUTURE PLANS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" descr=""/>
          <p:cNvPicPr/>
          <p:nvPr/>
        </p:nvPicPr>
        <p:blipFill>
          <a:blip r:embed="rId2"/>
          <a:stretch/>
        </p:blipFill>
        <p:spPr>
          <a:xfrm>
            <a:off x="1440" y="0"/>
            <a:ext cx="9141120" cy="7020000"/>
          </a:xfrm>
          <a:prstGeom prst="rect">
            <a:avLst/>
          </a:prstGeom>
          <a:ln>
            <a:noFill/>
          </a:ln>
        </p:spPr>
      </p:pic>
      <p:sp>
        <p:nvSpPr>
          <p:cNvPr id="277" name="CustomShape 1"/>
          <p:cNvSpPr/>
          <p:nvPr/>
        </p:nvSpPr>
        <p:spPr>
          <a:xfrm>
            <a:off x="76320" y="182520"/>
            <a:ext cx="1600200" cy="49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Ctr="1"/>
          <a:p>
            <a:pPr algn="ctr"/>
            <a:r>
              <a:rPr lang="es-ES">
                <a:solidFill>
                  <a:srgbClr val="ffffff"/>
                </a:solidFill>
                <a:latin typeface="Arial"/>
                <a:ea typeface="DejaVu Sans"/>
              </a:rPr>
              <a:t>www.bsc.es</a:t>
            </a:r>
            <a:endParaRPr/>
          </a:p>
        </p:txBody>
      </p:sp>
      <p:pic>
        <p:nvPicPr>
          <p:cNvPr id="278" name="" descr=""/>
          <p:cNvPicPr/>
          <p:nvPr/>
        </p:nvPicPr>
        <p:blipFill>
          <a:blip r:embed="rId3"/>
          <a:stretch/>
        </p:blipFill>
        <p:spPr>
          <a:xfrm>
            <a:off x="5292720" y="185760"/>
            <a:ext cx="3306600" cy="992160"/>
          </a:xfrm>
          <a:prstGeom prst="rect">
            <a:avLst/>
          </a:prstGeom>
          <a:ln>
            <a:noFill/>
          </a:ln>
        </p:spPr>
      </p:pic>
      <p:pic>
        <p:nvPicPr>
          <p:cNvPr id="279" name="" descr=""/>
          <p:cNvPicPr/>
          <p:nvPr/>
        </p:nvPicPr>
        <p:blipFill>
          <a:blip r:embed="rId4"/>
          <a:stretch/>
        </p:blipFill>
        <p:spPr>
          <a:xfrm>
            <a:off x="7885080" y="176040"/>
            <a:ext cx="830160" cy="432000"/>
          </a:xfrm>
          <a:prstGeom prst="rect">
            <a:avLst/>
          </a:prstGeom>
          <a:ln>
            <a:noFill/>
          </a:ln>
        </p:spPr>
      </p:pic>
      <p:sp>
        <p:nvSpPr>
          <p:cNvPr id="280" name="PlaceHolder 2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GB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pPr/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Font typeface="Times New Roman"/>
              <a:buChar char="–"/>
            </a:pPr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" descr=""/>
          <p:cNvPicPr/>
          <p:nvPr/>
        </p:nvPicPr>
        <p:blipFill>
          <a:blip r:embed="rId2"/>
          <a:stretch/>
        </p:blipFill>
        <p:spPr>
          <a:xfrm>
            <a:off x="1440" y="0"/>
            <a:ext cx="9141120" cy="7020000"/>
          </a:xfrm>
          <a:prstGeom prst="rect">
            <a:avLst/>
          </a:prstGeom>
          <a:ln>
            <a:noFill/>
          </a:ln>
        </p:spPr>
      </p:pic>
      <p:pic>
        <p:nvPicPr>
          <p:cNvPr id="317" name="" descr=""/>
          <p:cNvPicPr/>
          <p:nvPr/>
        </p:nvPicPr>
        <p:blipFill>
          <a:blip r:embed="rId3"/>
          <a:stretch/>
        </p:blipFill>
        <p:spPr>
          <a:xfrm>
            <a:off x="1476360" y="1584360"/>
            <a:ext cx="6191280" cy="1857240"/>
          </a:xfrm>
          <a:prstGeom prst="rect">
            <a:avLst/>
          </a:prstGeom>
          <a:ln>
            <a:noFill/>
          </a:ln>
        </p:spPr>
      </p:pic>
      <p:pic>
        <p:nvPicPr>
          <p:cNvPr id="318" name="" descr=""/>
          <p:cNvPicPr/>
          <p:nvPr/>
        </p:nvPicPr>
        <p:blipFill>
          <a:blip r:embed="rId4"/>
          <a:stretch/>
        </p:blipFill>
        <p:spPr>
          <a:xfrm>
            <a:off x="6200640" y="1690560"/>
            <a:ext cx="1555920" cy="808200"/>
          </a:xfrm>
          <a:prstGeom prst="rect">
            <a:avLst/>
          </a:prstGeom>
          <a:ln>
            <a:noFill/>
          </a:ln>
        </p:spPr>
      </p:pic>
      <p:sp>
        <p:nvSpPr>
          <p:cNvPr id="319" name="CustomShape 1"/>
          <p:cNvSpPr/>
          <p:nvPr/>
        </p:nvSpPr>
        <p:spPr>
          <a:xfrm>
            <a:off x="76320" y="182520"/>
            <a:ext cx="1600200" cy="49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Ctr="1"/>
          <a:p>
            <a:pPr algn="ctr"/>
            <a:r>
              <a:rPr lang="es-ES">
                <a:solidFill>
                  <a:srgbClr val="ffffff"/>
                </a:solidFill>
                <a:latin typeface="Arial"/>
                <a:ea typeface="DejaVu Sans"/>
              </a:rPr>
              <a:t>www.bsc.es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image" Target="../media/image65.jpeg"/><Relationship Id="rId3" Type="http://schemas.openxmlformats.org/officeDocument/2006/relationships/image" Target="../media/image66.gif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slideLayout" Target="../slideLayouts/slideLayout13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image" Target="../media/image70.jpeg"/><Relationship Id="rId3" Type="http://schemas.openxmlformats.org/officeDocument/2006/relationships/image" Target="../media/image71.png"/><Relationship Id="rId4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72.png"/><Relationship Id="rId2" Type="http://schemas.openxmlformats.org/officeDocument/2006/relationships/image" Target="../media/image73.jpeg"/><Relationship Id="rId3" Type="http://schemas.openxmlformats.org/officeDocument/2006/relationships/image" Target="../media/image74.png"/><Relationship Id="rId4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75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76.png"/><Relationship Id="rId2" Type="http://schemas.openxmlformats.org/officeDocument/2006/relationships/image" Target="../media/image77.jpe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<Relationship Id="rId2" Type="http://schemas.openxmlformats.org/officeDocument/2006/relationships/notesSlide" Target="../notesSlides/notesSlide1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image" Target="../media/image58.png"/><Relationship Id="rId3" Type="http://schemas.openxmlformats.org/officeDocument/2006/relationships/slideLayout" Target="../slideLayouts/slideLayout31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9.jpeg"/><Relationship Id="rId2" Type="http://schemas.openxmlformats.org/officeDocument/2006/relationships/image" Target="../media/image60.png"/><Relationship Id="rId3" Type="http://schemas.openxmlformats.org/officeDocument/2006/relationships/slideLayout" Target="../slideLayouts/slideLayout31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1.jpeg"/><Relationship Id="rId2" Type="http://schemas.openxmlformats.org/officeDocument/2006/relationships/image" Target="../media/image62.jpeg"/><Relationship Id="rId3" Type="http://schemas.openxmlformats.org/officeDocument/2006/relationships/slideLayout" Target="../slideLayouts/slideLayout31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3.jpeg"/><Relationship Id="rId2" Type="http://schemas.openxmlformats.org/officeDocument/2006/relationships/slideLayout" Target="../slideLayouts/slideLayout31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CustomShape 1"/>
          <p:cNvSpPr/>
          <p:nvPr/>
        </p:nvSpPr>
        <p:spPr>
          <a:xfrm>
            <a:off x="6548400" y="196920"/>
            <a:ext cx="2448000" cy="41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r">
              <a:lnSpc>
                <a:spcPct val="100000"/>
              </a:lnSpc>
            </a:pPr>
            <a:r>
              <a:rPr lang="en-US" sz="1400">
                <a:solidFill>
                  <a:srgbClr val="ffffff"/>
                </a:solidFill>
                <a:latin typeface="Calibri"/>
              </a:rPr>
              <a:t>Barcelona, 16 Febrero 2016</a:t>
            </a:r>
            <a:endParaRPr/>
          </a:p>
        </p:txBody>
      </p:sp>
      <p:sp>
        <p:nvSpPr>
          <p:cNvPr id="488" name="CustomShape 2"/>
          <p:cNvSpPr/>
          <p:nvPr/>
        </p:nvSpPr>
        <p:spPr>
          <a:xfrm>
            <a:off x="685800" y="2613240"/>
            <a:ext cx="7772400" cy="150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/>
          <a:p>
            <a:pPr algn="ctr"/>
            <a:r>
              <a:rPr b="1" lang="es-ES" sz="4000">
                <a:solidFill>
                  <a:srgbClr val="ffffff"/>
                </a:solidFill>
                <a:latin typeface="Calibri"/>
              </a:rPr>
              <a:t>Gestión de datos en</a:t>
            </a:r>
            <a:endParaRPr/>
          </a:p>
          <a:p>
            <a:pPr algn="ctr"/>
            <a:r>
              <a:rPr b="1" lang="es-ES" sz="4000">
                <a:solidFill>
                  <a:srgbClr val="ffffff"/>
                </a:solidFill>
                <a:latin typeface="Calibri"/>
              </a:rPr>
              <a:t>Ciencias de la Tierra</a:t>
            </a:r>
            <a:endParaRPr/>
          </a:p>
        </p:txBody>
      </p:sp>
      <p:sp>
        <p:nvSpPr>
          <p:cNvPr id="489" name="CustomShape 3"/>
          <p:cNvSpPr/>
          <p:nvPr/>
        </p:nvSpPr>
        <p:spPr>
          <a:xfrm>
            <a:off x="1351080" y="4757760"/>
            <a:ext cx="6480000" cy="50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Ctr="1"/>
          <a:p>
            <a:pPr algn="ctr"/>
            <a:r>
              <a:rPr lang="es-ES">
                <a:solidFill>
                  <a:srgbClr val="ffffff"/>
                </a:solidFill>
                <a:latin typeface="Calibri"/>
              </a:rPr>
              <a:t>Francesco Benincasa &lt;francesco.benincasa@bsc.es&gt;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CustomShape 1"/>
          <p:cNvSpPr/>
          <p:nvPr/>
        </p:nvSpPr>
        <p:spPr>
          <a:xfrm>
            <a:off x="396720" y="144360"/>
            <a:ext cx="6191280" cy="69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0" name="TextShape 2"/>
          <p:cNvSpPr txBox="1"/>
          <p:nvPr/>
        </p:nvSpPr>
        <p:spPr>
          <a:xfrm>
            <a:off x="213480" y="151200"/>
            <a:ext cx="7462440" cy="609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lang="en-GB" sz="4000">
                <a:solidFill>
                  <a:srgbClr val="ffffff"/>
                </a:solidFill>
                <a:latin typeface="Calibri"/>
              </a:rPr>
              <a:t>Formatos - NetCDF</a:t>
            </a:r>
            <a:endParaRPr/>
          </a:p>
        </p:txBody>
      </p:sp>
      <p:sp>
        <p:nvSpPr>
          <p:cNvPr id="521" name="TextShape 3"/>
          <p:cNvSpPr txBox="1"/>
          <p:nvPr/>
        </p:nvSpPr>
        <p:spPr>
          <a:xfrm>
            <a:off x="4768200" y="1008000"/>
            <a:ext cx="4015800" cy="388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r>
              <a:rPr b="1" lang="en-GB" sz="2600">
                <a:solidFill>
                  <a:srgbClr val="ff0000"/>
                </a:solidFill>
                <a:latin typeface="Calibri"/>
              </a:rPr>
              <a:t>Net</a:t>
            </a:r>
            <a:r>
              <a:rPr b="1" lang="en-GB" sz="2600">
                <a:latin typeface="Calibri"/>
              </a:rPr>
              <a:t>work </a:t>
            </a:r>
            <a:r>
              <a:rPr b="1" lang="en-GB" sz="2600">
                <a:solidFill>
                  <a:srgbClr val="ff0000"/>
                </a:solidFill>
                <a:latin typeface="Calibri"/>
              </a:rPr>
              <a:t>C</a:t>
            </a:r>
            <a:r>
              <a:rPr b="1" lang="en-GB" sz="2600">
                <a:latin typeface="Calibri"/>
              </a:rPr>
              <a:t>ommon </a:t>
            </a:r>
            <a:r>
              <a:rPr b="1" lang="en-GB" sz="2600">
                <a:solidFill>
                  <a:srgbClr val="ff3333"/>
                </a:solidFill>
                <a:latin typeface="Calibri"/>
              </a:rPr>
              <a:t>D</a:t>
            </a:r>
            <a:r>
              <a:rPr b="1" lang="en-GB" sz="2600">
                <a:latin typeface="Calibri"/>
              </a:rPr>
              <a:t>ata </a:t>
            </a:r>
            <a:r>
              <a:rPr b="1" lang="en-GB" sz="2600">
                <a:solidFill>
                  <a:srgbClr val="ff3333"/>
                </a:solidFill>
                <a:latin typeface="Calibri"/>
              </a:rPr>
              <a:t>F</a:t>
            </a:r>
            <a:r>
              <a:rPr b="1" lang="en-GB" sz="2600">
                <a:latin typeface="Calibri"/>
              </a:rPr>
              <a:t>orm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desarrollado y mantenido por la Unidata (UCAR)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incluye meta-datos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conceptos de </a:t>
            </a:r>
            <a:r>
              <a:rPr i="1" lang="es-ES" sz="2600">
                <a:latin typeface="Calibri"/>
              </a:rPr>
              <a:t>dimensiones</a:t>
            </a:r>
            <a:r>
              <a:rPr lang="es-ES" sz="2600">
                <a:latin typeface="Calibri"/>
              </a:rPr>
              <a:t> y </a:t>
            </a:r>
            <a:r>
              <a:rPr i="1" lang="es-ES" sz="2600">
                <a:latin typeface="Calibri"/>
              </a:rPr>
              <a:t>variables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formato de referencia dentro del departamento</a:t>
            </a:r>
            <a:endParaRPr/>
          </a:p>
          <a:p>
            <a:endParaRPr/>
          </a:p>
        </p:txBody>
      </p:sp>
      <p:sp>
        <p:nvSpPr>
          <p:cNvPr id="522" name="TextShape 4"/>
          <p:cNvSpPr txBox="1"/>
          <p:nvPr/>
        </p:nvSpPr>
        <p:spPr>
          <a:xfrm>
            <a:off x="216000" y="1116000"/>
            <a:ext cx="4176000" cy="5256000"/>
          </a:xfrm>
          <a:prstGeom prst="rect">
            <a:avLst/>
          </a:prstGeom>
          <a:noFill/>
          <a:ln w="36000">
            <a:solidFill>
              <a:srgbClr val="3465a4"/>
            </a:solidFill>
            <a:round/>
          </a:ln>
        </p:spPr>
        <p:txBody>
          <a:bodyPr lIns="90000" rIns="90000" tIns="90000" bIns="90000" anchor="ctr"/>
          <a:p>
            <a:r>
              <a:rPr b="1" lang="es-ES" sz="4000">
                <a:latin typeface="Calibri"/>
              </a:rPr>
              <a:t>dimensions:</a:t>
            </a:r>
            <a:endParaRPr/>
          </a:p>
          <a:p>
            <a:r>
              <a:rPr b="1" lang="es-ES" sz="4000">
                <a:latin typeface="Calibri"/>
              </a:rPr>
              <a:t>        </a:t>
            </a:r>
            <a:r>
              <a:rPr b="1" lang="es-ES" sz="4000">
                <a:latin typeface="Calibri"/>
              </a:rPr>
              <a:t>time = 25 ;</a:t>
            </a:r>
            <a:endParaRPr/>
          </a:p>
          <a:p>
            <a:r>
              <a:rPr b="1" lang="es-ES" sz="4000">
                <a:latin typeface="Calibri"/>
              </a:rPr>
              <a:t>        </a:t>
            </a:r>
            <a:r>
              <a:rPr b="1" lang="es-ES" sz="4000">
                <a:latin typeface="Calibri"/>
              </a:rPr>
              <a:t>lat = 347 ;</a:t>
            </a:r>
            <a:endParaRPr/>
          </a:p>
          <a:p>
            <a:r>
              <a:rPr b="1" lang="es-ES" sz="4000">
                <a:latin typeface="Calibri"/>
              </a:rPr>
              <a:t>        </a:t>
            </a:r>
            <a:r>
              <a:rPr b="1" lang="es-ES" sz="4000">
                <a:latin typeface="Calibri"/>
              </a:rPr>
              <a:t>lon = 423 ;</a:t>
            </a:r>
            <a:endParaRPr/>
          </a:p>
          <a:p>
            <a:r>
              <a:rPr b="1" lang="es-ES" sz="4000">
                <a:latin typeface="Calibri"/>
              </a:rPr>
              <a:t>variables:</a:t>
            </a:r>
            <a:endParaRPr/>
          </a:p>
          <a:p>
            <a:r>
              <a:rPr b="1" lang="es-ES" sz="4000">
                <a:latin typeface="Calibri"/>
              </a:rPr>
              <a:t>        </a:t>
            </a:r>
            <a:r>
              <a:rPr b="1" lang="es-ES" sz="4000">
                <a:latin typeface="Calibri"/>
              </a:rPr>
              <a:t>float SCONC_DUST(time, lat, lon) ;</a:t>
            </a:r>
            <a:endParaRPr/>
          </a:p>
          <a:p>
            <a:r>
              <a:rPr b="1" lang="es-ES" sz="4000">
                <a:latin typeface="Calibri"/>
              </a:rPr>
              <a:t>                </a:t>
            </a:r>
            <a:r>
              <a:rPr b="1" lang="es-ES" sz="4000">
                <a:latin typeface="Calibri"/>
              </a:rPr>
              <a:t>SCONC_DUST:_FillValue = 9.96921e+36f ;</a:t>
            </a:r>
            <a:endParaRPr/>
          </a:p>
          <a:p>
            <a:r>
              <a:rPr b="1" lang="es-ES" sz="4000">
                <a:latin typeface="Calibri"/>
              </a:rPr>
              <a:t>                </a:t>
            </a:r>
            <a:r>
              <a:rPr b="1" lang="es-ES" sz="4000">
                <a:latin typeface="Calibri"/>
              </a:rPr>
              <a:t>SCONC_DUST:long_name = "Surface Dust Concentration" ;</a:t>
            </a:r>
            <a:endParaRPr/>
          </a:p>
          <a:p>
            <a:r>
              <a:rPr b="1" lang="es-ES" sz="4000">
                <a:latin typeface="Calibri"/>
              </a:rPr>
              <a:t>                </a:t>
            </a:r>
            <a:r>
              <a:rPr b="1" lang="es-ES" sz="4000">
                <a:latin typeface="Calibri"/>
              </a:rPr>
              <a:t>SCONC_DUST:units = "kg/m3" ;</a:t>
            </a:r>
            <a:endParaRPr/>
          </a:p>
          <a:p>
            <a:r>
              <a:rPr b="1" lang="es-ES" sz="4000">
                <a:latin typeface="Calibri"/>
              </a:rPr>
              <a:t>        </a:t>
            </a:r>
            <a:r>
              <a:rPr b="1" lang="es-ES" sz="4000">
                <a:latin typeface="Calibri"/>
              </a:rPr>
              <a:t>float OD550_DUST(time, lat, lon) ;</a:t>
            </a:r>
            <a:endParaRPr/>
          </a:p>
          <a:p>
            <a:r>
              <a:rPr b="1" lang="es-ES" sz="4000">
                <a:latin typeface="Calibri"/>
              </a:rPr>
              <a:t>                </a:t>
            </a:r>
            <a:r>
              <a:rPr b="1" lang="es-ES" sz="4000">
                <a:latin typeface="Calibri"/>
              </a:rPr>
              <a:t>OD550_DUST:_FillValue = 9.96921e+36f ;</a:t>
            </a:r>
            <a:endParaRPr/>
          </a:p>
          <a:p>
            <a:r>
              <a:rPr b="1" lang="es-ES" sz="4000">
                <a:latin typeface="Calibri"/>
              </a:rPr>
              <a:t>                </a:t>
            </a:r>
            <a:r>
              <a:rPr b="1" lang="es-ES" sz="4000">
                <a:latin typeface="Calibri"/>
              </a:rPr>
              <a:t>OD550_DUST:long_name = "AOD" ;</a:t>
            </a:r>
            <a:endParaRPr/>
          </a:p>
          <a:p>
            <a:r>
              <a:rPr b="1" lang="es-ES" sz="4000">
                <a:latin typeface="Calibri"/>
              </a:rPr>
              <a:t>                </a:t>
            </a:r>
            <a:r>
              <a:rPr b="1" lang="es-ES" sz="4000">
                <a:latin typeface="Calibri"/>
              </a:rPr>
              <a:t>OD550_DUST:units = "-" ;</a:t>
            </a:r>
            <a:endParaRPr/>
          </a:p>
          <a:p>
            <a:r>
              <a:rPr b="1" lang="es-ES" sz="4000">
                <a:latin typeface="Calibri"/>
              </a:rPr>
              <a:t>        </a:t>
            </a:r>
            <a:r>
              <a:rPr b="1" lang="es-ES" sz="4000">
                <a:latin typeface="Calibri"/>
              </a:rPr>
              <a:t>float time(time) ;</a:t>
            </a:r>
            <a:endParaRPr/>
          </a:p>
          <a:p>
            <a:r>
              <a:rPr b="1" lang="es-ES" sz="4000">
                <a:latin typeface="Calibri"/>
              </a:rPr>
              <a:t>                </a:t>
            </a:r>
            <a:r>
              <a:rPr b="1" lang="es-ES" sz="4000">
                <a:latin typeface="Calibri"/>
              </a:rPr>
              <a:t>time:units = "hours since 2016-01-01 12:00:00" ;</a:t>
            </a:r>
            <a:endParaRPr/>
          </a:p>
          <a:p>
            <a:r>
              <a:rPr b="1" lang="es-ES" sz="4000">
                <a:latin typeface="Calibri"/>
              </a:rPr>
              <a:t>        </a:t>
            </a:r>
            <a:r>
              <a:rPr b="1" lang="es-ES" sz="4000">
                <a:latin typeface="Calibri"/>
              </a:rPr>
              <a:t>float lon(lon) ;</a:t>
            </a:r>
            <a:endParaRPr/>
          </a:p>
          <a:p>
            <a:r>
              <a:rPr b="1" lang="es-ES" sz="4000">
                <a:latin typeface="Calibri"/>
              </a:rPr>
              <a:t>                </a:t>
            </a:r>
            <a:r>
              <a:rPr b="1" lang="es-ES" sz="4000">
                <a:latin typeface="Calibri"/>
              </a:rPr>
              <a:t>lon:units = "degrees_east" ;</a:t>
            </a:r>
            <a:endParaRPr/>
          </a:p>
          <a:p>
            <a:r>
              <a:rPr b="1" lang="es-ES" sz="4000">
                <a:latin typeface="Calibri"/>
              </a:rPr>
              <a:t>        </a:t>
            </a:r>
            <a:r>
              <a:rPr b="1" lang="es-ES" sz="4000">
                <a:latin typeface="Calibri"/>
              </a:rPr>
              <a:t>float lat(lat) ;</a:t>
            </a:r>
            <a:endParaRPr/>
          </a:p>
          <a:p>
            <a:r>
              <a:rPr b="1" lang="es-ES" sz="4000">
                <a:latin typeface="Calibri"/>
              </a:rPr>
              <a:t>                </a:t>
            </a:r>
            <a:r>
              <a:rPr b="1" lang="es-ES" sz="4000">
                <a:latin typeface="Calibri"/>
              </a:rPr>
              <a:t>lat:units = "degrees_north" ;</a:t>
            </a:r>
            <a:endParaRPr/>
          </a:p>
          <a:p>
            <a:endParaRPr/>
          </a:p>
          <a:p>
            <a:r>
              <a:rPr b="1" lang="es-ES" sz="4000">
                <a:latin typeface="Calibri"/>
              </a:rPr>
              <a:t>// global attributes:</a:t>
            </a:r>
            <a:endParaRPr/>
          </a:p>
          <a:p>
            <a:r>
              <a:rPr b="1" lang="es-ES" sz="4000">
                <a:latin typeface="Calibri"/>
              </a:rPr>
              <a:t>                </a:t>
            </a:r>
            <a:r>
              <a:rPr b="1" lang="es-ES" sz="4000">
                <a:latin typeface="Calibri"/>
              </a:rPr>
              <a:t>:history = "Tue Jan 19 16:47:47 2016: ncatted -a units,SCONC_DUST,o,c,kg/m3 2016010112_NOA-WRF-CHEM.nc\n",</a:t>
            </a:r>
            <a:endParaRPr/>
          </a:p>
          <a:p>
            <a:r>
              <a:rPr b="1" lang="es-ES" sz="4000">
                <a:latin typeface="Calibri"/>
              </a:rPr>
              <a:t>                        </a:t>
            </a:r>
            <a:r>
              <a:rPr b="1" lang="es-ES" sz="4000">
                <a:latin typeface="Calibri"/>
              </a:rPr>
              <a:t>"Tue Jan 19 16:47:47 2016: ncap2 -v -s SCONC_DUST=SCONC_DUST/1000000000; OD550_DUST=OD550_DUST 2016010112_NOA-WRF-CHEM.nc_BAK 2016010112_NOA-WRF-CHEM.nc" ;</a:t>
            </a:r>
            <a:endParaRPr/>
          </a:p>
          <a:p>
            <a:r>
              <a:rPr b="1" lang="es-ES" sz="4000">
                <a:latin typeface="Calibri"/>
              </a:rPr>
              <a:t>                </a:t>
            </a:r>
            <a:r>
              <a:rPr b="1" lang="es-ES" sz="4000">
                <a:latin typeface="Calibri"/>
              </a:rPr>
              <a:t>:nco_openmp_thread_number = 1 ;</a:t>
            </a:r>
            <a:endParaRPr/>
          </a:p>
        </p:txBody>
      </p:sp>
    </p:spTree>
  </p:cSld>
  <p:timing>
    <p:tnLst>
      <p:par>
        <p:cTn id="191" dur="indefinite" restart="never" nodeType="tmRoot">
          <p:childTnLst>
            <p:seq>
              <p:cTn id="192" nodeType="mainSeq">
                <p:childTnLst>
                  <p:par>
                    <p:cTn id="193" fill="freeze">
                      <p:stCondLst>
                        <p:cond delay="indefinite"/>
                      </p:stCondLst>
                      <p:childTnLst>
                        <p:par>
                          <p:cTn id="194" fill="freeze">
                            <p:stCondLst>
                              <p:cond delay="0"/>
                            </p:stCondLst>
                            <p:childTnLst>
                              <p:par>
                                <p:cTn id="1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freeze">
                      <p:stCondLst>
                        <p:cond delay="indefinite"/>
                      </p:stCondLst>
                      <p:childTnLst>
                        <p:par>
                          <p:cTn id="198" fill="freeze">
                            <p:stCondLst>
                              <p:cond delay="0"/>
                            </p:stCondLst>
                            <p:childTnLst>
                              <p:par>
                                <p:cTn id="1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25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freeze">
                      <p:stCondLst>
                        <p:cond delay="indefinite"/>
                      </p:stCondLst>
                      <p:childTnLst>
                        <p:par>
                          <p:cTn id="202" fill="freeze">
                            <p:stCondLst>
                              <p:cond delay="0"/>
                            </p:stCondLst>
                            <p:childTnLst>
                              <p:par>
                                <p:cTn id="2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72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freeze">
                      <p:stCondLst>
                        <p:cond delay="indefinite"/>
                      </p:stCondLst>
                      <p:childTnLst>
                        <p:par>
                          <p:cTn id="206" fill="freeze">
                            <p:stCondLst>
                              <p:cond delay="0"/>
                            </p:stCondLst>
                            <p:childTnLst>
                              <p:par>
                                <p:cTn id="2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91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freeze">
                      <p:stCondLst>
                        <p:cond delay="indefinite"/>
                      </p:stCondLst>
                      <p:childTnLst>
                        <p:par>
                          <p:cTn id="210" fill="freeze">
                            <p:stCondLst>
                              <p:cond delay="0"/>
                            </p:stCondLst>
                            <p:childTnLst>
                              <p:par>
                                <p:cTn id="2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128" end="1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CustomShape 1"/>
          <p:cNvSpPr/>
          <p:nvPr/>
        </p:nvSpPr>
        <p:spPr>
          <a:xfrm>
            <a:off x="396720" y="144360"/>
            <a:ext cx="6191280" cy="69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4" name="TextShape 2"/>
          <p:cNvSpPr txBox="1"/>
          <p:nvPr/>
        </p:nvSpPr>
        <p:spPr>
          <a:xfrm>
            <a:off x="213480" y="151200"/>
            <a:ext cx="7462440" cy="609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lang="en-GB" sz="4000">
                <a:solidFill>
                  <a:srgbClr val="ffffff"/>
                </a:solidFill>
                <a:latin typeface="Calibri"/>
              </a:rPr>
              <a:t>Organización interna</a:t>
            </a:r>
            <a:endParaRPr/>
          </a:p>
        </p:txBody>
      </p:sp>
      <p:sp>
        <p:nvSpPr>
          <p:cNvPr id="525" name="TextShape 3"/>
          <p:cNvSpPr txBox="1"/>
          <p:nvPr/>
        </p:nvSpPr>
        <p:spPr>
          <a:xfrm>
            <a:off x="4768200" y="1008000"/>
            <a:ext cx="4015800" cy="54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r>
              <a:rPr b="1" lang="en-GB" sz="2600">
                <a:latin typeface="Calibri"/>
              </a:rPr>
              <a:t>File system compartido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separación por tipo de fuente (experimento, observaciones o reanalysis)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separación por modelo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separación por frecuencia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separación por variable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formato NetCDF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r>
              <a:rPr b="1" i="1" lang="es-ES" sz="2000">
                <a:solidFill>
                  <a:srgbClr val="800000"/>
                </a:solidFill>
                <a:latin typeface="Calibri"/>
              </a:rPr>
              <a:t>//esnas/exp/ecearth/m00n/monthly_mean/vas_6hourly/vas_200911.nc</a:t>
            </a:r>
            <a:endParaRPr/>
          </a:p>
          <a:p>
            <a:endParaRPr/>
          </a:p>
        </p:txBody>
      </p:sp>
      <p:sp>
        <p:nvSpPr>
          <p:cNvPr id="526" name="TextShape 4"/>
          <p:cNvSpPr txBox="1"/>
          <p:nvPr/>
        </p:nvSpPr>
        <p:spPr>
          <a:xfrm>
            <a:off x="216000" y="1116000"/>
            <a:ext cx="4176000" cy="5256000"/>
          </a:xfrm>
          <a:prstGeom prst="rect">
            <a:avLst/>
          </a:prstGeom>
          <a:noFill/>
          <a:ln w="36000">
            <a:solidFill>
              <a:srgbClr val="3465a4"/>
            </a:solidFill>
            <a:round/>
          </a:ln>
        </p:spPr>
        <p:txBody>
          <a:bodyPr lIns="90000" rIns="90000" tIns="90000" bIns="90000" anchor="ctr"/>
          <a:p>
            <a:r>
              <a:rPr b="1" lang="es-ES" sz="4000">
                <a:latin typeface="Calibri"/>
              </a:rPr>
              <a:t>netcdf vas_20091101 {</a:t>
            </a:r>
            <a:endParaRPr/>
          </a:p>
          <a:p>
            <a:r>
              <a:rPr b="1" lang="es-ES" sz="4000">
                <a:latin typeface="Calibri"/>
              </a:rPr>
              <a:t>dimensions:</a:t>
            </a:r>
            <a:endParaRPr/>
          </a:p>
          <a:p>
            <a:r>
              <a:rPr b="1" lang="es-ES" sz="4000">
                <a:latin typeface="Calibri"/>
              </a:rPr>
              <a:t>        </a:t>
            </a:r>
            <a:r>
              <a:rPr b="1" lang="es-ES" sz="4000">
                <a:latin typeface="Calibri"/>
              </a:rPr>
              <a:t>ensemble = 5 ;</a:t>
            </a:r>
            <a:endParaRPr/>
          </a:p>
          <a:p>
            <a:r>
              <a:rPr b="1" lang="es-ES" sz="4000">
                <a:latin typeface="Calibri"/>
              </a:rPr>
              <a:t>        </a:t>
            </a:r>
            <a:r>
              <a:rPr b="1" lang="es-ES" sz="4000">
                <a:latin typeface="Calibri"/>
              </a:rPr>
              <a:t>string4 = 4 ;</a:t>
            </a:r>
            <a:endParaRPr/>
          </a:p>
          <a:p>
            <a:r>
              <a:rPr b="1" lang="es-ES" sz="4000">
                <a:latin typeface="Calibri"/>
              </a:rPr>
              <a:t>        </a:t>
            </a:r>
            <a:r>
              <a:rPr b="1" lang="es-ES" sz="4000">
                <a:latin typeface="Calibri"/>
              </a:rPr>
              <a:t>string15 = 15 ;</a:t>
            </a:r>
            <a:endParaRPr/>
          </a:p>
          <a:p>
            <a:r>
              <a:rPr b="1" lang="es-ES" sz="4000">
                <a:latin typeface="Calibri"/>
              </a:rPr>
              <a:t>        </a:t>
            </a:r>
            <a:r>
              <a:rPr b="1" lang="es-ES" sz="4000">
                <a:latin typeface="Calibri"/>
              </a:rPr>
              <a:t>latitude = 256 ;</a:t>
            </a:r>
            <a:endParaRPr/>
          </a:p>
          <a:p>
            <a:r>
              <a:rPr b="1" lang="es-ES" sz="4000">
                <a:latin typeface="Calibri"/>
              </a:rPr>
              <a:t>        </a:t>
            </a:r>
            <a:r>
              <a:rPr b="1" lang="es-ES" sz="4000">
                <a:latin typeface="Calibri"/>
              </a:rPr>
              <a:t>time = UNLIMITED ; // (4 currently)</a:t>
            </a:r>
            <a:endParaRPr/>
          </a:p>
          <a:p>
            <a:r>
              <a:rPr b="1" lang="es-ES" sz="4000">
                <a:latin typeface="Calibri"/>
              </a:rPr>
              <a:t>        </a:t>
            </a:r>
            <a:r>
              <a:rPr b="1" lang="es-ES" sz="4000">
                <a:latin typeface="Calibri"/>
              </a:rPr>
              <a:t>longitude = 512 ;</a:t>
            </a:r>
            <a:endParaRPr/>
          </a:p>
          <a:p>
            <a:r>
              <a:rPr b="1" lang="es-ES" sz="4000">
                <a:latin typeface="Calibri"/>
              </a:rPr>
              <a:t>        </a:t>
            </a:r>
            <a:r>
              <a:rPr b="1" lang="es-ES" sz="4000">
                <a:latin typeface="Calibri"/>
              </a:rPr>
              <a:t>string60 = 60 ;</a:t>
            </a:r>
            <a:endParaRPr/>
          </a:p>
          <a:p>
            <a:r>
              <a:rPr b="1" lang="es-ES" sz="4000">
                <a:latin typeface="Calibri"/>
              </a:rPr>
              <a:t>        </a:t>
            </a:r>
            <a:r>
              <a:rPr b="1" lang="es-ES" sz="4000">
                <a:latin typeface="Calibri"/>
              </a:rPr>
              <a:t>time_bnd = 2 ;</a:t>
            </a:r>
            <a:endParaRPr/>
          </a:p>
          <a:p>
            <a:r>
              <a:rPr b="1" lang="es-ES" sz="4000">
                <a:latin typeface="Calibri"/>
              </a:rPr>
              <a:t>variables:</a:t>
            </a:r>
            <a:endParaRPr/>
          </a:p>
          <a:p>
            <a:r>
              <a:rPr b="1" lang="es-ES" sz="4000">
                <a:latin typeface="Calibri"/>
              </a:rPr>
              <a:t>        </a:t>
            </a:r>
            <a:r>
              <a:rPr b="1" lang="es-ES" sz="4000">
                <a:latin typeface="Calibri"/>
              </a:rPr>
              <a:t>char experiment_id(ensemble, string4) ;</a:t>
            </a:r>
            <a:endParaRPr/>
          </a:p>
          <a:p>
            <a:r>
              <a:rPr b="1" lang="es-ES" sz="4000">
                <a:latin typeface="Calibri"/>
              </a:rPr>
              <a:t>                </a:t>
            </a:r>
            <a:r>
              <a:rPr b="1" lang="es-ES" sz="4000">
                <a:latin typeface="Calibri"/>
              </a:rPr>
              <a:t>experiment_id:standard_name = "experiment_id" ;</a:t>
            </a:r>
            <a:endParaRPr/>
          </a:p>
          <a:p>
            <a:r>
              <a:rPr b="1" lang="es-ES" sz="4000">
                <a:latin typeface="Calibri"/>
              </a:rPr>
              <a:t>                </a:t>
            </a:r>
            <a:r>
              <a:rPr b="1" lang="es-ES" sz="4000">
                <a:latin typeface="Calibri"/>
              </a:rPr>
              <a:t>experiment_id:long_name = "Experiment identifier" ;</a:t>
            </a:r>
            <a:endParaRPr/>
          </a:p>
          <a:p>
            <a:r>
              <a:rPr b="1" lang="es-ES" sz="4000">
                <a:latin typeface="Calibri"/>
              </a:rPr>
              <a:t>        </a:t>
            </a:r>
            <a:r>
              <a:rPr b="1" lang="es-ES" sz="4000">
                <a:latin typeface="Calibri"/>
              </a:rPr>
              <a:t>double latitude(latitude) ;</a:t>
            </a:r>
            <a:endParaRPr/>
          </a:p>
          <a:p>
            <a:r>
              <a:rPr b="1" lang="es-ES" sz="4000">
                <a:latin typeface="Calibri"/>
              </a:rPr>
              <a:t>                </a:t>
            </a:r>
            <a:r>
              <a:rPr b="1" lang="es-ES" sz="4000">
                <a:latin typeface="Calibri"/>
              </a:rPr>
              <a:t>latitude:long_name = "latitude" ;</a:t>
            </a:r>
            <a:endParaRPr/>
          </a:p>
          <a:p>
            <a:r>
              <a:rPr b="1" lang="es-ES" sz="4000">
                <a:latin typeface="Calibri"/>
              </a:rPr>
              <a:t>                </a:t>
            </a:r>
            <a:r>
              <a:rPr b="1" lang="es-ES" sz="4000">
                <a:latin typeface="Calibri"/>
              </a:rPr>
              <a:t>latitude:units = "degrees_north" ;</a:t>
            </a:r>
            <a:endParaRPr/>
          </a:p>
          <a:p>
            <a:r>
              <a:rPr b="1" lang="es-ES" sz="4000">
                <a:latin typeface="Calibri"/>
              </a:rPr>
              <a:t>                </a:t>
            </a:r>
            <a:r>
              <a:rPr b="1" lang="es-ES" sz="4000">
                <a:latin typeface="Calibri"/>
              </a:rPr>
              <a:t>latitude:standard_name = "latitude" ;</a:t>
            </a:r>
            <a:endParaRPr/>
          </a:p>
          <a:p>
            <a:r>
              <a:rPr b="1" lang="es-ES" sz="4000">
                <a:latin typeface="Calibri"/>
              </a:rPr>
              <a:t>                </a:t>
            </a:r>
            <a:r>
              <a:rPr b="1" lang="es-ES" sz="4000">
                <a:latin typeface="Calibri"/>
              </a:rPr>
              <a:t>latitude:axis = "Y" ;</a:t>
            </a:r>
            <a:endParaRPr/>
          </a:p>
          <a:p>
            <a:r>
              <a:rPr b="1" lang="es-ES" sz="4000">
                <a:latin typeface="Calibri"/>
              </a:rPr>
              <a:t>        </a:t>
            </a:r>
            <a:r>
              <a:rPr b="1" lang="es-ES" sz="4000">
                <a:latin typeface="Calibri"/>
              </a:rPr>
              <a:t>float vas(time, ensemble, latitude, longitude) ;</a:t>
            </a:r>
            <a:endParaRPr/>
          </a:p>
          <a:p>
            <a:r>
              <a:rPr b="1" lang="es-ES" sz="4000">
                <a:latin typeface="Calibri"/>
              </a:rPr>
              <a:t>                </a:t>
            </a:r>
            <a:r>
              <a:rPr b="1" lang="es-ES" sz="4000">
                <a:latin typeface="Calibri"/>
              </a:rPr>
              <a:t>vas:long_name = "near-surface meridional wind positive to the north" ;</a:t>
            </a:r>
            <a:endParaRPr/>
          </a:p>
          <a:p>
            <a:r>
              <a:rPr b="1" lang="es-ES" sz="4000">
                <a:latin typeface="Calibri"/>
              </a:rPr>
              <a:t>                </a:t>
            </a:r>
            <a:r>
              <a:rPr b="1" lang="es-ES" sz="4000">
                <a:latin typeface="Calibri"/>
              </a:rPr>
              <a:t>vas:grid_type = "gaussian" ;</a:t>
            </a:r>
            <a:endParaRPr/>
          </a:p>
          <a:p>
            <a:r>
              <a:rPr b="1" lang="es-ES" sz="4000">
                <a:latin typeface="Calibri"/>
              </a:rPr>
              <a:t>                </a:t>
            </a:r>
            <a:r>
              <a:rPr b="1" lang="es-ES" sz="4000">
                <a:latin typeface="Calibri"/>
              </a:rPr>
              <a:t>vas:_FillValue = 1.e+12f ;</a:t>
            </a:r>
            <a:endParaRPr/>
          </a:p>
          <a:p>
            <a:r>
              <a:rPr b="1" lang="es-ES" sz="4000">
                <a:latin typeface="Calibri"/>
              </a:rPr>
              <a:t>                </a:t>
            </a:r>
            <a:r>
              <a:rPr b="1" lang="es-ES" sz="4000">
                <a:latin typeface="Calibri"/>
              </a:rPr>
              <a:t>vas:standard_name = "northward_wind" ;</a:t>
            </a:r>
            <a:endParaRPr/>
          </a:p>
          <a:p>
            <a:r>
              <a:rPr b="1" lang="es-ES" sz="4000">
                <a:latin typeface="Calibri"/>
              </a:rPr>
              <a:t>                </a:t>
            </a:r>
            <a:r>
              <a:rPr b="1" lang="es-ES" sz="4000">
                <a:latin typeface="Calibri"/>
              </a:rPr>
              <a:t>vas:cell_methods = "time: mean (interval 3 hours)" ;</a:t>
            </a:r>
            <a:endParaRPr/>
          </a:p>
          <a:p>
            <a:r>
              <a:rPr b="1" lang="es-ES" sz="4000">
                <a:latin typeface="Calibri"/>
              </a:rPr>
              <a:t>                </a:t>
            </a:r>
            <a:r>
              <a:rPr b="1" lang="es-ES" sz="4000">
                <a:latin typeface="Calibri"/>
              </a:rPr>
              <a:t>vas:unit_long = "meter_per_second" ;</a:t>
            </a:r>
            <a:endParaRPr/>
          </a:p>
          <a:p>
            <a:r>
              <a:rPr b="1" lang="es-ES" sz="4000">
                <a:latin typeface="Calibri"/>
              </a:rPr>
              <a:t>                </a:t>
            </a:r>
            <a:r>
              <a:rPr b="1" lang="es-ES" sz="4000">
                <a:latin typeface="Calibri"/>
              </a:rPr>
              <a:t>vas:units = "m s-1" ;</a:t>
            </a:r>
            <a:endParaRPr/>
          </a:p>
          <a:p>
            <a:r>
              <a:rPr b="1" lang="es-ES" sz="4000">
                <a:latin typeface="Calibri"/>
              </a:rPr>
              <a:t>                </a:t>
            </a:r>
            <a:r>
              <a:rPr b="1" lang="es-ES" sz="4000">
                <a:latin typeface="Calibri"/>
              </a:rPr>
              <a:t>vas:coordinates = "longitude latitude reftime leadtime time_bnd experiment_id source realization institution level_vas" ;</a:t>
            </a:r>
            <a:endParaRPr/>
          </a:p>
        </p:txBody>
      </p:sp>
    </p:spTree>
  </p:cSld>
  <p:timing>
    <p:tnLst>
      <p:par>
        <p:cTn id="213" dur="indefinite" restart="never" nodeType="tmRoot">
          <p:childTnLst>
            <p:seq>
              <p:cTn id="214" nodeType="mainSeq">
                <p:childTnLst>
                  <p:par>
                    <p:cTn id="215" fill="freeze">
                      <p:stCondLst>
                        <p:cond delay="indefinite"/>
                      </p:stCondLst>
                      <p:childTnLst>
                        <p:par>
                          <p:cTn id="216" fill="freeze">
                            <p:stCondLst>
                              <p:cond delay="0"/>
                            </p:stCondLst>
                            <p:childTnLst>
                              <p:par>
                                <p:cTn id="2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freeze">
                      <p:stCondLst>
                        <p:cond delay="indefinite"/>
                      </p:stCondLst>
                      <p:childTnLst>
                        <p:par>
                          <p:cTn id="220" fill="freeze">
                            <p:stCondLst>
                              <p:cond delay="0"/>
                            </p:stCondLst>
                            <p:childTnLst>
                              <p:par>
                                <p:cTn id="2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st="23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freeze">
                      <p:stCondLst>
                        <p:cond delay="indefinite"/>
                      </p:stCondLst>
                      <p:childTnLst>
                        <p:par>
                          <p:cTn id="224" fill="freeze">
                            <p:stCondLst>
                              <p:cond delay="0"/>
                            </p:stCondLst>
                            <p:childTnLst>
                              <p:par>
                                <p:cTn id="2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st="95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freeze">
                      <p:stCondLst>
                        <p:cond delay="indefinite"/>
                      </p:stCondLst>
                      <p:childTnLst>
                        <p:par>
                          <p:cTn id="228" fill="freeze">
                            <p:stCondLst>
                              <p:cond delay="0"/>
                            </p:stCondLst>
                            <p:childTnLst>
                              <p:par>
                                <p:cTn id="2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st="117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freeze">
                      <p:stCondLst>
                        <p:cond delay="indefinite"/>
                      </p:stCondLst>
                      <p:childTnLst>
                        <p:par>
                          <p:cTn id="232" fill="freeze">
                            <p:stCondLst>
                              <p:cond delay="0"/>
                            </p:stCondLst>
                            <p:childTnLst>
                              <p:par>
                                <p:cTn id="2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st="143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freeze">
                      <p:stCondLst>
                        <p:cond delay="indefinite"/>
                      </p:stCondLst>
                      <p:childTnLst>
                        <p:par>
                          <p:cTn id="236" fill="freeze">
                            <p:stCondLst>
                              <p:cond delay="0"/>
                            </p:stCondLst>
                            <p:childTnLst>
                              <p:par>
                                <p:cTn id="2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st="167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freeze">
                      <p:stCondLst>
                        <p:cond delay="indefinite"/>
                      </p:stCondLst>
                      <p:childTnLst>
                        <p:par>
                          <p:cTn id="240" fill="freeze">
                            <p:stCondLst>
                              <p:cond delay="0"/>
                            </p:stCondLst>
                            <p:childTnLst>
                              <p:par>
                                <p:cTn id="2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st="183" end="2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CustomShape 1"/>
          <p:cNvSpPr/>
          <p:nvPr/>
        </p:nvSpPr>
        <p:spPr>
          <a:xfrm>
            <a:off x="457200" y="3176640"/>
            <a:ext cx="8229600" cy="66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r"/>
            <a:r>
              <a:rPr lang="es-ES" sz="2800">
                <a:solidFill>
                  <a:srgbClr val="ffffff"/>
                </a:solidFill>
                <a:latin typeface="Calibri"/>
              </a:rPr>
              <a:t>Sistemas de gestión de datos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TextShape 1"/>
          <p:cNvSpPr txBox="1"/>
          <p:nvPr/>
        </p:nvSpPr>
        <p:spPr>
          <a:xfrm>
            <a:off x="8604360" y="6507720"/>
            <a:ext cx="442080" cy="42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A59F97F6-E827-4672-9534-091C7E819B1E}" type="slidenum">
              <a:rPr lang="en-GB" sz="1100" strike="noStrike">
                <a:solidFill>
                  <a:srgbClr val="004990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  <p:pic>
        <p:nvPicPr>
          <p:cNvPr id="529" name="Imagen 5" descr=""/>
          <p:cNvPicPr/>
          <p:nvPr/>
        </p:nvPicPr>
        <p:blipFill>
          <a:blip r:embed="rId1"/>
          <a:stretch/>
        </p:blipFill>
        <p:spPr>
          <a:xfrm>
            <a:off x="3924000" y="6490080"/>
            <a:ext cx="1296360" cy="271800"/>
          </a:xfrm>
          <a:prstGeom prst="rect">
            <a:avLst/>
          </a:prstGeom>
          <a:ln>
            <a:noFill/>
          </a:ln>
        </p:spPr>
      </p:pic>
      <p:pic>
        <p:nvPicPr>
          <p:cNvPr id="530" name="Imagen 9" descr=""/>
          <p:cNvPicPr/>
          <p:nvPr/>
        </p:nvPicPr>
        <p:blipFill>
          <a:blip r:embed="rId2"/>
          <a:stretch/>
        </p:blipFill>
        <p:spPr>
          <a:xfrm>
            <a:off x="2369880" y="6498360"/>
            <a:ext cx="1298520" cy="279360"/>
          </a:xfrm>
          <a:prstGeom prst="rect">
            <a:avLst/>
          </a:prstGeom>
          <a:ln>
            <a:noFill/>
          </a:ln>
        </p:spPr>
      </p:pic>
      <p:pic>
        <p:nvPicPr>
          <p:cNvPr id="531" name="Imagen 7" descr=""/>
          <p:cNvPicPr/>
          <p:nvPr/>
        </p:nvPicPr>
        <p:blipFill>
          <a:blip r:embed="rId3"/>
          <a:stretch/>
        </p:blipFill>
        <p:spPr>
          <a:xfrm>
            <a:off x="6967800" y="6477840"/>
            <a:ext cx="1379520" cy="302040"/>
          </a:xfrm>
          <a:prstGeom prst="rect">
            <a:avLst/>
          </a:prstGeom>
          <a:ln>
            <a:noFill/>
          </a:ln>
        </p:spPr>
      </p:pic>
      <p:pic>
        <p:nvPicPr>
          <p:cNvPr id="532" name="Imagen 8" descr=""/>
          <p:cNvPicPr/>
          <p:nvPr/>
        </p:nvPicPr>
        <p:blipFill>
          <a:blip r:embed="rId4"/>
          <a:stretch/>
        </p:blipFill>
        <p:spPr>
          <a:xfrm>
            <a:off x="5472000" y="6498360"/>
            <a:ext cx="1344240" cy="310320"/>
          </a:xfrm>
          <a:prstGeom prst="rect">
            <a:avLst/>
          </a:prstGeom>
          <a:ln>
            <a:noFill/>
          </a:ln>
        </p:spPr>
      </p:pic>
      <p:pic>
        <p:nvPicPr>
          <p:cNvPr id="533" name="Imagen 17" descr=""/>
          <p:cNvPicPr/>
          <p:nvPr/>
        </p:nvPicPr>
        <p:blipFill>
          <a:blip r:embed="rId5"/>
          <a:stretch/>
        </p:blipFill>
        <p:spPr>
          <a:xfrm>
            <a:off x="0" y="959760"/>
            <a:ext cx="9412560" cy="5382720"/>
          </a:xfrm>
          <a:prstGeom prst="rect">
            <a:avLst/>
          </a:prstGeom>
          <a:ln>
            <a:noFill/>
          </a:ln>
        </p:spPr>
      </p:pic>
      <p:sp>
        <p:nvSpPr>
          <p:cNvPr id="534" name="TextShape 2"/>
          <p:cNvSpPr txBox="1"/>
          <p:nvPr/>
        </p:nvSpPr>
        <p:spPr>
          <a:xfrm>
            <a:off x="205920" y="151200"/>
            <a:ext cx="7462440" cy="609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lang="en-US" sz="2800">
                <a:solidFill>
                  <a:srgbClr val="ffffff"/>
                </a:solidFill>
                <a:latin typeface="Calibri"/>
              </a:rPr>
              <a:t>CALIOPE sistema de predicción de calidad del aire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CustomShape 1"/>
          <p:cNvSpPr/>
          <p:nvPr/>
        </p:nvSpPr>
        <p:spPr>
          <a:xfrm>
            <a:off x="107640" y="44640"/>
            <a:ext cx="8928720" cy="79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36" name="Picture 4" descr=""/>
          <p:cNvPicPr/>
          <p:nvPr/>
        </p:nvPicPr>
        <p:blipFill>
          <a:blip r:embed="rId1"/>
          <a:stretch/>
        </p:blipFill>
        <p:spPr>
          <a:xfrm>
            <a:off x="6120000" y="1005840"/>
            <a:ext cx="2828880" cy="434160"/>
          </a:xfrm>
          <a:prstGeom prst="rect">
            <a:avLst/>
          </a:prstGeom>
          <a:ln>
            <a:noFill/>
          </a:ln>
        </p:spPr>
      </p:pic>
      <p:pic>
        <p:nvPicPr>
          <p:cNvPr id="537" name="Picture 5" descr=""/>
          <p:cNvPicPr/>
          <p:nvPr/>
        </p:nvPicPr>
        <p:blipFill>
          <a:blip r:embed="rId2"/>
          <a:stretch/>
        </p:blipFill>
        <p:spPr>
          <a:xfrm>
            <a:off x="7272000" y="1512000"/>
            <a:ext cx="1676880" cy="450000"/>
          </a:xfrm>
          <a:prstGeom prst="rect">
            <a:avLst/>
          </a:prstGeom>
          <a:ln>
            <a:noFill/>
          </a:ln>
        </p:spPr>
      </p:pic>
      <p:sp>
        <p:nvSpPr>
          <p:cNvPr id="538" name="CustomShape 2"/>
          <p:cNvSpPr/>
          <p:nvPr/>
        </p:nvSpPr>
        <p:spPr>
          <a:xfrm>
            <a:off x="5976000" y="5614920"/>
            <a:ext cx="2169360" cy="577080"/>
          </a:xfrm>
          <a:prstGeom prst="rect">
            <a:avLst/>
          </a:prstGeom>
          <a:solidFill>
            <a:srgbClr val="ffffff"/>
          </a:solidFill>
          <a:ln w="25560">
            <a:solidFill>
              <a:srgbClr val="bcbcb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GB" sz="1600" strike="noStrike">
                <a:solidFill>
                  <a:srgbClr val="004990"/>
                </a:solidFill>
                <a:latin typeface="Calibri"/>
                <a:ea typeface="DejaVu Sans"/>
              </a:rPr>
              <a:t>Colaboración entre el BSC y AEMET</a:t>
            </a:r>
            <a:endParaRPr/>
          </a:p>
        </p:txBody>
      </p:sp>
      <p:pic>
        <p:nvPicPr>
          <p:cNvPr id="539" name="Imagen 9" descr=""/>
          <p:cNvPicPr/>
          <p:nvPr/>
        </p:nvPicPr>
        <p:blipFill>
          <a:blip r:embed="rId3"/>
          <a:srcRect l="14544" t="9256" r="24732" b="0"/>
          <a:stretch/>
        </p:blipFill>
        <p:spPr>
          <a:xfrm>
            <a:off x="300240" y="1205640"/>
            <a:ext cx="4937760" cy="4612320"/>
          </a:xfrm>
          <a:prstGeom prst="rect">
            <a:avLst/>
          </a:prstGeom>
          <a:ln>
            <a:noFill/>
          </a:ln>
        </p:spPr>
      </p:pic>
      <p:sp>
        <p:nvSpPr>
          <p:cNvPr id="540" name="CustomShape 3"/>
          <p:cNvSpPr/>
          <p:nvPr/>
        </p:nvSpPr>
        <p:spPr>
          <a:xfrm>
            <a:off x="5553360" y="2267640"/>
            <a:ext cx="3227040" cy="283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en-GB" strike="noStrike">
                <a:solidFill>
                  <a:srgbClr val="004990"/>
                </a:solidFill>
                <a:latin typeface="Calibri"/>
                <a:ea typeface="ＭＳ Ｐゴシック"/>
              </a:rPr>
              <a:t>Primer </a:t>
            </a:r>
            <a:r>
              <a:rPr b="1" i="1" lang="es-ES" strike="noStrike">
                <a:solidFill>
                  <a:srgbClr val="004990"/>
                </a:solidFill>
                <a:latin typeface="Calibri"/>
                <a:ea typeface="ＭＳ Ｐゴシック"/>
              </a:rPr>
              <a:t>centro</a:t>
            </a:r>
            <a:r>
              <a:rPr b="1" i="1" lang="en-GB" strike="noStrike">
                <a:solidFill>
                  <a:srgbClr val="004990"/>
                </a:solidFill>
                <a:latin typeface="Calibri"/>
                <a:ea typeface="ＭＳ Ｐゴシック"/>
              </a:rPr>
              <a:t> reconocido por la WMO </a:t>
            </a:r>
            <a:r>
              <a:rPr i="1" lang="en-GB" strike="noStrike">
                <a:solidFill>
                  <a:srgbClr val="004990"/>
                </a:solidFill>
                <a:latin typeface="Calibri"/>
                <a:ea typeface="ＭＳ Ｐゴシック"/>
              </a:rPr>
              <a:t>para la predicción de polvo mineral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i="1" lang="en-GB" strike="noStrike">
                <a:solidFill>
                  <a:srgbClr val="004990"/>
                </a:solidFill>
                <a:latin typeface="Calibri"/>
                <a:ea typeface="ＭＳ Ｐゴシック"/>
              </a:rPr>
              <a:t>Predicciones basadas en el modelo </a:t>
            </a:r>
            <a:r>
              <a:rPr b="1" i="1" lang="en-GB" strike="noStrike">
                <a:solidFill>
                  <a:srgbClr val="004990"/>
                </a:solidFill>
                <a:latin typeface="Calibri"/>
                <a:ea typeface="ＭＳ Ｐゴシック"/>
              </a:rPr>
              <a:t>NMMB/BSC-Dust</a:t>
            </a:r>
            <a:r>
              <a:rPr i="1" lang="en-GB" strike="noStrike">
                <a:solidFill>
                  <a:srgbClr val="004990"/>
                </a:solidFill>
                <a:latin typeface="Calibri"/>
                <a:ea typeface="ＭＳ Ｐゴシック"/>
              </a:rPr>
              <a:t> a 0.1º de resolución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i="1" lang="en-GB" strike="noStrike">
                <a:solidFill>
                  <a:srgbClr val="004990"/>
                </a:solidFill>
                <a:latin typeface="Calibri"/>
                <a:ea typeface="ＭＳ Ｐゴシック"/>
              </a:rPr>
              <a:t>Proporciona imágenes y datos a WMO GTS, EumetCAST, AEMET, ...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i="1" lang="en-GB" strike="noStrike">
                <a:solidFill>
                  <a:srgbClr val="004990"/>
                </a:solidFill>
                <a:latin typeface="Calibri"/>
                <a:ea typeface="ＭＳ Ｐゴシック"/>
              </a:rPr>
              <a:t>Evaluación en NRT</a:t>
            </a:r>
            <a:endParaRPr/>
          </a:p>
        </p:txBody>
      </p:sp>
      <p:sp>
        <p:nvSpPr>
          <p:cNvPr id="541" name="TextShape 4"/>
          <p:cNvSpPr txBox="1"/>
          <p:nvPr/>
        </p:nvSpPr>
        <p:spPr>
          <a:xfrm>
            <a:off x="217080" y="144720"/>
            <a:ext cx="6190920" cy="6966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r>
              <a:rPr b="1" lang="en-GB" sz="2400" strike="noStrike">
                <a:solidFill>
                  <a:srgbClr val="ffffff"/>
                </a:solidFill>
                <a:latin typeface="Calibri"/>
                <a:ea typeface="ＭＳ Ｐゴシック"/>
              </a:rPr>
              <a:t>Barcelona Dust Forecast Center</a:t>
            </a:r>
            <a:r>
              <a:rPr b="1" lang="en-GB" sz="2400" strike="noStrike">
                <a:solidFill>
                  <a:srgbClr val="ffffff"/>
                </a:solidFill>
                <a:latin typeface="Calibri"/>
                <a:ea typeface="ＭＳ Ｐゴシック"/>
              </a:rPr>
              <a:t>
</a:t>
            </a:r>
            <a:r>
              <a:rPr i="1" lang="en-GB" sz="2400" strike="noStrike">
                <a:solidFill>
                  <a:srgbClr val="ffffff"/>
                </a:solidFill>
                <a:latin typeface="Calibri"/>
                <a:ea typeface="ＭＳ Ｐゴシック"/>
              </a:rPr>
              <a:t>http://dust.aemet.es</a:t>
            </a:r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CustomShape 1"/>
          <p:cNvSpPr/>
          <p:nvPr/>
        </p:nvSpPr>
        <p:spPr>
          <a:xfrm>
            <a:off x="107640" y="44640"/>
            <a:ext cx="8928720" cy="79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43" name="Picture 4" descr=""/>
          <p:cNvPicPr/>
          <p:nvPr/>
        </p:nvPicPr>
        <p:blipFill>
          <a:blip r:embed="rId1"/>
          <a:stretch/>
        </p:blipFill>
        <p:spPr>
          <a:xfrm>
            <a:off x="6120000" y="1005840"/>
            <a:ext cx="2828880" cy="434160"/>
          </a:xfrm>
          <a:prstGeom prst="rect">
            <a:avLst/>
          </a:prstGeom>
          <a:ln>
            <a:noFill/>
          </a:ln>
        </p:spPr>
      </p:pic>
      <p:pic>
        <p:nvPicPr>
          <p:cNvPr id="544" name="Picture 5" descr=""/>
          <p:cNvPicPr/>
          <p:nvPr/>
        </p:nvPicPr>
        <p:blipFill>
          <a:blip r:embed="rId2"/>
          <a:stretch/>
        </p:blipFill>
        <p:spPr>
          <a:xfrm>
            <a:off x="7272000" y="1512000"/>
            <a:ext cx="1676880" cy="450000"/>
          </a:xfrm>
          <a:prstGeom prst="rect">
            <a:avLst/>
          </a:prstGeom>
          <a:ln>
            <a:noFill/>
          </a:ln>
        </p:spPr>
      </p:pic>
      <p:sp>
        <p:nvSpPr>
          <p:cNvPr id="545" name="CustomShape 2"/>
          <p:cNvSpPr/>
          <p:nvPr/>
        </p:nvSpPr>
        <p:spPr>
          <a:xfrm>
            <a:off x="5544000" y="2016000"/>
            <a:ext cx="3240000" cy="338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i="1" lang="en-GB" strike="noStrike">
                <a:solidFill>
                  <a:srgbClr val="004990"/>
                </a:solidFill>
                <a:latin typeface="Calibri"/>
                <a:ea typeface="ＭＳ Ｐゴシック"/>
              </a:rPr>
              <a:t>Proyecto de investigación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i="1" lang="en-GB" strike="noStrike">
                <a:solidFill>
                  <a:srgbClr val="004990"/>
                </a:solidFill>
                <a:latin typeface="Calibri"/>
                <a:ea typeface="ＭＳ Ｐゴシック"/>
              </a:rPr>
              <a:t>Conjunto de modelos proporcionado por partners internacionales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i="1" lang="en-GB" strike="noStrike">
                <a:solidFill>
                  <a:srgbClr val="004990"/>
                </a:solidFill>
                <a:latin typeface="Calibri"/>
                <a:ea typeface="ＭＳ Ｐゴシック"/>
              </a:rPr>
              <a:t>Inter-comparación entre modelos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i="1" lang="en-GB" strike="noStrike">
                <a:solidFill>
                  <a:srgbClr val="004990"/>
                </a:solidFill>
                <a:latin typeface="Calibri"/>
                <a:ea typeface="ＭＳ Ｐゴシック"/>
              </a:rPr>
              <a:t>Productos multi-modelo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i="1" lang="en-GB" strike="noStrike">
                <a:solidFill>
                  <a:srgbClr val="004990"/>
                </a:solidFill>
                <a:latin typeface="Calibri"/>
                <a:ea typeface="ＭＳ Ｐゴシック"/>
              </a:rPr>
              <a:t>Evaluación AERONET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i="1" lang="en-GB" strike="noStrike">
                <a:solidFill>
                  <a:srgbClr val="004990"/>
                </a:solidFill>
                <a:latin typeface="Calibri"/>
                <a:ea typeface="ＭＳ Ｐゴシック"/>
              </a:rPr>
              <a:t>Evaluación satélites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i="1" lang="en-GB" strike="noStrike">
                <a:solidFill>
                  <a:srgbClr val="004990"/>
                </a:solidFill>
                <a:latin typeface="Calibri"/>
                <a:ea typeface="ＭＳ Ｐゴシック"/>
              </a:rPr>
              <a:t>Calculo de estadísticas (BIAS, …)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i="1" lang="en-GB" strike="noStrike">
                <a:solidFill>
                  <a:srgbClr val="004990"/>
                </a:solidFill>
                <a:latin typeface="Calibri"/>
                <a:ea typeface="ＭＳ Ｐゴシック"/>
              </a:rPr>
              <a:t>Descarga de datos NetCDF</a:t>
            </a:r>
            <a:endParaRPr/>
          </a:p>
        </p:txBody>
      </p:sp>
      <p:sp>
        <p:nvSpPr>
          <p:cNvPr id="546" name="TextShape 3"/>
          <p:cNvSpPr txBox="1"/>
          <p:nvPr/>
        </p:nvSpPr>
        <p:spPr>
          <a:xfrm>
            <a:off x="217080" y="144720"/>
            <a:ext cx="6190920" cy="6966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r>
              <a:rPr b="1" lang="en-GB" sz="2400" strike="noStrike">
                <a:solidFill>
                  <a:srgbClr val="ffffff"/>
                </a:solidFill>
                <a:latin typeface="Calibri"/>
                <a:ea typeface="ＭＳ Ｐゴシック"/>
              </a:rPr>
              <a:t>WMO SDS-WAS NA-ME-E Regional Center</a:t>
            </a:r>
            <a:r>
              <a:rPr b="1" lang="en-GB" sz="2400" strike="noStrike">
                <a:solidFill>
                  <a:srgbClr val="ffffff"/>
                </a:solidFill>
                <a:latin typeface="Calibri"/>
                <a:ea typeface="ＭＳ Ｐゴシック"/>
              </a:rPr>
              <a:t>
</a:t>
            </a:r>
            <a:r>
              <a:rPr i="1" lang="en-GB" sz="2400" strike="noStrike">
                <a:solidFill>
                  <a:srgbClr val="ffffff"/>
                </a:solidFill>
                <a:latin typeface="Calibri"/>
                <a:ea typeface="ＭＳ Ｐゴシック"/>
              </a:rPr>
              <a:t>http://sds-was.aemet.es</a:t>
            </a:r>
            <a:endParaRPr/>
          </a:p>
        </p:txBody>
      </p:sp>
      <p:pic>
        <p:nvPicPr>
          <p:cNvPr id="547" name="" descr=""/>
          <p:cNvPicPr/>
          <p:nvPr/>
        </p:nvPicPr>
        <p:blipFill>
          <a:blip r:embed="rId3"/>
          <a:stretch/>
        </p:blipFill>
        <p:spPr>
          <a:xfrm>
            <a:off x="288000" y="1152000"/>
            <a:ext cx="4896000" cy="5112000"/>
          </a:xfrm>
          <a:prstGeom prst="rect">
            <a:avLst/>
          </a:prstGeom>
          <a:ln>
            <a:noFill/>
          </a:ln>
        </p:spPr>
      </p:pic>
      <p:sp>
        <p:nvSpPr>
          <p:cNvPr id="548" name="CustomShape 4"/>
          <p:cNvSpPr/>
          <p:nvPr/>
        </p:nvSpPr>
        <p:spPr>
          <a:xfrm>
            <a:off x="5976360" y="5614920"/>
            <a:ext cx="2169360" cy="577080"/>
          </a:xfrm>
          <a:prstGeom prst="rect">
            <a:avLst/>
          </a:prstGeom>
          <a:solidFill>
            <a:srgbClr val="ffffff"/>
          </a:solidFill>
          <a:ln w="25560">
            <a:solidFill>
              <a:srgbClr val="bcbcb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GB" sz="1600" strike="noStrike">
                <a:solidFill>
                  <a:srgbClr val="004990"/>
                </a:solidFill>
                <a:latin typeface="Calibri"/>
                <a:ea typeface="DejaVu Sans"/>
              </a:rPr>
              <a:t>Colaboración entre el BSC y AEMET</a:t>
            </a: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CustomShape 1"/>
          <p:cNvSpPr/>
          <p:nvPr/>
        </p:nvSpPr>
        <p:spPr>
          <a:xfrm>
            <a:off x="107640" y="44640"/>
            <a:ext cx="8928720" cy="79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0" name="CustomShape 2"/>
          <p:cNvSpPr/>
          <p:nvPr/>
        </p:nvSpPr>
        <p:spPr>
          <a:xfrm>
            <a:off x="360000" y="1224000"/>
            <a:ext cx="8208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i="1" lang="es-ES" strike="noStrike">
                <a:solidFill>
                  <a:srgbClr val="004990"/>
                </a:solidFill>
                <a:latin typeface="Calibri"/>
                <a:ea typeface="ＭＳ Ｐゴシック"/>
              </a:rPr>
              <a:t>Plataforma “open source” robusta, distribuida para datos y calculo, que proporciona el acceso a una gran cantidad de datos científicos en todo el mundo.</a:t>
            </a:r>
            <a:endParaRPr/>
          </a:p>
        </p:txBody>
      </p:sp>
      <p:sp>
        <p:nvSpPr>
          <p:cNvPr id="551" name="TextShape 3"/>
          <p:cNvSpPr txBox="1"/>
          <p:nvPr/>
        </p:nvSpPr>
        <p:spPr>
          <a:xfrm>
            <a:off x="4496400" y="3407040"/>
            <a:ext cx="180720" cy="456120"/>
          </a:xfrm>
          <a:prstGeom prst="rect">
            <a:avLst/>
          </a:prstGeom>
          <a:noFill/>
          <a:ln>
            <a:noFill/>
          </a:ln>
        </p:spPr>
      </p:sp>
      <p:pic>
        <p:nvPicPr>
          <p:cNvPr id="552" name="" descr=""/>
          <p:cNvPicPr/>
          <p:nvPr/>
        </p:nvPicPr>
        <p:blipFill>
          <a:blip r:embed="rId1"/>
          <a:stretch/>
        </p:blipFill>
        <p:spPr>
          <a:xfrm>
            <a:off x="648000" y="2232000"/>
            <a:ext cx="3790440" cy="3384000"/>
          </a:xfrm>
          <a:prstGeom prst="rect">
            <a:avLst/>
          </a:prstGeom>
          <a:ln>
            <a:noFill/>
          </a:ln>
        </p:spPr>
      </p:pic>
      <p:sp>
        <p:nvSpPr>
          <p:cNvPr id="553" name="CustomShape 4"/>
          <p:cNvSpPr/>
          <p:nvPr/>
        </p:nvSpPr>
        <p:spPr>
          <a:xfrm>
            <a:off x="5256000" y="2376000"/>
            <a:ext cx="3528000" cy="255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i="1" lang="es-ES" strike="noStrike">
                <a:solidFill>
                  <a:srgbClr val="004990"/>
                </a:solidFill>
                <a:latin typeface="Calibri"/>
                <a:ea typeface="ＭＳ Ｐゴシック"/>
              </a:rPr>
              <a:t>Organizado como conjunto de nodos distribuidos en todo el mundo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i="1" lang="en-GB" strike="noStrike">
                <a:solidFill>
                  <a:srgbClr val="004990"/>
                </a:solidFill>
                <a:latin typeface="Calibri"/>
                <a:ea typeface="ＭＳ Ｐゴシック"/>
              </a:rPr>
              <a:t>Data nodes (THREDDS server, gridFTP server, …)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i="1" lang="en-GB" strike="noStrike">
                <a:solidFill>
                  <a:srgbClr val="004990"/>
                </a:solidFill>
                <a:latin typeface="Calibri"/>
                <a:ea typeface="ＭＳ Ｐゴシック"/>
              </a:rPr>
              <a:t>Index nodes (</a:t>
            </a:r>
            <a:r>
              <a:rPr i="1" lang="es-ES" strike="noStrike">
                <a:solidFill>
                  <a:srgbClr val="004990"/>
                </a:solidFill>
                <a:latin typeface="Calibri"/>
                <a:ea typeface="ＭＳ Ｐゴシック"/>
              </a:rPr>
              <a:t>búsqueda</a:t>
            </a:r>
            <a:r>
              <a:rPr i="1" lang="en-GB" strike="noStrike">
                <a:solidFill>
                  <a:srgbClr val="004990"/>
                </a:solidFill>
                <a:latin typeface="Calibri"/>
                <a:ea typeface="ＭＳ Ｐゴシック"/>
              </a:rPr>
              <a:t>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i="1" lang="es-ES" strike="noStrike">
                <a:solidFill>
                  <a:srgbClr val="004990"/>
                </a:solidFill>
                <a:latin typeface="Calibri"/>
                <a:ea typeface="ＭＳ Ｐゴシック"/>
              </a:rPr>
              <a:t>Identity nodes (identificación)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i="1" lang="es-ES" strike="noStrike">
                <a:solidFill>
                  <a:srgbClr val="004990"/>
                </a:solidFill>
                <a:latin typeface="Calibri"/>
                <a:ea typeface="ＭＳ Ｐゴシック"/>
              </a:rPr>
              <a:t>Compute nodes (análisis y visualización de datos)</a:t>
            </a:r>
            <a:endParaRPr/>
          </a:p>
        </p:txBody>
      </p:sp>
      <p:sp>
        <p:nvSpPr>
          <p:cNvPr id="554" name="TextShape 5"/>
          <p:cNvSpPr txBox="1"/>
          <p:nvPr/>
        </p:nvSpPr>
        <p:spPr>
          <a:xfrm>
            <a:off x="205920" y="151200"/>
            <a:ext cx="7462440" cy="609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lang="en-GB" sz="4000">
                <a:solidFill>
                  <a:srgbClr val="ffffff"/>
                </a:solidFill>
                <a:latin typeface="Calibri"/>
              </a:rPr>
              <a:t>Earth System Grid Federation</a:t>
            </a:r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CustomShape 1"/>
          <p:cNvSpPr/>
          <p:nvPr/>
        </p:nvSpPr>
        <p:spPr>
          <a:xfrm>
            <a:off x="107640" y="44640"/>
            <a:ext cx="8928720" cy="79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6" name="CustomShape 2"/>
          <p:cNvSpPr/>
          <p:nvPr/>
        </p:nvSpPr>
        <p:spPr>
          <a:xfrm>
            <a:off x="360000" y="1634760"/>
            <a:ext cx="3384000" cy="255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i="1" lang="en-GB" strike="noStrike">
                <a:solidFill>
                  <a:srgbClr val="004990"/>
                </a:solidFill>
                <a:latin typeface="Calibri"/>
                <a:ea typeface="ＭＳ Ｐゴシック"/>
              </a:rPr>
              <a:t>Red </a:t>
            </a:r>
            <a:r>
              <a:rPr i="1" lang="es-ES" strike="noStrike">
                <a:solidFill>
                  <a:srgbClr val="004990"/>
                </a:solidFill>
                <a:latin typeface="Calibri"/>
                <a:ea typeface="ＭＳ Ｐゴシック"/>
              </a:rPr>
              <a:t>Europea multidisciplinaria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i="1" lang="en-GB" strike="noStrike">
                <a:solidFill>
                  <a:srgbClr val="004990"/>
                </a:solidFill>
                <a:latin typeface="Calibri"/>
                <a:ea typeface="ＭＳ Ｐゴシック"/>
              </a:rPr>
              <a:t>Servicios: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"/>
            </a:pPr>
            <a:r>
              <a:rPr i="1" lang="en-GB" strike="noStrike">
                <a:solidFill>
                  <a:srgbClr val="004990"/>
                </a:solidFill>
                <a:latin typeface="Calibri"/>
                <a:ea typeface="ＭＳ Ｐゴシック"/>
              </a:rPr>
              <a:t>- Data sync &amp; exchange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"/>
            </a:pPr>
            <a:r>
              <a:rPr i="1" lang="en-GB" strike="noStrike">
                <a:solidFill>
                  <a:srgbClr val="004990"/>
                </a:solidFill>
                <a:latin typeface="Calibri"/>
                <a:ea typeface="ＭＳ Ｐゴシック"/>
              </a:rPr>
              <a:t>- Data replication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"/>
            </a:pPr>
            <a:r>
              <a:rPr i="1" lang="en-GB" strike="noStrike">
                <a:solidFill>
                  <a:srgbClr val="004990"/>
                </a:solidFill>
                <a:latin typeface="Calibri"/>
                <a:ea typeface="ＭＳ Ｐゴシック"/>
              </a:rPr>
              <a:t>- Data discovery &amp; search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"/>
            </a:pPr>
            <a:r>
              <a:rPr i="1" lang="en-GB" strike="noStrike">
                <a:solidFill>
                  <a:srgbClr val="004990"/>
                </a:solidFill>
                <a:latin typeface="Calibri"/>
                <a:ea typeface="ＭＳ Ｐゴシック"/>
              </a:rPr>
              <a:t>- Data repository &amp; sharing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"/>
            </a:pPr>
            <a:r>
              <a:rPr i="1" lang="en-GB" strike="noStrike">
                <a:solidFill>
                  <a:srgbClr val="004990"/>
                </a:solidFill>
                <a:latin typeface="Calibri"/>
                <a:ea typeface="ＭＳ Ｐゴシック"/>
              </a:rPr>
              <a:t>- Data staging</a:t>
            </a:r>
            <a:endParaRPr/>
          </a:p>
          <a:p>
            <a:pPr lvl="1">
              <a:lnSpc>
                <a:spcPct val="100000"/>
              </a:lnSpc>
              <a:buSzPct val="45000"/>
              <a:buFont typeface="StarSymbol"/>
              <a:buChar char=""/>
            </a:pPr>
            <a:r>
              <a:rPr i="1" lang="en-GB" strike="noStrike">
                <a:solidFill>
                  <a:srgbClr val="004990"/>
                </a:solidFill>
                <a:latin typeface="Calibri"/>
                <a:ea typeface="ＭＳ Ｐゴシック"/>
              </a:rPr>
              <a:t>- … more on work in progress</a:t>
            </a:r>
            <a:endParaRPr/>
          </a:p>
        </p:txBody>
      </p:sp>
      <p:sp>
        <p:nvSpPr>
          <p:cNvPr id="557" name="TextShape 3"/>
          <p:cNvSpPr txBox="1"/>
          <p:nvPr/>
        </p:nvSpPr>
        <p:spPr>
          <a:xfrm>
            <a:off x="4496400" y="3407040"/>
            <a:ext cx="180720" cy="456120"/>
          </a:xfrm>
          <a:prstGeom prst="rect">
            <a:avLst/>
          </a:prstGeom>
          <a:noFill/>
          <a:ln>
            <a:noFill/>
          </a:ln>
        </p:spPr>
      </p:sp>
      <p:pic>
        <p:nvPicPr>
          <p:cNvPr id="558" name="" descr=""/>
          <p:cNvPicPr/>
          <p:nvPr/>
        </p:nvPicPr>
        <p:blipFill>
          <a:blip r:embed="rId1"/>
          <a:stretch/>
        </p:blipFill>
        <p:spPr>
          <a:xfrm>
            <a:off x="2440800" y="1371600"/>
            <a:ext cx="6696000" cy="4702680"/>
          </a:xfrm>
          <a:prstGeom prst="rect">
            <a:avLst/>
          </a:prstGeom>
          <a:ln>
            <a:noFill/>
          </a:ln>
        </p:spPr>
      </p:pic>
      <p:pic>
        <p:nvPicPr>
          <p:cNvPr id="559" name="" descr=""/>
          <p:cNvPicPr/>
          <p:nvPr/>
        </p:nvPicPr>
        <p:blipFill>
          <a:blip r:embed="rId2"/>
          <a:stretch/>
        </p:blipFill>
        <p:spPr>
          <a:xfrm>
            <a:off x="4968000" y="1296000"/>
            <a:ext cx="1628640" cy="960840"/>
          </a:xfrm>
          <a:prstGeom prst="rect">
            <a:avLst/>
          </a:prstGeom>
          <a:ln>
            <a:noFill/>
          </a:ln>
        </p:spPr>
      </p:pic>
      <p:sp>
        <p:nvSpPr>
          <p:cNvPr id="560" name="TextShape 4"/>
          <p:cNvSpPr txBox="1"/>
          <p:nvPr/>
        </p:nvSpPr>
        <p:spPr>
          <a:xfrm>
            <a:off x="338760" y="-127800"/>
            <a:ext cx="8229240" cy="117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lang="en-GB" sz="4000">
                <a:solidFill>
                  <a:srgbClr val="ffffff"/>
                </a:solidFill>
                <a:latin typeface="Calibri"/>
              </a:rPr>
              <a:t>EUropean DATa infrastructure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CustomShape 1"/>
          <p:cNvSpPr/>
          <p:nvPr/>
        </p:nvSpPr>
        <p:spPr>
          <a:xfrm>
            <a:off x="1351080" y="4761000"/>
            <a:ext cx="6480000" cy="104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/>
          <a:p>
            <a:pPr algn="ctr"/>
            <a:r>
              <a:rPr lang="en-US" sz="2000">
                <a:solidFill>
                  <a:srgbClr val="ffffff"/>
                </a:solidFill>
                <a:latin typeface="Arial"/>
              </a:rPr>
              <a:t>francesco.benincasa@bsc.es</a:t>
            </a:r>
            <a:endParaRPr/>
          </a:p>
        </p:txBody>
      </p:sp>
      <p:sp>
        <p:nvSpPr>
          <p:cNvPr id="562" name="CustomShape 2"/>
          <p:cNvSpPr/>
          <p:nvPr/>
        </p:nvSpPr>
        <p:spPr>
          <a:xfrm>
            <a:off x="1371600" y="3718080"/>
            <a:ext cx="6400800" cy="66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 anchorCtr="1"/>
          <a:p>
            <a:pPr algn="ctr">
              <a:lnSpc>
                <a:spcPct val="80000"/>
              </a:lnSpc>
            </a:pPr>
            <a:r>
              <a:rPr lang="en-US" sz="3000">
                <a:solidFill>
                  <a:srgbClr val="ffffff"/>
                </a:solidFill>
                <a:latin typeface="Arial"/>
              </a:rPr>
              <a:t>¡Gracias!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CustomShape 1"/>
          <p:cNvSpPr/>
          <p:nvPr/>
        </p:nvSpPr>
        <p:spPr>
          <a:xfrm>
            <a:off x="396720" y="144360"/>
            <a:ext cx="6191280" cy="69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1" name="TextShape 2"/>
          <p:cNvSpPr txBox="1"/>
          <p:nvPr/>
        </p:nvSpPr>
        <p:spPr>
          <a:xfrm>
            <a:off x="213480" y="151200"/>
            <a:ext cx="7462440" cy="609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lang="en-GB" sz="4000">
                <a:solidFill>
                  <a:srgbClr val="ffffff"/>
                </a:solidFill>
                <a:latin typeface="Calibri"/>
              </a:rPr>
              <a:t>Contenido</a:t>
            </a:r>
            <a:endParaRPr/>
          </a:p>
        </p:txBody>
      </p:sp>
      <p:sp>
        <p:nvSpPr>
          <p:cNvPr id="492" name="TextShape 3"/>
          <p:cNvSpPr txBox="1"/>
          <p:nvPr/>
        </p:nvSpPr>
        <p:spPr>
          <a:xfrm>
            <a:off x="432000" y="1008000"/>
            <a:ext cx="8352000" cy="54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r>
              <a:rPr b="1" lang="en-GB" sz="2600">
                <a:latin typeface="Calibri"/>
              </a:rPr>
              <a:t>El Departamento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composición</a:t>
            </a:r>
            <a:endParaRPr/>
          </a:p>
          <a:p>
            <a:r>
              <a:rPr b="1" lang="es-ES" sz="2600">
                <a:latin typeface="Calibri"/>
              </a:rPr>
              <a:t>Datos en ciencias de la tierra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tipos de datos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fuentes de datos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formatos: NetCDF/HDF/GRIB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organización interna de los datos</a:t>
            </a:r>
            <a:endParaRPr/>
          </a:p>
          <a:p>
            <a:r>
              <a:rPr b="1" lang="es-ES" sz="2600">
                <a:latin typeface="Calibri"/>
              </a:rPr>
              <a:t>Sistemas de gestión de datos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proyectos puntuales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proyectos a grande escala</a:t>
            </a:r>
            <a:endParaRPr/>
          </a:p>
          <a:p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CustomShape 1"/>
          <p:cNvSpPr/>
          <p:nvPr/>
        </p:nvSpPr>
        <p:spPr>
          <a:xfrm>
            <a:off x="457200" y="3176640"/>
            <a:ext cx="8229600" cy="66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r"/>
            <a:r>
              <a:rPr lang="es-ES" sz="2800">
                <a:solidFill>
                  <a:srgbClr val="ffffff"/>
                </a:solidFill>
                <a:latin typeface="Calibri"/>
              </a:rPr>
              <a:t>El Departamento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CustomShape 1"/>
          <p:cNvSpPr/>
          <p:nvPr/>
        </p:nvSpPr>
        <p:spPr>
          <a:xfrm>
            <a:off x="396720" y="144360"/>
            <a:ext cx="6191280" cy="69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95" name="0 Imagen" descr=""/>
          <p:cNvPicPr/>
          <p:nvPr/>
        </p:nvPicPr>
        <p:blipFill>
          <a:blip r:embed="rId1"/>
          <a:srcRect l="503970" t="202604" r="500588" b="128798"/>
          <a:stretch/>
        </p:blipFill>
        <p:spPr>
          <a:xfrm>
            <a:off x="246240" y="886680"/>
            <a:ext cx="3965760" cy="3397320"/>
          </a:xfrm>
          <a:prstGeom prst="rect">
            <a:avLst/>
          </a:prstGeom>
          <a:ln>
            <a:noFill/>
          </a:ln>
        </p:spPr>
      </p:pic>
      <p:sp>
        <p:nvSpPr>
          <p:cNvPr id="496" name="TextShape 2"/>
          <p:cNvSpPr txBox="1"/>
          <p:nvPr/>
        </p:nvSpPr>
        <p:spPr>
          <a:xfrm>
            <a:off x="213480" y="151200"/>
            <a:ext cx="7462440" cy="609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lang="en-GB" sz="4000">
                <a:solidFill>
                  <a:srgbClr val="ffffff"/>
                </a:solidFill>
                <a:latin typeface="Calibri"/>
              </a:rPr>
              <a:t>Composición</a:t>
            </a:r>
            <a:endParaRPr/>
          </a:p>
        </p:txBody>
      </p:sp>
      <p:sp>
        <p:nvSpPr>
          <p:cNvPr id="497" name="TextShape 3"/>
          <p:cNvSpPr txBox="1"/>
          <p:nvPr/>
        </p:nvSpPr>
        <p:spPr>
          <a:xfrm>
            <a:off x="4768200" y="1008000"/>
            <a:ext cx="4015800" cy="5544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r>
              <a:rPr b="1" lang="en-GB" sz="2600">
                <a:latin typeface="Calibri"/>
              </a:rPr>
              <a:t>Atmospheric composition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predicciones de tiempo, calidad del aire y polvo mineral a corto plazo</a:t>
            </a:r>
            <a:endParaRPr/>
          </a:p>
          <a:p>
            <a:r>
              <a:rPr b="1" lang="es-ES" sz="2600">
                <a:latin typeface="Calibri"/>
              </a:rPr>
              <a:t>Climate prediction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predicciones climáticas a medio-largo plazo, desde estaciones hasta décadas</a:t>
            </a:r>
            <a:endParaRPr/>
          </a:p>
          <a:p>
            <a:r>
              <a:rPr b="1" lang="es-ES" sz="2600">
                <a:latin typeface="Calibri"/>
              </a:rPr>
              <a:t>Computational earth sciences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mejoramiento de código de modelos, gestión de datos y desarrollo de software</a:t>
            </a:r>
            <a:endParaRPr/>
          </a:p>
          <a:p>
            <a:r>
              <a:rPr b="1" lang="es-ES" sz="2600">
                <a:latin typeface="Calibri"/>
              </a:rPr>
              <a:t>Earth system services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desarrollo de servicios y estudios de clima y calidad del aire en colaboración con administraciones públicas y para empresas</a:t>
            </a:r>
            <a:endParaRPr/>
          </a:p>
        </p:txBody>
      </p:sp>
      <p:pic>
        <p:nvPicPr>
          <p:cNvPr id="498" name="" descr=""/>
          <p:cNvPicPr/>
          <p:nvPr/>
        </p:nvPicPr>
        <p:blipFill>
          <a:blip r:embed="rId2"/>
          <a:stretch/>
        </p:blipFill>
        <p:spPr>
          <a:xfrm>
            <a:off x="432000" y="4392000"/>
            <a:ext cx="3672000" cy="2426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freeze">
                      <p:stCondLst>
                        <p:cond delay="indefinite"/>
                      </p:stCondLst>
                      <p:childTnLst>
                        <p:par>
                          <p:cTn id="8" fill="freeze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24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freeze">
                      <p:stCondLst>
                        <p:cond delay="indefinite"/>
                      </p:stCondLst>
                      <p:childTnLst>
                        <p:par>
                          <p:cTn id="12" fill="freeze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95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freeze">
                      <p:stCondLst>
                        <p:cond delay="indefinite"/>
                      </p:stCondLst>
                      <p:childTnLst>
                        <p:par>
                          <p:cTn id="16" fill="freeze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114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freeze">
                      <p:stCondLst>
                        <p:cond delay="indefinite"/>
                      </p:stCondLst>
                      <p:childTnLst>
                        <p:par>
                          <p:cTn id="20" fill="freeze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190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freeze">
                      <p:stCondLst>
                        <p:cond delay="indefinite"/>
                      </p:stCondLst>
                      <p:childTnLst>
                        <p:par>
                          <p:cTn id="24" fill="freeze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219" end="2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freeze">
                      <p:stCondLst>
                        <p:cond delay="indefinite"/>
                      </p:stCondLst>
                      <p:childTnLst>
                        <p:par>
                          <p:cTn id="28" fill="freeze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296" end="3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freeze">
                      <p:stCondLst>
                        <p:cond delay="indefinite"/>
                      </p:stCondLst>
                      <p:childTnLst>
                        <p:par>
                          <p:cTn id="32" fill="freeze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>
                                            <p:txEl>
                                              <p:pRg st="318" end="4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CustomShape 1"/>
          <p:cNvSpPr/>
          <p:nvPr/>
        </p:nvSpPr>
        <p:spPr>
          <a:xfrm>
            <a:off x="457200" y="3176640"/>
            <a:ext cx="8229600" cy="66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r"/>
            <a:r>
              <a:rPr lang="es-ES" sz="2800">
                <a:solidFill>
                  <a:srgbClr val="ffffff"/>
                </a:solidFill>
                <a:latin typeface="Calibri"/>
              </a:rPr>
              <a:t>Datos en ciencias de la tierra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CustomShape 1"/>
          <p:cNvSpPr/>
          <p:nvPr/>
        </p:nvSpPr>
        <p:spPr>
          <a:xfrm>
            <a:off x="396720" y="144360"/>
            <a:ext cx="6191280" cy="69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1" name="TextShape 2"/>
          <p:cNvSpPr txBox="1"/>
          <p:nvPr/>
        </p:nvSpPr>
        <p:spPr>
          <a:xfrm>
            <a:off x="213480" y="151200"/>
            <a:ext cx="7462440" cy="609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lang="en-GB" sz="4000">
                <a:solidFill>
                  <a:srgbClr val="ffffff"/>
                </a:solidFill>
                <a:latin typeface="Calibri"/>
              </a:rPr>
              <a:t>Tipos de datos</a:t>
            </a:r>
            <a:endParaRPr/>
          </a:p>
        </p:txBody>
      </p:sp>
      <p:sp>
        <p:nvSpPr>
          <p:cNvPr id="502" name="TextShape 3"/>
          <p:cNvSpPr txBox="1"/>
          <p:nvPr/>
        </p:nvSpPr>
        <p:spPr>
          <a:xfrm>
            <a:off x="4768200" y="1008000"/>
            <a:ext cx="4015800" cy="532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r>
              <a:rPr b="1" lang="en-GB" sz="2600">
                <a:latin typeface="Calibri"/>
              </a:rPr>
              <a:t>Variables 4-</a:t>
            </a:r>
            <a:r>
              <a:rPr b="1" lang="es-ES" sz="2600">
                <a:latin typeface="Calibri"/>
              </a:rPr>
              <a:t>dimensionales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latitud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longitud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pasos de tiempo 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altitud/nivel vertical o experimento</a:t>
            </a:r>
            <a:endParaRPr/>
          </a:p>
          <a:p>
            <a:r>
              <a:rPr b="1" lang="es-ES" sz="2600">
                <a:latin typeface="Calibri"/>
              </a:rPr>
              <a:t>Variables vectoriales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viento</a:t>
            </a:r>
            <a:endParaRPr/>
          </a:p>
          <a:p>
            <a:r>
              <a:rPr b="1" lang="es-ES" sz="2600">
                <a:latin typeface="Calibri"/>
              </a:rPr>
              <a:t>Variables calculadas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acumulaciones</a:t>
            </a:r>
            <a:endParaRPr/>
          </a:p>
          <a:p>
            <a:r>
              <a:rPr b="1" lang="es-ES" sz="2600">
                <a:latin typeface="Calibri"/>
              </a:rPr>
              <a:t>Sistemas de coordenadas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regular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curvilínea (varios tipos)</a:t>
            </a:r>
            <a:endParaRPr/>
          </a:p>
        </p:txBody>
      </p:sp>
      <p:pic>
        <p:nvPicPr>
          <p:cNvPr id="503" name="" descr=""/>
          <p:cNvPicPr/>
          <p:nvPr/>
        </p:nvPicPr>
        <p:blipFill>
          <a:blip r:embed="rId1"/>
          <a:stretch/>
        </p:blipFill>
        <p:spPr>
          <a:xfrm>
            <a:off x="74160" y="1021320"/>
            <a:ext cx="4461840" cy="2722680"/>
          </a:xfrm>
          <a:prstGeom prst="rect">
            <a:avLst/>
          </a:prstGeom>
          <a:ln>
            <a:noFill/>
          </a:ln>
        </p:spPr>
      </p:pic>
      <p:pic>
        <p:nvPicPr>
          <p:cNvPr id="504" name="" descr=""/>
          <p:cNvPicPr/>
          <p:nvPr/>
        </p:nvPicPr>
        <p:blipFill>
          <a:blip r:embed="rId2"/>
          <a:stretch/>
        </p:blipFill>
        <p:spPr>
          <a:xfrm>
            <a:off x="288000" y="3780000"/>
            <a:ext cx="4176000" cy="3132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nodeType="mainSeq">
                <p:childTnLst>
                  <p:par>
                    <p:cTn id="37" fill="freeze">
                      <p:stCondLst>
                        <p:cond delay="indefinite"/>
                      </p:stCondLst>
                      <p:childTnLst>
                        <p:par>
                          <p:cTn id="38" fill="freeze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freeze">
                      <p:stCondLst>
                        <p:cond delay="indefinite"/>
                      </p:stCondLst>
                      <p:childTnLst>
                        <p:par>
                          <p:cTn id="42" fill="freeze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26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freeze">
                      <p:stCondLst>
                        <p:cond delay="indefinite"/>
                      </p:stCondLst>
                      <p:childTnLst>
                        <p:par>
                          <p:cTn id="46" fill="freeze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34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freeze">
                      <p:stCondLst>
                        <p:cond delay="indefinite"/>
                      </p:stCondLst>
                      <p:childTnLst>
                        <p:par>
                          <p:cTn id="50" fill="freeze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43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freeze">
                      <p:stCondLst>
                        <p:cond delay="indefinite"/>
                      </p:stCondLst>
                      <p:childTnLst>
                        <p:par>
                          <p:cTn id="54" fill="freeze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60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freeze">
                      <p:stCondLst>
                        <p:cond delay="indefinite"/>
                      </p:stCondLst>
                      <p:childTnLst>
                        <p:par>
                          <p:cTn id="58" fill="freeze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97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freeze">
                      <p:stCondLst>
                        <p:cond delay="indefinite"/>
                      </p:stCondLst>
                      <p:childTnLst>
                        <p:par>
                          <p:cTn id="62" fill="freeze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119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freeze">
                      <p:stCondLst>
                        <p:cond delay="indefinite"/>
                      </p:stCondLst>
                      <p:childTnLst>
                        <p:par>
                          <p:cTn id="66" fill="freeze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126" end="1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freeze">
                      <p:stCondLst>
                        <p:cond delay="indefinite"/>
                      </p:stCondLst>
                      <p:childTnLst>
                        <p:par>
                          <p:cTn id="70" fill="freeze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147" end="1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freeze">
                      <p:stCondLst>
                        <p:cond delay="indefinite"/>
                      </p:stCondLst>
                      <p:childTnLst>
                        <p:par>
                          <p:cTn id="74" fill="freeze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161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freeze">
                      <p:stCondLst>
                        <p:cond delay="indefinite"/>
                      </p:stCondLst>
                      <p:childTnLst>
                        <p:par>
                          <p:cTn id="78" fill="freeze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185" end="1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freeze">
                      <p:stCondLst>
                        <p:cond delay="indefinite"/>
                      </p:stCondLst>
                      <p:childTnLst>
                        <p:par>
                          <p:cTn id="82" fill="freeze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193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CustomShape 1"/>
          <p:cNvSpPr/>
          <p:nvPr/>
        </p:nvSpPr>
        <p:spPr>
          <a:xfrm>
            <a:off x="396720" y="144360"/>
            <a:ext cx="6191280" cy="69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6" name="TextShape 2"/>
          <p:cNvSpPr txBox="1"/>
          <p:nvPr/>
        </p:nvSpPr>
        <p:spPr>
          <a:xfrm>
            <a:off x="213480" y="151200"/>
            <a:ext cx="7462440" cy="609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lang="en-GB" sz="4000">
                <a:solidFill>
                  <a:srgbClr val="ffffff"/>
                </a:solidFill>
                <a:latin typeface="Calibri"/>
              </a:rPr>
              <a:t>Fuentes de datos</a:t>
            </a:r>
            <a:endParaRPr/>
          </a:p>
        </p:txBody>
      </p:sp>
      <p:sp>
        <p:nvSpPr>
          <p:cNvPr id="507" name="TextShape 3"/>
          <p:cNvSpPr txBox="1"/>
          <p:nvPr/>
        </p:nvSpPr>
        <p:spPr>
          <a:xfrm>
            <a:off x="4768200" y="1008000"/>
            <a:ext cx="4015800" cy="54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r>
              <a:rPr b="1" lang="es-ES" sz="2600">
                <a:latin typeface="Calibri"/>
              </a:rPr>
              <a:t>Modelos numéricos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desarrollados internamente (NMMB/BSC y BSC-Dream8b)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externos a los que colaboramos (EC-Earth o NEMO)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externos</a:t>
            </a:r>
            <a:endParaRPr/>
          </a:p>
          <a:p>
            <a:r>
              <a:rPr b="1" lang="es-ES" sz="2600">
                <a:latin typeface="Calibri"/>
              </a:rPr>
              <a:t>Observaciones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redes de estaciones internacionales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redes de estaciones nacionales y autonómicas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estaciones locales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boyas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satélites</a:t>
            </a:r>
            <a:endParaRPr/>
          </a:p>
          <a:p>
            <a:endParaRPr/>
          </a:p>
        </p:txBody>
      </p:sp>
      <p:pic>
        <p:nvPicPr>
          <p:cNvPr id="508" name="" descr=""/>
          <p:cNvPicPr/>
          <p:nvPr/>
        </p:nvPicPr>
        <p:blipFill>
          <a:blip r:embed="rId1"/>
          <a:stretch/>
        </p:blipFill>
        <p:spPr>
          <a:xfrm>
            <a:off x="1034640" y="1368000"/>
            <a:ext cx="2349360" cy="2004480"/>
          </a:xfrm>
          <a:prstGeom prst="rect">
            <a:avLst/>
          </a:prstGeom>
          <a:ln>
            <a:noFill/>
          </a:ln>
        </p:spPr>
      </p:pic>
      <p:pic>
        <p:nvPicPr>
          <p:cNvPr id="509" name="" descr=""/>
          <p:cNvPicPr/>
          <p:nvPr/>
        </p:nvPicPr>
        <p:blipFill>
          <a:blip r:embed="rId2"/>
          <a:stretch/>
        </p:blipFill>
        <p:spPr>
          <a:xfrm>
            <a:off x="648000" y="3716640"/>
            <a:ext cx="3185640" cy="2115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5" dur="indefinite" restart="never" nodeType="tmRoot">
          <p:childTnLst>
            <p:seq>
              <p:cTn id="86" nodeType="mainSeq">
                <p:childTnLst>
                  <p:par>
                    <p:cTn id="87" fill="freeze">
                      <p:stCondLst>
                        <p:cond delay="indefinite"/>
                      </p:stCondLst>
                      <p:childTnLst>
                        <p:par>
                          <p:cTn id="88" fill="freeze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freeze">
                      <p:stCondLst>
                        <p:cond delay="indefinite"/>
                      </p:stCondLst>
                      <p:childTnLst>
                        <p:par>
                          <p:cTn id="92" fill="freeze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st="18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freeze">
                      <p:stCondLst>
                        <p:cond delay="indefinite"/>
                      </p:stCondLst>
                      <p:childTnLst>
                        <p:par>
                          <p:cTn id="96" fill="freeze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st="70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freeze">
                      <p:stCondLst>
                        <p:cond delay="indefinite"/>
                      </p:stCondLst>
                      <p:childTnLst>
                        <p:par>
                          <p:cTn id="100" fill="freeze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st="119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freeze">
                      <p:stCondLst>
                        <p:cond delay="indefinite"/>
                      </p:stCondLst>
                      <p:childTnLst>
                        <p:par>
                          <p:cTn id="104" fill="freeze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st="128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freeze">
                      <p:stCondLst>
                        <p:cond delay="indefinite"/>
                      </p:stCondLst>
                      <p:childTnLst>
                        <p:par>
                          <p:cTn id="108" fill="freeze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st="142" end="1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freeze">
                      <p:stCondLst>
                        <p:cond delay="indefinite"/>
                      </p:stCondLst>
                      <p:childTnLst>
                        <p:par>
                          <p:cTn id="112" fill="freeze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st="178" end="2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freeze">
                      <p:stCondLst>
                        <p:cond delay="indefinite"/>
                      </p:stCondLst>
                      <p:childTnLst>
                        <p:par>
                          <p:cTn id="116" fill="freeze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st="223" end="2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freeze">
                      <p:stCondLst>
                        <p:cond delay="indefinite"/>
                      </p:stCondLst>
                      <p:childTnLst>
                        <p:par>
                          <p:cTn id="120" fill="freeze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st="242" end="2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freeze">
                      <p:stCondLst>
                        <p:cond delay="indefinite"/>
                      </p:stCondLst>
                      <p:childTnLst>
                        <p:par>
                          <p:cTn id="124" fill="freeze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>
                                            <p:txEl>
                                              <p:pRg st="248" end="2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CustomShape 1"/>
          <p:cNvSpPr/>
          <p:nvPr/>
        </p:nvSpPr>
        <p:spPr>
          <a:xfrm>
            <a:off x="396720" y="144360"/>
            <a:ext cx="6191280" cy="69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1" name="TextShape 2"/>
          <p:cNvSpPr txBox="1"/>
          <p:nvPr/>
        </p:nvSpPr>
        <p:spPr>
          <a:xfrm>
            <a:off x="213480" y="151200"/>
            <a:ext cx="7462440" cy="609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lang="en-GB" sz="4000">
                <a:solidFill>
                  <a:srgbClr val="ffffff"/>
                </a:solidFill>
                <a:latin typeface="Calibri"/>
              </a:rPr>
              <a:t>Formatos - GRIB</a:t>
            </a:r>
            <a:endParaRPr/>
          </a:p>
        </p:txBody>
      </p:sp>
      <p:sp>
        <p:nvSpPr>
          <p:cNvPr id="512" name="TextShape 3"/>
          <p:cNvSpPr txBox="1"/>
          <p:nvPr/>
        </p:nvSpPr>
        <p:spPr>
          <a:xfrm>
            <a:off x="4768200" y="1008000"/>
            <a:ext cx="4015800" cy="54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r>
              <a:rPr b="1" lang="en-GB" sz="2600">
                <a:solidFill>
                  <a:srgbClr val="ff0000"/>
                </a:solidFill>
                <a:latin typeface="Calibri"/>
              </a:rPr>
              <a:t>GR</a:t>
            </a:r>
            <a:r>
              <a:rPr b="1" lang="en-GB" sz="2600">
                <a:latin typeface="Calibri"/>
              </a:rPr>
              <a:t>idded </a:t>
            </a:r>
            <a:r>
              <a:rPr b="1" lang="en-GB" sz="2600">
                <a:solidFill>
                  <a:srgbClr val="ff0000"/>
                </a:solidFill>
                <a:latin typeface="Calibri"/>
              </a:rPr>
              <a:t>I</a:t>
            </a:r>
            <a:r>
              <a:rPr b="1" lang="en-GB" sz="2600">
                <a:latin typeface="Calibri"/>
              </a:rPr>
              <a:t>nformation in </a:t>
            </a:r>
            <a:r>
              <a:rPr b="1" lang="en-GB" sz="2600">
                <a:solidFill>
                  <a:srgbClr val="ff0000"/>
                </a:solidFill>
                <a:latin typeface="Calibri"/>
              </a:rPr>
              <a:t>B</a:t>
            </a:r>
            <a:r>
              <a:rPr b="1" lang="en-GB" sz="2600">
                <a:latin typeface="Calibri"/>
              </a:rPr>
              <a:t>inary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aprobado por la </a:t>
            </a:r>
            <a:r>
              <a:rPr b="1" lang="es-ES" sz="2600">
                <a:latin typeface="Calibri"/>
              </a:rPr>
              <a:t>OMM</a:t>
            </a:r>
            <a:r>
              <a:rPr lang="es-ES" sz="2600">
                <a:latin typeface="Calibri"/>
              </a:rPr>
              <a:t>/WMO (Organización Meteorológica Mundial)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utilizado por los centros nacionales de predicción (AEMET) y los centros internacionales como EUMETSAT, ECMWF o NCEP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codificado por tablas publicas (cada centro y cada variable identificada por un numero)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conjunto de registros </a:t>
            </a:r>
            <a:r>
              <a:rPr b="1" i="1" lang="es-ES" sz="2600">
                <a:latin typeface="Calibri"/>
              </a:rPr>
              <a:t>auto-contenidos</a:t>
            </a:r>
            <a:r>
              <a:rPr lang="es-ES" sz="2600">
                <a:latin typeface="Calibri"/>
              </a:rPr>
              <a:t> de datos  2D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utilizado por nosotros para intercambiar datos con instituciones nacionales e internacionales</a:t>
            </a:r>
            <a:endParaRPr/>
          </a:p>
          <a:p>
            <a:endParaRPr/>
          </a:p>
        </p:txBody>
      </p:sp>
      <p:sp>
        <p:nvSpPr>
          <p:cNvPr id="513" name="TextShape 4"/>
          <p:cNvSpPr txBox="1"/>
          <p:nvPr/>
        </p:nvSpPr>
        <p:spPr>
          <a:xfrm>
            <a:off x="216000" y="1116000"/>
            <a:ext cx="4176000" cy="5256000"/>
          </a:xfrm>
          <a:prstGeom prst="rect">
            <a:avLst/>
          </a:prstGeom>
          <a:noFill/>
          <a:ln w="36000">
            <a:solidFill>
              <a:srgbClr val="3465a4"/>
            </a:solidFill>
            <a:round/>
          </a:ln>
        </p:spPr>
        <p:txBody>
          <a:bodyPr lIns="90000" rIns="90000" tIns="90000" bIns="90000" anchor="ctr"/>
          <a:p>
            <a:r>
              <a:rPr b="1" lang="es-ES" sz="4000">
                <a:latin typeface="Calibri"/>
              </a:rPr>
              <a:t>[Record 0]</a:t>
            </a:r>
            <a:endParaRPr/>
          </a:p>
          <a:p>
            <a:r>
              <a:rPr b="1" lang="es-ES" sz="4000">
                <a:latin typeface="Calibri"/>
              </a:rPr>
              <a:t>Center=7</a:t>
            </a:r>
            <a:endParaRPr/>
          </a:p>
          <a:p>
            <a:r>
              <a:rPr b="1" lang="es-ES" sz="4000">
                <a:latin typeface="Calibri"/>
              </a:rPr>
              <a:t>Process=81</a:t>
            </a:r>
            <a:endParaRPr/>
          </a:p>
          <a:p>
            <a:r>
              <a:rPr b="1" lang="es-ES" sz="4000">
                <a:latin typeface="Calibri"/>
              </a:rPr>
              <a:t>GridID=255</a:t>
            </a:r>
            <a:endParaRPr/>
          </a:p>
          <a:p>
            <a:r>
              <a:rPr b="1" lang="es-ES" sz="4000">
                <a:latin typeface="Calibri"/>
              </a:rPr>
              <a:t>Parameter=U GRD</a:t>
            </a:r>
            <a:endParaRPr/>
          </a:p>
          <a:p>
            <a:r>
              <a:rPr b="1" lang="es-ES" sz="4000">
                <a:latin typeface="Calibri"/>
              </a:rPr>
              <a:t>Layer=105/10</a:t>
            </a:r>
            <a:endParaRPr/>
          </a:p>
          <a:p>
            <a:r>
              <a:rPr b="1" lang="es-ES" sz="4000">
                <a:latin typeface="Calibri"/>
              </a:rPr>
              <a:t>Date=2011/12/04 00:00</a:t>
            </a:r>
            <a:endParaRPr/>
          </a:p>
          <a:p>
            <a:r>
              <a:rPr b="1" lang="es-ES" sz="4000">
                <a:latin typeface="Calibri"/>
              </a:rPr>
              <a:t>Valid Time=0</a:t>
            </a:r>
            <a:endParaRPr/>
          </a:p>
          <a:p>
            <a:r>
              <a:rPr b="1" lang="es-ES" sz="4000">
                <a:latin typeface="Calibri"/>
              </a:rPr>
              <a:t>LatPts=11</a:t>
            </a:r>
            <a:endParaRPr/>
          </a:p>
          <a:p>
            <a:r>
              <a:rPr b="1" lang="es-ES" sz="4000">
                <a:latin typeface="Calibri"/>
              </a:rPr>
              <a:t>LonPts=21</a:t>
            </a:r>
            <a:endParaRPr/>
          </a:p>
          <a:p>
            <a:r>
              <a:rPr b="1" lang="es-ES" sz="4000">
                <a:latin typeface="Calibri"/>
              </a:rPr>
              <a:t>Lat=45°00'N,50°00'N</a:t>
            </a:r>
            <a:endParaRPr/>
          </a:p>
          <a:p>
            <a:r>
              <a:rPr b="1" lang="es-ES" sz="4000">
                <a:latin typeface="Calibri"/>
              </a:rPr>
              <a:t>dLat=0.50</a:t>
            </a:r>
            <a:endParaRPr/>
          </a:p>
          <a:p>
            <a:r>
              <a:rPr b="1" lang="es-ES" sz="4000">
                <a:latin typeface="Calibri"/>
              </a:rPr>
              <a:t>Lon=350°00'E,000°00'E</a:t>
            </a:r>
            <a:endParaRPr/>
          </a:p>
          <a:p>
            <a:r>
              <a:rPr b="1" lang="es-ES" sz="4000">
                <a:latin typeface="Calibri"/>
              </a:rPr>
              <a:t>dLon=0.50</a:t>
            </a:r>
            <a:endParaRPr/>
          </a:p>
          <a:p>
            <a:r>
              <a:rPr b="1" lang="es-ES" sz="4000">
                <a:latin typeface="Calibri"/>
              </a:rPr>
              <a:t>Flags=11</a:t>
            </a:r>
            <a:endParaRPr/>
          </a:p>
          <a:p>
            <a:r>
              <a:rPr b="1" lang="es-ES" sz="4000">
                <a:latin typeface="Calibri"/>
              </a:rPr>
              <a:t>Data Values:</a:t>
            </a:r>
            <a:endParaRPr/>
          </a:p>
          <a:p>
            <a:r>
              <a:rPr b="1" lang="es-ES" sz="2600">
                <a:latin typeface="Calibri"/>
              </a:rPr>
              <a:t>10.2,  10.3,  10.5,  10.7,  10.9,  11.2,  11.5,  11.8,  11.9,  12.1,  12.1,  11.9,  11.8,  11.6,  11.3,  10.9,  </a:t>
            </a:r>
            <a:endParaRPr/>
          </a:p>
          <a:p>
            <a:r>
              <a:rPr b="1" lang="es-ES" sz="2600">
                <a:latin typeface="Calibri"/>
              </a:rPr>
              <a:t> </a:t>
            </a:r>
            <a:r>
              <a:rPr b="1" lang="es-ES" sz="2600">
                <a:latin typeface="Calibri"/>
              </a:rPr>
              <a:t>11.4,  11.5,  11.6,  11.7,  11.8,  11.8,  11.6,  11.6,  11.6,  11.6,  11.5,  11.3,  11.1,  10.9,  10.6,  10.3,  </a:t>
            </a:r>
            <a:endParaRPr/>
          </a:p>
          <a:p>
            <a:r>
              <a:rPr b="1" lang="es-ES" sz="2600">
                <a:latin typeface="Calibri"/>
              </a:rPr>
              <a:t> </a:t>
            </a:r>
            <a:r>
              <a:rPr b="1" lang="es-ES" sz="2600">
                <a:latin typeface="Calibri"/>
              </a:rPr>
              <a:t>12.0,  11.9,  11.9,  11.9,  12.1,  12.1,  11.8,  11.6,  11.4,  11.3,  11.0,  10.7,  10.4,  10.2,   9.9,   9.8,  </a:t>
            </a:r>
            <a:endParaRPr/>
          </a:p>
          <a:p>
            <a:r>
              <a:rPr b="1" lang="es-ES" sz="2600">
                <a:latin typeface="Calibri"/>
              </a:rPr>
              <a:t> </a:t>
            </a:r>
            <a:r>
              <a:rPr b="1" lang="es-ES" sz="2600">
                <a:latin typeface="Calibri"/>
              </a:rPr>
              <a:t>11.7,  11.7,  11.8,  11.8,  11.9,  11.8,  11.6,  11.5,  11.4,  11.1,  10.7,  10.4,  10.2,   9.9,  10.0,  10.2,   </a:t>
            </a:r>
            <a:endParaRPr/>
          </a:p>
          <a:p>
            <a:r>
              <a:rPr b="1" lang="es-ES" sz="2600">
                <a:latin typeface="Calibri"/>
              </a:rPr>
              <a:t> </a:t>
            </a:r>
            <a:r>
              <a:rPr b="1" lang="es-ES" sz="2600">
                <a:latin typeface="Calibri"/>
              </a:rPr>
              <a:t>11.3,  11.2,  11.3,  11.3,  11.3,  11.0,  10.7,  10.5,  10.4,  10.3,  10.0,   9.8,   9.8,   9.9,  10.4,   9.6,   </a:t>
            </a:r>
            <a:endParaRPr/>
          </a:p>
          <a:p>
            <a:r>
              <a:rPr b="1" lang="es-ES" sz="2600">
                <a:latin typeface="Calibri"/>
              </a:rPr>
              <a:t> </a:t>
            </a:r>
            <a:r>
              <a:rPr b="1" lang="es-ES" sz="2600">
                <a:latin typeface="Calibri"/>
              </a:rPr>
              <a:t>10.8,  10.9,  10.9,  10.8,  10.6,  10.4,  10.3,  10.1,   9.8,   9.5,   9.3,   9.3,   9.0,   8.3,   8.2,   6.9,   4.7,  </a:t>
            </a:r>
            <a:endParaRPr/>
          </a:p>
          <a:p>
            <a:r>
              <a:rPr b="1" lang="es-ES" sz="2600">
                <a:latin typeface="Calibri"/>
              </a:rPr>
              <a:t> </a:t>
            </a:r>
            <a:r>
              <a:rPr b="1" lang="es-ES" sz="2600">
                <a:latin typeface="Calibri"/>
              </a:rPr>
              <a:t>10.7,  10.8,  10.9,  10.8,  10.7,  10.6,  10.4,  10.2,  10.0,   9.7,   9.2,   6.8,   4.1,   2.9,   3.1,   3.7,   3.9, </a:t>
            </a:r>
            <a:endParaRPr/>
          </a:p>
          <a:p>
            <a:r>
              <a:rPr b="1" lang="es-ES" sz="2600">
                <a:latin typeface="Calibri"/>
              </a:rPr>
              <a:t> </a:t>
            </a:r>
            <a:r>
              <a:rPr b="1" lang="es-ES" sz="2600">
                <a:latin typeface="Calibri"/>
              </a:rPr>
              <a:t>10.8,  11.0,  11.1,  11.2,  11.2,  11.1,  10.8,  10.6,  10.4,  10.2,   9.7,   7.4,   4.9,   4.0,   4.7,   5.9,   </a:t>
            </a:r>
            <a:endParaRPr/>
          </a:p>
          <a:p>
            <a:r>
              <a:rPr b="1" lang="es-ES" sz="2600">
                <a:latin typeface="Calibri"/>
              </a:rPr>
              <a:t> </a:t>
            </a:r>
            <a:r>
              <a:rPr b="1" lang="es-ES" sz="2600">
                <a:latin typeface="Calibri"/>
              </a:rPr>
              <a:t>10.3,  10.4,  10.6,  10.9,  11.1,  11.1,  10.9,  10.6,  10.3,  10.0,   9.9,   9.8,   9.9,  10.1,  10.8,  12.1,  </a:t>
            </a:r>
            <a:endParaRPr/>
          </a:p>
          <a:p>
            <a:r>
              <a:rPr b="1" lang="es-ES" sz="2600">
                <a:latin typeface="Calibri"/>
              </a:rPr>
              <a:t>  </a:t>
            </a:r>
            <a:r>
              <a:rPr b="1" lang="es-ES" sz="2600">
                <a:latin typeface="Calibri"/>
              </a:rPr>
              <a:t>9.1,   9.4,   9.9,  10.4,  10.8,  10.9,  10.7,  10.4,   9.9,   9.6,   9.5,   9.8,  10.5,  11.5,  12.2,  12.8,  </a:t>
            </a:r>
            <a:endParaRPr/>
          </a:p>
          <a:p>
            <a:r>
              <a:rPr b="1" lang="es-ES" sz="2600">
                <a:latin typeface="Calibri"/>
              </a:rPr>
              <a:t>  </a:t>
            </a:r>
            <a:r>
              <a:rPr b="1" lang="es-ES" sz="2600">
                <a:latin typeface="Calibri"/>
              </a:rPr>
              <a:t>9.1,   9.4,   9.9,  10.4,  10.8,  10.7,  10.2,   9.6,   9.2,   8.7,   8.5,   9.0,  10.0,  11.1,  12.0,  12.7,  13.1, </a:t>
            </a:r>
            <a:endParaRPr/>
          </a:p>
        </p:txBody>
      </p:sp>
    </p:spTree>
  </p:cSld>
  <p:timing>
    <p:tnLst>
      <p:par>
        <p:cTn id="127" dur="indefinite" restart="never" nodeType="tmRoot">
          <p:childTnLst>
            <p:seq>
              <p:cTn id="128" nodeType="mainSeq">
                <p:childTnLst>
                  <p:par>
                    <p:cTn id="129" fill="freeze">
                      <p:stCondLst>
                        <p:cond delay="indefinite"/>
                      </p:stCondLst>
                      <p:childTnLst>
                        <p:par>
                          <p:cTn id="130" fill="freeze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freeze">
                      <p:stCondLst>
                        <p:cond delay="indefinite"/>
                      </p:stCondLst>
                      <p:childTnLst>
                        <p:par>
                          <p:cTn id="134" fill="freeze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30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freeze">
                      <p:stCondLst>
                        <p:cond delay="indefinite"/>
                      </p:stCondLst>
                      <p:childTnLst>
                        <p:par>
                          <p:cTn id="138" fill="freeze">
                            <p:stCondLst>
                              <p:cond delay="0"/>
                            </p:stCondLst>
                            <p:childTnLst>
                              <p:par>
                                <p:cTn id="1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91" end="2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freeze">
                      <p:stCondLst>
                        <p:cond delay="indefinite"/>
                      </p:stCondLst>
                      <p:childTnLst>
                        <p:par>
                          <p:cTn id="142" fill="freeze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208" end="2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freeze">
                      <p:stCondLst>
                        <p:cond delay="indefinite"/>
                      </p:stCondLst>
                      <p:childTnLst>
                        <p:par>
                          <p:cTn id="146" fill="freeze">
                            <p:stCondLst>
                              <p:cond delay="0"/>
                            </p:stCondLst>
                            <p:childTnLst>
                              <p:par>
                                <p:cTn id="1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296" end="3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freeze">
                      <p:stCondLst>
                        <p:cond delay="indefinite"/>
                      </p:stCondLst>
                      <p:childTnLst>
                        <p:par>
                          <p:cTn id="150" fill="freeze">
                            <p:stCondLst>
                              <p:cond delay="0"/>
                            </p:stCondLst>
                            <p:childTnLst>
                              <p:par>
                                <p:cTn id="1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347" end="4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CustomShape 1"/>
          <p:cNvSpPr/>
          <p:nvPr/>
        </p:nvSpPr>
        <p:spPr>
          <a:xfrm>
            <a:off x="396720" y="144360"/>
            <a:ext cx="6191280" cy="69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5" name="TextShape 2"/>
          <p:cNvSpPr txBox="1"/>
          <p:nvPr/>
        </p:nvSpPr>
        <p:spPr>
          <a:xfrm>
            <a:off x="213480" y="151200"/>
            <a:ext cx="7462440" cy="609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lang="en-GB" sz="4000">
                <a:solidFill>
                  <a:srgbClr val="ffffff"/>
                </a:solidFill>
                <a:latin typeface="Calibri"/>
              </a:rPr>
              <a:t>Formatos - HDF</a:t>
            </a:r>
            <a:endParaRPr/>
          </a:p>
        </p:txBody>
      </p:sp>
      <p:sp>
        <p:nvSpPr>
          <p:cNvPr id="516" name="TextShape 3"/>
          <p:cNvSpPr txBox="1"/>
          <p:nvPr/>
        </p:nvSpPr>
        <p:spPr>
          <a:xfrm>
            <a:off x="4768200" y="1008000"/>
            <a:ext cx="4015800" cy="54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r>
              <a:rPr b="1" lang="en-GB" sz="2600">
                <a:solidFill>
                  <a:srgbClr val="ff3333"/>
                </a:solidFill>
                <a:latin typeface="Calibri"/>
              </a:rPr>
              <a:t>H</a:t>
            </a:r>
            <a:r>
              <a:rPr b="1" lang="en-GB" sz="2600">
                <a:latin typeface="Calibri"/>
              </a:rPr>
              <a:t>iearchical </a:t>
            </a:r>
            <a:r>
              <a:rPr b="1" lang="en-GB" sz="2600">
                <a:solidFill>
                  <a:srgbClr val="ff3333"/>
                </a:solidFill>
                <a:latin typeface="Calibri"/>
              </a:rPr>
              <a:t>D</a:t>
            </a:r>
            <a:r>
              <a:rPr b="1" lang="en-GB" sz="2600">
                <a:latin typeface="Calibri"/>
              </a:rPr>
              <a:t>ata </a:t>
            </a:r>
            <a:r>
              <a:rPr b="1" lang="en-GB" sz="2600">
                <a:solidFill>
                  <a:srgbClr val="ff3333"/>
                </a:solidFill>
                <a:latin typeface="Calibri"/>
              </a:rPr>
              <a:t>F</a:t>
            </a:r>
            <a:r>
              <a:rPr b="1" lang="en-GB" sz="2600">
                <a:latin typeface="Calibri"/>
              </a:rPr>
              <a:t>ormat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creado por la NCSA, ahora desarrollado y mantenido por el HDF Group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parecido a un file-system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b="1" lang="es-ES" sz="2600">
                <a:latin typeface="Calibri"/>
              </a:rPr>
              <a:t>group</a:t>
            </a:r>
            <a:r>
              <a:rPr lang="es-ES" sz="2600">
                <a:latin typeface="Calibri"/>
              </a:rPr>
              <a:t>: carpeta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b="1" lang="es-ES" sz="2600">
                <a:latin typeface="Calibri"/>
              </a:rPr>
              <a:t>dataset</a:t>
            </a:r>
            <a:r>
              <a:rPr lang="es-ES" sz="2600">
                <a:latin typeface="Calibri"/>
              </a:rPr>
              <a:t>: el dato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cada elemento tiene meta-datos asociados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puede contener datos heterogéneos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incluye compresión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ES" sz="2600">
                <a:latin typeface="Calibri"/>
              </a:rPr>
              <a:t>proporciona la posibilidad de extracción parcial de datos</a:t>
            </a:r>
            <a:endParaRPr/>
          </a:p>
          <a:p>
            <a:endParaRPr/>
          </a:p>
        </p:txBody>
      </p:sp>
      <p:pic>
        <p:nvPicPr>
          <p:cNvPr id="517" name="" descr=""/>
          <p:cNvPicPr/>
          <p:nvPr/>
        </p:nvPicPr>
        <p:blipFill>
          <a:blip r:embed="rId1"/>
          <a:stretch/>
        </p:blipFill>
        <p:spPr>
          <a:xfrm>
            <a:off x="14760" y="880200"/>
            <a:ext cx="4593240" cy="2899800"/>
          </a:xfrm>
          <a:prstGeom prst="rect">
            <a:avLst/>
          </a:prstGeom>
          <a:ln>
            <a:noFill/>
          </a:ln>
        </p:spPr>
      </p:pic>
      <p:sp>
        <p:nvSpPr>
          <p:cNvPr id="518" name="TextShape 4"/>
          <p:cNvSpPr txBox="1"/>
          <p:nvPr/>
        </p:nvSpPr>
        <p:spPr>
          <a:xfrm>
            <a:off x="576000" y="3780000"/>
            <a:ext cx="3816000" cy="3060000"/>
          </a:xfrm>
          <a:prstGeom prst="rect">
            <a:avLst/>
          </a:prstGeom>
          <a:noFill/>
          <a:ln w="36000">
            <a:solidFill>
              <a:srgbClr val="3465a4"/>
            </a:solidFill>
            <a:round/>
          </a:ln>
        </p:spPr>
        <p:txBody>
          <a:bodyPr lIns="90000" rIns="90000" tIns="90000" bIns="90000" anchor="ctr"/>
          <a:p>
            <a:r>
              <a:rPr b="1" lang="es-ES" sz="2600">
                <a:latin typeface="Calibri"/>
              </a:rPr>
              <a:t>HDF5 "test.h5" {</a:t>
            </a:r>
            <a:endParaRPr/>
          </a:p>
          <a:p>
            <a:r>
              <a:rPr b="1" lang="es-ES" sz="2600">
                <a:latin typeface="Calibri"/>
              </a:rPr>
              <a:t>GROUP "/" {</a:t>
            </a:r>
            <a:endParaRPr/>
          </a:p>
          <a:p>
            <a:r>
              <a:rPr b="1" lang="es-ES" sz="2600">
                <a:latin typeface="Calibri"/>
              </a:rPr>
              <a:t>   </a:t>
            </a:r>
            <a:r>
              <a:rPr b="1" lang="es-ES" sz="2600">
                <a:latin typeface="Calibri"/>
              </a:rPr>
              <a:t>GROUP "Group1" {</a:t>
            </a:r>
            <a:endParaRPr/>
          </a:p>
          <a:p>
            <a:r>
              <a:rPr b="1" lang="es-ES" sz="2600">
                <a:latin typeface="Calibri"/>
              </a:rPr>
              <a:t>      </a:t>
            </a:r>
            <a:r>
              <a:rPr b="1" lang="es-ES" sz="2600">
                <a:latin typeface="Calibri"/>
              </a:rPr>
              <a:t>DATASET "Dataset1" {</a:t>
            </a:r>
            <a:endParaRPr/>
          </a:p>
          <a:p>
            <a:r>
              <a:rPr b="1" lang="es-ES" sz="2600">
                <a:latin typeface="Calibri"/>
              </a:rPr>
              <a:t>         </a:t>
            </a:r>
            <a:r>
              <a:rPr b="1" lang="es-ES" sz="2600">
                <a:latin typeface="Calibri"/>
              </a:rPr>
              <a:t>DATATYPE { H5T_STD_U32LE }</a:t>
            </a:r>
            <a:endParaRPr/>
          </a:p>
          <a:p>
            <a:r>
              <a:rPr b="1" lang="es-ES" sz="2600">
                <a:latin typeface="Calibri"/>
              </a:rPr>
              <a:t>         </a:t>
            </a:r>
            <a:r>
              <a:rPr b="1" lang="es-ES" sz="2600">
                <a:latin typeface="Calibri"/>
              </a:rPr>
              <a:t>DATASPACE { SIMPLE ( 4 ) / ( 4 ) }</a:t>
            </a:r>
            <a:endParaRPr/>
          </a:p>
          <a:p>
            <a:r>
              <a:rPr b="1" lang="es-ES" sz="2600">
                <a:latin typeface="Calibri"/>
              </a:rPr>
              <a:t>         </a:t>
            </a:r>
            <a:r>
              <a:rPr b="1" lang="es-ES" sz="2600">
                <a:latin typeface="Calibri"/>
              </a:rPr>
              <a:t>DATA {  0, 3, 6, 9  }</a:t>
            </a:r>
            <a:endParaRPr/>
          </a:p>
          <a:p>
            <a:r>
              <a:rPr b="1" lang="es-ES" sz="2600">
                <a:latin typeface="Calibri"/>
              </a:rPr>
              <a:t>      </a:t>
            </a:r>
            <a:r>
              <a:rPr b="1" lang="es-ES" sz="2600">
                <a:latin typeface="Calibri"/>
              </a:rPr>
              <a:t>}</a:t>
            </a:r>
            <a:endParaRPr/>
          </a:p>
          <a:p>
            <a:r>
              <a:rPr b="1" lang="es-ES" sz="2600">
                <a:latin typeface="Calibri"/>
              </a:rPr>
              <a:t>      </a:t>
            </a:r>
            <a:r>
              <a:rPr b="1" lang="es-ES" sz="2600">
                <a:latin typeface="Calibri"/>
              </a:rPr>
              <a:t>DATASET "Dataset2" {</a:t>
            </a:r>
            <a:endParaRPr/>
          </a:p>
          <a:p>
            <a:r>
              <a:rPr b="1" lang="es-ES" sz="2600">
                <a:latin typeface="Calibri"/>
              </a:rPr>
              <a:t>         </a:t>
            </a:r>
            <a:r>
              <a:rPr b="1" lang="es-ES" sz="2600">
                <a:latin typeface="Calibri"/>
              </a:rPr>
              <a:t>DATATYPE { H5T_STD_U8LE }</a:t>
            </a:r>
            <a:endParaRPr/>
          </a:p>
          <a:p>
            <a:r>
              <a:rPr b="1" lang="es-ES" sz="2600">
                <a:latin typeface="Calibri"/>
              </a:rPr>
              <a:t>         </a:t>
            </a:r>
            <a:r>
              <a:rPr b="1" lang="es-ES" sz="2600">
                <a:latin typeface="Calibri"/>
              </a:rPr>
              <a:t>DATASPACE { SIMPLE ( 4 ) / ( 4 ) }</a:t>
            </a:r>
            <a:endParaRPr/>
          </a:p>
          <a:p>
            <a:r>
              <a:rPr b="1" lang="es-ES" sz="2600">
                <a:latin typeface="Calibri"/>
              </a:rPr>
              <a:t>         </a:t>
            </a:r>
            <a:r>
              <a:rPr b="1" lang="es-ES" sz="2600">
                <a:latin typeface="Calibri"/>
              </a:rPr>
              <a:t>DATA {  0, 0, 0, 0  }</a:t>
            </a:r>
            <a:endParaRPr/>
          </a:p>
          <a:p>
            <a:r>
              <a:rPr b="1" lang="es-ES" sz="2600">
                <a:latin typeface="Calibri"/>
              </a:rPr>
              <a:t>      </a:t>
            </a:r>
            <a:r>
              <a:rPr b="1" lang="es-ES" sz="2600">
                <a:latin typeface="Calibri"/>
              </a:rPr>
              <a:t>}</a:t>
            </a:r>
            <a:endParaRPr/>
          </a:p>
          <a:p>
            <a:r>
              <a:rPr b="1" lang="es-ES" sz="2600">
                <a:latin typeface="Calibri"/>
              </a:rPr>
              <a:t>   </a:t>
            </a:r>
            <a:r>
              <a:rPr b="1" lang="es-ES" sz="2600">
                <a:latin typeface="Calibri"/>
              </a:rPr>
              <a:t>}</a:t>
            </a:r>
            <a:endParaRPr/>
          </a:p>
          <a:p>
            <a:r>
              <a:rPr b="1" lang="es-ES" sz="2600">
                <a:latin typeface="Calibri"/>
              </a:rPr>
              <a:t>}</a:t>
            </a:r>
            <a:endParaRPr/>
          </a:p>
          <a:p>
            <a:r>
              <a:rPr b="1" lang="es-ES" sz="2600">
                <a:latin typeface="Calibri"/>
              </a:rPr>
              <a:t>}</a:t>
            </a:r>
            <a:endParaRPr/>
          </a:p>
        </p:txBody>
      </p:sp>
    </p:spTree>
  </p:cSld>
  <p:timing>
    <p:tnLst>
      <p:par>
        <p:cTn id="153" dur="indefinite" restart="never" nodeType="tmRoot">
          <p:childTnLst>
            <p:seq>
              <p:cTn id="154" nodeType="mainSeq">
                <p:childTnLst>
                  <p:par>
                    <p:cTn id="155" fill="freeze">
                      <p:stCondLst>
                        <p:cond delay="indefinite"/>
                      </p:stCondLst>
                      <p:childTnLst>
                        <p:par>
                          <p:cTn id="156" fill="freeze">
                            <p:stCondLst>
                              <p:cond delay="0"/>
                            </p:stCondLst>
                            <p:childTnLst>
                              <p:par>
                                <p:cTn id="1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freeze">
                      <p:stCondLst>
                        <p:cond delay="indefinite"/>
                      </p:stCondLst>
                      <p:childTnLst>
                        <p:par>
                          <p:cTn id="160" fill="freeze">
                            <p:stCondLst>
                              <p:cond delay="0"/>
                            </p:stCondLst>
                            <p:childTnLst>
                              <p:par>
                                <p:cTn id="1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st="24" end="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freeze">
                      <p:stCondLst>
                        <p:cond delay="indefinite"/>
                      </p:stCondLst>
                      <p:childTnLst>
                        <p:par>
                          <p:cTn id="164" fill="freeze">
                            <p:stCondLst>
                              <p:cond delay="0"/>
                            </p:stCondLst>
                            <p:childTnLst>
                              <p:par>
                                <p:cTn id="1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st="92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freeze">
                      <p:stCondLst>
                        <p:cond delay="indefinite"/>
                      </p:stCondLst>
                      <p:childTnLst>
                        <p:par>
                          <p:cTn id="168" fill="freeze">
                            <p:stCondLst>
                              <p:cond delay="0"/>
                            </p:stCondLst>
                            <p:childTnLst>
                              <p:par>
                                <p:cTn id="1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st="118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freeze">
                      <p:stCondLst>
                        <p:cond delay="indefinite"/>
                      </p:stCondLst>
                      <p:childTnLst>
                        <p:par>
                          <p:cTn id="172" fill="freeze">
                            <p:stCondLst>
                              <p:cond delay="0"/>
                            </p:stCondLst>
                            <p:childTnLst>
                              <p:par>
                                <p:cTn id="1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st="133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freeze">
                      <p:stCondLst>
                        <p:cond delay="indefinite"/>
                      </p:stCondLst>
                      <p:childTnLst>
                        <p:par>
                          <p:cTn id="176" fill="freeze">
                            <p:stCondLst>
                              <p:cond delay="0"/>
                            </p:stCondLst>
                            <p:childTnLst>
                              <p:par>
                                <p:cTn id="1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st="150" end="1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freeze">
                      <p:stCondLst>
                        <p:cond delay="indefinite"/>
                      </p:stCondLst>
                      <p:childTnLst>
                        <p:par>
                          <p:cTn id="180" fill="freeze">
                            <p:stCondLst>
                              <p:cond delay="0"/>
                            </p:stCondLst>
                            <p:childTnLst>
                              <p:par>
                                <p:cTn id="1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st="191" end="2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freeze">
                      <p:stCondLst>
                        <p:cond delay="indefinite"/>
                      </p:stCondLst>
                      <p:childTnLst>
                        <p:par>
                          <p:cTn id="184" fill="freeze">
                            <p:stCondLst>
                              <p:cond delay="0"/>
                            </p:stCondLst>
                            <p:childTnLst>
                              <p:par>
                                <p:cTn id="1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st="225" end="2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freeze">
                      <p:stCondLst>
                        <p:cond delay="indefinite"/>
                      </p:stCondLst>
                      <p:childTnLst>
                        <p:par>
                          <p:cTn id="188" fill="freeze">
                            <p:stCondLst>
                              <p:cond delay="0"/>
                            </p:stCondLst>
                            <p:childTnLst>
                              <p:par>
                                <p:cTn id="1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>
                                            <p:txEl>
                                              <p:pRg st="244" end="3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