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18"/>
  </p:handoutMasterIdLst>
  <p:sldIdLst>
    <p:sldId id="276" r:id="rId2"/>
    <p:sldId id="278" r:id="rId3"/>
    <p:sldId id="269" r:id="rId4"/>
    <p:sldId id="292" r:id="rId5"/>
    <p:sldId id="279" r:id="rId6"/>
    <p:sldId id="281" r:id="rId7"/>
    <p:sldId id="282" r:id="rId8"/>
    <p:sldId id="286" r:id="rId9"/>
    <p:sldId id="291" r:id="rId10"/>
    <p:sldId id="285" r:id="rId11"/>
    <p:sldId id="288" r:id="rId12"/>
    <p:sldId id="280" r:id="rId13"/>
    <p:sldId id="287" r:id="rId14"/>
    <p:sldId id="290" r:id="rId15"/>
    <p:sldId id="284" r:id="rId16"/>
    <p:sldId id="275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547" userDrawn="1">
          <p15:clr>
            <a:srgbClr val="FBAE40"/>
          </p15:clr>
        </p15:guide>
        <p15:guide id="3" pos="5133" userDrawn="1">
          <p15:clr>
            <a:srgbClr val="FBAE40"/>
          </p15:clr>
        </p15:guide>
        <p15:guide id="4" orient="horz" pos="1434" userDrawn="1">
          <p15:clr>
            <a:srgbClr val="FBAE40"/>
          </p15:clr>
        </p15:guide>
        <p15:guide id="5" orient="horz" pos="2886" userDrawn="1">
          <p15:clr>
            <a:srgbClr val="FBAE40"/>
          </p15:clr>
        </p15:guide>
        <p15:guide id="6" pos="2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484"/>
    <a:srgbClr val="203864"/>
    <a:srgbClr val="E9EBF5"/>
    <a:srgbClr val="00238C"/>
    <a:srgbClr val="090C3D"/>
    <a:srgbClr val="0C5ACC"/>
    <a:srgbClr val="001D7A"/>
    <a:srgbClr val="00208A"/>
    <a:srgbClr val="000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520" y="168"/>
      </p:cViewPr>
      <p:guideLst>
        <p:guide pos="2547"/>
        <p:guide pos="5133"/>
        <p:guide orient="horz" pos="1434"/>
        <p:guide orient="horz" pos="2886"/>
        <p:guide pos="25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F00F2-8E3E-4EF9-ABA6-FD0A0C1B3085}" type="datetimeFigureOut">
              <a:rPr lang="es-ES" smtClean="0"/>
              <a:t>15/9/22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A8D5D-EC9E-40FC-98EC-CD281E4E88A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69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1" name="Rectángulo 10"/>
          <p:cNvSpPr/>
          <p:nvPr userDrawn="1"/>
        </p:nvSpPr>
        <p:spPr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3889" y="4762500"/>
            <a:ext cx="6702593" cy="108585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Name</a:t>
            </a:r>
            <a:endParaRPr lang="es-ES" dirty="0"/>
          </a:p>
          <a:p>
            <a:r>
              <a:rPr lang="es-ES" dirty="0"/>
              <a:t>Position</a:t>
            </a:r>
          </a:p>
        </p:txBody>
      </p:sp>
      <p:sp>
        <p:nvSpPr>
          <p:cNvPr id="8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325968" y="6095686"/>
            <a:ext cx="3255433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day</a:t>
            </a:r>
            <a:r>
              <a:rPr lang="es-ES" dirty="0"/>
              <a:t>/</a:t>
            </a:r>
            <a:r>
              <a:rPr lang="es-ES" dirty="0" err="1"/>
              <a:t>month</a:t>
            </a:r>
            <a:r>
              <a:rPr lang="es-ES" dirty="0"/>
              <a:t>/</a:t>
            </a:r>
            <a:r>
              <a:rPr lang="es-ES" dirty="0" err="1"/>
              <a:t>year</a:t>
            </a:r>
            <a:endParaRPr lang="es-ES" dirty="0"/>
          </a:p>
        </p:txBody>
      </p:sp>
      <p:sp>
        <p:nvSpPr>
          <p:cNvPr id="9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623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idx="1"/>
          </p:nvPr>
        </p:nvSpPr>
        <p:spPr>
          <a:xfrm>
            <a:off x="603657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756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s-ES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595618" y="1569411"/>
            <a:ext cx="10996916" cy="45662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57275"/>
            <a:ext cx="12192000" cy="5127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s-ES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81729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658" y="3028528"/>
            <a:ext cx="10984684" cy="80094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792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80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3889" y="4900141"/>
            <a:ext cx="6702593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/>
              <a:t>YourEmail@bsc.es</a:t>
            </a:r>
          </a:p>
        </p:txBody>
      </p:sp>
    </p:spTree>
    <p:extLst>
      <p:ext uri="{BB962C8B-B14F-4D97-AF65-F5344CB8AC3E}">
        <p14:creationId xmlns:p14="http://schemas.microsoft.com/office/powerpoint/2010/main" val="241516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3657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396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7" r:id="rId3"/>
    <p:sldLayoutId id="2147483675" r:id="rId4"/>
    <p:sldLayoutId id="214748367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12448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Destination</a:t>
            </a:r>
            <a:r>
              <a:rPr lang="es-ES" dirty="0"/>
              <a:t> </a:t>
            </a:r>
            <a:r>
              <a:rPr lang="es-ES" dirty="0" err="1"/>
              <a:t>Earth</a:t>
            </a:r>
            <a:r>
              <a:rPr lang="es-ES" dirty="0"/>
              <a:t> </a:t>
            </a:r>
            <a:r>
              <a:rPr lang="es-ES" dirty="0" err="1"/>
              <a:t>project</a:t>
            </a:r>
            <a:r>
              <a:rPr lang="es-ES" dirty="0"/>
              <a:t>: </a:t>
            </a:r>
            <a:r>
              <a:rPr lang="es-ES" dirty="0" err="1"/>
              <a:t>implementation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Earth</a:t>
            </a:r>
            <a:r>
              <a:rPr lang="es-ES" dirty="0"/>
              <a:t> Digital </a:t>
            </a:r>
            <a:r>
              <a:rPr lang="es-ES" dirty="0" err="1"/>
              <a:t>Twins</a:t>
            </a:r>
            <a:r>
              <a:rPr lang="es-ES" dirty="0"/>
              <a:t> at BSC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63889" y="4762500"/>
            <a:ext cx="7077423" cy="108585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Kim </a:t>
            </a:r>
            <a:r>
              <a:rPr lang="es-ES" sz="1800" u="sng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Serradell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Paco Doblas-Reyes, Miguel Castrillo, Mario Acosta, Albert </a:t>
            </a:r>
            <a:r>
              <a:rPr lang="es-E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Soret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Jesús Labarta, Marta </a:t>
            </a:r>
            <a:r>
              <a:rPr lang="es-E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Garcia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David Vicente, Sergi Girona</a:t>
            </a:r>
            <a:endParaRPr lang="en-E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15/09/2022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16th USERS CONFERENCE - RES</a:t>
            </a:r>
          </a:p>
        </p:txBody>
      </p:sp>
    </p:spTree>
    <p:extLst>
      <p:ext uri="{BB962C8B-B14F-4D97-AF65-F5344CB8AC3E}">
        <p14:creationId xmlns:p14="http://schemas.microsoft.com/office/powerpoint/2010/main" val="1272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00E4-6066-9505-3E57-46674DD6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DE Uses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31730-A913-6243-43C5-6B5B26A31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ES" dirty="0"/>
              <a:t>Both DT will offer uses cases to show the potential application of the digital twins</a:t>
            </a:r>
          </a:p>
          <a:p>
            <a:r>
              <a:rPr lang="en-ES" dirty="0"/>
              <a:t>Those uses cases should open the door to other applications (from end users)</a:t>
            </a:r>
          </a:p>
          <a:p>
            <a:endParaRPr lang="en-ES" dirty="0"/>
          </a:p>
          <a:p>
            <a:r>
              <a:rPr lang="en-ES" dirty="0"/>
              <a:t>Climate</a:t>
            </a:r>
          </a:p>
          <a:p>
            <a:pPr lvl="1"/>
            <a:r>
              <a:rPr lang="en-ES" dirty="0"/>
              <a:t>Energy</a:t>
            </a:r>
          </a:p>
          <a:p>
            <a:pPr lvl="1"/>
            <a:r>
              <a:rPr lang="en-ES" dirty="0"/>
              <a:t>Wildfires</a:t>
            </a:r>
          </a:p>
          <a:p>
            <a:pPr lvl="1"/>
            <a:r>
              <a:rPr lang="en-ES" dirty="0"/>
              <a:t>Hydrology (river flows)</a:t>
            </a:r>
          </a:p>
          <a:p>
            <a:pPr lvl="1"/>
            <a:r>
              <a:rPr lang="en-GB" dirty="0"/>
              <a:t>Hydro Meteorological Ind.</a:t>
            </a:r>
          </a:p>
          <a:p>
            <a:pPr lvl="1"/>
            <a:r>
              <a:rPr lang="en-GB" dirty="0"/>
              <a:t>Urban Environments</a:t>
            </a:r>
          </a:p>
          <a:p>
            <a:pPr lvl="1"/>
            <a:endParaRPr lang="en-GB" dirty="0"/>
          </a:p>
          <a:p>
            <a:r>
              <a:rPr lang="en-GB" dirty="0"/>
              <a:t>Extremes</a:t>
            </a:r>
          </a:p>
          <a:p>
            <a:pPr lvl="1"/>
            <a:r>
              <a:rPr lang="en-GB" dirty="0"/>
              <a:t>Hydrology</a:t>
            </a:r>
          </a:p>
          <a:p>
            <a:pPr lvl="1"/>
            <a:r>
              <a:rPr lang="en-GB" dirty="0"/>
              <a:t>Air quality</a:t>
            </a:r>
          </a:p>
          <a:p>
            <a:pPr lvl="1"/>
            <a:r>
              <a:rPr lang="en-GB" dirty="0"/>
              <a:t>Renewable energy</a:t>
            </a:r>
          </a:p>
          <a:p>
            <a:pPr lvl="1"/>
            <a:endParaRPr lang="en-ES" dirty="0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450B610-4B6E-B15C-9615-9865696C6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48" y="2373331"/>
            <a:ext cx="7946798" cy="39030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D999DB-FF6D-CA4D-ACC9-8E82DD61BBF2}"/>
              </a:ext>
            </a:extLst>
          </p:cNvPr>
          <p:cNvSpPr/>
          <p:nvPr/>
        </p:nvSpPr>
        <p:spPr>
          <a:xfrm>
            <a:off x="3996648" y="6417266"/>
            <a:ext cx="7946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i="1" dirty="0">
                <a:solidFill>
                  <a:srgbClr val="1F497D"/>
                </a:solidFill>
                <a:latin typeface="Calibri" panose="020F0502020204030204" pitchFamily="34" charset="0"/>
              </a:rPr>
              <a:t>S2S4E Decision support tool</a:t>
            </a: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46590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E1CF-7920-37C0-79A6-173E4478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EuroHPC and pre-exascale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8EB0-D744-3F88-EEA9-82E021AB8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S" dirty="0"/>
              <a:t>DTs will run in LUMI, Mare Nostrum 5 and Leonardo</a:t>
            </a:r>
          </a:p>
          <a:p>
            <a:r>
              <a:rPr lang="en-ES" dirty="0"/>
              <a:t>Codes need to be modified to leverage the full potential of accelerators</a:t>
            </a:r>
          </a:p>
          <a:p>
            <a:r>
              <a:rPr lang="en-ES" dirty="0"/>
              <a:t>With different models, different GPU porting strategies are considered</a:t>
            </a:r>
          </a:p>
          <a:p>
            <a:pPr lvl="1"/>
            <a:r>
              <a:rPr lang="en-ES" dirty="0"/>
              <a:t>OpenACC </a:t>
            </a:r>
          </a:p>
          <a:p>
            <a:pPr lvl="1"/>
            <a:r>
              <a:rPr lang="en-ES" dirty="0"/>
              <a:t>Source-to-source translators and DSLs (Loki, Psyclone, GPUFort, …)</a:t>
            </a:r>
          </a:p>
          <a:p>
            <a:pPr lvl="1"/>
            <a:r>
              <a:rPr lang="en-ES" dirty="0"/>
              <a:t>CUDA</a:t>
            </a:r>
          </a:p>
          <a:p>
            <a:pPr lvl="1"/>
            <a:endParaRPr lang="en-ES" dirty="0"/>
          </a:p>
          <a:p>
            <a:r>
              <a:rPr lang="en-ES" dirty="0"/>
              <a:t>Strong involvement of model developers, performance engineers and system administrators to be successful </a:t>
            </a:r>
          </a:p>
          <a:p>
            <a:endParaRPr lang="en-ES" dirty="0"/>
          </a:p>
          <a:p>
            <a:r>
              <a:rPr lang="en-ES" dirty="0"/>
              <a:t>Further develop AI methods applied to Earth Sciences needs</a:t>
            </a:r>
          </a:p>
        </p:txBody>
      </p:sp>
    </p:spTree>
    <p:extLst>
      <p:ext uri="{BB962C8B-B14F-4D97-AF65-F5344CB8AC3E}">
        <p14:creationId xmlns:p14="http://schemas.microsoft.com/office/powerpoint/2010/main" val="223277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46E0-91A9-E238-242D-9B10BBDD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Multidisciplinary and Interdepartamental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B1B56-068B-B577-F3FF-593EAA40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57" y="1514476"/>
            <a:ext cx="11588343" cy="4567826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DestinE</a:t>
            </a:r>
            <a:r>
              <a:rPr lang="en-ES" dirty="0"/>
              <a:t> is an ambitious project and will requirement a wide range of expertise and knowledge to tackle the objectives</a:t>
            </a:r>
          </a:p>
          <a:p>
            <a:endParaRPr lang="en-ES" dirty="0"/>
          </a:p>
          <a:p>
            <a:r>
              <a:rPr lang="en-ES" dirty="0"/>
              <a:t>Within BSC</a:t>
            </a:r>
          </a:p>
          <a:p>
            <a:pPr lvl="1"/>
            <a:r>
              <a:rPr lang="en-ES" dirty="0"/>
              <a:t>Earth Sciences</a:t>
            </a:r>
          </a:p>
          <a:p>
            <a:pPr lvl="2"/>
            <a:r>
              <a:rPr lang="en-ES" dirty="0"/>
              <a:t>Computational Earth Sciences (performance analysis, porting, workflow design, post-processing tools, …)</a:t>
            </a:r>
          </a:p>
          <a:p>
            <a:pPr lvl="2"/>
            <a:r>
              <a:rPr lang="en-ES" dirty="0"/>
              <a:t>Climate Variability and Change (model development, climate sciences, …)</a:t>
            </a:r>
          </a:p>
          <a:p>
            <a:pPr lvl="2"/>
            <a:r>
              <a:rPr lang="en-ES" dirty="0"/>
              <a:t>Earth System Services (climate services, outreach, liason with users and stakeholders, …)</a:t>
            </a:r>
          </a:p>
          <a:p>
            <a:pPr lvl="1"/>
            <a:r>
              <a:rPr lang="en-ES" dirty="0"/>
              <a:t>Computer Sciences (performance tools, co-design, …)</a:t>
            </a:r>
          </a:p>
          <a:p>
            <a:pPr lvl="1"/>
            <a:r>
              <a:rPr lang="en-ES" dirty="0"/>
              <a:t>Operations (HPC operation, deployment of solutions, …)</a:t>
            </a:r>
          </a:p>
          <a:p>
            <a:endParaRPr lang="en-ES" dirty="0"/>
          </a:p>
          <a:p>
            <a:r>
              <a:rPr lang="en-ES" dirty="0"/>
              <a:t>Not many research institutions have this diverse knowle</a:t>
            </a:r>
            <a:r>
              <a:rPr lang="en-GB" dirty="0"/>
              <a:t>d</a:t>
            </a:r>
            <a:r>
              <a:rPr lang="en-ES" dirty="0"/>
              <a:t>ge in-house. </a:t>
            </a:r>
            <a:r>
              <a:rPr lang="en-GB" dirty="0"/>
              <a:t>The BSC role is key because few other institutions offer software engineers, natural scientists and social scientists under the same roof and sharing the same vision. </a:t>
            </a:r>
            <a:endParaRPr lang="en-ES" dirty="0"/>
          </a:p>
          <a:p>
            <a:pPr marL="0" indent="0">
              <a:buNone/>
            </a:pPr>
            <a:endParaRPr lang="en-ES" dirty="0"/>
          </a:p>
          <a:p>
            <a:r>
              <a:rPr lang="en-GB" dirty="0"/>
              <a:t>The technological solutions that will facilitate a new way of interacting with decision makers in </a:t>
            </a:r>
            <a:r>
              <a:rPr lang="en-GB" dirty="0" err="1"/>
              <a:t>DestinE</a:t>
            </a:r>
            <a:r>
              <a:rPr lang="en-GB" dirty="0"/>
              <a:t> require a significant investment in multidisciplinary groups such as those at BSC</a:t>
            </a:r>
            <a:endParaRPr lang="en-ES" dirty="0"/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41713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AB7B-6217-4A31-156B-3773172C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Impact of DE in Spanish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2226-C37B-91AE-0717-3F657394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S" dirty="0"/>
              <a:t>Mare Nostrum 5 will run Destination Earth simulations </a:t>
            </a:r>
          </a:p>
          <a:p>
            <a:r>
              <a:rPr lang="en-ES" dirty="0"/>
              <a:t>National expertise in models development and operation and data</a:t>
            </a:r>
          </a:p>
          <a:p>
            <a:r>
              <a:rPr lang="en-ES" dirty="0"/>
              <a:t>Spanish meteorology and climate community (and HPC ecosystem associated) should take advantage of such a position</a:t>
            </a:r>
          </a:p>
          <a:p>
            <a:r>
              <a:rPr lang="en-ES" dirty="0"/>
              <a:t>Stay tuned for the next dissemination activities (stakeholders meetings, data hackathons, …)</a:t>
            </a:r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420277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BD9F-2FCB-DCA1-22F5-BFB25E3E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Destination Earth next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867A1-F4E3-8F1E-9EAC-A21B2EC33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Phase 1 (2021-2024):</a:t>
            </a:r>
          </a:p>
          <a:p>
            <a:pPr lvl="1"/>
            <a:r>
              <a:rPr lang="en-GB" dirty="0"/>
              <a:t>Delivery of 1st digital twin generation</a:t>
            </a:r>
          </a:p>
          <a:p>
            <a:pPr lvl="1"/>
            <a:r>
              <a:rPr lang="en-GB" dirty="0"/>
              <a:t>Demonstration of new capabilities at scale </a:t>
            </a:r>
          </a:p>
          <a:p>
            <a:r>
              <a:rPr lang="en-GB" dirty="0"/>
              <a:t>Phase 2+ (2024-): </a:t>
            </a:r>
          </a:p>
          <a:p>
            <a:pPr lvl="1"/>
            <a:r>
              <a:rPr lang="en-GB" dirty="0"/>
              <a:t>Extend to new applications</a:t>
            </a:r>
          </a:p>
          <a:p>
            <a:pPr lvl="1"/>
            <a:r>
              <a:rPr lang="en-GB" dirty="0"/>
              <a:t>Fully integrate components</a:t>
            </a:r>
          </a:p>
          <a:p>
            <a:pPr lvl="1"/>
            <a:r>
              <a:rPr lang="en-GB" dirty="0"/>
              <a:t>Widen DTE scope (more DTs to come…)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By 2027</a:t>
            </a:r>
          </a:p>
          <a:p>
            <a:pPr lvl="1"/>
            <a:r>
              <a:rPr lang="en-GB" dirty="0">
                <a:effectLst/>
              </a:rPr>
              <a:t>Further enhancement of the Destination Earth system and integration of additional digital twins and related services.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By 2030</a:t>
            </a:r>
          </a:p>
          <a:p>
            <a:pPr lvl="1"/>
            <a:r>
              <a:rPr lang="en-GB" dirty="0">
                <a:effectLst/>
              </a:rPr>
              <a:t>A ‘full’ digital replica of the Earth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59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1059-A389-564A-5BE4-0AC9DDA8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Destination Earth as a game changer </a:t>
            </a:r>
            <a:endParaRPr lang="en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4C9AF-8D18-15BC-CF71-CA62C1BF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Long-term vision:</a:t>
            </a:r>
          </a:p>
          <a:p>
            <a:pPr lvl="1"/>
            <a:r>
              <a:rPr lang="en-GB" dirty="0"/>
              <a:t>CATS: revolutionize climate adaptation putting user requirements at the centre and making the best use of the technology (models and machines) </a:t>
            </a:r>
          </a:p>
          <a:p>
            <a:pPr lvl="1"/>
            <a:r>
              <a:rPr lang="en-GB" dirty="0"/>
              <a:t>DEODE: on-demand workflow of unprecedented, high-resolution forecasts extreme weather events combined with decision making support for impact sectors </a:t>
            </a:r>
            <a:endParaRPr lang="en-ES" dirty="0"/>
          </a:p>
          <a:p>
            <a:r>
              <a:rPr lang="en-GB" dirty="0" err="1"/>
              <a:t>DestinE</a:t>
            </a:r>
            <a:r>
              <a:rPr lang="en-GB" dirty="0"/>
              <a:t> will provide unprecedented environmental information in terms of quality, interactivity and relevance, ready to be consumed by applications through dedicated data lakes and a service platform</a:t>
            </a:r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3957981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err="1"/>
              <a:t>kim.serradell@bsc.es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926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BCBC-EC3E-BCD2-AD77-28B1EF08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94C0F-8B8D-7DB4-95BD-E04CF6C51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S" dirty="0"/>
              <a:t>BSC Earth Sciences</a:t>
            </a:r>
          </a:p>
          <a:p>
            <a:r>
              <a:rPr lang="en-ES" dirty="0"/>
              <a:t>Destination Earth program</a:t>
            </a:r>
          </a:p>
          <a:p>
            <a:r>
              <a:rPr lang="en-ES" dirty="0"/>
              <a:t>Digital Twins</a:t>
            </a:r>
          </a:p>
          <a:p>
            <a:r>
              <a:rPr lang="en-ES" dirty="0"/>
              <a:t>Implementation at BSC</a:t>
            </a:r>
          </a:p>
        </p:txBody>
      </p:sp>
    </p:spTree>
    <p:extLst>
      <p:ext uri="{BB962C8B-B14F-4D97-AF65-F5344CB8AC3E}">
        <p14:creationId xmlns:p14="http://schemas.microsoft.com/office/powerpoint/2010/main" val="51689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70" y="1487252"/>
            <a:ext cx="2692241" cy="27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47" y="1487252"/>
            <a:ext cx="2692243" cy="270000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Earth Sciences</a:t>
            </a:r>
            <a:endParaRPr lang="es-E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 bwMode="auto">
          <a:xfrm>
            <a:off x="2468405" y="823016"/>
            <a:ext cx="7677836" cy="71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s-ES" sz="2000" dirty="0">
                <a:solidFill>
                  <a:srgbClr val="414141"/>
                </a:solidFill>
                <a:latin typeface="+mn-lt"/>
              </a:rPr>
              <a:t>Environmental modelling and forecasting, with a particular focus on weather, climate and air quality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4899920" y="2104033"/>
            <a:ext cx="2594324" cy="1526073"/>
            <a:chOff x="3279841" y="1970916"/>
            <a:chExt cx="2594324" cy="1526073"/>
          </a:xfrm>
        </p:grpSpPr>
        <p:sp>
          <p:nvSpPr>
            <p:cNvPr id="9" name="Elipse 8"/>
            <p:cNvSpPr/>
            <p:nvPr/>
          </p:nvSpPr>
          <p:spPr>
            <a:xfrm>
              <a:off x="3816566" y="1970916"/>
              <a:ext cx="1526073" cy="152607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990723" y="2261326"/>
              <a:ext cx="11777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ES" sz="2000" b="1" dirty="0" err="1">
                  <a:solidFill>
                    <a:schemeClr val="bg1"/>
                  </a:solidFill>
                </a:rPr>
                <a:t>Research</a:t>
              </a:r>
              <a:endParaRPr lang="es-ES" sz="20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s-ES" sz="2000" b="1" dirty="0">
                  <a:solidFill>
                    <a:schemeClr val="bg1"/>
                  </a:solidFill>
                </a:rPr>
                <a:t>and</a:t>
              </a:r>
            </a:p>
            <a:p>
              <a:pPr algn="ctr">
                <a:lnSpc>
                  <a:spcPct val="90000"/>
                </a:lnSpc>
              </a:pPr>
              <a:r>
                <a:rPr lang="es-ES" sz="2000" b="1" dirty="0" err="1">
                  <a:solidFill>
                    <a:schemeClr val="bg1"/>
                  </a:solidFill>
                </a:rPr>
                <a:t>Forecasts</a:t>
              </a:r>
              <a:endParaRPr lang="es-E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Flecha izquierda 10"/>
            <p:cNvSpPr/>
            <p:nvPr/>
          </p:nvSpPr>
          <p:spPr>
            <a:xfrm>
              <a:off x="3279841" y="2477469"/>
              <a:ext cx="658430" cy="512967"/>
            </a:xfrm>
            <a:prstGeom prst="leftArrow">
              <a:avLst>
                <a:gd name="adj1" fmla="val 50000"/>
                <a:gd name="adj2" fmla="val 67073"/>
              </a:avLst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Flecha izquierda 11"/>
            <p:cNvSpPr/>
            <p:nvPr/>
          </p:nvSpPr>
          <p:spPr>
            <a:xfrm rot="10800000">
              <a:off x="5215735" y="2477469"/>
              <a:ext cx="658430" cy="512967"/>
            </a:xfrm>
            <a:prstGeom prst="leftArrow">
              <a:avLst>
                <a:gd name="adj1" fmla="val 50000"/>
                <a:gd name="adj2" fmla="val 67073"/>
              </a:avLst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2418218" y="1978833"/>
            <a:ext cx="22118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Modeling</a:t>
            </a:r>
          </a:p>
          <a:p>
            <a:pPr algn="ctr"/>
            <a:r>
              <a:rPr lang="en-US" altLang="es-E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air quality</a:t>
            </a: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Sand and Dust Storms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Processes from urban to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Global and the impacts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on weather, health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and ecosystems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797890" y="2184783"/>
            <a:ext cx="214520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s-E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Climate</a:t>
            </a:r>
            <a:endParaRPr lang="en-US" altLang="es-E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predictions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system from</a:t>
            </a:r>
          </a:p>
          <a:p>
            <a:pPr algn="ctr"/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subseasonal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-to-decadal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forecasts</a:t>
            </a:r>
            <a:endParaRPr lang="en-US" altLang="es-E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901510" y="4614621"/>
            <a:ext cx="8335138" cy="1507621"/>
            <a:chOff x="281431" y="4589907"/>
            <a:chExt cx="8335138" cy="1507621"/>
          </a:xfrm>
        </p:grpSpPr>
        <p:grpSp>
          <p:nvGrpSpPr>
            <p:cNvPr id="16" name="Grupo 15"/>
            <p:cNvGrpSpPr/>
            <p:nvPr/>
          </p:nvGrpSpPr>
          <p:grpSpPr>
            <a:xfrm>
              <a:off x="533789" y="4589907"/>
              <a:ext cx="8076423" cy="828691"/>
              <a:chOff x="2540119" y="4218335"/>
              <a:chExt cx="8754803" cy="898296"/>
            </a:xfrm>
          </p:grpSpPr>
          <p:sp>
            <p:nvSpPr>
              <p:cNvPr id="24" name="Lágrima 23"/>
              <p:cNvSpPr/>
              <p:nvPr/>
            </p:nvSpPr>
            <p:spPr>
              <a:xfrm rot="8100000">
                <a:off x="2540119" y="4218336"/>
                <a:ext cx="927474" cy="898294"/>
              </a:xfrm>
              <a:prstGeom prst="teardrop">
                <a:avLst/>
              </a:prstGeom>
              <a:blipFill dpi="0" rotWithShape="0">
                <a:blip r:embed="rId4"/>
                <a:srcRect/>
                <a:stretch>
                  <a:fillRect l="-20000" r="-55000"/>
                </a:stretch>
              </a:blipFill>
              <a:ln w="25400">
                <a:solidFill>
                  <a:schemeClr val="bg1"/>
                </a:solidFill>
              </a:ln>
              <a:effectLst>
                <a:outerShdw blurRad="63500" sx="102000" sy="102000" algn="ctr" rotWithShape="0">
                  <a:srgbClr val="00489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Lágrima 24"/>
              <p:cNvSpPr/>
              <p:nvPr/>
            </p:nvSpPr>
            <p:spPr>
              <a:xfrm rot="8100000">
                <a:off x="3769074" y="4218336"/>
                <a:ext cx="927474" cy="898294"/>
              </a:xfrm>
              <a:prstGeom prst="teardrop">
                <a:avLst/>
              </a:prstGeom>
              <a:blipFill dpi="0" rotWithShape="0">
                <a:blip r:embed="rId5"/>
                <a:srcRect/>
                <a:stretch>
                  <a:fillRect l="-20000" r="-55000"/>
                </a:stretch>
              </a:blipFill>
              <a:ln w="25400">
                <a:solidFill>
                  <a:schemeClr val="bg1"/>
                </a:solidFill>
              </a:ln>
              <a:effectLst>
                <a:outerShdw blurRad="63500" sx="102000" sy="102000" algn="ctr" rotWithShape="0">
                  <a:srgbClr val="00489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Lágrima 25"/>
              <p:cNvSpPr/>
              <p:nvPr/>
            </p:nvSpPr>
            <p:spPr>
              <a:xfrm rot="8100000">
                <a:off x="5006267" y="4218337"/>
                <a:ext cx="927474" cy="898294"/>
              </a:xfrm>
              <a:prstGeom prst="teardrop">
                <a:avLst/>
              </a:prstGeom>
              <a:blipFill dpi="0" rotWithShape="0">
                <a:blip r:embed="rId6"/>
                <a:srcRect/>
                <a:stretch>
                  <a:fillRect l="-24000" r="-55000"/>
                </a:stretch>
              </a:blipFill>
              <a:ln w="25400">
                <a:solidFill>
                  <a:schemeClr val="bg1"/>
                </a:solidFill>
              </a:ln>
              <a:effectLst>
                <a:outerShdw blurRad="63500" sx="102000" sy="102000" algn="ctr" rotWithShape="0">
                  <a:srgbClr val="00489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Lágrima 26"/>
              <p:cNvSpPr/>
              <p:nvPr/>
            </p:nvSpPr>
            <p:spPr>
              <a:xfrm rot="8100000">
                <a:off x="6438295" y="4218336"/>
                <a:ext cx="927475" cy="898294"/>
              </a:xfrm>
              <a:prstGeom prst="teardrop">
                <a:avLst/>
              </a:prstGeom>
              <a:blipFill dpi="0" rotWithShape="0">
                <a:blip r:embed="rId7"/>
                <a:srcRect/>
                <a:stretch>
                  <a:fillRect l="-81000" t="-40000" r="-80000"/>
                </a:stretch>
              </a:blipFill>
              <a:ln w="25400">
                <a:solidFill>
                  <a:schemeClr val="bg1"/>
                </a:solidFill>
              </a:ln>
              <a:effectLst>
                <a:outerShdw blurRad="63500" sx="102000" sy="102000" algn="ctr" rotWithShape="0">
                  <a:srgbClr val="00489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Lágrima 27"/>
              <p:cNvSpPr/>
              <p:nvPr/>
            </p:nvSpPr>
            <p:spPr>
              <a:xfrm rot="8100000">
                <a:off x="7893057" y="4218335"/>
                <a:ext cx="927475" cy="898294"/>
              </a:xfrm>
              <a:prstGeom prst="teardrop">
                <a:avLst/>
              </a:prstGeom>
              <a:blipFill dpi="0" rotWithShape="0">
                <a:blip r:embed="rId8"/>
                <a:srcRect/>
                <a:stretch>
                  <a:fillRect l="-81000" t="-40000" r="-80000"/>
                </a:stretch>
              </a:blipFill>
              <a:ln w="25400">
                <a:solidFill>
                  <a:schemeClr val="bg1"/>
                </a:solidFill>
              </a:ln>
              <a:effectLst>
                <a:outerShdw blurRad="63500" sx="102000" sy="102000" algn="ctr" rotWithShape="0">
                  <a:srgbClr val="00489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Lágrima 28"/>
              <p:cNvSpPr/>
              <p:nvPr/>
            </p:nvSpPr>
            <p:spPr>
              <a:xfrm rot="8100000">
                <a:off x="9130251" y="4218336"/>
                <a:ext cx="927475" cy="898294"/>
              </a:xfrm>
              <a:prstGeom prst="teardrop">
                <a:avLst/>
              </a:prstGeom>
              <a:blipFill dpi="0" rotWithShape="0">
                <a:blip r:embed="rId9"/>
                <a:srcRect/>
                <a:stretch>
                  <a:fillRect l="-45000" t="-40000" r="-142000"/>
                </a:stretch>
              </a:blipFill>
              <a:ln w="25400">
                <a:solidFill>
                  <a:schemeClr val="bg1"/>
                </a:solidFill>
              </a:ln>
              <a:effectLst>
                <a:outerShdw blurRad="63500" sx="102000" sy="102000" algn="ctr" rotWithShape="0">
                  <a:srgbClr val="00489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Lágrima 29"/>
              <p:cNvSpPr/>
              <p:nvPr/>
            </p:nvSpPr>
            <p:spPr>
              <a:xfrm rot="8100000">
                <a:off x="10367447" y="4218335"/>
                <a:ext cx="927475" cy="898294"/>
              </a:xfrm>
              <a:prstGeom prst="teardrop">
                <a:avLst/>
              </a:prstGeom>
              <a:blipFill dpi="0" rotWithShape="0">
                <a:blip r:embed="rId10"/>
                <a:srcRect/>
                <a:stretch>
                  <a:fillRect l="-73000" t="-10000" r="-60000"/>
                </a:stretch>
              </a:blipFill>
              <a:ln w="25400">
                <a:solidFill>
                  <a:schemeClr val="bg1"/>
                </a:solidFill>
              </a:ln>
              <a:effectLst>
                <a:outerShdw blurRad="63500" sx="102000" sy="102000" algn="ctr" rotWithShape="0">
                  <a:srgbClr val="00489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7" name="CuadroTexto 16"/>
            <p:cNvSpPr txBox="1"/>
            <p:nvPr/>
          </p:nvSpPr>
          <p:spPr>
            <a:xfrm>
              <a:off x="281431" y="5638941"/>
              <a:ext cx="1260858" cy="275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s-ES" sz="1400" dirty="0" err="1">
                  <a:solidFill>
                    <a:srgbClr val="004890"/>
                  </a:solidFill>
                </a:rPr>
                <a:t>Infrastructures</a:t>
              </a:r>
              <a:endParaRPr lang="es-ES" sz="1400" dirty="0">
                <a:solidFill>
                  <a:srgbClr val="004890"/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764361" y="5638941"/>
              <a:ext cx="683970" cy="458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s-ES" sz="1400" dirty="0">
                  <a:solidFill>
                    <a:srgbClr val="004890"/>
                  </a:solidFill>
                </a:rPr>
                <a:t>Solar</a:t>
              </a:r>
            </a:p>
            <a:p>
              <a:pPr algn="ctr">
                <a:lnSpc>
                  <a:spcPct val="85000"/>
                </a:lnSpc>
              </a:pPr>
              <a:r>
                <a:rPr lang="es-ES" sz="1400" dirty="0" err="1">
                  <a:solidFill>
                    <a:srgbClr val="004890"/>
                  </a:solidFill>
                </a:rPr>
                <a:t>Energy</a:t>
              </a:r>
              <a:endParaRPr lang="es-ES" sz="1400" dirty="0">
                <a:solidFill>
                  <a:srgbClr val="004890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2657432" y="5638941"/>
              <a:ext cx="1154995" cy="458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altLang="es-ES" sz="1400" dirty="0">
                  <a:solidFill>
                    <a:srgbClr val="004890"/>
                  </a:solidFill>
                </a:rPr>
                <a:t>Urban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s-ES" sz="1400" dirty="0">
                  <a:solidFill>
                    <a:srgbClr val="004890"/>
                  </a:solidFill>
                </a:rPr>
                <a:t>development</a:t>
              </a:r>
              <a:endParaRPr lang="es-ES" sz="1400" dirty="0">
                <a:solidFill>
                  <a:srgbClr val="004890"/>
                </a:solidFill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4109094" y="5638941"/>
              <a:ext cx="884794" cy="275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altLang="es-ES" sz="1400" dirty="0">
                  <a:solidFill>
                    <a:srgbClr val="004890"/>
                  </a:solidFill>
                </a:rPr>
                <a:t>Transport</a:t>
              </a:r>
              <a:endParaRPr lang="es-ES" sz="1400" dirty="0">
                <a:solidFill>
                  <a:srgbClr val="004890"/>
                </a:solidFill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5504339" y="5638941"/>
              <a:ext cx="683970" cy="458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altLang="es-ES" sz="1400" dirty="0">
                  <a:solidFill>
                    <a:srgbClr val="004890"/>
                  </a:solidFill>
                </a:rPr>
                <a:t>Wind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s-ES" sz="1400" dirty="0">
                  <a:solidFill>
                    <a:srgbClr val="004890"/>
                  </a:solidFill>
                </a:rPr>
                <a:t>Energy</a:t>
              </a:r>
              <a:endParaRPr lang="es-ES" sz="1400" dirty="0">
                <a:solidFill>
                  <a:srgbClr val="004890"/>
                </a:solidFill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6551544" y="5638941"/>
              <a:ext cx="995016" cy="275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s-ES" sz="1400" dirty="0" err="1">
                  <a:solidFill>
                    <a:srgbClr val="004890"/>
                  </a:solidFill>
                </a:rPr>
                <a:t>Agriculture</a:t>
              </a:r>
              <a:endParaRPr lang="es-ES" sz="1400" dirty="0">
                <a:solidFill>
                  <a:srgbClr val="004890"/>
                </a:solidFill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722222" y="5638941"/>
              <a:ext cx="894347" cy="275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altLang="es-ES" sz="1400" dirty="0">
                  <a:solidFill>
                    <a:srgbClr val="004890"/>
                  </a:solidFill>
                </a:rPr>
                <a:t>Insurance</a:t>
              </a:r>
              <a:endParaRPr lang="es-ES" sz="1400" dirty="0">
                <a:solidFill>
                  <a:srgbClr val="004890"/>
                </a:solidFill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2209547" y="3947169"/>
            <a:ext cx="8002382" cy="434330"/>
            <a:chOff x="589468" y="3930693"/>
            <a:chExt cx="8002382" cy="434330"/>
          </a:xfrm>
        </p:grpSpPr>
        <p:cxnSp>
          <p:nvCxnSpPr>
            <p:cNvPr id="32" name="Conector recto 31"/>
            <p:cNvCxnSpPr/>
            <p:nvPr/>
          </p:nvCxnSpPr>
          <p:spPr>
            <a:xfrm>
              <a:off x="589468" y="4361655"/>
              <a:ext cx="8002382" cy="0"/>
            </a:xfrm>
            <a:prstGeom prst="line">
              <a:avLst/>
            </a:prstGeom>
            <a:ln w="31750" cap="rnd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dondear rectángulo de esquina del mismo lado 32"/>
            <p:cNvSpPr/>
            <p:nvPr/>
          </p:nvSpPr>
          <p:spPr>
            <a:xfrm>
              <a:off x="3194508" y="3930693"/>
              <a:ext cx="2792302" cy="434330"/>
            </a:xfrm>
            <a:prstGeom prst="round2SameRect">
              <a:avLst>
                <a:gd name="adj1" fmla="val 20968"/>
                <a:gd name="adj2" fmla="val 0"/>
              </a:avLst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err="1">
                  <a:solidFill>
                    <a:schemeClr val="bg1"/>
                  </a:solidFill>
                </a:rPr>
                <a:t>Service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Users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Sectors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7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EB41EC9-4723-1791-94D7-684C45003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52" y="691612"/>
            <a:ext cx="7551048" cy="59268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D5EFCC-EE8E-A028-9658-4184C059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Destination Earth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25FDE-71C0-940D-0A62-C8A6514EAE10}"/>
              </a:ext>
            </a:extLst>
          </p:cNvPr>
          <p:cNvSpPr txBox="1"/>
          <p:nvPr/>
        </p:nvSpPr>
        <p:spPr>
          <a:xfrm>
            <a:off x="5763803" y="6540038"/>
            <a:ext cx="64281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ES" sz="1400" i="1" dirty="0"/>
              <a:t>https://digital-strategy.ec.europa.eu/en/policies/destination-earth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D44EA0-B4B0-2A5B-0F73-A13629CF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57" y="1514475"/>
            <a:ext cx="4872469" cy="4662488"/>
          </a:xfrm>
        </p:spPr>
        <p:txBody>
          <a:bodyPr/>
          <a:lstStyle/>
          <a:p>
            <a:r>
              <a:rPr lang="en-ES" dirty="0"/>
              <a:t>Destination Earth is user-centred</a:t>
            </a:r>
          </a:p>
          <a:p>
            <a:r>
              <a:rPr lang="en-GB" dirty="0"/>
              <a:t>Users of </a:t>
            </a:r>
            <a:r>
              <a:rPr lang="en-GB" dirty="0" err="1"/>
              <a:t>DestinE</a:t>
            </a:r>
            <a:r>
              <a:rPr lang="en-GB" dirty="0"/>
              <a:t>, including non-scientific experts, will be able to:</a:t>
            </a:r>
            <a:endParaRPr lang="en-ES" dirty="0"/>
          </a:p>
          <a:p>
            <a:pPr lvl="1"/>
            <a:r>
              <a:rPr lang="en-GB" dirty="0"/>
              <a:t>Perform highly accurate, interactive and dynamic simulations of the Earth system</a:t>
            </a:r>
          </a:p>
          <a:p>
            <a:pPr lvl="1"/>
            <a:r>
              <a:rPr lang="en-GB" dirty="0"/>
              <a:t>Improve prediction capabilities to maximize impact</a:t>
            </a:r>
          </a:p>
          <a:p>
            <a:pPr lvl="1"/>
            <a:r>
              <a:rPr lang="en-GB" dirty="0"/>
              <a:t>Support EU policy-making and implementation</a:t>
            </a:r>
          </a:p>
          <a:p>
            <a:pPr lvl="1"/>
            <a:r>
              <a:rPr lang="en-GB" dirty="0"/>
              <a:t>Exploit the potential of distributed and high performance computing (HPC) and data handling at extreme scale</a:t>
            </a: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3252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ED38-3250-ABD7-2D19-37C9C5EC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Digital Twins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F762D-2B96-E81E-D90D-5259B58F4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9300" y="1854004"/>
            <a:ext cx="4931738" cy="3149992"/>
          </a:xfrm>
        </p:spPr>
        <p:txBody>
          <a:bodyPr>
            <a:normAutofit/>
          </a:bodyPr>
          <a:lstStyle/>
          <a:p>
            <a:r>
              <a:rPr lang="en-ES" dirty="0"/>
              <a:t>BSC is involved </a:t>
            </a:r>
            <a:r>
              <a:rPr lang="en-GB" dirty="0"/>
              <a:t>in two digital twins:</a:t>
            </a:r>
          </a:p>
          <a:p>
            <a:pPr lvl="1"/>
            <a:r>
              <a:rPr lang="en-GB" dirty="0"/>
              <a:t>CATS: Climate Adaptation Digital Twins</a:t>
            </a:r>
          </a:p>
          <a:p>
            <a:pPr lvl="1"/>
            <a:r>
              <a:rPr lang="en-GB" dirty="0"/>
              <a:t>DEODE: Destination Earth On-Demand Extremes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Schedule</a:t>
            </a:r>
          </a:p>
          <a:p>
            <a:pPr lvl="1"/>
            <a:r>
              <a:rPr lang="en-GB" dirty="0"/>
              <a:t>Started 1</a:t>
            </a:r>
            <a:r>
              <a:rPr lang="en-GB" baseline="30000" dirty="0"/>
              <a:t>st</a:t>
            </a:r>
            <a:r>
              <a:rPr lang="en-GB" dirty="0"/>
              <a:t> September</a:t>
            </a:r>
          </a:p>
          <a:p>
            <a:pPr lvl="1"/>
            <a:r>
              <a:rPr lang="en-GB" dirty="0"/>
              <a:t>20 months</a:t>
            </a:r>
          </a:p>
          <a:p>
            <a:pPr lvl="1"/>
            <a:endParaRPr lang="en-GB" dirty="0"/>
          </a:p>
          <a:p>
            <a:endParaRPr lang="en-ES" dirty="0"/>
          </a:p>
        </p:txBody>
      </p:sp>
      <p:pic>
        <p:nvPicPr>
          <p:cNvPr id="4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A19A5F3-C4BD-8475-FB57-2ABF8FB5A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3" y="1581150"/>
            <a:ext cx="65659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2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B12E65-69F8-E86E-E9EF-77425549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032" y="2865352"/>
            <a:ext cx="5647934" cy="399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1C9247-6A07-AF40-69B1-02BF8BB6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CATS (Climate 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95E0C-3838-3F66-B16F-A005AEB7A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S" dirty="0"/>
              <a:t>Led by CSC (Finland) but strong BSC involvement </a:t>
            </a:r>
          </a:p>
          <a:p>
            <a:r>
              <a:rPr lang="en-GB" dirty="0"/>
              <a:t>Create a climate information system that, enabling kilometre-scale models, effectively guides climate change adaptation measures</a:t>
            </a:r>
          </a:p>
          <a:p>
            <a:r>
              <a:rPr lang="en-GB" dirty="0"/>
              <a:t>Models will run in </a:t>
            </a:r>
            <a:r>
              <a:rPr lang="en-GB" dirty="0" err="1"/>
              <a:t>EuroHPC</a:t>
            </a:r>
            <a:r>
              <a:rPr lang="en-GB" dirty="0"/>
              <a:t> machines</a:t>
            </a:r>
          </a:p>
          <a:p>
            <a:r>
              <a:rPr lang="en-GB" dirty="0"/>
              <a:t>Focus on workflows </a:t>
            </a:r>
            <a:r>
              <a:rPr lang="en-GB" dirty="0">
                <a:sym typeface="Wingdings" pitchFamily="2" charset="2"/>
              </a:rPr>
              <a:t> d</a:t>
            </a:r>
            <a:r>
              <a:rPr lang="en-GB" dirty="0"/>
              <a:t>ata streaming is central to the envisioned solution, delivering data needed by applications</a:t>
            </a:r>
          </a:p>
          <a:p>
            <a:pPr lvl="1"/>
            <a:endParaRPr lang="en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35A176-72F3-62E2-2E89-FFB621E58A92}"/>
              </a:ext>
            </a:extLst>
          </p:cNvPr>
          <p:cNvSpPr/>
          <p:nvPr/>
        </p:nvSpPr>
        <p:spPr>
          <a:xfrm>
            <a:off x="3272032" y="6148149"/>
            <a:ext cx="5647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i="1" dirty="0" err="1">
                <a:solidFill>
                  <a:srgbClr val="1F497D"/>
                </a:solidFill>
                <a:latin typeface="Calibri" panose="020F0502020204030204" pitchFamily="34" charset="0"/>
              </a:rPr>
              <a:t>DestinE</a:t>
            </a:r>
            <a:r>
              <a:rPr lang="en-GB" i="1" dirty="0">
                <a:solidFill>
                  <a:srgbClr val="1F497D"/>
                </a:solidFill>
                <a:latin typeface="Calibri" panose="020F0502020204030204" pitchFamily="34" charset="0"/>
              </a:rPr>
              <a:t> CATs simplified concept</a:t>
            </a: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396464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BE33-7765-2BFE-26B4-940CC490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DEODE (Extremes 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10A7F-0347-3A4A-33BF-651CCB1D4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S" dirty="0"/>
              <a:t>Led by Meteo France with BSC technical involvement </a:t>
            </a:r>
          </a:p>
          <a:p>
            <a:r>
              <a:rPr lang="en-GB" dirty="0"/>
              <a:t>Solution for making on-demand configurable digital twin engines for forecasting of environmental extremes at the sub-km scale</a:t>
            </a:r>
          </a:p>
          <a:p>
            <a:r>
              <a:rPr lang="en-GB" dirty="0"/>
              <a:t>The model will run in LUMI </a:t>
            </a:r>
          </a:p>
          <a:p>
            <a:r>
              <a:rPr lang="en-GB" dirty="0"/>
              <a:t>Based on the ACCORD existing consortium and meteorological model</a:t>
            </a:r>
          </a:p>
          <a:p>
            <a:r>
              <a:rPr lang="en-GB" dirty="0"/>
              <a:t>Most of the meteorological services in Europe</a:t>
            </a:r>
          </a:p>
          <a:p>
            <a:pPr lvl="1"/>
            <a:endParaRPr lang="en-GB" dirty="0"/>
          </a:p>
          <a:p>
            <a:endParaRPr lang="en-E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F8ADDD0-0AE6-EC2D-6B95-E8F1589EC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8" y="3256906"/>
            <a:ext cx="5241266" cy="3184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D12EA-50C6-6037-38F1-BEC901F47885}"/>
              </a:ext>
            </a:extLst>
          </p:cNvPr>
          <p:cNvSpPr/>
          <p:nvPr/>
        </p:nvSpPr>
        <p:spPr>
          <a:xfrm>
            <a:off x="6095998" y="6364483"/>
            <a:ext cx="5776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i="1" dirty="0">
                <a:solidFill>
                  <a:srgbClr val="1F497D"/>
                </a:solidFill>
                <a:latin typeface="Calibri" panose="020F0502020204030204" pitchFamily="34" charset="0"/>
              </a:rPr>
              <a:t>Map of entities involved in the DEODE project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8964873-C59C-B8BD-58EB-BA3F5B21E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53" y="3845719"/>
            <a:ext cx="5125444" cy="25719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065268-38CF-26F8-BFCF-FE721462B38C}"/>
              </a:ext>
            </a:extLst>
          </p:cNvPr>
          <p:cNvSpPr/>
          <p:nvPr/>
        </p:nvSpPr>
        <p:spPr>
          <a:xfrm>
            <a:off x="970553" y="6444315"/>
            <a:ext cx="5125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i="1" dirty="0">
                <a:solidFill>
                  <a:srgbClr val="1F497D"/>
                </a:solidFill>
                <a:latin typeface="Calibri" panose="020F0502020204030204" pitchFamily="34" charset="0"/>
              </a:rPr>
              <a:t>Example of DEODE digital twin model domains</a:t>
            </a:r>
          </a:p>
        </p:txBody>
      </p:sp>
    </p:spTree>
    <p:extLst>
      <p:ext uri="{BB962C8B-B14F-4D97-AF65-F5344CB8AC3E}">
        <p14:creationId xmlns:p14="http://schemas.microsoft.com/office/powerpoint/2010/main" val="76506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9247-6A07-AF40-69B1-02BF8BB6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Unprecedented space and time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95E0C-3838-3F66-B16F-A005AEB7A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Up </a:t>
            </a:r>
            <a:r>
              <a:rPr lang="es-ES" dirty="0" err="1"/>
              <a:t>to</a:t>
            </a:r>
            <a:r>
              <a:rPr lang="es-ES" dirty="0"/>
              <a:t> 2.5km </a:t>
            </a:r>
            <a:r>
              <a:rPr lang="es-ES" dirty="0" err="1"/>
              <a:t>of</a:t>
            </a:r>
            <a:r>
              <a:rPr lang="es-ES" dirty="0"/>
              <a:t> horizontal </a:t>
            </a:r>
            <a:r>
              <a:rPr lang="es-ES" dirty="0" err="1"/>
              <a:t>resolution</a:t>
            </a:r>
            <a:r>
              <a:rPr lang="es-ES" dirty="0"/>
              <a:t> in </a:t>
            </a:r>
            <a:r>
              <a:rPr lang="es-ES" dirty="0" err="1"/>
              <a:t>climate</a:t>
            </a:r>
            <a:r>
              <a:rPr lang="es-ES" dirty="0"/>
              <a:t> </a:t>
            </a:r>
            <a:r>
              <a:rPr lang="es-ES" dirty="0" err="1"/>
              <a:t>models</a:t>
            </a:r>
            <a:endParaRPr lang="es-ES" dirty="0"/>
          </a:p>
          <a:p>
            <a:endParaRPr lang="es-ES" dirty="0"/>
          </a:p>
          <a:p>
            <a:pPr lvl="1"/>
            <a:endParaRPr lang="en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31F3B-E4A7-594D-944C-4BE322282C49}"/>
              </a:ext>
            </a:extLst>
          </p:cNvPr>
          <p:cNvSpPr txBox="1"/>
          <p:nvPr/>
        </p:nvSpPr>
        <p:spPr>
          <a:xfrm>
            <a:off x="2119026" y="6317930"/>
            <a:ext cx="7772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0" i="0" dirty="0">
                <a:solidFill>
                  <a:srgbClr val="030303"/>
                </a:solidFill>
                <a:effectLst/>
                <a:latin typeface="Roboto" panose="020F0502020204030204" pitchFamily="34" charset="0"/>
              </a:rPr>
              <a:t>Comparison of sea-surface temperature and current speed from three different EC-Earth configurations </a:t>
            </a:r>
          </a:p>
          <a:p>
            <a:pPr algn="ctr"/>
            <a:r>
              <a:rPr lang="en-GB" sz="1100" b="0" i="0" dirty="0">
                <a:solidFill>
                  <a:srgbClr val="030303"/>
                </a:solidFill>
                <a:effectLst/>
                <a:latin typeface="Roboto" panose="020F0502020204030204" pitchFamily="34" charset="0"/>
              </a:rPr>
              <a:t>(ORCA1º, ORCA1/4º and ORCA1/12º). </a:t>
            </a:r>
            <a:endParaRPr lang="en-E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64B8D8-FF1D-2F83-C8AC-8A9698E3EDF0}"/>
              </a:ext>
            </a:extLst>
          </p:cNvPr>
          <p:cNvSpPr txBox="1"/>
          <p:nvPr/>
        </p:nvSpPr>
        <p:spPr>
          <a:xfrm>
            <a:off x="6592602" y="1489584"/>
            <a:ext cx="377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/>
              <a:t>and </a:t>
            </a:r>
            <a:r>
              <a:rPr lang="es-ES" sz="2000" b="1" dirty="0" err="1"/>
              <a:t>hourly</a:t>
            </a:r>
            <a:r>
              <a:rPr lang="es-ES" sz="2000" b="1" dirty="0"/>
              <a:t> </a:t>
            </a:r>
            <a:r>
              <a:rPr lang="es-ES" sz="2000" b="1" dirty="0" err="1"/>
              <a:t>resolution</a:t>
            </a:r>
            <a:r>
              <a:rPr lang="es-ES" sz="2000" b="1" dirty="0"/>
              <a:t> (at </a:t>
            </a:r>
            <a:r>
              <a:rPr lang="es-ES" sz="2000" b="1" dirty="0" err="1"/>
              <a:t>least</a:t>
            </a:r>
            <a:r>
              <a:rPr lang="es-ES" sz="2000" b="1" dirty="0"/>
              <a:t>). </a:t>
            </a:r>
            <a:endParaRPr lang="en-E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76BFC-AB77-0EBB-6641-CDE27313EBE2}"/>
              </a:ext>
            </a:extLst>
          </p:cNvPr>
          <p:cNvSpPr txBox="1"/>
          <p:nvPr/>
        </p:nvSpPr>
        <p:spPr>
          <a:xfrm>
            <a:off x="6094288" y="6550223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ES" sz="1400" i="1" dirty="0"/>
              <a:t>https://www.youtube.com/watch?v=xmE9t0WYhsA</a:t>
            </a:r>
          </a:p>
        </p:txBody>
      </p:sp>
      <p:pic>
        <p:nvPicPr>
          <p:cNvPr id="7" name="Picture 6" descr="Diagram, venn diagram&#10;&#10;Description automatically generated with medium confidence">
            <a:extLst>
              <a:ext uri="{FF2B5EF4-FFF2-40B4-BE49-F238E27FC236}">
                <a16:creationId xmlns:a16="http://schemas.microsoft.com/office/drawing/2014/main" id="{D5DFA3F1-D334-0ABD-AB2F-B1F206748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874703"/>
            <a:ext cx="7772400" cy="45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4A89B4F-720E-5E01-49CC-506C8BE8C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14" y="2848398"/>
            <a:ext cx="5238495" cy="3786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6D8F0-FFAF-0A1E-A1F0-1534EBED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Output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E799-3ADE-D1D1-AE71-734A393C1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S" dirty="0"/>
              <a:t>Digital Twins will produce unprecedented data volume </a:t>
            </a:r>
            <a:r>
              <a:rPr lang="en-ES" dirty="0">
                <a:sym typeface="Wingdings" pitchFamily="2" charset="2"/>
              </a:rPr>
              <a:t> traditional approach based on files is no longer valid</a:t>
            </a:r>
          </a:p>
          <a:p>
            <a:r>
              <a:rPr lang="en-ES" dirty="0">
                <a:sym typeface="Wingdings" pitchFamily="2" charset="2"/>
              </a:rPr>
              <a:t>DTs will store reduce and store data in </a:t>
            </a:r>
            <a:r>
              <a:rPr lang="en-ES">
                <a:sym typeface="Wingdings" pitchFamily="2" charset="2"/>
              </a:rPr>
              <a:t>Fields DataBase </a:t>
            </a:r>
            <a:r>
              <a:rPr lang="en-ES" dirty="0">
                <a:sym typeface="Wingdings" pitchFamily="2" charset="2"/>
              </a:rPr>
              <a:t>(FDB)</a:t>
            </a:r>
          </a:p>
          <a:p>
            <a:pPr lvl="1"/>
            <a:r>
              <a:rPr lang="en-GB" dirty="0"/>
              <a:t>FDB is a domain-specific object store for meteorological objects (GRIB) developed by ECMWF (https://</a:t>
            </a:r>
            <a:r>
              <a:rPr lang="en-GB" dirty="0" err="1"/>
              <a:t>github.com</a:t>
            </a:r>
            <a:r>
              <a:rPr lang="en-GB" dirty="0"/>
              <a:t>/</a:t>
            </a:r>
            <a:r>
              <a:rPr lang="en-GB" dirty="0" err="1"/>
              <a:t>ecmwf</a:t>
            </a:r>
            <a:r>
              <a:rPr lang="en-GB" dirty="0"/>
              <a:t>/</a:t>
            </a:r>
            <a:r>
              <a:rPr lang="en-GB" dirty="0" err="1"/>
              <a:t>fdb</a:t>
            </a:r>
            <a:r>
              <a:rPr lang="en-GB" dirty="0"/>
              <a:t>)</a:t>
            </a:r>
            <a:endParaRPr lang="en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5142A-8BEA-3570-EA09-C8E50D4B7469}"/>
              </a:ext>
            </a:extLst>
          </p:cNvPr>
          <p:cNvSpPr txBox="1"/>
          <p:nvPr/>
        </p:nvSpPr>
        <p:spPr>
          <a:xfrm>
            <a:off x="7631130" y="6417266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1F497D"/>
                </a:solidFill>
                <a:effectLst/>
                <a:latin typeface="Helvetica" pitchFamily="2" charset="0"/>
              </a:rPr>
              <a:t>DestinE</a:t>
            </a:r>
            <a:r>
              <a:rPr lang="en-GB" dirty="0">
                <a:solidFill>
                  <a:srgbClr val="1F497D"/>
                </a:solidFill>
                <a:effectLst/>
                <a:latin typeface="Helvetica" pitchFamily="2" charset="0"/>
              </a:rPr>
              <a:t> climate DT simplified concept</a:t>
            </a:r>
          </a:p>
        </p:txBody>
      </p:sp>
    </p:spTree>
    <p:extLst>
      <p:ext uri="{BB962C8B-B14F-4D97-AF65-F5344CB8AC3E}">
        <p14:creationId xmlns:p14="http://schemas.microsoft.com/office/powerpoint/2010/main" val="353212310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C-basic-slides-template_16-9" id="{AAB24581-0339-DB48-9A9E-94FF9CCE0EF1}" vid="{493FE76A-731F-C54D-BA8D-4FC689135A2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personalizado</Template>
  <TotalTime>483</TotalTime>
  <Words>971</Words>
  <Application>Microsoft Macintosh PowerPoint</Application>
  <PresentationFormat>Widescreen</PresentationFormat>
  <Paragraphs>143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Roboto</vt:lpstr>
      <vt:lpstr>Diseño personalizado</vt:lpstr>
      <vt:lpstr>Destination Earth project: implementation of Earth Digital Twins at BSC</vt:lpstr>
      <vt:lpstr>Outline</vt:lpstr>
      <vt:lpstr>Earth Sciences</vt:lpstr>
      <vt:lpstr>Destination Earth</vt:lpstr>
      <vt:lpstr>Digital Twins</vt:lpstr>
      <vt:lpstr>CATS (Climate DT)</vt:lpstr>
      <vt:lpstr>DEODE (Extremes DT)</vt:lpstr>
      <vt:lpstr>Unprecedented space and time resolution</vt:lpstr>
      <vt:lpstr>Output management</vt:lpstr>
      <vt:lpstr>DE Uses Cases</vt:lpstr>
      <vt:lpstr>EuroHPC and pre-exascale machines</vt:lpstr>
      <vt:lpstr>Multidisciplinary and Interdepartamental </vt:lpstr>
      <vt:lpstr>Impact of DE in Spanish Ecosystem</vt:lpstr>
      <vt:lpstr>Destination Earth next phases</vt:lpstr>
      <vt:lpstr>Destination Earth as a game changer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Barcelona Supercomputing Center</dc:title>
  <dc:creator>Kim Serradell</dc:creator>
  <cp:lastModifiedBy>Kim Serradell</cp:lastModifiedBy>
  <cp:revision>19</cp:revision>
  <dcterms:created xsi:type="dcterms:W3CDTF">2022-09-02T07:35:00Z</dcterms:created>
  <dcterms:modified xsi:type="dcterms:W3CDTF">2022-09-15T07:24:47Z</dcterms:modified>
</cp:coreProperties>
</file>