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handoutMasterIdLst>
    <p:handoutMasterId r:id="rId33"/>
  </p:handoutMasterIdLst>
  <p:sldIdLst>
    <p:sldId id="256" r:id="rId2"/>
    <p:sldId id="269" r:id="rId3"/>
    <p:sldId id="288" r:id="rId4"/>
    <p:sldId id="289" r:id="rId5"/>
    <p:sldId id="295" r:id="rId6"/>
    <p:sldId id="290" r:id="rId7"/>
    <p:sldId id="306" r:id="rId8"/>
    <p:sldId id="291" r:id="rId9"/>
    <p:sldId id="301" r:id="rId10"/>
    <p:sldId id="294" r:id="rId11"/>
    <p:sldId id="279" r:id="rId12"/>
    <p:sldId id="278" r:id="rId13"/>
    <p:sldId id="293" r:id="rId14"/>
    <p:sldId id="282" r:id="rId15"/>
    <p:sldId id="302" r:id="rId16"/>
    <p:sldId id="280" r:id="rId17"/>
    <p:sldId id="281" r:id="rId18"/>
    <p:sldId id="275" r:id="rId19"/>
    <p:sldId id="297" r:id="rId20"/>
    <p:sldId id="277" r:id="rId21"/>
    <p:sldId id="283" r:id="rId22"/>
    <p:sldId id="272" r:id="rId23"/>
    <p:sldId id="268" r:id="rId24"/>
    <p:sldId id="305" r:id="rId25"/>
    <p:sldId id="273" r:id="rId26"/>
    <p:sldId id="303" r:id="rId27"/>
    <p:sldId id="300" r:id="rId28"/>
    <p:sldId id="304" r:id="rId29"/>
    <p:sldId id="298" r:id="rId30"/>
    <p:sldId id="299" r:id="rId31"/>
  </p:sldIdLst>
  <p:sldSz cx="9144000" cy="7019925"/>
  <p:notesSz cx="6858000" cy="9144000"/>
  <p:defaultTextStyle>
    <a:defPPr>
      <a:defRPr lang="en-US"/>
    </a:defPPr>
    <a:lvl1pPr algn="l" rtl="0" fontAlgn="base">
      <a:spcBef>
        <a:spcPct val="0"/>
      </a:spcBef>
      <a:spcAft>
        <a:spcPct val="0"/>
      </a:spcAft>
      <a:defRPr kern="1200">
        <a:solidFill>
          <a:schemeClr val="tx1"/>
        </a:solidFill>
        <a:latin typeface="Arial" charset="0"/>
        <a:ea typeface="DejaVu Sans" pitchFamily="34" charset="0"/>
        <a:cs typeface="DejaVu Sans" pitchFamily="34" charset="0"/>
      </a:defRPr>
    </a:lvl1pPr>
    <a:lvl2pPr marL="457200" algn="l" rtl="0" fontAlgn="base">
      <a:spcBef>
        <a:spcPct val="0"/>
      </a:spcBef>
      <a:spcAft>
        <a:spcPct val="0"/>
      </a:spcAft>
      <a:defRPr kern="1200">
        <a:solidFill>
          <a:schemeClr val="tx1"/>
        </a:solidFill>
        <a:latin typeface="Arial" charset="0"/>
        <a:ea typeface="DejaVu Sans" pitchFamily="34" charset="0"/>
        <a:cs typeface="DejaVu Sans" pitchFamily="34" charset="0"/>
      </a:defRPr>
    </a:lvl2pPr>
    <a:lvl3pPr marL="914400" algn="l" rtl="0" fontAlgn="base">
      <a:spcBef>
        <a:spcPct val="0"/>
      </a:spcBef>
      <a:spcAft>
        <a:spcPct val="0"/>
      </a:spcAft>
      <a:defRPr kern="1200">
        <a:solidFill>
          <a:schemeClr val="tx1"/>
        </a:solidFill>
        <a:latin typeface="Arial" charset="0"/>
        <a:ea typeface="DejaVu Sans" pitchFamily="34" charset="0"/>
        <a:cs typeface="DejaVu Sans" pitchFamily="34" charset="0"/>
      </a:defRPr>
    </a:lvl3pPr>
    <a:lvl4pPr marL="1371600" algn="l" rtl="0" fontAlgn="base">
      <a:spcBef>
        <a:spcPct val="0"/>
      </a:spcBef>
      <a:spcAft>
        <a:spcPct val="0"/>
      </a:spcAft>
      <a:defRPr kern="1200">
        <a:solidFill>
          <a:schemeClr val="tx1"/>
        </a:solidFill>
        <a:latin typeface="Arial" charset="0"/>
        <a:ea typeface="DejaVu Sans" pitchFamily="34" charset="0"/>
        <a:cs typeface="DejaVu Sans" pitchFamily="34" charset="0"/>
      </a:defRPr>
    </a:lvl4pPr>
    <a:lvl5pPr marL="1828800" algn="l" rtl="0" fontAlgn="base">
      <a:spcBef>
        <a:spcPct val="0"/>
      </a:spcBef>
      <a:spcAft>
        <a:spcPct val="0"/>
      </a:spcAft>
      <a:defRPr kern="1200">
        <a:solidFill>
          <a:schemeClr val="tx1"/>
        </a:solidFill>
        <a:latin typeface="Arial" charset="0"/>
        <a:ea typeface="DejaVu Sans" pitchFamily="34" charset="0"/>
        <a:cs typeface="DejaVu Sans" pitchFamily="34" charset="0"/>
      </a:defRPr>
    </a:lvl5pPr>
    <a:lvl6pPr marL="2286000" algn="l" defTabSz="914400" rtl="0" eaLnBrk="1" latinLnBrk="0" hangingPunct="1">
      <a:defRPr kern="1200">
        <a:solidFill>
          <a:schemeClr val="tx1"/>
        </a:solidFill>
        <a:latin typeface="Arial" charset="0"/>
        <a:ea typeface="DejaVu Sans" pitchFamily="34" charset="0"/>
        <a:cs typeface="DejaVu Sans" pitchFamily="34" charset="0"/>
      </a:defRPr>
    </a:lvl6pPr>
    <a:lvl7pPr marL="2743200" algn="l" defTabSz="914400" rtl="0" eaLnBrk="1" latinLnBrk="0" hangingPunct="1">
      <a:defRPr kern="1200">
        <a:solidFill>
          <a:schemeClr val="tx1"/>
        </a:solidFill>
        <a:latin typeface="Arial" charset="0"/>
        <a:ea typeface="DejaVu Sans" pitchFamily="34" charset="0"/>
        <a:cs typeface="DejaVu Sans" pitchFamily="34" charset="0"/>
      </a:defRPr>
    </a:lvl7pPr>
    <a:lvl8pPr marL="3200400" algn="l" defTabSz="914400" rtl="0" eaLnBrk="1" latinLnBrk="0" hangingPunct="1">
      <a:defRPr kern="1200">
        <a:solidFill>
          <a:schemeClr val="tx1"/>
        </a:solidFill>
        <a:latin typeface="Arial" charset="0"/>
        <a:ea typeface="DejaVu Sans" pitchFamily="34" charset="0"/>
        <a:cs typeface="DejaVu Sans" pitchFamily="34" charset="0"/>
      </a:defRPr>
    </a:lvl8pPr>
    <a:lvl9pPr marL="3657600" algn="l" defTabSz="914400" rtl="0" eaLnBrk="1" latinLnBrk="0" hangingPunct="1">
      <a:defRPr kern="1200">
        <a:solidFill>
          <a:schemeClr val="tx1"/>
        </a:solidFill>
        <a:latin typeface="Arial" charset="0"/>
        <a:ea typeface="DejaVu Sans" pitchFamily="34" charset="0"/>
        <a:cs typeface="DejaVu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67" autoAdjust="0"/>
    <p:restoredTop sz="94803" autoAdjust="0"/>
  </p:normalViewPr>
  <p:slideViewPr>
    <p:cSldViewPr>
      <p:cViewPr>
        <p:scale>
          <a:sx n="60" d="100"/>
          <a:sy n="60" d="100"/>
        </p:scale>
        <p:origin x="-1230" y="-252"/>
      </p:cViewPr>
      <p:guideLst>
        <p:guide orient="horz" pos="850"/>
        <p:guide pos="385"/>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3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mn-ea"/>
              </a:defRPr>
            </a:lvl1pPr>
          </a:lstStyle>
          <a:p>
            <a:pPr>
              <a:defRPr/>
            </a:pPr>
            <a:fld id="{3EB5EA4F-0725-4C94-87E3-1443F653A406}" type="datetimeFigureOut">
              <a:rPr lang="en-US"/>
              <a:pPr>
                <a:defRPr/>
              </a:pPr>
              <a:t>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mn-ea"/>
              </a:defRPr>
            </a:lvl1pPr>
          </a:lstStyle>
          <a:p>
            <a:pPr>
              <a:defRPr/>
            </a:pPr>
            <a:fld id="{4C198933-CAC8-4210-A6CA-4401A19B66EC}" type="slidenum">
              <a:rPr lang="en-US"/>
              <a:pPr>
                <a:defRPr/>
              </a:pPr>
              <a:t>‹Nº›</a:t>
            </a:fld>
            <a:endParaRPr lang="en-US"/>
          </a:p>
        </p:txBody>
      </p:sp>
    </p:spTree>
    <p:extLst>
      <p:ext uri="{BB962C8B-B14F-4D97-AF65-F5344CB8AC3E}">
        <p14:creationId xmlns="" xmlns:p14="http://schemas.microsoft.com/office/powerpoint/2010/main" val="2122524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mn-ea"/>
              </a:defRPr>
            </a:lvl1pPr>
          </a:lstStyle>
          <a:p>
            <a:pPr>
              <a:defRPr/>
            </a:pPr>
            <a:fld id="{2E15CA09-7EA9-48E9-A480-61538BBFAB17}" type="datetimeFigureOut">
              <a:rPr lang="en-US"/>
              <a:pPr>
                <a:defRPr/>
              </a:pPr>
              <a:t>1/23/2017</a:t>
            </a:fld>
            <a:endParaRPr lang="en-US"/>
          </a:p>
        </p:txBody>
      </p:sp>
      <p:sp>
        <p:nvSpPr>
          <p:cNvPr id="4" name="Slide Image Placeholder 3"/>
          <p:cNvSpPr>
            <a:spLocks noGrp="1" noRot="1" noChangeAspect="1"/>
          </p:cNvSpPr>
          <p:nvPr>
            <p:ph type="sldImg" idx="2"/>
          </p:nvPr>
        </p:nvSpPr>
        <p:spPr>
          <a:xfrm>
            <a:off x="1195388" y="685800"/>
            <a:ext cx="4467225"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mn-ea"/>
              </a:defRPr>
            </a:lvl1pPr>
          </a:lstStyle>
          <a:p>
            <a:pPr>
              <a:defRPr/>
            </a:pPr>
            <a:fld id="{3EFD383E-6505-45FE-99E8-1B8BDAB0A8FC}" type="slidenum">
              <a:rPr lang="en-US"/>
              <a:pPr>
                <a:defRPr/>
              </a:pPr>
              <a:t>‹Nº›</a:t>
            </a:fld>
            <a:endParaRPr lang="en-US"/>
          </a:p>
        </p:txBody>
      </p:sp>
    </p:spTree>
    <p:extLst>
      <p:ext uri="{BB962C8B-B14F-4D97-AF65-F5344CB8AC3E}">
        <p14:creationId xmlns="" xmlns:p14="http://schemas.microsoft.com/office/powerpoint/2010/main" val="1989772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mtClean="0"/>
              <a:t>Initial-value driven: internal variability</a:t>
            </a:r>
            <a:r>
              <a:rPr lang="es-ES" baseline="0" smtClean="0"/>
              <a:t> of the whole climate system. A realistic state of the atmosphere is needed and therefore sources of prediction such as the ENSO are used, which contributes to the forecast quality on seasonal time scales</a:t>
            </a:r>
          </a:p>
          <a:p>
            <a:r>
              <a:rPr lang="es-ES" baseline="0" smtClean="0"/>
              <a:t>Boundary-condition driven: burdened by uncertainties in feedback processes that play a central role in constraining climate projections: 1) human-induced changes in greenhouse gas and aerosol concentrations, 2) land use changes, 3) natural variations in solar activity and volcanic aerosol</a:t>
            </a:r>
            <a:endParaRPr lang="es-ES"/>
          </a:p>
        </p:txBody>
      </p:sp>
      <p:sp>
        <p:nvSpPr>
          <p:cNvPr id="4" name="3 Marcador de número de diapositiva"/>
          <p:cNvSpPr>
            <a:spLocks noGrp="1"/>
          </p:cNvSpPr>
          <p:nvPr>
            <p:ph type="sldNum" sz="quarter" idx="10"/>
          </p:nvPr>
        </p:nvSpPr>
        <p:spPr/>
        <p:txBody>
          <a:bodyPr/>
          <a:lstStyle/>
          <a:p>
            <a:pPr>
              <a:defRPr/>
            </a:pPr>
            <a:fld id="{3EFD383E-6505-45FE-99E8-1B8BDAB0A8FC}"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n-US" smtClean="0">
              <a:ea typeface="ＭＳ Ｐゴシック" pitchFamily="34" charset="-128"/>
            </a:endParaRPr>
          </a:p>
        </p:txBody>
      </p:sp>
      <p:sp>
        <p:nvSpPr>
          <p:cNvPr id="77827"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F308C4-8381-47F9-BE3C-D364AD1A4A60}" type="slidenum">
              <a:rPr lang="en-US" altLang="en-US" sz="1200"/>
              <a:pPr eaLnBrk="1" hangingPunct="1"/>
              <a:t>28</a:t>
            </a:fld>
            <a:endParaRPr lang="en-US" altLang="en-US" sz="1200"/>
          </a:p>
        </p:txBody>
      </p:sp>
    </p:spTree>
    <p:extLst>
      <p:ext uri="{BB962C8B-B14F-4D97-AF65-F5344CB8AC3E}">
        <p14:creationId xmlns="" xmlns:p14="http://schemas.microsoft.com/office/powerpoint/2010/main" val="33903682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75"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82563"/>
            <a:ext cx="160020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smtClean="0">
                <a:solidFill>
                  <a:srgbClr val="FFFFFF"/>
                </a:solidFill>
                <a:ea typeface="+mn-ea"/>
              </a:rPr>
              <a:t>www.bsc.es</a:t>
            </a:r>
            <a:endParaRPr lang="en-US" altLang="en-US" sz="180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209800" y="830263"/>
            <a:ext cx="4603750" cy="138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838825" y="1025525"/>
            <a:ext cx="1012825" cy="52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5538788" y="6386513"/>
            <a:ext cx="425450"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6227763" y="6389688"/>
            <a:ext cx="393700"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 xmlns:a14="http://schemas.microsoft.com/office/drawing/2010/main" val="0"/>
              </a:ext>
            </a:extLst>
          </a:blip>
          <a:srcRect/>
          <a:stretch>
            <a:fillRect/>
          </a:stretch>
        </p:blipFill>
        <p:spPr bwMode="auto">
          <a:xfrm>
            <a:off x="6878638" y="6386513"/>
            <a:ext cx="447675"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cstate="print">
            <a:extLst>
              <a:ext uri="{28A0092B-C50C-407E-A947-70E740481C1C}">
                <a14:useLocalDpi xmlns="" xmlns:a14="http://schemas.microsoft.com/office/drawing/2010/main" val="0"/>
              </a:ext>
            </a:extLst>
          </a:blip>
          <a:srcRect/>
          <a:stretch>
            <a:fillRect/>
          </a:stretch>
        </p:blipFill>
        <p:spPr bwMode="auto">
          <a:xfrm>
            <a:off x="7480300" y="6386513"/>
            <a:ext cx="763588" cy="33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6488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828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defRPr/>
            </a:pPr>
            <a:fld id="{DCFA3AF2-F9D4-4645-91BB-75BA9BDC66FF}" type="slidenum">
              <a:rPr lang="en-US" altLang="en-US" sz="1000" smtClean="0">
                <a:solidFill>
                  <a:srgbClr val="23589C"/>
                </a:solidFill>
                <a:ea typeface="+mn-ea"/>
              </a:rPr>
              <a:pPr algn="r" eaLnBrk="1" hangingPunct="1">
                <a:spcBef>
                  <a:spcPct val="0"/>
                </a:spcBef>
                <a:buFontTx/>
                <a:buNone/>
                <a:defRPr/>
              </a:pPr>
              <a:t>‹Nº›</a:t>
            </a:fld>
            <a:endParaRPr lang="en-US" altLang="en-US" sz="1800" dirty="0" smtClean="0">
              <a:latin typeface="Calibri" pitchFamily="34" charset="0"/>
              <a:ea typeface="+mn-ea"/>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11"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 xmlns:p14="http://schemas.microsoft.com/office/powerpoint/2010/main" val="27618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10" name="Picture 13" descr="D:\OLD\MisDocumentos\JASMINA\BSC-Corporative Design\BSC Template\cabecera2012-1600px.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828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defRPr/>
            </a:pPr>
            <a:fld id="{FF37EF30-EC72-4665-ABDB-DC60BA2EC161}" type="slidenum">
              <a:rPr lang="en-US" altLang="en-US" sz="1000" smtClean="0">
                <a:solidFill>
                  <a:srgbClr val="23589C"/>
                </a:solidFill>
                <a:ea typeface="+mn-ea"/>
              </a:rPr>
              <a:pPr algn="r" eaLnBrk="1" hangingPunct="1">
                <a:spcBef>
                  <a:spcPct val="0"/>
                </a:spcBef>
                <a:buFontTx/>
                <a:buNone/>
                <a:defRPr/>
              </a:pPr>
              <a:t>‹Nº›</a:t>
            </a:fld>
            <a:endParaRPr lang="en-US" altLang="en-US" sz="1800" dirty="0" smtClean="0">
              <a:latin typeface="Calibri" pitchFamily="34" charset="0"/>
              <a:ea typeface="+mn-ea"/>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hart Placeholder 3"/>
          <p:cNvSpPr>
            <a:spLocks noGrp="1" noChangeAspect="1"/>
          </p:cNvSpPr>
          <p:nvPr>
            <p:ph type="chart" sz="quarter" idx="11"/>
          </p:nvPr>
        </p:nvSpPr>
        <p:spPr>
          <a:xfrm>
            <a:off x="4572000" y="1997794"/>
            <a:ext cx="4152900" cy="4608512"/>
          </a:xfrm>
          <a:prstGeom prst="rect">
            <a:avLst/>
          </a:prstGeom>
        </p:spPr>
        <p:txBody>
          <a:bodyPr/>
          <a:lstStyle>
            <a:lvl1pPr marL="0" indent="0">
              <a:buNone/>
              <a:defRPr sz="1200"/>
            </a:lvl1pPr>
          </a:lstStyle>
          <a:p>
            <a:pPr lvl="0"/>
            <a:r>
              <a:rPr lang="es-ES" noProof="0" smtClean="0"/>
              <a:t>Haga clic en el icono para agregar un gráfico</a:t>
            </a:r>
            <a:endParaRPr lang="es-ES" noProof="0" dirty="0" smtClean="0"/>
          </a:p>
        </p:txBody>
      </p:sp>
    </p:spTree>
    <p:extLst>
      <p:ext uri="{BB962C8B-B14F-4D97-AF65-F5344CB8AC3E}">
        <p14:creationId xmlns="" xmlns:p14="http://schemas.microsoft.com/office/powerpoint/2010/main" val="56593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11" name="Picture 13" descr="D:\OLD\MisDocumentos\JASMINA\BSC-Corporative Design\BSC Template\cabecera2012-1600px.jp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828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505575"/>
            <a:ext cx="5334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defRPr/>
            </a:pPr>
            <a:fld id="{1DC203E5-BAC0-4834-9B43-0383D9F99E61}" type="slidenum">
              <a:rPr lang="en-US" altLang="en-US" sz="1000" smtClean="0">
                <a:solidFill>
                  <a:srgbClr val="23589C"/>
                </a:solidFill>
                <a:ea typeface="+mn-ea"/>
              </a:rPr>
              <a:pPr algn="r" eaLnBrk="1" hangingPunct="1">
                <a:spcBef>
                  <a:spcPct val="0"/>
                </a:spcBef>
                <a:buFontTx/>
                <a:buNone/>
                <a:defRPr/>
              </a:pPr>
              <a:t>‹Nº›</a:t>
            </a:fld>
            <a:endParaRPr lang="en-US" altLang="en-US" sz="1800" dirty="0" smtClean="0">
              <a:latin typeface="Calibri" pitchFamily="34" charset="0"/>
              <a:ea typeface="+mn-ea"/>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732588" y="144463"/>
            <a:ext cx="1936750"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245475" y="125413"/>
            <a:ext cx="574675"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4432"/>
            <a:ext cx="6191348" cy="696944"/>
          </a:xfrm>
          <a:prstGeom prst="rect">
            <a:avLst/>
          </a:prstGeom>
        </p:spPr>
        <p:txBody>
          <a:bodyPr/>
          <a:lstStyle>
            <a:lvl1pPr algn="l">
              <a:defRPr sz="2800" baseline="0">
                <a:solidFill>
                  <a:schemeClr val="accent1"/>
                </a:solidFill>
                <a:latin typeface="+mj-lt"/>
              </a:defRPr>
            </a:lvl1pPr>
          </a:lstStyle>
          <a:p>
            <a:r>
              <a:rPr lang="es-ES" smtClean="0"/>
              <a:t>Haga clic para modificar el estilo de título del patrón</a:t>
            </a:r>
            <a:endParaRPr lang="en-US" dirty="0"/>
          </a:p>
        </p:txBody>
      </p:sp>
      <p:sp>
        <p:nvSpPr>
          <p:cNvPr id="10" name="Picture Placeholder 9"/>
          <p:cNvSpPr>
            <a:spLocks noGrp="1" noChangeAspect="1"/>
          </p:cNvSpPr>
          <p:nvPr>
            <p:ph type="pic" sz="quarter" idx="11"/>
          </p:nvPr>
        </p:nvSpPr>
        <p:spPr>
          <a:xfrm>
            <a:off x="4572000" y="3221930"/>
            <a:ext cx="4152900" cy="3384376"/>
          </a:xfrm>
          <a:prstGeom prst="rect">
            <a:avLst/>
          </a:prstGeom>
        </p:spPr>
        <p:txBody>
          <a:bodyPr/>
          <a:lstStyle>
            <a:lvl1pPr marL="0" indent="0">
              <a:buNone/>
              <a:defRPr sz="1200"/>
            </a:lvl1pPr>
          </a:lstStyle>
          <a:p>
            <a:pPr lvl="0"/>
            <a:r>
              <a:rPr lang="es-ES" noProof="0" smtClean="0"/>
              <a:t>Haga clic en el icono para agregar una imagen</a:t>
            </a:r>
            <a:endParaRPr lang="en-US" noProof="0" dirty="0"/>
          </a:p>
        </p:txBody>
      </p:sp>
      <p:sp>
        <p:nvSpPr>
          <p:cNvPr id="9" name="Text Placeholder 10"/>
          <p:cNvSpPr>
            <a:spLocks noGrp="1" noChangeAspect="1"/>
          </p:cNvSpPr>
          <p:nvPr>
            <p:ph type="body" sz="quarter" idx="10"/>
          </p:nvPr>
        </p:nvSpPr>
        <p:spPr>
          <a:xfrm>
            <a:off x="395535" y="985391"/>
            <a:ext cx="8329365" cy="5520184"/>
          </a:xfrm>
          <a:prstGeom prst="rect">
            <a:avLst/>
          </a:prstGeom>
        </p:spPr>
        <p:txBody>
          <a:bodyPr/>
          <a:lstStyle>
            <a:lvl1pPr>
              <a:defRPr sz="2400"/>
            </a:lvl1pPr>
            <a:lvl2pPr>
              <a:defRPr sz="2000"/>
            </a:lvl2pPr>
            <a:lvl3pPr>
              <a:defRPr sz="1800"/>
            </a:lvl3pPr>
            <a:lvl4pPr>
              <a:defRPr sz="1600"/>
            </a:lvl4pPr>
            <a:lvl5pPr>
              <a:defRPr sz="14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 xmlns:p14="http://schemas.microsoft.com/office/powerpoint/2010/main" val="336167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MAIN RESEARCH LINES &amp; RESULTS</a:t>
            </a:r>
            <a:endParaRPr lang="en-US" altLang="en-US" sz="1800" dirty="0" smtClean="0">
              <a:latin typeface="Calibri" pitchFamily="34" charset="0"/>
              <a:ea typeface="+mn-ea"/>
            </a:endParaRPr>
          </a:p>
        </p:txBody>
      </p:sp>
    </p:spTree>
    <p:extLst>
      <p:ext uri="{BB962C8B-B14F-4D97-AF65-F5344CB8AC3E}">
        <p14:creationId xmlns="" xmlns:p14="http://schemas.microsoft.com/office/powerpoint/2010/main" val="27557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81225"/>
            <a:ext cx="77724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smtClean="0">
                <a:solidFill>
                  <a:srgbClr val="FFFFFF"/>
                </a:solidFill>
                <a:ea typeface="+mn-ea"/>
              </a:rPr>
              <a:t>FUTURE PLANS</a:t>
            </a:r>
            <a:endParaRPr lang="en-US" altLang="en-US" sz="1800" smtClean="0">
              <a:latin typeface="Calibri" pitchFamily="34" charset="0"/>
              <a:ea typeface="+mn-ea"/>
            </a:endParaRPr>
          </a:p>
        </p:txBody>
      </p:sp>
      <p:pic>
        <p:nvPicPr>
          <p:cNvPr id="3"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333625"/>
            <a:ext cx="77724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s-ES" altLang="en-US" sz="2800" dirty="0" smtClean="0">
                <a:solidFill>
                  <a:srgbClr val="FFFFFF"/>
                </a:solidFill>
                <a:ea typeface="+mn-ea"/>
              </a:rPr>
              <a:t>FUTURE PLANS</a:t>
            </a:r>
            <a:endParaRPr lang="en-US" altLang="en-US" sz="1800" dirty="0" smtClean="0">
              <a:latin typeface="Calibri" pitchFamily="34" charset="0"/>
              <a:ea typeface="+mn-ea"/>
            </a:endParaRPr>
          </a:p>
        </p:txBody>
      </p:sp>
    </p:spTree>
    <p:extLst>
      <p:ext uri="{BB962C8B-B14F-4D97-AF65-F5344CB8AC3E}">
        <p14:creationId xmlns="" xmlns:p14="http://schemas.microsoft.com/office/powerpoint/2010/main" val="35589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5"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292725" y="185738"/>
            <a:ext cx="3306763" cy="99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885113" y="176213"/>
            <a:ext cx="83026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76996"/>
            <a:ext cx="8229600" cy="665931"/>
          </a:xfrm>
          <a:prstGeom prst="rect">
            <a:avLst/>
          </a:prstGeom>
        </p:spPr>
        <p:txBody>
          <a:bodyPr/>
          <a:lstStyle>
            <a:lvl1pPr>
              <a:defRPr sz="3200" baseline="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 xmlns:p14="http://schemas.microsoft.com/office/powerpoint/2010/main" val="76348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476375" y="1584325"/>
            <a:ext cx="6191250"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200775" y="1690688"/>
            <a:ext cx="15557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sp>
        <p:nvSpPr>
          <p:cNvPr id="9" name="8 Título"/>
          <p:cNvSpPr>
            <a:spLocks noGrp="1" noChangeAspect="1"/>
          </p:cNvSpPr>
          <p:nvPr>
            <p:ph type="title"/>
          </p:nvPr>
        </p:nvSpPr>
        <p:spPr>
          <a:xfrm>
            <a:off x="3819339" y="4806106"/>
            <a:ext cx="4762872" cy="720080"/>
          </a:xfrm>
          <a:prstGeom prst="rect">
            <a:avLst/>
          </a:prstGeom>
        </p:spPr>
        <p:txBody>
          <a:bodyPr/>
          <a:lstStyle>
            <a:lvl1pPr algn="r">
              <a:defRPr sz="2800" baseline="0">
                <a:solidFill>
                  <a:schemeClr val="accent1"/>
                </a:solidFill>
              </a:defRPr>
            </a:lvl1pPr>
          </a:lstStyle>
          <a:p>
            <a:r>
              <a:rPr lang="es-ES" smtClean="0"/>
              <a:t>Haga clic para modificar el estilo de título del patrón</a:t>
            </a:r>
            <a:endParaRPr lang="es-ES" dirty="0"/>
          </a:p>
        </p:txBody>
      </p:sp>
    </p:spTree>
    <p:extLst>
      <p:ext uri="{BB962C8B-B14F-4D97-AF65-F5344CB8AC3E}">
        <p14:creationId xmlns="" xmlns:p14="http://schemas.microsoft.com/office/powerpoint/2010/main" val="40328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701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82563"/>
            <a:ext cx="1600200" cy="49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s-ES" altLang="en-US" sz="1800" dirty="0" smtClean="0">
                <a:solidFill>
                  <a:srgbClr val="FFFFFF"/>
                </a:solidFill>
                <a:ea typeface="+mn-ea"/>
              </a:rPr>
              <a:t>www.bsc.es</a:t>
            </a:r>
            <a:endParaRPr lang="en-US" altLang="en-US" sz="1800" dirty="0" smtClean="0">
              <a:latin typeface="Calibri" pitchFamily="34" charset="0"/>
              <a:ea typeface="+mn-ea"/>
            </a:endParaRPr>
          </a:p>
        </p:txBody>
      </p:sp>
      <p:pic>
        <p:nvPicPr>
          <p:cNvPr id="4" name="Picture 11" descr="C:\Users\lbermude\Documents\Laura\PWP BSC\img_ok\logo.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843213" y="2016125"/>
            <a:ext cx="3306762"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5435600" y="2006600"/>
            <a:ext cx="830263"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712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4400">
          <a:solidFill>
            <a:schemeClr val="tx2"/>
          </a:solidFill>
          <a:latin typeface="Arial" pitchFamily="34" charset="0"/>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Arial" pitchFamily="34" charset="0"/>
        </a:defRPr>
      </a:lvl1pPr>
      <a:lvl2pPr marL="742950" indent="-285750" algn="l" rtl="0" eaLnBrk="1" fontAlgn="base" hangingPunct="1">
        <a:spcBef>
          <a:spcPct val="20000"/>
        </a:spcBef>
        <a:spcAft>
          <a:spcPct val="0"/>
        </a:spcAft>
        <a:buChar char="–"/>
        <a:defRPr sz="2800">
          <a:solidFill>
            <a:schemeClr val="tx1"/>
          </a:solidFill>
          <a:latin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3" name="TextShape 2"/>
          <p:cNvSpPr txBox="1">
            <a:spLocks noChangeArrowheads="1"/>
          </p:cNvSpPr>
          <p:nvPr/>
        </p:nvSpPr>
        <p:spPr bwMode="auto">
          <a:xfrm>
            <a:off x="685800" y="2581076"/>
            <a:ext cx="7772400" cy="150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algn="ctr" eaLnBrk="1" hangingPunct="1"/>
            <a:r>
              <a:rPr lang="es-ES" altLang="en-US" sz="3200" b="1" smtClean="0">
                <a:solidFill>
                  <a:srgbClr val="FFFFFF"/>
                </a:solidFill>
              </a:rPr>
              <a:t>CLIMATE PREDICTIONS and the MANTEL ITN</a:t>
            </a:r>
            <a:endParaRPr lang="en-US" altLang="en-US">
              <a:latin typeface="Calibri" pitchFamily="34" charset="0"/>
            </a:endParaRPr>
          </a:p>
        </p:txBody>
      </p:sp>
      <p:sp>
        <p:nvSpPr>
          <p:cNvPr id="10245" name="TextShape 4"/>
          <p:cNvSpPr txBox="1">
            <a:spLocks noChangeArrowheads="1"/>
          </p:cNvSpPr>
          <p:nvPr/>
        </p:nvSpPr>
        <p:spPr bwMode="auto">
          <a:xfrm>
            <a:off x="1350963" y="4757738"/>
            <a:ext cx="648017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1"/>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algn="ctr" eaLnBrk="1" hangingPunct="1"/>
            <a:r>
              <a:rPr lang="es-ES" altLang="en-US" smtClean="0">
                <a:solidFill>
                  <a:srgbClr val="FFFFFF"/>
                </a:solidFill>
              </a:rPr>
              <a:t>Marta Terrado, Albert Soret, Francisco Doblas-Reyes</a:t>
            </a:r>
          </a:p>
          <a:p>
            <a:pPr algn="ctr" eaLnBrk="1" hangingPunct="1"/>
            <a:r>
              <a:rPr lang="es-ES" altLang="es-ES" smtClean="0">
                <a:solidFill>
                  <a:schemeClr val="accent4"/>
                </a:solidFill>
              </a:rPr>
              <a:t>Earth Sciences Department, Earth System Services Group</a:t>
            </a:r>
          </a:p>
          <a:p>
            <a:pPr algn="ctr" eaLnBrk="1" hangingPunct="1"/>
            <a:endParaRPr lang="en-US" altLang="en-US">
              <a:latin typeface="Calibri" pitchFamily="34" charset="0"/>
            </a:endParaRPr>
          </a:p>
        </p:txBody>
      </p:sp>
    </p:spTree>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Application to key sectors </a:t>
            </a:r>
            <a:endParaRPr lang="es-ES"/>
          </a:p>
        </p:txBody>
      </p:sp>
      <p:grpSp>
        <p:nvGrpSpPr>
          <p:cNvPr id="5" name="Group 2"/>
          <p:cNvGrpSpPr/>
          <p:nvPr/>
        </p:nvGrpSpPr>
        <p:grpSpPr>
          <a:xfrm>
            <a:off x="173123" y="1653755"/>
            <a:ext cx="6047657" cy="4535742"/>
            <a:chOff x="2915816" y="1637754"/>
            <a:chExt cx="6047657" cy="4535742"/>
          </a:xfrm>
        </p:grpSpPr>
        <p:grpSp>
          <p:nvGrpSpPr>
            <p:cNvPr id="6" name="Group 3"/>
            <p:cNvGrpSpPr/>
            <p:nvPr/>
          </p:nvGrpSpPr>
          <p:grpSpPr>
            <a:xfrm>
              <a:off x="2915816" y="1637754"/>
              <a:ext cx="6047657" cy="4535742"/>
              <a:chOff x="3131840" y="276164"/>
              <a:chExt cx="9144001" cy="6858000"/>
            </a:xfrm>
          </p:grpSpPr>
          <p:pic>
            <p:nvPicPr>
              <p:cNvPr id="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5469" t="5055" b="296"/>
              <a:stretch/>
            </p:blipFill>
            <p:spPr bwMode="auto">
              <a:xfrm>
                <a:off x="3131840" y="276164"/>
                <a:ext cx="914400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91411" b="89362"/>
              <a:stretch/>
            </p:blipFill>
            <p:spPr bwMode="auto">
              <a:xfrm>
                <a:off x="3153582" y="276164"/>
                <a:ext cx="1741943" cy="10791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5816" y="4897402"/>
              <a:ext cx="6047657" cy="1262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10"/>
          <p:cNvSpPr txBox="1"/>
          <p:nvPr/>
        </p:nvSpPr>
        <p:spPr>
          <a:xfrm>
            <a:off x="4381265" y="6380990"/>
            <a:ext cx="4543014" cy="338554"/>
          </a:xfrm>
          <a:prstGeom prst="rect">
            <a:avLst/>
          </a:prstGeom>
          <a:noFill/>
        </p:spPr>
        <p:txBody>
          <a:bodyPr wrap="square" rtlCol="0">
            <a:spAutoFit/>
          </a:bodyPr>
          <a:lstStyle/>
          <a:p>
            <a:pPr algn="r"/>
            <a:r>
              <a:rPr lang="en-US" sz="1600" dirty="0" smtClean="0"/>
              <a:t>www.seasonalhurricanepredictions.org</a:t>
            </a:r>
          </a:p>
        </p:txBody>
      </p:sp>
      <p:pic>
        <p:nvPicPr>
          <p:cNvPr id="11" name="12 Imagen"/>
          <p:cNvPicPr>
            <a:picLocks noChangeAspect="1"/>
          </p:cNvPicPr>
          <p:nvPr/>
        </p:nvPicPr>
        <p:blipFill rotWithShape="1">
          <a:blip r:embed="rId5" cstate="print">
            <a:extLst>
              <a:ext uri="{28A0092B-C50C-407E-A947-70E740481C1C}">
                <a14:useLocalDpi xmlns="" xmlns:a14="http://schemas.microsoft.com/office/drawing/2010/main" val="0"/>
              </a:ext>
            </a:extLst>
          </a:blip>
          <a:srcRect b="33002"/>
          <a:stretch/>
        </p:blipFill>
        <p:spPr>
          <a:xfrm>
            <a:off x="6452152" y="1658980"/>
            <a:ext cx="2447709" cy="4530517"/>
          </a:xfrm>
          <a:prstGeom prst="rect">
            <a:avLst/>
          </a:prstGeom>
        </p:spPr>
      </p:pic>
      <p:sp>
        <p:nvSpPr>
          <p:cNvPr id="12" name="TextBox 10"/>
          <p:cNvSpPr txBox="1"/>
          <p:nvPr/>
        </p:nvSpPr>
        <p:spPr>
          <a:xfrm>
            <a:off x="173123" y="6380990"/>
            <a:ext cx="2475130" cy="338554"/>
          </a:xfrm>
          <a:prstGeom prst="rect">
            <a:avLst/>
          </a:prstGeom>
          <a:noFill/>
        </p:spPr>
        <p:txBody>
          <a:bodyPr wrap="square" rtlCol="0">
            <a:spAutoFit/>
          </a:bodyPr>
          <a:lstStyle/>
          <a:p>
            <a:r>
              <a:rPr lang="en-US" sz="1600" dirty="0" smtClean="0"/>
              <a:t>www.project-ukko.net</a:t>
            </a:r>
          </a:p>
        </p:txBody>
      </p:sp>
      <p:sp>
        <p:nvSpPr>
          <p:cNvPr id="13" name="12 Rectángulo"/>
          <p:cNvSpPr/>
          <p:nvPr/>
        </p:nvSpPr>
        <p:spPr>
          <a:xfrm>
            <a:off x="6732240" y="904227"/>
            <a:ext cx="1872208" cy="769441"/>
          </a:xfrm>
          <a:prstGeom prst="rect">
            <a:avLst/>
          </a:prstGeom>
        </p:spPr>
        <p:txBody>
          <a:bodyPr wrap="square">
            <a:spAutoFit/>
          </a:bodyPr>
          <a:lstStyle/>
          <a:p>
            <a:pPr algn="ctr"/>
            <a:r>
              <a:rPr lang="es-ES" altLang="ca-ES" sz="2200" b="1" smtClean="0">
                <a:latin typeface="Arial Narrow" pitchFamily="34" charset="0"/>
              </a:rPr>
              <a:t>Climate service for insurance</a:t>
            </a:r>
          </a:p>
        </p:txBody>
      </p:sp>
      <p:sp>
        <p:nvSpPr>
          <p:cNvPr id="14" name="13 Rectángulo"/>
          <p:cNvSpPr/>
          <p:nvPr/>
        </p:nvSpPr>
        <p:spPr>
          <a:xfrm>
            <a:off x="1475656" y="1134859"/>
            <a:ext cx="3672408" cy="430887"/>
          </a:xfrm>
          <a:prstGeom prst="rect">
            <a:avLst/>
          </a:prstGeom>
        </p:spPr>
        <p:txBody>
          <a:bodyPr wrap="square">
            <a:spAutoFit/>
          </a:bodyPr>
          <a:lstStyle/>
          <a:p>
            <a:pPr algn="ctr"/>
            <a:r>
              <a:rPr lang="es-ES" altLang="ca-ES" sz="2200" b="1" dirty="0" err="1" smtClean="0">
                <a:latin typeface="Arial Narrow" pitchFamily="34" charset="0"/>
              </a:rPr>
              <a:t>Climate</a:t>
            </a:r>
            <a:r>
              <a:rPr lang="es-ES" altLang="ca-ES" sz="2200" b="1" dirty="0" smtClean="0">
                <a:latin typeface="Arial Narrow" pitchFamily="34" charset="0"/>
              </a:rPr>
              <a:t> </a:t>
            </a:r>
            <a:r>
              <a:rPr lang="es-ES" altLang="ca-ES" sz="2200" b="1" dirty="0" err="1" smtClean="0">
                <a:latin typeface="Arial Narrow" pitchFamily="34" charset="0"/>
              </a:rPr>
              <a:t>service</a:t>
            </a:r>
            <a:r>
              <a:rPr lang="es-ES" altLang="ca-ES" sz="2200" b="1" dirty="0" smtClean="0">
                <a:latin typeface="Arial Narrow" pitchFamily="34" charset="0"/>
              </a:rPr>
              <a:t> </a:t>
            </a:r>
            <a:r>
              <a:rPr lang="es-ES" altLang="ca-ES" sz="2200" b="1" dirty="0" err="1" smtClean="0">
                <a:latin typeface="Arial Narrow" pitchFamily="34" charset="0"/>
              </a:rPr>
              <a:t>for</a:t>
            </a:r>
            <a:r>
              <a:rPr lang="es-ES" altLang="ca-ES" sz="2200" b="1" dirty="0" smtClean="0">
                <a:latin typeface="Arial Narrow" pitchFamily="34" charset="0"/>
              </a:rPr>
              <a:t> </a:t>
            </a:r>
            <a:r>
              <a:rPr lang="es-ES" altLang="ca-ES" sz="2200" b="1" dirty="0" err="1" smtClean="0">
                <a:latin typeface="Arial Narrow" pitchFamily="34" charset="0"/>
              </a:rPr>
              <a:t>wind</a:t>
            </a:r>
            <a:r>
              <a:rPr lang="es-ES" altLang="ca-ES" sz="2200" b="1" dirty="0" smtClean="0">
                <a:latin typeface="Arial Narrow" pitchFamily="34" charset="0"/>
              </a:rPr>
              <a:t> </a:t>
            </a:r>
            <a:r>
              <a:rPr lang="es-ES" altLang="ca-ES" sz="2200" b="1" dirty="0" err="1" smtClean="0">
                <a:latin typeface="Arial Narrow" pitchFamily="34" charset="0"/>
              </a:rPr>
              <a:t>energy</a:t>
            </a:r>
            <a:endParaRPr lang="es-ES" altLang="ca-ES" sz="2200" b="1" dirty="0" smtClean="0">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Potential</a:t>
            </a:r>
            <a:r>
              <a:rPr lang="es-ES" dirty="0" smtClean="0"/>
              <a:t> </a:t>
            </a:r>
            <a:r>
              <a:rPr lang="es-ES" dirty="0" err="1" smtClean="0"/>
              <a:t>applications</a:t>
            </a:r>
            <a:endParaRPr lang="es-ES" dirty="0"/>
          </a:p>
        </p:txBody>
      </p:sp>
      <p:sp>
        <p:nvSpPr>
          <p:cNvPr id="5" name="13 Rectángulo"/>
          <p:cNvSpPr/>
          <p:nvPr/>
        </p:nvSpPr>
        <p:spPr>
          <a:xfrm>
            <a:off x="1331640" y="1134278"/>
            <a:ext cx="1872208" cy="430887"/>
          </a:xfrm>
          <a:prstGeom prst="rect">
            <a:avLst/>
          </a:prstGeom>
        </p:spPr>
        <p:txBody>
          <a:bodyPr wrap="square">
            <a:spAutoFit/>
          </a:bodyPr>
          <a:lstStyle/>
          <a:p>
            <a:pPr algn="ctr"/>
            <a:r>
              <a:rPr lang="es-ES" altLang="ca-ES" sz="2200" b="1" dirty="0" smtClean="0">
                <a:latin typeface="Arial Narrow" pitchFamily="34" charset="0"/>
              </a:rPr>
              <a:t>AGRICULTURE</a:t>
            </a:r>
          </a:p>
        </p:txBody>
      </p:sp>
      <p:sp>
        <p:nvSpPr>
          <p:cNvPr id="6" name="13 Rectángulo"/>
          <p:cNvSpPr/>
          <p:nvPr/>
        </p:nvSpPr>
        <p:spPr>
          <a:xfrm>
            <a:off x="6084168" y="1133698"/>
            <a:ext cx="1656184" cy="430887"/>
          </a:xfrm>
          <a:prstGeom prst="rect">
            <a:avLst/>
          </a:prstGeom>
        </p:spPr>
        <p:txBody>
          <a:bodyPr wrap="square">
            <a:spAutoFit/>
          </a:bodyPr>
          <a:lstStyle/>
          <a:p>
            <a:pPr algn="ctr"/>
            <a:r>
              <a:rPr lang="es-ES" altLang="ca-ES" sz="2200" b="1" dirty="0" smtClean="0">
                <a:latin typeface="Arial Narrow" pitchFamily="34" charset="0"/>
              </a:rPr>
              <a:t>WATER</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32239" y="2292499"/>
            <a:ext cx="1718137" cy="542524"/>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732239" y="4245965"/>
            <a:ext cx="1944588" cy="648715"/>
          </a:xfrm>
          <a:prstGeom prst="rect">
            <a:avLst/>
          </a:prstGeom>
        </p:spPr>
      </p:pic>
      <p:sp>
        <p:nvSpPr>
          <p:cNvPr id="8" name="TextBox 7"/>
          <p:cNvSpPr txBox="1"/>
          <p:nvPr/>
        </p:nvSpPr>
        <p:spPr>
          <a:xfrm>
            <a:off x="1685860" y="2510280"/>
            <a:ext cx="1013932" cy="369332"/>
          </a:xfrm>
          <a:prstGeom prst="rect">
            <a:avLst/>
          </a:prstGeom>
          <a:noFill/>
        </p:spPr>
        <p:txBody>
          <a:bodyPr wrap="none" rtlCol="0">
            <a:spAutoFit/>
          </a:bodyPr>
          <a:lstStyle/>
          <a:p>
            <a:r>
              <a:rPr lang="en-US" dirty="0" smtClean="0">
                <a:latin typeface="+mn-lt"/>
              </a:rPr>
              <a:t>HIATUS</a:t>
            </a:r>
            <a:endParaRPr lang="en-US" dirty="0">
              <a:latin typeface="+mn-lt"/>
            </a:endParaRPr>
          </a:p>
        </p:txBody>
      </p:sp>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3112" y="2545268"/>
            <a:ext cx="1203935" cy="289755"/>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5152" y="3338933"/>
            <a:ext cx="1092309" cy="612409"/>
          </a:xfrm>
          <a:prstGeom prst="rect">
            <a:avLst/>
          </a:prstGeom>
        </p:spPr>
      </p:pic>
      <p:pic>
        <p:nvPicPr>
          <p:cNvPr id="13" name="Picture 1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68313" y="4688741"/>
            <a:ext cx="863327" cy="451586"/>
          </a:xfrm>
          <a:prstGeom prst="rect">
            <a:avLst/>
          </a:prstGeom>
        </p:spPr>
      </p:pic>
      <p:pic>
        <p:nvPicPr>
          <p:cNvPr id="14" name="Picture 1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453112" y="5886226"/>
            <a:ext cx="1091592" cy="467888"/>
          </a:xfrm>
          <a:prstGeom prst="rect">
            <a:avLst/>
          </a:prstGeom>
        </p:spPr>
      </p:pic>
      <p:sp>
        <p:nvSpPr>
          <p:cNvPr id="15" name="TextBox 14"/>
          <p:cNvSpPr txBox="1"/>
          <p:nvPr/>
        </p:nvSpPr>
        <p:spPr>
          <a:xfrm>
            <a:off x="353004" y="2883376"/>
            <a:ext cx="3960440" cy="338554"/>
          </a:xfrm>
          <a:prstGeom prst="rect">
            <a:avLst/>
          </a:prstGeom>
          <a:noFill/>
        </p:spPr>
        <p:txBody>
          <a:bodyPr wrap="square" rtlCol="0">
            <a:spAutoFit/>
          </a:bodyPr>
          <a:lstStyle/>
          <a:p>
            <a:r>
              <a:rPr lang="en-US" sz="1600" dirty="0" err="1" smtClean="0">
                <a:solidFill>
                  <a:schemeClr val="accent5">
                    <a:lumMod val="75000"/>
                  </a:schemeClr>
                </a:solidFill>
                <a:latin typeface="+mn-lt"/>
                <a:ea typeface="ＭＳ Ｐゴシック" charset="0"/>
                <a:cs typeface="Arial"/>
              </a:rPr>
              <a:t>Interanual</a:t>
            </a:r>
            <a:r>
              <a:rPr lang="en-US" sz="1600" dirty="0" smtClean="0">
                <a:solidFill>
                  <a:schemeClr val="accent5">
                    <a:lumMod val="75000"/>
                  </a:schemeClr>
                </a:solidFill>
                <a:latin typeface="+mn-lt"/>
                <a:ea typeface="ＭＳ Ｐゴシック" charset="0"/>
                <a:cs typeface="Arial"/>
              </a:rPr>
              <a:t> to decadal - wine</a:t>
            </a:r>
          </a:p>
        </p:txBody>
      </p:sp>
      <p:sp>
        <p:nvSpPr>
          <p:cNvPr id="18" name="TextBox 17"/>
          <p:cNvSpPr txBox="1"/>
          <p:nvPr/>
        </p:nvSpPr>
        <p:spPr>
          <a:xfrm>
            <a:off x="1688283" y="3488195"/>
            <a:ext cx="1287532" cy="369332"/>
          </a:xfrm>
          <a:prstGeom prst="rect">
            <a:avLst/>
          </a:prstGeom>
          <a:noFill/>
        </p:spPr>
        <p:txBody>
          <a:bodyPr wrap="none" rtlCol="0">
            <a:spAutoFit/>
          </a:bodyPr>
          <a:lstStyle/>
          <a:p>
            <a:r>
              <a:rPr lang="en-US" dirty="0" smtClean="0">
                <a:latin typeface="+mn-lt"/>
              </a:rPr>
              <a:t>SECTEUR</a:t>
            </a:r>
            <a:endParaRPr lang="en-US" dirty="0">
              <a:latin typeface="+mn-lt"/>
            </a:endParaRPr>
          </a:p>
        </p:txBody>
      </p:sp>
      <p:sp>
        <p:nvSpPr>
          <p:cNvPr id="19" name="TextBox 18"/>
          <p:cNvSpPr txBox="1"/>
          <p:nvPr/>
        </p:nvSpPr>
        <p:spPr>
          <a:xfrm>
            <a:off x="355426" y="3861291"/>
            <a:ext cx="4072558" cy="584775"/>
          </a:xfrm>
          <a:prstGeom prst="rect">
            <a:avLst/>
          </a:prstGeom>
          <a:noFill/>
        </p:spPr>
        <p:txBody>
          <a:bodyPr wrap="square" rtlCol="0">
            <a:spAutoFit/>
          </a:bodyPr>
          <a:lstStyle/>
          <a:p>
            <a:r>
              <a:rPr lang="en-US" sz="1600" dirty="0" smtClean="0">
                <a:solidFill>
                  <a:schemeClr val="accent5">
                    <a:lumMod val="75000"/>
                  </a:schemeClr>
                </a:solidFill>
                <a:latin typeface="+mn-lt"/>
                <a:ea typeface="ＭＳ Ｐゴシック" charset="0"/>
                <a:cs typeface="Arial"/>
              </a:rPr>
              <a:t>User engagement and information requirements – wine</a:t>
            </a:r>
          </a:p>
        </p:txBody>
      </p:sp>
      <p:sp>
        <p:nvSpPr>
          <p:cNvPr id="20" name="TextBox 19"/>
          <p:cNvSpPr txBox="1"/>
          <p:nvPr/>
        </p:nvSpPr>
        <p:spPr>
          <a:xfrm>
            <a:off x="1688283" y="4752440"/>
            <a:ext cx="877163" cy="369332"/>
          </a:xfrm>
          <a:prstGeom prst="rect">
            <a:avLst/>
          </a:prstGeom>
          <a:noFill/>
        </p:spPr>
        <p:txBody>
          <a:bodyPr wrap="none" rtlCol="0">
            <a:spAutoFit/>
          </a:bodyPr>
          <a:lstStyle/>
          <a:p>
            <a:r>
              <a:rPr lang="en-US" dirty="0" smtClean="0">
                <a:latin typeface="+mn-lt"/>
              </a:rPr>
              <a:t>VISCA</a:t>
            </a:r>
            <a:endParaRPr lang="en-US" dirty="0">
              <a:latin typeface="+mn-lt"/>
            </a:endParaRPr>
          </a:p>
        </p:txBody>
      </p:sp>
      <p:sp>
        <p:nvSpPr>
          <p:cNvPr id="21" name="TextBox 20"/>
          <p:cNvSpPr txBox="1"/>
          <p:nvPr/>
        </p:nvSpPr>
        <p:spPr>
          <a:xfrm>
            <a:off x="355426" y="5125536"/>
            <a:ext cx="4288582" cy="584775"/>
          </a:xfrm>
          <a:prstGeom prst="rect">
            <a:avLst/>
          </a:prstGeom>
          <a:noFill/>
        </p:spPr>
        <p:txBody>
          <a:bodyPr wrap="square" rtlCol="0">
            <a:spAutoFit/>
          </a:bodyPr>
          <a:lstStyle/>
          <a:p>
            <a:r>
              <a:rPr lang="en-US" sz="1600" dirty="0" smtClean="0">
                <a:solidFill>
                  <a:schemeClr val="accent5">
                    <a:lumMod val="75000"/>
                  </a:schemeClr>
                </a:solidFill>
                <a:latin typeface="+mn-lt"/>
                <a:ea typeface="ＭＳ Ｐゴシック" charset="0"/>
                <a:cs typeface="Arial"/>
              </a:rPr>
              <a:t>Vineyard’s integrated smart climate application – seasonal to decadal - wine</a:t>
            </a:r>
          </a:p>
        </p:txBody>
      </p:sp>
      <p:sp>
        <p:nvSpPr>
          <p:cNvPr id="22" name="TextBox 21"/>
          <p:cNvSpPr txBox="1"/>
          <p:nvPr/>
        </p:nvSpPr>
        <p:spPr>
          <a:xfrm>
            <a:off x="1685861" y="5981018"/>
            <a:ext cx="1120820" cy="369332"/>
          </a:xfrm>
          <a:prstGeom prst="rect">
            <a:avLst/>
          </a:prstGeom>
          <a:noFill/>
        </p:spPr>
        <p:txBody>
          <a:bodyPr wrap="none" rtlCol="0">
            <a:spAutoFit/>
          </a:bodyPr>
          <a:lstStyle/>
          <a:p>
            <a:r>
              <a:rPr lang="en-US" dirty="0" smtClean="0">
                <a:latin typeface="+mn-lt"/>
              </a:rPr>
              <a:t>INDECIS</a:t>
            </a:r>
            <a:endParaRPr lang="en-US" dirty="0">
              <a:latin typeface="+mn-lt"/>
            </a:endParaRPr>
          </a:p>
        </p:txBody>
      </p:sp>
      <p:sp>
        <p:nvSpPr>
          <p:cNvPr id="23" name="TextBox 22"/>
          <p:cNvSpPr txBox="1"/>
          <p:nvPr/>
        </p:nvSpPr>
        <p:spPr>
          <a:xfrm>
            <a:off x="353004" y="6354114"/>
            <a:ext cx="4288582" cy="338554"/>
          </a:xfrm>
          <a:prstGeom prst="rect">
            <a:avLst/>
          </a:prstGeom>
          <a:noFill/>
        </p:spPr>
        <p:txBody>
          <a:bodyPr wrap="square" rtlCol="0">
            <a:spAutoFit/>
          </a:bodyPr>
          <a:lstStyle/>
          <a:p>
            <a:r>
              <a:rPr lang="en-US" sz="1600" dirty="0" smtClean="0">
                <a:solidFill>
                  <a:schemeClr val="accent5">
                    <a:lumMod val="75000"/>
                  </a:schemeClr>
                </a:solidFill>
                <a:latin typeface="+mn-lt"/>
                <a:ea typeface="ＭＳ Ｐゴシック" charset="0"/>
                <a:cs typeface="Arial"/>
              </a:rPr>
              <a:t>User-oriented climate indicators - wine</a:t>
            </a:r>
          </a:p>
        </p:txBody>
      </p:sp>
      <p:pic>
        <p:nvPicPr>
          <p:cNvPr id="24" name="Picture 2" descr="https://upload.wikimedia.org/wikipedia/en/d/db/Joint_Research_Centre_%28European_Commission%29_%28logo%29.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68313" y="1925786"/>
            <a:ext cx="857250" cy="36671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484555" y="1953945"/>
            <a:ext cx="2430474" cy="338554"/>
          </a:xfrm>
          <a:prstGeom prst="rect">
            <a:avLst/>
          </a:prstGeom>
          <a:noFill/>
        </p:spPr>
        <p:txBody>
          <a:bodyPr wrap="none" rtlCol="0">
            <a:spAutoFit/>
          </a:bodyPr>
          <a:lstStyle/>
          <a:p>
            <a:pPr algn="just">
              <a:defRPr/>
            </a:pPr>
            <a:r>
              <a:rPr lang="en-US" sz="1600" dirty="0" smtClean="0">
                <a:solidFill>
                  <a:schemeClr val="accent5">
                    <a:lumMod val="75000"/>
                  </a:schemeClr>
                </a:solidFill>
                <a:latin typeface="+mn-lt"/>
                <a:ea typeface="ＭＳ Ｐゴシック" charset="0"/>
                <a:cs typeface="Arial"/>
              </a:rPr>
              <a:t>Seasonal – food security</a:t>
            </a:r>
          </a:p>
        </p:txBody>
      </p:sp>
      <p:sp>
        <p:nvSpPr>
          <p:cNvPr id="26" name="TextBox 25"/>
          <p:cNvSpPr txBox="1"/>
          <p:nvPr/>
        </p:nvSpPr>
        <p:spPr>
          <a:xfrm>
            <a:off x="5487681" y="2995243"/>
            <a:ext cx="3548815" cy="584775"/>
          </a:xfrm>
          <a:prstGeom prst="rect">
            <a:avLst/>
          </a:prstGeom>
          <a:noFill/>
        </p:spPr>
        <p:txBody>
          <a:bodyPr wrap="square" rtlCol="0">
            <a:spAutoFit/>
          </a:bodyPr>
          <a:lstStyle/>
          <a:p>
            <a:r>
              <a:rPr lang="en-US" sz="1600" dirty="0" smtClean="0">
                <a:solidFill>
                  <a:schemeClr val="accent5">
                    <a:lumMod val="75000"/>
                  </a:schemeClr>
                </a:solidFill>
                <a:latin typeface="+mn-lt"/>
                <a:ea typeface="ＭＳ Ｐゴシック" charset="0"/>
                <a:cs typeface="Arial"/>
              </a:rPr>
              <a:t>Anticipate and respond to future hydrological extreme events</a:t>
            </a:r>
          </a:p>
        </p:txBody>
      </p:sp>
      <p:pic>
        <p:nvPicPr>
          <p:cNvPr id="27" name="Picture 2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580112" y="2380215"/>
            <a:ext cx="863327" cy="451586"/>
          </a:xfrm>
          <a:prstGeom prst="rect">
            <a:avLst/>
          </a:prstGeom>
        </p:spPr>
      </p:pic>
      <p:pic>
        <p:nvPicPr>
          <p:cNvPr id="28" name="Picture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5580112" y="4354520"/>
            <a:ext cx="863327" cy="451586"/>
          </a:xfrm>
          <a:prstGeom prst="rect">
            <a:avLst/>
          </a:prstGeom>
        </p:spPr>
      </p:pic>
      <p:sp>
        <p:nvSpPr>
          <p:cNvPr id="29" name="TextBox 28"/>
          <p:cNvSpPr txBox="1"/>
          <p:nvPr/>
        </p:nvSpPr>
        <p:spPr>
          <a:xfrm>
            <a:off x="5497471" y="5013419"/>
            <a:ext cx="3548815" cy="830997"/>
          </a:xfrm>
          <a:prstGeom prst="rect">
            <a:avLst/>
          </a:prstGeom>
          <a:noFill/>
        </p:spPr>
        <p:txBody>
          <a:bodyPr wrap="square" rtlCol="0">
            <a:spAutoFit/>
          </a:bodyPr>
          <a:lstStyle/>
          <a:p>
            <a:r>
              <a:rPr lang="en-US" sz="1600" dirty="0" smtClean="0">
                <a:solidFill>
                  <a:schemeClr val="accent5">
                    <a:lumMod val="75000"/>
                  </a:schemeClr>
                </a:solidFill>
                <a:latin typeface="+mn-lt"/>
                <a:ea typeface="ＭＳ Ｐゴシック" charset="0"/>
                <a:cs typeface="Arial"/>
              </a:rPr>
              <a:t>Support European initiatives for better management of climate-related risks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Climate</a:t>
            </a:r>
            <a:r>
              <a:rPr lang="es-ES" dirty="0" smtClean="0"/>
              <a:t> </a:t>
            </a:r>
            <a:r>
              <a:rPr lang="es-ES" dirty="0" err="1" smtClean="0"/>
              <a:t>predictions</a:t>
            </a:r>
            <a:r>
              <a:rPr lang="es-ES" dirty="0" smtClean="0"/>
              <a:t> </a:t>
            </a:r>
            <a:r>
              <a:rPr lang="es-ES" dirty="0" err="1" smtClean="0"/>
              <a:t>for</a:t>
            </a:r>
            <a:r>
              <a:rPr lang="es-ES" dirty="0" smtClean="0"/>
              <a:t> </a:t>
            </a:r>
            <a:r>
              <a:rPr lang="es-ES" dirty="0" err="1" smtClean="0"/>
              <a:t>agriculture</a:t>
            </a:r>
            <a:endParaRPr lang="es-ES" dirty="0"/>
          </a:p>
        </p:txBody>
      </p:sp>
      <p:pic>
        <p:nvPicPr>
          <p:cNvPr id="5"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37129" y="2756581"/>
            <a:ext cx="5544616" cy="36078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CustomShape 2"/>
          <p:cNvSpPr/>
          <p:nvPr/>
        </p:nvSpPr>
        <p:spPr>
          <a:xfrm>
            <a:off x="478177" y="1026277"/>
            <a:ext cx="8424936" cy="1104900"/>
          </a:xfrm>
          <a:prstGeom prst="rect">
            <a:avLst/>
          </a:prstGeom>
          <a:noFill/>
          <a:ln>
            <a:noFill/>
          </a:ln>
        </p:spPr>
        <p:txBody>
          <a:bodyPr lIns="90000" tIns="45000" rIns="90000" bIns="45000"/>
          <a:lstStyle/>
          <a:p>
            <a:pPr fontAlgn="auto">
              <a:spcBef>
                <a:spcPts val="0"/>
              </a:spcBef>
              <a:spcAft>
                <a:spcPts val="0"/>
              </a:spcAft>
            </a:pPr>
            <a:r>
              <a:rPr lang="en-US" sz="2000" b="1" dirty="0">
                <a:solidFill>
                  <a:schemeClr val="accent5">
                    <a:lumMod val="75000"/>
                  </a:schemeClr>
                </a:solidFill>
                <a:latin typeface="+mn-lt"/>
                <a:ea typeface="ＭＳ Ｐゴシック" charset="0"/>
                <a:cs typeface="Arial"/>
              </a:rPr>
              <a:t>Testing seasonal forecast for </a:t>
            </a:r>
            <a:r>
              <a:rPr lang="en-US" sz="2000" b="1" dirty="0" smtClean="0">
                <a:solidFill>
                  <a:schemeClr val="accent5">
                    <a:lumMod val="75000"/>
                  </a:schemeClr>
                </a:solidFill>
                <a:latin typeface="+mn-lt"/>
                <a:ea typeface="ＭＳ Ｐゴシック" charset="0"/>
                <a:cs typeface="Arial"/>
              </a:rPr>
              <a:t>MARS: </a:t>
            </a:r>
            <a:r>
              <a:rPr lang="en-US" sz="2000" dirty="0" smtClean="0">
                <a:solidFill>
                  <a:schemeClr val="accent5">
                    <a:lumMod val="75000"/>
                  </a:schemeClr>
                </a:solidFill>
                <a:latin typeface="+mn-lt"/>
                <a:ea typeface="ＭＳ Ｐゴシック" charset="0"/>
                <a:cs typeface="Arial"/>
              </a:rPr>
              <a:t>BSC and JRC are </a:t>
            </a:r>
            <a:r>
              <a:rPr lang="en-GB" altLang="en-US" sz="2000" dirty="0" smtClean="0">
                <a:solidFill>
                  <a:schemeClr val="accent5">
                    <a:lumMod val="75000"/>
                  </a:schemeClr>
                </a:solidFill>
                <a:latin typeface="+mn-lt"/>
                <a:ea typeface="ＭＳ Ｐゴシック" charset="0"/>
                <a:cs typeface="Arial"/>
              </a:rPr>
              <a:t>exploring </a:t>
            </a:r>
            <a:r>
              <a:rPr lang="en-GB" altLang="en-US" sz="2000" dirty="0">
                <a:solidFill>
                  <a:schemeClr val="accent5">
                    <a:lumMod val="75000"/>
                  </a:schemeClr>
                </a:solidFill>
                <a:latin typeface="+mn-lt"/>
                <a:ea typeface="ＭＳ Ｐゴシック" charset="0"/>
                <a:cs typeface="Arial"/>
              </a:rPr>
              <a:t>how the MARS Crop Yield Forecasting System (MCYFS) could ingest the seasonal forecast </a:t>
            </a:r>
            <a:r>
              <a:rPr lang="en-GB" altLang="en-US" sz="2000" dirty="0" smtClean="0">
                <a:solidFill>
                  <a:schemeClr val="accent5">
                    <a:lumMod val="75000"/>
                  </a:schemeClr>
                </a:solidFill>
                <a:latin typeface="+mn-lt"/>
                <a:ea typeface="ＭＳ Ｐゴシック" charset="0"/>
                <a:cs typeface="Arial"/>
              </a:rPr>
              <a:t>for </a:t>
            </a:r>
            <a:r>
              <a:rPr lang="en-GB" altLang="en-US" sz="2000" dirty="0">
                <a:solidFill>
                  <a:schemeClr val="accent5">
                    <a:lumMod val="75000"/>
                  </a:schemeClr>
                </a:solidFill>
                <a:latin typeface="+mn-lt"/>
                <a:ea typeface="ＭＳ Ｐゴシック" charset="0"/>
                <a:cs typeface="Arial"/>
              </a:rPr>
              <a:t>a future operational </a:t>
            </a:r>
            <a:r>
              <a:rPr lang="en-GB" altLang="en-US" sz="2000" dirty="0" smtClean="0">
                <a:solidFill>
                  <a:schemeClr val="accent5">
                    <a:lumMod val="75000"/>
                  </a:schemeClr>
                </a:solidFill>
                <a:latin typeface="+mn-lt"/>
                <a:ea typeface="ＭＳ Ｐゴシック" charset="0"/>
                <a:cs typeface="Arial"/>
              </a:rPr>
              <a:t>use</a:t>
            </a:r>
            <a:endParaRPr lang="en-GB" altLang="en-US" sz="2000" dirty="0">
              <a:solidFill>
                <a:schemeClr val="accent5">
                  <a:lumMod val="75000"/>
                </a:schemeClr>
              </a:solidFill>
              <a:latin typeface="+mn-lt"/>
              <a:ea typeface="ＭＳ Ｐゴシック" charset="0"/>
              <a:cs typeface="Arial"/>
            </a:endParaRPr>
          </a:p>
          <a:p>
            <a:pPr fontAlgn="auto">
              <a:lnSpc>
                <a:spcPct val="150000"/>
              </a:lnSpc>
              <a:spcBef>
                <a:spcPts val="0"/>
              </a:spcBef>
              <a:spcAft>
                <a:spcPts val="0"/>
              </a:spcAft>
            </a:pPr>
            <a:r>
              <a:rPr lang="en-US" sz="2000" dirty="0">
                <a:solidFill>
                  <a:srgbClr val="004990"/>
                </a:solidFill>
                <a:latin typeface="+mn-lt"/>
                <a:ea typeface="ＭＳ Ｐゴシック"/>
              </a:rPr>
              <a:t/>
            </a:r>
            <a:br>
              <a:rPr lang="en-US" sz="2000" dirty="0">
                <a:solidFill>
                  <a:srgbClr val="004990"/>
                </a:solidFill>
                <a:latin typeface="+mn-lt"/>
                <a:ea typeface="ＭＳ Ｐゴシック"/>
              </a:rPr>
            </a:br>
            <a:endParaRPr lang="en-US" sz="2000" dirty="0" smtClean="0">
              <a:solidFill>
                <a:srgbClr val="004990"/>
              </a:solidFill>
              <a:latin typeface="+mn-lt"/>
              <a:ea typeface="ＭＳ Ｐゴシック"/>
            </a:endParaRPr>
          </a:p>
        </p:txBody>
      </p:sp>
      <p:pic>
        <p:nvPicPr>
          <p:cNvPr id="7" name="Picture 2" descr="https://upload.wikimedia.org/wikipedia/en/d/db/Joint_Research_Centre_%28European_Commission%29_%28logo%2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84" y="6003824"/>
            <a:ext cx="857250" cy="36671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577238" y="6370537"/>
            <a:ext cx="4038689" cy="307777"/>
          </a:xfrm>
          <a:prstGeom prst="rect">
            <a:avLst/>
          </a:prstGeom>
        </p:spPr>
        <p:txBody>
          <a:bodyPr wrap="square">
            <a:spAutoFit/>
          </a:bodyPr>
          <a:lstStyle/>
          <a:p>
            <a:r>
              <a:rPr lang="en-GB" altLang="en-US" sz="1400" dirty="0" smtClean="0">
                <a:latin typeface="+mn-lt"/>
              </a:rPr>
              <a:t>Source: </a:t>
            </a:r>
            <a:r>
              <a:rPr lang="en-GB" altLang="en-US" sz="1400" dirty="0" err="1" smtClean="0">
                <a:latin typeface="+mn-lt"/>
              </a:rPr>
              <a:t>Toreti</a:t>
            </a:r>
            <a:r>
              <a:rPr lang="en-GB" altLang="en-US" sz="1400" dirty="0" smtClean="0">
                <a:latin typeface="+mn-lt"/>
              </a:rPr>
              <a:t>, 2015. </a:t>
            </a:r>
            <a:r>
              <a:rPr lang="en-GB" sz="1400" dirty="0" smtClean="0">
                <a:latin typeface="+mn-lt"/>
              </a:rPr>
              <a:t>EUPORIAS</a:t>
            </a:r>
            <a:endParaRPr lang="en-US" sz="1400" dirty="0">
              <a:latin typeface="+mn-lt"/>
            </a:endParaRPr>
          </a:p>
        </p:txBody>
      </p:sp>
      <p:sp>
        <p:nvSpPr>
          <p:cNvPr id="9" name="Rectangle 8"/>
          <p:cNvSpPr/>
          <p:nvPr/>
        </p:nvSpPr>
        <p:spPr>
          <a:xfrm>
            <a:off x="481469" y="2468549"/>
            <a:ext cx="2167581" cy="400110"/>
          </a:xfrm>
          <a:prstGeom prst="rect">
            <a:avLst/>
          </a:prstGeom>
        </p:spPr>
        <p:txBody>
          <a:bodyPr wrap="none">
            <a:spAutoFit/>
          </a:bodyPr>
          <a:lstStyle/>
          <a:p>
            <a:r>
              <a:rPr lang="en-US" sz="2000" b="1" dirty="0" smtClean="0">
                <a:solidFill>
                  <a:schemeClr val="accent5">
                    <a:lumMod val="75000"/>
                  </a:schemeClr>
                </a:solidFill>
                <a:latin typeface="+mn-lt"/>
                <a:ea typeface="ＭＳ Ｐゴシック" charset="0"/>
                <a:cs typeface="Arial"/>
              </a:rPr>
              <a:t>MARS approach</a:t>
            </a:r>
            <a:endParaRPr lang="en-US" sz="2000" b="1" dirty="0">
              <a:solidFill>
                <a:schemeClr val="accent5">
                  <a:lumMod val="75000"/>
                </a:schemeClr>
              </a:solidFill>
              <a:latin typeface="+mn-lt"/>
              <a:ea typeface="ＭＳ Ｐゴシック" charset="0"/>
              <a:cs typeface="Arial"/>
            </a:endParaRPr>
          </a:p>
        </p:txBody>
      </p:sp>
      <p:sp>
        <p:nvSpPr>
          <p:cNvPr id="10" name="TextBox 9"/>
          <p:cNvSpPr txBox="1"/>
          <p:nvPr/>
        </p:nvSpPr>
        <p:spPr>
          <a:xfrm>
            <a:off x="3636268" y="5204853"/>
            <a:ext cx="2016224" cy="369332"/>
          </a:xfrm>
          <a:prstGeom prst="rect">
            <a:avLst/>
          </a:prstGeom>
          <a:solidFill>
            <a:srgbClr val="FF0000"/>
          </a:solidFill>
        </p:spPr>
        <p:txBody>
          <a:bodyPr wrap="square" rtlCol="0">
            <a:spAutoFit/>
          </a:bodyPr>
          <a:lstStyle/>
          <a:p>
            <a:r>
              <a:rPr lang="en-US" dirty="0" smtClean="0">
                <a:solidFill>
                  <a:schemeClr val="accent1"/>
                </a:solidFill>
              </a:rPr>
              <a:t>Seasonal forecast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Climate</a:t>
            </a:r>
            <a:r>
              <a:rPr lang="es-ES" dirty="0" smtClean="0"/>
              <a:t> </a:t>
            </a:r>
            <a:r>
              <a:rPr lang="es-ES" dirty="0" err="1" smtClean="0"/>
              <a:t>predictions</a:t>
            </a:r>
            <a:r>
              <a:rPr lang="es-ES" dirty="0" smtClean="0"/>
              <a:t> </a:t>
            </a:r>
            <a:r>
              <a:rPr lang="es-ES" dirty="0" err="1" smtClean="0"/>
              <a:t>for</a:t>
            </a:r>
            <a:r>
              <a:rPr lang="es-ES" dirty="0" smtClean="0"/>
              <a:t> </a:t>
            </a:r>
            <a:r>
              <a:rPr lang="es-ES" dirty="0" err="1" smtClean="0"/>
              <a:t>agriculture</a:t>
            </a:r>
            <a:endParaRPr lang="es-ES" dirty="0"/>
          </a:p>
        </p:txBody>
      </p:sp>
      <p:sp>
        <p:nvSpPr>
          <p:cNvPr id="5" name="Rectangle 4"/>
          <p:cNvSpPr/>
          <p:nvPr/>
        </p:nvSpPr>
        <p:spPr>
          <a:xfrm>
            <a:off x="3613298" y="1856385"/>
            <a:ext cx="1873101" cy="4202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 name="Right Arrow 5"/>
          <p:cNvSpPr/>
          <p:nvPr/>
        </p:nvSpPr>
        <p:spPr>
          <a:xfrm>
            <a:off x="323527" y="6203001"/>
            <a:ext cx="8499370" cy="141514"/>
          </a:xfrm>
          <a:prstGeom prst="rightArrow">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7" name="TextBox 6"/>
          <p:cNvSpPr txBox="1"/>
          <p:nvPr/>
        </p:nvSpPr>
        <p:spPr>
          <a:xfrm>
            <a:off x="171896" y="1643752"/>
            <a:ext cx="2286000" cy="323165"/>
          </a:xfrm>
          <a:prstGeom prst="rect">
            <a:avLst/>
          </a:prstGeom>
          <a:noFill/>
        </p:spPr>
        <p:txBody>
          <a:bodyPr wrap="square" rtlCol="0">
            <a:spAutoFit/>
          </a:bodyPr>
          <a:lstStyle/>
          <a:p>
            <a:pPr algn="ctr"/>
            <a:r>
              <a:rPr lang="en-US" sz="1500" b="1" dirty="0" smtClean="0">
                <a:solidFill>
                  <a:srgbClr val="333333"/>
                </a:solidFill>
                <a:latin typeface="Arial" panose="020B0604020202020204" pitchFamily="34" charset="0"/>
                <a:cs typeface="Arial" panose="020B0604020202020204" pitchFamily="34" charset="0"/>
              </a:rPr>
              <a:t>Weather forecast</a:t>
            </a:r>
            <a:endParaRPr lang="en-US" sz="1500" b="1" dirty="0">
              <a:solidFill>
                <a:srgbClr val="333333"/>
              </a:solidFill>
              <a:latin typeface="Arial" panose="020B0604020202020204" pitchFamily="34" charset="0"/>
              <a:cs typeface="Arial" panose="020B0604020202020204" pitchFamily="34" charset="0"/>
            </a:endParaRPr>
          </a:p>
        </p:txBody>
      </p:sp>
      <p:sp>
        <p:nvSpPr>
          <p:cNvPr id="8" name="TextBox 7"/>
          <p:cNvSpPr txBox="1"/>
          <p:nvPr/>
        </p:nvSpPr>
        <p:spPr>
          <a:xfrm>
            <a:off x="3210848" y="1522480"/>
            <a:ext cx="2798502" cy="323165"/>
          </a:xfrm>
          <a:prstGeom prst="rect">
            <a:avLst/>
          </a:prstGeom>
          <a:noFill/>
        </p:spPr>
        <p:txBody>
          <a:bodyPr wrap="square" rtlCol="0">
            <a:spAutoFit/>
          </a:bodyPr>
          <a:lstStyle/>
          <a:p>
            <a:pPr algn="ctr"/>
            <a:r>
              <a:rPr lang="en-US" sz="1500" b="1" dirty="0" smtClean="0">
                <a:solidFill>
                  <a:srgbClr val="333333"/>
                </a:solidFill>
                <a:cs typeface="Arial" panose="020B0604020202020204" pitchFamily="34" charset="0"/>
              </a:rPr>
              <a:t>Climate predictions</a:t>
            </a:r>
            <a:endParaRPr lang="en-US" sz="1500" b="1" dirty="0">
              <a:solidFill>
                <a:srgbClr val="333333"/>
              </a:solidFill>
              <a:cs typeface="Arial" panose="020B0604020202020204" pitchFamily="34" charset="0"/>
            </a:endParaRPr>
          </a:p>
        </p:txBody>
      </p:sp>
      <p:sp>
        <p:nvSpPr>
          <p:cNvPr id="9" name="TextBox 8"/>
          <p:cNvSpPr txBox="1"/>
          <p:nvPr/>
        </p:nvSpPr>
        <p:spPr>
          <a:xfrm>
            <a:off x="2133599" y="1748847"/>
            <a:ext cx="1752600" cy="553998"/>
          </a:xfrm>
          <a:prstGeom prst="rect">
            <a:avLst/>
          </a:prstGeom>
          <a:noFill/>
        </p:spPr>
        <p:txBody>
          <a:bodyPr wrap="square" rtlCol="0">
            <a:spAutoFit/>
          </a:bodyPr>
          <a:lstStyle/>
          <a:p>
            <a:pPr algn="ctr"/>
            <a:r>
              <a:rPr lang="en-US" sz="1500" b="1" dirty="0" smtClean="0">
                <a:solidFill>
                  <a:srgbClr val="333333"/>
                </a:solidFill>
                <a:latin typeface="Arial" panose="020B0604020202020204" pitchFamily="34" charset="0"/>
                <a:cs typeface="Arial" panose="020B0604020202020204" pitchFamily="34" charset="0"/>
              </a:rPr>
              <a:t>Sub-</a:t>
            </a:r>
          </a:p>
          <a:p>
            <a:pPr algn="ctr"/>
            <a:r>
              <a:rPr lang="en-US" sz="1500" b="1" dirty="0" smtClean="0">
                <a:solidFill>
                  <a:srgbClr val="333333"/>
                </a:solidFill>
                <a:latin typeface="Arial" panose="020B0604020202020204" pitchFamily="34" charset="0"/>
                <a:cs typeface="Arial" panose="020B0604020202020204" pitchFamily="34" charset="0"/>
              </a:rPr>
              <a:t>seasonal</a:t>
            </a:r>
            <a:endParaRPr lang="en-US" sz="1500" b="1" dirty="0">
              <a:solidFill>
                <a:srgbClr val="333333"/>
              </a:solidFill>
              <a:latin typeface="Arial" panose="020B0604020202020204" pitchFamily="34" charset="0"/>
              <a:cs typeface="Arial" panose="020B0604020202020204" pitchFamily="34" charset="0"/>
            </a:endParaRPr>
          </a:p>
        </p:txBody>
      </p:sp>
      <p:sp>
        <p:nvSpPr>
          <p:cNvPr id="10" name="TextBox 9"/>
          <p:cNvSpPr txBox="1"/>
          <p:nvPr/>
        </p:nvSpPr>
        <p:spPr>
          <a:xfrm>
            <a:off x="3744432" y="1856385"/>
            <a:ext cx="1600200" cy="323165"/>
          </a:xfrm>
          <a:prstGeom prst="rect">
            <a:avLst/>
          </a:prstGeom>
          <a:noFill/>
        </p:spPr>
        <p:txBody>
          <a:bodyPr wrap="square" rtlCol="0">
            <a:spAutoFit/>
          </a:bodyPr>
          <a:lstStyle/>
          <a:p>
            <a:pPr algn="ctr"/>
            <a:r>
              <a:rPr lang="en-US" sz="1500" b="1" dirty="0" smtClean="0">
                <a:solidFill>
                  <a:srgbClr val="333333"/>
                </a:solidFill>
                <a:latin typeface="Arial" panose="020B0604020202020204" pitchFamily="34" charset="0"/>
                <a:cs typeface="Arial" panose="020B0604020202020204" pitchFamily="34" charset="0"/>
              </a:rPr>
              <a:t>Seasonal</a:t>
            </a:r>
            <a:endParaRPr lang="en-US" sz="1500" b="1" dirty="0">
              <a:solidFill>
                <a:srgbClr val="333333"/>
              </a:solidFill>
              <a:latin typeface="Arial" panose="020B0604020202020204" pitchFamily="34" charset="0"/>
              <a:cs typeface="Arial" panose="020B0604020202020204" pitchFamily="34" charset="0"/>
            </a:endParaRPr>
          </a:p>
        </p:txBody>
      </p:sp>
      <p:sp>
        <p:nvSpPr>
          <p:cNvPr id="11" name="TextBox 10"/>
          <p:cNvSpPr txBox="1"/>
          <p:nvPr/>
        </p:nvSpPr>
        <p:spPr>
          <a:xfrm>
            <a:off x="5231219" y="1845644"/>
            <a:ext cx="1600200" cy="323165"/>
          </a:xfrm>
          <a:prstGeom prst="rect">
            <a:avLst/>
          </a:prstGeom>
          <a:noFill/>
        </p:spPr>
        <p:txBody>
          <a:bodyPr wrap="square" rtlCol="0">
            <a:spAutoFit/>
          </a:bodyPr>
          <a:lstStyle/>
          <a:p>
            <a:pPr algn="ctr"/>
            <a:r>
              <a:rPr lang="en-US" sz="1500" b="1" dirty="0" smtClean="0">
                <a:solidFill>
                  <a:srgbClr val="333333"/>
                </a:solidFill>
                <a:latin typeface="Arial" panose="020B0604020202020204" pitchFamily="34" charset="0"/>
                <a:cs typeface="Arial" panose="020B0604020202020204" pitchFamily="34" charset="0"/>
              </a:rPr>
              <a:t>Decadal</a:t>
            </a:r>
            <a:endParaRPr lang="en-US" sz="1500" b="1" dirty="0">
              <a:solidFill>
                <a:srgbClr val="333333"/>
              </a:solidFill>
              <a:latin typeface="Arial" panose="020B0604020202020204" pitchFamily="34" charset="0"/>
              <a:cs typeface="Arial" panose="020B0604020202020204" pitchFamily="34" charset="0"/>
            </a:endParaRPr>
          </a:p>
        </p:txBody>
      </p:sp>
      <p:sp>
        <p:nvSpPr>
          <p:cNvPr id="12" name="TextBox 11"/>
          <p:cNvSpPr txBox="1"/>
          <p:nvPr/>
        </p:nvSpPr>
        <p:spPr>
          <a:xfrm>
            <a:off x="6523069" y="1645153"/>
            <a:ext cx="2472196" cy="323165"/>
          </a:xfrm>
          <a:prstGeom prst="rect">
            <a:avLst/>
          </a:prstGeom>
          <a:noFill/>
        </p:spPr>
        <p:txBody>
          <a:bodyPr wrap="square" rtlCol="0">
            <a:spAutoFit/>
          </a:bodyPr>
          <a:lstStyle/>
          <a:p>
            <a:pPr algn="ctr"/>
            <a:r>
              <a:rPr lang="en-US" sz="1500" b="1" dirty="0" smtClean="0">
                <a:solidFill>
                  <a:srgbClr val="333333"/>
                </a:solidFill>
                <a:latin typeface="Arial" panose="020B0604020202020204" pitchFamily="34" charset="0"/>
                <a:cs typeface="Arial" panose="020B0604020202020204" pitchFamily="34" charset="0"/>
              </a:rPr>
              <a:t>Climate projections</a:t>
            </a:r>
            <a:endParaRPr lang="en-US" sz="1500" b="1" dirty="0">
              <a:solidFill>
                <a:srgbClr val="333333"/>
              </a:solidFill>
              <a:latin typeface="Arial" panose="020B0604020202020204" pitchFamily="34" charset="0"/>
              <a:cs typeface="Arial" panose="020B0604020202020204" pitchFamily="34" charset="0"/>
            </a:endParaRPr>
          </a:p>
        </p:txBody>
      </p:sp>
      <p:sp>
        <p:nvSpPr>
          <p:cNvPr id="17" name="TextBox 16"/>
          <p:cNvSpPr txBox="1"/>
          <p:nvPr/>
        </p:nvSpPr>
        <p:spPr>
          <a:xfrm>
            <a:off x="8134968" y="5931151"/>
            <a:ext cx="599780" cy="307777"/>
          </a:xfrm>
          <a:prstGeom prst="rect">
            <a:avLst/>
          </a:prstGeom>
          <a:noFill/>
        </p:spPr>
        <p:txBody>
          <a:bodyPr wrap="none" rtlCol="0">
            <a:spAutoFit/>
          </a:bodyPr>
          <a:lstStyle/>
          <a:p>
            <a:r>
              <a:rPr lang="en-US" sz="1400" b="1" dirty="0" smtClean="0">
                <a:solidFill>
                  <a:srgbClr val="333333"/>
                </a:solidFill>
                <a:latin typeface="Arial" panose="020B0604020202020204" pitchFamily="34" charset="0"/>
                <a:cs typeface="Arial" panose="020B0604020202020204" pitchFamily="34" charset="0"/>
              </a:rPr>
              <a:t>Time</a:t>
            </a:r>
            <a:endParaRPr lang="en-US" sz="1400" b="1" dirty="0">
              <a:solidFill>
                <a:srgbClr val="333333"/>
              </a:solidFill>
              <a:latin typeface="Arial" panose="020B0604020202020204" pitchFamily="34" charset="0"/>
              <a:cs typeface="Arial" panose="020B0604020202020204" pitchFamily="34" charset="0"/>
            </a:endParaRPr>
          </a:p>
        </p:txBody>
      </p:sp>
      <p:sp>
        <p:nvSpPr>
          <p:cNvPr id="18" name="Rectangle 17"/>
          <p:cNvSpPr/>
          <p:nvPr/>
        </p:nvSpPr>
        <p:spPr>
          <a:xfrm>
            <a:off x="323527" y="1572600"/>
            <a:ext cx="1962471" cy="10356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Rectangle 18"/>
          <p:cNvSpPr/>
          <p:nvPr/>
        </p:nvSpPr>
        <p:spPr>
          <a:xfrm>
            <a:off x="2362199" y="1576765"/>
            <a:ext cx="4191000" cy="103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0" name="Rectangle 19"/>
          <p:cNvSpPr/>
          <p:nvPr/>
        </p:nvSpPr>
        <p:spPr>
          <a:xfrm>
            <a:off x="6629399" y="1572600"/>
            <a:ext cx="2191073" cy="10356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1" name="TextBox 20"/>
          <p:cNvSpPr txBox="1"/>
          <p:nvPr/>
        </p:nvSpPr>
        <p:spPr>
          <a:xfrm>
            <a:off x="749597" y="2226645"/>
            <a:ext cx="1104900" cy="307777"/>
          </a:xfrm>
          <a:prstGeom prst="rect">
            <a:avLst/>
          </a:prstGeom>
          <a:noFill/>
        </p:spPr>
        <p:txBody>
          <a:bodyPr wrap="squar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1-15 days</a:t>
            </a:r>
            <a:endParaRPr lang="en-US" sz="14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285999" y="2226645"/>
            <a:ext cx="1447799" cy="307777"/>
          </a:xfrm>
          <a:prstGeom prst="rect">
            <a:avLst/>
          </a:prstGeom>
          <a:noFill/>
        </p:spPr>
        <p:txBody>
          <a:bodyPr wrap="squar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15-60 days</a:t>
            </a:r>
            <a:endParaRPr lang="en-US" sz="14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3907464" y="2260211"/>
            <a:ext cx="1447799" cy="307777"/>
          </a:xfrm>
          <a:prstGeom prst="rect">
            <a:avLst/>
          </a:prstGeom>
          <a:noFill/>
        </p:spPr>
        <p:txBody>
          <a:bodyPr wrap="squar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1-18  months</a:t>
            </a:r>
            <a:endParaRPr lang="en-US" sz="14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5365899" y="2226645"/>
            <a:ext cx="1447799" cy="307777"/>
          </a:xfrm>
          <a:prstGeom prst="rect">
            <a:avLst/>
          </a:prstGeom>
          <a:noFill/>
        </p:spPr>
        <p:txBody>
          <a:bodyPr wrap="squar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2-30 years</a:t>
            </a:r>
            <a:endParaRPr lang="en-US" sz="14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7162799" y="2226645"/>
            <a:ext cx="1447799" cy="307777"/>
          </a:xfrm>
          <a:prstGeom prst="rect">
            <a:avLst/>
          </a:prstGeom>
          <a:noFill/>
        </p:spPr>
        <p:txBody>
          <a:bodyPr wrap="square" rtlCol="0">
            <a:spAutoFit/>
          </a:bodyPr>
          <a:lstStyle/>
          <a:p>
            <a:pPr algn="ctr"/>
            <a:r>
              <a:rPr lang="en-US" sz="1400" dirty="0" smtClean="0">
                <a:solidFill>
                  <a:srgbClr val="000000"/>
                </a:solidFill>
                <a:latin typeface="Arial" panose="020B0604020202020204" pitchFamily="34" charset="0"/>
                <a:cs typeface="Arial" panose="020B0604020202020204" pitchFamily="34" charset="0"/>
              </a:rPr>
              <a:t>30-100 years</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323528" y="2789882"/>
            <a:ext cx="1752600" cy="338554"/>
          </a:xfrm>
          <a:prstGeom prst="rect">
            <a:avLst/>
          </a:prstGeom>
          <a:noFill/>
        </p:spPr>
        <p:txBody>
          <a:bodyPr wrap="square" rtlCol="0">
            <a:spAutoFit/>
          </a:bodyPr>
          <a:lstStyle/>
          <a:p>
            <a:pPr algn="ctr"/>
            <a:r>
              <a:rPr lang="en-US" sz="1600" b="1" dirty="0">
                <a:solidFill>
                  <a:srgbClr val="C00000"/>
                </a:solidFill>
                <a:latin typeface="+mn-lt"/>
                <a:cs typeface="Arial" panose="020B0604020202020204" pitchFamily="34" charset="0"/>
              </a:rPr>
              <a:t>Applications</a:t>
            </a:r>
          </a:p>
        </p:txBody>
      </p:sp>
      <p:sp>
        <p:nvSpPr>
          <p:cNvPr id="29" name="TextBox 28"/>
          <p:cNvSpPr txBox="1"/>
          <p:nvPr/>
        </p:nvSpPr>
        <p:spPr>
          <a:xfrm>
            <a:off x="5580113" y="2812597"/>
            <a:ext cx="3168352" cy="523220"/>
          </a:xfrm>
          <a:prstGeom prst="rect">
            <a:avLst/>
          </a:prstGeom>
          <a:solidFill>
            <a:schemeClr val="tx1"/>
          </a:solidFill>
        </p:spPr>
        <p:txBody>
          <a:bodyPr wrap="square" rtlCol="0">
            <a:spAutoFit/>
          </a:bodyPr>
          <a:lstStyle/>
          <a:p>
            <a:pPr algn="ctr"/>
            <a:r>
              <a:rPr lang="en-US" sz="1400" b="1" dirty="0" smtClean="0">
                <a:solidFill>
                  <a:schemeClr val="accent1"/>
                </a:solidFill>
                <a:cs typeface="Arial" panose="020B0604020202020204" pitchFamily="34" charset="0"/>
              </a:rPr>
              <a:t>Siting, choice of scion variety and rootstock.</a:t>
            </a:r>
            <a:endParaRPr lang="en-US" sz="1400" b="1" dirty="0">
              <a:solidFill>
                <a:schemeClr val="accent1"/>
              </a:solidFill>
              <a:cs typeface="Arial" panose="020B0604020202020204" pitchFamily="34" charset="0"/>
            </a:endParaRPr>
          </a:p>
        </p:txBody>
      </p:sp>
      <p:sp>
        <p:nvSpPr>
          <p:cNvPr id="30" name="TextBox 29"/>
          <p:cNvSpPr txBox="1"/>
          <p:nvPr/>
        </p:nvSpPr>
        <p:spPr>
          <a:xfrm>
            <a:off x="5580112" y="3422197"/>
            <a:ext cx="3168353" cy="307777"/>
          </a:xfrm>
          <a:prstGeom prst="rect">
            <a:avLst/>
          </a:prstGeom>
          <a:solidFill>
            <a:schemeClr val="tx1"/>
          </a:solidFill>
        </p:spPr>
        <p:txBody>
          <a:bodyPr wrap="square" rtlCol="0">
            <a:spAutoFit/>
          </a:bodyPr>
          <a:lstStyle/>
          <a:p>
            <a:pPr algn="ctr"/>
            <a:r>
              <a:rPr lang="en-US" sz="1400" b="1" dirty="0" smtClean="0">
                <a:solidFill>
                  <a:schemeClr val="accent1"/>
                </a:solidFill>
                <a:cs typeface="Arial" panose="020B0604020202020204" pitchFamily="34" charset="0"/>
              </a:rPr>
              <a:t>Assessment of water needs</a:t>
            </a:r>
            <a:endParaRPr lang="en-US" sz="1400" b="1" dirty="0">
              <a:solidFill>
                <a:schemeClr val="accent1"/>
              </a:solidFill>
              <a:cs typeface="Arial" panose="020B0604020202020204" pitchFamily="34" charset="0"/>
            </a:endParaRPr>
          </a:p>
        </p:txBody>
      </p:sp>
      <p:sp>
        <p:nvSpPr>
          <p:cNvPr id="31" name="TextBox 30"/>
          <p:cNvSpPr txBox="1"/>
          <p:nvPr/>
        </p:nvSpPr>
        <p:spPr>
          <a:xfrm>
            <a:off x="3700132" y="4989669"/>
            <a:ext cx="5048333" cy="307777"/>
          </a:xfrm>
          <a:prstGeom prst="rect">
            <a:avLst/>
          </a:prstGeom>
          <a:solidFill>
            <a:schemeClr val="tx1"/>
          </a:solid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Wine style</a:t>
            </a:r>
            <a:endParaRPr lang="en-US" sz="1400" b="1" dirty="0">
              <a:solidFill>
                <a:schemeClr val="accent1"/>
              </a:solidFill>
              <a:latin typeface="Arial" panose="020B0604020202020204" pitchFamily="34" charset="0"/>
              <a:cs typeface="Arial" panose="020B0604020202020204" pitchFamily="34" charset="0"/>
            </a:endParaRPr>
          </a:p>
        </p:txBody>
      </p:sp>
      <p:sp>
        <p:nvSpPr>
          <p:cNvPr id="32" name="TextBox 31"/>
          <p:cNvSpPr txBox="1"/>
          <p:nvPr/>
        </p:nvSpPr>
        <p:spPr>
          <a:xfrm>
            <a:off x="3700132" y="3676693"/>
            <a:ext cx="1687034" cy="523220"/>
          </a:xfrm>
          <a:prstGeom prst="rect">
            <a:avLst/>
          </a:prstGeom>
          <a:solidFill>
            <a:schemeClr val="tx1"/>
          </a:solid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Grow cycle management</a:t>
            </a:r>
            <a:endParaRPr lang="en-US" sz="1400" b="1" dirty="0">
              <a:solidFill>
                <a:schemeClr val="accent1"/>
              </a:solidFill>
              <a:latin typeface="Arial" panose="020B0604020202020204" pitchFamily="34" charset="0"/>
              <a:cs typeface="Arial" panose="020B0604020202020204" pitchFamily="34" charset="0"/>
            </a:endParaRPr>
          </a:p>
        </p:txBody>
      </p:sp>
      <p:sp>
        <p:nvSpPr>
          <p:cNvPr id="33" name="TextBox 32"/>
          <p:cNvSpPr txBox="1"/>
          <p:nvPr/>
        </p:nvSpPr>
        <p:spPr>
          <a:xfrm>
            <a:off x="395288" y="4286293"/>
            <a:ext cx="4991877" cy="307777"/>
          </a:xfrm>
          <a:prstGeom prst="rect">
            <a:avLst/>
          </a:prstGeom>
          <a:solidFill>
            <a:schemeClr val="tx1"/>
          </a:solid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Pathogen pressure, abiotic stresses </a:t>
            </a:r>
            <a:endParaRPr lang="en-US" sz="1400" b="1" dirty="0">
              <a:solidFill>
                <a:schemeClr val="accent1"/>
              </a:solidFill>
              <a:latin typeface="Arial" panose="020B0604020202020204" pitchFamily="34" charset="0"/>
              <a:cs typeface="Arial" panose="020B0604020202020204" pitchFamily="34" charset="0"/>
            </a:endParaRPr>
          </a:p>
        </p:txBody>
      </p:sp>
      <p:sp>
        <p:nvSpPr>
          <p:cNvPr id="34" name="TextBox 33"/>
          <p:cNvSpPr txBox="1"/>
          <p:nvPr/>
        </p:nvSpPr>
        <p:spPr>
          <a:xfrm>
            <a:off x="395287" y="5000930"/>
            <a:ext cx="3033711" cy="307777"/>
          </a:xfrm>
          <a:prstGeom prst="rect">
            <a:avLst/>
          </a:prstGeom>
          <a:solidFill>
            <a:schemeClr val="tx1"/>
          </a:solidFill>
        </p:spPr>
        <p:txBody>
          <a:bodyPr wrap="square" rtlCol="0">
            <a:spAutoFit/>
          </a:bodyPr>
          <a:lstStyle/>
          <a:p>
            <a:pPr algn="ctr"/>
            <a:r>
              <a:rPr lang="en-US" sz="1400" b="1" dirty="0" smtClean="0">
                <a:solidFill>
                  <a:schemeClr val="accent1"/>
                </a:solidFill>
                <a:cs typeface="Arial" panose="020B0604020202020204" pitchFamily="34" charset="0"/>
              </a:rPr>
              <a:t>Productivity, quality</a:t>
            </a:r>
            <a:endParaRPr lang="en-US" sz="1400" b="1" dirty="0">
              <a:solidFill>
                <a:schemeClr val="accent1"/>
              </a:solidFill>
              <a:cs typeface="Arial" panose="020B0604020202020204" pitchFamily="34" charset="0"/>
            </a:endParaRPr>
          </a:p>
        </p:txBody>
      </p:sp>
      <p:sp>
        <p:nvSpPr>
          <p:cNvPr id="35" name="TextBox 34"/>
          <p:cNvSpPr txBox="1"/>
          <p:nvPr/>
        </p:nvSpPr>
        <p:spPr>
          <a:xfrm>
            <a:off x="395287" y="5349709"/>
            <a:ext cx="4991880" cy="307777"/>
          </a:xfrm>
          <a:prstGeom prst="rect">
            <a:avLst/>
          </a:prstGeom>
          <a:solidFill>
            <a:schemeClr val="tx1"/>
          </a:solid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Harvest date and duration</a:t>
            </a:r>
            <a:endParaRPr lang="en-US" sz="1400" b="1" dirty="0">
              <a:solidFill>
                <a:schemeClr val="accent1"/>
              </a:solidFill>
              <a:latin typeface="Arial" panose="020B0604020202020204" pitchFamily="34" charset="0"/>
              <a:cs typeface="Arial" panose="020B0604020202020204" pitchFamily="34" charset="0"/>
            </a:endParaRPr>
          </a:p>
        </p:txBody>
      </p:sp>
      <p:sp>
        <p:nvSpPr>
          <p:cNvPr id="36" name="TextBox 35"/>
          <p:cNvSpPr txBox="1"/>
          <p:nvPr/>
        </p:nvSpPr>
        <p:spPr>
          <a:xfrm>
            <a:off x="3700132" y="4629629"/>
            <a:ext cx="1687036" cy="307777"/>
          </a:xfrm>
          <a:prstGeom prst="rect">
            <a:avLst/>
          </a:prstGeom>
          <a:solidFill>
            <a:schemeClr val="tx1"/>
          </a:solidFill>
        </p:spPr>
        <p:txBody>
          <a:bodyPr wrap="square" rtlCol="0">
            <a:spAutoFit/>
          </a:bodyPr>
          <a:lstStyle/>
          <a:p>
            <a:pPr algn="ctr"/>
            <a:r>
              <a:rPr lang="en-US" sz="1400" b="1" dirty="0" smtClean="0">
                <a:solidFill>
                  <a:schemeClr val="accent1"/>
                </a:solidFill>
                <a:latin typeface="Arial" panose="020B0604020202020204" pitchFamily="34" charset="0"/>
                <a:cs typeface="Arial" panose="020B0604020202020204" pitchFamily="34" charset="0"/>
              </a:rPr>
              <a:t>Crop forcing</a:t>
            </a:r>
            <a:endParaRPr lang="en-US" sz="1400" b="1" dirty="0">
              <a:solidFill>
                <a:schemeClr val="accent1"/>
              </a:solidFill>
              <a:latin typeface="Arial" panose="020B0604020202020204" pitchFamily="34" charset="0"/>
              <a:cs typeface="Arial" panose="020B0604020202020204" pitchFamily="34" charset="0"/>
            </a:endParaRPr>
          </a:p>
        </p:txBody>
      </p:sp>
      <p:sp>
        <p:nvSpPr>
          <p:cNvPr id="37" name="Rectangle 36"/>
          <p:cNvSpPr/>
          <p:nvPr/>
        </p:nvSpPr>
        <p:spPr>
          <a:xfrm>
            <a:off x="323527" y="2746616"/>
            <a:ext cx="8496945" cy="31268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8" name="Rectangle 37"/>
          <p:cNvSpPr/>
          <p:nvPr/>
        </p:nvSpPr>
        <p:spPr>
          <a:xfrm>
            <a:off x="152399" y="6370537"/>
            <a:ext cx="4635625" cy="307777"/>
          </a:xfrm>
          <a:prstGeom prst="rect">
            <a:avLst/>
          </a:prstGeom>
        </p:spPr>
        <p:txBody>
          <a:bodyPr wrap="square">
            <a:spAutoFit/>
          </a:bodyPr>
          <a:lstStyle/>
          <a:p>
            <a:r>
              <a:rPr lang="en-GB" altLang="en-US" sz="1400" dirty="0" smtClean="0">
                <a:latin typeface="+mn-lt"/>
              </a:rPr>
              <a:t>Adapted from: Antonio </a:t>
            </a:r>
            <a:r>
              <a:rPr lang="en-GB" altLang="en-US" sz="1400" dirty="0" err="1" smtClean="0">
                <a:latin typeface="+mn-lt"/>
              </a:rPr>
              <a:t>Graça</a:t>
            </a:r>
            <a:r>
              <a:rPr lang="en-GB" altLang="en-US" sz="1400" dirty="0" smtClean="0">
                <a:latin typeface="+mn-lt"/>
              </a:rPr>
              <a:t>, </a:t>
            </a:r>
            <a:r>
              <a:rPr lang="en-GB" altLang="en-US" sz="1400" dirty="0" err="1" smtClean="0">
                <a:latin typeface="+mn-lt"/>
              </a:rPr>
              <a:t>Sogrape</a:t>
            </a:r>
            <a:r>
              <a:rPr lang="en-GB" altLang="en-US" sz="1400" dirty="0" smtClean="0">
                <a:latin typeface="+mn-lt"/>
              </a:rPr>
              <a:t> </a:t>
            </a:r>
            <a:r>
              <a:rPr lang="en-GB" altLang="en-US" sz="1400" dirty="0" err="1" smtClean="0">
                <a:latin typeface="+mn-lt"/>
              </a:rPr>
              <a:t>Vinhos</a:t>
            </a:r>
            <a:r>
              <a:rPr lang="en-GB" altLang="en-US" sz="1400" dirty="0" smtClean="0">
                <a:latin typeface="+mn-lt"/>
              </a:rPr>
              <a:t> SA, 2014</a:t>
            </a:r>
            <a:endParaRPr lang="en-US" sz="1400" dirty="0">
              <a:latin typeface="+mn-lt"/>
            </a:endParaRPr>
          </a:p>
        </p:txBody>
      </p:sp>
      <p:sp>
        <p:nvSpPr>
          <p:cNvPr id="39" name="Rectangle 38"/>
          <p:cNvSpPr/>
          <p:nvPr/>
        </p:nvSpPr>
        <p:spPr>
          <a:xfrm>
            <a:off x="355993" y="989682"/>
            <a:ext cx="1263679" cy="400110"/>
          </a:xfrm>
          <a:prstGeom prst="rect">
            <a:avLst/>
          </a:prstGeom>
        </p:spPr>
        <p:txBody>
          <a:bodyPr wrap="none">
            <a:spAutoFit/>
          </a:bodyPr>
          <a:lstStyle/>
          <a:p>
            <a:r>
              <a:rPr lang="en-US" sz="2000" b="1" dirty="0" smtClean="0">
                <a:solidFill>
                  <a:schemeClr val="accent5">
                    <a:lumMod val="75000"/>
                  </a:schemeClr>
                </a:solidFill>
                <a:latin typeface="+mn-lt"/>
                <a:ea typeface="ＭＳ Ｐゴシック" charset="0"/>
                <a:cs typeface="Arial"/>
              </a:rPr>
              <a:t>Vineyard</a:t>
            </a:r>
            <a:endParaRPr lang="en-US" sz="2000" b="1" dirty="0">
              <a:solidFill>
                <a:schemeClr val="accent5">
                  <a:lumMod val="75000"/>
                </a:schemeClr>
              </a:solidFill>
              <a:latin typeface="+mn-lt"/>
              <a:ea typeface="ＭＳ Ｐゴシック" charset="0"/>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4" y="144463"/>
            <a:ext cx="6407373" cy="696912"/>
          </a:xfrm>
        </p:spPr>
        <p:txBody>
          <a:bodyPr/>
          <a:lstStyle/>
          <a:p>
            <a:pPr>
              <a:defRPr/>
            </a:pPr>
            <a:r>
              <a:rPr lang="es-ES" dirty="0" err="1" smtClean="0"/>
              <a:t>Climate</a:t>
            </a:r>
            <a:r>
              <a:rPr lang="es-ES" dirty="0" smtClean="0"/>
              <a:t> </a:t>
            </a:r>
            <a:r>
              <a:rPr lang="es-ES" dirty="0" err="1" smtClean="0"/>
              <a:t>predictions-water</a:t>
            </a:r>
            <a:r>
              <a:rPr lang="es-ES" dirty="0" smtClean="0"/>
              <a:t> </a:t>
            </a:r>
            <a:r>
              <a:rPr lang="es-ES" dirty="0" err="1" smtClean="0"/>
              <a:t>management</a:t>
            </a:r>
            <a:endParaRPr lang="es-ES"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975" t="23212" r="25713" b="5756"/>
          <a:stretch/>
        </p:blipFill>
        <p:spPr bwMode="auto">
          <a:xfrm>
            <a:off x="899592" y="1615970"/>
            <a:ext cx="7163676" cy="48463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515523" y="989682"/>
            <a:ext cx="5280613" cy="400110"/>
          </a:xfrm>
          <a:prstGeom prst="rect">
            <a:avLst/>
          </a:prstGeom>
        </p:spPr>
        <p:txBody>
          <a:bodyPr wrap="none">
            <a:spAutoFit/>
          </a:bodyPr>
          <a:lstStyle/>
          <a:p>
            <a:r>
              <a:rPr lang="en-US" sz="2000" b="1" dirty="0" smtClean="0">
                <a:solidFill>
                  <a:schemeClr val="accent5">
                    <a:lumMod val="75000"/>
                  </a:schemeClr>
                </a:solidFill>
                <a:latin typeface="+mn-lt"/>
                <a:ea typeface="ＭＳ Ｐゴシック" charset="0"/>
                <a:cs typeface="Arial"/>
              </a:rPr>
              <a:t>Predicting the evolution of </a:t>
            </a:r>
            <a:r>
              <a:rPr lang="en-US" sz="2000" b="1" smtClean="0">
                <a:solidFill>
                  <a:schemeClr val="accent5">
                    <a:lumMod val="75000"/>
                  </a:schemeClr>
                </a:solidFill>
                <a:latin typeface="+mn-lt"/>
                <a:ea typeface="ＭＳ Ｐゴシック" charset="0"/>
                <a:cs typeface="Arial"/>
              </a:rPr>
              <a:t>water reserves</a:t>
            </a:r>
            <a:endParaRPr lang="en-US" sz="2000" b="1" dirty="0">
              <a:solidFill>
                <a:schemeClr val="accent5">
                  <a:lumMod val="75000"/>
                </a:schemeClr>
              </a:solidFill>
              <a:latin typeface="+mn-lt"/>
              <a:ea typeface="ＭＳ Ｐゴシック" charset="0"/>
              <a:cs typeface="Arial"/>
            </a:endParaRPr>
          </a:p>
        </p:txBody>
      </p:sp>
      <p:sp>
        <p:nvSpPr>
          <p:cNvPr id="5" name="Rectangle 4"/>
          <p:cNvSpPr/>
          <p:nvPr/>
        </p:nvSpPr>
        <p:spPr>
          <a:xfrm>
            <a:off x="3275856" y="6318274"/>
            <a:ext cx="4845222" cy="307777"/>
          </a:xfrm>
          <a:prstGeom prst="rect">
            <a:avLst/>
          </a:prstGeom>
        </p:spPr>
        <p:txBody>
          <a:bodyPr wrap="square">
            <a:spAutoFit/>
          </a:bodyPr>
          <a:lstStyle/>
          <a:p>
            <a:pPr algn="r"/>
            <a:r>
              <a:rPr lang="en-GB" sz="1400" dirty="0" smtClean="0">
                <a:latin typeface="+mn-lt"/>
              </a:rPr>
              <a:t>Source: Catalan Water Authority (ACA)</a:t>
            </a:r>
            <a:endParaRPr lang="en-US" sz="1400" dirty="0">
              <a:latin typeface="+mn-lt"/>
            </a:endParaRPr>
          </a:p>
        </p:txBody>
      </p:sp>
      <p:sp>
        <p:nvSpPr>
          <p:cNvPr id="6" name="TextBox 5"/>
          <p:cNvSpPr txBox="1"/>
          <p:nvPr/>
        </p:nvSpPr>
        <p:spPr>
          <a:xfrm>
            <a:off x="4628494" y="3149922"/>
            <a:ext cx="2016224" cy="369332"/>
          </a:xfrm>
          <a:prstGeom prst="rect">
            <a:avLst/>
          </a:prstGeom>
          <a:solidFill>
            <a:srgbClr val="FF0000"/>
          </a:solidFill>
        </p:spPr>
        <p:txBody>
          <a:bodyPr wrap="square" rtlCol="0">
            <a:spAutoFit/>
          </a:bodyPr>
          <a:lstStyle/>
          <a:p>
            <a:r>
              <a:rPr lang="en-US" dirty="0" smtClean="0">
                <a:solidFill>
                  <a:schemeClr val="accent1"/>
                </a:solidFill>
              </a:rPr>
              <a:t>Seasonal forecast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bwMode="auto">
          <a:xfrm>
            <a:off x="457200" y="3176588"/>
            <a:ext cx="8229600" cy="666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sz="2800" smtClean="0">
                <a:latin typeface="Arial" charset="0"/>
              </a:rPr>
              <a:t>PRELIMINARY RESULTS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Probabilistic</a:t>
            </a:r>
            <a:r>
              <a:rPr lang="es-ES" dirty="0" smtClean="0"/>
              <a:t> </a:t>
            </a:r>
            <a:r>
              <a:rPr lang="es-ES" dirty="0" err="1" smtClean="0"/>
              <a:t>predictions</a:t>
            </a:r>
            <a:endParaRPr lang="es-ES" dirty="0"/>
          </a:p>
        </p:txBody>
      </p:sp>
      <p:pic>
        <p:nvPicPr>
          <p:cNvPr id="6" name="Imagen 2" descr="forecast_s4_prlr_sd_04_MJJA_2016.p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1266182"/>
            <a:ext cx="6400800" cy="41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ángulo 3"/>
          <p:cNvSpPr/>
          <p:nvPr/>
        </p:nvSpPr>
        <p:spPr>
          <a:xfrm>
            <a:off x="323528" y="5382170"/>
            <a:ext cx="8568952" cy="1528624"/>
          </a:xfrm>
          <a:prstGeom prst="rect">
            <a:avLst/>
          </a:prstGeom>
        </p:spPr>
        <p:txBody>
          <a:bodyPr wrap="square">
            <a:spAutoFit/>
          </a:bodyPr>
          <a:lstStyle/>
          <a:p>
            <a:pPr marL="285750" indent="-285750">
              <a:spcBef>
                <a:spcPts val="200"/>
              </a:spcBef>
              <a:buFont typeface="Arial" panose="020B0604020202020204" pitchFamily="34" charset="0"/>
              <a:buChar char="•"/>
              <a:defRPr/>
            </a:pPr>
            <a:r>
              <a:rPr lang="es-ES" dirty="0" smtClean="0">
                <a:latin typeface="+mn-lt"/>
              </a:rPr>
              <a:t>ECMWF-S4 </a:t>
            </a:r>
            <a:r>
              <a:rPr lang="es-ES" dirty="0" err="1">
                <a:latin typeface="+mn-lt"/>
              </a:rPr>
              <a:t>precipitation</a:t>
            </a:r>
            <a:r>
              <a:rPr lang="es-ES" dirty="0">
                <a:latin typeface="+mn-lt"/>
              </a:rPr>
              <a:t> </a:t>
            </a:r>
            <a:r>
              <a:rPr lang="es-ES" dirty="0" err="1">
                <a:latin typeface="+mn-lt"/>
              </a:rPr>
              <a:t>forecast</a:t>
            </a:r>
            <a:r>
              <a:rPr lang="es-ES" dirty="0">
                <a:latin typeface="+mn-lt"/>
              </a:rPr>
              <a:t> </a:t>
            </a:r>
            <a:r>
              <a:rPr lang="es-ES" dirty="0" err="1">
                <a:latin typeface="+mn-lt"/>
              </a:rPr>
              <a:t>for</a:t>
            </a:r>
            <a:r>
              <a:rPr lang="es-ES" dirty="0">
                <a:latin typeface="+mn-lt"/>
              </a:rPr>
              <a:t> MJJA 2016 (</a:t>
            </a:r>
            <a:r>
              <a:rPr lang="es-ES" dirty="0" err="1">
                <a:latin typeface="+mn-lt"/>
              </a:rPr>
              <a:t>init</a:t>
            </a:r>
            <a:r>
              <a:rPr lang="es-ES" dirty="0">
                <a:latin typeface="+mn-lt"/>
              </a:rPr>
              <a:t>. </a:t>
            </a:r>
            <a:r>
              <a:rPr lang="es-ES" dirty="0" err="1">
                <a:latin typeface="+mn-lt"/>
              </a:rPr>
              <a:t>April</a:t>
            </a:r>
            <a:r>
              <a:rPr lang="es-ES" dirty="0">
                <a:latin typeface="+mn-lt"/>
              </a:rPr>
              <a:t>). </a:t>
            </a:r>
          </a:p>
          <a:p>
            <a:pPr marL="285750" indent="-285750">
              <a:spcBef>
                <a:spcPts val="200"/>
              </a:spcBef>
              <a:buFont typeface="Arial" panose="020B0604020202020204" pitchFamily="34" charset="0"/>
              <a:buChar char="•"/>
              <a:defRPr/>
            </a:pPr>
            <a:r>
              <a:rPr lang="es-ES" dirty="0" err="1">
                <a:latin typeface="+mn-lt"/>
              </a:rPr>
              <a:t>M</a:t>
            </a:r>
            <a:r>
              <a:rPr lang="es-ES" dirty="0" err="1" smtClean="0">
                <a:latin typeface="+mn-lt"/>
              </a:rPr>
              <a:t>ost</a:t>
            </a:r>
            <a:r>
              <a:rPr lang="es-ES" dirty="0" smtClean="0">
                <a:latin typeface="+mn-lt"/>
              </a:rPr>
              <a:t> </a:t>
            </a:r>
            <a:r>
              <a:rPr lang="es-ES" dirty="0" err="1">
                <a:latin typeface="+mn-lt"/>
              </a:rPr>
              <a:t>likely</a:t>
            </a:r>
            <a:r>
              <a:rPr lang="es-ES" dirty="0">
                <a:latin typeface="+mn-lt"/>
              </a:rPr>
              <a:t> </a:t>
            </a:r>
            <a:r>
              <a:rPr lang="es-ES" dirty="0" err="1">
                <a:latin typeface="+mn-lt"/>
              </a:rPr>
              <a:t>precipitation</a:t>
            </a:r>
            <a:r>
              <a:rPr lang="es-ES" dirty="0">
                <a:latin typeface="+mn-lt"/>
              </a:rPr>
              <a:t> </a:t>
            </a:r>
            <a:r>
              <a:rPr lang="es-ES" dirty="0" err="1">
                <a:latin typeface="+mn-lt"/>
              </a:rPr>
              <a:t>category</a:t>
            </a:r>
            <a:r>
              <a:rPr lang="es-ES" dirty="0">
                <a:latin typeface="+mn-lt"/>
              </a:rPr>
              <a:t> (</a:t>
            </a:r>
            <a:r>
              <a:rPr lang="es-ES" dirty="0" err="1">
                <a:solidFill>
                  <a:srgbClr val="FF0000"/>
                </a:solidFill>
                <a:latin typeface="+mn-lt"/>
              </a:rPr>
              <a:t>below</a:t>
            </a:r>
            <a:r>
              <a:rPr lang="es-ES" dirty="0">
                <a:solidFill>
                  <a:srgbClr val="FF0000"/>
                </a:solidFill>
                <a:latin typeface="+mn-lt"/>
              </a:rPr>
              <a:t>-normal</a:t>
            </a:r>
            <a:r>
              <a:rPr lang="es-ES" dirty="0">
                <a:latin typeface="+mn-lt"/>
              </a:rPr>
              <a:t>, </a:t>
            </a:r>
            <a:r>
              <a:rPr lang="es-ES" dirty="0">
                <a:solidFill>
                  <a:srgbClr val="FF6600"/>
                </a:solidFill>
                <a:latin typeface="+mn-lt"/>
              </a:rPr>
              <a:t>normal</a:t>
            </a:r>
            <a:r>
              <a:rPr lang="es-ES" dirty="0">
                <a:latin typeface="+mn-lt"/>
              </a:rPr>
              <a:t> </a:t>
            </a:r>
            <a:r>
              <a:rPr lang="es-ES" dirty="0" err="1">
                <a:latin typeface="+mn-lt"/>
              </a:rPr>
              <a:t>or</a:t>
            </a:r>
            <a:r>
              <a:rPr lang="es-ES" dirty="0">
                <a:latin typeface="+mn-lt"/>
              </a:rPr>
              <a:t> </a:t>
            </a:r>
            <a:r>
              <a:rPr lang="es-ES" dirty="0" err="1">
                <a:solidFill>
                  <a:schemeClr val="accent2">
                    <a:lumMod val="50000"/>
                  </a:schemeClr>
                </a:solidFill>
                <a:latin typeface="+mn-lt"/>
              </a:rPr>
              <a:t>above</a:t>
            </a:r>
            <a:r>
              <a:rPr lang="es-ES" dirty="0">
                <a:solidFill>
                  <a:schemeClr val="accent2">
                    <a:lumMod val="50000"/>
                  </a:schemeClr>
                </a:solidFill>
                <a:latin typeface="+mn-lt"/>
              </a:rPr>
              <a:t> normal</a:t>
            </a:r>
            <a:r>
              <a:rPr lang="es-ES" dirty="0">
                <a:latin typeface="+mn-lt"/>
              </a:rPr>
              <a:t>) and </a:t>
            </a:r>
            <a:r>
              <a:rPr lang="es-ES" dirty="0" err="1">
                <a:latin typeface="+mn-lt"/>
              </a:rPr>
              <a:t>its</a:t>
            </a:r>
            <a:r>
              <a:rPr lang="es-ES" dirty="0">
                <a:latin typeface="+mn-lt"/>
              </a:rPr>
              <a:t> </a:t>
            </a:r>
            <a:r>
              <a:rPr lang="es-ES" dirty="0" err="1">
                <a:latin typeface="+mn-lt"/>
              </a:rPr>
              <a:t>percentage</a:t>
            </a:r>
            <a:r>
              <a:rPr lang="es-ES" dirty="0">
                <a:latin typeface="+mn-lt"/>
              </a:rPr>
              <a:t> </a:t>
            </a:r>
            <a:r>
              <a:rPr lang="es-ES" dirty="0" err="1">
                <a:latin typeface="+mn-lt"/>
              </a:rPr>
              <a:t>probability</a:t>
            </a:r>
            <a:r>
              <a:rPr lang="es-ES" dirty="0">
                <a:latin typeface="+mn-lt"/>
              </a:rPr>
              <a:t> to </a:t>
            </a:r>
            <a:r>
              <a:rPr lang="es-ES" dirty="0" err="1" smtClean="0">
                <a:latin typeface="+mn-lt"/>
              </a:rPr>
              <a:t>occur</a:t>
            </a:r>
            <a:r>
              <a:rPr lang="es-ES" dirty="0" smtClean="0">
                <a:latin typeface="+mn-lt"/>
              </a:rPr>
              <a:t>. </a:t>
            </a:r>
            <a:endParaRPr lang="es-ES" dirty="0">
              <a:latin typeface="+mn-lt"/>
            </a:endParaRPr>
          </a:p>
          <a:p>
            <a:pPr marL="285750" indent="-285750">
              <a:spcBef>
                <a:spcPts val="200"/>
              </a:spcBef>
              <a:buFont typeface="Arial" panose="020B0604020202020204" pitchFamily="34" charset="0"/>
              <a:buChar char="•"/>
              <a:defRPr/>
            </a:pPr>
            <a:r>
              <a:rPr lang="es-ES" dirty="0" smtClean="0">
                <a:latin typeface="+mn-lt"/>
              </a:rPr>
              <a:t>White </a:t>
            </a:r>
            <a:r>
              <a:rPr lang="es-ES" dirty="0" err="1" smtClean="0">
                <a:latin typeface="+mn-lt"/>
              </a:rPr>
              <a:t>areas</a:t>
            </a:r>
            <a:r>
              <a:rPr lang="es-ES" dirty="0">
                <a:latin typeface="+mn-lt"/>
              </a:rPr>
              <a:t> </a:t>
            </a:r>
            <a:r>
              <a:rPr lang="es-ES" dirty="0" smtClean="0">
                <a:latin typeface="+mn-lt"/>
              </a:rPr>
              <a:t>(</a:t>
            </a:r>
            <a:r>
              <a:rPr lang="es-ES" dirty="0" err="1" smtClean="0">
                <a:latin typeface="+mn-lt"/>
              </a:rPr>
              <a:t>over</a:t>
            </a:r>
            <a:r>
              <a:rPr lang="es-ES" dirty="0" smtClean="0">
                <a:latin typeface="+mn-lt"/>
              </a:rPr>
              <a:t> </a:t>
            </a:r>
            <a:r>
              <a:rPr lang="es-ES" dirty="0" err="1" smtClean="0">
                <a:latin typeface="+mn-lt"/>
              </a:rPr>
              <a:t>land</a:t>
            </a:r>
            <a:r>
              <a:rPr lang="es-ES" dirty="0" smtClean="0">
                <a:latin typeface="+mn-lt"/>
              </a:rPr>
              <a:t>): </a:t>
            </a:r>
            <a:r>
              <a:rPr lang="es-ES" dirty="0" err="1" smtClean="0">
                <a:latin typeface="+mn-lt"/>
              </a:rPr>
              <a:t>probability</a:t>
            </a:r>
            <a:r>
              <a:rPr lang="es-ES" dirty="0" smtClean="0">
                <a:latin typeface="+mn-lt"/>
              </a:rPr>
              <a:t> &lt;40 </a:t>
            </a:r>
            <a:r>
              <a:rPr lang="es-ES" dirty="0">
                <a:latin typeface="+mn-lt"/>
              </a:rPr>
              <a:t>% and </a:t>
            </a:r>
            <a:r>
              <a:rPr lang="es-ES" dirty="0" err="1">
                <a:latin typeface="+mn-lt"/>
              </a:rPr>
              <a:t>approximately</a:t>
            </a:r>
            <a:r>
              <a:rPr lang="es-ES" dirty="0">
                <a:latin typeface="+mn-lt"/>
              </a:rPr>
              <a:t> </a:t>
            </a:r>
            <a:r>
              <a:rPr lang="es-ES" dirty="0" err="1">
                <a:latin typeface="+mn-lt"/>
              </a:rPr>
              <a:t>equal</a:t>
            </a:r>
            <a:r>
              <a:rPr lang="es-ES" dirty="0">
                <a:latin typeface="+mn-lt"/>
              </a:rPr>
              <a:t> </a:t>
            </a:r>
            <a:r>
              <a:rPr lang="es-ES" dirty="0" err="1">
                <a:latin typeface="+mn-lt"/>
              </a:rPr>
              <a:t>for</a:t>
            </a:r>
            <a:r>
              <a:rPr lang="es-ES" dirty="0">
                <a:latin typeface="+mn-lt"/>
              </a:rPr>
              <a:t> </a:t>
            </a:r>
            <a:r>
              <a:rPr lang="es-ES" dirty="0" err="1">
                <a:latin typeface="+mn-lt"/>
              </a:rPr>
              <a:t>all</a:t>
            </a:r>
            <a:r>
              <a:rPr lang="es-ES" dirty="0">
                <a:latin typeface="+mn-lt"/>
              </a:rPr>
              <a:t> </a:t>
            </a:r>
            <a:r>
              <a:rPr lang="es-ES" dirty="0" err="1">
                <a:latin typeface="+mn-lt"/>
              </a:rPr>
              <a:t>three</a:t>
            </a:r>
            <a:r>
              <a:rPr lang="es-ES" dirty="0">
                <a:latin typeface="+mn-lt"/>
              </a:rPr>
              <a:t> </a:t>
            </a:r>
            <a:r>
              <a:rPr lang="es-ES" dirty="0" err="1">
                <a:latin typeface="+mn-lt"/>
              </a:rPr>
              <a:t>categories</a:t>
            </a:r>
            <a:r>
              <a:rPr lang="es-ES" dirty="0">
                <a:latin typeface="+mn-lt"/>
              </a:rPr>
              <a:t>. </a:t>
            </a:r>
          </a:p>
        </p:txBody>
      </p:sp>
      <p:sp>
        <p:nvSpPr>
          <p:cNvPr id="8" name="Rectangle 7"/>
          <p:cNvSpPr/>
          <p:nvPr/>
        </p:nvSpPr>
        <p:spPr>
          <a:xfrm>
            <a:off x="230254" y="889134"/>
            <a:ext cx="3501280" cy="400110"/>
          </a:xfrm>
          <a:prstGeom prst="rect">
            <a:avLst/>
          </a:prstGeom>
        </p:spPr>
        <p:txBody>
          <a:bodyPr wrap="none">
            <a:spAutoFit/>
          </a:bodyPr>
          <a:lstStyle/>
          <a:p>
            <a:r>
              <a:rPr lang="en-US" sz="2000" b="1" dirty="0" smtClean="0">
                <a:solidFill>
                  <a:srgbClr val="004990"/>
                </a:solidFill>
                <a:latin typeface="+mn-lt"/>
                <a:ea typeface="ＭＳ Ｐゴシック"/>
              </a:rPr>
              <a:t>Which type of information?</a:t>
            </a:r>
            <a:endParaRPr lang="en-US" sz="2000" b="1" dirty="0">
              <a:latin typeface="+mn-lt"/>
            </a:endParaRPr>
          </a:p>
        </p:txBody>
      </p:sp>
      <p:sp>
        <p:nvSpPr>
          <p:cNvPr id="10" name="Rectangle 9"/>
          <p:cNvSpPr/>
          <p:nvPr/>
        </p:nvSpPr>
        <p:spPr>
          <a:xfrm>
            <a:off x="7665167" y="4499490"/>
            <a:ext cx="1304056" cy="738664"/>
          </a:xfrm>
          <a:prstGeom prst="rect">
            <a:avLst/>
          </a:prstGeom>
        </p:spPr>
        <p:txBody>
          <a:bodyPr wrap="square">
            <a:spAutoFit/>
          </a:bodyPr>
          <a:lstStyle/>
          <a:p>
            <a:r>
              <a:rPr lang="en-GB" sz="1400" dirty="0" smtClean="0">
                <a:latin typeface="+mn-lt"/>
              </a:rPr>
              <a:t>Source: Marco Turco, BSC</a:t>
            </a:r>
            <a:endParaRPr lang="en-US" sz="14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Probabilistic</a:t>
            </a:r>
            <a:r>
              <a:rPr lang="es-ES" dirty="0" smtClean="0"/>
              <a:t> </a:t>
            </a:r>
            <a:r>
              <a:rPr lang="es-ES" dirty="0" err="1" smtClean="0"/>
              <a:t>predictions</a:t>
            </a:r>
            <a:endParaRPr lang="es-ES" dirty="0"/>
          </a:p>
        </p:txBody>
      </p:sp>
      <p:pic>
        <p:nvPicPr>
          <p:cNvPr id="5" name="Imagen 5" descr="forecast_s4_prlr_sd_04_MJJA_2016_masked.ps"/>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0898" y="1698230"/>
            <a:ext cx="6400800" cy="41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ángulo 3"/>
          <p:cNvSpPr/>
          <p:nvPr/>
        </p:nvSpPr>
        <p:spPr>
          <a:xfrm>
            <a:off x="323850" y="5959975"/>
            <a:ext cx="8640638" cy="923330"/>
          </a:xfrm>
          <a:prstGeom prst="rect">
            <a:avLst/>
          </a:prstGeom>
        </p:spPr>
        <p:txBody>
          <a:bodyPr wrap="square">
            <a:spAutoFit/>
          </a:bodyPr>
          <a:lstStyle/>
          <a:p>
            <a:pPr marL="285750" indent="-285750">
              <a:buFont typeface="Arial" panose="020B0604020202020204" pitchFamily="34" charset="0"/>
              <a:buChar char="•"/>
              <a:defRPr/>
            </a:pPr>
            <a:r>
              <a:rPr lang="es-ES" dirty="0" smtClean="0"/>
              <a:t>Grey </a:t>
            </a:r>
            <a:r>
              <a:rPr lang="es-ES" dirty="0" err="1" smtClean="0"/>
              <a:t>areas</a:t>
            </a:r>
            <a:r>
              <a:rPr lang="es-ES" dirty="0" smtClean="0"/>
              <a:t>: </a:t>
            </a:r>
            <a:r>
              <a:rPr lang="es-ES" dirty="0" err="1" smtClean="0"/>
              <a:t>where</a:t>
            </a:r>
            <a:r>
              <a:rPr lang="es-ES" dirty="0" smtClean="0"/>
              <a:t> </a:t>
            </a:r>
            <a:r>
              <a:rPr lang="es-ES" dirty="0" err="1"/>
              <a:t>the</a:t>
            </a:r>
            <a:r>
              <a:rPr lang="es-ES" dirty="0"/>
              <a:t> </a:t>
            </a:r>
            <a:r>
              <a:rPr lang="es-ES" dirty="0" err="1"/>
              <a:t>climate</a:t>
            </a:r>
            <a:r>
              <a:rPr lang="es-ES" dirty="0"/>
              <a:t> </a:t>
            </a:r>
            <a:r>
              <a:rPr lang="es-ES" dirty="0" err="1"/>
              <a:t>prediction</a:t>
            </a:r>
            <a:r>
              <a:rPr lang="es-ES" dirty="0"/>
              <a:t> </a:t>
            </a:r>
            <a:r>
              <a:rPr lang="es-ES" dirty="0" err="1"/>
              <a:t>model</a:t>
            </a:r>
            <a:r>
              <a:rPr lang="es-ES" dirty="0"/>
              <a:t> </a:t>
            </a:r>
            <a:r>
              <a:rPr lang="es-ES" dirty="0" err="1"/>
              <a:t>doesn’t</a:t>
            </a:r>
            <a:r>
              <a:rPr lang="es-ES" dirty="0"/>
              <a:t> </a:t>
            </a:r>
            <a:r>
              <a:rPr lang="es-ES" dirty="0" err="1"/>
              <a:t>improve</a:t>
            </a:r>
            <a:r>
              <a:rPr lang="es-ES" dirty="0"/>
              <a:t> </a:t>
            </a:r>
            <a:r>
              <a:rPr lang="es-ES" dirty="0" err="1"/>
              <a:t>the</a:t>
            </a:r>
            <a:r>
              <a:rPr lang="es-ES" dirty="0"/>
              <a:t> </a:t>
            </a:r>
            <a:r>
              <a:rPr lang="es-ES" dirty="0" err="1" smtClean="0"/>
              <a:t>climatology</a:t>
            </a:r>
            <a:r>
              <a:rPr lang="es-ES" dirty="0" smtClean="0"/>
              <a:t>. In </a:t>
            </a:r>
            <a:r>
              <a:rPr lang="es-ES" dirty="0" err="1" smtClean="0"/>
              <a:t>this</a:t>
            </a:r>
            <a:r>
              <a:rPr lang="es-ES" dirty="0" smtClean="0"/>
              <a:t> </a:t>
            </a:r>
            <a:r>
              <a:rPr lang="es-ES" dirty="0" err="1" smtClean="0"/>
              <a:t>areas</a:t>
            </a:r>
            <a:r>
              <a:rPr lang="es-ES" dirty="0" smtClean="0"/>
              <a:t>, </a:t>
            </a:r>
            <a:r>
              <a:rPr lang="es-ES" dirty="0" err="1" smtClean="0"/>
              <a:t>the</a:t>
            </a:r>
            <a:r>
              <a:rPr lang="es-ES" dirty="0" smtClean="0"/>
              <a:t> </a:t>
            </a:r>
            <a:r>
              <a:rPr lang="es-ES" dirty="0" err="1" smtClean="0"/>
              <a:t>model</a:t>
            </a:r>
            <a:r>
              <a:rPr lang="es-ES" dirty="0" smtClean="0"/>
              <a:t> has no </a:t>
            </a:r>
            <a:r>
              <a:rPr lang="es-ES" dirty="0" err="1" smtClean="0"/>
              <a:t>skill</a:t>
            </a:r>
            <a:endParaRPr lang="es-ES" dirty="0"/>
          </a:p>
          <a:p>
            <a:pPr>
              <a:defRPr/>
            </a:pPr>
            <a:endParaRPr lang="es-ES" dirty="0"/>
          </a:p>
        </p:txBody>
      </p:sp>
      <p:sp>
        <p:nvSpPr>
          <p:cNvPr id="7" name="Rectangle 6"/>
          <p:cNvSpPr/>
          <p:nvPr/>
        </p:nvSpPr>
        <p:spPr>
          <a:xfrm>
            <a:off x="230254" y="929868"/>
            <a:ext cx="8913746" cy="707886"/>
          </a:xfrm>
          <a:prstGeom prst="rect">
            <a:avLst/>
          </a:prstGeom>
        </p:spPr>
        <p:txBody>
          <a:bodyPr wrap="square">
            <a:spAutoFit/>
          </a:bodyPr>
          <a:lstStyle/>
          <a:p>
            <a:r>
              <a:rPr lang="en-US" sz="2000" dirty="0" smtClean="0">
                <a:solidFill>
                  <a:srgbClr val="004990"/>
                </a:solidFill>
                <a:latin typeface="+mn-lt"/>
                <a:ea typeface="ＭＳ Ｐゴシック"/>
              </a:rPr>
              <a:t>But this information needs to be compared to a reference model, i.e. climatology (average conditions over the last recent years, </a:t>
            </a:r>
            <a:r>
              <a:rPr lang="en-US" sz="2000" dirty="0" smtClean="0">
                <a:solidFill>
                  <a:srgbClr val="004990"/>
                </a:solidFill>
                <a:latin typeface="Arial"/>
                <a:ea typeface="ＭＳ Ｐゴシック"/>
                <a:cs typeface="Arial"/>
              </a:rPr>
              <a:t>~</a:t>
            </a:r>
            <a:r>
              <a:rPr lang="en-US" sz="2000" dirty="0" smtClean="0">
                <a:solidFill>
                  <a:srgbClr val="004990"/>
                </a:solidFill>
                <a:latin typeface="+mn-lt"/>
                <a:ea typeface="ＭＳ Ｐゴシック"/>
              </a:rPr>
              <a:t>30 years)</a:t>
            </a:r>
            <a:endParaRPr lang="en-US" sz="2000" dirty="0">
              <a:latin typeface="+mn-lt"/>
            </a:endParaRPr>
          </a:p>
        </p:txBody>
      </p:sp>
      <p:sp>
        <p:nvSpPr>
          <p:cNvPr id="8" name="Rectangle 7"/>
          <p:cNvSpPr/>
          <p:nvPr/>
        </p:nvSpPr>
        <p:spPr>
          <a:xfrm>
            <a:off x="7665167" y="4902062"/>
            <a:ext cx="1304056" cy="738664"/>
          </a:xfrm>
          <a:prstGeom prst="rect">
            <a:avLst/>
          </a:prstGeom>
        </p:spPr>
        <p:txBody>
          <a:bodyPr wrap="square">
            <a:spAutoFit/>
          </a:bodyPr>
          <a:lstStyle/>
          <a:p>
            <a:r>
              <a:rPr lang="en-GB" sz="1400" dirty="0" smtClean="0">
                <a:latin typeface="+mn-lt"/>
              </a:rPr>
              <a:t>Source: Marco Turco, BSC</a:t>
            </a:r>
            <a:endParaRPr lang="en-US" sz="14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Skill of individual systems</a:t>
            </a:r>
            <a:endParaRPr lang="es-ES"/>
          </a:p>
        </p:txBody>
      </p:sp>
      <p:pic>
        <p:nvPicPr>
          <p:cNvPr id="2050" name="Picture 2"/>
          <p:cNvPicPr>
            <a:picLocks noChangeAspect="1" noChangeArrowheads="1"/>
          </p:cNvPicPr>
          <p:nvPr/>
        </p:nvPicPr>
        <p:blipFill>
          <a:blip r:embed="rId2" cstate="print"/>
          <a:srcRect/>
          <a:stretch>
            <a:fillRect/>
          </a:stretch>
        </p:blipFill>
        <p:spPr bwMode="auto">
          <a:xfrm>
            <a:off x="966212" y="1493738"/>
            <a:ext cx="7132320" cy="4397028"/>
          </a:xfrm>
          <a:prstGeom prst="rect">
            <a:avLst/>
          </a:prstGeom>
          <a:noFill/>
          <a:ln w="9525">
            <a:noFill/>
            <a:miter lim="800000"/>
            <a:headEnd/>
            <a:tailEnd/>
          </a:ln>
          <a:effectLst/>
        </p:spPr>
      </p:pic>
      <p:sp>
        <p:nvSpPr>
          <p:cNvPr id="8" name="7 Rectángulo"/>
          <p:cNvSpPr/>
          <p:nvPr/>
        </p:nvSpPr>
        <p:spPr>
          <a:xfrm>
            <a:off x="323528" y="917674"/>
            <a:ext cx="8417689" cy="430887"/>
          </a:xfrm>
          <a:prstGeom prst="rect">
            <a:avLst/>
          </a:prstGeom>
        </p:spPr>
        <p:txBody>
          <a:bodyPr wrap="none">
            <a:spAutoFit/>
          </a:bodyPr>
          <a:lstStyle/>
          <a:p>
            <a:r>
              <a:rPr lang="es-ES" altLang="ca-ES" sz="2200" dirty="0" err="1" smtClean="0">
                <a:latin typeface="Arial Narrow" pitchFamily="34" charset="0"/>
              </a:rPr>
              <a:t>Summer</a:t>
            </a:r>
            <a:r>
              <a:rPr lang="es-ES" altLang="ca-ES" sz="2200" dirty="0" smtClean="0">
                <a:latin typeface="Arial Narrow" pitchFamily="34" charset="0"/>
              </a:rPr>
              <a:t> </a:t>
            </a:r>
            <a:r>
              <a:rPr lang="es-ES" altLang="ca-ES" sz="2200" dirty="0" err="1" smtClean="0">
                <a:latin typeface="Arial Narrow" pitchFamily="34" charset="0"/>
              </a:rPr>
              <a:t>correlation</a:t>
            </a:r>
            <a:r>
              <a:rPr lang="es-ES" altLang="ca-ES" sz="2200" dirty="0" smtClean="0">
                <a:latin typeface="Arial Narrow" pitchFamily="34" charset="0"/>
              </a:rPr>
              <a:t> </a:t>
            </a:r>
            <a:r>
              <a:rPr lang="es-ES" altLang="ca-ES" sz="2200" dirty="0" err="1" smtClean="0">
                <a:latin typeface="Arial Narrow" pitchFamily="34" charset="0"/>
              </a:rPr>
              <a:t>map</a:t>
            </a:r>
            <a:r>
              <a:rPr lang="es-ES" altLang="ca-ES" sz="2200" dirty="0" smtClean="0">
                <a:latin typeface="Arial Narrow" pitchFamily="34" charset="0"/>
              </a:rPr>
              <a:t> </a:t>
            </a:r>
            <a:r>
              <a:rPr lang="es-ES" altLang="ca-ES" sz="2200" dirty="0" err="1" smtClean="0">
                <a:latin typeface="Arial Narrow" pitchFamily="34" charset="0"/>
              </a:rPr>
              <a:t>for</a:t>
            </a:r>
            <a:r>
              <a:rPr lang="es-ES" altLang="ca-ES" sz="2200" dirty="0" smtClean="0">
                <a:latin typeface="Arial Narrow" pitchFamily="34" charset="0"/>
              </a:rPr>
              <a:t> </a:t>
            </a:r>
            <a:r>
              <a:rPr lang="es-ES" altLang="ca-ES" sz="2200" dirty="0" err="1" smtClean="0">
                <a:latin typeface="Arial Narrow" pitchFamily="34" charset="0"/>
              </a:rPr>
              <a:t>seasonal</a:t>
            </a:r>
            <a:r>
              <a:rPr lang="es-ES" altLang="ca-ES" sz="2200" dirty="0" smtClean="0">
                <a:latin typeface="Arial Narrow" pitchFamily="34" charset="0"/>
              </a:rPr>
              <a:t> </a:t>
            </a:r>
            <a:r>
              <a:rPr lang="es-ES" altLang="ca-ES" sz="2200" dirty="0" err="1" smtClean="0">
                <a:latin typeface="Arial Narrow" pitchFamily="34" charset="0"/>
              </a:rPr>
              <a:t>temperature</a:t>
            </a:r>
            <a:r>
              <a:rPr lang="es-ES" altLang="ca-ES" sz="2200" dirty="0" smtClean="0">
                <a:latin typeface="Arial Narrow" pitchFamily="34" charset="0"/>
              </a:rPr>
              <a:t> and </a:t>
            </a:r>
            <a:r>
              <a:rPr lang="es-ES" altLang="ca-ES" sz="2200" dirty="0" err="1" smtClean="0">
                <a:latin typeface="Arial Narrow" pitchFamily="34" charset="0"/>
              </a:rPr>
              <a:t>precipitation</a:t>
            </a:r>
            <a:r>
              <a:rPr lang="es-ES" altLang="ca-ES" sz="2200" dirty="0" smtClean="0">
                <a:latin typeface="Arial Narrow" pitchFamily="34" charset="0"/>
              </a:rPr>
              <a:t> </a:t>
            </a:r>
            <a:r>
              <a:rPr lang="es-ES" altLang="ca-ES" sz="2200" dirty="0" err="1" smtClean="0">
                <a:latin typeface="Arial Narrow" pitchFamily="34" charset="0"/>
              </a:rPr>
              <a:t>over</a:t>
            </a:r>
            <a:r>
              <a:rPr lang="es-ES" altLang="ca-ES" sz="2200" dirty="0" smtClean="0">
                <a:latin typeface="Arial Narrow" pitchFamily="34" charset="0"/>
              </a:rPr>
              <a:t> </a:t>
            </a:r>
            <a:r>
              <a:rPr lang="es-ES" altLang="ca-ES" sz="2200" dirty="0" err="1" smtClean="0">
                <a:latin typeface="Arial Narrow" pitchFamily="34" charset="0"/>
              </a:rPr>
              <a:t>Europe</a:t>
            </a:r>
            <a:endParaRPr lang="es-ES" altLang="ca-ES" sz="2200" dirty="0" smtClean="0">
              <a:latin typeface="Arial Narrow" pitchFamily="34" charset="0"/>
            </a:endParaRPr>
          </a:p>
        </p:txBody>
      </p:sp>
      <p:sp>
        <p:nvSpPr>
          <p:cNvPr id="3" name="TextBox 2"/>
          <p:cNvSpPr txBox="1"/>
          <p:nvPr/>
        </p:nvSpPr>
        <p:spPr>
          <a:xfrm>
            <a:off x="978848" y="5958234"/>
            <a:ext cx="7913632" cy="954107"/>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smtClean="0">
                <a:solidFill>
                  <a:srgbClr val="333333"/>
                </a:solidFill>
                <a:latin typeface="+mn-lt"/>
              </a:rPr>
              <a:t>Period: 1992-2012</a:t>
            </a:r>
          </a:p>
          <a:p>
            <a:pPr marL="285750" indent="-285750">
              <a:buFont typeface="Arial" panose="020B0604020202020204" pitchFamily="34" charset="0"/>
              <a:buChar char="•"/>
            </a:pPr>
            <a:r>
              <a:rPr lang="en-US" sz="1400" dirty="0" smtClean="0">
                <a:solidFill>
                  <a:srgbClr val="333333"/>
                </a:solidFill>
                <a:latin typeface="+mn-lt"/>
              </a:rPr>
              <a:t>Prediction: Summer June-July-August (initialized in May 1)</a:t>
            </a:r>
          </a:p>
          <a:p>
            <a:pPr marL="285750" indent="-285750">
              <a:buFont typeface="Arial" panose="020B0604020202020204" pitchFamily="34" charset="0"/>
              <a:buChar char="•"/>
            </a:pPr>
            <a:r>
              <a:rPr lang="en-US" sz="1400" dirty="0" smtClean="0">
                <a:solidFill>
                  <a:srgbClr val="333333"/>
                </a:solidFill>
                <a:latin typeface="+mn-lt"/>
              </a:rPr>
              <a:t>Observations: temperature/ERA-Interim; precipitation/Global Precipitation Climatology Project</a:t>
            </a:r>
          </a:p>
          <a:p>
            <a:pPr marL="285750" indent="-285750">
              <a:buFont typeface="Arial" panose="020B0604020202020204" pitchFamily="34" charset="0"/>
              <a:buChar char="•"/>
            </a:pPr>
            <a:r>
              <a:rPr lang="en-US" sz="1400" dirty="0" smtClean="0">
                <a:solidFill>
                  <a:srgbClr val="333333"/>
                </a:solidFill>
                <a:latin typeface="+mn-lt"/>
              </a:rPr>
              <a:t>Darker areas: regions where the correlation is significant</a:t>
            </a:r>
          </a:p>
        </p:txBody>
      </p:sp>
      <p:sp>
        <p:nvSpPr>
          <p:cNvPr id="7" name="Rectangle 6"/>
          <p:cNvSpPr/>
          <p:nvPr/>
        </p:nvSpPr>
        <p:spPr>
          <a:xfrm>
            <a:off x="6623720" y="5890766"/>
            <a:ext cx="2520280" cy="307777"/>
          </a:xfrm>
          <a:prstGeom prst="rect">
            <a:avLst/>
          </a:prstGeom>
        </p:spPr>
        <p:txBody>
          <a:bodyPr wrap="square">
            <a:spAutoFit/>
          </a:bodyPr>
          <a:lstStyle/>
          <a:p>
            <a:r>
              <a:rPr lang="en-GB" sz="1400" dirty="0" smtClean="0">
                <a:latin typeface="+mn-lt"/>
              </a:rPr>
              <a:t>Source: </a:t>
            </a:r>
            <a:r>
              <a:rPr lang="en-GB" sz="1400" dirty="0" err="1" smtClean="0">
                <a:latin typeface="+mn-lt"/>
              </a:rPr>
              <a:t>Niti</a:t>
            </a:r>
            <a:r>
              <a:rPr lang="en-GB" sz="1400" dirty="0" smtClean="0">
                <a:latin typeface="+mn-lt"/>
              </a:rPr>
              <a:t> Mishra, BSC</a:t>
            </a:r>
            <a:endParaRPr lang="en-US" sz="14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Skill</a:t>
            </a:r>
            <a:r>
              <a:rPr lang="es-ES" dirty="0" smtClean="0"/>
              <a:t> of </a:t>
            </a:r>
            <a:r>
              <a:rPr lang="es-ES" dirty="0" err="1" smtClean="0"/>
              <a:t>multi-model</a:t>
            </a:r>
            <a:r>
              <a:rPr lang="es-ES" dirty="0" smtClean="0"/>
              <a:t> mean</a:t>
            </a:r>
            <a:endParaRPr lang="es-ES" dirty="0"/>
          </a:p>
        </p:txBody>
      </p:sp>
      <p:sp>
        <p:nvSpPr>
          <p:cNvPr id="8" name="7 Rectángulo"/>
          <p:cNvSpPr/>
          <p:nvPr/>
        </p:nvSpPr>
        <p:spPr>
          <a:xfrm>
            <a:off x="323528" y="917674"/>
            <a:ext cx="8580554" cy="430887"/>
          </a:xfrm>
          <a:prstGeom prst="rect">
            <a:avLst/>
          </a:prstGeom>
        </p:spPr>
        <p:txBody>
          <a:bodyPr wrap="none">
            <a:spAutoFit/>
          </a:bodyPr>
          <a:lstStyle/>
          <a:p>
            <a:r>
              <a:rPr lang="es-ES" altLang="ca-ES" sz="2200" dirty="0" err="1" smtClean="0">
                <a:latin typeface="Arial Narrow" pitchFamily="34" charset="0"/>
              </a:rPr>
              <a:t>Correlation</a:t>
            </a:r>
            <a:r>
              <a:rPr lang="es-ES" altLang="ca-ES" sz="2200" dirty="0" smtClean="0">
                <a:latin typeface="Arial Narrow" pitchFamily="34" charset="0"/>
              </a:rPr>
              <a:t> </a:t>
            </a:r>
            <a:r>
              <a:rPr lang="es-ES" altLang="ca-ES" sz="2200" dirty="0" err="1" smtClean="0">
                <a:latin typeface="Arial Narrow" pitchFamily="34" charset="0"/>
              </a:rPr>
              <a:t>map</a:t>
            </a:r>
            <a:r>
              <a:rPr lang="es-ES" altLang="ca-ES" sz="2200" dirty="0" smtClean="0">
                <a:latin typeface="Arial Narrow" pitchFamily="34" charset="0"/>
              </a:rPr>
              <a:t> </a:t>
            </a:r>
            <a:r>
              <a:rPr lang="es-ES" altLang="ca-ES" sz="2200" dirty="0" err="1" smtClean="0">
                <a:latin typeface="Arial Narrow" pitchFamily="34" charset="0"/>
              </a:rPr>
              <a:t>for</a:t>
            </a:r>
            <a:r>
              <a:rPr lang="es-ES" altLang="ca-ES" sz="2200" dirty="0" smtClean="0">
                <a:latin typeface="Arial Narrow" pitchFamily="34" charset="0"/>
              </a:rPr>
              <a:t> </a:t>
            </a:r>
            <a:r>
              <a:rPr lang="es-ES" altLang="ca-ES" sz="2200" dirty="0" err="1" smtClean="0">
                <a:latin typeface="Arial Narrow" pitchFamily="34" charset="0"/>
              </a:rPr>
              <a:t>seasonal</a:t>
            </a:r>
            <a:r>
              <a:rPr lang="es-ES" altLang="ca-ES" sz="2200" dirty="0" smtClean="0">
                <a:latin typeface="Arial Narrow" pitchFamily="34" charset="0"/>
              </a:rPr>
              <a:t> </a:t>
            </a:r>
            <a:r>
              <a:rPr lang="es-ES" altLang="ca-ES" sz="2200" dirty="0" err="1" smtClean="0">
                <a:latin typeface="Arial Narrow" pitchFamily="34" charset="0"/>
              </a:rPr>
              <a:t>temperature</a:t>
            </a:r>
            <a:r>
              <a:rPr lang="es-ES" altLang="ca-ES" sz="2200" dirty="0" smtClean="0">
                <a:latin typeface="Arial Narrow" pitchFamily="34" charset="0"/>
              </a:rPr>
              <a:t> and </a:t>
            </a:r>
            <a:r>
              <a:rPr lang="es-ES" altLang="ca-ES" sz="2200" dirty="0" err="1" smtClean="0">
                <a:latin typeface="Arial Narrow" pitchFamily="34" charset="0"/>
              </a:rPr>
              <a:t>precipitation</a:t>
            </a:r>
            <a:r>
              <a:rPr lang="es-ES" altLang="ca-ES" sz="2200" dirty="0" smtClean="0">
                <a:latin typeface="Arial Narrow" pitchFamily="34" charset="0"/>
              </a:rPr>
              <a:t> </a:t>
            </a:r>
            <a:r>
              <a:rPr lang="es-ES" altLang="ca-ES" sz="2200" dirty="0" err="1" smtClean="0">
                <a:latin typeface="Arial Narrow" pitchFamily="34" charset="0"/>
              </a:rPr>
              <a:t>over</a:t>
            </a:r>
            <a:r>
              <a:rPr lang="es-ES" altLang="ca-ES" sz="2200" dirty="0" smtClean="0">
                <a:latin typeface="Arial Narrow" pitchFamily="34" charset="0"/>
              </a:rPr>
              <a:t> </a:t>
            </a:r>
            <a:r>
              <a:rPr lang="es-ES" altLang="ca-ES" sz="2200" dirty="0" err="1" smtClean="0">
                <a:latin typeface="Arial Narrow" pitchFamily="34" charset="0"/>
              </a:rPr>
              <a:t>Europe</a:t>
            </a:r>
            <a:r>
              <a:rPr lang="es-ES" altLang="ca-ES" sz="2200" dirty="0" smtClean="0">
                <a:latin typeface="Arial Narrow" pitchFamily="34" charset="0"/>
              </a:rPr>
              <a:t> - </a:t>
            </a:r>
            <a:r>
              <a:rPr lang="es-ES" altLang="ca-ES" sz="2200" dirty="0" err="1" smtClean="0">
                <a:latin typeface="Arial Narrow" pitchFamily="34" charset="0"/>
              </a:rPr>
              <a:t>Average</a:t>
            </a:r>
            <a:endParaRPr lang="es-ES" altLang="ca-ES" sz="2200" dirty="0" smtClean="0">
              <a:latin typeface="Arial Narrow" pitchFamily="34" charset="0"/>
            </a:endParaRPr>
          </a:p>
        </p:txBody>
      </p:sp>
      <p:sp>
        <p:nvSpPr>
          <p:cNvPr id="3" name="TextBox 2"/>
          <p:cNvSpPr txBox="1"/>
          <p:nvPr/>
        </p:nvSpPr>
        <p:spPr>
          <a:xfrm>
            <a:off x="978848" y="5940811"/>
            <a:ext cx="7913632" cy="1169551"/>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smtClean="0">
                <a:solidFill>
                  <a:srgbClr val="333333"/>
                </a:solidFill>
                <a:latin typeface="+mn-lt"/>
              </a:rPr>
              <a:t>Period: 1992-2012</a:t>
            </a:r>
          </a:p>
          <a:p>
            <a:pPr marL="285750" indent="-285750">
              <a:buFont typeface="Arial" panose="020B0604020202020204" pitchFamily="34" charset="0"/>
              <a:buChar char="•"/>
            </a:pPr>
            <a:r>
              <a:rPr lang="en-US" sz="1400" dirty="0" smtClean="0">
                <a:solidFill>
                  <a:srgbClr val="333333"/>
                </a:solidFill>
                <a:latin typeface="+mn-lt"/>
              </a:rPr>
              <a:t>Prediction: Summer June-July-August (initialized in May 1)</a:t>
            </a:r>
          </a:p>
          <a:p>
            <a:pPr marL="285750" indent="-285750">
              <a:buFont typeface="Arial" panose="020B0604020202020204" pitchFamily="34" charset="0"/>
              <a:buChar char="•"/>
            </a:pPr>
            <a:r>
              <a:rPr lang="en-US" sz="1400" dirty="0" smtClean="0">
                <a:solidFill>
                  <a:srgbClr val="333333"/>
                </a:solidFill>
                <a:latin typeface="+mn-lt"/>
              </a:rPr>
              <a:t>Observations: temperature/ERA-Interim; precipitation/Global Precipitation Climatology Project</a:t>
            </a:r>
          </a:p>
          <a:p>
            <a:pPr marL="285750" indent="-285750">
              <a:buFont typeface="Arial" panose="020B0604020202020204" pitchFamily="34" charset="0"/>
              <a:buChar char="•"/>
            </a:pPr>
            <a:r>
              <a:rPr lang="en-US" sz="1400" dirty="0">
                <a:solidFill>
                  <a:srgbClr val="333333"/>
                </a:solidFill>
              </a:rPr>
              <a:t>Darker areas: regions where the correlation is significant</a:t>
            </a:r>
          </a:p>
          <a:p>
            <a:pPr marL="285750" indent="-285750">
              <a:buFont typeface="Arial" panose="020B0604020202020204" pitchFamily="34" charset="0"/>
              <a:buChar char="•"/>
            </a:pPr>
            <a:endParaRPr lang="en-US" sz="1400" dirty="0" smtClean="0">
              <a:solidFill>
                <a:srgbClr val="333333"/>
              </a:solidFill>
              <a:latin typeface="+mn-lt"/>
            </a:endParaRPr>
          </a:p>
        </p:txBody>
      </p:sp>
      <p:pic>
        <p:nvPicPr>
          <p:cNvPr id="6" name="Picture 2"/>
          <p:cNvPicPr>
            <a:picLocks noChangeAspect="1" noChangeArrowheads="1"/>
          </p:cNvPicPr>
          <p:nvPr/>
        </p:nvPicPr>
        <p:blipFill>
          <a:blip r:embed="rId2" cstate="print"/>
          <a:srcRect b="3438"/>
          <a:stretch>
            <a:fillRect/>
          </a:stretch>
        </p:blipFill>
        <p:spPr bwMode="auto">
          <a:xfrm>
            <a:off x="179512" y="1476315"/>
            <a:ext cx="6217920" cy="4341582"/>
          </a:xfrm>
          <a:prstGeom prst="rect">
            <a:avLst/>
          </a:prstGeom>
          <a:noFill/>
          <a:ln w="9525">
            <a:noFill/>
            <a:miter lim="800000"/>
            <a:headEnd/>
            <a:tailEnd/>
          </a:ln>
          <a:effectLst/>
        </p:spPr>
      </p:pic>
      <p:sp>
        <p:nvSpPr>
          <p:cNvPr id="7" name="Rectangle 6"/>
          <p:cNvSpPr/>
          <p:nvPr/>
        </p:nvSpPr>
        <p:spPr>
          <a:xfrm>
            <a:off x="6300192" y="5506441"/>
            <a:ext cx="2520280" cy="307777"/>
          </a:xfrm>
          <a:prstGeom prst="rect">
            <a:avLst/>
          </a:prstGeom>
        </p:spPr>
        <p:txBody>
          <a:bodyPr wrap="square">
            <a:spAutoFit/>
          </a:bodyPr>
          <a:lstStyle/>
          <a:p>
            <a:r>
              <a:rPr lang="en-GB" sz="1400" dirty="0" smtClean="0">
                <a:latin typeface="+mn-lt"/>
              </a:rPr>
              <a:t>Source: </a:t>
            </a:r>
            <a:r>
              <a:rPr lang="en-GB" sz="1400" dirty="0" err="1" smtClean="0">
                <a:latin typeface="+mn-lt"/>
              </a:rPr>
              <a:t>Niti</a:t>
            </a:r>
            <a:r>
              <a:rPr lang="en-GB" sz="1400" dirty="0" smtClean="0">
                <a:latin typeface="+mn-lt"/>
              </a:rPr>
              <a:t> Mishra, BSC</a:t>
            </a:r>
            <a:endParaRPr lang="en-US" sz="1400" dirty="0">
              <a:latin typeface="+mn-lt"/>
            </a:endParaRPr>
          </a:p>
        </p:txBody>
      </p:sp>
      <p:sp>
        <p:nvSpPr>
          <p:cNvPr id="9" name="8 CuadroTexto"/>
          <p:cNvSpPr txBox="1"/>
          <p:nvPr/>
        </p:nvSpPr>
        <p:spPr>
          <a:xfrm>
            <a:off x="6444208" y="2069802"/>
            <a:ext cx="2555776" cy="2585323"/>
          </a:xfrm>
          <a:prstGeom prst="rect">
            <a:avLst/>
          </a:prstGeom>
          <a:noFill/>
        </p:spPr>
        <p:txBody>
          <a:bodyPr wrap="square" rtlCol="0">
            <a:spAutoFit/>
          </a:bodyPr>
          <a:lstStyle/>
          <a:p>
            <a:pPr>
              <a:buFont typeface="Arial" pitchFamily="34" charset="0"/>
              <a:buChar char="•"/>
            </a:pPr>
            <a:r>
              <a:rPr lang="es-ES" smtClean="0"/>
              <a:t> Temperature: </a:t>
            </a:r>
            <a:r>
              <a:rPr lang="es-ES" smtClean="0"/>
              <a:t>better predicted in </a:t>
            </a:r>
            <a:r>
              <a:rPr lang="es-ES" smtClean="0"/>
              <a:t>Summer</a:t>
            </a:r>
          </a:p>
          <a:p>
            <a:pPr>
              <a:buFont typeface="Arial" pitchFamily="34" charset="0"/>
              <a:buChar char="•"/>
            </a:pPr>
            <a:endParaRPr lang="es-ES" smtClean="0"/>
          </a:p>
          <a:p>
            <a:pPr>
              <a:buFont typeface="Arial" pitchFamily="34" charset="0"/>
              <a:buChar char="•"/>
            </a:pPr>
            <a:r>
              <a:rPr lang="es-ES" smtClean="0"/>
              <a:t> Precipitation</a:t>
            </a:r>
            <a:r>
              <a:rPr lang="es-ES" smtClean="0"/>
              <a:t>: the quality of the prediction changes for the different seasons and according to the geographical area</a:t>
            </a:r>
            <a:endParaRPr lang="es-ES" dirty="0" err="1" smtClean="0"/>
          </a:p>
        </p:txBody>
      </p:sp>
    </p:spTree>
    <p:extLst>
      <p:ext uri="{BB962C8B-B14F-4D97-AF65-F5344CB8AC3E}">
        <p14:creationId xmlns="" xmlns:p14="http://schemas.microsoft.com/office/powerpoint/2010/main" val="34965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2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4874" y="3293938"/>
            <a:ext cx="3503889"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n 19"/>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8843" y="837456"/>
            <a:ext cx="4415157" cy="2553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44794" y="144463"/>
            <a:ext cx="6191250" cy="696912"/>
          </a:xfrm>
        </p:spPr>
        <p:txBody>
          <a:bodyPr/>
          <a:lstStyle/>
          <a:p>
            <a:pPr>
              <a:defRPr/>
            </a:pPr>
            <a:r>
              <a:rPr lang="es-ES" dirty="0" smtClean="0"/>
              <a:t>Barcelona </a:t>
            </a:r>
            <a:r>
              <a:rPr lang="es-ES" dirty="0" err="1" smtClean="0"/>
              <a:t>Supercomputing</a:t>
            </a:r>
            <a:r>
              <a:rPr lang="es-ES" dirty="0" smtClean="0"/>
              <a:t> Center</a:t>
            </a:r>
            <a:endParaRPr lang="es-ES" dirty="0"/>
          </a:p>
        </p:txBody>
      </p:sp>
      <p:sp>
        <p:nvSpPr>
          <p:cNvPr id="5" name="Rectángulo 16"/>
          <p:cNvSpPr>
            <a:spLocks noChangeArrowheads="1"/>
          </p:cNvSpPr>
          <p:nvPr/>
        </p:nvSpPr>
        <p:spPr bwMode="auto">
          <a:xfrm>
            <a:off x="56672" y="1138922"/>
            <a:ext cx="4597970"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ts val="600"/>
              </a:spcBef>
              <a:buFont typeface="Arial" panose="020B0604020202020204" pitchFamily="34" charset="0"/>
              <a:buChar char="•"/>
            </a:pPr>
            <a:r>
              <a:rPr lang="en-GB" altLang="es-ES" sz="2200" dirty="0">
                <a:latin typeface="+mn-lt"/>
              </a:rPr>
              <a:t>Created in 2005; </a:t>
            </a:r>
            <a:r>
              <a:rPr lang="en-GB" altLang="es-ES" sz="2200" dirty="0" smtClean="0">
                <a:latin typeface="+mn-lt"/>
              </a:rPr>
              <a:t>450 employees</a:t>
            </a:r>
            <a:endParaRPr lang="en-GB" altLang="es-ES" sz="2200" dirty="0">
              <a:latin typeface="+mn-lt"/>
            </a:endParaRPr>
          </a:p>
          <a:p>
            <a:pPr algn="just" eaLnBrk="1" hangingPunct="1">
              <a:spcBef>
                <a:spcPts val="600"/>
              </a:spcBef>
              <a:buFont typeface="Arial" panose="020B0604020202020204" pitchFamily="34" charset="0"/>
              <a:buChar char="•"/>
            </a:pPr>
            <a:r>
              <a:rPr lang="en-GB" altLang="es-ES" sz="2200" dirty="0">
                <a:latin typeface="+mn-lt"/>
              </a:rPr>
              <a:t>Research, develop and manage information technology</a:t>
            </a:r>
          </a:p>
          <a:p>
            <a:pPr algn="just" eaLnBrk="1" hangingPunct="1">
              <a:spcBef>
                <a:spcPts val="600"/>
              </a:spcBef>
              <a:buFont typeface="Arial" panose="020B0604020202020204" pitchFamily="34" charset="0"/>
              <a:buChar char="•"/>
            </a:pPr>
            <a:r>
              <a:rPr lang="en-GB" altLang="es-ES" sz="2200" dirty="0">
                <a:latin typeface="+mn-lt"/>
              </a:rPr>
              <a:t>Facilitate scientific progress and its application in society</a:t>
            </a:r>
          </a:p>
        </p:txBody>
      </p:sp>
      <p:pic>
        <p:nvPicPr>
          <p:cNvPr id="6" name="Picture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390577"/>
            <a:ext cx="9144000"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0"/>
          <p:cNvSpPr txBox="1">
            <a:spLocks/>
          </p:cNvSpPr>
          <p:nvPr/>
        </p:nvSpPr>
        <p:spPr>
          <a:xfrm>
            <a:off x="-584573" y="3344680"/>
            <a:ext cx="9117013" cy="514689"/>
          </a:xfrm>
          <a:prstGeom prst="rect">
            <a:avLst/>
          </a:prstGeom>
        </p:spPr>
        <p:txBody>
          <a:bodyPr anchor="b"/>
          <a:lstStyle>
            <a:lvl1pPr algn="l" defTabSz="914400" rtl="0" eaLnBrk="1" latinLnBrk="0" hangingPunct="1">
              <a:lnSpc>
                <a:spcPts val="3000"/>
              </a:lnSpc>
              <a:spcBef>
                <a:spcPct val="0"/>
              </a:spcBef>
              <a:buNone/>
              <a:defRPr sz="2700" kern="1200">
                <a:solidFill>
                  <a:schemeClr val="bg1"/>
                </a:solidFill>
                <a:latin typeface="+mj-lt"/>
                <a:ea typeface="+mj-ea"/>
                <a:cs typeface="+mj-cs"/>
              </a:defRPr>
            </a:lvl1pPr>
          </a:lstStyle>
          <a:p>
            <a:pPr>
              <a:defRPr/>
            </a:pPr>
            <a:r>
              <a:rPr lang="en-GB" dirty="0" smtClean="0">
                <a:solidFill>
                  <a:schemeClr val="bg1">
                    <a:lumMod val="95000"/>
                  </a:schemeClr>
                </a:solidFill>
              </a:rPr>
              <a:t>	</a:t>
            </a:r>
            <a:r>
              <a:rPr lang="en-GB" dirty="0" smtClean="0">
                <a:solidFill>
                  <a:schemeClr val="accent1"/>
                </a:solidFill>
              </a:rPr>
              <a:t>Earth Sciences Department</a:t>
            </a:r>
            <a:endParaRPr lang="en-GB" dirty="0">
              <a:solidFill>
                <a:schemeClr val="accent1"/>
              </a:solidFill>
            </a:endParaRPr>
          </a:p>
        </p:txBody>
      </p:sp>
      <p:sp>
        <p:nvSpPr>
          <p:cNvPr id="11" name="Arco de bloque 14"/>
          <p:cNvSpPr>
            <a:spLocks/>
          </p:cNvSpPr>
          <p:nvPr/>
        </p:nvSpPr>
        <p:spPr bwMode="auto">
          <a:xfrm>
            <a:off x="2372668" y="5055856"/>
            <a:ext cx="720725" cy="719609"/>
          </a:xfrm>
          <a:custGeom>
            <a:avLst/>
            <a:gdLst>
              <a:gd name="T0" fmla="*/ 9859 w 720725"/>
              <a:gd name="T1" fmla="*/ 282739 h 736600"/>
              <a:gd name="T2" fmla="*/ 434463 w 720725"/>
              <a:gd name="T3" fmla="*/ 7871 h 736600"/>
              <a:gd name="T4" fmla="*/ 715973 w 720725"/>
              <a:gd name="T5" fmla="*/ 427918 h 736600"/>
              <a:gd name="T6" fmla="*/ 312840 w 720725"/>
              <a:gd name="T7" fmla="*/ 733384 h 736600"/>
              <a:gd name="T8" fmla="*/ 1484 w 720725"/>
              <a:gd name="T9" fmla="*/ 334908 h 736600"/>
              <a:gd name="T10" fmla="*/ 18277 w 720725"/>
              <a:gd name="T11" fmla="*/ 336470 h 736600"/>
              <a:gd name="T12" fmla="*/ 315018 w 720725"/>
              <a:gd name="T13" fmla="*/ 716659 h 736600"/>
              <a:gd name="T14" fmla="*/ 699341 w 720725"/>
              <a:gd name="T15" fmla="*/ 425128 h 736600"/>
              <a:gd name="T16" fmla="*/ 431068 w 720725"/>
              <a:gd name="T17" fmla="*/ 24390 h 736600"/>
              <a:gd name="T18" fmla="*/ 26244 w 720725"/>
              <a:gd name="T19" fmla="*/ 286738 h 736600"/>
              <a:gd name="T20" fmla="*/ 9859 w 720725"/>
              <a:gd name="T21" fmla="*/ 282739 h 736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0725" h="736600">
                <a:moveTo>
                  <a:pt x="9859" y="282739"/>
                </a:moveTo>
                <a:cubicBezTo>
                  <a:pt x="55203" y="88713"/>
                  <a:pt x="243450" y="-33149"/>
                  <a:pt x="434463" y="7871"/>
                </a:cubicBezTo>
                <a:cubicBezTo>
                  <a:pt x="623130" y="48386"/>
                  <a:pt x="747179" y="233484"/>
                  <a:pt x="715973" y="427918"/>
                </a:cubicBezTo>
                <a:cubicBezTo>
                  <a:pt x="684446" y="624351"/>
                  <a:pt x="505907" y="759635"/>
                  <a:pt x="312840" y="733384"/>
                </a:cubicBezTo>
                <a:cubicBezTo>
                  <a:pt x="121316" y="707343"/>
                  <a:pt x="-16034" y="531562"/>
                  <a:pt x="1484" y="334908"/>
                </a:cubicBezTo>
                <a:lnTo>
                  <a:pt x="18277" y="336470"/>
                </a:lnTo>
                <a:cubicBezTo>
                  <a:pt x="1599" y="524089"/>
                  <a:pt x="132491" y="691789"/>
                  <a:pt x="315018" y="716659"/>
                </a:cubicBezTo>
                <a:cubicBezTo>
                  <a:pt x="499087" y="741739"/>
                  <a:pt x="669313" y="612613"/>
                  <a:pt x="699341" y="425128"/>
                </a:cubicBezTo>
                <a:cubicBezTo>
                  <a:pt x="729048" y="239644"/>
                  <a:pt x="610847" y="63078"/>
                  <a:pt x="431068" y="24390"/>
                </a:cubicBezTo>
                <a:cubicBezTo>
                  <a:pt x="248943" y="-14803"/>
                  <a:pt x="69437" y="101526"/>
                  <a:pt x="26244" y="286738"/>
                </a:cubicBezTo>
                <a:lnTo>
                  <a:pt x="9859" y="282739"/>
                </a:lnTo>
                <a:close/>
              </a:path>
            </a:pathLst>
          </a:custGeom>
          <a:gradFill rotWithShape="1">
            <a:gsLst>
              <a:gs pos="0">
                <a:srgbClr val="F8F8F8"/>
              </a:gs>
              <a:gs pos="20000">
                <a:srgbClr val="F7F7F7"/>
              </a:gs>
              <a:gs pos="100000">
                <a:srgbClr val="BDBDBD"/>
              </a:gs>
            </a:gsLst>
            <a:lin ang="5400000"/>
          </a:gradFill>
          <a:ln w="76200" cap="flat" cmpd="sng">
            <a:solidFill>
              <a:srgbClr val="FF0000"/>
            </a:solidFill>
            <a:prstDash val="solid"/>
            <a:round/>
            <a:headEnd/>
            <a:tailEnd/>
          </a:ln>
          <a:effectLst>
            <a:outerShdw blurRad="40000" dist="23000" dir="5400000" rotWithShape="0">
              <a:srgbClr val="000000">
                <a:alpha val="34999"/>
              </a:srgbClr>
            </a:outerShdw>
          </a:effectLst>
        </p:spPr>
        <p:txBody>
          <a:bodyPr anchor="ctr"/>
          <a:lstStyle/>
          <a:p>
            <a:pPr>
              <a:defRPr/>
            </a:pPr>
            <a:endParaRPr lang="en-US">
              <a:latin typeface="Arial" pitchFamily="34" charset="0"/>
            </a:endParaRPr>
          </a:p>
        </p:txBody>
      </p:sp>
      <p:sp>
        <p:nvSpPr>
          <p:cNvPr id="12" name="Rectángulo redondeado 7"/>
          <p:cNvSpPr>
            <a:spLocks noChangeArrowheads="1"/>
          </p:cNvSpPr>
          <p:nvPr/>
        </p:nvSpPr>
        <p:spPr bwMode="auto">
          <a:xfrm>
            <a:off x="2771130" y="5525774"/>
            <a:ext cx="2016125" cy="792500"/>
          </a:xfrm>
          <a:prstGeom prst="roundRect">
            <a:avLst>
              <a:gd name="adj" fmla="val 16667"/>
            </a:avLst>
          </a:prstGeom>
          <a:solidFill>
            <a:srgbClr val="40B0FF">
              <a:alpha val="70195"/>
            </a:srgbClr>
          </a:solidFill>
          <a:ln w="9525">
            <a:solidFill>
              <a:srgbClr val="F9F9F9"/>
            </a:solidFill>
            <a:round/>
            <a:headEnd/>
            <a:tailEnd/>
          </a:ln>
          <a:effectLst>
            <a:outerShdw blurRad="40000" dist="23000" dir="5400000" rotWithShape="0">
              <a:srgbClr val="808080">
                <a:alpha val="34999"/>
              </a:srgbClr>
            </a:outerShdw>
          </a:effectLst>
        </p:spPr>
        <p:txBody>
          <a:bodyPr anchor="ctr"/>
          <a:lstStyle/>
          <a:p>
            <a:pPr algn="ctr">
              <a:defRPr/>
            </a:pPr>
            <a:r>
              <a:rPr lang="en-US" dirty="0">
                <a:latin typeface="+mn-lt"/>
                <a:ea typeface="+mn-ea"/>
              </a:rPr>
              <a:t>Earth system services</a:t>
            </a:r>
          </a:p>
        </p:txBody>
      </p:sp>
      <p:sp>
        <p:nvSpPr>
          <p:cNvPr id="13" name="Rectángulo redondeado 9"/>
          <p:cNvSpPr>
            <a:spLocks noChangeArrowheads="1"/>
          </p:cNvSpPr>
          <p:nvPr/>
        </p:nvSpPr>
        <p:spPr bwMode="auto">
          <a:xfrm>
            <a:off x="683568" y="5525774"/>
            <a:ext cx="2016125" cy="792500"/>
          </a:xfrm>
          <a:prstGeom prst="roundRect">
            <a:avLst>
              <a:gd name="adj" fmla="val 16667"/>
            </a:avLst>
          </a:prstGeom>
          <a:solidFill>
            <a:srgbClr val="A6A6A6">
              <a:alpha val="70195"/>
            </a:srgbClr>
          </a:solidFill>
          <a:ln w="9525">
            <a:solidFill>
              <a:srgbClr val="F9F9F9"/>
            </a:solidFill>
            <a:round/>
            <a:headEnd/>
            <a:tailEnd/>
          </a:ln>
          <a:effectLst>
            <a:outerShdw blurRad="40000" dist="23000" dir="5400000" rotWithShape="0">
              <a:srgbClr val="808080">
                <a:alpha val="34999"/>
              </a:srgbClr>
            </a:outerShdw>
          </a:effectLst>
        </p:spPr>
        <p:txBody>
          <a:bodyPr anchor="ctr"/>
          <a:lstStyle/>
          <a:p>
            <a:pPr algn="ctr">
              <a:defRPr/>
            </a:pPr>
            <a:r>
              <a:rPr lang="en-US" dirty="0">
                <a:latin typeface="+mn-lt"/>
                <a:ea typeface="+mn-ea"/>
              </a:rPr>
              <a:t>Atmospheric composition</a:t>
            </a:r>
          </a:p>
        </p:txBody>
      </p:sp>
      <p:sp>
        <p:nvSpPr>
          <p:cNvPr id="14" name="Rectángulo redondeado 10"/>
          <p:cNvSpPr>
            <a:spLocks noChangeArrowheads="1"/>
          </p:cNvSpPr>
          <p:nvPr/>
        </p:nvSpPr>
        <p:spPr bwMode="auto">
          <a:xfrm>
            <a:off x="669124" y="4517700"/>
            <a:ext cx="2016125" cy="792500"/>
          </a:xfrm>
          <a:prstGeom prst="roundRect">
            <a:avLst>
              <a:gd name="adj" fmla="val 16667"/>
            </a:avLst>
          </a:prstGeom>
          <a:solidFill>
            <a:srgbClr val="FFFF00">
              <a:alpha val="50195"/>
            </a:srgbClr>
          </a:solidFill>
          <a:ln w="9525">
            <a:solidFill>
              <a:srgbClr val="F9F9F9"/>
            </a:solidFill>
            <a:round/>
            <a:headEnd/>
            <a:tailEnd/>
          </a:ln>
          <a:effectLst>
            <a:outerShdw blurRad="40000" dist="23000" dir="5400000" rotWithShape="0">
              <a:srgbClr val="808080">
                <a:alpha val="34999"/>
              </a:srgbClr>
            </a:outerShdw>
          </a:effectLst>
        </p:spPr>
        <p:txBody>
          <a:bodyPr anchor="ctr"/>
          <a:lstStyle/>
          <a:p>
            <a:pPr algn="ctr">
              <a:defRPr/>
            </a:pPr>
            <a:r>
              <a:rPr lang="en-US">
                <a:latin typeface="+mn-lt"/>
                <a:ea typeface="+mn-ea"/>
              </a:rPr>
              <a:t>Computational </a:t>
            </a:r>
            <a:r>
              <a:rPr lang="en-US" smtClean="0">
                <a:latin typeface="+mn-lt"/>
                <a:ea typeface="+mn-ea"/>
              </a:rPr>
              <a:t>earth </a:t>
            </a:r>
            <a:r>
              <a:rPr lang="en-US" dirty="0">
                <a:latin typeface="+mn-lt"/>
                <a:ea typeface="+mn-ea"/>
              </a:rPr>
              <a:t>sciences</a:t>
            </a:r>
          </a:p>
        </p:txBody>
      </p:sp>
      <p:sp>
        <p:nvSpPr>
          <p:cNvPr id="15" name="Rectángulo redondeado 8"/>
          <p:cNvSpPr>
            <a:spLocks noChangeArrowheads="1"/>
          </p:cNvSpPr>
          <p:nvPr/>
        </p:nvSpPr>
        <p:spPr bwMode="auto">
          <a:xfrm>
            <a:off x="2771130" y="4517700"/>
            <a:ext cx="2016125" cy="792500"/>
          </a:xfrm>
          <a:prstGeom prst="roundRect">
            <a:avLst>
              <a:gd name="adj" fmla="val 16667"/>
            </a:avLst>
          </a:prstGeom>
          <a:solidFill>
            <a:srgbClr val="CCFFCC">
              <a:alpha val="70195"/>
            </a:srgbClr>
          </a:solidFill>
          <a:ln w="9525">
            <a:solidFill>
              <a:srgbClr val="F9F9F9"/>
            </a:solidFill>
            <a:round/>
            <a:headEnd/>
            <a:tailEnd/>
          </a:ln>
          <a:effectLst>
            <a:outerShdw blurRad="40000" dist="23000" dir="5400000" rotWithShape="0">
              <a:srgbClr val="808080">
                <a:alpha val="34999"/>
              </a:srgbClr>
            </a:outerShdw>
          </a:effectLst>
        </p:spPr>
        <p:txBody>
          <a:bodyPr anchor="ctr"/>
          <a:lstStyle/>
          <a:p>
            <a:pPr algn="ctr">
              <a:defRPr/>
            </a:pPr>
            <a:r>
              <a:rPr lang="en-US" dirty="0">
                <a:latin typeface="+mn-lt"/>
                <a:ea typeface="+mn-ea"/>
              </a:rPr>
              <a:t>Climate prediction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Which is the ‘best’ system?</a:t>
            </a:r>
            <a:endParaRPr lang="es-ES"/>
          </a:p>
        </p:txBody>
      </p:sp>
      <p:sp>
        <p:nvSpPr>
          <p:cNvPr id="4" name="7 Rectángulo"/>
          <p:cNvSpPr/>
          <p:nvPr/>
        </p:nvSpPr>
        <p:spPr>
          <a:xfrm>
            <a:off x="323528" y="917674"/>
            <a:ext cx="4429418" cy="430887"/>
          </a:xfrm>
          <a:prstGeom prst="rect">
            <a:avLst/>
          </a:prstGeom>
        </p:spPr>
        <p:txBody>
          <a:bodyPr wrap="none">
            <a:spAutoFit/>
          </a:bodyPr>
          <a:lstStyle/>
          <a:p>
            <a:r>
              <a:rPr lang="es-ES" altLang="ca-ES" sz="2200" dirty="0" err="1" smtClean="0">
                <a:latin typeface="Arial Narrow" pitchFamily="34" charset="0"/>
              </a:rPr>
              <a:t>Recommended</a:t>
            </a:r>
            <a:r>
              <a:rPr lang="es-ES" altLang="ca-ES" sz="2200" dirty="0" smtClean="0">
                <a:latin typeface="Arial Narrow" pitchFamily="34" charset="0"/>
              </a:rPr>
              <a:t>: a </a:t>
            </a:r>
            <a:r>
              <a:rPr lang="es-ES" altLang="ca-ES" sz="2200" dirty="0" err="1" smtClean="0">
                <a:latin typeface="Arial Narrow" pitchFamily="34" charset="0"/>
              </a:rPr>
              <a:t>weighting</a:t>
            </a:r>
            <a:r>
              <a:rPr lang="es-ES" altLang="ca-ES" sz="2200" dirty="0" smtClean="0">
                <a:latin typeface="Arial Narrow" pitchFamily="34" charset="0"/>
              </a:rPr>
              <a:t> of </a:t>
            </a:r>
            <a:r>
              <a:rPr lang="es-ES" altLang="ca-ES" sz="2200" dirty="0" err="1" smtClean="0">
                <a:latin typeface="Arial Narrow" pitchFamily="34" charset="0"/>
              </a:rPr>
              <a:t>all</a:t>
            </a:r>
            <a:r>
              <a:rPr lang="es-ES" altLang="ca-ES" sz="2200" dirty="0" smtClean="0">
                <a:latin typeface="Arial Narrow" pitchFamily="34" charset="0"/>
              </a:rPr>
              <a:t> of </a:t>
            </a:r>
            <a:r>
              <a:rPr lang="es-ES" altLang="ca-ES" sz="2200" dirty="0" err="1" smtClean="0">
                <a:latin typeface="Arial Narrow" pitchFamily="34" charset="0"/>
              </a:rPr>
              <a:t>them</a:t>
            </a:r>
            <a:endParaRPr lang="es-ES" altLang="ca-ES" sz="2200" dirty="0" smtClean="0">
              <a:latin typeface="Arial Narrow" pitchFamily="34" charset="0"/>
            </a:endParaRPr>
          </a:p>
        </p:txBody>
      </p:sp>
      <p:sp>
        <p:nvSpPr>
          <p:cNvPr id="5" name="TextBox 4"/>
          <p:cNvSpPr txBox="1"/>
          <p:nvPr/>
        </p:nvSpPr>
        <p:spPr>
          <a:xfrm>
            <a:off x="978848" y="5940811"/>
            <a:ext cx="7913632" cy="1169551"/>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smtClean="0">
                <a:solidFill>
                  <a:srgbClr val="333333"/>
                </a:solidFill>
                <a:latin typeface="+mn-lt"/>
              </a:rPr>
              <a:t>Period: 1992-2012</a:t>
            </a:r>
          </a:p>
          <a:p>
            <a:pPr marL="285750" indent="-285750">
              <a:buFont typeface="Arial" panose="020B0604020202020204" pitchFamily="34" charset="0"/>
              <a:buChar char="•"/>
            </a:pPr>
            <a:r>
              <a:rPr lang="en-US" sz="1400" dirty="0" smtClean="0">
                <a:solidFill>
                  <a:srgbClr val="333333"/>
                </a:solidFill>
                <a:latin typeface="+mn-lt"/>
              </a:rPr>
              <a:t>Prediction: Summer June-July-August (initialized in May 1)</a:t>
            </a:r>
          </a:p>
          <a:p>
            <a:pPr marL="285750" indent="-285750">
              <a:buFont typeface="Arial" panose="020B0604020202020204" pitchFamily="34" charset="0"/>
              <a:buChar char="•"/>
            </a:pPr>
            <a:r>
              <a:rPr lang="en-US" sz="1400" dirty="0" smtClean="0">
                <a:solidFill>
                  <a:srgbClr val="333333"/>
                </a:solidFill>
                <a:latin typeface="+mn-lt"/>
              </a:rPr>
              <a:t>Observations: temperature/ERA-Interim; precipitation/Global Precipitation Climatology Project</a:t>
            </a:r>
          </a:p>
          <a:p>
            <a:pPr marL="285750" indent="-285750">
              <a:buFont typeface="Arial" panose="020B0604020202020204" pitchFamily="34" charset="0"/>
              <a:buChar char="•"/>
            </a:pPr>
            <a:r>
              <a:rPr lang="en-US" sz="1400" dirty="0">
                <a:solidFill>
                  <a:srgbClr val="333333"/>
                </a:solidFill>
              </a:rPr>
              <a:t>Darker areas: regions where the correlation is significant</a:t>
            </a:r>
          </a:p>
          <a:p>
            <a:pPr marL="285750" indent="-285750">
              <a:buFont typeface="Arial" panose="020B0604020202020204" pitchFamily="34" charset="0"/>
              <a:buChar char="•"/>
            </a:pPr>
            <a:endParaRPr lang="en-US" sz="1400" dirty="0" smtClean="0">
              <a:solidFill>
                <a:srgbClr val="333333"/>
              </a:solidFill>
              <a:latin typeface="+mn-lt"/>
            </a:endParaRPr>
          </a:p>
        </p:txBody>
      </p:sp>
      <p:grpSp>
        <p:nvGrpSpPr>
          <p:cNvPr id="6" name="Group 5"/>
          <p:cNvGrpSpPr/>
          <p:nvPr/>
        </p:nvGrpSpPr>
        <p:grpSpPr>
          <a:xfrm>
            <a:off x="-76988" y="1508008"/>
            <a:ext cx="6190325" cy="4432803"/>
            <a:chOff x="978848" y="1508008"/>
            <a:chExt cx="6190325" cy="4432803"/>
          </a:xfrm>
        </p:grpSpPr>
        <p:pic>
          <p:nvPicPr>
            <p:cNvPr id="4098" name="Picture 2"/>
            <p:cNvPicPr>
              <a:picLocks noChangeAspect="1" noChangeArrowheads="1"/>
            </p:cNvPicPr>
            <p:nvPr/>
          </p:nvPicPr>
          <p:blipFill>
            <a:blip r:embed="rId2" cstate="print"/>
            <a:srcRect/>
            <a:stretch>
              <a:fillRect/>
            </a:stretch>
          </p:blipFill>
          <p:spPr bwMode="auto">
            <a:xfrm>
              <a:off x="1043608" y="1508008"/>
              <a:ext cx="6125565" cy="4389120"/>
            </a:xfrm>
            <a:prstGeom prst="rect">
              <a:avLst/>
            </a:prstGeom>
            <a:noFill/>
            <a:ln w="9525">
              <a:noFill/>
              <a:miter lim="800000"/>
              <a:headEnd/>
              <a:tailEnd/>
            </a:ln>
            <a:effectLst/>
          </p:spPr>
        </p:pic>
        <p:sp>
          <p:nvSpPr>
            <p:cNvPr id="3" name="Rectangle 2"/>
            <p:cNvSpPr/>
            <p:nvPr/>
          </p:nvSpPr>
          <p:spPr>
            <a:xfrm>
              <a:off x="978848" y="5598194"/>
              <a:ext cx="1072872" cy="3426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5220072" y="5526186"/>
            <a:ext cx="2520280" cy="307777"/>
          </a:xfrm>
          <a:prstGeom prst="rect">
            <a:avLst/>
          </a:prstGeom>
        </p:spPr>
        <p:txBody>
          <a:bodyPr wrap="square">
            <a:spAutoFit/>
          </a:bodyPr>
          <a:lstStyle/>
          <a:p>
            <a:r>
              <a:rPr lang="en-GB" sz="1400" dirty="0" smtClean="0">
                <a:latin typeface="+mn-lt"/>
              </a:rPr>
              <a:t>Source: </a:t>
            </a:r>
            <a:r>
              <a:rPr lang="en-GB" sz="1400" dirty="0" err="1" smtClean="0">
                <a:latin typeface="+mn-lt"/>
              </a:rPr>
              <a:t>Niti</a:t>
            </a:r>
            <a:r>
              <a:rPr lang="en-GB" sz="1400" dirty="0" smtClean="0">
                <a:latin typeface="+mn-lt"/>
              </a:rPr>
              <a:t> Mishra, BSC</a:t>
            </a:r>
            <a:endParaRPr lang="en-US" sz="1400" dirty="0">
              <a:latin typeface="+mn-lt"/>
            </a:endParaRPr>
          </a:p>
        </p:txBody>
      </p:sp>
      <p:sp>
        <p:nvSpPr>
          <p:cNvPr id="9" name="8 CuadroTexto"/>
          <p:cNvSpPr txBox="1"/>
          <p:nvPr/>
        </p:nvSpPr>
        <p:spPr>
          <a:xfrm>
            <a:off x="6156176" y="2285826"/>
            <a:ext cx="2736304" cy="2585323"/>
          </a:xfrm>
          <a:prstGeom prst="rect">
            <a:avLst/>
          </a:prstGeom>
          <a:noFill/>
        </p:spPr>
        <p:txBody>
          <a:bodyPr wrap="square" rtlCol="0">
            <a:spAutoFit/>
          </a:bodyPr>
          <a:lstStyle/>
          <a:p>
            <a:pPr>
              <a:buFont typeface="Arial" pitchFamily="34" charset="0"/>
              <a:buChar char="•"/>
            </a:pPr>
            <a:r>
              <a:rPr lang="es-ES" smtClean="0"/>
              <a:t> Whereas </a:t>
            </a:r>
            <a:r>
              <a:rPr lang="es-ES" smtClean="0"/>
              <a:t>some models </a:t>
            </a:r>
            <a:r>
              <a:rPr lang="es-ES" smtClean="0"/>
              <a:t>can predict better in </a:t>
            </a:r>
            <a:r>
              <a:rPr lang="es-ES" smtClean="0"/>
              <a:t>some regions, other models would provide a better </a:t>
            </a:r>
            <a:r>
              <a:rPr lang="es-ES" smtClean="0"/>
              <a:t>prediction </a:t>
            </a:r>
            <a:r>
              <a:rPr lang="es-ES" smtClean="0"/>
              <a:t>for some other </a:t>
            </a:r>
            <a:r>
              <a:rPr lang="es-ES" smtClean="0"/>
              <a:t>regions</a:t>
            </a:r>
          </a:p>
          <a:p>
            <a:pPr>
              <a:buFont typeface="Arial" pitchFamily="34" charset="0"/>
              <a:buChar char="•"/>
            </a:pPr>
            <a:endParaRPr lang="es-ES" smtClean="0"/>
          </a:p>
          <a:p>
            <a:pPr>
              <a:buFont typeface="Arial" pitchFamily="34" charset="0"/>
              <a:buChar char="•"/>
            </a:pPr>
            <a:r>
              <a:rPr lang="es-ES" smtClean="0"/>
              <a:t> A weighting of all models recommended</a:t>
            </a:r>
            <a:endParaRPr lang="es-ES" dirty="0" err="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dirty="0" err="1" smtClean="0"/>
              <a:t>Conclusions</a:t>
            </a:r>
            <a:endParaRPr lang="es-ES" dirty="0"/>
          </a:p>
        </p:txBody>
      </p:sp>
      <p:sp>
        <p:nvSpPr>
          <p:cNvPr id="5" name="CuadroTexto 34"/>
          <p:cNvSpPr txBox="1">
            <a:spLocks noChangeArrowheads="1"/>
          </p:cNvSpPr>
          <p:nvPr/>
        </p:nvSpPr>
        <p:spPr bwMode="auto">
          <a:xfrm>
            <a:off x="250825" y="1097106"/>
            <a:ext cx="8642350"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a:buChar char="•"/>
              <a:defRPr/>
            </a:pPr>
            <a:r>
              <a:rPr lang="en-GB" sz="2200" dirty="0" smtClean="0">
                <a:latin typeface="+mn-lt"/>
              </a:rPr>
              <a:t>Some climate-sensitive sectors routinely use weather forecast up to 15 days. Beyond this time horizon climatological data are used. However, climatology approaches assume that future conditions will be similar to past conditions and are based on a finite number of past events. Climatological approaches are therefore, unable to predict events that have never happened before, </a:t>
            </a:r>
            <a:r>
              <a:rPr lang="en-GB" sz="2200" dirty="0" err="1" smtClean="0">
                <a:latin typeface="+mn-lt"/>
              </a:rPr>
              <a:t>i</a:t>
            </a:r>
            <a:r>
              <a:rPr lang="en-GB" sz="2200" dirty="0" smtClean="0">
                <a:latin typeface="+mn-lt"/>
              </a:rPr>
              <a:t>. e. extreme events.</a:t>
            </a:r>
          </a:p>
          <a:p>
            <a:pPr marL="342900" indent="-342900" eaLnBrk="1" hangingPunct="1">
              <a:buFont typeface="Arial"/>
              <a:buChar char="•"/>
              <a:defRPr/>
            </a:pPr>
            <a:endParaRPr lang="en-GB" sz="2200" dirty="0">
              <a:latin typeface="+mn-lt"/>
            </a:endParaRPr>
          </a:p>
        </p:txBody>
      </p:sp>
      <p:sp>
        <p:nvSpPr>
          <p:cNvPr id="4" name="CuadroTexto 34"/>
          <p:cNvSpPr txBox="1">
            <a:spLocks noChangeArrowheads="1"/>
          </p:cNvSpPr>
          <p:nvPr/>
        </p:nvSpPr>
        <p:spPr bwMode="auto">
          <a:xfrm>
            <a:off x="250130" y="4821202"/>
            <a:ext cx="864235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Arial"/>
              <a:buChar char="•"/>
              <a:defRPr/>
            </a:pPr>
            <a:endParaRPr lang="en-GB" sz="2200" dirty="0">
              <a:latin typeface="+mn-lt"/>
            </a:endParaRPr>
          </a:p>
          <a:p>
            <a:pPr marL="342900" indent="-342900" eaLnBrk="1" hangingPunct="1">
              <a:buFont typeface="Arial"/>
              <a:buChar char="•"/>
              <a:defRPr/>
            </a:pPr>
            <a:r>
              <a:rPr lang="en-GB" sz="2200" smtClean="0">
                <a:latin typeface="+mn-lt"/>
              </a:rPr>
              <a:t>However, </a:t>
            </a:r>
            <a:r>
              <a:rPr lang="en-GB" sz="2200" dirty="0" smtClean="0">
                <a:latin typeface="+mn-lt"/>
              </a:rPr>
              <a:t>preliminary results detected a window of opportunity (forecast skill) locally over southern and eastern Europe. This level of skill may be useful for sectors impacted by climate variability, such as water management and agriculture.</a:t>
            </a:r>
          </a:p>
        </p:txBody>
      </p:sp>
      <p:sp>
        <p:nvSpPr>
          <p:cNvPr id="6" name="CuadroTexto 34"/>
          <p:cNvSpPr txBox="1">
            <a:spLocks noChangeArrowheads="1"/>
          </p:cNvSpPr>
          <p:nvPr/>
        </p:nvSpPr>
        <p:spPr bwMode="auto">
          <a:xfrm>
            <a:off x="250130" y="3459434"/>
            <a:ext cx="8642350" cy="178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defRPr/>
            </a:pPr>
            <a:endParaRPr lang="en-GB" sz="2200" dirty="0">
              <a:latin typeface="+mn-lt"/>
            </a:endParaRPr>
          </a:p>
          <a:p>
            <a:pPr marL="342900" indent="-342900" eaLnBrk="1" hangingPunct="1">
              <a:buFont typeface="Arial"/>
              <a:buChar char="•"/>
              <a:defRPr/>
            </a:pPr>
            <a:r>
              <a:rPr lang="en-GB" sz="2200" dirty="0" smtClean="0">
                <a:latin typeface="+mn-lt"/>
              </a:rPr>
              <a:t>Climate predictions have some skill in predicting climate anomalies. However, over Europe poor forecast skill is currently observed, especially regarding seasonal rainfall forecasts.</a:t>
            </a:r>
          </a:p>
          <a:p>
            <a:pPr marL="342900" indent="-342900" eaLnBrk="1" hangingPunct="1">
              <a:defRPr/>
            </a:pPr>
            <a:endParaRPr lang="en-GB" sz="2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bwMode="auto">
          <a:xfrm>
            <a:off x="457200" y="3176588"/>
            <a:ext cx="8229600" cy="666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sz="2800" smtClean="0">
                <a:latin typeface="Arial" charset="0"/>
              </a:rPr>
              <a:t>QUESTIONS?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Shape 2"/>
          <p:cNvSpPr txBox="1">
            <a:spLocks noChangeArrowheads="1"/>
          </p:cNvSpPr>
          <p:nvPr/>
        </p:nvSpPr>
        <p:spPr bwMode="auto">
          <a:xfrm>
            <a:off x="1350963" y="4760913"/>
            <a:ext cx="648017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algn="ctr" eaLnBrk="1" hangingPunct="1"/>
            <a:r>
              <a:rPr lang="en-US" altLang="en-US" sz="2000">
                <a:solidFill>
                  <a:srgbClr val="FFFFFF"/>
                </a:solidFill>
              </a:rPr>
              <a:t>For further information please contact</a:t>
            </a:r>
            <a:endParaRPr lang="en-US" altLang="en-US">
              <a:latin typeface="Calibri" pitchFamily="34" charset="0"/>
            </a:endParaRPr>
          </a:p>
          <a:p>
            <a:pPr algn="ctr" eaLnBrk="1" hangingPunct="1"/>
            <a:r>
              <a:rPr lang="en-US" altLang="en-US" sz="2000" smtClean="0">
                <a:solidFill>
                  <a:srgbClr val="FFFFFF"/>
                </a:solidFill>
              </a:rPr>
              <a:t>marta.terrado@bsc.es</a:t>
            </a:r>
          </a:p>
          <a:p>
            <a:pPr algn="ctr" eaLnBrk="1" hangingPunct="1"/>
            <a:r>
              <a:rPr lang="en-US" altLang="en-US" sz="2000" smtClean="0">
                <a:solidFill>
                  <a:srgbClr val="FFFFFF"/>
                </a:solidFill>
              </a:rPr>
              <a:t>albert.soret@bsc.es</a:t>
            </a:r>
          </a:p>
          <a:p>
            <a:pPr algn="ctr" eaLnBrk="1" hangingPunct="1"/>
            <a:endParaRPr lang="en-US" altLang="en-US">
              <a:latin typeface="Calibri" pitchFamily="34" charset="0"/>
            </a:endParaRPr>
          </a:p>
        </p:txBody>
      </p:sp>
      <p:sp>
        <p:nvSpPr>
          <p:cNvPr id="15363" name="TextShape 1"/>
          <p:cNvSpPr txBox="1">
            <a:spLocks noChangeArrowheads="1"/>
          </p:cNvSpPr>
          <p:nvPr/>
        </p:nvSpPr>
        <p:spPr bwMode="auto">
          <a:xfrm>
            <a:off x="1371600" y="3717925"/>
            <a:ext cx="64008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ea typeface="DejaVu Sans" pitchFamily="34" charset="0"/>
                <a:cs typeface="DejaVu Sans" pitchFamily="34" charset="0"/>
              </a:defRPr>
            </a:lvl1pPr>
            <a:lvl2pPr marL="742950" indent="-285750" eaLnBrk="0" hangingPunct="0">
              <a:defRPr>
                <a:solidFill>
                  <a:schemeClr val="tx1"/>
                </a:solidFill>
                <a:latin typeface="Arial" charset="0"/>
                <a:ea typeface="DejaVu Sans" pitchFamily="34" charset="0"/>
                <a:cs typeface="DejaVu Sans" pitchFamily="34" charset="0"/>
              </a:defRPr>
            </a:lvl2pPr>
            <a:lvl3pPr marL="1143000" indent="-228600" eaLnBrk="0" hangingPunct="0">
              <a:defRPr>
                <a:solidFill>
                  <a:schemeClr val="tx1"/>
                </a:solidFill>
                <a:latin typeface="Arial" charset="0"/>
                <a:ea typeface="DejaVu Sans" pitchFamily="34" charset="0"/>
                <a:cs typeface="DejaVu Sans" pitchFamily="34" charset="0"/>
              </a:defRPr>
            </a:lvl3pPr>
            <a:lvl4pPr marL="1600200" indent="-228600" eaLnBrk="0" hangingPunct="0">
              <a:defRPr>
                <a:solidFill>
                  <a:schemeClr val="tx1"/>
                </a:solidFill>
                <a:latin typeface="Arial" charset="0"/>
                <a:ea typeface="DejaVu Sans" pitchFamily="34" charset="0"/>
                <a:cs typeface="DejaVu Sans" pitchFamily="34" charset="0"/>
              </a:defRPr>
            </a:lvl4pPr>
            <a:lvl5pPr marL="2057400" indent="-228600" eaLnBrk="0" hangingPunct="0">
              <a:defRPr>
                <a:solidFill>
                  <a:schemeClr val="tx1"/>
                </a:solidFill>
                <a:latin typeface="Arial" charset="0"/>
                <a:ea typeface="DejaVu Sans" pitchFamily="34" charset="0"/>
                <a:cs typeface="DejaVu Sans" pitchFamily="34" charset="0"/>
              </a:defRPr>
            </a:lvl5pPr>
            <a:lvl6pPr marL="25146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6pPr>
            <a:lvl7pPr marL="29718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7pPr>
            <a:lvl8pPr marL="34290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8pPr>
            <a:lvl9pPr marL="3886200" indent="-228600" eaLnBrk="0" fontAlgn="base" hangingPunct="0">
              <a:spcBef>
                <a:spcPct val="0"/>
              </a:spcBef>
              <a:spcAft>
                <a:spcPct val="0"/>
              </a:spcAft>
              <a:defRPr>
                <a:solidFill>
                  <a:schemeClr val="tx1"/>
                </a:solidFill>
                <a:latin typeface="Arial" charset="0"/>
                <a:ea typeface="DejaVu Sans" pitchFamily="34" charset="0"/>
                <a:cs typeface="DejaVu Sans" pitchFamily="34" charset="0"/>
              </a:defRPr>
            </a:lvl9pPr>
          </a:lstStyle>
          <a:p>
            <a:pPr algn="ctr" eaLnBrk="1" hangingPunct="1">
              <a:lnSpc>
                <a:spcPct val="80000"/>
              </a:lnSpc>
            </a:pPr>
            <a:r>
              <a:rPr lang="en-US" altLang="en-US" sz="3000">
                <a:solidFill>
                  <a:srgbClr val="FFFFFF"/>
                </a:solidFill>
              </a:rPr>
              <a:t>Thank you!</a:t>
            </a:r>
            <a:endParaRPr lang="en-US" altLang="en-U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ENSO</a:t>
            </a:r>
            <a:endParaRPr lang="es-ES"/>
          </a:p>
        </p:txBody>
      </p:sp>
      <p:pic>
        <p:nvPicPr>
          <p:cNvPr id="44038" name="Picture 6" descr="Resultado de imagen de el niño southern oscillation"/>
          <p:cNvPicPr>
            <a:picLocks noChangeAspect="1" noChangeArrowheads="1"/>
          </p:cNvPicPr>
          <p:nvPr/>
        </p:nvPicPr>
        <p:blipFill>
          <a:blip r:embed="rId2" cstate="print"/>
          <a:srcRect l="16384" r="18751" b="49550"/>
          <a:stretch>
            <a:fillRect/>
          </a:stretch>
        </p:blipFill>
        <p:spPr bwMode="auto">
          <a:xfrm>
            <a:off x="179512" y="1061689"/>
            <a:ext cx="4392488" cy="2562287"/>
          </a:xfrm>
          <a:prstGeom prst="rect">
            <a:avLst/>
          </a:prstGeom>
          <a:noFill/>
        </p:spPr>
      </p:pic>
      <p:pic>
        <p:nvPicPr>
          <p:cNvPr id="44040" name="Picture 8" descr="http://www.wrcc.dri.edu/enso/images/el-nino-la-nina.jpg"/>
          <p:cNvPicPr>
            <a:picLocks noChangeAspect="1" noChangeArrowheads="1"/>
          </p:cNvPicPr>
          <p:nvPr/>
        </p:nvPicPr>
        <p:blipFill>
          <a:blip r:embed="rId3" cstate="print"/>
          <a:srcRect/>
          <a:stretch>
            <a:fillRect/>
          </a:stretch>
        </p:blipFill>
        <p:spPr bwMode="auto">
          <a:xfrm>
            <a:off x="4932040" y="845666"/>
            <a:ext cx="4165765" cy="6174259"/>
          </a:xfrm>
          <a:prstGeom prst="rect">
            <a:avLst/>
          </a:prstGeom>
          <a:noFill/>
        </p:spPr>
      </p:pic>
      <p:sp>
        <p:nvSpPr>
          <p:cNvPr id="14" name="13 CuadroTexto"/>
          <p:cNvSpPr txBox="1"/>
          <p:nvPr/>
        </p:nvSpPr>
        <p:spPr>
          <a:xfrm>
            <a:off x="251520" y="3937942"/>
            <a:ext cx="4608512" cy="2308324"/>
          </a:xfrm>
          <a:prstGeom prst="rect">
            <a:avLst/>
          </a:prstGeom>
          <a:noFill/>
        </p:spPr>
        <p:txBody>
          <a:bodyPr wrap="square" rtlCol="0">
            <a:spAutoFit/>
          </a:bodyPr>
          <a:lstStyle/>
          <a:p>
            <a:pPr>
              <a:buFont typeface="Arial" pitchFamily="34" charset="0"/>
              <a:buChar char="•"/>
            </a:pPr>
            <a:r>
              <a:rPr lang="es-ES" smtClean="0"/>
              <a:t> Naturally occurring variation in climate in the tropical Pacific region  between abnormally warm (El Niño) and abnormally cold (La Niña) conditions</a:t>
            </a:r>
          </a:p>
          <a:p>
            <a:pPr>
              <a:buFont typeface="Arial" pitchFamily="34" charset="0"/>
              <a:buChar char="•"/>
            </a:pPr>
            <a:endParaRPr lang="es-ES" smtClean="0"/>
          </a:p>
          <a:p>
            <a:pPr>
              <a:buFont typeface="Arial" pitchFamily="34" charset="0"/>
              <a:buChar char="•"/>
            </a:pPr>
            <a:r>
              <a:rPr lang="es-ES" smtClean="0"/>
              <a:t> Oscillation of the of the ocean-atmosphere system with important consequences for weather across the globe</a:t>
            </a:r>
            <a:endParaRPr lang="es-ES" dirty="0" err="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North Atlantic Oscillation</a:t>
            </a:r>
            <a:endParaRPr lang="es-ES" dirty="0"/>
          </a:p>
        </p:txBody>
      </p:sp>
      <p:pic>
        <p:nvPicPr>
          <p:cNvPr id="6152" name="Picture 8" descr="Resultado de imagen de north atlantic oscillation"/>
          <p:cNvPicPr>
            <a:picLocks noChangeAspect="1" noChangeArrowheads="1"/>
          </p:cNvPicPr>
          <p:nvPr/>
        </p:nvPicPr>
        <p:blipFill>
          <a:blip r:embed="rId2" cstate="print"/>
          <a:srcRect/>
          <a:stretch>
            <a:fillRect/>
          </a:stretch>
        </p:blipFill>
        <p:spPr bwMode="auto">
          <a:xfrm>
            <a:off x="755576" y="845666"/>
            <a:ext cx="7729607" cy="617425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Ensemble forecasting</a:t>
            </a:r>
            <a:endParaRPr lang="es-ES"/>
          </a:p>
        </p:txBody>
      </p:sp>
      <p:pic>
        <p:nvPicPr>
          <p:cNvPr id="40964" name="Picture 4" descr="Resultado de imagen de ensemble forecasting"/>
          <p:cNvPicPr>
            <a:picLocks noChangeAspect="1" noChangeArrowheads="1"/>
          </p:cNvPicPr>
          <p:nvPr/>
        </p:nvPicPr>
        <p:blipFill>
          <a:blip r:embed="rId2" cstate="print"/>
          <a:srcRect/>
          <a:stretch>
            <a:fillRect/>
          </a:stretch>
        </p:blipFill>
        <p:spPr bwMode="auto">
          <a:xfrm>
            <a:off x="755576" y="1637754"/>
            <a:ext cx="7810500" cy="3514726"/>
          </a:xfrm>
          <a:prstGeom prst="rect">
            <a:avLst/>
          </a:prstGeom>
          <a:noFill/>
        </p:spPr>
      </p:pic>
      <p:sp>
        <p:nvSpPr>
          <p:cNvPr id="7" name="6 CuadroTexto"/>
          <p:cNvSpPr txBox="1"/>
          <p:nvPr/>
        </p:nvSpPr>
        <p:spPr>
          <a:xfrm>
            <a:off x="1115616" y="5815959"/>
            <a:ext cx="7121501" cy="646331"/>
          </a:xfrm>
          <a:prstGeom prst="rect">
            <a:avLst/>
          </a:prstGeom>
          <a:noFill/>
        </p:spPr>
        <p:txBody>
          <a:bodyPr wrap="none" rtlCol="0">
            <a:spAutoFit/>
          </a:bodyPr>
          <a:lstStyle/>
          <a:p>
            <a:pPr>
              <a:buFont typeface="Arial" pitchFamily="34" charset="0"/>
              <a:buChar char="•"/>
            </a:pPr>
            <a:r>
              <a:rPr lang="es-ES" smtClean="0"/>
              <a:t> Initial condition perturbation</a:t>
            </a:r>
          </a:p>
          <a:p>
            <a:pPr>
              <a:buFont typeface="Arial" pitchFamily="34" charset="0"/>
              <a:buChar char="•"/>
            </a:pPr>
            <a:r>
              <a:rPr lang="es-ES" smtClean="0"/>
              <a:t> The ensemble spread gives information about the prediction error</a:t>
            </a:r>
          </a:p>
        </p:txBody>
      </p:sp>
      <p:sp>
        <p:nvSpPr>
          <p:cNvPr id="8" name="7 CuadroTexto"/>
          <p:cNvSpPr txBox="1"/>
          <p:nvPr/>
        </p:nvSpPr>
        <p:spPr>
          <a:xfrm>
            <a:off x="2676604" y="5238154"/>
            <a:ext cx="5711820" cy="369332"/>
          </a:xfrm>
          <a:prstGeom prst="rect">
            <a:avLst/>
          </a:prstGeom>
          <a:noFill/>
        </p:spPr>
        <p:txBody>
          <a:bodyPr wrap="none" rtlCol="0">
            <a:spAutoFit/>
          </a:bodyPr>
          <a:lstStyle/>
          <a:p>
            <a:r>
              <a:rPr lang="es-ES" smtClean="0"/>
              <a:t>Source: https://probabilisticforecasting.wordpress.com</a:t>
            </a:r>
            <a:endParaRPr lang="es-ES" dirty="0" err="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Sources of predictability</a:t>
            </a:r>
            <a:endParaRPr lang="es-ES" dirty="0"/>
          </a:p>
        </p:txBody>
      </p:sp>
      <p:pic>
        <p:nvPicPr>
          <p:cNvPr id="1026" name="Picture 2"/>
          <p:cNvPicPr>
            <a:picLocks noChangeAspect="1" noChangeArrowheads="1"/>
          </p:cNvPicPr>
          <p:nvPr/>
        </p:nvPicPr>
        <p:blipFill>
          <a:blip r:embed="rId2" cstate="print"/>
          <a:srcRect l="27672" t="33468" r="7577" b="9439"/>
          <a:stretch>
            <a:fillRect/>
          </a:stretch>
        </p:blipFill>
        <p:spPr bwMode="auto">
          <a:xfrm>
            <a:off x="249037" y="1709762"/>
            <a:ext cx="8715451"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Types of variables &amp; start dates</a:t>
            </a:r>
            <a:endParaRPr lang="es-ES"/>
          </a:p>
        </p:txBody>
      </p:sp>
      <p:pic>
        <p:nvPicPr>
          <p:cNvPr id="43010" name="Picture 2"/>
          <p:cNvPicPr>
            <a:picLocks noChangeAspect="1" noChangeArrowheads="1"/>
          </p:cNvPicPr>
          <p:nvPr/>
        </p:nvPicPr>
        <p:blipFill>
          <a:blip r:embed="rId2" cstate="print"/>
          <a:srcRect l="18267" t="16734" r="16985" b="6486"/>
          <a:stretch>
            <a:fillRect/>
          </a:stretch>
        </p:blipFill>
        <p:spPr bwMode="auto">
          <a:xfrm>
            <a:off x="323528" y="917674"/>
            <a:ext cx="8424465" cy="5616624"/>
          </a:xfrm>
          <a:prstGeom prst="rect">
            <a:avLst/>
          </a:prstGeom>
          <a:noFill/>
          <a:ln w="9525">
            <a:noFill/>
            <a:miter lim="800000"/>
            <a:headEnd/>
            <a:tailEnd/>
          </a:ln>
        </p:spPr>
      </p:pic>
      <p:sp>
        <p:nvSpPr>
          <p:cNvPr id="6" name="5 CuadroTexto"/>
          <p:cNvSpPr txBox="1"/>
          <p:nvPr/>
        </p:nvSpPr>
        <p:spPr>
          <a:xfrm>
            <a:off x="251520" y="6597014"/>
            <a:ext cx="3788217" cy="369332"/>
          </a:xfrm>
          <a:prstGeom prst="rect">
            <a:avLst/>
          </a:prstGeom>
          <a:noFill/>
        </p:spPr>
        <p:txBody>
          <a:bodyPr wrap="none" rtlCol="0">
            <a:spAutoFit/>
          </a:bodyPr>
          <a:lstStyle/>
          <a:p>
            <a:r>
              <a:rPr lang="es-ES" smtClean="0"/>
              <a:t>Source: Doblas-Reyes et al. (2013)</a:t>
            </a:r>
            <a:endParaRPr lang="es-ES" dirty="0" err="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p:cNvSpPr>
            <a:spLocks noChangeArrowheads="1"/>
          </p:cNvSpPr>
          <p:nvPr/>
        </p:nvSpPr>
        <p:spPr bwMode="auto">
          <a:xfrm>
            <a:off x="2916238" y="5022850"/>
            <a:ext cx="719137" cy="609600"/>
          </a:xfrm>
          <a:prstGeom prst="rect">
            <a:avLst/>
          </a:prstGeom>
          <a:solidFill>
            <a:schemeClr val="tx2">
              <a:lumMod val="20000"/>
              <a:lumOff val="80000"/>
            </a:scheme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76802" name="1 Título"/>
          <p:cNvSpPr>
            <a:spLocks noGrp="1"/>
          </p:cNvSpPr>
          <p:nvPr>
            <p:ph type="title"/>
          </p:nvPr>
        </p:nvSpPr>
        <p:spPr bwMode="auto">
          <a:xfrm>
            <a:off x="396875" y="144463"/>
            <a:ext cx="6191250" cy="69691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ea typeface="ＭＳ Ｐゴシック" pitchFamily="34" charset="-128"/>
                <a:cs typeface="Arial" pitchFamily="34" charset="0"/>
              </a:rPr>
              <a:t>Bias correction/downscaling</a:t>
            </a:r>
          </a:p>
        </p:txBody>
      </p:sp>
      <p:sp>
        <p:nvSpPr>
          <p:cNvPr id="82946" name="CuadroTexto 34"/>
          <p:cNvSpPr txBox="1">
            <a:spLocks noChangeArrowheads="1"/>
          </p:cNvSpPr>
          <p:nvPr/>
        </p:nvSpPr>
        <p:spPr bwMode="auto">
          <a:xfrm>
            <a:off x="250825" y="985838"/>
            <a:ext cx="864235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dirty="0" smtClean="0">
                <a:solidFill>
                  <a:schemeClr val="accent3">
                    <a:lumMod val="60000"/>
                    <a:lumOff val="40000"/>
                  </a:schemeClr>
                </a:solidFill>
                <a:cs typeface="Arial" charset="0"/>
              </a:rPr>
              <a:t>Perfect prognosis </a:t>
            </a:r>
            <a:r>
              <a:rPr lang="en-GB" dirty="0" smtClean="0">
                <a:cs typeface="Arial" charset="0"/>
              </a:rPr>
              <a:t>approach:</a:t>
            </a:r>
          </a:p>
          <a:p>
            <a:pPr marL="342900" indent="-342900" eaLnBrk="1" hangingPunct="1">
              <a:buFont typeface="Arial"/>
              <a:buChar char="•"/>
              <a:defRPr/>
            </a:pPr>
            <a:r>
              <a:rPr lang="en-GB" dirty="0"/>
              <a:t>I</a:t>
            </a:r>
            <a:r>
              <a:rPr lang="en-GB" dirty="0" smtClean="0"/>
              <a:t>n the training phase the statistical model is calibrated using observational data for both the predictands and predictors (e.g. reanalysis data)</a:t>
            </a:r>
          </a:p>
          <a:p>
            <a:pPr marL="342900" indent="-342900" eaLnBrk="1" hangingPunct="1">
              <a:buFont typeface="Arial"/>
              <a:buChar char="•"/>
              <a:defRPr/>
            </a:pPr>
            <a:r>
              <a:rPr lang="en-GB" dirty="0"/>
              <a:t>T</a:t>
            </a:r>
            <a:r>
              <a:rPr lang="en-GB" dirty="0" smtClean="0"/>
              <a:t>ypical techniques: transfer functions, </a:t>
            </a:r>
            <a:r>
              <a:rPr lang="en-GB" dirty="0" err="1" smtClean="0"/>
              <a:t>analogs</a:t>
            </a:r>
            <a:r>
              <a:rPr lang="en-GB" dirty="0" smtClean="0"/>
              <a:t>, weather typing, weather generators, etc.</a:t>
            </a:r>
            <a:r>
              <a:rPr lang="en-GB" dirty="0"/>
              <a:t> </a:t>
            </a:r>
            <a:r>
              <a:rPr lang="en-GB" dirty="0" smtClean="0"/>
              <a:t>(</a:t>
            </a:r>
            <a:r>
              <a:rPr lang="en-GB" dirty="0" err="1" smtClean="0"/>
              <a:t>Maraun</a:t>
            </a:r>
            <a:r>
              <a:rPr lang="en-GB" dirty="0" smtClean="0"/>
              <a:t> et al. 2010)</a:t>
            </a:r>
          </a:p>
        </p:txBody>
      </p:sp>
      <p:sp>
        <p:nvSpPr>
          <p:cNvPr id="76804" name="CuadroTexto 35"/>
          <p:cNvSpPr txBox="1">
            <a:spLocks noChangeArrowheads="1"/>
          </p:cNvSpPr>
          <p:nvPr/>
        </p:nvSpPr>
        <p:spPr bwMode="auto">
          <a:xfrm>
            <a:off x="107950" y="6678613"/>
            <a:ext cx="53292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cs typeface="Arial" pitchFamily="34" charset="0"/>
              </a:rPr>
              <a:t>Source: José M. Gutiérrez, University of Cantabria</a:t>
            </a:r>
          </a:p>
        </p:txBody>
      </p:sp>
      <p:grpSp>
        <p:nvGrpSpPr>
          <p:cNvPr id="76805" name="Group 33"/>
          <p:cNvGrpSpPr>
            <a:grpSpLocks/>
          </p:cNvGrpSpPr>
          <p:nvPr/>
        </p:nvGrpSpPr>
        <p:grpSpPr bwMode="auto">
          <a:xfrm>
            <a:off x="395288" y="3589338"/>
            <a:ext cx="7988300" cy="2947987"/>
            <a:chOff x="613" y="2141"/>
            <a:chExt cx="5032" cy="1857"/>
          </a:xfrm>
        </p:grpSpPr>
        <p:sp>
          <p:nvSpPr>
            <p:cNvPr id="7" name="AutoShape 9"/>
            <p:cNvSpPr>
              <a:spLocks noChangeArrowheads="1"/>
            </p:cNvSpPr>
            <p:nvPr/>
          </p:nvSpPr>
          <p:spPr bwMode="auto">
            <a:xfrm>
              <a:off x="3141" y="2800"/>
              <a:ext cx="965" cy="706"/>
            </a:xfrm>
            <a:prstGeom prst="rightArrow">
              <a:avLst>
                <a:gd name="adj1" fmla="val 49861"/>
                <a:gd name="adj2" fmla="val 46600"/>
              </a:avLst>
            </a:prstGeom>
            <a:solidFill>
              <a:srgbClr val="B6DB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8" name="Rectangle 10"/>
            <p:cNvSpPr>
              <a:spLocks noChangeArrowheads="1"/>
            </p:cNvSpPr>
            <p:nvPr/>
          </p:nvSpPr>
          <p:spPr bwMode="auto">
            <a:xfrm>
              <a:off x="4106" y="2953"/>
              <a:ext cx="453" cy="384"/>
            </a:xfrm>
            <a:prstGeom prst="rect">
              <a:avLst/>
            </a:prstGeom>
            <a:solidFill>
              <a:schemeClr val="tx2">
                <a:lumMod val="20000"/>
                <a:lumOff val="80000"/>
              </a:scheme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solidFill>
                  <a:schemeClr val="tx2">
                    <a:lumMod val="20000"/>
                    <a:lumOff val="80000"/>
                  </a:schemeClr>
                </a:solidFill>
                <a:latin typeface="Arial"/>
                <a:ea typeface="ＭＳ Ｐゴシック" charset="0"/>
                <a:cs typeface="Arial"/>
              </a:endParaRPr>
            </a:p>
          </p:txBody>
        </p:sp>
        <p:sp>
          <p:nvSpPr>
            <p:cNvPr id="9" name="Rectangle 11"/>
            <p:cNvSpPr>
              <a:spLocks noChangeArrowheads="1"/>
            </p:cNvSpPr>
            <p:nvPr/>
          </p:nvSpPr>
          <p:spPr bwMode="auto">
            <a:xfrm>
              <a:off x="2246" y="3089"/>
              <a:ext cx="355" cy="336"/>
            </a:xfrm>
            <a:prstGeom prst="rect">
              <a:avLst/>
            </a:prstGeom>
            <a:solidFill>
              <a:schemeClr val="tx2">
                <a:lumMod val="20000"/>
                <a:lumOff val="80000"/>
              </a:schemeClr>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0" name="Rectangle 12"/>
            <p:cNvSpPr>
              <a:spLocks noChangeArrowheads="1"/>
            </p:cNvSpPr>
            <p:nvPr/>
          </p:nvSpPr>
          <p:spPr bwMode="auto">
            <a:xfrm>
              <a:off x="3972" y="2656"/>
              <a:ext cx="1019" cy="2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sz="1200" b="1" i="1">
                  <a:latin typeface="Arial"/>
                  <a:ea typeface="ＭＳ Ｐゴシック" charset="0"/>
                  <a:cs typeface="Arial"/>
                </a:rPr>
                <a:t>Precipitation</a:t>
              </a:r>
              <a:br>
                <a:rPr lang="en-GB" sz="1200" b="1" i="1">
                  <a:latin typeface="Arial"/>
                  <a:ea typeface="ＭＳ Ｐゴシック" charset="0"/>
                  <a:cs typeface="Arial"/>
                </a:rPr>
              </a:br>
              <a:r>
                <a:rPr lang="en-GB" sz="1200" b="1" i="1">
                  <a:latin typeface="Arial"/>
                  <a:ea typeface="ＭＳ Ｐゴシック" charset="0"/>
                  <a:cs typeface="Arial"/>
                </a:rPr>
                <a:t>Temperature</a:t>
              </a:r>
            </a:p>
          </p:txBody>
        </p:sp>
        <p:sp>
          <p:nvSpPr>
            <p:cNvPr id="11" name="Rectangle 13"/>
            <p:cNvSpPr>
              <a:spLocks noChangeArrowheads="1"/>
            </p:cNvSpPr>
            <p:nvPr/>
          </p:nvSpPr>
          <p:spPr bwMode="auto">
            <a:xfrm>
              <a:off x="1656" y="2574"/>
              <a:ext cx="1965" cy="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defTabSz="762000" eaLnBrk="0" hangingPunct="0">
                <a:defRPr/>
              </a:pPr>
              <a:r>
                <a:rPr lang="en-GB">
                  <a:latin typeface="Arial"/>
                  <a:ea typeface="ＭＳ Ｐゴシック" charset="0"/>
                  <a:cs typeface="Arial"/>
                </a:rPr>
                <a:t>(</a:t>
              </a:r>
              <a:r>
                <a:rPr lang="en-GB" sz="1400" b="1">
                  <a:latin typeface="Arial"/>
                  <a:ea typeface="ＭＳ Ｐゴシック" charset="0"/>
                  <a:cs typeface="Arial"/>
                </a:rPr>
                <a:t>SLP</a:t>
              </a: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850 hPa</a:t>
              </a:r>
              <a:r>
                <a:rPr lang="en-GB" sz="1400">
                  <a:latin typeface="Arial"/>
                  <a:ea typeface="ＭＳ Ｐゴシック" charset="0"/>
                  <a:cs typeface="Arial"/>
                </a:rPr>
                <a:t>); </a:t>
              </a:r>
            </a:p>
            <a:p>
              <a:pPr defTabSz="762000" eaLnBrk="0" hangingPunct="0">
                <a:defRPr/>
              </a:pPr>
              <a:r>
                <a:rPr lang="en-GB" sz="1400">
                  <a:latin typeface="Arial"/>
                  <a:ea typeface="ＭＳ Ｐゴシック" charset="0"/>
                  <a:cs typeface="Arial"/>
                </a:rPr>
                <a:t>  </a:t>
              </a:r>
              <a:r>
                <a:rPr lang="en-GB" sz="1400" b="1">
                  <a:latin typeface="Arial"/>
                  <a:ea typeface="ＭＳ Ｐゴシック" charset="0"/>
                  <a:cs typeface="Arial"/>
                </a:rPr>
                <a:t>T</a:t>
              </a:r>
              <a:r>
                <a:rPr lang="en-GB" sz="1400">
                  <a:latin typeface="Arial"/>
                  <a:ea typeface="ＭＳ Ｐゴシック" charset="0"/>
                  <a:cs typeface="Arial"/>
                </a:rPr>
                <a:t>(</a:t>
              </a:r>
              <a:r>
                <a:rPr lang="en-GB" sz="1000">
                  <a:latin typeface="Arial"/>
                  <a:ea typeface="ＭＳ Ｐゴシック" charset="0"/>
                  <a:cs typeface="Arial"/>
                </a:rPr>
                <a:t>700 hPa</a:t>
              </a:r>
              <a:r>
                <a:rPr lang="en-GB" sz="1400">
                  <a:latin typeface="Arial"/>
                  <a:ea typeface="ＭＳ Ｐゴシック" charset="0"/>
                  <a:cs typeface="Arial"/>
                </a:rPr>
                <a:t>),..., </a:t>
              </a:r>
              <a:r>
                <a:rPr lang="en-GB" sz="1400" b="1">
                  <a:latin typeface="Arial"/>
                  <a:ea typeface="ＭＳ Ｐゴシック" charset="0"/>
                  <a:cs typeface="Arial"/>
                </a:rPr>
                <a:t>Z</a:t>
              </a:r>
              <a:r>
                <a:rPr lang="en-GB" sz="1400">
                  <a:latin typeface="Arial"/>
                  <a:ea typeface="ＭＳ Ｐゴシック" charset="0"/>
                  <a:cs typeface="Arial"/>
                </a:rPr>
                <a:t>(</a:t>
              </a:r>
              <a:r>
                <a:rPr lang="en-GB" sz="1000">
                  <a:latin typeface="Arial"/>
                  <a:ea typeface="ＭＳ Ｐゴシック" charset="0"/>
                  <a:cs typeface="Arial"/>
                </a:rPr>
                <a:t>500 mb</a:t>
              </a:r>
              <a:r>
                <a:rPr lang="en-GB" sz="1400">
                  <a:latin typeface="Arial"/>
                  <a:ea typeface="ＭＳ Ｐゴシック" charset="0"/>
                  <a:cs typeface="Arial"/>
                </a:rPr>
                <a:t>)</a:t>
              </a:r>
              <a:r>
                <a:rPr lang="en-GB">
                  <a:latin typeface="Arial"/>
                  <a:ea typeface="ＭＳ Ｐゴシック" charset="0"/>
                  <a:cs typeface="Arial"/>
                </a:rPr>
                <a:t>)</a:t>
              </a:r>
            </a:p>
            <a:p>
              <a:pPr defTabSz="762000" eaLnBrk="0" hangingPunct="0">
                <a:defRPr/>
              </a:pPr>
              <a:r>
                <a:rPr lang="en-GB" sz="1600">
                  <a:latin typeface="Arial"/>
                  <a:ea typeface="ＭＳ Ｐゴシック" charset="0"/>
                  <a:cs typeface="Arial"/>
                </a:rPr>
                <a:t> </a:t>
              </a:r>
              <a:br>
                <a:rPr lang="en-GB" sz="1600">
                  <a:latin typeface="Arial"/>
                  <a:ea typeface="ＭＳ Ｐゴシック" charset="0"/>
                  <a:cs typeface="Arial"/>
                </a:rPr>
              </a:br>
              <a:r>
                <a:rPr lang="en-GB" sz="1600">
                  <a:solidFill>
                    <a:schemeClr val="bg1"/>
                  </a:solidFill>
                  <a:latin typeface="Arial"/>
                  <a:ea typeface="ＭＳ Ｐゴシック" charset="0"/>
                  <a:cs typeface="Arial"/>
                </a:rPr>
                <a:t>	    </a:t>
              </a:r>
              <a:r>
                <a:rPr lang="en-GB" sz="2400" b="1">
                  <a:solidFill>
                    <a:schemeClr val="bg1"/>
                  </a:solidFill>
                  <a:latin typeface="Arial"/>
                  <a:ea typeface="ＭＳ Ｐゴシック" charset="0"/>
                  <a:cs typeface="Arial"/>
                </a:rPr>
                <a:t>X</a:t>
              </a:r>
              <a:r>
                <a:rPr lang="en-GB" sz="2800" baseline="-25000">
                  <a:solidFill>
                    <a:schemeClr val="bg1"/>
                  </a:solidFill>
                  <a:latin typeface="Arial"/>
                  <a:ea typeface="ＭＳ Ｐゴシック" charset="0"/>
                  <a:cs typeface="Arial"/>
                </a:rPr>
                <a:t>n</a:t>
              </a:r>
              <a:endParaRPr lang="en-GB" sz="2800">
                <a:solidFill>
                  <a:schemeClr val="bg1"/>
                </a:solidFill>
                <a:latin typeface="Arial"/>
                <a:ea typeface="ＭＳ Ｐゴシック" charset="0"/>
                <a:cs typeface="Arial"/>
              </a:endParaRPr>
            </a:p>
          </p:txBody>
        </p:sp>
        <p:sp>
          <p:nvSpPr>
            <p:cNvPr id="12" name="AutoShape 14"/>
            <p:cNvSpPr>
              <a:spLocks/>
            </p:cNvSpPr>
            <p:nvPr/>
          </p:nvSpPr>
          <p:spPr bwMode="auto">
            <a:xfrm>
              <a:off x="2978" y="2573"/>
              <a:ext cx="45" cy="768"/>
            </a:xfrm>
            <a:prstGeom prst="rightBrace">
              <a:avLst>
                <a:gd name="adj1" fmla="val 142222"/>
                <a:gd name="adj2" fmla="val 50000"/>
              </a:avLst>
            </a:prstGeom>
            <a:noFill/>
            <a:ln w="2857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GB">
                <a:latin typeface="Arial"/>
                <a:ea typeface="ＭＳ Ｐゴシック" charset="0"/>
                <a:cs typeface="Arial"/>
              </a:endParaRPr>
            </a:p>
          </p:txBody>
        </p:sp>
        <p:sp>
          <p:nvSpPr>
            <p:cNvPr id="13" name="Rectangle 15"/>
            <p:cNvSpPr>
              <a:spLocks noChangeArrowheads="1"/>
            </p:cNvSpPr>
            <p:nvPr/>
          </p:nvSpPr>
          <p:spPr bwMode="auto">
            <a:xfrm>
              <a:off x="3108" y="2981"/>
              <a:ext cx="1146" cy="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lvl1pPr defTabSz="762000" eaLnBrk="0" hangingPunct="0">
                <a:defRPr sz="2400">
                  <a:solidFill>
                    <a:schemeClr val="tx1"/>
                  </a:solidFill>
                  <a:latin typeface="Arial" pitchFamily="34" charset="0"/>
                  <a:ea typeface="ＭＳ Ｐゴシック" pitchFamily="34" charset="-128"/>
                </a:defRPr>
              </a:lvl1pPr>
              <a:lvl2pPr marL="742950" indent="-285750" defTabSz="762000" eaLnBrk="0" hangingPunct="0">
                <a:defRPr sz="2400">
                  <a:solidFill>
                    <a:schemeClr val="tx1"/>
                  </a:solidFill>
                  <a:latin typeface="Arial" pitchFamily="34" charset="0"/>
                  <a:ea typeface="ＭＳ Ｐゴシック" pitchFamily="34" charset="-128"/>
                </a:defRPr>
              </a:lvl2pPr>
              <a:lvl3pPr marL="1143000" indent="-228600" defTabSz="762000" eaLnBrk="0" hangingPunct="0">
                <a:defRPr sz="2400">
                  <a:solidFill>
                    <a:schemeClr val="tx1"/>
                  </a:solidFill>
                  <a:latin typeface="Arial" pitchFamily="34" charset="0"/>
                  <a:ea typeface="ＭＳ Ｐゴシック" pitchFamily="34" charset="-128"/>
                </a:defRPr>
              </a:lvl3pPr>
              <a:lvl4pPr marL="1600200" indent="-228600" defTabSz="762000" eaLnBrk="0" hangingPunct="0">
                <a:defRPr sz="2400">
                  <a:solidFill>
                    <a:schemeClr val="tx1"/>
                  </a:solidFill>
                  <a:latin typeface="Arial" pitchFamily="34" charset="0"/>
                  <a:ea typeface="ＭＳ Ｐゴシック" pitchFamily="34" charset="-128"/>
                </a:defRPr>
              </a:lvl4pPr>
              <a:lvl5pPr marL="2057400" indent="-228600" defTabSz="762000" eaLnBrk="0" hangingPunct="0">
                <a:defRPr sz="2400">
                  <a:solidFill>
                    <a:schemeClr val="tx1"/>
                  </a:solidFill>
                  <a:latin typeface="Arial" pitchFamily="34" charset="0"/>
                  <a:ea typeface="ＭＳ Ｐゴシック" pitchFamily="34" charset="-128"/>
                </a:defRPr>
              </a:lvl5pPr>
              <a:lvl6pPr marL="25146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GB" altLang="en-US" sz="1200" b="1">
                  <a:solidFill>
                    <a:schemeClr val="bg1"/>
                  </a:solidFill>
                  <a:cs typeface="Arial" pitchFamily="34" charset="0"/>
                </a:rPr>
                <a:t>Regres, Analogs, …</a:t>
              </a:r>
            </a:p>
            <a:p>
              <a:r>
                <a:rPr lang="en-GB" altLang="en-US" sz="1800" b="1" i="1">
                  <a:solidFill>
                    <a:schemeClr val="bg1"/>
                  </a:solidFill>
                  <a:cs typeface="Arial" pitchFamily="34" charset="0"/>
                </a:rPr>
                <a:t>Y</a:t>
              </a:r>
              <a:r>
                <a:rPr lang="en-GB" altLang="en-US" sz="1800" b="1" i="1" baseline="-25000">
                  <a:solidFill>
                    <a:schemeClr val="bg1"/>
                  </a:solidFill>
                  <a:cs typeface="Arial" pitchFamily="34" charset="0"/>
                </a:rPr>
                <a:t>n</a:t>
              </a:r>
              <a:r>
                <a:rPr lang="en-GB" altLang="en-US" sz="1600" b="1" i="1">
                  <a:solidFill>
                    <a:schemeClr val="bg1"/>
                  </a:solidFill>
                  <a:cs typeface="Arial" pitchFamily="34" charset="0"/>
                </a:rPr>
                <a:t> = </a:t>
              </a:r>
              <a:r>
                <a:rPr lang="en-GB" altLang="en-US" sz="1800" b="1" i="1">
                  <a:solidFill>
                    <a:schemeClr val="bg1"/>
                  </a:solidFill>
                  <a:cs typeface="Arial" pitchFamily="34" charset="0"/>
                </a:rPr>
                <a:t>W</a:t>
              </a:r>
              <a:r>
                <a:rPr lang="en-GB" altLang="en-US" sz="1800" b="1" i="1" baseline="30000">
                  <a:solidFill>
                    <a:schemeClr val="bg1"/>
                  </a:solidFill>
                  <a:cs typeface="Arial" pitchFamily="34" charset="0"/>
                </a:rPr>
                <a:t>T</a:t>
              </a:r>
              <a:r>
                <a:rPr lang="en-GB" altLang="en-US" sz="1600" b="1" i="1">
                  <a:solidFill>
                    <a:schemeClr val="bg1"/>
                  </a:solidFill>
                  <a:cs typeface="Arial" pitchFamily="34" charset="0"/>
                </a:rPr>
                <a:t> </a:t>
              </a:r>
              <a:r>
                <a:rPr lang="en-GB" altLang="en-US" sz="1800" b="1" i="1">
                  <a:solidFill>
                    <a:schemeClr val="bg1"/>
                  </a:solidFill>
                  <a:cs typeface="Arial" pitchFamily="34" charset="0"/>
                </a:rPr>
                <a:t>X</a:t>
              </a:r>
              <a:r>
                <a:rPr lang="en-GB" altLang="en-US" sz="1800" b="1" i="1" baseline="-25000">
                  <a:solidFill>
                    <a:schemeClr val="bg1"/>
                  </a:solidFill>
                  <a:cs typeface="Arial" pitchFamily="34" charset="0"/>
                </a:rPr>
                <a:t>n</a:t>
              </a:r>
              <a:endParaRPr lang="en-GB" altLang="en-US" sz="1600" i="1">
                <a:solidFill>
                  <a:schemeClr val="bg1"/>
                </a:solidFill>
                <a:cs typeface="Arial" pitchFamily="34" charset="0"/>
              </a:endParaRPr>
            </a:p>
          </p:txBody>
        </p:sp>
        <p:sp>
          <p:nvSpPr>
            <p:cNvPr id="14" name="Rectangle 16"/>
            <p:cNvSpPr>
              <a:spLocks noChangeArrowheads="1"/>
            </p:cNvSpPr>
            <p:nvPr/>
          </p:nvSpPr>
          <p:spPr bwMode="auto">
            <a:xfrm>
              <a:off x="4114" y="2953"/>
              <a:ext cx="432" cy="289"/>
            </a:xfrm>
            <a:prstGeom prst="rect">
              <a:avLst/>
            </a:prstGeom>
            <a:solidFill>
              <a:srgbClr val="B6DB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defTabSz="762000" eaLnBrk="0" hangingPunct="0">
                <a:defRPr/>
              </a:pPr>
              <a:r>
                <a:rPr lang="en-GB" sz="2400">
                  <a:solidFill>
                    <a:schemeClr val="bg1"/>
                  </a:solidFill>
                  <a:latin typeface="Arial"/>
                  <a:ea typeface="ＭＳ Ｐゴシック" charset="0"/>
                  <a:cs typeface="Arial"/>
                </a:rPr>
                <a:t>Y</a:t>
              </a:r>
              <a:r>
                <a:rPr lang="en-GB" sz="2800" baseline="-25000">
                  <a:solidFill>
                    <a:schemeClr val="bg1"/>
                  </a:solidFill>
                  <a:latin typeface="Arial"/>
                  <a:ea typeface="ＭＳ Ｐゴシック" charset="0"/>
                  <a:cs typeface="Arial"/>
                </a:rPr>
                <a:t>n</a:t>
              </a:r>
              <a:endParaRPr lang="en-GB" sz="2000" b="1" i="1">
                <a:solidFill>
                  <a:schemeClr val="bg1"/>
                </a:solidFill>
                <a:latin typeface="Arial"/>
                <a:ea typeface="ＭＳ Ｐゴシック" charset="0"/>
                <a:cs typeface="Arial"/>
              </a:endParaRPr>
            </a:p>
          </p:txBody>
        </p:sp>
        <p:sp>
          <p:nvSpPr>
            <p:cNvPr id="15" name="Text Box 17"/>
            <p:cNvSpPr txBox="1">
              <a:spLocks noChangeArrowheads="1"/>
            </p:cNvSpPr>
            <p:nvPr/>
          </p:nvSpPr>
          <p:spPr bwMode="auto">
            <a:xfrm>
              <a:off x="1590" y="2336"/>
              <a:ext cx="870"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Predictors</a:t>
              </a:r>
            </a:p>
          </p:txBody>
        </p:sp>
        <p:sp>
          <p:nvSpPr>
            <p:cNvPr id="16" name="Text Box 18"/>
            <p:cNvSpPr txBox="1">
              <a:spLocks noChangeArrowheads="1"/>
            </p:cNvSpPr>
            <p:nvPr/>
          </p:nvSpPr>
          <p:spPr bwMode="auto">
            <a:xfrm>
              <a:off x="4662" y="2336"/>
              <a:ext cx="983"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Predictands</a:t>
              </a:r>
            </a:p>
          </p:txBody>
        </p:sp>
        <p:sp>
          <p:nvSpPr>
            <p:cNvPr id="17" name="Text Box 19"/>
            <p:cNvSpPr txBox="1">
              <a:spLocks noChangeArrowheads="1"/>
            </p:cNvSpPr>
            <p:nvPr/>
          </p:nvSpPr>
          <p:spPr bwMode="auto">
            <a:xfrm>
              <a:off x="3071" y="2336"/>
              <a:ext cx="1044" cy="4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800" b="1" i="1" smtClean="0">
                  <a:solidFill>
                    <a:srgbClr val="000099"/>
                  </a:solidFill>
                  <a:latin typeface="Arial"/>
                  <a:cs typeface="Arial"/>
                </a:rPr>
                <a:t>Downscaling </a:t>
              </a:r>
            </a:p>
            <a:p>
              <a:pPr algn="ctr" eaLnBrk="0" hangingPunct="0">
                <a:defRPr/>
              </a:pPr>
              <a:r>
                <a:rPr lang="en-GB" sz="1800" b="1" i="1" smtClean="0">
                  <a:solidFill>
                    <a:srgbClr val="000099"/>
                  </a:solidFill>
                  <a:latin typeface="Arial"/>
                  <a:cs typeface="Arial"/>
                </a:rPr>
                <a:t>Model</a:t>
              </a:r>
            </a:p>
          </p:txBody>
        </p:sp>
        <p:pic>
          <p:nvPicPr>
            <p:cNvPr id="76818" name="Picture 2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44" y="2654"/>
              <a:ext cx="792" cy="7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19" name="Picture 2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0" y="3280"/>
              <a:ext cx="792" cy="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30"/>
            <p:cNvSpPr txBox="1">
              <a:spLocks noChangeArrowheads="1"/>
            </p:cNvSpPr>
            <p:nvPr/>
          </p:nvSpPr>
          <p:spPr bwMode="auto">
            <a:xfrm>
              <a:off x="777" y="3048"/>
              <a:ext cx="785"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Global zone</a:t>
              </a:r>
            </a:p>
          </p:txBody>
        </p:sp>
        <p:sp>
          <p:nvSpPr>
            <p:cNvPr id="22" name="Text Box 31"/>
            <p:cNvSpPr txBox="1">
              <a:spLocks noChangeArrowheads="1"/>
            </p:cNvSpPr>
            <p:nvPr/>
          </p:nvSpPr>
          <p:spPr bwMode="auto">
            <a:xfrm>
              <a:off x="804" y="3804"/>
              <a:ext cx="728"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New Roman" charset="0"/>
                  <a:ea typeface="ＭＳ Ｐゴシック" charset="0"/>
                </a:defRPr>
              </a:lvl1pPr>
              <a:lvl2pPr marL="571500">
                <a:defRPr sz="2400">
                  <a:solidFill>
                    <a:schemeClr val="tx1"/>
                  </a:solidFill>
                  <a:latin typeface="Times New Roman" charset="0"/>
                  <a:ea typeface="ＭＳ Ｐゴシック" charset="0"/>
                </a:defRPr>
              </a:lvl2pPr>
              <a:lvl3pPr marL="1143000">
                <a:defRPr sz="2400">
                  <a:solidFill>
                    <a:schemeClr val="tx1"/>
                  </a:solidFill>
                  <a:latin typeface="Times New Roman" charset="0"/>
                  <a:ea typeface="ＭＳ Ｐゴシック" charset="0"/>
                </a:defRPr>
              </a:lvl3pPr>
              <a:lvl4pPr marL="1714500">
                <a:defRPr sz="2400">
                  <a:solidFill>
                    <a:schemeClr val="tx1"/>
                  </a:solidFill>
                  <a:latin typeface="Times New Roman" charset="0"/>
                  <a:ea typeface="ＭＳ Ｐゴシック" charset="0"/>
                </a:defRPr>
              </a:lvl4pPr>
              <a:lvl5pPr marL="2286000">
                <a:defRPr sz="2400">
                  <a:solidFill>
                    <a:schemeClr val="tx1"/>
                  </a:solidFill>
                  <a:latin typeface="Times New Roman" charset="0"/>
                  <a:ea typeface="ＭＳ Ｐゴシック" charset="0"/>
                </a:defRPr>
              </a:lvl5pPr>
              <a:lvl6pPr marL="2743200" fontAlgn="base">
                <a:spcBef>
                  <a:spcPct val="0"/>
                </a:spcBef>
                <a:spcAft>
                  <a:spcPct val="0"/>
                </a:spcAft>
                <a:defRPr sz="2400">
                  <a:solidFill>
                    <a:schemeClr val="tx1"/>
                  </a:solidFill>
                  <a:latin typeface="Times New Roman" charset="0"/>
                  <a:ea typeface="ＭＳ Ｐゴシック" charset="0"/>
                </a:defRPr>
              </a:lvl6pPr>
              <a:lvl7pPr marL="3200400" fontAlgn="base">
                <a:spcBef>
                  <a:spcPct val="0"/>
                </a:spcBef>
                <a:spcAft>
                  <a:spcPct val="0"/>
                </a:spcAft>
                <a:defRPr sz="2400">
                  <a:solidFill>
                    <a:schemeClr val="tx1"/>
                  </a:solidFill>
                  <a:latin typeface="Times New Roman" charset="0"/>
                  <a:ea typeface="ＭＳ Ｐゴシック" charset="0"/>
                </a:defRPr>
              </a:lvl7pPr>
              <a:lvl8pPr marL="3657600" fontAlgn="base">
                <a:spcBef>
                  <a:spcPct val="0"/>
                </a:spcBef>
                <a:spcAft>
                  <a:spcPct val="0"/>
                </a:spcAft>
                <a:defRPr sz="2400">
                  <a:solidFill>
                    <a:schemeClr val="tx1"/>
                  </a:solidFill>
                  <a:latin typeface="Times New Roman" charset="0"/>
                  <a:ea typeface="ＭＳ Ｐゴシック" charset="0"/>
                </a:defRPr>
              </a:lvl8pPr>
              <a:lvl9pPr marL="4114800" fontAlgn="base">
                <a:spcBef>
                  <a:spcPct val="0"/>
                </a:spcBef>
                <a:spcAft>
                  <a:spcPct val="0"/>
                </a:spcAft>
                <a:defRPr sz="2400">
                  <a:solidFill>
                    <a:schemeClr val="tx1"/>
                  </a:solidFill>
                  <a:latin typeface="Times New Roman" charset="0"/>
                  <a:ea typeface="ＭＳ Ｐゴシック" charset="0"/>
                </a:defRPr>
              </a:lvl9pPr>
            </a:lstStyle>
            <a:p>
              <a:pPr algn="ctr" eaLnBrk="0" hangingPunct="0">
                <a:defRPr/>
              </a:pPr>
              <a:r>
                <a:rPr lang="en-GB" sz="1400" b="1" i="1" smtClean="0">
                  <a:latin typeface="Arial"/>
                  <a:cs typeface="Arial"/>
                </a:rPr>
                <a:t>Local zone</a:t>
              </a:r>
            </a:p>
          </p:txBody>
        </p:sp>
        <p:pic>
          <p:nvPicPr>
            <p:cNvPr id="76822" name="Picture 3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3" y="2141"/>
              <a:ext cx="1014" cy="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Rectángulo 1"/>
          <p:cNvSpPr>
            <a:spLocks noChangeArrowheads="1"/>
          </p:cNvSpPr>
          <p:nvPr/>
        </p:nvSpPr>
        <p:spPr bwMode="auto">
          <a:xfrm>
            <a:off x="250825" y="3438525"/>
            <a:ext cx="8497888" cy="3167063"/>
          </a:xfrm>
          <a:prstGeom prst="rect">
            <a:avLst/>
          </a:prstGeom>
          <a:noFill/>
          <a:ln w="9525">
            <a:solidFill>
              <a:schemeClr val="bg1"/>
            </a:solidFill>
            <a:miter lim="800000"/>
            <a:headEnd/>
            <a:tailEnd/>
          </a:ln>
          <a:effectLst>
            <a:outerShdw blurRad="40000" dist="23000" dir="5400000" rotWithShape="0">
              <a:srgbClr val="808080">
                <a:alpha val="34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a:defRPr/>
            </a:pPr>
            <a:endParaRPr lang="en-GB">
              <a:solidFill>
                <a:schemeClr val="lt1"/>
              </a:solidFill>
              <a:latin typeface="Arial"/>
              <a:ea typeface="+mn-ea"/>
              <a:cs typeface="Arial"/>
            </a:endParaRPr>
          </a:p>
        </p:txBody>
      </p:sp>
    </p:spTree>
    <p:extLst>
      <p:ext uri="{BB962C8B-B14F-4D97-AF65-F5344CB8AC3E}">
        <p14:creationId xmlns="" xmlns:p14="http://schemas.microsoft.com/office/powerpoint/2010/main" val="3728196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Outline</a:t>
            </a:r>
            <a:endParaRPr lang="es-ES"/>
          </a:p>
        </p:txBody>
      </p:sp>
      <p:sp>
        <p:nvSpPr>
          <p:cNvPr id="11267" name="Text Placeholder 4"/>
          <p:cNvSpPr>
            <a:spLocks noGrp="1" noChangeAspect="1"/>
          </p:cNvSpPr>
          <p:nvPr>
            <p:ph type="body" sz="quarter" idx="10"/>
          </p:nvPr>
        </p:nvSpPr>
        <p:spPr bwMode="auto">
          <a:xfrm>
            <a:off x="395288" y="1518617"/>
            <a:ext cx="8329612" cy="55197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300"/>
              </a:spcBef>
            </a:pPr>
            <a:r>
              <a:rPr lang="es-ES" altLang="en-US" b="1" dirty="0" err="1" smtClean="0">
                <a:latin typeface="Arial" charset="0"/>
              </a:rPr>
              <a:t>Introduction</a:t>
            </a:r>
            <a:r>
              <a:rPr lang="es-ES" altLang="en-US" b="1" dirty="0" smtClean="0">
                <a:latin typeface="Arial" charset="0"/>
              </a:rPr>
              <a:t> to </a:t>
            </a:r>
            <a:r>
              <a:rPr lang="es-ES" altLang="en-US" b="1" dirty="0" err="1" smtClean="0">
                <a:latin typeface="Arial" charset="0"/>
              </a:rPr>
              <a:t>climate</a:t>
            </a:r>
            <a:r>
              <a:rPr lang="es-ES" altLang="en-US" b="1" dirty="0" smtClean="0">
                <a:latin typeface="Arial" charset="0"/>
              </a:rPr>
              <a:t> </a:t>
            </a:r>
            <a:r>
              <a:rPr lang="es-ES" altLang="en-US" b="1" dirty="0" err="1" smtClean="0">
                <a:latin typeface="Arial" charset="0"/>
              </a:rPr>
              <a:t>predictions</a:t>
            </a:r>
            <a:r>
              <a:rPr lang="es-ES" altLang="en-US" b="1" dirty="0" smtClean="0">
                <a:latin typeface="Arial" charset="0"/>
              </a:rPr>
              <a:t> </a:t>
            </a:r>
            <a:r>
              <a:rPr lang="es-ES" altLang="en-US" dirty="0" smtClean="0">
                <a:latin typeface="Arial" charset="0"/>
              </a:rPr>
              <a:t>&amp; </a:t>
            </a:r>
            <a:r>
              <a:rPr lang="es-ES" altLang="en-US" dirty="0" err="1" smtClean="0">
                <a:latin typeface="Arial" charset="0"/>
              </a:rPr>
              <a:t>their</a:t>
            </a:r>
            <a:r>
              <a:rPr lang="es-ES" altLang="en-US" dirty="0" smtClean="0">
                <a:latin typeface="Arial" charset="0"/>
              </a:rPr>
              <a:t> </a:t>
            </a:r>
            <a:r>
              <a:rPr lang="es-ES" altLang="en-US" dirty="0" err="1" smtClean="0">
                <a:latin typeface="Arial" charset="0"/>
              </a:rPr>
              <a:t>application</a:t>
            </a:r>
            <a:r>
              <a:rPr lang="es-ES" altLang="en-US" dirty="0" smtClean="0">
                <a:latin typeface="Arial" charset="0"/>
              </a:rPr>
              <a:t> to </a:t>
            </a:r>
            <a:r>
              <a:rPr lang="es-ES" altLang="en-US" dirty="0" err="1" smtClean="0">
                <a:latin typeface="Arial" charset="0"/>
              </a:rPr>
              <a:t>key</a:t>
            </a:r>
            <a:r>
              <a:rPr lang="es-ES" altLang="en-US" dirty="0" smtClean="0">
                <a:latin typeface="Arial" charset="0"/>
              </a:rPr>
              <a:t> </a:t>
            </a:r>
            <a:r>
              <a:rPr lang="es-ES" altLang="en-US" dirty="0" err="1" smtClean="0">
                <a:latin typeface="Arial" charset="0"/>
              </a:rPr>
              <a:t>sectors</a:t>
            </a:r>
            <a:r>
              <a:rPr lang="es-ES" altLang="en-US" dirty="0" smtClean="0">
                <a:latin typeface="Arial" charset="0"/>
              </a:rPr>
              <a:t> of </a:t>
            </a:r>
            <a:r>
              <a:rPr lang="es-ES" altLang="en-US" dirty="0" err="1" smtClean="0">
                <a:latin typeface="Arial" charset="0"/>
              </a:rPr>
              <a:t>the</a:t>
            </a:r>
            <a:r>
              <a:rPr lang="es-ES" altLang="en-US" dirty="0" smtClean="0">
                <a:latin typeface="Arial" charset="0"/>
              </a:rPr>
              <a:t> </a:t>
            </a:r>
            <a:r>
              <a:rPr lang="es-ES" altLang="en-US" dirty="0" err="1" smtClean="0">
                <a:latin typeface="Arial" charset="0"/>
              </a:rPr>
              <a:t>society</a:t>
            </a:r>
            <a:endParaRPr lang="es-ES" altLang="en-US" dirty="0" smtClean="0">
              <a:latin typeface="Arial" charset="0"/>
            </a:endParaRPr>
          </a:p>
          <a:p>
            <a:pPr>
              <a:spcBef>
                <a:spcPts val="300"/>
              </a:spcBef>
              <a:buNone/>
            </a:pPr>
            <a:endParaRPr lang="es-ES" altLang="en-US" dirty="0" smtClean="0">
              <a:latin typeface="Arial" charset="0"/>
            </a:endParaRPr>
          </a:p>
          <a:p>
            <a:pPr>
              <a:spcBef>
                <a:spcPts val="300"/>
              </a:spcBef>
            </a:pPr>
            <a:r>
              <a:rPr lang="es-ES" altLang="en-US" b="1" dirty="0" err="1" smtClean="0">
                <a:latin typeface="Arial" charset="0"/>
              </a:rPr>
              <a:t>Predictability</a:t>
            </a:r>
            <a:r>
              <a:rPr lang="es-ES" altLang="en-US" dirty="0" smtClean="0">
                <a:latin typeface="Arial" charset="0"/>
              </a:rPr>
              <a:t> of </a:t>
            </a:r>
            <a:r>
              <a:rPr lang="es-ES" altLang="en-US" dirty="0" err="1" smtClean="0">
                <a:latin typeface="Arial" charset="0"/>
              </a:rPr>
              <a:t>seasonal</a:t>
            </a:r>
            <a:r>
              <a:rPr lang="es-ES" altLang="en-US" dirty="0" smtClean="0">
                <a:latin typeface="Arial" charset="0"/>
              </a:rPr>
              <a:t> </a:t>
            </a:r>
            <a:r>
              <a:rPr lang="es-ES" altLang="en-US" dirty="0" err="1" smtClean="0">
                <a:latin typeface="Arial" charset="0"/>
              </a:rPr>
              <a:t>forecast</a:t>
            </a:r>
            <a:r>
              <a:rPr lang="es-ES" altLang="en-US" dirty="0" smtClean="0">
                <a:latin typeface="Arial" charset="0"/>
              </a:rPr>
              <a:t> </a:t>
            </a:r>
            <a:r>
              <a:rPr lang="es-ES" altLang="en-US" dirty="0" err="1" smtClean="0">
                <a:latin typeface="Arial" charset="0"/>
              </a:rPr>
              <a:t>simulations</a:t>
            </a:r>
            <a:endParaRPr lang="es-ES" altLang="en-US" dirty="0" smtClean="0">
              <a:latin typeface="Arial" charset="0"/>
            </a:endParaRPr>
          </a:p>
          <a:p>
            <a:pPr>
              <a:spcBef>
                <a:spcPts val="300"/>
              </a:spcBef>
            </a:pPr>
            <a:endParaRPr lang="es-ES" altLang="en-US" b="1" dirty="0">
              <a:latin typeface="Arial" charset="0"/>
            </a:endParaRPr>
          </a:p>
          <a:p>
            <a:pPr>
              <a:spcBef>
                <a:spcPts val="300"/>
              </a:spcBef>
            </a:pPr>
            <a:r>
              <a:rPr lang="es-ES" altLang="en-US" b="1" dirty="0" err="1" smtClean="0">
                <a:latin typeface="Arial" charset="0"/>
              </a:rPr>
              <a:t>Potential</a:t>
            </a:r>
            <a:r>
              <a:rPr lang="es-ES" altLang="en-US" b="1" dirty="0" smtClean="0">
                <a:latin typeface="Arial" charset="0"/>
              </a:rPr>
              <a:t> </a:t>
            </a:r>
            <a:r>
              <a:rPr lang="es-ES" altLang="en-US" b="1" dirty="0" err="1" smtClean="0">
                <a:latin typeface="Arial" charset="0"/>
              </a:rPr>
              <a:t>applications</a:t>
            </a:r>
            <a:r>
              <a:rPr lang="es-ES" altLang="en-US" b="1" dirty="0" smtClean="0">
                <a:latin typeface="Arial" charset="0"/>
              </a:rPr>
              <a:t> </a:t>
            </a:r>
            <a:r>
              <a:rPr lang="es-ES" altLang="en-US" dirty="0" smtClean="0">
                <a:latin typeface="Arial" charset="0"/>
              </a:rPr>
              <a:t>of </a:t>
            </a:r>
            <a:r>
              <a:rPr lang="es-ES" altLang="en-US" dirty="0" err="1" smtClean="0">
                <a:latin typeface="Arial" charset="0"/>
              </a:rPr>
              <a:t>climate</a:t>
            </a:r>
            <a:r>
              <a:rPr lang="es-ES" altLang="en-US" dirty="0" smtClean="0">
                <a:latin typeface="Arial" charset="0"/>
              </a:rPr>
              <a:t> </a:t>
            </a:r>
            <a:r>
              <a:rPr lang="es-ES" altLang="en-US" dirty="0" err="1" smtClean="0">
                <a:latin typeface="Arial" charset="0"/>
              </a:rPr>
              <a:t>predictions</a:t>
            </a:r>
            <a:r>
              <a:rPr lang="es-ES" altLang="en-US" dirty="0" smtClean="0">
                <a:latin typeface="Arial" charset="0"/>
              </a:rPr>
              <a:t> to </a:t>
            </a:r>
            <a:r>
              <a:rPr lang="es-ES" altLang="en-US" dirty="0" err="1" smtClean="0">
                <a:latin typeface="Arial" charset="0"/>
              </a:rPr>
              <a:t>agriculture</a:t>
            </a:r>
            <a:r>
              <a:rPr lang="es-ES" altLang="en-US" dirty="0" smtClean="0">
                <a:latin typeface="Arial" charset="0"/>
              </a:rPr>
              <a:t> and </a:t>
            </a:r>
            <a:r>
              <a:rPr lang="es-ES" altLang="en-US" dirty="0" err="1" smtClean="0">
                <a:latin typeface="Arial" charset="0"/>
              </a:rPr>
              <a:t>water</a:t>
            </a:r>
            <a:r>
              <a:rPr lang="es-ES" altLang="en-US" dirty="0" smtClean="0">
                <a:latin typeface="Arial" charset="0"/>
              </a:rPr>
              <a:t> </a:t>
            </a:r>
            <a:r>
              <a:rPr lang="es-ES" altLang="en-US" dirty="0" err="1" smtClean="0">
                <a:latin typeface="Arial" charset="0"/>
              </a:rPr>
              <a:t>management</a:t>
            </a:r>
            <a:r>
              <a:rPr lang="es-ES" altLang="en-US" dirty="0" smtClean="0">
                <a:latin typeface="Arial" charset="0"/>
              </a:rPr>
              <a:t>. </a:t>
            </a:r>
            <a:r>
              <a:rPr lang="es-ES" altLang="en-US" dirty="0" err="1" smtClean="0">
                <a:latin typeface="Arial" charset="0"/>
              </a:rPr>
              <a:t>Related</a:t>
            </a:r>
            <a:r>
              <a:rPr lang="es-ES" altLang="en-US" dirty="0" smtClean="0">
                <a:latin typeface="Arial" charset="0"/>
              </a:rPr>
              <a:t> </a:t>
            </a:r>
            <a:r>
              <a:rPr lang="es-ES" altLang="en-US" dirty="0" err="1" smtClean="0">
                <a:latin typeface="Arial" charset="0"/>
              </a:rPr>
              <a:t>projects</a:t>
            </a:r>
            <a:endParaRPr lang="es-ES" altLang="en-US" dirty="0" smtClean="0">
              <a:latin typeface="Arial" charset="0"/>
            </a:endParaRPr>
          </a:p>
          <a:p>
            <a:pPr>
              <a:spcBef>
                <a:spcPts val="300"/>
              </a:spcBef>
            </a:pPr>
            <a:endParaRPr lang="es-ES" altLang="en-US" dirty="0" smtClean="0">
              <a:latin typeface="Arial" charset="0"/>
            </a:endParaRPr>
          </a:p>
          <a:p>
            <a:pPr>
              <a:spcBef>
                <a:spcPts val="300"/>
              </a:spcBef>
            </a:pPr>
            <a:r>
              <a:rPr lang="es-ES" altLang="en-US" b="1" dirty="0" err="1" smtClean="0">
                <a:latin typeface="Arial" charset="0"/>
              </a:rPr>
              <a:t>Preliminary</a:t>
            </a:r>
            <a:r>
              <a:rPr lang="es-ES" altLang="en-US" b="1" dirty="0" smtClean="0">
                <a:latin typeface="Arial" charset="0"/>
              </a:rPr>
              <a:t> </a:t>
            </a:r>
            <a:r>
              <a:rPr lang="es-ES" altLang="en-US" b="1" dirty="0" err="1" smtClean="0">
                <a:latin typeface="Arial" charset="0"/>
              </a:rPr>
              <a:t>results</a:t>
            </a:r>
            <a:endParaRPr lang="es-ES" altLang="en-US" dirty="0" smtClean="0">
              <a:latin typeface="Arial" charset="0"/>
            </a:endParaRPr>
          </a:p>
          <a:p>
            <a:pPr>
              <a:spcBef>
                <a:spcPts val="300"/>
              </a:spcBef>
            </a:pPr>
            <a:endParaRPr lang="es-ES" altLang="en-US" b="1" dirty="0" smtClean="0">
              <a:latin typeface="Arial" charset="0"/>
            </a:endParaRPr>
          </a:p>
          <a:p>
            <a:pPr>
              <a:spcBef>
                <a:spcPts val="300"/>
              </a:spcBef>
            </a:pPr>
            <a:r>
              <a:rPr lang="es-ES" altLang="en-US" b="1" dirty="0" err="1" smtClean="0">
                <a:latin typeface="Arial" charset="0"/>
              </a:rPr>
              <a:t>Conclusions</a:t>
            </a:r>
            <a:endParaRPr lang="en-US" altLang="en-US" b="1" dirty="0" smtClean="0">
              <a:latin typeface="Arial" charset="0"/>
            </a:endParaRPr>
          </a:p>
          <a:p>
            <a:pPr lvl="2">
              <a:spcBef>
                <a:spcPts val="300"/>
              </a:spcBef>
            </a:pPr>
            <a:endParaRPr lang="es-ES" altLang="en-US" dirty="0"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Vineyard cycle</a:t>
            </a:r>
            <a:endParaRPr lang="es-ES" dirty="0"/>
          </a:p>
        </p:txBody>
      </p:sp>
      <p:pic>
        <p:nvPicPr>
          <p:cNvPr id="2050" name="Picture 2" descr="Diapositiva4"/>
          <p:cNvPicPr>
            <a:picLocks noChangeAspect="1" noChangeArrowheads="1"/>
          </p:cNvPicPr>
          <p:nvPr/>
        </p:nvPicPr>
        <p:blipFill>
          <a:blip r:embed="rId2" cstate="print"/>
          <a:srcRect/>
          <a:stretch>
            <a:fillRect/>
          </a:stretch>
        </p:blipFill>
        <p:spPr bwMode="auto">
          <a:xfrm>
            <a:off x="755576" y="1637754"/>
            <a:ext cx="7823705" cy="43978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Temporal horizons of climate science</a:t>
            </a:r>
            <a:endParaRPr lang="es-ES"/>
          </a:p>
        </p:txBody>
      </p:sp>
      <p:sp>
        <p:nvSpPr>
          <p:cNvPr id="16" name="15 Rectángulo"/>
          <p:cNvSpPr/>
          <p:nvPr/>
        </p:nvSpPr>
        <p:spPr>
          <a:xfrm>
            <a:off x="3851920" y="1277714"/>
            <a:ext cx="2592288" cy="5256584"/>
          </a:xfrm>
          <a:prstGeom prst="rect">
            <a:avLst/>
          </a:prstGeom>
          <a:solidFill>
            <a:srgbClr val="C00000">
              <a:alpha val="19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9 Conector recto"/>
          <p:cNvCxnSpPr/>
          <p:nvPr/>
        </p:nvCxnSpPr>
        <p:spPr>
          <a:xfrm flipH="1">
            <a:off x="2398312" y="1277714"/>
            <a:ext cx="13448" cy="5256584"/>
          </a:xfrm>
          <a:prstGeom prst="line">
            <a:avLst/>
          </a:prstGeom>
          <a:ln w="38100">
            <a:solidFill>
              <a:schemeClr val="accent5">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 name="2 Imagen" descr="F2_temporal_horizons.png"/>
          <p:cNvPicPr>
            <a:picLocks noChangeAspect="1"/>
          </p:cNvPicPr>
          <p:nvPr/>
        </p:nvPicPr>
        <p:blipFill>
          <a:blip r:embed="rId3" cstate="print"/>
          <a:stretch>
            <a:fillRect/>
          </a:stretch>
        </p:blipFill>
        <p:spPr>
          <a:xfrm rot="16200000">
            <a:off x="3747094" y="-876601"/>
            <a:ext cx="1775161" cy="7956000"/>
          </a:xfrm>
          <a:prstGeom prst="rect">
            <a:avLst/>
          </a:prstGeom>
        </p:spPr>
      </p:pic>
      <p:sp>
        <p:nvSpPr>
          <p:cNvPr id="4" name="3 Rectángulo"/>
          <p:cNvSpPr/>
          <p:nvPr/>
        </p:nvSpPr>
        <p:spPr>
          <a:xfrm rot="10800000">
            <a:off x="2436500" y="4950120"/>
            <a:ext cx="5879916" cy="504055"/>
          </a:xfrm>
          <a:prstGeom prst="rect">
            <a:avLst/>
          </a:prstGeom>
          <a:gradFill>
            <a:gsLst>
              <a:gs pos="26000">
                <a:schemeClr val="accent1">
                  <a:alpha val="1000"/>
                </a:schemeClr>
              </a:gs>
              <a:gs pos="50000">
                <a:schemeClr val="accent4">
                  <a:lumMod val="50000"/>
                  <a:shade val="67500"/>
                  <a:satMod val="115000"/>
                </a:schemeClr>
              </a:gs>
              <a:gs pos="100000">
                <a:schemeClr val="accent4">
                  <a:lumMod val="50000"/>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2436499" y="5598195"/>
            <a:ext cx="5879918" cy="504055"/>
          </a:xfrm>
          <a:prstGeom prst="rect">
            <a:avLst/>
          </a:prstGeom>
          <a:gradFill>
            <a:gsLst>
              <a:gs pos="27000">
                <a:schemeClr val="accent1"/>
              </a:gs>
              <a:gs pos="50000">
                <a:schemeClr val="accent4">
                  <a:lumMod val="50000"/>
                  <a:shade val="67500"/>
                  <a:satMod val="115000"/>
                </a:schemeClr>
              </a:gs>
              <a:gs pos="100000">
                <a:schemeClr val="accent4">
                  <a:lumMod val="50000"/>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2472505" y="5016723"/>
            <a:ext cx="1728192" cy="369332"/>
          </a:xfrm>
          <a:prstGeom prst="rect">
            <a:avLst/>
          </a:prstGeom>
          <a:noFill/>
        </p:spPr>
        <p:txBody>
          <a:bodyPr wrap="square" rtlCol="0">
            <a:spAutoFit/>
          </a:bodyPr>
          <a:lstStyle/>
          <a:p>
            <a:r>
              <a:rPr lang="es-ES" dirty="0" err="1" smtClean="0">
                <a:solidFill>
                  <a:schemeClr val="accent1"/>
                </a:solidFill>
                <a:latin typeface="Arial Narrow" pitchFamily="34" charset="0"/>
              </a:rPr>
              <a:t>Initial-value</a:t>
            </a:r>
            <a:r>
              <a:rPr lang="es-ES" dirty="0" smtClean="0">
                <a:solidFill>
                  <a:schemeClr val="accent1"/>
                </a:solidFill>
                <a:latin typeface="Arial Narrow" pitchFamily="34" charset="0"/>
              </a:rPr>
              <a:t> </a:t>
            </a:r>
            <a:r>
              <a:rPr lang="es-ES" dirty="0" err="1" smtClean="0">
                <a:solidFill>
                  <a:schemeClr val="accent1"/>
                </a:solidFill>
                <a:latin typeface="Arial Narrow" pitchFamily="34" charset="0"/>
              </a:rPr>
              <a:t>driven</a:t>
            </a:r>
            <a:endParaRPr lang="es-ES" dirty="0" smtClean="0">
              <a:solidFill>
                <a:schemeClr val="accent1"/>
              </a:solidFill>
              <a:latin typeface="Arial Narrow" pitchFamily="34" charset="0"/>
            </a:endParaRPr>
          </a:p>
        </p:txBody>
      </p:sp>
      <p:sp>
        <p:nvSpPr>
          <p:cNvPr id="7" name="6 CuadroTexto"/>
          <p:cNvSpPr txBox="1"/>
          <p:nvPr/>
        </p:nvSpPr>
        <p:spPr>
          <a:xfrm>
            <a:off x="5771426" y="5670203"/>
            <a:ext cx="2571603" cy="369332"/>
          </a:xfrm>
          <a:prstGeom prst="rect">
            <a:avLst/>
          </a:prstGeom>
          <a:noFill/>
        </p:spPr>
        <p:txBody>
          <a:bodyPr wrap="square" rtlCol="0">
            <a:spAutoFit/>
          </a:bodyPr>
          <a:lstStyle/>
          <a:p>
            <a:r>
              <a:rPr lang="es-ES" dirty="0" err="1" smtClean="0">
                <a:solidFill>
                  <a:schemeClr val="accent1"/>
                </a:solidFill>
                <a:latin typeface="Arial Narrow" pitchFamily="34" charset="0"/>
              </a:rPr>
              <a:t>Boundary-condition</a:t>
            </a:r>
            <a:r>
              <a:rPr lang="es-ES" dirty="0" smtClean="0">
                <a:solidFill>
                  <a:schemeClr val="accent1"/>
                </a:solidFill>
                <a:latin typeface="Arial Narrow" pitchFamily="34" charset="0"/>
              </a:rPr>
              <a:t> </a:t>
            </a:r>
            <a:r>
              <a:rPr lang="es-ES" dirty="0" err="1" smtClean="0">
                <a:solidFill>
                  <a:schemeClr val="accent1"/>
                </a:solidFill>
                <a:latin typeface="Arial Narrow" pitchFamily="34" charset="0"/>
              </a:rPr>
              <a:t>driven</a:t>
            </a:r>
            <a:endParaRPr lang="es-ES" dirty="0" smtClean="0">
              <a:solidFill>
                <a:schemeClr val="accent1"/>
              </a:solidFill>
              <a:latin typeface="Arial Narrow" pitchFamily="34" charset="0"/>
            </a:endParaRPr>
          </a:p>
        </p:txBody>
      </p:sp>
      <p:sp>
        <p:nvSpPr>
          <p:cNvPr id="8" name="7 CuadroTexto"/>
          <p:cNvSpPr txBox="1"/>
          <p:nvPr/>
        </p:nvSpPr>
        <p:spPr>
          <a:xfrm>
            <a:off x="2601639" y="4467552"/>
            <a:ext cx="1034257" cy="338554"/>
          </a:xfrm>
          <a:prstGeom prst="rect">
            <a:avLst/>
          </a:prstGeom>
          <a:noFill/>
        </p:spPr>
        <p:txBody>
          <a:bodyPr wrap="none" rtlCol="0">
            <a:spAutoFit/>
          </a:bodyPr>
          <a:lstStyle/>
          <a:p>
            <a:r>
              <a:rPr lang="es-ES" sz="1600" smtClean="0">
                <a:latin typeface="Arial Narrow" pitchFamily="34" charset="0"/>
              </a:rPr>
              <a:t>(1-15 days)</a:t>
            </a:r>
            <a:endParaRPr lang="es-ES" sz="1600" dirty="0" err="1" smtClean="0">
              <a:latin typeface="Arial Narrow" pitchFamily="34" charset="0"/>
            </a:endParaRPr>
          </a:p>
        </p:txBody>
      </p:sp>
      <p:sp>
        <p:nvSpPr>
          <p:cNvPr id="11" name="10 CuadroTexto"/>
          <p:cNvSpPr txBox="1"/>
          <p:nvPr/>
        </p:nvSpPr>
        <p:spPr>
          <a:xfrm>
            <a:off x="3838473" y="3928563"/>
            <a:ext cx="1440160" cy="584775"/>
          </a:xfrm>
          <a:prstGeom prst="rect">
            <a:avLst/>
          </a:prstGeom>
          <a:noFill/>
        </p:spPr>
        <p:txBody>
          <a:bodyPr wrap="square" rtlCol="0">
            <a:spAutoFit/>
          </a:bodyPr>
          <a:lstStyle/>
          <a:p>
            <a:pPr algn="ctr"/>
            <a:r>
              <a:rPr lang="es-ES" sz="1600" b="1" smtClean="0">
                <a:latin typeface="Arial Narrow" pitchFamily="34" charset="0"/>
              </a:rPr>
              <a:t>Sub-seasonal to seasonal</a:t>
            </a:r>
            <a:endParaRPr lang="es-ES" sz="1600" b="1" dirty="0" err="1" smtClean="0">
              <a:latin typeface="Arial Narrow" pitchFamily="34" charset="0"/>
            </a:endParaRPr>
          </a:p>
        </p:txBody>
      </p:sp>
      <p:sp>
        <p:nvSpPr>
          <p:cNvPr id="13" name="12 CuadroTexto"/>
          <p:cNvSpPr txBox="1"/>
          <p:nvPr/>
        </p:nvSpPr>
        <p:spPr>
          <a:xfrm>
            <a:off x="5476437" y="3987124"/>
            <a:ext cx="827471" cy="338554"/>
          </a:xfrm>
          <a:prstGeom prst="rect">
            <a:avLst/>
          </a:prstGeom>
          <a:noFill/>
        </p:spPr>
        <p:txBody>
          <a:bodyPr wrap="none" rtlCol="0">
            <a:spAutoFit/>
          </a:bodyPr>
          <a:lstStyle/>
          <a:p>
            <a:r>
              <a:rPr lang="es-ES" sz="1600" b="1" smtClean="0">
                <a:latin typeface="Arial Narrow" pitchFamily="34" charset="0"/>
              </a:rPr>
              <a:t>Decadal</a:t>
            </a:r>
            <a:endParaRPr lang="es-ES" sz="1600" b="1" dirty="0" err="1" smtClean="0">
              <a:latin typeface="Arial Narrow" pitchFamily="34" charset="0"/>
            </a:endParaRPr>
          </a:p>
        </p:txBody>
      </p:sp>
      <p:sp>
        <p:nvSpPr>
          <p:cNvPr id="14" name="13 CuadroTexto"/>
          <p:cNvSpPr txBox="1"/>
          <p:nvPr/>
        </p:nvSpPr>
        <p:spPr>
          <a:xfrm>
            <a:off x="3635896" y="4467552"/>
            <a:ext cx="1752403" cy="338554"/>
          </a:xfrm>
          <a:prstGeom prst="rect">
            <a:avLst/>
          </a:prstGeom>
          <a:noFill/>
        </p:spPr>
        <p:txBody>
          <a:bodyPr wrap="none" rtlCol="0">
            <a:spAutoFit/>
          </a:bodyPr>
          <a:lstStyle/>
          <a:p>
            <a:r>
              <a:rPr lang="es-ES" sz="1600" smtClean="0">
                <a:latin typeface="Arial Narrow" pitchFamily="34" charset="0"/>
              </a:rPr>
              <a:t>(2 weeks-18 months)</a:t>
            </a:r>
            <a:endParaRPr lang="es-ES" sz="1600" dirty="0" err="1" smtClean="0">
              <a:latin typeface="Arial Narrow" pitchFamily="34" charset="0"/>
            </a:endParaRPr>
          </a:p>
        </p:txBody>
      </p:sp>
      <p:sp>
        <p:nvSpPr>
          <p:cNvPr id="15" name="14 CuadroTexto"/>
          <p:cNvSpPr txBox="1"/>
          <p:nvPr/>
        </p:nvSpPr>
        <p:spPr>
          <a:xfrm>
            <a:off x="5292080" y="4472960"/>
            <a:ext cx="1396536" cy="338554"/>
          </a:xfrm>
          <a:prstGeom prst="rect">
            <a:avLst/>
          </a:prstGeom>
          <a:noFill/>
        </p:spPr>
        <p:txBody>
          <a:bodyPr wrap="none" rtlCol="0">
            <a:spAutoFit/>
          </a:bodyPr>
          <a:lstStyle/>
          <a:p>
            <a:r>
              <a:rPr lang="es-ES" sz="1600" smtClean="0">
                <a:latin typeface="Arial Narrow" pitchFamily="34" charset="0"/>
              </a:rPr>
              <a:t>(18 months-30y)</a:t>
            </a:r>
            <a:endParaRPr lang="es-ES" sz="1600" dirty="0" err="1"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Use of climate predictions in Europe</a:t>
            </a:r>
            <a:endParaRPr lang="es-ES"/>
          </a:p>
        </p:txBody>
      </p:sp>
      <p:sp>
        <p:nvSpPr>
          <p:cNvPr id="5" name="4 Rectángulo"/>
          <p:cNvSpPr/>
          <p:nvPr/>
        </p:nvSpPr>
        <p:spPr>
          <a:xfrm>
            <a:off x="611188" y="4878114"/>
            <a:ext cx="8152090" cy="1938992"/>
          </a:xfrm>
          <a:prstGeom prst="rect">
            <a:avLst/>
          </a:prstGeom>
        </p:spPr>
        <p:txBody>
          <a:bodyPr wrap="square">
            <a:spAutoFit/>
          </a:bodyPr>
          <a:lstStyle/>
          <a:p>
            <a:r>
              <a:rPr lang="es-ES" altLang="ca-ES" sz="2000" dirty="0" err="1" smtClean="0"/>
              <a:t>Because prediction quality (</a:t>
            </a:r>
            <a:r>
              <a:rPr lang="en-US" altLang="en-US" sz="2000" dirty="0" err="1" smtClean="0"/>
              <a:t>skill) and reliability in Europe is low &amp; varies depending </a:t>
            </a:r>
            <a:r>
              <a:rPr lang="es-ES" altLang="en-US" sz="2000" dirty="0" err="1" smtClean="0"/>
              <a:t>on:</a:t>
            </a:r>
          </a:p>
          <a:p>
            <a:endParaRPr lang="es-ES" altLang="en-US" sz="2000" dirty="0" err="1" smtClean="0"/>
          </a:p>
          <a:p>
            <a:r>
              <a:rPr lang="es-ES" altLang="en-US" sz="2000" dirty="0" err="1" smtClean="0"/>
              <a:t>(1) geographical area,</a:t>
            </a:r>
          </a:p>
          <a:p>
            <a:r>
              <a:rPr lang="en-US" altLang="en-US" sz="2000" dirty="0" err="1" smtClean="0"/>
              <a:t>(2) time of the year</a:t>
            </a:r>
          </a:p>
          <a:p>
            <a:r>
              <a:rPr lang="es-ES" altLang="en-US" sz="2000" dirty="0" err="1" smtClean="0"/>
              <a:t>(3) the climate variable</a:t>
            </a:r>
            <a:endParaRPr lang="es-ES" altLang="ca-ES" sz="2000" dirty="0" err="1" smtClean="0"/>
          </a:p>
        </p:txBody>
      </p:sp>
      <p:grpSp>
        <p:nvGrpSpPr>
          <p:cNvPr id="7" name="6 Grupo"/>
          <p:cNvGrpSpPr/>
          <p:nvPr/>
        </p:nvGrpSpPr>
        <p:grpSpPr>
          <a:xfrm>
            <a:off x="798951" y="989682"/>
            <a:ext cx="7445457" cy="3780000"/>
            <a:chOff x="798951" y="1314146"/>
            <a:chExt cx="7445457" cy="3780000"/>
          </a:xfrm>
        </p:grpSpPr>
        <p:pic>
          <p:nvPicPr>
            <p:cNvPr id="1027" name="Picture 3"/>
            <p:cNvPicPr>
              <a:picLocks noChangeAspect="1" noChangeArrowheads="1"/>
            </p:cNvPicPr>
            <p:nvPr/>
          </p:nvPicPr>
          <p:blipFill>
            <a:blip r:embed="rId2" cstate="print"/>
            <a:srcRect l="9962" t="13781" r="18092" b="21251"/>
            <a:stretch>
              <a:fillRect/>
            </a:stretch>
          </p:blipFill>
          <p:spPr bwMode="auto">
            <a:xfrm>
              <a:off x="798951" y="1314146"/>
              <a:ext cx="7445457" cy="3780000"/>
            </a:xfrm>
            <a:prstGeom prst="rect">
              <a:avLst/>
            </a:prstGeom>
            <a:noFill/>
            <a:ln w="9525">
              <a:noFill/>
              <a:miter lim="800000"/>
              <a:headEnd/>
              <a:tailEnd/>
            </a:ln>
          </p:spPr>
        </p:pic>
        <p:sp>
          <p:nvSpPr>
            <p:cNvPr id="6" name="5 Rectángulo"/>
            <p:cNvSpPr/>
            <p:nvPr/>
          </p:nvSpPr>
          <p:spPr>
            <a:xfrm>
              <a:off x="6876256" y="4446066"/>
              <a:ext cx="144016" cy="28803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Seasonal forecast predictability</a:t>
            </a:r>
            <a:endParaRPr lang="es-ES"/>
          </a:p>
        </p:txBody>
      </p:sp>
      <p:sp>
        <p:nvSpPr>
          <p:cNvPr id="3" name="CasellaDiTesto 7"/>
          <p:cNvSpPr txBox="1">
            <a:spLocks noChangeArrowheads="1"/>
          </p:cNvSpPr>
          <p:nvPr/>
        </p:nvSpPr>
        <p:spPr bwMode="auto">
          <a:xfrm>
            <a:off x="152400" y="1133475"/>
            <a:ext cx="8839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2800" b="1" dirty="0">
                <a:latin typeface="Arial Narrow" pitchFamily="34" charset="0"/>
                <a:cs typeface="Arial" pitchFamily="34" charset="0"/>
              </a:rPr>
              <a:t>How can we predict climate for the coming season if we cannot predict the weather next week?</a:t>
            </a:r>
          </a:p>
        </p:txBody>
      </p:sp>
      <p:sp>
        <p:nvSpPr>
          <p:cNvPr id="6" name="5 Rectángulo"/>
          <p:cNvSpPr/>
          <p:nvPr/>
        </p:nvSpPr>
        <p:spPr>
          <a:xfrm>
            <a:off x="2771800" y="2717874"/>
            <a:ext cx="5976937" cy="1015663"/>
          </a:xfrm>
          <a:prstGeom prst="rect">
            <a:avLst/>
          </a:prstGeom>
        </p:spPr>
        <p:txBody>
          <a:bodyPr>
            <a:spAutoFit/>
          </a:bodyPr>
          <a:lstStyle/>
          <a:p>
            <a:pPr>
              <a:defRPr/>
            </a:pPr>
            <a:r>
              <a:rPr lang="en-GB" sz="2000" dirty="0">
                <a:solidFill>
                  <a:schemeClr val="accent5">
                    <a:lumMod val="75000"/>
                  </a:schemeClr>
                </a:solidFill>
                <a:latin typeface="+mn-lt"/>
                <a:ea typeface="ＭＳ Ｐゴシック" charset="0"/>
                <a:cs typeface="Arial"/>
              </a:rPr>
              <a:t>The forecasts are </a:t>
            </a:r>
            <a:r>
              <a:rPr lang="en-GB" sz="2000">
                <a:solidFill>
                  <a:schemeClr val="accent5">
                    <a:lumMod val="75000"/>
                  </a:schemeClr>
                </a:solidFill>
                <a:latin typeface="+mn-lt"/>
                <a:ea typeface="ＭＳ Ｐゴシック" charset="0"/>
                <a:cs typeface="Arial"/>
              </a:rPr>
              <a:t>based </a:t>
            </a:r>
            <a:r>
              <a:rPr lang="en-GB" sz="2000" smtClean="0">
                <a:solidFill>
                  <a:schemeClr val="accent5">
                    <a:lumMod val="75000"/>
                  </a:schemeClr>
                </a:solidFill>
                <a:latin typeface="+mn-lt"/>
                <a:ea typeface="ＭＳ Ｐゴシック" charset="0"/>
                <a:cs typeface="Arial"/>
              </a:rPr>
              <a:t>on </a:t>
            </a:r>
            <a:r>
              <a:rPr lang="en-GB" sz="2000" dirty="0">
                <a:solidFill>
                  <a:schemeClr val="accent5">
                    <a:lumMod val="75000"/>
                  </a:schemeClr>
                </a:solidFill>
                <a:latin typeface="+mn-lt"/>
                <a:ea typeface="ＭＳ Ｐゴシック" charset="0"/>
                <a:cs typeface="Arial"/>
              </a:rPr>
              <a:t>the initial conditions of the </a:t>
            </a:r>
            <a:r>
              <a:rPr lang="en-GB" sz="2000" b="1" dirty="0">
                <a:solidFill>
                  <a:schemeClr val="accent5">
                    <a:lumMod val="50000"/>
                  </a:schemeClr>
                </a:solidFill>
                <a:latin typeface="+mn-lt"/>
                <a:ea typeface="ＭＳ Ｐゴシック" charset="0"/>
                <a:cs typeface="Arial"/>
              </a:rPr>
              <a:t>atmosphere</a:t>
            </a:r>
            <a:r>
              <a:rPr lang="en-GB" sz="2000" dirty="0">
                <a:solidFill>
                  <a:schemeClr val="accent5">
                    <a:lumMod val="50000"/>
                  </a:schemeClr>
                </a:solidFill>
                <a:latin typeface="+mn-lt"/>
                <a:ea typeface="ＭＳ Ｐゴシック" charset="0"/>
                <a:cs typeface="Arial"/>
              </a:rPr>
              <a:t>, </a:t>
            </a:r>
            <a:r>
              <a:rPr lang="en-GB" sz="2000" dirty="0">
                <a:solidFill>
                  <a:schemeClr val="accent5">
                    <a:lumMod val="75000"/>
                  </a:schemeClr>
                </a:solidFill>
                <a:latin typeface="+mn-lt"/>
                <a:ea typeface="ＭＳ Ｐゴシック" charset="0"/>
                <a:cs typeface="Arial"/>
              </a:rPr>
              <a:t>which is highly variable and develops a chaotic behaviour after a few days</a:t>
            </a:r>
          </a:p>
        </p:txBody>
      </p:sp>
      <p:sp>
        <p:nvSpPr>
          <p:cNvPr id="7" name="6 Rectángulo"/>
          <p:cNvSpPr/>
          <p:nvPr/>
        </p:nvSpPr>
        <p:spPr>
          <a:xfrm>
            <a:off x="2790020" y="4734098"/>
            <a:ext cx="5976937" cy="1323439"/>
          </a:xfrm>
          <a:prstGeom prst="rect">
            <a:avLst/>
          </a:prstGeom>
        </p:spPr>
        <p:txBody>
          <a:bodyPr>
            <a:spAutoFit/>
          </a:bodyPr>
          <a:lstStyle/>
          <a:p>
            <a:pPr>
              <a:defRPr/>
            </a:pPr>
            <a:r>
              <a:rPr lang="en-GB" sz="2000" dirty="0">
                <a:solidFill>
                  <a:schemeClr val="accent5">
                    <a:lumMod val="75000"/>
                  </a:schemeClr>
                </a:solidFill>
                <a:latin typeface="+mn-lt"/>
                <a:ea typeface="ＭＳ Ｐゴシック" charset="0"/>
                <a:cs typeface="Arial"/>
              </a:rPr>
              <a:t>The predictions are </a:t>
            </a:r>
            <a:r>
              <a:rPr lang="en-GB" sz="2000">
                <a:solidFill>
                  <a:schemeClr val="accent5">
                    <a:lumMod val="75000"/>
                  </a:schemeClr>
                </a:solidFill>
                <a:latin typeface="+mn-lt"/>
                <a:ea typeface="ＭＳ Ｐゴシック" charset="0"/>
                <a:cs typeface="Arial"/>
              </a:rPr>
              <a:t>based </a:t>
            </a:r>
            <a:r>
              <a:rPr lang="en-GB" sz="2000" smtClean="0">
                <a:solidFill>
                  <a:schemeClr val="accent5">
                    <a:lumMod val="75000"/>
                  </a:schemeClr>
                </a:solidFill>
                <a:latin typeface="+mn-lt"/>
                <a:ea typeface="ＭＳ Ｐゴシック" charset="0"/>
                <a:cs typeface="Arial"/>
              </a:rPr>
              <a:t>on </a:t>
            </a:r>
            <a:r>
              <a:rPr lang="en-GB" sz="2000" dirty="0">
                <a:solidFill>
                  <a:schemeClr val="accent5">
                    <a:lumMod val="75000"/>
                  </a:schemeClr>
                </a:solidFill>
                <a:latin typeface="+mn-lt"/>
                <a:ea typeface="ＭＳ Ｐゴシック" charset="0"/>
                <a:cs typeface="Arial"/>
              </a:rPr>
              <a:t>the initial conditions of the </a:t>
            </a:r>
            <a:r>
              <a:rPr lang="en-GB" sz="2000" b="1" dirty="0">
                <a:solidFill>
                  <a:schemeClr val="accent5">
                    <a:lumMod val="50000"/>
                  </a:schemeClr>
                </a:solidFill>
                <a:latin typeface="+mn-lt"/>
                <a:ea typeface="ＭＳ Ｐゴシック" charset="0"/>
                <a:cs typeface="Arial"/>
              </a:rPr>
              <a:t>sea surface temperature</a:t>
            </a:r>
            <a:r>
              <a:rPr lang="en-GB" sz="2000" dirty="0">
                <a:solidFill>
                  <a:schemeClr val="accent5">
                    <a:lumMod val="75000"/>
                  </a:schemeClr>
                </a:solidFill>
                <a:latin typeface="+mn-lt"/>
                <a:ea typeface="ＭＳ Ｐゴシック" charset="0"/>
                <a:cs typeface="Arial"/>
              </a:rPr>
              <a:t>, </a:t>
            </a:r>
            <a:r>
              <a:rPr lang="en-GB" sz="2000" b="1" dirty="0">
                <a:solidFill>
                  <a:schemeClr val="accent5">
                    <a:lumMod val="50000"/>
                  </a:schemeClr>
                </a:solidFill>
                <a:latin typeface="+mn-lt"/>
                <a:ea typeface="ＭＳ Ｐゴシック" charset="0"/>
                <a:cs typeface="Arial"/>
              </a:rPr>
              <a:t>snow cover</a:t>
            </a:r>
            <a:r>
              <a:rPr lang="en-GB" sz="2000" dirty="0">
                <a:solidFill>
                  <a:schemeClr val="accent5">
                    <a:lumMod val="75000"/>
                  </a:schemeClr>
                </a:solidFill>
                <a:latin typeface="+mn-lt"/>
                <a:ea typeface="ＭＳ Ｐゴシック" charset="0"/>
                <a:cs typeface="Arial"/>
              </a:rPr>
              <a:t> or </a:t>
            </a:r>
            <a:r>
              <a:rPr lang="en-GB" sz="2000" b="1" dirty="0">
                <a:solidFill>
                  <a:schemeClr val="accent5">
                    <a:lumMod val="50000"/>
                  </a:schemeClr>
                </a:solidFill>
                <a:latin typeface="+mn-lt"/>
                <a:ea typeface="ＭＳ Ｐゴシック" charset="0"/>
                <a:cs typeface="Arial"/>
              </a:rPr>
              <a:t>sea ice</a:t>
            </a:r>
            <a:r>
              <a:rPr lang="en-GB" sz="2000" dirty="0">
                <a:solidFill>
                  <a:schemeClr val="accent5">
                    <a:lumMod val="75000"/>
                  </a:schemeClr>
                </a:solidFill>
                <a:latin typeface="+mn-lt"/>
                <a:ea typeface="ＭＳ Ｐゴシック" charset="0"/>
                <a:cs typeface="Arial"/>
              </a:rPr>
              <a:t>, which have a slow evolution that can range from few months </a:t>
            </a:r>
            <a:r>
              <a:rPr lang="en-GB" sz="2000">
                <a:solidFill>
                  <a:schemeClr val="accent5">
                    <a:lumMod val="75000"/>
                  </a:schemeClr>
                </a:solidFill>
                <a:latin typeface="+mn-lt"/>
                <a:ea typeface="ＭＳ Ｐゴシック" charset="0"/>
                <a:cs typeface="Arial"/>
              </a:rPr>
              <a:t>to </a:t>
            </a:r>
            <a:r>
              <a:rPr lang="en-GB" sz="2000" smtClean="0">
                <a:solidFill>
                  <a:schemeClr val="accent5">
                    <a:lumMod val="75000"/>
                  </a:schemeClr>
                </a:solidFill>
                <a:latin typeface="+mn-lt"/>
                <a:ea typeface="ＭＳ Ｐゴシック" charset="0"/>
                <a:cs typeface="Arial"/>
              </a:rPr>
              <a:t>years</a:t>
            </a:r>
            <a:endParaRPr lang="en-GB" sz="2000" dirty="0">
              <a:solidFill>
                <a:schemeClr val="accent5">
                  <a:lumMod val="75000"/>
                </a:schemeClr>
              </a:solidFill>
              <a:latin typeface="+mn-lt"/>
              <a:ea typeface="ＭＳ Ｐゴシック" charset="0"/>
              <a:cs typeface="Arial"/>
            </a:endParaRPr>
          </a:p>
        </p:txBody>
      </p:sp>
      <p:grpSp>
        <p:nvGrpSpPr>
          <p:cNvPr id="19" name="18 Grupo"/>
          <p:cNvGrpSpPr/>
          <p:nvPr/>
        </p:nvGrpSpPr>
        <p:grpSpPr>
          <a:xfrm>
            <a:off x="611190" y="5022130"/>
            <a:ext cx="1742233" cy="942340"/>
            <a:chOff x="611190" y="5022130"/>
            <a:chExt cx="1742233" cy="942340"/>
          </a:xfrm>
        </p:grpSpPr>
        <p:pic>
          <p:nvPicPr>
            <p:cNvPr id="12" name="11 Imagen" descr="F2_temporal_horizons.png"/>
            <p:cNvPicPr>
              <a:picLocks noChangeAspect="1"/>
            </p:cNvPicPr>
            <p:nvPr/>
          </p:nvPicPr>
          <p:blipFill>
            <a:blip r:embed="rId2" cstate="print"/>
            <a:srcRect t="22159" r="55167" b="59489"/>
            <a:stretch>
              <a:fillRect/>
            </a:stretch>
          </p:blipFill>
          <p:spPr>
            <a:xfrm rot="16200000">
              <a:off x="1011137" y="4622183"/>
              <a:ext cx="942340" cy="1742233"/>
            </a:xfrm>
            <a:prstGeom prst="rect">
              <a:avLst/>
            </a:prstGeom>
          </p:spPr>
        </p:pic>
        <p:sp>
          <p:nvSpPr>
            <p:cNvPr id="13" name="12 CuadroTexto"/>
            <p:cNvSpPr txBox="1"/>
            <p:nvPr/>
          </p:nvSpPr>
          <p:spPr>
            <a:xfrm>
              <a:off x="624635" y="5278495"/>
              <a:ext cx="1656555" cy="523220"/>
            </a:xfrm>
            <a:prstGeom prst="rect">
              <a:avLst/>
            </a:prstGeom>
            <a:solidFill>
              <a:schemeClr val="accent4">
                <a:lumMod val="50000"/>
              </a:schemeClr>
            </a:solidFill>
          </p:spPr>
          <p:txBody>
            <a:bodyPr wrap="square" rtlCol="0">
              <a:spAutoFit/>
            </a:bodyPr>
            <a:lstStyle/>
            <a:p>
              <a:pPr algn="ctr"/>
              <a:r>
                <a:rPr lang="es-ES" sz="1400" b="1" smtClean="0">
                  <a:solidFill>
                    <a:schemeClr val="accent1"/>
                  </a:solidFill>
                  <a:latin typeface="+mj-lt"/>
                </a:rPr>
                <a:t>CLIMATE</a:t>
              </a:r>
            </a:p>
            <a:p>
              <a:pPr algn="ctr"/>
              <a:r>
                <a:rPr lang="es-ES" sz="1400" b="1" smtClean="0">
                  <a:solidFill>
                    <a:schemeClr val="accent1"/>
                  </a:solidFill>
                  <a:latin typeface="+mj-lt"/>
                </a:rPr>
                <a:t>PREDICTIONS</a:t>
              </a:r>
              <a:endParaRPr lang="es-ES" sz="1400" b="1" dirty="0" err="1" smtClean="0">
                <a:solidFill>
                  <a:schemeClr val="accent1"/>
                </a:solidFill>
                <a:latin typeface="+mj-lt"/>
              </a:endParaRPr>
            </a:p>
          </p:txBody>
        </p:sp>
      </p:grpSp>
      <p:grpSp>
        <p:nvGrpSpPr>
          <p:cNvPr id="18" name="17 Grupo"/>
          <p:cNvGrpSpPr/>
          <p:nvPr/>
        </p:nvGrpSpPr>
        <p:grpSpPr>
          <a:xfrm>
            <a:off x="611188" y="2789883"/>
            <a:ext cx="1742233" cy="942340"/>
            <a:chOff x="611188" y="2789883"/>
            <a:chExt cx="1742233" cy="942340"/>
          </a:xfrm>
        </p:grpSpPr>
        <p:pic>
          <p:nvPicPr>
            <p:cNvPr id="16" name="15 Imagen" descr="F2_temporal_horizons.png"/>
            <p:cNvPicPr>
              <a:picLocks noChangeAspect="1"/>
            </p:cNvPicPr>
            <p:nvPr/>
          </p:nvPicPr>
          <p:blipFill>
            <a:blip r:embed="rId2" cstate="print"/>
            <a:srcRect t="22159" r="55167" b="59489"/>
            <a:stretch>
              <a:fillRect/>
            </a:stretch>
          </p:blipFill>
          <p:spPr>
            <a:xfrm rot="16200000">
              <a:off x="1011135" y="2389936"/>
              <a:ext cx="942340" cy="1742233"/>
            </a:xfrm>
            <a:prstGeom prst="rect">
              <a:avLst/>
            </a:prstGeom>
          </p:spPr>
        </p:pic>
        <p:sp>
          <p:nvSpPr>
            <p:cNvPr id="17" name="16 CuadroTexto"/>
            <p:cNvSpPr txBox="1"/>
            <p:nvPr/>
          </p:nvSpPr>
          <p:spPr>
            <a:xfrm>
              <a:off x="624633" y="3046248"/>
              <a:ext cx="1656555" cy="523220"/>
            </a:xfrm>
            <a:prstGeom prst="rect">
              <a:avLst/>
            </a:prstGeom>
            <a:solidFill>
              <a:schemeClr val="accent4">
                <a:lumMod val="50000"/>
              </a:schemeClr>
            </a:solidFill>
          </p:spPr>
          <p:txBody>
            <a:bodyPr wrap="square" rtlCol="0">
              <a:spAutoFit/>
            </a:bodyPr>
            <a:lstStyle/>
            <a:p>
              <a:pPr algn="ctr"/>
              <a:r>
                <a:rPr lang="es-ES" sz="1400" b="1" smtClean="0">
                  <a:solidFill>
                    <a:schemeClr val="accent1"/>
                  </a:solidFill>
                  <a:latin typeface="+mj-lt"/>
                </a:rPr>
                <a:t>WEATHER</a:t>
              </a:r>
            </a:p>
            <a:p>
              <a:pPr algn="ctr"/>
              <a:r>
                <a:rPr lang="es-ES" sz="1400" b="1" smtClean="0">
                  <a:solidFill>
                    <a:schemeClr val="accent1"/>
                  </a:solidFill>
                  <a:latin typeface="+mj-lt"/>
                </a:rPr>
                <a:t>FORECASTS</a:t>
              </a:r>
              <a:endParaRPr lang="es-ES" sz="1400" b="1" dirty="0" err="1" smtClean="0">
                <a:solidFill>
                  <a:schemeClr val="accent1"/>
                </a:solidFill>
                <a:latin typeface="+mj-lt"/>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Climatology</a:t>
            </a:r>
            <a:endParaRPr lang="es-ES"/>
          </a:p>
        </p:txBody>
      </p:sp>
      <p:sp>
        <p:nvSpPr>
          <p:cNvPr id="14" name="13 Rectángulo"/>
          <p:cNvSpPr/>
          <p:nvPr/>
        </p:nvSpPr>
        <p:spPr>
          <a:xfrm>
            <a:off x="539552" y="1349375"/>
            <a:ext cx="7777137" cy="1938992"/>
          </a:xfrm>
          <a:prstGeom prst="rect">
            <a:avLst/>
          </a:prstGeom>
        </p:spPr>
        <p:txBody>
          <a:bodyPr wrap="square">
            <a:spAutoFit/>
          </a:bodyPr>
          <a:lstStyle/>
          <a:p>
            <a:pPr algn="just">
              <a:defRPr/>
            </a:pPr>
            <a:r>
              <a:rPr lang="en-GB" sz="2000" b="1" smtClean="0">
                <a:solidFill>
                  <a:schemeClr val="accent5">
                    <a:lumMod val="75000"/>
                  </a:schemeClr>
                </a:solidFill>
                <a:latin typeface="+mn-lt"/>
                <a:ea typeface="ＭＳ Ｐゴシック" charset="0"/>
                <a:cs typeface="Arial"/>
              </a:rPr>
              <a:t>TRADITIONAL APPROACH</a:t>
            </a:r>
          </a:p>
          <a:p>
            <a:pPr algn="just">
              <a:defRPr/>
            </a:pPr>
            <a:endParaRPr lang="en-GB" sz="2000" smtClean="0">
              <a:solidFill>
                <a:schemeClr val="accent5">
                  <a:lumMod val="75000"/>
                </a:schemeClr>
              </a:solidFill>
              <a:latin typeface="+mn-lt"/>
              <a:ea typeface="ＭＳ Ｐゴシック" charset="0"/>
              <a:cs typeface="Arial"/>
            </a:endParaRPr>
          </a:p>
          <a:p>
            <a:pPr algn="just">
              <a:defRPr/>
            </a:pPr>
            <a:r>
              <a:rPr lang="en-GB" sz="2000" smtClean="0">
                <a:solidFill>
                  <a:schemeClr val="accent5">
                    <a:lumMod val="75000"/>
                  </a:schemeClr>
                </a:solidFill>
                <a:latin typeface="+mn-lt"/>
                <a:ea typeface="ＭＳ Ｐゴシック" charset="0"/>
                <a:cs typeface="Arial"/>
              </a:rPr>
              <a:t>Traditionally, the users apply </a:t>
            </a:r>
            <a:r>
              <a:rPr lang="en-GB" sz="2000" b="1" smtClean="0">
                <a:solidFill>
                  <a:schemeClr val="accent5">
                    <a:lumMod val="75000"/>
                  </a:schemeClr>
                </a:solidFill>
                <a:latin typeface="+mn-lt"/>
                <a:ea typeface="ＭＳ Ｐゴシック" charset="0"/>
                <a:cs typeface="Arial"/>
              </a:rPr>
              <a:t>retrospective climatology </a:t>
            </a:r>
            <a:r>
              <a:rPr lang="en-GB" sz="2000" smtClean="0">
                <a:solidFill>
                  <a:schemeClr val="accent5">
                    <a:lumMod val="75000"/>
                  </a:schemeClr>
                </a:solidFill>
                <a:latin typeface="+mn-lt"/>
                <a:ea typeface="ＭＳ Ｐゴシック" charset="0"/>
                <a:cs typeface="Arial"/>
              </a:rPr>
              <a:t>(i.e. the average conditions of the last 30 years) in order to have an estimation of the expected values </a:t>
            </a:r>
            <a:r>
              <a:rPr lang="en-GB" sz="2000" smtClean="0">
                <a:solidFill>
                  <a:schemeClr val="accent5">
                    <a:lumMod val="75000"/>
                  </a:schemeClr>
                </a:solidFill>
                <a:latin typeface="+mn-lt"/>
                <a:ea typeface="ＭＳ Ｐゴシック" charset="0"/>
                <a:cs typeface="Arial"/>
              </a:rPr>
              <a:t>of </a:t>
            </a:r>
            <a:r>
              <a:rPr lang="en-GB" sz="2000" smtClean="0">
                <a:solidFill>
                  <a:schemeClr val="accent5">
                    <a:lumMod val="75000"/>
                  </a:schemeClr>
                </a:solidFill>
                <a:latin typeface="+mn-lt"/>
                <a:ea typeface="ＭＳ Ｐゴシック" charset="0"/>
                <a:cs typeface="Arial"/>
              </a:rPr>
              <a:t>climate </a:t>
            </a:r>
            <a:r>
              <a:rPr lang="en-GB" sz="2000" smtClean="0">
                <a:solidFill>
                  <a:schemeClr val="accent5">
                    <a:lumMod val="75000"/>
                  </a:schemeClr>
                </a:solidFill>
                <a:latin typeface="+mn-lt"/>
                <a:ea typeface="ＭＳ Ｐゴシック" charset="0"/>
                <a:cs typeface="Arial"/>
              </a:rPr>
              <a:t>variables.</a:t>
            </a:r>
            <a:endParaRPr lang="en-GB" sz="2000" smtClean="0">
              <a:solidFill>
                <a:schemeClr val="accent5">
                  <a:lumMod val="75000"/>
                </a:schemeClr>
              </a:solidFill>
              <a:latin typeface="+mn-lt"/>
              <a:ea typeface="ＭＳ Ｐゴシック" charset="0"/>
              <a:cs typeface="Arial"/>
            </a:endParaRPr>
          </a:p>
          <a:p>
            <a:pPr algn="just">
              <a:defRPr/>
            </a:pPr>
            <a:endParaRPr lang="en-GB" sz="2000" smtClean="0">
              <a:solidFill>
                <a:schemeClr val="accent5">
                  <a:lumMod val="75000"/>
                </a:schemeClr>
              </a:solidFill>
              <a:latin typeface="+mn-lt"/>
              <a:ea typeface="ＭＳ Ｐゴシック" charset="0"/>
              <a:cs typeface="Arial"/>
            </a:endParaRPr>
          </a:p>
        </p:txBody>
      </p:sp>
      <p:grpSp>
        <p:nvGrpSpPr>
          <p:cNvPr id="21" name="20 Grupo"/>
          <p:cNvGrpSpPr/>
          <p:nvPr/>
        </p:nvGrpSpPr>
        <p:grpSpPr>
          <a:xfrm>
            <a:off x="612354" y="3334414"/>
            <a:ext cx="7669112" cy="3244022"/>
            <a:chOff x="900113" y="3334414"/>
            <a:chExt cx="7669112" cy="3244022"/>
          </a:xfrm>
        </p:grpSpPr>
        <p:sp>
          <p:nvSpPr>
            <p:cNvPr id="19" name="18 Rectángulo"/>
            <p:cNvSpPr/>
            <p:nvPr/>
          </p:nvSpPr>
          <p:spPr>
            <a:xfrm>
              <a:off x="1331640" y="3870002"/>
              <a:ext cx="7237585" cy="2708434"/>
            </a:xfrm>
            <a:prstGeom prst="rect">
              <a:avLst/>
            </a:prstGeom>
          </p:spPr>
          <p:txBody>
            <a:bodyPr wrap="square">
              <a:spAutoFit/>
            </a:bodyPr>
            <a:lstStyle/>
            <a:p>
              <a:pPr algn="just">
                <a:spcBef>
                  <a:spcPts val="600"/>
                </a:spcBef>
                <a:spcAft>
                  <a:spcPts val="600"/>
                </a:spcAft>
                <a:buFont typeface="Arial" pitchFamily="34" charset="0"/>
                <a:buChar char="•"/>
                <a:defRPr/>
              </a:pPr>
              <a:r>
                <a:rPr lang="en-GB" sz="2000" smtClean="0">
                  <a:solidFill>
                    <a:schemeClr val="accent5">
                      <a:lumMod val="75000"/>
                    </a:schemeClr>
                  </a:solidFill>
                  <a:latin typeface="+mn-lt"/>
                  <a:ea typeface="ＭＳ Ｐゴシック" charset="0"/>
                  <a:cs typeface="Arial"/>
                </a:rPr>
                <a:t> Assumption that </a:t>
              </a:r>
              <a:r>
                <a:rPr lang="en-GB" sz="2000" b="1" smtClean="0">
                  <a:solidFill>
                    <a:schemeClr val="accent5">
                      <a:lumMod val="75000"/>
                    </a:schemeClr>
                  </a:solidFill>
                  <a:latin typeface="+mn-lt"/>
                  <a:ea typeface="ＭＳ Ｐゴシック" charset="0"/>
                  <a:cs typeface="Arial"/>
                </a:rPr>
                <a:t>future conditions will be similar to past </a:t>
              </a:r>
              <a:r>
                <a:rPr lang="en-GB" sz="2000" smtClean="0">
                  <a:solidFill>
                    <a:schemeClr val="accent5">
                      <a:lumMod val="75000"/>
                    </a:schemeClr>
                  </a:solidFill>
                  <a:latin typeface="+mn-lt"/>
                  <a:ea typeface="ＭＳ Ｐゴシック" charset="0"/>
                  <a:cs typeface="Arial"/>
                </a:rPr>
                <a:t>conditions</a:t>
              </a:r>
            </a:p>
            <a:p>
              <a:pPr algn="just">
                <a:spcBef>
                  <a:spcPts val="600"/>
                </a:spcBef>
                <a:spcAft>
                  <a:spcPts val="600"/>
                </a:spcAft>
                <a:buFont typeface="Arial" pitchFamily="34" charset="0"/>
                <a:buChar char="•"/>
                <a:defRPr/>
              </a:pPr>
              <a:r>
                <a:rPr lang="en-GB" sz="2000" smtClean="0">
                  <a:solidFill>
                    <a:schemeClr val="accent5">
                      <a:lumMod val="75000"/>
                    </a:schemeClr>
                  </a:solidFill>
                  <a:latin typeface="+mn-lt"/>
                  <a:ea typeface="ＭＳ Ｐゴシック" charset="0"/>
                  <a:cs typeface="Arial"/>
                </a:rPr>
                <a:t> Based on </a:t>
              </a:r>
              <a:r>
                <a:rPr lang="en-GB" sz="2000" b="1" smtClean="0">
                  <a:solidFill>
                    <a:schemeClr val="accent5">
                      <a:lumMod val="75000"/>
                    </a:schemeClr>
                  </a:solidFill>
                  <a:latin typeface="+mn-lt"/>
                  <a:ea typeface="ＭＳ Ｐゴシック" charset="0"/>
                  <a:cs typeface="Arial"/>
                </a:rPr>
                <a:t>a finite sample of events </a:t>
              </a:r>
              <a:r>
                <a:rPr lang="en-GB" sz="2000" smtClean="0">
                  <a:solidFill>
                    <a:schemeClr val="accent5">
                      <a:lumMod val="75000"/>
                    </a:schemeClr>
                  </a:solidFill>
                  <a:latin typeface="+mn-lt"/>
                  <a:ea typeface="ＭＳ Ｐゴシック" charset="0"/>
                  <a:cs typeface="Arial"/>
                </a:rPr>
                <a:t>(limited in time, not fully representative of what can happen in the future)</a:t>
              </a:r>
            </a:p>
            <a:p>
              <a:pPr algn="just">
                <a:spcBef>
                  <a:spcPts val="600"/>
                </a:spcBef>
                <a:spcAft>
                  <a:spcPts val="600"/>
                </a:spcAft>
                <a:buFont typeface="Arial" pitchFamily="34" charset="0"/>
                <a:buChar char="•"/>
                <a:defRPr/>
              </a:pPr>
              <a:r>
                <a:rPr lang="en-GB" sz="2000" smtClean="0">
                  <a:solidFill>
                    <a:schemeClr val="accent5">
                      <a:lumMod val="75000"/>
                    </a:schemeClr>
                  </a:solidFill>
                  <a:latin typeface="+mn-lt"/>
                  <a:ea typeface="ＭＳ Ｐゴシック" charset="0"/>
                  <a:cs typeface="Arial"/>
                </a:rPr>
                <a:t> </a:t>
              </a:r>
              <a:r>
                <a:rPr lang="en-GB" sz="2000" b="1" smtClean="0">
                  <a:solidFill>
                    <a:schemeClr val="accent5">
                      <a:lumMod val="75000"/>
                    </a:schemeClr>
                  </a:solidFill>
                  <a:latin typeface="+mn-lt"/>
                  <a:ea typeface="ＭＳ Ｐゴシック" charset="0"/>
                  <a:cs typeface="Arial"/>
                </a:rPr>
                <a:t>Neglect atmosphere dynamics </a:t>
              </a:r>
              <a:r>
                <a:rPr lang="en-GB" sz="2000" smtClean="0">
                  <a:solidFill>
                    <a:schemeClr val="accent5">
                      <a:lumMod val="75000"/>
                    </a:schemeClr>
                  </a:solidFill>
                  <a:latin typeface="+mn-lt"/>
                  <a:ea typeface="ＭＳ Ｐゴシック" charset="0"/>
                  <a:cs typeface="Arial"/>
                </a:rPr>
                <a:t>such as those caused by climate change</a:t>
              </a:r>
            </a:p>
            <a:p>
              <a:pPr algn="just">
                <a:spcBef>
                  <a:spcPts val="600"/>
                </a:spcBef>
                <a:spcAft>
                  <a:spcPts val="600"/>
                </a:spcAft>
                <a:buFont typeface="Arial" pitchFamily="34" charset="0"/>
                <a:buChar char="•"/>
                <a:defRPr/>
              </a:pPr>
              <a:r>
                <a:rPr lang="en-GB" sz="2000" smtClean="0">
                  <a:solidFill>
                    <a:schemeClr val="accent5">
                      <a:lumMod val="75000"/>
                    </a:schemeClr>
                  </a:solidFill>
                  <a:latin typeface="+mn-lt"/>
                  <a:ea typeface="ＭＳ Ｐゴシック" charset="0"/>
                  <a:cs typeface="Arial"/>
                </a:rPr>
                <a:t> </a:t>
              </a:r>
              <a:r>
                <a:rPr lang="en-GB" sz="2000" b="1" smtClean="0">
                  <a:solidFill>
                    <a:schemeClr val="accent5">
                      <a:lumMod val="75000"/>
                    </a:schemeClr>
                  </a:solidFill>
                  <a:latin typeface="+mn-lt"/>
                  <a:ea typeface="ＭＳ Ｐゴシック" charset="0"/>
                  <a:cs typeface="Arial"/>
                </a:rPr>
                <a:t>Can not predict events that have never happened before</a:t>
              </a:r>
            </a:p>
          </p:txBody>
        </p:sp>
        <p:sp>
          <p:nvSpPr>
            <p:cNvPr id="20" name="19 Rectángulo"/>
            <p:cNvSpPr/>
            <p:nvPr/>
          </p:nvSpPr>
          <p:spPr>
            <a:xfrm>
              <a:off x="900113" y="3334414"/>
              <a:ext cx="1869807" cy="400110"/>
            </a:xfrm>
            <a:prstGeom prst="rect">
              <a:avLst/>
            </a:prstGeom>
          </p:spPr>
          <p:txBody>
            <a:bodyPr wrap="none">
              <a:spAutoFit/>
            </a:bodyPr>
            <a:lstStyle/>
            <a:p>
              <a:r>
                <a:rPr lang="en-GB" sz="2000" b="1" smtClean="0">
                  <a:solidFill>
                    <a:schemeClr val="accent5">
                      <a:lumMod val="75000"/>
                    </a:schemeClr>
                  </a:solidFill>
                  <a:ea typeface="ＭＳ Ｐゴシック" charset="0"/>
                  <a:cs typeface="Arial"/>
                </a:rPr>
                <a:t>LIMITATIONS:</a:t>
              </a:r>
              <a:endParaRPr lang="es-ES" sz="20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875" y="144463"/>
            <a:ext cx="6191250" cy="696912"/>
          </a:xfrm>
        </p:spPr>
        <p:txBody>
          <a:bodyPr/>
          <a:lstStyle/>
          <a:p>
            <a:pPr>
              <a:defRPr/>
            </a:pPr>
            <a:r>
              <a:rPr lang="es-ES" smtClean="0"/>
              <a:t>Sources of seasonal predictability</a:t>
            </a:r>
            <a:endParaRPr lang="es-ES"/>
          </a:p>
        </p:txBody>
      </p:sp>
      <p:sp>
        <p:nvSpPr>
          <p:cNvPr id="6" name="TextBox 2"/>
          <p:cNvSpPr txBox="1">
            <a:spLocks noChangeArrowheads="1"/>
          </p:cNvSpPr>
          <p:nvPr/>
        </p:nvSpPr>
        <p:spPr bwMode="auto">
          <a:xfrm>
            <a:off x="468312" y="917674"/>
            <a:ext cx="8567737"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dirty="0">
                <a:solidFill>
                  <a:schemeClr val="accent5">
                    <a:lumMod val="75000"/>
                  </a:schemeClr>
                </a:solidFill>
                <a:latin typeface="+mn-lt"/>
                <a:ea typeface="ＭＳ Ｐゴシック" charset="0"/>
                <a:cs typeface="Arial"/>
              </a:rPr>
              <a:t>ENSO is the most important source of predictability at seasonal timescales </a:t>
            </a:r>
            <a:r>
              <a:rPr lang="en-GB" altLang="en-US" sz="2000" dirty="0" smtClean="0">
                <a:solidFill>
                  <a:schemeClr val="accent5">
                    <a:lumMod val="75000"/>
                  </a:schemeClr>
                </a:solidFill>
                <a:latin typeface="+mn-lt"/>
                <a:ea typeface="ＭＳ Ｐゴシック" charset="0"/>
                <a:cs typeface="Arial"/>
              </a:rPr>
              <a:t>(</a:t>
            </a:r>
            <a:r>
              <a:rPr lang="en-GB" altLang="en-US" sz="2000" dirty="0" err="1" smtClean="0">
                <a:solidFill>
                  <a:schemeClr val="accent5">
                    <a:lumMod val="75000"/>
                  </a:schemeClr>
                </a:solidFill>
                <a:latin typeface="+mn-lt"/>
                <a:ea typeface="ＭＳ Ｐゴシック" charset="0"/>
                <a:cs typeface="Arial"/>
              </a:rPr>
              <a:t>Doblas</a:t>
            </a:r>
            <a:r>
              <a:rPr lang="en-GB" altLang="en-US" sz="2000" dirty="0" smtClean="0">
                <a:solidFill>
                  <a:schemeClr val="accent5">
                    <a:lumMod val="75000"/>
                  </a:schemeClr>
                </a:solidFill>
                <a:latin typeface="+mn-lt"/>
                <a:ea typeface="ＭＳ Ｐゴシック" charset="0"/>
                <a:cs typeface="Arial"/>
              </a:rPr>
              <a:t>-Reyes </a:t>
            </a:r>
            <a:r>
              <a:rPr lang="en-GB" altLang="en-US" sz="2000" dirty="0">
                <a:solidFill>
                  <a:schemeClr val="accent5">
                    <a:lumMod val="75000"/>
                  </a:schemeClr>
                </a:solidFill>
                <a:latin typeface="+mn-lt"/>
                <a:ea typeface="ＭＳ Ｐゴシック" charset="0"/>
                <a:cs typeface="Arial"/>
              </a:rPr>
              <a:t>et al. 2013</a:t>
            </a:r>
            <a:r>
              <a:rPr lang="en-GB" altLang="en-US" sz="2000" dirty="0" smtClean="0">
                <a:solidFill>
                  <a:schemeClr val="accent5">
                    <a:lumMod val="75000"/>
                  </a:schemeClr>
                </a:solidFill>
                <a:latin typeface="+mn-lt"/>
                <a:ea typeface="ＭＳ Ｐゴシック" charset="0"/>
                <a:cs typeface="Arial"/>
              </a:rPr>
              <a:t>). Other sources: the North Atlantic Oscillation, etc.</a:t>
            </a:r>
            <a:endParaRPr lang="en-GB" altLang="en-US" sz="2000" dirty="0">
              <a:solidFill>
                <a:schemeClr val="accent5">
                  <a:lumMod val="75000"/>
                </a:schemeClr>
              </a:solidFill>
              <a:latin typeface="+mn-lt"/>
              <a:ea typeface="ＭＳ Ｐゴシック" charset="0"/>
              <a:cs typeface="Arial"/>
            </a:endParaRPr>
          </a:p>
        </p:txBody>
      </p:sp>
      <p:pic>
        <p:nvPicPr>
          <p:cNvPr id="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218045" y="1781770"/>
            <a:ext cx="6779347" cy="51657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bwMode="auto">
          <a:xfrm>
            <a:off x="457200" y="3176588"/>
            <a:ext cx="8229600" cy="6667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altLang="es-ES" sz="2800" smtClean="0">
                <a:latin typeface="Arial" charset="0"/>
              </a:rPr>
              <a:t>APPLICATIONS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ntel_kickoff_MTerrado">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Mantel_kickoff_MTerrado</Template>
  <TotalTime>1590</TotalTime>
  <Words>1326</Words>
  <Application>Microsoft Office PowerPoint</Application>
  <PresentationFormat>Personalizado</PresentationFormat>
  <Paragraphs>194</Paragraphs>
  <Slides>30</Slides>
  <Notes>2</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Mantel_kickoff_MTerrado</vt:lpstr>
      <vt:lpstr>Diapositiva 0</vt:lpstr>
      <vt:lpstr>Barcelona Supercomputing Center</vt:lpstr>
      <vt:lpstr>Outline</vt:lpstr>
      <vt:lpstr>Temporal horizons of climate science</vt:lpstr>
      <vt:lpstr>Use of climate predictions in Europe</vt:lpstr>
      <vt:lpstr>Seasonal forecast predictability</vt:lpstr>
      <vt:lpstr>Climatology</vt:lpstr>
      <vt:lpstr>Sources of seasonal predictability</vt:lpstr>
      <vt:lpstr>APPLICATIONS</vt:lpstr>
      <vt:lpstr>Application to key sectors </vt:lpstr>
      <vt:lpstr>Potential applications</vt:lpstr>
      <vt:lpstr>Climate predictions for agriculture</vt:lpstr>
      <vt:lpstr>Climate predictions for agriculture</vt:lpstr>
      <vt:lpstr>Climate predictions-water management</vt:lpstr>
      <vt:lpstr>PRELIMINARY RESULTS</vt:lpstr>
      <vt:lpstr>Probabilistic predictions</vt:lpstr>
      <vt:lpstr>Probabilistic predictions</vt:lpstr>
      <vt:lpstr>Skill of individual systems</vt:lpstr>
      <vt:lpstr>Skill of multi-model mean</vt:lpstr>
      <vt:lpstr>Which is the ‘best’ system?</vt:lpstr>
      <vt:lpstr>Conclusions</vt:lpstr>
      <vt:lpstr>QUESTIONS?</vt:lpstr>
      <vt:lpstr>Diapositiva 22</vt:lpstr>
      <vt:lpstr>ENSO</vt:lpstr>
      <vt:lpstr>North Atlantic Oscillation</vt:lpstr>
      <vt:lpstr>Ensemble forecasting</vt:lpstr>
      <vt:lpstr>Sources of predictability</vt:lpstr>
      <vt:lpstr>Types of variables &amp; start dates</vt:lpstr>
      <vt:lpstr>Bias correction/downscaling</vt:lpstr>
      <vt:lpstr>Vineyard cycle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0</dc:title>
  <dc:creator>Marta</dc:creator>
  <cp:lastModifiedBy>Marta</cp:lastModifiedBy>
  <cp:revision>97</cp:revision>
  <dcterms:created xsi:type="dcterms:W3CDTF">2017-01-18T17:18:14Z</dcterms:created>
  <dcterms:modified xsi:type="dcterms:W3CDTF">2017-01-23T08:41:35Z</dcterms:modified>
</cp:coreProperties>
</file>