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87" r:id="rId3"/>
    <p:sldId id="291" r:id="rId4"/>
    <p:sldId id="296" r:id="rId5"/>
    <p:sldId id="297" r:id="rId6"/>
    <p:sldId id="298" r:id="rId7"/>
    <p:sldId id="299" r:id="rId8"/>
    <p:sldId id="271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6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AFA"/>
    <a:srgbClr val="002369"/>
    <a:srgbClr val="213278"/>
    <a:srgbClr val="55A2B2"/>
    <a:srgbClr val="276280"/>
    <a:srgbClr val="CDDEF0"/>
    <a:srgbClr val="A9C0D4"/>
    <a:srgbClr val="426DA9"/>
    <a:srgbClr val="424242"/>
    <a:srgbClr val="CD7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79" autoAdjust="0"/>
  </p:normalViewPr>
  <p:slideViewPr>
    <p:cSldViewPr snapToGrid="0">
      <p:cViewPr varScale="1">
        <p:scale>
          <a:sx n="61" d="100"/>
          <a:sy n="61" d="100"/>
        </p:scale>
        <p:origin x="776" y="60"/>
      </p:cViewPr>
      <p:guideLst>
        <p:guide orient="horz" pos="1706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E574-F3E4-445F-836D-3BC80B6B7FC2}" type="datetimeFigureOut">
              <a:rPr lang="en-GB" smtClean="0"/>
              <a:t>02/06/2019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24078-6EF0-4FBE-A189-5C9D521ECA0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90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9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4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00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42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9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32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Tornar</a:t>
            </a:r>
            <a:r>
              <a:rPr lang="en-GB" dirty="0" smtClean="0"/>
              <a:t> a </a:t>
            </a:r>
            <a:r>
              <a:rPr lang="en-GB" dirty="0" err="1" smtClean="0"/>
              <a:t>repetir</a:t>
            </a:r>
            <a:r>
              <a:rPr lang="en-GB" dirty="0" smtClean="0"/>
              <a:t> conclusions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anteriors</a:t>
            </a:r>
            <a:r>
              <a:rPr lang="en-GB" baseline="0" dirty="0" smtClean="0"/>
              <a:t> de short/long term + </a:t>
            </a:r>
            <a:r>
              <a:rPr lang="en-GB" baseline="0" dirty="0" err="1" smtClean="0"/>
              <a:t>posar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aquestes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més</a:t>
            </a:r>
            <a:r>
              <a:rPr lang="en-GB" baseline="0" dirty="0" smtClean="0"/>
              <a:t> </a:t>
            </a:r>
            <a:r>
              <a:rPr lang="en-GB" baseline="0" smtClean="0"/>
              <a:t>resumides</a:t>
            </a:r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24078-6EF0-4FBE-A189-5C9D521ECA0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0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456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601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4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8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999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226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72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20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511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696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B83A-AD33-45B3-A28D-778A0678FCA6}" type="datetimeFigureOut">
              <a:rPr lang="pt-PT" smtClean="0"/>
              <a:t>02/06/2019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DDE9-7A8D-4D85-B9DA-20F871FF966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9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24" Type="http://schemas.openxmlformats.org/officeDocument/2006/relationships/image" Target="../media/image5.jpeg"/><Relationship Id="rId5" Type="http://schemas.openxmlformats.org/officeDocument/2006/relationships/image" Target="../media/image3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.emf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5&amp;v=0Pwe3hBRU5s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jpg"/><Relationship Id="rId10" Type="http://schemas.openxmlformats.org/officeDocument/2006/relationships/slide" Target="slide5.xml"/><Relationship Id="rId4" Type="http://schemas.openxmlformats.org/officeDocument/2006/relationships/image" Target="../media/image2.emf"/><Relationship Id="rId9" Type="http://schemas.openxmlformats.org/officeDocument/2006/relationships/image" Target="../media/image26.jpe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blogs.helmholtz.de/polarpredictionmatte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apecs.is/events/upcoming-event-highlights/applicate-online-course-2019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216626" y="934173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3200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32"/>
          <a:stretch/>
        </p:blipFill>
        <p:spPr>
          <a:xfrm>
            <a:off x="0" y="0"/>
            <a:ext cx="4204138" cy="6858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" y="105506"/>
            <a:ext cx="3724345" cy="16573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-1111" y="6431889"/>
            <a:ext cx="4204138" cy="444012"/>
          </a:xfrm>
          <a:prstGeom prst="rect">
            <a:avLst/>
          </a:prstGeom>
          <a:solidFill>
            <a:srgbClr val="55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1900857" y="6488668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WWW.APPLICATE.EU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" y="6456694"/>
            <a:ext cx="536683" cy="367021"/>
          </a:xfrm>
          <a:prstGeom prst="rect">
            <a:avLst/>
          </a:prstGeom>
        </p:spPr>
      </p:pic>
      <p:sp>
        <p:nvSpPr>
          <p:cNvPr id="29" name="Subtítulo 7"/>
          <p:cNvSpPr txBox="1">
            <a:spLocks/>
          </p:cNvSpPr>
          <p:nvPr/>
        </p:nvSpPr>
        <p:spPr>
          <a:xfrm>
            <a:off x="4632110" y="4478669"/>
            <a:ext cx="3438911" cy="779487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6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Dragana Bojovic</a:t>
            </a:r>
          </a:p>
          <a:p>
            <a:pPr marL="0" indent="0">
              <a:buNone/>
            </a:pPr>
            <a:r>
              <a:rPr lang="pt-PT" sz="16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Marta Terrado</a:t>
            </a:r>
          </a:p>
          <a:p>
            <a:pPr marL="0" indent="0">
              <a:buNone/>
            </a:pPr>
            <a:r>
              <a:rPr lang="pt-PT" sz="16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Barcelona Supercomputing Center </a:t>
            </a: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10" y="5742755"/>
            <a:ext cx="3044102" cy="7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216626" y="934173"/>
            <a:ext cx="2417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3200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Inhaltsplatzhalter 2"/>
          <p:cNvSpPr txBox="1">
            <a:spLocks/>
          </p:cNvSpPr>
          <p:nvPr/>
        </p:nvSpPr>
        <p:spPr>
          <a:xfrm>
            <a:off x="4611006" y="877939"/>
            <a:ext cx="7067221" cy="21472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sz="2400" dirty="0" smtClean="0"/>
              <a:t>Develop enhanced predictive capacity for weather and climate in the Arctic and beyond and determine the influence of Arctic climate change on Northern Hemisphere mid-latitudes, </a:t>
            </a:r>
            <a:r>
              <a:rPr lang="de-DE" sz="2400" b="1" dirty="0" smtClean="0"/>
              <a:t>for the benefit of policy makers, businesses and society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32"/>
          <a:stretch/>
        </p:blipFill>
        <p:spPr>
          <a:xfrm>
            <a:off x="0" y="0"/>
            <a:ext cx="4204138" cy="68580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6" y="105506"/>
            <a:ext cx="3724345" cy="1657334"/>
          </a:xfrm>
          <a:prstGeom prst="rect">
            <a:avLst/>
          </a:prstGeom>
        </p:spPr>
      </p:pic>
      <p:grpSp>
        <p:nvGrpSpPr>
          <p:cNvPr id="46" name="Group 27"/>
          <p:cNvGrpSpPr>
            <a:grpSpLocks noChangeAspect="1"/>
          </p:cNvGrpSpPr>
          <p:nvPr/>
        </p:nvGrpSpPr>
        <p:grpSpPr>
          <a:xfrm>
            <a:off x="4627940" y="4090213"/>
            <a:ext cx="4064601" cy="2340000"/>
            <a:chOff x="647827" y="4557231"/>
            <a:chExt cx="3620575" cy="2084374"/>
          </a:xfrm>
        </p:grpSpPr>
        <p:pic>
          <p:nvPicPr>
            <p:cNvPr id="47" name="Bild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354" y="4715878"/>
              <a:ext cx="522683" cy="372380"/>
            </a:xfrm>
            <a:prstGeom prst="rect">
              <a:avLst/>
            </a:prstGeom>
          </p:spPr>
        </p:pic>
        <p:pic>
          <p:nvPicPr>
            <p:cNvPr id="48" name="Bild 8" descr="ucl_logo.gi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630" y="5783487"/>
              <a:ext cx="373350" cy="294473"/>
            </a:xfrm>
            <a:prstGeom prst="rect">
              <a:avLst/>
            </a:prstGeom>
          </p:spPr>
        </p:pic>
        <p:pic>
          <p:nvPicPr>
            <p:cNvPr id="49" name="Bild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827" y="5858235"/>
              <a:ext cx="541854" cy="225529"/>
            </a:xfrm>
            <a:prstGeom prst="rect">
              <a:avLst/>
            </a:prstGeom>
          </p:spPr>
        </p:pic>
        <p:pic>
          <p:nvPicPr>
            <p:cNvPr id="50" name="Bild 1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7284" y="6262150"/>
              <a:ext cx="1375016" cy="379455"/>
            </a:xfrm>
            <a:prstGeom prst="rect">
              <a:avLst/>
            </a:prstGeom>
          </p:spPr>
        </p:pic>
        <p:pic>
          <p:nvPicPr>
            <p:cNvPr id="51" name="Bild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827" y="5338344"/>
              <a:ext cx="923265" cy="195057"/>
            </a:xfrm>
            <a:prstGeom prst="rect">
              <a:avLst/>
            </a:prstGeom>
          </p:spPr>
        </p:pic>
        <p:pic>
          <p:nvPicPr>
            <p:cNvPr id="52" name="Bild 1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2586" y="5200893"/>
              <a:ext cx="405816" cy="394676"/>
            </a:xfrm>
            <a:prstGeom prst="rect">
              <a:avLst/>
            </a:prstGeom>
          </p:spPr>
        </p:pic>
        <p:pic>
          <p:nvPicPr>
            <p:cNvPr id="53" name="Bild 1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6388" y="5783487"/>
              <a:ext cx="782916" cy="260972"/>
            </a:xfrm>
            <a:prstGeom prst="rect">
              <a:avLst/>
            </a:prstGeom>
          </p:spPr>
        </p:pic>
        <p:pic>
          <p:nvPicPr>
            <p:cNvPr id="54" name="Bild 1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7447" y="5215758"/>
              <a:ext cx="385160" cy="364946"/>
            </a:xfrm>
            <a:prstGeom prst="rect">
              <a:avLst/>
            </a:prstGeom>
          </p:spPr>
        </p:pic>
        <p:pic>
          <p:nvPicPr>
            <p:cNvPr id="55" name="Bild 1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827" y="6281230"/>
              <a:ext cx="778561" cy="256954"/>
            </a:xfrm>
            <a:prstGeom prst="rect">
              <a:avLst/>
            </a:prstGeom>
          </p:spPr>
        </p:pic>
        <p:pic>
          <p:nvPicPr>
            <p:cNvPr id="56" name="Bild 1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77321" y="5161179"/>
              <a:ext cx="508935" cy="474104"/>
            </a:xfrm>
            <a:prstGeom prst="rect">
              <a:avLst/>
            </a:prstGeom>
          </p:spPr>
        </p:pic>
        <p:pic>
          <p:nvPicPr>
            <p:cNvPr id="57" name="Bild 1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2754" y="6199248"/>
              <a:ext cx="374102" cy="356574"/>
            </a:xfrm>
            <a:prstGeom prst="rect">
              <a:avLst/>
            </a:prstGeom>
          </p:spPr>
        </p:pic>
        <p:pic>
          <p:nvPicPr>
            <p:cNvPr id="58" name="Bild 1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38696" y="5857040"/>
              <a:ext cx="920264" cy="141788"/>
            </a:xfrm>
            <a:prstGeom prst="rect">
              <a:avLst/>
            </a:prstGeom>
          </p:spPr>
        </p:pic>
        <p:pic>
          <p:nvPicPr>
            <p:cNvPr id="59" name="Bild 20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07905" y="4683467"/>
              <a:ext cx="649499" cy="291304"/>
            </a:xfrm>
            <a:prstGeom prst="rect">
              <a:avLst/>
            </a:prstGeom>
          </p:spPr>
        </p:pic>
        <p:pic>
          <p:nvPicPr>
            <p:cNvPr id="60" name="Bild 21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EEF9F0"/>
                </a:clrFrom>
                <a:clrTo>
                  <a:srgbClr val="EEF9F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79311" y="4646762"/>
              <a:ext cx="667112" cy="371556"/>
            </a:xfrm>
            <a:prstGeom prst="rect">
              <a:avLst/>
            </a:prstGeom>
          </p:spPr>
        </p:pic>
        <p:pic>
          <p:nvPicPr>
            <p:cNvPr id="61" name="Bild 1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67785" y="5169113"/>
              <a:ext cx="418764" cy="411591"/>
            </a:xfrm>
            <a:prstGeom prst="rect">
              <a:avLst/>
            </a:prstGeom>
          </p:spPr>
        </p:pic>
        <p:pic>
          <p:nvPicPr>
            <p:cNvPr id="62" name="Bild 2" descr="MGO_lat.jp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686" y="4557231"/>
              <a:ext cx="463575" cy="506894"/>
            </a:xfrm>
            <a:prstGeom prst="rect">
              <a:avLst/>
            </a:prstGeom>
          </p:spPr>
        </p:pic>
        <p:pic>
          <p:nvPicPr>
            <p:cNvPr id="63" name="Bild 4" descr="MFBLANC-RVB.jpg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3" t="15113" r="13021" b="15569"/>
            <a:stretch/>
          </p:blipFill>
          <p:spPr>
            <a:xfrm>
              <a:off x="2313455" y="6224439"/>
              <a:ext cx="417405" cy="391544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-1111" y="6431889"/>
            <a:ext cx="4204138" cy="444012"/>
          </a:xfrm>
          <a:prstGeom prst="rect">
            <a:avLst/>
          </a:prstGeom>
          <a:solidFill>
            <a:srgbClr val="55A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1900857" y="6488668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WWW.APPLICATE.EU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4" name="Pictur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4" y="6456694"/>
            <a:ext cx="536683" cy="36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0" y="219582"/>
            <a:ext cx="2349168" cy="1045380"/>
          </a:xfrm>
          <a:prstGeom prst="rect">
            <a:avLst/>
          </a:prstGeom>
        </p:spPr>
      </p:pic>
      <p:pic>
        <p:nvPicPr>
          <p:cNvPr id="6" name="Imagen 5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4649" t="42867" r="51754" b="14093"/>
          <a:stretch/>
        </p:blipFill>
        <p:spPr>
          <a:xfrm>
            <a:off x="709784" y="4682671"/>
            <a:ext cx="3449053" cy="1915370"/>
          </a:xfrm>
          <a:prstGeom prst="rect">
            <a:avLst/>
          </a:prstGeom>
        </p:spPr>
      </p:pic>
      <p:pic>
        <p:nvPicPr>
          <p:cNvPr id="2" name="Imagen 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4562" t="23392" b="8539"/>
          <a:stretch/>
        </p:blipFill>
        <p:spPr>
          <a:xfrm>
            <a:off x="709784" y="2055389"/>
            <a:ext cx="3580623" cy="1915370"/>
          </a:xfrm>
          <a:prstGeom prst="rect">
            <a:avLst/>
          </a:prstGeom>
        </p:spPr>
      </p:pic>
      <p:pic>
        <p:nvPicPr>
          <p:cNvPr id="8" name="Imagen 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/>
          <a:srcRect l="16701" t="37579" r="38610" b="18098"/>
          <a:stretch/>
        </p:blipFill>
        <p:spPr bwMode="auto">
          <a:xfrm>
            <a:off x="5058159" y="2090074"/>
            <a:ext cx="3497179" cy="195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/>
          <a:srcRect l="20714" t="17514" r="49048" b="6508"/>
          <a:stretch/>
        </p:blipFill>
        <p:spPr>
          <a:xfrm rot="704350">
            <a:off x="9247864" y="1939844"/>
            <a:ext cx="2037660" cy="2880000"/>
          </a:xfrm>
          <a:prstGeom prst="rect">
            <a:avLst/>
          </a:prstGeom>
        </p:spPr>
      </p:pic>
      <p:pic>
        <p:nvPicPr>
          <p:cNvPr id="10" name="Imagen 9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9" t="21366"/>
          <a:stretch/>
        </p:blipFill>
        <p:spPr>
          <a:xfrm>
            <a:off x="4464980" y="4710117"/>
            <a:ext cx="3241860" cy="1981574"/>
          </a:xfrm>
          <a:prstGeom prst="rect">
            <a:avLst/>
          </a:prstGeom>
        </p:spPr>
      </p:pic>
      <p:sp>
        <p:nvSpPr>
          <p:cNvPr id="13" name="Subtítulo 7"/>
          <p:cNvSpPr txBox="1">
            <a:spLocks/>
          </p:cNvSpPr>
          <p:nvPr/>
        </p:nvSpPr>
        <p:spPr>
          <a:xfrm>
            <a:off x="1345695" y="1619131"/>
            <a:ext cx="2308799" cy="307303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USER GROUP</a:t>
            </a:r>
          </a:p>
        </p:txBody>
      </p:sp>
      <p:sp>
        <p:nvSpPr>
          <p:cNvPr id="14" name="Subtítulo 7"/>
          <p:cNvSpPr txBox="1">
            <a:spLocks/>
          </p:cNvSpPr>
          <p:nvPr/>
        </p:nvSpPr>
        <p:spPr>
          <a:xfrm>
            <a:off x="1073602" y="4306741"/>
            <a:ext cx="2696294" cy="307303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PROMOTIONAL VIDEO</a:t>
            </a:r>
          </a:p>
        </p:txBody>
      </p:sp>
      <p:sp>
        <p:nvSpPr>
          <p:cNvPr id="15" name="Subtítulo 7"/>
          <p:cNvSpPr txBox="1">
            <a:spLocks/>
          </p:cNvSpPr>
          <p:nvPr/>
        </p:nvSpPr>
        <p:spPr>
          <a:xfrm>
            <a:off x="5652348" y="1619130"/>
            <a:ext cx="2308799" cy="307303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BLOG</a:t>
            </a:r>
          </a:p>
        </p:txBody>
      </p:sp>
      <p:sp>
        <p:nvSpPr>
          <p:cNvPr id="16" name="Subtítulo 7"/>
          <p:cNvSpPr txBox="1">
            <a:spLocks/>
          </p:cNvSpPr>
          <p:nvPr/>
        </p:nvSpPr>
        <p:spPr>
          <a:xfrm>
            <a:off x="5005473" y="4306741"/>
            <a:ext cx="2308799" cy="49799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ONLINE COURSE</a:t>
            </a:r>
          </a:p>
        </p:txBody>
      </p:sp>
      <p:sp>
        <p:nvSpPr>
          <p:cNvPr id="17" name="Subtítulo 7"/>
          <p:cNvSpPr txBox="1">
            <a:spLocks/>
          </p:cNvSpPr>
          <p:nvPr/>
        </p:nvSpPr>
        <p:spPr>
          <a:xfrm>
            <a:off x="10035722" y="1264962"/>
            <a:ext cx="1617977" cy="282608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CASE STUDIES</a:t>
            </a:r>
          </a:p>
        </p:txBody>
      </p:sp>
      <p:sp>
        <p:nvSpPr>
          <p:cNvPr id="19" name="Subtítulo 7"/>
          <p:cNvSpPr txBox="1">
            <a:spLocks/>
          </p:cNvSpPr>
          <p:nvPr/>
        </p:nvSpPr>
        <p:spPr>
          <a:xfrm>
            <a:off x="935119" y="992386"/>
            <a:ext cx="5914009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USER ENGAGEMENT</a:t>
            </a:r>
          </a:p>
        </p:txBody>
      </p:sp>
    </p:spTree>
    <p:extLst>
      <p:ext uri="{BB962C8B-B14F-4D97-AF65-F5344CB8AC3E}">
        <p14:creationId xmlns:p14="http://schemas.microsoft.com/office/powerpoint/2010/main" val="5273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0" y="219582"/>
            <a:ext cx="2349168" cy="1045380"/>
          </a:xfrm>
          <a:prstGeom prst="rect">
            <a:avLst/>
          </a:prstGeom>
        </p:spPr>
      </p:pic>
      <p:sp>
        <p:nvSpPr>
          <p:cNvPr id="19" name="Subtítulo 7"/>
          <p:cNvSpPr txBox="1">
            <a:spLocks/>
          </p:cNvSpPr>
          <p:nvPr/>
        </p:nvSpPr>
        <p:spPr>
          <a:xfrm>
            <a:off x="935119" y="992386"/>
            <a:ext cx="5914009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USER GROUP</a:t>
            </a:r>
          </a:p>
        </p:txBody>
      </p:sp>
      <p:pic>
        <p:nvPicPr>
          <p:cNvPr id="18" name="Imagen 9"/>
          <p:cNvPicPr>
            <a:picLocks noChangeAspect="1"/>
          </p:cNvPicPr>
          <p:nvPr/>
        </p:nvPicPr>
        <p:blipFill rotWithShape="1">
          <a:blip r:embed="rId6" cstate="print"/>
          <a:srcRect t="34460" r="128" b="42848"/>
          <a:stretch/>
        </p:blipFill>
        <p:spPr bwMode="auto">
          <a:xfrm>
            <a:off x="-39201" y="1379624"/>
            <a:ext cx="12231201" cy="206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uadroTexto 1"/>
          <p:cNvSpPr txBox="1">
            <a:spLocks noChangeArrowheads="1"/>
          </p:cNvSpPr>
          <p:nvPr/>
        </p:nvSpPr>
        <p:spPr bwMode="auto">
          <a:xfrm>
            <a:off x="2871779" y="3487391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s-ES" sz="2400" smtClean="0">
                <a:solidFill>
                  <a:srgbClr val="00B0F0"/>
                </a:solidFill>
              </a:rPr>
              <a:t>Aim</a:t>
            </a:r>
            <a:r>
              <a:rPr lang="en-GB" altLang="es-ES" sz="2400">
                <a:solidFill>
                  <a:srgbClr val="DB6742"/>
                </a:solidFill>
              </a:rPr>
              <a:t> </a:t>
            </a:r>
          </a:p>
        </p:txBody>
      </p:sp>
      <p:sp>
        <p:nvSpPr>
          <p:cNvPr id="21" name="CuadroTexto 20"/>
          <p:cNvSpPr txBox="1">
            <a:spLocks noChangeArrowheads="1"/>
          </p:cNvSpPr>
          <p:nvPr/>
        </p:nvSpPr>
        <p:spPr bwMode="auto">
          <a:xfrm>
            <a:off x="1948229" y="3975518"/>
            <a:ext cx="38877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Comprehensive overview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Advice and feedback to the project research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Help shaping data into relevant information and services</a:t>
            </a:r>
          </a:p>
        </p:txBody>
      </p:sp>
      <p:sp>
        <p:nvSpPr>
          <p:cNvPr id="22" name="CuadroTexto 1"/>
          <p:cNvSpPr txBox="1">
            <a:spLocks noChangeArrowheads="1"/>
          </p:cNvSpPr>
          <p:nvPr/>
        </p:nvSpPr>
        <p:spPr bwMode="auto">
          <a:xfrm>
            <a:off x="7221133" y="3487391"/>
            <a:ext cx="159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s-ES" sz="2400" dirty="0" smtClean="0">
                <a:solidFill>
                  <a:srgbClr val="00B0F0"/>
                </a:solidFill>
              </a:rPr>
              <a:t>Challenges</a:t>
            </a:r>
            <a:r>
              <a:rPr lang="en-GB" altLang="es-ES" sz="2400" dirty="0">
                <a:solidFill>
                  <a:srgbClr val="DB6742"/>
                </a:solidFill>
              </a:rPr>
              <a:t> </a:t>
            </a:r>
          </a:p>
        </p:txBody>
      </p:sp>
      <p:sp>
        <p:nvSpPr>
          <p:cNvPr id="23" name="CuadroTexto 18"/>
          <p:cNvSpPr txBox="1">
            <a:spLocks noChangeArrowheads="1"/>
          </p:cNvSpPr>
          <p:nvPr/>
        </p:nvSpPr>
        <p:spPr bwMode="auto">
          <a:xfrm>
            <a:off x="6934755" y="3975518"/>
            <a:ext cx="446405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Find stakeholders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Gender balance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Equal contribution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Sectoral &amp; geographical coverage (bias)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Over-generalisation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Meetings: online vs face-to-face (relevant conferences, project GA…)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User participation in kind vs project partners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altLang="es-ES" dirty="0"/>
              <a:t>Need to report results back</a:t>
            </a:r>
          </a:p>
          <a:p>
            <a:pPr marL="285750" indent="-285750">
              <a:buFont typeface="Arial" pitchFamily="34" charset="0"/>
              <a:buChar char="•"/>
            </a:pPr>
            <a:endParaRPr lang="en-GB" altLang="es-ES" dirty="0"/>
          </a:p>
          <a:p>
            <a:pPr marL="285750" indent="-285750">
              <a:buFont typeface="Arial" pitchFamily="34" charset="0"/>
              <a:buChar char="•"/>
            </a:pPr>
            <a:endParaRPr lang="en-GB" altLang="es-ES" dirty="0"/>
          </a:p>
        </p:txBody>
      </p:sp>
    </p:spTree>
    <p:extLst>
      <p:ext uri="{BB962C8B-B14F-4D97-AF65-F5344CB8AC3E}">
        <p14:creationId xmlns:p14="http://schemas.microsoft.com/office/powerpoint/2010/main" val="34606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0" y="219582"/>
            <a:ext cx="2349168" cy="1045380"/>
          </a:xfrm>
          <a:prstGeom prst="rect">
            <a:avLst/>
          </a:prstGeom>
        </p:spPr>
      </p:pic>
      <p:sp>
        <p:nvSpPr>
          <p:cNvPr id="19" name="Subtítulo 7"/>
          <p:cNvSpPr txBox="1">
            <a:spLocks/>
          </p:cNvSpPr>
          <p:nvPr/>
        </p:nvSpPr>
        <p:spPr>
          <a:xfrm>
            <a:off x="935119" y="992386"/>
            <a:ext cx="5914009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BLOG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 rotWithShape="1">
          <a:blip r:embed="rId6" cstate="print"/>
          <a:srcRect l="10001" t="11382" r="10616" b="5545"/>
          <a:stretch/>
        </p:blipFill>
        <p:spPr bwMode="auto">
          <a:xfrm>
            <a:off x="1582113" y="1404440"/>
            <a:ext cx="9144000" cy="538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4376778" y="922086"/>
            <a:ext cx="3218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s-ES" sz="2400" dirty="0" smtClean="0">
                <a:solidFill>
                  <a:srgbClr val="00B0F0"/>
                </a:solidFill>
              </a:rPr>
              <a:t>Polar Prediction Matters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770465" y="6417234"/>
            <a:ext cx="509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https://blogs.helmholtz.de/polarpredictionmatters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1024" y="1560364"/>
            <a:ext cx="7690976" cy="1971111"/>
          </a:xfrm>
          <a:prstGeom prst="rect">
            <a:avLst/>
          </a:prstGeom>
          <a:solidFill>
            <a:srgbClr val="C0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0" y="219582"/>
            <a:ext cx="2349168" cy="1045380"/>
          </a:xfrm>
          <a:prstGeom prst="rect">
            <a:avLst/>
          </a:prstGeom>
        </p:spPr>
      </p:pic>
      <p:sp>
        <p:nvSpPr>
          <p:cNvPr id="19" name="Subtítulo 7"/>
          <p:cNvSpPr txBox="1">
            <a:spLocks/>
          </p:cNvSpPr>
          <p:nvPr/>
        </p:nvSpPr>
        <p:spPr>
          <a:xfrm>
            <a:off x="935119" y="992386"/>
            <a:ext cx="5914009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CASE STUDIES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20714" t="17514" r="49048" b="6508"/>
          <a:stretch/>
        </p:blipFill>
        <p:spPr>
          <a:xfrm>
            <a:off x="935119" y="1560365"/>
            <a:ext cx="3565905" cy="5040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039951" y="1714725"/>
            <a:ext cx="58458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Addressed 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policy-makers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big energy associations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</a:t>
            </a:r>
            <a:r>
              <a:rPr lang="en-GB" sz="2000" dirty="0" smtClean="0"/>
              <a:t>lobal networks of Transmission System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…</a:t>
            </a:r>
          </a:p>
        </p:txBody>
      </p:sp>
      <p:sp>
        <p:nvSpPr>
          <p:cNvPr id="10" name="Rectángulo 9"/>
          <p:cNvSpPr/>
          <p:nvPr/>
        </p:nvSpPr>
        <p:spPr>
          <a:xfrm rot="5400000" flipV="1">
            <a:off x="4571301" y="1659683"/>
            <a:ext cx="567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2369"/>
                </a:solidFill>
              </a:rPr>
              <a:t>▼</a:t>
            </a:r>
            <a:endParaRPr lang="es-ES_tradnl" dirty="0">
              <a:solidFill>
                <a:srgbClr val="002369"/>
              </a:solidFill>
            </a:endParaRPr>
          </a:p>
        </p:txBody>
      </p:sp>
      <p:sp>
        <p:nvSpPr>
          <p:cNvPr id="11" name="Subtítulo 7"/>
          <p:cNvSpPr txBox="1">
            <a:spLocks/>
          </p:cNvSpPr>
          <p:nvPr/>
        </p:nvSpPr>
        <p:spPr>
          <a:xfrm>
            <a:off x="5480845" y="3795704"/>
            <a:ext cx="6006962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ADDITIONAL CASE STUDIES </a:t>
            </a:r>
            <a:r>
              <a:rPr lang="pt-PT" sz="2000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(under preparation)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759909" y="4224205"/>
            <a:ext cx="5845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Reindeer herding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Heatwaves &amp;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Shipping/maritime safety</a:t>
            </a:r>
          </a:p>
        </p:txBody>
      </p:sp>
    </p:spTree>
    <p:extLst>
      <p:ext uri="{BB962C8B-B14F-4D97-AF65-F5344CB8AC3E}">
        <p14:creationId xmlns:p14="http://schemas.microsoft.com/office/powerpoint/2010/main" val="12763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64227" cy="770467"/>
          </a:xfrm>
          <a:prstGeom prst="rect">
            <a:avLst/>
          </a:prstGeom>
        </p:spPr>
      </p:pic>
      <p:pic>
        <p:nvPicPr>
          <p:cNvPr id="3" name="Picture 2" descr="ecca-logo-strap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2"/>
            <a:ext cx="3426587" cy="85290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50" y="219582"/>
            <a:ext cx="2349168" cy="1045380"/>
          </a:xfrm>
          <a:prstGeom prst="rect">
            <a:avLst/>
          </a:prstGeom>
        </p:spPr>
      </p:pic>
      <p:sp>
        <p:nvSpPr>
          <p:cNvPr id="19" name="Subtítulo 7"/>
          <p:cNvSpPr txBox="1">
            <a:spLocks/>
          </p:cNvSpPr>
          <p:nvPr/>
        </p:nvSpPr>
        <p:spPr>
          <a:xfrm>
            <a:off x="935119" y="992386"/>
            <a:ext cx="5914009" cy="428501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b="1" dirty="0" smtClean="0">
                <a:solidFill>
                  <a:srgbClr val="002369"/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ONLINE COURSE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l="1208" t="11117" r="6662" b="6404"/>
          <a:stretch/>
        </p:blipFill>
        <p:spPr>
          <a:xfrm>
            <a:off x="1415300" y="1689213"/>
            <a:ext cx="9293734" cy="4680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4096" y="6450586"/>
            <a:ext cx="8230895" cy="40741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https://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www.apecs.is/events/upcoming-event-highlights/applicate-online-course-2019.html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8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243369" y="1106981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rgbClr val="426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GB" sz="7200" dirty="0">
              <a:solidFill>
                <a:srgbClr val="426D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A833BB2-B01F-4FEE-A5A0-1D06C4D40A5F}"/>
              </a:ext>
            </a:extLst>
          </p:cNvPr>
          <p:cNvSpPr/>
          <p:nvPr/>
        </p:nvSpPr>
        <p:spPr>
          <a:xfrm>
            <a:off x="1839310" y="5385081"/>
            <a:ext cx="9301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b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projects participating in this presentation have </a:t>
            </a:r>
            <a:r>
              <a:rPr lang="en-GB" sz="1200" b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received funding from </a:t>
            </a:r>
            <a:r>
              <a:rPr lang="en-GB" sz="1200" b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European</a:t>
            </a:r>
            <a:r>
              <a:rPr lang="en-GB" sz="1200" b="0" u="none" strike="noStrike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Union’s</a:t>
            </a:r>
            <a:r>
              <a:rPr lang="en-GB" sz="1200" b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Horizon 2020 research</a:t>
            </a:r>
            <a:r>
              <a:rPr lang="en-GB" sz="1200" b="0" u="none" strike="noStrike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and innovation</a:t>
            </a:r>
            <a:r>
              <a:rPr lang="en-GB" sz="1200" b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programme </a:t>
            </a:r>
            <a:r>
              <a:rPr lang="en-GB" sz="1200" b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under grant </a:t>
            </a:r>
            <a:r>
              <a:rPr lang="en-GB" sz="1200" b="0" u="none" strike="noStrike" baseline="0" dirty="0" smtClean="0">
                <a:solidFill>
                  <a:schemeClr val="tx1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agreement</a:t>
            </a:r>
            <a:r>
              <a:rPr lang="en-GB" sz="12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nº </a:t>
            </a:r>
            <a:r>
              <a:rPr lang="en-GB" sz="1200" dirty="0" smtClean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727862. </a:t>
            </a:r>
          </a:p>
          <a:p>
            <a:pPr lvl="0" algn="ctr"/>
            <a:endParaRPr lang="en-GB" sz="1200" dirty="0" smtClean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pPr lvl="0" algn="ctr"/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content of this presentation reflects only the author’s view. The European Commission is not responsible for any use that may be made of the information it contains.</a:t>
            </a:r>
            <a:endParaRPr lang="fr-FR" sz="1200" dirty="0">
              <a:solidFill>
                <a:schemeClr val="tx1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 21">
            <a:extLst>
              <a:ext uri="{FF2B5EF4-FFF2-40B4-BE49-F238E27FC236}">
                <a16:creationId xmlns:a16="http://schemas.microsoft.com/office/drawing/2014/main" id="{B8A09E87-408E-48E4-BCB7-644B062FC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52" y="4391802"/>
            <a:ext cx="1080271" cy="7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72" y="2934155"/>
            <a:ext cx="24269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317</Words>
  <Application>Microsoft Office PowerPoint</Application>
  <PresentationFormat>Panorámica</PresentationFormat>
  <Paragraphs>63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Roboto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(Insert Title)</dc:title>
  <dc:subject/>
  <dc:creator>Celia Araujo | Leading.pt</dc:creator>
  <cp:keywords/>
  <dc:description/>
  <cp:lastModifiedBy>Marta Terrado Casanovas</cp:lastModifiedBy>
  <cp:revision>104</cp:revision>
  <dcterms:created xsi:type="dcterms:W3CDTF">2018-04-30T18:57:27Z</dcterms:created>
  <dcterms:modified xsi:type="dcterms:W3CDTF">2019-06-02T18:54:23Z</dcterms:modified>
  <cp:category/>
</cp:coreProperties>
</file>