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59" r:id="rId6"/>
    <p:sldId id="261" r:id="rId7"/>
    <p:sldId id="270" r:id="rId8"/>
    <p:sldId id="27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0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16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2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7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3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3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7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3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6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2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8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5E613-C6D2-4CF7-9D20-776B58F8E25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41A29-CDD9-4648-8215-C9FA2612B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0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arth.bsc.es/gitlab/es/cfutools/tree/develop-perturb-forcing/prep_nem_forcings/DFS5.2" TargetMode="External"/><Relationship Id="rId2" Type="http://schemas.openxmlformats.org/officeDocument/2006/relationships/hyperlink" Target="https://earth.bsc.es/gitlab/es/cfutools.g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hal.inria.fr/file/index/docid/681484/filename/24564_MEINVIELLE_2012_archivage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7238" y="2348880"/>
            <a:ext cx="6495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Strategy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generate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perturbations of the Drakkar Forcing Set 5.2 (DFS5.2)</a:t>
            </a:r>
          </a:p>
          <a:p>
            <a:pPr algn="ctr"/>
            <a:endParaRPr lang="fr-BE" sz="2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F. Massonnet – 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23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Nov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2016</a:t>
            </a:r>
            <a:endParaRPr lang="en-US" sz="2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6" name="Picture 2" descr="http://www.bsc.es/media/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94" y="5661248"/>
            <a:ext cx="3310409" cy="88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7504" y="44624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Proof of concept: spatial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characteristics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are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also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preserved</a:t>
            </a:r>
            <a:endParaRPr lang="en-US" sz="28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88224"/>
            <a:ext cx="4248473" cy="21138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413978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0, 1959, first time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735833"/>
            <a:ext cx="4248473" cy="21159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83568" y="13407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True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forcing, 1959, first time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6016" y="4149080"/>
            <a:ext cx="4118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0 – Truth, 1959, first time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35833"/>
            <a:ext cx="4248474" cy="21097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4486887" cy="23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398" y="4488224"/>
            <a:ext cx="4238177" cy="21066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586" y="6594896"/>
            <a:ext cx="4151800" cy="21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67746" y="1374741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1, 1959, first time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4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6279" y="332656"/>
            <a:ext cx="425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fr-BE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problem</a:t>
            </a:r>
            <a:r>
              <a:rPr lang="fr-BE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the </a:t>
            </a:r>
            <a:r>
              <a:rPr lang="fr-BE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constraints</a:t>
            </a:r>
            <a:r>
              <a:rPr lang="fr-BE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the </a:t>
            </a:r>
            <a:r>
              <a:rPr lang="fr-BE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approach</a:t>
            </a:r>
            <a:endParaRPr lang="en-US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034713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run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ensembles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 the data assimilation but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only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true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atmospheric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forcing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available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Atmospheric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fields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have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spatio-temporal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coherence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can’t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simply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white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noise on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true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forcing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perturbations.</a:t>
            </a:r>
          </a:p>
          <a:p>
            <a:pPr marL="285750" indent="-285750">
              <a:buFontTx/>
              <a:buChar char="-"/>
            </a:pP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Coherence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variables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must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also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respected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a warm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anomaly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(t2 variable) over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grid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Arctic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incompatible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northward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anomalies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(v10 variable)</a:t>
            </a:r>
            <a:endParaRPr lang="fr-BE" b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have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able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many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members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as </a:t>
            </a:r>
            <a:r>
              <a:rPr lang="fr-BE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possible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5394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solution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proposed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arbitrary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perturbations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have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statistics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(up to second-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order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moment) as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reference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75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108" y="417438"/>
            <a:ext cx="6994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want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perturbations to </a:t>
            </a:r>
            <a:r>
              <a:rPr lang="fr-BE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</a:t>
            </a:r>
            <a:r>
              <a:rPr lang="fr-BE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on top of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actual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forcing. For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reference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sample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perturbations,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which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will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arbitrary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new perturbations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spatio-temporal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-variable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statistics</a:t>
            </a:r>
            <a:endParaRPr lang="en-US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3212976"/>
            <a:ext cx="7128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whole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procedure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described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document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available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Gitlab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https://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earth.bsc.es/gitlab/es/cfutools.git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Branch: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develop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perturb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-forcing</a:t>
            </a: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https://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earth.bsc.es/gitlab/es/cfutools/tree/develop-perturb-forcing/prep_nem_forcings/DFS5.2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3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975997"/>
            <a:ext cx="5040560" cy="251535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339" y="3336037"/>
            <a:ext cx="5040560" cy="251535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034133" y="188640"/>
            <a:ext cx="6994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 1: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Obtain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reference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perturbations as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-to-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differences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the original forcing</a:t>
            </a:r>
            <a:endParaRPr lang="en-US" b="1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77341"/>
            <a:ext cx="5040560" cy="251535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771800" y="627135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= 512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96" y="475918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nx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= 256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3899" y="63000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nt = 365 x 8 = 2920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397698" y="5647690"/>
            <a:ext cx="813100" cy="76409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87824" y="241159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2-m, 1959 minus 1958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7067087" y="575467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908720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script « 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preprocess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.bash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».</a:t>
            </a:r>
          </a:p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Essentially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the script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for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each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given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period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difference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each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atmospheric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before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For variables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high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frequency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(t2, q2, u10, v10),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daily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means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are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considered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too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heavy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otherwise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5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4005064"/>
            <a:ext cx="1080120" cy="21602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003974" y="454047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 = </a:t>
            </a:r>
            <a:r>
              <a:rPr lang="fr-BE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nx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x </a:t>
            </a:r>
            <a:r>
              <a:rPr lang="fr-BE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x 365</a:t>
            </a:r>
            <a:endParaRPr lang="en-US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47904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37272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00064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8979590">
            <a:off x="890896" y="3422950"/>
            <a:ext cx="824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1960-1959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979590">
            <a:off x="1538968" y="3422950"/>
            <a:ext cx="824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2012-2011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8979590">
            <a:off x="677528" y="3357571"/>
            <a:ext cx="824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1959-1958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5616" y="3501008"/>
            <a:ext cx="55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…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339752" y="3861048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39752" y="41490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Centering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row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52120" y="4005064"/>
            <a:ext cx="1080120" cy="21602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892570" y="432445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nx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x </a:t>
            </a:r>
            <a:r>
              <a:rPr lang="fr-BE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x 365</a:t>
            </a:r>
            <a:endParaRPr lang="en-US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744448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933816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596608" y="3983856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8979590">
            <a:off x="5787440" y="3422950"/>
            <a:ext cx="824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1960-1959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979590">
            <a:off x="6435512" y="3422950"/>
            <a:ext cx="824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2012-2011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979590">
            <a:off x="5574072" y="3357571"/>
            <a:ext cx="824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1959-1958</a:t>
            </a:r>
            <a:endParaRPr lang="en-US" sz="105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12160" y="3501008"/>
            <a:ext cx="55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…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76256" y="5818038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5400" b="1" dirty="0" smtClean="0"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X</a:t>
            </a:r>
            <a:endParaRPr lang="en-US" sz="5400" b="1" dirty="0" smtClean="0"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108" y="188640"/>
            <a:ext cx="699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 2: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new perturbations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based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one the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existing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ones</a:t>
            </a:r>
            <a:endParaRPr lang="en-US" b="1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194" y="692696"/>
            <a:ext cx="788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mkpert.R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each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variable,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-to-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differences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are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arranged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a matrix, and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centered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resulting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matrix,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called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X,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contains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therefore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several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realizations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(« n »,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columns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=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-to-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perturbations) of perturbations of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given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variable. By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contrast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rows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X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huge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! It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equal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the size of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grid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times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days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52120" y="3108010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52120" y="27089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 smtClean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fr-BE" dirty="0" smtClean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columns</a:t>
            </a:r>
            <a:endParaRPr lang="en-US" dirty="0" smtClean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70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covariance matrix of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sample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33265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=</a:t>
            </a:r>
            <a:r>
              <a:rPr lang="fr-BE" sz="28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XX</a:t>
            </a:r>
            <a:r>
              <a:rPr lang="fr-BE" sz="2800" baseline="30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</a:t>
            </a:r>
            <a:endParaRPr lang="en-US" baseline="30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764704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want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 simple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way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new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random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data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has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covariance matrix</a:t>
            </a: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One solution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could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go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through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 SVD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decomposition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While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result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exact,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method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quite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time-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consuming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much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simpler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method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followed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see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https://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2"/>
              </a:rPr>
              <a:t>hal.inria.fr/file/index/docid/681484/filename/24564_MEINVIELLE_2012_archivage.pdf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p. 73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Eq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5.2)</a:t>
            </a:r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24128" y="4388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fr-BE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-1)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638412" y="456424"/>
            <a:ext cx="157724" cy="292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67543" y="3350027"/>
                <a:ext cx="7344815" cy="2962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Define </a:t>
                </a:r>
                <a14:m>
                  <m:oMath xmlns:m="http://schemas.openxmlformats.org/officeDocument/2006/math">
                    <m:r>
                      <a:rPr lang="fr-BE" b="1" i="0" smtClean="0">
                        <a:latin typeface="Cambria Math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m:t>𝐘</m:t>
                    </m:r>
                    <m:r>
                      <a:rPr lang="fr-BE" b="1" i="0" smtClean="0">
                        <a:latin typeface="Cambria Math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m:t>=</m:t>
                    </m:r>
                    <m:f>
                      <m:fPr>
                        <m:ctrlPr>
                          <a:rPr lang="fr-BE" b="1" smtClean="0">
                            <a:latin typeface="Cambria Math"/>
                            <a:ea typeface="Segoe UI" panose="020B0502040204020203" pitchFamily="34" charset="0"/>
                            <a:cs typeface="Segoe UI" panose="020B0502040204020203" pitchFamily="34" charset="0"/>
                          </a:rPr>
                        </m:ctrlPr>
                      </m:fPr>
                      <m:num>
                        <m:r>
                          <a:rPr lang="fr-BE" b="1" i="0" smtClean="0">
                            <a:latin typeface="Cambria Math"/>
                            <a:ea typeface="Segoe UI" panose="020B0502040204020203" pitchFamily="34" charset="0"/>
                            <a:cs typeface="Segoe UI" panose="020B0502040204020203" pitchFamily="34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BE" b="1" i="1" smtClean="0">
                                <a:latin typeface="Cambria Math"/>
                                <a:ea typeface="Segoe UI" panose="020B0502040204020203" pitchFamily="34" charset="0"/>
                                <a:cs typeface="Segoe UI" panose="020B0502040204020203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fr-BE" b="1" i="1" smtClean="0">
                                <a:latin typeface="Cambria Math"/>
                                <a:ea typeface="Segoe UI" panose="020B0502040204020203" pitchFamily="34" charset="0"/>
                                <a:cs typeface="Segoe UI" panose="020B0502040204020203" pitchFamily="34" charset="0"/>
                              </a:rPr>
                              <m:t>𝒏</m:t>
                            </m:r>
                            <m:r>
                              <a:rPr lang="fr-BE" b="1" i="1" smtClean="0">
                                <a:latin typeface="Cambria Math"/>
                                <a:ea typeface="Segoe UI" panose="020B0502040204020203" pitchFamily="34" charset="0"/>
                                <a:cs typeface="Segoe UI" panose="020B0502040204020203" pitchFamily="34" charset="0"/>
                              </a:rPr>
                              <m:t>−</m:t>
                            </m:r>
                            <m:r>
                              <a:rPr lang="fr-BE" b="1" i="1" smtClean="0">
                                <a:latin typeface="Cambria Math"/>
                                <a:ea typeface="Segoe UI" panose="020B0502040204020203" pitchFamily="34" charset="0"/>
                                <a:cs typeface="Segoe UI" panose="020B0502040204020203" pitchFamily="34" charset="0"/>
                              </a:rPr>
                              <m:t>𝟏</m:t>
                            </m:r>
                          </m:e>
                        </m:rad>
                      </m:den>
                    </m:f>
                    <m:r>
                      <a:rPr lang="fr-BE" b="1" i="0" smtClean="0">
                        <a:latin typeface="Cambria Math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m:t>𝐗</m:t>
                    </m:r>
                    <m:r>
                      <a:rPr lang="fr-BE" b="1" i="0" smtClean="0">
                        <a:latin typeface="Cambria Math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m:t>.</m:t>
                    </m:r>
                    <m:r>
                      <a:rPr lang="fr-BE" b="1" i="0" smtClean="0">
                        <a:latin typeface="Cambria Math"/>
                        <a:ea typeface="Segoe UI" panose="020B0502040204020203" pitchFamily="34" charset="0"/>
                        <a:cs typeface="Segoe UI" panose="020B0502040204020203" pitchFamily="34" charset="0"/>
                      </a:rPr>
                      <m:t>𝐳</m:t>
                    </m:r>
                  </m:oMath>
                </a14:m>
                <a:r>
                  <a:rPr lang="en-US" b="1" dirty="0" smtClean="0">
                    <a:latin typeface="Arial" panose="020B0604020202020204" pitchFamily="34" charset="0"/>
                    <a:ea typeface="Segoe UI" panose="020B0502040204020203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where </a:t>
                </a:r>
                <a:r>
                  <a:rPr lang="en-US" b="1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z </a:t>
                </a:r>
                <a:r>
                  <a:rPr lang="en-US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is a N(0,1) random variable, </a:t>
                </a:r>
                <a:r>
                  <a:rPr lang="en-US" b="1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X</a:t>
                </a:r>
                <a:r>
                  <a:rPr lang="en-US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is the sample computed in the previous step, and n is the number of samples (i.e., the number of columns of X).</a:t>
                </a:r>
              </a:p>
              <a:p>
                <a:endParaRPr lang="fr-BE" b="1" dirty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  <a:p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Then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the expectation of </a:t>
                </a:r>
                <a:r>
                  <a:rPr lang="fr-BE" b="1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Y</a:t>
                </a:r>
                <a:r>
                  <a:rPr lang="fr-BE" dirty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is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0 (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because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that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of </a:t>
                </a:r>
                <a:r>
                  <a:rPr lang="fr-BE" b="1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z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is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zero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).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Furthermore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,</a:t>
                </a:r>
                <a:r>
                  <a:rPr lang="en-US" dirty="0">
                    <a:latin typeface="Arial" panose="020B0604020202020204" pitchFamily="34" charset="0"/>
                    <a:ea typeface="Segoe UI" panose="020B0502040204020203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Arial" panose="020B0604020202020204" pitchFamily="34" charset="0"/>
                    <a:ea typeface="Segoe UI" panose="020B0502040204020203" pitchFamily="34" charset="0"/>
                    <a:cs typeface="Arial" panose="020B0604020202020204" pitchFamily="34" charset="0"/>
                  </a:rPr>
                  <a:t>the covariance matrix of </a:t>
                </a:r>
                <a:r>
                  <a:rPr lang="en-US" b="1" dirty="0" smtClean="0">
                    <a:latin typeface="Arial" panose="020B0604020202020204" pitchFamily="34" charset="0"/>
                    <a:ea typeface="Segoe UI" panose="020B0502040204020203" pitchFamily="34" charset="0"/>
                    <a:cs typeface="Arial" panose="020B0604020202020204" pitchFamily="34" charset="0"/>
                  </a:rPr>
                  <a:t>Y</a:t>
                </a:r>
                <a:r>
                  <a:rPr lang="en-US" dirty="0" smtClean="0">
                    <a:latin typeface="Arial" panose="020B0604020202020204" pitchFamily="34" charset="0"/>
                    <a:ea typeface="Segoe UI" panose="020B0502040204020203" pitchFamily="34" charset="0"/>
                    <a:cs typeface="Arial" panose="020B0604020202020204" pitchFamily="34" charset="0"/>
                  </a:rPr>
                  <a:t> is</a:t>
                </a:r>
              </a:p>
              <a:p>
                <a:endParaRPr lang="fr-BE" dirty="0">
                  <a:latin typeface="Arial" panose="020B0604020202020204" pitchFamily="34" charset="0"/>
                  <a:ea typeface="Segoe UI" panose="020B0502040204020203" pitchFamily="34" charset="0"/>
                  <a:cs typeface="Arial" panose="020B0604020202020204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BE" b="1" i="0" smtClean="0">
                          <a:latin typeface="Cambria Math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m:t>𝐄</m:t>
                      </m:r>
                      <m:d>
                        <m:dPr>
                          <m:ctrlPr>
                            <a:rPr lang="fr-BE" b="1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𝐘</m:t>
                          </m:r>
                          <m:sSup>
                            <m:sSupPr>
                              <m:ctrlPr>
                                <a:rPr lang="fr-BE" b="1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</m:ctrlPr>
                            </m:sSupPr>
                            <m:e>
                              <m:r>
                                <a:rPr lang="fr-BE" b="1" i="0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  <m:t>𝐘</m:t>
                              </m:r>
                            </m:e>
                            <m:sup>
                              <m:r>
                                <a:rPr lang="fr-BE" b="1" i="0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  <m:t>𝐓</m:t>
                              </m:r>
                            </m:sup>
                          </m:sSup>
                        </m:e>
                      </m:d>
                      <m:r>
                        <a:rPr lang="fr-BE" b="1" i="0" smtClean="0">
                          <a:latin typeface="Cambria Math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m:t>=</m:t>
                      </m:r>
                      <m:f>
                        <m:fPr>
                          <m:ctrlPr>
                            <a:rPr lang="fr-BE" b="1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</m:ctrlPr>
                        </m:fPr>
                        <m:num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𝐧</m:t>
                          </m:r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−</m:t>
                          </m:r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𝟏</m:t>
                          </m:r>
                        </m:den>
                      </m:f>
                      <m:r>
                        <a:rPr lang="fr-BE" b="1" i="0" smtClean="0">
                          <a:latin typeface="Cambria Math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m:t>𝐗𝐄</m:t>
                      </m:r>
                      <m:d>
                        <m:dPr>
                          <m:ctrlPr>
                            <a:rPr lang="fr-BE" b="1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𝐳</m:t>
                          </m:r>
                          <m:sSup>
                            <m:sSupPr>
                              <m:ctrlPr>
                                <a:rPr lang="fr-BE" b="1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</m:ctrlPr>
                            </m:sSupPr>
                            <m:e>
                              <m:r>
                                <a:rPr lang="fr-BE" b="1" i="0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  <m:t>𝐳</m:t>
                              </m:r>
                            </m:e>
                            <m:sup>
                              <m:r>
                                <a:rPr lang="fr-BE" b="1" i="0" smtClean="0">
                                  <a:latin typeface="Cambria Math"/>
                                  <a:ea typeface="Segoe UI" panose="020B0502040204020203" pitchFamily="34" charset="0"/>
                                  <a:cs typeface="Segoe UI" panose="020B0502040204020203" pitchFamily="34" charset="0"/>
                                </a:rPr>
                                <m:t>𝐓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fr-BE" b="1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</m:ctrlPr>
                        </m:sSupPr>
                        <m:e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𝐗</m:t>
                          </m:r>
                        </m:e>
                        <m:sup>
                          <m:r>
                            <a:rPr lang="fr-BE" b="1" i="0" smtClean="0">
                              <a:latin typeface="Cambria Math"/>
                              <a:ea typeface="Segoe UI" panose="020B0502040204020203" pitchFamily="34" charset="0"/>
                              <a:cs typeface="Segoe UI" panose="020B0502040204020203" pitchFamily="34" charset="0"/>
                            </a:rPr>
                            <m:t>𝐓</m:t>
                          </m:r>
                        </m:sup>
                      </m:sSup>
                      <m:r>
                        <a:rPr lang="fr-BE" b="1" i="0" smtClean="0">
                          <a:latin typeface="Cambria Math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m:t>=</m:t>
                      </m:r>
                      <m:r>
                        <a:rPr lang="fr-BE" b="1" i="0" smtClean="0">
                          <a:latin typeface="Cambria Math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m:t>𝐂</m:t>
                      </m:r>
                    </m:oMath>
                  </m:oMathPara>
                </a14:m>
                <a:endParaRPr lang="fr-BE" b="1" dirty="0" smtClean="0"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  <a:p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since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the expectation of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zz^T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is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the </a:t>
                </a:r>
                <a:r>
                  <a:rPr lang="fr-BE" dirty="0" err="1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identity</a:t>
                </a:r>
                <a:r>
                  <a:rPr lang="fr-BE" dirty="0" smtClean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matrix.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3" y="3350027"/>
                <a:ext cx="7344815" cy="2962734"/>
              </a:xfrm>
              <a:prstGeom prst="rect">
                <a:avLst/>
              </a:prstGeom>
              <a:blipFill rotWithShape="1">
                <a:blip r:embed="rId3"/>
                <a:stretch>
                  <a:fillRect l="-747" r="-913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43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spatio-temporal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coherence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perturbations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will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guaranteed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How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guarantee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physical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coherence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variables?</a:t>
            </a: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sufficient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use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random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perturbation,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example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unique to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59632" y="2996952"/>
            <a:ext cx="3600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59632" y="3861048"/>
            <a:ext cx="360040" cy="8640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5776" y="3681028"/>
            <a:ext cx="288032" cy="360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1835696" y="3609020"/>
            <a:ext cx="432048" cy="432048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3377848" y="3681028"/>
            <a:ext cx="504056" cy="468052"/>
          </a:xfrm>
          <a:prstGeom prst="mathEqual">
            <a:avLst>
              <a:gd name="adj1" fmla="val 10496"/>
              <a:gd name="adj2" fmla="val 1736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27984" y="2780928"/>
            <a:ext cx="3600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64088" y="3032956"/>
            <a:ext cx="288032" cy="360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4872948" y="2996952"/>
            <a:ext cx="432048" cy="432048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27984" y="3861048"/>
            <a:ext cx="360040" cy="8640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4849572" y="4149080"/>
            <a:ext cx="432048" cy="432048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64088" y="4162544"/>
            <a:ext cx="288032" cy="360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57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476672"/>
            <a:ext cx="928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Step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3: </a:t>
            </a:r>
            <a:r>
              <a:rPr lang="fr-BE" b="1" i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</a:t>
            </a:r>
            <a:r>
              <a:rPr lang="fr-BE" b="1" i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perturbations to the original forcing</a:t>
            </a:r>
            <a:endParaRPr lang="en-US" b="1" i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628800"/>
            <a:ext cx="8316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postprocess.bash</a:t>
            </a:r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daily-mean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perturbations are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the original forcing.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strength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the perturbation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controlled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playing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parameter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« alpha », set to 1.0 by default. </a:t>
            </a:r>
            <a:endParaRPr lang="fr-BE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BE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Regularization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ensure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</a:t>
            </a:r>
            <a:r>
              <a:rPr lang="fr-BE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forcing has </a:t>
            </a:r>
            <a:r>
              <a:rPr lang="fr-BE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physical</a:t>
            </a:r>
            <a:r>
              <a:rPr lang="fr-BE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values.</a:t>
            </a:r>
            <a:r>
              <a:rPr lang="fr-BE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119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23" y="1269612"/>
            <a:ext cx="3456385" cy="17214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-73438"/>
            <a:ext cx="5132668" cy="51326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96" y="3284984"/>
            <a:ext cx="3494112" cy="3494112"/>
          </a:xfrm>
          <a:prstGeom prst="rect">
            <a:avLst/>
          </a:prstGeom>
          <a:ln w="28575">
            <a:solidFill>
              <a:schemeClr val="tx1"/>
            </a:solidFill>
            <a:prstDash val="dash"/>
          </a:ln>
        </p:spPr>
      </p:pic>
      <p:sp>
        <p:nvSpPr>
          <p:cNvPr id="4" name="Rectangle 3"/>
          <p:cNvSpPr/>
          <p:nvPr/>
        </p:nvSpPr>
        <p:spPr>
          <a:xfrm>
            <a:off x="5230341" y="862666"/>
            <a:ext cx="360040" cy="302433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086808" y="3887002"/>
            <a:ext cx="1503573" cy="28920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52450" y="862666"/>
            <a:ext cx="4595614" cy="2394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86808" y="862666"/>
            <a:ext cx="1503573" cy="24223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31640" y="5456257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fr-BE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 </a:t>
            </a:r>
            <a:r>
              <a:rPr lang="fr-BE" sz="12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endParaRPr lang="en-US" sz="1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4837" y="4005064"/>
            <a:ext cx="85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dirty="0" err="1" smtClean="0">
                <a:solidFill>
                  <a:srgbClr val="008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True</a:t>
            </a:r>
            <a:r>
              <a:rPr lang="fr-BE" sz="1200" b="1" dirty="0" smtClean="0">
                <a:solidFill>
                  <a:srgbClr val="008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forcing</a:t>
            </a:r>
            <a:endParaRPr lang="en-US" sz="1200" b="1" dirty="0" smtClean="0">
              <a:solidFill>
                <a:srgbClr val="008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00701" y="3861048"/>
            <a:ext cx="85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err="1" smtClean="0">
                <a:solidFill>
                  <a:srgbClr val="8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</a:t>
            </a:r>
            <a:r>
              <a:rPr lang="fr-BE" sz="1200" dirty="0" smtClean="0">
                <a:solidFill>
                  <a:srgbClr val="8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BE" sz="1200" dirty="0" err="1" smtClean="0">
                <a:solidFill>
                  <a:srgbClr val="8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mean</a:t>
            </a:r>
            <a:endParaRPr lang="en-US" sz="1200" dirty="0" smtClean="0">
              <a:solidFill>
                <a:srgbClr val="80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545283" y="4216326"/>
            <a:ext cx="216024" cy="364802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699792" y="4725144"/>
            <a:ext cx="72008" cy="21602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-55342" y="-27384"/>
            <a:ext cx="4843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Proof of concept: temporal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characteristics</a:t>
            </a:r>
            <a:r>
              <a:rPr lang="fr-BE" sz="2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are </a:t>
            </a:r>
            <a:r>
              <a:rPr lang="fr-BE" sz="2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preserved</a:t>
            </a:r>
            <a:endParaRPr lang="en-US" sz="28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099" y="1295869"/>
            <a:ext cx="54006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757105" y="764704"/>
            <a:ext cx="4390959" cy="50490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757105" y="1412776"/>
            <a:ext cx="4390959" cy="25922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2339752" y="5445224"/>
            <a:ext cx="144016" cy="14401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2699792" y="4466729"/>
            <a:ext cx="360040" cy="402431"/>
          </a:xfrm>
          <a:prstGeom prst="straightConnector1">
            <a:avLst/>
          </a:prstGeom>
          <a:ln w="1905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5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642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bscuser</dc:creator>
  <cp:lastModifiedBy>bscuser</cp:lastModifiedBy>
  <cp:revision>33</cp:revision>
  <dcterms:created xsi:type="dcterms:W3CDTF">2016-02-03T07:17:52Z</dcterms:created>
  <dcterms:modified xsi:type="dcterms:W3CDTF">2016-11-23T08:49:50Z</dcterms:modified>
</cp:coreProperties>
</file>