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 /><Relationship Id="rId11" Type="http://schemas.openxmlformats.org/officeDocument/2006/relationships/tableStyles" Target="tableStyles.xml" /><Relationship Id="rId12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32E96E-41F7-40C5-8419-297958CC00FA}" type="datetimeFigureOut">
              <a:rPr lang="en-US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6999B8-B6B4-4561-A3CD-BBCDAB9FC9D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C1A09AB-5C0C-D224-6B05-43340DA78D7B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85284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0835235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409121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09C3D35-61FD-EBA2-9F9F-581C82F1C169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019340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751634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1982443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3B3FCD1-4C82-CC41-2ADB-242402560A59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732057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718031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968047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C1BCCE-88E6-1903-73CE-7B3E165B3601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081049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6470709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391853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DBBA7A-C7F4-0509-F42F-97683A0D19D3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4615370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93422" y="41459"/>
            <a:ext cx="5326601" cy="1325562"/>
          </a:xfrm>
        </p:spPr>
        <p:txBody>
          <a:bodyPr/>
          <a:lstStyle/>
          <a:p>
            <a:pPr>
              <a:defRPr/>
            </a:pPr>
            <a:r>
              <a:rPr/>
              <a:t>Generic DataStore structure:</a:t>
            </a:r>
            <a:endParaRPr/>
          </a:p>
        </p:txBody>
      </p:sp>
      <p:sp>
        <p:nvSpPr>
          <p:cNvPr id="2013090773" name=""/>
          <p:cNvSpPr/>
          <p:nvPr/>
        </p:nvSpPr>
        <p:spPr bwMode="auto">
          <a:xfrm flipH="0" flipV="0">
            <a:off x="936880" y="2620122"/>
            <a:ext cx="3014708" cy="2850373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1600"/>
              <a:t>GenericDataStore:</a:t>
            </a:r>
            <a:endParaRPr sz="1600"/>
          </a:p>
          <a:p>
            <a:pPr>
              <a:defRPr/>
            </a:pPr>
            <a:r>
              <a:rPr sz="1600"/>
              <a:t>Attributes:</a:t>
            </a:r>
            <a:endParaRPr sz="1600"/>
          </a:p>
          <a:p>
            <a:pPr marL="283879" indent="-283879">
              <a:buFont typeface="Arial"/>
              <a:buChar char="–"/>
              <a:defRPr/>
            </a:pPr>
            <a:r>
              <a:rPr sz="1400"/>
              <a:t>data: DataFrame</a:t>
            </a:r>
            <a:endParaRPr sz="1400"/>
          </a:p>
          <a:p>
            <a:pPr marL="283879" indent="-283879">
              <a:buFont typeface="Arial"/>
              <a:buChar char="–"/>
              <a:defRPr/>
            </a:pPr>
            <a:r>
              <a:rPr sz="1400"/>
              <a:t>griddable: bool</a:t>
            </a:r>
            <a:endParaRPr sz="1400"/>
          </a:p>
          <a:p>
            <a:pPr marL="283879" indent="-283879">
              <a:buFont typeface="Arial"/>
              <a:buChar char="–"/>
              <a:defRPr/>
            </a:pPr>
            <a:r>
              <a:rPr sz="1400"/>
              <a:t>datatype: str</a:t>
            </a:r>
            <a:endParaRPr sz="1400"/>
          </a:p>
          <a:p>
            <a:pPr marL="283879" indent="-283879">
              <a:buFont typeface="Arial"/>
              <a:buChar char="–"/>
              <a:defRPr/>
            </a:pPr>
            <a:r>
              <a:rPr sz="1400"/>
              <a:t>instrument: str</a:t>
            </a:r>
            <a:endParaRPr sz="1400"/>
          </a:p>
          <a:p>
            <a:pPr marL="283879" indent="-283879">
              <a:buFont typeface="Arial"/>
              <a:buChar char="–"/>
              <a:defRPr/>
            </a:pPr>
            <a:r>
              <a:rPr sz="1400"/>
              <a:t>grid: GenericGrid | None</a:t>
            </a:r>
            <a:endParaRPr sz="1400"/>
          </a:p>
          <a:p>
            <a:pPr marL="283879" indent="-283879">
              <a:buFont typeface="Arial"/>
              <a:buChar char="–"/>
              <a:defRPr/>
            </a:pPr>
            <a:endParaRPr sz="1600"/>
          </a:p>
          <a:p>
            <a:pPr>
              <a:defRPr/>
            </a:pPr>
            <a:r>
              <a:rPr sz="1400"/>
              <a:t>Methods:</a:t>
            </a:r>
            <a:endParaRPr sz="1400"/>
          </a:p>
          <a:p>
            <a:pPr marL="239821" indent="-239821">
              <a:buFont typeface="Arial"/>
              <a:buChar char="–"/>
              <a:defRPr/>
            </a:pPr>
            <a:r>
              <a:rPr sz="1400"/>
              <a:t>Aggregate</a:t>
            </a:r>
            <a:endParaRPr sz="1400"/>
          </a:p>
          <a:p>
            <a:pPr marL="239821" indent="-239821">
              <a:buFont typeface="Arial"/>
              <a:buChar char="–"/>
              <a:defRPr/>
            </a:pPr>
            <a:r>
              <a:rPr sz="1400"/>
              <a:t>filter</a:t>
            </a:r>
            <a:endParaRPr sz="1400"/>
          </a:p>
          <a:p>
            <a:pPr marL="239821" indent="-239821">
              <a:buFont typeface="Arial"/>
              <a:buChar char="–"/>
              <a:defRPr/>
            </a:pPr>
            <a:r>
              <a:rPr sz="1400"/>
              <a:t>...</a:t>
            </a:r>
            <a:endParaRPr/>
          </a:p>
          <a:p>
            <a:pPr marL="283879" indent="-283879">
              <a:buFont typeface="Arial"/>
              <a:buChar char="–"/>
              <a:defRPr/>
            </a:pPr>
            <a:endParaRPr/>
          </a:p>
        </p:txBody>
      </p:sp>
      <p:sp>
        <p:nvSpPr>
          <p:cNvPr id="1665700386" name=""/>
          <p:cNvSpPr/>
          <p:nvPr/>
        </p:nvSpPr>
        <p:spPr bwMode="auto">
          <a:xfrm flipH="0" flipV="0">
            <a:off x="1910854" y="1638208"/>
            <a:ext cx="223302" cy="98191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4782344" name=""/>
          <p:cNvSpPr/>
          <p:nvPr/>
        </p:nvSpPr>
        <p:spPr bwMode="auto">
          <a:xfrm flipH="0" flipV="0">
            <a:off x="1910854" y="5470496"/>
            <a:ext cx="223301" cy="77016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23622010" name=""/>
          <p:cNvSpPr/>
          <p:nvPr/>
        </p:nvSpPr>
        <p:spPr bwMode="auto">
          <a:xfrm flipH="0" flipV="0">
            <a:off x="3951588" y="3948210"/>
            <a:ext cx="1274235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2128150" name=""/>
          <p:cNvSpPr txBox="1"/>
          <p:nvPr/>
        </p:nvSpPr>
        <p:spPr bwMode="auto">
          <a:xfrm flipH="0" flipV="0">
            <a:off x="2135973" y="1638208"/>
            <a:ext cx="1548402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load (read)</a:t>
            </a:r>
            <a:endParaRPr/>
          </a:p>
        </p:txBody>
      </p:sp>
      <p:sp>
        <p:nvSpPr>
          <p:cNvPr id="1377886451" name=""/>
          <p:cNvSpPr txBox="1"/>
          <p:nvPr/>
        </p:nvSpPr>
        <p:spPr bwMode="auto">
          <a:xfrm flipH="0" flipV="0">
            <a:off x="2135973" y="5871370"/>
            <a:ext cx="1550219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store (write)</a:t>
            </a:r>
            <a:endParaRPr/>
          </a:p>
        </p:txBody>
      </p:sp>
      <p:sp>
        <p:nvSpPr>
          <p:cNvPr id="1891889056" name=""/>
          <p:cNvSpPr txBox="1"/>
          <p:nvPr/>
        </p:nvSpPr>
        <p:spPr bwMode="auto">
          <a:xfrm flipH="0" flipV="0">
            <a:off x="4014908" y="3582090"/>
            <a:ext cx="1553723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to (convert)</a:t>
            </a:r>
            <a:endParaRPr/>
          </a:p>
        </p:txBody>
      </p:sp>
      <p:sp>
        <p:nvSpPr>
          <p:cNvPr id="46054583" name=""/>
          <p:cNvSpPr txBox="1"/>
          <p:nvPr/>
        </p:nvSpPr>
        <p:spPr bwMode="auto">
          <a:xfrm flipH="0" flipV="0">
            <a:off x="5521747" y="388145"/>
            <a:ext cx="6418779" cy="58525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 DataStore class is specific to one data types. It contains:</a:t>
            </a:r>
            <a:endParaRPr/>
          </a:p>
          <a:p>
            <a:pPr marL="283879" indent="-283879">
              <a:buFont typeface="Arial"/>
              <a:buChar char="–"/>
              <a:defRPr/>
            </a:pPr>
            <a:r>
              <a:rPr/>
              <a:t>the data (“data” attribute)</a:t>
            </a:r>
            <a:endParaRPr/>
          </a:p>
          <a:p>
            <a:pPr marL="283879" indent="-283879">
              <a:buFont typeface="Arial"/>
              <a:buChar char="–"/>
              <a:defRPr/>
            </a:pPr>
            <a:r>
              <a:rPr/>
              <a:t>some attributes of the data:</a:t>
            </a:r>
            <a:endParaRPr/>
          </a:p>
          <a:p>
            <a:pPr marL="683929" lvl="1" indent="-283879">
              <a:buFont typeface="Arial"/>
              <a:buChar char="–"/>
              <a:defRPr/>
            </a:pPr>
            <a:r>
              <a:rPr/>
              <a:t>griddable</a:t>
            </a:r>
            <a:endParaRPr/>
          </a:p>
          <a:p>
            <a:pPr marL="683929" lvl="1" indent="-283879">
              <a:buFont typeface="Arial"/>
              <a:buChar char="–"/>
              <a:defRPr/>
            </a:pPr>
            <a:r>
              <a:rPr/>
              <a:t>grid (if gridded!)</a:t>
            </a:r>
            <a:endParaRPr/>
          </a:p>
          <a:p>
            <a:pPr marL="683929" lvl="1" indent="-283879">
              <a:buFont typeface="Arial"/>
              <a:buChar char="–"/>
              <a:defRPr/>
            </a:pPr>
            <a:r>
              <a:rPr/>
              <a:t>instrument (instrument name)</a:t>
            </a:r>
            <a:endParaRPr/>
          </a:p>
          <a:p>
            <a:pPr marL="683929" lvl="1" indent="-283879">
              <a:buFont typeface="Arial"/>
              <a:buChar char="–"/>
              <a:defRPr/>
            </a:pPr>
            <a:r>
              <a:rPr/>
              <a:t>datatype (which should determine partly the output format, or the variables that can be expected.</a:t>
            </a:r>
            <a:endParaRPr/>
          </a:p>
          <a:p>
            <a:pPr lvl="0">
              <a:defRPr/>
            </a:pPr>
            <a:endParaRPr/>
          </a:p>
          <a:p>
            <a:pPr lvl="0">
              <a:defRPr/>
            </a:pPr>
            <a:r>
              <a:rPr/>
              <a:t>Each DataStore can have various methods, all of them have at least:</a:t>
            </a:r>
            <a:endParaRPr/>
          </a:p>
          <a:p>
            <a:pPr marL="283879" lvl="0" indent="-283879">
              <a:buFont typeface="Arial"/>
              <a:buChar char="–"/>
              <a:defRPr/>
            </a:pPr>
            <a:r>
              <a:rPr/>
              <a:t>a “aggregate” method, to aggregate on a grid</a:t>
            </a:r>
            <a:endParaRPr/>
          </a:p>
          <a:p>
            <a:pPr marL="283879" lvl="0" indent="-283879">
              <a:buFont typeface="Arial"/>
              <a:buChar char="–"/>
              <a:defRPr/>
            </a:pPr>
            <a:r>
              <a:rPr/>
              <a:t>a “filter” method, to apply some filters</a:t>
            </a:r>
            <a:endParaRPr/>
          </a:p>
          <a:p>
            <a:pPr lvl="0">
              <a:defRPr/>
            </a:pPr>
            <a:endParaRPr/>
          </a:p>
          <a:p>
            <a:pPr lvl="0">
              <a:defRPr/>
            </a:pPr>
            <a:r>
              <a:rPr/>
              <a:t>It has three main interfaces:</a:t>
            </a:r>
            <a:endParaRPr/>
          </a:p>
          <a:p>
            <a:pPr marL="283879" lvl="0" indent="-283879">
              <a:buFont typeface="Arial"/>
              <a:buChar char="–"/>
              <a:defRPr/>
            </a:pPr>
            <a:r>
              <a:rPr/>
              <a:t>load: read data from files (there can be variants, e.g. to read from raw or preprocessed files)</a:t>
            </a:r>
            <a:endParaRPr/>
          </a:p>
          <a:p>
            <a:pPr marL="283879" lvl="0" indent="-283879">
              <a:buFont typeface="Arial"/>
              <a:buChar char="–"/>
              <a:defRPr/>
            </a:pPr>
            <a:r>
              <a:rPr/>
              <a:t>store: write the data to files (in the “preprocessed” files format)</a:t>
            </a:r>
            <a:endParaRPr/>
          </a:p>
          <a:p>
            <a:pPr marL="283879" lvl="0" indent="-283879">
              <a:buFont typeface="Arial"/>
              <a:buChar char="–"/>
              <a:defRPr/>
            </a:pPr>
            <a:r>
              <a:rPr/>
              <a:t>to: convert to a different flavour of the DataStore structure (and leverage the specific methods of that other DS).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4165423" name=""/>
          <p:cNvSpPr/>
          <p:nvPr/>
        </p:nvSpPr>
        <p:spPr bwMode="auto">
          <a:xfrm flipH="0" flipV="0">
            <a:off x="3720635" y="5574046"/>
            <a:ext cx="2700290" cy="123917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DA-processed VIIRS files</a:t>
            </a:r>
            <a:endParaRPr/>
          </a:p>
        </p:txBody>
      </p:sp>
      <p:sp>
        <p:nvSpPr>
          <p:cNvPr id="867740858" name=""/>
          <p:cNvSpPr/>
          <p:nvPr/>
        </p:nvSpPr>
        <p:spPr bwMode="auto">
          <a:xfrm flipH="0" flipV="0">
            <a:off x="536605" y="3660136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u="none"/>
              <a:t>VIIRSDataStore</a:t>
            </a:r>
            <a:endParaRPr u="none"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300500440" name=""/>
          <p:cNvSpPr/>
          <p:nvPr/>
        </p:nvSpPr>
        <p:spPr bwMode="auto">
          <a:xfrm flipH="0" flipV="0">
            <a:off x="1555374" y="2380462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5034014" name=""/>
          <p:cNvSpPr/>
          <p:nvPr/>
        </p:nvSpPr>
        <p:spPr bwMode="auto">
          <a:xfrm flipH="0" flipV="0">
            <a:off x="1503261" y="4660492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9914539" name=""/>
          <p:cNvSpPr/>
          <p:nvPr/>
        </p:nvSpPr>
        <p:spPr bwMode="auto">
          <a:xfrm flipH="0" flipV="0">
            <a:off x="2693219" y="4041243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6272092" name=""/>
          <p:cNvSpPr txBox="1"/>
          <p:nvPr/>
        </p:nvSpPr>
        <p:spPr bwMode="auto">
          <a:xfrm flipH="0" flipV="0">
            <a:off x="84173" y="92475"/>
            <a:ext cx="11725539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Example: 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r>
              <a:rPr/>
              <a:t>Preprocess VIIRS data for use in DA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637892031" name=""/>
          <p:cNvSpPr/>
          <p:nvPr/>
        </p:nvSpPr>
        <p:spPr bwMode="auto">
          <a:xfrm flipH="0" flipV="0">
            <a:off x="3992475" y="3645150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DADataStore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631136677" name=""/>
          <p:cNvSpPr/>
          <p:nvPr/>
        </p:nvSpPr>
        <p:spPr bwMode="auto">
          <a:xfrm flipH="0" flipV="0">
            <a:off x="5011245" y="2365476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787490" name=""/>
          <p:cNvSpPr/>
          <p:nvPr/>
        </p:nvSpPr>
        <p:spPr bwMode="auto">
          <a:xfrm flipH="0" flipV="0">
            <a:off x="4959131" y="4645506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072983" name=""/>
          <p:cNvSpPr/>
          <p:nvPr/>
        </p:nvSpPr>
        <p:spPr bwMode="auto">
          <a:xfrm flipH="0" flipV="0">
            <a:off x="6149088" y="4026256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2391984" name=""/>
          <p:cNvSpPr/>
          <p:nvPr/>
        </p:nvSpPr>
        <p:spPr bwMode="auto">
          <a:xfrm flipH="0" flipV="0">
            <a:off x="316879" y="1111315"/>
            <a:ext cx="2700290" cy="1239174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RAW VIIRS data</a:t>
            </a:r>
            <a:endParaRPr/>
          </a:p>
        </p:txBody>
      </p:sp>
      <p:cxnSp>
        <p:nvCxnSpPr>
          <p:cNvPr id="1292446629" name=""/>
          <p:cNvCxnSpPr>
            <a:cxnSpLocks/>
          </p:cNvCxnSpPr>
          <p:nvPr/>
        </p:nvCxnSpPr>
        <p:spPr bwMode="auto">
          <a:xfrm rot="16199969" flipH="0" flipV="1">
            <a:off x="1374799" y="2346518"/>
            <a:ext cx="3988207" cy="3403755"/>
          </a:xfrm>
          <a:prstGeom prst="bentConnector3">
            <a:avLst>
              <a:gd name="adj1" fmla="val 48292"/>
            </a:avLst>
          </a:prstGeom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495122" name=""/>
          <p:cNvSpPr txBox="1"/>
          <p:nvPr/>
        </p:nvSpPr>
        <p:spPr bwMode="auto">
          <a:xfrm flipH="0" flipV="0">
            <a:off x="7423323" y="103761"/>
            <a:ext cx="4500869" cy="365795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indent="-283878">
              <a:buAutoNum type="arabicPeriod"/>
              <a:defRPr/>
            </a:pPr>
            <a:r>
              <a:rPr/>
              <a:t>The “VIIRSDataStore” is used to read the raw VIIRS files</a:t>
            </a:r>
            <a:endParaRPr/>
          </a:p>
          <a:p>
            <a:pPr marL="683928" lvl="1" indent="-283878">
              <a:buAutoNum type="arabicPeriod"/>
              <a:defRPr/>
            </a:pPr>
            <a:r>
              <a:rPr/>
              <a:t>Filters can be applied on the non-gridded data: </a:t>
            </a:r>
            <a:endParaRPr/>
          </a:p>
          <a:p>
            <a:pPr marL="683928" lvl="1" indent="-283878">
              <a:buAutoNum type="arabicPeriod"/>
              <a:defRPr/>
            </a:pPr>
            <a:r>
              <a:rPr/>
              <a:t>Data is gridded</a:t>
            </a:r>
            <a:endParaRPr/>
          </a:p>
          <a:p>
            <a:pPr marL="683928" lvl="1" indent="-283878">
              <a:buAutoNum type="arabicPeriod"/>
              <a:defRPr/>
            </a:pPr>
            <a:r>
              <a:rPr/>
              <a:t>More filters can be applied on the gridded data</a:t>
            </a:r>
            <a:endParaRPr/>
          </a:p>
          <a:p>
            <a:pPr marL="283878" lvl="0" indent="-283878">
              <a:buAutoNum type="arabicPeriod"/>
              <a:defRPr/>
            </a:pPr>
            <a:r>
              <a:rPr/>
              <a:t>The data is converted to a DADataStore:</a:t>
            </a:r>
            <a:endParaRPr/>
          </a:p>
          <a:p>
            <a:pPr marL="683928" lvl="1" indent="-283878">
              <a:buAutoNum type="arabicPeriod"/>
              <a:defRPr/>
            </a:pPr>
            <a:r>
              <a:rPr/>
              <a:t>DA-specific filters can be applied</a:t>
            </a:r>
            <a:endParaRPr/>
          </a:p>
          <a:p>
            <a:pPr marL="683928" lvl="1" indent="-283878">
              <a:buAutoNum type="arabicPeriod"/>
              <a:defRPr/>
            </a:pPr>
            <a:r>
              <a:rPr/>
              <a:t>data is written to files in the format that DA expects</a:t>
            </a:r>
            <a:endParaRPr/>
          </a:p>
          <a:p>
            <a:pPr marL="283878" indent="-283878">
              <a:buAutoNum type="arabicPeriod"/>
              <a:defRPr/>
            </a:pPr>
            <a:endParaRPr/>
          </a:p>
        </p:txBody>
      </p:sp>
      <p:sp>
        <p:nvSpPr>
          <p:cNvPr id="1020154234" name=""/>
          <p:cNvSpPr/>
          <p:nvPr/>
        </p:nvSpPr>
        <p:spPr bwMode="auto">
          <a:xfrm flipH="0" flipV="0">
            <a:off x="1216586" y="4160314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4382825" name=""/>
          <p:cNvSpPr/>
          <p:nvPr/>
        </p:nvSpPr>
        <p:spPr bwMode="auto">
          <a:xfrm flipH="0" flipV="0">
            <a:off x="1638237" y="4160314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126736" name=""/>
          <p:cNvSpPr/>
          <p:nvPr/>
        </p:nvSpPr>
        <p:spPr bwMode="auto">
          <a:xfrm flipH="0" flipV="0">
            <a:off x="4672458" y="4164752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135120" name=""/>
          <p:cNvSpPr/>
          <p:nvPr/>
        </p:nvSpPr>
        <p:spPr bwMode="auto">
          <a:xfrm flipH="0" flipV="0">
            <a:off x="11637520" y="772794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991079263" name=""/>
          <p:cNvSpPr/>
          <p:nvPr/>
        </p:nvSpPr>
        <p:spPr bwMode="auto">
          <a:xfrm flipH="0" flipV="0">
            <a:off x="11666377" y="1582942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6830186" name=""/>
          <p:cNvSpPr/>
          <p:nvPr/>
        </p:nvSpPr>
        <p:spPr bwMode="auto">
          <a:xfrm flipH="0" flipV="0">
            <a:off x="11666377" y="2583634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3497505" name=""/>
          <p:cNvSpPr/>
          <p:nvPr/>
        </p:nvSpPr>
        <p:spPr bwMode="auto">
          <a:xfrm flipH="0" flipV="0">
            <a:off x="7078572" y="5589032"/>
            <a:ext cx="2700290" cy="123917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PROVIDENTIA files (gridded or not)</a:t>
            </a:r>
            <a:endParaRPr/>
          </a:p>
        </p:txBody>
      </p:sp>
      <p:sp>
        <p:nvSpPr>
          <p:cNvPr id="1606469346" name=""/>
          <p:cNvSpPr/>
          <p:nvPr/>
        </p:nvSpPr>
        <p:spPr bwMode="auto">
          <a:xfrm flipH="0" flipV="0">
            <a:off x="536605" y="3660136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u="none"/>
              <a:t>VIIRSDataStore</a:t>
            </a:r>
            <a:endParaRPr u="none"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735712979" name=""/>
          <p:cNvSpPr/>
          <p:nvPr/>
        </p:nvSpPr>
        <p:spPr bwMode="auto">
          <a:xfrm flipH="0" flipV="0">
            <a:off x="1555374" y="2380462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8307388" name=""/>
          <p:cNvSpPr/>
          <p:nvPr/>
        </p:nvSpPr>
        <p:spPr bwMode="auto">
          <a:xfrm flipH="0" flipV="0">
            <a:off x="1503261" y="4660492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2484613" name=""/>
          <p:cNvSpPr/>
          <p:nvPr/>
        </p:nvSpPr>
        <p:spPr bwMode="auto">
          <a:xfrm flipH="0" flipV="0">
            <a:off x="2693219" y="4041243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751437" name=""/>
          <p:cNvSpPr txBox="1"/>
          <p:nvPr/>
        </p:nvSpPr>
        <p:spPr bwMode="auto">
          <a:xfrm flipH="0" flipV="0">
            <a:off x="84173" y="92475"/>
            <a:ext cx="11755059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Example: 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r>
              <a:rPr/>
              <a:t>Preprocess VIIRS data, apply DA-specific filters, and write for PROVIDENTIA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524628348" name=""/>
          <p:cNvSpPr/>
          <p:nvPr/>
        </p:nvSpPr>
        <p:spPr bwMode="auto">
          <a:xfrm flipH="0" flipV="0">
            <a:off x="3992475" y="3645150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DADataStore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229168269" name=""/>
          <p:cNvSpPr/>
          <p:nvPr/>
        </p:nvSpPr>
        <p:spPr bwMode="auto">
          <a:xfrm flipH="0" flipV="0">
            <a:off x="5011245" y="2365476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1140988" name=""/>
          <p:cNvSpPr/>
          <p:nvPr/>
        </p:nvSpPr>
        <p:spPr bwMode="auto">
          <a:xfrm flipH="0" flipV="0">
            <a:off x="4959131" y="4645506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508617" name=""/>
          <p:cNvSpPr/>
          <p:nvPr/>
        </p:nvSpPr>
        <p:spPr bwMode="auto">
          <a:xfrm flipH="0" flipV="0">
            <a:off x="6149088" y="4026256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654801" name=""/>
          <p:cNvSpPr/>
          <p:nvPr/>
        </p:nvSpPr>
        <p:spPr bwMode="auto">
          <a:xfrm flipH="0" flipV="0">
            <a:off x="316879" y="1111315"/>
            <a:ext cx="2700290" cy="1239174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RAW VIIRS data</a:t>
            </a:r>
            <a:endParaRPr/>
          </a:p>
        </p:txBody>
      </p:sp>
      <p:sp>
        <p:nvSpPr>
          <p:cNvPr id="674747906" name=""/>
          <p:cNvSpPr/>
          <p:nvPr/>
        </p:nvSpPr>
        <p:spPr bwMode="auto">
          <a:xfrm flipH="0" flipV="0">
            <a:off x="7350412" y="3589615"/>
            <a:ext cx="2156611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ProvidentiaDataStore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798752425" name=""/>
          <p:cNvSpPr/>
          <p:nvPr/>
        </p:nvSpPr>
        <p:spPr bwMode="auto">
          <a:xfrm flipH="0" flipV="0">
            <a:off x="8369181" y="2309941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7432245" name=""/>
          <p:cNvSpPr/>
          <p:nvPr/>
        </p:nvSpPr>
        <p:spPr bwMode="auto">
          <a:xfrm flipH="0" flipV="0">
            <a:off x="8317068" y="4589971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805678" name=""/>
          <p:cNvSpPr/>
          <p:nvPr/>
        </p:nvSpPr>
        <p:spPr bwMode="auto">
          <a:xfrm flipH="0" flipV="0">
            <a:off x="9507024" y="3970721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0448375" name=""/>
          <p:cNvCxnSpPr>
            <a:cxnSpLocks/>
          </p:cNvCxnSpPr>
          <p:nvPr/>
        </p:nvCxnSpPr>
        <p:spPr bwMode="auto">
          <a:xfrm rot="16199969" flipH="0" flipV="1">
            <a:off x="3097441" y="623877"/>
            <a:ext cx="3900860" cy="6761692"/>
          </a:xfrm>
          <a:prstGeom prst="bentConnector3">
            <a:avLst>
              <a:gd name="adj1" fmla="val 46931"/>
            </a:avLst>
          </a:prstGeom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5423728" name=""/>
          <p:cNvSpPr/>
          <p:nvPr/>
        </p:nvSpPr>
        <p:spPr bwMode="auto">
          <a:xfrm flipH="0" flipV="0">
            <a:off x="7078573" y="5622780"/>
            <a:ext cx="2700290" cy="123917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Gridded files for DA</a:t>
            </a:r>
            <a:endParaRPr/>
          </a:p>
        </p:txBody>
      </p:sp>
      <p:sp>
        <p:nvSpPr>
          <p:cNvPr id="515530186" name=""/>
          <p:cNvSpPr/>
          <p:nvPr/>
        </p:nvSpPr>
        <p:spPr bwMode="auto">
          <a:xfrm flipH="0" flipV="0">
            <a:off x="264765" y="5609094"/>
            <a:ext cx="2700290" cy="1239174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Preprocessed non-gridded files</a:t>
            </a:r>
            <a:endParaRPr/>
          </a:p>
        </p:txBody>
      </p:sp>
      <p:sp>
        <p:nvSpPr>
          <p:cNvPr id="1751228928" name=""/>
          <p:cNvSpPr/>
          <p:nvPr/>
        </p:nvSpPr>
        <p:spPr bwMode="auto">
          <a:xfrm flipH="0" flipV="0">
            <a:off x="536605" y="3660136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u="none"/>
              <a:t>VIIRSDataStore</a:t>
            </a:r>
            <a:endParaRPr u="none"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569607211" name=""/>
          <p:cNvSpPr/>
          <p:nvPr/>
        </p:nvSpPr>
        <p:spPr bwMode="auto">
          <a:xfrm flipH="0" flipV="0">
            <a:off x="1509136" y="2380462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779618" name=""/>
          <p:cNvSpPr/>
          <p:nvPr/>
        </p:nvSpPr>
        <p:spPr bwMode="auto">
          <a:xfrm flipH="0" flipV="0">
            <a:off x="1503261" y="4660492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33177" name=""/>
          <p:cNvSpPr/>
          <p:nvPr/>
        </p:nvSpPr>
        <p:spPr bwMode="auto">
          <a:xfrm flipH="0" flipV="0">
            <a:off x="2693219" y="4041243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690901" name=""/>
          <p:cNvSpPr txBox="1"/>
          <p:nvPr/>
        </p:nvSpPr>
        <p:spPr bwMode="auto">
          <a:xfrm flipH="0" flipV="0">
            <a:off x="84173" y="92475"/>
            <a:ext cx="11780259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Example: 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r>
              <a:rPr/>
              <a:t>Preprocess to a file, then re-use these files for DA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32710882" name=""/>
          <p:cNvSpPr/>
          <p:nvPr/>
        </p:nvSpPr>
        <p:spPr bwMode="auto">
          <a:xfrm flipH="0" flipV="0">
            <a:off x="3992475" y="3645150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VIIRSDataStore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467560294" name=""/>
          <p:cNvSpPr/>
          <p:nvPr/>
        </p:nvSpPr>
        <p:spPr bwMode="auto">
          <a:xfrm flipH="0" flipV="0">
            <a:off x="5011245" y="2365476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9698066" name=""/>
          <p:cNvSpPr/>
          <p:nvPr/>
        </p:nvSpPr>
        <p:spPr bwMode="auto">
          <a:xfrm flipH="0" flipV="0">
            <a:off x="4959131" y="4645506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6349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0422490" name=""/>
          <p:cNvSpPr/>
          <p:nvPr/>
        </p:nvSpPr>
        <p:spPr bwMode="auto">
          <a:xfrm flipH="0" flipV="0">
            <a:off x="6149088" y="4026256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090445" name=""/>
          <p:cNvSpPr/>
          <p:nvPr/>
        </p:nvSpPr>
        <p:spPr bwMode="auto">
          <a:xfrm flipH="0" flipV="0">
            <a:off x="316879" y="1111315"/>
            <a:ext cx="2700290" cy="1239174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RAW VIIRS data</a:t>
            </a:r>
            <a:endParaRPr/>
          </a:p>
        </p:txBody>
      </p:sp>
      <p:sp>
        <p:nvSpPr>
          <p:cNvPr id="560724982" name=""/>
          <p:cNvSpPr/>
          <p:nvPr/>
        </p:nvSpPr>
        <p:spPr bwMode="auto">
          <a:xfrm flipH="0" flipV="0">
            <a:off x="1216586" y="4160314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0809815" name=""/>
          <p:cNvSpPr/>
          <p:nvPr/>
        </p:nvSpPr>
        <p:spPr bwMode="auto">
          <a:xfrm flipH="0" flipV="0">
            <a:off x="4672458" y="4164752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951552" name=""/>
          <p:cNvSpPr/>
          <p:nvPr/>
        </p:nvSpPr>
        <p:spPr bwMode="auto">
          <a:xfrm flipH="0" flipV="0">
            <a:off x="7350410" y="3589614"/>
            <a:ext cx="2156612" cy="100035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DADataStore</a:t>
            </a:r>
            <a:endParaRPr/>
          </a:p>
          <a:p>
            <a:pPr marL="283878" indent="-283878">
              <a:buFont typeface="Arial"/>
              <a:buChar char="–"/>
              <a:defRPr/>
            </a:pPr>
            <a:endParaRPr/>
          </a:p>
        </p:txBody>
      </p:sp>
      <p:sp>
        <p:nvSpPr>
          <p:cNvPr id="1275541575" name=""/>
          <p:cNvSpPr/>
          <p:nvPr/>
        </p:nvSpPr>
        <p:spPr bwMode="auto">
          <a:xfrm flipH="0" flipV="0">
            <a:off x="8369181" y="2309940"/>
            <a:ext cx="223301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3711748" name=""/>
          <p:cNvSpPr/>
          <p:nvPr/>
        </p:nvSpPr>
        <p:spPr bwMode="auto">
          <a:xfrm flipH="0" flipV="0">
            <a:off x="8317068" y="4589970"/>
            <a:ext cx="223300" cy="129465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6349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365143" name=""/>
          <p:cNvSpPr/>
          <p:nvPr/>
        </p:nvSpPr>
        <p:spPr bwMode="auto">
          <a:xfrm flipH="0" flipV="0">
            <a:off x="9507024" y="3970720"/>
            <a:ext cx="1274234" cy="1941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16180343" name=""/>
          <p:cNvCxnSpPr>
            <a:cxnSpLocks/>
          </p:cNvCxnSpPr>
          <p:nvPr/>
        </p:nvCxnSpPr>
        <p:spPr bwMode="auto">
          <a:xfrm rot="16199969" flipH="0" flipV="1">
            <a:off x="4821355" y="2347790"/>
            <a:ext cx="3900860" cy="3313861"/>
          </a:xfrm>
          <a:prstGeom prst="bentConnector3">
            <a:avLst>
              <a:gd name="adj1" fmla="val 46931"/>
            </a:avLst>
          </a:prstGeom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3997958" name=""/>
          <p:cNvSpPr/>
          <p:nvPr/>
        </p:nvSpPr>
        <p:spPr bwMode="auto">
          <a:xfrm flipH="0" flipV="0">
            <a:off x="3772750" y="1070766"/>
            <a:ext cx="2700290" cy="1239174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Preprocessed non-gridded files</a:t>
            </a:r>
            <a:endParaRPr/>
          </a:p>
        </p:txBody>
      </p:sp>
      <p:cxnSp>
        <p:nvCxnSpPr>
          <p:cNvPr id="0" name=""/>
          <p:cNvCxnSpPr>
            <a:cxnSpLocks/>
            <a:endCxn id="1946779618" idx="2"/>
          </p:cNvCxnSpPr>
          <p:nvPr/>
        </p:nvCxnSpPr>
        <p:spPr bwMode="auto">
          <a:xfrm rot="5399977" flipH="0" flipV="1">
            <a:off x="-236904" y="4110404"/>
            <a:ext cx="3689497" cy="0"/>
          </a:xfrm>
          <a:prstGeom prst="line">
            <a:avLst/>
          </a:prstGeom>
          <a:ln w="38099" cap="flat" cmpd="sng" algn="ctr">
            <a:solidFill>
              <a:srgbClr val="FF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8536772" name=""/>
          <p:cNvSpPr txBox="1"/>
          <p:nvPr/>
        </p:nvSpPr>
        <p:spPr bwMode="auto">
          <a:xfrm flipH="0" flipV="0">
            <a:off x="7001359" y="240436"/>
            <a:ext cx="5102026" cy="2834999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buAutoNum type="arabicPeriod"/>
              <a:defRPr/>
            </a:pPr>
            <a:r>
              <a:rPr/>
              <a:t>Script 1: Read raw files, apply some filters, write to temporary files (in a standard or class-specific format)</a:t>
            </a:r>
            <a:endParaRPr/>
          </a:p>
          <a:p>
            <a:pPr marL="283879" indent="-283879">
              <a:buAutoNum type="arabicPeriod"/>
              <a:defRPr/>
            </a:pPr>
            <a:r>
              <a:rPr/>
              <a:t>Script 2:</a:t>
            </a:r>
            <a:endParaRPr/>
          </a:p>
          <a:p>
            <a:pPr marL="683929" lvl="1" indent="-283879">
              <a:buAutoNum type="arabicPeriod"/>
              <a:defRPr/>
            </a:pPr>
            <a:r>
              <a:rPr/>
              <a:t>Read the preprocessed files from step 1 (in a different script, but with the same “VIIRSDataStore” object. grid them, apply further filtering</a:t>
            </a:r>
            <a:endParaRPr/>
          </a:p>
          <a:p>
            <a:pPr marL="683929" lvl="1" indent="-283879">
              <a:buAutoNum type="arabicPeriod"/>
              <a:defRPr/>
            </a:pPr>
            <a:r>
              <a:rPr/>
              <a:t>Convert to a DADataStore and write for DA</a:t>
            </a:r>
            <a:endParaRPr/>
          </a:p>
        </p:txBody>
      </p:sp>
      <p:sp>
        <p:nvSpPr>
          <p:cNvPr id="1689628011" name=""/>
          <p:cNvSpPr/>
          <p:nvPr/>
        </p:nvSpPr>
        <p:spPr bwMode="auto">
          <a:xfrm flipH="0" flipV="0">
            <a:off x="9635527" y="815393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906804" name=""/>
          <p:cNvSpPr/>
          <p:nvPr/>
        </p:nvSpPr>
        <p:spPr bwMode="auto">
          <a:xfrm flipH="0" flipV="0">
            <a:off x="9348852" y="2161980"/>
            <a:ext cx="286673" cy="295921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0" name=""/>
          <p:cNvCxnSpPr>
            <a:cxnSpLocks/>
          </p:cNvCxnSpPr>
          <p:nvPr/>
        </p:nvCxnSpPr>
        <p:spPr bwMode="auto">
          <a:xfrm flipH="0" flipV="0">
            <a:off x="3376310" y="1026480"/>
            <a:ext cx="46237" cy="5705752"/>
          </a:xfrm>
          <a:prstGeom prst="line">
            <a:avLst/>
          </a:prstGeom>
          <a:ln w="38099" cap="flat" cmpd="sng" algn="ctr">
            <a:solidFill>
              <a:schemeClr val="tx1"/>
            </a:solidFill>
            <a:prstDash val="dash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3004772" name=""/>
          <p:cNvSpPr txBox="1"/>
          <p:nvPr/>
        </p:nvSpPr>
        <p:spPr bwMode="auto">
          <a:xfrm flipH="0" flipV="0">
            <a:off x="370847" y="1284318"/>
            <a:ext cx="11924618" cy="39322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Decentralized architecture:</a:t>
            </a:r>
            <a:endParaRPr/>
          </a:p>
          <a:p>
            <a:pPr marL="283878" lvl="0" indent="-283878">
              <a:buFont typeface="Arial"/>
              <a:buChar char="–"/>
              <a:defRPr/>
            </a:pPr>
            <a:r>
              <a:rPr/>
              <a:t>Classes can be developed in relative isolation:</a:t>
            </a:r>
            <a:endParaRPr/>
          </a:p>
          <a:p>
            <a:pPr marL="683927" lvl="1" indent="-283878">
              <a:buFont typeface="Arial"/>
              <a:buChar char="–"/>
              <a:defRPr/>
            </a:pPr>
            <a:r>
              <a:rPr/>
              <a:t>The maintainer of the “VIIRSDataStore” doesn’t have to know about the file format of the DA</a:t>
            </a:r>
            <a:endParaRPr/>
          </a:p>
          <a:p>
            <a:pPr marL="683927" lvl="1" indent="-283878">
              <a:buFont typeface="Arial"/>
              <a:buChar char="–"/>
              <a:defRPr/>
            </a:pPr>
            <a:r>
              <a:rPr/>
              <a:t>The maintainer of the “DADataStore” can change the format without having to care of the impact on other classes.</a:t>
            </a:r>
            <a:endParaRPr/>
          </a:p>
          <a:p>
            <a:pPr marL="683927" lvl="1" indent="-283878">
              <a:buFont typeface="Arial"/>
              <a:buChar char="–"/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Technical complications (e.g. parallelization) don’t need to be handled in a global way (i.e. implement complex approaches only when and where they are really needed).</a:t>
            </a:r>
            <a:endParaRPr/>
          </a:p>
          <a:p>
            <a:pPr marL="283878" lvl="0" indent="-283878">
              <a:buFont typeface="Arial"/>
              <a:buChar char="–"/>
              <a:defRPr/>
            </a:pPr>
            <a:r>
              <a:rPr/>
              <a:t>Easy to extend the library (just develop new classes!)</a:t>
            </a:r>
            <a:endParaRPr/>
          </a:p>
          <a:p>
            <a:pPr marL="283878" lvl="0" indent="-283878">
              <a:buFont typeface="Arial"/>
              <a:buChar char="–"/>
              <a:defRPr/>
            </a:pPr>
            <a:r>
              <a:rPr/>
              <a:t>There isn’t really a central class/object. The generic base class is here to enforce coherence, but it contains very little code.</a:t>
            </a:r>
            <a:endParaRPr/>
          </a:p>
          <a:p>
            <a:pPr marL="283878" lvl="0" indent="-283878">
              <a:buFont typeface="Arial"/>
              <a:buChar char="–"/>
              <a:defRPr/>
            </a:pPr>
            <a:r>
              <a:rPr/>
              <a:t>Flexible usage:</a:t>
            </a:r>
            <a:endParaRPr/>
          </a:p>
          <a:p>
            <a:pPr marL="683927" lvl="1" indent="-283878">
              <a:buFont typeface="Arial"/>
              <a:buChar char="–"/>
              <a:defRPr/>
            </a:pPr>
            <a:r>
              <a:rPr/>
              <a:t>Possible to chain several operations, and divide the tasks in several steps/scripts, writing data to intermediate files and picking it up later</a:t>
            </a:r>
            <a:endParaRPr/>
          </a:p>
          <a:p>
            <a:pPr marL="683927" lvl="1" indent="-283878">
              <a:buFont typeface="Arial"/>
              <a:buChar char="–"/>
              <a:defRPr/>
            </a:pPr>
            <a:r>
              <a:rPr/>
              <a:t>Several paths to do the same thing ==&gt; no imposed workflow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ONLYOFFICE/8.1.0.169</Application>
  <DocSecurity>0</DocSecurity>
  <PresentationFormat>Widescreen</PresentationFormat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7</cp:revision>
  <dcterms:modified xsi:type="dcterms:W3CDTF">2024-07-22T08:45:23Z</dcterms:modified>
  <cp:category/>
  <cp:contentStatus/>
  <cp:version/>
</cp:coreProperties>
</file>