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notesSlides/notesSlide5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1.xml" ContentType="application/vnd.openxmlformats-officedocument.presentationml.notesSlide+xml"/>
  <Override PartName="/ppt/slideLayouts/slideLayout9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0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2.xml" ContentType="application/vnd.openxmlformats-officedocument.theme+xml"/>
  <Override PartName="/ppt/slideLayouts/slideLayout11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viewProps.xml" ContentType="application/vnd.openxmlformats-officedocument.presentationml.viewProps+xml"/>
  <Override PartName="/ppt/notesSlides/notesSlide3.xml" ContentType="application/vnd.openxmlformats-officedocument.presentationml.notesSlide+xml"/>
  <Override PartName="/ppt/presProps.xml" ContentType="application/vnd.openxmlformats-officedocument.presentationml.presProp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presentation.xml" ContentType="application/vnd.openxmlformats-officedocument.presentationml.presentation.main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>
  <p:sldMasterIdLst>
    <p:sldMasterId id="2147483648" r:id="rId1"/>
  </p:sldMasterIdLst>
  <p:notesMasterIdLst>
    <p:notesMasterId r:id="rId9"/>
  </p:notesMasterIdLst>
  <p:sldIdLst>
    <p:sldId id="256" r:id="rId4"/>
    <p:sldId id="257" r:id="rId5"/>
    <p:sldId id="258" r:id="rId6"/>
    <p:sldId id="259" r:id="rId7"/>
    <p:sldId id="260" r:id="rId8"/>
  </p:sldIdLst>
  <p:sldSz cx="12192000" cy="6858000"/>
  <p:notesSz cx="6858000" cy="9144000"/>
  <p:defaultTextStyle>
    <a:defPPr>
      <a:defRPr lang="en-US"/>
    </a:defPPr>
    <a:lvl1pPr marL="0" algn="l" defTabSz="9144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 varScale="1">
        <p:scale>
          <a:sx n="100" d="100"/>
          <a:sy n="100" d="100"/>
        </p:scale>
        <p:origin x="378" y="90"/>
      </p:cViewPr>
      <p:guideLst>
        <p:guide pos="3840"/>
        <p:guide pos="2160" orient="horz"/>
      </p:guideLst>
    </p:cSldViewPr>
  </p:slide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theme" Target="theme/theme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notesMaster" Target="notesMasters/notesMaster1.xml"/><Relationship Id="rId10" Type="http://schemas.openxmlformats.org/officeDocument/2006/relationships/presProps" Target="presProps.xml" /><Relationship Id="rId11" Type="http://schemas.openxmlformats.org/officeDocument/2006/relationships/tableStyles" Target="tableStyles.xml" /><Relationship Id="rId12" Type="http://schemas.openxmlformats.org/officeDocument/2006/relationships/viewProps" Target="viewProps.xml" /></Relationships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 bwMode="auto"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3632E96E-41F7-40C5-8419-297958CC00FA}" type="datetimeFigureOut">
              <a:rPr lang="en-US"/>
              <a:t>10/30/2013</a:t>
            </a:fld>
            <a:endParaRPr lang="en-US"/>
          </a:p>
        </p:txBody>
      </p:sp>
      <p:sp>
        <p:nvSpPr>
          <p:cNvPr id="4" name="Slide Image Placeholder 3"/>
          <p:cNvSpPr>
            <a:spLocks noChangeAspect="1" noGrp="1" noRot="1"/>
          </p:cNvSpPr>
          <p:nvPr>
            <p:ph type="sldImg" idx="2"/>
          </p:nvPr>
        </p:nvSpPr>
        <p:spPr bwMode="auto"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>
              <a:defRPr/>
            </a:pPr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 bwMode="auto"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 bwMode="auto"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2E6999B8-B6B4-4561-A3CD-BBCDAB9FC9D9}" type="slidenum">
              <a:rPr lang="en-US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>
      <a:defRPr sz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 ?>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 ?>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 ?>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 ?>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 ?>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ChangeAspect="1" noGrp="1" noRot="1"/>
          </p:cNvSpPr>
          <p:nvPr>
            <p:ph type="sldImg"/>
          </p:nvPr>
        </p:nvSpPr>
        <p:spPr bwMode="auto"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 bwMode="auto"/>
        <p:txBody>
          <a:bodyPr/>
          <a:lstStyle/>
          <a:p>
            <a:pPr>
              <a:defRPr/>
            </a:pPr>
            <a:fld id="{5C1A09AB-5C0C-D224-6B05-43340DA78D7B}" type="slidenum">
              <a:rPr/>
              <a:t/>
            </a:fld>
            <a:endParaRPr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6852849" name="Slide Image Placeholder 1"/>
          <p:cNvSpPr>
            <a:spLocks noChangeAspect="1" noGrp="1" noRot="1"/>
          </p:cNvSpPr>
          <p:nvPr>
            <p:ph type="sldImg"/>
          </p:nvPr>
        </p:nvSpPr>
        <p:spPr bwMode="auto"/>
      </p:sp>
      <p:sp>
        <p:nvSpPr>
          <p:cNvPr id="1208352358" name="Notes Placeholder 2"/>
          <p:cNvSpPr>
            <a:spLocks noGrp="1"/>
          </p:cNvSpPr>
          <p:nvPr>
            <p:ph type="body" idx="1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1440912134" name="Slide Number Placeholder 3"/>
          <p:cNvSpPr>
            <a:spLocks noGrp="1"/>
          </p:cNvSpPr>
          <p:nvPr>
            <p:ph type="sldNum" sz="quarter" idx="10"/>
          </p:nvPr>
        </p:nvSpPr>
        <p:spPr bwMode="auto"/>
        <p:txBody>
          <a:bodyPr/>
          <a:lstStyle/>
          <a:p>
            <a:pPr>
              <a:defRPr/>
            </a:pPr>
            <a:fld id="{309C3D35-61FD-EBA2-9F9F-581C82F1C169}" type="slidenum">
              <a:rPr/>
              <a:t/>
            </a:fld>
            <a:endParaRPr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030193400" name="Slide Image Placeholder 1"/>
          <p:cNvSpPr>
            <a:spLocks noChangeAspect="1" noGrp="1" noRot="1"/>
          </p:cNvSpPr>
          <p:nvPr>
            <p:ph type="sldImg"/>
          </p:nvPr>
        </p:nvSpPr>
        <p:spPr bwMode="auto"/>
      </p:sp>
      <p:sp>
        <p:nvSpPr>
          <p:cNvPr id="207516342" name="Notes Placeholder 2"/>
          <p:cNvSpPr>
            <a:spLocks noGrp="1"/>
          </p:cNvSpPr>
          <p:nvPr>
            <p:ph type="body" idx="1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1819824433" name="Slide Number Placeholder 3"/>
          <p:cNvSpPr>
            <a:spLocks noGrp="1"/>
          </p:cNvSpPr>
          <p:nvPr>
            <p:ph type="sldNum" sz="quarter" idx="10"/>
          </p:nvPr>
        </p:nvSpPr>
        <p:spPr bwMode="auto"/>
        <p:txBody>
          <a:bodyPr/>
          <a:lstStyle/>
          <a:p>
            <a:pPr>
              <a:defRPr/>
            </a:pPr>
            <a:fld id="{33B3FCD1-4C82-CC41-2ADB-242402560A59}" type="slidenum">
              <a:rPr/>
              <a:t/>
            </a:fld>
            <a:endParaRPr/>
          </a:p>
        </p:txBody>
      </p:sp>
    </p:spTree>
  </p:cSld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17320574" name="Slide Image Placeholder 1"/>
          <p:cNvSpPr>
            <a:spLocks noChangeAspect="1" noGrp="1" noRot="1"/>
          </p:cNvSpPr>
          <p:nvPr>
            <p:ph type="sldImg"/>
          </p:nvPr>
        </p:nvSpPr>
        <p:spPr bwMode="auto"/>
      </p:sp>
      <p:sp>
        <p:nvSpPr>
          <p:cNvPr id="771803170" name="Notes Placeholder 2"/>
          <p:cNvSpPr>
            <a:spLocks noGrp="1"/>
          </p:cNvSpPr>
          <p:nvPr>
            <p:ph type="body" idx="1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1096804700" name="Slide Number Placeholder 3"/>
          <p:cNvSpPr>
            <a:spLocks noGrp="1"/>
          </p:cNvSpPr>
          <p:nvPr>
            <p:ph type="sldNum" sz="quarter" idx="10"/>
          </p:nvPr>
        </p:nvSpPr>
        <p:spPr bwMode="auto"/>
        <p:txBody>
          <a:bodyPr/>
          <a:lstStyle/>
          <a:p>
            <a:pPr>
              <a:defRPr/>
            </a:pPr>
            <a:fld id="{90C1BCCE-88E6-1903-73CE-7B3E165B3601}" type="slidenum">
              <a:rPr/>
              <a:t/>
            </a:fld>
            <a:endParaRPr/>
          </a:p>
        </p:txBody>
      </p:sp>
    </p:spTree>
  </p:cSld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30810495" name="Slide Image Placeholder 1"/>
          <p:cNvSpPr>
            <a:spLocks noChangeAspect="1" noGrp="1" noRot="1"/>
          </p:cNvSpPr>
          <p:nvPr>
            <p:ph type="sldImg"/>
          </p:nvPr>
        </p:nvSpPr>
        <p:spPr bwMode="auto"/>
      </p:sp>
      <p:sp>
        <p:nvSpPr>
          <p:cNvPr id="964707090" name="Notes Placeholder 2"/>
          <p:cNvSpPr>
            <a:spLocks noGrp="1"/>
          </p:cNvSpPr>
          <p:nvPr>
            <p:ph type="body" idx="1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1239185373" name="Slide Number Placeholder 3"/>
          <p:cNvSpPr>
            <a:spLocks noGrp="1"/>
          </p:cNvSpPr>
          <p:nvPr>
            <p:ph type="sldNum" sz="quarter" idx="10"/>
          </p:nvPr>
        </p:nvSpPr>
        <p:spPr bwMode="auto"/>
        <p:txBody>
          <a:bodyPr/>
          <a:lstStyle/>
          <a:p>
            <a:pPr>
              <a:defRPr/>
            </a:pPr>
            <a:fld id="{B7DBBA7A-C7F4-0509-F42F-97683A0D19D3}" type="slidenum">
              <a:rPr/>
              <a:t/>
            </a:fld>
            <a:endParaRPr/>
          </a:p>
        </p:txBody>
      </p:sp>
    </p:spTree>
  </p:cSld>
</p:note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title" userDrawn="1">
  <p:cSld name="Title Slid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auto"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auto"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 lang="en-US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vertTx" userDrawn="1">
  <p:cSld name="Title and Vertical 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vertTitleAndTx" userDrawn="1">
  <p:cSld name="Vertical Title and 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 bwMode="auto">
          <a:xfrm>
            <a:off x="8724900" y="365125"/>
            <a:ext cx="2628900" cy="5811838"/>
          </a:xfrm>
        </p:spPr>
        <p:txBody>
          <a:bodyPr vert="eaVert"/>
          <a:lstStyle/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 bwMode="auto">
          <a:xfrm>
            <a:off x="838200" y="365125"/>
            <a:ext cx="7734300" cy="5811838"/>
          </a:xfrm>
        </p:spPr>
        <p:txBody>
          <a:bodyPr vert="eaVert"/>
          <a:lstStyle/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obj" userDrawn="1">
  <p:cSld name="Title and Conten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secHead" userDrawn="1">
  <p:cSld name="Section Header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auto"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en-US"/>
              <a:t>Click to edit Master text styles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twoObj" userDrawn="1">
  <p:cSld name="Two Conten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 bwMode="auto">
          <a:xfrm>
            <a:off x="838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 bwMode="auto">
          <a:xfrm>
            <a:off x="6172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twoTxTwoObj" userDrawn="1">
  <p:cSld name="Comparis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auto">
          <a:xfrm>
            <a:off x="839788" y="365125"/>
            <a:ext cx="10515600" cy="1325563"/>
          </a:xfrm>
        </p:spPr>
        <p:txBody>
          <a:bodyPr/>
          <a:lstStyle/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en-US"/>
              <a:t>Click to edit Master text styles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 bwMode="auto">
          <a:xfrm>
            <a:off x="839788" y="2505074"/>
            <a:ext cx="5157787" cy="3684588"/>
          </a:xfrm>
        </p:spPr>
        <p:txBody>
          <a:bodyPr/>
          <a:lstStyle/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en-US"/>
              <a:t>Click to edit Master text styles</a:t>
            </a:r>
            <a:endParaRPr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 bwMode="auto">
          <a:xfrm>
            <a:off x="6172200" y="2505074"/>
            <a:ext cx="5183188" cy="3684588"/>
          </a:xfrm>
        </p:spPr>
        <p:txBody>
          <a:bodyPr/>
          <a:lstStyle/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titleOnly" userDrawn="1">
  <p:cSld name="Title Only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blank" userDrawn="1">
  <p:cSld name="Blank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objTx" userDrawn="1">
  <p:cSld name="Content with Capti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 bwMode="auto"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en-US"/>
              <a:t>Click to edit Master text styles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1" type="picTx" userDrawn="1">
  <p:cSld name="Picture with Capti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ChangeAspect="1" noGrp="1"/>
          </p:cNvSpPr>
          <p:nvPr>
            <p:ph type="pic" idx="1"/>
          </p:nvPr>
        </p:nvSpPr>
        <p:spPr bwMode="auto"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r>
              <a:rPr lang="en-US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en-US"/>
              <a:t>Click to edit Master text styles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en-US"/>
              <a:t>Click to 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BCC18F51-09EC-435C-A3BA-64A766E099C0}" type="datetimeFigureOut">
              <a:rPr lang="en-US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8395586-F03A-48D1-94DF-16B239DF4FB5}" type="slidenum">
              <a:rPr lang="en-US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xmlns:mc="http://schemas.openxmlformats.org/markup-compatibility/2006" showMasterPhAnim="0" showMasterSp="1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154615370" name="Title 1"/>
          <p:cNvSpPr>
            <a:spLocks noGrp="1"/>
          </p:cNvSpPr>
          <p:nvPr>
            <p:ph type="title"/>
          </p:nvPr>
        </p:nvSpPr>
        <p:spPr bwMode="auto">
          <a:xfrm flipH="0" flipV="0">
            <a:off x="93422" y="41459"/>
            <a:ext cx="5326601" cy="1325562"/>
          </a:xfrm>
        </p:spPr>
        <p:txBody>
          <a:bodyPr/>
          <a:lstStyle/>
          <a:p>
            <a:pPr>
              <a:defRPr/>
            </a:pPr>
            <a:r>
              <a:rPr/>
              <a:t>Generic DataStore structure:</a:t>
            </a:r>
            <a:endParaRPr/>
          </a:p>
        </p:txBody>
      </p:sp>
      <p:sp>
        <p:nvSpPr>
          <p:cNvPr id="2013090773" name=""/>
          <p:cNvSpPr/>
          <p:nvPr/>
        </p:nvSpPr>
        <p:spPr bwMode="auto">
          <a:xfrm flipH="0" flipV="0">
            <a:off x="936880" y="2620122"/>
            <a:ext cx="3014708" cy="2850373"/>
          </a:xfrm>
          <a:prstGeom prst="flowChartAlternateProcess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r>
              <a:rPr sz="1600"/>
              <a:t>GenericDataStore:</a:t>
            </a:r>
            <a:endParaRPr sz="1600"/>
          </a:p>
          <a:p>
            <a:pPr>
              <a:defRPr/>
            </a:pPr>
            <a:r>
              <a:rPr sz="1600"/>
              <a:t>Attributes:</a:t>
            </a:r>
            <a:endParaRPr sz="1600"/>
          </a:p>
          <a:p>
            <a:pPr marL="283879" indent="-283879">
              <a:buFont typeface="Arial"/>
              <a:buChar char="–"/>
              <a:defRPr/>
            </a:pPr>
            <a:r>
              <a:rPr sz="1400"/>
              <a:t>data: DataFrame</a:t>
            </a:r>
            <a:endParaRPr sz="1400"/>
          </a:p>
          <a:p>
            <a:pPr marL="283879" indent="-283879">
              <a:buFont typeface="Arial"/>
              <a:buChar char="–"/>
              <a:defRPr/>
            </a:pPr>
            <a:r>
              <a:rPr sz="1400"/>
              <a:t>griddable: bool</a:t>
            </a:r>
            <a:endParaRPr sz="1400"/>
          </a:p>
          <a:p>
            <a:pPr marL="283879" indent="-283879">
              <a:buFont typeface="Arial"/>
              <a:buChar char="–"/>
              <a:defRPr/>
            </a:pPr>
            <a:r>
              <a:rPr sz="1400"/>
              <a:t>datatype: str</a:t>
            </a:r>
            <a:endParaRPr sz="1400"/>
          </a:p>
          <a:p>
            <a:pPr marL="283879" indent="-283879">
              <a:buFont typeface="Arial"/>
              <a:buChar char="–"/>
              <a:defRPr/>
            </a:pPr>
            <a:r>
              <a:rPr sz="1400"/>
              <a:t>instrument: str</a:t>
            </a:r>
            <a:endParaRPr sz="1400"/>
          </a:p>
          <a:p>
            <a:pPr marL="283879" indent="-283879">
              <a:buFont typeface="Arial"/>
              <a:buChar char="–"/>
              <a:defRPr/>
            </a:pPr>
            <a:r>
              <a:rPr sz="1400"/>
              <a:t>grid: GenericGrid | None</a:t>
            </a:r>
            <a:endParaRPr sz="1400"/>
          </a:p>
          <a:p>
            <a:pPr marL="283879" indent="-283879">
              <a:buFont typeface="Arial"/>
              <a:buChar char="–"/>
              <a:defRPr/>
            </a:pPr>
            <a:endParaRPr sz="1600"/>
          </a:p>
          <a:p>
            <a:pPr>
              <a:defRPr/>
            </a:pPr>
            <a:r>
              <a:rPr sz="1400"/>
              <a:t>Methods:</a:t>
            </a:r>
            <a:endParaRPr sz="1400"/>
          </a:p>
          <a:p>
            <a:pPr marL="239821" indent="-239821">
              <a:buFont typeface="Arial"/>
              <a:buChar char="–"/>
              <a:defRPr/>
            </a:pPr>
            <a:r>
              <a:rPr sz="1400"/>
              <a:t>Aggregate</a:t>
            </a:r>
            <a:endParaRPr sz="1400"/>
          </a:p>
          <a:p>
            <a:pPr marL="239821" indent="-239821">
              <a:buFont typeface="Arial"/>
              <a:buChar char="–"/>
              <a:defRPr/>
            </a:pPr>
            <a:r>
              <a:rPr sz="1400"/>
              <a:t>filter</a:t>
            </a:r>
            <a:endParaRPr sz="1400"/>
          </a:p>
          <a:p>
            <a:pPr marL="239821" indent="-239821">
              <a:buFont typeface="Arial"/>
              <a:buChar char="–"/>
              <a:defRPr/>
            </a:pPr>
            <a:r>
              <a:rPr sz="1400"/>
              <a:t>...</a:t>
            </a:r>
            <a:endParaRPr/>
          </a:p>
          <a:p>
            <a:pPr marL="283879" indent="-283879">
              <a:buFont typeface="Arial"/>
              <a:buChar char="–"/>
              <a:defRPr/>
            </a:pPr>
            <a:endParaRPr/>
          </a:p>
        </p:txBody>
      </p:sp>
      <p:sp>
        <p:nvSpPr>
          <p:cNvPr id="1665700386" name=""/>
          <p:cNvSpPr/>
          <p:nvPr/>
        </p:nvSpPr>
        <p:spPr bwMode="auto">
          <a:xfrm flipH="0" flipV="0">
            <a:off x="1910854" y="1638208"/>
            <a:ext cx="223302" cy="981914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274782344" name=""/>
          <p:cNvSpPr/>
          <p:nvPr/>
        </p:nvSpPr>
        <p:spPr bwMode="auto">
          <a:xfrm flipH="0" flipV="0">
            <a:off x="1910854" y="5470496"/>
            <a:ext cx="223301" cy="77016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endParaRPr/>
          </a:p>
        </p:txBody>
      </p:sp>
      <p:sp>
        <p:nvSpPr>
          <p:cNvPr id="23622010" name=""/>
          <p:cNvSpPr/>
          <p:nvPr/>
        </p:nvSpPr>
        <p:spPr bwMode="auto">
          <a:xfrm flipH="0" flipV="0">
            <a:off x="3951588" y="3948210"/>
            <a:ext cx="1274235" cy="19419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02128150" name=""/>
          <p:cNvSpPr txBox="1"/>
          <p:nvPr/>
        </p:nvSpPr>
        <p:spPr bwMode="auto">
          <a:xfrm flipH="0" flipV="0">
            <a:off x="2135973" y="1638208"/>
            <a:ext cx="1548402" cy="366119"/>
          </a:xfrm>
          <a:prstGeom prst="rect">
            <a:avLst/>
          </a:prstGeom>
          <a:noFill/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/>
              <a:t>load (read)</a:t>
            </a:r>
            <a:endParaRPr/>
          </a:p>
        </p:txBody>
      </p:sp>
      <p:sp>
        <p:nvSpPr>
          <p:cNvPr id="1377886451" name=""/>
          <p:cNvSpPr txBox="1"/>
          <p:nvPr/>
        </p:nvSpPr>
        <p:spPr bwMode="auto">
          <a:xfrm flipH="0" flipV="0">
            <a:off x="2135973" y="5871370"/>
            <a:ext cx="1550219" cy="366119"/>
          </a:xfrm>
          <a:prstGeom prst="rect">
            <a:avLst/>
          </a:prstGeom>
          <a:noFill/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/>
              <a:t>store (write)</a:t>
            </a:r>
            <a:endParaRPr/>
          </a:p>
        </p:txBody>
      </p:sp>
      <p:sp>
        <p:nvSpPr>
          <p:cNvPr id="1891889056" name=""/>
          <p:cNvSpPr txBox="1"/>
          <p:nvPr/>
        </p:nvSpPr>
        <p:spPr bwMode="auto">
          <a:xfrm flipH="0" flipV="0">
            <a:off x="4014908" y="3582090"/>
            <a:ext cx="1553723" cy="366119"/>
          </a:xfrm>
          <a:prstGeom prst="rect">
            <a:avLst/>
          </a:prstGeom>
          <a:noFill/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/>
              <a:t>to (convert)</a:t>
            </a:r>
            <a:endParaRPr/>
          </a:p>
        </p:txBody>
      </p:sp>
      <p:sp>
        <p:nvSpPr>
          <p:cNvPr id="46054583" name=""/>
          <p:cNvSpPr txBox="1"/>
          <p:nvPr/>
        </p:nvSpPr>
        <p:spPr bwMode="auto">
          <a:xfrm flipH="0" flipV="0">
            <a:off x="5521747" y="388145"/>
            <a:ext cx="6418779" cy="5852519"/>
          </a:xfrm>
          <a:prstGeom prst="rect">
            <a:avLst/>
          </a:prstGeom>
          <a:noFill/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/>
              <a:t>A DataStore class is specific to one data types. It contains:</a:t>
            </a:r>
            <a:endParaRPr/>
          </a:p>
          <a:p>
            <a:pPr marL="283879" indent="-283879">
              <a:buFont typeface="Arial"/>
              <a:buChar char="–"/>
              <a:defRPr/>
            </a:pPr>
            <a:r>
              <a:rPr/>
              <a:t>the data (“data” attribute)</a:t>
            </a:r>
            <a:endParaRPr/>
          </a:p>
          <a:p>
            <a:pPr marL="283879" indent="-283879">
              <a:buFont typeface="Arial"/>
              <a:buChar char="–"/>
              <a:defRPr/>
            </a:pPr>
            <a:r>
              <a:rPr/>
              <a:t>some attributes of the data:</a:t>
            </a:r>
            <a:endParaRPr/>
          </a:p>
          <a:p>
            <a:pPr marL="683929" lvl="1" indent="-283879">
              <a:buFont typeface="Arial"/>
              <a:buChar char="–"/>
              <a:defRPr/>
            </a:pPr>
            <a:r>
              <a:rPr/>
              <a:t>griddable</a:t>
            </a:r>
            <a:endParaRPr/>
          </a:p>
          <a:p>
            <a:pPr marL="683929" lvl="1" indent="-283879">
              <a:buFont typeface="Arial"/>
              <a:buChar char="–"/>
              <a:defRPr/>
            </a:pPr>
            <a:r>
              <a:rPr/>
              <a:t>grid (if gridded!)</a:t>
            </a:r>
            <a:endParaRPr/>
          </a:p>
          <a:p>
            <a:pPr marL="683929" lvl="1" indent="-283879">
              <a:buFont typeface="Arial"/>
              <a:buChar char="–"/>
              <a:defRPr/>
            </a:pPr>
            <a:r>
              <a:rPr/>
              <a:t>instrument (instrument name)</a:t>
            </a:r>
            <a:endParaRPr/>
          </a:p>
          <a:p>
            <a:pPr marL="683929" lvl="1" indent="-283879">
              <a:buFont typeface="Arial"/>
              <a:buChar char="–"/>
              <a:defRPr/>
            </a:pPr>
            <a:r>
              <a:rPr/>
              <a:t>datatype (which should determine partly the output format, or the variables that can be expected.</a:t>
            </a:r>
            <a:endParaRPr/>
          </a:p>
          <a:p>
            <a:pPr lvl="0">
              <a:defRPr/>
            </a:pPr>
            <a:endParaRPr/>
          </a:p>
          <a:p>
            <a:pPr lvl="0">
              <a:defRPr/>
            </a:pPr>
            <a:r>
              <a:rPr/>
              <a:t>Each DataStore can have various methods, all of them have at least:</a:t>
            </a:r>
            <a:endParaRPr/>
          </a:p>
          <a:p>
            <a:pPr marL="283879" lvl="0" indent="-283879">
              <a:buFont typeface="Arial"/>
              <a:buChar char="–"/>
              <a:defRPr/>
            </a:pPr>
            <a:r>
              <a:rPr/>
              <a:t>a “aggregate” method, to aggregate on a grid</a:t>
            </a:r>
            <a:endParaRPr/>
          </a:p>
          <a:p>
            <a:pPr marL="283879" lvl="0" indent="-283879">
              <a:buFont typeface="Arial"/>
              <a:buChar char="–"/>
              <a:defRPr/>
            </a:pPr>
            <a:r>
              <a:rPr/>
              <a:t>a “filter” method, to apply some filters</a:t>
            </a:r>
            <a:endParaRPr/>
          </a:p>
          <a:p>
            <a:pPr lvl="0">
              <a:defRPr/>
            </a:pPr>
            <a:endParaRPr/>
          </a:p>
          <a:p>
            <a:pPr lvl="0">
              <a:defRPr/>
            </a:pPr>
            <a:r>
              <a:rPr/>
              <a:t>It has three main interfaces:</a:t>
            </a:r>
            <a:endParaRPr/>
          </a:p>
          <a:p>
            <a:pPr marL="283879" lvl="0" indent="-283879">
              <a:buFont typeface="Arial"/>
              <a:buChar char="–"/>
              <a:defRPr/>
            </a:pPr>
            <a:r>
              <a:rPr/>
              <a:t>load: read data from files (there can be variants, e.g. to read from raw or preprocessed files)</a:t>
            </a:r>
            <a:endParaRPr/>
          </a:p>
          <a:p>
            <a:pPr marL="283879" lvl="0" indent="-283879">
              <a:buFont typeface="Arial"/>
              <a:buChar char="–"/>
              <a:defRPr/>
            </a:pPr>
            <a:r>
              <a:rPr/>
              <a:t>store: write the data to files (in the “preprocessed” files format)</a:t>
            </a:r>
            <a:endParaRPr/>
          </a:p>
          <a:p>
            <a:pPr marL="283879" lvl="0" indent="-283879">
              <a:buFont typeface="Arial"/>
              <a:buChar char="–"/>
              <a:defRPr/>
            </a:pPr>
            <a:r>
              <a:rPr/>
              <a:t>to: convert to a different flavour of the DataStore structure (and leverage the specific methods of that other DS).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59="http://schemas.microsoft.com/office/powerpoint/2015/09/main" xmlns:p14="http://schemas.microsoft.com/office/powerpoint/2010/main" Requires="p159">
      <p:transition p14:dur="2000" advClick="1"/>
    </mc:Choice>
    <mc:Fallback>
      <p:transition advClick="1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xmlns:mc="http://schemas.openxmlformats.org/markup-compatibility/2006" showMasterPhAnim="0" showMasterSp="1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414165423" name=""/>
          <p:cNvSpPr/>
          <p:nvPr/>
        </p:nvSpPr>
        <p:spPr bwMode="auto">
          <a:xfrm flipH="0" flipV="0">
            <a:off x="3720635" y="5574046"/>
            <a:ext cx="2700290" cy="1239174"/>
          </a:xfrm>
          <a:prstGeom prst="cloud">
            <a:avLst/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vert="horz" wrap="square" lIns="91440" tIns="45720" rIns="91440" bIns="45720" numCol="1" spcCol="0" rtlCol="0" fromWordArt="0" anchor="ctr" anchorCtr="0" forceAA="0" upright="0" compatLnSpc="0"/>
          <a:p>
            <a:pPr algn="ctr">
              <a:defRPr/>
            </a:pPr>
            <a:r>
              <a:rPr>
                <a:solidFill>
                  <a:schemeClr val="tx1"/>
                </a:solidFill>
              </a:rPr>
              <a:t>DA-processed VIIRS files</a:t>
            </a:r>
            <a:endParaRPr/>
          </a:p>
        </p:txBody>
      </p:sp>
      <p:sp>
        <p:nvSpPr>
          <p:cNvPr id="867740858" name=""/>
          <p:cNvSpPr/>
          <p:nvPr/>
        </p:nvSpPr>
        <p:spPr bwMode="auto">
          <a:xfrm flipH="0" flipV="0">
            <a:off x="536605" y="3660136"/>
            <a:ext cx="2156612" cy="1000355"/>
          </a:xfrm>
          <a:prstGeom prst="flowChartAlternateProcess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r>
              <a:rPr u="none"/>
              <a:t>VIIRSDataStore</a:t>
            </a:r>
            <a:endParaRPr u="none"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1300500440" name=""/>
          <p:cNvSpPr/>
          <p:nvPr/>
        </p:nvSpPr>
        <p:spPr bwMode="auto">
          <a:xfrm flipH="0" flipV="0">
            <a:off x="1555374" y="2380462"/>
            <a:ext cx="223301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85034014" name=""/>
          <p:cNvSpPr/>
          <p:nvPr/>
        </p:nvSpPr>
        <p:spPr bwMode="auto">
          <a:xfrm flipH="0" flipV="0">
            <a:off x="1503261" y="4660492"/>
            <a:ext cx="223300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139914539" name=""/>
          <p:cNvSpPr/>
          <p:nvPr/>
        </p:nvSpPr>
        <p:spPr bwMode="auto">
          <a:xfrm flipH="0" flipV="0">
            <a:off x="2693219" y="4041243"/>
            <a:ext cx="1274234" cy="19419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26272092" name=""/>
          <p:cNvSpPr txBox="1"/>
          <p:nvPr/>
        </p:nvSpPr>
        <p:spPr bwMode="auto">
          <a:xfrm flipH="0" flipV="0">
            <a:off x="84173" y="92475"/>
            <a:ext cx="11725539" cy="914760"/>
          </a:xfrm>
          <a:prstGeom prst="rect">
            <a:avLst/>
          </a:prstGeom>
          <a:noFill/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/>
              <a:t>Example: 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r>
              <a:rPr/>
              <a:t>Preprocess VIIRS data for use in DA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1637892031" name=""/>
          <p:cNvSpPr/>
          <p:nvPr/>
        </p:nvSpPr>
        <p:spPr bwMode="auto">
          <a:xfrm flipH="0" flipV="0">
            <a:off x="3992475" y="3645150"/>
            <a:ext cx="2156612" cy="1000355"/>
          </a:xfrm>
          <a:prstGeom prst="flowChartAlternateProcess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r>
              <a:rPr/>
              <a:t>DADataStore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1631136677" name=""/>
          <p:cNvSpPr/>
          <p:nvPr/>
        </p:nvSpPr>
        <p:spPr bwMode="auto">
          <a:xfrm flipH="0" flipV="0">
            <a:off x="5011245" y="2365476"/>
            <a:ext cx="223301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529787490" name=""/>
          <p:cNvSpPr/>
          <p:nvPr/>
        </p:nvSpPr>
        <p:spPr bwMode="auto">
          <a:xfrm flipH="0" flipV="0">
            <a:off x="4959131" y="4645506"/>
            <a:ext cx="223300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35072983" name=""/>
          <p:cNvSpPr/>
          <p:nvPr/>
        </p:nvSpPr>
        <p:spPr bwMode="auto">
          <a:xfrm flipH="0" flipV="0">
            <a:off x="6149088" y="4026256"/>
            <a:ext cx="1274234" cy="19419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302391984" name=""/>
          <p:cNvSpPr/>
          <p:nvPr/>
        </p:nvSpPr>
        <p:spPr bwMode="auto">
          <a:xfrm flipH="0" flipV="0">
            <a:off x="316879" y="1111315"/>
            <a:ext cx="2700290" cy="1239174"/>
          </a:xfrm>
          <a:prstGeom prst="cloud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vert="horz" wrap="square" lIns="91440" tIns="45720" rIns="91440" bIns="45720" numCol="1" spcCol="0" rtlCol="0" fromWordArt="0" anchor="ctr" anchorCtr="0" forceAA="0" upright="0" compatLnSpc="0"/>
          <a:p>
            <a:pPr algn="ctr">
              <a:defRPr/>
            </a:pPr>
            <a:r>
              <a:rPr>
                <a:solidFill>
                  <a:schemeClr val="tx1"/>
                </a:solidFill>
              </a:rPr>
              <a:t>RAW VIIRS data</a:t>
            </a:r>
            <a:endParaRPr/>
          </a:p>
        </p:txBody>
      </p:sp>
      <p:cxnSp>
        <p:nvCxnSpPr>
          <p:cNvPr id="1292446629" name=""/>
          <p:cNvCxnSpPr>
            <a:cxnSpLocks/>
          </p:cNvCxnSpPr>
          <p:nvPr/>
        </p:nvCxnSpPr>
        <p:spPr bwMode="auto">
          <a:xfrm rot="16199969" flipH="0" flipV="1">
            <a:off x="1374799" y="2346518"/>
            <a:ext cx="3988207" cy="3403755"/>
          </a:xfrm>
          <a:prstGeom prst="bentConnector3">
            <a:avLst>
              <a:gd name="adj1" fmla="val 48292"/>
            </a:avLst>
          </a:prstGeom>
          <a:ln w="38099" cap="flat" cmpd="sng" algn="ctr">
            <a:solidFill>
              <a:srgbClr val="FF0000"/>
            </a:solidFill>
            <a:prstDash val="solid"/>
            <a:miter lim="800000"/>
          </a:ln>
        </p:spPr>
        <p:style>
          <a:lnRef idx="1">
            <a:schemeClr val="accent1">
              <a:shade val="50000"/>
            </a:schemeClr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495122" name=""/>
          <p:cNvSpPr txBox="1"/>
          <p:nvPr/>
        </p:nvSpPr>
        <p:spPr bwMode="auto">
          <a:xfrm flipH="0" flipV="0">
            <a:off x="7423323" y="103761"/>
            <a:ext cx="4500869" cy="3657958"/>
          </a:xfrm>
          <a:prstGeom prst="rect">
            <a:avLst/>
          </a:prstGeom>
          <a:noFill/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 marL="283878" indent="-283878">
              <a:buAutoNum type="arabicPeriod"/>
              <a:defRPr/>
            </a:pPr>
            <a:r>
              <a:rPr/>
              <a:t>The “VIIRSDataStore” is used to read the raw VIIRS files</a:t>
            </a:r>
            <a:endParaRPr/>
          </a:p>
          <a:p>
            <a:pPr marL="683928" lvl="1" indent="-283878">
              <a:buAutoNum type="arabicPeriod"/>
              <a:defRPr/>
            </a:pPr>
            <a:r>
              <a:rPr/>
              <a:t>Filters can be applied on the non-gridded data: </a:t>
            </a:r>
            <a:endParaRPr/>
          </a:p>
          <a:p>
            <a:pPr marL="683928" lvl="1" indent="-283878">
              <a:buAutoNum type="arabicPeriod"/>
              <a:defRPr/>
            </a:pPr>
            <a:r>
              <a:rPr/>
              <a:t>Data is gridded</a:t>
            </a:r>
            <a:endParaRPr/>
          </a:p>
          <a:p>
            <a:pPr marL="683928" lvl="1" indent="-283878">
              <a:buAutoNum type="arabicPeriod"/>
              <a:defRPr/>
            </a:pPr>
            <a:r>
              <a:rPr/>
              <a:t>More filters can be applied on the gridded data</a:t>
            </a:r>
            <a:endParaRPr/>
          </a:p>
          <a:p>
            <a:pPr marL="283878" lvl="0" indent="-283878">
              <a:buAutoNum type="arabicPeriod"/>
              <a:defRPr/>
            </a:pPr>
            <a:r>
              <a:rPr/>
              <a:t>The data is converted to a DADataStore:</a:t>
            </a:r>
            <a:endParaRPr/>
          </a:p>
          <a:p>
            <a:pPr marL="683928" lvl="1" indent="-283878">
              <a:buAutoNum type="arabicPeriod"/>
              <a:defRPr/>
            </a:pPr>
            <a:r>
              <a:rPr/>
              <a:t>DA-specific filters can be applied</a:t>
            </a:r>
            <a:endParaRPr/>
          </a:p>
          <a:p>
            <a:pPr marL="683928" lvl="1" indent="-283878">
              <a:buAutoNum type="arabicPeriod"/>
              <a:defRPr/>
            </a:pPr>
            <a:r>
              <a:rPr/>
              <a:t>data is written to files in the format that DA expects</a:t>
            </a:r>
            <a:endParaRPr/>
          </a:p>
          <a:p>
            <a:pPr marL="283878" indent="-283878">
              <a:buAutoNum type="arabicPeriod"/>
              <a:defRPr/>
            </a:pPr>
            <a:endParaRPr/>
          </a:p>
        </p:txBody>
      </p:sp>
      <p:sp>
        <p:nvSpPr>
          <p:cNvPr id="1020154234" name=""/>
          <p:cNvSpPr/>
          <p:nvPr/>
        </p:nvSpPr>
        <p:spPr bwMode="auto">
          <a:xfrm flipH="0" flipV="0">
            <a:off x="1216586" y="4160314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FFFF0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084382825" name=""/>
          <p:cNvSpPr/>
          <p:nvPr/>
        </p:nvSpPr>
        <p:spPr bwMode="auto">
          <a:xfrm flipH="0" flipV="0">
            <a:off x="1638237" y="4160314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92D05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52126736" name=""/>
          <p:cNvSpPr/>
          <p:nvPr/>
        </p:nvSpPr>
        <p:spPr bwMode="auto">
          <a:xfrm flipH="0" flipV="0">
            <a:off x="4672458" y="4164752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00B0F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957135120" name=""/>
          <p:cNvSpPr/>
          <p:nvPr/>
        </p:nvSpPr>
        <p:spPr bwMode="auto">
          <a:xfrm flipH="0" flipV="0">
            <a:off x="11637520" y="772794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FFFF0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endParaRPr/>
          </a:p>
        </p:txBody>
      </p:sp>
      <p:sp>
        <p:nvSpPr>
          <p:cNvPr id="1991079263" name=""/>
          <p:cNvSpPr/>
          <p:nvPr/>
        </p:nvSpPr>
        <p:spPr bwMode="auto">
          <a:xfrm flipH="0" flipV="0">
            <a:off x="11666377" y="1582942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92D05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336830186" name=""/>
          <p:cNvSpPr/>
          <p:nvPr/>
        </p:nvSpPr>
        <p:spPr bwMode="auto">
          <a:xfrm flipH="0" flipV="0">
            <a:off x="11666377" y="2583634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00B0F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mc:AlternateContent xmlns:mc="http://schemas.openxmlformats.org/markup-compatibility/2006">
    <mc:Choice xmlns:p159="http://schemas.microsoft.com/office/powerpoint/2015/09/main" xmlns:p14="http://schemas.microsoft.com/office/powerpoint/2010/main" Requires="p159">
      <p:transition p14:dur="2000" advClick="1"/>
    </mc:Choice>
    <mc:Fallback>
      <p:transition advClick="1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xmlns:mc="http://schemas.openxmlformats.org/markup-compatibility/2006" showMasterPhAnim="0" showMasterSp="1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633497505" name=""/>
          <p:cNvSpPr/>
          <p:nvPr/>
        </p:nvSpPr>
        <p:spPr bwMode="auto">
          <a:xfrm flipH="0" flipV="0">
            <a:off x="7078572" y="5589032"/>
            <a:ext cx="2700290" cy="1239174"/>
          </a:xfrm>
          <a:prstGeom prst="cloud">
            <a:avLst/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vert="horz" wrap="square" lIns="91440" tIns="45720" rIns="91440" bIns="45720" numCol="1" spcCol="0" rtlCol="0" fromWordArt="0" anchor="ctr" anchorCtr="0" forceAA="0" upright="0" compatLnSpc="0"/>
          <a:p>
            <a:pPr algn="ctr">
              <a:defRPr/>
            </a:pPr>
            <a:r>
              <a:rPr>
                <a:solidFill>
                  <a:schemeClr val="tx1"/>
                </a:solidFill>
              </a:rPr>
              <a:t>PROVIDENTIA files (gridded or not)</a:t>
            </a:r>
            <a:endParaRPr/>
          </a:p>
        </p:txBody>
      </p:sp>
      <p:sp>
        <p:nvSpPr>
          <p:cNvPr id="1606469346" name=""/>
          <p:cNvSpPr/>
          <p:nvPr/>
        </p:nvSpPr>
        <p:spPr bwMode="auto">
          <a:xfrm flipH="0" flipV="0">
            <a:off x="536605" y="3660136"/>
            <a:ext cx="2156612" cy="1000355"/>
          </a:xfrm>
          <a:prstGeom prst="flowChartAlternateProcess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r>
              <a:rPr u="none"/>
              <a:t>VIIRSDataStore</a:t>
            </a:r>
            <a:endParaRPr u="none"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1735712979" name=""/>
          <p:cNvSpPr/>
          <p:nvPr/>
        </p:nvSpPr>
        <p:spPr bwMode="auto">
          <a:xfrm flipH="0" flipV="0">
            <a:off x="1555374" y="2380462"/>
            <a:ext cx="223301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478307388" name=""/>
          <p:cNvSpPr/>
          <p:nvPr/>
        </p:nvSpPr>
        <p:spPr bwMode="auto">
          <a:xfrm flipH="0" flipV="0">
            <a:off x="1503261" y="4660492"/>
            <a:ext cx="223300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82484613" name=""/>
          <p:cNvSpPr/>
          <p:nvPr/>
        </p:nvSpPr>
        <p:spPr bwMode="auto">
          <a:xfrm flipH="0" flipV="0">
            <a:off x="2693219" y="4041243"/>
            <a:ext cx="1274234" cy="19419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70751437" name=""/>
          <p:cNvSpPr txBox="1"/>
          <p:nvPr/>
        </p:nvSpPr>
        <p:spPr bwMode="auto">
          <a:xfrm flipH="0" flipV="0">
            <a:off x="84173" y="92475"/>
            <a:ext cx="11755059" cy="914760"/>
          </a:xfrm>
          <a:prstGeom prst="rect">
            <a:avLst/>
          </a:prstGeom>
          <a:noFill/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/>
              <a:t>Example: 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r>
              <a:rPr/>
              <a:t>Preprocess VIIRS data, apply DA-specific filters, and write for PROVIDENTIA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1524628348" name=""/>
          <p:cNvSpPr/>
          <p:nvPr/>
        </p:nvSpPr>
        <p:spPr bwMode="auto">
          <a:xfrm flipH="0" flipV="0">
            <a:off x="3992475" y="3645150"/>
            <a:ext cx="2156612" cy="1000355"/>
          </a:xfrm>
          <a:prstGeom prst="flowChartAlternateProcess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r>
              <a:rPr/>
              <a:t>DADataStore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229168269" name=""/>
          <p:cNvSpPr/>
          <p:nvPr/>
        </p:nvSpPr>
        <p:spPr bwMode="auto">
          <a:xfrm flipH="0" flipV="0">
            <a:off x="5011245" y="2365476"/>
            <a:ext cx="223301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231140988" name=""/>
          <p:cNvSpPr/>
          <p:nvPr/>
        </p:nvSpPr>
        <p:spPr bwMode="auto">
          <a:xfrm flipH="0" flipV="0">
            <a:off x="4959131" y="4645506"/>
            <a:ext cx="223300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749508617" name=""/>
          <p:cNvSpPr/>
          <p:nvPr/>
        </p:nvSpPr>
        <p:spPr bwMode="auto">
          <a:xfrm flipH="0" flipV="0">
            <a:off x="6149088" y="4026256"/>
            <a:ext cx="1274234" cy="19419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750654801" name=""/>
          <p:cNvSpPr/>
          <p:nvPr/>
        </p:nvSpPr>
        <p:spPr bwMode="auto">
          <a:xfrm flipH="0" flipV="0">
            <a:off x="316879" y="1111315"/>
            <a:ext cx="2700290" cy="1239174"/>
          </a:xfrm>
          <a:prstGeom prst="cloud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vert="horz" wrap="square" lIns="91440" tIns="45720" rIns="91440" bIns="45720" numCol="1" spcCol="0" rtlCol="0" fromWordArt="0" anchor="ctr" anchorCtr="0" forceAA="0" upright="0" compatLnSpc="0"/>
          <a:p>
            <a:pPr algn="ctr">
              <a:defRPr/>
            </a:pPr>
            <a:r>
              <a:rPr>
                <a:solidFill>
                  <a:schemeClr val="tx1"/>
                </a:solidFill>
              </a:rPr>
              <a:t>RAW VIIRS data</a:t>
            </a:r>
            <a:endParaRPr/>
          </a:p>
        </p:txBody>
      </p:sp>
      <p:sp>
        <p:nvSpPr>
          <p:cNvPr id="674747906" name=""/>
          <p:cNvSpPr/>
          <p:nvPr/>
        </p:nvSpPr>
        <p:spPr bwMode="auto">
          <a:xfrm flipH="0" flipV="0">
            <a:off x="7350412" y="3589615"/>
            <a:ext cx="2156611" cy="1000355"/>
          </a:xfrm>
          <a:prstGeom prst="flowChartAlternateProcess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r>
              <a:rPr/>
              <a:t>ProvidentiaDataStore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1798752425" name=""/>
          <p:cNvSpPr/>
          <p:nvPr/>
        </p:nvSpPr>
        <p:spPr bwMode="auto">
          <a:xfrm flipH="0" flipV="0">
            <a:off x="8369181" y="2309941"/>
            <a:ext cx="223301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17432245" name=""/>
          <p:cNvSpPr/>
          <p:nvPr/>
        </p:nvSpPr>
        <p:spPr bwMode="auto">
          <a:xfrm flipH="0" flipV="0">
            <a:off x="8317068" y="4589971"/>
            <a:ext cx="223300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50805678" name=""/>
          <p:cNvSpPr/>
          <p:nvPr/>
        </p:nvSpPr>
        <p:spPr bwMode="auto">
          <a:xfrm flipH="0" flipV="0">
            <a:off x="9507024" y="3970721"/>
            <a:ext cx="1274234" cy="19419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cxnSp>
        <p:nvCxnSpPr>
          <p:cNvPr id="110448375" name=""/>
          <p:cNvCxnSpPr>
            <a:cxnSpLocks/>
          </p:cNvCxnSpPr>
          <p:nvPr/>
        </p:nvCxnSpPr>
        <p:spPr bwMode="auto">
          <a:xfrm rot="16199969" flipH="0" flipV="1">
            <a:off x="3097441" y="623877"/>
            <a:ext cx="3900860" cy="6761692"/>
          </a:xfrm>
          <a:prstGeom prst="bentConnector3">
            <a:avLst>
              <a:gd name="adj1" fmla="val 46931"/>
            </a:avLst>
          </a:prstGeom>
          <a:ln w="38099" cap="flat" cmpd="sng" algn="ctr">
            <a:solidFill>
              <a:srgbClr val="FF0000"/>
            </a:solidFill>
            <a:prstDash val="solid"/>
            <a:miter lim="800000"/>
          </a:ln>
        </p:spPr>
        <p:style>
          <a:lnRef idx="1">
            <a:schemeClr val="accent1">
              <a:shade val="50000"/>
            </a:schemeClr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>
    <mc:Choice xmlns:p159="http://schemas.microsoft.com/office/powerpoint/2015/09/main" xmlns:p14="http://schemas.microsoft.com/office/powerpoint/2010/main" Requires="p159">
      <p:transition p14:dur="2000" advClick="1"/>
    </mc:Choice>
    <mc:Fallback>
      <p:transition advClick="1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xmlns:mc="http://schemas.openxmlformats.org/markup-compatibility/2006" showMasterPhAnim="0" showMasterSp="1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65423728" name=""/>
          <p:cNvSpPr/>
          <p:nvPr/>
        </p:nvSpPr>
        <p:spPr bwMode="auto">
          <a:xfrm flipH="0" flipV="0">
            <a:off x="7078573" y="5622780"/>
            <a:ext cx="2700290" cy="1239174"/>
          </a:xfrm>
          <a:prstGeom prst="cloud">
            <a:avLst/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vert="horz" wrap="square" lIns="91440" tIns="45720" rIns="91440" bIns="45720" numCol="1" spcCol="0" rtlCol="0" fromWordArt="0" anchor="ctr" anchorCtr="0" forceAA="0" upright="0" compatLnSpc="0"/>
          <a:p>
            <a:pPr algn="ctr">
              <a:defRPr/>
            </a:pPr>
            <a:r>
              <a:rPr>
                <a:solidFill>
                  <a:schemeClr val="tx1"/>
                </a:solidFill>
              </a:rPr>
              <a:t>Gridded files for DA</a:t>
            </a:r>
            <a:endParaRPr/>
          </a:p>
        </p:txBody>
      </p:sp>
      <p:sp>
        <p:nvSpPr>
          <p:cNvPr id="515530186" name=""/>
          <p:cNvSpPr/>
          <p:nvPr/>
        </p:nvSpPr>
        <p:spPr bwMode="auto">
          <a:xfrm flipH="0" flipV="0">
            <a:off x="264765" y="5609094"/>
            <a:ext cx="2700290" cy="1239174"/>
          </a:xfrm>
          <a:prstGeom prst="cloud">
            <a:avLst/>
          </a:prstGeom>
          <a:solidFill>
            <a:schemeClr val="accent6">
              <a:lumMod val="20000"/>
              <a:lumOff val="80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vert="horz" wrap="square" lIns="91440" tIns="45720" rIns="91440" bIns="45720" numCol="1" spcCol="0" rtlCol="0" fromWordArt="0" anchor="ctr" anchorCtr="0" forceAA="0" upright="0" compatLnSpc="0"/>
          <a:p>
            <a:pPr algn="ctr">
              <a:defRPr/>
            </a:pPr>
            <a:r>
              <a:rPr>
                <a:solidFill>
                  <a:schemeClr val="tx1"/>
                </a:solidFill>
              </a:rPr>
              <a:t>Preprocessed non-gridded files</a:t>
            </a:r>
            <a:endParaRPr/>
          </a:p>
        </p:txBody>
      </p:sp>
      <p:sp>
        <p:nvSpPr>
          <p:cNvPr id="1751228928" name=""/>
          <p:cNvSpPr/>
          <p:nvPr/>
        </p:nvSpPr>
        <p:spPr bwMode="auto">
          <a:xfrm flipH="0" flipV="0">
            <a:off x="536605" y="3660136"/>
            <a:ext cx="2156612" cy="1000355"/>
          </a:xfrm>
          <a:prstGeom prst="flowChartAlternateProcess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r>
              <a:rPr u="none"/>
              <a:t>VIIRSDataStore</a:t>
            </a:r>
            <a:endParaRPr u="none"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569607211" name=""/>
          <p:cNvSpPr/>
          <p:nvPr/>
        </p:nvSpPr>
        <p:spPr bwMode="auto">
          <a:xfrm flipH="0" flipV="0">
            <a:off x="1509136" y="2380462"/>
            <a:ext cx="223301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946779618" name=""/>
          <p:cNvSpPr/>
          <p:nvPr/>
        </p:nvSpPr>
        <p:spPr bwMode="auto">
          <a:xfrm flipH="0" flipV="0">
            <a:off x="1503261" y="4660492"/>
            <a:ext cx="223300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9833177" name=""/>
          <p:cNvSpPr/>
          <p:nvPr/>
        </p:nvSpPr>
        <p:spPr bwMode="auto">
          <a:xfrm flipH="0" flipV="0">
            <a:off x="2693219" y="4041243"/>
            <a:ext cx="1274234" cy="19419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02690901" name=""/>
          <p:cNvSpPr txBox="1"/>
          <p:nvPr/>
        </p:nvSpPr>
        <p:spPr bwMode="auto">
          <a:xfrm flipH="0" flipV="0">
            <a:off x="84173" y="92475"/>
            <a:ext cx="11780259" cy="914760"/>
          </a:xfrm>
          <a:prstGeom prst="rect">
            <a:avLst/>
          </a:prstGeom>
          <a:noFill/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/>
              <a:t>Example: 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r>
              <a:rPr/>
              <a:t>Preprocess to a file, then re-use these files for DA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132710882" name=""/>
          <p:cNvSpPr/>
          <p:nvPr/>
        </p:nvSpPr>
        <p:spPr bwMode="auto">
          <a:xfrm flipH="0" flipV="0">
            <a:off x="3992475" y="3645150"/>
            <a:ext cx="2156612" cy="1000355"/>
          </a:xfrm>
          <a:prstGeom prst="flowChartAlternateProcess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r>
              <a:rPr/>
              <a:t>VIIRSDataStore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1467560294" name=""/>
          <p:cNvSpPr/>
          <p:nvPr/>
        </p:nvSpPr>
        <p:spPr bwMode="auto">
          <a:xfrm flipH="0" flipV="0">
            <a:off x="5011245" y="2365476"/>
            <a:ext cx="223301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69698066" name=""/>
          <p:cNvSpPr/>
          <p:nvPr/>
        </p:nvSpPr>
        <p:spPr bwMode="auto">
          <a:xfrm flipH="0" flipV="0">
            <a:off x="4959131" y="4645506"/>
            <a:ext cx="223300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6349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250422490" name=""/>
          <p:cNvSpPr/>
          <p:nvPr/>
        </p:nvSpPr>
        <p:spPr bwMode="auto">
          <a:xfrm flipH="0" flipV="0">
            <a:off x="6149088" y="4026256"/>
            <a:ext cx="1274234" cy="19419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833090445" name=""/>
          <p:cNvSpPr/>
          <p:nvPr/>
        </p:nvSpPr>
        <p:spPr bwMode="auto">
          <a:xfrm flipH="0" flipV="0">
            <a:off x="316879" y="1111315"/>
            <a:ext cx="2700290" cy="1239174"/>
          </a:xfrm>
          <a:prstGeom prst="cloud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vert="horz" wrap="square" lIns="91440" tIns="45720" rIns="91440" bIns="45720" numCol="1" spcCol="0" rtlCol="0" fromWordArt="0" anchor="ctr" anchorCtr="0" forceAA="0" upright="0" compatLnSpc="0"/>
          <a:p>
            <a:pPr algn="ctr">
              <a:defRPr/>
            </a:pPr>
            <a:r>
              <a:rPr>
                <a:solidFill>
                  <a:schemeClr val="tx1"/>
                </a:solidFill>
              </a:rPr>
              <a:t>RAW VIIRS data</a:t>
            </a:r>
            <a:endParaRPr/>
          </a:p>
        </p:txBody>
      </p:sp>
      <p:sp>
        <p:nvSpPr>
          <p:cNvPr id="560724982" name=""/>
          <p:cNvSpPr/>
          <p:nvPr/>
        </p:nvSpPr>
        <p:spPr bwMode="auto">
          <a:xfrm flipH="0" flipV="0">
            <a:off x="1216586" y="4160314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FFFF0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110809815" name=""/>
          <p:cNvSpPr/>
          <p:nvPr/>
        </p:nvSpPr>
        <p:spPr bwMode="auto">
          <a:xfrm flipH="0" flipV="0">
            <a:off x="4672458" y="4164752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00B0F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560951552" name=""/>
          <p:cNvSpPr/>
          <p:nvPr/>
        </p:nvSpPr>
        <p:spPr bwMode="auto">
          <a:xfrm flipH="0" flipV="0">
            <a:off x="7350410" y="3589614"/>
            <a:ext cx="2156612" cy="1000355"/>
          </a:xfrm>
          <a:prstGeom prst="flowChartAlternateProcess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p>
            <a:pPr>
              <a:defRPr/>
            </a:pPr>
            <a:r>
              <a:rPr/>
              <a:t>DADataStore</a:t>
            </a:r>
            <a:endParaRPr/>
          </a:p>
          <a:p>
            <a:pPr marL="283878" indent="-283878">
              <a:buFont typeface="Arial"/>
              <a:buChar char="–"/>
              <a:defRPr/>
            </a:pPr>
            <a:endParaRPr/>
          </a:p>
        </p:txBody>
      </p:sp>
      <p:sp>
        <p:nvSpPr>
          <p:cNvPr id="1275541575" name=""/>
          <p:cNvSpPr/>
          <p:nvPr/>
        </p:nvSpPr>
        <p:spPr bwMode="auto">
          <a:xfrm flipH="0" flipV="0">
            <a:off x="8369181" y="2309940"/>
            <a:ext cx="223301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423711748" name=""/>
          <p:cNvSpPr/>
          <p:nvPr/>
        </p:nvSpPr>
        <p:spPr bwMode="auto">
          <a:xfrm flipH="0" flipV="0">
            <a:off x="8317068" y="4589970"/>
            <a:ext cx="223300" cy="1294659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6349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588365143" name=""/>
          <p:cNvSpPr/>
          <p:nvPr/>
        </p:nvSpPr>
        <p:spPr bwMode="auto">
          <a:xfrm flipH="0" flipV="0">
            <a:off x="9507024" y="3970720"/>
            <a:ext cx="1274234" cy="194198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cxnSp>
        <p:nvCxnSpPr>
          <p:cNvPr id="1416180343" name=""/>
          <p:cNvCxnSpPr>
            <a:cxnSpLocks/>
          </p:cNvCxnSpPr>
          <p:nvPr/>
        </p:nvCxnSpPr>
        <p:spPr bwMode="auto">
          <a:xfrm rot="16199969" flipH="0" flipV="1">
            <a:off x="4821355" y="2347790"/>
            <a:ext cx="3900860" cy="3313861"/>
          </a:xfrm>
          <a:prstGeom prst="bentConnector3">
            <a:avLst>
              <a:gd name="adj1" fmla="val 46931"/>
            </a:avLst>
          </a:prstGeom>
          <a:ln w="38099" cap="flat" cmpd="sng" algn="ctr">
            <a:solidFill>
              <a:srgbClr val="FF0000"/>
            </a:solidFill>
            <a:prstDash val="solid"/>
            <a:miter lim="800000"/>
          </a:ln>
        </p:spPr>
        <p:style>
          <a:lnRef idx="1">
            <a:schemeClr val="accent1">
              <a:shade val="50000"/>
            </a:schemeClr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13997958" name=""/>
          <p:cNvSpPr/>
          <p:nvPr/>
        </p:nvSpPr>
        <p:spPr bwMode="auto">
          <a:xfrm flipH="0" flipV="0">
            <a:off x="3772750" y="1070766"/>
            <a:ext cx="2700290" cy="1239174"/>
          </a:xfrm>
          <a:prstGeom prst="cloud">
            <a:avLst/>
          </a:prstGeom>
          <a:solidFill>
            <a:schemeClr val="accent6">
              <a:lumMod val="20000"/>
              <a:lumOff val="80000"/>
            </a:schemeClr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vert="horz" wrap="square" lIns="91440" tIns="45720" rIns="91440" bIns="45720" numCol="1" spcCol="0" rtlCol="0" fromWordArt="0" anchor="ctr" anchorCtr="0" forceAA="0" upright="0" compatLnSpc="0"/>
          <a:p>
            <a:pPr algn="ctr">
              <a:defRPr/>
            </a:pPr>
            <a:r>
              <a:rPr>
                <a:solidFill>
                  <a:schemeClr val="tx1"/>
                </a:solidFill>
              </a:rPr>
              <a:t>Preprocessed non-gridded files</a:t>
            </a:r>
            <a:endParaRPr/>
          </a:p>
        </p:txBody>
      </p:sp>
      <p:cxnSp>
        <p:nvCxnSpPr>
          <p:cNvPr id="0" name=""/>
          <p:cNvCxnSpPr>
            <a:cxnSpLocks/>
            <a:endCxn id="1946779618" idx="2"/>
          </p:cNvCxnSpPr>
          <p:nvPr/>
        </p:nvCxnSpPr>
        <p:spPr bwMode="auto">
          <a:xfrm rot="5399977" flipH="0" flipV="1">
            <a:off x="-236904" y="4110404"/>
            <a:ext cx="3689497" cy="0"/>
          </a:xfrm>
          <a:prstGeom prst="line">
            <a:avLst/>
          </a:prstGeom>
          <a:ln w="38099" cap="flat" cmpd="sng" algn="ctr">
            <a:solidFill>
              <a:srgbClr val="FF0000"/>
            </a:solidFill>
            <a:prstDash val="solid"/>
            <a:miter lim="800000"/>
            <a:tailEnd type="arrow" len="med"/>
          </a:ln>
        </p:spPr>
        <p:style>
          <a:lnRef idx="1">
            <a:schemeClr val="accent1">
              <a:shade val="50000"/>
            </a:schemeClr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08536772" name=""/>
          <p:cNvSpPr txBox="1"/>
          <p:nvPr/>
        </p:nvSpPr>
        <p:spPr bwMode="auto">
          <a:xfrm flipH="0" flipV="0">
            <a:off x="7001359" y="240436"/>
            <a:ext cx="5102026" cy="2834999"/>
          </a:xfrm>
          <a:prstGeom prst="rect">
            <a:avLst/>
          </a:prstGeom>
          <a:solidFill>
            <a:schemeClr val="bg1"/>
          </a:solidFill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 marL="283879" indent="-283879">
              <a:buAutoNum type="arabicPeriod"/>
              <a:defRPr/>
            </a:pPr>
            <a:r>
              <a:rPr/>
              <a:t>Script 1: Read raw files, apply some filters, write to temporary files (in a standard or class-specific format)</a:t>
            </a:r>
            <a:endParaRPr/>
          </a:p>
          <a:p>
            <a:pPr marL="283879" indent="-283879">
              <a:buAutoNum type="arabicPeriod"/>
              <a:defRPr/>
            </a:pPr>
            <a:r>
              <a:rPr/>
              <a:t>Script 2:</a:t>
            </a:r>
            <a:endParaRPr/>
          </a:p>
          <a:p>
            <a:pPr marL="683929" lvl="1" indent="-283879">
              <a:buAutoNum type="arabicPeriod"/>
              <a:defRPr/>
            </a:pPr>
            <a:r>
              <a:rPr/>
              <a:t>Read the preprocessed files from step 1 (in a different script, but with the same “VIIRSDataStore” object. grid them, apply further filtering</a:t>
            </a:r>
            <a:endParaRPr/>
          </a:p>
          <a:p>
            <a:pPr marL="683929" lvl="1" indent="-283879">
              <a:buAutoNum type="arabicPeriod"/>
              <a:defRPr/>
            </a:pPr>
            <a:r>
              <a:rPr/>
              <a:t>Convert to a DADataStore and write for DA</a:t>
            </a:r>
            <a:endParaRPr/>
          </a:p>
        </p:txBody>
      </p:sp>
      <p:sp>
        <p:nvSpPr>
          <p:cNvPr id="1689628011" name=""/>
          <p:cNvSpPr/>
          <p:nvPr/>
        </p:nvSpPr>
        <p:spPr bwMode="auto">
          <a:xfrm flipH="0" flipV="0">
            <a:off x="9635527" y="815393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FFFF0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69906804" name=""/>
          <p:cNvSpPr/>
          <p:nvPr/>
        </p:nvSpPr>
        <p:spPr bwMode="auto">
          <a:xfrm flipH="0" flipV="0">
            <a:off x="9348852" y="2161980"/>
            <a:ext cx="286673" cy="295921"/>
          </a:xfrm>
          <a:prstGeom prst="star7">
            <a:avLst>
              <a:gd name="adj" fmla="val 34601"/>
              <a:gd name="hf" fmla="val 102572"/>
              <a:gd name="vf" fmla="val 105210"/>
            </a:avLst>
          </a:prstGeom>
          <a:solidFill>
            <a:srgbClr val="00B0F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cxnSp>
        <p:nvCxnSpPr>
          <p:cNvPr id="0" name=""/>
          <p:cNvCxnSpPr>
            <a:cxnSpLocks/>
          </p:cNvCxnSpPr>
          <p:nvPr/>
        </p:nvCxnSpPr>
        <p:spPr bwMode="auto">
          <a:xfrm flipH="0" flipV="0">
            <a:off x="3376310" y="1026480"/>
            <a:ext cx="46237" cy="5705752"/>
          </a:xfrm>
          <a:prstGeom prst="line">
            <a:avLst/>
          </a:prstGeom>
          <a:ln w="38099" cap="flat" cmpd="sng" algn="ctr">
            <a:solidFill>
              <a:schemeClr val="tx1"/>
            </a:solidFill>
            <a:prstDash val="dash"/>
            <a:miter lim="800000"/>
          </a:ln>
        </p:spPr>
        <p:style>
          <a:lnRef idx="1">
            <a:schemeClr val="accent1">
              <a:shade val="50000"/>
            </a:schemeClr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>
    <mc:Choice xmlns:p159="http://schemas.microsoft.com/office/powerpoint/2015/09/main" xmlns:p14="http://schemas.microsoft.com/office/powerpoint/2010/main" Requires="p159">
      <p:transition p14:dur="2000" advClick="1"/>
    </mc:Choice>
    <mc:Fallback>
      <p:transition advClick="1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xmlns:mc="http://schemas.openxmlformats.org/markup-compatibility/2006" showMasterPhAnim="0" showMasterSp="1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493004772" name=""/>
          <p:cNvSpPr txBox="1"/>
          <p:nvPr/>
        </p:nvSpPr>
        <p:spPr bwMode="auto">
          <a:xfrm flipH="0" flipV="0">
            <a:off x="370847" y="1284318"/>
            <a:ext cx="11924618" cy="3932279"/>
          </a:xfrm>
          <a:prstGeom prst="rect">
            <a:avLst/>
          </a:prstGeom>
          <a:noFill/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/>
              <a:t>Decentralized architecture:</a:t>
            </a:r>
            <a:endParaRPr/>
          </a:p>
          <a:p>
            <a:pPr marL="283878" lvl="0" indent="-283878">
              <a:buFont typeface="Arial"/>
              <a:buChar char="–"/>
              <a:defRPr/>
            </a:pPr>
            <a:r>
              <a:rPr/>
              <a:t>Classes can be developed in relative isolation:</a:t>
            </a:r>
            <a:endParaRPr/>
          </a:p>
          <a:p>
            <a:pPr marL="683927" lvl="1" indent="-283878">
              <a:buFont typeface="Arial"/>
              <a:buChar char="–"/>
              <a:defRPr/>
            </a:pPr>
            <a:r>
              <a:rPr/>
              <a:t>The maintainer of the “VIIRSDataStore” doesn’t have to know about the file format of the DA</a:t>
            </a:r>
            <a:endParaRPr/>
          </a:p>
          <a:p>
            <a:pPr marL="683927" lvl="1" indent="-283878">
              <a:buFont typeface="Arial"/>
              <a:buChar char="–"/>
              <a:defRPr/>
            </a:pPr>
            <a:r>
              <a:rPr/>
              <a:t>The maintainer of the “DADataStore” can change the format without having to care of the impact on other classes.</a:t>
            </a:r>
            <a:endParaRPr/>
          </a:p>
          <a:p>
            <a:pPr marL="683927" lvl="1" indent="-283878">
              <a:buFont typeface="Arial"/>
              <a:buChar char="–"/>
              <a:defRPr/>
            </a:pPr>
            <a:r>
              <a:rPr lang="en-US" sz="1800" b="0" i="0" u="none" strike="noStrike" cap="none" spc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Technical complications (e.g. parallelization) don’t need to be handled in a global way (i.e. implement complex approaches only when and where they are really needed).</a:t>
            </a:r>
            <a:endParaRPr/>
          </a:p>
          <a:p>
            <a:pPr marL="283878" lvl="0" indent="-283878">
              <a:buFont typeface="Arial"/>
              <a:buChar char="–"/>
              <a:defRPr/>
            </a:pPr>
            <a:r>
              <a:rPr/>
              <a:t>Easy to extend the library (just develop new classes!)</a:t>
            </a:r>
            <a:endParaRPr/>
          </a:p>
          <a:p>
            <a:pPr marL="283878" lvl="0" indent="-283878">
              <a:buFont typeface="Arial"/>
              <a:buChar char="–"/>
              <a:defRPr/>
            </a:pPr>
            <a:r>
              <a:rPr/>
              <a:t>There isn’t really a central class/object. The generic base class is here to enforce coherence, but it contains very little code.</a:t>
            </a:r>
            <a:endParaRPr/>
          </a:p>
          <a:p>
            <a:pPr marL="283878" lvl="0" indent="-283878">
              <a:buFont typeface="Arial"/>
              <a:buChar char="–"/>
              <a:defRPr/>
            </a:pPr>
            <a:r>
              <a:rPr/>
              <a:t>Flexible usage:</a:t>
            </a:r>
            <a:endParaRPr/>
          </a:p>
          <a:p>
            <a:pPr marL="683927" lvl="1" indent="-283878">
              <a:buFont typeface="Arial"/>
              <a:buChar char="–"/>
              <a:defRPr/>
            </a:pPr>
            <a:r>
              <a:rPr/>
              <a:t>Possible to chain several operations, and divide the tasks in several steps/scripts, writing data to intermediate files and picking it up later</a:t>
            </a:r>
            <a:endParaRPr/>
          </a:p>
          <a:p>
            <a:pPr marL="683927" lvl="1" indent="-283878">
              <a:buFont typeface="Arial"/>
              <a:buChar char="–"/>
              <a:defRPr/>
            </a:pPr>
            <a:r>
              <a:rPr/>
              <a:t>Several paths to do the same thing ==&gt; no imposed workflow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59="http://schemas.microsoft.com/office/powerpoint/2015/09/main" xmlns:p14="http://schemas.microsoft.com/office/powerpoint/2010/main" Requires="p159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_rels/theme2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 Them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ppt/theme/theme2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ONLYOFFICE/8.1.0.169</Application>
  <DocSecurity>0</DocSecurity>
  <PresentationFormat>Widescreen</PresentationFormat>
  <Paragraphs>0</Paragraphs>
  <Slides>5</Slides>
  <Notes>5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Theme 1</vt:lpstr>
      <vt:lpstr>Slide 1</vt:lpstr>
      <vt:lpstr>Slide 2</vt:lpstr>
      <vt:lpstr>Slide 3</vt:lpstr>
      <vt:lpstr>Slide 4</vt:lpstr>
      <vt:lpstr>Slide 5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dc:identifier/>
  <dc:language/>
  <cp:lastModifiedBy/>
  <cp:revision>7</cp:revision>
  <dcterms:modified xsi:type="dcterms:W3CDTF">2024-07-22T08:45:23Z</dcterms:modified>
  <cp:category/>
  <cp:contentStatus/>
  <cp:version/>
</cp:coreProperties>
</file>