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6" r:id="rId5"/>
    <p:sldId id="269" r:id="rId6"/>
    <p:sldId id="260" r:id="rId7"/>
    <p:sldId id="261" r:id="rId8"/>
    <p:sldId id="267" r:id="rId9"/>
    <p:sldId id="259" r:id="rId10"/>
    <p:sldId id="262" r:id="rId11"/>
    <p:sldId id="268" r:id="rId12"/>
    <p:sldId id="265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6" roundtripDataSignature="AMtx7miabDNNP72XR2hRsb9uIiYHZs0S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0002"/>
    <a:srgbClr val="DECBF3"/>
    <a:srgbClr val="DAB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4"/>
    <p:restoredTop sz="91469"/>
  </p:normalViewPr>
  <p:slideViewPr>
    <p:cSldViewPr snapToGrid="0">
      <p:cViewPr varScale="1">
        <p:scale>
          <a:sx n="76" d="100"/>
          <a:sy n="76" d="100"/>
        </p:scale>
        <p:origin x="200" y="8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eedd933635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" name="Google Shape;30;geedd93363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162955745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g1016295574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162955745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g1016295574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0369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01d858078f_1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Land BGC: </a:t>
            </a:r>
            <a:r>
              <a:rPr lang="en-GB" sz="900">
                <a:latin typeface="Arial"/>
                <a:ea typeface="Arial"/>
                <a:cs typeface="Arial"/>
                <a:sym typeface="Arial"/>
              </a:rPr>
              <a:t>cycled the first 20 years of era20c forcing with transient CO2 and other drivers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900">
                <a:latin typeface="Arial"/>
                <a:ea typeface="Arial"/>
                <a:cs typeface="Arial"/>
                <a:sym typeface="Arial"/>
              </a:rPr>
              <a:t>Ocean BGC: cycled 3 times over present period to get CO2 uptake levels expected at the current period.</a:t>
            </a:r>
            <a:endParaRPr sz="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101d858078f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eec1ad7b94_0_3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" name="Google Shape;38;geec1ad7b94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66b1f495a5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" name="Google Shape;45;g166b1f495a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66b1f495a5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" name="Google Shape;45;g166b1f495a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7837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66b1f495a5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" name="Google Shape;45;g166b1f495a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04123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0162955745_0_2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g10162955745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0162955745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g10162955745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162955745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2" name="Google Shape;152;g1016295574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3346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1d858078f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 it is more effective to cold forcing: SIE/SIV reduced 11/27% all year round; to warm forcing SIE only improved in summer (JASO) along the ice edge in the CAO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" name="Google Shape;61;g101d858078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eedd933635_0_39"/>
          <p:cNvSpPr txBox="1">
            <a:spLocks noGrp="1"/>
          </p:cNvSpPr>
          <p:nvPr>
            <p:ph type="title"/>
          </p:nvPr>
        </p:nvSpPr>
        <p:spPr>
          <a:xfrm>
            <a:off x="39220" y="42646"/>
            <a:ext cx="85209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  <a:defRPr>
                <a:solidFill>
                  <a:srgbClr val="0070C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geedd933635_0_3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geedd933635_0_3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geedd933635_0_3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ntent">
  <p:cSld name="One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eedd933635_0_44"/>
          <p:cNvSpPr txBox="1">
            <a:spLocks noGrp="1"/>
          </p:cNvSpPr>
          <p:nvPr>
            <p:ph type="title"/>
          </p:nvPr>
        </p:nvSpPr>
        <p:spPr>
          <a:xfrm>
            <a:off x="39220" y="42646"/>
            <a:ext cx="85209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eedd933635_0_44"/>
          <p:cNvSpPr txBox="1">
            <a:spLocks noGrp="1"/>
          </p:cNvSpPr>
          <p:nvPr>
            <p:ph type="body" idx="1"/>
          </p:nvPr>
        </p:nvSpPr>
        <p:spPr>
          <a:xfrm>
            <a:off x="39220" y="1001864"/>
            <a:ext cx="12140100" cy="50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geedd933635_0_4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1117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eedd933635_0_29"/>
          <p:cNvSpPr/>
          <p:nvPr/>
        </p:nvSpPr>
        <p:spPr>
          <a:xfrm>
            <a:off x="0" y="6176963"/>
            <a:ext cx="12192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geedd933635_0_29"/>
          <p:cNvSpPr txBox="1">
            <a:spLocks noGrp="1"/>
          </p:cNvSpPr>
          <p:nvPr>
            <p:ph type="title"/>
          </p:nvPr>
        </p:nvSpPr>
        <p:spPr>
          <a:xfrm>
            <a:off x="39220" y="42646"/>
            <a:ext cx="85209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geedd933635_0_29"/>
          <p:cNvSpPr txBox="1">
            <a:spLocks noGrp="1"/>
          </p:cNvSpPr>
          <p:nvPr>
            <p:ph type="body" idx="1"/>
          </p:nvPr>
        </p:nvSpPr>
        <p:spPr>
          <a:xfrm>
            <a:off x="39220" y="1001864"/>
            <a:ext cx="12140100" cy="50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geedd933635_0_29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38485" y="6104846"/>
            <a:ext cx="2926079" cy="54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geedd933635_0_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4300" y="6176963"/>
            <a:ext cx="2743200" cy="411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geedd933635_0_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839" y="6123480"/>
            <a:ext cx="1047998" cy="712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geedd933635_0_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73630" y="5975657"/>
            <a:ext cx="1210058" cy="7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geedd933635_0_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11123" y="6094214"/>
            <a:ext cx="1828361" cy="657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geedd933635_0_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33361" y="42646"/>
            <a:ext cx="2631204" cy="99209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11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tif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tiff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eedd933635_0_24"/>
          <p:cNvSpPr txBox="1">
            <a:spLocks noGrp="1"/>
          </p:cNvSpPr>
          <p:nvPr>
            <p:ph type="title"/>
          </p:nvPr>
        </p:nvSpPr>
        <p:spPr>
          <a:xfrm>
            <a:off x="762000" y="1735300"/>
            <a:ext cx="106914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75"/>
              <a:buNone/>
            </a:pPr>
            <a:r>
              <a:rPr lang="en-GB" sz="3500" dirty="0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A glimpse into the ongoing climate prediction activities with EC-Earth: </a:t>
            </a:r>
            <a:r>
              <a:rPr lang="en-GB" sz="3500" b="1" dirty="0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going beyond CMIP6</a:t>
            </a:r>
            <a:endParaRPr sz="3500" b="1" dirty="0">
              <a:solidFill>
                <a:srgbClr val="00206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75"/>
              <a:buNone/>
            </a:pPr>
            <a:br>
              <a:rPr lang="en-GB" sz="1100" dirty="0">
                <a:latin typeface="Avenir"/>
                <a:ea typeface="Avenir"/>
                <a:cs typeface="Avenir"/>
                <a:sym typeface="Avenir"/>
              </a:rPr>
            </a:br>
            <a:r>
              <a:rPr lang="en-GB" sz="3300" dirty="0">
                <a:latin typeface="Avenir"/>
                <a:ea typeface="Avenir"/>
                <a:cs typeface="Avenir"/>
                <a:sym typeface="Avenir"/>
              </a:rPr>
              <a:t>Pablo Ortega (BSC)</a:t>
            </a:r>
            <a:endParaRPr sz="3300" dirty="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100"/>
              <a:buFont typeface="Arial"/>
              <a:buNone/>
            </a:pPr>
            <a:r>
              <a:rPr lang="en-GB" sz="3100" dirty="0">
                <a:solidFill>
                  <a:srgbClr val="9CC2E5"/>
                </a:solidFill>
                <a:latin typeface="Avenir"/>
                <a:ea typeface="Avenir"/>
                <a:cs typeface="Avenir"/>
                <a:sym typeface="Avenir"/>
              </a:rPr>
              <a:t>On behalf of the Climate Prediction Working Group</a:t>
            </a:r>
            <a:endParaRPr sz="3100" dirty="0">
              <a:solidFill>
                <a:srgbClr val="9CC2E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3" name="Google Shape;33;geedd933635_0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8984" y="87594"/>
            <a:ext cx="2750081" cy="110954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geedd933635_0_24"/>
          <p:cNvSpPr/>
          <p:nvPr/>
        </p:nvSpPr>
        <p:spPr>
          <a:xfrm>
            <a:off x="3284410" y="3990489"/>
            <a:ext cx="575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EC-Earth meeting, Lund</a:t>
            </a:r>
            <a:r>
              <a:rPr lang="en-GB" sz="2000">
                <a:latin typeface="Avenir"/>
                <a:ea typeface="Avenir"/>
                <a:cs typeface="Avenir"/>
                <a:sym typeface="Avenir"/>
              </a:rPr>
              <a:t>,</a:t>
            </a:r>
            <a:r>
              <a:rPr lang="en-GB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1</a:t>
            </a:r>
            <a:r>
              <a:rPr lang="en-GB" sz="2000">
                <a:latin typeface="Avenir"/>
                <a:ea typeface="Avenir"/>
                <a:cs typeface="Avenir"/>
                <a:sym typeface="Avenir"/>
              </a:rPr>
              <a:t>1</a:t>
            </a:r>
            <a:r>
              <a:rPr lang="en-GB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-1</a:t>
            </a:r>
            <a:r>
              <a:rPr lang="en-GB" sz="2000">
                <a:latin typeface="Avenir"/>
                <a:ea typeface="Avenir"/>
                <a:cs typeface="Avenir"/>
                <a:sym typeface="Avenir"/>
              </a:rPr>
              <a:t>3</a:t>
            </a:r>
            <a:r>
              <a:rPr lang="en-GB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October 202</a:t>
            </a:r>
            <a:r>
              <a:rPr lang="en-GB" sz="2000">
                <a:latin typeface="Avenir"/>
                <a:ea typeface="Avenir"/>
                <a:cs typeface="Avenir"/>
                <a:sym typeface="Avenir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35;geedd933635_0_24">
            <a:extLst>
              <a:ext uri="{FF2B5EF4-FFF2-40B4-BE49-F238E27FC236}">
                <a16:creationId xmlns:a16="http://schemas.microsoft.com/office/drawing/2014/main" id="{C238C65F-9D02-ED41-865C-020B560F6F7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37" t="4093" r="-836" b="59374"/>
          <a:stretch/>
        </p:blipFill>
        <p:spPr>
          <a:xfrm>
            <a:off x="-1" y="4540368"/>
            <a:ext cx="12311999" cy="2333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0162955745_0_11"/>
          <p:cNvSpPr/>
          <p:nvPr/>
        </p:nvSpPr>
        <p:spPr>
          <a:xfrm>
            <a:off x="0" y="0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10162955745_0_11"/>
          <p:cNvSpPr txBox="1"/>
          <p:nvPr/>
        </p:nvSpPr>
        <p:spPr>
          <a:xfrm>
            <a:off x="-12182" y="175050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2800" dirty="0">
                <a:latin typeface="Avenir"/>
                <a:sym typeface="Avenir"/>
              </a:rPr>
              <a:t>Towards a simple coupled assimilation approach for decadal prediction</a:t>
            </a:r>
          </a:p>
        </p:txBody>
      </p:sp>
      <p:sp>
        <p:nvSpPr>
          <p:cNvPr id="156" name="Google Shape;156;g10162955745_0_11"/>
          <p:cNvSpPr/>
          <p:nvPr/>
        </p:nvSpPr>
        <p:spPr>
          <a:xfrm>
            <a:off x="0" y="5952846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g10162955745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55" y="5973620"/>
            <a:ext cx="1907320" cy="76952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10162955745_0_11"/>
          <p:cNvSpPr txBox="1"/>
          <p:nvPr/>
        </p:nvSpPr>
        <p:spPr>
          <a:xfrm>
            <a:off x="1460470" y="6115842"/>
            <a:ext cx="81276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u="sng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T. </a:t>
            </a:r>
            <a:r>
              <a:rPr lang="en-GB" sz="2000" u="sng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Kruschke</a:t>
            </a:r>
            <a:r>
              <a:rPr lang="en-GB" sz="2000" u="sng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P. </a:t>
            </a:r>
            <a:r>
              <a:rPr lang="en-GB" sz="2000" u="sng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Karami</a:t>
            </a:r>
            <a:r>
              <a:rPr lang="en-GB" sz="2000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K. </a:t>
            </a:r>
            <a:r>
              <a:rPr lang="en-GB" sz="2000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Wyser</a:t>
            </a:r>
            <a:r>
              <a:rPr lang="en-GB" sz="2000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U. </a:t>
            </a:r>
            <a:r>
              <a:rPr lang="en-GB" sz="2000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Fladrich</a:t>
            </a:r>
            <a:r>
              <a:rPr lang="en-GB" sz="2000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T. </a:t>
            </a:r>
            <a:r>
              <a:rPr lang="en-GB" sz="2000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Koenigk</a:t>
            </a:r>
            <a:endParaRPr lang="en-GB" sz="2000" strike="noStrike" cap="none" dirty="0">
              <a:solidFill>
                <a:schemeClr val="dk1"/>
              </a:solidFill>
              <a:latin typeface="Avenir Light" panose="020B0402020203020204" pitchFamily="34" charset="77"/>
              <a:ea typeface="Avenir"/>
              <a:cs typeface="Avenir"/>
              <a:sym typeface="Avenir"/>
            </a:endParaRPr>
          </a:p>
        </p:txBody>
      </p:sp>
      <p:sp>
        <p:nvSpPr>
          <p:cNvPr id="166" name="Google Shape;166;g10162955745_0_11"/>
          <p:cNvSpPr/>
          <p:nvPr/>
        </p:nvSpPr>
        <p:spPr>
          <a:xfrm rot="10800000" flipH="1">
            <a:off x="9220200" y="4879204"/>
            <a:ext cx="696900" cy="37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10162955745_0_11"/>
          <p:cNvSpPr/>
          <p:nvPr/>
        </p:nvSpPr>
        <p:spPr>
          <a:xfrm>
            <a:off x="409076" y="1056063"/>
            <a:ext cx="4521088" cy="4117515"/>
          </a:xfrm>
          <a:prstGeom prst="rect">
            <a:avLst/>
          </a:prstGeom>
          <a:solidFill>
            <a:srgbClr val="E7E6E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Experimental Protocol</a:t>
            </a:r>
            <a:endParaRPr lang="en-GB" sz="18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GB" sz="8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Model version: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EC-Earth 3.3 TL255L91-ORCA1L75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GB" sz="8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Initialization: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Restarts </a:t>
            </a:r>
            <a:r>
              <a:rPr lang="en-GB" sz="1600" b="0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froom</a:t>
            </a:r>
            <a:r>
              <a:rPr lang="en-GB" sz="16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5 coupled assimilation runs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GB" sz="8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Data assimilation concept: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Assimilation of surface-near variables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GB" sz="8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Ocean: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SST-restored to monthly HadISST1 anomalies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GB" sz="8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Atmosphere: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Newtonian relaxation towards 6-hourly ERA5 anomalies of relative vorticity and divergence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GB" sz="8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b="0" i="0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Obs</a:t>
            </a:r>
            <a:r>
              <a:rPr lang="en-GB" sz="16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anomalies from running 31yr-climatologies</a:t>
            </a:r>
          </a:p>
        </p:txBody>
      </p:sp>
      <p:pic>
        <p:nvPicPr>
          <p:cNvPr id="28" name="Grafik 3">
            <a:extLst>
              <a:ext uri="{FF2B5EF4-FFF2-40B4-BE49-F238E27FC236}">
                <a16:creationId xmlns:a16="http://schemas.microsoft.com/office/drawing/2014/main" id="{371AAAD3-7E33-DC4D-98FE-E4599486119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659338" y="6144942"/>
            <a:ext cx="1121668" cy="451280"/>
          </a:xfrm>
          <a:prstGeom prst="rect">
            <a:avLst/>
          </a:prstGeom>
          <a:ln>
            <a:noFill/>
          </a:ln>
        </p:spPr>
      </p:pic>
      <p:grpSp>
        <p:nvGrpSpPr>
          <p:cNvPr id="29" name="Group 2">
            <a:extLst>
              <a:ext uri="{FF2B5EF4-FFF2-40B4-BE49-F238E27FC236}">
                <a16:creationId xmlns:a16="http://schemas.microsoft.com/office/drawing/2014/main" id="{6E0F419A-0D43-6A42-A7B9-03903498C371}"/>
              </a:ext>
            </a:extLst>
          </p:cNvPr>
          <p:cNvGrpSpPr/>
          <p:nvPr/>
        </p:nvGrpSpPr>
        <p:grpSpPr>
          <a:xfrm>
            <a:off x="5007351" y="926598"/>
            <a:ext cx="4791993" cy="2921109"/>
            <a:chOff x="4886083" y="201498"/>
            <a:chExt cx="4791993" cy="2921109"/>
          </a:xfrm>
        </p:grpSpPr>
        <p:pic>
          <p:nvPicPr>
            <p:cNvPr id="30" name="Grafik 8">
              <a:extLst>
                <a:ext uri="{FF2B5EF4-FFF2-40B4-BE49-F238E27FC236}">
                  <a16:creationId xmlns:a16="http://schemas.microsoft.com/office/drawing/2014/main" id="{770521F3-8113-B046-BEA4-D9B4B2A8EC22}"/>
                </a:ext>
              </a:extLst>
            </p:cNvPr>
            <p:cNvPicPr/>
            <p:nvPr/>
          </p:nvPicPr>
          <p:blipFill>
            <a:blip r:embed="rId5"/>
            <a:srcRect r="17042"/>
            <a:stretch/>
          </p:blipFill>
          <p:spPr>
            <a:xfrm>
              <a:off x="4886083" y="201498"/>
              <a:ext cx="4791993" cy="2921109"/>
            </a:xfrm>
            <a:prstGeom prst="rect">
              <a:avLst/>
            </a:prstGeom>
            <a:ln>
              <a:noFill/>
            </a:ln>
          </p:spPr>
        </p:pic>
        <p:sp>
          <p:nvSpPr>
            <p:cNvPr id="32" name="CustomShape 4">
              <a:extLst>
                <a:ext uri="{FF2B5EF4-FFF2-40B4-BE49-F238E27FC236}">
                  <a16:creationId xmlns:a16="http://schemas.microsoft.com/office/drawing/2014/main" id="{EDBC0E11-5C08-AD41-8E27-F0FD8ACBE0EF}"/>
                </a:ext>
              </a:extLst>
            </p:cNvPr>
            <p:cNvSpPr/>
            <p:nvPr/>
          </p:nvSpPr>
          <p:spPr>
            <a:xfrm flipH="1">
              <a:off x="5219790" y="1144258"/>
              <a:ext cx="442698" cy="43503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5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3" name="CustomShape 5">
              <a:extLst>
                <a:ext uri="{FF2B5EF4-FFF2-40B4-BE49-F238E27FC236}">
                  <a16:creationId xmlns:a16="http://schemas.microsoft.com/office/drawing/2014/main" id="{6ADC3EE2-6E84-6949-8B96-F6FA3132E84F}"/>
                </a:ext>
              </a:extLst>
            </p:cNvPr>
            <p:cNvSpPr/>
            <p:nvPr/>
          </p:nvSpPr>
          <p:spPr>
            <a:xfrm>
              <a:off x="5296977" y="470340"/>
              <a:ext cx="1591695" cy="64487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560">
              <a:noFill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sz="1200" b="0" strike="noStrike" spc="-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SST-</a:t>
              </a:r>
              <a:r>
                <a:rPr lang="de-DE" sz="1200" b="0" strike="noStrike" spc="-1" dirty="0" err="1">
                  <a:solidFill>
                    <a:schemeClr val="bg1"/>
                  </a:solidFill>
                  <a:latin typeface="Avenir Book" panose="02000503020000020003" pitchFamily="2" charset="0"/>
                </a:rPr>
                <a:t>restoring</a:t>
              </a:r>
              <a:r>
                <a:rPr lang="de-DE" sz="1200" b="0" strike="noStrike" spc="-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 </a:t>
              </a:r>
              <a:r>
                <a:rPr lang="de-DE" sz="1200" b="0" strike="noStrike" spc="-1" dirty="0" err="1">
                  <a:solidFill>
                    <a:schemeClr val="bg1"/>
                  </a:solidFill>
                  <a:latin typeface="Avenir Book" panose="02000503020000020003" pitchFamily="2" charset="0"/>
                </a:rPr>
                <a:t>to</a:t>
              </a:r>
              <a:br>
                <a:rPr sz="1200" dirty="0">
                  <a:solidFill>
                    <a:schemeClr val="bg1"/>
                  </a:solidFill>
                  <a:latin typeface="Avenir Book" panose="02000503020000020003" pitchFamily="2" charset="0"/>
                </a:rPr>
              </a:br>
              <a:r>
                <a:rPr lang="de-DE" sz="1200" b="0" strike="noStrike" spc="-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HadISST1-anomalies</a:t>
              </a:r>
              <a:br>
                <a:rPr sz="1200" dirty="0">
                  <a:solidFill>
                    <a:schemeClr val="bg1"/>
                  </a:solidFill>
                  <a:latin typeface="Avenir Book" panose="02000503020000020003" pitchFamily="2" charset="0"/>
                </a:rPr>
              </a:br>
              <a:r>
                <a:rPr lang="de-DE" sz="1200" b="0" strike="noStrike" spc="-1" dirty="0" err="1">
                  <a:solidFill>
                    <a:schemeClr val="bg1"/>
                  </a:solidFill>
                  <a:latin typeface="Avenir Book" panose="02000503020000020003" pitchFamily="2" charset="0"/>
                </a:rPr>
                <a:t>since</a:t>
              </a:r>
              <a:r>
                <a:rPr lang="de-DE" sz="1200" b="0" strike="noStrike" spc="-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 1900</a:t>
              </a:r>
              <a:endParaRPr lang="en-GB" sz="1200" b="0" strike="noStrike" spc="-1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4" name="Line 6">
              <a:extLst>
                <a:ext uri="{FF2B5EF4-FFF2-40B4-BE49-F238E27FC236}">
                  <a16:creationId xmlns:a16="http://schemas.microsoft.com/office/drawing/2014/main" id="{49EAE85E-2958-1146-9B6E-5A776CD27803}"/>
                </a:ext>
              </a:extLst>
            </p:cNvPr>
            <p:cNvSpPr/>
            <p:nvPr/>
          </p:nvSpPr>
          <p:spPr>
            <a:xfrm flipV="1">
              <a:off x="6930872" y="1195024"/>
              <a:ext cx="0" cy="1613880"/>
            </a:xfrm>
            <a:prstGeom prst="line">
              <a:avLst/>
            </a:prstGeom>
            <a:ln w="2556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5" name="CustomShape 7">
              <a:extLst>
                <a:ext uri="{FF2B5EF4-FFF2-40B4-BE49-F238E27FC236}">
                  <a16:creationId xmlns:a16="http://schemas.microsoft.com/office/drawing/2014/main" id="{DC3E08EF-FD21-404C-BF37-AF8EA1B5C74B}"/>
                </a:ext>
              </a:extLst>
            </p:cNvPr>
            <p:cNvSpPr/>
            <p:nvPr/>
          </p:nvSpPr>
          <p:spPr>
            <a:xfrm flipH="1">
              <a:off x="6913080" y="1223280"/>
              <a:ext cx="371160" cy="2761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chemeClr val="accent6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6" name="CustomShape 8">
              <a:extLst>
                <a:ext uri="{FF2B5EF4-FFF2-40B4-BE49-F238E27FC236}">
                  <a16:creationId xmlns:a16="http://schemas.microsoft.com/office/drawing/2014/main" id="{BC70AF0E-F5AA-9B4B-8B59-D124236191AD}"/>
                </a:ext>
              </a:extLst>
            </p:cNvPr>
            <p:cNvSpPr/>
            <p:nvPr/>
          </p:nvSpPr>
          <p:spPr>
            <a:xfrm>
              <a:off x="7326780" y="587692"/>
              <a:ext cx="1297255" cy="64487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560">
              <a:noFill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sz="1200" b="0" strike="noStrike" spc="-1" dirty="0" err="1">
                  <a:solidFill>
                    <a:schemeClr val="bg1"/>
                  </a:solidFill>
                  <a:latin typeface="Avenir Book" panose="02000503020000020003" pitchFamily="2" charset="0"/>
                </a:rPr>
                <a:t>Nudging</a:t>
              </a:r>
              <a:r>
                <a:rPr lang="de-DE" sz="1200" b="0" strike="noStrike" spc="-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 </a:t>
              </a:r>
              <a:r>
                <a:rPr lang="de-DE" sz="1200" b="0" strike="noStrike" spc="-1" dirty="0" err="1">
                  <a:solidFill>
                    <a:schemeClr val="bg1"/>
                  </a:solidFill>
                  <a:latin typeface="Avenir Book" panose="02000503020000020003" pitchFamily="2" charset="0"/>
                </a:rPr>
                <a:t>to</a:t>
              </a:r>
              <a:br>
                <a:rPr sz="1200" dirty="0">
                  <a:solidFill>
                    <a:schemeClr val="bg1"/>
                  </a:solidFill>
                  <a:latin typeface="Avenir Book" panose="02000503020000020003" pitchFamily="2" charset="0"/>
                </a:rPr>
              </a:br>
              <a:r>
                <a:rPr lang="de-DE" sz="1200" b="0" strike="noStrike" spc="-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ERA5-anomalies</a:t>
              </a:r>
              <a:br>
                <a:rPr sz="1200" dirty="0">
                  <a:solidFill>
                    <a:schemeClr val="bg1"/>
                  </a:solidFill>
                  <a:latin typeface="Avenir Book" panose="02000503020000020003" pitchFamily="2" charset="0"/>
                </a:rPr>
              </a:br>
              <a:r>
                <a:rPr lang="de-DE" sz="1200" b="0" strike="noStrike" spc="-1" dirty="0" err="1">
                  <a:solidFill>
                    <a:schemeClr val="bg1"/>
                  </a:solidFill>
                  <a:latin typeface="Avenir Book" panose="02000503020000020003" pitchFamily="2" charset="0"/>
                </a:rPr>
                <a:t>since</a:t>
              </a:r>
              <a:r>
                <a:rPr lang="de-DE" sz="1200" b="0" strike="noStrike" spc="-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 1950</a:t>
              </a:r>
              <a:endParaRPr lang="en-GB" sz="1200" b="0" strike="noStrike" spc="-1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</p:grpSp>
      <p:pic>
        <p:nvPicPr>
          <p:cNvPr id="37" name="Grafik 6_0">
            <a:extLst>
              <a:ext uri="{FF2B5EF4-FFF2-40B4-BE49-F238E27FC236}">
                <a16:creationId xmlns:a16="http://schemas.microsoft.com/office/drawing/2014/main" id="{79AB36EF-3729-E347-9CE0-AF5D66E8C2B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805463" y="3260190"/>
            <a:ext cx="2966896" cy="2284976"/>
          </a:xfrm>
          <a:prstGeom prst="rect">
            <a:avLst/>
          </a:prstGeom>
          <a:ln>
            <a:noFill/>
          </a:ln>
        </p:spPr>
      </p:pic>
      <p:sp>
        <p:nvSpPr>
          <p:cNvPr id="38" name="CustomShape 8">
            <a:extLst>
              <a:ext uri="{FF2B5EF4-FFF2-40B4-BE49-F238E27FC236}">
                <a16:creationId xmlns:a16="http://schemas.microsoft.com/office/drawing/2014/main" id="{A16FEEE4-306A-8D4E-858F-CA21CB1AFC6B}"/>
              </a:ext>
            </a:extLst>
          </p:cNvPr>
          <p:cNvSpPr/>
          <p:nvPr/>
        </p:nvSpPr>
        <p:spPr>
          <a:xfrm>
            <a:off x="5740816" y="828364"/>
            <a:ext cx="2958224" cy="27554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5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bg1"/>
                </a:solidFill>
                <a:latin typeface="Avenir Book" panose="02000503020000020003" pitchFamily="2" charset="0"/>
              </a:rPr>
              <a:t>Reconstructed global mean temperature</a:t>
            </a:r>
            <a:endParaRPr lang="en-GB" sz="1200" b="0" strike="noStrike" spc="-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39" name="CustomShape 8">
            <a:extLst>
              <a:ext uri="{FF2B5EF4-FFF2-40B4-BE49-F238E27FC236}">
                <a16:creationId xmlns:a16="http://schemas.microsoft.com/office/drawing/2014/main" id="{67A16A19-B1B7-2545-8036-3DD79AC05B70}"/>
              </a:ext>
            </a:extLst>
          </p:cNvPr>
          <p:cNvSpPr/>
          <p:nvPr/>
        </p:nvSpPr>
        <p:spPr>
          <a:xfrm>
            <a:off x="9220200" y="3110358"/>
            <a:ext cx="2211031" cy="27554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5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chemeClr val="bg1"/>
                </a:solidFill>
                <a:latin typeface="Avenir Book" panose="02000503020000020003" pitchFamily="2" charset="0"/>
              </a:rPr>
              <a:t>Evaluated September NH SIA</a:t>
            </a:r>
            <a:endParaRPr lang="en-GB" sz="1200" b="0" strike="noStrike" spc="-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7D78888-48FA-3944-80C2-60214AC6FC15}"/>
              </a:ext>
            </a:extLst>
          </p:cNvPr>
          <p:cNvSpPr txBox="1"/>
          <p:nvPr/>
        </p:nvSpPr>
        <p:spPr>
          <a:xfrm>
            <a:off x="5524270" y="4531475"/>
            <a:ext cx="3146408" cy="885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ts val="499"/>
              </a:spcBef>
            </a:pPr>
            <a:r>
              <a:rPr lang="de-DE" spc="-1" dirty="0" err="1">
                <a:solidFill>
                  <a:schemeClr val="tx1"/>
                </a:solidFill>
                <a:latin typeface="Avenir Book" panose="02000503020000020003" pitchFamily="2" charset="0"/>
              </a:rPr>
              <a:t>C</a:t>
            </a:r>
            <a:r>
              <a:rPr lang="de-DE" sz="1400" b="0" strike="noStrike" spc="-1" dirty="0" err="1">
                <a:solidFill>
                  <a:schemeClr val="tx1"/>
                </a:solidFill>
                <a:latin typeface="Avenir Book" panose="02000503020000020003" pitchFamily="2" charset="0"/>
              </a:rPr>
              <a:t>orrelation</a:t>
            </a:r>
            <a:r>
              <a:rPr lang="de-DE" sz="1400" b="0" strike="noStrike" spc="-1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de-DE" sz="1400" b="0" strike="noStrike" spc="-1" dirty="0" err="1">
                <a:solidFill>
                  <a:schemeClr val="tx1"/>
                </a:solidFill>
                <a:latin typeface="Avenir Book" panose="02000503020000020003" pitchFamily="2" charset="0"/>
              </a:rPr>
              <a:t>of</a:t>
            </a:r>
            <a:r>
              <a:rPr lang="de-DE" sz="1400" b="0" strike="noStrike" spc="-1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de-DE" sz="1400" b="0" strike="noStrike" spc="-1" dirty="0" err="1">
                <a:solidFill>
                  <a:schemeClr val="tx1"/>
                </a:solidFill>
                <a:latin typeface="Avenir Book" panose="02000503020000020003" pitchFamily="2" charset="0"/>
              </a:rPr>
              <a:t>detrended</a:t>
            </a:r>
            <a:r>
              <a:rPr lang="de-DE" sz="1400" b="0" strike="noStrike" spc="-1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de-DE" sz="1400" b="0" strike="noStrike" spc="-1" dirty="0" err="1">
                <a:solidFill>
                  <a:schemeClr val="tx1"/>
                </a:solidFill>
                <a:latin typeface="Avenir Book" panose="02000503020000020003" pitchFamily="2" charset="0"/>
              </a:rPr>
              <a:t>timeseries</a:t>
            </a:r>
            <a:r>
              <a:rPr lang="de-DE" sz="1400" b="0" strike="noStrike" spc="-1" dirty="0">
                <a:solidFill>
                  <a:schemeClr val="tx1"/>
                </a:solidFill>
                <a:latin typeface="Avenir Book" panose="02000503020000020003" pitchFamily="2" charset="0"/>
              </a:rPr>
              <a:t>:</a:t>
            </a:r>
            <a:br>
              <a:rPr lang="de-DE" dirty="0">
                <a:solidFill>
                  <a:schemeClr val="tx1"/>
                </a:solidFill>
                <a:latin typeface="Avenir Book" panose="02000503020000020003" pitchFamily="2" charset="0"/>
              </a:rPr>
            </a:br>
            <a:r>
              <a:rPr lang="de-DE" dirty="0">
                <a:solidFill>
                  <a:schemeClr val="tx1"/>
                </a:solidFill>
                <a:latin typeface="Avenir Book" panose="02000503020000020003" pitchFamily="2" charset="0"/>
              </a:rPr>
              <a:t>      </a:t>
            </a:r>
            <a:r>
              <a:rPr lang="de-DE" spc="-1" dirty="0">
                <a:solidFill>
                  <a:schemeClr val="tx1"/>
                </a:solidFill>
                <a:latin typeface="Avenir Book" panose="02000503020000020003" pitchFamily="2" charset="0"/>
              </a:rPr>
              <a:t>A</a:t>
            </a:r>
            <a:r>
              <a:rPr lang="de-DE" sz="1400" b="0" strike="noStrike" spc="-1" dirty="0">
                <a:solidFill>
                  <a:schemeClr val="tx1"/>
                </a:solidFill>
                <a:latin typeface="Avenir Book" panose="02000503020000020003" pitchFamily="2" charset="0"/>
              </a:rPr>
              <a:t>ssimilation </a:t>
            </a:r>
            <a:r>
              <a:rPr lang="de-DE" sz="1400" b="0" strike="noStrike" spc="-1" dirty="0" err="1">
                <a:solidFill>
                  <a:schemeClr val="tx1"/>
                </a:solidFill>
                <a:latin typeface="Avenir Book" panose="02000503020000020003" pitchFamily="2" charset="0"/>
              </a:rPr>
              <a:t>runs</a:t>
            </a:r>
            <a:r>
              <a:rPr lang="de-DE" sz="1400" b="0" strike="noStrike" spc="-1" dirty="0">
                <a:solidFill>
                  <a:schemeClr val="tx1"/>
                </a:solidFill>
                <a:latin typeface="Avenir Book" panose="02000503020000020003" pitchFamily="2" charset="0"/>
              </a:rPr>
              <a:t>:	      </a:t>
            </a:r>
            <a:r>
              <a:rPr lang="de-DE" sz="1400" b="1" strike="noStrike" spc="-1" dirty="0">
                <a:solidFill>
                  <a:schemeClr val="tx1"/>
                </a:solidFill>
                <a:latin typeface="Avenir Book" panose="02000503020000020003" pitchFamily="2" charset="0"/>
              </a:rPr>
              <a:t>0.64</a:t>
            </a:r>
            <a:r>
              <a:rPr lang="de-DE" sz="1400" b="0" strike="noStrike" spc="-1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br>
              <a:rPr lang="de-DE" dirty="0">
                <a:solidFill>
                  <a:schemeClr val="tx1"/>
                </a:solidFill>
                <a:latin typeface="Avenir Book" panose="02000503020000020003" pitchFamily="2" charset="0"/>
              </a:rPr>
            </a:br>
            <a:r>
              <a:rPr lang="de-DE" dirty="0">
                <a:solidFill>
                  <a:schemeClr val="tx1"/>
                </a:solidFill>
                <a:latin typeface="Avenir Book" panose="02000503020000020003" pitchFamily="2" charset="0"/>
              </a:rPr>
              <a:t>      </a:t>
            </a:r>
            <a:r>
              <a:rPr lang="de-DE" spc="-1" dirty="0" err="1">
                <a:solidFill>
                  <a:schemeClr val="tx1"/>
                </a:solidFill>
                <a:latin typeface="Avenir Book" panose="02000503020000020003" pitchFamily="2" charset="0"/>
              </a:rPr>
              <a:t>H</a:t>
            </a:r>
            <a:r>
              <a:rPr lang="de-DE" sz="1400" b="0" strike="noStrike" spc="-1" dirty="0" err="1">
                <a:solidFill>
                  <a:schemeClr val="tx1"/>
                </a:solidFill>
                <a:latin typeface="Avenir Book" panose="02000503020000020003" pitchFamily="2" charset="0"/>
              </a:rPr>
              <a:t>istoricals</a:t>
            </a:r>
            <a:r>
              <a:rPr lang="de-DE" sz="1400" b="0" strike="noStrike" spc="-1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de-DE" sz="1400" b="0" strike="noStrike" spc="-1" dirty="0" err="1">
                <a:solidFill>
                  <a:schemeClr val="tx1"/>
                </a:solidFill>
                <a:latin typeface="Avenir Book" panose="02000503020000020003" pitchFamily="2" charset="0"/>
              </a:rPr>
              <a:t>runs</a:t>
            </a:r>
            <a:r>
              <a:rPr lang="de-DE" sz="1400" b="0" strike="noStrike" spc="-1" dirty="0">
                <a:solidFill>
                  <a:schemeClr val="tx1"/>
                </a:solidFill>
                <a:latin typeface="Avenir Book" panose="02000503020000020003" pitchFamily="2" charset="0"/>
              </a:rPr>
              <a:t>:	     -0.08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0162955745_0_11"/>
          <p:cNvSpPr/>
          <p:nvPr/>
        </p:nvSpPr>
        <p:spPr>
          <a:xfrm>
            <a:off x="0" y="0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10162955745_0_11"/>
          <p:cNvSpPr txBox="1"/>
          <p:nvPr/>
        </p:nvSpPr>
        <p:spPr>
          <a:xfrm>
            <a:off x="-12182" y="175050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2800" dirty="0">
                <a:latin typeface="Avenir"/>
                <a:sym typeface="Avenir"/>
              </a:rPr>
              <a:t>Testing coupled assimilation in a seasonal prediction framework</a:t>
            </a:r>
          </a:p>
        </p:txBody>
      </p:sp>
      <p:sp>
        <p:nvSpPr>
          <p:cNvPr id="156" name="Google Shape;156;g10162955745_0_11"/>
          <p:cNvSpPr/>
          <p:nvPr/>
        </p:nvSpPr>
        <p:spPr>
          <a:xfrm>
            <a:off x="0" y="5952846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g10162955745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55" y="5973620"/>
            <a:ext cx="1907320" cy="76952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10162955745_0_11"/>
          <p:cNvSpPr txBox="1"/>
          <p:nvPr/>
        </p:nvSpPr>
        <p:spPr>
          <a:xfrm>
            <a:off x="1901405" y="6126928"/>
            <a:ext cx="7009762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u="sng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A</a:t>
            </a:r>
            <a:r>
              <a:rPr lang="en-GB" sz="2000" u="sng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. Santos, V. Lapin</a:t>
            </a:r>
            <a:r>
              <a:rPr lang="en-GB" sz="2000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A. </a:t>
            </a:r>
            <a:r>
              <a:rPr lang="en-GB" sz="2000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Carreric</a:t>
            </a:r>
            <a:r>
              <a:rPr lang="en-GB" sz="2000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P. Ortega, F. </a:t>
            </a:r>
            <a:r>
              <a:rPr lang="en-GB" sz="2000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Doblas</a:t>
            </a:r>
            <a:r>
              <a:rPr lang="en-GB" sz="2000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-Reyes</a:t>
            </a:r>
          </a:p>
        </p:txBody>
      </p:sp>
      <p:sp>
        <p:nvSpPr>
          <p:cNvPr id="166" name="Google Shape;166;g10162955745_0_11"/>
          <p:cNvSpPr/>
          <p:nvPr/>
        </p:nvSpPr>
        <p:spPr>
          <a:xfrm rot="10800000" flipH="1">
            <a:off x="9220200" y="4879204"/>
            <a:ext cx="696900" cy="37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43;g101d858078f_1_94">
            <a:extLst>
              <a:ext uri="{FF2B5EF4-FFF2-40B4-BE49-F238E27FC236}">
                <a16:creationId xmlns:a16="http://schemas.microsoft.com/office/drawing/2014/main" id="{0757F208-5FE0-E04A-8F50-C6F785E67D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69412"/>
          <a:stretch/>
        </p:blipFill>
        <p:spPr>
          <a:xfrm>
            <a:off x="11083207" y="5959114"/>
            <a:ext cx="982434" cy="85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59;p36">
            <a:extLst>
              <a:ext uri="{FF2B5EF4-FFF2-40B4-BE49-F238E27FC236}">
                <a16:creationId xmlns:a16="http://schemas.microsoft.com/office/drawing/2014/main" id="{B2FE0DD7-58B3-5B4E-9F1A-D18D7EAE746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8029"/>
          <a:stretch/>
        </p:blipFill>
        <p:spPr>
          <a:xfrm>
            <a:off x="7660395" y="3307579"/>
            <a:ext cx="3978198" cy="252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67;p36">
            <a:extLst>
              <a:ext uri="{FF2B5EF4-FFF2-40B4-BE49-F238E27FC236}">
                <a16:creationId xmlns:a16="http://schemas.microsoft.com/office/drawing/2014/main" id="{98069219-0794-2D43-9544-F36E960DDE8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7825"/>
          <a:stretch/>
        </p:blipFill>
        <p:spPr>
          <a:xfrm>
            <a:off x="7740098" y="727401"/>
            <a:ext cx="3874001" cy="255890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CustomShape 8">
            <a:extLst>
              <a:ext uri="{FF2B5EF4-FFF2-40B4-BE49-F238E27FC236}">
                <a16:creationId xmlns:a16="http://schemas.microsoft.com/office/drawing/2014/main" id="{21C03FE7-6B09-354F-A9F3-4D24C2EA45F7}"/>
              </a:ext>
            </a:extLst>
          </p:cNvPr>
          <p:cNvSpPr/>
          <p:nvPr/>
        </p:nvSpPr>
        <p:spPr>
          <a:xfrm>
            <a:off x="8365676" y="764629"/>
            <a:ext cx="2760151" cy="27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5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bg1"/>
                </a:solidFill>
                <a:latin typeface="Avenir Book" panose="02000503020000020003" pitchFamily="2" charset="0"/>
              </a:rPr>
              <a:t>ACC Niño3.4 Index </a:t>
            </a:r>
            <a:endParaRPr lang="en-GB" sz="1200" b="0" strike="noStrike" spc="-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27" name="CustomShape 8">
            <a:extLst>
              <a:ext uri="{FF2B5EF4-FFF2-40B4-BE49-F238E27FC236}">
                <a16:creationId xmlns:a16="http://schemas.microsoft.com/office/drawing/2014/main" id="{B7649E5A-0F1B-5B4C-A82E-A6226DA0DC43}"/>
              </a:ext>
            </a:extLst>
          </p:cNvPr>
          <p:cNvSpPr/>
          <p:nvPr/>
        </p:nvSpPr>
        <p:spPr>
          <a:xfrm>
            <a:off x="8128733" y="3325425"/>
            <a:ext cx="3258107" cy="27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5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bg1"/>
                </a:solidFill>
                <a:latin typeface="Avenir Book" panose="02000503020000020003" pitchFamily="2" charset="0"/>
              </a:rPr>
              <a:t>ACC Labrador Sea SST Index </a:t>
            </a:r>
            <a:endParaRPr lang="en-GB" sz="1200" b="0" strike="noStrike" spc="-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40" name="Google Shape;207;p33">
            <a:extLst>
              <a:ext uri="{FF2B5EF4-FFF2-40B4-BE49-F238E27FC236}">
                <a16:creationId xmlns:a16="http://schemas.microsoft.com/office/drawing/2014/main" id="{9839D75B-3BAA-1945-A73D-184D0D3C0EE4}"/>
              </a:ext>
            </a:extLst>
          </p:cNvPr>
          <p:cNvSpPr txBox="1"/>
          <p:nvPr/>
        </p:nvSpPr>
        <p:spPr>
          <a:xfrm>
            <a:off x="299366" y="1270968"/>
            <a:ext cx="3356426" cy="1834553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txBody>
          <a:bodyPr spcFirstLastPara="1" wrap="square" lIns="108000" tIns="135000" rIns="135000" bIns="1350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chemeClr val="dk1"/>
                </a:solidFill>
                <a:latin typeface="Avenir Light" panose="020B0402020203020204" pitchFamily="34" charset="77"/>
                <a:ea typeface="Calibri"/>
                <a:cs typeface="Calibri"/>
                <a:sym typeface="Calibri"/>
              </a:rPr>
              <a:t>Set up forecasts</a:t>
            </a:r>
            <a:endParaRPr sz="1600" b="1" dirty="0">
              <a:solidFill>
                <a:schemeClr val="dk1"/>
              </a:solidFill>
              <a:latin typeface="Avenir Light" panose="020B0402020203020204" pitchFamily="34" charset="77"/>
              <a:ea typeface="Calibri"/>
              <a:cs typeface="Calibri"/>
              <a:sym typeface="Calibri"/>
            </a:endParaRPr>
          </a:p>
          <a:p>
            <a:pPr marL="269999" marR="0" lvl="0" indent="-269875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s" sz="1600" dirty="0">
                <a:solidFill>
                  <a:schemeClr val="dk1"/>
                </a:solidFill>
                <a:latin typeface="Avenir Light" panose="020B0402020203020204" pitchFamily="34" charset="77"/>
                <a:ea typeface="Calibri"/>
                <a:cs typeface="Calibri"/>
                <a:sym typeface="Calibri"/>
              </a:rPr>
              <a:t>Initial month: </a:t>
            </a:r>
            <a:r>
              <a:rPr lang="es" sz="1600" i="1" dirty="0">
                <a:solidFill>
                  <a:schemeClr val="dk1"/>
                </a:solidFill>
                <a:latin typeface="Avenir Light" panose="020B0402020203020204" pitchFamily="34" charset="77"/>
                <a:ea typeface="Calibri"/>
                <a:cs typeface="Calibri"/>
                <a:sym typeface="Calibri"/>
              </a:rPr>
              <a:t>November</a:t>
            </a:r>
            <a:endParaRPr sz="1600" i="1" dirty="0">
              <a:solidFill>
                <a:schemeClr val="dk1"/>
              </a:solidFill>
              <a:latin typeface="Avenir Light" panose="020B0402020203020204" pitchFamily="34" charset="77"/>
              <a:ea typeface="Calibri"/>
              <a:cs typeface="Calibri"/>
              <a:sym typeface="Calibri"/>
            </a:endParaRPr>
          </a:p>
          <a:p>
            <a:pPr marL="269999" marR="0" lvl="0" indent="-269875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s" sz="1600" dirty="0">
                <a:solidFill>
                  <a:schemeClr val="dk1"/>
                </a:solidFill>
                <a:latin typeface="Avenir Light" panose="020B0402020203020204" pitchFamily="34" charset="77"/>
                <a:ea typeface="Calibri"/>
                <a:cs typeface="Calibri"/>
                <a:sym typeface="Calibri"/>
              </a:rPr>
              <a:t>Startdates: </a:t>
            </a:r>
            <a:r>
              <a:rPr lang="es" sz="1600" i="1" dirty="0">
                <a:solidFill>
                  <a:schemeClr val="dk1"/>
                </a:solidFill>
                <a:latin typeface="Avenir Light" panose="020B0402020203020204" pitchFamily="34" charset="77"/>
                <a:ea typeface="Calibri"/>
                <a:cs typeface="Calibri"/>
                <a:sym typeface="Calibri"/>
              </a:rPr>
              <a:t>1985-2019</a:t>
            </a:r>
            <a:endParaRPr sz="1600" i="1" dirty="0">
              <a:solidFill>
                <a:schemeClr val="dk1"/>
              </a:solidFill>
              <a:latin typeface="Avenir Light" panose="020B0402020203020204" pitchFamily="34" charset="77"/>
              <a:ea typeface="Calibri"/>
              <a:cs typeface="Calibri"/>
              <a:sym typeface="Calibri"/>
            </a:endParaRPr>
          </a:p>
          <a:p>
            <a:pPr marL="269999" marR="0" lvl="0" indent="-269875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s" sz="1600" dirty="0">
                <a:solidFill>
                  <a:schemeClr val="dk1"/>
                </a:solidFill>
                <a:latin typeface="Avenir Light" panose="020B0402020203020204" pitchFamily="34" charset="77"/>
                <a:ea typeface="Calibri"/>
                <a:cs typeface="Calibri"/>
                <a:sym typeface="Calibri"/>
              </a:rPr>
              <a:t>Length: </a:t>
            </a:r>
            <a:r>
              <a:rPr lang="es" sz="1600" i="1" dirty="0">
                <a:solidFill>
                  <a:schemeClr val="dk1"/>
                </a:solidFill>
                <a:latin typeface="Avenir Light" panose="020B0402020203020204" pitchFamily="34" charset="77"/>
                <a:ea typeface="Calibri"/>
                <a:cs typeface="Calibri"/>
                <a:sym typeface="Calibri"/>
              </a:rPr>
              <a:t>10 months</a:t>
            </a:r>
            <a:endParaRPr sz="1600" i="1" u="none" strike="noStrike" cap="none" dirty="0">
              <a:solidFill>
                <a:schemeClr val="dk1"/>
              </a:solidFill>
              <a:latin typeface="Avenir Light" panose="020B0402020203020204" pitchFamily="34" charset="77"/>
              <a:ea typeface="Calibri"/>
              <a:cs typeface="Calibri"/>
              <a:sym typeface="Calibri"/>
            </a:endParaRPr>
          </a:p>
          <a:p>
            <a:pPr marL="269999" marR="0" lvl="0" indent="-269875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s" sz="1600" dirty="0">
                <a:solidFill>
                  <a:schemeClr val="dk1"/>
                </a:solidFill>
                <a:latin typeface="Avenir Light" panose="020B0402020203020204" pitchFamily="34" charset="77"/>
                <a:ea typeface="Calibri"/>
                <a:cs typeface="Calibri"/>
                <a:sym typeface="Calibri"/>
              </a:rPr>
              <a:t>10 members</a:t>
            </a:r>
            <a:endParaRPr sz="1600" dirty="0">
              <a:solidFill>
                <a:schemeClr val="dk1"/>
              </a:solidFill>
              <a:latin typeface="Avenir Light" panose="020B0402020203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263;p36">
            <a:extLst>
              <a:ext uri="{FF2B5EF4-FFF2-40B4-BE49-F238E27FC236}">
                <a16:creationId xmlns:a16="http://schemas.microsoft.com/office/drawing/2014/main" id="{309062BC-C863-0144-88C9-A2A6664C80A8}"/>
              </a:ext>
            </a:extLst>
          </p:cNvPr>
          <p:cNvSpPr txBox="1"/>
          <p:nvPr/>
        </p:nvSpPr>
        <p:spPr>
          <a:xfrm>
            <a:off x="3870049" y="1400633"/>
            <a:ext cx="3465094" cy="1625027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200" b="1" dirty="0">
                <a:solidFill>
                  <a:srgbClr val="DE8911"/>
                </a:solidFill>
                <a:latin typeface="Avenir Book" panose="02000503020000020003" pitchFamily="2" charset="0"/>
              </a:rPr>
              <a:t>Atm: </a:t>
            </a:r>
            <a:r>
              <a:rPr lang="es" sz="1200" dirty="0">
                <a:solidFill>
                  <a:srgbClr val="DE8911"/>
                </a:solidFill>
                <a:latin typeface="Avenir Book" panose="02000503020000020003" pitchFamily="2" charset="0"/>
              </a:rPr>
              <a:t>full column               	</a:t>
            </a:r>
            <a:r>
              <a:rPr lang="es" sz="1200" b="1" dirty="0">
                <a:solidFill>
                  <a:srgbClr val="DE8911"/>
                </a:solidFill>
                <a:latin typeface="Avenir Book" panose="02000503020000020003" pitchFamily="2" charset="0"/>
              </a:rPr>
              <a:t>Oce</a:t>
            </a:r>
            <a:r>
              <a:rPr lang="es" sz="1200" dirty="0">
                <a:solidFill>
                  <a:srgbClr val="DE8911"/>
                </a:solidFill>
                <a:latin typeface="Avenir Book" panose="02000503020000020003" pitchFamily="2" charset="0"/>
              </a:rPr>
              <a:t>: standard</a:t>
            </a:r>
            <a:endParaRPr sz="1200" dirty="0">
              <a:solidFill>
                <a:srgbClr val="DE8911"/>
              </a:solidFill>
              <a:latin typeface="Avenir Book" panose="02000503020000020003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200" b="1" dirty="0">
                <a:solidFill>
                  <a:srgbClr val="38761D"/>
                </a:solidFill>
                <a:latin typeface="Avenir Book" panose="02000503020000020003" pitchFamily="2" charset="0"/>
              </a:rPr>
              <a:t>Atm: </a:t>
            </a:r>
            <a:r>
              <a:rPr lang="es" sz="1200" dirty="0">
                <a:solidFill>
                  <a:srgbClr val="38761D"/>
                </a:solidFill>
                <a:latin typeface="Avenir Book" panose="02000503020000020003" pitchFamily="2" charset="0"/>
              </a:rPr>
              <a:t>free top-bottom       	</a:t>
            </a:r>
            <a:r>
              <a:rPr lang="es" sz="1200" b="1" dirty="0">
                <a:solidFill>
                  <a:srgbClr val="38761D"/>
                </a:solidFill>
                <a:latin typeface="Avenir Book" panose="02000503020000020003" pitchFamily="2" charset="0"/>
              </a:rPr>
              <a:t>Oce</a:t>
            </a:r>
            <a:r>
              <a:rPr lang="es" sz="1200" dirty="0">
                <a:solidFill>
                  <a:srgbClr val="38761D"/>
                </a:solidFill>
                <a:latin typeface="Avenir Book" panose="02000503020000020003" pitchFamily="2" charset="0"/>
              </a:rPr>
              <a:t>: standard</a:t>
            </a:r>
            <a:endParaRPr sz="1200" dirty="0">
              <a:solidFill>
                <a:srgbClr val="38761D"/>
              </a:solidFill>
              <a:latin typeface="Avenir Book" panose="02000503020000020003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rgbClr val="1155CC"/>
                </a:solidFill>
                <a:latin typeface="Avenir Book" panose="02000503020000020003" pitchFamily="2" charset="0"/>
              </a:rPr>
              <a:t>Atm: </a:t>
            </a:r>
            <a:r>
              <a:rPr lang="es" sz="1200" dirty="0">
                <a:solidFill>
                  <a:srgbClr val="1155CC"/>
                </a:solidFill>
                <a:latin typeface="Avenir Book" panose="02000503020000020003" pitchFamily="2" charset="0"/>
              </a:rPr>
              <a:t>free narrow bottom  	</a:t>
            </a:r>
            <a:r>
              <a:rPr lang="es" sz="1200" b="1" dirty="0">
                <a:solidFill>
                  <a:srgbClr val="1155CC"/>
                </a:solidFill>
                <a:latin typeface="Avenir Book" panose="02000503020000020003" pitchFamily="2" charset="0"/>
              </a:rPr>
              <a:t>Oce:</a:t>
            </a:r>
            <a:r>
              <a:rPr lang="es" sz="1200" dirty="0">
                <a:solidFill>
                  <a:srgbClr val="1155CC"/>
                </a:solidFill>
                <a:latin typeface="Avenir Book" panose="02000503020000020003" pitchFamily="2" charset="0"/>
              </a:rPr>
              <a:t> standard</a:t>
            </a:r>
            <a:endParaRPr sz="1200" dirty="0">
              <a:solidFill>
                <a:srgbClr val="1155CC"/>
              </a:solidFill>
              <a:latin typeface="Avenir Book" panose="02000503020000020003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200" b="1" dirty="0">
                <a:solidFill>
                  <a:srgbClr val="CC0000"/>
                </a:solidFill>
                <a:latin typeface="Avenir Book" panose="02000503020000020003" pitchFamily="2" charset="0"/>
              </a:rPr>
              <a:t>Atm: </a:t>
            </a:r>
            <a:r>
              <a:rPr lang="es" sz="1200" dirty="0">
                <a:solidFill>
                  <a:srgbClr val="CC0000"/>
                </a:solidFill>
                <a:latin typeface="Avenir Book" panose="02000503020000020003" pitchFamily="2" charset="0"/>
              </a:rPr>
              <a:t>full column               </a:t>
            </a:r>
            <a:r>
              <a:rPr lang="es" sz="1200" b="1" dirty="0">
                <a:solidFill>
                  <a:srgbClr val="CC0000"/>
                </a:solidFill>
                <a:latin typeface="Avenir Book" panose="02000503020000020003" pitchFamily="2" charset="0"/>
              </a:rPr>
              <a:t>	Oce</a:t>
            </a:r>
            <a:r>
              <a:rPr lang="es" sz="1200" dirty="0">
                <a:solidFill>
                  <a:srgbClr val="CC0000"/>
                </a:solidFill>
                <a:latin typeface="Avenir Book" panose="02000503020000020003" pitchFamily="2" charset="0"/>
              </a:rPr>
              <a:t>: no surface</a:t>
            </a:r>
            <a:endParaRPr sz="1200" dirty="0">
              <a:solidFill>
                <a:srgbClr val="CC0000"/>
              </a:solidFill>
              <a:latin typeface="Avenir Book" panose="02000503020000020003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rgbClr val="9900FF"/>
                </a:solidFill>
                <a:latin typeface="Avenir Book" panose="02000503020000020003" pitchFamily="2" charset="0"/>
              </a:rPr>
              <a:t>Atm: </a:t>
            </a:r>
            <a:r>
              <a:rPr lang="es" sz="1200" dirty="0">
                <a:solidFill>
                  <a:srgbClr val="9900FF"/>
                </a:solidFill>
                <a:latin typeface="Avenir Book" panose="02000503020000020003" pitchFamily="2" charset="0"/>
              </a:rPr>
              <a:t>full column               	</a:t>
            </a:r>
            <a:r>
              <a:rPr lang="es" sz="1200" b="1" dirty="0">
                <a:solidFill>
                  <a:srgbClr val="9900FF"/>
                </a:solidFill>
                <a:latin typeface="Avenir Book" panose="02000503020000020003" pitchFamily="2" charset="0"/>
              </a:rPr>
              <a:t>Oce</a:t>
            </a:r>
            <a:r>
              <a:rPr lang="es" sz="1200" dirty="0">
                <a:solidFill>
                  <a:srgbClr val="9900FF"/>
                </a:solidFill>
                <a:latin typeface="Avenir Book" panose="02000503020000020003" pitchFamily="2" charset="0"/>
              </a:rPr>
              <a:t>: weak nudging</a:t>
            </a:r>
            <a:endParaRPr sz="1200" dirty="0">
              <a:solidFill>
                <a:srgbClr val="1155CC"/>
              </a:solidFill>
              <a:latin typeface="Avenir Book" panose="02000503020000020003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chemeClr val="dk2"/>
                </a:solidFill>
                <a:latin typeface="Avenir Book" panose="02000503020000020003" pitchFamily="2" charset="0"/>
              </a:rPr>
              <a:t>Atm: </a:t>
            </a:r>
            <a:r>
              <a:rPr lang="es" sz="1200" dirty="0">
                <a:solidFill>
                  <a:schemeClr val="dk2"/>
                </a:solidFill>
                <a:latin typeface="Avenir Book" panose="02000503020000020003" pitchFamily="2" charset="0"/>
              </a:rPr>
              <a:t>ERA5                       	</a:t>
            </a:r>
            <a:r>
              <a:rPr lang="es" sz="1200" b="1" dirty="0">
                <a:solidFill>
                  <a:schemeClr val="dk2"/>
                </a:solidFill>
                <a:latin typeface="Avenir Book" panose="02000503020000020003" pitchFamily="2" charset="0"/>
              </a:rPr>
              <a:t>Oce</a:t>
            </a:r>
            <a:r>
              <a:rPr lang="es" sz="1200" dirty="0">
                <a:solidFill>
                  <a:schemeClr val="dk2"/>
                </a:solidFill>
                <a:latin typeface="Avenir Book" panose="02000503020000020003" pitchFamily="2" charset="0"/>
              </a:rPr>
              <a:t>: forced recon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rgbClr val="C27BA0"/>
                </a:solidFill>
                <a:latin typeface="Avenir Book" panose="02000503020000020003" pitchFamily="2" charset="0"/>
              </a:rPr>
              <a:t>SEAS5	                  </a:t>
            </a:r>
            <a:endParaRPr sz="1200" dirty="0">
              <a:solidFill>
                <a:srgbClr val="C27BA0"/>
              </a:solidFill>
              <a:latin typeface="Avenir Book" panose="02000503020000020003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37E4343-4CD6-AC4D-9657-F49A03F31AED}"/>
              </a:ext>
            </a:extLst>
          </p:cNvPr>
          <p:cNvSpPr txBox="1"/>
          <p:nvPr/>
        </p:nvSpPr>
        <p:spPr>
          <a:xfrm>
            <a:off x="4194263" y="1038563"/>
            <a:ext cx="2782231" cy="338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1400" b="1" dirty="0">
                <a:solidFill>
                  <a:schemeClr val="dk1"/>
                </a:solidFill>
                <a:latin typeface="Avenir Light" panose="020B0402020203020204" pitchFamily="34" charset="77"/>
                <a:ea typeface="Calibri"/>
                <a:cs typeface="Calibri"/>
                <a:sym typeface="Calibri"/>
              </a:rPr>
              <a:t>Tested coupled nudging setups</a:t>
            </a:r>
            <a:endParaRPr lang="en-ES" dirty="0"/>
          </a:p>
        </p:txBody>
      </p:sp>
      <p:pic>
        <p:nvPicPr>
          <p:cNvPr id="45" name="Google Shape;203;p33">
            <a:extLst>
              <a:ext uri="{FF2B5EF4-FFF2-40B4-BE49-F238E27FC236}">
                <a16:creationId xmlns:a16="http://schemas.microsoft.com/office/drawing/2014/main" id="{B859BE0E-B0D6-6643-BB06-675044F1176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33" t="8424" r="622"/>
          <a:stretch/>
        </p:blipFill>
        <p:spPr>
          <a:xfrm>
            <a:off x="3666074" y="3238396"/>
            <a:ext cx="3874001" cy="14492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Google Shape;204;p33">
            <a:extLst>
              <a:ext uri="{FF2B5EF4-FFF2-40B4-BE49-F238E27FC236}">
                <a16:creationId xmlns:a16="http://schemas.microsoft.com/office/drawing/2014/main" id="{7948F355-D4CA-5848-9EB4-76BE4AA122D7}"/>
              </a:ext>
            </a:extLst>
          </p:cNvPr>
          <p:cNvCxnSpPr>
            <a:cxnSpLocks/>
          </p:cNvCxnSpPr>
          <p:nvPr/>
        </p:nvCxnSpPr>
        <p:spPr>
          <a:xfrm flipV="1">
            <a:off x="4308022" y="3895828"/>
            <a:ext cx="2148401" cy="1"/>
          </a:xfrm>
          <a:prstGeom prst="straightConnector1">
            <a:avLst/>
          </a:prstGeom>
          <a:noFill/>
          <a:ln w="28575" cap="flat" cmpd="sng">
            <a:solidFill>
              <a:srgbClr val="48B319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7" name="Google Shape;205;p33">
            <a:extLst>
              <a:ext uri="{FF2B5EF4-FFF2-40B4-BE49-F238E27FC236}">
                <a16:creationId xmlns:a16="http://schemas.microsoft.com/office/drawing/2014/main" id="{311AB6BC-1159-4745-8D3B-3712E1B2D07E}"/>
              </a:ext>
            </a:extLst>
          </p:cNvPr>
          <p:cNvCxnSpPr>
            <a:cxnSpLocks/>
          </p:cNvCxnSpPr>
          <p:nvPr/>
        </p:nvCxnSpPr>
        <p:spPr>
          <a:xfrm flipV="1">
            <a:off x="3991078" y="4167897"/>
            <a:ext cx="3027856" cy="1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EBDEBC6-B441-2F48-A112-C518EF1DB55D}"/>
              </a:ext>
            </a:extLst>
          </p:cNvPr>
          <p:cNvSpPr txBox="1"/>
          <p:nvPr/>
        </p:nvSpPr>
        <p:spPr>
          <a:xfrm>
            <a:off x="91824" y="3431058"/>
            <a:ext cx="3442961" cy="1077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</a:pPr>
            <a:r>
              <a:rPr lang="en-GB" sz="1400" b="1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Atmosphere Nudging</a:t>
            </a:r>
            <a:endParaRPr lang="en-GB" sz="1400" dirty="0">
              <a:solidFill>
                <a:schemeClr val="dk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</a:pPr>
            <a:r>
              <a:rPr lang="en-GB" sz="1400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ERA5, 12-hour restoring timescale</a:t>
            </a:r>
          </a:p>
          <a:p>
            <a:pPr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</a:pPr>
            <a:r>
              <a:rPr lang="en-GB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V</a:t>
            </a:r>
            <a:r>
              <a:rPr lang="en-GB" sz="1400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ariables: vorticity, divergence, temperature and log surf pressure)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C628E4-2047-8042-96A6-7C2CA19DD3DB}"/>
              </a:ext>
            </a:extLst>
          </p:cNvPr>
          <p:cNvSpPr txBox="1"/>
          <p:nvPr/>
        </p:nvSpPr>
        <p:spPr>
          <a:xfrm>
            <a:off x="1373067" y="4737765"/>
            <a:ext cx="2043887" cy="1180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</a:pPr>
            <a:endParaRPr lang="en-GB" b="1" dirty="0">
              <a:solidFill>
                <a:schemeClr val="dk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</a:pPr>
            <a:r>
              <a:rPr lang="en-GB" b="1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Ocean nudging</a:t>
            </a:r>
          </a:p>
          <a:p>
            <a:pPr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</a:pPr>
            <a:r>
              <a:rPr lang="en-GB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ORAS5, SST and SSS</a:t>
            </a:r>
          </a:p>
          <a:p>
            <a:pPr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</a:pPr>
            <a:r>
              <a:rPr lang="en-GB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EN4.2.2 3D T and S</a:t>
            </a:r>
          </a:p>
        </p:txBody>
      </p:sp>
      <p:grpSp>
        <p:nvGrpSpPr>
          <p:cNvPr id="50" name="Google Shape;180;p31">
            <a:extLst>
              <a:ext uri="{FF2B5EF4-FFF2-40B4-BE49-F238E27FC236}">
                <a16:creationId xmlns:a16="http://schemas.microsoft.com/office/drawing/2014/main" id="{F3795342-5975-9A45-B784-FE0C5D45A535}"/>
              </a:ext>
            </a:extLst>
          </p:cNvPr>
          <p:cNvGrpSpPr/>
          <p:nvPr/>
        </p:nvGrpSpPr>
        <p:grpSpPr>
          <a:xfrm>
            <a:off x="3658398" y="4900924"/>
            <a:ext cx="1361474" cy="1050561"/>
            <a:chOff x="6371387" y="1620980"/>
            <a:chExt cx="2179437" cy="1681730"/>
          </a:xfrm>
        </p:grpSpPr>
        <p:pic>
          <p:nvPicPr>
            <p:cNvPr id="51" name="Google Shape;181;p31">
              <a:extLst>
                <a:ext uri="{FF2B5EF4-FFF2-40B4-BE49-F238E27FC236}">
                  <a16:creationId xmlns:a16="http://schemas.microsoft.com/office/drawing/2014/main" id="{F8BF7C83-3725-D240-90A8-78E722E56711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371387" y="1620980"/>
              <a:ext cx="2179424" cy="1523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182;p31">
              <a:extLst>
                <a:ext uri="{FF2B5EF4-FFF2-40B4-BE49-F238E27FC236}">
                  <a16:creationId xmlns:a16="http://schemas.microsoft.com/office/drawing/2014/main" id="{6C22CB72-72E3-DF48-BBB5-0A9E1A6ED23D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1903"/>
            <a:stretch/>
          </p:blipFill>
          <p:spPr>
            <a:xfrm>
              <a:off x="6371399" y="3144882"/>
              <a:ext cx="2179425" cy="15782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3" name="Google Shape;183;p31">
              <a:extLst>
                <a:ext uri="{FF2B5EF4-FFF2-40B4-BE49-F238E27FC236}">
                  <a16:creationId xmlns:a16="http://schemas.microsoft.com/office/drawing/2014/main" id="{31796B8A-4D5A-064F-8825-33C2B6446F6C}"/>
                </a:ext>
              </a:extLst>
            </p:cNvPr>
            <p:cNvCxnSpPr/>
            <p:nvPr/>
          </p:nvCxnSpPr>
          <p:spPr>
            <a:xfrm>
              <a:off x="6382424" y="3147596"/>
              <a:ext cx="21684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4" name="Google Shape;178;p31">
            <a:extLst>
              <a:ext uri="{FF2B5EF4-FFF2-40B4-BE49-F238E27FC236}">
                <a16:creationId xmlns:a16="http://schemas.microsoft.com/office/drawing/2014/main" id="{2C2DE782-2305-8541-8748-054356A59DB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2412" r="4077" b="3521"/>
          <a:stretch/>
        </p:blipFill>
        <p:spPr>
          <a:xfrm>
            <a:off x="5268211" y="4885489"/>
            <a:ext cx="1613852" cy="1154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296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01d858078f_1_94"/>
          <p:cNvSpPr/>
          <p:nvPr/>
        </p:nvSpPr>
        <p:spPr>
          <a:xfrm>
            <a:off x="0" y="0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g101d858078f_1_94"/>
          <p:cNvSpPr txBox="1"/>
          <p:nvPr/>
        </p:nvSpPr>
        <p:spPr>
          <a:xfrm>
            <a:off x="-150" y="175050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200" dirty="0">
                <a:latin typeface="Avenir"/>
                <a:sym typeface="Avenir"/>
              </a:rPr>
              <a:t>A first decadal hindcast of carbon cycle with EC-Earth-ESM</a:t>
            </a:r>
            <a:endParaRPr sz="3200" dirty="0">
              <a:latin typeface="Avenir"/>
              <a:sym typeface="Avenir"/>
            </a:endParaRPr>
          </a:p>
        </p:txBody>
      </p:sp>
      <p:sp>
        <p:nvSpPr>
          <p:cNvPr id="239" name="Google Shape;239;g101d858078f_1_94"/>
          <p:cNvSpPr/>
          <p:nvPr/>
        </p:nvSpPr>
        <p:spPr>
          <a:xfrm>
            <a:off x="0" y="5952846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g101d858078f_1_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55" y="5973620"/>
            <a:ext cx="1907320" cy="76952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101d858078f_1_94"/>
          <p:cNvSpPr txBox="1"/>
          <p:nvPr/>
        </p:nvSpPr>
        <p:spPr>
          <a:xfrm>
            <a:off x="2492237" y="6045568"/>
            <a:ext cx="6712975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u="sng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E. </a:t>
            </a:r>
            <a:r>
              <a:rPr lang="en-GB" sz="2000" u="sng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Tourigny</a:t>
            </a:r>
            <a:r>
              <a:rPr lang="en-GB" sz="2000" u="sng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J. Acosta Navarro, R. </a:t>
            </a:r>
            <a:r>
              <a:rPr lang="en-GB" sz="2000" u="sng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Bernardello</a:t>
            </a:r>
            <a:r>
              <a:rPr lang="en-GB" sz="2000" u="none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V. </a:t>
            </a:r>
            <a:r>
              <a:rPr lang="en-GB" sz="2000" u="none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Sicardi</a:t>
            </a:r>
            <a:r>
              <a:rPr lang="en-GB" sz="2000" u="none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E. </a:t>
            </a:r>
            <a:r>
              <a:rPr lang="en-GB" sz="2000" u="none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Exarchou</a:t>
            </a:r>
            <a:r>
              <a:rPr lang="en-GB" sz="2000" u="none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V. Lapin, M. </a:t>
            </a:r>
            <a:r>
              <a:rPr lang="en-GB" sz="2000" u="none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Donat</a:t>
            </a:r>
            <a:r>
              <a:rPr lang="en-GB" sz="2000" u="none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P. Ortega</a:t>
            </a:r>
            <a:endParaRPr sz="2000" u="none" strike="noStrike" cap="none" dirty="0">
              <a:solidFill>
                <a:schemeClr val="dk1"/>
              </a:solidFill>
              <a:latin typeface="Avenir Light" panose="020B0402020203020204" pitchFamily="34" charset="77"/>
              <a:ea typeface="Avenir"/>
              <a:cs typeface="Avenir"/>
              <a:sym typeface="Avenir"/>
            </a:endParaRPr>
          </a:p>
        </p:txBody>
      </p:sp>
      <p:pic>
        <p:nvPicPr>
          <p:cNvPr id="243" name="Google Shape;243;g101d858078f_1_94"/>
          <p:cNvPicPr preferRelativeResize="0"/>
          <p:nvPr/>
        </p:nvPicPr>
        <p:blipFill rotWithShape="1">
          <a:blip r:embed="rId4">
            <a:alphaModFix/>
          </a:blip>
          <a:srcRect r="69412"/>
          <a:stretch/>
        </p:blipFill>
        <p:spPr>
          <a:xfrm>
            <a:off x="11083207" y="5959114"/>
            <a:ext cx="982434" cy="85846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101d858078f_1_94"/>
          <p:cNvSpPr/>
          <p:nvPr/>
        </p:nvSpPr>
        <p:spPr>
          <a:xfrm>
            <a:off x="1890017" y="868904"/>
            <a:ext cx="8492542" cy="6153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EC-Earth-3.3-CC (emission driven)			Ensemble size: 10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members</a:t>
            </a:r>
            <a:endParaRPr sz="16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Reforecast period: 1980-2020				Forecast length: 7 years</a:t>
            </a:r>
            <a:endParaRPr sz="16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5" name="Google Shape;245;g101d858078f_1_94"/>
          <p:cNvSpPr/>
          <p:nvPr/>
        </p:nvSpPr>
        <p:spPr>
          <a:xfrm>
            <a:off x="5811251" y="5238360"/>
            <a:ext cx="4804611" cy="3633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ctr">
              <a:buSzPts val="1600"/>
            </a:pPr>
            <a:r>
              <a:rPr lang="es-ES" sz="1600" dirty="0" err="1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Ocean</a:t>
            </a:r>
            <a:r>
              <a:rPr lang="es-E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C flux </a:t>
            </a:r>
            <a:r>
              <a:rPr lang="es-ES" sz="1600" dirty="0" err="1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skill</a:t>
            </a:r>
            <a:r>
              <a:rPr lang="es-E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</a:t>
            </a:r>
            <a:r>
              <a:rPr lang="es-ES" sz="1600" dirty="0" err="1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is</a:t>
            </a:r>
            <a:r>
              <a:rPr lang="es-E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</a:t>
            </a:r>
            <a:r>
              <a:rPr lang="es-ES" sz="1600" dirty="0" err="1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high</a:t>
            </a:r>
            <a:r>
              <a:rPr lang="es-E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and </a:t>
            </a:r>
            <a:r>
              <a:rPr lang="es-ES" sz="1600" dirty="0" err="1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remains</a:t>
            </a:r>
            <a:r>
              <a:rPr lang="es-E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</a:t>
            </a:r>
            <a:r>
              <a:rPr lang="es-ES" sz="1600" dirty="0" err="1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significant</a:t>
            </a:r>
            <a:endParaRPr lang="es-ES" sz="1600" dirty="0"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7" name="Google Shape;247;g101d858078f_1_94"/>
          <p:cNvSpPr txBox="1"/>
          <p:nvPr/>
        </p:nvSpPr>
        <p:spPr>
          <a:xfrm>
            <a:off x="1403059" y="2404380"/>
            <a:ext cx="348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Skill of global </a:t>
            </a:r>
            <a:r>
              <a:rPr lang="en-GB" sz="1400" b="0" i="0" u="sng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land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CO2 flux anomalies</a:t>
            </a:r>
            <a:endParaRPr sz="14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9" name="Google Shape;249;g101d858078f_1_94"/>
          <p:cNvSpPr txBox="1"/>
          <p:nvPr/>
        </p:nvSpPr>
        <p:spPr>
          <a:xfrm>
            <a:off x="6384150" y="2467256"/>
            <a:ext cx="352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Skill of global </a:t>
            </a:r>
            <a:r>
              <a:rPr lang="en-GB" sz="1400" b="0" i="0" u="sng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ocean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CO2 flux anomalies</a:t>
            </a:r>
            <a:endParaRPr sz="14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3" name="Google Shape;253;g101d858078f_1_94"/>
          <p:cNvSpPr/>
          <p:nvPr/>
        </p:nvSpPr>
        <p:spPr>
          <a:xfrm>
            <a:off x="456725" y="1681400"/>
            <a:ext cx="11290500" cy="6153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 Ocean initialization: </a:t>
            </a:r>
            <a:r>
              <a:rPr lang="en-GB" sz="16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As in new EC-Earth3-GCM system (only physics assimilated) → 3 cycles to get present CO2 uptake </a:t>
            </a:r>
            <a:endParaRPr sz="16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 Land initialization: Offline land-surface reconstruction with LPJ-GUESS → forced with ERA20C/ERA5 (prior/after 1950)</a:t>
            </a:r>
            <a:endParaRPr sz="16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0" name="Google Shape;130;g12ea29480cb_1_11">
            <a:extLst>
              <a:ext uri="{FF2B5EF4-FFF2-40B4-BE49-F238E27FC236}">
                <a16:creationId xmlns:a16="http://schemas.microsoft.com/office/drawing/2014/main" id="{29A951A1-373A-7742-ADE1-FFC6367739A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5462" y="2754526"/>
            <a:ext cx="4085518" cy="240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2;g12ea29480cb_1_11">
            <a:extLst>
              <a:ext uri="{FF2B5EF4-FFF2-40B4-BE49-F238E27FC236}">
                <a16:creationId xmlns:a16="http://schemas.microsoft.com/office/drawing/2014/main" id="{FBBAEED5-789D-C14A-9935-3DEB7C13B76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5551" y="2831314"/>
            <a:ext cx="3873437" cy="233342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45;g101d858078f_1_94">
            <a:extLst>
              <a:ext uri="{FF2B5EF4-FFF2-40B4-BE49-F238E27FC236}">
                <a16:creationId xmlns:a16="http://schemas.microsoft.com/office/drawing/2014/main" id="{83487E2C-0F89-C047-8233-6B0CE7B91D62}"/>
              </a:ext>
            </a:extLst>
          </p:cNvPr>
          <p:cNvSpPr/>
          <p:nvPr/>
        </p:nvSpPr>
        <p:spPr>
          <a:xfrm>
            <a:off x="830177" y="5235601"/>
            <a:ext cx="4499811" cy="363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ctr">
              <a:buSzPts val="1600"/>
            </a:pPr>
            <a:r>
              <a:rPr lang="es-ES" sz="1600" dirty="0" err="1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Land</a:t>
            </a:r>
            <a:r>
              <a:rPr lang="es-E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C flux </a:t>
            </a:r>
            <a:r>
              <a:rPr lang="es-ES" sz="1600" dirty="0" err="1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skill</a:t>
            </a:r>
            <a:r>
              <a:rPr lang="es-E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</a:t>
            </a:r>
            <a:r>
              <a:rPr lang="es-ES" sz="1600" dirty="0" err="1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is</a:t>
            </a:r>
            <a:r>
              <a:rPr lang="es-E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</a:t>
            </a:r>
            <a:r>
              <a:rPr lang="es-ES" sz="1600" dirty="0" err="1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limited</a:t>
            </a:r>
            <a:r>
              <a:rPr lang="es-E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to 2 </a:t>
            </a:r>
            <a:r>
              <a:rPr lang="es-ES" sz="1600" dirty="0" err="1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years</a:t>
            </a:r>
            <a:r>
              <a:rPr lang="es-ES" sz="1600" dirty="0"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lead time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eec1ad7b94_0_304"/>
          <p:cNvSpPr/>
          <p:nvPr/>
        </p:nvSpPr>
        <p:spPr>
          <a:xfrm>
            <a:off x="0" y="0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geec1ad7b94_0_304"/>
          <p:cNvSpPr/>
          <p:nvPr/>
        </p:nvSpPr>
        <p:spPr>
          <a:xfrm>
            <a:off x="0" y="5952846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489863-E71C-9343-A4D1-50A1CA4B8905}"/>
              </a:ext>
            </a:extLst>
          </p:cNvPr>
          <p:cNvSpPr txBox="1"/>
          <p:nvPr/>
        </p:nvSpPr>
        <p:spPr>
          <a:xfrm>
            <a:off x="410060" y="914149"/>
            <a:ext cx="9968459" cy="5491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rtl="0" fontAlgn="base">
              <a:lnSpc>
                <a:spcPts val="312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600" u="none" strike="noStrike" dirty="0">
                <a:solidFill>
                  <a:srgbClr val="000000"/>
                </a:solidFill>
                <a:effectLst/>
                <a:latin typeface="Avenir Light" panose="020B0402020203020204" pitchFamily="34" charset="77"/>
              </a:rPr>
              <a:t>Improving </a:t>
            </a:r>
            <a:r>
              <a:rPr lang="en-GB" sz="2600" u="none" strike="noStrike" dirty="0">
                <a:solidFill>
                  <a:srgbClr val="0070C0"/>
                </a:solidFill>
                <a:effectLst/>
                <a:latin typeface="Avenir Light" panose="020B0402020203020204" pitchFamily="34" charset="77"/>
              </a:rPr>
              <a:t>underlying models</a:t>
            </a:r>
            <a:r>
              <a:rPr lang="en-GB" sz="2600" u="none" strike="noStrike" dirty="0">
                <a:solidFill>
                  <a:srgbClr val="000000"/>
                </a:solidFill>
                <a:effectLst/>
                <a:latin typeface="Avenir Light" panose="020B0402020203020204" pitchFamily="34" charset="77"/>
              </a:rPr>
              <a:t>:</a:t>
            </a:r>
          </a:p>
          <a:p>
            <a:pPr marL="914400" lvl="1" indent="-457200" rtl="0" fontAlgn="base">
              <a:lnSpc>
                <a:spcPts val="31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600" u="none" strike="noStrike" dirty="0">
                <a:solidFill>
                  <a:srgbClr val="000000"/>
                </a:solidFill>
                <a:effectLst/>
                <a:latin typeface="Avenir Light" panose="020B0402020203020204" pitchFamily="34" charset="77"/>
              </a:rPr>
              <a:t>Corrected model biases</a:t>
            </a:r>
          </a:p>
          <a:p>
            <a:pPr marL="914400" lvl="1" indent="-457200" rtl="0" fontAlgn="base">
              <a:lnSpc>
                <a:spcPts val="31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600" u="none" strike="noStrike" dirty="0">
                <a:solidFill>
                  <a:srgbClr val="000000"/>
                </a:solidFill>
                <a:effectLst/>
                <a:latin typeface="Avenir Light" panose="020B0402020203020204" pitchFamily="34" charset="77"/>
              </a:rPr>
              <a:t>Optimised model tuning</a:t>
            </a:r>
            <a:endParaRPr lang="en-GB" sz="600" u="none" strike="noStrike" dirty="0">
              <a:solidFill>
                <a:srgbClr val="000000"/>
              </a:solidFill>
              <a:effectLst/>
              <a:latin typeface="Avenir Light" panose="020B0402020203020204" pitchFamily="34" charset="77"/>
            </a:endParaRPr>
          </a:p>
          <a:p>
            <a:pPr marL="457200" indent="-457200" rtl="0" fontAlgn="base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600" u="none" strike="noStrike" dirty="0">
                <a:solidFill>
                  <a:srgbClr val="000000"/>
                </a:solidFill>
                <a:effectLst/>
                <a:latin typeface="Avenir Light" panose="020B0402020203020204" pitchFamily="34" charset="77"/>
              </a:rPr>
              <a:t>Enhancing </a:t>
            </a:r>
            <a:r>
              <a:rPr lang="en-GB" sz="2600" u="none" strike="noStrike" dirty="0">
                <a:solidFill>
                  <a:srgbClr val="0070C0"/>
                </a:solidFill>
                <a:effectLst/>
                <a:latin typeface="Avenir Light" panose="020B0402020203020204" pitchFamily="34" charset="77"/>
              </a:rPr>
              <a:t>process representation</a:t>
            </a:r>
            <a:r>
              <a:rPr lang="en-GB" sz="2600" u="none" strike="noStrike" dirty="0">
                <a:solidFill>
                  <a:srgbClr val="000000"/>
                </a:solidFill>
                <a:effectLst/>
                <a:latin typeface="Avenir Light" panose="020B0402020203020204" pitchFamily="34" charset="77"/>
              </a:rPr>
              <a:t>:</a:t>
            </a:r>
          </a:p>
          <a:p>
            <a:pPr marL="914400" lvl="1" indent="-457200" rtl="0" fontAlgn="base">
              <a:lnSpc>
                <a:spcPts val="31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600" u="none" strike="noStrike" dirty="0">
                <a:solidFill>
                  <a:srgbClr val="000000"/>
                </a:solidFill>
                <a:effectLst/>
                <a:latin typeface="Avenir Light" panose="020B0402020203020204" pitchFamily="34" charset="77"/>
              </a:rPr>
              <a:t>More realistic </a:t>
            </a:r>
            <a:r>
              <a:rPr lang="en-GB" sz="2600" u="none" strike="noStrike" dirty="0" err="1">
                <a:solidFill>
                  <a:srgbClr val="000000"/>
                </a:solidFill>
                <a:effectLst/>
                <a:latin typeface="Avenir Light" panose="020B0402020203020204" pitchFamily="34" charset="77"/>
              </a:rPr>
              <a:t>forcings</a:t>
            </a:r>
            <a:r>
              <a:rPr lang="en-GB" sz="2600" u="none" strike="noStrike" dirty="0">
                <a:solidFill>
                  <a:srgbClr val="000000"/>
                </a:solidFill>
                <a:effectLst/>
                <a:latin typeface="Avenir Light" panose="020B0402020203020204" pitchFamily="34" charset="77"/>
              </a:rPr>
              <a:t> (vegetation, aerosol emissions)</a:t>
            </a:r>
          </a:p>
          <a:p>
            <a:pPr marL="914400" lvl="1" indent="-457200" rtl="0" fontAlgn="base">
              <a:lnSpc>
                <a:spcPts val="31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600" u="none" strike="noStrike" dirty="0">
                <a:solidFill>
                  <a:srgbClr val="000000"/>
                </a:solidFill>
                <a:effectLst/>
                <a:latin typeface="Avenir Light" panose="020B0402020203020204" pitchFamily="34" charset="77"/>
              </a:rPr>
              <a:t>Increased model resolution</a:t>
            </a:r>
          </a:p>
          <a:p>
            <a:pPr marL="457200" indent="-457200" rtl="0" fontAlgn="base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GB" sz="2600" u="none" strike="noStrike" dirty="0">
                <a:solidFill>
                  <a:srgbClr val="000000"/>
                </a:solidFill>
                <a:effectLst/>
                <a:latin typeface="Avenir Light" panose="020B0402020203020204" pitchFamily="34" charset="77"/>
              </a:rPr>
              <a:t>Enhancing</a:t>
            </a:r>
            <a:r>
              <a:rPr lang="en-GB" sz="2600" u="none" strike="noStrike" dirty="0">
                <a:solidFill>
                  <a:srgbClr val="0070C0"/>
                </a:solidFill>
                <a:effectLst/>
                <a:latin typeface="Avenir Light" panose="020B0402020203020204" pitchFamily="34" charset="77"/>
              </a:rPr>
              <a:t> forecast initialization</a:t>
            </a:r>
            <a:endParaRPr lang="en-GB" sz="2600" u="none" strike="noStrike" dirty="0">
              <a:solidFill>
                <a:srgbClr val="000000"/>
              </a:solidFill>
              <a:effectLst/>
              <a:latin typeface="Avenir Light" panose="020B0402020203020204" pitchFamily="34" charset="77"/>
            </a:endParaRPr>
          </a:p>
          <a:p>
            <a:pPr marL="914400" indent="-457200" rtl="0" fontAlgn="base">
              <a:lnSpc>
                <a:spcPts val="31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600" u="none" strike="noStrike" dirty="0">
                <a:solidFill>
                  <a:srgbClr val="000000"/>
                </a:solidFill>
                <a:effectLst/>
                <a:latin typeface="Avenir Light" panose="020B0402020203020204" pitchFamily="34" charset="77"/>
              </a:rPr>
              <a:t>Coupled nudging</a:t>
            </a:r>
          </a:p>
          <a:p>
            <a:pPr marL="914400" indent="-457200" rtl="0" fontAlgn="base">
              <a:lnSpc>
                <a:spcPts val="312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600" u="none" strike="noStrike" dirty="0" err="1">
                <a:solidFill>
                  <a:srgbClr val="000000"/>
                </a:solidFill>
                <a:effectLst/>
                <a:latin typeface="Avenir Light" panose="020B0402020203020204" pitchFamily="34" charset="77"/>
              </a:rPr>
              <a:t>EnKF</a:t>
            </a:r>
            <a:r>
              <a:rPr lang="en-GB" sz="2600" u="none" strike="noStrike" dirty="0">
                <a:solidFill>
                  <a:srgbClr val="000000"/>
                </a:solidFill>
                <a:effectLst/>
                <a:latin typeface="Avenir Light" panose="020B0402020203020204" pitchFamily="34" charset="77"/>
              </a:rPr>
              <a:t> assimilation</a:t>
            </a:r>
          </a:p>
          <a:p>
            <a:pPr marL="457200" indent="-457200" rtl="0" fontAlgn="base">
              <a:lnSpc>
                <a:spcPts val="36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600" u="none" strike="noStrike" dirty="0">
                <a:solidFill>
                  <a:srgbClr val="000000"/>
                </a:solidFill>
                <a:effectLst/>
                <a:latin typeface="Avenir Light" panose="020B0402020203020204" pitchFamily="34" charset="77"/>
              </a:rPr>
              <a:t>Going</a:t>
            </a:r>
            <a:r>
              <a:rPr lang="en-GB" sz="2600" u="none" strike="noStrike" dirty="0">
                <a:solidFill>
                  <a:srgbClr val="0070C0"/>
                </a:solidFill>
                <a:effectLst/>
                <a:latin typeface="Avenir Light" panose="020B0402020203020204" pitchFamily="34" charset="77"/>
              </a:rPr>
              <a:t> beyond climate prediction</a:t>
            </a:r>
            <a:endParaRPr lang="en-GB" sz="2600" u="none" strike="noStrike" dirty="0">
              <a:solidFill>
                <a:srgbClr val="000000"/>
              </a:solidFill>
              <a:effectLst/>
              <a:latin typeface="Avenir Light" panose="020B0402020203020204" pitchFamily="34" charset="77"/>
            </a:endParaRPr>
          </a:p>
          <a:p>
            <a:pPr marL="914400" indent="-457200" rtl="0" fontAlgn="base">
              <a:lnSpc>
                <a:spcPts val="31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600" u="none" strike="noStrike" dirty="0">
                <a:solidFill>
                  <a:srgbClr val="000000"/>
                </a:solidFill>
                <a:effectLst/>
                <a:latin typeface="Avenir Light" panose="020B0402020203020204" pitchFamily="34" charset="77"/>
              </a:rPr>
              <a:t>Predicting the carbon cycle</a:t>
            </a:r>
          </a:p>
          <a:p>
            <a:pPr marL="914400" indent="-457200" rtl="0" fontAlgn="base">
              <a:lnSpc>
                <a:spcPts val="312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600" u="none" strike="noStrike" dirty="0">
                <a:solidFill>
                  <a:srgbClr val="000000"/>
                </a:solidFill>
                <a:effectLst/>
                <a:latin typeface="Avenir Light" panose="020B0402020203020204" pitchFamily="34" charset="77"/>
              </a:rPr>
              <a:t>Towards marine ecosystem prediction</a:t>
            </a:r>
          </a:p>
        </p:txBody>
      </p:sp>
      <p:sp>
        <p:nvSpPr>
          <p:cNvPr id="7" name="Google Shape;48;g166b1f495a5_0_7">
            <a:extLst>
              <a:ext uri="{FF2B5EF4-FFF2-40B4-BE49-F238E27FC236}">
                <a16:creationId xmlns:a16="http://schemas.microsoft.com/office/drawing/2014/main" id="{295E2E40-2C90-CC4E-B455-F05FBB008C2A}"/>
              </a:ext>
            </a:extLst>
          </p:cNvPr>
          <p:cNvSpPr txBox="1"/>
          <p:nvPr/>
        </p:nvSpPr>
        <p:spPr>
          <a:xfrm>
            <a:off x="266700" y="175050"/>
            <a:ext cx="11658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20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 joint effort to expand the predictive capabilities of EC-Earth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5C3CCE-49D4-134D-97F5-661A780315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2" t="12827"/>
          <a:stretch/>
        </p:blipFill>
        <p:spPr>
          <a:xfrm>
            <a:off x="7944609" y="967390"/>
            <a:ext cx="3700250" cy="1674921"/>
          </a:xfrm>
          <a:prstGeom prst="rect">
            <a:avLst/>
          </a:prstGeom>
        </p:spPr>
      </p:pic>
      <p:pic>
        <p:nvPicPr>
          <p:cNvPr id="9" name="Imagen 2">
            <a:extLst>
              <a:ext uri="{FF2B5EF4-FFF2-40B4-BE49-F238E27FC236}">
                <a16:creationId xmlns:a16="http://schemas.microsoft.com/office/drawing/2014/main" id="{05A15E47-BF30-DB42-8FE2-A8F7C45D9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67" y="4112312"/>
            <a:ext cx="297656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66b1f495a5_0_7"/>
          <p:cNvSpPr/>
          <p:nvPr/>
        </p:nvSpPr>
        <p:spPr>
          <a:xfrm>
            <a:off x="0" y="0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g166b1f495a5_0_7"/>
          <p:cNvSpPr txBox="1"/>
          <p:nvPr/>
        </p:nvSpPr>
        <p:spPr>
          <a:xfrm>
            <a:off x="266700" y="175050"/>
            <a:ext cx="11658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20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Reducing sea surface biases via climatological flux adjustment</a:t>
            </a:r>
          </a:p>
        </p:txBody>
      </p:sp>
      <p:sp>
        <p:nvSpPr>
          <p:cNvPr id="49" name="Google Shape;49;g166b1f495a5_0_7"/>
          <p:cNvSpPr/>
          <p:nvPr/>
        </p:nvSpPr>
        <p:spPr>
          <a:xfrm>
            <a:off x="0" y="5952846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g166b1f495a5_0_7"/>
          <p:cNvPicPr preferRelativeResize="0"/>
          <p:nvPr/>
        </p:nvPicPr>
        <p:blipFill rotWithShape="1">
          <a:blip r:embed="rId3">
            <a:alphaModFix/>
          </a:blip>
          <a:srcRect r="69412"/>
          <a:stretch/>
        </p:blipFill>
        <p:spPr>
          <a:xfrm>
            <a:off x="11083207" y="5882914"/>
            <a:ext cx="982434" cy="85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g166b1f495a5_0_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355" y="5973620"/>
            <a:ext cx="1907320" cy="76952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g166b1f495a5_0_7"/>
          <p:cNvSpPr txBox="1"/>
          <p:nvPr/>
        </p:nvSpPr>
        <p:spPr>
          <a:xfrm>
            <a:off x="2120030" y="6112176"/>
            <a:ext cx="321397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u="sng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Y. </a:t>
            </a:r>
            <a:r>
              <a:rPr lang="en-GB" sz="2000" u="sng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Ruprich</a:t>
            </a:r>
            <a:r>
              <a:rPr lang="en-GB" sz="2000" u="sng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-Robert</a:t>
            </a:r>
            <a:endParaRPr sz="2000" u="none" strike="noStrike" cap="none" dirty="0">
              <a:solidFill>
                <a:srgbClr val="000000"/>
              </a:solidFill>
              <a:latin typeface="Avenir Light" panose="020B0402020203020204" pitchFamily="34" charset="77"/>
              <a:sym typeface="Arial"/>
            </a:endParaRPr>
          </a:p>
        </p:txBody>
      </p:sp>
      <p:sp>
        <p:nvSpPr>
          <p:cNvPr id="16" name="Google Shape;140;g10162955745_0_65">
            <a:extLst>
              <a:ext uri="{FF2B5EF4-FFF2-40B4-BE49-F238E27FC236}">
                <a16:creationId xmlns:a16="http://schemas.microsoft.com/office/drawing/2014/main" id="{E4D7A237-6233-FE49-98D3-6BB300626708}"/>
              </a:ext>
            </a:extLst>
          </p:cNvPr>
          <p:cNvSpPr/>
          <p:nvPr/>
        </p:nvSpPr>
        <p:spPr>
          <a:xfrm>
            <a:off x="1732546" y="900646"/>
            <a:ext cx="8472399" cy="485538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2400" b="0" i="0" u="none" strike="noStrike" cap="none" dirty="0">
                <a:solidFill>
                  <a:schemeClr val="accent6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To what extent model biases degrade forecast system skill?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C3F45D-CCF7-7B47-963D-7BBFC1615363}"/>
              </a:ext>
            </a:extLst>
          </p:cNvPr>
          <p:cNvSpPr txBox="1"/>
          <p:nvPr/>
        </p:nvSpPr>
        <p:spPr>
          <a:xfrm>
            <a:off x="100445" y="1634963"/>
            <a:ext cx="119253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97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Avenir Light" panose="020B0402020203020204" pitchFamily="34" charset="77"/>
              </a:rPr>
              <a:t>Development of a flux adjusted version EC-Earth3-CC with substantially reduced model biases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</a:rPr>
              <a:t>✓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A11B0D3-77BC-CA4C-8E9E-3A4842C79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2"/>
          <a:stretch/>
        </p:blipFill>
        <p:spPr>
          <a:xfrm>
            <a:off x="512767" y="2325821"/>
            <a:ext cx="4306646" cy="22362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0AD4F2-87FF-234D-896B-6E74CC2E4A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9"/>
          <a:stretch/>
        </p:blipFill>
        <p:spPr>
          <a:xfrm>
            <a:off x="5073649" y="2332956"/>
            <a:ext cx="4302369" cy="22366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9CF346E-ECB5-8C43-9F64-E712A257EC55}"/>
              </a:ext>
            </a:extLst>
          </p:cNvPr>
          <p:cNvSpPr txBox="1"/>
          <p:nvPr/>
        </p:nvSpPr>
        <p:spPr>
          <a:xfrm>
            <a:off x="527566" y="2223737"/>
            <a:ext cx="3908968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406800">
              <a:spcAft>
                <a:spcPts val="600"/>
              </a:spcAft>
            </a:pPr>
            <a:r>
              <a:rPr lang="en-US" sz="1600" dirty="0">
                <a:latin typeface="Avenir Light" panose="020B0402020203020204" pitchFamily="34" charset="77"/>
              </a:rPr>
              <a:t>t2m bias EC-Earth3-CC </a:t>
            </a:r>
            <a:r>
              <a:rPr lang="en-US" sz="1600" dirty="0" err="1">
                <a:latin typeface="Avenir Light" panose="020B0402020203020204" pitchFamily="34" charset="77"/>
              </a:rPr>
              <a:t>picontrol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43EFBC-EFF4-D747-9746-5070597332B7}"/>
              </a:ext>
            </a:extLst>
          </p:cNvPr>
          <p:cNvSpPr txBox="1"/>
          <p:nvPr/>
        </p:nvSpPr>
        <p:spPr>
          <a:xfrm>
            <a:off x="4931684" y="2223737"/>
            <a:ext cx="4444334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>
            <a:normAutofit/>
          </a:bodyPr>
          <a:lstStyle/>
          <a:p>
            <a:pPr marL="406800">
              <a:spcAft>
                <a:spcPts val="600"/>
              </a:spcAft>
            </a:pPr>
            <a:r>
              <a:rPr lang="en-US" sz="1600" dirty="0">
                <a:latin typeface="Avenir Light" panose="020B0402020203020204" pitchFamily="34" charset="77"/>
              </a:rPr>
              <a:t>t2m bias EC-Earth3-CC-FA 1990 control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383691-37B5-3949-9A0F-548CB4A45EC2}"/>
              </a:ext>
            </a:extLst>
          </p:cNvPr>
          <p:cNvSpPr txBox="1"/>
          <p:nvPr/>
        </p:nvSpPr>
        <p:spPr>
          <a:xfrm>
            <a:off x="9076264" y="3009619"/>
            <a:ext cx="3107909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6800"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Avenir Light" panose="020B0402020203020204" pitchFamily="34" charset="77"/>
              </a:rPr>
              <a:t>Correction terms in:</a:t>
            </a:r>
          </a:p>
          <a:p>
            <a:pPr marL="406800"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Avenir Light" panose="020B0402020203020204" pitchFamily="34" charset="77"/>
              </a:rPr>
              <a:t>SST, SSS, Wind Stress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4A7845-5357-5340-B253-8BFC27432D44}"/>
              </a:ext>
            </a:extLst>
          </p:cNvPr>
          <p:cNvSpPr txBox="1"/>
          <p:nvPr/>
        </p:nvSpPr>
        <p:spPr>
          <a:xfrm>
            <a:off x="56893" y="4732021"/>
            <a:ext cx="1192530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4000" indent="-457200">
              <a:spcAft>
                <a:spcPts val="600"/>
              </a:spcAft>
              <a:buFont typeface="+mj-lt"/>
              <a:buAutoNum type="arabicPeriod" startAt="2"/>
            </a:pPr>
            <a:r>
              <a:rPr lang="en-US" sz="2000" dirty="0">
                <a:latin typeface="Avenir Light" panose="020B0402020203020204" pitchFamily="34" charset="77"/>
              </a:rPr>
              <a:t>Evaluation of EC-Earth3-CC-FA  </a:t>
            </a:r>
            <a:r>
              <a:rPr lang="en-US" sz="2000" i="1" dirty="0">
                <a:solidFill>
                  <a:schemeClr val="accent4">
                    <a:lumMod val="75000"/>
                  </a:schemeClr>
                </a:solidFill>
                <a:latin typeface="Avenir Light" panose="020B0402020203020204" pitchFamily="34" charset="77"/>
              </a:rPr>
              <a:t>Ongoing</a:t>
            </a:r>
          </a:p>
          <a:p>
            <a:pPr marL="749700" indent="-342900">
              <a:spcAft>
                <a:spcPts val="600"/>
              </a:spcAft>
              <a:buFont typeface="+mj-lt"/>
              <a:buAutoNum type="arabicPeriod" startAt="2"/>
            </a:pPr>
            <a:r>
              <a:rPr lang="en-US" sz="2000" dirty="0">
                <a:solidFill>
                  <a:schemeClr val="tx1"/>
                </a:solidFill>
                <a:latin typeface="Avenir Light" panose="020B0402020203020204" pitchFamily="34" charset="77"/>
              </a:rPr>
              <a:t>  Production and evaluation of a decadal prediction system with EC-Earth3-CC-FA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66b1f495a5_0_7"/>
          <p:cNvSpPr/>
          <p:nvPr/>
        </p:nvSpPr>
        <p:spPr>
          <a:xfrm>
            <a:off x="0" y="0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g166b1f495a5_0_7"/>
          <p:cNvSpPr txBox="1"/>
          <p:nvPr/>
        </p:nvSpPr>
        <p:spPr>
          <a:xfrm>
            <a:off x="249767" y="175050"/>
            <a:ext cx="11658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20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Parameter estimation using the EC-Earth model</a:t>
            </a:r>
          </a:p>
        </p:txBody>
      </p:sp>
      <p:sp>
        <p:nvSpPr>
          <p:cNvPr id="49" name="Google Shape;49;g166b1f495a5_0_7"/>
          <p:cNvSpPr/>
          <p:nvPr/>
        </p:nvSpPr>
        <p:spPr>
          <a:xfrm>
            <a:off x="0" y="5952846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g166b1f495a5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55" y="5973620"/>
            <a:ext cx="1907320" cy="76952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g166b1f495a5_0_7"/>
          <p:cNvSpPr txBox="1"/>
          <p:nvPr/>
        </p:nvSpPr>
        <p:spPr>
          <a:xfrm>
            <a:off x="2120030" y="6112176"/>
            <a:ext cx="7255988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u="sng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Helena Barbieri de Azevedo</a:t>
            </a:r>
            <a:r>
              <a:rPr lang="en-GB" sz="2000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François </a:t>
            </a:r>
            <a:r>
              <a:rPr lang="en-GB" sz="2000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Massonnet</a:t>
            </a:r>
            <a:r>
              <a:rPr lang="en-GB" sz="2000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 and Xia Lin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 </a:t>
            </a:r>
            <a:endParaRPr sz="2000" strike="noStrike" cap="none" dirty="0">
              <a:solidFill>
                <a:srgbClr val="000000"/>
              </a:solidFill>
              <a:latin typeface="Avenir Light" panose="020B0402020203020204" pitchFamily="34" charset="77"/>
              <a:sym typeface="Arial"/>
            </a:endParaRPr>
          </a:p>
        </p:txBody>
      </p:sp>
      <p:sp>
        <p:nvSpPr>
          <p:cNvPr id="16" name="Google Shape;140;g10162955745_0_65">
            <a:extLst>
              <a:ext uri="{FF2B5EF4-FFF2-40B4-BE49-F238E27FC236}">
                <a16:creationId xmlns:a16="http://schemas.microsoft.com/office/drawing/2014/main" id="{E4D7A237-6233-FE49-98D3-6BB300626708}"/>
              </a:ext>
            </a:extLst>
          </p:cNvPr>
          <p:cNvSpPr/>
          <p:nvPr/>
        </p:nvSpPr>
        <p:spPr>
          <a:xfrm>
            <a:off x="1286933" y="900646"/>
            <a:ext cx="9499599" cy="485538"/>
          </a:xfrm>
          <a:prstGeom prst="rect">
            <a:avLst/>
          </a:prstGeom>
          <a:solidFill>
            <a:srgbClr val="DECBF3"/>
          </a:solidFill>
          <a:ln w="1905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2400" b="0" i="0" u="none" strike="noStrike" cap="none" dirty="0">
                <a:solidFill>
                  <a:srgbClr val="7030A0"/>
                </a:solidFill>
                <a:latin typeface="Avenir"/>
                <a:ea typeface="Avenir"/>
                <a:cs typeface="Avenir"/>
                <a:sym typeface="Avenir"/>
              </a:rPr>
              <a:t>Can we reduced key model biases via smart tuning approaches?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4A7845-5357-5340-B253-8BFC27432D44}"/>
              </a:ext>
            </a:extLst>
          </p:cNvPr>
          <p:cNvSpPr txBox="1"/>
          <p:nvPr/>
        </p:nvSpPr>
        <p:spPr>
          <a:xfrm>
            <a:off x="11437431" y="10705641"/>
            <a:ext cx="1192530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4000" indent="-457200">
              <a:spcAft>
                <a:spcPts val="600"/>
              </a:spcAft>
              <a:buFont typeface="+mj-lt"/>
              <a:buAutoNum type="arabicPeriod" startAt="2"/>
            </a:pPr>
            <a:r>
              <a:rPr lang="en-US" sz="2000" dirty="0">
                <a:latin typeface="Avenir Light" panose="020B0402020203020204" pitchFamily="34" charset="77"/>
              </a:rPr>
              <a:t>Evaluation of EC-Earth3-CC-FA  </a:t>
            </a:r>
            <a:r>
              <a:rPr lang="en-US" sz="2000" i="1" dirty="0">
                <a:solidFill>
                  <a:schemeClr val="accent4">
                    <a:lumMod val="75000"/>
                  </a:schemeClr>
                </a:solidFill>
                <a:latin typeface="Avenir Light" panose="020B0402020203020204" pitchFamily="34" charset="77"/>
              </a:rPr>
              <a:t>Ongoing</a:t>
            </a:r>
          </a:p>
          <a:p>
            <a:pPr marL="749700" indent="-342900">
              <a:spcAft>
                <a:spcPts val="600"/>
              </a:spcAft>
              <a:buFont typeface="+mj-lt"/>
              <a:buAutoNum type="arabicPeriod" startAt="2"/>
            </a:pPr>
            <a:r>
              <a:rPr lang="en-US" sz="2000" dirty="0">
                <a:solidFill>
                  <a:schemeClr val="tx1"/>
                </a:solidFill>
                <a:latin typeface="Avenir Light" panose="020B0402020203020204" pitchFamily="34" charset="77"/>
              </a:rPr>
              <a:t>  Production and evaluation of a decadal prediction system with EC-Earth3-CC-FA</a:t>
            </a:r>
          </a:p>
        </p:txBody>
      </p:sp>
      <p:pic>
        <p:nvPicPr>
          <p:cNvPr id="1027" name="Picture 3" descr="page1image26860656">
            <a:extLst>
              <a:ext uri="{FF2B5EF4-FFF2-40B4-BE49-F238E27FC236}">
                <a16:creationId xmlns:a16="http://schemas.microsoft.com/office/drawing/2014/main" id="{C245DC31-154E-8148-AE8A-105FB68B5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029" y="6112176"/>
            <a:ext cx="18669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1image26860208">
            <a:extLst>
              <a:ext uri="{FF2B5EF4-FFF2-40B4-BE49-F238E27FC236}">
                <a16:creationId xmlns:a16="http://schemas.microsoft.com/office/drawing/2014/main" id="{CF1EB416-D718-B54D-94A9-AE0ECB25A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739" y="5939754"/>
            <a:ext cx="6985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1image26934144">
            <a:extLst>
              <a:ext uri="{FF2B5EF4-FFF2-40B4-BE49-F238E27FC236}">
                <a16:creationId xmlns:a16="http://schemas.microsoft.com/office/drawing/2014/main" id="{D79998FD-ECBE-414C-8373-3FECFAF43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579" y="218868"/>
            <a:ext cx="797721" cy="50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E8F217-275D-5F44-9A7E-3BF8F34FC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68" y="2343901"/>
            <a:ext cx="4392337" cy="29282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403E562-DFBC-9E49-A6EB-8FE6FBA1CEB0}"/>
              </a:ext>
            </a:extLst>
          </p:cNvPr>
          <p:cNvGrpSpPr/>
          <p:nvPr/>
        </p:nvGrpSpPr>
        <p:grpSpPr>
          <a:xfrm>
            <a:off x="8571084" y="3172306"/>
            <a:ext cx="2469307" cy="1302334"/>
            <a:chOff x="4504266" y="2472445"/>
            <a:chExt cx="2469307" cy="130233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D1E046A-7174-2C4E-A266-ACF859F3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3274" y="2472445"/>
              <a:ext cx="2349500" cy="9588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CC7F77-5F86-1A4F-916A-1E60ADDD7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09824" y="3387429"/>
              <a:ext cx="2012950" cy="3873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0857B5-21B8-AA4B-AA5B-F84F47DA456C}"/>
                </a:ext>
              </a:extLst>
            </p:cNvPr>
            <p:cNvSpPr/>
            <p:nvPr/>
          </p:nvSpPr>
          <p:spPr>
            <a:xfrm>
              <a:off x="4504266" y="2472445"/>
              <a:ext cx="2469307" cy="13023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A2ABAC0-468C-F44B-9DB7-D65D11597427}"/>
              </a:ext>
            </a:extLst>
          </p:cNvPr>
          <p:cNvSpPr/>
          <p:nvPr/>
        </p:nvSpPr>
        <p:spPr>
          <a:xfrm>
            <a:off x="804590" y="1970935"/>
            <a:ext cx="2963333" cy="3183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venir Light" panose="020B0402020203020204" pitchFamily="34" charset="77"/>
              </a:rPr>
              <a:t>SST biases in EC-Earth3 ensemble</a:t>
            </a:r>
            <a:endParaRPr lang="en-US" sz="1400" b="1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B517A8-CF3A-464C-826D-4D52EA54BE23}"/>
              </a:ext>
            </a:extLst>
          </p:cNvPr>
          <p:cNvSpPr/>
          <p:nvPr/>
        </p:nvSpPr>
        <p:spPr>
          <a:xfrm>
            <a:off x="8366406" y="2734007"/>
            <a:ext cx="2963333" cy="3183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venir Light" panose="020B0402020203020204" pitchFamily="34" charset="77"/>
              </a:rPr>
              <a:t>Main </a:t>
            </a:r>
            <a:r>
              <a:rPr lang="en-US" sz="1400" dirty="0" err="1">
                <a:solidFill>
                  <a:schemeClr val="tx1"/>
                </a:solidFill>
                <a:latin typeface="Avenir Light" panose="020B0402020203020204" pitchFamily="34" charset="77"/>
              </a:rPr>
              <a:t>EnKF</a:t>
            </a:r>
            <a:r>
              <a:rPr lang="en-US" sz="1400" dirty="0">
                <a:solidFill>
                  <a:schemeClr val="tx1"/>
                </a:solidFill>
                <a:latin typeface="Avenir Light" panose="020B0402020203020204" pitchFamily="34" charset="77"/>
              </a:rPr>
              <a:t> Equations</a:t>
            </a:r>
            <a:endParaRPr lang="en-US" sz="1400" b="1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4BB32A-CC5F-9D4C-9160-B97E1C61C7FF}"/>
              </a:ext>
            </a:extLst>
          </p:cNvPr>
          <p:cNvSpPr txBox="1"/>
          <p:nvPr/>
        </p:nvSpPr>
        <p:spPr>
          <a:xfrm>
            <a:off x="4402666" y="1769793"/>
            <a:ext cx="7522634" cy="605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700" dirty="0">
                <a:solidFill>
                  <a:schemeClr val="tx1"/>
                </a:solidFill>
                <a:latin typeface="Avenir Light" panose="020B0402020203020204" pitchFamily="34" charset="77"/>
              </a:rPr>
              <a:t>The main goal is to update the parameter distribution with new values from a data assimilation system based on an Ensemble Kalman Filter (</a:t>
            </a:r>
            <a:r>
              <a:rPr lang="en-US" sz="1700" dirty="0" err="1">
                <a:solidFill>
                  <a:schemeClr val="tx1"/>
                </a:solidFill>
                <a:latin typeface="Avenir Light" panose="020B0402020203020204" pitchFamily="34" charset="77"/>
              </a:rPr>
              <a:t>EnKF</a:t>
            </a:r>
            <a:r>
              <a:rPr lang="en-US" sz="1700" dirty="0">
                <a:solidFill>
                  <a:schemeClr val="tx1"/>
                </a:solidFill>
                <a:latin typeface="Avenir Light" panose="020B0402020203020204" pitchFamily="34" charset="77"/>
              </a:rPr>
              <a:t>)</a:t>
            </a:r>
            <a:endParaRPr lang="en-US" sz="1700" b="1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509998-62C1-0942-9A03-F6CC1458A7E1}"/>
              </a:ext>
            </a:extLst>
          </p:cNvPr>
          <p:cNvSpPr/>
          <p:nvPr/>
        </p:nvSpPr>
        <p:spPr>
          <a:xfrm>
            <a:off x="1286934" y="2482452"/>
            <a:ext cx="1490134" cy="101495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95DA0A-5CED-EF4B-B80B-2D9E842B8C53}"/>
              </a:ext>
            </a:extLst>
          </p:cNvPr>
          <p:cNvCxnSpPr/>
          <p:nvPr/>
        </p:nvCxnSpPr>
        <p:spPr>
          <a:xfrm>
            <a:off x="2777068" y="2953322"/>
            <a:ext cx="2082799" cy="4753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849DFF05-A7FB-E543-9941-54AD895862C0}"/>
              </a:ext>
            </a:extLst>
          </p:cNvPr>
          <p:cNvSpPr/>
          <p:nvPr/>
        </p:nvSpPr>
        <p:spPr>
          <a:xfrm>
            <a:off x="4914307" y="3250314"/>
            <a:ext cx="2082800" cy="318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venir Light" panose="020B0402020203020204" pitchFamily="34" charset="77"/>
              </a:rPr>
              <a:t>North Atlantic Focus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2BCF56D-53F8-394F-AEE1-D19E2A30764B}"/>
              </a:ext>
            </a:extLst>
          </p:cNvPr>
          <p:cNvSpPr/>
          <p:nvPr/>
        </p:nvSpPr>
        <p:spPr>
          <a:xfrm>
            <a:off x="4914307" y="3754850"/>
            <a:ext cx="2912535" cy="6893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venir Light" panose="020B0402020203020204" pitchFamily="34" charset="77"/>
              </a:rPr>
              <a:t>But keeping an eye on the impact that the tuning will have elsewhere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ECA54F5-103A-F04E-8698-C5DC0AAD1AE0}"/>
              </a:ext>
            </a:extLst>
          </p:cNvPr>
          <p:cNvSpPr/>
          <p:nvPr/>
        </p:nvSpPr>
        <p:spPr>
          <a:xfrm>
            <a:off x="4896963" y="4683420"/>
            <a:ext cx="3332637" cy="6893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venir Light" panose="020B0402020203020204" pitchFamily="34" charset="77"/>
              </a:rPr>
              <a:t>Methodology used before the fine tune the sea ice (</a:t>
            </a:r>
            <a:r>
              <a:rPr lang="en-US" sz="1400" b="1" dirty="0" err="1">
                <a:solidFill>
                  <a:schemeClr val="bg1"/>
                </a:solidFill>
                <a:latin typeface="Avenir Light" panose="020B0402020203020204" pitchFamily="34" charset="77"/>
              </a:rPr>
              <a:t>Massonnet</a:t>
            </a:r>
            <a:r>
              <a:rPr lang="en-US" sz="1400" b="1" dirty="0">
                <a:solidFill>
                  <a:schemeClr val="bg1"/>
                </a:solidFill>
                <a:latin typeface="Avenir Light" panose="020B0402020203020204" pitchFamily="34" charset="77"/>
              </a:rPr>
              <a:t> et al 2014)</a:t>
            </a:r>
          </a:p>
        </p:txBody>
      </p:sp>
    </p:spTree>
    <p:extLst>
      <p:ext uri="{BB962C8B-B14F-4D97-AF65-F5344CB8AC3E}">
        <p14:creationId xmlns:p14="http://schemas.microsoft.com/office/powerpoint/2010/main" val="828532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66b1f495a5_0_7"/>
          <p:cNvSpPr/>
          <p:nvPr/>
        </p:nvSpPr>
        <p:spPr>
          <a:xfrm>
            <a:off x="0" y="0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g166b1f495a5_0_7"/>
          <p:cNvSpPr txBox="1"/>
          <p:nvPr/>
        </p:nvSpPr>
        <p:spPr>
          <a:xfrm>
            <a:off x="249767" y="175050"/>
            <a:ext cx="11658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00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Seasonal and multi-annual p</a:t>
            </a:r>
            <a:r>
              <a:rPr lang="en-GB" sz="3000" dirty="0">
                <a:latin typeface="Avenir"/>
                <a:ea typeface="Avenir"/>
                <a:cs typeface="Avenir"/>
                <a:sym typeface="Avenir"/>
              </a:rPr>
              <a:t>redictions at eddy-permitting scales</a:t>
            </a:r>
            <a:endParaRPr lang="en-GB" sz="300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49;g166b1f495a5_0_7"/>
          <p:cNvSpPr/>
          <p:nvPr/>
        </p:nvSpPr>
        <p:spPr>
          <a:xfrm>
            <a:off x="0" y="5952846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g166b1f495a5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55" y="5973620"/>
            <a:ext cx="1907320" cy="76952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g166b1f495a5_0_7"/>
          <p:cNvSpPr txBox="1"/>
          <p:nvPr/>
        </p:nvSpPr>
        <p:spPr>
          <a:xfrm>
            <a:off x="2120030" y="6112176"/>
            <a:ext cx="7255988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u="sng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A. </a:t>
            </a:r>
            <a:r>
              <a:rPr lang="en-GB" sz="2000" u="sng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Carreric</a:t>
            </a:r>
            <a:r>
              <a:rPr lang="en-GB" sz="2000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M. </a:t>
            </a:r>
            <a:r>
              <a:rPr lang="en-GB" sz="2000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Donat</a:t>
            </a:r>
            <a:r>
              <a:rPr lang="en-GB" sz="2000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F. </a:t>
            </a:r>
            <a:r>
              <a:rPr lang="en-GB" sz="2000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Doblas</a:t>
            </a:r>
            <a:r>
              <a:rPr lang="en-GB" sz="2000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-Reyes, P. Ortega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 </a:t>
            </a:r>
            <a:endParaRPr lang="en-GB" sz="2000" strike="noStrike" cap="none" dirty="0">
              <a:solidFill>
                <a:srgbClr val="000000"/>
              </a:solidFill>
              <a:latin typeface="Avenir Light" panose="020B0402020203020204" pitchFamily="34" charset="77"/>
              <a:sym typeface="Arial"/>
            </a:endParaRPr>
          </a:p>
        </p:txBody>
      </p:sp>
      <p:sp>
        <p:nvSpPr>
          <p:cNvPr id="16" name="Google Shape;140;g10162955745_0_65">
            <a:extLst>
              <a:ext uri="{FF2B5EF4-FFF2-40B4-BE49-F238E27FC236}">
                <a16:creationId xmlns:a16="http://schemas.microsoft.com/office/drawing/2014/main" id="{E4D7A237-6233-FE49-98D3-6BB300626708}"/>
              </a:ext>
            </a:extLst>
          </p:cNvPr>
          <p:cNvSpPr/>
          <p:nvPr/>
        </p:nvSpPr>
        <p:spPr>
          <a:xfrm>
            <a:off x="1286933" y="900646"/>
            <a:ext cx="9499599" cy="4855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2400" b="0" i="0" u="none" strike="noStrike" cap="none" dirty="0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Is there a tangible benefit of increasing the horizontal resolution?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4A7845-5357-5340-B253-8BFC27432D44}"/>
              </a:ext>
            </a:extLst>
          </p:cNvPr>
          <p:cNvSpPr txBox="1"/>
          <p:nvPr/>
        </p:nvSpPr>
        <p:spPr>
          <a:xfrm>
            <a:off x="11437431" y="10705641"/>
            <a:ext cx="1192530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4000" indent="-457200">
              <a:spcAft>
                <a:spcPts val="600"/>
              </a:spcAft>
              <a:buFont typeface="+mj-lt"/>
              <a:buAutoNum type="arabicPeriod" startAt="2"/>
            </a:pPr>
            <a:r>
              <a:rPr lang="en-US" sz="2000" dirty="0">
                <a:latin typeface="Avenir Light" panose="020B0402020203020204" pitchFamily="34" charset="77"/>
              </a:rPr>
              <a:t>Evaluation of EC-Earth3-CC-FA  </a:t>
            </a:r>
            <a:r>
              <a:rPr lang="en-US" sz="2000" i="1" dirty="0">
                <a:solidFill>
                  <a:schemeClr val="accent4">
                    <a:lumMod val="75000"/>
                  </a:schemeClr>
                </a:solidFill>
                <a:latin typeface="Avenir Light" panose="020B0402020203020204" pitchFamily="34" charset="77"/>
              </a:rPr>
              <a:t>Ongoing</a:t>
            </a:r>
          </a:p>
          <a:p>
            <a:pPr marL="749700" indent="-342900">
              <a:spcAft>
                <a:spcPts val="600"/>
              </a:spcAft>
              <a:buFont typeface="+mj-lt"/>
              <a:buAutoNum type="arabicPeriod" startAt="2"/>
            </a:pPr>
            <a:r>
              <a:rPr lang="en-US" sz="2000" dirty="0">
                <a:solidFill>
                  <a:schemeClr val="tx1"/>
                </a:solidFill>
                <a:latin typeface="Avenir Light" panose="020B0402020203020204" pitchFamily="34" charset="77"/>
              </a:rPr>
              <a:t>  Production and evaluation of a decadal prediction system with EC-Earth3-CC-FA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509998-62C1-0942-9A03-F6CC1458A7E1}"/>
              </a:ext>
            </a:extLst>
          </p:cNvPr>
          <p:cNvSpPr/>
          <p:nvPr/>
        </p:nvSpPr>
        <p:spPr>
          <a:xfrm>
            <a:off x="237288" y="1861077"/>
            <a:ext cx="2469306" cy="1764131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26" name="Google Shape;50;g166b1f495a5_0_7">
            <a:extLst>
              <a:ext uri="{FF2B5EF4-FFF2-40B4-BE49-F238E27FC236}">
                <a16:creationId xmlns:a16="http://schemas.microsoft.com/office/drawing/2014/main" id="{450C03A4-1F07-2448-9E3E-053B44C27E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69412"/>
          <a:stretch/>
        </p:blipFill>
        <p:spPr>
          <a:xfrm>
            <a:off x="11083207" y="5882914"/>
            <a:ext cx="982434" cy="85846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91;p20">
            <a:extLst>
              <a:ext uri="{FF2B5EF4-FFF2-40B4-BE49-F238E27FC236}">
                <a16:creationId xmlns:a16="http://schemas.microsoft.com/office/drawing/2014/main" id="{87AC295F-BF90-E944-8538-6EF9202729D1}"/>
              </a:ext>
            </a:extLst>
          </p:cNvPr>
          <p:cNvSpPr txBox="1"/>
          <p:nvPr/>
        </p:nvSpPr>
        <p:spPr>
          <a:xfrm>
            <a:off x="334185" y="1874730"/>
            <a:ext cx="2321004" cy="169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 err="1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Seasonal</a:t>
            </a:r>
            <a:r>
              <a:rPr lang="fr" b="1" dirty="0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</a:t>
            </a:r>
            <a:r>
              <a:rPr lang="fr" b="1" dirty="0" err="1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forecast</a:t>
            </a:r>
            <a:r>
              <a:rPr lang="fr" b="1" dirty="0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system</a:t>
            </a:r>
            <a:endParaRPr b="1" dirty="0">
              <a:solidFill>
                <a:schemeClr val="accent4">
                  <a:lumMod val="75000"/>
                </a:schemeClr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20 </a:t>
            </a:r>
            <a:r>
              <a:rPr lang="fr" dirty="0" err="1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members</a:t>
            </a:r>
            <a:endParaRPr dirty="0">
              <a:solidFill>
                <a:schemeClr val="tx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23 </a:t>
            </a:r>
            <a:r>
              <a:rPr lang="fr" dirty="0" err="1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startdates</a:t>
            </a:r>
            <a:r>
              <a:rPr lang="fr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(1993-2014)</a:t>
            </a:r>
            <a:endParaRPr dirty="0">
              <a:solidFill>
                <a:schemeClr val="tx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8 </a:t>
            </a:r>
            <a:r>
              <a:rPr lang="fr" dirty="0" err="1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forecast</a:t>
            </a:r>
            <a:r>
              <a:rPr lang="fr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</a:t>
            </a:r>
            <a:r>
              <a:rPr lang="fr" dirty="0" err="1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months</a:t>
            </a:r>
            <a:endParaRPr lang="fr" dirty="0">
              <a:solidFill>
                <a:schemeClr val="tx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1st May/ </a:t>
            </a:r>
            <a:r>
              <a:rPr lang="fr" dirty="0" err="1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Nov</a:t>
            </a:r>
            <a:r>
              <a:rPr lang="fr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initial dates</a:t>
            </a:r>
          </a:p>
          <a:p>
            <a:pPr marL="0" lvl="0" indent="0" algn="ctr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i="1" dirty="0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Under </a:t>
            </a:r>
            <a:r>
              <a:rPr lang="fr" i="1" dirty="0" err="1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analysis</a:t>
            </a:r>
            <a:endParaRPr i="1" dirty="0">
              <a:solidFill>
                <a:schemeClr val="accent4">
                  <a:lumMod val="75000"/>
                </a:schemeClr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91;p20">
            <a:extLst>
              <a:ext uri="{FF2B5EF4-FFF2-40B4-BE49-F238E27FC236}">
                <a16:creationId xmlns:a16="http://schemas.microsoft.com/office/drawing/2014/main" id="{8856FF00-3F46-884C-914B-6588FD6725A6}"/>
              </a:ext>
            </a:extLst>
          </p:cNvPr>
          <p:cNvSpPr txBox="1"/>
          <p:nvPr/>
        </p:nvSpPr>
        <p:spPr>
          <a:xfrm>
            <a:off x="235204" y="3940092"/>
            <a:ext cx="2469306" cy="169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Multi-</a:t>
            </a:r>
            <a:r>
              <a:rPr lang="fr" b="1" dirty="0" err="1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annual</a:t>
            </a:r>
            <a:r>
              <a:rPr lang="fr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</a:t>
            </a:r>
            <a:r>
              <a:rPr lang="fr" b="1" dirty="0" err="1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forecast</a:t>
            </a:r>
            <a:r>
              <a:rPr lang="fr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system</a:t>
            </a:r>
            <a:endParaRPr b="1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5 </a:t>
            </a:r>
            <a:r>
              <a:rPr lang="fr" dirty="0" err="1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members</a:t>
            </a:r>
            <a:endParaRPr dirty="0">
              <a:solidFill>
                <a:schemeClr val="tx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31 </a:t>
            </a:r>
            <a:r>
              <a:rPr lang="fr" dirty="0" err="1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startdates</a:t>
            </a:r>
            <a:r>
              <a:rPr lang="fr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(1960-2020)</a:t>
            </a:r>
            <a:endParaRPr dirty="0">
              <a:solidFill>
                <a:schemeClr val="tx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24 </a:t>
            </a:r>
            <a:r>
              <a:rPr lang="fr" dirty="0" err="1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forecast</a:t>
            </a:r>
            <a:r>
              <a:rPr lang="fr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</a:t>
            </a:r>
            <a:r>
              <a:rPr lang="fr" dirty="0" err="1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months</a:t>
            </a:r>
            <a:endParaRPr lang="fr" dirty="0">
              <a:solidFill>
                <a:schemeClr val="tx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1st </a:t>
            </a:r>
            <a:r>
              <a:rPr lang="fr" dirty="0" err="1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Nov</a:t>
            </a:r>
            <a:r>
              <a:rPr lang="fr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initial dates</a:t>
            </a:r>
          </a:p>
          <a:p>
            <a:pPr marL="0" lvl="0" indent="0" algn="ctr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i="1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In Production</a:t>
            </a:r>
            <a:endParaRPr i="1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1F9B669-D0B2-6F4B-B229-4E55CA57F73B}"/>
              </a:ext>
            </a:extLst>
          </p:cNvPr>
          <p:cNvSpPr/>
          <p:nvPr/>
        </p:nvSpPr>
        <p:spPr>
          <a:xfrm>
            <a:off x="249766" y="3889567"/>
            <a:ext cx="2469306" cy="169787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39" name="Google Shape;89;p20">
            <a:extLst>
              <a:ext uri="{FF2B5EF4-FFF2-40B4-BE49-F238E27FC236}">
                <a16:creationId xmlns:a16="http://schemas.microsoft.com/office/drawing/2014/main" id="{4B7D91CA-DD2E-6A4C-9014-A31B4E8DF51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2372"/>
          <a:stretch/>
        </p:blipFill>
        <p:spPr>
          <a:xfrm>
            <a:off x="3721768" y="1790299"/>
            <a:ext cx="6480000" cy="187009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ECCB7C3-D04A-7544-A754-5A2D2282FB40}"/>
              </a:ext>
            </a:extLst>
          </p:cNvPr>
          <p:cNvSpPr/>
          <p:nvPr/>
        </p:nvSpPr>
        <p:spPr>
          <a:xfrm>
            <a:off x="6036732" y="3072308"/>
            <a:ext cx="1815757" cy="3187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Ref: ERA5 - TAS</a:t>
            </a:r>
          </a:p>
        </p:txBody>
      </p:sp>
      <p:sp>
        <p:nvSpPr>
          <p:cNvPr id="44" name="Google Shape;94;p20">
            <a:extLst>
              <a:ext uri="{FF2B5EF4-FFF2-40B4-BE49-F238E27FC236}">
                <a16:creationId xmlns:a16="http://schemas.microsoft.com/office/drawing/2014/main" id="{C9B28403-A02A-CC4D-A93A-0ACAC09CA403}"/>
              </a:ext>
            </a:extLst>
          </p:cNvPr>
          <p:cNvSpPr txBox="1"/>
          <p:nvPr/>
        </p:nvSpPr>
        <p:spPr>
          <a:xfrm>
            <a:off x="3962438" y="1465895"/>
            <a:ext cx="1821593" cy="312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HR  </a:t>
            </a:r>
            <a:r>
              <a:rPr lang="fr" sz="1200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ACC t2m  MJJASO</a:t>
            </a:r>
            <a:r>
              <a:rPr lang="fr" sz="1200" dirty="0">
                <a:solidFill>
                  <a:schemeClr val="tx1"/>
                </a:solidFill>
                <a:highlight>
                  <a:schemeClr val="lt1"/>
                </a:highlight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</a:t>
            </a:r>
            <a:endParaRPr sz="1200" dirty="0">
              <a:solidFill>
                <a:schemeClr val="tx1"/>
              </a:solidFill>
              <a:highlight>
                <a:schemeClr val="lt1"/>
              </a:highlight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94;p20">
            <a:extLst>
              <a:ext uri="{FF2B5EF4-FFF2-40B4-BE49-F238E27FC236}">
                <a16:creationId xmlns:a16="http://schemas.microsoft.com/office/drawing/2014/main" id="{F1CF7EB6-61FA-4941-ADE3-35FE0315090B}"/>
              </a:ext>
            </a:extLst>
          </p:cNvPr>
          <p:cNvSpPr txBox="1"/>
          <p:nvPr/>
        </p:nvSpPr>
        <p:spPr>
          <a:xfrm>
            <a:off x="6079067" y="1459959"/>
            <a:ext cx="1821593" cy="312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LR  </a:t>
            </a:r>
            <a:r>
              <a:rPr lang="fr" sz="1200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ACC t2m  MJJASO</a:t>
            </a:r>
            <a:r>
              <a:rPr lang="fr" sz="1200" dirty="0">
                <a:solidFill>
                  <a:schemeClr val="tx1"/>
                </a:solidFill>
                <a:highlight>
                  <a:schemeClr val="lt1"/>
                </a:highlight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</a:t>
            </a:r>
            <a:endParaRPr sz="1200" dirty="0">
              <a:solidFill>
                <a:schemeClr val="tx1"/>
              </a:solidFill>
              <a:highlight>
                <a:schemeClr val="lt1"/>
              </a:highlight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94;p20">
            <a:extLst>
              <a:ext uri="{FF2B5EF4-FFF2-40B4-BE49-F238E27FC236}">
                <a16:creationId xmlns:a16="http://schemas.microsoft.com/office/drawing/2014/main" id="{AFC064FB-E058-9E4D-BAF0-B11E34738923}"/>
              </a:ext>
            </a:extLst>
          </p:cNvPr>
          <p:cNvSpPr txBox="1"/>
          <p:nvPr/>
        </p:nvSpPr>
        <p:spPr>
          <a:xfrm>
            <a:off x="8085221" y="1468856"/>
            <a:ext cx="2104515" cy="312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LR - HR  </a:t>
            </a:r>
            <a:r>
              <a:rPr lang="fr" sz="1200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ACC t2m  MJJASO</a:t>
            </a:r>
            <a:r>
              <a:rPr lang="fr" sz="1200" dirty="0">
                <a:solidFill>
                  <a:schemeClr val="tx1"/>
                </a:solidFill>
                <a:highlight>
                  <a:schemeClr val="lt1"/>
                </a:highlight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</a:t>
            </a:r>
            <a:endParaRPr sz="1200" dirty="0">
              <a:solidFill>
                <a:schemeClr val="tx1"/>
              </a:solidFill>
              <a:highlight>
                <a:schemeClr val="lt1"/>
              </a:highlight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53" name="Google Shape;103;p21">
            <a:extLst>
              <a:ext uri="{FF2B5EF4-FFF2-40B4-BE49-F238E27FC236}">
                <a16:creationId xmlns:a16="http://schemas.microsoft.com/office/drawing/2014/main" id="{07C6F516-2708-F142-930D-0960EBB1FA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4897"/>
          <a:stretch/>
        </p:blipFill>
        <p:spPr>
          <a:xfrm>
            <a:off x="5819487" y="3759603"/>
            <a:ext cx="2461136" cy="234054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94;p20">
            <a:extLst>
              <a:ext uri="{FF2B5EF4-FFF2-40B4-BE49-F238E27FC236}">
                <a16:creationId xmlns:a16="http://schemas.microsoft.com/office/drawing/2014/main" id="{E371520D-B0F2-814E-9E66-05BD79884737}"/>
              </a:ext>
            </a:extLst>
          </p:cNvPr>
          <p:cNvSpPr txBox="1"/>
          <p:nvPr/>
        </p:nvSpPr>
        <p:spPr>
          <a:xfrm>
            <a:off x="6512674" y="3895605"/>
            <a:ext cx="1315751" cy="312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ACC Niño3.4</a:t>
            </a:r>
            <a:endParaRPr sz="1200" dirty="0">
              <a:solidFill>
                <a:schemeClr val="tx1"/>
              </a:solidFill>
              <a:highlight>
                <a:schemeClr val="lt1"/>
              </a:highlight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110;p21">
            <a:extLst>
              <a:ext uri="{FF2B5EF4-FFF2-40B4-BE49-F238E27FC236}">
                <a16:creationId xmlns:a16="http://schemas.microsoft.com/office/drawing/2014/main" id="{6B13D0C7-CE59-C546-B8FC-2352D334525D}"/>
              </a:ext>
            </a:extLst>
          </p:cNvPr>
          <p:cNvSpPr txBox="1"/>
          <p:nvPr/>
        </p:nvSpPr>
        <p:spPr>
          <a:xfrm>
            <a:off x="6698910" y="4290920"/>
            <a:ext cx="4914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>
                <a:solidFill>
                  <a:schemeClr val="accent5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HR </a:t>
            </a:r>
            <a:endParaRPr b="1" dirty="0">
              <a:solidFill>
                <a:schemeClr val="accent5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111;p21">
            <a:extLst>
              <a:ext uri="{FF2B5EF4-FFF2-40B4-BE49-F238E27FC236}">
                <a16:creationId xmlns:a16="http://schemas.microsoft.com/office/drawing/2014/main" id="{B5B3F8A0-B718-2241-832D-1F81C24EBD9F}"/>
              </a:ext>
            </a:extLst>
          </p:cNvPr>
          <p:cNvSpPr txBox="1"/>
          <p:nvPr/>
        </p:nvSpPr>
        <p:spPr>
          <a:xfrm>
            <a:off x="7737135" y="4623785"/>
            <a:ext cx="491400" cy="31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>
                <a:solidFill>
                  <a:schemeClr val="accent5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</a:t>
            </a:r>
            <a:r>
              <a:rPr lang="fr" b="1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SR</a:t>
            </a:r>
            <a:endParaRPr b="1" dirty="0">
              <a:solidFill>
                <a:schemeClr val="accent5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112;p21">
            <a:extLst>
              <a:ext uri="{FF2B5EF4-FFF2-40B4-BE49-F238E27FC236}">
                <a16:creationId xmlns:a16="http://schemas.microsoft.com/office/drawing/2014/main" id="{0814E013-AF86-014F-831A-C57345BB2DA8}"/>
              </a:ext>
            </a:extLst>
          </p:cNvPr>
          <p:cNvSpPr txBox="1"/>
          <p:nvPr/>
        </p:nvSpPr>
        <p:spPr>
          <a:xfrm>
            <a:off x="6155230" y="4982901"/>
            <a:ext cx="894825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>
                <a:solidFill>
                  <a:srgbClr val="FF000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SEAS5 </a:t>
            </a:r>
            <a:endParaRPr b="1" dirty="0">
              <a:solidFill>
                <a:srgbClr val="FF0000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D7DC477-95A3-BE4F-8EC7-B6A95697A036}"/>
              </a:ext>
            </a:extLst>
          </p:cNvPr>
          <p:cNvSpPr/>
          <p:nvPr/>
        </p:nvSpPr>
        <p:spPr>
          <a:xfrm>
            <a:off x="6103131" y="5473561"/>
            <a:ext cx="1815757" cy="3187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Ref: ERA5 and SST-CCI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09735E7-A650-C542-9688-0816A97C6998}"/>
              </a:ext>
            </a:extLst>
          </p:cNvPr>
          <p:cNvSpPr txBox="1"/>
          <p:nvPr/>
        </p:nvSpPr>
        <p:spPr>
          <a:xfrm>
            <a:off x="3438674" y="4018815"/>
            <a:ext cx="216992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" sz="1600" dirty="0" err="1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Some</a:t>
            </a:r>
            <a:r>
              <a:rPr lang="fr" sz="1600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1st May </a:t>
            </a:r>
          </a:p>
          <a:p>
            <a:pPr algn="ctr"/>
            <a:r>
              <a:rPr lang="fr" sz="1600" dirty="0" err="1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Initialised</a:t>
            </a:r>
            <a:r>
              <a:rPr lang="fr" sz="1600" dirty="0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</a:t>
            </a:r>
            <a:r>
              <a:rPr lang="fr" sz="1600" dirty="0" err="1">
                <a:solidFill>
                  <a:schemeClr val="tx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Examples</a:t>
            </a:r>
            <a:endParaRPr lang="en-ES" sz="1600" dirty="0"/>
          </a:p>
        </p:txBody>
      </p:sp>
    </p:spTree>
    <p:extLst>
      <p:ext uri="{BB962C8B-B14F-4D97-AF65-F5344CB8AC3E}">
        <p14:creationId xmlns:p14="http://schemas.microsoft.com/office/powerpoint/2010/main" val="2093176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162955745_0_255"/>
          <p:cNvSpPr/>
          <p:nvPr/>
        </p:nvSpPr>
        <p:spPr>
          <a:xfrm>
            <a:off x="0" y="5952846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g10162955745_0_255"/>
          <p:cNvSpPr/>
          <p:nvPr/>
        </p:nvSpPr>
        <p:spPr>
          <a:xfrm>
            <a:off x="0" y="0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g10162955745_0_2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55" y="5973620"/>
            <a:ext cx="1907320" cy="76952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10162955745_0_255"/>
          <p:cNvSpPr/>
          <p:nvPr/>
        </p:nvSpPr>
        <p:spPr>
          <a:xfrm>
            <a:off x="6026040" y="2544360"/>
            <a:ext cx="99600" cy="72300"/>
          </a:xfrm>
          <a:prstGeom prst="rect">
            <a:avLst/>
          </a:prstGeom>
          <a:noFill/>
          <a:ln w="9525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48;g166b1f495a5_0_7">
            <a:extLst>
              <a:ext uri="{FF2B5EF4-FFF2-40B4-BE49-F238E27FC236}">
                <a16:creationId xmlns:a16="http://schemas.microsoft.com/office/drawing/2014/main" id="{91C76903-AE2E-1047-A4C3-3CC83A6D1911}"/>
              </a:ext>
            </a:extLst>
          </p:cNvPr>
          <p:cNvSpPr txBox="1"/>
          <p:nvPr/>
        </p:nvSpPr>
        <p:spPr>
          <a:xfrm>
            <a:off x="249767" y="175050"/>
            <a:ext cx="11658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r>
              <a:rPr lang="en-GB" sz="320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Effects of reduced anthropogenic emissions on the Asian summer monsoon prediction: the case of summer 2020</a:t>
            </a:r>
          </a:p>
        </p:txBody>
      </p:sp>
      <p:sp>
        <p:nvSpPr>
          <p:cNvPr id="23" name="Google Shape;70;g101d858078f_1_0">
            <a:extLst>
              <a:ext uri="{FF2B5EF4-FFF2-40B4-BE49-F238E27FC236}">
                <a16:creationId xmlns:a16="http://schemas.microsoft.com/office/drawing/2014/main" id="{177802EB-C4F6-9C48-91C4-522D162B5B2E}"/>
              </a:ext>
            </a:extLst>
          </p:cNvPr>
          <p:cNvSpPr txBox="1"/>
          <p:nvPr/>
        </p:nvSpPr>
        <p:spPr>
          <a:xfrm>
            <a:off x="2001199" y="6057811"/>
            <a:ext cx="773546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u="sng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A. </a:t>
            </a:r>
            <a:r>
              <a:rPr lang="en-GB" sz="2000" u="sng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Cherchi</a:t>
            </a:r>
            <a:r>
              <a:rPr lang="en-GB" sz="2000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A. </a:t>
            </a:r>
            <a:r>
              <a:rPr lang="en-GB" sz="2000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Alessandri</a:t>
            </a:r>
            <a:r>
              <a:rPr lang="en-GB" sz="2000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E. </a:t>
            </a:r>
            <a:r>
              <a:rPr lang="en-GB" sz="2000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Tourigny</a:t>
            </a:r>
            <a:r>
              <a:rPr lang="en-GB" sz="2000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J.C. Acosta Navarro, P. Ortega, P. </a:t>
            </a:r>
            <a:r>
              <a:rPr lang="en-GB" sz="2000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Davini</a:t>
            </a:r>
            <a:r>
              <a:rPr lang="en-GB" sz="2000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D. Volpi, F. Catalano, T. van </a:t>
            </a:r>
            <a:r>
              <a:rPr lang="en-GB" sz="2000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Noije</a:t>
            </a:r>
            <a:r>
              <a:rPr lang="en-GB" sz="2000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H. Annamalai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GB" sz="2000" u="sng" strike="noStrike" cap="none" dirty="0">
              <a:solidFill>
                <a:schemeClr val="dk1"/>
              </a:solidFill>
              <a:latin typeface="Avenir Light" panose="020B0402020203020204" pitchFamily="34" charset="77"/>
              <a:ea typeface="Avenir"/>
              <a:cs typeface="Avenir"/>
              <a:sym typeface="Avenir"/>
            </a:endParaRPr>
          </a:p>
        </p:txBody>
      </p:sp>
      <p:sp>
        <p:nvSpPr>
          <p:cNvPr id="24" name="Google Shape;99;g10162955745_0_255">
            <a:extLst>
              <a:ext uri="{FF2B5EF4-FFF2-40B4-BE49-F238E27FC236}">
                <a16:creationId xmlns:a16="http://schemas.microsoft.com/office/drawing/2014/main" id="{2BEA1846-4392-5B4B-B063-096211798101}"/>
              </a:ext>
            </a:extLst>
          </p:cNvPr>
          <p:cNvSpPr txBox="1"/>
          <p:nvPr/>
        </p:nvSpPr>
        <p:spPr>
          <a:xfrm>
            <a:off x="6195366" y="1873331"/>
            <a:ext cx="5032069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 dirty="0">
                <a:solidFill>
                  <a:schemeClr val="accent5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Changes in AOD @550nm</a:t>
            </a:r>
            <a:endParaRPr sz="1400" b="0" i="0" u="none" strike="noStrike" cap="none" dirty="0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40;g10162955745_0_65">
            <a:extLst>
              <a:ext uri="{FF2B5EF4-FFF2-40B4-BE49-F238E27FC236}">
                <a16:creationId xmlns:a16="http://schemas.microsoft.com/office/drawing/2014/main" id="{6CEFDCD4-5E27-D942-B190-0607739412CF}"/>
              </a:ext>
            </a:extLst>
          </p:cNvPr>
          <p:cNvSpPr/>
          <p:nvPr/>
        </p:nvSpPr>
        <p:spPr>
          <a:xfrm>
            <a:off x="715955" y="1307044"/>
            <a:ext cx="10798712" cy="4855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 cap="flat" cmpd="sng">
            <a:solidFill>
              <a:srgbClr val="A700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2400" b="0" i="0" u="none" strike="noStrike" cap="none" dirty="0">
                <a:solidFill>
                  <a:srgbClr val="A70002"/>
                </a:solidFill>
                <a:latin typeface="Avenir"/>
                <a:ea typeface="Avenir"/>
                <a:cs typeface="Avenir"/>
                <a:sym typeface="Avenir"/>
              </a:rPr>
              <a:t>Can we better predict Asian summer 2020 monsoon with refined emissions?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A7C7C4D-809B-3744-BA40-687947B030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87" t="7500" b="64643"/>
          <a:stretch/>
        </p:blipFill>
        <p:spPr>
          <a:xfrm>
            <a:off x="1256265" y="2256498"/>
            <a:ext cx="4096224" cy="2435503"/>
          </a:xfrm>
          <a:prstGeom prst="rect">
            <a:avLst/>
          </a:prstGeom>
        </p:spPr>
      </p:pic>
      <p:sp>
        <p:nvSpPr>
          <p:cNvPr id="32" name="Google Shape;98;g10162955745_0_255">
            <a:extLst>
              <a:ext uri="{FF2B5EF4-FFF2-40B4-BE49-F238E27FC236}">
                <a16:creationId xmlns:a16="http://schemas.microsoft.com/office/drawing/2014/main" id="{CC7A6D31-4CE1-6B47-8663-59CE461D10FF}"/>
              </a:ext>
            </a:extLst>
          </p:cNvPr>
          <p:cNvSpPr txBox="1"/>
          <p:nvPr/>
        </p:nvSpPr>
        <p:spPr>
          <a:xfrm>
            <a:off x="1160341" y="1853647"/>
            <a:ext cx="4167997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 dirty="0">
                <a:solidFill>
                  <a:schemeClr val="accent4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Precipitation Anomaly JJA 2020</a:t>
            </a:r>
            <a:endParaRPr sz="1400" b="0" i="0" u="none" strike="noStrike" cap="none" dirty="0">
              <a:solidFill>
                <a:schemeClr val="accent4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C83C63-9AF7-6A42-91F1-97E69A873123}"/>
              </a:ext>
            </a:extLst>
          </p:cNvPr>
          <p:cNvSpPr/>
          <p:nvPr/>
        </p:nvSpPr>
        <p:spPr>
          <a:xfrm>
            <a:off x="2329460" y="2264301"/>
            <a:ext cx="1903871" cy="200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158C373-B15E-5546-8243-888A950887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7" t="9738" b="51640"/>
          <a:stretch/>
        </p:blipFill>
        <p:spPr>
          <a:xfrm>
            <a:off x="6657082" y="2333424"/>
            <a:ext cx="4096224" cy="2056854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D3A325-DC59-3E4E-AFEB-6F4E4EFA3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7890" y="4629076"/>
            <a:ext cx="7175500" cy="13589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D0CD281-AD3C-3C48-A1CD-D028A3BF6FF8}"/>
              </a:ext>
            </a:extLst>
          </p:cNvPr>
          <p:cNvSpPr txBox="1"/>
          <p:nvPr/>
        </p:nvSpPr>
        <p:spPr>
          <a:xfrm>
            <a:off x="8726765" y="3649919"/>
            <a:ext cx="16853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1600" b="0" i="0" u="none" strike="noStrike" cap="none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600" b="0" i="1" u="none" strike="noStrike" cap="none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2020-2024 </a:t>
            </a:r>
            <a:endParaRPr lang="en-GB" sz="1600" b="0" i="1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D4BE7D-F75D-9644-9465-AF66686C0F3C}"/>
              </a:ext>
            </a:extLst>
          </p:cNvPr>
          <p:cNvSpPr txBox="1"/>
          <p:nvPr/>
        </p:nvSpPr>
        <p:spPr>
          <a:xfrm>
            <a:off x="6013431" y="428891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Avenir Book" panose="02000503020000020003" pitchFamily="2" charset="0"/>
              </a:rPr>
              <a:t>COVID-MIP is based on measures from </a:t>
            </a:r>
            <a:r>
              <a:rPr lang="en-US" sz="1600" i="1" dirty="0" err="1">
                <a:solidFill>
                  <a:srgbClr val="000000"/>
                </a:solidFill>
                <a:latin typeface="Avenir Book" panose="02000503020000020003" pitchFamily="2" charset="0"/>
              </a:rPr>
              <a:t>LeQuere</a:t>
            </a:r>
            <a:r>
              <a:rPr lang="en-US" sz="1600" i="1" dirty="0">
                <a:solidFill>
                  <a:srgbClr val="000000"/>
                </a:solidFill>
                <a:latin typeface="Avenir Book" panose="02000503020000020003" pitchFamily="2" charset="0"/>
              </a:rPr>
              <a:t> et al (2020)</a:t>
            </a:r>
            <a:endParaRPr lang="en-ES" sz="1600" i="1" dirty="0">
              <a:latin typeface="Avenir Book" panose="02000503020000020003" pitchFamily="2" charset="0"/>
            </a:endParaRPr>
          </a:p>
        </p:txBody>
      </p:sp>
      <p:pic>
        <p:nvPicPr>
          <p:cNvPr id="44" name="Google Shape;179;g10162955745_0_11">
            <a:extLst>
              <a:ext uri="{FF2B5EF4-FFF2-40B4-BE49-F238E27FC236}">
                <a16:creationId xmlns:a16="http://schemas.microsoft.com/office/drawing/2014/main" id="{94AFA974-397A-B64E-9DB9-9434AAF735E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66450" y="5838050"/>
            <a:ext cx="965622" cy="9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162955745_0_65"/>
          <p:cNvSpPr/>
          <p:nvPr/>
        </p:nvSpPr>
        <p:spPr>
          <a:xfrm>
            <a:off x="0" y="0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10162955745_0_65"/>
          <p:cNvSpPr/>
          <p:nvPr/>
        </p:nvSpPr>
        <p:spPr>
          <a:xfrm>
            <a:off x="0" y="5952846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g10162955745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55" y="5973620"/>
            <a:ext cx="1907320" cy="76952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10162955745_0_65"/>
          <p:cNvSpPr txBox="1"/>
          <p:nvPr/>
        </p:nvSpPr>
        <p:spPr>
          <a:xfrm>
            <a:off x="2196275" y="6119850"/>
            <a:ext cx="85821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u="sng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R</a:t>
            </a:r>
            <a:r>
              <a:rPr lang="en-GB" sz="2000" u="sng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. Bilbao</a:t>
            </a:r>
            <a:r>
              <a:rPr lang="en-GB" sz="2000" u="none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E. Martín-Martinez, P. Ortega</a:t>
            </a:r>
            <a:endParaRPr sz="2000" u="none" strike="noStrike" cap="none" dirty="0">
              <a:solidFill>
                <a:srgbClr val="000000"/>
              </a:solidFill>
              <a:latin typeface="Avenir Light" panose="020B0402020203020204" pitchFamily="34" charset="77"/>
              <a:sym typeface="Arial"/>
            </a:endParaRPr>
          </a:p>
        </p:txBody>
      </p:sp>
      <p:sp>
        <p:nvSpPr>
          <p:cNvPr id="117" name="Google Shape;117;g10162955745_0_65"/>
          <p:cNvSpPr txBox="1"/>
          <p:nvPr/>
        </p:nvSpPr>
        <p:spPr>
          <a:xfrm>
            <a:off x="1896417" y="756900"/>
            <a:ext cx="7916700" cy="5539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400" u="none" strike="noStrike" cap="none" dirty="0">
                <a:solidFill>
                  <a:srgbClr val="008000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Building and testing the necessary capabilities</a:t>
            </a:r>
            <a:endParaRPr sz="2400" u="none" strike="noStrike" cap="none" dirty="0">
              <a:solidFill>
                <a:srgbClr val="008000"/>
              </a:solidFill>
              <a:latin typeface="Avenir Light" panose="020B0402020203020204" pitchFamily="34" charset="77"/>
              <a:ea typeface="Avenir"/>
              <a:cs typeface="Avenir"/>
              <a:sym typeface="Avenir"/>
            </a:endParaRPr>
          </a:p>
        </p:txBody>
      </p:sp>
      <p:sp>
        <p:nvSpPr>
          <p:cNvPr id="42" name="Google Shape;238;g101d858078f_1_94">
            <a:extLst>
              <a:ext uri="{FF2B5EF4-FFF2-40B4-BE49-F238E27FC236}">
                <a16:creationId xmlns:a16="http://schemas.microsoft.com/office/drawing/2014/main" id="{DBBB911C-2401-B44D-8BC7-D5CF5333562C}"/>
              </a:ext>
            </a:extLst>
          </p:cNvPr>
          <p:cNvSpPr txBox="1"/>
          <p:nvPr/>
        </p:nvSpPr>
        <p:spPr>
          <a:xfrm>
            <a:off x="-150" y="175050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3000" dirty="0">
                <a:latin typeface="Avenir"/>
                <a:sym typeface="Avenir"/>
              </a:rPr>
              <a:t>Including the predictive effect of past and new volcanic eruptions</a:t>
            </a:r>
            <a:endParaRPr sz="3000" dirty="0">
              <a:latin typeface="Avenir"/>
              <a:sym typeface="Avenir"/>
            </a:endParaRPr>
          </a:p>
        </p:txBody>
      </p:sp>
      <p:sp>
        <p:nvSpPr>
          <p:cNvPr id="43" name="Google Shape;54;p13">
            <a:extLst>
              <a:ext uri="{FF2B5EF4-FFF2-40B4-BE49-F238E27FC236}">
                <a16:creationId xmlns:a16="http://schemas.microsoft.com/office/drawing/2014/main" id="{211AD775-9EAC-7D47-9848-B5C8DD869226}"/>
              </a:ext>
            </a:extLst>
          </p:cNvPr>
          <p:cNvSpPr txBox="1"/>
          <p:nvPr/>
        </p:nvSpPr>
        <p:spPr>
          <a:xfrm>
            <a:off x="546197" y="1642964"/>
            <a:ext cx="4362687" cy="37841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0000" anchor="t" anchorCtr="0">
            <a:spAutoFit/>
          </a:bodyPr>
          <a:lstStyle/>
          <a:p>
            <a:pPr marL="3129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es" sz="1600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DCPP-C: Climate impacts of major volcanic eruptions in CMIP6 decadal prediction systems (Bilbao et al., in prep.).</a:t>
            </a:r>
            <a:endParaRPr sz="1600" dirty="0">
              <a:solidFill>
                <a:schemeClr val="dk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 marL="312900" lvl="0" indent="-28575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es" sz="1600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Validating the climate response to idealised volcanic forcings generated with EVA and EVA-H for past eruptions.</a:t>
            </a:r>
            <a:endParaRPr sz="1600" dirty="0">
              <a:solidFill>
                <a:schemeClr val="dk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 marL="312900" lvl="0" indent="-285750" algn="l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es" sz="1600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Decadal Prediction Volcanic Response Readiness Exercise (</a:t>
            </a:r>
            <a:r>
              <a:rPr lang="es" sz="1600" i="1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VolRes-RE</a:t>
            </a:r>
            <a:r>
              <a:rPr lang="es" sz="1600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): reapeting Nov 2021 prediction with a large volcanic eruption in April 2022. </a:t>
            </a:r>
            <a:endParaRPr sz="1600" dirty="0">
              <a:solidFill>
                <a:srgbClr val="23589C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55;p13">
            <a:extLst>
              <a:ext uri="{FF2B5EF4-FFF2-40B4-BE49-F238E27FC236}">
                <a16:creationId xmlns:a16="http://schemas.microsoft.com/office/drawing/2014/main" id="{DE102DA7-A039-9D4B-836B-681B236E097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8187" y="1368522"/>
            <a:ext cx="3638862" cy="272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57;p13">
            <a:extLst>
              <a:ext uri="{FF2B5EF4-FFF2-40B4-BE49-F238E27FC236}">
                <a16:creationId xmlns:a16="http://schemas.microsoft.com/office/drawing/2014/main" id="{B612C597-D382-7845-8C2D-3D9C91D26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52321"/>
          <a:stretch/>
        </p:blipFill>
        <p:spPr>
          <a:xfrm>
            <a:off x="5342021" y="4210082"/>
            <a:ext cx="2316770" cy="194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58;p13">
            <a:extLst>
              <a:ext uri="{FF2B5EF4-FFF2-40B4-BE49-F238E27FC236}">
                <a16:creationId xmlns:a16="http://schemas.microsoft.com/office/drawing/2014/main" id="{6023EAA2-ED40-ED4E-AD4E-30FD68B3AC5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50438"/>
          <a:stretch/>
        </p:blipFill>
        <p:spPr>
          <a:xfrm>
            <a:off x="8426779" y="4286521"/>
            <a:ext cx="3638862" cy="176645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CustomShape 8">
            <a:extLst>
              <a:ext uri="{FF2B5EF4-FFF2-40B4-BE49-F238E27FC236}">
                <a16:creationId xmlns:a16="http://schemas.microsoft.com/office/drawing/2014/main" id="{4804D0A1-CE6B-704C-8339-20C265C1CDFA}"/>
              </a:ext>
            </a:extLst>
          </p:cNvPr>
          <p:cNvSpPr/>
          <p:nvPr/>
        </p:nvSpPr>
        <p:spPr>
          <a:xfrm rot="16200000">
            <a:off x="5990681" y="2580590"/>
            <a:ext cx="1607597" cy="275545"/>
          </a:xfrm>
          <a:prstGeom prst="rect">
            <a:avLst/>
          </a:prstGeom>
          <a:solidFill>
            <a:srgbClr val="92D050"/>
          </a:solidFill>
          <a:ln w="255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bg1"/>
                </a:solidFill>
                <a:latin typeface="Avenir Book" panose="02000503020000020003" pitchFamily="2" charset="0"/>
              </a:rPr>
              <a:t>Global SST response</a:t>
            </a:r>
            <a:endParaRPr lang="en-GB" sz="1200" b="0" strike="noStrike" spc="-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48" name="CustomShape 8">
            <a:extLst>
              <a:ext uri="{FF2B5EF4-FFF2-40B4-BE49-F238E27FC236}">
                <a16:creationId xmlns:a16="http://schemas.microsoft.com/office/drawing/2014/main" id="{022FD29F-48BD-E84D-B8BF-362F77FBA157}"/>
              </a:ext>
            </a:extLst>
          </p:cNvPr>
          <p:cNvSpPr/>
          <p:nvPr/>
        </p:nvSpPr>
        <p:spPr>
          <a:xfrm>
            <a:off x="5861639" y="4255485"/>
            <a:ext cx="5900056" cy="275545"/>
          </a:xfrm>
          <a:prstGeom prst="rect">
            <a:avLst/>
          </a:prstGeom>
          <a:solidFill>
            <a:srgbClr val="FFC000"/>
          </a:solidFill>
          <a:ln w="255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bg1"/>
                </a:solidFill>
                <a:latin typeface="Avenir Book" panose="02000503020000020003" pitchFamily="2" charset="0"/>
              </a:rPr>
              <a:t>Comparing real and idealized </a:t>
            </a:r>
            <a:r>
              <a:rPr lang="en-US" sz="1200" spc="-1" dirty="0">
                <a:solidFill>
                  <a:schemeClr val="bg1"/>
                </a:solidFill>
                <a:latin typeface="Avenir Book" panose="02000503020000020003" pitchFamily="2" charset="0"/>
              </a:rPr>
              <a:t>aerosol </a:t>
            </a:r>
            <a:r>
              <a:rPr lang="en-US" sz="1200" spc="-1" dirty="0" err="1">
                <a:solidFill>
                  <a:schemeClr val="bg1"/>
                </a:solidFill>
                <a:latin typeface="Avenir Book" panose="02000503020000020003" pitchFamily="2" charset="0"/>
              </a:rPr>
              <a:t>forcings</a:t>
            </a:r>
            <a:r>
              <a:rPr lang="en-US" sz="1200" spc="-1" dirty="0">
                <a:solidFill>
                  <a:schemeClr val="bg1"/>
                </a:solidFill>
                <a:latin typeface="Avenir Book" panose="02000503020000020003" pitchFamily="2" charset="0"/>
              </a:rPr>
              <a:t> and their responses</a:t>
            </a:r>
            <a:endParaRPr lang="en-GB" sz="1200" b="0" strike="noStrike" spc="-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36282DF-0868-5942-9759-E6C6FE42FED0}"/>
              </a:ext>
            </a:extLst>
          </p:cNvPr>
          <p:cNvSpPr txBox="1"/>
          <p:nvPr/>
        </p:nvSpPr>
        <p:spPr>
          <a:xfrm>
            <a:off x="6502601" y="4993755"/>
            <a:ext cx="11490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1000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Pinatubo global AOD 530nm</a:t>
            </a:r>
            <a:endParaRPr lang="en-ES" sz="1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7837755-CCC2-1B4D-8428-FCC5905B6B91}"/>
              </a:ext>
            </a:extLst>
          </p:cNvPr>
          <p:cNvSpPr txBox="1"/>
          <p:nvPr/>
        </p:nvSpPr>
        <p:spPr>
          <a:xfrm>
            <a:off x="9104898" y="4619496"/>
            <a:ext cx="144215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1000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Global mean TOA</a:t>
            </a:r>
            <a:endParaRPr lang="en-ES" sz="1000" dirty="0"/>
          </a:p>
        </p:txBody>
      </p:sp>
      <p:pic>
        <p:nvPicPr>
          <p:cNvPr id="52" name="Google Shape;114;g10162955745_0_65">
            <a:extLst>
              <a:ext uri="{FF2B5EF4-FFF2-40B4-BE49-F238E27FC236}">
                <a16:creationId xmlns:a16="http://schemas.microsoft.com/office/drawing/2014/main" id="{6597DC55-4D49-B74B-959F-578A91A43FC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69412"/>
          <a:stretch/>
        </p:blipFill>
        <p:spPr>
          <a:xfrm>
            <a:off x="11083207" y="5882914"/>
            <a:ext cx="982434" cy="858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0162955745_0_11"/>
          <p:cNvSpPr/>
          <p:nvPr/>
        </p:nvSpPr>
        <p:spPr>
          <a:xfrm>
            <a:off x="0" y="0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10162955745_0_11"/>
          <p:cNvSpPr/>
          <p:nvPr/>
        </p:nvSpPr>
        <p:spPr>
          <a:xfrm>
            <a:off x="0" y="5952846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g10162955745_0_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355" y="5973620"/>
            <a:ext cx="1907320" cy="76952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10162955745_0_11"/>
          <p:cNvSpPr txBox="1"/>
          <p:nvPr/>
        </p:nvSpPr>
        <p:spPr>
          <a:xfrm>
            <a:off x="2092357" y="6128315"/>
            <a:ext cx="689924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u="sng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E</a:t>
            </a:r>
            <a:r>
              <a:rPr lang="en-GB" sz="2000" u="sng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. Di Carlo</a:t>
            </a:r>
            <a:r>
              <a:rPr lang="en-GB" sz="2000" u="none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</a:t>
            </a:r>
            <a:r>
              <a:rPr lang="en-GB" sz="2000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A. </a:t>
            </a:r>
            <a:r>
              <a:rPr lang="en-GB" sz="2000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Alessandri</a:t>
            </a:r>
            <a:r>
              <a:rPr lang="en-GB" sz="2000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A. </a:t>
            </a:r>
            <a:r>
              <a:rPr lang="en-GB" sz="2000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Cherchi</a:t>
            </a:r>
            <a:r>
              <a:rPr lang="en-GB" sz="2000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E. </a:t>
            </a:r>
            <a:r>
              <a:rPr lang="en-GB" sz="2000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Tourigny</a:t>
            </a:r>
            <a:r>
              <a:rPr lang="en-GB" sz="2000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R. Bilbao</a:t>
            </a:r>
            <a:endParaRPr sz="2000" u="none" strike="noStrike" cap="none" dirty="0">
              <a:solidFill>
                <a:srgbClr val="000000"/>
              </a:solidFill>
              <a:latin typeface="Avenir Light" panose="020B0402020203020204" pitchFamily="34" charset="77"/>
              <a:sym typeface="Arial"/>
            </a:endParaRPr>
          </a:p>
        </p:txBody>
      </p:sp>
      <p:sp>
        <p:nvSpPr>
          <p:cNvPr id="164" name="Google Shape;164;g10162955745_0_11"/>
          <p:cNvSpPr/>
          <p:nvPr/>
        </p:nvSpPr>
        <p:spPr>
          <a:xfrm>
            <a:off x="6026040" y="4081200"/>
            <a:ext cx="99600" cy="72300"/>
          </a:xfrm>
          <a:prstGeom prst="rect">
            <a:avLst/>
          </a:prstGeom>
          <a:noFill/>
          <a:ln w="9525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10162955745_0_11"/>
          <p:cNvSpPr/>
          <p:nvPr/>
        </p:nvSpPr>
        <p:spPr>
          <a:xfrm>
            <a:off x="359140" y="1515466"/>
            <a:ext cx="5195051" cy="2265500"/>
          </a:xfrm>
          <a:prstGeom prst="rect">
            <a:avLst/>
          </a:prstGeom>
          <a:solidFill>
            <a:srgbClr val="E7E6E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Experimental set-up</a:t>
            </a:r>
            <a:endParaRPr sz="1800" b="1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dk1"/>
                </a:solidFill>
                <a:latin typeface="Avenir"/>
                <a:sym typeface="Avenir"/>
              </a:rPr>
              <a:t>Effective vegetation estimated from satellite data of </a:t>
            </a:r>
            <a:r>
              <a:rPr lang="en-GB" sz="1600" dirty="0" err="1">
                <a:solidFill>
                  <a:schemeClr val="dk1"/>
                </a:solidFill>
                <a:latin typeface="Avenir"/>
                <a:sym typeface="Avenir"/>
              </a:rPr>
              <a:t>Fcover</a:t>
            </a:r>
            <a:r>
              <a:rPr lang="en-GB" sz="1600" dirty="0">
                <a:solidFill>
                  <a:schemeClr val="dk1"/>
                </a:solidFill>
                <a:latin typeface="Avenir"/>
                <a:sym typeface="Avenir"/>
              </a:rPr>
              <a:t>, LAI and the ESA-CCI land cover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GB" sz="17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Selection of start dates covers the period with available satellite vegetation data (1993-2014)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GB" sz="1700" dirty="0">
                <a:latin typeface="Avenir"/>
                <a:ea typeface="Avenir"/>
                <a:cs typeface="Avenir"/>
                <a:sym typeface="Avenir"/>
              </a:rPr>
              <a:t>Comparison with DCPP r1-10i1f1p1 ensemble (DCPP-CTL)</a:t>
            </a:r>
            <a:endParaRPr lang="en-GB" sz="17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g10162955745_0_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450" y="5838050"/>
            <a:ext cx="965622" cy="9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48;g166b1f495a5_0_7">
            <a:extLst>
              <a:ext uri="{FF2B5EF4-FFF2-40B4-BE49-F238E27FC236}">
                <a16:creationId xmlns:a16="http://schemas.microsoft.com/office/drawing/2014/main" id="{CEC45627-D036-A546-ADDA-DE2B89DA7709}"/>
              </a:ext>
            </a:extLst>
          </p:cNvPr>
          <p:cNvSpPr txBox="1"/>
          <p:nvPr/>
        </p:nvSpPr>
        <p:spPr>
          <a:xfrm>
            <a:off x="148168" y="175050"/>
            <a:ext cx="1189925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r>
              <a:rPr lang="en-GB" sz="3000" dirty="0">
                <a:solidFill>
                  <a:schemeClr val="dk1"/>
                </a:solidFill>
                <a:latin typeface="Avenir"/>
                <a:sym typeface="Avenir"/>
              </a:rPr>
              <a:t>Effect of improved vegetation-representation on decadal prediction</a:t>
            </a:r>
          </a:p>
        </p:txBody>
      </p:sp>
      <p:sp>
        <p:nvSpPr>
          <p:cNvPr id="31" name="Google Shape;140;g10162955745_0_65">
            <a:extLst>
              <a:ext uri="{FF2B5EF4-FFF2-40B4-BE49-F238E27FC236}">
                <a16:creationId xmlns:a16="http://schemas.microsoft.com/office/drawing/2014/main" id="{B5F7D885-23A8-5B4D-BE8D-B3D8B2318553}"/>
              </a:ext>
            </a:extLst>
          </p:cNvPr>
          <p:cNvSpPr/>
          <p:nvPr/>
        </p:nvSpPr>
        <p:spPr>
          <a:xfrm>
            <a:off x="1292281" y="815981"/>
            <a:ext cx="9816715" cy="4855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2400" b="0" i="0" u="none" strike="noStrike" cap="none" dirty="0">
                <a:solidFill>
                  <a:schemeClr val="accent4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What are the benefits of considering realistic changes in vegetation? </a:t>
            </a:r>
          </a:p>
        </p:txBody>
      </p:sp>
      <p:sp>
        <p:nvSpPr>
          <p:cNvPr id="32" name="Google Shape;176;g10162955745_0_11">
            <a:extLst>
              <a:ext uri="{FF2B5EF4-FFF2-40B4-BE49-F238E27FC236}">
                <a16:creationId xmlns:a16="http://schemas.microsoft.com/office/drawing/2014/main" id="{9D009888-2668-C54B-A4E2-B7FA69C81A0E}"/>
              </a:ext>
            </a:extLst>
          </p:cNvPr>
          <p:cNvSpPr/>
          <p:nvPr/>
        </p:nvSpPr>
        <p:spPr>
          <a:xfrm>
            <a:off x="317248" y="3968665"/>
            <a:ext cx="5849091" cy="1954044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Main results</a:t>
            </a:r>
            <a:endParaRPr sz="1800" b="1" i="0" u="none" strike="noStrike" cap="none" dirty="0">
              <a:solidFill>
                <a:schemeClr val="bg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venir"/>
                <a:sym typeface="Avenir"/>
              </a:rPr>
              <a:t>Bias is largely reduced in tropical regions (South America and Africa) and Siberia.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venir"/>
                <a:sym typeface="Avenir"/>
              </a:rPr>
              <a:t>Bias slightly reduced in Indian monsoon region &amp; Australia.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venir"/>
                <a:sym typeface="Avenir"/>
              </a:rPr>
              <a:t>Regions of boreal forests exhibit a bias increase</a:t>
            </a:r>
            <a:endParaRPr sz="17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E4EF6-6D50-2B43-AC4D-E85B774AB9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20"/>
          <a:stretch/>
        </p:blipFill>
        <p:spPr>
          <a:xfrm>
            <a:off x="6913786" y="4030401"/>
            <a:ext cx="3827156" cy="2148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76A77B-0CA3-4B43-8E94-4906A27814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757"/>
          <a:stretch/>
        </p:blipFill>
        <p:spPr>
          <a:xfrm>
            <a:off x="7090177" y="1666427"/>
            <a:ext cx="3568832" cy="21267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765238B-1830-8444-A120-10ADA1807119}"/>
              </a:ext>
            </a:extLst>
          </p:cNvPr>
          <p:cNvSpPr/>
          <p:nvPr/>
        </p:nvSpPr>
        <p:spPr>
          <a:xfrm>
            <a:off x="6737395" y="3979602"/>
            <a:ext cx="420514" cy="35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F7D6F8-517D-1D48-9401-EC26B3D17884}"/>
              </a:ext>
            </a:extLst>
          </p:cNvPr>
          <p:cNvSpPr txBox="1"/>
          <p:nvPr/>
        </p:nvSpPr>
        <p:spPr>
          <a:xfrm>
            <a:off x="7998554" y="1358650"/>
            <a:ext cx="22908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DCPPctl</a:t>
            </a:r>
            <a:r>
              <a:rPr lang="en-GB" sz="1400" i="1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bias lead 0</a:t>
            </a:r>
            <a:endParaRPr lang="en-ES" i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E30C805-6B9D-E24D-BDBE-B73A0BD08E44}"/>
              </a:ext>
            </a:extLst>
          </p:cNvPr>
          <p:cNvSpPr txBox="1"/>
          <p:nvPr/>
        </p:nvSpPr>
        <p:spPr>
          <a:xfrm>
            <a:off x="7599944" y="3730143"/>
            <a:ext cx="29187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DCPPveg</a:t>
            </a:r>
            <a:r>
              <a:rPr lang="en-GB" sz="1400" i="1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- </a:t>
            </a:r>
            <a:r>
              <a:rPr lang="en-GB" sz="1400" i="1" u="none" strike="noStrike" cap="none" dirty="0" err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DCPPctl</a:t>
            </a:r>
            <a:r>
              <a:rPr lang="en-GB" sz="1400" i="1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bias lead 0</a:t>
            </a:r>
            <a:endParaRPr lang="en-ES" i="1" dirty="0"/>
          </a:p>
        </p:txBody>
      </p:sp>
    </p:spTree>
    <p:extLst>
      <p:ext uri="{BB962C8B-B14F-4D97-AF65-F5344CB8AC3E}">
        <p14:creationId xmlns:p14="http://schemas.microsoft.com/office/powerpoint/2010/main" val="946966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01d858078f_1_0"/>
          <p:cNvSpPr/>
          <p:nvPr/>
        </p:nvSpPr>
        <p:spPr>
          <a:xfrm>
            <a:off x="0" y="0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101d858078f_1_0"/>
          <p:cNvSpPr/>
          <p:nvPr/>
        </p:nvSpPr>
        <p:spPr>
          <a:xfrm>
            <a:off x="0" y="5952846"/>
            <a:ext cx="121920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g101d858078f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55" y="5973620"/>
            <a:ext cx="1907320" cy="76952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g101d858078f_1_0"/>
          <p:cNvSpPr txBox="1"/>
          <p:nvPr/>
        </p:nvSpPr>
        <p:spPr>
          <a:xfrm>
            <a:off x="2048176" y="6105676"/>
            <a:ext cx="778933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u="sng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T. Tian</a:t>
            </a:r>
            <a:r>
              <a:rPr lang="en-GB" sz="2000" u="none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A. Drews, M. </a:t>
            </a:r>
            <a:r>
              <a:rPr lang="en-GB" sz="2000" u="none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Devilliers</a:t>
            </a:r>
            <a:r>
              <a:rPr lang="en-GB" sz="2000" u="none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, S. Yang, T. </a:t>
            </a:r>
            <a:r>
              <a:rPr lang="en-GB" sz="2000" u="none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Koenigk</a:t>
            </a:r>
            <a:r>
              <a:rPr lang="en-GB" sz="2000" u="none" strike="noStrike" cap="none" dirty="0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 and P. </a:t>
            </a:r>
            <a:r>
              <a:rPr lang="en-GB" sz="2000" u="none" strike="noStrike" cap="none" dirty="0" err="1">
                <a:solidFill>
                  <a:schemeClr val="dk1"/>
                </a:solidFill>
                <a:latin typeface="Avenir Light" panose="020B0402020203020204" pitchFamily="34" charset="77"/>
                <a:ea typeface="Avenir"/>
                <a:cs typeface="Avenir"/>
                <a:sym typeface="Avenir"/>
              </a:rPr>
              <a:t>Karami</a:t>
            </a:r>
            <a:endParaRPr sz="200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venir Light" panose="020B0402020203020204" pitchFamily="34" charset="77"/>
              <a:sym typeface="Arial"/>
            </a:endParaRPr>
          </a:p>
        </p:txBody>
      </p:sp>
      <p:pic>
        <p:nvPicPr>
          <p:cNvPr id="73" name="Google Shape;73;g101d858078f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83850" y="5705505"/>
            <a:ext cx="1108200" cy="11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g101d858078f_1_0"/>
          <p:cNvSpPr txBox="1"/>
          <p:nvPr/>
        </p:nvSpPr>
        <p:spPr>
          <a:xfrm>
            <a:off x="418499" y="881508"/>
            <a:ext cx="11466175" cy="2023701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4000" tIns="90000" rIns="144000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Initial Considerations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Current initialization provides limited prediction skill above the uninitialized (historical) runs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GB" sz="8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Several studies showed the benefit of joint surface &amp; atm. assimilation (e.g., Yang et al, 2021 with GFDL; SMHI experience)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GB" sz="8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 long continuous assimilation may lead to un-equally “spin-up” length of the ocean states on the course of assimilation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GB" sz="8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Short assimilation runs have the disadvantage of potential large drifts in the ocean.</a:t>
            </a:r>
          </a:p>
        </p:txBody>
      </p:sp>
      <p:sp>
        <p:nvSpPr>
          <p:cNvPr id="76" name="Google Shape;76;g101d858078f_1_0"/>
          <p:cNvSpPr txBox="1"/>
          <p:nvPr/>
        </p:nvSpPr>
        <p:spPr>
          <a:xfrm>
            <a:off x="7630631" y="3149796"/>
            <a:ext cx="4254044" cy="2449871"/>
          </a:xfrm>
          <a:prstGeom prst="rect">
            <a:avLst/>
          </a:prstGeom>
          <a:solidFill>
            <a:srgbClr val="E7E6E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dirty="0">
                <a:solidFill>
                  <a:schemeClr val="dk1"/>
                </a:solidFill>
                <a:latin typeface="Avenir"/>
                <a:sym typeface="Avenir"/>
              </a:rPr>
              <a:t>New hindcast/forecast experiments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dirty="0">
                <a:solidFill>
                  <a:schemeClr val="dk1"/>
                </a:solidFill>
                <a:latin typeface="Avenir"/>
                <a:sym typeface="Avenir"/>
              </a:rPr>
              <a:t>Prediction runs with EC-Earth3 and initial states generated from new assimilation runs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GB" sz="1600" dirty="0">
              <a:solidFill>
                <a:schemeClr val="dk1"/>
              </a:solidFill>
              <a:latin typeface="Avenir"/>
              <a:sym typeface="Aveni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dirty="0">
                <a:solidFill>
                  <a:schemeClr val="dk1"/>
                </a:solidFill>
                <a:latin typeface="Avenir"/>
                <a:sym typeface="Avenir"/>
              </a:rPr>
              <a:t>Tests will be done to decide if short or long assimilation runs are finally used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GB" sz="1600" b="1" dirty="0">
              <a:solidFill>
                <a:schemeClr val="dk1"/>
              </a:solidFill>
              <a:latin typeface="Avenir"/>
              <a:sym typeface="Aveni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dirty="0">
                <a:solidFill>
                  <a:srgbClr val="C00000"/>
                </a:solidFill>
                <a:latin typeface="Avenir"/>
                <a:sym typeface="Avenir"/>
              </a:rPr>
              <a:t>Final details still to be discussed</a:t>
            </a:r>
          </a:p>
        </p:txBody>
      </p:sp>
      <p:sp>
        <p:nvSpPr>
          <p:cNvPr id="77" name="Google Shape;77;g101d858078f_1_0"/>
          <p:cNvSpPr txBox="1"/>
          <p:nvPr/>
        </p:nvSpPr>
        <p:spPr>
          <a:xfrm>
            <a:off x="423561" y="3145512"/>
            <a:ext cx="6959372" cy="2733026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Investigating the design of new assimilation approach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6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Restoring of SST anomalies (</a:t>
            </a:r>
            <a:r>
              <a:rPr lang="en-GB" sz="1600" b="0" i="0" u="none" strike="noStrike" cap="none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HadISST</a:t>
            </a:r>
            <a:r>
              <a:rPr lang="en-GB" sz="16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) and surface wind/pressure (ERA5).         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GB" sz="8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Anomalies </a:t>
            </a:r>
            <a:r>
              <a:rPr lang="en-GB" sz="1600" b="0" i="0" u="none" strike="noStrike" cap="none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wrt</a:t>
            </a:r>
            <a:r>
              <a:rPr lang="en-GB" sz="16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a moving climatology (30-year before start year).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GB" sz="8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Test 5-10 </a:t>
            </a:r>
            <a:r>
              <a:rPr lang="en-GB" sz="1600" b="0" i="0" u="none" strike="noStrike" cap="none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yr</a:t>
            </a:r>
            <a:r>
              <a:rPr lang="en-GB" sz="16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assimilation runs starting every year vs a long continuous assimilation run.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GB" sz="8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Length of assimilation decided depending on how deep ocean converges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GB" sz="8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5-10 member ensemble depending on the resources</a:t>
            </a:r>
            <a:endParaRPr lang="en-GB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48;g166b1f495a5_0_7">
            <a:extLst>
              <a:ext uri="{FF2B5EF4-FFF2-40B4-BE49-F238E27FC236}">
                <a16:creationId xmlns:a16="http://schemas.microsoft.com/office/drawing/2014/main" id="{376E1751-DE4D-D446-8EFD-9D1BC7ABEBDD}"/>
              </a:ext>
            </a:extLst>
          </p:cNvPr>
          <p:cNvSpPr txBox="1"/>
          <p:nvPr/>
        </p:nvSpPr>
        <p:spPr>
          <a:xfrm>
            <a:off x="249767" y="175050"/>
            <a:ext cx="11658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r>
              <a:rPr lang="en-GB" sz="320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Common plans for coupled assimilation at DMI &amp; SMHI </a:t>
            </a:r>
          </a:p>
        </p:txBody>
      </p:sp>
      <p:pic>
        <p:nvPicPr>
          <p:cNvPr id="24" name="Billede 3">
            <a:extLst>
              <a:ext uri="{FF2B5EF4-FFF2-40B4-BE49-F238E27FC236}">
                <a16:creationId xmlns:a16="http://schemas.microsoft.com/office/drawing/2014/main" id="{5EE0919B-7764-0044-9C4A-552B4B0FE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891" y="6156475"/>
            <a:ext cx="769478" cy="3142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IATLA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1411</Words>
  <Application>Microsoft Macintosh PowerPoint</Application>
  <PresentationFormat>Widescreen</PresentationFormat>
  <Paragraphs>186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Avenir</vt:lpstr>
      <vt:lpstr>Avenir Book</vt:lpstr>
      <vt:lpstr>Avenir Light</vt:lpstr>
      <vt:lpstr>Calibri</vt:lpstr>
      <vt:lpstr>Wingdings</vt:lpstr>
      <vt:lpstr>TRIATLAS</vt:lpstr>
      <vt:lpstr>A glimpse into the ongoing climate prediction activities with EC-Earth: going beyond CMIP6  Pablo Ortega (BSC) On behalf of the Climate Prediction Working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glimpse into the ongoing climate prediction activities with EC-Earth: going beyond CMIP6  Pablo Ortega (BSC) On behalf of the Climate Prediction Working Group</dc:title>
  <dc:creator>Nilgun Kulan</dc:creator>
  <cp:lastModifiedBy>Pablo Ortega Montilla</cp:lastModifiedBy>
  <cp:revision>9</cp:revision>
  <dcterms:created xsi:type="dcterms:W3CDTF">2021-05-18T10:58:49Z</dcterms:created>
  <dcterms:modified xsi:type="dcterms:W3CDTF">2022-10-13T09:42:06Z</dcterms:modified>
</cp:coreProperties>
</file>