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9" r:id="rId3"/>
    <p:sldId id="270" r:id="rId4"/>
    <p:sldId id="271" r:id="rId5"/>
    <p:sldId id="274" r:id="rId6"/>
    <p:sldId id="273" r:id="rId7"/>
    <p:sldId id="275" r:id="rId8"/>
    <p:sldId id="280" r:id="rId9"/>
    <p:sldId id="277" r:id="rId10"/>
    <p:sldId id="276" r:id="rId11"/>
    <p:sldId id="279" r:id="rId12"/>
    <p:sldId id="272" r:id="rId13"/>
    <p:sldId id="268" r:id="rId14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56" autoAdjust="0"/>
  </p:normalViewPr>
  <p:slideViewPr>
    <p:cSldViewPr>
      <p:cViewPr varScale="1">
        <p:scale>
          <a:sx n="56" d="100"/>
          <a:sy n="56" d="100"/>
        </p:scale>
        <p:origin x="1584" y="7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4/16/2018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4/16/2018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1E702-F32B-47DF-A2EA-D3854F43621B}" type="slidenum">
              <a:rPr lang="en-US" altLang="en-US" smtClean="0">
                <a:latin typeface="Arial" charset="0"/>
                <a:ea typeface="DejaVu Sans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>
              <a:latin typeface="Arial" charset="0"/>
              <a:ea typeface="DejaVu Sans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Annual cycle of TC numbers (</a:t>
            </a:r>
            <a:r>
              <a:rPr lang="en-GB" dirty="0" err="1" smtClean="0"/>
              <a:t>obs</a:t>
            </a:r>
            <a:r>
              <a:rPr lang="en-GB" dirty="0" smtClean="0"/>
              <a:t>).  Too high outside ASO season. Models similar to reanalysis calculated GPIs.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11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Interannual</a:t>
            </a:r>
            <a:r>
              <a:rPr lang="en-GB" dirty="0" smtClean="0"/>
              <a:t> variability observed (black).  2005.  GPIs calculated in reanalyses – 2005 high but not an outlier.  With exception of NCEP – EN, GPIs have reasonable correlation with </a:t>
            </a:r>
            <a:r>
              <a:rPr lang="en-GB" dirty="0" err="1" smtClean="0"/>
              <a:t>obs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72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Interannual</a:t>
            </a:r>
            <a:r>
              <a:rPr lang="en-GB" dirty="0" smtClean="0"/>
              <a:t> variability A: CSIRO and B: EC-Earth models.  Dashed line =27 TC (</a:t>
            </a:r>
            <a:r>
              <a:rPr lang="en-GB" dirty="0" err="1" smtClean="0"/>
              <a:t>obs</a:t>
            </a:r>
            <a:r>
              <a:rPr lang="en-GB" dirty="0" smtClean="0"/>
              <a:t>).  CSRIO model reaches value once, </a:t>
            </a:r>
            <a:r>
              <a:rPr lang="en-GB" dirty="0" err="1" smtClean="0"/>
              <a:t>ECEarth</a:t>
            </a:r>
            <a:r>
              <a:rPr lang="en-GB" dirty="0" smtClean="0"/>
              <a:t> surpasses twice and almost once for just one index (TIP).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5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1E702-F32B-47DF-A2EA-D3854F43621B}" type="slidenum">
              <a:rPr lang="en-US" altLang="en-US" smtClean="0">
                <a:latin typeface="Arial" charset="0"/>
                <a:ea typeface="DejaVu Sans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>
              <a:latin typeface="Arial" charset="0"/>
              <a:ea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929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More sense comparing with reanalysis derived GPIs for 2005?  Blue and green arrows show (</a:t>
            </a:r>
            <a:r>
              <a:rPr lang="en-GB" dirty="0" err="1" smtClean="0"/>
              <a:t>unbinned</a:t>
            </a:r>
            <a:r>
              <a:rPr lang="en-GB" dirty="0" smtClean="0"/>
              <a:t>) 2005 values from NCEP and ERA.  A: EN, B: TIP, C: CGI.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53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Ponte </a:t>
            </a:r>
            <a:r>
              <a:rPr lang="en-US" altLang="en-US" sz="1400" dirty="0" err="1" smtClean="0">
                <a:solidFill>
                  <a:srgbClr val="FFFFFF"/>
                </a:solidFill>
                <a:latin typeface="Calibri" pitchFamily="34" charset="0"/>
              </a:rPr>
              <a:t>Vedra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, 16 April 2018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GB" sz="3200" b="1" dirty="0">
                <a:solidFill>
                  <a:schemeClr val="accent1"/>
                </a:solidFill>
              </a:rPr>
              <a:t>How Unusual was the 2005 Hurricane Season in the Atlantic? </a:t>
            </a:r>
            <a:r>
              <a:rPr lang="en-GB" sz="3200" b="1" dirty="0"/>
              <a:t/>
            </a:r>
            <a:br>
              <a:rPr lang="en-GB" sz="3200" b="1" dirty="0"/>
            </a:b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GB" sz="2400" b="1" dirty="0">
                <a:solidFill>
                  <a:schemeClr val="accent1"/>
                </a:solidFill>
              </a:rPr>
              <a:t>A Multi-Model Analysis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r>
              <a:rPr lang="en-GB" dirty="0">
                <a:solidFill>
                  <a:schemeClr val="accent1"/>
                </a:solidFill>
              </a:rPr>
              <a:t>Kevin Walsh, Sally Lavender, </a:t>
            </a:r>
            <a:r>
              <a:rPr lang="en-GB" b="1" dirty="0">
                <a:solidFill>
                  <a:schemeClr val="accent1"/>
                </a:solidFill>
              </a:rPr>
              <a:t>Louis-Philippe Caron</a:t>
            </a:r>
            <a:r>
              <a:rPr lang="en-GB" dirty="0">
                <a:solidFill>
                  <a:schemeClr val="accent1"/>
                </a:solidFill>
              </a:rPr>
              <a:t>, Malcolm King, Sam </a:t>
            </a:r>
            <a:r>
              <a:rPr lang="en-GB" dirty="0" err="1">
                <a:solidFill>
                  <a:schemeClr val="accent1"/>
                </a:solidFill>
              </a:rPr>
              <a:t>Monkiewicz</a:t>
            </a:r>
            <a:r>
              <a:rPr lang="en-GB" dirty="0">
                <a:solidFill>
                  <a:schemeClr val="accent1"/>
                </a:solidFill>
              </a:rPr>
              <a:t>, and Mark </a:t>
            </a:r>
            <a:r>
              <a:rPr lang="en-GB" dirty="0" err="1">
                <a:solidFill>
                  <a:schemeClr val="accent1"/>
                </a:solidFill>
              </a:rPr>
              <a:t>Guishard</a:t>
            </a:r>
            <a:endParaRPr lang="en-GB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to 2005 GPIs</a:t>
            </a:r>
            <a:endParaRPr lang="en-US" dirty="0"/>
          </a:p>
        </p:txBody>
      </p:sp>
      <p:pic>
        <p:nvPicPr>
          <p:cNvPr id="5" name="image3.png">
            <a:extLst>
              <a:ext uri="{FF2B5EF4-FFF2-40B4-BE49-F238E27FC236}">
                <a16:creationId xmlns:a16="http://schemas.microsoft.com/office/drawing/2014/main" id="{D94D246B-92EF-43C8-B3F8-BAB135877ABD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2400" y="986142"/>
            <a:ext cx="8001000" cy="5715000"/>
          </a:xfrm>
          <a:prstGeom prst="rect">
            <a:avLst/>
          </a:prstGeom>
          <a:ln/>
        </p:spPr>
      </p:pic>
      <p:sp>
        <p:nvSpPr>
          <p:cNvPr id="6" name="TextBox 5"/>
          <p:cNvSpPr txBox="1"/>
          <p:nvPr/>
        </p:nvSpPr>
        <p:spPr>
          <a:xfrm>
            <a:off x="1264568" y="162622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2731" y="161831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4568" y="411738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CGI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48635" y="4314833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2005 values exceeded</a:t>
            </a:r>
          </a:p>
          <a:p>
            <a:r>
              <a:rPr lang="en-US" dirty="0" smtClean="0"/>
              <a:t>&lt;5% (NCEP)</a:t>
            </a:r>
          </a:p>
          <a:p>
            <a:r>
              <a:rPr lang="en-US" dirty="0" smtClean="0"/>
              <a:t>&lt;2.5% (ERA-Interim)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38934" y="5680029"/>
            <a:ext cx="3414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10% exceedance (~2TCs) occurs less than 1% of the time</a:t>
            </a:r>
          </a:p>
        </p:txBody>
      </p:sp>
    </p:spTree>
    <p:extLst>
      <p:ext uri="{BB962C8B-B14F-4D97-AF65-F5344CB8AC3E}">
        <p14:creationId xmlns:p14="http://schemas.microsoft.com/office/powerpoint/2010/main" val="379544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3200" dirty="0"/>
              <a:t>Possible for 2005 numbers to be exceeded but:</a:t>
            </a:r>
          </a:p>
          <a:p>
            <a:pPr lvl="1"/>
            <a:r>
              <a:rPr lang="en-GB" sz="2800" dirty="0"/>
              <a:t>Rare occurrence</a:t>
            </a:r>
          </a:p>
          <a:p>
            <a:pPr lvl="1"/>
            <a:r>
              <a:rPr lang="en-GB" sz="2800" dirty="0"/>
              <a:t>Unlikely to be exceeded by much</a:t>
            </a:r>
          </a:p>
          <a:p>
            <a:pPr lvl="1"/>
            <a:endParaRPr lang="en-GB" sz="2800" dirty="0">
              <a:solidFill>
                <a:srgbClr val="FF0000"/>
              </a:solidFill>
            </a:endParaRPr>
          </a:p>
          <a:p>
            <a:r>
              <a:rPr lang="en-GB" sz="3200" dirty="0">
                <a:solidFill>
                  <a:schemeClr val="bg1"/>
                </a:solidFill>
              </a:rPr>
              <a:t>2005 represents reasonable benchmark </a:t>
            </a:r>
            <a:r>
              <a:rPr lang="en-GB" sz="3200" dirty="0" smtClean="0">
                <a:solidFill>
                  <a:schemeClr val="bg1"/>
                </a:solidFill>
              </a:rPr>
              <a:t>for maximum </a:t>
            </a:r>
            <a:r>
              <a:rPr lang="en-GB" sz="3200" dirty="0">
                <a:solidFill>
                  <a:schemeClr val="bg1"/>
                </a:solidFill>
              </a:rPr>
              <a:t>TC activity in the North Atlantic</a:t>
            </a:r>
          </a:p>
          <a:p>
            <a:endParaRPr lang="en-GB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14763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2800" dirty="0" err="1" smtClean="0">
                <a:latin typeface="Arial" charset="0"/>
              </a:rPr>
              <a:t>Acknowledgments</a:t>
            </a:r>
            <a:r>
              <a:rPr lang="es-ES" altLang="es-ES" sz="2800" dirty="0" smtClean="0">
                <a:latin typeface="Arial" charset="0"/>
              </a:rPr>
              <a:t/>
            </a:r>
            <a:br>
              <a:rPr lang="es-ES" altLang="es-ES" sz="2800" dirty="0" smtClean="0">
                <a:latin typeface="Arial" charset="0"/>
              </a:rPr>
            </a:br>
            <a:r>
              <a:rPr lang="es-ES" altLang="es-ES" sz="2800" dirty="0">
                <a:latin typeface="Arial" charset="0"/>
              </a:rPr>
              <a:t/>
            </a:r>
            <a:br>
              <a:rPr lang="es-ES" altLang="es-ES" sz="2800" dirty="0">
                <a:latin typeface="Arial" charset="0"/>
              </a:rPr>
            </a:br>
            <a:r>
              <a:rPr lang="es-ES" altLang="es-ES" sz="2800" dirty="0" err="1" smtClean="0">
                <a:latin typeface="Arial" charset="0"/>
              </a:rPr>
              <a:t>Risk</a:t>
            </a:r>
            <a:r>
              <a:rPr lang="es-ES" altLang="es-ES" sz="2800" dirty="0" smtClean="0">
                <a:latin typeface="Arial" charset="0"/>
              </a:rPr>
              <a:t> </a:t>
            </a:r>
            <a:r>
              <a:rPr lang="es-ES" altLang="es-ES" sz="2800" dirty="0" err="1" smtClean="0">
                <a:latin typeface="Arial" charset="0"/>
              </a:rPr>
              <a:t>Prediction</a:t>
            </a:r>
            <a:r>
              <a:rPr lang="es-ES" altLang="es-ES" sz="2800" dirty="0" smtClean="0">
                <a:latin typeface="Arial" charset="0"/>
              </a:rPr>
              <a:t> </a:t>
            </a:r>
            <a:r>
              <a:rPr lang="es-ES" altLang="es-ES" sz="2800" dirty="0" err="1" smtClean="0">
                <a:latin typeface="Arial" charset="0"/>
              </a:rPr>
              <a:t>Initiative</a:t>
            </a:r>
            <a:endParaRPr lang="es-ES" altLang="es-ES" sz="2800" dirty="0" smtClean="0"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12" y="4652962"/>
            <a:ext cx="2771775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n-US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 smtClean="0">
                <a:solidFill>
                  <a:srgbClr val="FFFFFF"/>
                </a:solidFill>
              </a:rPr>
              <a:t>kevin.walsh@unimelb.edu.au</a:t>
            </a:r>
            <a:endParaRPr lang="en-US" altLang="en-US" sz="2000" dirty="0">
              <a:solidFill>
                <a:srgbClr val="FFFFFF"/>
              </a:solidFill>
            </a:endParaRPr>
          </a:p>
          <a:p>
            <a:pPr algn="ctr" eaLnBrk="1" hangingPunct="1"/>
            <a:r>
              <a:rPr lang="en-US" altLang="en-US" sz="2000" dirty="0" smtClean="0">
                <a:solidFill>
                  <a:srgbClr val="FFFFFF"/>
                </a:solidFill>
              </a:rPr>
              <a:t>Sally.Lavender@csiro.au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FFFF"/>
                </a:solidFill>
              </a:rPr>
              <a:t>Thank you!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Introduction</a:t>
            </a:r>
            <a:endParaRPr lang="es-ES" dirty="0"/>
          </a:p>
        </p:txBody>
      </p:sp>
      <p:sp>
        <p:nvSpPr>
          <p:cNvPr id="11267" name="Text Placeholder 4"/>
          <p:cNvSpPr>
            <a:spLocks noGrp="1" noChangeAspect="1"/>
          </p:cNvSpPr>
          <p:nvPr>
            <p:ph type="body" sz="quarter" idx="10"/>
          </p:nvPr>
        </p:nvSpPr>
        <p:spPr bwMode="auto">
          <a:xfrm>
            <a:off x="395288" y="985838"/>
            <a:ext cx="8329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3600" dirty="0"/>
              <a:t>Record breaking 2005 season</a:t>
            </a:r>
          </a:p>
          <a:p>
            <a:pPr lvl="1"/>
            <a:r>
              <a:rPr lang="en-GB" sz="3200" dirty="0"/>
              <a:t>27 TCs </a:t>
            </a:r>
            <a:endParaRPr lang="en-GB" sz="3600" dirty="0" smtClean="0"/>
          </a:p>
          <a:p>
            <a:r>
              <a:rPr lang="en-GB" sz="3600" dirty="0" smtClean="0"/>
              <a:t>Maximum </a:t>
            </a:r>
            <a:r>
              <a:rPr lang="en-GB" sz="3600" dirty="0"/>
              <a:t>number for present climate??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900684"/>
            <a:ext cx="4959031" cy="39703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62800" y="3052762"/>
            <a:ext cx="573254" cy="39177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3403" y="6003707"/>
            <a:ext cx="3186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Corrected according to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Vecchi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and Knutson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r>
              <a:rPr lang="en-GB" dirty="0"/>
              <a:t>Climate model simulations</a:t>
            </a:r>
          </a:p>
        </p:txBody>
      </p:sp>
      <p:sp>
        <p:nvSpPr>
          <p:cNvPr id="12292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395288" y="985838"/>
            <a:ext cx="8329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lvl="1" indent="0">
              <a:buNone/>
            </a:pPr>
            <a:r>
              <a:rPr lang="en-GB" sz="2800" dirty="0" smtClean="0"/>
              <a:t>How often does 2005 occur in thousand-year long simulations?</a:t>
            </a:r>
          </a:p>
          <a:p>
            <a:pPr lvl="1"/>
            <a:endParaRPr lang="en-GB" sz="2800" dirty="0" smtClean="0"/>
          </a:p>
          <a:p>
            <a:pPr lvl="1"/>
            <a:r>
              <a:rPr lang="en-GB" sz="2800" dirty="0" smtClean="0"/>
              <a:t>CSIRO </a:t>
            </a:r>
            <a:r>
              <a:rPr lang="en-GB" sz="2800" dirty="0"/>
              <a:t>Mk2: </a:t>
            </a:r>
            <a:r>
              <a:rPr lang="en-GB" sz="2800" dirty="0" smtClean="0"/>
              <a:t>5000-year simulation</a:t>
            </a:r>
          </a:p>
          <a:p>
            <a:pPr lvl="2"/>
            <a:r>
              <a:rPr lang="en-GB" sz="2600" dirty="0" smtClean="0"/>
              <a:t>Resolution: 350 x 650 km</a:t>
            </a:r>
          </a:p>
          <a:p>
            <a:pPr lvl="1"/>
            <a:endParaRPr lang="en-GB" sz="2800" dirty="0"/>
          </a:p>
          <a:p>
            <a:pPr lvl="1"/>
            <a:r>
              <a:rPr lang="en-GB" sz="2800" dirty="0"/>
              <a:t>EC-Earth: </a:t>
            </a:r>
            <a:r>
              <a:rPr lang="en-GB" sz="2800" dirty="0" smtClean="0"/>
              <a:t>1000-year simulation</a:t>
            </a:r>
          </a:p>
          <a:p>
            <a:pPr lvl="2"/>
            <a:r>
              <a:rPr lang="en-GB" sz="2600" dirty="0" smtClean="0"/>
              <a:t>Resolution: 125 km </a:t>
            </a:r>
          </a:p>
          <a:p>
            <a:pPr lvl="1"/>
            <a:endParaRPr lang="en-GB" sz="2800" dirty="0" smtClean="0"/>
          </a:p>
          <a:p>
            <a:endParaRPr lang="en-GB" sz="3200" dirty="0"/>
          </a:p>
          <a:p>
            <a:pPr lvl="1"/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GB" dirty="0"/>
              <a:t>Genesis Parameters (GPIs)</a:t>
            </a:r>
            <a:endParaRPr lang="es-E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4061E9-ABEC-4215-95F7-993766E92633}"/>
              </a:ext>
            </a:extLst>
          </p:cNvPr>
          <p:cNvSpPr txBox="1"/>
          <p:nvPr/>
        </p:nvSpPr>
        <p:spPr>
          <a:xfrm>
            <a:off x="427355" y="1709345"/>
            <a:ext cx="5973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(Emanuel &amp; Nolan 2004)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E60922-3C13-4398-B6FB-39A7474FFD34}"/>
              </a:ext>
            </a:extLst>
          </p:cNvPr>
          <p:cNvSpPr txBox="1"/>
          <p:nvPr/>
        </p:nvSpPr>
        <p:spPr>
          <a:xfrm>
            <a:off x="313043" y="3173605"/>
            <a:ext cx="2995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(</a:t>
            </a:r>
            <a:r>
              <a:rPr lang="en-GB" sz="2000" dirty="0" err="1"/>
              <a:t>Bruyère</a:t>
            </a:r>
            <a:r>
              <a:rPr lang="en-GB" sz="2000" dirty="0"/>
              <a:t> et al. 2012)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B97F20-093F-40B6-969C-02AA47E3A832}"/>
              </a:ext>
            </a:extLst>
          </p:cNvPr>
          <p:cNvSpPr txBox="1"/>
          <p:nvPr/>
        </p:nvSpPr>
        <p:spPr>
          <a:xfrm>
            <a:off x="152400" y="4280062"/>
            <a:ext cx="2567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(</a:t>
            </a:r>
            <a:r>
              <a:rPr lang="en-GB" sz="2000" dirty="0" err="1"/>
              <a:t>Tippett</a:t>
            </a:r>
            <a:r>
              <a:rPr lang="en-GB" sz="2000" dirty="0"/>
              <a:t> et al. 2011)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FE657C-CB49-4439-BC86-12EFA0836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1519" y="656179"/>
            <a:ext cx="9743826" cy="16732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74B753-FCAD-4810-AD5D-8975F726B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71800" y="2282751"/>
            <a:ext cx="10802804" cy="7838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EAD88D-9E2A-460F-8976-609D6CFBD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54636" y="3828668"/>
            <a:ext cx="10938569" cy="7838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94C644-4469-4C12-A8B8-9A5757B2568D}"/>
                  </a:ext>
                </a:extLst>
              </p:cNvPr>
              <p:cNvSpPr/>
              <p:nvPr/>
            </p:nvSpPr>
            <p:spPr>
              <a:xfrm>
                <a:off x="4736219" y="1565879"/>
                <a:ext cx="4449220" cy="970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= absolute vorticity at 850 </a:t>
                </a:r>
                <a:r>
                  <a:rPr lang="en-US" sz="1400" dirty="0" err="1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hPa</a:t>
                </a:r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(s</a:t>
                </a:r>
                <a:r>
                  <a:rPr lang="en-US" sz="1400" baseline="300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-1</a:t>
                </a:r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)</a:t>
                </a:r>
                <a:endParaRPr lang="en-GB" sz="1400" dirty="0">
                  <a:solidFill>
                    <a:srgbClr val="000000"/>
                  </a:solidFill>
                  <a:ea typeface="Times New Roman" panose="02020603050405020304" pitchFamily="18" charset="0"/>
                </a:endParaRPr>
              </a:p>
              <a:p>
                <a:pPr marL="2286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= Relative humidity at 700 </a:t>
                </a:r>
                <a:r>
                  <a:rPr lang="en-US" sz="1400" dirty="0" err="1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hPa</a:t>
                </a:r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(%) </a:t>
                </a:r>
                <a:endParaRPr lang="en-GB" sz="1400" dirty="0">
                  <a:solidFill>
                    <a:srgbClr val="000000"/>
                  </a:solidFill>
                  <a:ea typeface="Times New Roman" panose="02020603050405020304" pitchFamily="18" charset="0"/>
                </a:endParaRPr>
              </a:p>
              <a:p>
                <a:pPr marL="228600"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𝑝𝑜𝑡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= potential intensity (m s</a:t>
                </a:r>
                <a:r>
                  <a:rPr lang="en-US" sz="1400" baseline="300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-1</a:t>
                </a:r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) </a:t>
                </a:r>
                <a:endParaRPr lang="en-US" sz="1400" dirty="0" smtClean="0">
                  <a:solidFill>
                    <a:srgbClr val="000000"/>
                  </a:solidFill>
                  <a:ea typeface="Times New Roman" panose="02020603050405020304" pitchFamily="18" charset="0"/>
                </a:endParaRPr>
              </a:p>
              <a:p>
                <a:pPr marL="228600"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𝑠h𝑒𝑎𝑟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= vertical shear from 850 to 200 </a:t>
                </a:r>
                <a:r>
                  <a:rPr lang="en-US" sz="1400" dirty="0" err="1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hPa</a:t>
                </a:r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 (m s</a:t>
                </a:r>
                <a:r>
                  <a:rPr lang="en-US" sz="1400" baseline="300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-1</a:t>
                </a:r>
                <a:r>
                  <a:rPr lang="en-US" sz="1400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)</a:t>
                </a:r>
                <a:endParaRPr lang="en-GB" sz="1400" dirty="0">
                  <a:solidFill>
                    <a:srgbClr val="000000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94C644-4469-4C12-A8B8-9A5757B256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219" y="1565879"/>
                <a:ext cx="4449220" cy="970715"/>
              </a:xfrm>
              <a:prstGeom prst="rect">
                <a:avLst/>
              </a:prstGeom>
              <a:blipFill>
                <a:blip r:embed="rId5"/>
                <a:stretch>
                  <a:fillRect t="-1258" b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145F053-4D50-41B1-9F0F-DAD50AF8F9E9}"/>
                  </a:ext>
                </a:extLst>
              </p:cNvPr>
              <p:cNvSpPr/>
              <p:nvPr/>
            </p:nvSpPr>
            <p:spPr>
              <a:xfrm>
                <a:off x="3048000" y="4480117"/>
                <a:ext cx="6137439" cy="1913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2286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= clipped absolute vorticity at 850 </a:t>
                </a:r>
                <a:r>
                  <a:rPr lang="en-US" sz="14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hPa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in 10</a:t>
                </a:r>
                <a:r>
                  <a:rPr lang="en-US" sz="1400" baseline="30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5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s</a:t>
                </a:r>
                <a:r>
                  <a:rPr lang="en-US" sz="1400" baseline="30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-1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𝜂</m:t>
                    </m:r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4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min</m:t>
                    </m:r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𝜂</m:t>
                    </m:r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,3.7)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)</a:t>
                </a:r>
                <a:endParaRPr lang="en-GB" sz="1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indent="2286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𝑇</m:t>
                    </m:r>
                    <m:r>
                      <a:rPr lang="it-IT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𝑆𝑆𝑇</m:t>
                    </m:r>
                    <m:r>
                      <a:rPr lang="it-IT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bar>
                          <m:barPr>
                            <m:pos m:val="top"/>
                            <m:ctrlPr>
                              <a:rPr lang="en-GB" sz="1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sz="14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𝑆𝑆𝑇</m:t>
                            </m:r>
                          </m:e>
                        </m:bar>
                      </m:e>
                      <m:sup>
                        <m:r>
                          <a:rPr lang="it-IT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[20°</m:t>
                        </m:r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𝑆</m:t>
                        </m:r>
                        <m:r>
                          <a:rPr lang="it-IT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−20°</m:t>
                        </m:r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𝑁</m:t>
                        </m:r>
                        <m:r>
                          <a:rPr lang="it-IT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it-IT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in °C</a:t>
                </a:r>
                <a:endParaRPr lang="en-GB" sz="1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indent="2286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ϕ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= latitude</a:t>
                </a:r>
                <a:endParaRPr lang="en-GB" sz="1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indent="2286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𝐻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= Relative humidity at 600 </a:t>
                </a:r>
                <a:r>
                  <a:rPr lang="en-US" sz="14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hPa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(%) </a:t>
                </a:r>
                <a:endParaRPr lang="en-GB" sz="1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2286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= vertical shear from 850 to 200 </a:t>
                </a:r>
                <a:r>
                  <a:rPr lang="en-US" sz="14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hPa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(m s</a:t>
                </a:r>
                <a:r>
                  <a:rPr lang="en-US" sz="1400" baseline="30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-1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)</a:t>
                </a:r>
                <a:endParaRPr lang="en-GB" sz="1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228600">
                  <a:spcAft>
                    <a:spcPts val="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The constants used are those from line 6 of </a:t>
                </a:r>
                <a:r>
                  <a:rPr lang="en-US" sz="14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Tippett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et al.’s Table 1 and as used by Menkes et al. (</a:t>
                </a:r>
                <a:r>
                  <a:rPr lang="en-US" sz="1400" i="1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2012</a:t>
                </a:r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):</a:t>
                </a:r>
                <a:endParaRPr lang="en-GB" sz="1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45720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𝑏</m:t>
                    </m:r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=−5.8; </m:t>
                    </m:r>
                    <m:sSub>
                      <m:sSubPr>
                        <m:ctrlP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𝜂</m:t>
                        </m:r>
                      </m:sub>
                    </m:sSub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=1.03; </m:t>
                    </m:r>
                    <m:sSub>
                      <m:sSubPr>
                        <m:ctrlP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=0.05</m:t>
                    </m:r>
                    <m:sSub>
                      <m:sSubPr>
                        <m:ctrlP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; </m:t>
                        </m:r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=0.56; </m:t>
                    </m:r>
                    <m:sSub>
                      <m:sSubPr>
                        <m:ctrlPr>
                          <a:rPr lang="en-GB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𝑉</m:t>
                        </m:r>
                      </m:sub>
                    </m:sSub>
                    <m:r>
                      <a:rPr lang="en-US" sz="1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=−0.15 </m:t>
                    </m:r>
                  </m:oMath>
                </a14:m>
                <a:r>
                  <a:rPr lang="en-US" sz="14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</a:t>
                </a:r>
                <a:endParaRPr lang="en-GB" sz="1400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145F053-4D50-41B1-9F0F-DAD50AF8F9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4480117"/>
                <a:ext cx="6137439" cy="1913088"/>
              </a:xfrm>
              <a:prstGeom prst="rect">
                <a:avLst/>
              </a:prstGeom>
              <a:blipFill>
                <a:blip r:embed="rId6"/>
                <a:stretch>
                  <a:fillRect t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Cycle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ADB8C-44D4-4015-BA7C-39AE79F1B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71" y="1690688"/>
            <a:ext cx="13142602" cy="44100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09800" y="168091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>
                    <a:lumMod val="50000"/>
                  </a:schemeClr>
                </a:solidFill>
              </a:rPr>
              <a:t>Reanalyses</a:t>
            </a:r>
            <a:endParaRPr lang="en-US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600" y="169068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Climate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models</a:t>
            </a:r>
          </a:p>
        </p:txBody>
      </p:sp>
    </p:spTree>
    <p:extLst>
      <p:ext uri="{BB962C8B-B14F-4D97-AF65-F5344CB8AC3E}">
        <p14:creationId xmlns:p14="http://schemas.microsoft.com/office/powerpoint/2010/main" val="236456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21C3A1-DFCB-45A5-90CB-A92503ABD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2122059"/>
            <a:ext cx="6461755" cy="477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Observed TCs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F53D32-F74A-42BA-8E1F-0BBFAAE76D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North Atlantic region (between </a:t>
            </a:r>
            <a:r>
              <a:rPr lang="en-US" sz="3200" dirty="0" smtClean="0"/>
              <a:t>0°-40°N)</a:t>
            </a:r>
            <a:endParaRPr lang="en-US" sz="3200" dirty="0"/>
          </a:p>
          <a:p>
            <a:r>
              <a:rPr lang="en-GB" sz="3200" dirty="0"/>
              <a:t>436 TCs = 11.8 per year average.</a:t>
            </a:r>
          </a:p>
          <a:p>
            <a:r>
              <a:rPr lang="en-GB" sz="3200" dirty="0"/>
              <a:t>SD = 4.7</a:t>
            </a:r>
            <a:endParaRPr lang="en-US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3953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Interannual</a:t>
            </a:r>
            <a:r>
              <a:rPr lang="en-GB" dirty="0"/>
              <a:t> variability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0D7A8D-7E14-400A-8008-D0C8A92EC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25" y="1528762"/>
            <a:ext cx="9133141" cy="426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1377" y="156560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CSIRO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7624" y="154304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EC-Earth</a:t>
            </a:r>
          </a:p>
        </p:txBody>
      </p:sp>
    </p:spTree>
    <p:extLst>
      <p:ext uri="{BB962C8B-B14F-4D97-AF65-F5344CB8AC3E}">
        <p14:creationId xmlns:p14="http://schemas.microsoft.com/office/powerpoint/2010/main" val="170197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GB" dirty="0"/>
              <a:t>Stochastic variability</a:t>
            </a:r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2" name="Text Placeholder 4"/>
              <p:cNvSpPr>
                <a:spLocks noGrp="1"/>
              </p:cNvSpPr>
              <p:nvPr>
                <p:ph type="body" sz="quarter" idx="10"/>
              </p:nvPr>
            </p:nvSpPr>
            <p:spPr bwMode="auto">
              <a:xfrm>
                <a:off x="395288" y="985838"/>
                <a:ext cx="8329612" cy="5519737"/>
              </a:xfrm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en-GB" sz="3200" dirty="0" smtClean="0"/>
                  <a:t>MRI-AGCM3.2 </a:t>
                </a:r>
              </a:p>
              <a:p>
                <a:pPr lvl="2"/>
                <a:r>
                  <a:rPr lang="en-GB" sz="2600" dirty="0" smtClean="0"/>
                  <a:t>atmosphere only</a:t>
                </a:r>
              </a:p>
              <a:p>
                <a:pPr lvl="2"/>
                <a:r>
                  <a:rPr lang="en-GB" sz="2600" dirty="0" smtClean="0"/>
                  <a:t>60 km resolution</a:t>
                </a:r>
              </a:p>
              <a:p>
                <a:pPr lvl="2"/>
                <a:r>
                  <a:rPr lang="en-GB" sz="2600" dirty="0" smtClean="0"/>
                  <a:t>100 </a:t>
                </a:r>
                <a:r>
                  <a:rPr lang="en-GB" sz="2600" dirty="0"/>
                  <a:t>ensemble members, </a:t>
                </a:r>
                <a:r>
                  <a:rPr lang="en-GB" sz="2600" dirty="0" smtClean="0"/>
                  <a:t>1951-2010</a:t>
                </a:r>
              </a:p>
              <a:p>
                <a:r>
                  <a:rPr lang="en-GB" sz="3200" dirty="0"/>
                  <a:t>Stochastic component=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2005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050</m:t>
                            </m:r>
                          </m:sub>
                        </m:sSub>
                      </m:den>
                    </m:f>
                  </m:oMath>
                </a14:m>
                <a:endParaRPr lang="en-GB" sz="3200" dirty="0"/>
              </a:p>
              <a:p>
                <a:r>
                  <a:rPr lang="en-GB" sz="3200" dirty="0"/>
                  <a:t>30% - 45% (depending on GPI): </a:t>
                </a:r>
              </a:p>
              <a:p>
                <a:r>
                  <a:rPr lang="en-GB" sz="3200" dirty="0"/>
                  <a:t>Add internal variability of 2 TCs </a:t>
                </a:r>
              </a:p>
              <a:p>
                <a:pPr lvl="1"/>
                <a:endParaRPr lang="en-GB" sz="2800" dirty="0" smtClean="0"/>
              </a:p>
              <a:p>
                <a:pPr lvl="1"/>
                <a:endParaRPr lang="en-GB" sz="2800" dirty="0"/>
              </a:p>
              <a:p>
                <a:pPr lvl="1"/>
                <a:endParaRPr lang="en-GB" sz="2800" dirty="0"/>
              </a:p>
            </p:txBody>
          </p:sp>
        </mc:Choice>
        <mc:Fallback xmlns="">
          <p:sp>
            <p:nvSpPr>
              <p:cNvPr id="12292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 bwMode="auto">
              <a:xfrm>
                <a:off x="395288" y="985838"/>
                <a:ext cx="8329612" cy="5519737"/>
              </a:xfrm>
              <a:blipFill>
                <a:blip r:embed="rId3"/>
                <a:stretch>
                  <a:fillRect l="-1684" t="-1436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19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Stochastic variability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457773"/>
              </p:ext>
            </p:extLst>
          </p:nvPr>
        </p:nvGraphicFramePr>
        <p:xfrm>
          <a:off x="1066800" y="2366962"/>
          <a:ext cx="7239000" cy="2667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3807396992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1156744206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3802577025"/>
                    </a:ext>
                  </a:extLst>
                </a:gridCol>
              </a:tblGrid>
              <a:tr h="974035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CSIRO </a:t>
                      </a:r>
                    </a:p>
                    <a:p>
                      <a:r>
                        <a:rPr lang="en-US" sz="2400" dirty="0" smtClean="0"/>
                        <a:t>(5000 years)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EC-Earth </a:t>
                      </a:r>
                    </a:p>
                    <a:p>
                      <a:r>
                        <a:rPr lang="en-US" sz="2400" dirty="0" smtClean="0"/>
                        <a:t>(1000 years)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862406"/>
                  </a:ext>
                </a:extLst>
              </a:tr>
              <a:tr h="56432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29 (0)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</a:t>
                      </a:r>
                      <a:r>
                        <a:rPr lang="en-US" sz="2400" baseline="0" dirty="0" smtClean="0"/>
                        <a:t> (0)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254186"/>
                  </a:ext>
                </a:extLst>
              </a:tr>
              <a:tr h="56432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26 (1)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 (3)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7540"/>
                  </a:ext>
                </a:extLst>
              </a:tr>
              <a:tr h="56432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CGI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38 (0)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 (0)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42824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1300162"/>
            <a:ext cx="582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How often do we reach 27 TCs/year?</a:t>
            </a:r>
          </a:p>
        </p:txBody>
      </p:sp>
    </p:spTree>
    <p:extLst>
      <p:ext uri="{BB962C8B-B14F-4D97-AF65-F5344CB8AC3E}">
        <p14:creationId xmlns:p14="http://schemas.microsoft.com/office/powerpoint/2010/main" val="120215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1708</TotalTime>
  <Words>463</Words>
  <Application>Microsoft Office PowerPoint</Application>
  <PresentationFormat>Custom</PresentationFormat>
  <Paragraphs>96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DejaVu Sans</vt:lpstr>
      <vt:lpstr>Times New Roman</vt:lpstr>
      <vt:lpstr>Office Theme</vt:lpstr>
      <vt:lpstr>PowerPoint Presentation</vt:lpstr>
      <vt:lpstr>Introduction</vt:lpstr>
      <vt:lpstr>Climate model simulations</vt:lpstr>
      <vt:lpstr>Genesis Parameters (GPIs)</vt:lpstr>
      <vt:lpstr>Annual Cycle</vt:lpstr>
      <vt:lpstr>Observed TCs</vt:lpstr>
      <vt:lpstr>Interannual variability </vt:lpstr>
      <vt:lpstr>Stochastic variability</vt:lpstr>
      <vt:lpstr>Stochastic variability</vt:lpstr>
      <vt:lpstr>Comparison to 2005 GPIs</vt:lpstr>
      <vt:lpstr>Summary</vt:lpstr>
      <vt:lpstr>Acknowledgments  Risk Prediction Initiative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Louis-Philippe Caron</dc:creator>
  <cp:lastModifiedBy>Louis-Philippe Caron</cp:lastModifiedBy>
  <cp:revision>25</cp:revision>
  <dcterms:created xsi:type="dcterms:W3CDTF">2018-04-15T14:12:21Z</dcterms:created>
  <dcterms:modified xsi:type="dcterms:W3CDTF">2018-04-16T19:30:40Z</dcterms:modified>
</cp:coreProperties>
</file>