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69" r:id="rId3"/>
    <p:sldId id="270" r:id="rId4"/>
    <p:sldId id="271" r:id="rId5"/>
    <p:sldId id="274" r:id="rId6"/>
    <p:sldId id="273" r:id="rId7"/>
    <p:sldId id="275" r:id="rId8"/>
    <p:sldId id="280" r:id="rId9"/>
    <p:sldId id="277" r:id="rId10"/>
    <p:sldId id="276" r:id="rId11"/>
    <p:sldId id="279" r:id="rId12"/>
    <p:sldId id="272" r:id="rId13"/>
    <p:sldId id="268" r:id="rId14"/>
  </p:sldIdLst>
  <p:sldSz cx="9144000" cy="7019925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DejaVu Sans" pitchFamily="34" charset="0"/>
        <a:cs typeface="DejaVu Sans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DejaVu Sans" pitchFamily="34" charset="0"/>
        <a:cs typeface="DejaVu Sans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DejaVu Sans" pitchFamily="34" charset="0"/>
        <a:cs typeface="DejaVu Sans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DejaVu Sans" pitchFamily="34" charset="0"/>
        <a:cs typeface="DejaVu Sans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DejaVu Sans" pitchFamily="34" charset="0"/>
        <a:cs typeface="DejaVu Sans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DejaVu Sans" pitchFamily="34" charset="0"/>
        <a:cs typeface="DejaVu Sans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DejaVu Sans" pitchFamily="34" charset="0"/>
        <a:cs typeface="DejaVu Sans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DejaVu Sans" pitchFamily="34" charset="0"/>
        <a:cs typeface="DejaVu Sans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DejaVu Sans" pitchFamily="34" charset="0"/>
        <a:cs typeface="DejaVu Sans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21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056" autoAdjust="0"/>
  </p:normalViewPr>
  <p:slideViewPr>
    <p:cSldViewPr>
      <p:cViewPr varScale="1">
        <p:scale>
          <a:sx n="56" d="100"/>
          <a:sy n="56" d="100"/>
        </p:scale>
        <p:origin x="1584" y="78"/>
      </p:cViewPr>
      <p:guideLst>
        <p:guide orient="horz" pos="2211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2" d="100"/>
          <a:sy n="82" d="100"/>
        </p:scale>
        <p:origin x="-313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  <a:ea typeface="+mn-ea"/>
              </a:defRPr>
            </a:lvl1pPr>
          </a:lstStyle>
          <a:p>
            <a:pPr>
              <a:defRPr/>
            </a:pPr>
            <a:fld id="{3EB5EA4F-0725-4C94-87E3-1443F653A406}" type="datetimeFigureOut">
              <a:rPr lang="en-US"/>
              <a:pPr>
                <a:defRPr/>
              </a:pPr>
              <a:t>4/16/2018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34" charset="0"/>
                <a:ea typeface="+mn-ea"/>
              </a:defRPr>
            </a:lvl1pPr>
          </a:lstStyle>
          <a:p>
            <a:pPr>
              <a:defRPr/>
            </a:pPr>
            <a:fld id="{4C198933-CAC8-4210-A6CA-4401A19B66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5242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  <a:ea typeface="+mn-ea"/>
              </a:defRPr>
            </a:lvl1pPr>
          </a:lstStyle>
          <a:p>
            <a:pPr>
              <a:defRPr/>
            </a:pPr>
            <a:fld id="{2E15CA09-7EA9-48E9-A480-61538BBFAB17}" type="datetimeFigureOut">
              <a:rPr lang="en-US"/>
              <a:pPr>
                <a:defRPr/>
              </a:pPr>
              <a:t>4/16/2018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685800"/>
            <a:ext cx="44672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34" charset="0"/>
                <a:ea typeface="+mn-ea"/>
              </a:defRPr>
            </a:lvl1pPr>
          </a:lstStyle>
          <a:p>
            <a:pPr>
              <a:defRPr/>
            </a:pPr>
            <a:fld id="{3EFD383E-6505-45FE-99E8-1B8BDAB0A8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7728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3A1E702-F32B-47DF-A2EA-D3854F43621B}" type="slidenum">
              <a:rPr lang="en-US" altLang="en-US" smtClean="0">
                <a:latin typeface="Arial" charset="0"/>
                <a:ea typeface="DejaVu Sans" pitchFamily="34" charset="0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en-US" smtClean="0">
              <a:latin typeface="Arial" charset="0"/>
              <a:ea typeface="DejaVu Sans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Annual cycle of TC numbers (</a:t>
            </a:r>
            <a:r>
              <a:rPr lang="en-GB" dirty="0" err="1" smtClean="0"/>
              <a:t>obs</a:t>
            </a:r>
            <a:r>
              <a:rPr lang="en-GB" dirty="0" smtClean="0"/>
              <a:t>).  Too high outside ASO season. Models similar to reanalysis calculated GPIs.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EFD383E-6505-45FE-99E8-1B8BDAB0A8FC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6111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dirty="0" err="1" smtClean="0"/>
              <a:t>Interannual</a:t>
            </a:r>
            <a:r>
              <a:rPr lang="en-GB" dirty="0" smtClean="0"/>
              <a:t> variability observed (black).  2005.  GPIs calculated in reanalyses – 2005 high but not an outlier.  With exception of NCEP – EN, GPIs have reasonable correlation with </a:t>
            </a:r>
            <a:r>
              <a:rPr lang="en-GB" dirty="0" err="1" smtClean="0"/>
              <a:t>obs</a:t>
            </a:r>
            <a:endParaRPr lang="en-GB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EFD383E-6505-45FE-99E8-1B8BDAB0A8FC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5723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dirty="0" err="1" smtClean="0"/>
              <a:t>Interannual</a:t>
            </a:r>
            <a:r>
              <a:rPr lang="en-GB" dirty="0" smtClean="0"/>
              <a:t> variability A: CSIRO and B: EC-Earth models.  Dashed line =27 TC (</a:t>
            </a:r>
            <a:r>
              <a:rPr lang="en-GB" dirty="0" err="1" smtClean="0"/>
              <a:t>obs</a:t>
            </a:r>
            <a:r>
              <a:rPr lang="en-GB" dirty="0" smtClean="0"/>
              <a:t>).  CSRIO model reaches value once, </a:t>
            </a:r>
            <a:r>
              <a:rPr lang="en-GB" dirty="0" err="1" smtClean="0"/>
              <a:t>ECEarth</a:t>
            </a:r>
            <a:r>
              <a:rPr lang="en-GB" dirty="0" smtClean="0"/>
              <a:t> surpasses twice and almost once for just one index (TIP).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EFD383E-6505-45FE-99E8-1B8BDAB0A8FC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854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3A1E702-F32B-47DF-A2EA-D3854F43621B}" type="slidenum">
              <a:rPr lang="en-US" altLang="en-US" smtClean="0">
                <a:latin typeface="Arial" charset="0"/>
                <a:ea typeface="DejaVu Sans" pitchFamily="34" charset="0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en-US" smtClean="0">
              <a:latin typeface="Arial" charset="0"/>
              <a:ea typeface="DejaVu San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09290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More sense comparing with reanalysis derived GPIs for 2005?  Blue and green arrows show (</a:t>
            </a:r>
            <a:r>
              <a:rPr lang="en-GB" dirty="0" err="1" smtClean="0"/>
              <a:t>unbinned</a:t>
            </a:r>
            <a:r>
              <a:rPr lang="en-GB" dirty="0" smtClean="0"/>
              <a:t>) 2005 values from NCEP and ERA.  A: EN, B: TIP, C: CGI. 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EFD383E-6505-45FE-99E8-1B8BDAB0A8FC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0534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png"/><Relationship Id="rId7" Type="http://schemas.openxmlformats.org/officeDocument/2006/relationships/hyperlink" Target="https://www.facebook.com/BSCCNS" TargetMode="External"/><Relationship Id="rId12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11" Type="http://schemas.openxmlformats.org/officeDocument/2006/relationships/hyperlink" Target="https://www.youtube.com/user/BSCCNS" TargetMode="External"/><Relationship Id="rId5" Type="http://schemas.openxmlformats.org/officeDocument/2006/relationships/hyperlink" Target="https://www.linkedin.com/company/barcelona-supercomputing-center" TargetMode="External"/><Relationship Id="rId10" Type="http://schemas.openxmlformats.org/officeDocument/2006/relationships/image" Target="../media/image6.png"/><Relationship Id="rId4" Type="http://schemas.openxmlformats.org/officeDocument/2006/relationships/image" Target="../media/image3.png"/><Relationship Id="rId9" Type="http://schemas.openxmlformats.org/officeDocument/2006/relationships/hyperlink" Target="https://twitter.com/bsc_cns" TargetMode="Externa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9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9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9.png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" y="0"/>
            <a:ext cx="9140825" cy="701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Shape 5"/>
          <p:cNvSpPr txBox="1">
            <a:spLocks noChangeArrowheads="1"/>
          </p:cNvSpPr>
          <p:nvPr userDrawn="1"/>
        </p:nvSpPr>
        <p:spPr bwMode="auto">
          <a:xfrm>
            <a:off x="76200" y="182563"/>
            <a:ext cx="16002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s-ES" altLang="en-US" sz="1800" smtClean="0">
                <a:solidFill>
                  <a:srgbClr val="FFFFFF"/>
                </a:solidFill>
                <a:ea typeface="+mn-ea"/>
              </a:rPr>
              <a:t>www.bsc.es</a:t>
            </a:r>
            <a:endParaRPr lang="en-US" altLang="en-US" sz="1800" smtClean="0">
              <a:latin typeface="Calibri" pitchFamily="34" charset="0"/>
              <a:ea typeface="+mn-ea"/>
            </a:endParaRPr>
          </a:p>
        </p:txBody>
      </p:sp>
      <p:pic>
        <p:nvPicPr>
          <p:cNvPr id="4" name="Picture 11" descr="C:\Users\lbermude\Documents\Laura\PWP BSC\img_ok\logo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830263"/>
            <a:ext cx="4603750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59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8825" y="1025525"/>
            <a:ext cx="1012825" cy="52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>
            <a:hlinkClick r:id="rId5"/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8788" y="6386513"/>
            <a:ext cx="425450" cy="331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>
            <a:hlinkClick r:id="rId7"/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6389688"/>
            <a:ext cx="393700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>
            <a:hlinkClick r:id="rId9"/>
          </p:cNvPr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8638" y="6386513"/>
            <a:ext cx="447675" cy="331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>
            <a:hlinkClick r:id="rId11"/>
          </p:cNvPr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0300" y="6386513"/>
            <a:ext cx="763588" cy="331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64889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3" descr="D:\OLD\MisDocumentos\JASMINA\BSC-Corporative Design\BSC Template\cabecera2012-1600px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8281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Shape 3"/>
          <p:cNvSpPr txBox="1">
            <a:spLocks noChangeArrowheads="1"/>
          </p:cNvSpPr>
          <p:nvPr userDrawn="1"/>
        </p:nvSpPr>
        <p:spPr bwMode="auto">
          <a:xfrm>
            <a:off x="8458200" y="6505575"/>
            <a:ext cx="5334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  <a:defRPr/>
            </a:pPr>
            <a:fld id="{DCFA3AF2-F9D4-4645-91BB-75BA9BDC66FF}" type="slidenum">
              <a:rPr lang="en-US" altLang="en-US" sz="1000" smtClean="0">
                <a:solidFill>
                  <a:srgbClr val="23589C"/>
                </a:solidFill>
                <a:ea typeface="+mn-ea"/>
              </a:rPr>
              <a:pPr algn="r" eaLnBrk="1" hangingPunct="1">
                <a:spcBef>
                  <a:spcPct val="0"/>
                </a:spcBef>
                <a:buFontTx/>
                <a:buNone/>
                <a:defRPr/>
              </a:pPr>
              <a:t>‹#›</a:t>
            </a:fld>
            <a:endParaRPr lang="en-US" altLang="en-US" sz="1800" dirty="0" smtClean="0">
              <a:latin typeface="Calibri" pitchFamily="34" charset="0"/>
              <a:ea typeface="+mn-ea"/>
            </a:endParaRPr>
          </a:p>
        </p:txBody>
      </p:sp>
      <p:pic>
        <p:nvPicPr>
          <p:cNvPr id="6" name="Picture 11" descr="C:\Users\lbermude\Documents\Laura\PWP BSC\img_ok\logo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588" y="144463"/>
            <a:ext cx="193675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459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5475" y="125413"/>
            <a:ext cx="574675" cy="30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Title 16"/>
          <p:cNvSpPr>
            <a:spLocks noGrp="1" noChangeAspect="1"/>
          </p:cNvSpPr>
          <p:nvPr>
            <p:ph type="title"/>
          </p:nvPr>
        </p:nvSpPr>
        <p:spPr>
          <a:xfrm>
            <a:off x="396876" y="144432"/>
            <a:ext cx="6191348" cy="696944"/>
          </a:xfrm>
          <a:prstGeom prst="rect">
            <a:avLst/>
          </a:prstGeom>
        </p:spPr>
        <p:txBody>
          <a:bodyPr/>
          <a:lstStyle>
            <a:lvl1pPr algn="l">
              <a:defRPr sz="2800" baseline="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10"/>
          <p:cNvSpPr>
            <a:spLocks noGrp="1" noChangeAspect="1"/>
          </p:cNvSpPr>
          <p:nvPr>
            <p:ph type="body" sz="quarter" idx="10"/>
          </p:nvPr>
        </p:nvSpPr>
        <p:spPr>
          <a:xfrm>
            <a:off x="395535" y="985391"/>
            <a:ext cx="8329365" cy="5520184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187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graphic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13" descr="D:\OLD\MisDocumentos\JASMINA\BSC-Corporative Design\BSC Template\cabecera2012-1600px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8281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Shape 3"/>
          <p:cNvSpPr txBox="1">
            <a:spLocks noChangeArrowheads="1"/>
          </p:cNvSpPr>
          <p:nvPr userDrawn="1"/>
        </p:nvSpPr>
        <p:spPr bwMode="auto">
          <a:xfrm>
            <a:off x="8458200" y="6505575"/>
            <a:ext cx="5334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  <a:defRPr/>
            </a:pPr>
            <a:fld id="{FF37EF30-EC72-4665-ABDB-DC60BA2EC161}" type="slidenum">
              <a:rPr lang="en-US" altLang="en-US" sz="1000" smtClean="0">
                <a:solidFill>
                  <a:srgbClr val="23589C"/>
                </a:solidFill>
                <a:ea typeface="+mn-ea"/>
              </a:rPr>
              <a:pPr algn="r" eaLnBrk="1" hangingPunct="1">
                <a:spcBef>
                  <a:spcPct val="0"/>
                </a:spcBef>
                <a:buFontTx/>
                <a:buNone/>
                <a:defRPr/>
              </a:pPr>
              <a:t>‹#›</a:t>
            </a:fld>
            <a:endParaRPr lang="en-US" altLang="en-US" sz="1800" dirty="0" smtClean="0">
              <a:latin typeface="Calibri" pitchFamily="34" charset="0"/>
              <a:ea typeface="+mn-ea"/>
            </a:endParaRPr>
          </a:p>
        </p:txBody>
      </p:sp>
      <p:pic>
        <p:nvPicPr>
          <p:cNvPr id="7" name="Picture 11" descr="C:\Users\lbermude\Documents\Laura\PWP BSC\img_ok\logo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588" y="144463"/>
            <a:ext cx="193675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459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5475" y="125413"/>
            <a:ext cx="574675" cy="30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Title 16"/>
          <p:cNvSpPr>
            <a:spLocks noGrp="1" noChangeAspect="1"/>
          </p:cNvSpPr>
          <p:nvPr>
            <p:ph type="title"/>
          </p:nvPr>
        </p:nvSpPr>
        <p:spPr>
          <a:xfrm>
            <a:off x="396876" y="144432"/>
            <a:ext cx="6191348" cy="696944"/>
          </a:xfrm>
          <a:prstGeom prst="rect">
            <a:avLst/>
          </a:prstGeom>
        </p:spPr>
        <p:txBody>
          <a:bodyPr/>
          <a:lstStyle>
            <a:lvl1pPr algn="l">
              <a:defRPr sz="2800" baseline="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Text Placeholder 10"/>
          <p:cNvSpPr>
            <a:spLocks noGrp="1" noChangeAspect="1"/>
          </p:cNvSpPr>
          <p:nvPr>
            <p:ph type="body" sz="quarter" idx="10"/>
          </p:nvPr>
        </p:nvSpPr>
        <p:spPr>
          <a:xfrm>
            <a:off x="395535" y="985391"/>
            <a:ext cx="8329365" cy="5520184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hart Placeholder 3"/>
          <p:cNvSpPr>
            <a:spLocks noGrp="1" noChangeAspect="1"/>
          </p:cNvSpPr>
          <p:nvPr>
            <p:ph type="chart" sz="quarter" idx="11"/>
          </p:nvPr>
        </p:nvSpPr>
        <p:spPr>
          <a:xfrm>
            <a:off x="4572000" y="1997794"/>
            <a:ext cx="4152900" cy="46085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en-US" noProof="0" smtClean="0"/>
              <a:t>Click icon to add chart</a:t>
            </a:r>
            <a:endParaRPr lang="es-ES" noProof="0" dirty="0" smtClean="0"/>
          </a:p>
        </p:txBody>
      </p:sp>
    </p:spTree>
    <p:extLst>
      <p:ext uri="{BB962C8B-B14F-4D97-AF65-F5344CB8AC3E}">
        <p14:creationId xmlns:p14="http://schemas.microsoft.com/office/powerpoint/2010/main" val="565935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ext-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3" descr="D:\OLD\MisDocumentos\JASMINA\BSC-Corporative Design\BSC Template\cabecera2012-1600px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8281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Shape 3"/>
          <p:cNvSpPr txBox="1">
            <a:spLocks noChangeArrowheads="1"/>
          </p:cNvSpPr>
          <p:nvPr userDrawn="1"/>
        </p:nvSpPr>
        <p:spPr bwMode="auto">
          <a:xfrm>
            <a:off x="8458200" y="6505575"/>
            <a:ext cx="5334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  <a:defRPr/>
            </a:pPr>
            <a:fld id="{1DC203E5-BAC0-4834-9B43-0383D9F99E61}" type="slidenum">
              <a:rPr lang="en-US" altLang="en-US" sz="1000" smtClean="0">
                <a:solidFill>
                  <a:srgbClr val="23589C"/>
                </a:solidFill>
                <a:ea typeface="+mn-ea"/>
              </a:rPr>
              <a:pPr algn="r" eaLnBrk="1" hangingPunct="1">
                <a:spcBef>
                  <a:spcPct val="0"/>
                </a:spcBef>
                <a:buFontTx/>
                <a:buNone/>
                <a:defRPr/>
              </a:pPr>
              <a:t>‹#›</a:t>
            </a:fld>
            <a:endParaRPr lang="en-US" altLang="en-US" sz="1800" dirty="0" smtClean="0">
              <a:latin typeface="Calibri" pitchFamily="34" charset="0"/>
              <a:ea typeface="+mn-ea"/>
            </a:endParaRPr>
          </a:p>
        </p:txBody>
      </p:sp>
      <p:pic>
        <p:nvPicPr>
          <p:cNvPr id="7" name="Picture 11" descr="C:\Users\lbermude\Documents\Laura\PWP BSC\img_ok\logo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588" y="144463"/>
            <a:ext cx="193675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459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5475" y="125413"/>
            <a:ext cx="574675" cy="30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96876" y="144432"/>
            <a:ext cx="6191348" cy="696944"/>
          </a:xfrm>
          <a:prstGeom prst="rect">
            <a:avLst/>
          </a:prstGeom>
        </p:spPr>
        <p:txBody>
          <a:bodyPr/>
          <a:lstStyle>
            <a:lvl1pPr algn="l">
              <a:defRPr sz="2800" baseline="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Picture Placeholder 9"/>
          <p:cNvSpPr>
            <a:spLocks noGrp="1" noChangeAspect="1"/>
          </p:cNvSpPr>
          <p:nvPr>
            <p:ph type="pic" sz="quarter" idx="11"/>
          </p:nvPr>
        </p:nvSpPr>
        <p:spPr>
          <a:xfrm>
            <a:off x="4572000" y="3221930"/>
            <a:ext cx="4152900" cy="338437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Text Placeholder 10"/>
          <p:cNvSpPr>
            <a:spLocks noGrp="1" noChangeAspect="1"/>
          </p:cNvSpPr>
          <p:nvPr>
            <p:ph type="body" sz="quarter" idx="10"/>
          </p:nvPr>
        </p:nvSpPr>
        <p:spPr>
          <a:xfrm>
            <a:off x="395535" y="985391"/>
            <a:ext cx="8329365" cy="5520184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678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future-pla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Shape 1"/>
          <p:cNvSpPr txBox="1">
            <a:spLocks noChangeArrowheads="1"/>
          </p:cNvSpPr>
          <p:nvPr userDrawn="1"/>
        </p:nvSpPr>
        <p:spPr bwMode="auto">
          <a:xfrm>
            <a:off x="685800" y="2181225"/>
            <a:ext cx="7772400" cy="150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s-ES" altLang="en-US" sz="2800" smtClean="0">
                <a:solidFill>
                  <a:srgbClr val="FFFFFF"/>
                </a:solidFill>
                <a:ea typeface="+mn-ea"/>
              </a:rPr>
              <a:t>FUTURE PLANS</a:t>
            </a:r>
            <a:endParaRPr lang="en-US" altLang="en-US" sz="1800" smtClean="0">
              <a:latin typeface="Calibri" pitchFamily="34" charset="0"/>
              <a:ea typeface="+mn-ea"/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0"/>
            <a:ext cx="9140825" cy="701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Shape 1"/>
          <p:cNvSpPr txBox="1">
            <a:spLocks noChangeAspect="1" noChangeArrowheads="1"/>
          </p:cNvSpPr>
          <p:nvPr userDrawn="1"/>
        </p:nvSpPr>
        <p:spPr bwMode="auto">
          <a:xfrm>
            <a:off x="838200" y="2333625"/>
            <a:ext cx="7772400" cy="150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s-ES" altLang="en-US" sz="2800" dirty="0" smtClean="0">
                <a:solidFill>
                  <a:srgbClr val="FFFFFF"/>
                </a:solidFill>
                <a:ea typeface="+mn-ea"/>
              </a:rPr>
              <a:t>MAIN RESEARCH LINES &amp; RESULTS</a:t>
            </a:r>
            <a:endParaRPr lang="en-US" altLang="en-US" sz="1800" dirty="0" smtClean="0">
              <a:latin typeface="Calibri" pitchFamily="34" charset="0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75577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ture-pla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Shape 1"/>
          <p:cNvSpPr txBox="1">
            <a:spLocks noChangeArrowheads="1"/>
          </p:cNvSpPr>
          <p:nvPr userDrawn="1"/>
        </p:nvSpPr>
        <p:spPr bwMode="auto">
          <a:xfrm>
            <a:off x="685800" y="2181225"/>
            <a:ext cx="7772400" cy="150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s-ES" altLang="en-US" sz="2800" smtClean="0">
                <a:solidFill>
                  <a:srgbClr val="FFFFFF"/>
                </a:solidFill>
                <a:ea typeface="+mn-ea"/>
              </a:rPr>
              <a:t>FUTURE PLANS</a:t>
            </a:r>
            <a:endParaRPr lang="en-US" altLang="en-US" sz="1800" smtClean="0">
              <a:latin typeface="Calibri" pitchFamily="34" charset="0"/>
              <a:ea typeface="+mn-ea"/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0"/>
            <a:ext cx="9140825" cy="701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Shape 1"/>
          <p:cNvSpPr txBox="1">
            <a:spLocks noChangeAspect="1" noChangeArrowheads="1"/>
          </p:cNvSpPr>
          <p:nvPr userDrawn="1"/>
        </p:nvSpPr>
        <p:spPr bwMode="auto">
          <a:xfrm>
            <a:off x="838200" y="2333625"/>
            <a:ext cx="7772400" cy="150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s-ES" altLang="en-US" sz="2800" dirty="0" smtClean="0">
                <a:solidFill>
                  <a:srgbClr val="FFFFFF"/>
                </a:solidFill>
                <a:ea typeface="+mn-ea"/>
              </a:rPr>
              <a:t>FUTURE PLANS</a:t>
            </a:r>
            <a:endParaRPr lang="en-US" altLang="en-US" sz="1800" dirty="0" smtClean="0">
              <a:latin typeface="Calibri" pitchFamily="34" charset="0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5589306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ansition 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0"/>
            <a:ext cx="9140825" cy="701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Shape 3"/>
          <p:cNvSpPr txBox="1">
            <a:spLocks noChangeAspect="1" noChangeArrowheads="1"/>
          </p:cNvSpPr>
          <p:nvPr userDrawn="1"/>
        </p:nvSpPr>
        <p:spPr bwMode="auto">
          <a:xfrm>
            <a:off x="76200" y="182563"/>
            <a:ext cx="16002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s-ES" altLang="en-US" sz="1800" dirty="0" smtClean="0">
                <a:solidFill>
                  <a:srgbClr val="FFFFFF"/>
                </a:solidFill>
                <a:ea typeface="+mn-ea"/>
              </a:rPr>
              <a:t>www.bsc.es</a:t>
            </a:r>
            <a:endParaRPr lang="en-US" altLang="en-US" sz="1800" dirty="0" smtClean="0">
              <a:latin typeface="Calibri" pitchFamily="34" charset="0"/>
              <a:ea typeface="+mn-ea"/>
            </a:endParaRPr>
          </a:p>
        </p:txBody>
      </p:sp>
      <p:pic>
        <p:nvPicPr>
          <p:cNvPr id="5" name="Picture 11" descr="C:\Users\lbermude\Documents\Laura\PWP BSC\img_ok\logo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725" y="185738"/>
            <a:ext cx="3306763" cy="992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59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5113" y="176213"/>
            <a:ext cx="830262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8 Título"/>
          <p:cNvSpPr>
            <a:spLocks noGrp="1" noChangeAspect="1"/>
          </p:cNvSpPr>
          <p:nvPr>
            <p:ph type="title"/>
          </p:nvPr>
        </p:nvSpPr>
        <p:spPr>
          <a:xfrm>
            <a:off x="457200" y="3176996"/>
            <a:ext cx="8229600" cy="665931"/>
          </a:xfrm>
          <a:prstGeom prst="rect">
            <a:avLst/>
          </a:prstGeom>
        </p:spPr>
        <p:txBody>
          <a:bodyPr/>
          <a:lstStyle>
            <a:lvl1pPr>
              <a:defRPr sz="320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63480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ansition-slide-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0"/>
            <a:ext cx="9140825" cy="701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11" descr="C:\Users\lbermude\Documents\Laura\PWP BSC\img_ok\logo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75" y="1584325"/>
            <a:ext cx="6191250" cy="185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59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0775" y="1690688"/>
            <a:ext cx="1555750" cy="808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Shape 3"/>
          <p:cNvSpPr txBox="1">
            <a:spLocks noChangeAspect="1" noChangeArrowheads="1"/>
          </p:cNvSpPr>
          <p:nvPr userDrawn="1"/>
        </p:nvSpPr>
        <p:spPr bwMode="auto">
          <a:xfrm>
            <a:off x="76200" y="182563"/>
            <a:ext cx="16002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s-ES" altLang="en-US" sz="1800" dirty="0" smtClean="0">
                <a:solidFill>
                  <a:srgbClr val="FFFFFF"/>
                </a:solidFill>
                <a:ea typeface="+mn-ea"/>
              </a:rPr>
              <a:t>www.bsc.es</a:t>
            </a:r>
            <a:endParaRPr lang="en-US" altLang="en-US" sz="1800" dirty="0" smtClean="0">
              <a:latin typeface="Calibri" pitchFamily="34" charset="0"/>
              <a:ea typeface="+mn-ea"/>
            </a:endParaRPr>
          </a:p>
        </p:txBody>
      </p:sp>
      <p:sp>
        <p:nvSpPr>
          <p:cNvPr id="9" name="8 Título"/>
          <p:cNvSpPr>
            <a:spLocks noGrp="1" noChangeAspect="1"/>
          </p:cNvSpPr>
          <p:nvPr>
            <p:ph type="title"/>
          </p:nvPr>
        </p:nvSpPr>
        <p:spPr>
          <a:xfrm>
            <a:off x="3819339" y="4806106"/>
            <a:ext cx="4762872" cy="720080"/>
          </a:xfrm>
          <a:prstGeom prst="rect">
            <a:avLst/>
          </a:prstGeom>
        </p:spPr>
        <p:txBody>
          <a:bodyPr/>
          <a:lstStyle>
            <a:lvl1pPr algn="r">
              <a:defRPr sz="280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32815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-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0"/>
            <a:ext cx="9140825" cy="701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Shape 3"/>
          <p:cNvSpPr txBox="1">
            <a:spLocks noChangeAspect="1" noChangeArrowheads="1"/>
          </p:cNvSpPr>
          <p:nvPr userDrawn="1"/>
        </p:nvSpPr>
        <p:spPr bwMode="auto">
          <a:xfrm>
            <a:off x="76200" y="182563"/>
            <a:ext cx="16002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s-ES" altLang="en-US" sz="1800" dirty="0" smtClean="0">
                <a:solidFill>
                  <a:srgbClr val="FFFFFF"/>
                </a:solidFill>
                <a:ea typeface="+mn-ea"/>
              </a:rPr>
              <a:t>www.bsc.es</a:t>
            </a:r>
            <a:endParaRPr lang="en-US" altLang="en-US" sz="1800" dirty="0" smtClean="0">
              <a:latin typeface="Calibri" pitchFamily="34" charset="0"/>
              <a:ea typeface="+mn-ea"/>
            </a:endParaRPr>
          </a:p>
        </p:txBody>
      </p:sp>
      <p:pic>
        <p:nvPicPr>
          <p:cNvPr id="4" name="Picture 11" descr="C:\Users\lbermude\Documents\Laura\PWP BSC\img_ok\logo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213" y="2016125"/>
            <a:ext cx="3306762" cy="992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59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5600" y="2006600"/>
            <a:ext cx="830263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57128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4907" r:id="rId1"/>
    <p:sldLayoutId id="2147484908" r:id="rId2"/>
    <p:sldLayoutId id="2147484909" r:id="rId3"/>
    <p:sldLayoutId id="2147484910" r:id="rId4"/>
    <p:sldLayoutId id="2147484911" r:id="rId5"/>
    <p:sldLayoutId id="2147484912" r:id="rId6"/>
    <p:sldLayoutId id="2147484913" r:id="rId7"/>
    <p:sldLayoutId id="2147484914" r:id="rId8"/>
    <p:sldLayoutId id="2147484915" r:id="rId9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Arial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9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Shape 1"/>
          <p:cNvSpPr txBox="1">
            <a:spLocks noChangeArrowheads="1"/>
          </p:cNvSpPr>
          <p:nvPr/>
        </p:nvSpPr>
        <p:spPr bwMode="auto">
          <a:xfrm>
            <a:off x="6548438" y="196850"/>
            <a:ext cx="2447925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9pPr>
          </a:lstStyle>
          <a:p>
            <a:pPr algn="r" eaLnBrk="1" hangingPunct="1"/>
            <a:r>
              <a:rPr lang="en-US" altLang="en-US" sz="1400" dirty="0" smtClean="0">
                <a:solidFill>
                  <a:srgbClr val="FFFFFF"/>
                </a:solidFill>
                <a:latin typeface="Calibri" pitchFamily="34" charset="0"/>
              </a:rPr>
              <a:t>Ponte </a:t>
            </a:r>
            <a:r>
              <a:rPr lang="en-US" altLang="en-US" sz="1400" dirty="0" err="1" smtClean="0">
                <a:solidFill>
                  <a:srgbClr val="FFFFFF"/>
                </a:solidFill>
                <a:latin typeface="Calibri" pitchFamily="34" charset="0"/>
              </a:rPr>
              <a:t>Vedra</a:t>
            </a:r>
            <a:r>
              <a:rPr lang="en-US" altLang="en-US" sz="1400" dirty="0" smtClean="0">
                <a:solidFill>
                  <a:srgbClr val="FFFFFF"/>
                </a:solidFill>
                <a:latin typeface="Calibri" pitchFamily="34" charset="0"/>
              </a:rPr>
              <a:t>, 16 April 2018</a:t>
            </a:r>
            <a:endParaRPr lang="en-US" altLang="en-US" dirty="0">
              <a:latin typeface="Calibri" pitchFamily="34" charset="0"/>
            </a:endParaRPr>
          </a:p>
        </p:txBody>
      </p:sp>
      <p:sp>
        <p:nvSpPr>
          <p:cNvPr id="10243" name="TextShape 2"/>
          <p:cNvSpPr txBox="1">
            <a:spLocks noChangeArrowheads="1"/>
          </p:cNvSpPr>
          <p:nvPr/>
        </p:nvSpPr>
        <p:spPr bwMode="auto">
          <a:xfrm>
            <a:off x="685800" y="2181225"/>
            <a:ext cx="7772400" cy="150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9pPr>
          </a:lstStyle>
          <a:p>
            <a:pPr algn="ctr" eaLnBrk="1" hangingPunct="1"/>
            <a:r>
              <a:rPr lang="en-GB" sz="3200" b="1" dirty="0">
                <a:solidFill>
                  <a:schemeClr val="accent1"/>
                </a:solidFill>
              </a:rPr>
              <a:t>How Unusual was the 2005 Hurricane Season in the Atlantic? </a:t>
            </a:r>
            <a:r>
              <a:rPr lang="en-GB" sz="3200" b="1" dirty="0"/>
              <a:t/>
            </a:r>
            <a:br>
              <a:rPr lang="en-GB" sz="3200" b="1" dirty="0"/>
            </a:br>
            <a:endParaRPr lang="en-US" altLang="en-US" dirty="0">
              <a:latin typeface="Calibri" pitchFamily="34" charset="0"/>
            </a:endParaRPr>
          </a:p>
        </p:txBody>
      </p:sp>
      <p:sp>
        <p:nvSpPr>
          <p:cNvPr id="10244" name="TextShape 3"/>
          <p:cNvSpPr txBox="1">
            <a:spLocks noChangeAspect="1" noChangeArrowheads="1"/>
          </p:cNvSpPr>
          <p:nvPr/>
        </p:nvSpPr>
        <p:spPr bwMode="auto">
          <a:xfrm>
            <a:off x="1371600" y="3717925"/>
            <a:ext cx="6400800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Ctr="1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9pPr>
          </a:lstStyle>
          <a:p>
            <a:pPr algn="ctr" eaLnBrk="1" hangingPunct="1"/>
            <a:r>
              <a:rPr lang="en-GB" sz="2400" b="1" dirty="0">
                <a:solidFill>
                  <a:schemeClr val="accent1"/>
                </a:solidFill>
              </a:rPr>
              <a:t>A Multi-Model Analysis</a:t>
            </a:r>
            <a:endParaRPr lang="en-US" altLang="en-US" dirty="0">
              <a:latin typeface="Calibri" pitchFamily="34" charset="0"/>
            </a:endParaRPr>
          </a:p>
        </p:txBody>
      </p:sp>
      <p:sp>
        <p:nvSpPr>
          <p:cNvPr id="10245" name="TextShape 4"/>
          <p:cNvSpPr txBox="1">
            <a:spLocks noChangeArrowheads="1"/>
          </p:cNvSpPr>
          <p:nvPr/>
        </p:nvSpPr>
        <p:spPr bwMode="auto">
          <a:xfrm>
            <a:off x="1350963" y="4757738"/>
            <a:ext cx="6480175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Ctr="1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9pPr>
          </a:lstStyle>
          <a:p>
            <a:r>
              <a:rPr lang="en-GB" dirty="0">
                <a:solidFill>
                  <a:schemeClr val="accent1"/>
                </a:solidFill>
              </a:rPr>
              <a:t>Kevin Walsh, Sally Lavender, </a:t>
            </a:r>
            <a:r>
              <a:rPr lang="en-GB" b="1" dirty="0">
                <a:solidFill>
                  <a:schemeClr val="accent1"/>
                </a:solidFill>
              </a:rPr>
              <a:t>Louis-Philippe Caron</a:t>
            </a:r>
            <a:r>
              <a:rPr lang="en-GB" dirty="0">
                <a:solidFill>
                  <a:schemeClr val="accent1"/>
                </a:solidFill>
              </a:rPr>
              <a:t>, Malcolm King, Sam </a:t>
            </a:r>
            <a:r>
              <a:rPr lang="en-GB" dirty="0" err="1">
                <a:solidFill>
                  <a:schemeClr val="accent1"/>
                </a:solidFill>
              </a:rPr>
              <a:t>Monkiewicz</a:t>
            </a:r>
            <a:r>
              <a:rPr lang="en-GB" dirty="0">
                <a:solidFill>
                  <a:schemeClr val="accent1"/>
                </a:solidFill>
              </a:rPr>
              <a:t>, and Mark </a:t>
            </a:r>
            <a:r>
              <a:rPr lang="en-GB" dirty="0" err="1">
                <a:solidFill>
                  <a:schemeClr val="accent1"/>
                </a:solidFill>
              </a:rPr>
              <a:t>Guishard</a:t>
            </a:r>
            <a:endParaRPr lang="en-GB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>
                <p:childTnLst>
                  <p:par>
                    <p:cTn id="3" nodeType="clickPar"/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Comparison to 2005 GPIs</a:t>
            </a:r>
            <a:endParaRPr lang="en-US" dirty="0"/>
          </a:p>
        </p:txBody>
      </p:sp>
      <p:pic>
        <p:nvPicPr>
          <p:cNvPr id="5" name="image3.png">
            <a:extLst>
              <a:ext uri="{FF2B5EF4-FFF2-40B4-BE49-F238E27FC236}">
                <a16:creationId xmlns:a16="http://schemas.microsoft.com/office/drawing/2014/main" id="{D94D246B-92EF-43C8-B3F8-BAB135877ABD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2400" y="986142"/>
            <a:ext cx="8001000" cy="5715000"/>
          </a:xfrm>
          <a:prstGeom prst="rect">
            <a:avLst/>
          </a:prstGeom>
          <a:ln/>
        </p:spPr>
      </p:pic>
      <p:sp>
        <p:nvSpPr>
          <p:cNvPr id="6" name="TextBox 5"/>
          <p:cNvSpPr txBox="1"/>
          <p:nvPr/>
        </p:nvSpPr>
        <p:spPr>
          <a:xfrm>
            <a:off x="1264568" y="1626222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EN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612731" y="1618312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TIP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64568" y="4117384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CGI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148635" y="4314833"/>
            <a:ext cx="2819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2005 values exceeded</a:t>
            </a:r>
          </a:p>
          <a:p>
            <a:r>
              <a:rPr lang="en-US" dirty="0" smtClean="0"/>
              <a:t>&lt;5% (NCEP)</a:t>
            </a:r>
          </a:p>
          <a:p>
            <a:r>
              <a:rPr lang="en-US" dirty="0" smtClean="0"/>
              <a:t>&lt;2.5% (ERA-Interim)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38934" y="5680029"/>
            <a:ext cx="34144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10% exceedance (~2TCs) occurs less than 1% of the time</a:t>
            </a:r>
          </a:p>
        </p:txBody>
      </p:sp>
    </p:spTree>
    <p:extLst>
      <p:ext uri="{BB962C8B-B14F-4D97-AF65-F5344CB8AC3E}">
        <p14:creationId xmlns:p14="http://schemas.microsoft.com/office/powerpoint/2010/main" val="3795441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Summary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sz="3200" dirty="0"/>
              <a:t>Possible for 2005 numbers to be exceeded but:</a:t>
            </a:r>
          </a:p>
          <a:p>
            <a:pPr lvl="1"/>
            <a:r>
              <a:rPr lang="en-GB" sz="2800" dirty="0"/>
              <a:t>Rare occurrence</a:t>
            </a:r>
          </a:p>
          <a:p>
            <a:pPr lvl="1"/>
            <a:r>
              <a:rPr lang="en-GB" sz="2800" dirty="0"/>
              <a:t>Unlikely to be exceeded by much</a:t>
            </a:r>
          </a:p>
          <a:p>
            <a:pPr lvl="1"/>
            <a:endParaRPr lang="en-GB" sz="2800" dirty="0">
              <a:solidFill>
                <a:srgbClr val="FF0000"/>
              </a:solidFill>
            </a:endParaRPr>
          </a:p>
          <a:p>
            <a:r>
              <a:rPr lang="en-GB" sz="3200" dirty="0">
                <a:solidFill>
                  <a:schemeClr val="bg1"/>
                </a:solidFill>
              </a:rPr>
              <a:t>2005 represents reasonable benchmark </a:t>
            </a:r>
            <a:r>
              <a:rPr lang="en-GB" sz="3200" dirty="0" smtClean="0">
                <a:solidFill>
                  <a:schemeClr val="bg1"/>
                </a:solidFill>
              </a:rPr>
              <a:t>for maximum </a:t>
            </a:r>
            <a:r>
              <a:rPr lang="en-GB" sz="3200" dirty="0">
                <a:solidFill>
                  <a:schemeClr val="bg1"/>
                </a:solidFill>
              </a:rPr>
              <a:t>TC activity in the North Atlantic</a:t>
            </a:r>
          </a:p>
          <a:p>
            <a:endParaRPr lang="en-GB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75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1 Título"/>
          <p:cNvSpPr>
            <a:spLocks noGrp="1"/>
          </p:cNvSpPr>
          <p:nvPr>
            <p:ph type="title"/>
          </p:nvPr>
        </p:nvSpPr>
        <p:spPr bwMode="auto">
          <a:xfrm>
            <a:off x="457200" y="3176588"/>
            <a:ext cx="8229600" cy="147637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s-ES" altLang="es-ES" sz="2800" dirty="0" err="1" smtClean="0">
                <a:latin typeface="Arial" charset="0"/>
              </a:rPr>
              <a:t>Acknowledgments</a:t>
            </a:r>
            <a:r>
              <a:rPr lang="es-ES" altLang="es-ES" sz="2800" dirty="0" smtClean="0">
                <a:latin typeface="Arial" charset="0"/>
              </a:rPr>
              <a:t/>
            </a:r>
            <a:br>
              <a:rPr lang="es-ES" altLang="es-ES" sz="2800" dirty="0" smtClean="0">
                <a:latin typeface="Arial" charset="0"/>
              </a:rPr>
            </a:br>
            <a:r>
              <a:rPr lang="es-ES" altLang="es-ES" sz="2800" dirty="0">
                <a:latin typeface="Arial" charset="0"/>
              </a:rPr>
              <a:t/>
            </a:r>
            <a:br>
              <a:rPr lang="es-ES" altLang="es-ES" sz="2800" dirty="0">
                <a:latin typeface="Arial" charset="0"/>
              </a:rPr>
            </a:br>
            <a:r>
              <a:rPr lang="es-ES" altLang="es-ES" sz="2800" dirty="0" err="1" smtClean="0">
                <a:latin typeface="Arial" charset="0"/>
              </a:rPr>
              <a:t>Risk</a:t>
            </a:r>
            <a:r>
              <a:rPr lang="es-ES" altLang="es-ES" sz="2800" dirty="0" smtClean="0">
                <a:latin typeface="Arial" charset="0"/>
              </a:rPr>
              <a:t> </a:t>
            </a:r>
            <a:r>
              <a:rPr lang="es-ES" altLang="es-ES" sz="2800" dirty="0" err="1" smtClean="0">
                <a:latin typeface="Arial" charset="0"/>
              </a:rPr>
              <a:t>Prediction</a:t>
            </a:r>
            <a:r>
              <a:rPr lang="es-ES" altLang="es-ES" sz="2800" dirty="0" smtClean="0">
                <a:latin typeface="Arial" charset="0"/>
              </a:rPr>
              <a:t> </a:t>
            </a:r>
            <a:r>
              <a:rPr lang="es-ES" altLang="es-ES" sz="2800" dirty="0" err="1" smtClean="0">
                <a:latin typeface="Arial" charset="0"/>
              </a:rPr>
              <a:t>Initiative</a:t>
            </a:r>
            <a:endParaRPr lang="es-ES" altLang="es-ES" sz="2800" dirty="0" smtClean="0">
              <a:latin typeface="Arial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6112" y="4652962"/>
            <a:ext cx="2771775" cy="838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Shape 2"/>
          <p:cNvSpPr txBox="1">
            <a:spLocks noChangeArrowheads="1"/>
          </p:cNvSpPr>
          <p:nvPr/>
        </p:nvSpPr>
        <p:spPr bwMode="auto">
          <a:xfrm>
            <a:off x="1350963" y="4760913"/>
            <a:ext cx="6480175" cy="104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9pPr>
          </a:lstStyle>
          <a:p>
            <a:pPr algn="ctr" eaLnBrk="1" hangingPunct="1"/>
            <a:r>
              <a:rPr lang="en-US" altLang="en-US" sz="2000" dirty="0">
                <a:solidFill>
                  <a:srgbClr val="FFFFFF"/>
                </a:solidFill>
              </a:rPr>
              <a:t>For further information please contact</a:t>
            </a:r>
            <a:endParaRPr lang="en-US" altLang="en-US" dirty="0">
              <a:latin typeface="Calibri" pitchFamily="34" charset="0"/>
            </a:endParaRPr>
          </a:p>
          <a:p>
            <a:pPr algn="ctr" eaLnBrk="1" hangingPunct="1"/>
            <a:r>
              <a:rPr lang="en-US" altLang="en-US" sz="2000" dirty="0" smtClean="0">
                <a:solidFill>
                  <a:srgbClr val="FFFFFF"/>
                </a:solidFill>
              </a:rPr>
              <a:t>kevin.walsh@unimelb.edu.au</a:t>
            </a:r>
            <a:endParaRPr lang="en-US" altLang="en-US" sz="2000" dirty="0">
              <a:solidFill>
                <a:srgbClr val="FFFFFF"/>
              </a:solidFill>
            </a:endParaRPr>
          </a:p>
          <a:p>
            <a:pPr algn="ctr" eaLnBrk="1" hangingPunct="1"/>
            <a:r>
              <a:rPr lang="en-US" altLang="en-US" sz="2000" dirty="0" smtClean="0">
                <a:solidFill>
                  <a:srgbClr val="FFFFFF"/>
                </a:solidFill>
              </a:rPr>
              <a:t>Sally.Lavender@csiro.au</a:t>
            </a:r>
            <a:endParaRPr lang="en-US" altLang="en-US" dirty="0">
              <a:latin typeface="Calibri" pitchFamily="34" charset="0"/>
            </a:endParaRPr>
          </a:p>
        </p:txBody>
      </p:sp>
      <p:sp>
        <p:nvSpPr>
          <p:cNvPr id="15363" name="TextShape 1"/>
          <p:cNvSpPr txBox="1">
            <a:spLocks noChangeArrowheads="1"/>
          </p:cNvSpPr>
          <p:nvPr/>
        </p:nvSpPr>
        <p:spPr bwMode="auto">
          <a:xfrm>
            <a:off x="1371600" y="3717925"/>
            <a:ext cx="6400800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</a:pPr>
            <a:r>
              <a:rPr lang="en-US" altLang="en-US" sz="3000">
                <a:solidFill>
                  <a:srgbClr val="FFFFFF"/>
                </a:solidFill>
              </a:rPr>
              <a:t>Thank you!</a:t>
            </a:r>
            <a:endParaRPr lang="en-US" altLang="en-US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6875" y="144463"/>
            <a:ext cx="6191250" cy="696912"/>
          </a:xfrm>
        </p:spPr>
        <p:txBody>
          <a:bodyPr/>
          <a:lstStyle/>
          <a:p>
            <a:pPr>
              <a:defRPr/>
            </a:pPr>
            <a:r>
              <a:rPr lang="es-ES" dirty="0" err="1" smtClean="0"/>
              <a:t>Introduction</a:t>
            </a:r>
            <a:endParaRPr lang="es-ES" dirty="0"/>
          </a:p>
        </p:txBody>
      </p:sp>
      <p:sp>
        <p:nvSpPr>
          <p:cNvPr id="11267" name="Text Placeholder 4"/>
          <p:cNvSpPr>
            <a:spLocks noGrp="1" noChangeAspect="1"/>
          </p:cNvSpPr>
          <p:nvPr>
            <p:ph type="body" sz="quarter" idx="10"/>
          </p:nvPr>
        </p:nvSpPr>
        <p:spPr bwMode="auto">
          <a:xfrm>
            <a:off x="395288" y="985838"/>
            <a:ext cx="8329612" cy="551973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sz="3600" dirty="0"/>
              <a:t>Record breaking 2005 season</a:t>
            </a:r>
          </a:p>
          <a:p>
            <a:pPr lvl="1"/>
            <a:r>
              <a:rPr lang="en-GB" sz="3200" dirty="0"/>
              <a:t>27 TCs </a:t>
            </a:r>
            <a:endParaRPr lang="en-GB" sz="3600" dirty="0" smtClean="0"/>
          </a:p>
          <a:p>
            <a:r>
              <a:rPr lang="en-GB" sz="3600" dirty="0" smtClean="0"/>
              <a:t>Maximum </a:t>
            </a:r>
            <a:r>
              <a:rPr lang="en-GB" sz="3600" dirty="0"/>
              <a:t>number for present climate??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400" y="2900684"/>
            <a:ext cx="4959031" cy="3970315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7162800" y="3052762"/>
            <a:ext cx="573254" cy="391772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3403" y="6003707"/>
            <a:ext cx="31861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Corrected according to </a:t>
            </a: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Vecchi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and Knutson (2008)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396875" y="144463"/>
            <a:ext cx="6191250" cy="696912"/>
          </a:xfrm>
        </p:spPr>
        <p:txBody>
          <a:bodyPr/>
          <a:lstStyle/>
          <a:p>
            <a:r>
              <a:rPr lang="en-GB" dirty="0"/>
              <a:t>Climate model simulations</a:t>
            </a:r>
          </a:p>
        </p:txBody>
      </p:sp>
      <p:sp>
        <p:nvSpPr>
          <p:cNvPr id="12292" name="Text Placeholder 4"/>
          <p:cNvSpPr>
            <a:spLocks noGrp="1"/>
          </p:cNvSpPr>
          <p:nvPr>
            <p:ph type="body" sz="quarter" idx="10"/>
          </p:nvPr>
        </p:nvSpPr>
        <p:spPr bwMode="auto">
          <a:xfrm>
            <a:off x="395288" y="985838"/>
            <a:ext cx="8329612" cy="551973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57200" lvl="1" indent="0">
              <a:buNone/>
            </a:pPr>
            <a:r>
              <a:rPr lang="en-GB" sz="2800" dirty="0" smtClean="0"/>
              <a:t>How often does 2005 occur in thousand-year long simulations?</a:t>
            </a:r>
          </a:p>
          <a:p>
            <a:pPr lvl="1"/>
            <a:endParaRPr lang="en-GB" sz="2800" dirty="0" smtClean="0"/>
          </a:p>
          <a:p>
            <a:pPr lvl="1"/>
            <a:r>
              <a:rPr lang="en-GB" sz="2800" dirty="0" smtClean="0"/>
              <a:t>CSIRO </a:t>
            </a:r>
            <a:r>
              <a:rPr lang="en-GB" sz="2800" dirty="0"/>
              <a:t>Mk2: </a:t>
            </a:r>
            <a:r>
              <a:rPr lang="en-GB" sz="2800" dirty="0" smtClean="0"/>
              <a:t>5000-year simulation</a:t>
            </a:r>
          </a:p>
          <a:p>
            <a:pPr lvl="2"/>
            <a:r>
              <a:rPr lang="en-GB" sz="2600" dirty="0" smtClean="0"/>
              <a:t>Resolution: 350 x 650 km</a:t>
            </a:r>
          </a:p>
          <a:p>
            <a:pPr lvl="1"/>
            <a:endParaRPr lang="en-GB" sz="2800" dirty="0"/>
          </a:p>
          <a:p>
            <a:pPr lvl="1"/>
            <a:r>
              <a:rPr lang="en-GB" sz="2800" dirty="0"/>
              <a:t>EC-Earth: </a:t>
            </a:r>
            <a:r>
              <a:rPr lang="en-GB" sz="2800" dirty="0" smtClean="0"/>
              <a:t>1000-year simulation</a:t>
            </a:r>
          </a:p>
          <a:p>
            <a:pPr lvl="2"/>
            <a:r>
              <a:rPr lang="en-GB" sz="2600" dirty="0" smtClean="0"/>
              <a:t>Resolution: 125 km </a:t>
            </a:r>
          </a:p>
          <a:p>
            <a:pPr lvl="1"/>
            <a:endParaRPr lang="en-GB" sz="2800" dirty="0" smtClean="0"/>
          </a:p>
          <a:p>
            <a:endParaRPr lang="en-GB" sz="3200" dirty="0"/>
          </a:p>
          <a:p>
            <a:pPr lvl="1"/>
            <a:endParaRPr lang="en-GB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6875" y="144463"/>
            <a:ext cx="6191250" cy="696912"/>
          </a:xfrm>
        </p:spPr>
        <p:txBody>
          <a:bodyPr/>
          <a:lstStyle/>
          <a:p>
            <a:pPr>
              <a:defRPr/>
            </a:pPr>
            <a:r>
              <a:rPr lang="en-GB" dirty="0"/>
              <a:t>Genesis Parameters (GPIs)</a:t>
            </a:r>
            <a:endParaRPr lang="es-E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04061E9-ABEC-4215-95F7-993766E92633}"/>
              </a:ext>
            </a:extLst>
          </p:cNvPr>
          <p:cNvSpPr txBox="1"/>
          <p:nvPr/>
        </p:nvSpPr>
        <p:spPr>
          <a:xfrm>
            <a:off x="427355" y="1709345"/>
            <a:ext cx="59730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(Emanuel &amp; Nolan 2004)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8E60922-3C13-4398-B6FB-39A7474FFD34}"/>
              </a:ext>
            </a:extLst>
          </p:cNvPr>
          <p:cNvSpPr txBox="1"/>
          <p:nvPr/>
        </p:nvSpPr>
        <p:spPr>
          <a:xfrm>
            <a:off x="313043" y="3173605"/>
            <a:ext cx="29956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(</a:t>
            </a:r>
            <a:r>
              <a:rPr lang="en-GB" sz="2000" dirty="0" err="1"/>
              <a:t>Bruyère</a:t>
            </a:r>
            <a:r>
              <a:rPr lang="en-GB" sz="2000" dirty="0"/>
              <a:t> et al. 2012)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5B97F20-093F-40B6-969C-02AA47E3A832}"/>
              </a:ext>
            </a:extLst>
          </p:cNvPr>
          <p:cNvSpPr txBox="1"/>
          <p:nvPr/>
        </p:nvSpPr>
        <p:spPr>
          <a:xfrm>
            <a:off x="152400" y="4280062"/>
            <a:ext cx="25679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(</a:t>
            </a:r>
            <a:r>
              <a:rPr lang="en-GB" sz="2000" dirty="0" err="1"/>
              <a:t>Tippett</a:t>
            </a:r>
            <a:r>
              <a:rPr lang="en-GB" sz="2000" dirty="0"/>
              <a:t> et al. 2011)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2FE657C-CB49-4439-BC86-12EFA08365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151519" y="656179"/>
            <a:ext cx="9743826" cy="167329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674B753-FCAD-4810-AD5D-8975F726B3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971800" y="2282751"/>
            <a:ext cx="10802804" cy="78383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8EAD88D-9E2A-460F-8976-609D6CFBD48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2054636" y="3828668"/>
            <a:ext cx="10938569" cy="783829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0394C644-4469-4C12-A8B8-9A5757B2568D}"/>
                  </a:ext>
                </a:extLst>
              </p:cNvPr>
              <p:cNvSpPr/>
              <p:nvPr/>
            </p:nvSpPr>
            <p:spPr>
              <a:xfrm>
                <a:off x="4736219" y="1565879"/>
                <a:ext cx="4449220" cy="97071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28600">
                  <a:spcAft>
                    <a:spcPts val="0"/>
                  </a:spcAft>
                </a:pPr>
                <a14:m>
                  <m:oMath xmlns:m="http://schemas.openxmlformats.org/officeDocument/2006/math">
                    <m:r>
                      <a:rPr lang="en-US" sz="14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𝜂</m:t>
                    </m:r>
                  </m:oMath>
                </a14:m>
                <a:r>
                  <a:rPr lang="en-US" sz="1400" dirty="0">
                    <a:solidFill>
                      <a:srgbClr val="000000"/>
                    </a:solidFill>
                    <a:ea typeface="Times New Roman" panose="02020603050405020304" pitchFamily="18" charset="0"/>
                  </a:rPr>
                  <a:t> = absolute vorticity at 850 </a:t>
                </a:r>
                <a:r>
                  <a:rPr lang="en-US" sz="1400" dirty="0" err="1">
                    <a:solidFill>
                      <a:srgbClr val="000000"/>
                    </a:solidFill>
                    <a:ea typeface="Times New Roman" panose="02020603050405020304" pitchFamily="18" charset="0"/>
                  </a:rPr>
                  <a:t>hPa</a:t>
                </a:r>
                <a:r>
                  <a:rPr lang="en-US" sz="1400" dirty="0">
                    <a:solidFill>
                      <a:srgbClr val="000000"/>
                    </a:solidFill>
                    <a:ea typeface="Times New Roman" panose="02020603050405020304" pitchFamily="18" charset="0"/>
                  </a:rPr>
                  <a:t> (s</a:t>
                </a:r>
                <a:r>
                  <a:rPr lang="en-US" sz="1400" baseline="30000" dirty="0">
                    <a:solidFill>
                      <a:srgbClr val="000000"/>
                    </a:solidFill>
                    <a:ea typeface="Times New Roman" panose="02020603050405020304" pitchFamily="18" charset="0"/>
                  </a:rPr>
                  <a:t>-1</a:t>
                </a:r>
                <a:r>
                  <a:rPr lang="en-US" sz="1400" dirty="0">
                    <a:solidFill>
                      <a:srgbClr val="000000"/>
                    </a:solidFill>
                    <a:ea typeface="Times New Roman" panose="02020603050405020304" pitchFamily="18" charset="0"/>
                  </a:rPr>
                  <a:t>)</a:t>
                </a:r>
                <a:endParaRPr lang="en-GB" sz="1400" dirty="0">
                  <a:solidFill>
                    <a:srgbClr val="000000"/>
                  </a:solidFill>
                  <a:ea typeface="Times New Roman" panose="02020603050405020304" pitchFamily="18" charset="0"/>
                </a:endParaRPr>
              </a:p>
              <a:p>
                <a:pPr marL="228600">
                  <a:spcAft>
                    <a:spcPts val="0"/>
                  </a:spcAft>
                </a:pPr>
                <a14:m>
                  <m:oMath xmlns:m="http://schemas.openxmlformats.org/officeDocument/2006/math">
                    <m:r>
                      <a:rPr lang="en-US" sz="14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𝐻</m:t>
                    </m:r>
                  </m:oMath>
                </a14:m>
                <a:r>
                  <a:rPr lang="en-US" sz="1400" dirty="0">
                    <a:solidFill>
                      <a:srgbClr val="000000"/>
                    </a:solidFill>
                    <a:ea typeface="Times New Roman" panose="02020603050405020304" pitchFamily="18" charset="0"/>
                  </a:rPr>
                  <a:t> = Relative humidity at 700 </a:t>
                </a:r>
                <a:r>
                  <a:rPr lang="en-US" sz="1400" dirty="0" err="1">
                    <a:solidFill>
                      <a:srgbClr val="000000"/>
                    </a:solidFill>
                    <a:ea typeface="Times New Roman" panose="02020603050405020304" pitchFamily="18" charset="0"/>
                  </a:rPr>
                  <a:t>hPa</a:t>
                </a:r>
                <a:r>
                  <a:rPr lang="en-US" sz="1400" dirty="0">
                    <a:solidFill>
                      <a:srgbClr val="000000"/>
                    </a:solidFill>
                    <a:ea typeface="Times New Roman" panose="02020603050405020304" pitchFamily="18" charset="0"/>
                  </a:rPr>
                  <a:t> (%) </a:t>
                </a:r>
                <a:endParaRPr lang="en-GB" sz="1400" dirty="0">
                  <a:solidFill>
                    <a:srgbClr val="000000"/>
                  </a:solidFill>
                  <a:ea typeface="Times New Roman" panose="02020603050405020304" pitchFamily="18" charset="0"/>
                </a:endParaRPr>
              </a:p>
              <a:p>
                <a:pPr marL="228600">
                  <a:spcAft>
                    <a:spcPts val="0"/>
                  </a:spcAf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GB" sz="1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1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𝑝𝑜𝑡</m:t>
                        </m:r>
                      </m:sub>
                    </m:sSub>
                  </m:oMath>
                </a14:m>
                <a:r>
                  <a:rPr lang="en-US" sz="1400" dirty="0">
                    <a:solidFill>
                      <a:srgbClr val="000000"/>
                    </a:solidFill>
                    <a:ea typeface="Times New Roman" panose="02020603050405020304" pitchFamily="18" charset="0"/>
                  </a:rPr>
                  <a:t> = potential intensity (m s</a:t>
                </a:r>
                <a:r>
                  <a:rPr lang="en-US" sz="1400" baseline="30000" dirty="0">
                    <a:solidFill>
                      <a:srgbClr val="000000"/>
                    </a:solidFill>
                    <a:ea typeface="Times New Roman" panose="02020603050405020304" pitchFamily="18" charset="0"/>
                  </a:rPr>
                  <a:t>-1</a:t>
                </a:r>
                <a:r>
                  <a:rPr lang="en-US" sz="1400" dirty="0">
                    <a:solidFill>
                      <a:srgbClr val="000000"/>
                    </a:solidFill>
                    <a:ea typeface="Times New Roman" panose="02020603050405020304" pitchFamily="18" charset="0"/>
                  </a:rPr>
                  <a:t>) </a:t>
                </a:r>
                <a:endParaRPr lang="en-US" sz="1400" dirty="0" smtClean="0">
                  <a:solidFill>
                    <a:srgbClr val="000000"/>
                  </a:solidFill>
                  <a:ea typeface="Times New Roman" panose="02020603050405020304" pitchFamily="18" charset="0"/>
                </a:endParaRPr>
              </a:p>
              <a:p>
                <a:pPr marL="228600">
                  <a:spcAft>
                    <a:spcPts val="0"/>
                  </a:spcAf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GB" sz="1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1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𝑠h𝑒𝑎𝑟</m:t>
                        </m:r>
                      </m:sub>
                    </m:sSub>
                  </m:oMath>
                </a14:m>
                <a:r>
                  <a:rPr lang="en-US" sz="1400" dirty="0">
                    <a:solidFill>
                      <a:srgbClr val="000000"/>
                    </a:solidFill>
                    <a:ea typeface="Times New Roman" panose="02020603050405020304" pitchFamily="18" charset="0"/>
                  </a:rPr>
                  <a:t> = vertical shear from 850 to 200 </a:t>
                </a:r>
                <a:r>
                  <a:rPr lang="en-US" sz="1400" dirty="0" err="1">
                    <a:solidFill>
                      <a:srgbClr val="000000"/>
                    </a:solidFill>
                    <a:ea typeface="Times New Roman" panose="02020603050405020304" pitchFamily="18" charset="0"/>
                  </a:rPr>
                  <a:t>hPa</a:t>
                </a:r>
                <a:r>
                  <a:rPr lang="en-US" sz="1400" dirty="0">
                    <a:solidFill>
                      <a:srgbClr val="000000"/>
                    </a:solidFill>
                    <a:ea typeface="Times New Roman" panose="02020603050405020304" pitchFamily="18" charset="0"/>
                  </a:rPr>
                  <a:t> (m s</a:t>
                </a:r>
                <a:r>
                  <a:rPr lang="en-US" sz="1400" baseline="30000" dirty="0">
                    <a:solidFill>
                      <a:srgbClr val="000000"/>
                    </a:solidFill>
                    <a:ea typeface="Times New Roman" panose="02020603050405020304" pitchFamily="18" charset="0"/>
                  </a:rPr>
                  <a:t>-1</a:t>
                </a:r>
                <a:r>
                  <a:rPr lang="en-US" sz="1400" dirty="0">
                    <a:solidFill>
                      <a:srgbClr val="000000"/>
                    </a:solidFill>
                    <a:ea typeface="Times New Roman" panose="02020603050405020304" pitchFamily="18" charset="0"/>
                  </a:rPr>
                  <a:t>)</a:t>
                </a:r>
                <a:endParaRPr lang="en-GB" sz="1400" dirty="0">
                  <a:solidFill>
                    <a:srgbClr val="000000"/>
                  </a:solidFill>
                  <a:ea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0394C644-4469-4C12-A8B8-9A5757B2568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36219" y="1565879"/>
                <a:ext cx="4449220" cy="970715"/>
              </a:xfrm>
              <a:prstGeom prst="rect">
                <a:avLst/>
              </a:prstGeom>
              <a:blipFill>
                <a:blip r:embed="rId5"/>
                <a:stretch>
                  <a:fillRect t="-1258" b="-56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8145F053-4D50-41B1-9F0F-DAD50AF8F9E9}"/>
                  </a:ext>
                </a:extLst>
              </p:cNvPr>
              <p:cNvSpPr/>
              <p:nvPr/>
            </p:nvSpPr>
            <p:spPr>
              <a:xfrm>
                <a:off x="3048000" y="4480117"/>
                <a:ext cx="6137439" cy="191308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indent="228600">
                  <a:spcAft>
                    <a:spcPts val="0"/>
                  </a:spcAft>
                </a:pPr>
                <a14:m>
                  <m:oMath xmlns:m="http://schemas.openxmlformats.org/officeDocument/2006/math">
                    <m:r>
                      <a:rPr lang="en-US" sz="1400" i="1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𝜂</m:t>
                    </m:r>
                  </m:oMath>
                </a14:m>
                <a:r>
                  <a:rPr lang="en-US" sz="1400" dirty="0">
                    <a:solidFill>
                      <a:srgbClr val="000000"/>
                    </a:solidFill>
                    <a:effectLst/>
                    <a:ea typeface="Times New Roman" panose="02020603050405020304" pitchFamily="18" charset="0"/>
                  </a:rPr>
                  <a:t> = clipped absolute vorticity at 850 </a:t>
                </a:r>
                <a:r>
                  <a:rPr lang="en-US" sz="1400" dirty="0" err="1">
                    <a:solidFill>
                      <a:srgbClr val="000000"/>
                    </a:solidFill>
                    <a:effectLst/>
                    <a:ea typeface="Times New Roman" panose="02020603050405020304" pitchFamily="18" charset="0"/>
                  </a:rPr>
                  <a:t>hPa</a:t>
                </a:r>
                <a:r>
                  <a:rPr lang="en-US" sz="1400" dirty="0">
                    <a:solidFill>
                      <a:srgbClr val="000000"/>
                    </a:solidFill>
                    <a:effectLst/>
                    <a:ea typeface="Times New Roman" panose="02020603050405020304" pitchFamily="18" charset="0"/>
                  </a:rPr>
                  <a:t> in 10</a:t>
                </a:r>
                <a:r>
                  <a:rPr lang="en-US" sz="1400" baseline="30000" dirty="0">
                    <a:solidFill>
                      <a:srgbClr val="000000"/>
                    </a:solidFill>
                    <a:effectLst/>
                    <a:ea typeface="Times New Roman" panose="02020603050405020304" pitchFamily="18" charset="0"/>
                  </a:rPr>
                  <a:t>5</a:t>
                </a:r>
                <a:r>
                  <a:rPr lang="en-US" sz="1400" dirty="0">
                    <a:solidFill>
                      <a:srgbClr val="000000"/>
                    </a:solidFill>
                    <a:effectLst/>
                    <a:ea typeface="Times New Roman" panose="02020603050405020304" pitchFamily="18" charset="0"/>
                  </a:rPr>
                  <a:t> s</a:t>
                </a:r>
                <a:r>
                  <a:rPr lang="en-US" sz="1400" baseline="30000" dirty="0">
                    <a:solidFill>
                      <a:srgbClr val="000000"/>
                    </a:solidFill>
                    <a:effectLst/>
                    <a:ea typeface="Times New Roman" panose="02020603050405020304" pitchFamily="18" charset="0"/>
                  </a:rPr>
                  <a:t>-1</a:t>
                </a:r>
                <a:r>
                  <a:rPr lang="en-US" sz="1400" dirty="0">
                    <a:solidFill>
                      <a:srgbClr val="000000"/>
                    </a:solidFill>
                    <a:effectLst/>
                    <a:ea typeface="Times New Roman" panose="02020603050405020304" pitchFamily="18" charset="0"/>
                  </a:rPr>
                  <a:t> (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𝜂</m:t>
                    </m:r>
                    <m:r>
                      <a:rPr lang="en-US" sz="14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sz="140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min</m:t>
                    </m:r>
                    <m:r>
                      <a:rPr lang="en-US" sz="14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(</m:t>
                    </m:r>
                    <m:r>
                      <a:rPr lang="en-US" sz="14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𝜂</m:t>
                    </m:r>
                    <m:r>
                      <a:rPr lang="en-US" sz="14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,3.7)</m:t>
                    </m:r>
                  </m:oMath>
                </a14:m>
                <a:r>
                  <a:rPr lang="en-US" sz="1400" dirty="0">
                    <a:solidFill>
                      <a:srgbClr val="000000"/>
                    </a:solidFill>
                    <a:effectLst/>
                    <a:ea typeface="Times New Roman" panose="02020603050405020304" pitchFamily="18" charset="0"/>
                  </a:rPr>
                  <a:t>)</a:t>
                </a:r>
                <a:endParaRPr lang="en-GB" sz="1400" dirty="0">
                  <a:solidFill>
                    <a:srgbClr val="000000"/>
                  </a:solidFill>
                  <a:effectLst/>
                  <a:ea typeface="Times New Roman" panose="02020603050405020304" pitchFamily="18" charset="0"/>
                </a:endParaRPr>
              </a:p>
              <a:p>
                <a:pPr indent="228600">
                  <a:spcAft>
                    <a:spcPts val="0"/>
                  </a:spcAft>
                </a:pPr>
                <a14:m>
                  <m:oMath xmlns:m="http://schemas.openxmlformats.org/officeDocument/2006/math">
                    <m:r>
                      <a:rPr lang="en-US" sz="14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𝑇</m:t>
                    </m:r>
                    <m:r>
                      <a:rPr lang="it-IT" sz="14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=</m:t>
                    </m:r>
                    <m:r>
                      <a:rPr lang="en-US" sz="14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𝑆𝑆𝑇</m:t>
                    </m:r>
                    <m:r>
                      <a:rPr lang="it-IT" sz="14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−</m:t>
                    </m:r>
                    <m:sSup>
                      <m:sSupPr>
                        <m:ctrlPr>
                          <a:rPr lang="en-GB" sz="14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sSupPr>
                      <m:e>
                        <m:bar>
                          <m:barPr>
                            <m:pos m:val="top"/>
                            <m:ctrlPr>
                              <a:rPr lang="en-GB" sz="14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</m:ctrlPr>
                          </m:barPr>
                          <m:e>
                            <m:r>
                              <a:rPr lang="en-US" sz="14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</a:rPr>
                              <m:t>𝑆𝑆𝑇</m:t>
                            </m:r>
                          </m:e>
                        </m:bar>
                      </m:e>
                      <m:sup>
                        <m:r>
                          <a:rPr lang="it-IT" sz="14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[20°</m:t>
                        </m:r>
                        <m:r>
                          <a:rPr lang="en-US" sz="14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𝑆</m:t>
                        </m:r>
                        <m:r>
                          <a:rPr lang="it-IT" sz="14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−20°</m:t>
                        </m:r>
                        <m:r>
                          <a:rPr lang="en-US" sz="14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𝑁</m:t>
                        </m:r>
                        <m:r>
                          <a:rPr lang="it-IT" sz="14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]</m:t>
                        </m:r>
                      </m:sup>
                    </m:sSup>
                  </m:oMath>
                </a14:m>
                <a:r>
                  <a:rPr lang="it-IT" sz="1400" dirty="0">
                    <a:solidFill>
                      <a:srgbClr val="000000"/>
                    </a:solidFill>
                    <a:effectLst/>
                    <a:ea typeface="Times New Roman" panose="02020603050405020304" pitchFamily="18" charset="0"/>
                  </a:rPr>
                  <a:t> in °C</a:t>
                </a:r>
                <a:endParaRPr lang="en-GB" sz="1400" dirty="0">
                  <a:solidFill>
                    <a:srgbClr val="000000"/>
                  </a:solidFill>
                  <a:effectLst/>
                  <a:ea typeface="Times New Roman" panose="02020603050405020304" pitchFamily="18" charset="0"/>
                </a:endParaRPr>
              </a:p>
              <a:p>
                <a:pPr indent="228600">
                  <a:spcAft>
                    <a:spcPts val="0"/>
                  </a:spcAft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140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ϕ</m:t>
                    </m:r>
                  </m:oMath>
                </a14:m>
                <a:r>
                  <a:rPr lang="en-US" sz="1400" dirty="0">
                    <a:solidFill>
                      <a:srgbClr val="000000"/>
                    </a:solidFill>
                    <a:effectLst/>
                    <a:ea typeface="Times New Roman" panose="02020603050405020304" pitchFamily="18" charset="0"/>
                  </a:rPr>
                  <a:t> = latitude</a:t>
                </a:r>
                <a:endParaRPr lang="en-GB" sz="1400" dirty="0">
                  <a:solidFill>
                    <a:srgbClr val="000000"/>
                  </a:solidFill>
                  <a:effectLst/>
                  <a:ea typeface="Times New Roman" panose="02020603050405020304" pitchFamily="18" charset="0"/>
                </a:endParaRPr>
              </a:p>
              <a:p>
                <a:pPr indent="228600">
                  <a:spcAft>
                    <a:spcPts val="0"/>
                  </a:spcAft>
                </a:pPr>
                <a14:m>
                  <m:oMath xmlns:m="http://schemas.openxmlformats.org/officeDocument/2006/math">
                    <m:r>
                      <a:rPr lang="en-US" sz="14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𝐻</m:t>
                    </m:r>
                  </m:oMath>
                </a14:m>
                <a:r>
                  <a:rPr lang="en-US" sz="1400" dirty="0">
                    <a:solidFill>
                      <a:srgbClr val="000000"/>
                    </a:solidFill>
                    <a:effectLst/>
                    <a:ea typeface="Times New Roman" panose="02020603050405020304" pitchFamily="18" charset="0"/>
                  </a:rPr>
                  <a:t> = Relative humidity at 600 </a:t>
                </a:r>
                <a:r>
                  <a:rPr lang="en-US" sz="1400" dirty="0" err="1">
                    <a:solidFill>
                      <a:srgbClr val="000000"/>
                    </a:solidFill>
                    <a:effectLst/>
                    <a:ea typeface="Times New Roman" panose="02020603050405020304" pitchFamily="18" charset="0"/>
                  </a:rPr>
                  <a:t>hPa</a:t>
                </a:r>
                <a:r>
                  <a:rPr lang="en-US" sz="1400" dirty="0">
                    <a:solidFill>
                      <a:srgbClr val="000000"/>
                    </a:solidFill>
                    <a:effectLst/>
                    <a:ea typeface="Times New Roman" panose="02020603050405020304" pitchFamily="18" charset="0"/>
                  </a:rPr>
                  <a:t> (%) </a:t>
                </a:r>
                <a:endParaRPr lang="en-GB" sz="1400" dirty="0">
                  <a:solidFill>
                    <a:srgbClr val="000000"/>
                  </a:solidFill>
                  <a:effectLst/>
                  <a:ea typeface="Times New Roman" panose="02020603050405020304" pitchFamily="18" charset="0"/>
                </a:endParaRPr>
              </a:p>
              <a:p>
                <a:pPr marL="228600">
                  <a:spcAft>
                    <a:spcPts val="0"/>
                  </a:spcAft>
                </a:pPr>
                <a14:m>
                  <m:oMath xmlns:m="http://schemas.openxmlformats.org/officeDocument/2006/math">
                    <m:r>
                      <a:rPr lang="en-US" sz="14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𝑉</m:t>
                    </m:r>
                  </m:oMath>
                </a14:m>
                <a:r>
                  <a:rPr lang="en-US" sz="1400" dirty="0">
                    <a:solidFill>
                      <a:srgbClr val="000000"/>
                    </a:solidFill>
                    <a:effectLst/>
                    <a:ea typeface="Times New Roman" panose="02020603050405020304" pitchFamily="18" charset="0"/>
                  </a:rPr>
                  <a:t> = vertical shear from 850 to 200 </a:t>
                </a:r>
                <a:r>
                  <a:rPr lang="en-US" sz="1400" dirty="0" err="1">
                    <a:solidFill>
                      <a:srgbClr val="000000"/>
                    </a:solidFill>
                    <a:effectLst/>
                    <a:ea typeface="Times New Roman" panose="02020603050405020304" pitchFamily="18" charset="0"/>
                  </a:rPr>
                  <a:t>hPa</a:t>
                </a:r>
                <a:r>
                  <a:rPr lang="en-US" sz="1400" dirty="0">
                    <a:solidFill>
                      <a:srgbClr val="000000"/>
                    </a:solidFill>
                    <a:effectLst/>
                    <a:ea typeface="Times New Roman" panose="02020603050405020304" pitchFamily="18" charset="0"/>
                  </a:rPr>
                  <a:t> (m s</a:t>
                </a:r>
                <a:r>
                  <a:rPr lang="en-US" sz="1400" baseline="30000" dirty="0">
                    <a:solidFill>
                      <a:srgbClr val="000000"/>
                    </a:solidFill>
                    <a:effectLst/>
                    <a:ea typeface="Times New Roman" panose="02020603050405020304" pitchFamily="18" charset="0"/>
                  </a:rPr>
                  <a:t>-1</a:t>
                </a:r>
                <a:r>
                  <a:rPr lang="en-US" sz="1400" dirty="0">
                    <a:solidFill>
                      <a:srgbClr val="000000"/>
                    </a:solidFill>
                    <a:effectLst/>
                    <a:ea typeface="Times New Roman" panose="02020603050405020304" pitchFamily="18" charset="0"/>
                  </a:rPr>
                  <a:t>)</a:t>
                </a:r>
                <a:endParaRPr lang="en-GB" sz="1400" dirty="0">
                  <a:solidFill>
                    <a:srgbClr val="000000"/>
                  </a:solidFill>
                  <a:effectLst/>
                  <a:ea typeface="Times New Roman" panose="02020603050405020304" pitchFamily="18" charset="0"/>
                </a:endParaRPr>
              </a:p>
              <a:p>
                <a:pPr marL="228600"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ea typeface="Times New Roman" panose="02020603050405020304" pitchFamily="18" charset="0"/>
                  </a:rPr>
                  <a:t>The constants used are those from line 6 of </a:t>
                </a:r>
                <a:r>
                  <a:rPr lang="en-US" sz="1400" dirty="0" err="1">
                    <a:solidFill>
                      <a:srgbClr val="000000"/>
                    </a:solidFill>
                    <a:effectLst/>
                    <a:ea typeface="Times New Roman" panose="02020603050405020304" pitchFamily="18" charset="0"/>
                  </a:rPr>
                  <a:t>Tippett</a:t>
                </a:r>
                <a:r>
                  <a:rPr lang="en-US" sz="1400" dirty="0">
                    <a:solidFill>
                      <a:srgbClr val="000000"/>
                    </a:solidFill>
                    <a:effectLst/>
                    <a:ea typeface="Times New Roman" panose="02020603050405020304" pitchFamily="18" charset="0"/>
                  </a:rPr>
                  <a:t> et al.’s Table 1 and as used by Menkes et al. (</a:t>
                </a:r>
                <a:r>
                  <a:rPr lang="en-US" sz="1400" i="1" dirty="0">
                    <a:solidFill>
                      <a:srgbClr val="000000"/>
                    </a:solidFill>
                    <a:effectLst/>
                    <a:ea typeface="Times New Roman" panose="02020603050405020304" pitchFamily="18" charset="0"/>
                  </a:rPr>
                  <a:t>2012</a:t>
                </a:r>
                <a:r>
                  <a:rPr lang="en-US" sz="1400" dirty="0">
                    <a:solidFill>
                      <a:srgbClr val="000000"/>
                    </a:solidFill>
                    <a:effectLst/>
                    <a:ea typeface="Times New Roman" panose="02020603050405020304" pitchFamily="18" charset="0"/>
                  </a:rPr>
                  <a:t>):</a:t>
                </a:r>
                <a:endParaRPr lang="en-GB" sz="1400" dirty="0">
                  <a:solidFill>
                    <a:srgbClr val="000000"/>
                  </a:solidFill>
                  <a:effectLst/>
                  <a:ea typeface="Times New Roman" panose="02020603050405020304" pitchFamily="18" charset="0"/>
                </a:endParaRPr>
              </a:p>
              <a:p>
                <a:pPr marL="457200">
                  <a:spcAft>
                    <a:spcPts val="0"/>
                  </a:spcAft>
                </a:pPr>
                <a14:m>
                  <m:oMath xmlns:m="http://schemas.openxmlformats.org/officeDocument/2006/math">
                    <m:r>
                      <a:rPr lang="en-US" sz="14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𝑏</m:t>
                    </m:r>
                    <m:r>
                      <a:rPr lang="en-US" sz="14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=−5.8; </m:t>
                    </m:r>
                    <m:sSub>
                      <m:sSubPr>
                        <m:ctrlPr>
                          <a:rPr lang="en-GB" sz="14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4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𝑏</m:t>
                        </m:r>
                      </m:e>
                      <m:sub>
                        <m:r>
                          <a:rPr lang="en-US" sz="14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𝜂</m:t>
                        </m:r>
                      </m:sub>
                    </m:sSub>
                    <m:r>
                      <a:rPr lang="en-US" sz="14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=1.03; </m:t>
                    </m:r>
                    <m:sSub>
                      <m:sSubPr>
                        <m:ctrlPr>
                          <a:rPr lang="en-GB" sz="14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4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𝑏</m:t>
                        </m:r>
                      </m:e>
                      <m:sub>
                        <m:r>
                          <a:rPr lang="en-US" sz="14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𝐻</m:t>
                        </m:r>
                      </m:sub>
                    </m:sSub>
                    <m:r>
                      <a:rPr lang="en-US" sz="14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=0.05</m:t>
                    </m:r>
                    <m:sSub>
                      <m:sSubPr>
                        <m:ctrlPr>
                          <a:rPr lang="en-GB" sz="14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4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; </m:t>
                        </m:r>
                        <m:r>
                          <a:rPr lang="en-US" sz="14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𝑏</m:t>
                        </m:r>
                      </m:e>
                      <m:sub>
                        <m:r>
                          <a:rPr lang="en-US" sz="14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𝑇</m:t>
                        </m:r>
                      </m:sub>
                    </m:sSub>
                    <m:r>
                      <a:rPr lang="en-US" sz="14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=0.56; </m:t>
                    </m:r>
                    <m:sSub>
                      <m:sSubPr>
                        <m:ctrlPr>
                          <a:rPr lang="en-GB" sz="14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4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𝑏</m:t>
                        </m:r>
                      </m:e>
                      <m:sub>
                        <m:r>
                          <a:rPr lang="en-US" sz="14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𝑉</m:t>
                        </m:r>
                      </m:sub>
                    </m:sSub>
                    <m:r>
                      <a:rPr lang="en-US" sz="14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=−0.15 </m:t>
                    </m:r>
                  </m:oMath>
                </a14:m>
                <a:r>
                  <a:rPr lang="en-US" sz="1400" dirty="0">
                    <a:solidFill>
                      <a:srgbClr val="000000"/>
                    </a:solidFill>
                    <a:effectLst/>
                    <a:ea typeface="Times New Roman" panose="02020603050405020304" pitchFamily="18" charset="0"/>
                  </a:rPr>
                  <a:t> </a:t>
                </a:r>
                <a:endParaRPr lang="en-GB" sz="1400" dirty="0">
                  <a:solidFill>
                    <a:srgbClr val="000000"/>
                  </a:solidFill>
                  <a:effectLst/>
                  <a:ea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8145F053-4D50-41B1-9F0F-DAD50AF8F9E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0" y="4480117"/>
                <a:ext cx="6137439" cy="1913088"/>
              </a:xfrm>
              <a:prstGeom prst="rect">
                <a:avLst/>
              </a:prstGeom>
              <a:blipFill>
                <a:blip r:embed="rId6"/>
                <a:stretch>
                  <a:fillRect t="-6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Annual Cycle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FCADB8C-44D4-4015-BA7C-39AE79F1BF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971" y="1690688"/>
            <a:ext cx="13142602" cy="441007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209800" y="1680913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bg1">
                    <a:lumMod val="50000"/>
                  </a:schemeClr>
                </a:solidFill>
              </a:rPr>
              <a:t>Reanalyses</a:t>
            </a:r>
            <a:endParaRPr lang="en-US" b="1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943600" y="169068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Climate</a:t>
            </a:r>
            <a:r>
              <a:rPr lang="en-US" b="1" dirty="0" smtClean="0"/>
              <a:t> </a:t>
            </a:r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models</a:t>
            </a:r>
          </a:p>
        </p:txBody>
      </p:sp>
    </p:spTree>
    <p:extLst>
      <p:ext uri="{BB962C8B-B14F-4D97-AF65-F5344CB8AC3E}">
        <p14:creationId xmlns:p14="http://schemas.microsoft.com/office/powerpoint/2010/main" val="2364564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5321C3A1-DFCB-45A5-90CB-A92503ABDE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38400" y="2122059"/>
            <a:ext cx="6461755" cy="477086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Observed TCs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1F53D32-F74A-42BA-8E1F-0BBFAAE76D6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North Atlantic region (between </a:t>
            </a:r>
            <a:r>
              <a:rPr lang="en-US" sz="3200" dirty="0" smtClean="0"/>
              <a:t>0°-40°N)</a:t>
            </a:r>
            <a:endParaRPr lang="en-US" sz="3200" dirty="0"/>
          </a:p>
          <a:p>
            <a:r>
              <a:rPr lang="en-GB" sz="3200" dirty="0"/>
              <a:t>436 TCs = 11.8 per year average.</a:t>
            </a:r>
          </a:p>
          <a:p>
            <a:r>
              <a:rPr lang="en-GB" sz="3200" dirty="0"/>
              <a:t>SD = 4.7</a:t>
            </a:r>
            <a:endParaRPr lang="en-US" sz="3200" dirty="0"/>
          </a:p>
          <a:p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2239535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Interannual</a:t>
            </a:r>
            <a:r>
              <a:rPr lang="en-GB" dirty="0"/>
              <a:t> variability 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40D7A8D-7E14-400A-8008-D0C8A92EC5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6825" y="1528762"/>
            <a:ext cx="9133141" cy="42672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11377" y="1565608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CSIRO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597624" y="1543048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EC-Earth</a:t>
            </a:r>
          </a:p>
        </p:txBody>
      </p:sp>
    </p:spTree>
    <p:extLst>
      <p:ext uri="{BB962C8B-B14F-4D97-AF65-F5344CB8AC3E}">
        <p14:creationId xmlns:p14="http://schemas.microsoft.com/office/powerpoint/2010/main" val="1701973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396875" y="144463"/>
            <a:ext cx="6191250" cy="696912"/>
          </a:xfrm>
        </p:spPr>
        <p:txBody>
          <a:bodyPr/>
          <a:lstStyle/>
          <a:p>
            <a:pPr>
              <a:defRPr/>
            </a:pPr>
            <a:r>
              <a:rPr lang="en-GB" dirty="0"/>
              <a:t>Stochastic variability</a:t>
            </a:r>
            <a:endParaRPr lang="es-E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292" name="Text Placeholder 4"/>
              <p:cNvSpPr>
                <a:spLocks noGrp="1"/>
              </p:cNvSpPr>
              <p:nvPr>
                <p:ph type="body" sz="quarter" idx="10"/>
              </p:nvPr>
            </p:nvSpPr>
            <p:spPr bwMode="auto">
              <a:xfrm>
                <a:off x="395288" y="985838"/>
                <a:ext cx="8329612" cy="5519737"/>
              </a:xfrm>
              <a:noFill/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r>
                  <a:rPr lang="en-GB" sz="3200" dirty="0" smtClean="0"/>
                  <a:t>MRI-AGCM3.2 </a:t>
                </a:r>
              </a:p>
              <a:p>
                <a:pPr lvl="2"/>
                <a:r>
                  <a:rPr lang="en-GB" sz="2600" dirty="0" smtClean="0"/>
                  <a:t>atmosphere only</a:t>
                </a:r>
              </a:p>
              <a:p>
                <a:pPr lvl="2"/>
                <a:r>
                  <a:rPr lang="en-GB" sz="2600" dirty="0" smtClean="0"/>
                  <a:t>60 km resolution</a:t>
                </a:r>
              </a:p>
              <a:p>
                <a:pPr lvl="2"/>
                <a:r>
                  <a:rPr lang="en-GB" sz="2600" dirty="0" smtClean="0"/>
                  <a:t>100 </a:t>
                </a:r>
                <a:r>
                  <a:rPr lang="en-GB" sz="2600" dirty="0"/>
                  <a:t>ensemble members, </a:t>
                </a:r>
                <a:r>
                  <a:rPr lang="en-GB" sz="2600" dirty="0" smtClean="0"/>
                  <a:t>1951-2010</a:t>
                </a:r>
              </a:p>
              <a:p>
                <a:r>
                  <a:rPr lang="en-GB" sz="3200" dirty="0"/>
                  <a:t>Stochastic component=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GB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e>
                          <m:sub>
                            <m:r>
                              <a:rPr lang="en-GB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2005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GB" sz="3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e>
                          <m:sub>
                            <m:r>
                              <a:rPr lang="en-GB" sz="3200" i="1">
                                <a:latin typeface="Cambria Math" panose="02040503050406030204" pitchFamily="18" charset="0"/>
                              </a:rPr>
                              <m:t>𝑚</m:t>
                            </m:r>
                            <m:r>
                              <a:rPr lang="en-GB" sz="3200" i="1">
                                <a:latin typeface="Cambria Math" panose="02040503050406030204" pitchFamily="18" charset="0"/>
                              </a:rPr>
                              <m:t>050</m:t>
                            </m:r>
                          </m:sub>
                        </m:sSub>
                      </m:den>
                    </m:f>
                  </m:oMath>
                </a14:m>
                <a:endParaRPr lang="en-GB" sz="3200" dirty="0"/>
              </a:p>
              <a:p>
                <a:r>
                  <a:rPr lang="en-GB" sz="3200" dirty="0"/>
                  <a:t>30% - 45% (depending on GPI): </a:t>
                </a:r>
              </a:p>
              <a:p>
                <a:r>
                  <a:rPr lang="en-GB" sz="3200" dirty="0"/>
                  <a:t>Add internal variability of 2 TCs </a:t>
                </a:r>
              </a:p>
              <a:p>
                <a:pPr lvl="1"/>
                <a:endParaRPr lang="en-GB" sz="2800" dirty="0" smtClean="0"/>
              </a:p>
              <a:p>
                <a:pPr lvl="1"/>
                <a:endParaRPr lang="en-GB" sz="2800" dirty="0"/>
              </a:p>
              <a:p>
                <a:pPr lvl="1"/>
                <a:endParaRPr lang="en-GB" sz="2800" dirty="0"/>
              </a:p>
            </p:txBody>
          </p:sp>
        </mc:Choice>
        <mc:Fallback xmlns="">
          <p:sp>
            <p:nvSpPr>
              <p:cNvPr id="12292" name="Tex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 bwMode="auto">
              <a:xfrm>
                <a:off x="395288" y="985838"/>
                <a:ext cx="8329612" cy="5519737"/>
              </a:xfrm>
              <a:blipFill>
                <a:blip r:embed="rId3"/>
                <a:stretch>
                  <a:fillRect l="-1684" t="-1436"/>
                </a:stretch>
              </a:blipFill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43194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Stochastic variability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9457773"/>
              </p:ext>
            </p:extLst>
          </p:nvPr>
        </p:nvGraphicFramePr>
        <p:xfrm>
          <a:off x="1066800" y="2366962"/>
          <a:ext cx="7239000" cy="26670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3000">
                  <a:extLst>
                    <a:ext uri="{9D8B030D-6E8A-4147-A177-3AD203B41FA5}">
                      <a16:colId xmlns:a16="http://schemas.microsoft.com/office/drawing/2014/main" val="3807396992"/>
                    </a:ext>
                  </a:extLst>
                </a:gridCol>
                <a:gridCol w="2413000">
                  <a:extLst>
                    <a:ext uri="{9D8B030D-6E8A-4147-A177-3AD203B41FA5}">
                      <a16:colId xmlns:a16="http://schemas.microsoft.com/office/drawing/2014/main" val="1156744206"/>
                    </a:ext>
                  </a:extLst>
                </a:gridCol>
                <a:gridCol w="2413000">
                  <a:extLst>
                    <a:ext uri="{9D8B030D-6E8A-4147-A177-3AD203B41FA5}">
                      <a16:colId xmlns:a16="http://schemas.microsoft.com/office/drawing/2014/main" val="3802577025"/>
                    </a:ext>
                  </a:extLst>
                </a:gridCol>
              </a:tblGrid>
              <a:tr h="974035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CSIRO </a:t>
                      </a:r>
                    </a:p>
                    <a:p>
                      <a:r>
                        <a:rPr lang="en-US" sz="2400" dirty="0" smtClean="0"/>
                        <a:t>(5000 years)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EC-Earth </a:t>
                      </a:r>
                    </a:p>
                    <a:p>
                      <a:r>
                        <a:rPr lang="en-US" sz="2400" dirty="0" smtClean="0"/>
                        <a:t>(1000 years)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9862406"/>
                  </a:ext>
                </a:extLst>
              </a:tr>
              <a:tr h="564322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EN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29 (0)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5</a:t>
                      </a:r>
                      <a:r>
                        <a:rPr lang="en-US" sz="2400" baseline="0" dirty="0" smtClean="0"/>
                        <a:t> (0)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4254186"/>
                  </a:ext>
                </a:extLst>
              </a:tr>
              <a:tr h="564322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TIP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26 (1)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14 (3)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597540"/>
                  </a:ext>
                </a:extLst>
              </a:tr>
              <a:tr h="564322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CGI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38 (0)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5 (0)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0428245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762000" y="1300162"/>
            <a:ext cx="58262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How often do we reach 27 TCs/year?</a:t>
            </a:r>
          </a:p>
        </p:txBody>
      </p:sp>
    </p:spTree>
    <p:extLst>
      <p:ext uri="{BB962C8B-B14F-4D97-AF65-F5344CB8AC3E}">
        <p14:creationId xmlns:p14="http://schemas.microsoft.com/office/powerpoint/2010/main" val="1202150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BSC">
      <a:dk1>
        <a:srgbClr val="004990"/>
      </a:dk1>
      <a:lt1>
        <a:srgbClr val="004990"/>
      </a:lt1>
      <a:dk2>
        <a:srgbClr val="004990"/>
      </a:dk2>
      <a:lt2>
        <a:srgbClr val="004990"/>
      </a:lt2>
      <a:accent1>
        <a:srgbClr val="FFFFFF"/>
      </a:accent1>
      <a:accent2>
        <a:srgbClr val="004990"/>
      </a:accent2>
      <a:accent3>
        <a:srgbClr val="004990"/>
      </a:accent3>
      <a:accent4>
        <a:srgbClr val="8DB3E2"/>
      </a:accent4>
      <a:accent5>
        <a:srgbClr val="548DD4"/>
      </a:accent5>
      <a:accent6>
        <a:srgbClr val="0070C0"/>
      </a:accent6>
      <a:hlink>
        <a:srgbClr val="95B3D7"/>
      </a:hlink>
      <a:folHlink>
        <a:srgbClr val="366092"/>
      </a:folHlink>
    </a:clrScheme>
    <a:fontScheme name="BSC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 err="1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bsc_powerpoint_template_20160607</Template>
  <TotalTime>1708</TotalTime>
  <Words>463</Words>
  <Application>Microsoft Office PowerPoint</Application>
  <PresentationFormat>Custom</PresentationFormat>
  <Paragraphs>96</Paragraphs>
  <Slides>13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Cambria Math</vt:lpstr>
      <vt:lpstr>DejaVu Sans</vt:lpstr>
      <vt:lpstr>Times New Roman</vt:lpstr>
      <vt:lpstr>Office Theme</vt:lpstr>
      <vt:lpstr>PowerPoint Presentation</vt:lpstr>
      <vt:lpstr>Introduction</vt:lpstr>
      <vt:lpstr>Climate model simulations</vt:lpstr>
      <vt:lpstr>Genesis Parameters (GPIs)</vt:lpstr>
      <vt:lpstr>Annual Cycle</vt:lpstr>
      <vt:lpstr>Observed TCs</vt:lpstr>
      <vt:lpstr>Interannual variability </vt:lpstr>
      <vt:lpstr>Stochastic variability</vt:lpstr>
      <vt:lpstr>Stochastic variability</vt:lpstr>
      <vt:lpstr>Comparison to 2005 GPIs</vt:lpstr>
      <vt:lpstr>Summary</vt:lpstr>
      <vt:lpstr>Acknowledgments  Risk Prediction Initiative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Louis-Philippe Caron</dc:creator>
  <cp:lastModifiedBy>Louis-Philippe Caron</cp:lastModifiedBy>
  <cp:revision>25</cp:revision>
  <dcterms:created xsi:type="dcterms:W3CDTF">2018-04-15T14:12:21Z</dcterms:created>
  <dcterms:modified xsi:type="dcterms:W3CDTF">2018-04-16T19:30:40Z</dcterms:modified>
</cp:coreProperties>
</file>