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1"/>
  </p:notesMasterIdLst>
  <p:sldIdLst>
    <p:sldId id="1037" r:id="rId3"/>
    <p:sldId id="1041" r:id="rId4"/>
    <p:sldId id="1038" r:id="rId5"/>
    <p:sldId id="1046" r:id="rId6"/>
    <p:sldId id="1048" r:id="rId7"/>
    <p:sldId id="1047" r:id="rId8"/>
    <p:sldId id="256" r:id="rId9"/>
    <p:sldId id="1050" r:id="rId10"/>
    <p:sldId id="1049" r:id="rId11"/>
    <p:sldId id="1051" r:id="rId12"/>
    <p:sldId id="1053" r:id="rId13"/>
    <p:sldId id="1054" r:id="rId14"/>
    <p:sldId id="1055" r:id="rId15"/>
    <p:sldId id="1056" r:id="rId16"/>
    <p:sldId id="1057" r:id="rId17"/>
    <p:sldId id="1042" r:id="rId18"/>
    <p:sldId id="1043" r:id="rId19"/>
    <p:sldId id="1040" r:id="rId20"/>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A0CB"/>
    <a:srgbClr val="84085B"/>
    <a:srgbClr val="01307F"/>
    <a:srgbClr val="001055"/>
    <a:srgbClr val="09206B"/>
    <a:srgbClr val="6C8FDB"/>
    <a:srgbClr val="558AFF"/>
    <a:srgbClr val="4975D5"/>
    <a:srgbClr val="202C46"/>
    <a:srgbClr val="9699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4"/>
    <p:restoredTop sz="94663"/>
  </p:normalViewPr>
  <p:slideViewPr>
    <p:cSldViewPr snapToGrid="0" snapToObjects="1">
      <p:cViewPr>
        <p:scale>
          <a:sx n="100" d="100"/>
          <a:sy n="100" d="100"/>
        </p:scale>
        <p:origin x="824"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98BB7-C3CB-7B46-B6A9-59747AD575FA}" type="datetimeFigureOut">
              <a:rPr lang="en-GB" smtClean="0"/>
              <a:t>05/04/2024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6BE17-AECE-F34E-8202-B98A4C68CD02}" type="slidenum">
              <a:rPr lang="en-GB" smtClean="0"/>
              <a:t>‹#›</a:t>
            </a:fld>
            <a:endParaRPr lang="en-GB"/>
          </a:p>
        </p:txBody>
      </p:sp>
    </p:spTree>
    <p:extLst>
      <p:ext uri="{BB962C8B-B14F-4D97-AF65-F5344CB8AC3E}">
        <p14:creationId xmlns:p14="http://schemas.microsoft.com/office/powerpoint/2010/main" val="262300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Salas y Gómez Ridge extends across approximately 2,300 km between the Nazca Ridge and Rapa Nui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Its central portion is located in ABNJ, whereas both ends of this ridge fall within the Exclusive Economic Zone (EEZ) of Chile around the islands of Rapa Nui and San Ambrosio, respectively. The seamounts of the Salas y Gómez and Nazca ridges represent approximately 41% of all seamounts recorded throughout the southeastern Pacific and its shallow waters span across two unique ecoregions: Easter Island and </a:t>
            </a:r>
            <a:r>
              <a:rPr lang="en-US" sz="1800" dirty="0" err="1">
                <a:effectLst/>
                <a:latin typeface="Times New Roman" panose="02020603050405020304" pitchFamily="18" charset="0"/>
                <a:ea typeface="Times New Roman" panose="02020603050405020304" pitchFamily="18" charset="0"/>
              </a:rPr>
              <a:t>Desventuradas</a:t>
            </a:r>
            <a:r>
              <a:rPr lang="en-US" sz="1800" dirty="0">
                <a:effectLst/>
                <a:latin typeface="Times New Roman" panose="02020603050405020304" pitchFamily="18" charset="0"/>
                <a:ea typeface="Times New Roman" panose="02020603050405020304" pitchFamily="18" charset="0"/>
              </a:rPr>
              <a:t> Ecoregions.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Oasis of productivity</a:t>
            </a:r>
            <a:endParaRPr lang="es-E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latin typeface="Calibri" panose="020F0502020204030204" pitchFamily="34" charset="0"/>
              <a:ea typeface="Calibri" panose="020F0502020204030204" pitchFamily="34" charset="0"/>
              <a:cs typeface="Calibri" panose="020F0502020204030204" pitchFamily="34" charset="0"/>
            </a:endParaRPr>
          </a:p>
          <a:p>
            <a:endParaRPr lang="es-E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5036D8E-AAEE-481B-80DD-950C022B725E}" type="slidenum">
              <a:rPr kumimoji="0" lang="es-E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585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Salas y Gómez Ridge extends across approximately 2,300 km between the Nazca Ridge and Rapa Nui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Its central portion is located in ABNJ, whereas both ends of this ridge fall within the Exclusive Economic Zone (EEZ) of Chile around the islands of Rapa Nui and San Ambrosio, respectively. The seamounts of the Salas y Gómez and Nazca ridges represent approximately 41% of all seamounts recorded throughout the southeastern Pacific and its shallow waters span across two unique ecoregions: Easter Island and </a:t>
            </a:r>
            <a:r>
              <a:rPr lang="en-US" sz="1800" dirty="0" err="1">
                <a:effectLst/>
                <a:latin typeface="Times New Roman" panose="02020603050405020304" pitchFamily="18" charset="0"/>
                <a:ea typeface="Times New Roman" panose="02020603050405020304" pitchFamily="18" charset="0"/>
              </a:rPr>
              <a:t>Desventuradas</a:t>
            </a:r>
            <a:r>
              <a:rPr lang="en-US" sz="1800" dirty="0">
                <a:effectLst/>
                <a:latin typeface="Times New Roman" panose="02020603050405020304" pitchFamily="18" charset="0"/>
                <a:ea typeface="Times New Roman" panose="02020603050405020304" pitchFamily="18" charset="0"/>
              </a:rPr>
              <a:t> Ecoregions.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Oasis of productivity</a:t>
            </a:r>
            <a:endParaRPr lang="es-E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latin typeface="Calibri" panose="020F0502020204030204" pitchFamily="34" charset="0"/>
              <a:ea typeface="Calibri" panose="020F0502020204030204" pitchFamily="34" charset="0"/>
              <a:cs typeface="Calibri" panose="020F0502020204030204" pitchFamily="34" charset="0"/>
            </a:endParaRPr>
          </a:p>
          <a:p>
            <a:endParaRPr lang="es-E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5036D8E-AAEE-481B-80DD-950C022B725E}" type="slidenum">
              <a:rPr kumimoji="0" lang="es-E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656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7523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5181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7A3A-34A8-D64B-84BC-386CD3A00E7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3D1A4DB-18F9-8845-BDED-DA77DD4BA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8A97501-5F0A-3E4E-A47F-45A16216F3A3}"/>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5" name="Footer Placeholder 4">
            <a:extLst>
              <a:ext uri="{FF2B5EF4-FFF2-40B4-BE49-F238E27FC236}">
                <a16:creationId xmlns:a16="http://schemas.microsoft.com/office/drawing/2014/main" id="{DC6D3072-7A91-9140-AC1E-86441F8115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A54C38-84A0-9648-96BB-11F3C8DEFC48}"/>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3039506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B382-F2E8-3A4D-8EBE-9F5084615DA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35640F2-A0F1-0F42-9F4D-37CC00FF13F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D859455-DC4F-1F48-BF59-026CC8F92BA1}"/>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5" name="Footer Placeholder 4">
            <a:extLst>
              <a:ext uri="{FF2B5EF4-FFF2-40B4-BE49-F238E27FC236}">
                <a16:creationId xmlns:a16="http://schemas.microsoft.com/office/drawing/2014/main" id="{EC64016F-DEE9-5447-912B-DC0F0ACCB0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BA6AA5-3A45-AC40-A05B-D8037072B793}"/>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1445378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EA7E33-CD14-8641-BCCE-128CECBAC42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73BD040-6FB3-A340-9E5C-1733BDA805F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E6163CB-35A3-524B-8C92-9990F1672040}"/>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5" name="Footer Placeholder 4">
            <a:extLst>
              <a:ext uri="{FF2B5EF4-FFF2-40B4-BE49-F238E27FC236}">
                <a16:creationId xmlns:a16="http://schemas.microsoft.com/office/drawing/2014/main" id="{FAD6778B-8003-0146-9C95-EB9E9E0FE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3B624A-121A-D842-AB9C-6BE789D762D0}"/>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3184448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2425534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3"/>
        <p:cNvGrpSpPr/>
        <p:nvPr/>
      </p:nvGrpSpPr>
      <p:grpSpPr>
        <a:xfrm>
          <a:off x="0" y="0"/>
          <a:ext cx="0" cy="0"/>
          <a:chOff x="0" y="0"/>
          <a:chExt cx="0" cy="0"/>
        </a:xfrm>
      </p:grpSpPr>
      <p:sp>
        <p:nvSpPr>
          <p:cNvPr id="24" name="Google Shape;24;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3138945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2545241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221331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3632829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1466252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1020819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5"/>
            <a:ext cx="6172200" cy="4873625"/>
          </a:xfrm>
          <a:prstGeom prst="rect">
            <a:avLst/>
          </a:prstGeom>
          <a:noFill/>
          <a:ln>
            <a:noFill/>
          </a:ln>
        </p:spPr>
      </p:sp>
      <p:sp>
        <p:nvSpPr>
          <p:cNvPr id="64" name="Google Shape;64;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266206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D500-C7BE-C341-9E90-55D34CF57DF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E16C7AD-1D21-7A4A-ADDD-C7923D379C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6E3162-118E-4C47-AE97-261233F369AB}"/>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5" name="Footer Placeholder 4">
            <a:extLst>
              <a:ext uri="{FF2B5EF4-FFF2-40B4-BE49-F238E27FC236}">
                <a16:creationId xmlns:a16="http://schemas.microsoft.com/office/drawing/2014/main" id="{CFC956D8-96AA-6340-97AC-0607D8CFAC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D38282-07AB-3144-A71A-BDD721050E93}"/>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1564548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3126122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4126647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93" name="Image"/>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194" name="Body Level One…"/>
          <p:cNvSpPr txBox="1">
            <a:spLocks noGrp="1"/>
          </p:cNvSpPr>
          <p:nvPr>
            <p:ph type="body" sz="half" idx="1"/>
          </p:nvPr>
        </p:nvSpPr>
        <p:spPr>
          <a:xfrm>
            <a:off x="-215983" y="4536621"/>
            <a:ext cx="12623966" cy="2372122"/>
          </a:xfrm>
          <a:prstGeom prst="rect">
            <a:avLst/>
          </a:prstGeom>
          <a:gradFill>
            <a:gsLst>
              <a:gs pos="0">
                <a:srgbClr val="000000">
                  <a:alpha val="0"/>
                </a:srgbClr>
              </a:gs>
              <a:gs pos="100000">
                <a:srgbClr val="000000">
                  <a:alpha val="53108"/>
                </a:srgbClr>
              </a:gs>
            </a:gsLst>
            <a:lin ang="5400000"/>
          </a:gradFill>
        </p:spPr>
        <p:txBody>
          <a:bodyPr lIns="50800" tIns="50800" rIns="50800" bIns="50800" anchor="ctr"/>
          <a:lstStyle>
            <a:lvl1pPr marL="317500" indent="-317500" defTabSz="412750">
              <a:lnSpc>
                <a:spcPct val="100000"/>
              </a:lnSpc>
              <a:spcBef>
                <a:spcPts val="2900"/>
              </a:spcBef>
              <a:buSzPct val="75000"/>
              <a:buFontTx/>
              <a:defRPr sz="2600">
                <a:latin typeface="Helvetica Light"/>
                <a:ea typeface="Helvetica Light"/>
                <a:cs typeface="Helvetica Light"/>
                <a:sym typeface="Helvetica Light"/>
              </a:defRPr>
            </a:lvl1pPr>
            <a:lvl2pPr marL="635000" indent="-317500" defTabSz="412750">
              <a:lnSpc>
                <a:spcPct val="100000"/>
              </a:lnSpc>
              <a:spcBef>
                <a:spcPts val="2900"/>
              </a:spcBef>
              <a:buSzPct val="75000"/>
              <a:buFontTx/>
              <a:defRPr sz="2600">
                <a:latin typeface="Helvetica Light"/>
                <a:ea typeface="Helvetica Light"/>
                <a:cs typeface="Helvetica Light"/>
                <a:sym typeface="Helvetica Light"/>
              </a:defRPr>
            </a:lvl2pPr>
            <a:lvl3pPr marL="952500" indent="-317500" defTabSz="412750">
              <a:lnSpc>
                <a:spcPct val="100000"/>
              </a:lnSpc>
              <a:spcBef>
                <a:spcPts val="2900"/>
              </a:spcBef>
              <a:buSzPct val="75000"/>
              <a:buFontTx/>
              <a:defRPr sz="2600">
                <a:latin typeface="Helvetica Light"/>
                <a:ea typeface="Helvetica Light"/>
                <a:cs typeface="Helvetica Light"/>
                <a:sym typeface="Helvetica Light"/>
              </a:defRPr>
            </a:lvl3pPr>
            <a:lvl4pPr marL="1270000" indent="-317500" defTabSz="412750">
              <a:lnSpc>
                <a:spcPct val="100000"/>
              </a:lnSpc>
              <a:spcBef>
                <a:spcPts val="2900"/>
              </a:spcBef>
              <a:buSzPct val="75000"/>
              <a:buFontTx/>
              <a:defRPr sz="2600">
                <a:latin typeface="Helvetica Light"/>
                <a:ea typeface="Helvetica Light"/>
                <a:cs typeface="Helvetica Light"/>
                <a:sym typeface="Helvetica Light"/>
              </a:defRPr>
            </a:lvl4pPr>
            <a:lvl5pPr marL="1587500" indent="-317500" defTabSz="412750">
              <a:lnSpc>
                <a:spcPct val="100000"/>
              </a:lnSpc>
              <a:spcBef>
                <a:spcPts val="2900"/>
              </a:spcBef>
              <a:buSzPct val="75000"/>
              <a:buFontTx/>
              <a:defRPr sz="26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95" name="section Title"/>
          <p:cNvSpPr>
            <a:spLocks noGrp="1"/>
          </p:cNvSpPr>
          <p:nvPr>
            <p:ph type="body" sz="half" idx="22"/>
          </p:nvPr>
        </p:nvSpPr>
        <p:spPr>
          <a:xfrm>
            <a:off x="516168" y="2257125"/>
            <a:ext cx="11159664" cy="2151098"/>
          </a:xfrm>
          <a:prstGeom prst="rect">
            <a:avLst/>
          </a:prstGeom>
        </p:spPr>
        <p:txBody>
          <a:bodyPr lIns="50800" tIns="50800" rIns="50800" bIns="50800" anchor="ctr"/>
          <a:lstStyle/>
          <a:p>
            <a:pPr marL="228600" indent="-228600" defTabSz="914400">
              <a:defRPr>
                <a:solidFill>
                  <a:srgbClr val="F6F6F6"/>
                </a:solidFill>
                <a:latin typeface="Corbel"/>
                <a:ea typeface="Corbel"/>
                <a:cs typeface="Corbel"/>
                <a:sym typeface="Corbel"/>
              </a:defRPr>
            </a:pPr>
            <a:endParaRPr/>
          </a:p>
        </p:txBody>
      </p:sp>
      <p:sp>
        <p:nvSpPr>
          <p:cNvPr id="196" name="Capture the attention of your audience with a simple, bold headline."/>
          <p:cNvSpPr>
            <a:spLocks noGrp="1"/>
          </p:cNvSpPr>
          <p:nvPr>
            <p:ph type="body" sz="quarter" idx="23"/>
          </p:nvPr>
        </p:nvSpPr>
        <p:spPr>
          <a:xfrm>
            <a:off x="3327860" y="3899327"/>
            <a:ext cx="5536279" cy="1043288"/>
          </a:xfrm>
          <a:prstGeom prst="rect">
            <a:avLst/>
          </a:prstGeom>
        </p:spPr>
        <p:txBody>
          <a:bodyPr lIns="50800" tIns="50800" rIns="50800" bIns="50800"/>
          <a:lstStyle/>
          <a:p>
            <a:pPr marL="228600" indent="-228600" defTabSz="914400">
              <a:defRPr>
                <a:solidFill>
                  <a:srgbClr val="F6F6F6"/>
                </a:solidFill>
                <a:latin typeface="Corbel"/>
                <a:ea typeface="Corbel"/>
                <a:cs typeface="Corbel"/>
                <a:sym typeface="Corbel"/>
              </a:defRPr>
            </a:pPr>
            <a:endParaRPr/>
          </a:p>
        </p:txBody>
      </p:sp>
      <p:sp>
        <p:nvSpPr>
          <p:cNvPr id="197" name="Image"/>
          <p:cNvSpPr>
            <a:spLocks noGrp="1"/>
          </p:cNvSpPr>
          <p:nvPr>
            <p:ph type="pic" sz="quarter" idx="24"/>
          </p:nvPr>
        </p:nvSpPr>
        <p:spPr>
          <a:xfrm>
            <a:off x="172437" y="6137749"/>
            <a:ext cx="492040" cy="531498"/>
          </a:xfrm>
          <a:prstGeom prst="rect">
            <a:avLst/>
          </a:prstGeom>
        </p:spPr>
        <p:txBody>
          <a:bodyPr lIns="91439" tIns="45719" rIns="91439" bIns="45719">
            <a:noAutofit/>
          </a:bodyPr>
          <a:lstStyle/>
          <a:p>
            <a:endParaRPr/>
          </a:p>
        </p:txBody>
      </p:sp>
      <p:sp>
        <p:nvSpPr>
          <p:cNvPr id="198" name="©Photo credit"/>
          <p:cNvSpPr>
            <a:spLocks noGrp="1"/>
          </p:cNvSpPr>
          <p:nvPr>
            <p:ph type="body" sz="quarter" idx="25"/>
          </p:nvPr>
        </p:nvSpPr>
        <p:spPr>
          <a:xfrm>
            <a:off x="1625600" y="6280744"/>
            <a:ext cx="10414000" cy="462955"/>
          </a:xfrm>
          <a:prstGeom prst="rect">
            <a:avLst/>
          </a:prstGeom>
          <a:effectLst>
            <a:outerShdw blurRad="1270000" dir="5400000" rotWithShape="0">
              <a:srgbClr val="000000"/>
            </a:outerShdw>
          </a:effectLst>
        </p:spPr>
        <p:txBody>
          <a:bodyPr lIns="50800" tIns="50800" rIns="50800" bIns="50800" anchor="b"/>
          <a:lstStyle/>
          <a:p>
            <a:pPr marL="203454" indent="-203454" defTabSz="813816">
              <a:spcBef>
                <a:spcPts val="800"/>
              </a:spcBef>
              <a:defRPr sz="2492">
                <a:solidFill>
                  <a:srgbClr val="F6F6F6"/>
                </a:solidFill>
                <a:latin typeface="Corbel"/>
                <a:ea typeface="Corbel"/>
                <a:cs typeface="Corbel"/>
                <a:sym typeface="Corbel"/>
              </a:defRPr>
            </a:pPr>
            <a:endParaRPr/>
          </a:p>
        </p:txBody>
      </p:sp>
      <p:sp>
        <p:nvSpPr>
          <p:cNvPr id="199" name="Slide Number"/>
          <p:cNvSpPr txBox="1">
            <a:spLocks noGrp="1"/>
          </p:cNvSpPr>
          <p:nvPr>
            <p:ph type="sldNum" sz="quarter" idx="2"/>
          </p:nvPr>
        </p:nvSpPr>
        <p:spPr>
          <a:xfrm>
            <a:off x="5950941" y="6540500"/>
            <a:ext cx="283770" cy="279400"/>
          </a:xfrm>
          <a:prstGeom prst="rect">
            <a:avLst/>
          </a:prstGeom>
        </p:spPr>
        <p:txBody>
          <a:bodyPr lIns="50800" tIns="50800" rIns="50800" bIns="50800" anchor="t"/>
          <a:lstStyle>
            <a:lvl1pPr algn="ctr" defTabSz="412750">
              <a:defRPr>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86772191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858F-7312-9A45-8187-9215453E9A2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CE51200-7E3F-8D41-9AA4-D8AEA4DF0F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256276-C622-EC48-8EEE-C0BB61ACB44C}"/>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5" name="Footer Placeholder 4">
            <a:extLst>
              <a:ext uri="{FF2B5EF4-FFF2-40B4-BE49-F238E27FC236}">
                <a16:creationId xmlns:a16="http://schemas.microsoft.com/office/drawing/2014/main" id="{020F9849-3E83-5741-9C5A-C3A4E02336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A9966D-205F-4A4B-8CC7-1F6A99259428}"/>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2701612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CC83-2C9B-D543-AF7C-CB871509639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AA04F6-2C1A-A149-BBF8-8D626C68C1D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B35F9E5-681F-7946-9D79-C2D3BB42EA6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1739315-57CA-3C4A-B37C-ED5C49E6D704}"/>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6" name="Footer Placeholder 5">
            <a:extLst>
              <a:ext uri="{FF2B5EF4-FFF2-40B4-BE49-F238E27FC236}">
                <a16:creationId xmlns:a16="http://schemas.microsoft.com/office/drawing/2014/main" id="{9A41EF90-C4FD-524E-B491-D71CABE797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C8478C-0C81-B142-9E2E-C3E88B66A4C0}"/>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3519148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450A-9CEE-7940-A366-4E5D8B5D7AF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39A6020-4684-7A47-96F4-235D43FC9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CACCD78-5F49-7244-A5A5-39E997D957C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6ABB889-CA11-8E4B-BFE7-52CEAC5248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01FAB99-978C-F249-9B5E-A9E8946D204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C9BEFBC-A981-3D46-A45A-0B8583E64E25}"/>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8" name="Footer Placeholder 7">
            <a:extLst>
              <a:ext uri="{FF2B5EF4-FFF2-40B4-BE49-F238E27FC236}">
                <a16:creationId xmlns:a16="http://schemas.microsoft.com/office/drawing/2014/main" id="{D77AD2ED-4579-FC4E-B939-9D7813AFC1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871053-3A4F-6F40-BBFA-CCF81CD7A675}"/>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194913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0C4E-75DC-CF4E-8001-1AB0DDFC934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7889152-9840-DF47-97ED-0931A1C98CB8}"/>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4" name="Footer Placeholder 3">
            <a:extLst>
              <a:ext uri="{FF2B5EF4-FFF2-40B4-BE49-F238E27FC236}">
                <a16:creationId xmlns:a16="http://schemas.microsoft.com/office/drawing/2014/main" id="{88606FDF-DB00-494C-AA3C-F8A361EDB23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57E290-2AFF-1E4D-B4EA-0FCF9CA2B65D}"/>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362078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EC244-E76E-3740-8BB1-2AD2B33BC9CC}"/>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3" name="Footer Placeholder 2">
            <a:extLst>
              <a:ext uri="{FF2B5EF4-FFF2-40B4-BE49-F238E27FC236}">
                <a16:creationId xmlns:a16="http://schemas.microsoft.com/office/drawing/2014/main" id="{567DC846-6EDC-464A-A7E7-10A3ED3AED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490F22-860F-D54A-8B17-E412CE6257AB}"/>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2178546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157E-B7EE-344C-A6BA-D354992644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5E92643-C07F-E247-BE4A-FF862BE3A7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CB380BD-4D7B-3742-B582-26F1BA49D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E4259B-3F1C-D241-8EC2-9AF93EC84826}"/>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6" name="Footer Placeholder 5">
            <a:extLst>
              <a:ext uri="{FF2B5EF4-FFF2-40B4-BE49-F238E27FC236}">
                <a16:creationId xmlns:a16="http://schemas.microsoft.com/office/drawing/2014/main" id="{C3C14B82-C62C-2F45-81C1-2E2D58FE0B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9E9197-CD0F-3E41-812B-773FE796D941}"/>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133463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8B67C-F06C-9D4C-85AB-1DDD6F8EE3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4817D61-4F53-274E-84FB-E41DC3B5C9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E71425-732F-5D4B-942E-5466C726B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665C87-A1A1-8340-A3A1-B08D10C27661}"/>
              </a:ext>
            </a:extLst>
          </p:cNvPr>
          <p:cNvSpPr>
            <a:spLocks noGrp="1"/>
          </p:cNvSpPr>
          <p:nvPr>
            <p:ph type="dt" sz="half" idx="10"/>
          </p:nvPr>
        </p:nvSpPr>
        <p:spPr/>
        <p:txBody>
          <a:bodyPr/>
          <a:lstStyle/>
          <a:p>
            <a:fld id="{A9008A95-9A2D-F64D-BE5C-E57E4E61782A}" type="datetimeFigureOut">
              <a:rPr lang="en-GB" smtClean="0"/>
              <a:t>05/04/2024</a:t>
            </a:fld>
            <a:endParaRPr lang="en-GB"/>
          </a:p>
        </p:txBody>
      </p:sp>
      <p:sp>
        <p:nvSpPr>
          <p:cNvPr id="6" name="Footer Placeholder 5">
            <a:extLst>
              <a:ext uri="{FF2B5EF4-FFF2-40B4-BE49-F238E27FC236}">
                <a16:creationId xmlns:a16="http://schemas.microsoft.com/office/drawing/2014/main" id="{0D1D7A56-4F42-5044-B136-F99569C81E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8610C2-336E-EB44-A56D-7C52DA8F796D}"/>
              </a:ext>
            </a:extLst>
          </p:cNvPr>
          <p:cNvSpPr>
            <a:spLocks noGrp="1"/>
          </p:cNvSpPr>
          <p:nvPr>
            <p:ph type="sldNum" sz="quarter" idx="12"/>
          </p:nvPr>
        </p:nvSpPr>
        <p:spPr/>
        <p:txBody>
          <a:bodyPr/>
          <a:lstStyle/>
          <a:p>
            <a:fld id="{33CA5AA3-290B-844A-8CA4-7C915F890FEC}" type="slidenum">
              <a:rPr lang="en-GB" smtClean="0"/>
              <a:t>‹#›</a:t>
            </a:fld>
            <a:endParaRPr lang="en-GB"/>
          </a:p>
        </p:txBody>
      </p:sp>
    </p:spTree>
    <p:extLst>
      <p:ext uri="{BB962C8B-B14F-4D97-AF65-F5344CB8AC3E}">
        <p14:creationId xmlns:p14="http://schemas.microsoft.com/office/powerpoint/2010/main" val="545802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2C05C-95CD-A04A-89FB-4248F0BDCC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0566772-C1A9-6346-A35B-6E07358C8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810F37A-97BD-AC4F-9FB5-C4487364D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008A95-9A2D-F64D-BE5C-E57E4E61782A}" type="datetimeFigureOut">
              <a:rPr lang="en-GB" smtClean="0"/>
              <a:t>05/04/2024</a:t>
            </a:fld>
            <a:endParaRPr lang="en-GB"/>
          </a:p>
        </p:txBody>
      </p:sp>
      <p:sp>
        <p:nvSpPr>
          <p:cNvPr id="5" name="Footer Placeholder 4">
            <a:extLst>
              <a:ext uri="{FF2B5EF4-FFF2-40B4-BE49-F238E27FC236}">
                <a16:creationId xmlns:a16="http://schemas.microsoft.com/office/drawing/2014/main" id="{9862C01B-AC90-7643-8FA3-C0AFB8FA20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E9C8D58-C733-0445-8296-7A332E0A5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A5AA3-290B-844A-8CA4-7C915F890FEC}" type="slidenum">
              <a:rPr lang="en-GB" smtClean="0"/>
              <a:t>‹#›</a:t>
            </a:fld>
            <a:endParaRPr lang="en-GB"/>
          </a:p>
        </p:txBody>
      </p:sp>
    </p:spTree>
    <p:extLst>
      <p:ext uri="{BB962C8B-B14F-4D97-AF65-F5344CB8AC3E}">
        <p14:creationId xmlns:p14="http://schemas.microsoft.com/office/powerpoint/2010/main" val="232260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338453344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openxmlformats.org/officeDocument/2006/relationships/image" Target="../media/image31.tif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8" name="Google Shape;118;p4"/>
          <p:cNvSpPr txBox="1"/>
          <p:nvPr/>
        </p:nvSpPr>
        <p:spPr>
          <a:xfrm>
            <a:off x="2295574" y="741075"/>
            <a:ext cx="3423000" cy="809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330" i="0" u="none" strike="noStrike" kern="0" cap="none" spc="0" normalizeH="0" baseline="0" noProof="0" dirty="0">
                <a:ln>
                  <a:noFill/>
                </a:ln>
                <a:solidFill>
                  <a:srgbClr val="FFFFFF"/>
                </a:solidFill>
                <a:effectLst/>
                <a:uLnTx/>
                <a:uFillTx/>
                <a:latin typeface="Calibri" panose="020F0502020204030204" pitchFamily="34" charset="0"/>
                <a:ea typeface="Arial"/>
                <a:cs typeface="Calibri" panose="020F0502020204030204" pitchFamily="34" charset="0"/>
                <a:sym typeface="Arial"/>
              </a:rPr>
              <a:t>2024 OCEAN DECADE CONFERENCE</a:t>
            </a:r>
            <a:endParaRPr kumimoji="0" sz="1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9" name="Google Shape;119;p4"/>
          <p:cNvSpPr txBox="1"/>
          <p:nvPr/>
        </p:nvSpPr>
        <p:spPr>
          <a:xfrm>
            <a:off x="2447987" y="1622622"/>
            <a:ext cx="3052557"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5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Ocean</a:t>
            </a:r>
            <a:r>
              <a:rPr kumimoji="0" lang="es-ES" sz="15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5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Decade</a:t>
            </a:r>
            <a:r>
              <a:rPr kumimoji="0" lang="es-ES" sz="15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5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Marine </a:t>
            </a:r>
            <a:r>
              <a:rPr kumimoji="0" lang="es-ES" sz="15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Protected</a:t>
            </a:r>
            <a:r>
              <a:rPr kumimoji="0" lang="es-ES" sz="15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5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Areas</a:t>
            </a:r>
            <a:r>
              <a:rPr kumimoji="0" lang="es-ES" sz="15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5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Forum</a:t>
            </a:r>
            <a:r>
              <a:rPr kumimoji="0" lang="es-ES" sz="15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1500" kern="0" noProof="0" dirty="0">
                <a:solidFill>
                  <a:srgbClr val="FFFFFF"/>
                </a:solidFill>
                <a:latin typeface="Calibri Light" panose="020F0302020204030204" pitchFamily="34" charset="0"/>
                <a:ea typeface="Arial"/>
                <a:cs typeface="Calibri Light" panose="020F0302020204030204" pitchFamily="34" charset="0"/>
                <a:sym typeface="Arial"/>
              </a:rPr>
              <a:t>8</a:t>
            </a:r>
            <a:r>
              <a:rPr kumimoji="0" lang="es-ES" sz="15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-9 APRIL 2024</a:t>
            </a:r>
            <a:br>
              <a:rPr kumimoji="0" lang="es-ES" sz="15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br>
            <a:r>
              <a:rPr kumimoji="0" lang="es-ES" sz="15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BARCELONA, SPAIN</a:t>
            </a:r>
            <a:endParaRPr kumimoji="0" lang="es-ES" sz="150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endParaRPr>
          </a:p>
        </p:txBody>
      </p:sp>
      <p:sp>
        <p:nvSpPr>
          <p:cNvPr id="120" name="Google Shape;120;p4"/>
          <p:cNvSpPr txBox="1"/>
          <p:nvPr/>
        </p:nvSpPr>
        <p:spPr>
          <a:xfrm>
            <a:off x="2393551" y="2694043"/>
            <a:ext cx="3253097" cy="24618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As </a:t>
            </a:r>
            <a:r>
              <a:rPr kumimoji="0" lang="es-ES" sz="10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part</a:t>
            </a:r>
            <a:r>
              <a:rPr kumimoji="0" lang="es-ES" sz="10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of </a:t>
            </a:r>
            <a:r>
              <a:rPr kumimoji="0" lang="es-ES" sz="10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the</a:t>
            </a:r>
            <a:r>
              <a:rPr kumimoji="0" lang="es-ES" sz="10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0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Ocean</a:t>
            </a:r>
            <a:r>
              <a:rPr kumimoji="0" lang="es-ES" sz="10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0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Decade</a:t>
            </a:r>
            <a:r>
              <a:rPr kumimoji="0" lang="es-ES" sz="10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0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Week</a:t>
            </a:r>
            <a:r>
              <a:rPr kumimoji="0" lang="es-ES" sz="10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(8-12 </a:t>
            </a:r>
            <a:r>
              <a:rPr kumimoji="0" lang="es-ES" sz="100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April</a:t>
            </a:r>
            <a:r>
              <a:rPr kumimoji="0" lang="es-ES" sz="100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2024)</a:t>
            </a:r>
            <a:endParaRPr kumimoji="0" sz="100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endParaRPr>
          </a:p>
        </p:txBody>
      </p:sp>
      <p:pic>
        <p:nvPicPr>
          <p:cNvPr id="121" name="Google Shape;121;p4"/>
          <p:cNvPicPr preferRelativeResize="0"/>
          <p:nvPr/>
        </p:nvPicPr>
        <p:blipFill rotWithShape="1">
          <a:blip r:embed="rId4">
            <a:alphaModFix/>
          </a:blip>
          <a:srcRect/>
          <a:stretch/>
        </p:blipFill>
        <p:spPr>
          <a:xfrm>
            <a:off x="0" y="487680"/>
            <a:ext cx="12192000" cy="151549"/>
          </a:xfrm>
          <a:prstGeom prst="rect">
            <a:avLst/>
          </a:prstGeom>
          <a:noFill/>
          <a:ln>
            <a:noFill/>
          </a:ln>
        </p:spPr>
      </p:pic>
      <p:sp>
        <p:nvSpPr>
          <p:cNvPr id="10" name="Google Shape;116;p4">
            <a:extLst>
              <a:ext uri="{FF2B5EF4-FFF2-40B4-BE49-F238E27FC236}">
                <a16:creationId xmlns:a16="http://schemas.microsoft.com/office/drawing/2014/main" id="{09C7EB7D-C204-3E41-8122-33479D61C4ED}"/>
              </a:ext>
            </a:extLst>
          </p:cNvPr>
          <p:cNvSpPr txBox="1"/>
          <p:nvPr/>
        </p:nvSpPr>
        <p:spPr>
          <a:xfrm>
            <a:off x="5516032" y="2592701"/>
            <a:ext cx="6588882"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4400" b="1" dirty="0">
                <a:solidFill>
                  <a:schemeClr val="lt1"/>
                </a:solidFill>
                <a:latin typeface="Calibri Light" panose="020F0302020204030204" pitchFamily="34" charset="0"/>
                <a:ea typeface="Arial"/>
                <a:cs typeface="Calibri Light" panose="020F0302020204030204" pitchFamily="34" charset="0"/>
                <a:sym typeface="Arial"/>
              </a:rPr>
              <a:t>Digital </a:t>
            </a:r>
            <a:r>
              <a:rPr lang="es-ES" sz="4400" b="1" dirty="0" err="1">
                <a:solidFill>
                  <a:schemeClr val="lt1"/>
                </a:solidFill>
                <a:latin typeface="Calibri Light" panose="020F0302020204030204" pitchFamily="34" charset="0"/>
                <a:ea typeface="Arial"/>
                <a:cs typeface="Calibri Light" panose="020F0302020204030204" pitchFamily="34" charset="0"/>
                <a:sym typeface="Arial"/>
              </a:rPr>
              <a:t>Twins</a:t>
            </a:r>
            <a:r>
              <a:rPr lang="es-ES" sz="4400" b="1" dirty="0">
                <a:solidFill>
                  <a:schemeClr val="lt1"/>
                </a:solidFill>
                <a:latin typeface="Calibri Light" panose="020F0302020204030204" pitchFamily="34" charset="0"/>
                <a:ea typeface="Arial"/>
                <a:cs typeface="Calibri Light" panose="020F0302020204030204" pitchFamily="34" charset="0"/>
                <a:sym typeface="Arial"/>
              </a:rPr>
              <a:t> of </a:t>
            </a:r>
            <a:r>
              <a:rPr lang="es-ES" sz="4400" b="1" dirty="0" err="1">
                <a:solidFill>
                  <a:schemeClr val="lt1"/>
                </a:solidFill>
                <a:latin typeface="Calibri Light" panose="020F0302020204030204" pitchFamily="34" charset="0"/>
                <a:ea typeface="Arial"/>
                <a:cs typeface="Calibri Light" panose="020F0302020204030204" pitchFamily="34" charset="0"/>
                <a:sym typeface="Arial"/>
              </a:rPr>
              <a:t>the</a:t>
            </a:r>
            <a:r>
              <a:rPr lang="es-ES" sz="4400" b="1" dirty="0">
                <a:solidFill>
                  <a:schemeClr val="lt1"/>
                </a:solidFill>
                <a:latin typeface="Calibri Light" panose="020F0302020204030204" pitchFamily="34" charset="0"/>
                <a:ea typeface="Arial"/>
                <a:cs typeface="Calibri Light" panose="020F0302020204030204" pitchFamily="34" charset="0"/>
                <a:sym typeface="Arial"/>
              </a:rPr>
              <a:t> </a:t>
            </a:r>
            <a:r>
              <a:rPr lang="es-ES" sz="4400" b="1" dirty="0" err="1">
                <a:solidFill>
                  <a:schemeClr val="lt1"/>
                </a:solidFill>
                <a:latin typeface="Calibri Light" panose="020F0302020204030204" pitchFamily="34" charset="0"/>
                <a:ea typeface="Arial"/>
                <a:cs typeface="Calibri Light" panose="020F0302020204030204" pitchFamily="34" charset="0"/>
                <a:sym typeface="Arial"/>
              </a:rPr>
              <a:t>Ocean</a:t>
            </a:r>
            <a:r>
              <a:rPr lang="es-ES" sz="4400" b="1" dirty="0">
                <a:solidFill>
                  <a:schemeClr val="lt1"/>
                </a:solidFill>
                <a:latin typeface="Calibri Light" panose="020F0302020204030204" pitchFamily="34" charset="0"/>
                <a:ea typeface="Arial"/>
                <a:cs typeface="Calibri Light" panose="020F0302020204030204" pitchFamily="34" charset="0"/>
                <a:sym typeface="Arial"/>
              </a:rPr>
              <a:t>: </a:t>
            </a:r>
            <a:r>
              <a:rPr lang="es-ES" sz="4400" b="1" dirty="0" err="1">
                <a:solidFill>
                  <a:schemeClr val="lt1"/>
                </a:solidFill>
                <a:latin typeface="Calibri Light" panose="020F0302020204030204" pitchFamily="34" charset="0"/>
                <a:ea typeface="Arial"/>
                <a:cs typeface="Calibri Light" panose="020F0302020204030204" pitchFamily="34" charset="0"/>
                <a:sym typeface="Arial"/>
              </a:rPr>
              <a:t>Predicting</a:t>
            </a:r>
            <a:r>
              <a:rPr lang="es-ES" sz="4400" b="1" dirty="0">
                <a:solidFill>
                  <a:schemeClr val="lt1"/>
                </a:solidFill>
                <a:latin typeface="Calibri Light" panose="020F0302020204030204" pitchFamily="34" charset="0"/>
                <a:ea typeface="Arial"/>
                <a:cs typeface="Calibri Light" panose="020F0302020204030204" pitchFamily="34" charset="0"/>
                <a:sym typeface="Arial"/>
              </a:rPr>
              <a:t> </a:t>
            </a:r>
            <a:r>
              <a:rPr lang="es-ES" sz="4400" b="1" dirty="0" err="1">
                <a:solidFill>
                  <a:schemeClr val="lt1"/>
                </a:solidFill>
                <a:latin typeface="Calibri Light" panose="020F0302020204030204" pitchFamily="34" charset="0"/>
                <a:ea typeface="Arial"/>
                <a:cs typeface="Calibri Light" panose="020F0302020204030204" pitchFamily="34" charset="0"/>
                <a:sym typeface="Arial"/>
              </a:rPr>
              <a:t>Changes</a:t>
            </a:r>
            <a:endParaRPr lang="es-ES" sz="4400" b="1" dirty="0">
              <a:solidFill>
                <a:schemeClr val="lt1"/>
              </a:solidFill>
              <a:latin typeface="Calibri Light" panose="020F0302020204030204" pitchFamily="34" charset="0"/>
              <a:ea typeface="Arial"/>
              <a:cs typeface="Calibri Light" panose="020F0302020204030204" pitchFamily="34" charset="0"/>
              <a:sym typeface="Arial"/>
            </a:endParaRPr>
          </a:p>
        </p:txBody>
      </p:sp>
      <p:sp>
        <p:nvSpPr>
          <p:cNvPr id="11" name="Google Shape;117;p4">
            <a:extLst>
              <a:ext uri="{FF2B5EF4-FFF2-40B4-BE49-F238E27FC236}">
                <a16:creationId xmlns:a16="http://schemas.microsoft.com/office/drawing/2014/main" id="{6E28B317-121A-1240-A3BB-6122F6B437B8}"/>
              </a:ext>
            </a:extLst>
          </p:cNvPr>
          <p:cNvSpPr txBox="1"/>
          <p:nvPr/>
        </p:nvSpPr>
        <p:spPr>
          <a:xfrm>
            <a:off x="6343158" y="4329970"/>
            <a:ext cx="4673005"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dirty="0">
                <a:solidFill>
                  <a:schemeClr val="bg1"/>
                </a:solidFill>
                <a:latin typeface="Calibri Light" panose="020F0302020204030204" pitchFamily="34" charset="0"/>
                <a:cs typeface="Calibri Light" panose="020F0302020204030204" pitchFamily="34" charset="0"/>
                <a:sym typeface="Arial"/>
              </a:rPr>
              <a:t>Pablo Ortega (BSC)</a:t>
            </a:r>
            <a:endParaRPr sz="3600" dirty="0">
              <a:solidFill>
                <a:schemeClr val="bg1"/>
              </a:solidFill>
              <a:latin typeface="Calibri Light" panose="020F0302020204030204" pitchFamily="34" charset="0"/>
              <a:cs typeface="Calibri Light" panose="020F0302020204030204" pitchFamily="34" charset="0"/>
            </a:endParaRPr>
          </a:p>
        </p:txBody>
      </p:sp>
      <p:pic>
        <p:nvPicPr>
          <p:cNvPr id="12" name="Picture 2" descr="Barcelona Supercomputing Center (BSC)">
            <a:extLst>
              <a:ext uri="{FF2B5EF4-FFF2-40B4-BE49-F238E27FC236}">
                <a16:creationId xmlns:a16="http://schemas.microsoft.com/office/drawing/2014/main" id="{EC963D9B-A39E-D84C-9EDA-17D28BD300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3490" y="5194583"/>
            <a:ext cx="2413501" cy="648000"/>
          </a:xfrm>
          <a:prstGeom prst="rect">
            <a:avLst/>
          </a:prstGeom>
          <a:solidFill>
            <a:schemeClr val="bg1"/>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21;p4">
            <a:extLst>
              <a:ext uri="{FF2B5EF4-FFF2-40B4-BE49-F238E27FC236}">
                <a16:creationId xmlns:a16="http://schemas.microsoft.com/office/drawing/2014/main" id="{70ABFE18-9ED4-CE49-97B9-6303E00B79BD}"/>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7" name="Rectangle 27">
            <a:extLst>
              <a:ext uri="{FF2B5EF4-FFF2-40B4-BE49-F238E27FC236}">
                <a16:creationId xmlns:a16="http://schemas.microsoft.com/office/drawing/2014/main" id="{5E7B296D-E44C-484A-9739-B15B62BC5B5C}"/>
              </a:ext>
            </a:extLst>
          </p:cNvPr>
          <p:cNvSpPr>
            <a:spLocks noChangeArrowheads="1"/>
          </p:cNvSpPr>
          <p:nvPr/>
        </p:nvSpPr>
        <p:spPr bwMode="auto">
          <a:xfrm>
            <a:off x="338570"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Model Resolution</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(a timeline)</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pic>
        <p:nvPicPr>
          <p:cNvPr id="12" name="Picture 2">
            <a:extLst>
              <a:ext uri="{FF2B5EF4-FFF2-40B4-BE49-F238E27FC236}">
                <a16:creationId xmlns:a16="http://schemas.microsoft.com/office/drawing/2014/main" id="{43E012EA-158C-D64B-AAF3-F752E16C9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64" y="3181972"/>
            <a:ext cx="9035140" cy="33481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D8335BC-F2F8-5948-953C-BD69AA9B59E4}"/>
              </a:ext>
            </a:extLst>
          </p:cNvPr>
          <p:cNvSpPr txBox="1"/>
          <p:nvPr/>
        </p:nvSpPr>
        <p:spPr>
          <a:xfrm>
            <a:off x="337165" y="6255595"/>
            <a:ext cx="2558438" cy="461665"/>
          </a:xfrm>
          <a:prstGeom prst="rect">
            <a:avLst/>
          </a:prstGeom>
          <a:noFill/>
        </p:spPr>
        <p:txBody>
          <a:bodyPr wrap="square" rtlCol="0">
            <a:spAutoFit/>
          </a:bodyPr>
          <a:lstStyle/>
          <a:p>
            <a:r>
              <a:rPr lang="en-GB" sz="2400" dirty="0" err="1">
                <a:solidFill>
                  <a:srgbClr val="53ADEC"/>
                </a:solidFill>
                <a:latin typeface="+mj-lt"/>
              </a:rPr>
              <a:t>Rackow</a:t>
            </a:r>
            <a:r>
              <a:rPr lang="en-GB" sz="2400" dirty="0">
                <a:solidFill>
                  <a:srgbClr val="53ADEC"/>
                </a:solidFill>
                <a:latin typeface="+mj-lt"/>
              </a:rPr>
              <a:t> et al 2019</a:t>
            </a:r>
          </a:p>
        </p:txBody>
      </p:sp>
      <p:pic>
        <p:nvPicPr>
          <p:cNvPr id="16" name="Picture 2" descr="orca012_1_atl_absu">
            <a:extLst>
              <a:ext uri="{FF2B5EF4-FFF2-40B4-BE49-F238E27FC236}">
                <a16:creationId xmlns:a16="http://schemas.microsoft.com/office/drawing/2014/main" id="{D4744B4B-6233-A842-8032-012112F1D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482" y="862642"/>
            <a:ext cx="4126387" cy="20137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ucleus for European Modelling of the Ocean model (NEMO)">
            <a:extLst>
              <a:ext uri="{FF2B5EF4-FFF2-40B4-BE49-F238E27FC236}">
                <a16:creationId xmlns:a16="http://schemas.microsoft.com/office/drawing/2014/main" id="{9AA14E68-B0E9-9E46-9E54-D9FBB1F84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32503"/>
            <a:ext cx="1643744" cy="5092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DAA4BFA-C136-8246-B2CA-419A483837B5}"/>
              </a:ext>
            </a:extLst>
          </p:cNvPr>
          <p:cNvSpPr txBox="1"/>
          <p:nvPr/>
        </p:nvSpPr>
        <p:spPr>
          <a:xfrm>
            <a:off x="7537710" y="2855125"/>
            <a:ext cx="7881257" cy="246221"/>
          </a:xfrm>
          <a:prstGeom prst="rect">
            <a:avLst/>
          </a:prstGeom>
          <a:noFill/>
        </p:spPr>
        <p:txBody>
          <a:bodyPr wrap="square">
            <a:spAutoFit/>
          </a:bodyPr>
          <a:lstStyle/>
          <a:p>
            <a:r>
              <a:rPr lang="en-GB" sz="1000" dirty="0">
                <a:solidFill>
                  <a:srgbClr val="0997FF"/>
                </a:solidFill>
                <a:latin typeface="+mj-lt"/>
              </a:rPr>
              <a:t>https://nemo-</a:t>
            </a:r>
            <a:r>
              <a:rPr lang="en-GB" sz="1000" dirty="0" err="1">
                <a:solidFill>
                  <a:srgbClr val="0997FF"/>
                </a:solidFill>
                <a:latin typeface="+mj-lt"/>
              </a:rPr>
              <a:t>related.readthedocs.io</a:t>
            </a:r>
            <a:r>
              <a:rPr lang="en-GB" sz="1000" dirty="0">
                <a:solidFill>
                  <a:srgbClr val="0997FF"/>
                </a:solidFill>
                <a:latin typeface="+mj-lt"/>
              </a:rPr>
              <a:t>/</a:t>
            </a:r>
            <a:r>
              <a:rPr lang="en-GB" sz="1000" dirty="0" err="1">
                <a:solidFill>
                  <a:srgbClr val="0997FF"/>
                </a:solidFill>
                <a:latin typeface="+mj-lt"/>
              </a:rPr>
              <a:t>en</a:t>
            </a:r>
            <a:r>
              <a:rPr lang="en-GB" sz="1000" dirty="0">
                <a:solidFill>
                  <a:srgbClr val="0997FF"/>
                </a:solidFill>
                <a:latin typeface="+mj-lt"/>
              </a:rPr>
              <a:t>/latest/</a:t>
            </a:r>
            <a:r>
              <a:rPr lang="en-GB" sz="1000" dirty="0" err="1">
                <a:solidFill>
                  <a:srgbClr val="0997FF"/>
                </a:solidFill>
                <a:latin typeface="+mj-lt"/>
              </a:rPr>
              <a:t>nemo_notes</a:t>
            </a:r>
            <a:r>
              <a:rPr lang="en-GB" sz="1000" dirty="0">
                <a:solidFill>
                  <a:srgbClr val="0997FF"/>
                </a:solidFill>
                <a:latin typeface="+mj-lt"/>
              </a:rPr>
              <a:t>/</a:t>
            </a:r>
            <a:r>
              <a:rPr lang="en-GB" sz="1000" dirty="0" err="1">
                <a:solidFill>
                  <a:srgbClr val="0997FF"/>
                </a:solidFill>
                <a:latin typeface="+mj-lt"/>
              </a:rPr>
              <a:t>orca_config.htmlv</a:t>
            </a:r>
            <a:endParaRPr lang="en-GB" sz="1000" dirty="0">
              <a:solidFill>
                <a:srgbClr val="0997FF"/>
              </a:solidFill>
              <a:latin typeface="+mj-lt"/>
            </a:endParaRPr>
          </a:p>
        </p:txBody>
      </p:sp>
    </p:spTree>
    <p:extLst>
      <p:ext uri="{BB962C8B-B14F-4D97-AF65-F5344CB8AC3E}">
        <p14:creationId xmlns:p14="http://schemas.microsoft.com/office/powerpoint/2010/main" val="683857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21;p4">
            <a:extLst>
              <a:ext uri="{FF2B5EF4-FFF2-40B4-BE49-F238E27FC236}">
                <a16:creationId xmlns:a16="http://schemas.microsoft.com/office/drawing/2014/main" id="{70ABFE18-9ED4-CE49-97B9-6303E00B79BD}"/>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7" name="Rectangle 27">
            <a:extLst>
              <a:ext uri="{FF2B5EF4-FFF2-40B4-BE49-F238E27FC236}">
                <a16:creationId xmlns:a16="http://schemas.microsoft.com/office/drawing/2014/main" id="{5E7B296D-E44C-484A-9739-B15B62BC5B5C}"/>
              </a:ext>
            </a:extLst>
          </p:cNvPr>
          <p:cNvSpPr>
            <a:spLocks noChangeArrowheads="1"/>
          </p:cNvSpPr>
          <p:nvPr/>
        </p:nvSpPr>
        <p:spPr bwMode="auto">
          <a:xfrm>
            <a:off x="338570"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Model Resolution</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(a timeline)</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pic>
        <p:nvPicPr>
          <p:cNvPr id="16" name="Picture 2" descr="orca012_1_atl_absu">
            <a:extLst>
              <a:ext uri="{FF2B5EF4-FFF2-40B4-BE49-F238E27FC236}">
                <a16:creationId xmlns:a16="http://schemas.microsoft.com/office/drawing/2014/main" id="{D4744B4B-6233-A842-8032-012112F1D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482" y="862642"/>
            <a:ext cx="4126387" cy="20137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ucleus for European Modelling of the Ocean model (NEMO)">
            <a:extLst>
              <a:ext uri="{FF2B5EF4-FFF2-40B4-BE49-F238E27FC236}">
                <a16:creationId xmlns:a16="http://schemas.microsoft.com/office/drawing/2014/main" id="{9AA14E68-B0E9-9E46-9E54-D9FBB1F84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32503"/>
            <a:ext cx="1643744" cy="5092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DAA4BFA-C136-8246-B2CA-419A483837B5}"/>
              </a:ext>
            </a:extLst>
          </p:cNvPr>
          <p:cNvSpPr txBox="1"/>
          <p:nvPr/>
        </p:nvSpPr>
        <p:spPr>
          <a:xfrm>
            <a:off x="7537710" y="2855125"/>
            <a:ext cx="7881257" cy="246221"/>
          </a:xfrm>
          <a:prstGeom prst="rect">
            <a:avLst/>
          </a:prstGeom>
          <a:noFill/>
        </p:spPr>
        <p:txBody>
          <a:bodyPr wrap="square">
            <a:spAutoFit/>
          </a:bodyPr>
          <a:lstStyle/>
          <a:p>
            <a:r>
              <a:rPr lang="en-GB" sz="1000" dirty="0">
                <a:solidFill>
                  <a:srgbClr val="0997FF"/>
                </a:solidFill>
                <a:latin typeface="+mj-lt"/>
              </a:rPr>
              <a:t>https://nemo-</a:t>
            </a:r>
            <a:r>
              <a:rPr lang="en-GB" sz="1000" dirty="0" err="1">
                <a:solidFill>
                  <a:srgbClr val="0997FF"/>
                </a:solidFill>
                <a:latin typeface="+mj-lt"/>
              </a:rPr>
              <a:t>related.readthedocs.io</a:t>
            </a:r>
            <a:r>
              <a:rPr lang="en-GB" sz="1000" dirty="0">
                <a:solidFill>
                  <a:srgbClr val="0997FF"/>
                </a:solidFill>
                <a:latin typeface="+mj-lt"/>
              </a:rPr>
              <a:t>/</a:t>
            </a:r>
            <a:r>
              <a:rPr lang="en-GB" sz="1000" dirty="0" err="1">
                <a:solidFill>
                  <a:srgbClr val="0997FF"/>
                </a:solidFill>
                <a:latin typeface="+mj-lt"/>
              </a:rPr>
              <a:t>en</a:t>
            </a:r>
            <a:r>
              <a:rPr lang="en-GB" sz="1000" dirty="0">
                <a:solidFill>
                  <a:srgbClr val="0997FF"/>
                </a:solidFill>
                <a:latin typeface="+mj-lt"/>
              </a:rPr>
              <a:t>/latest/</a:t>
            </a:r>
            <a:r>
              <a:rPr lang="en-GB" sz="1000" dirty="0" err="1">
                <a:solidFill>
                  <a:srgbClr val="0997FF"/>
                </a:solidFill>
                <a:latin typeface="+mj-lt"/>
              </a:rPr>
              <a:t>nemo_notes</a:t>
            </a:r>
            <a:r>
              <a:rPr lang="en-GB" sz="1000" dirty="0">
                <a:solidFill>
                  <a:srgbClr val="0997FF"/>
                </a:solidFill>
                <a:latin typeface="+mj-lt"/>
              </a:rPr>
              <a:t>/</a:t>
            </a:r>
            <a:r>
              <a:rPr lang="en-GB" sz="1000" dirty="0" err="1">
                <a:solidFill>
                  <a:srgbClr val="0997FF"/>
                </a:solidFill>
                <a:latin typeface="+mj-lt"/>
              </a:rPr>
              <a:t>orca_config.htmlv</a:t>
            </a:r>
            <a:endParaRPr lang="en-GB" sz="1000" dirty="0">
              <a:solidFill>
                <a:srgbClr val="0997FF"/>
              </a:solidFill>
              <a:latin typeface="+mj-lt"/>
            </a:endParaRPr>
          </a:p>
        </p:txBody>
      </p:sp>
      <p:pic>
        <p:nvPicPr>
          <p:cNvPr id="9" name="Picture 2" descr="Details are in the caption following the image">
            <a:extLst>
              <a:ext uri="{FF2B5EF4-FFF2-40B4-BE49-F238E27FC236}">
                <a16:creationId xmlns:a16="http://schemas.microsoft.com/office/drawing/2014/main" id="{56899567-DB42-3B49-9F4C-A6D007A49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4" y="2116601"/>
            <a:ext cx="3724743" cy="4434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4EEC2A-C115-C643-91A5-8D8A2A7E2C86}"/>
              </a:ext>
            </a:extLst>
          </p:cNvPr>
          <p:cNvSpPr txBox="1"/>
          <p:nvPr/>
        </p:nvSpPr>
        <p:spPr>
          <a:xfrm>
            <a:off x="656371" y="6236741"/>
            <a:ext cx="2133084" cy="369332"/>
          </a:xfrm>
          <a:prstGeom prst="rect">
            <a:avLst/>
          </a:prstGeom>
          <a:noFill/>
        </p:spPr>
        <p:txBody>
          <a:bodyPr wrap="none" rtlCol="0">
            <a:spAutoFit/>
          </a:bodyPr>
          <a:lstStyle/>
          <a:p>
            <a:r>
              <a:rPr lang="en-GB" dirty="0">
                <a:solidFill>
                  <a:schemeClr val="bg1"/>
                </a:solidFill>
                <a:latin typeface="+mj-lt"/>
              </a:rPr>
              <a:t>Grid cell size </a:t>
            </a:r>
            <a:r>
              <a:rPr lang="en-GB" b="1" dirty="0">
                <a:solidFill>
                  <a:schemeClr val="bg1"/>
                </a:solidFill>
                <a:latin typeface="Calibri" panose="020F0502020204030204" pitchFamily="34" charset="0"/>
                <a:cs typeface="Calibri" panose="020F0502020204030204" pitchFamily="34" charset="0"/>
              </a:rPr>
              <a:t>&lt; 10 km</a:t>
            </a:r>
          </a:p>
        </p:txBody>
      </p:sp>
      <p:sp>
        <p:nvSpPr>
          <p:cNvPr id="14" name="TextBox 13">
            <a:extLst>
              <a:ext uri="{FF2B5EF4-FFF2-40B4-BE49-F238E27FC236}">
                <a16:creationId xmlns:a16="http://schemas.microsoft.com/office/drawing/2014/main" id="{D73B984A-4B3F-004D-B04C-110102AD57FB}"/>
              </a:ext>
            </a:extLst>
          </p:cNvPr>
          <p:cNvSpPr txBox="1"/>
          <p:nvPr/>
        </p:nvSpPr>
        <p:spPr>
          <a:xfrm>
            <a:off x="507394" y="2189386"/>
            <a:ext cx="2741969" cy="461665"/>
          </a:xfrm>
          <a:prstGeom prst="rect">
            <a:avLst/>
          </a:prstGeom>
          <a:noFill/>
        </p:spPr>
        <p:txBody>
          <a:bodyPr wrap="none" rtlCol="0">
            <a:spAutoFit/>
          </a:bodyPr>
          <a:lstStyle/>
          <a:p>
            <a:r>
              <a:rPr lang="en-GB" sz="2400" dirty="0">
                <a:solidFill>
                  <a:schemeClr val="bg1"/>
                </a:solidFill>
                <a:latin typeface="+mj-lt"/>
              </a:rPr>
              <a:t>Petersen et al (2019)</a:t>
            </a:r>
          </a:p>
        </p:txBody>
      </p:sp>
      <p:sp>
        <p:nvSpPr>
          <p:cNvPr id="15" name="TextBox 14">
            <a:extLst>
              <a:ext uri="{FF2B5EF4-FFF2-40B4-BE49-F238E27FC236}">
                <a16:creationId xmlns:a16="http://schemas.microsoft.com/office/drawing/2014/main" id="{F622ADD9-B9F3-054D-A0C2-AFDD015A4E1C}"/>
              </a:ext>
            </a:extLst>
          </p:cNvPr>
          <p:cNvSpPr txBox="1"/>
          <p:nvPr/>
        </p:nvSpPr>
        <p:spPr>
          <a:xfrm>
            <a:off x="679850" y="3992005"/>
            <a:ext cx="2193999" cy="369332"/>
          </a:xfrm>
          <a:prstGeom prst="rect">
            <a:avLst/>
          </a:prstGeom>
          <a:noFill/>
        </p:spPr>
        <p:txBody>
          <a:bodyPr wrap="none" rtlCol="0">
            <a:spAutoFit/>
          </a:bodyPr>
          <a:lstStyle/>
          <a:p>
            <a:r>
              <a:rPr lang="en-GB" dirty="0">
                <a:solidFill>
                  <a:schemeClr val="bg1"/>
                </a:solidFill>
                <a:latin typeface="+mj-lt"/>
              </a:rPr>
              <a:t>Grid cell size &gt; </a:t>
            </a:r>
            <a:r>
              <a:rPr lang="en-GB" b="1" dirty="0">
                <a:solidFill>
                  <a:schemeClr val="bg1"/>
                </a:solidFill>
                <a:latin typeface="Calibri" panose="020F0502020204030204" pitchFamily="34" charset="0"/>
                <a:cs typeface="Calibri" panose="020F0502020204030204" pitchFamily="34" charset="0"/>
              </a:rPr>
              <a:t>50 km</a:t>
            </a:r>
          </a:p>
        </p:txBody>
      </p:sp>
    </p:spTree>
    <p:extLst>
      <p:ext uri="{BB962C8B-B14F-4D97-AF65-F5344CB8AC3E}">
        <p14:creationId xmlns:p14="http://schemas.microsoft.com/office/powerpoint/2010/main" val="3722352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21;p4">
            <a:extLst>
              <a:ext uri="{FF2B5EF4-FFF2-40B4-BE49-F238E27FC236}">
                <a16:creationId xmlns:a16="http://schemas.microsoft.com/office/drawing/2014/main" id="{70ABFE18-9ED4-CE49-97B9-6303E00B79BD}"/>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7" name="Rectangle 27">
            <a:extLst>
              <a:ext uri="{FF2B5EF4-FFF2-40B4-BE49-F238E27FC236}">
                <a16:creationId xmlns:a16="http://schemas.microsoft.com/office/drawing/2014/main" id="{5E7B296D-E44C-484A-9739-B15B62BC5B5C}"/>
              </a:ext>
            </a:extLst>
          </p:cNvPr>
          <p:cNvSpPr>
            <a:spLocks noChangeArrowheads="1"/>
          </p:cNvSpPr>
          <p:nvPr/>
        </p:nvSpPr>
        <p:spPr bwMode="auto">
          <a:xfrm>
            <a:off x="338570"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Model Resolution</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(a timeline)</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pic>
        <p:nvPicPr>
          <p:cNvPr id="16" name="Picture 2" descr="orca012_1_atl_absu">
            <a:extLst>
              <a:ext uri="{FF2B5EF4-FFF2-40B4-BE49-F238E27FC236}">
                <a16:creationId xmlns:a16="http://schemas.microsoft.com/office/drawing/2014/main" id="{D4744B4B-6233-A842-8032-012112F1D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482" y="862642"/>
            <a:ext cx="4126387" cy="20137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ucleus for European Modelling of the Ocean model (NEMO)">
            <a:extLst>
              <a:ext uri="{FF2B5EF4-FFF2-40B4-BE49-F238E27FC236}">
                <a16:creationId xmlns:a16="http://schemas.microsoft.com/office/drawing/2014/main" id="{9AA14E68-B0E9-9E46-9E54-D9FBB1F84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332503"/>
            <a:ext cx="1643744" cy="5092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DAA4BFA-C136-8246-B2CA-419A483837B5}"/>
              </a:ext>
            </a:extLst>
          </p:cNvPr>
          <p:cNvSpPr txBox="1"/>
          <p:nvPr/>
        </p:nvSpPr>
        <p:spPr>
          <a:xfrm>
            <a:off x="7537710" y="2855125"/>
            <a:ext cx="7881257" cy="246221"/>
          </a:xfrm>
          <a:prstGeom prst="rect">
            <a:avLst/>
          </a:prstGeom>
          <a:noFill/>
        </p:spPr>
        <p:txBody>
          <a:bodyPr wrap="square">
            <a:spAutoFit/>
          </a:bodyPr>
          <a:lstStyle/>
          <a:p>
            <a:r>
              <a:rPr lang="en-GB" sz="1000" dirty="0">
                <a:solidFill>
                  <a:srgbClr val="0997FF"/>
                </a:solidFill>
                <a:latin typeface="+mj-lt"/>
              </a:rPr>
              <a:t>https://nemo-</a:t>
            </a:r>
            <a:r>
              <a:rPr lang="en-GB" sz="1000" dirty="0" err="1">
                <a:solidFill>
                  <a:srgbClr val="0997FF"/>
                </a:solidFill>
                <a:latin typeface="+mj-lt"/>
              </a:rPr>
              <a:t>related.readthedocs.io</a:t>
            </a:r>
            <a:r>
              <a:rPr lang="en-GB" sz="1000" dirty="0">
                <a:solidFill>
                  <a:srgbClr val="0997FF"/>
                </a:solidFill>
                <a:latin typeface="+mj-lt"/>
              </a:rPr>
              <a:t>/</a:t>
            </a:r>
            <a:r>
              <a:rPr lang="en-GB" sz="1000" dirty="0" err="1">
                <a:solidFill>
                  <a:srgbClr val="0997FF"/>
                </a:solidFill>
                <a:latin typeface="+mj-lt"/>
              </a:rPr>
              <a:t>en</a:t>
            </a:r>
            <a:r>
              <a:rPr lang="en-GB" sz="1000" dirty="0">
                <a:solidFill>
                  <a:srgbClr val="0997FF"/>
                </a:solidFill>
                <a:latin typeface="+mj-lt"/>
              </a:rPr>
              <a:t>/latest/</a:t>
            </a:r>
            <a:r>
              <a:rPr lang="en-GB" sz="1000" dirty="0" err="1">
                <a:solidFill>
                  <a:srgbClr val="0997FF"/>
                </a:solidFill>
                <a:latin typeface="+mj-lt"/>
              </a:rPr>
              <a:t>nemo_notes</a:t>
            </a:r>
            <a:r>
              <a:rPr lang="en-GB" sz="1000" dirty="0">
                <a:solidFill>
                  <a:srgbClr val="0997FF"/>
                </a:solidFill>
                <a:latin typeface="+mj-lt"/>
              </a:rPr>
              <a:t>/</a:t>
            </a:r>
            <a:r>
              <a:rPr lang="en-GB" sz="1000" dirty="0" err="1">
                <a:solidFill>
                  <a:srgbClr val="0997FF"/>
                </a:solidFill>
                <a:latin typeface="+mj-lt"/>
              </a:rPr>
              <a:t>orca_config.htmlv</a:t>
            </a:r>
            <a:endParaRPr lang="en-GB" sz="1000" dirty="0">
              <a:solidFill>
                <a:srgbClr val="0997FF"/>
              </a:solidFill>
              <a:latin typeface="+mj-lt"/>
            </a:endParaRPr>
          </a:p>
        </p:txBody>
      </p:sp>
      <p:pic>
        <p:nvPicPr>
          <p:cNvPr id="9" name="Picture 2" descr="Details are in the caption following the image">
            <a:extLst>
              <a:ext uri="{FF2B5EF4-FFF2-40B4-BE49-F238E27FC236}">
                <a16:creationId xmlns:a16="http://schemas.microsoft.com/office/drawing/2014/main" id="{56899567-DB42-3B49-9F4C-A6D007A49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4" y="2116601"/>
            <a:ext cx="3724743" cy="4434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4EEC2A-C115-C643-91A5-8D8A2A7E2C86}"/>
              </a:ext>
            </a:extLst>
          </p:cNvPr>
          <p:cNvSpPr txBox="1"/>
          <p:nvPr/>
        </p:nvSpPr>
        <p:spPr>
          <a:xfrm>
            <a:off x="656371" y="6236741"/>
            <a:ext cx="2133084" cy="369332"/>
          </a:xfrm>
          <a:prstGeom prst="rect">
            <a:avLst/>
          </a:prstGeom>
          <a:noFill/>
        </p:spPr>
        <p:txBody>
          <a:bodyPr wrap="none" rtlCol="0">
            <a:spAutoFit/>
          </a:bodyPr>
          <a:lstStyle/>
          <a:p>
            <a:r>
              <a:rPr lang="en-GB" dirty="0">
                <a:solidFill>
                  <a:schemeClr val="bg1"/>
                </a:solidFill>
                <a:latin typeface="+mj-lt"/>
              </a:rPr>
              <a:t>Grid cell size </a:t>
            </a:r>
            <a:r>
              <a:rPr lang="en-GB" b="1" dirty="0">
                <a:solidFill>
                  <a:schemeClr val="bg1"/>
                </a:solidFill>
                <a:latin typeface="Calibri" panose="020F0502020204030204" pitchFamily="34" charset="0"/>
                <a:cs typeface="Calibri" panose="020F0502020204030204" pitchFamily="34" charset="0"/>
              </a:rPr>
              <a:t>&lt; 10 km</a:t>
            </a:r>
          </a:p>
        </p:txBody>
      </p:sp>
      <p:sp>
        <p:nvSpPr>
          <p:cNvPr id="14" name="TextBox 13">
            <a:extLst>
              <a:ext uri="{FF2B5EF4-FFF2-40B4-BE49-F238E27FC236}">
                <a16:creationId xmlns:a16="http://schemas.microsoft.com/office/drawing/2014/main" id="{D73B984A-4B3F-004D-B04C-110102AD57FB}"/>
              </a:ext>
            </a:extLst>
          </p:cNvPr>
          <p:cNvSpPr txBox="1"/>
          <p:nvPr/>
        </p:nvSpPr>
        <p:spPr>
          <a:xfrm>
            <a:off x="507394" y="2189386"/>
            <a:ext cx="2741969" cy="461665"/>
          </a:xfrm>
          <a:prstGeom prst="rect">
            <a:avLst/>
          </a:prstGeom>
          <a:noFill/>
        </p:spPr>
        <p:txBody>
          <a:bodyPr wrap="none" rtlCol="0">
            <a:spAutoFit/>
          </a:bodyPr>
          <a:lstStyle/>
          <a:p>
            <a:r>
              <a:rPr lang="en-GB" sz="2400" dirty="0">
                <a:solidFill>
                  <a:schemeClr val="bg1"/>
                </a:solidFill>
                <a:latin typeface="+mj-lt"/>
              </a:rPr>
              <a:t>Petersen et al (2019)</a:t>
            </a:r>
          </a:p>
        </p:txBody>
      </p:sp>
      <p:sp>
        <p:nvSpPr>
          <p:cNvPr id="15" name="TextBox 14">
            <a:extLst>
              <a:ext uri="{FF2B5EF4-FFF2-40B4-BE49-F238E27FC236}">
                <a16:creationId xmlns:a16="http://schemas.microsoft.com/office/drawing/2014/main" id="{F622ADD9-B9F3-054D-A0C2-AFDD015A4E1C}"/>
              </a:ext>
            </a:extLst>
          </p:cNvPr>
          <p:cNvSpPr txBox="1"/>
          <p:nvPr/>
        </p:nvSpPr>
        <p:spPr>
          <a:xfrm>
            <a:off x="679850" y="3992005"/>
            <a:ext cx="2193999" cy="369332"/>
          </a:xfrm>
          <a:prstGeom prst="rect">
            <a:avLst/>
          </a:prstGeom>
          <a:noFill/>
        </p:spPr>
        <p:txBody>
          <a:bodyPr wrap="none" rtlCol="0">
            <a:spAutoFit/>
          </a:bodyPr>
          <a:lstStyle/>
          <a:p>
            <a:r>
              <a:rPr lang="en-GB" dirty="0">
                <a:solidFill>
                  <a:schemeClr val="bg1"/>
                </a:solidFill>
                <a:latin typeface="+mj-lt"/>
              </a:rPr>
              <a:t>Grid cell size &gt; </a:t>
            </a:r>
            <a:r>
              <a:rPr lang="en-GB" b="1" dirty="0">
                <a:solidFill>
                  <a:schemeClr val="bg1"/>
                </a:solidFill>
                <a:latin typeface="Calibri" panose="020F0502020204030204" pitchFamily="34" charset="0"/>
                <a:cs typeface="Calibri" panose="020F0502020204030204" pitchFamily="34" charset="0"/>
              </a:rPr>
              <a:t>50 km</a:t>
            </a:r>
          </a:p>
        </p:txBody>
      </p:sp>
      <p:pic>
        <p:nvPicPr>
          <p:cNvPr id="12" name="Shape 60">
            <a:extLst>
              <a:ext uri="{FF2B5EF4-FFF2-40B4-BE49-F238E27FC236}">
                <a16:creationId xmlns:a16="http://schemas.microsoft.com/office/drawing/2014/main" id="{1AD466BF-6939-A14F-A2F2-72D1C04FFE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5913" y="3477019"/>
            <a:ext cx="4993427"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Shape 61">
            <a:extLst>
              <a:ext uri="{FF2B5EF4-FFF2-40B4-BE49-F238E27FC236}">
                <a16:creationId xmlns:a16="http://schemas.microsoft.com/office/drawing/2014/main" id="{5FCC20E5-BD3E-484F-A58F-883AE2A1EC0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l="7927"/>
          <a:stretch>
            <a:fillRect/>
          </a:stretch>
        </p:blipFill>
        <p:spPr bwMode="auto">
          <a:xfrm>
            <a:off x="4505447" y="4086521"/>
            <a:ext cx="2382450" cy="16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hape 62">
            <a:extLst>
              <a:ext uri="{FF2B5EF4-FFF2-40B4-BE49-F238E27FC236}">
                <a16:creationId xmlns:a16="http://schemas.microsoft.com/office/drawing/2014/main" id="{DD0C4539-669E-644F-8E2D-9029A094AEE4}"/>
              </a:ext>
            </a:extLst>
          </p:cNvPr>
          <p:cNvSpPr txBox="1">
            <a:spLocks noChangeArrowheads="1"/>
          </p:cNvSpPr>
          <p:nvPr/>
        </p:nvSpPr>
        <p:spPr bwMode="auto">
          <a:xfrm>
            <a:off x="7107493" y="3550544"/>
            <a:ext cx="1656342" cy="11755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316" tIns="89316" rIns="89316" bIns="89316"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n-ES" sz="2800" b="1" dirty="0" err="1">
                <a:solidFill>
                  <a:srgbClr val="2F5597"/>
                </a:solidFill>
                <a:latin typeface="Calibri" panose="020F0502020204030204" pitchFamily="34" charset="0"/>
                <a:cs typeface="Calibri" panose="020F0502020204030204" pitchFamily="34" charset="0"/>
              </a:rPr>
              <a:t>Today</a:t>
            </a:r>
            <a:endParaRPr lang="es-ES" altLang="en-ES" sz="2800" b="1" dirty="0">
              <a:solidFill>
                <a:srgbClr val="2F5597"/>
              </a:solidFill>
              <a:latin typeface="Calibri" panose="020F0502020204030204" pitchFamily="34" charset="0"/>
              <a:cs typeface="Calibri" panose="020F0502020204030204" pitchFamily="34" charset="0"/>
            </a:endParaRPr>
          </a:p>
        </p:txBody>
      </p:sp>
      <p:sp>
        <p:nvSpPr>
          <p:cNvPr id="22" name="Shape 63">
            <a:extLst>
              <a:ext uri="{FF2B5EF4-FFF2-40B4-BE49-F238E27FC236}">
                <a16:creationId xmlns:a16="http://schemas.microsoft.com/office/drawing/2014/main" id="{C4F6E219-55CE-7543-9B40-80EF7DFB1A58}"/>
              </a:ext>
            </a:extLst>
          </p:cNvPr>
          <p:cNvSpPr txBox="1">
            <a:spLocks noChangeArrowheads="1"/>
          </p:cNvSpPr>
          <p:nvPr/>
        </p:nvSpPr>
        <p:spPr bwMode="auto">
          <a:xfrm>
            <a:off x="4332173" y="3288605"/>
            <a:ext cx="2405417" cy="857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316" tIns="89316" rIns="89316" bIns="8931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s-ES" altLang="en-ES" sz="2149" dirty="0" err="1">
                <a:solidFill>
                  <a:srgbClr val="2F5597"/>
                </a:solidFill>
                <a:latin typeface="+mj-lt"/>
                <a:cs typeface="Calibri" panose="020F0502020204030204" pitchFamily="34" charset="0"/>
              </a:rPr>
              <a:t>Typical</a:t>
            </a:r>
            <a:r>
              <a:rPr lang="es-ES" altLang="en-ES" sz="2149" dirty="0">
                <a:solidFill>
                  <a:srgbClr val="2F5597"/>
                </a:solidFill>
                <a:latin typeface="+mj-lt"/>
                <a:cs typeface="Calibri" panose="020F0502020204030204" pitchFamily="34" charset="0"/>
              </a:rPr>
              <a:t> </a:t>
            </a:r>
            <a:r>
              <a:rPr lang="es-ES" altLang="en-ES" sz="2149" dirty="0" err="1">
                <a:solidFill>
                  <a:srgbClr val="2F5597"/>
                </a:solidFill>
                <a:latin typeface="+mj-lt"/>
                <a:cs typeface="Calibri" panose="020F0502020204030204" pitchFamily="34" charset="0"/>
              </a:rPr>
              <a:t>resolutions</a:t>
            </a:r>
            <a:r>
              <a:rPr lang="es-ES" altLang="en-ES" sz="2149" dirty="0">
                <a:solidFill>
                  <a:srgbClr val="2F5597"/>
                </a:solidFill>
                <a:latin typeface="+mj-lt"/>
                <a:cs typeface="Calibri" panose="020F0502020204030204" pitchFamily="34" charset="0"/>
              </a:rPr>
              <a:t> </a:t>
            </a:r>
            <a:r>
              <a:rPr lang="es-ES" altLang="en-ES" sz="2149" b="1" dirty="0">
                <a:solidFill>
                  <a:srgbClr val="2F5597"/>
                </a:solidFill>
                <a:latin typeface="+mj-lt"/>
                <a:cs typeface="Calibri" panose="020F0502020204030204" pitchFamily="34" charset="0"/>
              </a:rPr>
              <a:t>in </a:t>
            </a:r>
            <a:r>
              <a:rPr lang="es-ES" altLang="en-ES" sz="2149" b="1" dirty="0" err="1">
                <a:solidFill>
                  <a:srgbClr val="2F5597"/>
                </a:solidFill>
                <a:latin typeface="+mj-lt"/>
                <a:cs typeface="Calibri" panose="020F0502020204030204" pitchFamily="34" charset="0"/>
              </a:rPr>
              <a:t>the</a:t>
            </a:r>
            <a:r>
              <a:rPr lang="es-ES" altLang="en-ES" sz="2149" b="1" dirty="0">
                <a:solidFill>
                  <a:srgbClr val="2F5597"/>
                </a:solidFill>
                <a:latin typeface="+mj-lt"/>
                <a:cs typeface="Calibri" panose="020F0502020204030204" pitchFamily="34" charset="0"/>
              </a:rPr>
              <a:t> 90s</a:t>
            </a:r>
          </a:p>
        </p:txBody>
      </p:sp>
    </p:spTree>
    <p:extLst>
      <p:ext uri="{BB962C8B-B14F-4D97-AF65-F5344CB8AC3E}">
        <p14:creationId xmlns:p14="http://schemas.microsoft.com/office/powerpoint/2010/main" val="390924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1;p4">
            <a:extLst>
              <a:ext uri="{FF2B5EF4-FFF2-40B4-BE49-F238E27FC236}">
                <a16:creationId xmlns:a16="http://schemas.microsoft.com/office/drawing/2014/main" id="{F6D424D1-5574-E44F-9546-864C4BBF6C84}"/>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5" name="Rectangle 27">
            <a:extLst>
              <a:ext uri="{FF2B5EF4-FFF2-40B4-BE49-F238E27FC236}">
                <a16:creationId xmlns:a16="http://schemas.microsoft.com/office/drawing/2014/main" id="{3C3AF7E6-A610-6F41-ABF2-B9AEC4EC094F}"/>
              </a:ext>
            </a:extLst>
          </p:cNvPr>
          <p:cNvSpPr>
            <a:spLocks noChangeArrowheads="1"/>
          </p:cNvSpPr>
          <p:nvPr/>
        </p:nvSpPr>
        <p:spPr bwMode="auto">
          <a:xfrm>
            <a:off x="-254475"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Digital Twins</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(one step further)</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pic>
        <p:nvPicPr>
          <p:cNvPr id="7" name="Picture 2" descr="Destination Earth">
            <a:extLst>
              <a:ext uri="{FF2B5EF4-FFF2-40B4-BE49-F238E27FC236}">
                <a16:creationId xmlns:a16="http://schemas.microsoft.com/office/drawing/2014/main" id="{4F04A2D8-218F-9E4C-8090-63DF2F574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09" b="9725"/>
          <a:stretch/>
        </p:blipFill>
        <p:spPr bwMode="auto">
          <a:xfrm>
            <a:off x="4203826" y="696695"/>
            <a:ext cx="6800391" cy="41521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randing guidelines | Copernicus">
            <a:extLst>
              <a:ext uri="{FF2B5EF4-FFF2-40B4-BE49-F238E27FC236}">
                <a16:creationId xmlns:a16="http://schemas.microsoft.com/office/drawing/2014/main" id="{D34A5D2B-C64B-964B-8659-54D0D3058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6430" y="4365745"/>
            <a:ext cx="1752070" cy="35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638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1;p4">
            <a:extLst>
              <a:ext uri="{FF2B5EF4-FFF2-40B4-BE49-F238E27FC236}">
                <a16:creationId xmlns:a16="http://schemas.microsoft.com/office/drawing/2014/main" id="{F6D424D1-5574-E44F-9546-864C4BBF6C84}"/>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5" name="Rectangle 27">
            <a:extLst>
              <a:ext uri="{FF2B5EF4-FFF2-40B4-BE49-F238E27FC236}">
                <a16:creationId xmlns:a16="http://schemas.microsoft.com/office/drawing/2014/main" id="{3C3AF7E6-A610-6F41-ABF2-B9AEC4EC094F}"/>
              </a:ext>
            </a:extLst>
          </p:cNvPr>
          <p:cNvSpPr>
            <a:spLocks noChangeArrowheads="1"/>
          </p:cNvSpPr>
          <p:nvPr/>
        </p:nvSpPr>
        <p:spPr bwMode="auto">
          <a:xfrm>
            <a:off x="-254475"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Digital Twins</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(one step further)</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pic>
        <p:nvPicPr>
          <p:cNvPr id="7" name="Picture 2" descr="Destination Earth">
            <a:extLst>
              <a:ext uri="{FF2B5EF4-FFF2-40B4-BE49-F238E27FC236}">
                <a16:creationId xmlns:a16="http://schemas.microsoft.com/office/drawing/2014/main" id="{4F04A2D8-218F-9E4C-8090-63DF2F574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09" b="9725"/>
          <a:stretch/>
        </p:blipFill>
        <p:spPr bwMode="auto">
          <a:xfrm>
            <a:off x="4203826" y="696695"/>
            <a:ext cx="6800391" cy="41521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randing guidelines | Copernicus">
            <a:extLst>
              <a:ext uri="{FF2B5EF4-FFF2-40B4-BE49-F238E27FC236}">
                <a16:creationId xmlns:a16="http://schemas.microsoft.com/office/drawing/2014/main" id="{D34A5D2B-C64B-964B-8659-54D0D3058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6430" y="4365745"/>
            <a:ext cx="1752070" cy="35520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77;p75">
            <a:extLst>
              <a:ext uri="{FF2B5EF4-FFF2-40B4-BE49-F238E27FC236}">
                <a16:creationId xmlns:a16="http://schemas.microsoft.com/office/drawing/2014/main" id="{543F2A8C-02C7-814D-9106-12C40C877961}"/>
              </a:ext>
            </a:extLst>
          </p:cNvPr>
          <p:cNvSpPr/>
          <p:nvPr/>
        </p:nvSpPr>
        <p:spPr>
          <a:xfrm>
            <a:off x="558801" y="5030313"/>
            <a:ext cx="11315700" cy="1623728"/>
          </a:xfrm>
          <a:prstGeom prst="roundRect">
            <a:avLst>
              <a:gd name="adj" fmla="val 16667"/>
            </a:avLst>
          </a:prstGeom>
          <a:solidFill>
            <a:srgbClr val="9699B5"/>
          </a:solidFill>
          <a:ln w="34925" cap="flat" cmpd="sng">
            <a:solidFill>
              <a:srgbClr val="202C46"/>
            </a:solidFill>
            <a:prstDash val="solid"/>
            <a:round/>
            <a:headEnd type="none" w="sm" len="sm"/>
            <a:tailEnd type="none" w="sm" len="sm"/>
          </a:ln>
        </p:spPr>
        <p:txBody>
          <a:bodyPr spcFirstLastPara="1" wrap="square" lIns="216000" tIns="36000" rIns="216000" bIns="36000" anchor="ctr" anchorCtr="0">
            <a:noAutofit/>
          </a:bodyPr>
          <a:lstStyle/>
          <a:p>
            <a:pPr marL="0" marR="0" lvl="0" indent="0" algn="just" rtl="0">
              <a:lnSpc>
                <a:spcPct val="100000"/>
              </a:lnSpc>
              <a:spcBef>
                <a:spcPts val="0"/>
              </a:spcBef>
              <a:spcAft>
                <a:spcPts val="0"/>
              </a:spcAft>
              <a:buNone/>
            </a:pPr>
            <a:r>
              <a:rPr lang="en-GB" sz="2200" b="1" i="0" u="none" strike="noStrike" cap="none" dirty="0">
                <a:solidFill>
                  <a:schemeClr val="bg1"/>
                </a:solidFill>
                <a:ea typeface="Helvetica Neue"/>
                <a:cs typeface="Calibri" panose="020F0502020204030204" pitchFamily="34" charset="0"/>
                <a:sym typeface="Helvetica Neue"/>
              </a:rPr>
              <a:t>Destination Earth </a:t>
            </a:r>
            <a:r>
              <a:rPr lang="en-GB" sz="2200" b="0" i="0" u="none" strike="noStrike" cap="none" dirty="0">
                <a:solidFill>
                  <a:schemeClr val="bg1"/>
                </a:solidFill>
                <a:latin typeface="+mj-lt"/>
                <a:ea typeface="Helvetica Neue"/>
                <a:cs typeface="Calibri" panose="020F0502020204030204" pitchFamily="34" charset="0"/>
                <a:sym typeface="Helvetica Neue"/>
              </a:rPr>
              <a:t>is developing a new type of climate information system tailored to </a:t>
            </a:r>
            <a:r>
              <a:rPr lang="en-GB" sz="2200" b="1" i="0" u="none" strike="noStrike" cap="none" dirty="0">
                <a:solidFill>
                  <a:schemeClr val="bg1"/>
                </a:solidFill>
                <a:latin typeface="Calibri" panose="020F0502020204030204" pitchFamily="34" charset="0"/>
                <a:ea typeface="Helvetica Neue"/>
                <a:cs typeface="Calibri" panose="020F0502020204030204" pitchFamily="34" charset="0"/>
                <a:sym typeface="Helvetica Neue"/>
              </a:rPr>
              <a:t>assess the impacts of climate change and different </a:t>
            </a:r>
            <a:r>
              <a:rPr lang="en-GB" sz="2200" b="1" i="0" u="none" strike="noStrike" cap="none" dirty="0">
                <a:solidFill>
                  <a:srgbClr val="002060"/>
                </a:solidFill>
                <a:latin typeface="Calibri" panose="020F0502020204030204" pitchFamily="34" charset="0"/>
                <a:ea typeface="Helvetica Neue"/>
                <a:cs typeface="Calibri" panose="020F0502020204030204" pitchFamily="34" charset="0"/>
                <a:sym typeface="Helvetica Neue"/>
              </a:rPr>
              <a:t>adaptation</a:t>
            </a:r>
            <a:r>
              <a:rPr lang="en-GB" sz="2200" b="1" i="0" u="none" strike="noStrike" cap="none" dirty="0">
                <a:solidFill>
                  <a:schemeClr val="bg1"/>
                </a:solidFill>
                <a:latin typeface="Calibri" panose="020F0502020204030204" pitchFamily="34" charset="0"/>
                <a:ea typeface="Helvetica Neue"/>
                <a:cs typeface="Calibri" panose="020F0502020204030204" pitchFamily="34" charset="0"/>
                <a:sym typeface="Helvetica Neue"/>
              </a:rPr>
              <a:t> </a:t>
            </a:r>
            <a:r>
              <a:rPr lang="en-GB" sz="2200" b="1" i="0" u="none" strike="noStrike" cap="none" dirty="0">
                <a:solidFill>
                  <a:srgbClr val="002060"/>
                </a:solidFill>
                <a:latin typeface="Calibri" panose="020F0502020204030204" pitchFamily="34" charset="0"/>
                <a:ea typeface="Helvetica Neue"/>
                <a:cs typeface="Calibri" panose="020F0502020204030204" pitchFamily="34" charset="0"/>
                <a:sym typeface="Helvetica Neue"/>
              </a:rPr>
              <a:t>strategies</a:t>
            </a:r>
            <a:r>
              <a:rPr lang="en-GB" sz="2200" b="1" i="0" u="none" strike="noStrike" cap="none" dirty="0">
                <a:solidFill>
                  <a:schemeClr val="bg1"/>
                </a:solidFill>
                <a:latin typeface="+mj-lt"/>
                <a:ea typeface="Helvetica Neue"/>
                <a:cs typeface="Calibri" panose="020F0502020204030204" pitchFamily="34" charset="0"/>
                <a:sym typeface="Helvetica Neue"/>
              </a:rPr>
              <a:t> </a:t>
            </a:r>
            <a:r>
              <a:rPr lang="en-GB" sz="2200" b="0" i="0" u="none" strike="noStrike" cap="none" dirty="0">
                <a:solidFill>
                  <a:schemeClr val="bg1"/>
                </a:solidFill>
                <a:latin typeface="+mj-lt"/>
                <a:ea typeface="Helvetica Neue"/>
                <a:cs typeface="Calibri" panose="020F0502020204030204" pitchFamily="34" charset="0"/>
                <a:sym typeface="Helvetica Neue"/>
              </a:rPr>
              <a:t>at local and regional levels over multiple decades using a strategy where </a:t>
            </a:r>
            <a:r>
              <a:rPr lang="en-GB" sz="2200" b="1" i="0" u="none" strike="noStrike" cap="none" dirty="0">
                <a:solidFill>
                  <a:schemeClr val="bg1"/>
                </a:solidFill>
                <a:latin typeface="Calibri" panose="020F0502020204030204" pitchFamily="34" charset="0"/>
                <a:ea typeface="Helvetica Neue"/>
                <a:cs typeface="Calibri" panose="020F0502020204030204" pitchFamily="34" charset="0"/>
                <a:sym typeface="Helvetica Neue"/>
              </a:rPr>
              <a:t>user requests drive the whole production chain</a:t>
            </a:r>
            <a:r>
              <a:rPr lang="en-GB" sz="2200" b="1" i="0" u="none" strike="noStrike" cap="none" dirty="0">
                <a:solidFill>
                  <a:schemeClr val="bg1"/>
                </a:solidFill>
                <a:latin typeface="+mj-lt"/>
                <a:ea typeface="Helvetica Neue"/>
                <a:cs typeface="Calibri" panose="020F0502020204030204" pitchFamily="34" charset="0"/>
                <a:sym typeface="Helvetica Neue"/>
              </a:rPr>
              <a:t>.</a:t>
            </a:r>
            <a:endParaRPr sz="2200" b="0" i="0" u="none" strike="noStrike" cap="none" dirty="0">
              <a:solidFill>
                <a:schemeClr val="bg1"/>
              </a:solidFill>
              <a:latin typeface="+mj-lt"/>
              <a:ea typeface="Helvetica Neue"/>
              <a:cs typeface="Calibri" panose="020F0502020204030204" pitchFamily="34" charset="0"/>
              <a:sym typeface="Helvetica Neue"/>
            </a:endParaRPr>
          </a:p>
        </p:txBody>
      </p:sp>
      <p:pic>
        <p:nvPicPr>
          <p:cNvPr id="9" name="Picture 8" descr="A black background with blue and white text&#10;&#10;Description automatically generated">
            <a:extLst>
              <a:ext uri="{FF2B5EF4-FFF2-40B4-BE49-F238E27FC236}">
                <a16:creationId xmlns:a16="http://schemas.microsoft.com/office/drawing/2014/main" id="{47D9CF53-E103-0A4C-A4E6-195D95EB21F5}"/>
              </a:ext>
            </a:extLst>
          </p:cNvPr>
          <p:cNvPicPr>
            <a:picLocks noChangeAspect="1"/>
          </p:cNvPicPr>
          <p:nvPr/>
        </p:nvPicPr>
        <p:blipFill rotWithShape="1">
          <a:blip r:embed="rId5"/>
          <a:srcRect l="-1173" t="-8735" r="-1650" b="40645"/>
          <a:stretch/>
        </p:blipFill>
        <p:spPr>
          <a:xfrm>
            <a:off x="4580089" y="820685"/>
            <a:ext cx="3738282" cy="437029"/>
          </a:xfrm>
          <a:prstGeom prst="rect">
            <a:avLst/>
          </a:prstGeom>
          <a:solidFill>
            <a:schemeClr val="bg1"/>
          </a:solidFill>
        </p:spPr>
      </p:pic>
    </p:spTree>
    <p:extLst>
      <p:ext uri="{BB962C8B-B14F-4D97-AF65-F5344CB8AC3E}">
        <p14:creationId xmlns:p14="http://schemas.microsoft.com/office/powerpoint/2010/main" val="2810807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1;p4">
            <a:extLst>
              <a:ext uri="{FF2B5EF4-FFF2-40B4-BE49-F238E27FC236}">
                <a16:creationId xmlns:a16="http://schemas.microsoft.com/office/drawing/2014/main" id="{F6D424D1-5574-E44F-9546-864C4BBF6C84}"/>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5" name="Rectangle 27">
            <a:extLst>
              <a:ext uri="{FF2B5EF4-FFF2-40B4-BE49-F238E27FC236}">
                <a16:creationId xmlns:a16="http://schemas.microsoft.com/office/drawing/2014/main" id="{3C3AF7E6-A610-6F41-ABF2-B9AEC4EC094F}"/>
              </a:ext>
            </a:extLst>
          </p:cNvPr>
          <p:cNvSpPr>
            <a:spLocks noChangeArrowheads="1"/>
          </p:cNvSpPr>
          <p:nvPr/>
        </p:nvSpPr>
        <p:spPr bwMode="auto">
          <a:xfrm>
            <a:off x="-254475"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Digital Twins</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(one step further)</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pic>
        <p:nvPicPr>
          <p:cNvPr id="8" name="Picture 4" descr="Branding guidelines | Copernicus">
            <a:extLst>
              <a:ext uri="{FF2B5EF4-FFF2-40B4-BE49-F238E27FC236}">
                <a16:creationId xmlns:a16="http://schemas.microsoft.com/office/drawing/2014/main" id="{D34A5D2B-C64B-964B-8659-54D0D3058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430" y="4365745"/>
            <a:ext cx="1752070" cy="355205"/>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510;p79">
            <a:extLst>
              <a:ext uri="{FF2B5EF4-FFF2-40B4-BE49-F238E27FC236}">
                <a16:creationId xmlns:a16="http://schemas.microsoft.com/office/drawing/2014/main" id="{EFED11AD-4E12-0744-B3EC-4B2438BF2EE4}"/>
              </a:ext>
            </a:extLst>
          </p:cNvPr>
          <p:cNvPicPr preferRelativeResize="0">
            <a:picLocks/>
          </p:cNvPicPr>
          <p:nvPr/>
        </p:nvPicPr>
        <p:blipFill rotWithShape="1">
          <a:blip r:embed="rId4">
            <a:alphaModFix/>
          </a:blip>
          <a:srcRect l="6490" t="60808" r="7487" b="5986"/>
          <a:stretch/>
        </p:blipFill>
        <p:spPr>
          <a:xfrm>
            <a:off x="1664424" y="3429000"/>
            <a:ext cx="2770560" cy="1003621"/>
          </a:xfrm>
          <a:prstGeom prst="rect">
            <a:avLst/>
          </a:prstGeom>
          <a:noFill/>
          <a:ln>
            <a:noFill/>
          </a:ln>
        </p:spPr>
      </p:pic>
      <p:sp>
        <p:nvSpPr>
          <p:cNvPr id="12" name="Google Shape;477;p75">
            <a:extLst>
              <a:ext uri="{FF2B5EF4-FFF2-40B4-BE49-F238E27FC236}">
                <a16:creationId xmlns:a16="http://schemas.microsoft.com/office/drawing/2014/main" id="{CB872EB6-59F9-D144-BE32-AE0FC3CD120A}"/>
              </a:ext>
            </a:extLst>
          </p:cNvPr>
          <p:cNvSpPr/>
          <p:nvPr/>
        </p:nvSpPr>
        <p:spPr>
          <a:xfrm>
            <a:off x="569511" y="4906323"/>
            <a:ext cx="11241489" cy="1819091"/>
          </a:xfrm>
          <a:prstGeom prst="roundRect">
            <a:avLst>
              <a:gd name="adj" fmla="val 16667"/>
            </a:avLst>
          </a:prstGeom>
          <a:solidFill>
            <a:srgbClr val="001055"/>
          </a:solidFill>
          <a:ln w="34925" cap="flat" cmpd="sng">
            <a:solidFill>
              <a:srgbClr val="0CA0CB"/>
            </a:solidFill>
            <a:prstDash val="solid"/>
            <a:round/>
            <a:headEnd type="none" w="sm" len="sm"/>
            <a:tailEnd type="none" w="sm" len="sm"/>
          </a:ln>
        </p:spPr>
        <p:txBody>
          <a:bodyPr spcFirstLastPara="1" wrap="square" lIns="216000" tIns="36000" rIns="216000" bIns="36000" anchor="ctr" anchorCtr="0">
            <a:noAutofit/>
          </a:bodyPr>
          <a:lstStyle/>
          <a:p>
            <a:pPr algn="just"/>
            <a:r>
              <a:rPr lang="en-GB" sz="2400" b="1" i="0" dirty="0">
                <a:solidFill>
                  <a:srgbClr val="FFFFFF"/>
                </a:solidFill>
                <a:effectLst/>
                <a:latin typeface="Calibri" panose="020F0502020204030204" pitchFamily="34" charset="0"/>
                <a:cs typeface="Calibri" panose="020F0502020204030204" pitchFamily="34" charset="0"/>
              </a:rPr>
              <a:t>EDITO-Model Lab </a:t>
            </a:r>
            <a:r>
              <a:rPr lang="en-GB" sz="2400" b="0" i="0" dirty="0">
                <a:solidFill>
                  <a:srgbClr val="FFFFFF"/>
                </a:solidFill>
                <a:effectLst/>
                <a:latin typeface="+mj-lt"/>
              </a:rPr>
              <a:t>will connect on a common platform, a large variety of ocean and coastal numerical models, allowing for global, regional-to-coastal model configuration and the</a:t>
            </a:r>
            <a:r>
              <a:rPr lang="en-GB" sz="2400" b="0" i="0" dirty="0">
                <a:solidFill>
                  <a:srgbClr val="0CA0CB"/>
                </a:solidFill>
                <a:effectLst/>
                <a:latin typeface="+mj-lt"/>
              </a:rPr>
              <a:t> </a:t>
            </a:r>
            <a:r>
              <a:rPr lang="en-GB" sz="2400" b="1" i="0" dirty="0">
                <a:solidFill>
                  <a:srgbClr val="0CA0CB"/>
                </a:solidFill>
                <a:effectLst/>
                <a:latin typeface="Calibri" panose="020F0502020204030204" pitchFamily="34" charset="0"/>
                <a:cs typeface="Calibri" panose="020F0502020204030204" pitchFamily="34" charset="0"/>
              </a:rPr>
              <a:t>co-development</a:t>
            </a:r>
            <a:r>
              <a:rPr lang="en-GB" sz="2400" b="0" i="0" dirty="0">
                <a:solidFill>
                  <a:srgbClr val="0CA0CB"/>
                </a:solidFill>
                <a:effectLst/>
                <a:latin typeface="+mj-lt"/>
              </a:rPr>
              <a:t> </a:t>
            </a:r>
            <a:r>
              <a:rPr lang="en-GB" sz="2400" b="0" i="0" dirty="0">
                <a:solidFill>
                  <a:srgbClr val="FFFFFF"/>
                </a:solidFill>
                <a:effectLst/>
                <a:latin typeface="+mj-lt"/>
              </a:rPr>
              <a:t>of </a:t>
            </a:r>
            <a:r>
              <a:rPr lang="en-GB" sz="2400" b="1" i="0" dirty="0">
                <a:solidFill>
                  <a:srgbClr val="FFFFFF"/>
                </a:solidFill>
                <a:effectLst/>
                <a:latin typeface="Calibri" panose="020F0502020204030204" pitchFamily="34" charset="0"/>
                <a:cs typeface="Calibri" panose="020F0502020204030204" pitchFamily="34" charset="0"/>
              </a:rPr>
              <a:t>new simulations and what-if scenarios for</a:t>
            </a:r>
            <a:r>
              <a:rPr lang="en-GB" sz="2400" b="0" i="0" dirty="0">
                <a:solidFill>
                  <a:srgbClr val="FFFFFF"/>
                </a:solidFill>
                <a:effectLst/>
                <a:latin typeface="+mj-lt"/>
              </a:rPr>
              <a:t> </a:t>
            </a:r>
            <a:r>
              <a:rPr lang="en-GB" sz="2400" b="1" i="0" dirty="0">
                <a:solidFill>
                  <a:srgbClr val="FFFFFF"/>
                </a:solidFill>
                <a:effectLst/>
                <a:latin typeface="Calibri" panose="020F0502020204030204" pitchFamily="34" charset="0"/>
                <a:cs typeface="Calibri" panose="020F0502020204030204" pitchFamily="34" charset="0"/>
              </a:rPr>
              <a:t>a more sustainable management of marine environments</a:t>
            </a:r>
            <a:r>
              <a:rPr lang="en-GB" sz="2400" b="0" i="0" dirty="0">
                <a:solidFill>
                  <a:srgbClr val="FFFFFF"/>
                </a:solidFill>
                <a:effectLst/>
                <a:latin typeface="+mj-lt"/>
              </a:rPr>
              <a:t>.</a:t>
            </a:r>
            <a:endParaRPr sz="2200" b="0" i="0" u="none" strike="noStrike" cap="none" dirty="0">
              <a:solidFill>
                <a:schemeClr val="bg1"/>
              </a:solidFill>
              <a:latin typeface="+mj-lt"/>
              <a:ea typeface="Helvetica Neue"/>
              <a:cs typeface="Calibri" panose="020F0502020204030204" pitchFamily="34" charset="0"/>
              <a:sym typeface="Helvetica Neue"/>
            </a:endParaRPr>
          </a:p>
        </p:txBody>
      </p:sp>
      <p:pic>
        <p:nvPicPr>
          <p:cNvPr id="7170" name="Picture 2">
            <a:extLst>
              <a:ext uri="{FF2B5EF4-FFF2-40B4-BE49-F238E27FC236}">
                <a16:creationId xmlns:a16="http://schemas.microsoft.com/office/drawing/2014/main" id="{CCCCF744-654D-1A47-A9CE-F5DAC973E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1794" y="824602"/>
            <a:ext cx="6236706" cy="392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79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1;p4">
            <a:extLst>
              <a:ext uri="{FF2B5EF4-FFF2-40B4-BE49-F238E27FC236}">
                <a16:creationId xmlns:a16="http://schemas.microsoft.com/office/drawing/2014/main" id="{F6D424D1-5574-E44F-9546-864C4BBF6C84}"/>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5" name="Rectangle 27">
            <a:extLst>
              <a:ext uri="{FF2B5EF4-FFF2-40B4-BE49-F238E27FC236}">
                <a16:creationId xmlns:a16="http://schemas.microsoft.com/office/drawing/2014/main" id="{3C3AF7E6-A610-6F41-ABF2-B9AEC4EC094F}"/>
              </a:ext>
            </a:extLst>
          </p:cNvPr>
          <p:cNvSpPr>
            <a:spLocks noChangeArrowheads="1"/>
          </p:cNvSpPr>
          <p:nvPr/>
        </p:nvSpPr>
        <p:spPr bwMode="auto">
          <a:xfrm>
            <a:off x="-207981"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A Practical Example</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(one step further)</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sp>
        <p:nvSpPr>
          <p:cNvPr id="12" name="TextBox 11">
            <a:extLst>
              <a:ext uri="{FF2B5EF4-FFF2-40B4-BE49-F238E27FC236}">
                <a16:creationId xmlns:a16="http://schemas.microsoft.com/office/drawing/2014/main" id="{8B204BCD-2B40-8243-89E0-817DCA9FDD86}"/>
              </a:ext>
            </a:extLst>
          </p:cNvPr>
          <p:cNvSpPr txBox="1"/>
          <p:nvPr/>
        </p:nvSpPr>
        <p:spPr>
          <a:xfrm>
            <a:off x="4232274" y="916991"/>
            <a:ext cx="7591425" cy="954107"/>
          </a:xfrm>
          <a:prstGeom prst="rect">
            <a:avLst/>
          </a:prstGeom>
          <a:noFill/>
        </p:spPr>
        <p:txBody>
          <a:bodyPr wrap="square">
            <a:spAutoFit/>
          </a:bodyPr>
          <a:lstStyle/>
          <a:p>
            <a:pPr algn="l"/>
            <a:r>
              <a:rPr lang="en-GB" sz="2800" b="1" i="0" dirty="0">
                <a:solidFill>
                  <a:srgbClr val="84085B"/>
                </a:solidFill>
                <a:effectLst/>
                <a:latin typeface="Calibri" panose="020F0502020204030204" pitchFamily="34" charset="0"/>
                <a:cs typeface="Calibri" panose="020F0502020204030204" pitchFamily="34" charset="0"/>
              </a:rPr>
              <a:t>MOANA</a:t>
            </a:r>
            <a:r>
              <a:rPr lang="en-GB" sz="2800" b="1" i="0" dirty="0">
                <a:solidFill>
                  <a:srgbClr val="000000"/>
                </a:solidFill>
                <a:effectLst/>
                <a:latin typeface="+mj-lt"/>
                <a:cs typeface="Calibri" panose="020F0502020204030204" pitchFamily="34" charset="0"/>
              </a:rPr>
              <a:t> | </a:t>
            </a:r>
            <a:r>
              <a:rPr lang="en-GB" sz="2800" i="0" dirty="0">
                <a:solidFill>
                  <a:srgbClr val="000000"/>
                </a:solidFill>
                <a:effectLst/>
                <a:latin typeface="+mj-lt"/>
                <a:cs typeface="Calibri" panose="020F0502020204030204" pitchFamily="34" charset="0"/>
              </a:rPr>
              <a:t>Marine </a:t>
            </a:r>
            <a:r>
              <a:rPr lang="en-GB" sz="2800" i="0" dirty="0">
                <a:solidFill>
                  <a:srgbClr val="0CA0CB"/>
                </a:solidFill>
                <a:effectLst/>
                <a:latin typeface="+mj-lt"/>
                <a:cs typeface="Calibri" panose="020F0502020204030204" pitchFamily="34" charset="0"/>
              </a:rPr>
              <a:t>climate change refugia</a:t>
            </a:r>
            <a:r>
              <a:rPr lang="en-GB" sz="2800" b="1" i="0" dirty="0">
                <a:solidFill>
                  <a:srgbClr val="0CA0CB"/>
                </a:solidFill>
                <a:effectLst/>
                <a:latin typeface="+mj-lt"/>
                <a:cs typeface="Calibri" panose="020F0502020204030204" pitchFamily="34" charset="0"/>
              </a:rPr>
              <a:t> </a:t>
            </a:r>
            <a:r>
              <a:rPr lang="en-GB" sz="2800" i="0" dirty="0">
                <a:solidFill>
                  <a:srgbClr val="000000"/>
                </a:solidFill>
                <a:effectLst/>
                <a:latin typeface="+mj-lt"/>
                <a:cs typeface="Calibri" panose="020F0502020204030204" pitchFamily="34" charset="0"/>
              </a:rPr>
              <a:t>for insular mesophotic ecosystems in the </a:t>
            </a:r>
            <a:r>
              <a:rPr lang="en-GB" sz="2800" dirty="0">
                <a:solidFill>
                  <a:srgbClr val="0CA0CB"/>
                </a:solidFill>
                <a:latin typeface="+mj-lt"/>
                <a:cs typeface="Calibri" panose="020F0502020204030204" pitchFamily="34" charset="0"/>
              </a:rPr>
              <a:t>S</a:t>
            </a:r>
            <a:r>
              <a:rPr lang="en-GB" sz="2800" i="0" dirty="0">
                <a:solidFill>
                  <a:srgbClr val="0CA0CB"/>
                </a:solidFill>
                <a:effectLst/>
                <a:latin typeface="+mj-lt"/>
                <a:cs typeface="Calibri" panose="020F0502020204030204" pitchFamily="34" charset="0"/>
              </a:rPr>
              <a:t>outh </a:t>
            </a:r>
            <a:r>
              <a:rPr lang="en-GB" sz="2800" dirty="0">
                <a:solidFill>
                  <a:srgbClr val="0CA0CB"/>
                </a:solidFill>
                <a:latin typeface="+mj-lt"/>
                <a:cs typeface="Calibri" panose="020F0502020204030204" pitchFamily="34" charset="0"/>
              </a:rPr>
              <a:t>P</a:t>
            </a:r>
            <a:r>
              <a:rPr lang="en-GB" sz="2800" i="0" dirty="0">
                <a:solidFill>
                  <a:srgbClr val="0CA0CB"/>
                </a:solidFill>
                <a:effectLst/>
                <a:latin typeface="+mj-lt"/>
                <a:cs typeface="Calibri" panose="020F0502020204030204" pitchFamily="34" charset="0"/>
              </a:rPr>
              <a:t>acific ocean</a:t>
            </a:r>
          </a:p>
        </p:txBody>
      </p:sp>
      <p:pic>
        <p:nvPicPr>
          <p:cNvPr id="13" name="image18.png">
            <a:extLst>
              <a:ext uri="{FF2B5EF4-FFF2-40B4-BE49-F238E27FC236}">
                <a16:creationId xmlns:a16="http://schemas.microsoft.com/office/drawing/2014/main" id="{EC523B1B-806C-1A42-81D4-96689FB429C1}"/>
              </a:ext>
            </a:extLst>
          </p:cNvPr>
          <p:cNvPicPr/>
          <p:nvPr/>
        </p:nvPicPr>
        <p:blipFill rotWithShape="1">
          <a:blip r:embed="rId3"/>
          <a:srcRect l="48" t="21057"/>
          <a:stretch/>
        </p:blipFill>
        <p:spPr>
          <a:xfrm>
            <a:off x="5263355" y="2679685"/>
            <a:ext cx="6319840" cy="3873515"/>
          </a:xfrm>
          <a:prstGeom prst="rect">
            <a:avLst/>
          </a:prstGeom>
          <a:ln/>
        </p:spPr>
      </p:pic>
      <p:sp>
        <p:nvSpPr>
          <p:cNvPr id="14" name="TextBox 13">
            <a:extLst>
              <a:ext uri="{FF2B5EF4-FFF2-40B4-BE49-F238E27FC236}">
                <a16:creationId xmlns:a16="http://schemas.microsoft.com/office/drawing/2014/main" id="{48819404-D026-8A44-B6CB-229D22552EF7}"/>
              </a:ext>
            </a:extLst>
          </p:cNvPr>
          <p:cNvSpPr txBox="1"/>
          <p:nvPr/>
        </p:nvSpPr>
        <p:spPr>
          <a:xfrm>
            <a:off x="6910110" y="1996401"/>
            <a:ext cx="2955925" cy="553998"/>
          </a:xfrm>
          <a:prstGeom prst="rect">
            <a:avLst/>
          </a:prstGeom>
          <a:noFill/>
        </p:spPr>
        <p:txBody>
          <a:bodyPr wrap="square">
            <a:spAutoFit/>
          </a:bodyPr>
          <a:lstStyle/>
          <a:p>
            <a:r>
              <a:rPr lang="en-GB" sz="3000" b="1" i="0" dirty="0" err="1">
                <a:solidFill>
                  <a:srgbClr val="0CA0CB"/>
                </a:solidFill>
                <a:effectLst/>
                <a:latin typeface="+mj-lt"/>
                <a:cs typeface="Calibri" panose="020F0502020204030204" pitchFamily="34" charset="0"/>
              </a:rPr>
              <a:t>Ariadna</a:t>
            </a:r>
            <a:r>
              <a:rPr lang="en-GB" sz="3000" b="1" i="0" dirty="0">
                <a:solidFill>
                  <a:srgbClr val="0CA0CB"/>
                </a:solidFill>
                <a:effectLst/>
                <a:latin typeface="+mj-lt"/>
                <a:cs typeface="Calibri" panose="020F0502020204030204" pitchFamily="34" charset="0"/>
              </a:rPr>
              <a:t> </a:t>
            </a:r>
            <a:r>
              <a:rPr lang="en-GB" sz="3000" b="1" i="0" dirty="0" err="1">
                <a:solidFill>
                  <a:srgbClr val="0CA0CB"/>
                </a:solidFill>
                <a:effectLst/>
                <a:latin typeface="+mj-lt"/>
                <a:cs typeface="Calibri" panose="020F0502020204030204" pitchFamily="34" charset="0"/>
              </a:rPr>
              <a:t>Mecho</a:t>
            </a:r>
            <a:endParaRPr lang="en-GB" sz="3000" dirty="0">
              <a:solidFill>
                <a:srgbClr val="0CA0CB"/>
              </a:solidFill>
            </a:endParaRPr>
          </a:p>
        </p:txBody>
      </p:sp>
      <p:pic>
        <p:nvPicPr>
          <p:cNvPr id="8194" name="Picture 2" descr="Marie Skłodowska-Curie Actions">
            <a:extLst>
              <a:ext uri="{FF2B5EF4-FFF2-40B4-BE49-F238E27FC236}">
                <a16:creationId xmlns:a16="http://schemas.microsoft.com/office/drawing/2014/main" id="{386B9A28-910A-2A4B-94C2-9BAECEFBB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696" y="1764015"/>
            <a:ext cx="1809750" cy="18097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7">
            <a:extLst>
              <a:ext uri="{FF2B5EF4-FFF2-40B4-BE49-F238E27FC236}">
                <a16:creationId xmlns:a16="http://schemas.microsoft.com/office/drawing/2014/main" id="{A85640AA-2E41-2440-BB72-04146378D788}"/>
              </a:ext>
            </a:extLst>
          </p:cNvPr>
          <p:cNvSpPr>
            <a:spLocks noChangeArrowheads="1"/>
          </p:cNvSpPr>
          <p:nvPr/>
        </p:nvSpPr>
        <p:spPr bwMode="auto">
          <a:xfrm rot="21344778">
            <a:off x="6511458" y="3715400"/>
            <a:ext cx="2864570" cy="296264"/>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panose="02020603050405020304" pitchFamily="18" charset="0"/>
                <a:sym typeface="Wingdings 2" pitchFamily="18" charset="2"/>
              </a:rPr>
              <a:t>Salas y Gómez Ridge </a:t>
            </a:r>
          </a:p>
        </p:txBody>
      </p:sp>
      <p:sp>
        <p:nvSpPr>
          <p:cNvPr id="18" name="Rectangle 17">
            <a:extLst>
              <a:ext uri="{FF2B5EF4-FFF2-40B4-BE49-F238E27FC236}">
                <a16:creationId xmlns:a16="http://schemas.microsoft.com/office/drawing/2014/main" id="{26069B82-ECA3-0B45-9FAF-8ED840465BC0}"/>
              </a:ext>
            </a:extLst>
          </p:cNvPr>
          <p:cNvSpPr>
            <a:spLocks noChangeArrowheads="1"/>
          </p:cNvSpPr>
          <p:nvPr/>
        </p:nvSpPr>
        <p:spPr bwMode="auto">
          <a:xfrm rot="18986949">
            <a:off x="8300050" y="3175192"/>
            <a:ext cx="2787859" cy="304416"/>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panose="02020603050405020304" pitchFamily="18" charset="0"/>
                <a:sym typeface="Wingdings 2" pitchFamily="18" charset="2"/>
              </a:rPr>
              <a:t>Nazca Ridge</a:t>
            </a:r>
          </a:p>
        </p:txBody>
      </p:sp>
      <p:sp>
        <p:nvSpPr>
          <p:cNvPr id="20" name="TextBox 19">
            <a:extLst>
              <a:ext uri="{FF2B5EF4-FFF2-40B4-BE49-F238E27FC236}">
                <a16:creationId xmlns:a16="http://schemas.microsoft.com/office/drawing/2014/main" id="{648B488D-0DA5-FE45-B0AB-A127265C7E60}"/>
              </a:ext>
            </a:extLst>
          </p:cNvPr>
          <p:cNvSpPr txBox="1"/>
          <p:nvPr/>
        </p:nvSpPr>
        <p:spPr>
          <a:xfrm>
            <a:off x="3504040" y="3155434"/>
            <a:ext cx="1220360" cy="307777"/>
          </a:xfrm>
          <a:prstGeom prst="rect">
            <a:avLst/>
          </a:prstGeom>
          <a:noFill/>
        </p:spPr>
        <p:txBody>
          <a:bodyPr wrap="square">
            <a:spAutoFit/>
          </a:bodyPr>
          <a:lstStyle/>
          <a:p>
            <a:r>
              <a:rPr lang="en-ES" sz="1400" dirty="0">
                <a:solidFill>
                  <a:schemeClr val="bg1"/>
                </a:solidFill>
                <a:effectLst/>
                <a:latin typeface="Helvetica Neue" panose="02000503000000020004" pitchFamily="2" charset="0"/>
              </a:rPr>
              <a:t>101107435</a:t>
            </a:r>
          </a:p>
        </p:txBody>
      </p:sp>
      <p:pic>
        <p:nvPicPr>
          <p:cNvPr id="22" name="Google Shape;182;geedd933635_0_92">
            <a:extLst>
              <a:ext uri="{FF2B5EF4-FFF2-40B4-BE49-F238E27FC236}">
                <a16:creationId xmlns:a16="http://schemas.microsoft.com/office/drawing/2014/main" id="{C6BF9504-78D5-614A-81C5-7EC0DB24D86B}"/>
              </a:ext>
            </a:extLst>
          </p:cNvPr>
          <p:cNvPicPr preferRelativeResize="0"/>
          <p:nvPr/>
        </p:nvPicPr>
        <p:blipFill>
          <a:blip r:embed="rId5">
            <a:alphaModFix/>
          </a:blip>
          <a:stretch>
            <a:fillRect/>
          </a:stretch>
        </p:blipFill>
        <p:spPr>
          <a:xfrm>
            <a:off x="221929" y="3914331"/>
            <a:ext cx="1876425" cy="1790700"/>
          </a:xfrm>
          <a:prstGeom prst="rect">
            <a:avLst/>
          </a:prstGeom>
          <a:noFill/>
          <a:ln>
            <a:noFill/>
          </a:ln>
        </p:spPr>
      </p:pic>
      <p:sp>
        <p:nvSpPr>
          <p:cNvPr id="21" name="TextBox 20">
            <a:extLst>
              <a:ext uri="{FF2B5EF4-FFF2-40B4-BE49-F238E27FC236}">
                <a16:creationId xmlns:a16="http://schemas.microsoft.com/office/drawing/2014/main" id="{68A2BBFA-6F07-2243-9E65-34DCFE0C0D39}"/>
              </a:ext>
            </a:extLst>
          </p:cNvPr>
          <p:cNvSpPr txBox="1"/>
          <p:nvPr/>
        </p:nvSpPr>
        <p:spPr>
          <a:xfrm>
            <a:off x="-33324" y="5857110"/>
            <a:ext cx="2317366" cy="646331"/>
          </a:xfrm>
          <a:prstGeom prst="rect">
            <a:avLst/>
          </a:prstGeom>
          <a:noFill/>
        </p:spPr>
        <p:txBody>
          <a:bodyPr wrap="none" rtlCol="0">
            <a:spAutoFit/>
          </a:bodyPr>
          <a:lstStyle/>
          <a:p>
            <a:pPr algn="ctr"/>
            <a:r>
              <a:rPr lang="en-GB" b="1" dirty="0">
                <a:latin typeface="+mj-lt"/>
              </a:rPr>
              <a:t>Earth System Models</a:t>
            </a:r>
          </a:p>
          <a:p>
            <a:pPr algn="ctr"/>
            <a:r>
              <a:rPr lang="en-GB" dirty="0">
                <a:latin typeface="+mj-lt"/>
              </a:rPr>
              <a:t>of different complexity</a:t>
            </a:r>
          </a:p>
        </p:txBody>
      </p:sp>
      <p:sp>
        <p:nvSpPr>
          <p:cNvPr id="26" name="TextBox 25">
            <a:extLst>
              <a:ext uri="{FF2B5EF4-FFF2-40B4-BE49-F238E27FC236}">
                <a16:creationId xmlns:a16="http://schemas.microsoft.com/office/drawing/2014/main" id="{5BBF3B29-1F9B-6642-A4C0-D27F2E527C23}"/>
              </a:ext>
            </a:extLst>
          </p:cNvPr>
          <p:cNvSpPr txBox="1"/>
          <p:nvPr/>
        </p:nvSpPr>
        <p:spPr>
          <a:xfrm>
            <a:off x="2422841" y="5958710"/>
            <a:ext cx="2764282" cy="369332"/>
          </a:xfrm>
          <a:prstGeom prst="rect">
            <a:avLst/>
          </a:prstGeom>
          <a:noFill/>
        </p:spPr>
        <p:txBody>
          <a:bodyPr wrap="none" rtlCol="0">
            <a:spAutoFit/>
          </a:bodyPr>
          <a:lstStyle/>
          <a:p>
            <a:pPr algn="ctr"/>
            <a:r>
              <a:rPr lang="en-GB" b="1" i="0" dirty="0">
                <a:solidFill>
                  <a:srgbClr val="000000"/>
                </a:solidFill>
                <a:effectLst/>
                <a:latin typeface="+mj-lt"/>
              </a:rPr>
              <a:t>Species Distribution Models</a:t>
            </a:r>
          </a:p>
        </p:txBody>
      </p:sp>
      <p:sp>
        <p:nvSpPr>
          <p:cNvPr id="23" name="Cross 22">
            <a:extLst>
              <a:ext uri="{FF2B5EF4-FFF2-40B4-BE49-F238E27FC236}">
                <a16:creationId xmlns:a16="http://schemas.microsoft.com/office/drawing/2014/main" id="{7AB5B0EB-F8A6-FA4F-8976-C2E86124441E}"/>
              </a:ext>
            </a:extLst>
          </p:cNvPr>
          <p:cNvSpPr/>
          <p:nvPr/>
        </p:nvSpPr>
        <p:spPr>
          <a:xfrm>
            <a:off x="2196867" y="4548786"/>
            <a:ext cx="380484" cy="380484"/>
          </a:xfrm>
          <a:prstGeom prst="plus">
            <a:avLst>
              <a:gd name="adj" fmla="val 36126"/>
            </a:avLst>
          </a:prstGeom>
          <a:solidFill>
            <a:schemeClr val="bg2">
              <a:lumMod val="75000"/>
            </a:schemeClr>
          </a:solidFill>
          <a:ln>
            <a:solidFill>
              <a:schemeClr val="bg2">
                <a:lumMod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Picture 4" descr="Ecological niche models and species distribution models in marine  environments: A literature review and spatial analysis of evidence -  ScienceDirect">
            <a:extLst>
              <a:ext uri="{FF2B5EF4-FFF2-40B4-BE49-F238E27FC236}">
                <a16:creationId xmlns:a16="http://schemas.microsoft.com/office/drawing/2014/main" id="{30C13EBD-81D2-F644-8901-C18E44504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5708" y="3784601"/>
            <a:ext cx="2012824" cy="2082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DAED27C-78C1-8C4D-89B3-255AE8F3FC55}"/>
              </a:ext>
            </a:extLst>
          </p:cNvPr>
          <p:cNvSpPr txBox="1"/>
          <p:nvPr/>
        </p:nvSpPr>
        <p:spPr>
          <a:xfrm rot="5400000">
            <a:off x="4115629" y="4623844"/>
            <a:ext cx="1746824" cy="276999"/>
          </a:xfrm>
          <a:prstGeom prst="rect">
            <a:avLst/>
          </a:prstGeom>
          <a:noFill/>
        </p:spPr>
        <p:txBody>
          <a:bodyPr wrap="none" rtlCol="0">
            <a:spAutoFit/>
          </a:bodyPr>
          <a:lstStyle/>
          <a:p>
            <a:pPr algn="ctr"/>
            <a:r>
              <a:rPr lang="en-GB" sz="1200" i="0" dirty="0">
                <a:solidFill>
                  <a:srgbClr val="000000"/>
                </a:solidFill>
                <a:effectLst/>
                <a:latin typeface="+mj-lt"/>
              </a:rPr>
              <a:t>Melo-Merino et al (2020)</a:t>
            </a:r>
          </a:p>
        </p:txBody>
      </p:sp>
    </p:spTree>
    <p:extLst>
      <p:ext uri="{BB962C8B-B14F-4D97-AF65-F5344CB8AC3E}">
        <p14:creationId xmlns:p14="http://schemas.microsoft.com/office/powerpoint/2010/main" val="241425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8" name="Google Shape;118;p4"/>
          <p:cNvSpPr txBox="1"/>
          <p:nvPr/>
        </p:nvSpPr>
        <p:spPr>
          <a:xfrm>
            <a:off x="2295574" y="741075"/>
            <a:ext cx="3423000" cy="809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330" b="0" i="0" u="none" strike="noStrike" kern="0" cap="none" spc="0" normalizeH="0" baseline="0" noProof="0" dirty="0">
                <a:ln>
                  <a:noFill/>
                </a:ln>
                <a:solidFill>
                  <a:srgbClr val="FFFFFF"/>
                </a:solidFill>
                <a:effectLst/>
                <a:uLnTx/>
                <a:uFillTx/>
                <a:latin typeface="Calibri" panose="020F0502020204030204" pitchFamily="34" charset="0"/>
                <a:ea typeface="Arial"/>
                <a:cs typeface="Calibri" panose="020F0502020204030204" pitchFamily="34" charset="0"/>
                <a:sym typeface="Arial"/>
              </a:rPr>
              <a:t>2024 OCEAN DECADE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9" name="Google Shape;119;p4"/>
          <p:cNvSpPr txBox="1"/>
          <p:nvPr/>
        </p:nvSpPr>
        <p:spPr>
          <a:xfrm>
            <a:off x="2447987" y="1622622"/>
            <a:ext cx="3052557"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Ocean</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Decade</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Marine </a:t>
            </a: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Protected</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Areas</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Forum</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8-9 APRIL 2024</a:t>
            </a:r>
            <a:b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b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BARCELONA, SPAIN</a:t>
            </a:r>
            <a:endParaRPr kumimoji="0" lang="es-ES" sz="15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sym typeface="Arial"/>
            </a:endParaRPr>
          </a:p>
        </p:txBody>
      </p:sp>
      <p:sp>
        <p:nvSpPr>
          <p:cNvPr id="120" name="Google Shape;120;p4"/>
          <p:cNvSpPr txBox="1"/>
          <p:nvPr/>
        </p:nvSpPr>
        <p:spPr>
          <a:xfrm>
            <a:off x="2393551" y="2694043"/>
            <a:ext cx="3253097" cy="24618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As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part</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of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the</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Ocean</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Decade</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Week</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(8-12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April</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2024)</a:t>
            </a:r>
            <a:endParaRPr kumimoji="0" sz="10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sym typeface="Arial"/>
            </a:endParaRPr>
          </a:p>
        </p:txBody>
      </p:sp>
      <p:pic>
        <p:nvPicPr>
          <p:cNvPr id="121" name="Google Shape;121;p4"/>
          <p:cNvPicPr preferRelativeResize="0"/>
          <p:nvPr/>
        </p:nvPicPr>
        <p:blipFill rotWithShape="1">
          <a:blip r:embed="rId4">
            <a:alphaModFix/>
          </a:blip>
          <a:srcRect/>
          <a:stretch/>
        </p:blipFill>
        <p:spPr>
          <a:xfrm>
            <a:off x="0" y="487680"/>
            <a:ext cx="12192000" cy="151549"/>
          </a:xfrm>
          <a:prstGeom prst="rect">
            <a:avLst/>
          </a:prstGeom>
          <a:noFill/>
          <a:ln>
            <a:noFill/>
          </a:ln>
        </p:spPr>
      </p:pic>
      <p:sp>
        <p:nvSpPr>
          <p:cNvPr id="10" name="Google Shape;116;p4">
            <a:extLst>
              <a:ext uri="{FF2B5EF4-FFF2-40B4-BE49-F238E27FC236}">
                <a16:creationId xmlns:a16="http://schemas.microsoft.com/office/drawing/2014/main" id="{09C7EB7D-C204-3E41-8122-33479D61C4ED}"/>
              </a:ext>
            </a:extLst>
          </p:cNvPr>
          <p:cNvSpPr txBox="1"/>
          <p:nvPr/>
        </p:nvSpPr>
        <p:spPr>
          <a:xfrm>
            <a:off x="7107868" y="741075"/>
            <a:ext cx="6588882" cy="450852"/>
          </a:xfrm>
          <a:prstGeom prst="rect">
            <a:avLst/>
          </a:prstGeom>
          <a:noFill/>
          <a:ln>
            <a:noFill/>
          </a:ln>
        </p:spPr>
        <p:txBody>
          <a:bodyPr spcFirstLastPara="1" wrap="square" lIns="91425" tIns="45700" rIns="91425" bIns="45700" anchor="t" anchorCtr="0">
            <a:spAutoFit/>
          </a:bodyPr>
          <a:lstStyle>
            <a:defPPr>
              <a:defRPr lang="en-ES"/>
            </a:defPPr>
            <a:lvl1pPr marR="0" lvl="0" indent="0" fontAlgn="auto">
              <a:lnSpc>
                <a:spcPct val="100000"/>
              </a:lnSpc>
              <a:spcBef>
                <a:spcPts val="0"/>
              </a:spcBef>
              <a:spcAft>
                <a:spcPts val="0"/>
              </a:spcAft>
              <a:buClr>
                <a:srgbClr val="000000"/>
              </a:buClr>
              <a:buSzTx/>
              <a:buFont typeface="Arial"/>
              <a:buNone/>
              <a:tabLst/>
              <a:defRPr kumimoji="0" sz="2330" b="0" i="0" u="none" strike="noStrike" kern="0" cap="none" spc="0" normalizeH="0" baseline="0">
                <a:ln>
                  <a:noFill/>
                </a:ln>
                <a:solidFill>
                  <a:srgbClr val="FFFFFF"/>
                </a:solidFill>
                <a:effectLst/>
                <a:uLnTx/>
                <a:uFillTx/>
                <a:latin typeface="Calibri" panose="020F0502020204030204" pitchFamily="34" charset="0"/>
                <a:ea typeface="Arial"/>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330" b="1" i="0" u="none" strike="noStrike" kern="0" cap="all"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a:rPr>
              <a:t>Acknowledgements</a:t>
            </a:r>
            <a:endParaRPr kumimoji="0" lang="es-ES" sz="2330" b="1" i="0" u="none" strike="noStrike" kern="0" cap="all"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A6425EBA-CA11-F7F0-CFE8-16A6EC70C0D7}"/>
              </a:ext>
            </a:extLst>
          </p:cNvPr>
          <p:cNvSpPr/>
          <p:nvPr/>
        </p:nvSpPr>
        <p:spPr>
          <a:xfrm>
            <a:off x="5410604" y="1262257"/>
            <a:ext cx="6615256" cy="5274366"/>
          </a:xfrm>
          <a:prstGeom prst="roundRect">
            <a:avLst/>
          </a:prstGeom>
          <a:solidFill>
            <a:schemeClr val="bg1">
              <a:lumMod val="95000"/>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descr="A black background with blue and white text&#10;&#10;Description automatically generated">
            <a:extLst>
              <a:ext uri="{FF2B5EF4-FFF2-40B4-BE49-F238E27FC236}">
                <a16:creationId xmlns:a16="http://schemas.microsoft.com/office/drawing/2014/main" id="{48E91E89-26C3-CB2C-1E38-378CDC2B223A}"/>
              </a:ext>
            </a:extLst>
          </p:cNvPr>
          <p:cNvPicPr>
            <a:picLocks noChangeAspect="1"/>
          </p:cNvPicPr>
          <p:nvPr/>
        </p:nvPicPr>
        <p:blipFill>
          <a:blip r:embed="rId5"/>
          <a:stretch>
            <a:fillRect/>
          </a:stretch>
        </p:blipFill>
        <p:spPr>
          <a:xfrm>
            <a:off x="5819204" y="2544599"/>
            <a:ext cx="4482277" cy="791250"/>
          </a:xfrm>
          <a:prstGeom prst="rect">
            <a:avLst/>
          </a:prstGeom>
        </p:spPr>
      </p:pic>
      <p:sp>
        <p:nvSpPr>
          <p:cNvPr id="11" name="TextBox 10">
            <a:extLst>
              <a:ext uri="{FF2B5EF4-FFF2-40B4-BE49-F238E27FC236}">
                <a16:creationId xmlns:a16="http://schemas.microsoft.com/office/drawing/2014/main" id="{7E6C2E9B-9292-023A-04CA-CA78B1DCB86F}"/>
              </a:ext>
            </a:extLst>
          </p:cNvPr>
          <p:cNvSpPr txBox="1"/>
          <p:nvPr/>
        </p:nvSpPr>
        <p:spPr>
          <a:xfrm>
            <a:off x="5718574" y="1575337"/>
            <a:ext cx="5954258" cy="646331"/>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pple-system"/>
                <a:ea typeface="+mn-ea"/>
                <a:cs typeface="+mn-cs"/>
              </a:rPr>
              <a:t>Destination Earth is a European Union funded initiative and is implemented by ECMWF, ESA, and EUMETSAT.</a:t>
            </a:r>
            <a:endParaRPr kumimoji="0" lang="es-E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12" name="Picture 11" descr="1. What is a digital twin-white-left-zero.png">
            <a:extLst>
              <a:ext uri="{FF2B5EF4-FFF2-40B4-BE49-F238E27FC236}">
                <a16:creationId xmlns:a16="http://schemas.microsoft.com/office/drawing/2014/main" id="{2B06C830-B4E3-6AB3-FE62-20E01A3BC0A4}"/>
              </a:ext>
            </a:extLst>
          </p:cNvPr>
          <p:cNvPicPr>
            <a:picLocks noChangeAspect="1"/>
          </p:cNvPicPr>
          <p:nvPr/>
        </p:nvPicPr>
        <p:blipFill rotWithShape="1">
          <a:blip r:embed="rId6" cstate="screen">
            <a:alphaModFix amt="89000"/>
            <a:extLst>
              <a:ext uri="{28A0092B-C50C-407E-A947-70E740481C1C}">
                <a14:useLocalDpi xmlns:a14="http://schemas.microsoft.com/office/drawing/2010/main"/>
              </a:ext>
            </a:extLst>
          </a:blip>
          <a:srcRect b="-87"/>
          <a:stretch/>
        </p:blipFill>
        <p:spPr>
          <a:xfrm>
            <a:off x="10589677" y="2302795"/>
            <a:ext cx="2355065" cy="1324725"/>
          </a:xfrm>
          <a:prstGeom prst="rect">
            <a:avLst/>
          </a:prstGeom>
        </p:spPr>
      </p:pic>
      <p:sp>
        <p:nvSpPr>
          <p:cNvPr id="14" name="TextBox 13">
            <a:extLst>
              <a:ext uri="{FF2B5EF4-FFF2-40B4-BE49-F238E27FC236}">
                <a16:creationId xmlns:a16="http://schemas.microsoft.com/office/drawing/2014/main" id="{4C3D3FDE-DB0B-5AF0-EE94-C1830C935B2D}"/>
              </a:ext>
            </a:extLst>
          </p:cNvPr>
          <p:cNvSpPr txBox="1"/>
          <p:nvPr/>
        </p:nvSpPr>
        <p:spPr>
          <a:xfrm>
            <a:off x="5718574" y="3746896"/>
            <a:ext cx="6077186" cy="923330"/>
          </a:xfrm>
          <a:prstGeom prst="rect">
            <a:avLst/>
          </a:prstGeom>
          <a:noFill/>
          <a:ln>
            <a:noFill/>
          </a:ln>
        </p:spPr>
        <p:txBody>
          <a:bodyPr wrap="square">
            <a:spAutoFit/>
          </a:bodyPr>
          <a:lstStyle>
            <a:defPPr>
              <a:defRPr lang="en-ES"/>
            </a:defPPr>
            <a:lvl1pPr>
              <a:defRPr b="1" i="1">
                <a:solidFill>
                  <a:schemeClr val="bg1"/>
                </a:solidFill>
                <a:effectLst/>
                <a:latin typeface="-apple-system"/>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pple-system"/>
                <a:ea typeface="+mn-ea"/>
                <a:cs typeface="+mn-cs"/>
              </a:rPr>
              <a:t>The research leading to these results has received funding from the EU HE Framework </a:t>
            </a:r>
            <a:r>
              <a:rPr kumimoji="0" lang="en-US" sz="1800" b="1" i="1" u="none" strike="noStrike" kern="1200" cap="none" spc="0" normalizeH="0" baseline="0" noProof="0" dirty="0" err="1">
                <a:ln>
                  <a:noFill/>
                </a:ln>
                <a:solidFill>
                  <a:srgbClr val="FFFFFF"/>
                </a:solidFill>
                <a:effectLst/>
                <a:uLnTx/>
                <a:uFillTx/>
                <a:latin typeface="-apple-system"/>
                <a:ea typeface="+mn-ea"/>
                <a:cs typeface="+mn-cs"/>
              </a:rPr>
              <a:t>Programme</a:t>
            </a:r>
            <a:r>
              <a:rPr kumimoji="0" lang="en-US" sz="1800" b="1" i="1" u="none" strike="noStrike" kern="1200" cap="none" spc="0" normalizeH="0" baseline="0" noProof="0" dirty="0">
                <a:ln>
                  <a:noFill/>
                </a:ln>
                <a:solidFill>
                  <a:srgbClr val="FFFFFF"/>
                </a:solidFill>
                <a:effectLst/>
                <a:uLnTx/>
                <a:uFillTx/>
                <a:latin typeface="-apple-system"/>
                <a:ea typeface="+mn-ea"/>
                <a:cs typeface="+mn-cs"/>
              </a:rPr>
              <a:t> under grant agreement n° </a:t>
            </a:r>
            <a:r>
              <a:rPr kumimoji="0" lang="en-GB" sz="1800" b="1" i="1" u="none" strike="noStrike" kern="1200" cap="none" spc="0" normalizeH="0" baseline="0" noProof="0" dirty="0">
                <a:ln>
                  <a:noFill/>
                </a:ln>
                <a:solidFill>
                  <a:srgbClr val="FFFFFF"/>
                </a:solidFill>
                <a:effectLst/>
                <a:uLnTx/>
                <a:uFillTx/>
                <a:latin typeface="-apple-system"/>
                <a:ea typeface="+mn-ea"/>
                <a:cs typeface="+mn-cs"/>
              </a:rPr>
              <a:t>101093293</a:t>
            </a:r>
            <a:r>
              <a:rPr kumimoji="0" lang="en-US" sz="1800" b="1" i="1" u="none" strike="noStrike" kern="1200" cap="none" spc="0" normalizeH="0" baseline="0" noProof="0" dirty="0">
                <a:ln>
                  <a:noFill/>
                </a:ln>
                <a:solidFill>
                  <a:srgbClr val="FFFFFF"/>
                </a:solidFill>
                <a:effectLst/>
                <a:uLnTx/>
                <a:uFillTx/>
                <a:latin typeface="-apple-system"/>
                <a:ea typeface="+mn-ea"/>
                <a:cs typeface="+mn-cs"/>
              </a:rPr>
              <a:t>  and </a:t>
            </a:r>
            <a:r>
              <a:rPr kumimoji="0" lang="en-GB" sz="1800" b="1" i="1" u="none" strike="noStrike" kern="1200" cap="none" spc="0" normalizeH="0" baseline="0" noProof="0" dirty="0">
                <a:ln>
                  <a:noFill/>
                </a:ln>
                <a:solidFill>
                  <a:srgbClr val="FFFFFF"/>
                </a:solidFill>
                <a:effectLst/>
                <a:uLnTx/>
                <a:uFillTx/>
                <a:latin typeface="-apple-system"/>
                <a:ea typeface="+mn-ea"/>
                <a:cs typeface="+mn-cs"/>
              </a:rPr>
              <a:t>101081383</a:t>
            </a:r>
            <a:endParaRPr kumimoji="0" lang="es-ES" sz="1800" b="1" i="1" u="none" strike="noStrike" kern="1200" cap="none" spc="0" normalizeH="0" baseline="0" noProof="0" dirty="0">
              <a:ln>
                <a:noFill/>
              </a:ln>
              <a:solidFill>
                <a:srgbClr val="FFFFFF"/>
              </a:solidFill>
              <a:effectLst/>
              <a:uLnTx/>
              <a:uFillTx/>
              <a:latin typeface="-apple-system"/>
              <a:ea typeface="+mn-ea"/>
              <a:cs typeface="+mn-cs"/>
            </a:endParaRPr>
          </a:p>
        </p:txBody>
      </p:sp>
      <p:pic>
        <p:nvPicPr>
          <p:cNvPr id="13" name="Picture 12">
            <a:extLst>
              <a:ext uri="{FF2B5EF4-FFF2-40B4-BE49-F238E27FC236}">
                <a16:creationId xmlns:a16="http://schemas.microsoft.com/office/drawing/2014/main" id="{2F4A8050-55E8-DC48-AAD3-4DF6BE07BB1C}"/>
              </a:ext>
            </a:extLst>
          </p:cNvPr>
          <p:cNvPicPr>
            <a:picLocks noChangeAspect="1"/>
          </p:cNvPicPr>
          <p:nvPr/>
        </p:nvPicPr>
        <p:blipFill>
          <a:blip r:embed="rId7"/>
          <a:stretch>
            <a:fillRect/>
          </a:stretch>
        </p:blipFill>
        <p:spPr>
          <a:xfrm>
            <a:off x="7129414" y="4908978"/>
            <a:ext cx="1627753" cy="1003621"/>
          </a:xfrm>
          <a:prstGeom prst="rect">
            <a:avLst/>
          </a:prstGeom>
        </p:spPr>
      </p:pic>
      <p:pic>
        <p:nvPicPr>
          <p:cNvPr id="16" name="Google Shape;510;p79">
            <a:extLst>
              <a:ext uri="{FF2B5EF4-FFF2-40B4-BE49-F238E27FC236}">
                <a16:creationId xmlns:a16="http://schemas.microsoft.com/office/drawing/2014/main" id="{2B2BB9E0-B513-F94C-BA22-AD1BECA89617}"/>
              </a:ext>
            </a:extLst>
          </p:cNvPr>
          <p:cNvPicPr preferRelativeResize="0">
            <a:picLocks/>
          </p:cNvPicPr>
          <p:nvPr/>
        </p:nvPicPr>
        <p:blipFill rotWithShape="1">
          <a:blip r:embed="rId8">
            <a:alphaModFix/>
          </a:blip>
          <a:srcRect l="6490" t="60808" r="7487" b="5986"/>
          <a:stretch/>
        </p:blipFill>
        <p:spPr>
          <a:xfrm>
            <a:off x="9017029" y="4908977"/>
            <a:ext cx="2770560" cy="1003621"/>
          </a:xfrm>
          <a:prstGeom prst="rect">
            <a:avLst/>
          </a:prstGeom>
          <a:noFill/>
          <a:ln>
            <a:noFill/>
          </a:ln>
        </p:spPr>
      </p:pic>
      <p:pic>
        <p:nvPicPr>
          <p:cNvPr id="21" name="Picture 20" descr="A blue flag with yellow stars&#10;&#10;Description automatically generated">
            <a:extLst>
              <a:ext uri="{FF2B5EF4-FFF2-40B4-BE49-F238E27FC236}">
                <a16:creationId xmlns:a16="http://schemas.microsoft.com/office/drawing/2014/main" id="{CBFA2C89-33F8-8883-B154-0C7A95230A92}"/>
              </a:ext>
            </a:extLst>
          </p:cNvPr>
          <p:cNvPicPr>
            <a:picLocks noChangeAspect="1"/>
          </p:cNvPicPr>
          <p:nvPr/>
        </p:nvPicPr>
        <p:blipFill>
          <a:blip r:embed="rId9"/>
          <a:stretch>
            <a:fillRect/>
          </a:stretch>
        </p:blipFill>
        <p:spPr>
          <a:xfrm>
            <a:off x="5621734" y="4800312"/>
            <a:ext cx="1293340" cy="1310395"/>
          </a:xfrm>
          <a:prstGeom prst="rect">
            <a:avLst/>
          </a:prstGeom>
        </p:spPr>
      </p:pic>
    </p:spTree>
    <p:extLst>
      <p:ext uri="{BB962C8B-B14F-4D97-AF65-F5344CB8AC3E}">
        <p14:creationId xmlns:p14="http://schemas.microsoft.com/office/powerpoint/2010/main" val="1018819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8" name="Google Shape;118;p4"/>
          <p:cNvSpPr txBox="1"/>
          <p:nvPr/>
        </p:nvSpPr>
        <p:spPr>
          <a:xfrm>
            <a:off x="2295574" y="741075"/>
            <a:ext cx="3423000" cy="809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330" b="0" i="0" u="none" strike="noStrike" kern="0" cap="none" spc="0" normalizeH="0" baseline="0" noProof="0" dirty="0">
                <a:ln>
                  <a:noFill/>
                </a:ln>
                <a:solidFill>
                  <a:srgbClr val="FFFFFF"/>
                </a:solidFill>
                <a:effectLst/>
                <a:uLnTx/>
                <a:uFillTx/>
                <a:latin typeface="Calibri" panose="020F0502020204030204" pitchFamily="34" charset="0"/>
                <a:ea typeface="Arial"/>
                <a:cs typeface="Calibri" panose="020F0502020204030204" pitchFamily="34" charset="0"/>
                <a:sym typeface="Arial"/>
              </a:rPr>
              <a:t>2024 OCEAN DECADE CONFERENCE</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9" name="Google Shape;119;p4"/>
          <p:cNvSpPr txBox="1"/>
          <p:nvPr/>
        </p:nvSpPr>
        <p:spPr>
          <a:xfrm>
            <a:off x="2447987" y="1622622"/>
            <a:ext cx="3052557"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Ocean</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Decade</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Marine </a:t>
            </a: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Protected</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Areas</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5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Forum</a:t>
            </a: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8-9 APRIL 2024</a:t>
            </a:r>
            <a:b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br>
            <a:r>
              <a:rPr kumimoji="0" lang="es-ES" sz="15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BARCELONA, SPAIN</a:t>
            </a:r>
            <a:endParaRPr kumimoji="0" lang="es-ES" sz="15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sym typeface="Arial"/>
            </a:endParaRPr>
          </a:p>
        </p:txBody>
      </p:sp>
      <p:sp>
        <p:nvSpPr>
          <p:cNvPr id="120" name="Google Shape;120;p4"/>
          <p:cNvSpPr txBox="1"/>
          <p:nvPr/>
        </p:nvSpPr>
        <p:spPr>
          <a:xfrm>
            <a:off x="2393551" y="2694043"/>
            <a:ext cx="3253097" cy="24618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As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part</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of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the</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Ocean</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Decade</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Week</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(8-12 </a:t>
            </a:r>
            <a:r>
              <a:rPr kumimoji="0" lang="es-ES" sz="1000" b="0" i="0" u="none" strike="noStrike" kern="0" cap="none" spc="0" normalizeH="0" baseline="0" noProof="0" dirty="0" err="1">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April</a:t>
            </a:r>
            <a:r>
              <a:rPr kumimoji="0" lang="es-ES" sz="1000" b="0" i="0" u="none" strike="noStrike" kern="0" cap="none" spc="0" normalizeH="0" baseline="0" noProof="0" dirty="0">
                <a:ln>
                  <a:noFill/>
                </a:ln>
                <a:solidFill>
                  <a:srgbClr val="FFFFFF"/>
                </a:solidFill>
                <a:effectLst/>
                <a:uLnTx/>
                <a:uFillTx/>
                <a:latin typeface="Calibri Light" panose="020F0302020204030204" pitchFamily="34" charset="0"/>
                <a:ea typeface="Arial"/>
                <a:cs typeface="Calibri Light" panose="020F0302020204030204" pitchFamily="34" charset="0"/>
                <a:sym typeface="Arial"/>
              </a:rPr>
              <a:t> 2024)</a:t>
            </a:r>
            <a:endParaRPr kumimoji="0" sz="1000" b="0" i="0" u="none" strike="noStrike" kern="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sym typeface="Arial"/>
            </a:endParaRPr>
          </a:p>
        </p:txBody>
      </p:sp>
      <p:pic>
        <p:nvPicPr>
          <p:cNvPr id="121" name="Google Shape;121;p4"/>
          <p:cNvPicPr preferRelativeResize="0"/>
          <p:nvPr/>
        </p:nvPicPr>
        <p:blipFill rotWithShape="1">
          <a:blip r:embed="rId4">
            <a:alphaModFix/>
          </a:blip>
          <a:srcRect/>
          <a:stretch/>
        </p:blipFill>
        <p:spPr>
          <a:xfrm>
            <a:off x="0" y="487680"/>
            <a:ext cx="12192000" cy="151549"/>
          </a:xfrm>
          <a:prstGeom prst="rect">
            <a:avLst/>
          </a:prstGeom>
          <a:noFill/>
          <a:ln>
            <a:noFill/>
          </a:ln>
        </p:spPr>
      </p:pic>
      <p:grpSp>
        <p:nvGrpSpPr>
          <p:cNvPr id="6" name="Group 5">
            <a:extLst>
              <a:ext uri="{FF2B5EF4-FFF2-40B4-BE49-F238E27FC236}">
                <a16:creationId xmlns:a16="http://schemas.microsoft.com/office/drawing/2014/main" id="{F2A5463D-A1C4-974A-93BC-9CDB476C6C57}"/>
              </a:ext>
            </a:extLst>
          </p:cNvPr>
          <p:cNvGrpSpPr/>
          <p:nvPr/>
        </p:nvGrpSpPr>
        <p:grpSpPr>
          <a:xfrm>
            <a:off x="6023374" y="4419600"/>
            <a:ext cx="5473700" cy="1117600"/>
            <a:chOff x="5143500" y="4495800"/>
            <a:chExt cx="5473700" cy="1117600"/>
          </a:xfrm>
        </p:grpSpPr>
        <p:sp>
          <p:nvSpPr>
            <p:cNvPr id="2" name="Rectangle 1">
              <a:extLst>
                <a:ext uri="{FF2B5EF4-FFF2-40B4-BE49-F238E27FC236}">
                  <a16:creationId xmlns:a16="http://schemas.microsoft.com/office/drawing/2014/main" id="{B6FF6111-497E-DD47-A36D-51F0E0D76E99}"/>
                </a:ext>
              </a:extLst>
            </p:cNvPr>
            <p:cNvSpPr/>
            <p:nvPr/>
          </p:nvSpPr>
          <p:spPr>
            <a:xfrm>
              <a:off x="5143500" y="4495800"/>
              <a:ext cx="5473700" cy="111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2" descr="Barcelona Supercomputing Center (BSC)">
              <a:extLst>
                <a:ext uri="{FF2B5EF4-FFF2-40B4-BE49-F238E27FC236}">
                  <a16:creationId xmlns:a16="http://schemas.microsoft.com/office/drawing/2014/main" id="{678CE901-7162-B045-87E8-A30C76EB64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4289" y="4632250"/>
              <a:ext cx="3051513" cy="819300"/>
            </a:xfrm>
            <a:prstGeom prst="rect">
              <a:avLst/>
            </a:prstGeom>
            <a:solidFill>
              <a:schemeClr val="bg1"/>
            </a:solidFill>
          </p:spPr>
        </p:pic>
        <p:sp>
          <p:nvSpPr>
            <p:cNvPr id="3" name="TextBox 2">
              <a:extLst>
                <a:ext uri="{FF2B5EF4-FFF2-40B4-BE49-F238E27FC236}">
                  <a16:creationId xmlns:a16="http://schemas.microsoft.com/office/drawing/2014/main" id="{0433D30A-1262-FD4B-94E0-A72D02368828}"/>
                </a:ext>
              </a:extLst>
            </p:cNvPr>
            <p:cNvSpPr txBox="1"/>
            <p:nvPr/>
          </p:nvSpPr>
          <p:spPr>
            <a:xfrm>
              <a:off x="5263161" y="4744134"/>
              <a:ext cx="1736373" cy="646331"/>
            </a:xfrm>
            <a:prstGeom prst="rect">
              <a:avLst/>
            </a:prstGeom>
            <a:noFill/>
          </p:spPr>
          <p:txBody>
            <a:bodyPr wrap="none" rtlCol="0">
              <a:spAutoFit/>
            </a:bodyPr>
            <a:lstStyle/>
            <a:p>
              <a:pPr algn="r"/>
              <a:r>
                <a:rPr lang="en-GB" b="1" dirty="0">
                  <a:solidFill>
                    <a:srgbClr val="01307F"/>
                  </a:solidFill>
                  <a:latin typeface="Avenir Book" panose="02000503020000020003" pitchFamily="2" charset="0"/>
                </a:rPr>
                <a:t>Earth Sciences</a:t>
              </a:r>
            </a:p>
            <a:p>
              <a:pPr algn="r"/>
              <a:r>
                <a:rPr lang="en-GB" b="1" dirty="0">
                  <a:solidFill>
                    <a:srgbClr val="01307F"/>
                  </a:solidFill>
                  <a:latin typeface="Avenir Book" panose="02000503020000020003" pitchFamily="2" charset="0"/>
                </a:rPr>
                <a:t>Department</a:t>
              </a:r>
            </a:p>
          </p:txBody>
        </p:sp>
        <p:cxnSp>
          <p:nvCxnSpPr>
            <p:cNvPr id="5" name="Straight Connector 4">
              <a:extLst>
                <a:ext uri="{FF2B5EF4-FFF2-40B4-BE49-F238E27FC236}">
                  <a16:creationId xmlns:a16="http://schemas.microsoft.com/office/drawing/2014/main" id="{801211C9-EA7E-AE40-9312-6D6D4A6BB587}"/>
                </a:ext>
              </a:extLst>
            </p:cNvPr>
            <p:cNvCxnSpPr/>
            <p:nvPr/>
          </p:nvCxnSpPr>
          <p:spPr>
            <a:xfrm>
              <a:off x="7178389" y="4679265"/>
              <a:ext cx="0" cy="736600"/>
            </a:xfrm>
            <a:prstGeom prst="line">
              <a:avLst/>
            </a:prstGeom>
            <a:ln w="19050">
              <a:solidFill>
                <a:srgbClr val="01307F"/>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5AB0F4B3-6DE9-2C41-83BA-0F698A2CDE1E}"/>
              </a:ext>
            </a:extLst>
          </p:cNvPr>
          <p:cNvSpPr txBox="1"/>
          <p:nvPr/>
        </p:nvSpPr>
        <p:spPr>
          <a:xfrm>
            <a:off x="6691457" y="2590800"/>
            <a:ext cx="4843715" cy="1015663"/>
          </a:xfrm>
          <a:prstGeom prst="rect">
            <a:avLst/>
          </a:prstGeom>
          <a:noFill/>
        </p:spPr>
        <p:txBody>
          <a:bodyPr wrap="square">
            <a:spAutoFit/>
          </a:bodyPr>
          <a:lstStyle/>
          <a:p>
            <a:r>
              <a:rPr lang="en-GB" sz="6000" b="1"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Booth 11 Host</a:t>
            </a:r>
          </a:p>
        </p:txBody>
      </p:sp>
      <p:sp>
        <p:nvSpPr>
          <p:cNvPr id="11" name="TextBox 10">
            <a:extLst>
              <a:ext uri="{FF2B5EF4-FFF2-40B4-BE49-F238E27FC236}">
                <a16:creationId xmlns:a16="http://schemas.microsoft.com/office/drawing/2014/main" id="{FB35B69D-030F-454E-9D42-A1B339AB8EF3}"/>
              </a:ext>
            </a:extLst>
          </p:cNvPr>
          <p:cNvSpPr txBox="1"/>
          <p:nvPr/>
        </p:nvSpPr>
        <p:spPr>
          <a:xfrm>
            <a:off x="8179026" y="3847342"/>
            <a:ext cx="1223412" cy="369332"/>
          </a:xfrm>
          <a:prstGeom prst="rect">
            <a:avLst/>
          </a:prstGeom>
          <a:solidFill>
            <a:srgbClr val="0CA0CB"/>
          </a:solidFill>
          <a:ln>
            <a:solidFill>
              <a:srgbClr val="0CA0CB"/>
            </a:solidFill>
          </a:ln>
        </p:spPr>
        <p:txBody>
          <a:bodyPr wrap="none" rtlCol="0">
            <a:spAutoFit/>
          </a:bodyPr>
          <a:lstStyle/>
          <a:p>
            <a:r>
              <a:rPr lang="en-GB" dirty="0">
                <a:solidFill>
                  <a:schemeClr val="bg1"/>
                </a:solidFill>
              </a:rPr>
              <a:t>JOIN US!!</a:t>
            </a:r>
          </a:p>
        </p:txBody>
      </p:sp>
    </p:spTree>
    <p:extLst>
      <p:ext uri="{BB962C8B-B14F-4D97-AF65-F5344CB8AC3E}">
        <p14:creationId xmlns:p14="http://schemas.microsoft.com/office/powerpoint/2010/main" val="362857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09EEF0-7075-AD04-5285-D34D935D88C3}"/>
              </a:ext>
            </a:extLst>
          </p:cNvPr>
          <p:cNvSpPr txBox="1"/>
          <p:nvPr/>
        </p:nvSpPr>
        <p:spPr>
          <a:xfrm>
            <a:off x="4482122" y="5865644"/>
            <a:ext cx="7405078"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u="none" strike="noStrike" kern="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Arial"/>
              </a:rPr>
              <a:t>A volcanic seamounts chain that extends 2,300 km between the </a:t>
            </a:r>
            <a:r>
              <a:rPr kumimoji="0" lang="en-US" sz="2600" b="1" u="none" strike="noStrike" kern="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Arial"/>
              </a:rPr>
              <a:t>Nazca Ridge </a:t>
            </a:r>
            <a:r>
              <a:rPr kumimoji="0" lang="en-US" sz="2600" u="none" strike="noStrike" kern="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Arial"/>
              </a:rPr>
              <a:t>and </a:t>
            </a:r>
            <a:r>
              <a:rPr kumimoji="0" lang="en-US" sz="2600" b="1" u="none" strike="noStrike" kern="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Arial"/>
              </a:rPr>
              <a:t>Rapa Nui</a:t>
            </a:r>
            <a:r>
              <a:rPr kumimoji="0" lang="en-US" sz="2600" u="none" strike="noStrike" kern="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Arial"/>
              </a:rPr>
              <a:t>.</a:t>
            </a:r>
            <a:endParaRPr kumimoji="0" lang="es-ES" sz="2600" u="none" strike="noStrike" kern="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Arial"/>
            </a:endParaRPr>
          </a:p>
        </p:txBody>
      </p:sp>
      <p:sp>
        <p:nvSpPr>
          <p:cNvPr id="6" name="Rectangle 27">
            <a:extLst>
              <a:ext uri="{FF2B5EF4-FFF2-40B4-BE49-F238E27FC236}">
                <a16:creationId xmlns:a16="http://schemas.microsoft.com/office/drawing/2014/main" id="{C643B372-7D74-593A-A157-5A7BAC41ADC7}"/>
              </a:ext>
            </a:extLst>
          </p:cNvPr>
          <p:cNvSpPr>
            <a:spLocks noChangeArrowheads="1"/>
          </p:cNvSpPr>
          <p:nvPr/>
        </p:nvSpPr>
        <p:spPr bwMode="auto">
          <a:xfrm rot="21349993">
            <a:off x="6177928" y="2369494"/>
            <a:ext cx="2864570" cy="296264"/>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sym typeface="Wingdings 2" pitchFamily="18" charset="2"/>
              </a:rPr>
              <a:t>Salas y Gómez Ridge </a:t>
            </a:r>
          </a:p>
        </p:txBody>
      </p:sp>
      <p:sp>
        <p:nvSpPr>
          <p:cNvPr id="7" name="Rectangle 6">
            <a:extLst>
              <a:ext uri="{FF2B5EF4-FFF2-40B4-BE49-F238E27FC236}">
                <a16:creationId xmlns:a16="http://schemas.microsoft.com/office/drawing/2014/main" id="{EA4F0558-AA28-5F6E-FCE1-5228A032FCE7}"/>
              </a:ext>
            </a:extLst>
          </p:cNvPr>
          <p:cNvSpPr>
            <a:spLocks noChangeArrowheads="1"/>
          </p:cNvSpPr>
          <p:nvPr/>
        </p:nvSpPr>
        <p:spPr bwMode="auto">
          <a:xfrm rot="18894599">
            <a:off x="8245554" y="1542982"/>
            <a:ext cx="2787859" cy="304416"/>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sym typeface="Wingdings 2" pitchFamily="18" charset="2"/>
              </a:rPr>
              <a:t>Nazca Ridge</a:t>
            </a:r>
          </a:p>
        </p:txBody>
      </p:sp>
      <p:pic>
        <p:nvPicPr>
          <p:cNvPr id="9" name="Google Shape;121;p4">
            <a:extLst>
              <a:ext uri="{FF2B5EF4-FFF2-40B4-BE49-F238E27FC236}">
                <a16:creationId xmlns:a16="http://schemas.microsoft.com/office/drawing/2014/main" id="{BB3345E7-E4E5-A74A-B82E-D916EDFD646B}"/>
              </a:ext>
            </a:extLst>
          </p:cNvPr>
          <p:cNvPicPr preferRelativeResize="0"/>
          <p:nvPr/>
        </p:nvPicPr>
        <p:blipFill rotWithShape="1">
          <a:blip r:embed="rId3">
            <a:alphaModFix/>
          </a:blip>
          <a:srcRect/>
          <a:stretch/>
        </p:blipFill>
        <p:spPr>
          <a:xfrm>
            <a:off x="0" y="487680"/>
            <a:ext cx="12192000" cy="151549"/>
          </a:xfrm>
          <a:prstGeom prst="rect">
            <a:avLst/>
          </a:prstGeom>
          <a:noFill/>
          <a:ln>
            <a:noFill/>
          </a:ln>
        </p:spPr>
      </p:pic>
      <p:pic>
        <p:nvPicPr>
          <p:cNvPr id="12" name="image18.png">
            <a:extLst>
              <a:ext uri="{FF2B5EF4-FFF2-40B4-BE49-F238E27FC236}">
                <a16:creationId xmlns:a16="http://schemas.microsoft.com/office/drawing/2014/main" id="{C7DA0AC0-020C-8341-B978-34CEE1B3114E}"/>
              </a:ext>
            </a:extLst>
          </p:cNvPr>
          <p:cNvPicPr/>
          <p:nvPr/>
        </p:nvPicPr>
        <p:blipFill rotWithShape="1">
          <a:blip r:embed="rId4"/>
          <a:srcRect l="48" t="21057"/>
          <a:stretch/>
        </p:blipFill>
        <p:spPr>
          <a:xfrm>
            <a:off x="4062336" y="869432"/>
            <a:ext cx="8009744" cy="4909279"/>
          </a:xfrm>
          <a:prstGeom prst="rect">
            <a:avLst/>
          </a:prstGeom>
          <a:ln/>
        </p:spPr>
      </p:pic>
      <p:sp>
        <p:nvSpPr>
          <p:cNvPr id="14" name="Rectangle 27">
            <a:extLst>
              <a:ext uri="{FF2B5EF4-FFF2-40B4-BE49-F238E27FC236}">
                <a16:creationId xmlns:a16="http://schemas.microsoft.com/office/drawing/2014/main" id="{E827EEF3-0C9E-E240-A15E-75365093AF30}"/>
              </a:ext>
            </a:extLst>
          </p:cNvPr>
          <p:cNvSpPr>
            <a:spLocks noChangeArrowheads="1"/>
          </p:cNvSpPr>
          <p:nvPr/>
        </p:nvSpPr>
        <p:spPr bwMode="auto">
          <a:xfrm rot="21344778">
            <a:off x="6282859" y="2234579"/>
            <a:ext cx="2864570" cy="296264"/>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panose="02020603050405020304" pitchFamily="18" charset="0"/>
                <a:sym typeface="Wingdings 2" pitchFamily="18" charset="2"/>
              </a:rPr>
              <a:t>Salas y Gómez Ridge </a:t>
            </a:r>
          </a:p>
        </p:txBody>
      </p:sp>
      <p:sp>
        <p:nvSpPr>
          <p:cNvPr id="15" name="Rectangle 14">
            <a:extLst>
              <a:ext uri="{FF2B5EF4-FFF2-40B4-BE49-F238E27FC236}">
                <a16:creationId xmlns:a16="http://schemas.microsoft.com/office/drawing/2014/main" id="{8D7952A4-F14C-9C47-AB57-1BF864268E03}"/>
              </a:ext>
            </a:extLst>
          </p:cNvPr>
          <p:cNvSpPr>
            <a:spLocks noChangeArrowheads="1"/>
          </p:cNvSpPr>
          <p:nvPr/>
        </p:nvSpPr>
        <p:spPr bwMode="auto">
          <a:xfrm rot="18986949">
            <a:off x="8290525" y="1527987"/>
            <a:ext cx="2787859" cy="304416"/>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Calibri"/>
                <a:ea typeface="Calibri" panose="020F0502020204030204" pitchFamily="34" charset="0"/>
                <a:cs typeface="Times New Roman" panose="02020603050405020304" pitchFamily="18" charset="0"/>
                <a:sym typeface="Wingdings 2" pitchFamily="18" charset="2"/>
              </a:rPr>
              <a:t>Nazca Ridge</a:t>
            </a:r>
          </a:p>
        </p:txBody>
      </p:sp>
      <p:sp>
        <p:nvSpPr>
          <p:cNvPr id="17" name="Rectangle 27">
            <a:extLst>
              <a:ext uri="{FF2B5EF4-FFF2-40B4-BE49-F238E27FC236}">
                <a16:creationId xmlns:a16="http://schemas.microsoft.com/office/drawing/2014/main" id="{2C72E484-579A-4649-969D-FCF5C49EEDEA}"/>
              </a:ext>
            </a:extLst>
          </p:cNvPr>
          <p:cNvSpPr>
            <a:spLocks noChangeArrowheads="1"/>
          </p:cNvSpPr>
          <p:nvPr/>
        </p:nvSpPr>
        <p:spPr bwMode="auto">
          <a:xfrm>
            <a:off x="-119920" y="874548"/>
            <a:ext cx="4070848" cy="535442"/>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0"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Salas y Gómez Ridge </a:t>
            </a:r>
          </a:p>
        </p:txBody>
      </p:sp>
    </p:spTree>
    <p:extLst>
      <p:ext uri="{BB962C8B-B14F-4D97-AF65-F5344CB8AC3E}">
        <p14:creationId xmlns:p14="http://schemas.microsoft.com/office/powerpoint/2010/main" val="98169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09EEF0-7075-AD04-5285-D34D935D88C3}"/>
              </a:ext>
            </a:extLst>
          </p:cNvPr>
          <p:cNvSpPr txBox="1"/>
          <p:nvPr/>
        </p:nvSpPr>
        <p:spPr>
          <a:xfrm>
            <a:off x="187068" y="1543473"/>
            <a:ext cx="345687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u="none" strike="noStrike" kern="0" cap="none" spc="0" normalizeH="0" baseline="0" noProof="0" dirty="0">
                <a:ln>
                  <a:noFill/>
                </a:ln>
                <a:solidFill>
                  <a:srgbClr val="C00000"/>
                </a:solidFill>
                <a:effectLst/>
                <a:uLnTx/>
                <a:uFillTx/>
                <a:latin typeface="Calibri Light" panose="020F0302020204030204" pitchFamily="34" charset="0"/>
                <a:ea typeface="Calibri" panose="020F0502020204030204" pitchFamily="34" charset="0"/>
                <a:cs typeface="Calibri Light" panose="020F0302020204030204" pitchFamily="34" charset="0"/>
                <a:sym typeface="Arial"/>
              </a:rPr>
              <a:t>Major Threats</a:t>
            </a:r>
            <a:endParaRPr kumimoji="0" lang="es-ES" sz="3000" u="none" strike="noStrike" kern="0" cap="none" spc="0" normalizeH="0" baseline="0" noProof="0" dirty="0">
              <a:ln>
                <a:noFill/>
              </a:ln>
              <a:solidFill>
                <a:srgbClr val="C00000"/>
              </a:solidFill>
              <a:effectLst/>
              <a:uLnTx/>
              <a:uFillTx/>
              <a:latin typeface="Calibri Light" panose="020F0302020204030204" pitchFamily="34" charset="0"/>
              <a:ea typeface="Calibri" panose="020F0502020204030204" pitchFamily="34" charset="0"/>
              <a:cs typeface="Calibri Light" panose="020F0302020204030204" pitchFamily="34" charset="0"/>
              <a:sym typeface="Arial"/>
            </a:endParaRPr>
          </a:p>
        </p:txBody>
      </p:sp>
      <p:sp>
        <p:nvSpPr>
          <p:cNvPr id="6" name="Rectangle 27">
            <a:extLst>
              <a:ext uri="{FF2B5EF4-FFF2-40B4-BE49-F238E27FC236}">
                <a16:creationId xmlns:a16="http://schemas.microsoft.com/office/drawing/2014/main" id="{C643B372-7D74-593A-A157-5A7BAC41ADC7}"/>
              </a:ext>
            </a:extLst>
          </p:cNvPr>
          <p:cNvSpPr>
            <a:spLocks noChangeArrowheads="1"/>
          </p:cNvSpPr>
          <p:nvPr/>
        </p:nvSpPr>
        <p:spPr bwMode="auto">
          <a:xfrm rot="21349993">
            <a:off x="6177928" y="2369494"/>
            <a:ext cx="2864570" cy="296264"/>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sym typeface="Wingdings 2" pitchFamily="18" charset="2"/>
              </a:rPr>
              <a:t>Salas y Gómez Ridge </a:t>
            </a:r>
          </a:p>
        </p:txBody>
      </p:sp>
      <p:sp>
        <p:nvSpPr>
          <p:cNvPr id="7" name="Rectangle 6">
            <a:extLst>
              <a:ext uri="{FF2B5EF4-FFF2-40B4-BE49-F238E27FC236}">
                <a16:creationId xmlns:a16="http://schemas.microsoft.com/office/drawing/2014/main" id="{EA4F0558-AA28-5F6E-FCE1-5228A032FCE7}"/>
              </a:ext>
            </a:extLst>
          </p:cNvPr>
          <p:cNvSpPr>
            <a:spLocks noChangeArrowheads="1"/>
          </p:cNvSpPr>
          <p:nvPr/>
        </p:nvSpPr>
        <p:spPr bwMode="auto">
          <a:xfrm rot="18894599">
            <a:off x="8245554" y="1542982"/>
            <a:ext cx="2787859" cy="304416"/>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sym typeface="Wingdings 2" pitchFamily="18" charset="2"/>
              </a:rPr>
              <a:t>Nazca Ridge</a:t>
            </a:r>
          </a:p>
        </p:txBody>
      </p:sp>
      <p:pic>
        <p:nvPicPr>
          <p:cNvPr id="9" name="Google Shape;121;p4">
            <a:extLst>
              <a:ext uri="{FF2B5EF4-FFF2-40B4-BE49-F238E27FC236}">
                <a16:creationId xmlns:a16="http://schemas.microsoft.com/office/drawing/2014/main" id="{BB3345E7-E4E5-A74A-B82E-D916EDFD646B}"/>
              </a:ext>
            </a:extLst>
          </p:cNvPr>
          <p:cNvPicPr preferRelativeResize="0"/>
          <p:nvPr/>
        </p:nvPicPr>
        <p:blipFill rotWithShape="1">
          <a:blip r:embed="rId3">
            <a:alphaModFix/>
          </a:blip>
          <a:srcRect/>
          <a:stretch/>
        </p:blipFill>
        <p:spPr>
          <a:xfrm>
            <a:off x="0" y="487680"/>
            <a:ext cx="12192000" cy="151549"/>
          </a:xfrm>
          <a:prstGeom prst="rect">
            <a:avLst/>
          </a:prstGeom>
          <a:noFill/>
          <a:ln>
            <a:noFill/>
          </a:ln>
        </p:spPr>
      </p:pic>
      <p:pic>
        <p:nvPicPr>
          <p:cNvPr id="13" name="Picture 12" descr="Map&#10;&#10;Description automatically generated">
            <a:extLst>
              <a:ext uri="{FF2B5EF4-FFF2-40B4-BE49-F238E27FC236}">
                <a16:creationId xmlns:a16="http://schemas.microsoft.com/office/drawing/2014/main" id="{91E2BB4A-06F8-8D4E-B08B-5A6D29C8FCF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rcRect l="4033" t="18642" r="1840" b="13007"/>
          <a:stretch/>
        </p:blipFill>
        <p:spPr>
          <a:xfrm>
            <a:off x="3948793" y="744159"/>
            <a:ext cx="8015862" cy="4115540"/>
          </a:xfrm>
          <a:prstGeom prst="rect">
            <a:avLst/>
          </a:prstGeom>
        </p:spPr>
      </p:pic>
      <p:sp>
        <p:nvSpPr>
          <p:cNvPr id="14" name="TextBox 13">
            <a:extLst>
              <a:ext uri="{FF2B5EF4-FFF2-40B4-BE49-F238E27FC236}">
                <a16:creationId xmlns:a16="http://schemas.microsoft.com/office/drawing/2014/main" id="{1D2E5B63-CA2B-3C4C-BEC9-81C5426CD6DC}"/>
              </a:ext>
            </a:extLst>
          </p:cNvPr>
          <p:cNvSpPr txBox="1"/>
          <p:nvPr/>
        </p:nvSpPr>
        <p:spPr>
          <a:xfrm>
            <a:off x="381978" y="5089752"/>
            <a:ext cx="2704112" cy="870901"/>
          </a:xfrm>
          <a:prstGeom prst="rect">
            <a:avLst/>
          </a:prstGeom>
          <a:solidFill>
            <a:schemeClr val="accent4"/>
          </a:solidFill>
          <a:ln w="19050">
            <a:solidFill>
              <a:srgbClr val="C00000"/>
            </a:solidFill>
          </a:ln>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marR="0" lvl="0" indent="0" algn="ctr" defTabSz="1955800" rtl="0" eaLnBrk="1" fontAlgn="auto" latinLnBrk="0" hangingPunct="1">
              <a:lnSpc>
                <a:spcPct val="90000"/>
              </a:lnSpc>
              <a:spcBef>
                <a:spcPct val="0"/>
              </a:spcBef>
              <a:spcAft>
                <a:spcPct val="35000"/>
              </a:spcAft>
              <a:buClr>
                <a:srgbClr val="000000"/>
              </a:buClr>
              <a:buSzTx/>
              <a:buFont typeface="Arial"/>
              <a:buNone/>
              <a:tabLst/>
              <a:defRPr/>
            </a:pPr>
            <a:r>
              <a:rPr kumimoji="0" lang="en-GB" sz="3800" u="none" strike="noStrike" kern="1200" cap="none" spc="0" normalizeH="0" baseline="0" noProof="0" dirty="0">
                <a:ln>
                  <a:noFill/>
                </a:ln>
                <a:solidFill>
                  <a:srgbClr val="FFFFFF"/>
                </a:solidFill>
                <a:effectLst/>
                <a:uLnTx/>
                <a:uFillTx/>
                <a:latin typeface="Calibri Light" panose="020F0302020204030204" pitchFamily="34" charset="0"/>
                <a:ea typeface="Calibri" panose="020F0502020204030204" pitchFamily="34" charset="0"/>
                <a:cs typeface="Calibri Light" panose="020F0302020204030204" pitchFamily="34" charset="0"/>
                <a:sym typeface="Arial"/>
              </a:rPr>
              <a:t>Warming</a:t>
            </a:r>
          </a:p>
        </p:txBody>
      </p:sp>
      <p:sp>
        <p:nvSpPr>
          <p:cNvPr id="17" name="TextBox 16">
            <a:extLst>
              <a:ext uri="{FF2B5EF4-FFF2-40B4-BE49-F238E27FC236}">
                <a16:creationId xmlns:a16="http://schemas.microsoft.com/office/drawing/2014/main" id="{13DA9760-D551-254D-90EE-C05E09B64258}"/>
              </a:ext>
            </a:extLst>
          </p:cNvPr>
          <p:cNvSpPr txBox="1"/>
          <p:nvPr/>
        </p:nvSpPr>
        <p:spPr>
          <a:xfrm>
            <a:off x="3907594" y="5093920"/>
            <a:ext cx="3761953" cy="862565"/>
          </a:xfrm>
          <a:prstGeom prst="rect">
            <a:avLst/>
          </a:prstGeom>
          <a:solidFill>
            <a:schemeClr val="accent5"/>
          </a:solidFill>
          <a:ln w="19050">
            <a:solidFill>
              <a:srgbClr val="C00000"/>
            </a:solidFill>
          </a:ln>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marR="0" lvl="0" indent="0" algn="ctr" defTabSz="1955800" rtl="0" eaLnBrk="1" fontAlgn="auto" latinLnBrk="0" hangingPunct="1">
              <a:lnSpc>
                <a:spcPct val="90000"/>
              </a:lnSpc>
              <a:spcBef>
                <a:spcPct val="0"/>
              </a:spcBef>
              <a:spcAft>
                <a:spcPct val="35000"/>
              </a:spcAft>
              <a:buClr>
                <a:srgbClr val="000000"/>
              </a:buClr>
              <a:buSzTx/>
              <a:buFont typeface="Arial"/>
              <a:buNone/>
              <a:tabLst/>
              <a:defRPr/>
            </a:pPr>
            <a:r>
              <a:rPr kumimoji="0" lang="en-GB" sz="3800" u="none" strike="noStrike" kern="1200" cap="none" spc="0" normalizeH="0" baseline="0" noProof="0" dirty="0">
                <a:ln>
                  <a:noFill/>
                </a:ln>
                <a:solidFill>
                  <a:srgbClr val="FFFFFF"/>
                </a:solidFill>
                <a:effectLst/>
                <a:uLnTx/>
                <a:uFillTx/>
                <a:latin typeface="Calibri Light" panose="020F0302020204030204" pitchFamily="34" charset="0"/>
                <a:ea typeface="Calibri" panose="020F0502020204030204" pitchFamily="34" charset="0"/>
                <a:cs typeface="Calibri Light" panose="020F0302020204030204" pitchFamily="34" charset="0"/>
                <a:sym typeface="Arial"/>
              </a:rPr>
              <a:t>Deoxygenation </a:t>
            </a:r>
          </a:p>
        </p:txBody>
      </p:sp>
      <p:sp>
        <p:nvSpPr>
          <p:cNvPr id="20" name="TextBox 19">
            <a:extLst>
              <a:ext uri="{FF2B5EF4-FFF2-40B4-BE49-F238E27FC236}">
                <a16:creationId xmlns:a16="http://schemas.microsoft.com/office/drawing/2014/main" id="{05786E81-49A7-834F-BD31-C13AE5A2651E}"/>
              </a:ext>
            </a:extLst>
          </p:cNvPr>
          <p:cNvSpPr txBox="1"/>
          <p:nvPr/>
        </p:nvSpPr>
        <p:spPr>
          <a:xfrm>
            <a:off x="8491052" y="5088848"/>
            <a:ext cx="3473603" cy="872708"/>
          </a:xfrm>
          <a:prstGeom prst="rect">
            <a:avLst/>
          </a:prstGeom>
          <a:solidFill>
            <a:schemeClr val="accent6"/>
          </a:solidFill>
          <a:ln w="19050">
            <a:solidFill>
              <a:srgbClr val="C00000"/>
            </a:solidFill>
          </a:ln>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marR="0" lvl="0" indent="0" algn="ctr" defTabSz="1955800" rtl="0" eaLnBrk="1" fontAlgn="auto" latinLnBrk="0" hangingPunct="1">
              <a:lnSpc>
                <a:spcPct val="90000"/>
              </a:lnSpc>
              <a:spcBef>
                <a:spcPct val="0"/>
              </a:spcBef>
              <a:spcAft>
                <a:spcPct val="35000"/>
              </a:spcAft>
              <a:buClr>
                <a:srgbClr val="000000"/>
              </a:buClr>
              <a:buSzTx/>
              <a:buFont typeface="Arial"/>
              <a:buNone/>
              <a:tabLst/>
              <a:defRPr/>
            </a:pPr>
            <a:r>
              <a:rPr kumimoji="0" lang="en-GB" sz="3800" u="none" strike="noStrike" kern="1200" cap="none" spc="0" normalizeH="0" baseline="0" noProof="0" dirty="0">
                <a:ln>
                  <a:noFill/>
                </a:ln>
                <a:solidFill>
                  <a:srgbClr val="FFFFFF"/>
                </a:solidFill>
                <a:effectLst/>
                <a:uLnTx/>
                <a:uFillTx/>
                <a:latin typeface="Calibri Light" panose="020F0302020204030204" pitchFamily="34" charset="0"/>
                <a:ea typeface="Calibri" panose="020F0502020204030204" pitchFamily="34" charset="0"/>
                <a:cs typeface="Calibri Light" panose="020F0302020204030204" pitchFamily="34" charset="0"/>
                <a:sym typeface="Arial"/>
              </a:rPr>
              <a:t>Acidification</a:t>
            </a:r>
          </a:p>
        </p:txBody>
      </p:sp>
      <p:pic>
        <p:nvPicPr>
          <p:cNvPr id="21" name="Picture 20" descr="A close-up of corals in the water&#10;&#10;Description automatically generated">
            <a:extLst>
              <a:ext uri="{FF2B5EF4-FFF2-40B4-BE49-F238E27FC236}">
                <a16:creationId xmlns:a16="http://schemas.microsoft.com/office/drawing/2014/main" id="{258868CF-FEFC-8948-815E-33F9FCEB04C7}"/>
              </a:ext>
            </a:extLst>
          </p:cNvPr>
          <p:cNvPicPr>
            <a:picLocks noChangeAspect="1"/>
          </p:cNvPicPr>
          <p:nvPr/>
        </p:nvPicPr>
        <p:blipFill rotWithShape="1">
          <a:blip r:embed="rId6"/>
          <a:srcRect l="17334" t="2711" r="32750" b="22814"/>
          <a:stretch/>
        </p:blipFill>
        <p:spPr>
          <a:xfrm>
            <a:off x="366988" y="2245540"/>
            <a:ext cx="3097033" cy="2599169"/>
          </a:xfrm>
          <a:prstGeom prst="rect">
            <a:avLst/>
          </a:prstGeom>
        </p:spPr>
      </p:pic>
      <p:sp>
        <p:nvSpPr>
          <p:cNvPr id="2" name="TextBox 1">
            <a:extLst>
              <a:ext uri="{FF2B5EF4-FFF2-40B4-BE49-F238E27FC236}">
                <a16:creationId xmlns:a16="http://schemas.microsoft.com/office/drawing/2014/main" id="{827FFDD1-DA50-104F-808D-A5416CEA006C}"/>
              </a:ext>
            </a:extLst>
          </p:cNvPr>
          <p:cNvSpPr txBox="1"/>
          <p:nvPr/>
        </p:nvSpPr>
        <p:spPr>
          <a:xfrm>
            <a:off x="381978" y="6151719"/>
            <a:ext cx="11620745" cy="430887"/>
          </a:xfrm>
          <a:prstGeom prst="rect">
            <a:avLst/>
          </a:prstGeom>
          <a:noFill/>
        </p:spPr>
        <p:txBody>
          <a:bodyPr wrap="none" rtlCol="0">
            <a:spAutoFit/>
          </a:bodyPr>
          <a:lstStyle/>
          <a:p>
            <a:r>
              <a:rPr lang="en-GB" sz="2200" dirty="0">
                <a:latin typeface="Calibri Light" panose="020F0302020204030204" pitchFamily="34" charset="0"/>
                <a:cs typeface="Calibri Light" panose="020F0302020204030204" pitchFamily="34" charset="0"/>
              </a:rPr>
              <a:t>MPA survivability relies on the availability of reliable information on near-term environmental changes</a:t>
            </a:r>
          </a:p>
        </p:txBody>
      </p:sp>
      <p:sp>
        <p:nvSpPr>
          <p:cNvPr id="22" name="Rectangle 27">
            <a:extLst>
              <a:ext uri="{FF2B5EF4-FFF2-40B4-BE49-F238E27FC236}">
                <a16:creationId xmlns:a16="http://schemas.microsoft.com/office/drawing/2014/main" id="{B6EB0A6C-FF33-C445-A8BB-02C49DDE6823}"/>
              </a:ext>
            </a:extLst>
          </p:cNvPr>
          <p:cNvSpPr>
            <a:spLocks noChangeArrowheads="1"/>
          </p:cNvSpPr>
          <p:nvPr/>
        </p:nvSpPr>
        <p:spPr bwMode="auto">
          <a:xfrm>
            <a:off x="-119920" y="874548"/>
            <a:ext cx="4070848" cy="535442"/>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0"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Salas y Gómez Ridge </a:t>
            </a:r>
          </a:p>
        </p:txBody>
      </p:sp>
    </p:spTree>
    <p:extLst>
      <p:ext uri="{BB962C8B-B14F-4D97-AF65-F5344CB8AC3E}">
        <p14:creationId xmlns:p14="http://schemas.microsoft.com/office/powerpoint/2010/main" val="404334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1;p4">
            <a:extLst>
              <a:ext uri="{FF2B5EF4-FFF2-40B4-BE49-F238E27FC236}">
                <a16:creationId xmlns:a16="http://schemas.microsoft.com/office/drawing/2014/main" id="{F6D424D1-5574-E44F-9546-864C4BBF6C84}"/>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5" name="Rectangle 27">
            <a:extLst>
              <a:ext uri="{FF2B5EF4-FFF2-40B4-BE49-F238E27FC236}">
                <a16:creationId xmlns:a16="http://schemas.microsoft.com/office/drawing/2014/main" id="{3C3AF7E6-A610-6F41-ABF2-B9AEC4EC094F}"/>
              </a:ext>
            </a:extLst>
          </p:cNvPr>
          <p:cNvSpPr>
            <a:spLocks noChangeArrowheads="1"/>
          </p:cNvSpPr>
          <p:nvPr/>
        </p:nvSpPr>
        <p:spPr bwMode="auto">
          <a:xfrm>
            <a:off x="338570"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Earth System Models</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(our research labs)</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sp>
        <p:nvSpPr>
          <p:cNvPr id="6" name="TextBox 5">
            <a:extLst>
              <a:ext uri="{FF2B5EF4-FFF2-40B4-BE49-F238E27FC236}">
                <a16:creationId xmlns:a16="http://schemas.microsoft.com/office/drawing/2014/main" id="{AD924C30-0CDD-4A44-A183-37E8AD23A4A5}"/>
              </a:ext>
            </a:extLst>
          </p:cNvPr>
          <p:cNvSpPr txBox="1"/>
          <p:nvPr/>
        </p:nvSpPr>
        <p:spPr>
          <a:xfrm>
            <a:off x="4972843" y="978400"/>
            <a:ext cx="6880587" cy="3016210"/>
          </a:xfrm>
          <a:prstGeom prst="rect">
            <a:avLst/>
          </a:prstGeom>
          <a:noFill/>
        </p:spPr>
        <p:txBody>
          <a:bodyPr wrap="square" rtlCol="0">
            <a:spAutoFit/>
          </a:bodyPr>
          <a:lstStyle/>
          <a:p>
            <a:pPr algn="just">
              <a:spcAft>
                <a:spcPts val="600"/>
              </a:spcAft>
            </a:pPr>
            <a:r>
              <a:rPr lang="en-ES" sz="2800" i="1" dirty="0">
                <a:latin typeface="+mj-lt"/>
                <a:cs typeface="Calibri" panose="020F0502020204030204" pitchFamily="34" charset="0"/>
              </a:rPr>
              <a:t>In essence</a:t>
            </a:r>
            <a:r>
              <a:rPr lang="en-ES" sz="2800" dirty="0">
                <a:latin typeface="+mj-lt"/>
                <a:cs typeface="Calibri" panose="020F0502020204030204" pitchFamily="34" charset="0"/>
              </a:rPr>
              <a:t> </a:t>
            </a:r>
          </a:p>
          <a:p>
            <a:pPr algn="just">
              <a:spcAft>
                <a:spcPts val="600"/>
              </a:spcAft>
            </a:pPr>
            <a:r>
              <a:rPr lang="en-ES" sz="2200" b="1" dirty="0">
                <a:latin typeface="+mj-lt"/>
                <a:cs typeface="Calibri" panose="020F0502020204030204" pitchFamily="34" charset="0"/>
              </a:rPr>
              <a:t>Mathematical representation </a:t>
            </a:r>
            <a:r>
              <a:rPr lang="en-ES" sz="2200" dirty="0">
                <a:latin typeface="+mj-lt"/>
                <a:cs typeface="Calibri" panose="020F0502020204030204" pitchFamily="34" charset="0"/>
              </a:rPr>
              <a:t>of the Earth system through the fundamental laws governing the evolution within and interactions between the different Earth system components.</a:t>
            </a:r>
          </a:p>
          <a:p>
            <a:pPr algn="just">
              <a:spcAft>
                <a:spcPts val="600"/>
              </a:spcAft>
            </a:pPr>
            <a:endParaRPr lang="en-ES" sz="2200" dirty="0">
              <a:latin typeface="+mj-lt"/>
              <a:cs typeface="Calibri" panose="020F0502020204030204" pitchFamily="34" charset="0"/>
            </a:endParaRPr>
          </a:p>
          <a:p>
            <a:pPr algn="just">
              <a:spcAft>
                <a:spcPts val="600"/>
              </a:spcAft>
            </a:pPr>
            <a:endParaRPr lang="en-ES" sz="2200" dirty="0">
              <a:latin typeface="+mj-lt"/>
              <a:cs typeface="Calibri" panose="020F0502020204030204" pitchFamily="34" charset="0"/>
            </a:endParaRPr>
          </a:p>
          <a:p>
            <a:pPr algn="just">
              <a:spcAft>
                <a:spcPts val="600"/>
              </a:spcAft>
            </a:pPr>
            <a:endParaRPr lang="en-ES" sz="1000" dirty="0">
              <a:latin typeface="+mj-lt"/>
              <a:cs typeface="Calibri" panose="020F0502020204030204" pitchFamily="34" charset="0"/>
            </a:endParaRPr>
          </a:p>
        </p:txBody>
      </p:sp>
      <p:pic>
        <p:nvPicPr>
          <p:cNvPr id="7" name="Picture 2" descr="About the Earth as a System: Background Information | MyNASAData">
            <a:extLst>
              <a:ext uri="{FF2B5EF4-FFF2-40B4-BE49-F238E27FC236}">
                <a16:creationId xmlns:a16="http://schemas.microsoft.com/office/drawing/2014/main" id="{919DB6BC-92DF-FE47-BA0A-06EF849A8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70" r="20728"/>
          <a:stretch/>
        </p:blipFill>
        <p:spPr bwMode="auto">
          <a:xfrm>
            <a:off x="-1" y="1717964"/>
            <a:ext cx="4747991" cy="51400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F49989-2C53-7B48-B0E1-3323F8A54B3E}"/>
              </a:ext>
            </a:extLst>
          </p:cNvPr>
          <p:cNvPicPr>
            <a:picLocks noChangeAspect="1"/>
          </p:cNvPicPr>
          <p:nvPr/>
        </p:nvPicPr>
        <p:blipFill rotWithShape="1">
          <a:blip r:embed="rId4"/>
          <a:srcRect l="32255" t="-3596"/>
          <a:stretch/>
        </p:blipFill>
        <p:spPr>
          <a:xfrm>
            <a:off x="2942292" y="4411425"/>
            <a:ext cx="872084" cy="359988"/>
          </a:xfrm>
          <a:prstGeom prst="rect">
            <a:avLst/>
          </a:prstGeom>
        </p:spPr>
      </p:pic>
    </p:spTree>
    <p:extLst>
      <p:ext uri="{BB962C8B-B14F-4D97-AF65-F5344CB8AC3E}">
        <p14:creationId xmlns:p14="http://schemas.microsoft.com/office/powerpoint/2010/main" val="2502136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1;p4">
            <a:extLst>
              <a:ext uri="{FF2B5EF4-FFF2-40B4-BE49-F238E27FC236}">
                <a16:creationId xmlns:a16="http://schemas.microsoft.com/office/drawing/2014/main" id="{F6D424D1-5574-E44F-9546-864C4BBF6C84}"/>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5" name="Rectangle 27">
            <a:extLst>
              <a:ext uri="{FF2B5EF4-FFF2-40B4-BE49-F238E27FC236}">
                <a16:creationId xmlns:a16="http://schemas.microsoft.com/office/drawing/2014/main" id="{3C3AF7E6-A610-6F41-ABF2-B9AEC4EC094F}"/>
              </a:ext>
            </a:extLst>
          </p:cNvPr>
          <p:cNvSpPr>
            <a:spLocks noChangeArrowheads="1"/>
          </p:cNvSpPr>
          <p:nvPr/>
        </p:nvSpPr>
        <p:spPr bwMode="auto">
          <a:xfrm>
            <a:off x="338570"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Earth System Models</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(our research labs)</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sp>
        <p:nvSpPr>
          <p:cNvPr id="6" name="TextBox 5">
            <a:extLst>
              <a:ext uri="{FF2B5EF4-FFF2-40B4-BE49-F238E27FC236}">
                <a16:creationId xmlns:a16="http://schemas.microsoft.com/office/drawing/2014/main" id="{AD924C30-0CDD-4A44-A183-37E8AD23A4A5}"/>
              </a:ext>
            </a:extLst>
          </p:cNvPr>
          <p:cNvSpPr txBox="1"/>
          <p:nvPr/>
        </p:nvSpPr>
        <p:spPr>
          <a:xfrm>
            <a:off x="4972843" y="978400"/>
            <a:ext cx="6880587" cy="5109091"/>
          </a:xfrm>
          <a:prstGeom prst="rect">
            <a:avLst/>
          </a:prstGeom>
          <a:noFill/>
        </p:spPr>
        <p:txBody>
          <a:bodyPr wrap="square" rtlCol="0">
            <a:spAutoFit/>
          </a:bodyPr>
          <a:lstStyle/>
          <a:p>
            <a:pPr algn="just">
              <a:spcAft>
                <a:spcPts val="600"/>
              </a:spcAft>
            </a:pPr>
            <a:r>
              <a:rPr lang="en-ES" sz="2800" i="1" dirty="0">
                <a:latin typeface="+mj-lt"/>
                <a:cs typeface="Calibri" panose="020F0502020204030204" pitchFamily="34" charset="0"/>
              </a:rPr>
              <a:t>In essence</a:t>
            </a:r>
            <a:r>
              <a:rPr lang="en-ES" sz="2800" dirty="0">
                <a:latin typeface="+mj-lt"/>
                <a:cs typeface="Calibri" panose="020F0502020204030204" pitchFamily="34" charset="0"/>
              </a:rPr>
              <a:t> </a:t>
            </a:r>
          </a:p>
          <a:p>
            <a:pPr algn="just">
              <a:spcAft>
                <a:spcPts val="600"/>
              </a:spcAft>
            </a:pPr>
            <a:r>
              <a:rPr lang="en-ES" sz="2200" b="1" dirty="0">
                <a:latin typeface="+mj-lt"/>
                <a:cs typeface="Calibri" panose="020F0502020204030204" pitchFamily="34" charset="0"/>
              </a:rPr>
              <a:t>Mathematical representation </a:t>
            </a:r>
            <a:r>
              <a:rPr lang="en-ES" sz="2200" dirty="0">
                <a:latin typeface="+mj-lt"/>
                <a:cs typeface="Calibri" panose="020F0502020204030204" pitchFamily="34" charset="0"/>
              </a:rPr>
              <a:t>of the Earth system through the fundamental laws governing the evolution within and interactions between the different Earth system components.</a:t>
            </a:r>
          </a:p>
          <a:p>
            <a:pPr algn="just">
              <a:spcAft>
                <a:spcPts val="600"/>
              </a:spcAft>
            </a:pPr>
            <a:endParaRPr lang="en-ES" sz="2200" dirty="0">
              <a:latin typeface="+mj-lt"/>
              <a:cs typeface="Calibri" panose="020F0502020204030204" pitchFamily="34" charset="0"/>
            </a:endParaRPr>
          </a:p>
          <a:p>
            <a:pPr algn="just">
              <a:spcAft>
                <a:spcPts val="600"/>
              </a:spcAft>
            </a:pPr>
            <a:r>
              <a:rPr lang="en-GB" sz="2800" i="1" dirty="0">
                <a:latin typeface="+mj-lt"/>
                <a:cs typeface="Calibri" panose="020F0502020204030204" pitchFamily="34" charset="0"/>
              </a:rPr>
              <a:t>In Practice</a:t>
            </a:r>
          </a:p>
          <a:p>
            <a:pPr algn="just">
              <a:spcAft>
                <a:spcPts val="600"/>
              </a:spcAft>
            </a:pPr>
            <a:r>
              <a:rPr lang="en-GB" sz="2200" dirty="0">
                <a:latin typeface="+mj-lt"/>
                <a:cs typeface="Calibri" panose="020F0502020204030204" pitchFamily="34" charset="0"/>
              </a:rPr>
              <a:t>ESMs are our </a:t>
            </a:r>
            <a:r>
              <a:rPr lang="en-GB" sz="2200" b="1" dirty="0">
                <a:latin typeface="+mj-lt"/>
                <a:cs typeface="Calibri" panose="020F0502020204030204" pitchFamily="34" charset="0"/>
              </a:rPr>
              <a:t>key tool </a:t>
            </a:r>
            <a:r>
              <a:rPr lang="en-GB" sz="2200" dirty="0">
                <a:latin typeface="+mj-lt"/>
                <a:cs typeface="Calibri" panose="020F0502020204030204" pitchFamily="34" charset="0"/>
              </a:rPr>
              <a:t>to generate scientific understanding via hypothesis testing on topics as diverse as:</a:t>
            </a:r>
          </a:p>
          <a:p>
            <a:pPr algn="just">
              <a:spcAft>
                <a:spcPts val="600"/>
              </a:spcAft>
            </a:pPr>
            <a:endParaRPr lang="en-ES" sz="2200" dirty="0">
              <a:latin typeface="+mj-lt"/>
              <a:cs typeface="Calibri" panose="020F0502020204030204" pitchFamily="34" charset="0"/>
            </a:endParaRPr>
          </a:p>
          <a:p>
            <a:pPr algn="just">
              <a:spcAft>
                <a:spcPts val="600"/>
              </a:spcAft>
            </a:pPr>
            <a:endParaRPr lang="en-ES" sz="2200" dirty="0">
              <a:latin typeface="+mj-lt"/>
              <a:cs typeface="Calibri" panose="020F0502020204030204" pitchFamily="34" charset="0"/>
            </a:endParaRPr>
          </a:p>
          <a:p>
            <a:pPr algn="just">
              <a:spcAft>
                <a:spcPts val="600"/>
              </a:spcAft>
            </a:pPr>
            <a:endParaRPr lang="en-ES" sz="2200" dirty="0">
              <a:latin typeface="+mj-lt"/>
              <a:cs typeface="Calibri" panose="020F0502020204030204" pitchFamily="34" charset="0"/>
            </a:endParaRPr>
          </a:p>
          <a:p>
            <a:pPr algn="just">
              <a:spcAft>
                <a:spcPts val="600"/>
              </a:spcAft>
            </a:pPr>
            <a:endParaRPr lang="en-ES" sz="1000" dirty="0">
              <a:latin typeface="+mj-lt"/>
              <a:cs typeface="Calibri" panose="020F0502020204030204" pitchFamily="34" charset="0"/>
            </a:endParaRPr>
          </a:p>
        </p:txBody>
      </p:sp>
      <p:pic>
        <p:nvPicPr>
          <p:cNvPr id="7" name="Picture 2" descr="About the Earth as a System: Background Information | MyNASAData">
            <a:extLst>
              <a:ext uri="{FF2B5EF4-FFF2-40B4-BE49-F238E27FC236}">
                <a16:creationId xmlns:a16="http://schemas.microsoft.com/office/drawing/2014/main" id="{919DB6BC-92DF-FE47-BA0A-06EF849A8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70" r="20728"/>
          <a:stretch/>
        </p:blipFill>
        <p:spPr bwMode="auto">
          <a:xfrm>
            <a:off x="-1" y="1717964"/>
            <a:ext cx="4747991" cy="51400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F49989-2C53-7B48-B0E1-3323F8A54B3E}"/>
              </a:ext>
            </a:extLst>
          </p:cNvPr>
          <p:cNvPicPr>
            <a:picLocks noChangeAspect="1"/>
          </p:cNvPicPr>
          <p:nvPr/>
        </p:nvPicPr>
        <p:blipFill rotWithShape="1">
          <a:blip r:embed="rId4"/>
          <a:srcRect l="32255" t="-3596"/>
          <a:stretch/>
        </p:blipFill>
        <p:spPr>
          <a:xfrm>
            <a:off x="2942292" y="4411425"/>
            <a:ext cx="872084" cy="359988"/>
          </a:xfrm>
          <a:prstGeom prst="rect">
            <a:avLst/>
          </a:prstGeom>
        </p:spPr>
      </p:pic>
    </p:spTree>
    <p:extLst>
      <p:ext uri="{BB962C8B-B14F-4D97-AF65-F5344CB8AC3E}">
        <p14:creationId xmlns:p14="http://schemas.microsoft.com/office/powerpoint/2010/main" val="237992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1;p4">
            <a:extLst>
              <a:ext uri="{FF2B5EF4-FFF2-40B4-BE49-F238E27FC236}">
                <a16:creationId xmlns:a16="http://schemas.microsoft.com/office/drawing/2014/main" id="{F6D424D1-5574-E44F-9546-864C4BBF6C84}"/>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5" name="Rectangle 27">
            <a:extLst>
              <a:ext uri="{FF2B5EF4-FFF2-40B4-BE49-F238E27FC236}">
                <a16:creationId xmlns:a16="http://schemas.microsoft.com/office/drawing/2014/main" id="{3C3AF7E6-A610-6F41-ABF2-B9AEC4EC094F}"/>
              </a:ext>
            </a:extLst>
          </p:cNvPr>
          <p:cNvSpPr>
            <a:spLocks noChangeArrowheads="1"/>
          </p:cNvSpPr>
          <p:nvPr/>
        </p:nvSpPr>
        <p:spPr bwMode="auto">
          <a:xfrm>
            <a:off x="338570"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Earth System Models</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(our research labs)</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sp>
        <p:nvSpPr>
          <p:cNvPr id="6" name="TextBox 5">
            <a:extLst>
              <a:ext uri="{FF2B5EF4-FFF2-40B4-BE49-F238E27FC236}">
                <a16:creationId xmlns:a16="http://schemas.microsoft.com/office/drawing/2014/main" id="{AD924C30-0CDD-4A44-A183-37E8AD23A4A5}"/>
              </a:ext>
            </a:extLst>
          </p:cNvPr>
          <p:cNvSpPr txBox="1"/>
          <p:nvPr/>
        </p:nvSpPr>
        <p:spPr>
          <a:xfrm>
            <a:off x="4972843" y="978400"/>
            <a:ext cx="6880587" cy="5109091"/>
          </a:xfrm>
          <a:prstGeom prst="rect">
            <a:avLst/>
          </a:prstGeom>
          <a:noFill/>
        </p:spPr>
        <p:txBody>
          <a:bodyPr wrap="square" rtlCol="0">
            <a:spAutoFit/>
          </a:bodyPr>
          <a:lstStyle/>
          <a:p>
            <a:pPr algn="just">
              <a:spcAft>
                <a:spcPts val="600"/>
              </a:spcAft>
            </a:pPr>
            <a:r>
              <a:rPr lang="en-ES" sz="2800" i="1" dirty="0">
                <a:latin typeface="+mj-lt"/>
                <a:cs typeface="Calibri" panose="020F0502020204030204" pitchFamily="34" charset="0"/>
              </a:rPr>
              <a:t>In essence</a:t>
            </a:r>
            <a:r>
              <a:rPr lang="en-ES" sz="2800" dirty="0">
                <a:latin typeface="+mj-lt"/>
                <a:cs typeface="Calibri" panose="020F0502020204030204" pitchFamily="34" charset="0"/>
              </a:rPr>
              <a:t> </a:t>
            </a:r>
          </a:p>
          <a:p>
            <a:pPr algn="just">
              <a:spcAft>
                <a:spcPts val="600"/>
              </a:spcAft>
            </a:pPr>
            <a:r>
              <a:rPr lang="en-ES" sz="2200" b="1" dirty="0">
                <a:latin typeface="+mj-lt"/>
                <a:cs typeface="Calibri" panose="020F0502020204030204" pitchFamily="34" charset="0"/>
              </a:rPr>
              <a:t>Mathematical representation </a:t>
            </a:r>
            <a:r>
              <a:rPr lang="en-ES" sz="2200" dirty="0">
                <a:latin typeface="+mj-lt"/>
                <a:cs typeface="Calibri" panose="020F0502020204030204" pitchFamily="34" charset="0"/>
              </a:rPr>
              <a:t>of the Earth system through the fundamental laws governing the evolution within and interactions between the different Earth system components.</a:t>
            </a:r>
          </a:p>
          <a:p>
            <a:pPr algn="just">
              <a:spcAft>
                <a:spcPts val="600"/>
              </a:spcAft>
            </a:pPr>
            <a:endParaRPr lang="en-ES" sz="2200" dirty="0">
              <a:latin typeface="+mj-lt"/>
              <a:cs typeface="Calibri" panose="020F0502020204030204" pitchFamily="34" charset="0"/>
            </a:endParaRPr>
          </a:p>
          <a:p>
            <a:pPr algn="just">
              <a:spcAft>
                <a:spcPts val="600"/>
              </a:spcAft>
            </a:pPr>
            <a:r>
              <a:rPr lang="en-GB" sz="2800" i="1" dirty="0">
                <a:latin typeface="+mj-lt"/>
                <a:cs typeface="Calibri" panose="020F0502020204030204" pitchFamily="34" charset="0"/>
              </a:rPr>
              <a:t>In Practice</a:t>
            </a:r>
          </a:p>
          <a:p>
            <a:pPr algn="just">
              <a:spcAft>
                <a:spcPts val="600"/>
              </a:spcAft>
            </a:pPr>
            <a:r>
              <a:rPr lang="en-GB" sz="2200" dirty="0">
                <a:latin typeface="+mj-lt"/>
                <a:cs typeface="Calibri" panose="020F0502020204030204" pitchFamily="34" charset="0"/>
              </a:rPr>
              <a:t>ESMs are our </a:t>
            </a:r>
            <a:r>
              <a:rPr lang="en-GB" sz="2200" b="1" dirty="0">
                <a:latin typeface="+mj-lt"/>
                <a:cs typeface="Calibri" panose="020F0502020204030204" pitchFamily="34" charset="0"/>
              </a:rPr>
              <a:t>key tool </a:t>
            </a:r>
            <a:r>
              <a:rPr lang="en-GB" sz="2200" dirty="0">
                <a:latin typeface="+mj-lt"/>
                <a:cs typeface="Calibri" panose="020F0502020204030204" pitchFamily="34" charset="0"/>
              </a:rPr>
              <a:t>to generate scientific understanding via hypothesis testing on topics as diverse as:</a:t>
            </a:r>
          </a:p>
          <a:p>
            <a:pPr algn="just">
              <a:spcAft>
                <a:spcPts val="600"/>
              </a:spcAft>
            </a:pPr>
            <a:endParaRPr lang="en-ES" sz="2200" dirty="0">
              <a:latin typeface="+mj-lt"/>
              <a:cs typeface="Calibri" panose="020F0502020204030204" pitchFamily="34" charset="0"/>
            </a:endParaRPr>
          </a:p>
          <a:p>
            <a:pPr algn="just">
              <a:spcAft>
                <a:spcPts val="600"/>
              </a:spcAft>
            </a:pPr>
            <a:endParaRPr lang="en-ES" sz="2200" dirty="0">
              <a:latin typeface="+mj-lt"/>
              <a:cs typeface="Calibri" panose="020F0502020204030204" pitchFamily="34" charset="0"/>
            </a:endParaRPr>
          </a:p>
          <a:p>
            <a:pPr algn="just">
              <a:spcAft>
                <a:spcPts val="600"/>
              </a:spcAft>
            </a:pPr>
            <a:endParaRPr lang="en-ES" sz="2200" dirty="0">
              <a:latin typeface="+mj-lt"/>
              <a:cs typeface="Calibri" panose="020F0502020204030204" pitchFamily="34" charset="0"/>
            </a:endParaRPr>
          </a:p>
          <a:p>
            <a:pPr algn="just">
              <a:spcAft>
                <a:spcPts val="600"/>
              </a:spcAft>
            </a:pPr>
            <a:endParaRPr lang="en-ES" sz="1000" dirty="0">
              <a:latin typeface="+mj-lt"/>
              <a:cs typeface="Calibri" panose="020F0502020204030204" pitchFamily="34" charset="0"/>
            </a:endParaRPr>
          </a:p>
        </p:txBody>
      </p:sp>
      <p:pic>
        <p:nvPicPr>
          <p:cNvPr id="7" name="Picture 2" descr="About the Earth as a System: Background Information | MyNASAData">
            <a:extLst>
              <a:ext uri="{FF2B5EF4-FFF2-40B4-BE49-F238E27FC236}">
                <a16:creationId xmlns:a16="http://schemas.microsoft.com/office/drawing/2014/main" id="{919DB6BC-92DF-FE47-BA0A-06EF849A8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70" r="20728"/>
          <a:stretch/>
        </p:blipFill>
        <p:spPr bwMode="auto">
          <a:xfrm>
            <a:off x="-1" y="1717964"/>
            <a:ext cx="4747991" cy="51400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F49989-2C53-7B48-B0E1-3323F8A54B3E}"/>
              </a:ext>
            </a:extLst>
          </p:cNvPr>
          <p:cNvPicPr>
            <a:picLocks noChangeAspect="1"/>
          </p:cNvPicPr>
          <p:nvPr/>
        </p:nvPicPr>
        <p:blipFill rotWithShape="1">
          <a:blip r:embed="rId4"/>
          <a:srcRect l="32255" t="-3596"/>
          <a:stretch/>
        </p:blipFill>
        <p:spPr>
          <a:xfrm>
            <a:off x="2942292" y="4411425"/>
            <a:ext cx="872084" cy="359988"/>
          </a:xfrm>
          <a:prstGeom prst="rect">
            <a:avLst/>
          </a:prstGeom>
        </p:spPr>
      </p:pic>
      <p:sp>
        <p:nvSpPr>
          <p:cNvPr id="8" name="TextBox 7">
            <a:extLst>
              <a:ext uri="{FF2B5EF4-FFF2-40B4-BE49-F238E27FC236}">
                <a16:creationId xmlns:a16="http://schemas.microsoft.com/office/drawing/2014/main" id="{F6A98F96-8088-2741-8F1D-492C7420318C}"/>
              </a:ext>
            </a:extLst>
          </p:cNvPr>
          <p:cNvSpPr txBox="1"/>
          <p:nvPr/>
        </p:nvSpPr>
        <p:spPr>
          <a:xfrm>
            <a:off x="4423084" y="4946312"/>
            <a:ext cx="2373694" cy="584775"/>
          </a:xfrm>
          <a:prstGeom prst="rect">
            <a:avLst/>
          </a:prstGeom>
          <a:noFill/>
        </p:spPr>
        <p:txBody>
          <a:bodyPr wrap="square" rtlCol="0">
            <a:spAutoFit/>
          </a:bodyPr>
          <a:lstStyle/>
          <a:p>
            <a:pPr algn="ctr"/>
            <a:r>
              <a:rPr lang="en-ES" sz="1600" b="1" dirty="0">
                <a:latin typeface="Avenir Book" panose="02000503020000020003" pitchFamily="2" charset="0"/>
              </a:rPr>
              <a:t>Attribution</a:t>
            </a:r>
            <a:r>
              <a:rPr lang="en-ES" sz="1600" dirty="0">
                <a:latin typeface="Avenir Book" panose="02000503020000020003" pitchFamily="2" charset="0"/>
              </a:rPr>
              <a:t> of past</a:t>
            </a:r>
          </a:p>
          <a:p>
            <a:pPr algn="ctr"/>
            <a:r>
              <a:rPr lang="en-ES" sz="1600" dirty="0">
                <a:latin typeface="Avenir Book" panose="02000503020000020003" pitchFamily="2" charset="0"/>
              </a:rPr>
              <a:t>climate changes</a:t>
            </a:r>
          </a:p>
        </p:txBody>
      </p:sp>
      <p:sp>
        <p:nvSpPr>
          <p:cNvPr id="10" name="TextBox 9">
            <a:extLst>
              <a:ext uri="{FF2B5EF4-FFF2-40B4-BE49-F238E27FC236}">
                <a16:creationId xmlns:a16="http://schemas.microsoft.com/office/drawing/2014/main" id="{6230CF2D-C889-4B4B-B1C8-0DA7B5C7A8EC}"/>
              </a:ext>
            </a:extLst>
          </p:cNvPr>
          <p:cNvSpPr txBox="1"/>
          <p:nvPr/>
        </p:nvSpPr>
        <p:spPr>
          <a:xfrm>
            <a:off x="6278251" y="6115852"/>
            <a:ext cx="2405915" cy="584775"/>
          </a:xfrm>
          <a:prstGeom prst="rect">
            <a:avLst/>
          </a:prstGeom>
          <a:noFill/>
        </p:spPr>
        <p:txBody>
          <a:bodyPr wrap="none" rtlCol="0">
            <a:spAutoFit/>
          </a:bodyPr>
          <a:lstStyle/>
          <a:p>
            <a:pPr algn="ctr"/>
            <a:r>
              <a:rPr lang="en-ES" sz="1600" b="1" dirty="0">
                <a:latin typeface="Avenir Book" panose="02000503020000020003" pitchFamily="2" charset="0"/>
                <a:cs typeface="Arial" panose="020B0604020202020204" pitchFamily="34" charset="0"/>
              </a:rPr>
              <a:t>Adaptation</a:t>
            </a:r>
            <a:r>
              <a:rPr lang="en-ES" sz="1600" dirty="0">
                <a:latin typeface="Avenir Book" panose="02000503020000020003" pitchFamily="2" charset="0"/>
                <a:cs typeface="Arial" panose="020B0604020202020204" pitchFamily="34" charset="0"/>
              </a:rPr>
              <a:t>/</a:t>
            </a:r>
            <a:r>
              <a:rPr lang="en-ES" sz="1600" b="1" dirty="0">
                <a:latin typeface="Avenir Book" panose="02000503020000020003" pitchFamily="2" charset="0"/>
                <a:cs typeface="Arial" panose="020B0604020202020204" pitchFamily="34" charset="0"/>
              </a:rPr>
              <a:t>Mitigation</a:t>
            </a:r>
            <a:r>
              <a:rPr lang="en-ES" sz="1600" dirty="0">
                <a:latin typeface="Avenir Book" panose="02000503020000020003" pitchFamily="2" charset="0"/>
                <a:cs typeface="Arial" panose="020B0604020202020204" pitchFamily="34" charset="0"/>
              </a:rPr>
              <a:t> </a:t>
            </a:r>
          </a:p>
          <a:p>
            <a:pPr algn="ctr"/>
            <a:r>
              <a:rPr lang="en-GB" sz="1600" dirty="0">
                <a:latin typeface="Avenir Book" panose="02000503020000020003" pitchFamily="2" charset="0"/>
                <a:cs typeface="Arial" panose="020B0604020202020204" pitchFamily="34" charset="0"/>
              </a:rPr>
              <a:t>o</a:t>
            </a:r>
            <a:r>
              <a:rPr lang="en-ES" sz="1600" dirty="0">
                <a:latin typeface="Avenir Book" panose="02000503020000020003" pitchFamily="2" charset="0"/>
                <a:cs typeface="Arial" panose="020B0604020202020204" pitchFamily="34" charset="0"/>
              </a:rPr>
              <a:t>f </a:t>
            </a:r>
            <a:r>
              <a:rPr lang="en-GB" sz="1600" dirty="0">
                <a:latin typeface="Avenir Book" panose="02000503020000020003" pitchFamily="2" charset="0"/>
                <a:cs typeface="Arial" panose="020B0604020202020204" pitchFamily="34" charset="0"/>
              </a:rPr>
              <a:t>f</a:t>
            </a:r>
            <a:r>
              <a:rPr lang="en-ES" sz="1600" dirty="0">
                <a:latin typeface="Avenir Book" panose="02000503020000020003" pitchFamily="2" charset="0"/>
                <a:cs typeface="Arial" panose="020B0604020202020204" pitchFamily="34" charset="0"/>
              </a:rPr>
              <a:t>uture climate change</a:t>
            </a:r>
          </a:p>
        </p:txBody>
      </p:sp>
      <p:sp>
        <p:nvSpPr>
          <p:cNvPr id="11" name="TextBox 10">
            <a:extLst>
              <a:ext uri="{FF2B5EF4-FFF2-40B4-BE49-F238E27FC236}">
                <a16:creationId xmlns:a16="http://schemas.microsoft.com/office/drawing/2014/main" id="{FCB82AFF-03F6-044B-AB60-09A62B99D732}"/>
              </a:ext>
            </a:extLst>
          </p:cNvPr>
          <p:cNvSpPr txBox="1"/>
          <p:nvPr/>
        </p:nvSpPr>
        <p:spPr>
          <a:xfrm>
            <a:off x="10288094" y="6096826"/>
            <a:ext cx="1838452" cy="584775"/>
          </a:xfrm>
          <a:prstGeom prst="rect">
            <a:avLst/>
          </a:prstGeom>
          <a:noFill/>
        </p:spPr>
        <p:txBody>
          <a:bodyPr wrap="none" rtlCol="0">
            <a:spAutoFit/>
          </a:bodyPr>
          <a:lstStyle/>
          <a:p>
            <a:pPr algn="ctr"/>
            <a:r>
              <a:rPr lang="en-US" sz="1600" dirty="0">
                <a:latin typeface="Avenir Book" panose="02000503020000020003" pitchFamily="2" charset="0"/>
                <a:cs typeface="Arial" panose="020B0604020202020204" pitchFamily="34" charset="0"/>
              </a:rPr>
              <a:t>Near-term </a:t>
            </a:r>
          </a:p>
          <a:p>
            <a:pPr algn="ctr"/>
            <a:r>
              <a:rPr lang="en-US" sz="1600" b="1" dirty="0">
                <a:latin typeface="Avenir Book" panose="02000503020000020003" pitchFamily="2" charset="0"/>
                <a:cs typeface="Arial" panose="020B0604020202020204" pitchFamily="34" charset="0"/>
              </a:rPr>
              <a:t>climate prediction</a:t>
            </a:r>
            <a:endParaRPr lang="en-ES" sz="1600" b="1" dirty="0">
              <a:latin typeface="Avenir Book" panose="02000503020000020003" pitchFamily="2" charset="0"/>
              <a:cs typeface="Arial" panose="020B0604020202020204" pitchFamily="34" charset="0"/>
            </a:endParaRPr>
          </a:p>
        </p:txBody>
      </p:sp>
      <p:sp>
        <p:nvSpPr>
          <p:cNvPr id="12" name="TextBox 11">
            <a:extLst>
              <a:ext uri="{FF2B5EF4-FFF2-40B4-BE49-F238E27FC236}">
                <a16:creationId xmlns:a16="http://schemas.microsoft.com/office/drawing/2014/main" id="{27E96BE4-D23A-BE4E-AECC-54BFA84A1203}"/>
              </a:ext>
            </a:extLst>
          </p:cNvPr>
          <p:cNvSpPr txBox="1"/>
          <p:nvPr/>
        </p:nvSpPr>
        <p:spPr>
          <a:xfrm>
            <a:off x="8021189" y="4810551"/>
            <a:ext cx="2574885" cy="584775"/>
          </a:xfrm>
          <a:prstGeom prst="rect">
            <a:avLst/>
          </a:prstGeom>
          <a:noFill/>
        </p:spPr>
        <p:txBody>
          <a:bodyPr wrap="square" rtlCol="0">
            <a:spAutoFit/>
          </a:bodyPr>
          <a:lstStyle/>
          <a:p>
            <a:pPr algn="ctr"/>
            <a:r>
              <a:rPr lang="en-ES" sz="1600" dirty="0">
                <a:latin typeface="Avenir Book" panose="02000503020000020003" pitchFamily="2" charset="0"/>
                <a:cs typeface="Arial" panose="020B0604020202020204" pitchFamily="34" charset="0"/>
              </a:rPr>
              <a:t>Risk of tipping (</a:t>
            </a:r>
            <a:r>
              <a:rPr lang="en-ES" sz="1600" b="1" dirty="0">
                <a:latin typeface="Avenir Book" panose="02000503020000020003" pitchFamily="2" charset="0"/>
                <a:cs typeface="Arial" panose="020B0604020202020204" pitchFamily="34" charset="0"/>
              </a:rPr>
              <a:t>Irreversible Changes</a:t>
            </a:r>
            <a:r>
              <a:rPr lang="en-ES" sz="1600" dirty="0">
                <a:latin typeface="Avenir Book" panose="02000503020000020003" pitchFamily="2" charset="0"/>
                <a:cs typeface="Arial" panose="020B0604020202020204" pitchFamily="34" charset="0"/>
              </a:rPr>
              <a:t>)</a:t>
            </a:r>
          </a:p>
        </p:txBody>
      </p:sp>
      <p:pic>
        <p:nvPicPr>
          <p:cNvPr id="13" name="Picture 2" descr="Chapter 2 Climate change | Biology for environmental management pocketguide">
            <a:extLst>
              <a:ext uri="{FF2B5EF4-FFF2-40B4-BE49-F238E27FC236}">
                <a16:creationId xmlns:a16="http://schemas.microsoft.com/office/drawing/2014/main" id="{9F2720AD-34CA-8D44-AD98-3C7990A8B6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1931" y="5407845"/>
            <a:ext cx="1296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limate-change Icons - SVG and PNG Climate-change Icons | Noun Project">
            <a:extLst>
              <a:ext uri="{FF2B5EF4-FFF2-40B4-BE49-F238E27FC236}">
                <a16:creationId xmlns:a16="http://schemas.microsoft.com/office/drawing/2014/main" id="{F95F2F02-4F15-4549-9BB6-73F639112E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4931" y="4778872"/>
            <a:ext cx="1372505" cy="13725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E405E8A-998B-D348-AA0C-7949B9B2D1D7}"/>
              </a:ext>
            </a:extLst>
          </p:cNvPr>
          <p:cNvPicPr>
            <a:picLocks noChangeAspect="1"/>
          </p:cNvPicPr>
          <p:nvPr/>
        </p:nvPicPr>
        <p:blipFill>
          <a:blip r:embed="rId7"/>
          <a:stretch>
            <a:fillRect/>
          </a:stretch>
        </p:blipFill>
        <p:spPr>
          <a:xfrm>
            <a:off x="6796640" y="4804315"/>
            <a:ext cx="1369137" cy="1296000"/>
          </a:xfrm>
          <a:prstGeom prst="rect">
            <a:avLst/>
          </a:prstGeom>
        </p:spPr>
      </p:pic>
      <p:grpSp>
        <p:nvGrpSpPr>
          <p:cNvPr id="16" name="Group 15">
            <a:extLst>
              <a:ext uri="{FF2B5EF4-FFF2-40B4-BE49-F238E27FC236}">
                <a16:creationId xmlns:a16="http://schemas.microsoft.com/office/drawing/2014/main" id="{F1E8AC80-8B4F-1742-AE26-DA26FB2EB1B9}"/>
              </a:ext>
            </a:extLst>
          </p:cNvPr>
          <p:cNvGrpSpPr/>
          <p:nvPr/>
        </p:nvGrpSpPr>
        <p:grpSpPr>
          <a:xfrm>
            <a:off x="8547910" y="5353630"/>
            <a:ext cx="1473200" cy="1460500"/>
            <a:chOff x="8278090" y="5353630"/>
            <a:chExt cx="1473200" cy="1460500"/>
          </a:xfrm>
        </p:grpSpPr>
        <p:pic>
          <p:nvPicPr>
            <p:cNvPr id="17" name="Picture 16">
              <a:extLst>
                <a:ext uri="{FF2B5EF4-FFF2-40B4-BE49-F238E27FC236}">
                  <a16:creationId xmlns:a16="http://schemas.microsoft.com/office/drawing/2014/main" id="{71748EAF-60C7-F240-BFDD-5F14590FC5EB}"/>
                </a:ext>
              </a:extLst>
            </p:cNvPr>
            <p:cNvPicPr>
              <a:picLocks noChangeAspect="1"/>
            </p:cNvPicPr>
            <p:nvPr/>
          </p:nvPicPr>
          <p:blipFill>
            <a:blip r:embed="rId8"/>
            <a:stretch>
              <a:fillRect/>
            </a:stretch>
          </p:blipFill>
          <p:spPr>
            <a:xfrm>
              <a:off x="8278090" y="5353630"/>
              <a:ext cx="1473200" cy="1460500"/>
            </a:xfrm>
            <a:prstGeom prst="rect">
              <a:avLst/>
            </a:prstGeom>
          </p:spPr>
        </p:pic>
        <p:sp>
          <p:nvSpPr>
            <p:cNvPr id="18" name="Down Arrow 17">
              <a:extLst>
                <a:ext uri="{FF2B5EF4-FFF2-40B4-BE49-F238E27FC236}">
                  <a16:creationId xmlns:a16="http://schemas.microsoft.com/office/drawing/2014/main" id="{57491E8A-C484-9B44-B8A0-1A5371F9AA76}"/>
                </a:ext>
              </a:extLst>
            </p:cNvPr>
            <p:cNvSpPr/>
            <p:nvPr/>
          </p:nvSpPr>
          <p:spPr>
            <a:xfrm rot="19468950">
              <a:off x="9361441" y="5597143"/>
              <a:ext cx="180000" cy="5400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grpSp>
    </p:spTree>
    <p:extLst>
      <p:ext uri="{BB962C8B-B14F-4D97-AF65-F5344CB8AC3E}">
        <p14:creationId xmlns:p14="http://schemas.microsoft.com/office/powerpoint/2010/main" val="1668174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11EEBC2-F486-834F-8E07-5869EFD01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361" y="1218305"/>
            <a:ext cx="7545069" cy="2658458"/>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
            <a:extLst>
              <a:ext uri="{FF2B5EF4-FFF2-40B4-BE49-F238E27FC236}">
                <a16:creationId xmlns:a16="http://schemas.microsoft.com/office/drawing/2014/main" id="{E137F950-9037-5241-806E-EBD176B45273}"/>
              </a:ext>
            </a:extLst>
          </p:cNvPr>
          <p:cNvSpPr txBox="1">
            <a:spLocks noChangeArrowheads="1"/>
          </p:cNvSpPr>
          <p:nvPr/>
        </p:nvSpPr>
        <p:spPr bwMode="auto">
          <a:xfrm>
            <a:off x="5878240" y="6137949"/>
            <a:ext cx="38304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n-ES" sz="1500" i="1" dirty="0">
                <a:solidFill>
                  <a:srgbClr val="0070C0"/>
                </a:solidFill>
                <a:latin typeface="+mj-lt"/>
              </a:rPr>
              <a:t>4</a:t>
            </a:r>
            <a:r>
              <a:rPr lang="es-ES" altLang="en-ES" sz="1500" i="1" baseline="30000" dirty="0">
                <a:solidFill>
                  <a:srgbClr val="0070C0"/>
                </a:solidFill>
                <a:latin typeface="+mj-lt"/>
              </a:rPr>
              <a:t>th</a:t>
            </a:r>
            <a:r>
              <a:rPr lang="es-ES" altLang="en-ES" sz="1500" i="1" dirty="0">
                <a:solidFill>
                  <a:srgbClr val="0070C0"/>
                </a:solidFill>
                <a:latin typeface="+mj-lt"/>
              </a:rPr>
              <a:t> </a:t>
            </a:r>
            <a:r>
              <a:rPr lang="es-ES" altLang="en-ES" sz="1500" i="1" dirty="0" err="1">
                <a:solidFill>
                  <a:srgbClr val="0070C0"/>
                </a:solidFill>
                <a:latin typeface="+mj-lt"/>
              </a:rPr>
              <a:t>National</a:t>
            </a:r>
            <a:r>
              <a:rPr lang="es-ES" altLang="en-ES" sz="1500" i="1" dirty="0">
                <a:solidFill>
                  <a:srgbClr val="0070C0"/>
                </a:solidFill>
                <a:latin typeface="+mj-lt"/>
              </a:rPr>
              <a:t> </a:t>
            </a:r>
            <a:r>
              <a:rPr lang="es-ES" altLang="en-ES" sz="1500" i="1" dirty="0" err="1">
                <a:solidFill>
                  <a:srgbClr val="0070C0"/>
                </a:solidFill>
                <a:latin typeface="+mj-lt"/>
              </a:rPr>
              <a:t>Climate</a:t>
            </a:r>
            <a:r>
              <a:rPr lang="es-ES" altLang="en-ES" sz="1500" i="1" dirty="0">
                <a:solidFill>
                  <a:srgbClr val="0070C0"/>
                </a:solidFill>
                <a:latin typeface="+mj-lt"/>
              </a:rPr>
              <a:t> </a:t>
            </a:r>
            <a:r>
              <a:rPr lang="es-ES" altLang="en-ES" sz="1500" i="1" dirty="0" err="1">
                <a:solidFill>
                  <a:srgbClr val="0070C0"/>
                </a:solidFill>
                <a:latin typeface="+mj-lt"/>
              </a:rPr>
              <a:t>Assessment</a:t>
            </a:r>
            <a:r>
              <a:rPr lang="es-ES" altLang="en-ES" sz="1500" i="1" dirty="0">
                <a:solidFill>
                  <a:srgbClr val="0070C0"/>
                </a:solidFill>
                <a:latin typeface="+mj-lt"/>
              </a:rPr>
              <a:t> (US), </a:t>
            </a:r>
            <a:r>
              <a:rPr lang="es-ES" altLang="en-ES" sz="1500" i="1" dirty="0" err="1">
                <a:solidFill>
                  <a:srgbClr val="0070C0"/>
                </a:solidFill>
                <a:latin typeface="+mj-lt"/>
              </a:rPr>
              <a:t>Volume</a:t>
            </a:r>
            <a:r>
              <a:rPr lang="es-ES" altLang="en-ES" sz="1500" i="1" dirty="0">
                <a:solidFill>
                  <a:srgbClr val="0070C0"/>
                </a:solidFill>
                <a:latin typeface="+mj-lt"/>
              </a:rPr>
              <a:t> I</a:t>
            </a:r>
          </a:p>
        </p:txBody>
      </p:sp>
      <p:pic>
        <p:nvPicPr>
          <p:cNvPr id="25" name="Shape 48">
            <a:extLst>
              <a:ext uri="{FF2B5EF4-FFF2-40B4-BE49-F238E27FC236}">
                <a16:creationId xmlns:a16="http://schemas.microsoft.com/office/drawing/2014/main" id="{57E9B23B-C3E0-2942-AC31-BD103EFBBCA4}"/>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t="15648" b="21544"/>
          <a:stretch/>
        </p:blipFill>
        <p:spPr bwMode="auto">
          <a:xfrm>
            <a:off x="1655366" y="3786722"/>
            <a:ext cx="10321771" cy="238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592E6232-B7D9-4C4D-B73A-089893D1ACDA}"/>
              </a:ext>
            </a:extLst>
          </p:cNvPr>
          <p:cNvSpPr txBox="1"/>
          <p:nvPr/>
        </p:nvSpPr>
        <p:spPr>
          <a:xfrm>
            <a:off x="4335906" y="3061998"/>
            <a:ext cx="7856094" cy="323165"/>
          </a:xfrm>
          <a:prstGeom prst="rect">
            <a:avLst/>
          </a:prstGeom>
          <a:noFill/>
        </p:spPr>
        <p:txBody>
          <a:bodyPr wrap="square">
            <a:spAutoFit/>
          </a:bodyPr>
          <a:lstStyle/>
          <a:p>
            <a:r>
              <a:rPr lang="en-GB" sz="1500" i="1" dirty="0">
                <a:solidFill>
                  <a:srgbClr val="0070C0"/>
                </a:solidFill>
                <a:latin typeface="+mj-lt"/>
                <a:cs typeface="Arial" panose="020B0604020202020204" pitchFamily="34" charset="0"/>
              </a:rPr>
              <a:t>https://</a:t>
            </a:r>
            <a:r>
              <a:rPr lang="en-GB" sz="1500" i="1" dirty="0" err="1">
                <a:solidFill>
                  <a:srgbClr val="0070C0"/>
                </a:solidFill>
                <a:latin typeface="+mj-lt"/>
                <a:cs typeface="Arial" panose="020B0604020202020204" pitchFamily="34" charset="0"/>
              </a:rPr>
              <a:t>news.ucar.edu</a:t>
            </a:r>
            <a:r>
              <a:rPr lang="en-GB" sz="1500" i="1" dirty="0">
                <a:solidFill>
                  <a:srgbClr val="0070C0"/>
                </a:solidFill>
                <a:latin typeface="+mj-lt"/>
                <a:cs typeface="Arial" panose="020B0604020202020204" pitchFamily="34" charset="0"/>
              </a:rPr>
              <a:t>/sites/default/files/news/2011/predictFlow2.jpg</a:t>
            </a:r>
          </a:p>
        </p:txBody>
      </p:sp>
      <p:pic>
        <p:nvPicPr>
          <p:cNvPr id="6" name="Google Shape;121;p4">
            <a:extLst>
              <a:ext uri="{FF2B5EF4-FFF2-40B4-BE49-F238E27FC236}">
                <a16:creationId xmlns:a16="http://schemas.microsoft.com/office/drawing/2014/main" id="{70ABFE18-9ED4-CE49-97B9-6303E00B79BD}"/>
              </a:ext>
            </a:extLst>
          </p:cNvPr>
          <p:cNvPicPr preferRelativeResize="0"/>
          <p:nvPr/>
        </p:nvPicPr>
        <p:blipFill rotWithShape="1">
          <a:blip r:embed="rId4">
            <a:alphaModFix/>
          </a:blip>
          <a:srcRect/>
          <a:stretch/>
        </p:blipFill>
        <p:spPr>
          <a:xfrm>
            <a:off x="0" y="487680"/>
            <a:ext cx="12192000" cy="151549"/>
          </a:xfrm>
          <a:prstGeom prst="rect">
            <a:avLst/>
          </a:prstGeom>
          <a:noFill/>
          <a:ln>
            <a:noFill/>
          </a:ln>
        </p:spPr>
      </p:pic>
      <p:sp>
        <p:nvSpPr>
          <p:cNvPr id="7" name="Rectangle 27">
            <a:extLst>
              <a:ext uri="{FF2B5EF4-FFF2-40B4-BE49-F238E27FC236}">
                <a16:creationId xmlns:a16="http://schemas.microsoft.com/office/drawing/2014/main" id="{5E7B296D-E44C-484A-9739-B15B62BC5B5C}"/>
              </a:ext>
            </a:extLst>
          </p:cNvPr>
          <p:cNvSpPr>
            <a:spLocks noChangeArrowheads="1"/>
          </p:cNvSpPr>
          <p:nvPr/>
        </p:nvSpPr>
        <p:spPr bwMode="auto">
          <a:xfrm>
            <a:off x="88199"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Model Complexity</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(a timeline)</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sp>
        <p:nvSpPr>
          <p:cNvPr id="8" name="TextBox 7">
            <a:extLst>
              <a:ext uri="{FF2B5EF4-FFF2-40B4-BE49-F238E27FC236}">
                <a16:creationId xmlns:a16="http://schemas.microsoft.com/office/drawing/2014/main" id="{78C585DC-7B19-CE48-986B-F81D38A7EB69}"/>
              </a:ext>
            </a:extLst>
          </p:cNvPr>
          <p:cNvSpPr txBox="1"/>
          <p:nvPr/>
        </p:nvSpPr>
        <p:spPr>
          <a:xfrm>
            <a:off x="4319564" y="1250411"/>
            <a:ext cx="3956532" cy="521374"/>
          </a:xfrm>
          <a:prstGeom prst="rect">
            <a:avLst/>
          </a:prstGeom>
          <a:solidFill>
            <a:schemeClr val="bg1"/>
          </a:solidFill>
        </p:spPr>
        <p:txBody>
          <a:bodyPr wrap="none" rtlCol="0">
            <a:spAutoFit/>
          </a:bodyPr>
          <a:lstStyle/>
          <a:p>
            <a:r>
              <a:rPr lang="en-GB" sz="2200" b="1" dirty="0">
                <a:solidFill>
                  <a:srgbClr val="635B39"/>
                </a:solidFill>
                <a:latin typeface="Calibri" panose="020F0502020204030204" pitchFamily="34" charset="0"/>
                <a:cs typeface="Calibri" panose="020F0502020204030204" pitchFamily="34" charset="0"/>
              </a:rPr>
              <a:t>Growth in </a:t>
            </a:r>
            <a:r>
              <a:rPr lang="en-GB" sz="2200" b="1" dirty="0" err="1">
                <a:solidFill>
                  <a:srgbClr val="635B39"/>
                </a:solidFill>
                <a:latin typeface="Calibri" panose="020F0502020204030204" pitchFamily="34" charset="0"/>
                <a:cs typeface="Calibri" panose="020F0502020204030204" pitchFamily="34" charset="0"/>
              </a:rPr>
              <a:t>Modeling</a:t>
            </a:r>
            <a:r>
              <a:rPr lang="en-GB" sz="2200" b="1" dirty="0">
                <a:solidFill>
                  <a:srgbClr val="635B39"/>
                </a:solidFill>
                <a:latin typeface="Calibri" panose="020F0502020204030204" pitchFamily="34" charset="0"/>
                <a:cs typeface="Calibri" panose="020F0502020204030204" pitchFamily="34" charset="0"/>
              </a:rPr>
              <a:t> Capabilities</a:t>
            </a:r>
          </a:p>
        </p:txBody>
      </p:sp>
    </p:spTree>
    <p:extLst>
      <p:ext uri="{BB962C8B-B14F-4D97-AF65-F5344CB8AC3E}">
        <p14:creationId xmlns:p14="http://schemas.microsoft.com/office/powerpoint/2010/main" val="2685006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11EEBC2-F486-834F-8E07-5869EFD01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361" y="1218305"/>
            <a:ext cx="7545069" cy="2658458"/>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
            <a:extLst>
              <a:ext uri="{FF2B5EF4-FFF2-40B4-BE49-F238E27FC236}">
                <a16:creationId xmlns:a16="http://schemas.microsoft.com/office/drawing/2014/main" id="{E137F950-9037-5241-806E-EBD176B45273}"/>
              </a:ext>
            </a:extLst>
          </p:cNvPr>
          <p:cNvSpPr txBox="1">
            <a:spLocks noChangeArrowheads="1"/>
          </p:cNvSpPr>
          <p:nvPr/>
        </p:nvSpPr>
        <p:spPr bwMode="auto">
          <a:xfrm>
            <a:off x="5878240" y="6137949"/>
            <a:ext cx="38304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n-ES" sz="1500" i="1" dirty="0">
                <a:solidFill>
                  <a:srgbClr val="0070C0"/>
                </a:solidFill>
                <a:latin typeface="+mj-lt"/>
              </a:rPr>
              <a:t>4</a:t>
            </a:r>
            <a:r>
              <a:rPr lang="es-ES" altLang="en-ES" sz="1500" i="1" baseline="30000" dirty="0">
                <a:solidFill>
                  <a:srgbClr val="0070C0"/>
                </a:solidFill>
                <a:latin typeface="+mj-lt"/>
              </a:rPr>
              <a:t>th</a:t>
            </a:r>
            <a:r>
              <a:rPr lang="es-ES" altLang="en-ES" sz="1500" i="1" dirty="0">
                <a:solidFill>
                  <a:srgbClr val="0070C0"/>
                </a:solidFill>
                <a:latin typeface="+mj-lt"/>
              </a:rPr>
              <a:t> </a:t>
            </a:r>
            <a:r>
              <a:rPr lang="es-ES" altLang="en-ES" sz="1500" i="1" dirty="0" err="1">
                <a:solidFill>
                  <a:srgbClr val="0070C0"/>
                </a:solidFill>
                <a:latin typeface="+mj-lt"/>
              </a:rPr>
              <a:t>National</a:t>
            </a:r>
            <a:r>
              <a:rPr lang="es-ES" altLang="en-ES" sz="1500" i="1" dirty="0">
                <a:solidFill>
                  <a:srgbClr val="0070C0"/>
                </a:solidFill>
                <a:latin typeface="+mj-lt"/>
              </a:rPr>
              <a:t> </a:t>
            </a:r>
            <a:r>
              <a:rPr lang="es-ES" altLang="en-ES" sz="1500" i="1" dirty="0" err="1">
                <a:solidFill>
                  <a:srgbClr val="0070C0"/>
                </a:solidFill>
                <a:latin typeface="+mj-lt"/>
              </a:rPr>
              <a:t>Climate</a:t>
            </a:r>
            <a:r>
              <a:rPr lang="es-ES" altLang="en-ES" sz="1500" i="1" dirty="0">
                <a:solidFill>
                  <a:srgbClr val="0070C0"/>
                </a:solidFill>
                <a:latin typeface="+mj-lt"/>
              </a:rPr>
              <a:t> </a:t>
            </a:r>
            <a:r>
              <a:rPr lang="es-ES" altLang="en-ES" sz="1500" i="1" dirty="0" err="1">
                <a:solidFill>
                  <a:srgbClr val="0070C0"/>
                </a:solidFill>
                <a:latin typeface="+mj-lt"/>
              </a:rPr>
              <a:t>Assessment</a:t>
            </a:r>
            <a:r>
              <a:rPr lang="es-ES" altLang="en-ES" sz="1500" i="1" dirty="0">
                <a:solidFill>
                  <a:srgbClr val="0070C0"/>
                </a:solidFill>
                <a:latin typeface="+mj-lt"/>
              </a:rPr>
              <a:t> (US), </a:t>
            </a:r>
            <a:r>
              <a:rPr lang="es-ES" altLang="en-ES" sz="1500" i="1" dirty="0" err="1">
                <a:solidFill>
                  <a:srgbClr val="0070C0"/>
                </a:solidFill>
                <a:latin typeface="+mj-lt"/>
              </a:rPr>
              <a:t>Volume</a:t>
            </a:r>
            <a:r>
              <a:rPr lang="es-ES" altLang="en-ES" sz="1500" i="1" dirty="0">
                <a:solidFill>
                  <a:srgbClr val="0070C0"/>
                </a:solidFill>
                <a:latin typeface="+mj-lt"/>
              </a:rPr>
              <a:t> I</a:t>
            </a:r>
          </a:p>
        </p:txBody>
      </p:sp>
      <p:pic>
        <p:nvPicPr>
          <p:cNvPr id="25" name="Shape 48">
            <a:extLst>
              <a:ext uri="{FF2B5EF4-FFF2-40B4-BE49-F238E27FC236}">
                <a16:creationId xmlns:a16="http://schemas.microsoft.com/office/drawing/2014/main" id="{57E9B23B-C3E0-2942-AC31-BD103EFBBCA4}"/>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26217" t="15648" b="21544"/>
          <a:stretch/>
        </p:blipFill>
        <p:spPr bwMode="auto">
          <a:xfrm>
            <a:off x="4361342" y="3786722"/>
            <a:ext cx="7615795" cy="238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592E6232-B7D9-4C4D-B73A-089893D1ACDA}"/>
              </a:ext>
            </a:extLst>
          </p:cNvPr>
          <p:cNvSpPr txBox="1"/>
          <p:nvPr/>
        </p:nvSpPr>
        <p:spPr>
          <a:xfrm>
            <a:off x="4335906" y="3061998"/>
            <a:ext cx="7856094" cy="323165"/>
          </a:xfrm>
          <a:prstGeom prst="rect">
            <a:avLst/>
          </a:prstGeom>
          <a:noFill/>
        </p:spPr>
        <p:txBody>
          <a:bodyPr wrap="square">
            <a:spAutoFit/>
          </a:bodyPr>
          <a:lstStyle/>
          <a:p>
            <a:r>
              <a:rPr lang="en-GB" sz="1500" i="1" dirty="0">
                <a:solidFill>
                  <a:srgbClr val="0070C0"/>
                </a:solidFill>
                <a:latin typeface="+mj-lt"/>
                <a:cs typeface="Arial" panose="020B0604020202020204" pitchFamily="34" charset="0"/>
              </a:rPr>
              <a:t>https://</a:t>
            </a:r>
            <a:r>
              <a:rPr lang="en-GB" sz="1500" i="1" dirty="0" err="1">
                <a:solidFill>
                  <a:srgbClr val="0070C0"/>
                </a:solidFill>
                <a:latin typeface="+mj-lt"/>
                <a:cs typeface="Arial" panose="020B0604020202020204" pitchFamily="34" charset="0"/>
              </a:rPr>
              <a:t>news.ucar.edu</a:t>
            </a:r>
            <a:r>
              <a:rPr lang="en-GB" sz="1500" i="1" dirty="0">
                <a:solidFill>
                  <a:srgbClr val="0070C0"/>
                </a:solidFill>
                <a:latin typeface="+mj-lt"/>
                <a:cs typeface="Arial" panose="020B0604020202020204" pitchFamily="34" charset="0"/>
              </a:rPr>
              <a:t>/sites/default/files/news/2011/predictFlow2.jpg</a:t>
            </a:r>
          </a:p>
        </p:txBody>
      </p:sp>
      <p:pic>
        <p:nvPicPr>
          <p:cNvPr id="6" name="Google Shape;121;p4">
            <a:extLst>
              <a:ext uri="{FF2B5EF4-FFF2-40B4-BE49-F238E27FC236}">
                <a16:creationId xmlns:a16="http://schemas.microsoft.com/office/drawing/2014/main" id="{70ABFE18-9ED4-CE49-97B9-6303E00B79BD}"/>
              </a:ext>
            </a:extLst>
          </p:cNvPr>
          <p:cNvPicPr preferRelativeResize="0"/>
          <p:nvPr/>
        </p:nvPicPr>
        <p:blipFill rotWithShape="1">
          <a:blip r:embed="rId4">
            <a:alphaModFix/>
          </a:blip>
          <a:srcRect/>
          <a:stretch/>
        </p:blipFill>
        <p:spPr>
          <a:xfrm>
            <a:off x="0" y="487680"/>
            <a:ext cx="12192000" cy="151549"/>
          </a:xfrm>
          <a:prstGeom prst="rect">
            <a:avLst/>
          </a:prstGeom>
          <a:noFill/>
          <a:ln>
            <a:noFill/>
          </a:ln>
        </p:spPr>
      </p:pic>
      <p:sp>
        <p:nvSpPr>
          <p:cNvPr id="8" name="TextBox 7">
            <a:extLst>
              <a:ext uri="{FF2B5EF4-FFF2-40B4-BE49-F238E27FC236}">
                <a16:creationId xmlns:a16="http://schemas.microsoft.com/office/drawing/2014/main" id="{78C585DC-7B19-CE48-986B-F81D38A7EB69}"/>
              </a:ext>
            </a:extLst>
          </p:cNvPr>
          <p:cNvSpPr txBox="1"/>
          <p:nvPr/>
        </p:nvSpPr>
        <p:spPr>
          <a:xfrm>
            <a:off x="4319564" y="1250411"/>
            <a:ext cx="3956532" cy="521374"/>
          </a:xfrm>
          <a:prstGeom prst="rect">
            <a:avLst/>
          </a:prstGeom>
          <a:solidFill>
            <a:schemeClr val="bg1"/>
          </a:solidFill>
        </p:spPr>
        <p:txBody>
          <a:bodyPr wrap="none" rtlCol="0">
            <a:spAutoFit/>
          </a:bodyPr>
          <a:lstStyle/>
          <a:p>
            <a:r>
              <a:rPr lang="en-GB" sz="2200" b="1" dirty="0">
                <a:solidFill>
                  <a:srgbClr val="635B39"/>
                </a:solidFill>
                <a:latin typeface="Calibri" panose="020F0502020204030204" pitchFamily="34" charset="0"/>
                <a:cs typeface="Calibri" panose="020F0502020204030204" pitchFamily="34" charset="0"/>
              </a:rPr>
              <a:t>Growth in </a:t>
            </a:r>
            <a:r>
              <a:rPr lang="en-GB" sz="2200" b="1" dirty="0" err="1">
                <a:solidFill>
                  <a:srgbClr val="635B39"/>
                </a:solidFill>
                <a:latin typeface="Calibri" panose="020F0502020204030204" pitchFamily="34" charset="0"/>
                <a:cs typeface="Calibri" panose="020F0502020204030204" pitchFamily="34" charset="0"/>
              </a:rPr>
              <a:t>Modeling</a:t>
            </a:r>
            <a:r>
              <a:rPr lang="en-GB" sz="2200" b="1" dirty="0">
                <a:solidFill>
                  <a:srgbClr val="635B39"/>
                </a:solidFill>
                <a:latin typeface="Calibri" panose="020F0502020204030204" pitchFamily="34" charset="0"/>
                <a:cs typeface="Calibri" panose="020F0502020204030204" pitchFamily="34" charset="0"/>
              </a:rPr>
              <a:t> Capabilities</a:t>
            </a:r>
          </a:p>
        </p:txBody>
      </p:sp>
      <p:pic>
        <p:nvPicPr>
          <p:cNvPr id="9" name="Imagen 2">
            <a:extLst>
              <a:ext uri="{FF2B5EF4-FFF2-40B4-BE49-F238E27FC236}">
                <a16:creationId xmlns:a16="http://schemas.microsoft.com/office/drawing/2014/main" id="{D92C7EAC-AF75-3E4A-BA38-C3A57075F8C6}"/>
              </a:ext>
            </a:extLst>
          </p:cNvPr>
          <p:cNvPicPr>
            <a:picLocks noChangeAspect="1"/>
          </p:cNvPicPr>
          <p:nvPr/>
        </p:nvPicPr>
        <p:blipFill rotWithShape="1">
          <a:blip r:embed="rId5">
            <a:extLst>
              <a:ext uri="{28A0092B-C50C-407E-A947-70E740481C1C}">
                <a14:useLocalDpi xmlns:a14="http://schemas.microsoft.com/office/drawing/2010/main" val="0"/>
              </a:ext>
            </a:extLst>
          </a:blip>
          <a:srcRect l="-1" r="-3219"/>
          <a:stretch/>
        </p:blipFill>
        <p:spPr bwMode="auto">
          <a:xfrm>
            <a:off x="80223" y="3729410"/>
            <a:ext cx="4281119" cy="2793399"/>
          </a:xfrm>
          <a:prstGeom prst="rect">
            <a:avLst/>
          </a:prstGeom>
          <a:solidFill>
            <a:schemeClr val="bg1"/>
          </a:solidFill>
          <a:ln>
            <a:noFill/>
          </a:ln>
        </p:spPr>
      </p:pic>
      <p:sp>
        <p:nvSpPr>
          <p:cNvPr id="10" name="TextBox 9">
            <a:extLst>
              <a:ext uri="{FF2B5EF4-FFF2-40B4-BE49-F238E27FC236}">
                <a16:creationId xmlns:a16="http://schemas.microsoft.com/office/drawing/2014/main" id="{73021124-37E1-5547-991D-BCB4017BFF58}"/>
              </a:ext>
            </a:extLst>
          </p:cNvPr>
          <p:cNvSpPr txBox="1"/>
          <p:nvPr/>
        </p:nvSpPr>
        <p:spPr>
          <a:xfrm>
            <a:off x="187649" y="3268543"/>
            <a:ext cx="4158703" cy="430887"/>
          </a:xfrm>
          <a:prstGeom prst="rect">
            <a:avLst/>
          </a:prstGeom>
          <a:noFill/>
        </p:spPr>
        <p:txBody>
          <a:bodyPr wrap="none" rtlCol="0">
            <a:spAutoFit/>
          </a:bodyPr>
          <a:lstStyle/>
          <a:p>
            <a:r>
              <a:rPr lang="en-GB" sz="2200" b="1" dirty="0">
                <a:solidFill>
                  <a:schemeClr val="bg2">
                    <a:lumMod val="50000"/>
                  </a:schemeClr>
                </a:solidFill>
                <a:latin typeface="Calibri" panose="020F0502020204030204" pitchFamily="34" charset="0"/>
                <a:cs typeface="Calibri" panose="020F0502020204030204" pitchFamily="34" charset="0"/>
              </a:rPr>
              <a:t>Growth in Supercomputing Power</a:t>
            </a:r>
          </a:p>
        </p:txBody>
      </p:sp>
      <p:sp>
        <p:nvSpPr>
          <p:cNvPr id="2" name="Rectangle 1">
            <a:extLst>
              <a:ext uri="{FF2B5EF4-FFF2-40B4-BE49-F238E27FC236}">
                <a16:creationId xmlns:a16="http://schemas.microsoft.com/office/drawing/2014/main" id="{F520A092-B6AF-744F-A032-7126E9953FE1}"/>
              </a:ext>
            </a:extLst>
          </p:cNvPr>
          <p:cNvSpPr/>
          <p:nvPr/>
        </p:nvSpPr>
        <p:spPr>
          <a:xfrm>
            <a:off x="4197245" y="5381469"/>
            <a:ext cx="434715" cy="25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CEDBFF7-DF57-AF4B-BCF0-9C08C0B5EAB6}"/>
              </a:ext>
            </a:extLst>
          </p:cNvPr>
          <p:cNvSpPr/>
          <p:nvPr/>
        </p:nvSpPr>
        <p:spPr>
          <a:xfrm>
            <a:off x="4305926" y="5894713"/>
            <a:ext cx="434715" cy="258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27">
            <a:extLst>
              <a:ext uri="{FF2B5EF4-FFF2-40B4-BE49-F238E27FC236}">
                <a16:creationId xmlns:a16="http://schemas.microsoft.com/office/drawing/2014/main" id="{C66D7C2F-1D25-3A47-82EA-FB5AE3656391}"/>
              </a:ext>
            </a:extLst>
          </p:cNvPr>
          <p:cNvSpPr>
            <a:spLocks noChangeArrowheads="1"/>
          </p:cNvSpPr>
          <p:nvPr/>
        </p:nvSpPr>
        <p:spPr bwMode="auto">
          <a:xfrm>
            <a:off x="88199"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Model Complexity</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(a timeline)</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spTree>
    <p:extLst>
      <p:ext uri="{BB962C8B-B14F-4D97-AF65-F5344CB8AC3E}">
        <p14:creationId xmlns:p14="http://schemas.microsoft.com/office/powerpoint/2010/main" val="16325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21;p4">
            <a:extLst>
              <a:ext uri="{FF2B5EF4-FFF2-40B4-BE49-F238E27FC236}">
                <a16:creationId xmlns:a16="http://schemas.microsoft.com/office/drawing/2014/main" id="{70ABFE18-9ED4-CE49-97B9-6303E00B79BD}"/>
              </a:ext>
            </a:extLst>
          </p:cNvPr>
          <p:cNvPicPr preferRelativeResize="0"/>
          <p:nvPr/>
        </p:nvPicPr>
        <p:blipFill rotWithShape="1">
          <a:blip r:embed="rId2">
            <a:alphaModFix/>
          </a:blip>
          <a:srcRect/>
          <a:stretch/>
        </p:blipFill>
        <p:spPr>
          <a:xfrm>
            <a:off x="0" y="487680"/>
            <a:ext cx="12192000" cy="151549"/>
          </a:xfrm>
          <a:prstGeom prst="rect">
            <a:avLst/>
          </a:prstGeom>
          <a:noFill/>
          <a:ln>
            <a:noFill/>
          </a:ln>
        </p:spPr>
      </p:pic>
      <p:sp>
        <p:nvSpPr>
          <p:cNvPr id="7" name="Rectangle 27">
            <a:extLst>
              <a:ext uri="{FF2B5EF4-FFF2-40B4-BE49-F238E27FC236}">
                <a16:creationId xmlns:a16="http://schemas.microsoft.com/office/drawing/2014/main" id="{5E7B296D-E44C-484A-9739-B15B62BC5B5C}"/>
              </a:ext>
            </a:extLst>
          </p:cNvPr>
          <p:cNvSpPr>
            <a:spLocks noChangeArrowheads="1"/>
          </p:cNvSpPr>
          <p:nvPr/>
        </p:nvSpPr>
        <p:spPr bwMode="auto">
          <a:xfrm>
            <a:off x="338570" y="874548"/>
            <a:ext cx="4070848" cy="1077129"/>
          </a:xfrm>
          <a:prstGeom prst="rect">
            <a:avLst/>
          </a:prstGeom>
          <a:noFill/>
          <a:ln w="9525">
            <a:noFill/>
            <a:miter lim="800000"/>
            <a:headEnd/>
            <a:tailEnd/>
          </a:ln>
        </p:spPr>
        <p:txBody>
          <a:bodyPr wrap="square" lIns="91350" tIns="45676" rIns="91350" bIns="45676">
            <a:spAutoFit/>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1200" cap="none" spc="0" normalizeH="0" baseline="0" noProof="0" dirty="0">
                <a:ln>
                  <a:noFill/>
                </a:ln>
                <a:effectLst/>
                <a:uLnTx/>
                <a:uFillTx/>
                <a:latin typeface="Calibri"/>
                <a:ea typeface="Calibri" panose="020F0502020204030204" pitchFamily="34" charset="0"/>
                <a:cs typeface="Times New Roman" panose="02020603050405020304" pitchFamily="18" charset="0"/>
                <a:sym typeface="Wingdings 2" pitchFamily="18" charset="2"/>
              </a:rPr>
              <a:t>Model Resolution</a:t>
            </a: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dirty="0">
                <a:latin typeface="Calibri Light" panose="020F0302020204030204" pitchFamily="34" charset="0"/>
                <a:ea typeface="Calibri" panose="020F0502020204030204" pitchFamily="34" charset="0"/>
                <a:cs typeface="Calibri Light" panose="020F0302020204030204" pitchFamily="34" charset="0"/>
                <a:sym typeface="Wingdings 2" pitchFamily="18" charset="2"/>
              </a:rPr>
              <a:t>(a timeline)</a:t>
            </a:r>
            <a:endParaRPr kumimoji="0" lang="en-US" sz="3200" u="none" strike="noStrike" kern="1200" cap="none" spc="0" normalizeH="0" baseline="0" noProof="0" dirty="0">
              <a:ln>
                <a:noFill/>
              </a:ln>
              <a:effectLst/>
              <a:uLnTx/>
              <a:uFillTx/>
              <a:latin typeface="Calibri Light" panose="020F0302020204030204" pitchFamily="34" charset="0"/>
              <a:ea typeface="Calibri" panose="020F0502020204030204" pitchFamily="34" charset="0"/>
              <a:cs typeface="Calibri Light" panose="020F0302020204030204" pitchFamily="34" charset="0"/>
              <a:sym typeface="Wingdings 2" pitchFamily="18" charset="2"/>
            </a:endParaRPr>
          </a:p>
        </p:txBody>
      </p:sp>
      <p:pic>
        <p:nvPicPr>
          <p:cNvPr id="12" name="Picture 2">
            <a:extLst>
              <a:ext uri="{FF2B5EF4-FFF2-40B4-BE49-F238E27FC236}">
                <a16:creationId xmlns:a16="http://schemas.microsoft.com/office/drawing/2014/main" id="{43E012EA-158C-D64B-AAF3-F752E16C9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64" y="3181972"/>
            <a:ext cx="9035140" cy="33481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D8335BC-F2F8-5948-953C-BD69AA9B59E4}"/>
              </a:ext>
            </a:extLst>
          </p:cNvPr>
          <p:cNvSpPr txBox="1"/>
          <p:nvPr/>
        </p:nvSpPr>
        <p:spPr>
          <a:xfrm>
            <a:off x="337165" y="6255595"/>
            <a:ext cx="2558438" cy="461665"/>
          </a:xfrm>
          <a:prstGeom prst="rect">
            <a:avLst/>
          </a:prstGeom>
          <a:noFill/>
        </p:spPr>
        <p:txBody>
          <a:bodyPr wrap="square" rtlCol="0">
            <a:spAutoFit/>
          </a:bodyPr>
          <a:lstStyle/>
          <a:p>
            <a:r>
              <a:rPr lang="en-GB" sz="2400" dirty="0" err="1">
                <a:solidFill>
                  <a:srgbClr val="53ADEC"/>
                </a:solidFill>
                <a:latin typeface="+mj-lt"/>
              </a:rPr>
              <a:t>Rackow</a:t>
            </a:r>
            <a:r>
              <a:rPr lang="en-GB" sz="2400" dirty="0">
                <a:solidFill>
                  <a:srgbClr val="53ADEC"/>
                </a:solidFill>
                <a:latin typeface="+mj-lt"/>
              </a:rPr>
              <a:t> et al 2019</a:t>
            </a:r>
          </a:p>
        </p:txBody>
      </p:sp>
    </p:spTree>
    <p:extLst>
      <p:ext uri="{BB962C8B-B14F-4D97-AF65-F5344CB8AC3E}">
        <p14:creationId xmlns:p14="http://schemas.microsoft.com/office/powerpoint/2010/main" val="3933200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7093</TotalTime>
  <Words>943</Words>
  <Application>Microsoft Macintosh PowerPoint</Application>
  <PresentationFormat>Widescreen</PresentationFormat>
  <Paragraphs>131</Paragraphs>
  <Slides>18</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-apple-system</vt:lpstr>
      <vt:lpstr>Arial</vt:lpstr>
      <vt:lpstr>Avenir Book</vt:lpstr>
      <vt:lpstr>Calibri</vt:lpstr>
      <vt:lpstr>Calibri Light</vt:lpstr>
      <vt:lpstr>Corbel</vt:lpstr>
      <vt:lpstr>Helvetica Light</vt:lpstr>
      <vt:lpstr>Helvetica Neue</vt:lpstr>
      <vt:lpstr>Times New Roman</vt:lpstr>
      <vt:lpstr>Office Theme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Pablo Ortega Montilla</dc:creator>
  <cp:lastModifiedBy>Pablo Ortega Montilla</cp:lastModifiedBy>
  <cp:revision>20</cp:revision>
  <dcterms:created xsi:type="dcterms:W3CDTF">2024-04-02T13:48:24Z</dcterms:created>
  <dcterms:modified xsi:type="dcterms:W3CDTF">2024-04-08T08:12:53Z</dcterms:modified>
</cp:coreProperties>
</file>