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firstSlideNum="0" strictFirstAndLastChars="0" saveSubsetFonts="1">
  <p:sldMasterIdLst>
    <p:sldMasterId id="2147483691" r:id="rId4"/>
    <p:sldMasterId id="2147483692" r:id="rId5"/>
    <p:sldMasterId id="2147483693" r:id="rId6"/>
    <p:sldMasterId id="2147483694" r:id="rId7"/>
    <p:sldMasterId id="2147483695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</p:sldIdLst>
  <p:sldSz cy="7019925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5572046-DD9A-426A-B7F0-E9E9C5B72849}">
  <a:tblStyle styleId="{25572046-DD9A-426A-B7F0-E9E9C5B7284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0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11" Type="http://schemas.openxmlformats.org/officeDocument/2006/relationships/slide" Target="slides/slide2.xml"/><Relationship Id="rId33" Type="http://schemas.openxmlformats.org/officeDocument/2006/relationships/slide" Target="slides/slide24.xml"/><Relationship Id="rId10" Type="http://schemas.openxmlformats.org/officeDocument/2006/relationships/slide" Target="slides/slide1.xml"/><Relationship Id="rId32" Type="http://schemas.openxmlformats.org/officeDocument/2006/relationships/slide" Target="slides/slide23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95388" y="685800"/>
            <a:ext cx="4467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Shape 263"/>
          <p:cNvSpPr/>
          <p:nvPr>
            <p:ph idx="2" type="sldImg"/>
          </p:nvPr>
        </p:nvSpPr>
        <p:spPr>
          <a:xfrm>
            <a:off x="1195388" y="685800"/>
            <a:ext cx="4467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35" name="Shape 33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Shape 336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Shape 347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Shape 352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Shape 3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Shape 359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Shape 3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Shape 368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Shape 376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Shape 383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Shape 3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Shape 391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Shape 399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Shape 404"/>
          <p:cNvSpPr/>
          <p:nvPr>
            <p:ph idx="2" type="sldImg"/>
          </p:nvPr>
        </p:nvSpPr>
        <p:spPr>
          <a:xfrm>
            <a:off x="1195388" y="685800"/>
            <a:ext cx="4467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Shape 270"/>
          <p:cNvSpPr/>
          <p:nvPr>
            <p:ph idx="2" type="sldImg"/>
          </p:nvPr>
        </p:nvSpPr>
        <p:spPr>
          <a:xfrm>
            <a:off x="1195388" y="685800"/>
            <a:ext cx="4467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Shape 414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Shape 4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Shape 445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Shape 453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Shape 4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Shape 479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Shape 485"/>
          <p:cNvSpPr/>
          <p:nvPr>
            <p:ph idx="2" type="sldImg"/>
          </p:nvPr>
        </p:nvSpPr>
        <p:spPr>
          <a:xfrm>
            <a:off x="1195388" y="685800"/>
            <a:ext cx="4467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Shape 276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Shape 2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Escenario de cambio climático, aumento de temperaturas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Shape 282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Shape 2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También se puede observar en la cantidad de hielo, el área total de hielo, visto mínimo en estos años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Shape 289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Shape 295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Shape 305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Shape 316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Shape 322"/>
          <p:cNvSpPr/>
          <p:nvPr>
            <p:ph idx="2" type="sldImg"/>
          </p:nvPr>
        </p:nvSpPr>
        <p:spPr>
          <a:xfrm>
            <a:off x="1195388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1" Type="http://schemas.openxmlformats.org/officeDocument/2006/relationships/hyperlink" Target="https://www.youtube.com/user/BSCCNS" TargetMode="External"/><Relationship Id="rId10" Type="http://schemas.openxmlformats.org/officeDocument/2006/relationships/image" Target="../media/image8.png"/><Relationship Id="rId12" Type="http://schemas.openxmlformats.org/officeDocument/2006/relationships/image" Target="../media/image6.png"/><Relationship Id="rId9" Type="http://schemas.openxmlformats.org/officeDocument/2006/relationships/hyperlink" Target="https://twitter.com/bsc_cns" TargetMode="External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Relationship Id="rId3" Type="http://schemas.openxmlformats.org/officeDocument/2006/relationships/image" Target="../media/image11.png"/><Relationship Id="rId4" Type="http://schemas.openxmlformats.org/officeDocument/2006/relationships/image" Target="../media/image40.png"/><Relationship Id="rId11" Type="http://schemas.openxmlformats.org/officeDocument/2006/relationships/hyperlink" Target="https://www.youtube.com/user/BSCCNS" TargetMode="External"/><Relationship Id="rId10" Type="http://schemas.openxmlformats.org/officeDocument/2006/relationships/image" Target="../media/image59.png"/><Relationship Id="rId12" Type="http://schemas.openxmlformats.org/officeDocument/2006/relationships/image" Target="../media/image37.png"/><Relationship Id="rId9" Type="http://schemas.openxmlformats.org/officeDocument/2006/relationships/hyperlink" Target="https://twitter.com/bsc_cns" TargetMode="External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22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3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jpg"/><Relationship Id="rId3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jpg"/><Relationship Id="rId3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Relationship Id="rId3" Type="http://schemas.openxmlformats.org/officeDocument/2006/relationships/image" Target="../media/image11.png"/><Relationship Id="rId4" Type="http://schemas.openxmlformats.org/officeDocument/2006/relationships/image" Target="../media/image3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Relationship Id="rId3" Type="http://schemas.openxmlformats.org/officeDocument/2006/relationships/image" Target="../media/image11.png"/><Relationship Id="rId4" Type="http://schemas.openxmlformats.org/officeDocument/2006/relationships/image" Target="../media/image3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jpg"/><Relationship Id="rId3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Relationship Id="rId3" Type="http://schemas.openxmlformats.org/officeDocument/2006/relationships/image" Target="../media/image11.png"/><Relationship Id="rId4" Type="http://schemas.openxmlformats.org/officeDocument/2006/relationships/image" Target="../media/image3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8.png"/><Relationship Id="rId3" Type="http://schemas.openxmlformats.org/officeDocument/2006/relationships/image" Target="../media/image64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jpg"/><Relationship Id="rId3" Type="http://schemas.openxmlformats.org/officeDocument/2006/relationships/image" Target="../media/image14.png"/><Relationship Id="rId4" Type="http://schemas.openxmlformats.org/officeDocument/2006/relationships/image" Target="../media/image31.png"/><Relationship Id="rId11" Type="http://schemas.openxmlformats.org/officeDocument/2006/relationships/hyperlink" Target="https://www.youtube.com/user/BSCCNS" TargetMode="External"/><Relationship Id="rId10" Type="http://schemas.openxmlformats.org/officeDocument/2006/relationships/image" Target="../media/image66.png"/><Relationship Id="rId12" Type="http://schemas.openxmlformats.org/officeDocument/2006/relationships/image" Target="../media/image60.png"/><Relationship Id="rId9" Type="http://schemas.openxmlformats.org/officeDocument/2006/relationships/hyperlink" Target="https://twitter.com/bsc_cns" TargetMode="External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26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6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jpg"/><Relationship Id="rId3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jpg"/><Relationship Id="rId3" Type="http://schemas.openxmlformats.org/officeDocument/2006/relationships/image" Target="../media/image14.png"/><Relationship Id="rId4" Type="http://schemas.openxmlformats.org/officeDocument/2006/relationships/image" Target="../media/image6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jpg"/><Relationship Id="rId3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jpg"/><Relationship Id="rId3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jp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jp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jpg"/><Relationship Id="rId3" Type="http://schemas.openxmlformats.org/officeDocument/2006/relationships/image" Target="../media/image14.png"/><Relationship Id="rId4" Type="http://schemas.openxmlformats.org/officeDocument/2006/relationships/image" Target="../media/image6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jpg"/><Relationship Id="rId3" Type="http://schemas.openxmlformats.org/officeDocument/2006/relationships/image" Target="../media/image14.png"/><Relationship Id="rId4" Type="http://schemas.openxmlformats.org/officeDocument/2006/relationships/image" Target="../media/image6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">
  <p:cSld name="cov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 txBox="1"/>
          <p:nvPr/>
        </p:nvSpPr>
        <p:spPr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3" name="Shape 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15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6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7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8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">
  <p:cSld name="cov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75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/>
        </p:nvSpPr>
        <p:spPr>
          <a:xfrm>
            <a:off x="76200" y="182563"/>
            <a:ext cx="1600200" cy="4986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71" name="Shape 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Shape 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Shape 73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Shape 74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75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ives">
  <p:cSld name="objectives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78" name="Shape 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80" name="Shape 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85" name="Shape 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87" name="Shape 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Shape 91"/>
          <p:cNvSpPr/>
          <p:nvPr>
            <p:ph idx="2" type="chart"/>
          </p:nvPr>
        </p:nvSpPr>
        <p:spPr>
          <a:xfrm>
            <a:off x="4572000" y="1997794"/>
            <a:ext cx="4152900" cy="46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1">
  <p:cSld name="transition slide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Shape 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 txBox="1"/>
          <p:nvPr/>
        </p:nvSpPr>
        <p:spPr>
          <a:xfrm>
            <a:off x="76200" y="182563"/>
            <a:ext cx="1600200" cy="4986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95" name="Shape 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>
            <p:ph type="title"/>
          </p:nvPr>
        </p:nvSpPr>
        <p:spPr>
          <a:xfrm>
            <a:off x="457200" y="3176996"/>
            <a:ext cx="8229600" cy="6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hank-you">
  <p:cSld name="thank-you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Shape 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 txBox="1"/>
          <p:nvPr/>
        </p:nvSpPr>
        <p:spPr>
          <a:xfrm>
            <a:off x="76200" y="182563"/>
            <a:ext cx="1600200" cy="4986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01" name="Shape 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3" y="2016125"/>
            <a:ext cx="3306763" cy="992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ext-picture">
  <p:cSld name="2_text-picture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04" name="Shape 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06" name="Shape 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Shape 10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Shape 109"/>
          <p:cNvSpPr/>
          <p:nvPr>
            <p:ph idx="2" type="pic"/>
          </p:nvPr>
        </p:nvSpPr>
        <p:spPr>
          <a:xfrm>
            <a:off x="4572000" y="3221930"/>
            <a:ext cx="4152900" cy="3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future-plans">
  <p:cSld name="1_future-plans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Shape 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 txBox="1"/>
          <p:nvPr/>
        </p:nvSpPr>
        <p:spPr>
          <a:xfrm>
            <a:off x="838200" y="23336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MAIN RESEARCH LINES &amp; RESULTS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future-plans">
  <p:cSld name="future-plans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/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Shape 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/>
          <p:nvPr/>
        </p:nvSpPr>
        <p:spPr>
          <a:xfrm>
            <a:off x="838200" y="23336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-slide-2">
  <p:cSld name="transition-slide-2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bermude\Documents\Laura\PWP BSC\img_ok\logo.png" id="121" name="Shape 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Shape 1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/>
          <p:nvPr/>
        </p:nvSpPr>
        <p:spPr>
          <a:xfrm>
            <a:off x="76200" y="182563"/>
            <a:ext cx="1600200" cy="4986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/>
          <p:nvPr>
            <p:ph type="title"/>
          </p:nvPr>
        </p:nvSpPr>
        <p:spPr>
          <a:xfrm>
            <a:off x="3819339" y="4806106"/>
            <a:ext cx="47628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Shape 127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Shape 128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ives">
  <p:cSld name="objective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0" name="Shape 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1"/>
          <p:cNvSpPr txBox="1"/>
          <p:nvPr/>
        </p:nvSpPr>
        <p:spPr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22" name="Shape 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hape 24"/>
          <p:cNvSpPr txBox="1"/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tandard slide" type="obj">
  <p:cSld name="OBJEC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323528" y="70249"/>
            <a:ext cx="83634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529208" y="1151303"/>
            <a:ext cx="8363400" cy="51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Shape 132"/>
          <p:cNvSpPr txBox="1"/>
          <p:nvPr>
            <p:ph idx="10" type="dt"/>
          </p:nvPr>
        </p:nvSpPr>
        <p:spPr>
          <a:xfrm>
            <a:off x="4644008" y="6575932"/>
            <a:ext cx="12960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Shape 133"/>
          <p:cNvSpPr txBox="1"/>
          <p:nvPr>
            <p:ph idx="11" type="ftr"/>
          </p:nvPr>
        </p:nvSpPr>
        <p:spPr>
          <a:xfrm>
            <a:off x="899592" y="6575932"/>
            <a:ext cx="36723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Shape 134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6A5B5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6A5B5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6A5B5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6A5B5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6A5B5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6A5B5A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6A5B5A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6A5B5A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6A5B5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5" name="Shape 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6216" y="6415837"/>
            <a:ext cx="2301280" cy="409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1" type="ftr"/>
          </p:nvPr>
        </p:nvSpPr>
        <p:spPr>
          <a:xfrm>
            <a:off x="2195736" y="6506431"/>
            <a:ext cx="63366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93B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Shape 138"/>
          <p:cNvSpPr txBox="1"/>
          <p:nvPr>
            <p:ph idx="12" type="sldNum"/>
          </p:nvPr>
        </p:nvSpPr>
        <p:spPr>
          <a:xfrm>
            <a:off x="8604448" y="6507662"/>
            <a:ext cx="442500" cy="42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9" name="Shape 139"/>
          <p:cNvSpPr txBox="1"/>
          <p:nvPr>
            <p:ph type="title"/>
          </p:nvPr>
        </p:nvSpPr>
        <p:spPr>
          <a:xfrm>
            <a:off x="107504" y="45678"/>
            <a:ext cx="8928900" cy="810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ctr">
              <a:lnSpc>
                <a:spcPct val="6818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107504" y="1003884"/>
            <a:ext cx="8928900" cy="53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">
  <p:cSld name="cover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Shape 1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75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/>
          <p:nvPr/>
        </p:nvSpPr>
        <p:spPr>
          <a:xfrm>
            <a:off x="76200" y="182563"/>
            <a:ext cx="1600200" cy="4986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45" name="Shape 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Shape 1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Shape 148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Shape 149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Shape 150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ives">
  <p:cSld name="objectives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52" name="Shape 1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54" name="Shape 1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hank-you">
  <p:cSld name="thank-you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hape 1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 txBox="1"/>
          <p:nvPr/>
        </p:nvSpPr>
        <p:spPr>
          <a:xfrm>
            <a:off x="76200" y="182563"/>
            <a:ext cx="1600200" cy="4986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61" name="Shape 1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3" y="2016125"/>
            <a:ext cx="3306763" cy="992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Shape 1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64" name="Shape 1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Shape 165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66" name="Shape 1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Shape 170"/>
          <p:cNvSpPr/>
          <p:nvPr>
            <p:ph idx="2" type="chart"/>
          </p:nvPr>
        </p:nvSpPr>
        <p:spPr>
          <a:xfrm>
            <a:off x="4572000" y="1997794"/>
            <a:ext cx="4152900" cy="46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ext-picture">
  <p:cSld name="2_text-picture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72" name="Shape 1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74" name="Shape 1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7" name="Shape 177"/>
          <p:cNvSpPr/>
          <p:nvPr>
            <p:ph idx="2" type="pic"/>
          </p:nvPr>
        </p:nvSpPr>
        <p:spPr>
          <a:xfrm>
            <a:off x="4572000" y="3221930"/>
            <a:ext cx="4152900" cy="3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8" name="Shape 178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future-plans">
  <p:cSld name="1_future-plans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/>
          <p:nvPr/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Shape 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Shape 182"/>
          <p:cNvSpPr txBox="1"/>
          <p:nvPr/>
        </p:nvSpPr>
        <p:spPr>
          <a:xfrm>
            <a:off x="838200" y="23336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MAIN RESEARCH LINES &amp; RESULTS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future-plans">
  <p:cSld name="future-plans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/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Shape 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/>
          <p:nvPr/>
        </p:nvSpPr>
        <p:spPr>
          <a:xfrm>
            <a:off x="838200" y="23336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1">
  <p:cSld name="transition slide1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Shape 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Shape 189"/>
          <p:cNvSpPr txBox="1"/>
          <p:nvPr/>
        </p:nvSpPr>
        <p:spPr>
          <a:xfrm>
            <a:off x="76200" y="182563"/>
            <a:ext cx="1600200" cy="4986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90" name="Shape 1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Shape 1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Shape 192"/>
          <p:cNvSpPr txBox="1"/>
          <p:nvPr>
            <p:ph type="title"/>
          </p:nvPr>
        </p:nvSpPr>
        <p:spPr>
          <a:xfrm>
            <a:off x="457200" y="3176996"/>
            <a:ext cx="8229600" cy="6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ext-picture">
  <p:cSld name="2_text-pictur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7" name="Shape 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/>
          <p:nvPr/>
        </p:nvSpPr>
        <p:spPr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29" name="Shape 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1"/>
          <p:cNvSpPr txBox="1"/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Shape 32"/>
          <p:cNvSpPr/>
          <p:nvPr>
            <p:ph idx="2" type="pic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-slide-2">
  <p:cSld name="transition-slide-2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Shape 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bermude\Documents\Laura\PWP BSC\img_ok\logo.png" id="195" name="Shape 1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Shape 1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Shape 197"/>
          <p:cNvSpPr txBox="1"/>
          <p:nvPr/>
        </p:nvSpPr>
        <p:spPr>
          <a:xfrm>
            <a:off x="76200" y="182563"/>
            <a:ext cx="1600200" cy="4986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Shape 198"/>
          <p:cNvSpPr txBox="1"/>
          <p:nvPr>
            <p:ph type="title"/>
          </p:nvPr>
        </p:nvSpPr>
        <p:spPr>
          <a:xfrm>
            <a:off x="3819339" y="4806106"/>
            <a:ext cx="47628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7" name="Shape 207"/>
          <p:cNvSpPr/>
          <p:nvPr>
            <p:ph idx="2" type="chart"/>
          </p:nvPr>
        </p:nvSpPr>
        <p:spPr>
          <a:xfrm>
            <a:off x="4572000" y="1997794"/>
            <a:ext cx="4152900" cy="46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8" name="Shape 218"/>
          <p:cNvSpPr txBox="1"/>
          <p:nvPr>
            <p:ph idx="1" type="subTitle"/>
          </p:nvPr>
        </p:nvSpPr>
        <p:spPr>
          <a:xfrm>
            <a:off x="395640" y="985320"/>
            <a:ext cx="83292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395640" y="985320"/>
            <a:ext cx="83292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4" name="Shape 224"/>
          <p:cNvSpPr txBox="1"/>
          <p:nvPr>
            <p:ph idx="1" type="body"/>
          </p:nvPr>
        </p:nvSpPr>
        <p:spPr>
          <a:xfrm>
            <a:off x="395640" y="985320"/>
            <a:ext cx="40644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5" name="Shape 225"/>
          <p:cNvSpPr txBox="1"/>
          <p:nvPr>
            <p:ph idx="2" type="body"/>
          </p:nvPr>
        </p:nvSpPr>
        <p:spPr>
          <a:xfrm>
            <a:off x="4663800" y="985320"/>
            <a:ext cx="40644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/>
          <p:nvPr>
            <p:ph idx="1" type="subTitle"/>
          </p:nvPr>
        </p:nvSpPr>
        <p:spPr>
          <a:xfrm>
            <a:off x="396720" y="144360"/>
            <a:ext cx="6190800" cy="32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2" name="Shape 232"/>
          <p:cNvSpPr txBox="1"/>
          <p:nvPr>
            <p:ph idx="1" type="body"/>
          </p:nvPr>
        </p:nvSpPr>
        <p:spPr>
          <a:xfrm>
            <a:off x="395640" y="98532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3" name="Shape 233"/>
          <p:cNvSpPr txBox="1"/>
          <p:nvPr>
            <p:ph idx="2" type="body"/>
          </p:nvPr>
        </p:nvSpPr>
        <p:spPr>
          <a:xfrm>
            <a:off x="395640" y="386856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4" name="Shape 234"/>
          <p:cNvSpPr txBox="1"/>
          <p:nvPr>
            <p:ph idx="3" type="body"/>
          </p:nvPr>
        </p:nvSpPr>
        <p:spPr>
          <a:xfrm>
            <a:off x="4663800" y="985320"/>
            <a:ext cx="40644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7" name="Shape 237"/>
          <p:cNvSpPr txBox="1"/>
          <p:nvPr>
            <p:ph idx="1" type="body"/>
          </p:nvPr>
        </p:nvSpPr>
        <p:spPr>
          <a:xfrm>
            <a:off x="395640" y="985320"/>
            <a:ext cx="40644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8" name="Shape 238"/>
          <p:cNvSpPr txBox="1"/>
          <p:nvPr>
            <p:ph idx="2" type="body"/>
          </p:nvPr>
        </p:nvSpPr>
        <p:spPr>
          <a:xfrm>
            <a:off x="4663800" y="98532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9" name="Shape 239"/>
          <p:cNvSpPr txBox="1"/>
          <p:nvPr>
            <p:ph idx="3" type="body"/>
          </p:nvPr>
        </p:nvSpPr>
        <p:spPr>
          <a:xfrm>
            <a:off x="4663800" y="386856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35" name="Shape 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36"/>
          <p:cNvSpPr txBox="1"/>
          <p:nvPr/>
        </p:nvSpPr>
        <p:spPr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37" name="Shape 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/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/>
          <p:nvPr>
            <p:ph idx="2" type="chart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2" name="Shape 242"/>
          <p:cNvSpPr txBox="1"/>
          <p:nvPr>
            <p:ph idx="1" type="body"/>
          </p:nvPr>
        </p:nvSpPr>
        <p:spPr>
          <a:xfrm>
            <a:off x="395640" y="98532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3" name="Shape 243"/>
          <p:cNvSpPr txBox="1"/>
          <p:nvPr>
            <p:ph idx="2" type="body"/>
          </p:nvPr>
        </p:nvSpPr>
        <p:spPr>
          <a:xfrm>
            <a:off x="4663800" y="98532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4" name="Shape 244"/>
          <p:cNvSpPr txBox="1"/>
          <p:nvPr>
            <p:ph idx="3" type="body"/>
          </p:nvPr>
        </p:nvSpPr>
        <p:spPr>
          <a:xfrm>
            <a:off x="395640" y="3868560"/>
            <a:ext cx="83292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7" name="Shape 247"/>
          <p:cNvSpPr txBox="1"/>
          <p:nvPr>
            <p:ph idx="1" type="body"/>
          </p:nvPr>
        </p:nvSpPr>
        <p:spPr>
          <a:xfrm>
            <a:off x="395640" y="985320"/>
            <a:ext cx="83292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8" name="Shape 248"/>
          <p:cNvSpPr txBox="1"/>
          <p:nvPr>
            <p:ph idx="2" type="body"/>
          </p:nvPr>
        </p:nvSpPr>
        <p:spPr>
          <a:xfrm>
            <a:off x="395640" y="3868560"/>
            <a:ext cx="83292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1" name="Shape 251"/>
          <p:cNvSpPr txBox="1"/>
          <p:nvPr>
            <p:ph idx="1" type="body"/>
          </p:nvPr>
        </p:nvSpPr>
        <p:spPr>
          <a:xfrm>
            <a:off x="395640" y="98532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2" name="Shape 252"/>
          <p:cNvSpPr txBox="1"/>
          <p:nvPr>
            <p:ph idx="2" type="body"/>
          </p:nvPr>
        </p:nvSpPr>
        <p:spPr>
          <a:xfrm>
            <a:off x="4663800" y="98532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3" name="Shape 253"/>
          <p:cNvSpPr txBox="1"/>
          <p:nvPr>
            <p:ph idx="3" type="body"/>
          </p:nvPr>
        </p:nvSpPr>
        <p:spPr>
          <a:xfrm>
            <a:off x="4663800" y="386856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4" name="Shape 254"/>
          <p:cNvSpPr txBox="1"/>
          <p:nvPr>
            <p:ph idx="4" type="body"/>
          </p:nvPr>
        </p:nvSpPr>
        <p:spPr>
          <a:xfrm>
            <a:off x="395640" y="3868560"/>
            <a:ext cx="4064400" cy="26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7" name="Shape 257"/>
          <p:cNvSpPr txBox="1"/>
          <p:nvPr>
            <p:ph idx="1" type="body"/>
          </p:nvPr>
        </p:nvSpPr>
        <p:spPr>
          <a:xfrm>
            <a:off x="395640" y="985320"/>
            <a:ext cx="83292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8" name="Shape 258"/>
          <p:cNvSpPr txBox="1"/>
          <p:nvPr>
            <p:ph idx="2" type="body"/>
          </p:nvPr>
        </p:nvSpPr>
        <p:spPr>
          <a:xfrm>
            <a:off x="395640" y="985320"/>
            <a:ext cx="83292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9" name="Shape 259"/>
          <p:cNvSpPr/>
          <p:nvPr/>
        </p:nvSpPr>
        <p:spPr>
          <a:xfrm>
            <a:off x="395640" y="985320"/>
            <a:ext cx="83292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Shape 260"/>
          <p:cNvSpPr/>
          <p:nvPr/>
        </p:nvSpPr>
        <p:spPr>
          <a:xfrm>
            <a:off x="395640" y="985320"/>
            <a:ext cx="83292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1">
  <p:cSld name="transition slide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hape 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/>
          <p:nvPr/>
        </p:nvSpPr>
        <p:spPr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45" name="Shape 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Shape 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Shape 47"/>
          <p:cNvSpPr txBox="1"/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hank-you">
  <p:cSld name="thank-you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Shape 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Shape 50"/>
          <p:cNvSpPr txBox="1"/>
          <p:nvPr/>
        </p:nvSpPr>
        <p:spPr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51" name="Shape 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Shape 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future-plans">
  <p:cSld name="1_future-plan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Shape 56"/>
          <p:cNvSpPr txBox="1"/>
          <p:nvPr/>
        </p:nvSpPr>
        <p:spPr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MAIN RESEARCH LINES &amp; RESULTS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future-plans">
  <p:cSld name="future-plan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/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0"/>
          <p:cNvSpPr txBox="1"/>
          <p:nvPr/>
        </p:nvSpPr>
        <p:spPr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-slide-2">
  <p:cSld name="transition-slide-2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bermude\Documents\Laura\PWP BSC\img_ok\logo.png" id="63" name="Shape 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/>
          <p:nvPr/>
        </p:nvSpPr>
        <p:spPr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Shape 66"/>
          <p:cNvSpPr txBox="1"/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_rels/slideMaster3.xml.rels><?xml version="1.0" encoding="UTF-8" standalone="yes"?><Relationships xmlns="http://schemas.openxmlformats.org/package/2006/relationships"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9.jp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31.xml"/><Relationship Id="rId5" Type="http://schemas.openxmlformats.org/officeDocument/2006/relationships/theme" Target="../theme/theme2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" Type="http://schemas.openxmlformats.org/officeDocument/2006/relationships/image" Target="../media/image23.jp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6" Type="http://schemas.openxmlformats.org/officeDocument/2006/relationships/theme" Target="../theme/theme6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00" name="Shape 20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100" cy="8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Shape 201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descr="C:\Users\lbermude\Documents\Laura\PWP BSC\img_ok\logo.png" id="202" name="Shape 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7" y="144462"/>
            <a:ext cx="1936800" cy="5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2"/>
            <a:ext cx="574800" cy="300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Shape 20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320" y="0"/>
            <a:ext cx="9139200" cy="8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Shape 210"/>
          <p:cNvSpPr/>
          <p:nvPr/>
        </p:nvSpPr>
        <p:spPr>
          <a:xfrm>
            <a:off x="8458200" y="6505560"/>
            <a:ext cx="533100" cy="51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Shape 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720" y="144360"/>
            <a:ext cx="1936500" cy="5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Shape 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40" y="125280"/>
            <a:ext cx="574200" cy="29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Shape 213"/>
          <p:cNvSpPr txBox="1"/>
          <p:nvPr>
            <p:ph type="title"/>
          </p:nvPr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x="395640" y="985320"/>
            <a:ext cx="8328900" cy="55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5.jpg"/><Relationship Id="rId4" Type="http://schemas.openxmlformats.org/officeDocument/2006/relationships/image" Target="../media/image4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6.png"/><Relationship Id="rId4" Type="http://schemas.openxmlformats.org/officeDocument/2006/relationships/image" Target="../media/image4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9.png"/><Relationship Id="rId4" Type="http://schemas.openxmlformats.org/officeDocument/2006/relationships/image" Target="../media/image51.png"/><Relationship Id="rId5" Type="http://schemas.openxmlformats.org/officeDocument/2006/relationships/image" Target="../media/image53.png"/><Relationship Id="rId6" Type="http://schemas.openxmlformats.org/officeDocument/2006/relationships/image" Target="../media/image5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4.png"/><Relationship Id="rId4" Type="http://schemas.openxmlformats.org/officeDocument/2006/relationships/image" Target="../media/image5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7.png"/><Relationship Id="rId4" Type="http://schemas.openxmlformats.org/officeDocument/2006/relationships/image" Target="../media/image5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hyperlink" Target="mailto:mario.acosta@bsc.es" TargetMode="External"/><Relationship Id="rId4" Type="http://schemas.openxmlformats.org/officeDocument/2006/relationships/hyperlink" Target="mailto:miguel.castrillo@bsc.es" TargetMode="External"/><Relationship Id="rId5" Type="http://schemas.openxmlformats.org/officeDocument/2006/relationships/hyperlink" Target="mailto:oriol.tinto@bsc.es" TargetMode="External"/><Relationship Id="rId6" Type="http://schemas.openxmlformats.org/officeDocument/2006/relationships/hyperlink" Target="mailto:xavier.yepes@bsc.e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1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7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jpg"/><Relationship Id="rId4" Type="http://schemas.openxmlformats.org/officeDocument/2006/relationships/image" Target="../media/image38.jpg"/><Relationship Id="rId5" Type="http://schemas.openxmlformats.org/officeDocument/2006/relationships/image" Target="../media/image4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3.png"/><Relationship Id="rId4" Type="http://schemas.openxmlformats.org/officeDocument/2006/relationships/image" Target="../media/image56.png"/><Relationship Id="rId5" Type="http://schemas.openxmlformats.org/officeDocument/2006/relationships/image" Target="../media/image35.png"/><Relationship Id="rId6" Type="http://schemas.openxmlformats.org/officeDocument/2006/relationships/image" Target="../media/image36.gif"/><Relationship Id="rId7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/>
          <p:nvPr/>
        </p:nvSpPr>
        <p:spPr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Barcelona </a:t>
            </a: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17 April 2018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</a:rPr>
              <a:t>Performance activities in Earth Science Department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Shape 267"/>
          <p:cNvSpPr txBox="1"/>
          <p:nvPr/>
        </p:nvSpPr>
        <p:spPr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Mario C. Acosta &amp; Miguel Castrillo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/>
          <p:nvPr>
            <p:ph type="title"/>
          </p:nvPr>
        </p:nvSpPr>
        <p:spPr>
          <a:xfrm>
            <a:off x="396875" y="144463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MareNostrum IV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Shape 3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3644" y="4928820"/>
            <a:ext cx="4415100" cy="166804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0" name="Shape 340"/>
          <p:cNvGraphicFramePr/>
          <p:nvPr/>
        </p:nvGraphicFramePr>
        <p:xfrm>
          <a:off x="445825" y="21679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{25572046-DD9A-426A-B7F0-E9E9C5B72849}</a:tableStyleId>
              </a:tblPr>
              <a:tblGrid>
                <a:gridCol w="2022800"/>
                <a:gridCol w="2846225"/>
                <a:gridCol w="3383300"/>
              </a:tblGrid>
              <a:tr h="5283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MareNostrum III</a:t>
                      </a:r>
                      <a:endParaRPr b="1"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MareNostrum IV</a:t>
                      </a:r>
                      <a:endParaRPr b="1"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</a:tr>
              <a:tr h="2307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Processor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Intel Xeon E5-2670 2.6 GHz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Intel Xeon Platinum 8160 2.1 GHz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</a:tr>
              <a:tr h="3045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#Cores per socket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</a:t>
                      </a:r>
                      <a:endParaRPr sz="16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</a:tr>
              <a:tr h="3033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#Sockets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</a:tr>
              <a:tr h="4922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Memory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32Gb DDR3-1600 </a:t>
                      </a:r>
                      <a:b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GB/core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96Gb DDR4-2667  </a:t>
                      </a:r>
                      <a:b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 GB/core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</a:tr>
              <a:tr h="3033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Interconnection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Infiniband FDR10 10Gb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Intel Omni-Path </a:t>
                      </a:r>
                      <a:r>
                        <a:rPr lang="en-US" sz="16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100Gb</a:t>
                      </a:r>
                      <a:endParaRPr sz="16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D0E0E3"/>
                    </a:solidFill>
                  </a:tcPr>
                </a:tc>
              </a:tr>
            </a:tbl>
          </a:graphicData>
        </a:graphic>
      </p:graphicFrame>
      <p:pic>
        <p:nvPicPr>
          <p:cNvPr id="341" name="Shape 341"/>
          <p:cNvPicPr preferRelativeResize="0"/>
          <p:nvPr/>
        </p:nvPicPr>
        <p:blipFill rotWithShape="1">
          <a:blip r:embed="rId4">
            <a:alphaModFix/>
          </a:blip>
          <a:srcRect b="0" l="0" r="0" t="23786"/>
          <a:stretch/>
        </p:blipFill>
        <p:spPr>
          <a:xfrm>
            <a:off x="127088" y="4955164"/>
            <a:ext cx="4415100" cy="161518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Shape 342"/>
          <p:cNvSpPr txBox="1"/>
          <p:nvPr/>
        </p:nvSpPr>
        <p:spPr>
          <a:xfrm>
            <a:off x="0" y="1069900"/>
            <a:ext cx="9028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MareNostrum IV in operation since July 2017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One of the first HPCs featuring new Intel Scalable Processors</a:t>
            </a:r>
            <a:endParaRPr/>
          </a:p>
        </p:txBody>
      </p:sp>
      <p:sp>
        <p:nvSpPr>
          <p:cNvPr id="343" name="Shape 343"/>
          <p:cNvSpPr txBox="1"/>
          <p:nvPr/>
        </p:nvSpPr>
        <p:spPr>
          <a:xfrm>
            <a:off x="4267200" y="5257800"/>
            <a:ext cx="413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Times New Roman"/>
                <a:ea typeface="Times New Roman"/>
                <a:cs typeface="Times New Roman"/>
                <a:sym typeface="Times New Roman"/>
              </a:rPr>
              <a:t>MareNostrum IV - 11,15 petaFLOPS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4" name="Shape 344"/>
          <p:cNvSpPr txBox="1"/>
          <p:nvPr/>
        </p:nvSpPr>
        <p:spPr>
          <a:xfrm>
            <a:off x="381000" y="5257800"/>
            <a:ext cx="413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Times New Roman"/>
                <a:ea typeface="Times New Roman"/>
                <a:cs typeface="Times New Roman"/>
                <a:sym typeface="Times New Roman"/>
              </a:rPr>
              <a:t>MareNostrum III - 11,15 petaFLOPS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/>
          <p:nvPr>
            <p:ph type="title"/>
          </p:nvPr>
        </p:nvSpPr>
        <p:spPr>
          <a:xfrm>
            <a:off x="457200" y="3176588"/>
            <a:ext cx="8229600" cy="6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Methodology</a:t>
            </a:r>
            <a:endParaRPr sz="28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Methodology</a:t>
            </a:r>
            <a:endParaRPr/>
          </a:p>
        </p:txBody>
      </p:sp>
      <p:sp>
        <p:nvSpPr>
          <p:cNvPr id="355" name="Shape 355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be able to use the computing power of modern supercomputers, applications must exploit parallelism.</a:t>
            </a:r>
            <a:endParaRPr/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Parallelism produce overhead (extra computation and communications) 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need to evaluate and optimize the parallelism efficiency of our computational models.</a:t>
            </a:r>
            <a:endParaRPr/>
          </a:p>
          <a:p>
            <a:pPr indent="-2286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the hardware change</a:t>
            </a:r>
            <a:endParaRPr/>
          </a:p>
          <a:p>
            <a:pPr indent="-2286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the number of resources change</a:t>
            </a:r>
            <a:endParaRPr/>
          </a:p>
          <a:p>
            <a:pPr indent="-2286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the model complexity </a:t>
            </a:r>
            <a:r>
              <a:rPr lang="en-US"/>
              <a:t>increase</a:t>
            </a:r>
            <a:endParaRPr/>
          </a:p>
          <a:p>
            <a:pPr indent="-2286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the resolution </a:t>
            </a:r>
            <a:r>
              <a:rPr lang="en-US"/>
              <a:t>increase</a:t>
            </a:r>
            <a:endParaRPr/>
          </a:p>
          <a:p>
            <a:pPr indent="-2286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Methodology</a:t>
            </a:r>
            <a:endParaRPr/>
          </a:p>
        </p:txBody>
      </p:sp>
      <p:sp>
        <p:nvSpPr>
          <p:cNvPr id="362" name="Shape 362"/>
          <p:cNvSpPr txBox="1"/>
          <p:nvPr>
            <p:ph idx="1" type="body"/>
          </p:nvPr>
        </p:nvSpPr>
        <p:spPr>
          <a:xfrm>
            <a:off x="395535" y="832991"/>
            <a:ext cx="8329500" cy="552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42900" lvl="0" marL="45720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Path to exascale is coming  → But is not automatic, the free lunch is over</a:t>
            </a:r>
            <a:endParaRPr sz="1800"/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Processors can not be faster → But supercomputer parallel processing units can increase</a:t>
            </a:r>
            <a:endParaRPr sz="1800"/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Compilers work great at low level optimizations → But human decisions in the development will be more and more critical to achieve optimizations </a:t>
            </a:r>
            <a:endParaRPr sz="1800"/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Overhead does not look a problem in my model → But if the needs increase (i.e. higher resolutions), a bad implementation will be a problem in some point. </a:t>
            </a:r>
            <a:endParaRPr sz="1800"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457200" rtl="0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None/>
            </a:pPr>
            <a:br>
              <a:rPr lang="en-US"/>
            </a:br>
            <a:endParaRPr/>
          </a:p>
        </p:txBody>
      </p:sp>
      <p:sp>
        <p:nvSpPr>
          <p:cNvPr id="363" name="Shape 363"/>
          <p:cNvSpPr txBox="1"/>
          <p:nvPr/>
        </p:nvSpPr>
        <p:spPr>
          <a:xfrm>
            <a:off x="989200" y="1155725"/>
            <a:ext cx="7336800" cy="710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</a:rPr>
              <a:t>High Performance Computing is an essential part of Weather and Climate models nowadays</a:t>
            </a:r>
            <a:endParaRPr b="1" sz="1800">
              <a:solidFill>
                <a:srgbClr val="FF0000"/>
              </a:solidFill>
            </a:endParaRPr>
          </a:p>
        </p:txBody>
      </p:sp>
      <p:sp>
        <p:nvSpPr>
          <p:cNvPr id="364" name="Shape 364"/>
          <p:cNvSpPr txBox="1"/>
          <p:nvPr/>
        </p:nvSpPr>
        <p:spPr>
          <a:xfrm>
            <a:off x="968075" y="5759750"/>
            <a:ext cx="7336800" cy="7107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0000"/>
                </a:solidFill>
              </a:rPr>
              <a:t>Although there are physical limitations, performance work help to achieve the modelization dreams of the community</a:t>
            </a:r>
            <a:endParaRPr b="1"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Methodology</a:t>
            </a:r>
            <a:endParaRPr/>
          </a:p>
        </p:txBody>
      </p:sp>
      <p:sp>
        <p:nvSpPr>
          <p:cNvPr id="371" name="Shape 371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0500" lvl="0" marL="342900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Shape 372"/>
          <p:cNvSpPr/>
          <p:nvPr>
            <p:ph idx="2" type="chart"/>
          </p:nvPr>
        </p:nvSpPr>
        <p:spPr>
          <a:xfrm>
            <a:off x="4572000" y="1997794"/>
            <a:ext cx="4152900" cy="460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3" name="Shape 3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6125" y="841325"/>
            <a:ext cx="2311750" cy="617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BSC Tools (Profiling Study)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Shape 379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Shape 3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885" y="989682"/>
            <a:ext cx="9054558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Computational Study (IFS example)</a:t>
            </a:r>
            <a:endParaRPr/>
          </a:p>
        </p:txBody>
      </p:sp>
      <p:sp>
        <p:nvSpPr>
          <p:cNvPr id="386" name="Shape 386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05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7" name="Shape 3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989682"/>
            <a:ext cx="8334277" cy="5609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EC-Earth scalability on MN4</a:t>
            </a:r>
            <a:endParaRPr/>
          </a:p>
        </p:txBody>
      </p:sp>
      <p:sp>
        <p:nvSpPr>
          <p:cNvPr id="394" name="Shape 394"/>
          <p:cNvSpPr/>
          <p:nvPr>
            <p:ph idx="2" type="pic"/>
          </p:nvPr>
        </p:nvSpPr>
        <p:spPr>
          <a:xfrm>
            <a:off x="4572000" y="3221930"/>
            <a:ext cx="4152900" cy="338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2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5" name="Shape 3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3250" y="2335750"/>
            <a:ext cx="6415925" cy="4499075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96" name="Shape 396"/>
          <p:cNvSpPr txBox="1"/>
          <p:nvPr/>
        </p:nvSpPr>
        <p:spPr>
          <a:xfrm>
            <a:off x="144263" y="1038525"/>
            <a:ext cx="8978700" cy="8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Scalability for EC-Earth trunk with default output configuration.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/>
          <p:nvPr>
            <p:ph type="title"/>
          </p:nvPr>
        </p:nvSpPr>
        <p:spPr>
          <a:xfrm>
            <a:off x="457200" y="3176588"/>
            <a:ext cx="8229600" cy="6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Some s</a:t>
            </a:r>
            <a:r>
              <a:rPr lang="en-US" sz="2800"/>
              <a:t>uccessful</a:t>
            </a:r>
            <a:r>
              <a:rPr lang="en-US" sz="2800"/>
              <a:t> examples</a:t>
            </a:r>
            <a:endParaRPr sz="28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/>
          <p:nvPr>
            <p:ph type="title"/>
          </p:nvPr>
        </p:nvSpPr>
        <p:spPr>
          <a:xfrm>
            <a:off x="396875" y="144463"/>
            <a:ext cx="6191250" cy="696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ELPiN (Exclude Land Processes in NEMO)</a:t>
            </a:r>
            <a:endParaRPr b="0" i="0" sz="2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Shape 407"/>
          <p:cNvSpPr txBox="1"/>
          <p:nvPr/>
        </p:nvSpPr>
        <p:spPr>
          <a:xfrm>
            <a:off x="396000" y="963000"/>
            <a:ext cx="8568600" cy="12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3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rgbClr val="004990"/>
                </a:solidFill>
              </a:rPr>
              <a:t>ELPiN</a:t>
            </a:r>
            <a:r>
              <a:rPr b="0" lang="en-US" sz="22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allow</a:t>
            </a:r>
            <a:r>
              <a:rPr lang="en-US" sz="2200">
                <a:solidFill>
                  <a:srgbClr val="004990"/>
                </a:solidFill>
              </a:rPr>
              <a:t>s</a:t>
            </a:r>
            <a:r>
              <a:rPr b="0" lang="en-US" sz="22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to find proper namelist parameters to </a:t>
            </a:r>
            <a:r>
              <a:rPr b="1" lang="en-US" sz="2200" strike="noStrike">
                <a:solidFill>
                  <a:srgbClr val="004990"/>
                </a:solidFill>
              </a:rPr>
              <a:t>exclude land-only</a:t>
            </a:r>
            <a:r>
              <a:rPr b="0" lang="en-US" sz="22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processes in NEMO simulations</a:t>
            </a:r>
            <a:endParaRPr b="0" sz="22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3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rgbClr val="004990"/>
                </a:solidFill>
              </a:rPr>
              <a:t>Avoids NEMO to waste resources, </a:t>
            </a:r>
            <a:r>
              <a:rPr b="1" lang="en-US" sz="2200">
                <a:solidFill>
                  <a:srgbClr val="004990"/>
                </a:solidFill>
              </a:rPr>
              <a:t>speeds up</a:t>
            </a:r>
            <a:r>
              <a:rPr lang="en-US" sz="2200">
                <a:solidFill>
                  <a:srgbClr val="004990"/>
                </a:solidFill>
              </a:rPr>
              <a:t> simulations.</a:t>
            </a:r>
            <a:endParaRPr sz="2200">
              <a:solidFill>
                <a:srgbClr val="004990"/>
              </a:solidFill>
            </a:endParaRPr>
          </a:p>
          <a:p>
            <a:pPr indent="-3303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rgbClr val="004990"/>
                </a:solidFill>
              </a:rPr>
              <a:t>Included in EC-Earth production branches.</a:t>
            </a:r>
            <a:endParaRPr sz="2200">
              <a:solidFill>
                <a:srgbClr val="00499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2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2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8" name="Shape 4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300" y="2578501"/>
            <a:ext cx="3825900" cy="26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Shape 409"/>
          <p:cNvSpPr/>
          <p:nvPr/>
        </p:nvSpPr>
        <p:spPr>
          <a:xfrm>
            <a:off x="135549" y="5464900"/>
            <a:ext cx="45552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strike="noStrike">
                <a:solidFill>
                  <a:srgbClr val="004990"/>
                </a:solidFill>
              </a:rPr>
              <a:t>ORCA025 domain decomposed in 1287 sub-domains</a:t>
            </a:r>
            <a:r>
              <a:rPr lang="en-US" sz="1600">
                <a:solidFill>
                  <a:srgbClr val="004990"/>
                </a:solidFill>
              </a:rPr>
              <a:t>. </a:t>
            </a:r>
            <a:r>
              <a:rPr lang="en-US" sz="1600" strike="noStrike">
                <a:solidFill>
                  <a:srgbClr val="004990"/>
                </a:solidFill>
              </a:rPr>
              <a:t>312 are land-only and therefore removed (24% of the total grid).</a:t>
            </a:r>
            <a:endParaRPr sz="1600" strike="noStrike">
              <a:solidFill>
                <a:srgbClr val="00499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4990"/>
                </a:solidFill>
              </a:rPr>
              <a:t>O. Tintó (BSC)</a:t>
            </a:r>
            <a:endParaRPr sz="1600">
              <a:solidFill>
                <a:srgbClr val="004990"/>
              </a:solidFill>
            </a:endParaRPr>
          </a:p>
        </p:txBody>
      </p:sp>
      <p:sp>
        <p:nvSpPr>
          <p:cNvPr id="410" name="Shape 410"/>
          <p:cNvSpPr/>
          <p:nvPr/>
        </p:nvSpPr>
        <p:spPr>
          <a:xfrm>
            <a:off x="4843150" y="5490500"/>
            <a:ext cx="41949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4990"/>
                </a:solidFill>
              </a:rPr>
              <a:t>Impact of ELPiN on the NEMO model for an ORCA025-LIM3 simulation.</a:t>
            </a:r>
            <a:endParaRPr sz="1600">
              <a:solidFill>
                <a:srgbClr val="00499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1600">
                <a:solidFill>
                  <a:srgbClr val="004990"/>
                </a:solidFill>
              </a:rPr>
              <a:t>O. Tintó (BSC)</a:t>
            </a:r>
            <a:endParaRPr sz="1600">
              <a:solidFill>
                <a:srgbClr val="00499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4990"/>
              </a:solidFill>
            </a:endParaRPr>
          </a:p>
        </p:txBody>
      </p:sp>
      <p:pic>
        <p:nvPicPr>
          <p:cNvPr id="411" name="Shape 4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3149" y="2405700"/>
            <a:ext cx="3909866" cy="2932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/>
          <p:nvPr>
            <p:ph type="title"/>
          </p:nvPr>
        </p:nvSpPr>
        <p:spPr>
          <a:xfrm>
            <a:off x="396875" y="144463"/>
            <a:ext cx="6191250" cy="696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Outline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Shape 273"/>
          <p:cNvSpPr txBox="1"/>
          <p:nvPr>
            <p:ph idx="1" type="body"/>
          </p:nvPr>
        </p:nvSpPr>
        <p:spPr>
          <a:xfrm>
            <a:off x="395300" y="985851"/>
            <a:ext cx="8329500" cy="58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Introduction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Next generation of HPC Challenges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Earth System Models: EC-Earth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Methodology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Some </a:t>
            </a:r>
            <a:r>
              <a:rPr lang="en-US"/>
              <a:t>successful</a:t>
            </a:r>
            <a:r>
              <a:rPr lang="en-US"/>
              <a:t> examples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/>
              <a:t>Discussion</a:t>
            </a:r>
            <a:endParaRPr/>
          </a:p>
          <a:p>
            <a: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/>
          <p:nvPr/>
        </p:nvSpPr>
        <p:spPr>
          <a:xfrm>
            <a:off x="396720" y="144360"/>
            <a:ext cx="61908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NEMO performance analysis</a:t>
            </a:r>
            <a:endParaRPr b="0" sz="1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7" name="Shape 4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840" y="1166760"/>
            <a:ext cx="8492700" cy="11262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Shape 418"/>
          <p:cNvSpPr/>
          <p:nvPr/>
        </p:nvSpPr>
        <p:spPr>
          <a:xfrm>
            <a:off x="4895280" y="3004200"/>
            <a:ext cx="369300" cy="143700"/>
          </a:xfrm>
          <a:prstGeom prst="rect">
            <a:avLst/>
          </a:prstGeom>
          <a:noFill/>
          <a:ln cap="flat" cmpd="sng" w="12600">
            <a:solidFill>
              <a:srgbClr val="00B05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Shape 419"/>
          <p:cNvSpPr/>
          <p:nvPr/>
        </p:nvSpPr>
        <p:spPr>
          <a:xfrm>
            <a:off x="8614080" y="2765160"/>
            <a:ext cx="369300" cy="143700"/>
          </a:xfrm>
          <a:prstGeom prst="rect">
            <a:avLst/>
          </a:prstGeom>
          <a:noFill/>
          <a:ln cap="flat" cmpd="sng" w="12600">
            <a:solidFill>
              <a:srgbClr val="00B05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Shape 420"/>
          <p:cNvSpPr/>
          <p:nvPr/>
        </p:nvSpPr>
        <p:spPr>
          <a:xfrm>
            <a:off x="2778480" y="3243960"/>
            <a:ext cx="871200" cy="143700"/>
          </a:xfrm>
          <a:prstGeom prst="rect">
            <a:avLst/>
          </a:prstGeom>
          <a:noFill/>
          <a:ln cap="flat" cmpd="sng" w="12600">
            <a:solidFill>
              <a:srgbClr val="00B05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Shape 421"/>
          <p:cNvSpPr/>
          <p:nvPr/>
        </p:nvSpPr>
        <p:spPr>
          <a:xfrm>
            <a:off x="2076480" y="3483720"/>
            <a:ext cx="871200" cy="143700"/>
          </a:xfrm>
          <a:prstGeom prst="rect">
            <a:avLst/>
          </a:prstGeom>
          <a:noFill/>
          <a:ln cap="flat" cmpd="sng" w="12600">
            <a:solidFill>
              <a:srgbClr val="00B05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Shape 422"/>
          <p:cNvSpPr/>
          <p:nvPr/>
        </p:nvSpPr>
        <p:spPr>
          <a:xfrm>
            <a:off x="1644480" y="3728880"/>
            <a:ext cx="871200" cy="143700"/>
          </a:xfrm>
          <a:prstGeom prst="rect">
            <a:avLst/>
          </a:prstGeom>
          <a:noFill/>
          <a:ln cap="flat" cmpd="sng" w="12600">
            <a:solidFill>
              <a:srgbClr val="00B05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Shape 423"/>
          <p:cNvSpPr/>
          <p:nvPr/>
        </p:nvSpPr>
        <p:spPr>
          <a:xfrm>
            <a:off x="56880" y="1079640"/>
            <a:ext cx="4824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4" name="Shape 424"/>
          <p:cNvSpPr/>
          <p:nvPr/>
        </p:nvSpPr>
        <p:spPr>
          <a:xfrm>
            <a:off x="56880" y="1326240"/>
            <a:ext cx="4824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5" name="Shape 425"/>
          <p:cNvSpPr/>
          <p:nvPr/>
        </p:nvSpPr>
        <p:spPr>
          <a:xfrm>
            <a:off x="104760" y="1564920"/>
            <a:ext cx="4344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6" name="Shape 426"/>
          <p:cNvSpPr/>
          <p:nvPr/>
        </p:nvSpPr>
        <p:spPr>
          <a:xfrm>
            <a:off x="2160" y="1813680"/>
            <a:ext cx="5370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128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7" name="Shape 427"/>
          <p:cNvSpPr/>
          <p:nvPr/>
        </p:nvSpPr>
        <p:spPr>
          <a:xfrm>
            <a:off x="2160" y="2050560"/>
            <a:ext cx="5370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256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8" name="Shape 428"/>
          <p:cNvSpPr/>
          <p:nvPr/>
        </p:nvSpPr>
        <p:spPr>
          <a:xfrm>
            <a:off x="2160" y="2663640"/>
            <a:ext cx="5370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9" name="Shape 429"/>
          <p:cNvSpPr/>
          <p:nvPr/>
        </p:nvSpPr>
        <p:spPr>
          <a:xfrm>
            <a:off x="104760" y="2910240"/>
            <a:ext cx="4344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0" name="Shape 430"/>
          <p:cNvSpPr/>
          <p:nvPr/>
        </p:nvSpPr>
        <p:spPr>
          <a:xfrm>
            <a:off x="-50400" y="3149280"/>
            <a:ext cx="5892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1" name="Shape 431"/>
          <p:cNvSpPr/>
          <p:nvPr/>
        </p:nvSpPr>
        <p:spPr>
          <a:xfrm>
            <a:off x="-50400" y="3398040"/>
            <a:ext cx="5892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128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2" name="Shape 432"/>
          <p:cNvSpPr/>
          <p:nvPr/>
        </p:nvSpPr>
        <p:spPr>
          <a:xfrm>
            <a:off x="-50400" y="3634560"/>
            <a:ext cx="5892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256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433" name="Shape 4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05640" y="4146120"/>
            <a:ext cx="2756400" cy="272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Shape 4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8720" y="4146120"/>
            <a:ext cx="2628600" cy="272910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Shape 435"/>
          <p:cNvSpPr/>
          <p:nvPr/>
        </p:nvSpPr>
        <p:spPr>
          <a:xfrm>
            <a:off x="498960" y="854280"/>
            <a:ext cx="15774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 strike="noStrike">
                <a:solidFill>
                  <a:srgbClr val="002448"/>
                </a:solidFill>
                <a:latin typeface="Arial"/>
                <a:ea typeface="Arial"/>
                <a:cs typeface="Arial"/>
                <a:sym typeface="Arial"/>
              </a:rPr>
              <a:t>Original code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6" name="Shape 436"/>
          <p:cNvSpPr/>
          <p:nvPr/>
        </p:nvSpPr>
        <p:spPr>
          <a:xfrm>
            <a:off x="498960" y="2410560"/>
            <a:ext cx="22794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 strike="noStrike">
                <a:solidFill>
                  <a:srgbClr val="002448"/>
                </a:solidFill>
                <a:latin typeface="Arial"/>
                <a:ea typeface="Arial"/>
                <a:cs typeface="Arial"/>
                <a:sym typeface="Arial"/>
              </a:rPr>
              <a:t>Optimized code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7" name="Shape 437"/>
          <p:cNvSpPr/>
          <p:nvPr/>
        </p:nvSpPr>
        <p:spPr>
          <a:xfrm>
            <a:off x="6961326" y="5727600"/>
            <a:ext cx="1324800" cy="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05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V0 → Original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8" name="Shape 438"/>
          <p:cNvSpPr/>
          <p:nvPr/>
        </p:nvSpPr>
        <p:spPr>
          <a:xfrm>
            <a:off x="6961320" y="5883840"/>
            <a:ext cx="1605900" cy="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05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V1 → Message packing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9" name="Shape 439"/>
          <p:cNvSpPr/>
          <p:nvPr/>
        </p:nvSpPr>
        <p:spPr>
          <a:xfrm>
            <a:off x="6961320" y="6051960"/>
            <a:ext cx="1920300" cy="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05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V2 → Conv. Check reduction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40" name="Shape 440"/>
          <p:cNvSpPr/>
          <p:nvPr/>
        </p:nvSpPr>
        <p:spPr>
          <a:xfrm>
            <a:off x="6964560" y="6225840"/>
            <a:ext cx="1920300" cy="2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050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V3 → Reordering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441" name="Shape 4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8960" y="2754360"/>
            <a:ext cx="8436600" cy="112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Check method for IFS</a:t>
            </a:r>
            <a:endParaRPr/>
          </a:p>
        </p:txBody>
      </p:sp>
      <p:sp>
        <p:nvSpPr>
          <p:cNvPr id="448" name="Shape 448"/>
          <p:cNvSpPr txBox="1"/>
          <p:nvPr>
            <p:ph idx="1" type="body"/>
          </p:nvPr>
        </p:nvSpPr>
        <p:spPr>
          <a:xfrm>
            <a:off x="395535" y="680591"/>
            <a:ext cx="8329500" cy="552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1800"/>
              <a:buChar char="-"/>
            </a:pPr>
            <a:r>
              <a:rPr lang="en-US" sz="1800"/>
              <a:t>Synchronous point to point communication could be a bottleneck even for only one message from one master to hundreds of slaves</a:t>
            </a:r>
            <a:endParaRPr/>
          </a:p>
          <a:p>
            <a:pPr indent="-342900" lvl="3" marL="1828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Sigcheck method</a:t>
            </a:r>
            <a:endParaRPr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2400"/>
              <a:buChar char="-"/>
            </a:pPr>
            <a:r>
              <a:rPr lang="en-US"/>
              <a:t>Using one asynchronous collective communication this time is reduced almost to 0</a:t>
            </a:r>
            <a:endParaRPr/>
          </a:p>
          <a:p>
            <a:pPr indent="0" lvl="0" marL="457200" rtl="0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None/>
            </a:pPr>
            <a:br>
              <a:rPr lang="en-US"/>
            </a:br>
            <a:endParaRPr/>
          </a:p>
        </p:txBody>
      </p:sp>
      <p:pic>
        <p:nvPicPr>
          <p:cNvPr descr="spectral.png" id="449" name="Shape 4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2050" y="1910700"/>
            <a:ext cx="4082500" cy="16422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gcheck.png" id="450" name="Shape 4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1500" y="3613450"/>
            <a:ext cx="5743575" cy="210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/>
          <p:nvPr/>
        </p:nvSpPr>
        <p:spPr>
          <a:xfrm>
            <a:off x="107504" y="5310162"/>
            <a:ext cx="1296000" cy="288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Shape 456"/>
          <p:cNvSpPr/>
          <p:nvPr/>
        </p:nvSpPr>
        <p:spPr>
          <a:xfrm>
            <a:off x="107504" y="1997794"/>
            <a:ext cx="1296000" cy="2880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Shape 457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Bottleneck</a:t>
            </a:r>
            <a:r>
              <a:rPr lang="en-US"/>
              <a:t> of the coupler OASIS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Shape 458"/>
          <p:cNvSpPr txBox="1"/>
          <p:nvPr>
            <p:ph idx="1" type="body"/>
          </p:nvPr>
        </p:nvSpPr>
        <p:spPr>
          <a:xfrm>
            <a:off x="179512" y="985391"/>
            <a:ext cx="8869800" cy="30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studies showed that IFS-NEMO coupling was not a big issue</a:t>
            </a:r>
            <a:endParaRPr/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9" name="Shape 4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6346" y="1464750"/>
            <a:ext cx="6087742" cy="2405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Shape 4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6345" y="4559323"/>
            <a:ext cx="6087743" cy="233501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Shape 461"/>
          <p:cNvSpPr txBox="1"/>
          <p:nvPr/>
        </p:nvSpPr>
        <p:spPr>
          <a:xfrm>
            <a:off x="107504" y="1997794"/>
            <a:ext cx="1403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IFS: 128 cores</a:t>
            </a:r>
            <a:endParaRPr/>
          </a:p>
        </p:txBody>
      </p:sp>
      <p:sp>
        <p:nvSpPr>
          <p:cNvPr id="462" name="Shape 462"/>
          <p:cNvSpPr txBox="1"/>
          <p:nvPr/>
        </p:nvSpPr>
        <p:spPr>
          <a:xfrm>
            <a:off x="0" y="3274193"/>
            <a:ext cx="1619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NEMO: 128 cores</a:t>
            </a:r>
            <a:endParaRPr/>
          </a:p>
        </p:txBody>
      </p:sp>
      <p:sp>
        <p:nvSpPr>
          <p:cNvPr id="463" name="Shape 463"/>
          <p:cNvSpPr txBox="1"/>
          <p:nvPr/>
        </p:nvSpPr>
        <p:spPr>
          <a:xfrm>
            <a:off x="70992" y="5290417"/>
            <a:ext cx="1403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IFS: 512 cores</a:t>
            </a:r>
            <a:endParaRPr/>
          </a:p>
        </p:txBody>
      </p:sp>
      <p:sp>
        <p:nvSpPr>
          <p:cNvPr id="464" name="Shape 464"/>
          <p:cNvSpPr txBox="1"/>
          <p:nvPr/>
        </p:nvSpPr>
        <p:spPr>
          <a:xfrm>
            <a:off x="-36512" y="6370537"/>
            <a:ext cx="1619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NEMO: 128 cores</a:t>
            </a:r>
            <a:endParaRPr/>
          </a:p>
        </p:txBody>
      </p:sp>
      <p:sp>
        <p:nvSpPr>
          <p:cNvPr id="465" name="Shape 465"/>
          <p:cNvSpPr/>
          <p:nvPr/>
        </p:nvSpPr>
        <p:spPr>
          <a:xfrm>
            <a:off x="6948264" y="1292011"/>
            <a:ext cx="943800" cy="1982100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Shape 466"/>
          <p:cNvSpPr/>
          <p:nvPr/>
        </p:nvSpPr>
        <p:spPr>
          <a:xfrm>
            <a:off x="6300192" y="4579066"/>
            <a:ext cx="1345500" cy="1930800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Shape 467"/>
          <p:cNvSpPr txBox="1"/>
          <p:nvPr/>
        </p:nvSpPr>
        <p:spPr>
          <a:xfrm>
            <a:off x="7840919" y="3483873"/>
            <a:ext cx="1279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Coupling time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increased</a:t>
            </a:r>
            <a:endParaRPr/>
          </a:p>
        </p:txBody>
      </p:sp>
      <p:cxnSp>
        <p:nvCxnSpPr>
          <p:cNvPr id="468" name="Shape 468"/>
          <p:cNvCxnSpPr>
            <a:stCxn id="467" idx="0"/>
            <a:endCxn id="465" idx="6"/>
          </p:cNvCxnSpPr>
          <p:nvPr/>
        </p:nvCxnSpPr>
        <p:spPr>
          <a:xfrm rot="10800000">
            <a:off x="7892069" y="2282973"/>
            <a:ext cx="588600" cy="12009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</p:cxnSp>
      <p:cxnSp>
        <p:nvCxnSpPr>
          <p:cNvPr id="469" name="Shape 469"/>
          <p:cNvCxnSpPr>
            <a:stCxn id="467" idx="2"/>
            <a:endCxn id="466" idx="6"/>
          </p:cNvCxnSpPr>
          <p:nvPr/>
        </p:nvCxnSpPr>
        <p:spPr>
          <a:xfrm flipH="1">
            <a:off x="7645769" y="4007073"/>
            <a:ext cx="834900" cy="15375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</p:cxnSp>
      <p:sp>
        <p:nvSpPr>
          <p:cNvPr id="470" name="Shape 470"/>
          <p:cNvSpPr txBox="1"/>
          <p:nvPr/>
        </p:nvSpPr>
        <p:spPr>
          <a:xfrm>
            <a:off x="395536" y="4151707"/>
            <a:ext cx="8329500" cy="25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it seems that it is when increasing number of cores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Shape 471"/>
          <p:cNvSpPr/>
          <p:nvPr/>
        </p:nvSpPr>
        <p:spPr>
          <a:xfrm>
            <a:off x="3196098" y="1277714"/>
            <a:ext cx="943800" cy="1982100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Shape 472"/>
          <p:cNvSpPr/>
          <p:nvPr/>
        </p:nvSpPr>
        <p:spPr>
          <a:xfrm>
            <a:off x="2843808" y="4559323"/>
            <a:ext cx="1345500" cy="1950600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3" name="Shape 473"/>
          <p:cNvGrpSpPr/>
          <p:nvPr/>
        </p:nvGrpSpPr>
        <p:grpSpPr>
          <a:xfrm>
            <a:off x="1575409" y="3942010"/>
            <a:ext cx="6093000" cy="369300"/>
            <a:chOff x="1511151" y="3942010"/>
            <a:chExt cx="6093000" cy="369300"/>
          </a:xfrm>
        </p:grpSpPr>
        <p:cxnSp>
          <p:nvCxnSpPr>
            <p:cNvPr id="474" name="Shape 474"/>
            <p:cNvCxnSpPr/>
            <p:nvPr/>
          </p:nvCxnSpPr>
          <p:spPr>
            <a:xfrm>
              <a:off x="1511151" y="3983258"/>
              <a:ext cx="6093000" cy="0"/>
            </a:xfrm>
            <a:prstGeom prst="straightConnector1">
              <a:avLst/>
            </a:prstGeom>
            <a:noFill/>
            <a:ln cap="flat" cmpd="sng" w="25400">
              <a:solidFill>
                <a:schemeClr val="accent4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7650"/>
                </a:srgbClr>
              </a:outerShdw>
            </a:effectLst>
          </p:spPr>
        </p:cxnSp>
        <p:sp>
          <p:nvSpPr>
            <p:cNvPr id="475" name="Shape 475"/>
            <p:cNvSpPr txBox="1"/>
            <p:nvPr/>
          </p:nvSpPr>
          <p:spPr>
            <a:xfrm>
              <a:off x="1511151" y="3942010"/>
              <a:ext cx="6093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TIME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Discussion</a:t>
            </a:r>
            <a:endParaRPr/>
          </a:p>
        </p:txBody>
      </p:sp>
      <p:sp>
        <p:nvSpPr>
          <p:cNvPr id="482" name="Shape 482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There are some HPC challenges in the near future for Earth System Modelling </a:t>
            </a:r>
            <a:endParaRPr/>
          </a:p>
          <a:p>
            <a:pPr indent="-355600" lvl="1" marL="91440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Char char="–"/>
            </a:pPr>
            <a:r>
              <a:rPr b="1" lang="en-US">
                <a:solidFill>
                  <a:srgbClr val="FF0000"/>
                </a:solidFill>
              </a:rPr>
              <a:t>is it similar for other fields?</a:t>
            </a:r>
            <a:endParaRPr b="1">
              <a:solidFill>
                <a:srgbClr val="FF0000"/>
              </a:solidFill>
            </a:endParaRPr>
          </a:p>
          <a:p>
            <a:pPr indent="-355600" lvl="1" marL="91440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Char char="–"/>
            </a:pPr>
            <a:r>
              <a:rPr b="1" lang="en-US">
                <a:solidFill>
                  <a:srgbClr val="FF0000"/>
                </a:solidFill>
              </a:rPr>
              <a:t>Is it important for you the optimization of the models or a machine with more computational power is enough?</a:t>
            </a:r>
            <a:endParaRPr b="1">
              <a:solidFill>
                <a:srgbClr val="FF0000"/>
              </a:solidFill>
            </a:endParaRPr>
          </a:p>
          <a:p>
            <a:pPr indent="0" lvl="0" marL="0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There are several approaches to improve your application…</a:t>
            </a:r>
            <a:endParaRPr/>
          </a:p>
          <a:p>
            <a:pPr indent="0" lvl="0" marL="0">
              <a:spcBef>
                <a:spcPts val="48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0000"/>
                </a:solidFill>
              </a:rPr>
              <a:t>     </a:t>
            </a:r>
            <a:r>
              <a:rPr b="1" lang="en-US">
                <a:solidFill>
                  <a:srgbClr val="FF0000"/>
                </a:solidFill>
              </a:rPr>
              <a:t>Optimization or revolution?</a:t>
            </a:r>
            <a:endParaRPr b="1">
              <a:solidFill>
                <a:srgbClr val="FF0000"/>
              </a:solidFill>
            </a:endParaRPr>
          </a:p>
          <a:p>
            <a:pPr indent="-381000" lvl="0" marL="91440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Optimizations → Are you interested in our work? Could be helpful for you?</a:t>
            </a:r>
            <a:endParaRPr/>
          </a:p>
          <a:p>
            <a:pPr indent="-381000" lvl="0" marL="914400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Revolution → New approaches to solve the same problem (DSLs, Accelerators for heterogenous computation, new mathematical solutions...)</a:t>
            </a:r>
            <a:endParaRPr/>
          </a:p>
          <a:p>
            <a: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Which one is better? A combination of both?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 txBox="1"/>
          <p:nvPr/>
        </p:nvSpPr>
        <p:spPr>
          <a:xfrm>
            <a:off x="636375" y="4379950"/>
            <a:ext cx="7656300" cy="24807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further information please </a:t>
            </a:r>
            <a:r>
              <a:rPr b="1" i="0" lang="en-US" sz="2400" u="none" cap="none" strike="noStrike">
                <a:solidFill>
                  <a:srgbClr val="FFFFFF"/>
                </a:solidFill>
              </a:rPr>
              <a:t>contact to the Performance Team</a:t>
            </a:r>
            <a:br>
              <a:rPr b="1" lang="en-US" sz="2400">
                <a:solidFill>
                  <a:srgbClr val="FFFFFF"/>
                </a:solidFill>
              </a:rPr>
            </a:br>
            <a:endParaRPr b="1" sz="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1"/>
                </a:solidFill>
              </a:rPr>
              <a:t>Mario Acosta: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mario.acosta@bsc.es</a:t>
            </a:r>
            <a:endParaRPr sz="1800">
              <a:solidFill>
                <a:srgbClr val="FFFFFF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Miguel Castrillo: </a:t>
            </a:r>
            <a:r>
              <a:rPr lang="en-US" sz="1800" u="sng">
                <a:solidFill>
                  <a:schemeClr val="hlink"/>
                </a:solidFill>
                <a:hlinkClick r:id="rId4"/>
              </a:rPr>
              <a:t>miguel.castrillo@bsc.es</a:t>
            </a:r>
            <a:endParaRPr sz="1800">
              <a:solidFill>
                <a:srgbClr val="FFFFFF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Oriol Tintó: </a:t>
            </a:r>
            <a:r>
              <a:rPr lang="en-US" sz="1800" u="sng">
                <a:solidFill>
                  <a:schemeClr val="hlink"/>
                </a:solidFill>
                <a:hlinkClick r:id="rId5"/>
              </a:rPr>
              <a:t>oriol.tinto@bsc.es</a:t>
            </a:r>
            <a:endParaRPr sz="1800">
              <a:solidFill>
                <a:srgbClr val="FFFFFF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Xavier Yepes: </a:t>
            </a:r>
            <a:r>
              <a:rPr lang="en-US" sz="1800" u="sng">
                <a:solidFill>
                  <a:schemeClr val="hlink"/>
                </a:solidFill>
                <a:hlinkClick r:id="rId6"/>
              </a:rPr>
              <a:t>xavier.yepes@bsc.es</a:t>
            </a:r>
            <a:endParaRPr sz="1800">
              <a:solidFill>
                <a:srgbClr val="FFFFFF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488" name="Shape 488"/>
          <p:cNvSpPr txBox="1"/>
          <p:nvPr/>
        </p:nvSpPr>
        <p:spPr>
          <a:xfrm>
            <a:off x="1371600" y="974725"/>
            <a:ext cx="6400800" cy="6603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/>
          <p:nvPr>
            <p:ph type="title"/>
          </p:nvPr>
        </p:nvSpPr>
        <p:spPr>
          <a:xfrm>
            <a:off x="457200" y="3176588"/>
            <a:ext cx="8229600" cy="6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Introduction</a:t>
            </a:r>
            <a:endParaRPr sz="28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/>
          <p:nvPr>
            <p:ph type="title"/>
          </p:nvPr>
        </p:nvSpPr>
        <p:spPr>
          <a:xfrm>
            <a:off x="396875" y="144463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Shape 2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1192" y="1050898"/>
            <a:ext cx="5389620" cy="5728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/>
          <p:nvPr>
            <p:ph type="title"/>
          </p:nvPr>
        </p:nvSpPr>
        <p:spPr>
          <a:xfrm>
            <a:off x="396875" y="144463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Shape 2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1680" y="1050898"/>
            <a:ext cx="5728645" cy="5728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Shape 2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17674"/>
            <a:ext cx="3473175" cy="402065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0"/>
              </a:srgbClr>
            </a:outerShdw>
          </a:effectLst>
        </p:spPr>
      </p:pic>
      <p:sp>
        <p:nvSpPr>
          <p:cNvPr id="298" name="Shape 298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Next generation of HPC challenges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Shape 299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Shape 3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5189" y="2213818"/>
            <a:ext cx="3473177" cy="3933056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0"/>
              </a:srgbClr>
            </a:outerShdw>
          </a:effectLst>
        </p:spPr>
      </p:pic>
      <p:sp>
        <p:nvSpPr>
          <p:cNvPr id="301" name="Shape 301"/>
          <p:cNvSpPr txBox="1"/>
          <p:nvPr/>
        </p:nvSpPr>
        <p:spPr>
          <a:xfrm>
            <a:off x="4139952" y="1349722"/>
            <a:ext cx="4680600" cy="26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400"/>
              <a:buFont typeface="Arial"/>
              <a:buChar char="•"/>
            </a:pPr>
            <a:r>
              <a:rPr b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Climate is changing.</a:t>
            </a:r>
            <a:endParaRPr/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004990"/>
              </a:buClr>
              <a:buSzPts val="2400"/>
              <a:buFont typeface="Arial"/>
              <a:buChar char="•"/>
            </a:pPr>
            <a:r>
              <a:rPr b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The potential impact of that change is huge.</a:t>
            </a:r>
            <a:endParaRPr/>
          </a:p>
          <a:p>
            <a:pPr indent="-342900" lvl="0" marL="342900" marR="0" rtl="0" algn="l">
              <a:spcBef>
                <a:spcPts val="480"/>
              </a:spcBef>
              <a:spcAft>
                <a:spcPts val="0"/>
              </a:spcAft>
              <a:buClr>
                <a:srgbClr val="004990"/>
              </a:buClr>
              <a:buSzPts val="2400"/>
              <a:buFont typeface="Arial"/>
              <a:buChar char="•"/>
            </a:pPr>
            <a:r>
              <a:rPr b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The effects would be </a:t>
            </a:r>
            <a:r>
              <a:rPr b="1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catastrophic</a:t>
            </a:r>
            <a:r>
              <a:rPr b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for humankind.</a:t>
            </a:r>
            <a:endParaRPr/>
          </a:p>
        </p:txBody>
      </p:sp>
      <p:pic>
        <p:nvPicPr>
          <p:cNvPr id="302" name="Shape 30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51720" y="3870002"/>
            <a:ext cx="5040560" cy="2481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Next generation of HPC challenges</a:t>
            </a:r>
            <a:endParaRPr/>
          </a:p>
        </p:txBody>
      </p:sp>
      <p:sp>
        <p:nvSpPr>
          <p:cNvPr id="308" name="Shape 308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Shape 309"/>
          <p:cNvSpPr txBox="1"/>
          <p:nvPr/>
        </p:nvSpPr>
        <p:spPr>
          <a:xfrm>
            <a:off x="4427984" y="1565746"/>
            <a:ext cx="4608600" cy="26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r"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Projections</a:t>
            </a:r>
            <a:endParaRPr/>
          </a:p>
          <a:p>
            <a:pPr indent="-342900" lvl="0" marL="342900" marR="0" rtl="0" algn="r">
              <a:spcBef>
                <a:spcPts val="480"/>
              </a:spcBef>
              <a:spcAft>
                <a:spcPts val="0"/>
              </a:spcAft>
              <a:buClr>
                <a:srgbClr val="00499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Impact analysis</a:t>
            </a:r>
            <a:endParaRPr/>
          </a:p>
          <a:p>
            <a:pPr indent="-342900" lvl="0" marL="342900" marR="0" rtl="0" algn="r">
              <a:spcBef>
                <a:spcPts val="480"/>
              </a:spcBef>
              <a:spcAft>
                <a:spcPts val="0"/>
              </a:spcAft>
              <a:buClr>
                <a:srgbClr val="00499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Adaptation to climate change.</a:t>
            </a:r>
            <a:endParaRPr/>
          </a:p>
        </p:txBody>
      </p:sp>
      <p:pic>
        <p:nvPicPr>
          <p:cNvPr id="310" name="Shape 310"/>
          <p:cNvPicPr preferRelativeResize="0"/>
          <p:nvPr/>
        </p:nvPicPr>
        <p:blipFill rotWithShape="1">
          <a:blip r:embed="rId3">
            <a:alphaModFix/>
          </a:blip>
          <a:srcRect b="18363" l="2890" r="-1528" t="18357"/>
          <a:stretch/>
        </p:blipFill>
        <p:spPr>
          <a:xfrm>
            <a:off x="179512" y="1565747"/>
            <a:ext cx="4392488" cy="2115587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  <p:pic>
        <p:nvPicPr>
          <p:cNvPr id="311" name="Shape 3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203" y="2468562"/>
            <a:ext cx="4127652" cy="334565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  <p:pic>
        <p:nvPicPr>
          <p:cNvPr id="312" name="Shape 3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51720" y="3531790"/>
            <a:ext cx="5904656" cy="295232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  <p:sp>
        <p:nvSpPr>
          <p:cNvPr id="313" name="Shape 313"/>
          <p:cNvSpPr/>
          <p:nvPr/>
        </p:nvSpPr>
        <p:spPr>
          <a:xfrm>
            <a:off x="971600" y="4014019"/>
            <a:ext cx="7272900" cy="1200300"/>
          </a:xfrm>
          <a:prstGeom prst="rect">
            <a:avLst/>
          </a:prstGeom>
          <a:gradFill>
            <a:gsLst>
              <a:gs pos="0">
                <a:srgbClr val="AFD6FF"/>
              </a:gs>
              <a:gs pos="35000">
                <a:srgbClr val="C4DFFF"/>
              </a:gs>
              <a:gs pos="100000">
                <a:srgbClr val="E6F1FF"/>
              </a:gs>
            </a:gsLst>
            <a:lin ang="16200038" scaled="0"/>
          </a:gradFill>
          <a:ln cap="flat" cmpd="sng" w="9525">
            <a:solidFill>
              <a:srgbClr val="86ADD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Currently, </a:t>
            </a: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only computational models have the potential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provide geographically and physically consistent estimates.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Next generation of HPC challenges</a:t>
            </a:r>
            <a:endParaRPr b="0" i="0" sz="2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" name="Shape 3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5696" y="915824"/>
            <a:ext cx="6048672" cy="5554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Shape 3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1384325"/>
            <a:ext cx="8771466" cy="493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Shape 325"/>
          <p:cNvPicPr preferRelativeResize="0"/>
          <p:nvPr/>
        </p:nvPicPr>
        <p:blipFill rotWithShape="1">
          <a:blip r:embed="rId4">
            <a:alphaModFix/>
          </a:blip>
          <a:srcRect b="35297" l="2135" r="88058" t="29612"/>
          <a:stretch/>
        </p:blipFill>
        <p:spPr>
          <a:xfrm>
            <a:off x="4032758" y="5021576"/>
            <a:ext cx="896700" cy="886800"/>
          </a:xfrm>
          <a:prstGeom prst="ellipse">
            <a:avLst/>
          </a:prstGeom>
          <a:noFill/>
          <a:ln>
            <a:noFill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sp>
        <p:nvSpPr>
          <p:cNvPr id="326" name="Shape 326"/>
          <p:cNvSpPr txBox="1"/>
          <p:nvPr>
            <p:ph type="title"/>
          </p:nvPr>
        </p:nvSpPr>
        <p:spPr>
          <a:xfrm>
            <a:off x="396876" y="14443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Earth System Model</a:t>
            </a:r>
            <a:r>
              <a:rPr lang="en-US"/>
              <a:t>s: EC-Earth</a:t>
            </a:r>
            <a:endParaRPr/>
          </a:p>
        </p:txBody>
      </p:sp>
      <p:sp>
        <p:nvSpPr>
          <p:cNvPr id="327" name="Shape 327"/>
          <p:cNvSpPr txBox="1"/>
          <p:nvPr/>
        </p:nvSpPr>
        <p:spPr>
          <a:xfrm>
            <a:off x="179512" y="2827932"/>
            <a:ext cx="23025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Atmosphere: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IFS</a:t>
            </a:r>
            <a:endParaRPr/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284" y="3679619"/>
            <a:ext cx="1418208" cy="243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Shape 3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26798" y="3349573"/>
            <a:ext cx="1295400" cy="490439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Shape 330"/>
          <p:cNvSpPr txBox="1"/>
          <p:nvPr/>
        </p:nvSpPr>
        <p:spPr>
          <a:xfrm>
            <a:off x="7570912" y="2827932"/>
            <a:ext cx="10071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r>
              <a:rPr b="1" lang="en-US" sz="18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Ocean:</a:t>
            </a:r>
            <a:endParaRPr/>
          </a:p>
        </p:txBody>
      </p:sp>
      <p:pic>
        <p:nvPicPr>
          <p:cNvPr id="331" name="Shape 3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7084" y="1166096"/>
            <a:ext cx="2008108" cy="899835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Shape 332"/>
          <p:cNvSpPr txBox="1"/>
          <p:nvPr/>
        </p:nvSpPr>
        <p:spPr>
          <a:xfrm>
            <a:off x="3977547" y="6318275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65"/>
              <a:buFont typeface="Noto Sans Symbols"/>
              <a:buNone/>
            </a:pPr>
            <a:r>
              <a:rPr b="1" lang="en-US" sz="1850">
                <a:solidFill>
                  <a:schemeClr val="dk1"/>
                </a:solidFill>
              </a:rPr>
              <a:t>Coupler</a:t>
            </a:r>
            <a:r>
              <a:rPr b="1" lang="en-US" sz="18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