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firstSlideNum="0" strictFirstAndLastChars="0" saveSubsetFonts="1">
  <p:sldMasterIdLst>
    <p:sldMasterId id="2147483691" r:id="rId4"/>
    <p:sldMasterId id="2147483692" r:id="rId5"/>
    <p:sldMasterId id="2147483693" r:id="rId6"/>
    <p:sldMasterId id="2147483694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7019925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5572046-DD9A-426A-B7F0-E9E9C5B72849}">
  <a:tblStyle styleId="{25572046-DD9A-426A-B7F0-E9E9C5B728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95388" y="685800"/>
            <a:ext cx="4467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95388" y="685800"/>
            <a:ext cx="4467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95388" y="685800"/>
            <a:ext cx="4467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95388" y="685800"/>
            <a:ext cx="4467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95388" y="685800"/>
            <a:ext cx="4467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Escenario de cambio climático, aumento de temperaturas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se puede observar en la cantidad de hielo, el área total de hielo, visto mínimo en estos años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95388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1" Type="http://schemas.openxmlformats.org/officeDocument/2006/relationships/hyperlink" Target="https://www.youtube.com/user/BSCCNS" TargetMode="External"/><Relationship Id="rId10" Type="http://schemas.openxmlformats.org/officeDocument/2006/relationships/image" Target="../media/image8.png"/><Relationship Id="rId12" Type="http://schemas.openxmlformats.org/officeDocument/2006/relationships/image" Target="../media/image6.png"/><Relationship Id="rId9" Type="http://schemas.openxmlformats.org/officeDocument/2006/relationships/hyperlink" Target="https://twitter.com/bsc_cns" TargetMode="External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11" Type="http://schemas.openxmlformats.org/officeDocument/2006/relationships/hyperlink" Target="https://www.youtube.com/user/BSCCNS" TargetMode="External"/><Relationship Id="rId10" Type="http://schemas.openxmlformats.org/officeDocument/2006/relationships/image" Target="../media/image59.png"/><Relationship Id="rId12" Type="http://schemas.openxmlformats.org/officeDocument/2006/relationships/image" Target="../media/image37.png"/><Relationship Id="rId9" Type="http://schemas.openxmlformats.org/officeDocument/2006/relationships/hyperlink" Target="https://twitter.com/bsc_cns" TargetMode="External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3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8.png"/><Relationship Id="rId3" Type="http://schemas.openxmlformats.org/officeDocument/2006/relationships/image" Target="../media/image6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Relationship Id="rId4" Type="http://schemas.openxmlformats.org/officeDocument/2006/relationships/image" Target="../media/image31.png"/><Relationship Id="rId11" Type="http://schemas.openxmlformats.org/officeDocument/2006/relationships/hyperlink" Target="https://www.youtube.com/user/BSCCNS" TargetMode="External"/><Relationship Id="rId10" Type="http://schemas.openxmlformats.org/officeDocument/2006/relationships/image" Target="../media/image66.png"/><Relationship Id="rId12" Type="http://schemas.openxmlformats.org/officeDocument/2006/relationships/image" Target="../media/image60.png"/><Relationship Id="rId9" Type="http://schemas.openxmlformats.org/officeDocument/2006/relationships/hyperlink" Target="https://twitter.com/bsc_cns" TargetMode="External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6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/>
          <p:nvPr>
            <p:ph idx="2" type="chart"/>
          </p:nvPr>
        </p:nvSpPr>
        <p:spPr>
          <a:xfrm>
            <a:off x="4572000" y="1997794"/>
            <a:ext cx="41529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slide1">
  <p:cSld name="transition slide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457200" y="3176996"/>
            <a:ext cx="82296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">
  <p:cSld name="thank-you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2016125"/>
            <a:ext cx="3306763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-picture">
  <p:cSld name="2_text-pictur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/>
          <p:nvPr>
            <p:ph idx="2" type="pic"/>
          </p:nvPr>
        </p:nvSpPr>
        <p:spPr>
          <a:xfrm>
            <a:off x="4572000" y="3221930"/>
            <a:ext cx="4152900" cy="3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ture-plans">
  <p:cSld name="1_future-pla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685800" y="21812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838200" y="23336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ture-plans">
  <p:cSld name="future-pla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85800" y="21812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38200" y="23336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-slide-2">
  <p:cSld name="transition-slide-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3819339" y="4806106"/>
            <a:ext cx="4762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slide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23528" y="70249"/>
            <a:ext cx="83634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529208" y="1151303"/>
            <a:ext cx="8363400" cy="5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644008" y="6575932"/>
            <a:ext cx="12960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899592" y="6575932"/>
            <a:ext cx="3672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A5B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6415837"/>
            <a:ext cx="2301280" cy="40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1" type="ftr"/>
          </p:nvPr>
        </p:nvSpPr>
        <p:spPr>
          <a:xfrm>
            <a:off x="2195736" y="6506431"/>
            <a:ext cx="63366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3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604448" y="6507662"/>
            <a:ext cx="442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107504" y="45678"/>
            <a:ext cx="89289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07504" y="1003884"/>
            <a:ext cx="8928900" cy="5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52" name="Shape 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">
  <p:cSld name="thank-you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2016125"/>
            <a:ext cx="3306763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64" name="Shape 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/>
          <p:nvPr>
            <p:ph idx="2" type="chart"/>
          </p:nvPr>
        </p:nvSpPr>
        <p:spPr>
          <a:xfrm>
            <a:off x="4572000" y="1997794"/>
            <a:ext cx="41529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-picture">
  <p:cSld name="2_text-pictur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72" name="Shape 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/>
          <p:nvPr>
            <p:ph idx="2" type="pic"/>
          </p:nvPr>
        </p:nvSpPr>
        <p:spPr>
          <a:xfrm>
            <a:off x="4572000" y="3221930"/>
            <a:ext cx="4152900" cy="3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ture-plans">
  <p:cSld name="1_future-plan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685800" y="21812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38200" y="23336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ture-plans">
  <p:cSld name="future-plan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85800" y="21812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838200" y="23336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slide1">
  <p:cSld name="transition slide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457200" y="3176996"/>
            <a:ext cx="82296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-picture">
  <p:cSld name="2_text-pictu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29" name="Shape 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/>
          <p:nvPr>
            <p:ph idx="2" type="pic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-slide-2">
  <p:cSld name="transition-slide-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6200" y="182563"/>
            <a:ext cx="1600200" cy="498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3819339" y="4806106"/>
            <a:ext cx="4762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/>
          <p:nvPr>
            <p:ph idx="2" type="chart"/>
          </p:nvPr>
        </p:nvSpPr>
        <p:spPr>
          <a:xfrm>
            <a:off x="4572000" y="1997794"/>
            <a:ext cx="41529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Shape 218"/>
          <p:cNvSpPr txBox="1"/>
          <p:nvPr>
            <p:ph idx="1" type="subTitle"/>
          </p:nvPr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95640" y="985320"/>
            <a:ext cx="40644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663800" y="985320"/>
            <a:ext cx="40644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subTitle"/>
          </p:nvPr>
        </p:nvSpPr>
        <p:spPr>
          <a:xfrm>
            <a:off x="396720" y="144360"/>
            <a:ext cx="61908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9564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3" name="Shape 233"/>
          <p:cNvSpPr txBox="1"/>
          <p:nvPr>
            <p:ph idx="2" type="body"/>
          </p:nvPr>
        </p:nvSpPr>
        <p:spPr>
          <a:xfrm>
            <a:off x="395640" y="386856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4" name="Shape 234"/>
          <p:cNvSpPr txBox="1"/>
          <p:nvPr>
            <p:ph idx="3" type="body"/>
          </p:nvPr>
        </p:nvSpPr>
        <p:spPr>
          <a:xfrm>
            <a:off x="4663800" y="985320"/>
            <a:ext cx="40644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95640" y="985320"/>
            <a:ext cx="40644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466380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9" name="Shape 239"/>
          <p:cNvSpPr txBox="1"/>
          <p:nvPr>
            <p:ph idx="3" type="body"/>
          </p:nvPr>
        </p:nvSpPr>
        <p:spPr>
          <a:xfrm>
            <a:off x="4663800" y="386856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37" name="Shape 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/>
          <p:nvPr>
            <p:ph idx="2" type="chart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9564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3" name="Shape 243"/>
          <p:cNvSpPr txBox="1"/>
          <p:nvPr>
            <p:ph idx="2" type="body"/>
          </p:nvPr>
        </p:nvSpPr>
        <p:spPr>
          <a:xfrm>
            <a:off x="466380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4" name="Shape 244"/>
          <p:cNvSpPr txBox="1"/>
          <p:nvPr>
            <p:ph idx="3" type="body"/>
          </p:nvPr>
        </p:nvSpPr>
        <p:spPr>
          <a:xfrm>
            <a:off x="395640" y="3868560"/>
            <a:ext cx="83292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95640" y="985320"/>
            <a:ext cx="83292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8" name="Shape 248"/>
          <p:cNvSpPr txBox="1"/>
          <p:nvPr>
            <p:ph idx="2" type="body"/>
          </p:nvPr>
        </p:nvSpPr>
        <p:spPr>
          <a:xfrm>
            <a:off x="395640" y="3868560"/>
            <a:ext cx="83292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9564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4663800" y="98532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3" name="Shape 253"/>
          <p:cNvSpPr txBox="1"/>
          <p:nvPr>
            <p:ph idx="3" type="body"/>
          </p:nvPr>
        </p:nvSpPr>
        <p:spPr>
          <a:xfrm>
            <a:off x="4663800" y="386856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4" name="Shape 254"/>
          <p:cNvSpPr txBox="1"/>
          <p:nvPr>
            <p:ph idx="4" type="body"/>
          </p:nvPr>
        </p:nvSpPr>
        <p:spPr>
          <a:xfrm>
            <a:off x="395640" y="3868560"/>
            <a:ext cx="40644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8" name="Shape 258"/>
          <p:cNvSpPr txBox="1"/>
          <p:nvPr>
            <p:ph idx="2" type="body"/>
          </p:nvPr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9" name="Shape 259"/>
          <p:cNvSpPr/>
          <p:nvPr/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395640" y="985320"/>
            <a:ext cx="83292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slide1">
  <p:cSld name="transition slide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">
  <p:cSld name="thank-you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51" name="Shape 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ture-plans">
  <p:cSld name="1_future-pla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ture-plans">
  <p:cSld name="future-pla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-slide-2">
  <p:cSld name="transition-slide-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23.jp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200" name="Shape 2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8100" y="0"/>
            <a:ext cx="9290100" cy="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8458200" y="6505575"/>
            <a:ext cx="53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Users\lbermude\Documents\Laura\PWP BSC\img_ok\logo.png" id="202" name="Shape 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587" y="144462"/>
            <a:ext cx="1936800" cy="5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75" y="125412"/>
            <a:ext cx="574800" cy="30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20" y="0"/>
            <a:ext cx="9139200" cy="8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458200" y="6505560"/>
            <a:ext cx="533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720" y="144360"/>
            <a:ext cx="1936500" cy="5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40" y="125280"/>
            <a:ext cx="574200" cy="2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type="title"/>
          </p:nvPr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95640" y="985320"/>
            <a:ext cx="8328900" cy="5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jpg"/><Relationship Id="rId4" Type="http://schemas.openxmlformats.org/officeDocument/2006/relationships/image" Target="../media/image4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mario.acosta@bsc.es" TargetMode="External"/><Relationship Id="rId4" Type="http://schemas.openxmlformats.org/officeDocument/2006/relationships/hyperlink" Target="mailto:miguel.castrillo@bsc.es" TargetMode="External"/><Relationship Id="rId5" Type="http://schemas.openxmlformats.org/officeDocument/2006/relationships/hyperlink" Target="mailto:oriol.tinto@bsc.es" TargetMode="External"/><Relationship Id="rId6" Type="http://schemas.openxmlformats.org/officeDocument/2006/relationships/hyperlink" Target="mailto:xavier.yepes@bsc.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38.jpg"/><Relationship Id="rId5" Type="http://schemas.openxmlformats.org/officeDocument/2006/relationships/image" Target="../media/image4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7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Barcelona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 April 2018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Performance activities in Earth Science Department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350963" y="4757738"/>
            <a:ext cx="6480175" cy="50006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Mario C. Acosta &amp; Miguel Castrillo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96875" y="144463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MareNostrum IV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644" y="4928820"/>
            <a:ext cx="4415100" cy="16680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0" name="Shape 340"/>
          <p:cNvGraphicFramePr/>
          <p:nvPr/>
        </p:nvGraphicFramePr>
        <p:xfrm>
          <a:off x="445825" y="2167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{25572046-DD9A-426A-B7F0-E9E9C5B72849}</a:tableStyleId>
              </a:tblPr>
              <a:tblGrid>
                <a:gridCol w="2022800"/>
                <a:gridCol w="2846225"/>
                <a:gridCol w="3383300"/>
              </a:tblGrid>
              <a:tr h="528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MareNostrum III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MareNostrum IV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  <a:tr h="230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Intel Xeon E5-2670 2.6 GHz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Intel Xeon Platinum 8160 2.1 GHz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  <a:tr h="304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#Cores per socket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  <a:tr h="3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#Sockets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  <a:tr h="492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Memory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32Gb DDR3-1600 </a:t>
                      </a:r>
                      <a:b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GB/core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96Gb DDR4-2667  </a:t>
                      </a:r>
                      <a:b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GB/core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  <a:tr h="3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Interconnection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Infiniband FDR10 10Gb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Intel Omni-Path 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100Gb</a:t>
                      </a:r>
                      <a:endParaRPr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0" l="0" r="0" t="23786"/>
          <a:stretch/>
        </p:blipFill>
        <p:spPr>
          <a:xfrm>
            <a:off x="127088" y="4955164"/>
            <a:ext cx="4415100" cy="16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0" y="1069900"/>
            <a:ext cx="9028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MareNostrum IV in operation since July 2017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One of the first HPCs featuring new Intel Scalable Processors</a:t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4267200" y="5257800"/>
            <a:ext cx="413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MareNostrum IV - 11,15 petaFLOPS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381000" y="5257800"/>
            <a:ext cx="413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MareNostrum III - 11,15 petaFLOPS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3176588"/>
            <a:ext cx="82296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Methodology</a:t>
            </a:r>
            <a:endParaRPr sz="2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use the computing power of modern supercomputers, applications must exploit parallelism.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Parallelism produce overhead (extra computation and communications)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evaluate and optimize the parallelism efficiency of our computational models.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hardware change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number of resources change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model complexity </a:t>
            </a:r>
            <a:r>
              <a:rPr lang="en-US"/>
              <a:t>increase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resolution </a:t>
            </a:r>
            <a:r>
              <a:rPr lang="en-US"/>
              <a:t>increase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95535" y="832991"/>
            <a:ext cx="8329500" cy="5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Path to exascale is coming  → But is not automatic, the free lunch is over</a:t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Processors can not be faster → But supercomputer parallel processing units can increase</a:t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Compilers work great at low level optimizations → But human decisions in the development will be more and more critical to achieve optimizations </a:t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Overhead does not look a problem in my model → But if the needs increase (i.e. higher resolutions), a bad implementation will be a problem in some point. </a:t>
            </a:r>
            <a:endParaRPr sz="18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989200" y="1155725"/>
            <a:ext cx="7336800" cy="71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High Performance Computing is an essential part of Weather and Climate models nowadays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968075" y="5759750"/>
            <a:ext cx="7336800" cy="71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Although there are physical limitations, performance work help to achieve the modelization dreams of the community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chart"/>
          </p:nvPr>
        </p:nvSpPr>
        <p:spPr>
          <a:xfrm>
            <a:off x="4572000" y="1997794"/>
            <a:ext cx="4152900" cy="46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125" y="841325"/>
            <a:ext cx="2311750" cy="61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BSC Tools (Profiling Study)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5" y="989682"/>
            <a:ext cx="9054558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Computational Study (IFS example)</a:t>
            </a:r>
            <a:endParaRPr/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989682"/>
            <a:ext cx="8334277" cy="560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EC-Earth scalability on MN4</a:t>
            </a:r>
            <a:endParaRPr/>
          </a:p>
        </p:txBody>
      </p:sp>
      <p:sp>
        <p:nvSpPr>
          <p:cNvPr id="394" name="Shape 394"/>
          <p:cNvSpPr/>
          <p:nvPr>
            <p:ph idx="2" type="pic"/>
          </p:nvPr>
        </p:nvSpPr>
        <p:spPr>
          <a:xfrm>
            <a:off x="4572000" y="3221930"/>
            <a:ext cx="4152900" cy="3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250" y="2335750"/>
            <a:ext cx="6415925" cy="44990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6" name="Shape 396"/>
          <p:cNvSpPr txBox="1"/>
          <p:nvPr/>
        </p:nvSpPr>
        <p:spPr>
          <a:xfrm>
            <a:off x="144263" y="1038525"/>
            <a:ext cx="89787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Scalability for EC-Earth trunk with default output configuration.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457200" y="3176588"/>
            <a:ext cx="82296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Some s</a:t>
            </a:r>
            <a:r>
              <a:rPr lang="en-US" sz="2800"/>
              <a:t>uccessful</a:t>
            </a:r>
            <a:r>
              <a:rPr lang="en-US" sz="2800"/>
              <a:t> examples</a:t>
            </a:r>
            <a:endParaRPr sz="2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396875" y="144463"/>
            <a:ext cx="6191250" cy="69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ELPiN (Exclude Land Processes in NEMO)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396000" y="963000"/>
            <a:ext cx="85686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3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4990"/>
                </a:solidFill>
              </a:rPr>
              <a:t>ELPiN</a:t>
            </a:r>
            <a:r>
              <a:rPr b="0" lang="en-US" sz="22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 allow</a:t>
            </a:r>
            <a:r>
              <a:rPr lang="en-US" sz="2200">
                <a:solidFill>
                  <a:srgbClr val="004990"/>
                </a:solidFill>
              </a:rPr>
              <a:t>s</a:t>
            </a:r>
            <a:r>
              <a:rPr b="0" lang="en-US" sz="22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 to find proper namelist parameters to </a:t>
            </a:r>
            <a:r>
              <a:rPr b="1" lang="en-US" sz="2200" strike="noStrike">
                <a:solidFill>
                  <a:srgbClr val="004990"/>
                </a:solidFill>
              </a:rPr>
              <a:t>exclude land-only</a:t>
            </a:r>
            <a:r>
              <a:rPr b="0" lang="en-US" sz="22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 processes in NEMO simulations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3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4990"/>
                </a:solidFill>
              </a:rPr>
              <a:t>Avoids NEMO to waste resources, </a:t>
            </a:r>
            <a:r>
              <a:rPr b="1" lang="en-US" sz="2200">
                <a:solidFill>
                  <a:srgbClr val="004990"/>
                </a:solidFill>
              </a:rPr>
              <a:t>speeds up</a:t>
            </a:r>
            <a:r>
              <a:rPr lang="en-US" sz="2200">
                <a:solidFill>
                  <a:srgbClr val="004990"/>
                </a:solidFill>
              </a:rPr>
              <a:t> simulations.</a:t>
            </a:r>
            <a:endParaRPr sz="2200">
              <a:solidFill>
                <a:srgbClr val="004990"/>
              </a:solidFill>
            </a:endParaRPr>
          </a:p>
          <a:p>
            <a:pPr indent="-3303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4990"/>
                </a:solidFill>
              </a:rPr>
              <a:t>Included in EC-Earth production branches.</a:t>
            </a:r>
            <a:endParaRPr sz="2200">
              <a:solidFill>
                <a:srgbClr val="00499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00" y="2578501"/>
            <a:ext cx="3825900" cy="26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135549" y="5464900"/>
            <a:ext cx="4555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trike="noStrike">
                <a:solidFill>
                  <a:srgbClr val="004990"/>
                </a:solidFill>
              </a:rPr>
              <a:t>ORCA025 domain decomposed in 1287 sub-domains</a:t>
            </a:r>
            <a:r>
              <a:rPr lang="en-US" sz="1600">
                <a:solidFill>
                  <a:srgbClr val="004990"/>
                </a:solidFill>
              </a:rPr>
              <a:t>. </a:t>
            </a:r>
            <a:r>
              <a:rPr lang="en-US" sz="1600" strike="noStrike">
                <a:solidFill>
                  <a:srgbClr val="004990"/>
                </a:solidFill>
              </a:rPr>
              <a:t>312 are land-only and therefore removed (24% of the total grid).</a:t>
            </a:r>
            <a:endParaRPr sz="1600" strike="noStrike">
              <a:solidFill>
                <a:srgbClr val="00499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4990"/>
                </a:solidFill>
              </a:rPr>
              <a:t>O. Tintó (BSC)</a:t>
            </a:r>
            <a:endParaRPr sz="1600">
              <a:solidFill>
                <a:srgbClr val="004990"/>
              </a:solidFill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4843150" y="5490500"/>
            <a:ext cx="4194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4990"/>
                </a:solidFill>
              </a:rPr>
              <a:t>Impact of ELPiN on the NEMO model for an ORCA025-LIM3 simulation.</a:t>
            </a:r>
            <a:endParaRPr sz="1600">
              <a:solidFill>
                <a:srgbClr val="00499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600">
                <a:solidFill>
                  <a:srgbClr val="004990"/>
                </a:solidFill>
              </a:rPr>
              <a:t>O. Tintó (BSC)</a:t>
            </a:r>
            <a:endParaRPr sz="1600">
              <a:solidFill>
                <a:srgbClr val="00499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4990"/>
              </a:solidFill>
            </a:endParaRPr>
          </a:p>
        </p:txBody>
      </p:sp>
      <p:pic>
        <p:nvPicPr>
          <p:cNvPr id="411" name="Shape 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149" y="2405700"/>
            <a:ext cx="3909866" cy="29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96875" y="144463"/>
            <a:ext cx="6191250" cy="69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95300" y="985851"/>
            <a:ext cx="8329500" cy="5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Introduction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Next generation of HPC Challenges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Earth System Models: EC-Earth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Methodology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Some </a:t>
            </a:r>
            <a:r>
              <a:rPr lang="en-US"/>
              <a:t>successful</a:t>
            </a:r>
            <a:r>
              <a:rPr lang="en-US"/>
              <a:t> examples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Discussion</a:t>
            </a:r>
            <a:endParaRPr/>
          </a:p>
          <a:p>
            <a: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/>
        </p:nvSpPr>
        <p:spPr>
          <a:xfrm>
            <a:off x="396720" y="144360"/>
            <a:ext cx="619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NEMO performance analysis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840" y="1166760"/>
            <a:ext cx="8492700" cy="11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4895280" y="3004200"/>
            <a:ext cx="369300" cy="143700"/>
          </a:xfrm>
          <a:prstGeom prst="rect">
            <a:avLst/>
          </a:prstGeom>
          <a:noFill/>
          <a:ln cap="flat" cmpd="sng" w="12600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8614080" y="2765160"/>
            <a:ext cx="369300" cy="143700"/>
          </a:xfrm>
          <a:prstGeom prst="rect">
            <a:avLst/>
          </a:prstGeom>
          <a:noFill/>
          <a:ln cap="flat" cmpd="sng" w="12600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778480" y="3243960"/>
            <a:ext cx="871200" cy="143700"/>
          </a:xfrm>
          <a:prstGeom prst="rect">
            <a:avLst/>
          </a:prstGeom>
          <a:noFill/>
          <a:ln cap="flat" cmpd="sng" w="12600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2076480" y="3483720"/>
            <a:ext cx="871200" cy="143700"/>
          </a:xfrm>
          <a:prstGeom prst="rect">
            <a:avLst/>
          </a:prstGeom>
          <a:noFill/>
          <a:ln cap="flat" cmpd="sng" w="12600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644480" y="3728880"/>
            <a:ext cx="871200" cy="143700"/>
          </a:xfrm>
          <a:prstGeom prst="rect">
            <a:avLst/>
          </a:prstGeom>
          <a:noFill/>
          <a:ln cap="flat" cmpd="sng" w="12600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56880" y="1079640"/>
            <a:ext cx="482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6880" y="1326240"/>
            <a:ext cx="482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04760" y="1564920"/>
            <a:ext cx="434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2160" y="1813680"/>
            <a:ext cx="537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128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2160" y="2050560"/>
            <a:ext cx="537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2160" y="2663640"/>
            <a:ext cx="537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104760" y="2910240"/>
            <a:ext cx="434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-50400" y="3149280"/>
            <a:ext cx="589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-50400" y="3398040"/>
            <a:ext cx="589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128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50400" y="3634560"/>
            <a:ext cx="589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640" y="4146120"/>
            <a:ext cx="2756400" cy="27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20" y="4146120"/>
            <a:ext cx="2628600" cy="27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/>
          <p:nvPr/>
        </p:nvSpPr>
        <p:spPr>
          <a:xfrm>
            <a:off x="498960" y="854280"/>
            <a:ext cx="1577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solidFill>
                  <a:srgbClr val="002448"/>
                </a:solidFill>
                <a:latin typeface="Arial"/>
                <a:ea typeface="Arial"/>
                <a:cs typeface="Arial"/>
                <a:sym typeface="Arial"/>
              </a:rPr>
              <a:t>Original code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498960" y="2410560"/>
            <a:ext cx="2279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solidFill>
                  <a:srgbClr val="002448"/>
                </a:solidFill>
                <a:latin typeface="Arial"/>
                <a:ea typeface="Arial"/>
                <a:cs typeface="Arial"/>
                <a:sym typeface="Arial"/>
              </a:rPr>
              <a:t>Optimized code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6961326" y="5727600"/>
            <a:ext cx="13248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V0 → Original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6961320" y="5883840"/>
            <a:ext cx="16059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V1 → Message packing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6961320" y="6051960"/>
            <a:ext cx="1920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V2 → Conv. Check reduction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6964560" y="6225840"/>
            <a:ext cx="1920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V3 → Reordering</a:t>
            </a:r>
            <a:endParaRPr b="0" sz="18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960" y="2754360"/>
            <a:ext cx="8436600" cy="11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method for IFS</a:t>
            </a:r>
            <a:endParaRPr/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395535" y="680591"/>
            <a:ext cx="8329500" cy="5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Synchronous point to point communication could be a bottleneck even for only one message from one master to hundreds of slaves</a:t>
            </a:r>
            <a:endParaRPr/>
          </a:p>
          <a:p>
            <a: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Sigcheck method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Using one asynchronous collective communication this time is reduced almost to 0</a:t>
            </a:r>
            <a:endParaRPr/>
          </a:p>
          <a:p>
            <a:pPr indent="0" lvl="0" marL="457200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pic>
        <p:nvPicPr>
          <p:cNvPr descr="spectral.png"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050" y="1910700"/>
            <a:ext cx="4082500" cy="1642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gcheck.png"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500" y="3613450"/>
            <a:ext cx="574357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07504" y="5310162"/>
            <a:ext cx="1296000" cy="288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107504" y="1997794"/>
            <a:ext cx="1296000" cy="288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Bottleneck</a:t>
            </a:r>
            <a:r>
              <a:rPr lang="en-US"/>
              <a:t> of the coupler OASIS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179512" y="985391"/>
            <a:ext cx="8869800" cy="30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studies showed that IFS-NEMO coupling was not a big issue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46" y="1464750"/>
            <a:ext cx="6087742" cy="240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6345" y="4559323"/>
            <a:ext cx="6087743" cy="233501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107504" y="1997794"/>
            <a:ext cx="140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IFS: 128 cores</a:t>
            </a:r>
            <a:endParaRPr/>
          </a:p>
        </p:txBody>
      </p:sp>
      <p:sp>
        <p:nvSpPr>
          <p:cNvPr id="462" name="Shape 462"/>
          <p:cNvSpPr txBox="1"/>
          <p:nvPr/>
        </p:nvSpPr>
        <p:spPr>
          <a:xfrm>
            <a:off x="0" y="3274193"/>
            <a:ext cx="161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NEMO: 128 cores</a:t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70992" y="5290417"/>
            <a:ext cx="140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IFS: 512 cores</a:t>
            </a: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-36512" y="6370537"/>
            <a:ext cx="161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NEMO: 128 cores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948264" y="1292011"/>
            <a:ext cx="943800" cy="19821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300192" y="4579066"/>
            <a:ext cx="1345500" cy="1930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7840919" y="3483873"/>
            <a:ext cx="127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Coupling time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increased</a:t>
            </a:r>
            <a:endParaRPr/>
          </a:p>
        </p:txBody>
      </p:sp>
      <p:cxnSp>
        <p:nvCxnSpPr>
          <p:cNvPr id="468" name="Shape 468"/>
          <p:cNvCxnSpPr>
            <a:stCxn id="467" idx="0"/>
            <a:endCxn id="465" idx="6"/>
          </p:cNvCxnSpPr>
          <p:nvPr/>
        </p:nvCxnSpPr>
        <p:spPr>
          <a:xfrm rot="10800000">
            <a:off x="7892069" y="2282973"/>
            <a:ext cx="588600" cy="1200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469" name="Shape 469"/>
          <p:cNvCxnSpPr>
            <a:stCxn id="467" idx="2"/>
            <a:endCxn id="466" idx="6"/>
          </p:cNvCxnSpPr>
          <p:nvPr/>
        </p:nvCxnSpPr>
        <p:spPr>
          <a:xfrm flipH="1">
            <a:off x="7645769" y="4007073"/>
            <a:ext cx="834900" cy="1537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470" name="Shape 470"/>
          <p:cNvSpPr txBox="1"/>
          <p:nvPr/>
        </p:nvSpPr>
        <p:spPr>
          <a:xfrm>
            <a:off x="395536" y="4151707"/>
            <a:ext cx="8329500" cy="2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seems that it is when increasing number of cores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3196098" y="1277714"/>
            <a:ext cx="943800" cy="19821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843808" y="4559323"/>
            <a:ext cx="1345500" cy="19506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Shape 473"/>
          <p:cNvGrpSpPr/>
          <p:nvPr/>
        </p:nvGrpSpPr>
        <p:grpSpPr>
          <a:xfrm>
            <a:off x="1575409" y="3942010"/>
            <a:ext cx="6093000" cy="369300"/>
            <a:chOff x="1511151" y="3942010"/>
            <a:chExt cx="6093000" cy="369300"/>
          </a:xfrm>
        </p:grpSpPr>
        <p:cxnSp>
          <p:nvCxnSpPr>
            <p:cNvPr id="474" name="Shape 474"/>
            <p:cNvCxnSpPr/>
            <p:nvPr/>
          </p:nvCxnSpPr>
          <p:spPr>
            <a:xfrm>
              <a:off x="1511151" y="3983258"/>
              <a:ext cx="60930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475" name="Shape 475"/>
            <p:cNvSpPr txBox="1"/>
            <p:nvPr/>
          </p:nvSpPr>
          <p:spPr>
            <a:xfrm>
              <a:off x="1511151" y="3942010"/>
              <a:ext cx="60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TIME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There are some HPC challenges in the near future for Earth System Modelling 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–"/>
            </a:pPr>
            <a:r>
              <a:rPr b="1" lang="en-US">
                <a:solidFill>
                  <a:srgbClr val="FF0000"/>
                </a:solidFill>
              </a:rPr>
              <a:t>is it similar for other fields?</a:t>
            </a:r>
            <a:endParaRPr b="1">
              <a:solidFill>
                <a:srgbClr val="FF0000"/>
              </a:solidFill>
            </a:endParaRP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–"/>
            </a:pPr>
            <a:r>
              <a:rPr b="1" lang="en-US">
                <a:solidFill>
                  <a:srgbClr val="FF0000"/>
                </a:solidFill>
              </a:rPr>
              <a:t>Is it important for you the optimization of the models or a machine with more computational power is enough?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There are several approaches to improve your application…</a:t>
            </a:r>
            <a:endParaRPr/>
          </a:p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     </a:t>
            </a:r>
            <a:r>
              <a:rPr b="1" lang="en-US">
                <a:solidFill>
                  <a:srgbClr val="FF0000"/>
                </a:solidFill>
              </a:rPr>
              <a:t>Optimization or revolution?</a:t>
            </a:r>
            <a:endParaRPr b="1">
              <a:solidFill>
                <a:srgbClr val="FF0000"/>
              </a:solidFill>
            </a:endParaRPr>
          </a:p>
          <a:p>
            <a:pPr indent="-381000" lvl="0" marL="91440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Optimizations → Are you interested in our work? Could be helpful for you?</a:t>
            </a:r>
            <a:endParaRPr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Revolution → New approaches to solve the same problem (DSLs, Accelerators for heterogenous computation, new mathematical solutions...)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Which one is better? A combination of both?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636375" y="4379950"/>
            <a:ext cx="7656300" cy="2480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further information please </a:t>
            </a:r>
            <a:r>
              <a:rPr b="1" i="0" lang="en-US" sz="2400" u="none" cap="none" strike="noStrike">
                <a:solidFill>
                  <a:srgbClr val="FFFFFF"/>
                </a:solidFill>
              </a:rPr>
              <a:t>contact to the Performance Team</a:t>
            </a:r>
            <a:br>
              <a:rPr b="1" lang="en-US" sz="2400">
                <a:solidFill>
                  <a:srgbClr val="FFFFFF"/>
                </a:solidFill>
              </a:rPr>
            </a:br>
            <a:endParaRPr b="1"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</a:rPr>
              <a:t>Mario Acosta: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mario.acosta@bsc.es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Miguel Castrillo: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miguel.castrillo@bsc.es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Oriol Tintó: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oriol.tinto@bsc.es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Xavier Yepes: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xavier.yepes@bsc.es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1371600" y="974725"/>
            <a:ext cx="6400800" cy="660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3176588"/>
            <a:ext cx="82296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Introduction</a:t>
            </a:r>
            <a:endParaRPr sz="2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96875" y="144463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192" y="1050898"/>
            <a:ext cx="5389620" cy="572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96875" y="144463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1050898"/>
            <a:ext cx="5728645" cy="572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674"/>
            <a:ext cx="3473175" cy="40206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298" name="Shape 298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generation of HPC challenges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189" y="2213818"/>
            <a:ext cx="3473177" cy="393305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301" name="Shape 301"/>
          <p:cNvSpPr txBox="1"/>
          <p:nvPr/>
        </p:nvSpPr>
        <p:spPr>
          <a:xfrm>
            <a:off x="4139952" y="1349722"/>
            <a:ext cx="46806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b="0" lang="en-US" sz="2400" u="non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Climate is changing.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b="0" lang="en-US" sz="2400" u="non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The potential impact of that change is huge.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b="0" lang="en-US" sz="2400" u="non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The effects would be </a:t>
            </a:r>
            <a:r>
              <a:rPr b="1" lang="en-US" sz="2400" u="non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catastrophic</a:t>
            </a:r>
            <a:r>
              <a:rPr b="0" lang="en-US" sz="2400" u="non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 for humankind.</a:t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1720" y="3870002"/>
            <a:ext cx="5040560" cy="248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generation of HPC challenges</a:t>
            </a:r>
            <a:endParaRPr/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27984" y="1565746"/>
            <a:ext cx="46086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Projections</a:t>
            </a:r>
            <a:endParaRPr/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Impact analysis</a:t>
            </a:r>
            <a:endParaRPr/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Adaptation to climate change.</a:t>
            </a:r>
            <a:endParaRPr/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18363" l="2890" r="-1528" t="18357"/>
          <a:stretch/>
        </p:blipFill>
        <p:spPr>
          <a:xfrm>
            <a:off x="179512" y="1565747"/>
            <a:ext cx="4392488" cy="21155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203" y="2468562"/>
            <a:ext cx="4127652" cy="33456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312" name="Shape 3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1720" y="3531790"/>
            <a:ext cx="5904656" cy="29523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313" name="Shape 313"/>
          <p:cNvSpPr/>
          <p:nvPr/>
        </p:nvSpPr>
        <p:spPr>
          <a:xfrm>
            <a:off x="971600" y="4014019"/>
            <a:ext cx="7272900" cy="1200300"/>
          </a:xfrm>
          <a:prstGeom prst="rect">
            <a:avLst/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computational models have the potential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provide geographically and physically consistent estimates.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generation of HPC challenges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915824"/>
            <a:ext cx="6048672" cy="555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84325"/>
            <a:ext cx="8771466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35297" l="2135" r="88058" t="29612"/>
          <a:stretch/>
        </p:blipFill>
        <p:spPr>
          <a:xfrm>
            <a:off x="4032758" y="5021576"/>
            <a:ext cx="896700" cy="8868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326" name="Shape 326"/>
          <p:cNvSpPr txBox="1"/>
          <p:nvPr>
            <p:ph type="title"/>
          </p:nvPr>
        </p:nvSpPr>
        <p:spPr>
          <a:xfrm>
            <a:off x="396876" y="144432"/>
            <a:ext cx="6191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Earth System Model</a:t>
            </a:r>
            <a:r>
              <a:rPr lang="en-US"/>
              <a:t>s: EC-Earth</a:t>
            </a: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179512" y="2827932"/>
            <a:ext cx="23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Atmosphere: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IFS</a:t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284" y="3679619"/>
            <a:ext cx="1418208" cy="24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6798" y="3349573"/>
            <a:ext cx="1295400" cy="49043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7570912" y="2827932"/>
            <a:ext cx="100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5"/>
              <a:buFont typeface="Noto Sans Symbols"/>
              <a:buNone/>
            </a:pPr>
            <a:r>
              <a:rPr b="1" lang="en-US" sz="18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Ocean:</a:t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7084" y="1166096"/>
            <a:ext cx="2008108" cy="89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977547" y="6318275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5"/>
              <a:buFont typeface="Noto Sans Symbols"/>
              <a:buNone/>
            </a:pPr>
            <a:r>
              <a:rPr b="1" lang="en-US" sz="1850">
                <a:solidFill>
                  <a:schemeClr val="dk1"/>
                </a:solidFill>
              </a:rPr>
              <a:t>Coupler</a:t>
            </a:r>
            <a:r>
              <a:rPr b="1" lang="en-US" sz="18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