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910">
          <p15:clr>
            <a:srgbClr val="FBAE40"/>
          </p15:clr>
        </p15:guide>
        <p15:guide id="2" pos="3850">
          <p15:clr>
            <a:srgbClr val="FBAE40"/>
          </p15:clr>
        </p15:guide>
        <p15:guide id="3" orient="horz" pos="1075">
          <p15:clr>
            <a:srgbClr val="FBAE40"/>
          </p15:clr>
        </p15:guide>
        <p15:guide id="4" orient="horz" pos="2165">
          <p15:clr>
            <a:srgbClr val="FBAE40"/>
          </p15:clr>
        </p15:guide>
        <p15:guide id="5" pos="1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10"/>
        <p:guide pos="3850"/>
        <p:guide pos="1075" orient="horz"/>
        <p:guide pos="2165" orient="horz"/>
        <p:guide pos="19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2805eb2d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12805eb2d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805eb2d9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2805eb2d9f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6eb11ff7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g116eb11ff7c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f32f7105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g2df32f71058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f32f710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2df32f7105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f32f7105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g2df32f7105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f32f7105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df32f71058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f32f7105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df32f71058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f32f7105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2df32f71058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6eb11ff7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16eb11ff7c_1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048000" y="4571765"/>
            <a:ext cx="6096000" cy="365700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" y="4571765"/>
            <a:ext cx="3048000" cy="365700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722917" y="1223797"/>
            <a:ext cx="50268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900"/>
              <a:buFont typeface="Calibri"/>
              <a:buNone/>
              <a:defRPr b="1" sz="39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722917" y="3571875"/>
            <a:ext cx="5026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44476" y="4571765"/>
            <a:ext cx="2441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3" type="body"/>
          </p:nvPr>
        </p:nvSpPr>
        <p:spPr>
          <a:xfrm>
            <a:off x="3722916" y="4571764"/>
            <a:ext cx="5026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0" y="192051"/>
            <a:ext cx="914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2743" y="1135856"/>
            <a:ext cx="8238600" cy="3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3048000" y="4571765"/>
            <a:ext cx="6096000" cy="365700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type="ctrTitle"/>
          </p:nvPr>
        </p:nvSpPr>
        <p:spPr>
          <a:xfrm>
            <a:off x="3722917" y="1223797"/>
            <a:ext cx="50268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  <a:defRPr b="1" sz="6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3722917" y="3675106"/>
            <a:ext cx="50268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4"/>
          <p:cNvSpPr/>
          <p:nvPr/>
        </p:nvSpPr>
        <p:spPr>
          <a:xfrm>
            <a:off x="1" y="4571765"/>
            <a:ext cx="3048000" cy="365700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3722916" y="4571764"/>
            <a:ext cx="5026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rgbClr val="004890"/>
                </a:solidFill>
              </a:defRPr>
            </a:lvl1pPr>
            <a:lvl2pPr lvl="1">
              <a:buNone/>
              <a:defRPr>
                <a:solidFill>
                  <a:srgbClr val="004890"/>
                </a:solidFill>
              </a:defRPr>
            </a:lvl2pPr>
            <a:lvl3pPr lvl="2">
              <a:buNone/>
              <a:defRPr>
                <a:solidFill>
                  <a:srgbClr val="004890"/>
                </a:solidFill>
              </a:defRPr>
            </a:lvl3pPr>
            <a:lvl4pPr lvl="3">
              <a:buNone/>
              <a:defRPr>
                <a:solidFill>
                  <a:srgbClr val="004890"/>
                </a:solidFill>
              </a:defRPr>
            </a:lvl4pPr>
            <a:lvl5pPr lvl="4">
              <a:buNone/>
              <a:defRPr>
                <a:solidFill>
                  <a:srgbClr val="004890"/>
                </a:solidFill>
              </a:defRPr>
            </a:lvl5pPr>
            <a:lvl6pPr lvl="5">
              <a:buNone/>
              <a:defRPr>
                <a:solidFill>
                  <a:srgbClr val="004890"/>
                </a:solidFill>
              </a:defRPr>
            </a:lvl6pPr>
            <a:lvl7pPr lvl="6">
              <a:buNone/>
              <a:defRPr>
                <a:solidFill>
                  <a:srgbClr val="004890"/>
                </a:solidFill>
              </a:defRPr>
            </a:lvl7pPr>
            <a:lvl8pPr lvl="7">
              <a:buNone/>
              <a:defRPr>
                <a:solidFill>
                  <a:srgbClr val="004890"/>
                </a:solidFill>
              </a:defRPr>
            </a:lvl8pPr>
            <a:lvl9pPr lvl="8">
              <a:buNone/>
              <a:defRPr>
                <a:solidFill>
                  <a:srgbClr val="00489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0" y="192051"/>
            <a:ext cx="914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46714" y="1177058"/>
            <a:ext cx="82476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2743" y="2271396"/>
            <a:ext cx="82386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192051"/>
            <a:ext cx="914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2743" y="1135856"/>
            <a:ext cx="8238600" cy="3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>
            <a:off x="3517613" y="2352169"/>
            <a:ext cx="51465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ca-ES" sz="2400"/>
              <a:t>Co-production of multi-annual climate services to support food and wine production resilience</a:t>
            </a:r>
            <a:endParaRPr/>
          </a:p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17612" y="3497513"/>
            <a:ext cx="51465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sz="1200"/>
              <a:t>Carlos Delgado-Torres, Sara Octenjak, Raül Marcos, Francisco J. Doblas-Reyes, Markus G. Donat, Nadia Milders, Núria Pérez-Zanón, Albert Soret, Marta Terrado, Verónica Torralba and Dragana Bojovic</a:t>
            </a:r>
            <a:endParaRPr sz="1200"/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44481" y="4409235"/>
            <a:ext cx="2441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ca-ES">
                <a:solidFill>
                  <a:schemeClr val="lt1"/>
                </a:solidFill>
              </a:rPr>
              <a:t>Bergen, May 2022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ca-ES" sz="1500">
                <a:solidFill>
                  <a:srgbClr val="004890"/>
                </a:solidFill>
              </a:rPr>
              <a:t>                       carlos.delgado@bsc.es</a:t>
            </a:r>
            <a:endParaRPr sz="1500">
              <a:solidFill>
                <a:srgbClr val="004890"/>
              </a:solidFill>
            </a:endParaRPr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075" y="1232825"/>
            <a:ext cx="2664375" cy="8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765" y="1097300"/>
            <a:ext cx="2184510" cy="97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ctrTitle"/>
          </p:nvPr>
        </p:nvSpPr>
        <p:spPr>
          <a:xfrm>
            <a:off x="4638694" y="2422903"/>
            <a:ext cx="33288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</a:pPr>
            <a:r>
              <a:rPr lang="ca-ES" sz="3800"/>
              <a:t>Thank you!</a:t>
            </a:r>
            <a:endParaRPr sz="3800"/>
          </a:p>
        </p:txBody>
      </p:sp>
      <p:sp>
        <p:nvSpPr>
          <p:cNvPr id="121" name="Google Shape;121;p16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ca-ES" sz="1500"/>
              <a:t>                       carlos.delgado@bsc.es</a:t>
            </a:r>
            <a:endParaRPr sz="1500"/>
          </a:p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244481" y="4409235"/>
            <a:ext cx="2441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ca-ES">
                <a:solidFill>
                  <a:schemeClr val="lt1"/>
                </a:solidFill>
              </a:rPr>
              <a:t>Bergen, May 2022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069" y="1189894"/>
            <a:ext cx="2801053" cy="8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Motivation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929749" y="1080225"/>
            <a:ext cx="48321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8575" spcFirstLastPara="1" rIns="68575" wrap="square" tIns="351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events affecting </a:t>
            </a:r>
            <a:r>
              <a:rPr b="1"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productivity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Shifts in rainy season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and frequency of temperature extremes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Prolonged droughts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Floods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frosts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b="1"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Adaptation policies</a:t>
            </a: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reduce risk and loses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Investment on new irrigation technologies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management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ca-ES" sz="1200">
                <a:latin typeface="Calibri"/>
                <a:ea typeface="Calibri"/>
                <a:cs typeface="Calibri"/>
                <a:sym typeface="Calibri"/>
              </a:rPr>
              <a:t>Delay bud-break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ca-ES" sz="1200">
                <a:latin typeface="Calibri"/>
                <a:ea typeface="Calibri"/>
                <a:cs typeface="Calibri"/>
                <a:sym typeface="Calibri"/>
              </a:rPr>
              <a:t>Invest in frost prevention systems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Selection of crop varieties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Agroforestry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Livelihood diversification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Post-harvest management planning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8"/>
          <p:cNvGrpSpPr/>
          <p:nvPr/>
        </p:nvGrpSpPr>
        <p:grpSpPr>
          <a:xfrm>
            <a:off x="5892136" y="493830"/>
            <a:ext cx="2006473" cy="2316937"/>
            <a:chOff x="6251225" y="757625"/>
            <a:chExt cx="2379876" cy="2604178"/>
          </a:xfrm>
        </p:grpSpPr>
        <p:pic>
          <p:nvPicPr>
            <p:cNvPr id="54" name="Google Shape;54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51225" y="757625"/>
              <a:ext cx="2379876" cy="2604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8"/>
            <p:cNvSpPr/>
            <p:nvPr/>
          </p:nvSpPr>
          <p:spPr>
            <a:xfrm rot="2854520">
              <a:off x="6735161" y="1093404"/>
              <a:ext cx="1033915" cy="663587"/>
            </a:xfrm>
            <a:prstGeom prst="ellipse">
              <a:avLst/>
            </a:prstGeom>
            <a:noFill/>
            <a:ln cap="flat" cmpd="sng" w="28575">
              <a:solidFill>
                <a:srgbClr val="ED7D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4720821">
              <a:off x="6877726" y="1710765"/>
              <a:ext cx="693898" cy="316524"/>
            </a:xfrm>
            <a:prstGeom prst="ellipse">
              <a:avLst/>
            </a:prstGeom>
            <a:noFill/>
            <a:ln cap="flat" cmpd="sng" w="28575">
              <a:solidFill>
                <a:srgbClr val="ED7D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52629" l="-235500" r="235500" t="-52630"/>
          <a:stretch/>
        </p:blipFill>
        <p:spPr>
          <a:xfrm>
            <a:off x="4791863" y="3158702"/>
            <a:ext cx="350258" cy="39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9347" y="672871"/>
            <a:ext cx="1457675" cy="648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8"/>
          <p:cNvGrpSpPr/>
          <p:nvPr/>
        </p:nvGrpSpPr>
        <p:grpSpPr>
          <a:xfrm>
            <a:off x="5870230" y="2831198"/>
            <a:ext cx="2006497" cy="2252999"/>
            <a:chOff x="6708430" y="2754998"/>
            <a:chExt cx="2006497" cy="2252999"/>
          </a:xfrm>
        </p:grpSpPr>
        <p:pic>
          <p:nvPicPr>
            <p:cNvPr id="60" name="Google Shape;60;p8"/>
            <p:cNvPicPr preferRelativeResize="0"/>
            <p:nvPr/>
          </p:nvPicPr>
          <p:blipFill rotWithShape="1">
            <a:blip r:embed="rId6">
              <a:alphaModFix/>
            </a:blip>
            <a:srcRect b="0" l="0" r="19015" t="0"/>
            <a:stretch/>
          </p:blipFill>
          <p:spPr>
            <a:xfrm>
              <a:off x="6708430" y="2754998"/>
              <a:ext cx="2006497" cy="225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55188" y="3489030"/>
              <a:ext cx="275758" cy="313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33671" y="3670659"/>
              <a:ext cx="275758" cy="313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8"/>
            <p:cNvSpPr txBox="1"/>
            <p:nvPr/>
          </p:nvSpPr>
          <p:spPr>
            <a:xfrm>
              <a:off x="6877281" y="3199830"/>
              <a:ext cx="631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a-E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Raimat</a:t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 txBox="1"/>
            <p:nvPr/>
          </p:nvSpPr>
          <p:spPr>
            <a:xfrm>
              <a:off x="7341292" y="3386904"/>
              <a:ext cx="13644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a-E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Sant Sadurní d'Anoia</a:t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" name="Google Shape;6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9950" y="4388825"/>
            <a:ext cx="1760875" cy="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Printed </a:t>
            </a:r>
            <a:r>
              <a:rPr lang="ca-ES"/>
              <a:t>bulletins</a:t>
            </a:r>
            <a:endParaRPr/>
          </a:p>
        </p:txBody>
      </p:sp>
      <p:pic>
        <p:nvPicPr>
          <p:cNvPr id="71" name="Google Shape;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526" y="605473"/>
            <a:ext cx="3012389" cy="44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5499" y="605428"/>
            <a:ext cx="3012400" cy="44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/>
        </p:nvSpPr>
        <p:spPr>
          <a:xfrm>
            <a:off x="225675" y="1227700"/>
            <a:ext cx="2689800" cy="27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8575" spcFirstLastPara="1" rIns="68575" wrap="square" tIns="351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 that provides </a:t>
            </a:r>
            <a:r>
              <a:rPr b="1"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multi-annual forecasts</a:t>
            </a: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temperature, precipitation and drought conditions for the next years over </a:t>
            </a:r>
            <a:r>
              <a:rPr b="1"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Tanzania and Malawi</a:t>
            </a: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Used for </a:t>
            </a:r>
            <a:r>
              <a:rPr b="1"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in-person meetings</a:t>
            </a: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stakeholders to enhance the discussion and r</a:t>
            </a:r>
            <a:r>
              <a:rPr b="1"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eceive feedback to improve and tailor the climate information</a:t>
            </a:r>
            <a:r>
              <a:rPr lang="ca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Multi-annual forecasts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656500" y="987825"/>
            <a:ext cx="5040900" cy="25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indicators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temperature and precipitation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maximum temperature: TX90p, TXx, HWMI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minimum temperature: FD, TN10p, TNn and CSDI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precipitation: CDD and CWD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Drought conditions: SPEI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systems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models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Multi-model ensemble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Climatology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b="0" l="0" r="76141" t="6270"/>
          <a:stretch/>
        </p:blipFill>
        <p:spPr>
          <a:xfrm>
            <a:off x="5993624" y="862200"/>
            <a:ext cx="1698251" cy="411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Forecast quality</a:t>
            </a: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00" y="630350"/>
            <a:ext cx="7241851" cy="44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Forecast maps</a:t>
            </a: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95" y="709186"/>
            <a:ext cx="3198171" cy="43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417" y="709189"/>
            <a:ext cx="4949908" cy="4282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2"/>
          <p:cNvCxnSpPr/>
          <p:nvPr/>
        </p:nvCxnSpPr>
        <p:spPr>
          <a:xfrm>
            <a:off x="3829560" y="698996"/>
            <a:ext cx="0" cy="4185600"/>
          </a:xfrm>
          <a:prstGeom prst="straightConnector1">
            <a:avLst/>
          </a:prstGeom>
          <a:noFill/>
          <a:ln cap="flat" cmpd="sng" w="38100">
            <a:solidFill>
              <a:srgbClr val="A7A7A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2"/>
          <p:cNvSpPr/>
          <p:nvPr/>
        </p:nvSpPr>
        <p:spPr>
          <a:xfrm>
            <a:off x="3881370" y="1488949"/>
            <a:ext cx="1334700" cy="4266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45075" y="3989315"/>
            <a:ext cx="1334700" cy="4266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Regional f</a:t>
            </a:r>
            <a:r>
              <a:rPr lang="ca-ES"/>
              <a:t>orecast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11536" l="5374" r="0" t="17294"/>
          <a:stretch/>
        </p:blipFill>
        <p:spPr>
          <a:xfrm>
            <a:off x="388625" y="3064675"/>
            <a:ext cx="8346725" cy="13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b="20788" l="5048" r="3334" t="10736"/>
          <a:stretch/>
        </p:blipFill>
        <p:spPr>
          <a:xfrm>
            <a:off x="448669" y="1028700"/>
            <a:ext cx="7995730" cy="19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Scorecards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708713"/>
            <a:ext cx="8279424" cy="43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ca-ES"/>
              <a:t>K</a:t>
            </a:r>
            <a:r>
              <a:rPr lang="ca-ES"/>
              <a:t>ey challenges</a:t>
            </a:r>
            <a:endParaRPr/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1283675" y="1131500"/>
            <a:ext cx="6689400" cy="28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8575" spcFirstLastPara="1" rIns="68575" wrap="square" tIns="35100">
            <a:noAutofit/>
          </a:bodyPr>
          <a:lstStyle/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Identification of users’ needs</a:t>
            </a:r>
            <a:endParaRPr b="0" sz="12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Communication</a:t>
            </a:r>
            <a:r>
              <a:rPr b="0" lang="ca-ES" sz="1200">
                <a:solidFill>
                  <a:schemeClr val="dk1"/>
                </a:solidFill>
              </a:rPr>
              <a:t> of the forecast quality and uncertainty</a:t>
            </a:r>
            <a:endParaRPr b="0" sz="12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Limited forecast quality → selecting the highest-quality source of information (individual forecast systems, multi-model ensemble, climatology, persistence)</a:t>
            </a:r>
            <a:endParaRPr b="0" sz="12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Availability of the predictions → larger multi-model ensemble size for hindcasts than for forecasts</a:t>
            </a:r>
            <a:endParaRPr b="0" sz="12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Timeliness of the predictions → low availability of start date 2023 on ESGF</a:t>
            </a:r>
            <a:endParaRPr b="0" sz="12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Spatial resolution → statistical downscaling</a:t>
            </a:r>
            <a:endParaRPr b="0" sz="12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0" lang="ca-ES" sz="1200">
                <a:solidFill>
                  <a:schemeClr val="dk1"/>
                </a:solidFill>
              </a:rPr>
              <a:t>Temporal resolution → sub-daily resolution is required for certain variables (e.g. wind speed)</a:t>
            </a:r>
            <a:endParaRPr b="0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