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28"/>
  </p:notesMasterIdLst>
  <p:handoutMasterIdLst>
    <p:handoutMasterId r:id="rId29"/>
  </p:handoutMasterIdLst>
  <p:sldIdLst>
    <p:sldId id="274" r:id="rId2"/>
    <p:sldId id="308" r:id="rId3"/>
    <p:sldId id="316" r:id="rId4"/>
    <p:sldId id="307" r:id="rId5"/>
    <p:sldId id="284" r:id="rId6"/>
    <p:sldId id="310" r:id="rId7"/>
    <p:sldId id="311" r:id="rId8"/>
    <p:sldId id="318" r:id="rId9"/>
    <p:sldId id="313" r:id="rId10"/>
    <p:sldId id="319" r:id="rId11"/>
    <p:sldId id="320" r:id="rId12"/>
    <p:sldId id="329" r:id="rId13"/>
    <p:sldId id="314" r:id="rId14"/>
    <p:sldId id="330" r:id="rId15"/>
    <p:sldId id="317" r:id="rId16"/>
    <p:sldId id="331" r:id="rId17"/>
    <p:sldId id="315" r:id="rId18"/>
    <p:sldId id="324" r:id="rId19"/>
    <p:sldId id="332" r:id="rId20"/>
    <p:sldId id="321" r:id="rId21"/>
    <p:sldId id="325" r:id="rId22"/>
    <p:sldId id="333" r:id="rId23"/>
    <p:sldId id="323" r:id="rId24"/>
    <p:sldId id="326" r:id="rId25"/>
    <p:sldId id="327" r:id="rId26"/>
    <p:sldId id="306"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brima" panose="02000000000000000000" pitchFamily="2" charset="0"/>
      <p:regular r:id="rId34"/>
      <p:bold r:id="rId35"/>
    </p:embeddedFont>
    <p:embeddedFont>
      <p:font typeface="Arial Black" panose="020B0A04020102020204" pitchFamily="34" charset="0"/>
      <p:bold r:id="rId3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70" userDrawn="1">
          <p15:clr>
            <a:srgbClr val="FBAE40"/>
          </p15:clr>
        </p15:guide>
        <p15:guide id="3" pos="3840" userDrawn="1">
          <p15:clr>
            <a:srgbClr val="FBAE40"/>
          </p15:clr>
        </p15:guide>
        <p15:guide id="4" orient="horz" pos="1321" userDrawn="1">
          <p15:clr>
            <a:srgbClr val="FBAE40"/>
          </p15:clr>
        </p15:guide>
        <p15:guide id="5" orient="horz" pos="2886" userDrawn="1">
          <p15:clr>
            <a:srgbClr val="FBAE4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44"/>
    <a:srgbClr val="54617A"/>
    <a:srgbClr val="2B3031"/>
    <a:srgbClr val="163857"/>
    <a:srgbClr val="DBDBDB"/>
    <a:srgbClr val="1A3751"/>
    <a:srgbClr val="124484"/>
    <a:srgbClr val="FFE9AB"/>
    <a:srgbClr val="5492CD"/>
    <a:srgbClr val="1D3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2592" autoAdjust="0"/>
  </p:normalViewPr>
  <p:slideViewPr>
    <p:cSldViewPr snapToGrid="0" showGuides="1">
      <p:cViewPr varScale="1">
        <p:scale>
          <a:sx n="53" d="100"/>
          <a:sy n="53" d="100"/>
        </p:scale>
        <p:origin x="1048" y="52"/>
      </p:cViewPr>
      <p:guideLst>
        <p:guide pos="2570"/>
        <p:guide pos="3840"/>
        <p:guide orient="horz" pos="1321"/>
        <p:guide orient="horz" pos="2886"/>
      </p:guideLst>
    </p:cSldViewPr>
  </p:slideViewPr>
  <p:notesTextViewPr>
    <p:cViewPr>
      <p:scale>
        <a:sx n="3" d="2"/>
        <a:sy n="3" d="2"/>
      </p:scale>
      <p:origin x="0" y="0"/>
    </p:cViewPr>
  </p:notesTextViewPr>
  <p:notesViewPr>
    <p:cSldViewPr snapToGrid="0" showGuides="1">
      <p:cViewPr varScale="1">
        <p:scale>
          <a:sx n="86" d="100"/>
          <a:sy n="86" d="100"/>
        </p:scale>
        <p:origin x="2928" y="96"/>
      </p:cViewPr>
      <p:guideLst/>
    </p:cSldViewPr>
  </p:notes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8F00F2-8E3E-4EF9-ABA6-FD0A0C1B3085}" type="datetimeFigureOut">
              <a:rPr lang="es-ES" smtClean="0"/>
              <a:t>17/06/2020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A8D5D-EC9E-40FC-98EC-CD281E4E88AF}" type="slidenum">
              <a:rPr lang="es-ES" smtClean="0"/>
              <a:t>‹Nº›</a:t>
            </a:fld>
            <a:endParaRPr lang="es-ES"/>
          </a:p>
        </p:txBody>
      </p:sp>
    </p:spTree>
    <p:extLst>
      <p:ext uri="{BB962C8B-B14F-4D97-AF65-F5344CB8AC3E}">
        <p14:creationId xmlns:p14="http://schemas.microsoft.com/office/powerpoint/2010/main" val="352769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10642-93CA-4490-9D2B-8C622F42FE67}" type="datetimeFigureOut">
              <a:rPr lang="en-GB" smtClean="0"/>
              <a:t>17/06/2020</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96894-DAC1-426C-AF79-127224667EF8}" type="slidenum">
              <a:rPr lang="en-GB" smtClean="0"/>
              <a:t>‹Nº›</a:t>
            </a:fld>
            <a:endParaRPr lang="en-GB"/>
          </a:p>
        </p:txBody>
      </p:sp>
    </p:spTree>
    <p:extLst>
      <p:ext uri="{BB962C8B-B14F-4D97-AF65-F5344CB8AC3E}">
        <p14:creationId xmlns:p14="http://schemas.microsoft.com/office/powerpoint/2010/main" val="283320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6C996894-DAC1-426C-AF79-127224667EF8}" type="slidenum">
              <a:rPr lang="en-GB" smtClean="0"/>
              <a:t>3</a:t>
            </a:fld>
            <a:endParaRPr lang="en-GB"/>
          </a:p>
        </p:txBody>
      </p:sp>
    </p:spTree>
    <p:extLst>
      <p:ext uri="{BB962C8B-B14F-4D97-AF65-F5344CB8AC3E}">
        <p14:creationId xmlns:p14="http://schemas.microsoft.com/office/powerpoint/2010/main" val="21171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User</a:t>
            </a:r>
            <a:r>
              <a:rPr lang="en-GB" baseline="0" dirty="0" smtClean="0"/>
              <a:t> cognitive load: amount of mental processing needed to use a service, that affects how easily the users find content and understand it and therefore can accomplish specific tasks.</a:t>
            </a:r>
            <a:endParaRPr lang="en-GB" dirty="0"/>
          </a:p>
        </p:txBody>
      </p:sp>
      <p:sp>
        <p:nvSpPr>
          <p:cNvPr id="4" name="Marcador de número de diapositiva 3"/>
          <p:cNvSpPr>
            <a:spLocks noGrp="1"/>
          </p:cNvSpPr>
          <p:nvPr>
            <p:ph type="sldNum" sz="quarter" idx="10"/>
          </p:nvPr>
        </p:nvSpPr>
        <p:spPr/>
        <p:txBody>
          <a:bodyPr/>
          <a:lstStyle/>
          <a:p>
            <a:fld id="{6C996894-DAC1-426C-AF79-127224667EF8}" type="slidenum">
              <a:rPr lang="en-GB" smtClean="0"/>
              <a:t>11</a:t>
            </a:fld>
            <a:endParaRPr lang="en-GB"/>
          </a:p>
        </p:txBody>
      </p:sp>
    </p:spTree>
    <p:extLst>
      <p:ext uri="{BB962C8B-B14F-4D97-AF65-F5344CB8AC3E}">
        <p14:creationId xmlns:p14="http://schemas.microsoft.com/office/powerpoint/2010/main" val="264274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total cognitive load, or amount of mental processing power needed to use your site, affects how easily users find content and complete tasks. If the user experience design does what it’s supposed to do, the user won’t notice any of the work that went into it. The less users have to think about the interface or design, the more they can focus on accomplishing their goal on your website. Your job, as a designer, is to give them a straight path to their goal by clearing out the obstacles beforehand.</a:t>
            </a:r>
            <a:endParaRPr lang="en-GB" dirty="0" smtClean="0"/>
          </a:p>
          <a:p>
            <a:endParaRPr lang="en-GB" dirty="0"/>
          </a:p>
        </p:txBody>
      </p:sp>
      <p:sp>
        <p:nvSpPr>
          <p:cNvPr id="4" name="Marcador de número de diapositiva 3"/>
          <p:cNvSpPr>
            <a:spLocks noGrp="1"/>
          </p:cNvSpPr>
          <p:nvPr>
            <p:ph type="sldNum" sz="quarter" idx="10"/>
          </p:nvPr>
        </p:nvSpPr>
        <p:spPr/>
        <p:txBody>
          <a:bodyPr/>
          <a:lstStyle/>
          <a:p>
            <a:fld id="{6C996894-DAC1-426C-AF79-127224667EF8}" type="slidenum">
              <a:rPr lang="en-GB" smtClean="0"/>
              <a:t>13</a:t>
            </a:fld>
            <a:endParaRPr lang="en-GB"/>
          </a:p>
        </p:txBody>
      </p:sp>
    </p:spTree>
    <p:extLst>
      <p:ext uri="{BB962C8B-B14F-4D97-AF65-F5344CB8AC3E}">
        <p14:creationId xmlns:p14="http://schemas.microsoft.com/office/powerpoint/2010/main" val="405889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total cognitive load, or amount of mental processing power needed to use your site, affects how easily users find content and complete tasks. If the user experience design does what it’s supposed to do, the user won’t notice any of the work that went into it. The less users have to think about the interface or design, the more they can focus on accomplishing their goal on your website. Your job, as a designer, is to give them a straight path to their goal by clearing out the obstacles beforehand.</a:t>
            </a:r>
            <a:endParaRPr lang="en-GB" dirty="0" smtClean="0"/>
          </a:p>
          <a:p>
            <a:endParaRPr lang="en-GB" dirty="0"/>
          </a:p>
        </p:txBody>
      </p:sp>
      <p:sp>
        <p:nvSpPr>
          <p:cNvPr id="4" name="Marcador de número de diapositiva 3"/>
          <p:cNvSpPr>
            <a:spLocks noGrp="1"/>
          </p:cNvSpPr>
          <p:nvPr>
            <p:ph type="sldNum" sz="quarter" idx="10"/>
          </p:nvPr>
        </p:nvSpPr>
        <p:spPr/>
        <p:txBody>
          <a:bodyPr/>
          <a:lstStyle/>
          <a:p>
            <a:fld id="{6C996894-DAC1-426C-AF79-127224667EF8}" type="slidenum">
              <a:rPr lang="en-GB" smtClean="0"/>
              <a:t>14</a:t>
            </a:fld>
            <a:endParaRPr lang="en-GB"/>
          </a:p>
        </p:txBody>
      </p:sp>
    </p:spTree>
    <p:extLst>
      <p:ext uri="{BB962C8B-B14F-4D97-AF65-F5344CB8AC3E}">
        <p14:creationId xmlns:p14="http://schemas.microsoft.com/office/powerpoint/2010/main" val="242488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6C996894-DAC1-426C-AF79-127224667EF8}" type="slidenum">
              <a:rPr lang="en-GB" smtClean="0"/>
              <a:t>24</a:t>
            </a:fld>
            <a:endParaRPr lang="en-GB"/>
          </a:p>
        </p:txBody>
      </p:sp>
    </p:spTree>
    <p:extLst>
      <p:ext uri="{BB962C8B-B14F-4D97-AF65-F5344CB8AC3E}">
        <p14:creationId xmlns:p14="http://schemas.microsoft.com/office/powerpoint/2010/main" val="2045597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smtClean="0"/>
              <a:t>Name</a:t>
            </a:r>
            <a:endParaRPr lang="es-ES" dirty="0" smtClean="0"/>
          </a:p>
          <a:p>
            <a:r>
              <a:rPr lang="es-ES" dirty="0" smtClean="0"/>
              <a:t>Position</a:t>
            </a:r>
            <a:endParaRPr lang="es-ES" dirty="0"/>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9162316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Haga clic para modificar el estilo de título del patrón</a:t>
            </a:r>
            <a:endParaRPr lang="es-ES" dirty="0"/>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smtClean="0"/>
              <a:t>Subtítulo</a:t>
            </a:r>
            <a:endParaRPr lang="es-ES" dirty="0"/>
          </a:p>
        </p:txBody>
      </p:sp>
    </p:spTree>
    <p:extLst>
      <p:ext uri="{BB962C8B-B14F-4D97-AF65-F5344CB8AC3E}">
        <p14:creationId xmlns:p14="http://schemas.microsoft.com/office/powerpoint/2010/main" val="18172912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lstStyle>
            <a:lvl1pPr>
              <a:defRPr/>
            </a:lvl1pPr>
          </a:lstStyle>
          <a:p>
            <a:endParaRPr lang="es-ES" dirty="0"/>
          </a:p>
        </p:txBody>
      </p:sp>
    </p:spTree>
    <p:extLst>
      <p:ext uri="{BB962C8B-B14F-4D97-AF65-F5344CB8AC3E}">
        <p14:creationId xmlns:p14="http://schemas.microsoft.com/office/powerpoint/2010/main" val="42679247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smtClean="0"/>
              <a:t>Thank</a:t>
            </a:r>
            <a:r>
              <a:rPr lang="es-ES" dirty="0" smtClean="0"/>
              <a:t> </a:t>
            </a:r>
            <a:r>
              <a:rPr lang="es-ES" dirty="0" err="1" smtClean="0"/>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smtClean="0"/>
              <a:t>click</a:t>
            </a:r>
            <a:r>
              <a:rPr lang="es-ES" dirty="0" smtClean="0"/>
              <a:t> aquí </a:t>
            </a:r>
            <a:r>
              <a:rPr lang="es-ES" dirty="0"/>
              <a:t>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smtClean="0"/>
              <a:t>YourEmail@bsc.es</a:t>
            </a:r>
            <a:endParaRPr lang="es-ES" dirty="0"/>
          </a:p>
        </p:txBody>
      </p:sp>
    </p:spTree>
    <p:extLst>
      <p:ext uri="{BB962C8B-B14F-4D97-AF65-F5344CB8AC3E}">
        <p14:creationId xmlns:p14="http://schemas.microsoft.com/office/powerpoint/2010/main" val="24151615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smtClean="0"/>
              <a:t>Haga clic para modificar el estilo de título del patrón</a:t>
            </a:r>
            <a:endParaRPr lang="es-ES" dirty="0"/>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11639621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3" r:id="rId4"/>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s2s4e.eu/d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0" y="4312118"/>
            <a:ext cx="4043363" cy="2260827"/>
          </a:xfrm>
          <a:prstGeom prst="rect">
            <a:avLst/>
          </a:prstGeom>
          <a:solidFill>
            <a:srgbClr val="0E4D72">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ítulo 3"/>
          <p:cNvSpPr>
            <a:spLocks noGrp="1"/>
          </p:cNvSpPr>
          <p:nvPr>
            <p:ph type="ctrTitle"/>
          </p:nvPr>
        </p:nvSpPr>
        <p:spPr>
          <a:xfrm>
            <a:off x="4963889" y="1820288"/>
            <a:ext cx="7019564" cy="1833301"/>
          </a:xfrm>
        </p:spPr>
        <p:txBody>
          <a:bodyPr>
            <a:normAutofit fontScale="90000"/>
          </a:bodyPr>
          <a:lstStyle/>
          <a:p>
            <a:r>
              <a:rPr lang="es-ES" dirty="0" err="1" smtClean="0"/>
              <a:t>Communication</a:t>
            </a:r>
            <a:r>
              <a:rPr lang="es-ES" dirty="0" smtClean="0"/>
              <a:t> and </a:t>
            </a:r>
            <a:r>
              <a:rPr lang="es-ES" dirty="0" err="1" smtClean="0"/>
              <a:t>visualisation</a:t>
            </a:r>
            <a:r>
              <a:rPr lang="es-ES" dirty="0" smtClean="0"/>
              <a:t> of </a:t>
            </a:r>
            <a:r>
              <a:rPr lang="es-ES" dirty="0" err="1" smtClean="0"/>
              <a:t>uncertainty</a:t>
            </a:r>
            <a:r>
              <a:rPr lang="es-ES" dirty="0" smtClean="0"/>
              <a:t> in </a:t>
            </a:r>
            <a:r>
              <a:rPr lang="es-ES" dirty="0" err="1" smtClean="0"/>
              <a:t>climate</a:t>
            </a:r>
            <a:r>
              <a:rPr lang="es-ES" dirty="0" smtClean="0"/>
              <a:t> </a:t>
            </a:r>
            <a:r>
              <a:rPr lang="es-ES" dirty="0" err="1" smtClean="0"/>
              <a:t>services</a:t>
            </a:r>
            <a:endParaRPr lang="es-ES" dirty="0"/>
          </a:p>
        </p:txBody>
      </p:sp>
      <p:sp>
        <p:nvSpPr>
          <p:cNvPr id="5" name="Subtítulo 4"/>
          <p:cNvSpPr>
            <a:spLocks noGrp="1"/>
          </p:cNvSpPr>
          <p:nvPr>
            <p:ph type="subTitle" idx="1"/>
          </p:nvPr>
        </p:nvSpPr>
        <p:spPr>
          <a:xfrm>
            <a:off x="4963889" y="3907857"/>
            <a:ext cx="6702593" cy="1081839"/>
          </a:xfrm>
        </p:spPr>
        <p:txBody>
          <a:bodyPr/>
          <a:lstStyle/>
          <a:p>
            <a:r>
              <a:rPr lang="es-ES" dirty="0" smtClean="0"/>
              <a:t>Marta Terrado</a:t>
            </a:r>
          </a:p>
          <a:p>
            <a:r>
              <a:rPr lang="es-ES" sz="2000" dirty="0" err="1" smtClean="0"/>
              <a:t>Earth</a:t>
            </a:r>
            <a:r>
              <a:rPr lang="es-ES" sz="2000" dirty="0" smtClean="0"/>
              <a:t> </a:t>
            </a:r>
            <a:r>
              <a:rPr lang="es-ES" sz="2000" dirty="0" err="1" smtClean="0"/>
              <a:t>Sciences</a:t>
            </a:r>
            <a:r>
              <a:rPr lang="es-ES" sz="2000" dirty="0" smtClean="0"/>
              <a:t> </a:t>
            </a:r>
            <a:r>
              <a:rPr lang="es-ES" sz="2000" dirty="0" err="1" smtClean="0"/>
              <a:t>Department</a:t>
            </a:r>
            <a:r>
              <a:rPr lang="es-ES" sz="2000" dirty="0" smtClean="0"/>
              <a:t>, Barcelona </a:t>
            </a:r>
            <a:r>
              <a:rPr lang="es-ES" sz="2000" dirty="0" err="1" smtClean="0"/>
              <a:t>Supercomputing</a:t>
            </a:r>
            <a:r>
              <a:rPr lang="es-ES" sz="2000" dirty="0" smtClean="0"/>
              <a:t> Center</a:t>
            </a:r>
            <a:endParaRPr lang="es-ES" sz="2000" dirty="0"/>
          </a:p>
        </p:txBody>
      </p:sp>
      <p:sp>
        <p:nvSpPr>
          <p:cNvPr id="6" name="Marcador de texto 5"/>
          <p:cNvSpPr>
            <a:spLocks noGrp="1"/>
          </p:cNvSpPr>
          <p:nvPr>
            <p:ph type="body" sz="quarter" idx="10"/>
          </p:nvPr>
        </p:nvSpPr>
        <p:spPr>
          <a:xfrm>
            <a:off x="409788" y="6095686"/>
            <a:ext cx="3255433" cy="487533"/>
          </a:xfrm>
        </p:spPr>
        <p:txBody>
          <a:bodyPr/>
          <a:lstStyle/>
          <a:p>
            <a:r>
              <a:rPr lang="es-ES" b="1" dirty="0" smtClean="0"/>
              <a:t>18 June 2020</a:t>
            </a:r>
            <a:endParaRPr lang="es-ES" b="1" dirty="0"/>
          </a:p>
        </p:txBody>
      </p:sp>
      <p:sp>
        <p:nvSpPr>
          <p:cNvPr id="7" name="Marcador de texto 6"/>
          <p:cNvSpPr>
            <a:spLocks noGrp="1"/>
          </p:cNvSpPr>
          <p:nvPr>
            <p:ph type="body" sz="quarter" idx="11"/>
          </p:nvPr>
        </p:nvSpPr>
        <p:spPr>
          <a:xfrm>
            <a:off x="374740" y="5738385"/>
            <a:ext cx="3325528" cy="479536"/>
          </a:xfrm>
        </p:spPr>
        <p:txBody>
          <a:bodyPr>
            <a:normAutofit/>
          </a:bodyPr>
          <a:lstStyle/>
          <a:p>
            <a:pPr algn="ctr"/>
            <a:r>
              <a:rPr lang="es-ES" b="1" dirty="0" smtClean="0">
                <a:solidFill>
                  <a:schemeClr val="bg1"/>
                </a:solidFill>
              </a:rPr>
              <a:t>MED-GOLD LIVING LAB</a:t>
            </a:r>
            <a:endParaRPr lang="es-ES" b="1" dirty="0">
              <a:solidFill>
                <a:schemeClr val="bg1"/>
              </a:solidFill>
            </a:endParaRPr>
          </a:p>
        </p:txBody>
      </p:sp>
      <p:sp>
        <p:nvSpPr>
          <p:cNvPr id="8" name="Rectangle 23">
            <a:extLst/>
          </p:cNvPr>
          <p:cNvSpPr/>
          <p:nvPr/>
        </p:nvSpPr>
        <p:spPr>
          <a:xfrm>
            <a:off x="5993871" y="5687006"/>
            <a:ext cx="5989581" cy="900246"/>
          </a:xfrm>
          <a:prstGeom prst="rect">
            <a:avLst/>
          </a:prstGeom>
        </p:spPr>
        <p:txBody>
          <a:bodyPr wrap="square">
            <a:spAutoFit/>
          </a:bodyPr>
          <a:lstStyle/>
          <a:p>
            <a:pPr>
              <a:defRPr/>
            </a:pPr>
            <a:r>
              <a:rPr lang="en-US" sz="1050" dirty="0">
                <a:latin typeface="Arial" panose="020B0604020202020204" pitchFamily="34" charset="0"/>
                <a:ea typeface="Ebrima" panose="02000000000000000000" pitchFamily="2" charset="0"/>
                <a:cs typeface="Arial" panose="020B0604020202020204" pitchFamily="34" charset="0"/>
              </a:rPr>
              <a:t>The projects participating in this presentation have received funding from the European Union’s Horizon </a:t>
            </a:r>
            <a:r>
              <a:rPr lang="en-US" sz="1050" dirty="0" smtClean="0">
                <a:latin typeface="Arial" panose="020B0604020202020204" pitchFamily="34" charset="0"/>
                <a:ea typeface="Ebrima" panose="02000000000000000000" pitchFamily="2" charset="0"/>
                <a:cs typeface="Arial" panose="020B0604020202020204" pitchFamily="34" charset="0"/>
              </a:rPr>
              <a:t>2020 and FP7 </a:t>
            </a:r>
            <a:r>
              <a:rPr lang="en-US" sz="1050" dirty="0">
                <a:latin typeface="Arial" panose="020B0604020202020204" pitchFamily="34" charset="0"/>
                <a:ea typeface="Ebrima" panose="02000000000000000000" pitchFamily="2" charset="0"/>
                <a:cs typeface="Arial" panose="020B0604020202020204" pitchFamily="34" charset="0"/>
              </a:rPr>
              <a:t>research and innovation </a:t>
            </a:r>
            <a:r>
              <a:rPr lang="en-US" sz="1050" dirty="0" err="1" smtClean="0">
                <a:latin typeface="Arial" panose="020B0604020202020204" pitchFamily="34" charset="0"/>
                <a:ea typeface="Ebrima" panose="02000000000000000000" pitchFamily="2" charset="0"/>
                <a:cs typeface="Arial" panose="020B0604020202020204" pitchFamily="34" charset="0"/>
              </a:rPr>
              <a:t>programmes</a:t>
            </a:r>
            <a:r>
              <a:rPr lang="en-US" sz="1050" dirty="0" smtClean="0">
                <a:latin typeface="Arial" panose="020B0604020202020204" pitchFamily="34" charset="0"/>
                <a:ea typeface="Ebrima" panose="02000000000000000000" pitchFamily="2" charset="0"/>
                <a:cs typeface="Arial" panose="020B0604020202020204" pitchFamily="34" charset="0"/>
              </a:rPr>
              <a:t> </a:t>
            </a:r>
            <a:r>
              <a:rPr lang="en-US" sz="1050" dirty="0">
                <a:latin typeface="Arial" panose="020B0604020202020204" pitchFamily="34" charset="0"/>
                <a:ea typeface="Ebrima" panose="02000000000000000000" pitchFamily="2" charset="0"/>
                <a:cs typeface="Arial" panose="020B0604020202020204" pitchFamily="34" charset="0"/>
              </a:rPr>
              <a:t>under grant </a:t>
            </a:r>
            <a:r>
              <a:rPr lang="en-US" sz="1050" dirty="0" smtClean="0">
                <a:latin typeface="Arial" panose="020B0604020202020204" pitchFamily="34" charset="0"/>
                <a:ea typeface="Ebrima" panose="02000000000000000000" pitchFamily="2" charset="0"/>
                <a:cs typeface="Arial" panose="020B0604020202020204" pitchFamily="34" charset="0"/>
              </a:rPr>
              <a:t>agreements nº776467 (MED-GOLD), </a:t>
            </a:r>
            <a:r>
              <a:rPr lang="en-US" sz="1050" dirty="0">
                <a:latin typeface="Arial" panose="020B0604020202020204" pitchFamily="34" charset="0"/>
                <a:ea typeface="Ebrima" panose="02000000000000000000" pitchFamily="2" charset="0"/>
                <a:cs typeface="Arial" panose="020B0604020202020204" pitchFamily="34" charset="0"/>
              </a:rPr>
              <a:t>n°776787 (S2S4E), </a:t>
            </a:r>
            <a:r>
              <a:rPr lang="en-US" sz="1050" dirty="0" smtClean="0">
                <a:latin typeface="Arial" panose="020B0604020202020204" pitchFamily="34" charset="0"/>
                <a:ea typeface="Ebrima" panose="02000000000000000000" pitchFamily="2" charset="0"/>
                <a:cs typeface="Arial" panose="020B0604020202020204" pitchFamily="34" charset="0"/>
              </a:rPr>
              <a:t>nº730253 </a:t>
            </a:r>
            <a:r>
              <a:rPr lang="en-US" sz="1050" dirty="0">
                <a:latin typeface="Arial" panose="020B0604020202020204" pitchFamily="34" charset="0"/>
                <a:ea typeface="Ebrima" panose="02000000000000000000" pitchFamily="2" charset="0"/>
                <a:cs typeface="Arial" panose="020B0604020202020204" pitchFamily="34" charset="0"/>
              </a:rPr>
              <a:t>(VISCA) and </a:t>
            </a:r>
            <a:r>
              <a:rPr lang="en-US" sz="1050" dirty="0" smtClean="0">
                <a:latin typeface="Arial" panose="020B0604020202020204" pitchFamily="34" charset="0"/>
                <a:ea typeface="Ebrima" panose="02000000000000000000" pitchFamily="2" charset="0"/>
                <a:cs typeface="Arial" panose="020B0604020202020204" pitchFamily="34" charset="0"/>
              </a:rPr>
              <a:t>nº308291 (EUPORIAS). The </a:t>
            </a:r>
            <a:r>
              <a:rPr lang="en-US" sz="1050" dirty="0">
                <a:latin typeface="Arial" panose="020B0604020202020204" pitchFamily="34" charset="0"/>
                <a:ea typeface="Ebrima" panose="02000000000000000000" pitchFamily="2" charset="0"/>
                <a:cs typeface="Arial" panose="020B0604020202020204" pitchFamily="34" charset="0"/>
              </a:rPr>
              <a:t>content of this presentation reflects only the author’s view. The European Commission is not responsible for any use that may be made of the information it contains.</a:t>
            </a:r>
          </a:p>
        </p:txBody>
      </p:sp>
      <p:pic>
        <p:nvPicPr>
          <p:cNvPr id="9" name="Imag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49142" y="5845159"/>
            <a:ext cx="868917" cy="57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oogle Shape;184;p40"/>
          <p:cNvGrpSpPr/>
          <p:nvPr/>
        </p:nvGrpSpPr>
        <p:grpSpPr>
          <a:xfrm>
            <a:off x="1521046" y="4417317"/>
            <a:ext cx="1032915" cy="1261989"/>
            <a:chOff x="4706660" y="1231283"/>
            <a:chExt cx="2618258" cy="2953526"/>
          </a:xfrm>
        </p:grpSpPr>
        <p:sp>
          <p:nvSpPr>
            <p:cNvPr id="11" name="Google Shape;185;p40"/>
            <p:cNvSpPr/>
            <p:nvPr/>
          </p:nvSpPr>
          <p:spPr>
            <a:xfrm>
              <a:off x="5680139" y="1407429"/>
              <a:ext cx="791241" cy="178064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86;p40"/>
            <p:cNvSpPr/>
            <p:nvPr/>
          </p:nvSpPr>
          <p:spPr>
            <a:xfrm>
              <a:off x="4706660" y="1395823"/>
              <a:ext cx="712491" cy="175638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87;p40"/>
            <p:cNvSpPr/>
            <p:nvPr/>
          </p:nvSpPr>
          <p:spPr>
            <a:xfrm>
              <a:off x="6682229" y="1231283"/>
              <a:ext cx="627684" cy="19558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88;p40"/>
            <p:cNvSpPr/>
            <p:nvPr/>
          </p:nvSpPr>
          <p:spPr>
            <a:xfrm>
              <a:off x="4777409" y="3345586"/>
              <a:ext cx="348615" cy="837565"/>
            </a:xfrm>
            <a:custGeom>
              <a:avLst/>
              <a:gdLst/>
              <a:ahLst/>
              <a:cxnLst/>
              <a:rect l="l" t="t" r="r" b="b"/>
              <a:pathLst>
                <a:path w="348614" h="837564" extrusionOk="0">
                  <a:moveTo>
                    <a:pt x="335597" y="303098"/>
                  </a:moveTo>
                  <a:lnTo>
                    <a:pt x="280136" y="303098"/>
                  </a:lnTo>
                  <a:lnTo>
                    <a:pt x="280158" y="358524"/>
                  </a:lnTo>
                  <a:lnTo>
                    <a:pt x="284213" y="796010"/>
                  </a:lnTo>
                  <a:lnTo>
                    <a:pt x="298566" y="834754"/>
                  </a:lnTo>
                  <a:lnTo>
                    <a:pt x="309727" y="837336"/>
                  </a:lnTo>
                  <a:lnTo>
                    <a:pt x="315914" y="836188"/>
                  </a:lnTo>
                  <a:lnTo>
                    <a:pt x="345197" y="798944"/>
                  </a:lnTo>
                  <a:lnTo>
                    <a:pt x="348513" y="775601"/>
                  </a:lnTo>
                  <a:lnTo>
                    <a:pt x="348320" y="737339"/>
                  </a:lnTo>
                  <a:lnTo>
                    <a:pt x="347775" y="696506"/>
                  </a:lnTo>
                  <a:lnTo>
                    <a:pt x="346752" y="644513"/>
                  </a:lnTo>
                  <a:lnTo>
                    <a:pt x="345430" y="592069"/>
                  </a:lnTo>
                  <a:lnTo>
                    <a:pt x="343697" y="533483"/>
                  </a:lnTo>
                  <a:lnTo>
                    <a:pt x="341579" y="469815"/>
                  </a:lnTo>
                  <a:lnTo>
                    <a:pt x="336394" y="327032"/>
                  </a:lnTo>
                  <a:lnTo>
                    <a:pt x="335597" y="303098"/>
                  </a:lnTo>
                  <a:close/>
                </a:path>
                <a:path w="348614" h="837564" extrusionOk="0">
                  <a:moveTo>
                    <a:pt x="32143" y="16840"/>
                  </a:moveTo>
                  <a:lnTo>
                    <a:pt x="2393" y="66871"/>
                  </a:lnTo>
                  <a:lnTo>
                    <a:pt x="1686" y="128052"/>
                  </a:lnTo>
                  <a:lnTo>
                    <a:pt x="1621" y="177957"/>
                  </a:lnTo>
                  <a:lnTo>
                    <a:pt x="5105" y="573024"/>
                  </a:lnTo>
                  <a:lnTo>
                    <a:pt x="0" y="742429"/>
                  </a:lnTo>
                  <a:lnTo>
                    <a:pt x="9448" y="789381"/>
                  </a:lnTo>
                  <a:lnTo>
                    <a:pt x="45923" y="806729"/>
                  </a:lnTo>
                  <a:lnTo>
                    <a:pt x="52842" y="797957"/>
                  </a:lnTo>
                  <a:lnTo>
                    <a:pt x="57788" y="788482"/>
                  </a:lnTo>
                  <a:lnTo>
                    <a:pt x="60757" y="778307"/>
                  </a:lnTo>
                  <a:lnTo>
                    <a:pt x="61747" y="767435"/>
                  </a:lnTo>
                  <a:lnTo>
                    <a:pt x="53176" y="342893"/>
                  </a:lnTo>
                  <a:lnTo>
                    <a:pt x="53231" y="311637"/>
                  </a:lnTo>
                  <a:lnTo>
                    <a:pt x="53581" y="285111"/>
                  </a:lnTo>
                  <a:lnTo>
                    <a:pt x="54219" y="251019"/>
                  </a:lnTo>
                  <a:lnTo>
                    <a:pt x="55117" y="211759"/>
                  </a:lnTo>
                  <a:lnTo>
                    <a:pt x="109796" y="211759"/>
                  </a:lnTo>
                  <a:lnTo>
                    <a:pt x="103073" y="183184"/>
                  </a:lnTo>
                  <a:lnTo>
                    <a:pt x="83716" y="111173"/>
                  </a:lnTo>
                  <a:lnTo>
                    <a:pt x="65441" y="59445"/>
                  </a:lnTo>
                  <a:lnTo>
                    <a:pt x="48250" y="28001"/>
                  </a:lnTo>
                  <a:lnTo>
                    <a:pt x="32143" y="16840"/>
                  </a:lnTo>
                  <a:close/>
                </a:path>
                <a:path w="348614" h="837564" extrusionOk="0">
                  <a:moveTo>
                    <a:pt x="109796" y="211759"/>
                  </a:moveTo>
                  <a:lnTo>
                    <a:pt x="55117" y="211759"/>
                  </a:lnTo>
                  <a:lnTo>
                    <a:pt x="59479" y="230574"/>
                  </a:lnTo>
                  <a:lnTo>
                    <a:pt x="65952" y="256405"/>
                  </a:lnTo>
                  <a:lnTo>
                    <a:pt x="74532" y="289253"/>
                  </a:lnTo>
                  <a:lnTo>
                    <a:pt x="85216" y="329120"/>
                  </a:lnTo>
                  <a:lnTo>
                    <a:pt x="102115" y="395434"/>
                  </a:lnTo>
                  <a:lnTo>
                    <a:pt x="115258" y="455584"/>
                  </a:lnTo>
                  <a:lnTo>
                    <a:pt x="124645" y="509570"/>
                  </a:lnTo>
                  <a:lnTo>
                    <a:pt x="130278" y="557390"/>
                  </a:lnTo>
                  <a:lnTo>
                    <a:pt x="132156" y="599046"/>
                  </a:lnTo>
                  <a:lnTo>
                    <a:pt x="134484" y="641684"/>
                  </a:lnTo>
                  <a:lnTo>
                    <a:pt x="141470" y="672141"/>
                  </a:lnTo>
                  <a:lnTo>
                    <a:pt x="153110" y="690414"/>
                  </a:lnTo>
                  <a:lnTo>
                    <a:pt x="169405" y="696506"/>
                  </a:lnTo>
                  <a:lnTo>
                    <a:pt x="179837" y="694975"/>
                  </a:lnTo>
                  <a:lnTo>
                    <a:pt x="204622" y="663854"/>
                  </a:lnTo>
                  <a:lnTo>
                    <a:pt x="212788" y="624560"/>
                  </a:lnTo>
                  <a:lnTo>
                    <a:pt x="214134" y="614349"/>
                  </a:lnTo>
                  <a:lnTo>
                    <a:pt x="215163" y="607885"/>
                  </a:lnTo>
                  <a:lnTo>
                    <a:pt x="215849" y="605167"/>
                  </a:lnTo>
                  <a:lnTo>
                    <a:pt x="215849" y="598538"/>
                  </a:lnTo>
                  <a:lnTo>
                    <a:pt x="220535" y="568796"/>
                  </a:lnTo>
                  <a:lnTo>
                    <a:pt x="226053" y="540372"/>
                  </a:lnTo>
                  <a:lnTo>
                    <a:pt x="177063" y="540372"/>
                  </a:lnTo>
                  <a:lnTo>
                    <a:pt x="174927" y="529667"/>
                  </a:lnTo>
                  <a:lnTo>
                    <a:pt x="170557" y="506753"/>
                  </a:lnTo>
                  <a:lnTo>
                    <a:pt x="163954" y="471626"/>
                  </a:lnTo>
                  <a:lnTo>
                    <a:pt x="155117" y="424281"/>
                  </a:lnTo>
                  <a:lnTo>
                    <a:pt x="146671" y="380431"/>
                  </a:lnTo>
                  <a:lnTo>
                    <a:pt x="137244" y="334395"/>
                  </a:lnTo>
                  <a:lnTo>
                    <a:pt x="126595" y="285111"/>
                  </a:lnTo>
                  <a:lnTo>
                    <a:pt x="115445" y="235770"/>
                  </a:lnTo>
                  <a:lnTo>
                    <a:pt x="109796" y="211759"/>
                  </a:lnTo>
                  <a:close/>
                </a:path>
                <a:path w="348614" h="837564" extrusionOk="0">
                  <a:moveTo>
                    <a:pt x="310921" y="0"/>
                  </a:moveTo>
                  <a:lnTo>
                    <a:pt x="295274" y="0"/>
                  </a:lnTo>
                  <a:lnTo>
                    <a:pt x="287794" y="2717"/>
                  </a:lnTo>
                  <a:lnTo>
                    <a:pt x="273507" y="13601"/>
                  </a:lnTo>
                  <a:lnTo>
                    <a:pt x="269239" y="20751"/>
                  </a:lnTo>
                  <a:lnTo>
                    <a:pt x="267893" y="29591"/>
                  </a:lnTo>
                  <a:lnTo>
                    <a:pt x="267893" y="35712"/>
                  </a:lnTo>
                  <a:lnTo>
                    <a:pt x="264362" y="80636"/>
                  </a:lnTo>
                  <a:lnTo>
                    <a:pt x="259074" y="128052"/>
                  </a:lnTo>
                  <a:lnTo>
                    <a:pt x="252029" y="177957"/>
                  </a:lnTo>
                  <a:lnTo>
                    <a:pt x="243187" y="230574"/>
                  </a:lnTo>
                  <a:lnTo>
                    <a:pt x="232676" y="285229"/>
                  </a:lnTo>
                  <a:lnTo>
                    <a:pt x="220564" y="342893"/>
                  </a:lnTo>
                  <a:lnTo>
                    <a:pt x="203593" y="419950"/>
                  </a:lnTo>
                  <a:lnTo>
                    <a:pt x="194663" y="460003"/>
                  </a:lnTo>
                  <a:lnTo>
                    <a:pt x="187266" y="493425"/>
                  </a:lnTo>
                  <a:lnTo>
                    <a:pt x="181399" y="520215"/>
                  </a:lnTo>
                  <a:lnTo>
                    <a:pt x="177063" y="540372"/>
                  </a:lnTo>
                  <a:lnTo>
                    <a:pt x="226053" y="540372"/>
                  </a:lnTo>
                  <a:lnTo>
                    <a:pt x="227453" y="533157"/>
                  </a:lnTo>
                  <a:lnTo>
                    <a:pt x="236605" y="491619"/>
                  </a:lnTo>
                  <a:lnTo>
                    <a:pt x="247992" y="444182"/>
                  </a:lnTo>
                  <a:lnTo>
                    <a:pt x="259375" y="397574"/>
                  </a:lnTo>
                  <a:lnTo>
                    <a:pt x="268527" y="358524"/>
                  </a:lnTo>
                  <a:lnTo>
                    <a:pt x="275448" y="327032"/>
                  </a:lnTo>
                  <a:lnTo>
                    <a:pt x="280136" y="303098"/>
                  </a:lnTo>
                  <a:lnTo>
                    <a:pt x="335597" y="303098"/>
                  </a:lnTo>
                  <a:lnTo>
                    <a:pt x="332713" y="210058"/>
                  </a:lnTo>
                  <a:lnTo>
                    <a:pt x="331363" y="156552"/>
                  </a:lnTo>
                  <a:lnTo>
                    <a:pt x="330399" y="108129"/>
                  </a:lnTo>
                  <a:lnTo>
                    <a:pt x="329849" y="66871"/>
                  </a:lnTo>
                  <a:lnTo>
                    <a:pt x="329628" y="20066"/>
                  </a:lnTo>
                  <a:lnTo>
                    <a:pt x="327164" y="14033"/>
                  </a:lnTo>
                  <a:lnTo>
                    <a:pt x="317296" y="2806"/>
                  </a:lnTo>
                  <a:lnTo>
                    <a:pt x="310921"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89;p40"/>
            <p:cNvSpPr/>
            <p:nvPr/>
          </p:nvSpPr>
          <p:spPr>
            <a:xfrm>
              <a:off x="5192259" y="3363952"/>
              <a:ext cx="188595" cy="797560"/>
            </a:xfrm>
            <a:custGeom>
              <a:avLst/>
              <a:gdLst/>
              <a:ahLst/>
              <a:cxnLst/>
              <a:rect l="l" t="t" r="r" b="b"/>
              <a:pathLst>
                <a:path w="188595" h="797560" extrusionOk="0">
                  <a:moveTo>
                    <a:pt x="103581" y="0"/>
                  </a:moveTo>
                  <a:lnTo>
                    <a:pt x="26022" y="9182"/>
                  </a:lnTo>
                  <a:lnTo>
                    <a:pt x="0" y="45923"/>
                  </a:lnTo>
                  <a:lnTo>
                    <a:pt x="0" y="49491"/>
                  </a:lnTo>
                  <a:lnTo>
                    <a:pt x="445" y="59733"/>
                  </a:lnTo>
                  <a:lnTo>
                    <a:pt x="1782" y="72077"/>
                  </a:lnTo>
                  <a:lnTo>
                    <a:pt x="4013" y="86523"/>
                  </a:lnTo>
                  <a:lnTo>
                    <a:pt x="10263" y="119591"/>
                  </a:lnTo>
                  <a:lnTo>
                    <a:pt x="12498" y="133943"/>
                  </a:lnTo>
                  <a:lnTo>
                    <a:pt x="13840" y="146128"/>
                  </a:lnTo>
                  <a:lnTo>
                    <a:pt x="14287" y="156146"/>
                  </a:lnTo>
                  <a:lnTo>
                    <a:pt x="14287" y="771182"/>
                  </a:lnTo>
                  <a:lnTo>
                    <a:pt x="15646" y="777481"/>
                  </a:lnTo>
                  <a:lnTo>
                    <a:pt x="48789" y="796590"/>
                  </a:lnTo>
                  <a:lnTo>
                    <a:pt x="66332" y="797547"/>
                  </a:lnTo>
                  <a:lnTo>
                    <a:pt x="98983" y="797547"/>
                  </a:lnTo>
                  <a:lnTo>
                    <a:pt x="140063" y="795597"/>
                  </a:lnTo>
                  <a:lnTo>
                    <a:pt x="178584" y="778540"/>
                  </a:lnTo>
                  <a:lnTo>
                    <a:pt x="188290" y="765911"/>
                  </a:lnTo>
                  <a:lnTo>
                    <a:pt x="188290" y="762342"/>
                  </a:lnTo>
                  <a:lnTo>
                    <a:pt x="184558" y="750284"/>
                  </a:lnTo>
                  <a:lnTo>
                    <a:pt x="173364" y="741672"/>
                  </a:lnTo>
                  <a:lnTo>
                    <a:pt x="159542" y="737844"/>
                  </a:lnTo>
                  <a:lnTo>
                    <a:pt x="70408" y="737844"/>
                  </a:lnTo>
                  <a:lnTo>
                    <a:pt x="70408" y="415353"/>
                  </a:lnTo>
                  <a:lnTo>
                    <a:pt x="74498" y="410260"/>
                  </a:lnTo>
                  <a:lnTo>
                    <a:pt x="81635" y="407708"/>
                  </a:lnTo>
                  <a:lnTo>
                    <a:pt x="128122" y="407708"/>
                  </a:lnTo>
                  <a:lnTo>
                    <a:pt x="132664" y="405498"/>
                  </a:lnTo>
                  <a:lnTo>
                    <a:pt x="142875" y="392569"/>
                  </a:lnTo>
                  <a:lnTo>
                    <a:pt x="145427" y="385254"/>
                  </a:lnTo>
                  <a:lnTo>
                    <a:pt x="145427" y="368922"/>
                  </a:lnTo>
                  <a:lnTo>
                    <a:pt x="142278" y="361949"/>
                  </a:lnTo>
                  <a:lnTo>
                    <a:pt x="136538" y="356679"/>
                  </a:lnTo>
                  <a:lnTo>
                    <a:pt x="65824" y="356679"/>
                  </a:lnTo>
                  <a:lnTo>
                    <a:pt x="65981" y="346140"/>
                  </a:lnTo>
                  <a:lnTo>
                    <a:pt x="66457" y="332887"/>
                  </a:lnTo>
                  <a:lnTo>
                    <a:pt x="67254" y="316922"/>
                  </a:lnTo>
                  <a:lnTo>
                    <a:pt x="69493" y="279418"/>
                  </a:lnTo>
                  <a:lnTo>
                    <a:pt x="70291" y="262978"/>
                  </a:lnTo>
                  <a:lnTo>
                    <a:pt x="70769" y="248929"/>
                  </a:lnTo>
                  <a:lnTo>
                    <a:pt x="70929" y="237274"/>
                  </a:lnTo>
                  <a:lnTo>
                    <a:pt x="62763" y="64808"/>
                  </a:lnTo>
                  <a:lnTo>
                    <a:pt x="65138" y="64465"/>
                  </a:lnTo>
                  <a:lnTo>
                    <a:pt x="68884" y="64300"/>
                  </a:lnTo>
                  <a:lnTo>
                    <a:pt x="114931" y="64300"/>
                  </a:lnTo>
                  <a:lnTo>
                    <a:pt x="124851" y="63370"/>
                  </a:lnTo>
                  <a:lnTo>
                    <a:pt x="139682" y="57534"/>
                  </a:lnTo>
                  <a:lnTo>
                    <a:pt x="148582" y="47806"/>
                  </a:lnTo>
                  <a:lnTo>
                    <a:pt x="151549" y="34188"/>
                  </a:lnTo>
                  <a:lnTo>
                    <a:pt x="150544" y="26904"/>
                  </a:lnTo>
                  <a:lnTo>
                    <a:pt x="119459" y="2362"/>
                  </a:lnTo>
                  <a:lnTo>
                    <a:pt x="111503" y="590"/>
                  </a:lnTo>
                  <a:lnTo>
                    <a:pt x="103581" y="0"/>
                  </a:lnTo>
                  <a:close/>
                </a:path>
                <a:path w="188595" h="797560" extrusionOk="0">
                  <a:moveTo>
                    <a:pt x="128587" y="734783"/>
                  </a:moveTo>
                  <a:lnTo>
                    <a:pt x="123229" y="734974"/>
                  </a:lnTo>
                  <a:lnTo>
                    <a:pt x="94105" y="736505"/>
                  </a:lnTo>
                  <a:lnTo>
                    <a:pt x="70408" y="737844"/>
                  </a:lnTo>
                  <a:lnTo>
                    <a:pt x="159542" y="737844"/>
                  </a:lnTo>
                  <a:lnTo>
                    <a:pt x="154677" y="736503"/>
                  </a:lnTo>
                  <a:lnTo>
                    <a:pt x="128587" y="734783"/>
                  </a:lnTo>
                  <a:close/>
                </a:path>
                <a:path w="188595" h="797560" extrusionOk="0">
                  <a:moveTo>
                    <a:pt x="128122" y="407708"/>
                  </a:moveTo>
                  <a:lnTo>
                    <a:pt x="91846" y="407708"/>
                  </a:lnTo>
                  <a:lnTo>
                    <a:pt x="117868" y="408724"/>
                  </a:lnTo>
                  <a:lnTo>
                    <a:pt x="126034" y="408724"/>
                  </a:lnTo>
                  <a:lnTo>
                    <a:pt x="128122" y="407708"/>
                  </a:lnTo>
                  <a:close/>
                </a:path>
                <a:path w="188595" h="797560" extrusionOk="0">
                  <a:moveTo>
                    <a:pt x="122542" y="347497"/>
                  </a:moveTo>
                  <a:lnTo>
                    <a:pt x="114554" y="347497"/>
                  </a:lnTo>
                  <a:lnTo>
                    <a:pt x="107964" y="347847"/>
                  </a:lnTo>
                  <a:lnTo>
                    <a:pt x="100198" y="348899"/>
                  </a:lnTo>
                  <a:lnTo>
                    <a:pt x="91252" y="350653"/>
                  </a:lnTo>
                  <a:lnTo>
                    <a:pt x="81127" y="353110"/>
                  </a:lnTo>
                  <a:lnTo>
                    <a:pt x="74663" y="354812"/>
                  </a:lnTo>
                  <a:lnTo>
                    <a:pt x="69557" y="355993"/>
                  </a:lnTo>
                  <a:lnTo>
                    <a:pt x="65824" y="356679"/>
                  </a:lnTo>
                  <a:lnTo>
                    <a:pt x="136538" y="356679"/>
                  </a:lnTo>
                  <a:lnTo>
                    <a:pt x="129679" y="350380"/>
                  </a:lnTo>
                  <a:lnTo>
                    <a:pt x="122542" y="347497"/>
                  </a:lnTo>
                  <a:close/>
                </a:path>
                <a:path w="188595" h="797560" extrusionOk="0">
                  <a:moveTo>
                    <a:pt x="114931" y="64300"/>
                  </a:moveTo>
                  <a:lnTo>
                    <a:pt x="73990" y="64300"/>
                  </a:lnTo>
                  <a:lnTo>
                    <a:pt x="104089" y="65316"/>
                  </a:lnTo>
                  <a:lnTo>
                    <a:pt x="114931" y="6430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90;p40"/>
            <p:cNvSpPr/>
            <p:nvPr/>
          </p:nvSpPr>
          <p:spPr>
            <a:xfrm>
              <a:off x="5412186"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7"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92" y="63430"/>
                  </a:lnTo>
                  <a:lnTo>
                    <a:pt x="97201"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91;p40"/>
            <p:cNvSpPr/>
            <p:nvPr/>
          </p:nvSpPr>
          <p:spPr>
            <a:xfrm>
              <a:off x="5801003" y="3748183"/>
              <a:ext cx="225539" cy="72453"/>
            </a:xfrm>
            <a:prstGeom prst="rect">
              <a:avLst/>
            </a:pr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92;p40"/>
            <p:cNvSpPr/>
            <p:nvPr/>
          </p:nvSpPr>
          <p:spPr>
            <a:xfrm>
              <a:off x="6126106" y="3343296"/>
              <a:ext cx="321310" cy="839469"/>
            </a:xfrm>
            <a:custGeom>
              <a:avLst/>
              <a:gdLst/>
              <a:ahLst/>
              <a:cxnLst/>
              <a:rect l="l" t="t" r="r" b="b"/>
              <a:pathLst>
                <a:path w="321309" h="839470" extrusionOk="0">
                  <a:moveTo>
                    <a:pt x="174438" y="0"/>
                  </a:moveTo>
                  <a:lnTo>
                    <a:pt x="129159" y="7200"/>
                  </a:lnTo>
                  <a:lnTo>
                    <a:pt x="89233" y="29336"/>
                  </a:lnTo>
                  <a:lnTo>
                    <a:pt x="58614" y="63525"/>
                  </a:lnTo>
                  <a:lnTo>
                    <a:pt x="36160" y="105613"/>
                  </a:lnTo>
                  <a:lnTo>
                    <a:pt x="23673" y="141739"/>
                  </a:lnTo>
                  <a:lnTo>
                    <a:pt x="13264" y="187386"/>
                  </a:lnTo>
                  <a:lnTo>
                    <a:pt x="6569" y="227317"/>
                  </a:lnTo>
                  <a:lnTo>
                    <a:pt x="1591" y="285483"/>
                  </a:lnTo>
                  <a:lnTo>
                    <a:pt x="343" y="325283"/>
                  </a:lnTo>
                  <a:lnTo>
                    <a:pt x="0" y="382943"/>
                  </a:lnTo>
                  <a:lnTo>
                    <a:pt x="448" y="449275"/>
                  </a:lnTo>
                  <a:lnTo>
                    <a:pt x="606" y="477310"/>
                  </a:lnTo>
                  <a:lnTo>
                    <a:pt x="1878" y="527059"/>
                  </a:lnTo>
                  <a:lnTo>
                    <a:pt x="5415" y="579648"/>
                  </a:lnTo>
                  <a:lnTo>
                    <a:pt x="10485" y="620597"/>
                  </a:lnTo>
                  <a:lnTo>
                    <a:pt x="20349" y="675322"/>
                  </a:lnTo>
                  <a:lnTo>
                    <a:pt x="33739" y="719718"/>
                  </a:lnTo>
                  <a:lnTo>
                    <a:pt x="56569" y="766152"/>
                  </a:lnTo>
                  <a:lnTo>
                    <a:pt x="87700" y="804548"/>
                  </a:lnTo>
                  <a:lnTo>
                    <a:pt x="130051" y="829932"/>
                  </a:lnTo>
                  <a:lnTo>
                    <a:pt x="174958" y="839127"/>
                  </a:lnTo>
                  <a:lnTo>
                    <a:pt x="190546" y="838039"/>
                  </a:lnTo>
                  <a:lnTo>
                    <a:pt x="206202" y="834780"/>
                  </a:lnTo>
                  <a:lnTo>
                    <a:pt x="221927" y="829354"/>
                  </a:lnTo>
                  <a:lnTo>
                    <a:pt x="237722" y="821766"/>
                  </a:lnTo>
                  <a:lnTo>
                    <a:pt x="245465" y="817589"/>
                  </a:lnTo>
                  <a:lnTo>
                    <a:pt x="251874" y="814241"/>
                  </a:lnTo>
                  <a:lnTo>
                    <a:pt x="256947" y="811722"/>
                  </a:lnTo>
                  <a:lnTo>
                    <a:pt x="260683" y="810031"/>
                  </a:lnTo>
                  <a:lnTo>
                    <a:pt x="319421" y="810031"/>
                  </a:lnTo>
                  <a:lnTo>
                    <a:pt x="320894" y="794727"/>
                  </a:lnTo>
                  <a:lnTo>
                    <a:pt x="320465" y="786053"/>
                  </a:lnTo>
                  <a:lnTo>
                    <a:pt x="181588" y="786053"/>
                  </a:lnTo>
                  <a:lnTo>
                    <a:pt x="164591" y="782196"/>
                  </a:lnTo>
                  <a:lnTo>
                    <a:pt x="126572" y="763570"/>
                  </a:lnTo>
                  <a:lnTo>
                    <a:pt x="93309" y="730181"/>
                  </a:lnTo>
                  <a:lnTo>
                    <a:pt x="78310" y="693375"/>
                  </a:lnTo>
                  <a:lnTo>
                    <a:pt x="64481" y="639610"/>
                  </a:lnTo>
                  <a:lnTo>
                    <a:pt x="57784" y="582842"/>
                  </a:lnTo>
                  <a:lnTo>
                    <a:pt x="56110" y="543646"/>
                  </a:lnTo>
                  <a:lnTo>
                    <a:pt x="55553" y="497243"/>
                  </a:lnTo>
                  <a:lnTo>
                    <a:pt x="56061" y="432434"/>
                  </a:lnTo>
                  <a:lnTo>
                    <a:pt x="55964" y="407689"/>
                  </a:lnTo>
                  <a:lnTo>
                    <a:pt x="56731" y="358197"/>
                  </a:lnTo>
                  <a:lnTo>
                    <a:pt x="58295" y="316070"/>
                  </a:lnTo>
                  <a:lnTo>
                    <a:pt x="62690" y="269671"/>
                  </a:lnTo>
                  <a:lnTo>
                    <a:pt x="64448" y="254267"/>
                  </a:lnTo>
                  <a:lnTo>
                    <a:pt x="72393" y="194665"/>
                  </a:lnTo>
                  <a:lnTo>
                    <a:pt x="83358" y="146951"/>
                  </a:lnTo>
                  <a:lnTo>
                    <a:pt x="103000" y="96685"/>
                  </a:lnTo>
                  <a:lnTo>
                    <a:pt x="129664" y="61350"/>
                  </a:lnTo>
                  <a:lnTo>
                    <a:pt x="164748" y="49237"/>
                  </a:lnTo>
                  <a:lnTo>
                    <a:pt x="212350" y="49237"/>
                  </a:lnTo>
                  <a:lnTo>
                    <a:pt x="219675" y="43281"/>
                  </a:lnTo>
                  <a:lnTo>
                    <a:pt x="222406" y="37325"/>
                  </a:lnTo>
                  <a:lnTo>
                    <a:pt x="222288" y="29336"/>
                  </a:lnTo>
                  <a:lnTo>
                    <a:pt x="219408" y="16878"/>
                  </a:lnTo>
                  <a:lnTo>
                    <a:pt x="210414" y="7583"/>
                  </a:lnTo>
                  <a:lnTo>
                    <a:pt x="195424" y="1957"/>
                  </a:lnTo>
                  <a:lnTo>
                    <a:pt x="174438" y="0"/>
                  </a:lnTo>
                  <a:close/>
                </a:path>
                <a:path w="321309" h="839470" extrusionOk="0">
                  <a:moveTo>
                    <a:pt x="319421" y="810031"/>
                  </a:moveTo>
                  <a:lnTo>
                    <a:pt x="260683" y="810031"/>
                  </a:lnTo>
                  <a:lnTo>
                    <a:pt x="260683" y="811060"/>
                  </a:lnTo>
                  <a:lnTo>
                    <a:pt x="266087" y="820648"/>
                  </a:lnTo>
                  <a:lnTo>
                    <a:pt x="273628" y="827503"/>
                  </a:lnTo>
                  <a:lnTo>
                    <a:pt x="283308" y="831619"/>
                  </a:lnTo>
                  <a:lnTo>
                    <a:pt x="295126" y="832992"/>
                  </a:lnTo>
                  <a:lnTo>
                    <a:pt x="306396" y="830602"/>
                  </a:lnTo>
                  <a:lnTo>
                    <a:pt x="314449" y="823428"/>
                  </a:lnTo>
                  <a:lnTo>
                    <a:pt x="319282" y="811470"/>
                  </a:lnTo>
                  <a:lnTo>
                    <a:pt x="319421" y="810031"/>
                  </a:lnTo>
                  <a:close/>
                </a:path>
                <a:path w="321309" h="839470" extrusionOk="0">
                  <a:moveTo>
                    <a:pt x="299975" y="622769"/>
                  </a:moveTo>
                  <a:lnTo>
                    <a:pt x="241799" y="622769"/>
                  </a:lnTo>
                  <a:lnTo>
                    <a:pt x="248589" y="640183"/>
                  </a:lnTo>
                  <a:lnTo>
                    <a:pt x="253662" y="665889"/>
                  </a:lnTo>
                  <a:lnTo>
                    <a:pt x="257013" y="699886"/>
                  </a:lnTo>
                  <a:lnTo>
                    <a:pt x="258639" y="742175"/>
                  </a:lnTo>
                  <a:lnTo>
                    <a:pt x="242342" y="761370"/>
                  </a:lnTo>
                  <a:lnTo>
                    <a:pt x="224066" y="775082"/>
                  </a:lnTo>
                  <a:lnTo>
                    <a:pt x="203814" y="783310"/>
                  </a:lnTo>
                  <a:lnTo>
                    <a:pt x="181588" y="786053"/>
                  </a:lnTo>
                  <a:lnTo>
                    <a:pt x="320465" y="786053"/>
                  </a:lnTo>
                  <a:lnTo>
                    <a:pt x="320240" y="781492"/>
                  </a:lnTo>
                  <a:lnTo>
                    <a:pt x="318276" y="763219"/>
                  </a:lnTo>
                  <a:lnTo>
                    <a:pt x="315006" y="739906"/>
                  </a:lnTo>
                  <a:lnTo>
                    <a:pt x="310429" y="711555"/>
                  </a:lnTo>
                  <a:lnTo>
                    <a:pt x="305853" y="682837"/>
                  </a:lnTo>
                  <a:lnTo>
                    <a:pt x="302582" y="658425"/>
                  </a:lnTo>
                  <a:lnTo>
                    <a:pt x="300619" y="638317"/>
                  </a:lnTo>
                  <a:lnTo>
                    <a:pt x="299975" y="622769"/>
                  </a:lnTo>
                  <a:close/>
                </a:path>
                <a:path w="321309" h="839470" extrusionOk="0">
                  <a:moveTo>
                    <a:pt x="261699" y="562559"/>
                  </a:moveTo>
                  <a:lnTo>
                    <a:pt x="203146" y="569034"/>
                  </a:lnTo>
                  <a:lnTo>
                    <a:pt x="165256" y="597255"/>
                  </a:lnTo>
                  <a:lnTo>
                    <a:pt x="167489" y="610205"/>
                  </a:lnTo>
                  <a:lnTo>
                    <a:pt x="174189" y="619452"/>
                  </a:lnTo>
                  <a:lnTo>
                    <a:pt x="185353" y="624998"/>
                  </a:lnTo>
                  <a:lnTo>
                    <a:pt x="200981" y="626846"/>
                  </a:lnTo>
                  <a:lnTo>
                    <a:pt x="241799" y="622769"/>
                  </a:lnTo>
                  <a:lnTo>
                    <a:pt x="299975" y="622769"/>
                  </a:lnTo>
                  <a:lnTo>
                    <a:pt x="288738" y="578891"/>
                  </a:lnTo>
                  <a:lnTo>
                    <a:pt x="269319" y="563580"/>
                  </a:lnTo>
                  <a:lnTo>
                    <a:pt x="261699" y="562559"/>
                  </a:lnTo>
                  <a:close/>
                </a:path>
                <a:path w="321309" h="839470" extrusionOk="0">
                  <a:moveTo>
                    <a:pt x="212350" y="49237"/>
                  </a:moveTo>
                  <a:lnTo>
                    <a:pt x="164748" y="49237"/>
                  </a:lnTo>
                  <a:lnTo>
                    <a:pt x="194859" y="54330"/>
                  </a:lnTo>
                  <a:lnTo>
                    <a:pt x="202327" y="54330"/>
                  </a:lnTo>
                  <a:lnTo>
                    <a:pt x="208804" y="52120"/>
                  </a:lnTo>
                  <a:lnTo>
                    <a:pt x="212350" y="49237"/>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3;p40"/>
            <p:cNvSpPr/>
            <p:nvPr/>
          </p:nvSpPr>
          <p:spPr>
            <a:xfrm>
              <a:off x="6498534" y="3346609"/>
              <a:ext cx="269875" cy="838200"/>
            </a:xfrm>
            <a:custGeom>
              <a:avLst/>
              <a:gdLst/>
              <a:ahLst/>
              <a:cxnLst/>
              <a:rect l="l" t="t" r="r" b="b"/>
              <a:pathLst>
                <a:path w="269875" h="838200" extrusionOk="0">
                  <a:moveTo>
                    <a:pt x="107657" y="0"/>
                  </a:moveTo>
                  <a:lnTo>
                    <a:pt x="62216" y="16641"/>
                  </a:lnTo>
                  <a:lnTo>
                    <a:pt x="33294" y="53797"/>
                  </a:lnTo>
                  <a:lnTo>
                    <a:pt x="17564" y="94822"/>
                  </a:lnTo>
                  <a:lnTo>
                    <a:pt x="8144" y="140863"/>
                  </a:lnTo>
                  <a:lnTo>
                    <a:pt x="3568" y="181203"/>
                  </a:lnTo>
                  <a:lnTo>
                    <a:pt x="700" y="231657"/>
                  </a:lnTo>
                  <a:lnTo>
                    <a:pt x="0" y="311772"/>
                  </a:lnTo>
                  <a:lnTo>
                    <a:pt x="325" y="326469"/>
                  </a:lnTo>
                  <a:lnTo>
                    <a:pt x="1033" y="361164"/>
                  </a:lnTo>
                  <a:lnTo>
                    <a:pt x="1156" y="369430"/>
                  </a:lnTo>
                  <a:lnTo>
                    <a:pt x="1264" y="379374"/>
                  </a:lnTo>
                  <a:lnTo>
                    <a:pt x="1386" y="433209"/>
                  </a:lnTo>
                  <a:lnTo>
                    <a:pt x="1538" y="444932"/>
                  </a:lnTo>
                  <a:lnTo>
                    <a:pt x="4475" y="497615"/>
                  </a:lnTo>
                  <a:lnTo>
                    <a:pt x="9326" y="551577"/>
                  </a:lnTo>
                  <a:lnTo>
                    <a:pt x="14556" y="593800"/>
                  </a:lnTo>
                  <a:lnTo>
                    <a:pt x="21126" y="634253"/>
                  </a:lnTo>
                  <a:lnTo>
                    <a:pt x="30180" y="675330"/>
                  </a:lnTo>
                  <a:lnTo>
                    <a:pt x="41803" y="716568"/>
                  </a:lnTo>
                  <a:lnTo>
                    <a:pt x="55329" y="752796"/>
                  </a:lnTo>
                  <a:lnTo>
                    <a:pt x="80106" y="796328"/>
                  </a:lnTo>
                  <a:lnTo>
                    <a:pt x="113590" y="826941"/>
                  </a:lnTo>
                  <a:lnTo>
                    <a:pt x="153593" y="837844"/>
                  </a:lnTo>
                  <a:lnTo>
                    <a:pt x="167591" y="836328"/>
                  </a:lnTo>
                  <a:lnTo>
                    <a:pt x="206146" y="813612"/>
                  </a:lnTo>
                  <a:lnTo>
                    <a:pt x="230988" y="780694"/>
                  </a:lnTo>
                  <a:lnTo>
                    <a:pt x="155625" y="780694"/>
                  </a:lnTo>
                  <a:lnTo>
                    <a:pt x="143921" y="778446"/>
                  </a:lnTo>
                  <a:lnTo>
                    <a:pt x="112255" y="744727"/>
                  </a:lnTo>
                  <a:lnTo>
                    <a:pt x="94842" y="704865"/>
                  </a:lnTo>
                  <a:lnTo>
                    <a:pt x="81381" y="657212"/>
                  </a:lnTo>
                  <a:lnTo>
                    <a:pt x="70097" y="598346"/>
                  </a:lnTo>
                  <a:lnTo>
                    <a:pt x="59194" y="524802"/>
                  </a:lnTo>
                  <a:lnTo>
                    <a:pt x="54503" y="485052"/>
                  </a:lnTo>
                  <a:lnTo>
                    <a:pt x="51172" y="446877"/>
                  </a:lnTo>
                  <a:lnTo>
                    <a:pt x="48576" y="379374"/>
                  </a:lnTo>
                  <a:lnTo>
                    <a:pt x="48475" y="369430"/>
                  </a:lnTo>
                  <a:lnTo>
                    <a:pt x="48756" y="354854"/>
                  </a:lnTo>
                  <a:lnTo>
                    <a:pt x="49999" y="295440"/>
                  </a:lnTo>
                  <a:lnTo>
                    <a:pt x="51821" y="255449"/>
                  </a:lnTo>
                  <a:lnTo>
                    <a:pt x="56049" y="204403"/>
                  </a:lnTo>
                  <a:lnTo>
                    <a:pt x="60848" y="162453"/>
                  </a:lnTo>
                  <a:lnTo>
                    <a:pt x="71359" y="116365"/>
                  </a:lnTo>
                  <a:lnTo>
                    <a:pt x="85471" y="78766"/>
                  </a:lnTo>
                  <a:lnTo>
                    <a:pt x="119913" y="55105"/>
                  </a:lnTo>
                  <a:lnTo>
                    <a:pt x="206563" y="55105"/>
                  </a:lnTo>
                  <a:lnTo>
                    <a:pt x="203847" y="50507"/>
                  </a:lnTo>
                  <a:lnTo>
                    <a:pt x="175572" y="18891"/>
                  </a:lnTo>
                  <a:lnTo>
                    <a:pt x="138407" y="2994"/>
                  </a:lnTo>
                  <a:lnTo>
                    <a:pt x="123641" y="748"/>
                  </a:lnTo>
                  <a:lnTo>
                    <a:pt x="107657" y="0"/>
                  </a:lnTo>
                  <a:close/>
                </a:path>
                <a:path w="269875" h="838200" extrusionOk="0">
                  <a:moveTo>
                    <a:pt x="206563" y="55105"/>
                  </a:moveTo>
                  <a:lnTo>
                    <a:pt x="119913" y="55105"/>
                  </a:lnTo>
                  <a:lnTo>
                    <a:pt x="127578" y="56014"/>
                  </a:lnTo>
                  <a:lnTo>
                    <a:pt x="135278" y="58742"/>
                  </a:lnTo>
                  <a:lnTo>
                    <a:pt x="165074" y="87247"/>
                  </a:lnTo>
                  <a:lnTo>
                    <a:pt x="181871" y="124610"/>
                  </a:lnTo>
                  <a:lnTo>
                    <a:pt x="195173" y="168376"/>
                  </a:lnTo>
                  <a:lnTo>
                    <a:pt x="205317" y="219184"/>
                  </a:lnTo>
                  <a:lnTo>
                    <a:pt x="210557" y="260235"/>
                  </a:lnTo>
                  <a:lnTo>
                    <a:pt x="215836" y="309981"/>
                  </a:lnTo>
                  <a:lnTo>
                    <a:pt x="219429" y="361164"/>
                  </a:lnTo>
                  <a:lnTo>
                    <a:pt x="221189" y="411968"/>
                  </a:lnTo>
                  <a:lnTo>
                    <a:pt x="221803" y="477619"/>
                  </a:lnTo>
                  <a:lnTo>
                    <a:pt x="221692" y="497615"/>
                  </a:lnTo>
                  <a:lnTo>
                    <a:pt x="218959" y="554842"/>
                  </a:lnTo>
                  <a:lnTo>
                    <a:pt x="215726" y="595267"/>
                  </a:lnTo>
                  <a:lnTo>
                    <a:pt x="211251" y="643445"/>
                  </a:lnTo>
                  <a:lnTo>
                    <a:pt x="203080" y="697015"/>
                  </a:lnTo>
                  <a:lnTo>
                    <a:pt x="190842" y="741413"/>
                  </a:lnTo>
                  <a:lnTo>
                    <a:pt x="165671" y="778239"/>
                  </a:lnTo>
                  <a:lnTo>
                    <a:pt x="155625" y="780694"/>
                  </a:lnTo>
                  <a:lnTo>
                    <a:pt x="230988" y="780694"/>
                  </a:lnTo>
                  <a:lnTo>
                    <a:pt x="246994" y="742161"/>
                  </a:lnTo>
                  <a:lnTo>
                    <a:pt x="253606" y="692937"/>
                  </a:lnTo>
                  <a:lnTo>
                    <a:pt x="254020" y="676385"/>
                  </a:lnTo>
                  <a:lnTo>
                    <a:pt x="255263" y="660407"/>
                  </a:lnTo>
                  <a:lnTo>
                    <a:pt x="257335" y="645004"/>
                  </a:lnTo>
                  <a:lnTo>
                    <a:pt x="260235" y="630173"/>
                  </a:lnTo>
                  <a:lnTo>
                    <a:pt x="260235" y="625576"/>
                  </a:lnTo>
                  <a:lnTo>
                    <a:pt x="269417" y="493420"/>
                  </a:lnTo>
                  <a:lnTo>
                    <a:pt x="269291" y="411968"/>
                  </a:lnTo>
                  <a:lnTo>
                    <a:pt x="268905" y="386265"/>
                  </a:lnTo>
                  <a:lnTo>
                    <a:pt x="267328" y="322821"/>
                  </a:lnTo>
                  <a:lnTo>
                    <a:pt x="265209" y="277963"/>
                  </a:lnTo>
                  <a:lnTo>
                    <a:pt x="256979" y="212070"/>
                  </a:lnTo>
                  <a:lnTo>
                    <a:pt x="250799" y="171703"/>
                  </a:lnTo>
                  <a:lnTo>
                    <a:pt x="242628" y="131964"/>
                  </a:lnTo>
                  <a:lnTo>
                    <a:pt x="225661" y="89450"/>
                  </a:lnTo>
                  <a:lnTo>
                    <a:pt x="211630" y="63680"/>
                  </a:lnTo>
                  <a:lnTo>
                    <a:pt x="206563" y="55105"/>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94;p40"/>
            <p:cNvSpPr/>
            <p:nvPr/>
          </p:nvSpPr>
          <p:spPr>
            <a:xfrm>
              <a:off x="6832241" y="3353747"/>
              <a:ext cx="175260" cy="813435"/>
            </a:xfrm>
            <a:custGeom>
              <a:avLst/>
              <a:gdLst/>
              <a:ahLst/>
              <a:cxnLst/>
              <a:rect l="l" t="t" r="r" b="b"/>
              <a:pathLst>
                <a:path w="175259" h="813435" extrusionOk="0">
                  <a:moveTo>
                    <a:pt x="34442" y="0"/>
                  </a:moveTo>
                  <a:lnTo>
                    <a:pt x="19138" y="0"/>
                  </a:lnTo>
                  <a:lnTo>
                    <a:pt x="12763" y="1955"/>
                  </a:lnTo>
                  <a:lnTo>
                    <a:pt x="2552" y="9779"/>
                  </a:lnTo>
                  <a:lnTo>
                    <a:pt x="0" y="14973"/>
                  </a:lnTo>
                  <a:lnTo>
                    <a:pt x="50" y="30111"/>
                  </a:lnTo>
                  <a:lnTo>
                    <a:pt x="855" y="99060"/>
                  </a:lnTo>
                  <a:lnTo>
                    <a:pt x="1923" y="145134"/>
                  </a:lnTo>
                  <a:lnTo>
                    <a:pt x="3418" y="196051"/>
                  </a:lnTo>
                  <a:lnTo>
                    <a:pt x="5341" y="251809"/>
                  </a:lnTo>
                  <a:lnTo>
                    <a:pt x="7689" y="312409"/>
                  </a:lnTo>
                  <a:lnTo>
                    <a:pt x="13264" y="443928"/>
                  </a:lnTo>
                  <a:lnTo>
                    <a:pt x="15588" y="503899"/>
                  </a:lnTo>
                  <a:lnTo>
                    <a:pt x="17510" y="559659"/>
                  </a:lnTo>
                  <a:lnTo>
                    <a:pt x="19006" y="610577"/>
                  </a:lnTo>
                  <a:lnTo>
                    <a:pt x="20074" y="656652"/>
                  </a:lnTo>
                  <a:lnTo>
                    <a:pt x="20715" y="697885"/>
                  </a:lnTo>
                  <a:lnTo>
                    <a:pt x="20929" y="734275"/>
                  </a:lnTo>
                  <a:lnTo>
                    <a:pt x="14287" y="780199"/>
                  </a:lnTo>
                  <a:lnTo>
                    <a:pt x="14973" y="786623"/>
                  </a:lnTo>
                  <a:lnTo>
                    <a:pt x="44591" y="812737"/>
                  </a:lnTo>
                  <a:lnTo>
                    <a:pt x="52311" y="813358"/>
                  </a:lnTo>
                  <a:lnTo>
                    <a:pt x="60007" y="812561"/>
                  </a:lnTo>
                  <a:lnTo>
                    <a:pt x="67036" y="810169"/>
                  </a:lnTo>
                  <a:lnTo>
                    <a:pt x="73399" y="806184"/>
                  </a:lnTo>
                  <a:lnTo>
                    <a:pt x="79095" y="800608"/>
                  </a:lnTo>
                  <a:lnTo>
                    <a:pt x="130511" y="800608"/>
                  </a:lnTo>
                  <a:lnTo>
                    <a:pt x="132676" y="800100"/>
                  </a:lnTo>
                  <a:lnTo>
                    <a:pt x="162779" y="800100"/>
                  </a:lnTo>
                  <a:lnTo>
                    <a:pt x="172478" y="788784"/>
                  </a:lnTo>
                  <a:lnTo>
                    <a:pt x="175018" y="781215"/>
                  </a:lnTo>
                  <a:lnTo>
                    <a:pt x="175018" y="772033"/>
                  </a:lnTo>
                  <a:lnTo>
                    <a:pt x="173616" y="765049"/>
                  </a:lnTo>
                  <a:lnTo>
                    <a:pt x="169408" y="757872"/>
                  </a:lnTo>
                  <a:lnTo>
                    <a:pt x="162395" y="750505"/>
                  </a:lnTo>
                  <a:lnTo>
                    <a:pt x="152577" y="742950"/>
                  </a:lnTo>
                  <a:lnTo>
                    <a:pt x="72974" y="742950"/>
                  </a:lnTo>
                  <a:lnTo>
                    <a:pt x="72930" y="697885"/>
                  </a:lnTo>
                  <a:lnTo>
                    <a:pt x="72811" y="647382"/>
                  </a:lnTo>
                  <a:lnTo>
                    <a:pt x="72321" y="585621"/>
                  </a:lnTo>
                  <a:lnTo>
                    <a:pt x="71503" y="531124"/>
                  </a:lnTo>
                  <a:lnTo>
                    <a:pt x="70358" y="483893"/>
                  </a:lnTo>
                  <a:lnTo>
                    <a:pt x="68884" y="443928"/>
                  </a:lnTo>
                  <a:lnTo>
                    <a:pt x="68884" y="439343"/>
                  </a:lnTo>
                  <a:lnTo>
                    <a:pt x="67868" y="406171"/>
                  </a:lnTo>
                  <a:lnTo>
                    <a:pt x="57150" y="30111"/>
                  </a:lnTo>
                  <a:lnTo>
                    <a:pt x="57077" y="21437"/>
                  </a:lnTo>
                  <a:lnTo>
                    <a:pt x="54000" y="14452"/>
                  </a:lnTo>
                  <a:lnTo>
                    <a:pt x="41414" y="2895"/>
                  </a:lnTo>
                  <a:lnTo>
                    <a:pt x="34442" y="0"/>
                  </a:lnTo>
                  <a:close/>
                </a:path>
                <a:path w="175259" h="813435" extrusionOk="0">
                  <a:moveTo>
                    <a:pt x="162779" y="800100"/>
                  </a:moveTo>
                  <a:lnTo>
                    <a:pt x="132676" y="800100"/>
                  </a:lnTo>
                  <a:lnTo>
                    <a:pt x="139814" y="802462"/>
                  </a:lnTo>
                  <a:lnTo>
                    <a:pt x="146113" y="803668"/>
                  </a:lnTo>
                  <a:lnTo>
                    <a:pt x="156984" y="803668"/>
                  </a:lnTo>
                  <a:lnTo>
                    <a:pt x="162267" y="800696"/>
                  </a:lnTo>
                  <a:lnTo>
                    <a:pt x="162779" y="800100"/>
                  </a:lnTo>
                  <a:close/>
                </a:path>
                <a:path w="175259" h="813435" extrusionOk="0">
                  <a:moveTo>
                    <a:pt x="130511" y="800608"/>
                  </a:moveTo>
                  <a:lnTo>
                    <a:pt x="79095" y="800608"/>
                  </a:lnTo>
                  <a:lnTo>
                    <a:pt x="112776" y="802132"/>
                  </a:lnTo>
                  <a:lnTo>
                    <a:pt x="120243" y="802132"/>
                  </a:lnTo>
                  <a:lnTo>
                    <a:pt x="126885" y="801458"/>
                  </a:lnTo>
                  <a:lnTo>
                    <a:pt x="130511" y="800608"/>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95;p40"/>
            <p:cNvSpPr/>
            <p:nvPr/>
          </p:nvSpPr>
          <p:spPr>
            <a:xfrm>
              <a:off x="7040438"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9"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87" y="63430"/>
                  </a:lnTo>
                  <a:lnTo>
                    <a:pt x="97196"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51456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40943" b="29811"/>
          <a:stretch/>
        </p:blipFill>
        <p:spPr>
          <a:xfrm>
            <a:off x="0" y="0"/>
            <a:ext cx="12416589" cy="2042719"/>
          </a:xfrm>
          <a:prstGeom prst="rect">
            <a:avLst/>
          </a:prstGeom>
        </p:spPr>
      </p:pic>
      <p:pic>
        <p:nvPicPr>
          <p:cNvPr id="6" name="Imagen 5"/>
          <p:cNvPicPr>
            <a:picLocks noChangeAspect="1"/>
          </p:cNvPicPr>
          <p:nvPr/>
        </p:nvPicPr>
        <p:blipFill rotWithShape="1">
          <a:blip r:embed="rId3"/>
          <a:srcRect l="15333" t="23283" r="37667" b="6100"/>
          <a:stretch/>
        </p:blipFill>
        <p:spPr>
          <a:xfrm>
            <a:off x="3862941" y="2097088"/>
            <a:ext cx="5537455" cy="4680000"/>
          </a:xfrm>
          <a:prstGeom prst="rect">
            <a:avLst/>
          </a:prstGeom>
        </p:spPr>
      </p:pic>
    </p:spTree>
    <p:extLst>
      <p:ext uri="{BB962C8B-B14F-4D97-AF65-F5344CB8AC3E}">
        <p14:creationId xmlns:p14="http://schemas.microsoft.com/office/powerpoint/2010/main" val="1445741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222408" y="2769786"/>
            <a:ext cx="4721192"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p:cNvSpPr/>
          <p:nvPr/>
        </p:nvSpPr>
        <p:spPr>
          <a:xfrm>
            <a:off x="1222408" y="972153"/>
            <a:ext cx="3792354"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346976" y="1063015"/>
            <a:ext cx="3571534" cy="746535"/>
          </a:xfrm>
        </p:spPr>
        <p:txBody>
          <a:bodyPr/>
          <a:lstStyle/>
          <a:p>
            <a:pPr algn="l"/>
            <a:r>
              <a:rPr lang="ca-ES" sz="4800" dirty="0" err="1" smtClean="0">
                <a:solidFill>
                  <a:schemeClr val="tx1">
                    <a:lumMod val="85000"/>
                    <a:lumOff val="15000"/>
                  </a:schemeClr>
                </a:solidFill>
                <a:latin typeface="+mn-lt"/>
              </a:rPr>
              <a:t>Terminology</a:t>
            </a:r>
            <a:r>
              <a:rPr lang="ca-ES" sz="4800" dirty="0" smtClean="0">
                <a:latin typeface="+mn-lt"/>
              </a:rPr>
              <a:t/>
            </a:r>
            <a:br>
              <a:rPr lang="ca-ES" sz="4800" dirty="0" smtClean="0">
                <a:latin typeface="+mn-lt"/>
              </a:rPr>
            </a:br>
            <a:endParaRPr lang="ca-ES" sz="4800" dirty="0">
              <a:latin typeface="+mn-lt"/>
            </a:endParaRPr>
          </a:p>
        </p:txBody>
      </p:sp>
      <p:sp>
        <p:nvSpPr>
          <p:cNvPr id="11" name="Rectángulo 10"/>
          <p:cNvSpPr/>
          <p:nvPr/>
        </p:nvSpPr>
        <p:spPr>
          <a:xfrm>
            <a:off x="1222408" y="1886553"/>
            <a:ext cx="7113070"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ítulo 1"/>
          <p:cNvSpPr txBox="1">
            <a:spLocks/>
          </p:cNvSpPr>
          <p:nvPr/>
        </p:nvSpPr>
        <p:spPr>
          <a:xfrm>
            <a:off x="1346976" y="1977415"/>
            <a:ext cx="6988502"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Visualisation</a:t>
            </a:r>
            <a:r>
              <a:rPr lang="ca-ES" sz="4800" dirty="0" smtClean="0">
                <a:solidFill>
                  <a:schemeClr val="tx1">
                    <a:lumMod val="85000"/>
                    <a:lumOff val="15000"/>
                  </a:schemeClr>
                </a:solidFill>
                <a:latin typeface="+mn-lt"/>
              </a:rPr>
              <a:t>: WOW factor</a:t>
            </a:r>
            <a:r>
              <a:rPr lang="ca-ES" sz="4800" dirty="0" smtClean="0">
                <a:latin typeface="+mn-lt"/>
              </a:rPr>
              <a:t/>
            </a:r>
            <a:br>
              <a:rPr lang="ca-ES" sz="4800" dirty="0" smtClean="0">
                <a:latin typeface="+mn-lt"/>
              </a:rPr>
            </a:br>
            <a:endParaRPr lang="ca-ES" sz="4800" dirty="0">
              <a:latin typeface="+mn-lt"/>
            </a:endParaRPr>
          </a:p>
        </p:txBody>
      </p:sp>
      <p:sp>
        <p:nvSpPr>
          <p:cNvPr id="14" name="Título 1"/>
          <p:cNvSpPr txBox="1">
            <a:spLocks/>
          </p:cNvSpPr>
          <p:nvPr/>
        </p:nvSpPr>
        <p:spPr>
          <a:xfrm>
            <a:off x="1346976" y="2860648"/>
            <a:ext cx="5291808"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smtClean="0">
                <a:solidFill>
                  <a:schemeClr val="tx1">
                    <a:lumMod val="85000"/>
                    <a:lumOff val="15000"/>
                  </a:schemeClr>
                </a:solidFill>
                <a:latin typeface="+mn-lt"/>
              </a:rPr>
              <a:t>User </a:t>
            </a:r>
            <a:r>
              <a:rPr lang="ca-ES" sz="4800" dirty="0" err="1" smtClean="0">
                <a:solidFill>
                  <a:schemeClr val="tx1">
                    <a:lumMod val="85000"/>
                    <a:lumOff val="15000"/>
                  </a:schemeClr>
                </a:solidFill>
                <a:latin typeface="+mn-lt"/>
              </a:rPr>
              <a:t>experience</a:t>
            </a:r>
            <a:r>
              <a:rPr lang="ca-ES" sz="4800" dirty="0" smtClean="0">
                <a:latin typeface="+mn-lt"/>
              </a:rPr>
              <a:t/>
            </a:r>
            <a:br>
              <a:rPr lang="ca-ES" sz="4800" dirty="0" smtClean="0">
                <a:latin typeface="+mn-lt"/>
              </a:rPr>
            </a:br>
            <a:endParaRPr lang="ca-ES" sz="4800" dirty="0">
              <a:latin typeface="+mn-lt"/>
            </a:endParaRPr>
          </a:p>
        </p:txBody>
      </p:sp>
      <p:sp>
        <p:nvSpPr>
          <p:cNvPr id="16" name="Título 1"/>
          <p:cNvSpPr txBox="1">
            <a:spLocks/>
          </p:cNvSpPr>
          <p:nvPr/>
        </p:nvSpPr>
        <p:spPr>
          <a:xfrm>
            <a:off x="1346975" y="3743881"/>
            <a:ext cx="8985595"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Examples</a:t>
            </a:r>
            <a:r>
              <a:rPr lang="ca-ES" sz="4800" dirty="0" smtClean="0">
                <a:solidFill>
                  <a:schemeClr val="tx1">
                    <a:lumMod val="85000"/>
                    <a:lumOff val="15000"/>
                  </a:schemeClr>
                </a:solidFill>
                <a:latin typeface="+mn-lt"/>
              </a:rPr>
              <a:t> of visual </a:t>
            </a:r>
            <a:r>
              <a:rPr lang="ca-ES" sz="4800" dirty="0" err="1" smtClean="0">
                <a:solidFill>
                  <a:schemeClr val="tx1">
                    <a:lumMod val="85000"/>
                    <a:lumOff val="15000"/>
                  </a:schemeClr>
                </a:solidFill>
                <a:latin typeface="+mn-lt"/>
              </a:rPr>
              <a:t>communication</a:t>
            </a:r>
            <a:r>
              <a:rPr lang="ca-ES" sz="4800" dirty="0" smtClean="0">
                <a:solidFill>
                  <a:schemeClr val="tx1">
                    <a:lumMod val="85000"/>
                    <a:lumOff val="15000"/>
                  </a:schemeClr>
                </a:solidFill>
                <a:latin typeface="+mn-lt"/>
              </a:rPr>
              <a:t> of </a:t>
            </a:r>
            <a:r>
              <a:rPr lang="ca-ES" sz="4800" dirty="0" err="1" smtClean="0">
                <a:solidFill>
                  <a:schemeClr val="tx1">
                    <a:lumMod val="85000"/>
                    <a:lumOff val="15000"/>
                  </a:schemeClr>
                </a:solidFill>
                <a:latin typeface="+mn-lt"/>
              </a:rPr>
              <a:t>uncertainty</a:t>
            </a:r>
            <a:r>
              <a:rPr lang="ca-ES" sz="4800" dirty="0" smtClean="0">
                <a:latin typeface="+mn-lt"/>
              </a:rPr>
              <a:t/>
            </a:r>
            <a:br>
              <a:rPr lang="ca-ES" sz="4800" dirty="0" smtClean="0">
                <a:latin typeface="+mn-lt"/>
              </a:rPr>
            </a:br>
            <a:endParaRPr lang="ca-ES" sz="4800" dirty="0">
              <a:latin typeface="+mn-lt"/>
            </a:endParaRPr>
          </a:p>
        </p:txBody>
      </p:sp>
    </p:spTree>
    <p:extLst>
      <p:ext uri="{BB962C8B-B14F-4D97-AF65-F5344CB8AC3E}">
        <p14:creationId xmlns:p14="http://schemas.microsoft.com/office/powerpoint/2010/main" val="2061987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dirty="0"/>
          </a:p>
        </p:txBody>
      </p:sp>
      <p:sp>
        <p:nvSpPr>
          <p:cNvPr id="4" name="Marcador de texto 3"/>
          <p:cNvSpPr>
            <a:spLocks noGrp="1"/>
          </p:cNvSpPr>
          <p:nvPr>
            <p:ph type="body" sz="quarter" idx="10"/>
          </p:nvPr>
        </p:nvSpPr>
        <p:spPr/>
        <p:txBody>
          <a:bodyPr/>
          <a:lstStyle/>
          <a:p>
            <a:endParaRPr lang="en-GB"/>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35"/>
          <p:cNvPicPr>
            <a:picLocks noChangeAspect="1"/>
          </p:cNvPicPr>
          <p:nvPr/>
        </p:nvPicPr>
        <p:blipFill rotWithShape="1">
          <a:blip r:embed="rId3" cstate="print"/>
          <a:srcRect t="67270" r="29289" b="5254"/>
          <a:stretch/>
        </p:blipFill>
        <p:spPr>
          <a:xfrm>
            <a:off x="755" y="4976261"/>
            <a:ext cx="8960365" cy="1881739"/>
          </a:xfrm>
          <a:prstGeom prst="rect">
            <a:avLst/>
          </a:prstGeom>
        </p:spPr>
      </p:pic>
      <p:sp>
        <p:nvSpPr>
          <p:cNvPr id="7" name="Rectangle 82"/>
          <p:cNvSpPr/>
          <p:nvPr/>
        </p:nvSpPr>
        <p:spPr>
          <a:xfrm>
            <a:off x="-571160" y="146146"/>
            <a:ext cx="6591722" cy="461665"/>
          </a:xfrm>
          <a:prstGeom prst="rect">
            <a:avLst/>
          </a:prstGeom>
        </p:spPr>
        <p:txBody>
          <a:bodyPr wrap="square">
            <a:spAutoFit/>
          </a:bodyPr>
          <a:lstStyle/>
          <a:p>
            <a:pPr algn="ctr"/>
            <a:r>
              <a:rPr lang="en-US" sz="2400" b="1" dirty="0" smtClean="0">
                <a:solidFill>
                  <a:schemeClr val="bg1"/>
                </a:solidFill>
              </a:rPr>
              <a:t>project-ukko.net</a:t>
            </a:r>
            <a:endParaRPr lang="en-US" sz="2400" dirty="0">
              <a:solidFill>
                <a:schemeClr val="bg1"/>
              </a:solidFill>
            </a:endParaRPr>
          </a:p>
        </p:txBody>
      </p:sp>
    </p:spTree>
    <p:extLst>
      <p:ext uri="{BB962C8B-B14F-4D97-AF65-F5344CB8AC3E}">
        <p14:creationId xmlns:p14="http://schemas.microsoft.com/office/powerpoint/2010/main" val="3232523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 nice visualisation is a first step, but not enough</a:t>
            </a:r>
            <a:endParaRPr lang="en-GB" dirty="0"/>
          </a:p>
        </p:txBody>
      </p:sp>
      <p:sp>
        <p:nvSpPr>
          <p:cNvPr id="3" name="CuadroTexto 2"/>
          <p:cNvSpPr txBox="1"/>
          <p:nvPr/>
        </p:nvSpPr>
        <p:spPr>
          <a:xfrm>
            <a:off x="258814" y="4404210"/>
            <a:ext cx="3033026" cy="1323439"/>
          </a:xfrm>
          <a:prstGeom prst="rect">
            <a:avLst/>
          </a:prstGeom>
          <a:noFill/>
        </p:spPr>
        <p:txBody>
          <a:bodyPr wrap="square" rtlCol="0">
            <a:spAutoFit/>
          </a:bodyPr>
          <a:lstStyle/>
          <a:p>
            <a:pPr marL="342900" indent="-342900">
              <a:buFont typeface="Wingdings" panose="05000000000000000000" pitchFamily="2" charset="2"/>
              <a:buChar char="ü"/>
            </a:pPr>
            <a:r>
              <a:rPr lang="en-GB" sz="2000" dirty="0" smtClean="0"/>
              <a:t>Test </a:t>
            </a:r>
            <a:r>
              <a:rPr lang="en-GB" sz="2000" b="1" dirty="0" smtClean="0"/>
              <a:t>user experience: </a:t>
            </a:r>
            <a:r>
              <a:rPr lang="en-GB" sz="2000" dirty="0" smtClean="0"/>
              <a:t>assess the understanding of the information presented</a:t>
            </a:r>
            <a:endParaRPr lang="en-GB" sz="20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726"/>
            <a:ext cx="12192000" cy="2794000"/>
          </a:xfrm>
          <a:prstGeom prst="rect">
            <a:avLst/>
          </a:prstGeom>
        </p:spPr>
      </p:pic>
      <p:sp>
        <p:nvSpPr>
          <p:cNvPr id="6" name="CuadroTexto 5"/>
          <p:cNvSpPr txBox="1"/>
          <p:nvPr/>
        </p:nvSpPr>
        <p:spPr>
          <a:xfrm>
            <a:off x="3371493" y="4097686"/>
            <a:ext cx="2974207" cy="1631216"/>
          </a:xfrm>
          <a:prstGeom prst="rect">
            <a:avLst/>
          </a:prstGeom>
          <a:noFill/>
        </p:spPr>
        <p:txBody>
          <a:bodyPr wrap="square" rtlCol="0">
            <a:spAutoFit/>
          </a:bodyPr>
          <a:lstStyle/>
          <a:p>
            <a:endParaRPr lang="en-GB" sz="2000" dirty="0"/>
          </a:p>
          <a:p>
            <a:pPr marL="342900" indent="-342900">
              <a:buFont typeface="Wingdings" panose="05000000000000000000" pitchFamily="2" charset="2"/>
              <a:buChar char="ü"/>
            </a:pPr>
            <a:r>
              <a:rPr lang="en-GB" sz="2000" dirty="0" smtClean="0"/>
              <a:t>Make appropriate changes to </a:t>
            </a:r>
            <a:r>
              <a:rPr lang="en-GB" sz="2000" b="1" dirty="0" smtClean="0"/>
              <a:t>reduce user cognitive load</a:t>
            </a:r>
          </a:p>
          <a:p>
            <a:endParaRPr lang="en-GB" sz="2000" dirty="0"/>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684" y="3789947"/>
            <a:ext cx="5454316" cy="3068053"/>
          </a:xfrm>
          <a:prstGeom prst="rect">
            <a:avLst/>
          </a:prstGeom>
        </p:spPr>
      </p:pic>
    </p:spTree>
    <p:extLst>
      <p:ext uri="{BB962C8B-B14F-4D97-AF65-F5344CB8AC3E}">
        <p14:creationId xmlns:p14="http://schemas.microsoft.com/office/powerpoint/2010/main" val="31518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 nice visualisation is a first step, but not enough</a:t>
            </a:r>
            <a:endParaRPr lang="en-GB" dirty="0"/>
          </a:p>
        </p:txBody>
      </p:sp>
      <p:grpSp>
        <p:nvGrpSpPr>
          <p:cNvPr id="7" name="Grupo 6"/>
          <p:cNvGrpSpPr/>
          <p:nvPr/>
        </p:nvGrpSpPr>
        <p:grpSpPr>
          <a:xfrm>
            <a:off x="1525279" y="1359569"/>
            <a:ext cx="9141442" cy="4415590"/>
            <a:chOff x="954005" y="1383632"/>
            <a:chExt cx="9141442" cy="4415590"/>
          </a:xfrm>
        </p:grpSpPr>
        <p:pic>
          <p:nvPicPr>
            <p:cNvPr id="1026" name="Picture 2" descr="https://lh6.googleusercontent.com/MgNO_zSK3VA4QTKzR91lv9i8gn8t4yK8wW_MF04wpFOHjxD9oy4U7zZbP9SR8KxNTQD48FLwS3_RpGoHIE5A-T9VuZ7NgjaHpn161bm4o8d0oQOcomHvfPrhzTqUIgGs4eS4vOq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05" y="1389647"/>
              <a:ext cx="9141442" cy="440957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4"/>
            <a:srcRect l="24217" t="89296" r="70987" b="691"/>
            <a:stretch/>
          </p:blipFill>
          <p:spPr>
            <a:xfrm>
              <a:off x="8662738" y="4389051"/>
              <a:ext cx="1118938" cy="1157508"/>
            </a:xfrm>
            <a:prstGeom prst="rect">
              <a:avLst/>
            </a:prstGeom>
          </p:spPr>
        </p:pic>
        <p:pic>
          <p:nvPicPr>
            <p:cNvPr id="9" name="Imagen 8"/>
            <p:cNvPicPr>
              <a:picLocks noChangeAspect="1"/>
            </p:cNvPicPr>
            <p:nvPr/>
          </p:nvPicPr>
          <p:blipFill rotWithShape="1">
            <a:blip r:embed="rId4"/>
            <a:srcRect l="57138" t="22407" r="19164" b="3850"/>
            <a:stretch/>
          </p:blipFill>
          <p:spPr>
            <a:xfrm>
              <a:off x="5524726" y="1383632"/>
              <a:ext cx="2920792" cy="4415590"/>
            </a:xfrm>
            <a:prstGeom prst="rect">
              <a:avLst/>
            </a:prstGeom>
          </p:spPr>
        </p:pic>
      </p:grpSp>
    </p:spTree>
    <p:extLst>
      <p:ext uri="{BB962C8B-B14F-4D97-AF65-F5344CB8AC3E}">
        <p14:creationId xmlns:p14="http://schemas.microsoft.com/office/powerpoint/2010/main" val="2172768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1222407" y="4355663"/>
            <a:ext cx="4004111"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p:cNvSpPr/>
          <p:nvPr/>
        </p:nvSpPr>
        <p:spPr>
          <a:xfrm>
            <a:off x="1222408" y="972153"/>
            <a:ext cx="3792354"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346976" y="1063015"/>
            <a:ext cx="3571534" cy="746535"/>
          </a:xfrm>
        </p:spPr>
        <p:txBody>
          <a:bodyPr/>
          <a:lstStyle/>
          <a:p>
            <a:pPr algn="l"/>
            <a:r>
              <a:rPr lang="ca-ES" sz="4800" dirty="0" err="1" smtClean="0">
                <a:solidFill>
                  <a:schemeClr val="tx1">
                    <a:lumMod val="85000"/>
                    <a:lumOff val="15000"/>
                  </a:schemeClr>
                </a:solidFill>
                <a:latin typeface="+mn-lt"/>
              </a:rPr>
              <a:t>Terminology</a:t>
            </a:r>
            <a:r>
              <a:rPr lang="ca-ES" sz="4800" dirty="0" smtClean="0">
                <a:latin typeface="+mn-lt"/>
              </a:rPr>
              <a:t/>
            </a:r>
            <a:br>
              <a:rPr lang="ca-ES" sz="4800" dirty="0" smtClean="0">
                <a:latin typeface="+mn-lt"/>
              </a:rPr>
            </a:br>
            <a:endParaRPr lang="ca-ES" sz="4800" dirty="0">
              <a:latin typeface="+mn-lt"/>
            </a:endParaRPr>
          </a:p>
        </p:txBody>
      </p:sp>
      <p:sp>
        <p:nvSpPr>
          <p:cNvPr id="11" name="Rectángulo 10"/>
          <p:cNvSpPr/>
          <p:nvPr/>
        </p:nvSpPr>
        <p:spPr>
          <a:xfrm>
            <a:off x="1222408" y="1886553"/>
            <a:ext cx="7113070"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ítulo 1"/>
          <p:cNvSpPr txBox="1">
            <a:spLocks/>
          </p:cNvSpPr>
          <p:nvPr/>
        </p:nvSpPr>
        <p:spPr>
          <a:xfrm>
            <a:off x="1346976" y="1977415"/>
            <a:ext cx="6988502"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Visualisation</a:t>
            </a:r>
            <a:r>
              <a:rPr lang="ca-ES" sz="4800" dirty="0" smtClean="0">
                <a:solidFill>
                  <a:schemeClr val="tx1">
                    <a:lumMod val="85000"/>
                    <a:lumOff val="15000"/>
                  </a:schemeClr>
                </a:solidFill>
                <a:latin typeface="+mn-lt"/>
              </a:rPr>
              <a:t>: WOW factor</a:t>
            </a:r>
            <a:r>
              <a:rPr lang="ca-ES" sz="4800" dirty="0" smtClean="0">
                <a:latin typeface="+mn-lt"/>
              </a:rPr>
              <a:t/>
            </a:r>
            <a:br>
              <a:rPr lang="ca-ES" sz="4800" dirty="0" smtClean="0">
                <a:latin typeface="+mn-lt"/>
              </a:rPr>
            </a:br>
            <a:endParaRPr lang="ca-ES" sz="4800" dirty="0">
              <a:latin typeface="+mn-lt"/>
            </a:endParaRPr>
          </a:p>
        </p:txBody>
      </p:sp>
      <p:sp>
        <p:nvSpPr>
          <p:cNvPr id="13" name="Rectángulo 12"/>
          <p:cNvSpPr/>
          <p:nvPr/>
        </p:nvSpPr>
        <p:spPr>
          <a:xfrm>
            <a:off x="1222408" y="2769786"/>
            <a:ext cx="4721192"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ítulo 1"/>
          <p:cNvSpPr txBox="1">
            <a:spLocks/>
          </p:cNvSpPr>
          <p:nvPr/>
        </p:nvSpPr>
        <p:spPr>
          <a:xfrm>
            <a:off x="1346976" y="2860648"/>
            <a:ext cx="4596624"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smtClean="0">
                <a:solidFill>
                  <a:schemeClr val="tx1">
                    <a:lumMod val="85000"/>
                    <a:lumOff val="15000"/>
                  </a:schemeClr>
                </a:solidFill>
                <a:latin typeface="+mn-lt"/>
              </a:rPr>
              <a:t>User </a:t>
            </a:r>
            <a:r>
              <a:rPr lang="ca-ES" sz="4800" dirty="0" err="1" smtClean="0">
                <a:solidFill>
                  <a:schemeClr val="tx1">
                    <a:lumMod val="85000"/>
                    <a:lumOff val="15000"/>
                  </a:schemeClr>
                </a:solidFill>
                <a:latin typeface="+mn-lt"/>
              </a:rPr>
              <a:t>experience</a:t>
            </a:r>
            <a:endParaRPr lang="ca-ES" sz="4800" dirty="0">
              <a:latin typeface="+mn-lt"/>
            </a:endParaRPr>
          </a:p>
        </p:txBody>
      </p:sp>
      <p:sp>
        <p:nvSpPr>
          <p:cNvPr id="15" name="Rectángulo 14"/>
          <p:cNvSpPr/>
          <p:nvPr/>
        </p:nvSpPr>
        <p:spPr>
          <a:xfrm>
            <a:off x="1222408" y="3653019"/>
            <a:ext cx="9269129"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ítulo 1"/>
          <p:cNvSpPr txBox="1">
            <a:spLocks/>
          </p:cNvSpPr>
          <p:nvPr/>
        </p:nvSpPr>
        <p:spPr>
          <a:xfrm>
            <a:off x="1346975" y="3743881"/>
            <a:ext cx="8985595"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Examples</a:t>
            </a:r>
            <a:r>
              <a:rPr lang="ca-ES" sz="4800" dirty="0" smtClean="0">
                <a:solidFill>
                  <a:schemeClr val="tx1">
                    <a:lumMod val="85000"/>
                    <a:lumOff val="15000"/>
                  </a:schemeClr>
                </a:solidFill>
                <a:latin typeface="+mn-lt"/>
              </a:rPr>
              <a:t> of visual </a:t>
            </a:r>
            <a:r>
              <a:rPr lang="ca-ES" sz="4800" dirty="0" err="1" smtClean="0">
                <a:solidFill>
                  <a:schemeClr val="tx1">
                    <a:lumMod val="85000"/>
                    <a:lumOff val="15000"/>
                  </a:schemeClr>
                </a:solidFill>
                <a:latin typeface="+mn-lt"/>
              </a:rPr>
              <a:t>communication</a:t>
            </a:r>
            <a:r>
              <a:rPr lang="ca-ES" sz="4800" dirty="0" smtClean="0">
                <a:solidFill>
                  <a:schemeClr val="tx1">
                    <a:lumMod val="85000"/>
                    <a:lumOff val="15000"/>
                  </a:schemeClr>
                </a:solidFill>
                <a:latin typeface="+mn-lt"/>
              </a:rPr>
              <a:t> of </a:t>
            </a:r>
            <a:r>
              <a:rPr lang="ca-ES" sz="4800" dirty="0" err="1" smtClean="0">
                <a:solidFill>
                  <a:schemeClr val="tx1">
                    <a:lumMod val="85000"/>
                    <a:lumOff val="15000"/>
                  </a:schemeClr>
                </a:solidFill>
                <a:latin typeface="+mn-lt"/>
              </a:rPr>
              <a:t>uncertainty</a:t>
            </a:r>
            <a:r>
              <a:rPr lang="ca-ES" sz="4800" dirty="0" smtClean="0">
                <a:latin typeface="+mn-lt"/>
              </a:rPr>
              <a:t/>
            </a:r>
            <a:br>
              <a:rPr lang="ca-ES" sz="4800" dirty="0" smtClean="0">
                <a:latin typeface="+mn-lt"/>
              </a:rPr>
            </a:br>
            <a:endParaRPr lang="ca-ES" sz="4800" dirty="0">
              <a:latin typeface="+mn-lt"/>
            </a:endParaRPr>
          </a:p>
        </p:txBody>
      </p:sp>
    </p:spTree>
    <p:extLst>
      <p:ext uri="{BB962C8B-B14F-4D97-AF65-F5344CB8AC3E}">
        <p14:creationId xmlns:p14="http://schemas.microsoft.com/office/powerpoint/2010/main" val="2485711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3658" y="2053968"/>
            <a:ext cx="10984684" cy="800945"/>
          </a:xfrm>
        </p:spPr>
        <p:txBody>
          <a:bodyPr/>
          <a:lstStyle/>
          <a:p>
            <a:r>
              <a:rPr lang="en-GB" sz="4800" dirty="0">
                <a:solidFill>
                  <a:schemeClr val="tx1">
                    <a:lumMod val="85000"/>
                    <a:lumOff val="15000"/>
                  </a:schemeClr>
                </a:solidFill>
                <a:latin typeface="+mn-lt"/>
              </a:rPr>
              <a:t>Communicating probability and skill of seasonal forecasts</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246" y="3780166"/>
            <a:ext cx="2233508" cy="80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252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200" dirty="0" smtClean="0"/>
              <a:t>Communicating probability and skill of seasonal forecasts</a:t>
            </a:r>
            <a:endParaRPr lang="en-GB" sz="3200" dirty="0"/>
          </a:p>
        </p:txBody>
      </p:sp>
      <p:grpSp>
        <p:nvGrpSpPr>
          <p:cNvPr id="9" name="Grupo 8"/>
          <p:cNvGrpSpPr/>
          <p:nvPr/>
        </p:nvGrpSpPr>
        <p:grpSpPr>
          <a:xfrm>
            <a:off x="2858703" y="991347"/>
            <a:ext cx="8812731" cy="5034140"/>
            <a:chOff x="2858703" y="991347"/>
            <a:chExt cx="8812731" cy="503414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843" y="991347"/>
              <a:ext cx="1672591" cy="6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2858703" y="1744118"/>
              <a:ext cx="8812730" cy="4281369"/>
            </a:xfrm>
            <a:prstGeom prst="rect">
              <a:avLst/>
            </a:prstGeom>
          </p:spPr>
        </p:pic>
        <p:sp>
          <p:nvSpPr>
            <p:cNvPr id="5" name="CuadroTexto 4"/>
            <p:cNvSpPr txBox="1"/>
            <p:nvPr/>
          </p:nvSpPr>
          <p:spPr>
            <a:xfrm>
              <a:off x="6646065" y="1103228"/>
              <a:ext cx="2832212" cy="461665"/>
            </a:xfrm>
            <a:prstGeom prst="rect">
              <a:avLst/>
            </a:prstGeom>
            <a:noFill/>
          </p:spPr>
          <p:txBody>
            <a:bodyPr wrap="square" rtlCol="0">
              <a:spAutoFit/>
            </a:bodyPr>
            <a:lstStyle/>
            <a:p>
              <a:r>
                <a:rPr lang="ca-ES" sz="2400" u="sng" dirty="0" smtClean="0">
                  <a:hlinkClick r:id="rId4"/>
                </a:rPr>
                <a:t>www.s2s4e.eu/dst</a:t>
              </a:r>
              <a:endParaRPr lang="ca-ES" sz="2400" u="sng" dirty="0"/>
            </a:p>
          </p:txBody>
        </p:sp>
      </p:grpSp>
      <p:grpSp>
        <p:nvGrpSpPr>
          <p:cNvPr id="44" name="Grupo 43"/>
          <p:cNvGrpSpPr/>
          <p:nvPr/>
        </p:nvGrpSpPr>
        <p:grpSpPr>
          <a:xfrm>
            <a:off x="369401" y="4276205"/>
            <a:ext cx="2610792" cy="1500218"/>
            <a:chOff x="388651" y="4391705"/>
            <a:chExt cx="2610792" cy="1500218"/>
          </a:xfrm>
        </p:grpSpPr>
        <p:sp>
          <p:nvSpPr>
            <p:cNvPr id="7" name="Rectángulo 6"/>
            <p:cNvSpPr/>
            <p:nvPr/>
          </p:nvSpPr>
          <p:spPr>
            <a:xfrm rot="5400000" flipV="1">
              <a:off x="2530793" y="449102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8" name="Rectángulo 7"/>
            <p:cNvSpPr/>
            <p:nvPr/>
          </p:nvSpPr>
          <p:spPr>
            <a:xfrm>
              <a:off x="388651" y="4568484"/>
              <a:ext cx="2470051" cy="1323439"/>
            </a:xfrm>
            <a:prstGeom prst="rect">
              <a:avLst/>
            </a:prstGeom>
          </p:spPr>
          <p:txBody>
            <a:bodyPr wrap="square">
              <a:spAutoFit/>
            </a:bodyPr>
            <a:lstStyle/>
            <a:p>
              <a:r>
                <a:rPr lang="en-GB" sz="1600" b="1" dirty="0" smtClean="0">
                  <a:solidFill>
                    <a:srgbClr val="54617A"/>
                  </a:solidFill>
                  <a:cs typeface="Arial" panose="020B0604020202020204" pitchFamily="34" charset="0"/>
                </a:rPr>
                <a:t>Probability threshold</a:t>
              </a:r>
              <a:r>
                <a:rPr lang="en-GB" sz="1600" b="1" dirty="0">
                  <a:solidFill>
                    <a:srgbClr val="54617A"/>
                  </a:solidFill>
                  <a:cs typeface="Arial" panose="020B0604020202020204" pitchFamily="34" charset="0"/>
                </a:rPr>
                <a:t>. </a:t>
              </a:r>
              <a:endParaRPr lang="en-GB" sz="1600" b="1" dirty="0" smtClean="0">
                <a:solidFill>
                  <a:srgbClr val="54617A"/>
                </a:solidFill>
                <a:cs typeface="Arial" panose="020B0604020202020204" pitchFamily="34" charset="0"/>
              </a:endParaRPr>
            </a:p>
            <a:p>
              <a:r>
                <a:rPr lang="en-GB" sz="1600" dirty="0" smtClean="0">
                  <a:solidFill>
                    <a:srgbClr val="54617A"/>
                  </a:solidFill>
                  <a:cs typeface="Arial" panose="020B0604020202020204" pitchFamily="34" charset="0"/>
                </a:rPr>
                <a:t>Only </a:t>
              </a:r>
              <a:r>
                <a:rPr lang="en-GB" sz="1600" dirty="0">
                  <a:solidFill>
                    <a:srgbClr val="54617A"/>
                  </a:solidFill>
                  <a:cs typeface="Arial" panose="020B0604020202020204" pitchFamily="34" charset="0"/>
                </a:rPr>
                <a:t>locations with a </a:t>
              </a:r>
              <a:r>
                <a:rPr lang="en-GB" sz="1600" dirty="0" smtClean="0">
                  <a:solidFill>
                    <a:srgbClr val="54617A"/>
                  </a:solidFill>
                  <a:cs typeface="Arial" panose="020B0604020202020204" pitchFamily="34" charset="0"/>
                </a:rPr>
                <a:t>higher probability </a:t>
              </a:r>
              <a:r>
                <a:rPr lang="en-GB" sz="1600" dirty="0">
                  <a:solidFill>
                    <a:srgbClr val="54617A"/>
                  </a:solidFill>
                  <a:cs typeface="Arial" panose="020B0604020202020204" pitchFamily="34" charset="0"/>
                </a:rPr>
                <a:t>in the most likely </a:t>
              </a:r>
              <a:r>
                <a:rPr lang="en-GB" sz="1600" dirty="0" err="1">
                  <a:solidFill>
                    <a:srgbClr val="54617A"/>
                  </a:solidFill>
                  <a:cs typeface="Arial" panose="020B0604020202020204" pitchFamily="34" charset="0"/>
                </a:rPr>
                <a:t>tercile</a:t>
              </a:r>
              <a:r>
                <a:rPr lang="en-GB" sz="1600" dirty="0">
                  <a:solidFill>
                    <a:srgbClr val="54617A"/>
                  </a:solidFill>
                  <a:cs typeface="Arial" panose="020B0604020202020204" pitchFamily="34" charset="0"/>
                </a:rPr>
                <a:t> </a:t>
              </a:r>
              <a:r>
                <a:rPr lang="en-GB" sz="1600" dirty="0" smtClean="0">
                  <a:solidFill>
                    <a:srgbClr val="54617A"/>
                  </a:solidFill>
                  <a:cs typeface="Arial" panose="020B0604020202020204" pitchFamily="34" charset="0"/>
                </a:rPr>
                <a:t>are shown</a:t>
              </a:r>
              <a:endParaRPr lang="en-GB" dirty="0">
                <a:solidFill>
                  <a:srgbClr val="EC613A"/>
                </a:solidFill>
                <a:cs typeface="Arial" panose="020B0604020202020204" pitchFamily="34" charset="0"/>
              </a:endParaRPr>
            </a:p>
          </p:txBody>
        </p:sp>
      </p:grpSp>
      <p:grpSp>
        <p:nvGrpSpPr>
          <p:cNvPr id="6" name="Grupo 5"/>
          <p:cNvGrpSpPr/>
          <p:nvPr/>
        </p:nvGrpSpPr>
        <p:grpSpPr>
          <a:xfrm>
            <a:off x="5582652" y="6041923"/>
            <a:ext cx="2842280" cy="651538"/>
            <a:chOff x="5582652" y="6041923"/>
            <a:chExt cx="2842280" cy="651538"/>
          </a:xfrm>
        </p:grpSpPr>
        <p:sp>
          <p:nvSpPr>
            <p:cNvPr id="13" name="Rectángulo 12"/>
            <p:cNvSpPr/>
            <p:nvPr/>
          </p:nvSpPr>
          <p:spPr>
            <a:xfrm flipV="1">
              <a:off x="6626813" y="604192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4" name="Rectángulo 13"/>
            <p:cNvSpPr/>
            <p:nvPr/>
          </p:nvSpPr>
          <p:spPr>
            <a:xfrm>
              <a:off x="5582652" y="6354907"/>
              <a:ext cx="2842280" cy="338554"/>
            </a:xfrm>
            <a:prstGeom prst="rect">
              <a:avLst/>
            </a:prstGeom>
          </p:spPr>
          <p:txBody>
            <a:bodyPr wrap="square">
              <a:spAutoFit/>
            </a:bodyPr>
            <a:lstStyle/>
            <a:p>
              <a:pPr algn="ctr"/>
              <a:r>
                <a:rPr lang="en-GB" sz="1600" b="1" dirty="0" smtClean="0">
                  <a:solidFill>
                    <a:srgbClr val="54617A"/>
                  </a:solidFill>
                  <a:cs typeface="Arial" panose="020B0604020202020204" pitchFamily="34" charset="0"/>
                </a:rPr>
                <a:t>Extremes probability</a:t>
              </a:r>
              <a:endParaRPr lang="en-GB" dirty="0">
                <a:solidFill>
                  <a:srgbClr val="EC613A"/>
                </a:solidFill>
                <a:cs typeface="Arial" panose="020B0604020202020204" pitchFamily="34" charset="0"/>
              </a:endParaRPr>
            </a:p>
          </p:txBody>
        </p:sp>
      </p:grpSp>
      <p:grpSp>
        <p:nvGrpSpPr>
          <p:cNvPr id="43" name="Grupo 42"/>
          <p:cNvGrpSpPr/>
          <p:nvPr/>
        </p:nvGrpSpPr>
        <p:grpSpPr>
          <a:xfrm>
            <a:off x="369401" y="3372150"/>
            <a:ext cx="2610791" cy="1077218"/>
            <a:chOff x="388651" y="3487650"/>
            <a:chExt cx="2610791" cy="1077218"/>
          </a:xfrm>
        </p:grpSpPr>
        <p:sp>
          <p:nvSpPr>
            <p:cNvPr id="11" name="Rectángulo 10"/>
            <p:cNvSpPr/>
            <p:nvPr/>
          </p:nvSpPr>
          <p:spPr>
            <a:xfrm>
              <a:off x="388651" y="3487650"/>
              <a:ext cx="2470051" cy="1077218"/>
            </a:xfrm>
            <a:prstGeom prst="rect">
              <a:avLst/>
            </a:prstGeom>
          </p:spPr>
          <p:txBody>
            <a:bodyPr wrap="square">
              <a:spAutoFit/>
            </a:bodyPr>
            <a:lstStyle/>
            <a:p>
              <a:r>
                <a:rPr lang="en-GB" sz="1600" b="1" dirty="0" smtClean="0">
                  <a:solidFill>
                    <a:srgbClr val="54617A"/>
                  </a:solidFill>
                  <a:cs typeface="Arial" panose="020B0604020202020204" pitchFamily="34" charset="0"/>
                </a:rPr>
                <a:t>RPSS skill score. </a:t>
              </a:r>
            </a:p>
            <a:p>
              <a:r>
                <a:rPr lang="en-GB" sz="1600" dirty="0" smtClean="0">
                  <a:solidFill>
                    <a:srgbClr val="54617A"/>
                  </a:solidFill>
                  <a:cs typeface="Arial" panose="020B0604020202020204" pitchFamily="34" charset="0"/>
                </a:rPr>
                <a:t>View all values or hide forecasts below a selected value</a:t>
              </a:r>
              <a:endParaRPr lang="en-GB" dirty="0">
                <a:solidFill>
                  <a:srgbClr val="EC613A"/>
                </a:solidFill>
                <a:cs typeface="Arial" panose="020B0604020202020204" pitchFamily="34" charset="0"/>
              </a:endParaRPr>
            </a:p>
          </p:txBody>
        </p:sp>
        <p:sp>
          <p:nvSpPr>
            <p:cNvPr id="42" name="Rectángulo 41"/>
            <p:cNvSpPr/>
            <p:nvPr/>
          </p:nvSpPr>
          <p:spPr>
            <a:xfrm rot="5400000" flipV="1">
              <a:off x="2530792" y="3887300"/>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grpSp>
        <p:nvGrpSpPr>
          <p:cNvPr id="16" name="Grupo 15"/>
          <p:cNvGrpSpPr/>
          <p:nvPr/>
        </p:nvGrpSpPr>
        <p:grpSpPr>
          <a:xfrm>
            <a:off x="3672644" y="6012683"/>
            <a:ext cx="2842280" cy="663570"/>
            <a:chOff x="5594684" y="6041923"/>
            <a:chExt cx="2842280" cy="663570"/>
          </a:xfrm>
        </p:grpSpPr>
        <p:sp>
          <p:nvSpPr>
            <p:cNvPr id="17" name="Rectángulo 16"/>
            <p:cNvSpPr/>
            <p:nvPr/>
          </p:nvSpPr>
          <p:spPr>
            <a:xfrm flipV="1">
              <a:off x="6626813" y="604192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8" name="Rectángulo 17"/>
            <p:cNvSpPr/>
            <p:nvPr/>
          </p:nvSpPr>
          <p:spPr>
            <a:xfrm>
              <a:off x="5594684" y="6366939"/>
              <a:ext cx="2842280" cy="338554"/>
            </a:xfrm>
            <a:prstGeom prst="rect">
              <a:avLst/>
            </a:prstGeom>
          </p:spPr>
          <p:txBody>
            <a:bodyPr wrap="square">
              <a:spAutoFit/>
            </a:bodyPr>
            <a:lstStyle/>
            <a:p>
              <a:pPr algn="ctr"/>
              <a:r>
                <a:rPr lang="en-GB" sz="1600" b="1" dirty="0" err="1" smtClean="0">
                  <a:solidFill>
                    <a:srgbClr val="54617A"/>
                  </a:solidFill>
                  <a:cs typeface="Arial" panose="020B0604020202020204" pitchFamily="34" charset="0"/>
                </a:rPr>
                <a:t>Terciles</a:t>
              </a:r>
              <a:endParaRPr lang="en-GB" dirty="0">
                <a:solidFill>
                  <a:srgbClr val="EC613A"/>
                </a:solidFill>
                <a:cs typeface="Arial" panose="020B0604020202020204" pitchFamily="34" charset="0"/>
              </a:endParaRPr>
            </a:p>
          </p:txBody>
        </p:sp>
      </p:grpSp>
    </p:spTree>
    <p:extLst>
      <p:ext uri="{BB962C8B-B14F-4D97-AF65-F5344CB8AC3E}">
        <p14:creationId xmlns:p14="http://schemas.microsoft.com/office/powerpoint/2010/main" val="39393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197375" y="812767"/>
            <a:ext cx="4802981" cy="461665"/>
          </a:xfrm>
          <a:prstGeom prst="rect">
            <a:avLst/>
          </a:prstGeom>
          <a:noFill/>
        </p:spPr>
        <p:txBody>
          <a:bodyPr wrap="none" rtlCol="0">
            <a:spAutoFit/>
          </a:bodyPr>
          <a:lstStyle/>
          <a:p>
            <a:r>
              <a:rPr lang="en-GB" sz="2400" dirty="0">
                <a:solidFill>
                  <a:srgbClr val="426DA9"/>
                </a:solidFill>
                <a:cs typeface="Arial" panose="020B0604020202020204" pitchFamily="34" charset="0"/>
              </a:rPr>
              <a:t>Progressive disclosure of information</a:t>
            </a:r>
          </a:p>
        </p:txBody>
      </p:sp>
      <p:pic>
        <p:nvPicPr>
          <p:cNvPr id="6" name="Imagen 5"/>
          <p:cNvPicPr>
            <a:picLocks noChangeAspect="1"/>
          </p:cNvPicPr>
          <p:nvPr/>
        </p:nvPicPr>
        <p:blipFill rotWithShape="1">
          <a:blip r:embed="rId2"/>
          <a:srcRect l="84294" t="14549"/>
          <a:stretch/>
        </p:blipFill>
        <p:spPr>
          <a:xfrm>
            <a:off x="2435132" y="1656418"/>
            <a:ext cx="1847601" cy="5040000"/>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31530" y="1797421"/>
            <a:ext cx="2055635" cy="1323439"/>
          </a:xfrm>
          <a:prstGeom prst="rect">
            <a:avLst/>
          </a:prstGeom>
        </p:spPr>
        <p:txBody>
          <a:bodyPr wrap="square">
            <a:spAutoFit/>
          </a:bodyPr>
          <a:lstStyle/>
          <a:p>
            <a:pPr algn="r"/>
            <a:r>
              <a:rPr lang="en-GB" sz="1600" b="1" dirty="0">
                <a:solidFill>
                  <a:srgbClr val="54617A"/>
                </a:solidFill>
                <a:latin typeface="Arial" panose="020B0604020202020204" pitchFamily="34" charset="0"/>
                <a:cs typeface="Arial" panose="020B0604020202020204" pitchFamily="34" charset="0"/>
              </a:rPr>
              <a:t>Basic panel.</a:t>
            </a:r>
            <a:r>
              <a:rPr lang="en-GB" sz="1600" dirty="0">
                <a:solidFill>
                  <a:srgbClr val="54617A"/>
                </a:solidFill>
                <a:latin typeface="Arial" panose="020B0604020202020204" pitchFamily="34" charset="0"/>
                <a:cs typeface="Arial" panose="020B0604020202020204" pitchFamily="34" charset="0"/>
              </a:rPr>
              <a:t> Opens when selecting forecast for a particular location and variable </a:t>
            </a:r>
            <a:endParaRPr lang="en-GB" dirty="0">
              <a:solidFill>
                <a:srgbClr val="EC613A"/>
              </a:solidFill>
              <a:latin typeface="Arial" panose="020B0604020202020204" pitchFamily="34" charset="0"/>
              <a:cs typeface="Arial" panose="020B0604020202020204" pitchFamily="34" charset="0"/>
            </a:endParaRPr>
          </a:p>
        </p:txBody>
      </p:sp>
      <p:sp>
        <p:nvSpPr>
          <p:cNvPr id="8" name="Rectángulo 7"/>
          <p:cNvSpPr/>
          <p:nvPr/>
        </p:nvSpPr>
        <p:spPr>
          <a:xfrm rot="5400000" flipV="1">
            <a:off x="1945635" y="176081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nvGrpSpPr>
          <p:cNvPr id="9" name="Grupo 8"/>
          <p:cNvGrpSpPr/>
          <p:nvPr/>
        </p:nvGrpSpPr>
        <p:grpSpPr>
          <a:xfrm>
            <a:off x="4455248" y="1652052"/>
            <a:ext cx="7642160" cy="5040000"/>
            <a:chOff x="4455248" y="1652052"/>
            <a:chExt cx="7642160" cy="5040000"/>
          </a:xfrm>
        </p:grpSpPr>
        <p:pic>
          <p:nvPicPr>
            <p:cNvPr id="10" name="Imagen 9"/>
            <p:cNvPicPr>
              <a:picLocks noChangeAspect="1"/>
            </p:cNvPicPr>
            <p:nvPr/>
          </p:nvPicPr>
          <p:blipFill>
            <a:blip r:embed="rId3"/>
            <a:stretch>
              <a:fillRect/>
            </a:stretch>
          </p:blipFill>
          <p:spPr>
            <a:xfrm>
              <a:off x="5277820" y="1652052"/>
              <a:ext cx="4452816" cy="5040000"/>
            </a:xfrm>
            <a:prstGeom prst="rect">
              <a:avLst/>
            </a:prstGeom>
            <a:ln>
              <a:noFill/>
            </a:ln>
            <a:effectLst>
              <a:outerShdw blurRad="292100" dist="139700" dir="2700000" algn="tl" rotWithShape="0">
                <a:srgbClr val="333333">
                  <a:alpha val="65000"/>
                </a:srgbClr>
              </a:outerShdw>
            </a:effectLst>
          </p:spPr>
        </p:pic>
        <p:sp>
          <p:nvSpPr>
            <p:cNvPr id="11" name="Rectángulo 10"/>
            <p:cNvSpPr/>
            <p:nvPr/>
          </p:nvSpPr>
          <p:spPr>
            <a:xfrm rot="5400000" flipV="1">
              <a:off x="4632929" y="3790841"/>
              <a:ext cx="567967" cy="923330"/>
            </a:xfrm>
            <a:prstGeom prst="rect">
              <a:avLst/>
            </a:prstGeom>
          </p:spPr>
          <p:txBody>
            <a:bodyPr wrap="square">
              <a:spAutoFit/>
            </a:bodyPr>
            <a:lstStyle/>
            <a:p>
              <a:r>
                <a:rPr lang="es-ES_tradnl" sz="5400" b="1" dirty="0">
                  <a:solidFill>
                    <a:srgbClr val="54617A"/>
                  </a:solidFill>
                </a:rPr>
                <a:t>▼</a:t>
              </a:r>
              <a:endParaRPr lang="es-ES_tradnl" sz="5400" dirty="0">
                <a:solidFill>
                  <a:srgbClr val="54617A"/>
                </a:solidFill>
              </a:endParaRPr>
            </a:p>
          </p:txBody>
        </p:sp>
        <p:sp>
          <p:nvSpPr>
            <p:cNvPr id="12" name="Rectángulo 11"/>
            <p:cNvSpPr/>
            <p:nvPr/>
          </p:nvSpPr>
          <p:spPr>
            <a:xfrm rot="16200000" flipV="1">
              <a:off x="9648945" y="1918190"/>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3" name="Rectángulo 12"/>
            <p:cNvSpPr/>
            <p:nvPr/>
          </p:nvSpPr>
          <p:spPr>
            <a:xfrm>
              <a:off x="10096574" y="1818872"/>
              <a:ext cx="2000834" cy="2062103"/>
            </a:xfrm>
            <a:prstGeom prst="rect">
              <a:avLst/>
            </a:prstGeom>
          </p:spPr>
          <p:txBody>
            <a:bodyPr wrap="square">
              <a:spAutoFit/>
            </a:bodyPr>
            <a:lstStyle/>
            <a:p>
              <a:r>
                <a:rPr lang="en-GB" sz="1600" b="1" dirty="0">
                  <a:solidFill>
                    <a:srgbClr val="54617A"/>
                  </a:solidFill>
                  <a:latin typeface="Arial" panose="020B0604020202020204" pitchFamily="34" charset="0"/>
                  <a:cs typeface="Arial" panose="020B0604020202020204" pitchFamily="34" charset="0"/>
                </a:rPr>
                <a:t>Advanced panel.</a:t>
              </a:r>
              <a:r>
                <a:rPr lang="en-GB" sz="1600" dirty="0">
                  <a:solidFill>
                    <a:srgbClr val="54617A"/>
                  </a:solidFill>
                  <a:latin typeface="Arial" panose="020B0604020202020204" pitchFamily="34" charset="0"/>
                  <a:cs typeface="Arial" panose="020B0604020202020204" pitchFamily="34" charset="0"/>
                </a:rPr>
                <a:t> Additional information on the forecast trend (all time windows) and information on past forecasts and observations.</a:t>
              </a:r>
              <a:endParaRPr lang="en-GB" dirty="0">
                <a:solidFill>
                  <a:srgbClr val="EC613A"/>
                </a:solidFill>
                <a:latin typeface="Arial" panose="020B0604020202020204" pitchFamily="34" charset="0"/>
                <a:cs typeface="Arial" panose="020B0604020202020204" pitchFamily="34" charset="0"/>
              </a:endParaRPr>
            </a:p>
          </p:txBody>
        </p:sp>
      </p:grpSp>
      <p:pic>
        <p:nvPicPr>
          <p:cNvPr id="14" name="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8843" y="991347"/>
            <a:ext cx="1672591" cy="6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ítulo 1"/>
          <p:cNvSpPr>
            <a:spLocks noGrp="1"/>
          </p:cNvSpPr>
          <p:nvPr>
            <p:ph type="title"/>
          </p:nvPr>
        </p:nvSpPr>
        <p:spPr>
          <a:xfrm>
            <a:off x="0" y="256068"/>
            <a:ext cx="12192000" cy="800945"/>
          </a:xfrm>
        </p:spPr>
        <p:txBody>
          <a:bodyPr/>
          <a:lstStyle/>
          <a:p>
            <a:r>
              <a:rPr lang="en-GB" sz="3200" dirty="0" smtClean="0"/>
              <a:t>Communicating probability and skill of seasonal forecasts</a:t>
            </a:r>
            <a:endParaRPr lang="en-GB" sz="3200" dirty="0"/>
          </a:p>
        </p:txBody>
      </p:sp>
    </p:spTree>
    <p:extLst>
      <p:ext uri="{BB962C8B-B14F-4D97-AF65-F5344CB8AC3E}">
        <p14:creationId xmlns:p14="http://schemas.microsoft.com/office/powerpoint/2010/main" val="1447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3658" y="2053968"/>
            <a:ext cx="10984684" cy="800945"/>
          </a:xfrm>
        </p:spPr>
        <p:txBody>
          <a:bodyPr/>
          <a:lstStyle/>
          <a:p>
            <a:r>
              <a:rPr lang="en-GB" sz="4800" dirty="0">
                <a:solidFill>
                  <a:schemeClr val="tx1">
                    <a:lumMod val="85000"/>
                    <a:lumOff val="15000"/>
                  </a:schemeClr>
                </a:solidFill>
                <a:latin typeface="+mn-lt"/>
              </a:rPr>
              <a:t>Communicating probability and skill of seasonal forecasts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632" y="3712022"/>
            <a:ext cx="1838477" cy="1365304"/>
          </a:xfrm>
          <a:prstGeom prst="rect">
            <a:avLst/>
          </a:prstGeom>
        </p:spPr>
      </p:pic>
    </p:spTree>
    <p:extLst>
      <p:ext uri="{BB962C8B-B14F-4D97-AF65-F5344CB8AC3E}">
        <p14:creationId xmlns:p14="http://schemas.microsoft.com/office/powerpoint/2010/main" val="677597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Users are not climate experts</a:t>
            </a:r>
            <a:endParaRPr lang="en-GB" dirty="0"/>
          </a:p>
        </p:txBody>
      </p:sp>
      <p:sp>
        <p:nvSpPr>
          <p:cNvPr id="4" name="Rectángulo 3"/>
          <p:cNvSpPr/>
          <p:nvPr/>
        </p:nvSpPr>
        <p:spPr>
          <a:xfrm>
            <a:off x="0" y="0"/>
            <a:ext cx="12192000" cy="2822713"/>
          </a:xfrm>
          <a:prstGeom prst="rect">
            <a:avLst/>
          </a:prstGeom>
          <a:solidFill>
            <a:srgbClr val="94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Picture 2" descr="http://n.sinaimg.cn/translate/405/w800h405/20180319/KmB4-fyskeuc2487790.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6244"/>
          <a:stretch/>
        </p:blipFill>
        <p:spPr bwMode="auto">
          <a:xfrm>
            <a:off x="0" y="2517913"/>
            <a:ext cx="12192000" cy="43400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3150026" y="1926059"/>
            <a:ext cx="5897720" cy="830997"/>
          </a:xfrm>
          <a:prstGeom prst="rect">
            <a:avLst/>
          </a:prstGeom>
          <a:noFill/>
        </p:spPr>
        <p:txBody>
          <a:bodyPr wrap="square" rtlCol="0">
            <a:spAutoFit/>
          </a:bodyPr>
          <a:lstStyle/>
          <a:p>
            <a:pPr algn="ctr"/>
            <a:r>
              <a:rPr lang="es-ES_tradnl" sz="4800" b="1" dirty="0" smtClean="0">
                <a:solidFill>
                  <a:srgbClr val="144A6D"/>
                </a:solidFill>
                <a:ea typeface="Arial Black" charset="0"/>
                <a:cs typeface="Arial Black" charset="0"/>
              </a:rPr>
              <a:t>CLIMATE SERVICES</a:t>
            </a:r>
            <a:endParaRPr lang="es-ES_tradnl" sz="4800" b="1" dirty="0">
              <a:solidFill>
                <a:srgbClr val="144A6D"/>
              </a:solidFill>
              <a:ea typeface="Arial Black" charset="0"/>
              <a:cs typeface="Arial Black" charset="0"/>
            </a:endParaRPr>
          </a:p>
        </p:txBody>
      </p:sp>
    </p:spTree>
    <p:extLst>
      <p:ext uri="{BB962C8B-B14F-4D97-AF65-F5344CB8AC3E}">
        <p14:creationId xmlns:p14="http://schemas.microsoft.com/office/powerpoint/2010/main" val="2569604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1769" y="812412"/>
            <a:ext cx="1417048" cy="1052339"/>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76" y="1425224"/>
            <a:ext cx="8162925" cy="3857625"/>
          </a:xfrm>
          <a:prstGeom prst="rect">
            <a:avLst/>
          </a:prstGeom>
        </p:spPr>
      </p:pic>
      <p:grpSp>
        <p:nvGrpSpPr>
          <p:cNvPr id="7" name="Grupo 6"/>
          <p:cNvGrpSpPr/>
          <p:nvPr/>
        </p:nvGrpSpPr>
        <p:grpSpPr>
          <a:xfrm>
            <a:off x="1492365" y="4923559"/>
            <a:ext cx="9823957" cy="1005621"/>
            <a:chOff x="1684870" y="5414448"/>
            <a:chExt cx="9823957" cy="1005621"/>
          </a:xfrm>
        </p:grpSpPr>
        <p:sp>
          <p:nvSpPr>
            <p:cNvPr id="8" name="Rectángulo 7"/>
            <p:cNvSpPr/>
            <p:nvPr/>
          </p:nvSpPr>
          <p:spPr>
            <a:xfrm flipV="1">
              <a:off x="1684870" y="5414448"/>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9" name="Rectángulo 8"/>
            <p:cNvSpPr/>
            <p:nvPr/>
          </p:nvSpPr>
          <p:spPr>
            <a:xfrm>
              <a:off x="1871540" y="5773738"/>
              <a:ext cx="9637287" cy="646331"/>
            </a:xfrm>
            <a:prstGeom prst="rect">
              <a:avLst/>
            </a:prstGeom>
          </p:spPr>
          <p:txBody>
            <a:bodyPr wrap="square">
              <a:spAutoFit/>
            </a:bodyPr>
            <a:lstStyle/>
            <a:p>
              <a:r>
                <a:rPr lang="en-GB" b="1" dirty="0">
                  <a:solidFill>
                    <a:srgbClr val="54617A"/>
                  </a:solidFill>
                  <a:cs typeface="Arial" panose="020B0604020202020204" pitchFamily="34" charset="0"/>
                </a:rPr>
                <a:t>Use of </a:t>
              </a:r>
              <a:r>
                <a:rPr lang="en-GB" b="1" dirty="0" err="1">
                  <a:solidFill>
                    <a:srgbClr val="54617A"/>
                  </a:solidFill>
                  <a:cs typeface="Arial" panose="020B0604020202020204" pitchFamily="34" charset="0"/>
                </a:rPr>
                <a:t>terciles</a:t>
              </a:r>
              <a:r>
                <a:rPr lang="en-GB" dirty="0">
                  <a:solidFill>
                    <a:srgbClr val="54617A"/>
                  </a:solidFill>
                  <a:cs typeface="Arial" panose="020B0604020202020204" pitchFamily="34" charset="0"/>
                </a:rPr>
                <a:t>. Showing percentage probability of below normal, normal and above normal when RPSS&gt;0; otherwise, the climatology is shown.</a:t>
              </a:r>
              <a:endParaRPr lang="en-GB" sz="2000" dirty="0">
                <a:solidFill>
                  <a:srgbClr val="EC613A"/>
                </a:solidFill>
                <a:cs typeface="Arial" panose="020B0604020202020204" pitchFamily="34" charset="0"/>
              </a:endParaRPr>
            </a:p>
          </p:txBody>
        </p:sp>
      </p:grpSp>
      <p:grpSp>
        <p:nvGrpSpPr>
          <p:cNvPr id="10" name="Grupo 9"/>
          <p:cNvGrpSpPr/>
          <p:nvPr/>
        </p:nvGrpSpPr>
        <p:grpSpPr>
          <a:xfrm>
            <a:off x="9081201" y="2037223"/>
            <a:ext cx="2719518" cy="1477329"/>
            <a:chOff x="9273706" y="2528112"/>
            <a:chExt cx="2719518" cy="1477329"/>
          </a:xfrm>
        </p:grpSpPr>
        <p:sp>
          <p:nvSpPr>
            <p:cNvPr id="11" name="Rectángulo 10"/>
            <p:cNvSpPr/>
            <p:nvPr/>
          </p:nvSpPr>
          <p:spPr>
            <a:xfrm>
              <a:off x="9773072" y="2528113"/>
              <a:ext cx="2220152" cy="1477328"/>
            </a:xfrm>
            <a:prstGeom prst="rect">
              <a:avLst/>
            </a:prstGeom>
          </p:spPr>
          <p:txBody>
            <a:bodyPr wrap="square">
              <a:spAutoFit/>
            </a:bodyPr>
            <a:lstStyle/>
            <a:p>
              <a:r>
                <a:rPr lang="en-GB" b="1" dirty="0">
                  <a:solidFill>
                    <a:srgbClr val="54617A"/>
                  </a:solidFill>
                  <a:cs typeface="Arial" panose="020B0604020202020204" pitchFamily="34" charset="0"/>
                </a:rPr>
                <a:t>RPSS skill score value. </a:t>
              </a:r>
              <a:r>
                <a:rPr lang="en-GB" dirty="0">
                  <a:solidFill>
                    <a:srgbClr val="54617A"/>
                  </a:solidFill>
                  <a:cs typeface="Arial" panose="020B0604020202020204" pitchFamily="34" charset="0"/>
                </a:rPr>
                <a:t>Value of skill appears when hovering the mouse over the histograms</a:t>
              </a:r>
              <a:endParaRPr lang="en-GB" sz="2000" dirty="0">
                <a:solidFill>
                  <a:srgbClr val="EC613A"/>
                </a:solidFill>
                <a:cs typeface="Arial" panose="020B0604020202020204" pitchFamily="34" charset="0"/>
              </a:endParaRPr>
            </a:p>
          </p:txBody>
        </p:sp>
        <p:sp>
          <p:nvSpPr>
            <p:cNvPr id="12" name="Rectángulo 11"/>
            <p:cNvSpPr/>
            <p:nvPr/>
          </p:nvSpPr>
          <p:spPr>
            <a:xfrm rot="16200000" flipV="1">
              <a:off x="9174388" y="2627430"/>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sp>
        <p:nvSpPr>
          <p:cNvPr id="14" name="Título 1"/>
          <p:cNvSpPr>
            <a:spLocks noGrp="1"/>
          </p:cNvSpPr>
          <p:nvPr>
            <p:ph type="title"/>
          </p:nvPr>
        </p:nvSpPr>
        <p:spPr>
          <a:xfrm>
            <a:off x="0" y="256068"/>
            <a:ext cx="12192000" cy="800945"/>
          </a:xfrm>
        </p:spPr>
        <p:txBody>
          <a:bodyPr/>
          <a:lstStyle/>
          <a:p>
            <a:r>
              <a:rPr lang="en-GB" sz="3200" dirty="0" smtClean="0"/>
              <a:t>Communicating probability and skill of seasonal forecasts</a:t>
            </a:r>
            <a:endParaRPr lang="en-GB" sz="3200" dirty="0"/>
          </a:p>
        </p:txBody>
      </p:sp>
    </p:spTree>
    <p:extLst>
      <p:ext uri="{BB962C8B-B14F-4D97-AF65-F5344CB8AC3E}">
        <p14:creationId xmlns:p14="http://schemas.microsoft.com/office/powerpoint/2010/main" val="1052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197375" y="877542"/>
            <a:ext cx="5602239" cy="461665"/>
          </a:xfrm>
          <a:prstGeom prst="rect">
            <a:avLst/>
          </a:prstGeom>
          <a:noFill/>
        </p:spPr>
        <p:txBody>
          <a:bodyPr wrap="none" rtlCol="0">
            <a:spAutoFit/>
          </a:bodyPr>
          <a:lstStyle/>
          <a:p>
            <a:r>
              <a:rPr lang="en-GB" sz="2400" dirty="0">
                <a:solidFill>
                  <a:srgbClr val="426DA9"/>
                </a:solidFill>
                <a:cs typeface="Arial" panose="020B0604020202020204" pitchFamily="34" charset="0"/>
              </a:rPr>
              <a:t>All information shown in the main interface</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29" y="1916113"/>
            <a:ext cx="10058400" cy="4632936"/>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rot="16200000" flipV="1">
            <a:off x="10284905" y="212359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8" name="Rectángulo 7"/>
          <p:cNvSpPr/>
          <p:nvPr/>
        </p:nvSpPr>
        <p:spPr>
          <a:xfrm>
            <a:off x="10732533" y="2024273"/>
            <a:ext cx="1260689" cy="2585323"/>
          </a:xfrm>
          <a:prstGeom prst="rect">
            <a:avLst/>
          </a:prstGeom>
        </p:spPr>
        <p:txBody>
          <a:bodyPr wrap="square">
            <a:spAutoFit/>
          </a:bodyPr>
          <a:lstStyle/>
          <a:p>
            <a:r>
              <a:rPr lang="en-GB" b="1" dirty="0">
                <a:solidFill>
                  <a:srgbClr val="54617A"/>
                </a:solidFill>
                <a:cs typeface="Arial" panose="020B0604020202020204" pitchFamily="34" charset="0"/>
              </a:rPr>
              <a:t>Complete panel.</a:t>
            </a:r>
            <a:r>
              <a:rPr lang="en-GB" dirty="0">
                <a:solidFill>
                  <a:srgbClr val="54617A"/>
                </a:solidFill>
                <a:cs typeface="Arial" panose="020B0604020202020204" pitchFamily="34" charset="0"/>
              </a:rPr>
              <a:t> Users expressed their desire of reducing the number of clicks.</a:t>
            </a:r>
            <a:endParaRPr lang="en-GB" sz="2000" dirty="0">
              <a:solidFill>
                <a:srgbClr val="EC613A"/>
              </a:solidFill>
              <a:cs typeface="Arial" panose="020B060402020202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1769" y="812412"/>
            <a:ext cx="1417048" cy="1052339"/>
          </a:xfrm>
          <a:prstGeom prst="rect">
            <a:avLst/>
          </a:prstGeom>
        </p:spPr>
      </p:pic>
      <p:sp>
        <p:nvSpPr>
          <p:cNvPr id="11" name="Título 1"/>
          <p:cNvSpPr>
            <a:spLocks noGrp="1"/>
          </p:cNvSpPr>
          <p:nvPr>
            <p:ph type="title"/>
          </p:nvPr>
        </p:nvSpPr>
        <p:spPr>
          <a:xfrm>
            <a:off x="0" y="256068"/>
            <a:ext cx="12192000" cy="800945"/>
          </a:xfrm>
        </p:spPr>
        <p:txBody>
          <a:bodyPr/>
          <a:lstStyle/>
          <a:p>
            <a:r>
              <a:rPr lang="en-GB" sz="3200" dirty="0" smtClean="0"/>
              <a:t>Communicating probability and skill of seasonal forecasts</a:t>
            </a:r>
            <a:endParaRPr lang="en-GB" sz="3200" dirty="0"/>
          </a:p>
        </p:txBody>
      </p:sp>
    </p:spTree>
    <p:extLst>
      <p:ext uri="{BB962C8B-B14F-4D97-AF65-F5344CB8AC3E}">
        <p14:creationId xmlns:p14="http://schemas.microsoft.com/office/powerpoint/2010/main" val="3405577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3658" y="2053968"/>
            <a:ext cx="10984684" cy="800945"/>
          </a:xfrm>
        </p:spPr>
        <p:txBody>
          <a:bodyPr/>
          <a:lstStyle/>
          <a:p>
            <a:r>
              <a:rPr lang="en-GB" sz="4800" dirty="0">
                <a:solidFill>
                  <a:schemeClr val="tx1">
                    <a:lumMod val="85000"/>
                    <a:lumOff val="15000"/>
                  </a:schemeClr>
                </a:solidFill>
                <a:latin typeface="+mn-lt"/>
              </a:rPr>
              <a:t>Communicating probability and skill of seasonal forecasts</a:t>
            </a:r>
          </a:p>
        </p:txBody>
      </p:sp>
      <p:grpSp>
        <p:nvGrpSpPr>
          <p:cNvPr id="5" name="Google Shape;184;p40"/>
          <p:cNvGrpSpPr/>
          <p:nvPr/>
        </p:nvGrpSpPr>
        <p:grpSpPr>
          <a:xfrm>
            <a:off x="5469394" y="3669589"/>
            <a:ext cx="1253211" cy="1407738"/>
            <a:chOff x="4706660" y="1231283"/>
            <a:chExt cx="2618258" cy="2953526"/>
          </a:xfrm>
        </p:grpSpPr>
        <p:sp>
          <p:nvSpPr>
            <p:cNvPr id="6" name="Google Shape;185;p40"/>
            <p:cNvSpPr/>
            <p:nvPr/>
          </p:nvSpPr>
          <p:spPr>
            <a:xfrm>
              <a:off x="5680139" y="1407429"/>
              <a:ext cx="791241" cy="178064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186;p40"/>
            <p:cNvSpPr/>
            <p:nvPr/>
          </p:nvSpPr>
          <p:spPr>
            <a:xfrm>
              <a:off x="4706660" y="1395823"/>
              <a:ext cx="712491" cy="175638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187;p40"/>
            <p:cNvSpPr/>
            <p:nvPr/>
          </p:nvSpPr>
          <p:spPr>
            <a:xfrm>
              <a:off x="6682229" y="1231283"/>
              <a:ext cx="627684" cy="1955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188;p40"/>
            <p:cNvSpPr/>
            <p:nvPr/>
          </p:nvSpPr>
          <p:spPr>
            <a:xfrm>
              <a:off x="4777409" y="3345586"/>
              <a:ext cx="348615" cy="837565"/>
            </a:xfrm>
            <a:custGeom>
              <a:avLst/>
              <a:gdLst/>
              <a:ahLst/>
              <a:cxnLst/>
              <a:rect l="l" t="t" r="r" b="b"/>
              <a:pathLst>
                <a:path w="348614" h="837564" extrusionOk="0">
                  <a:moveTo>
                    <a:pt x="335597" y="303098"/>
                  </a:moveTo>
                  <a:lnTo>
                    <a:pt x="280136" y="303098"/>
                  </a:lnTo>
                  <a:lnTo>
                    <a:pt x="280158" y="358524"/>
                  </a:lnTo>
                  <a:lnTo>
                    <a:pt x="284213" y="796010"/>
                  </a:lnTo>
                  <a:lnTo>
                    <a:pt x="298566" y="834754"/>
                  </a:lnTo>
                  <a:lnTo>
                    <a:pt x="309727" y="837336"/>
                  </a:lnTo>
                  <a:lnTo>
                    <a:pt x="315914" y="836188"/>
                  </a:lnTo>
                  <a:lnTo>
                    <a:pt x="345197" y="798944"/>
                  </a:lnTo>
                  <a:lnTo>
                    <a:pt x="348513" y="775601"/>
                  </a:lnTo>
                  <a:lnTo>
                    <a:pt x="348320" y="737339"/>
                  </a:lnTo>
                  <a:lnTo>
                    <a:pt x="347775" y="696506"/>
                  </a:lnTo>
                  <a:lnTo>
                    <a:pt x="346752" y="644513"/>
                  </a:lnTo>
                  <a:lnTo>
                    <a:pt x="345430" y="592069"/>
                  </a:lnTo>
                  <a:lnTo>
                    <a:pt x="343697" y="533483"/>
                  </a:lnTo>
                  <a:lnTo>
                    <a:pt x="341579" y="469815"/>
                  </a:lnTo>
                  <a:lnTo>
                    <a:pt x="336394" y="327032"/>
                  </a:lnTo>
                  <a:lnTo>
                    <a:pt x="335597" y="303098"/>
                  </a:lnTo>
                  <a:close/>
                </a:path>
                <a:path w="348614" h="837564" extrusionOk="0">
                  <a:moveTo>
                    <a:pt x="32143" y="16840"/>
                  </a:moveTo>
                  <a:lnTo>
                    <a:pt x="2393" y="66871"/>
                  </a:lnTo>
                  <a:lnTo>
                    <a:pt x="1686" y="128052"/>
                  </a:lnTo>
                  <a:lnTo>
                    <a:pt x="1621" y="177957"/>
                  </a:lnTo>
                  <a:lnTo>
                    <a:pt x="5105" y="573024"/>
                  </a:lnTo>
                  <a:lnTo>
                    <a:pt x="0" y="742429"/>
                  </a:lnTo>
                  <a:lnTo>
                    <a:pt x="9448" y="789381"/>
                  </a:lnTo>
                  <a:lnTo>
                    <a:pt x="45923" y="806729"/>
                  </a:lnTo>
                  <a:lnTo>
                    <a:pt x="52842" y="797957"/>
                  </a:lnTo>
                  <a:lnTo>
                    <a:pt x="57788" y="788482"/>
                  </a:lnTo>
                  <a:lnTo>
                    <a:pt x="60757" y="778307"/>
                  </a:lnTo>
                  <a:lnTo>
                    <a:pt x="61747" y="767435"/>
                  </a:lnTo>
                  <a:lnTo>
                    <a:pt x="53176" y="342893"/>
                  </a:lnTo>
                  <a:lnTo>
                    <a:pt x="53231" y="311637"/>
                  </a:lnTo>
                  <a:lnTo>
                    <a:pt x="53581" y="285111"/>
                  </a:lnTo>
                  <a:lnTo>
                    <a:pt x="54219" y="251019"/>
                  </a:lnTo>
                  <a:lnTo>
                    <a:pt x="55117" y="211759"/>
                  </a:lnTo>
                  <a:lnTo>
                    <a:pt x="109796" y="211759"/>
                  </a:lnTo>
                  <a:lnTo>
                    <a:pt x="103073" y="183184"/>
                  </a:lnTo>
                  <a:lnTo>
                    <a:pt x="83716" y="111173"/>
                  </a:lnTo>
                  <a:lnTo>
                    <a:pt x="65441" y="59445"/>
                  </a:lnTo>
                  <a:lnTo>
                    <a:pt x="48250" y="28001"/>
                  </a:lnTo>
                  <a:lnTo>
                    <a:pt x="32143" y="16840"/>
                  </a:lnTo>
                  <a:close/>
                </a:path>
                <a:path w="348614" h="837564" extrusionOk="0">
                  <a:moveTo>
                    <a:pt x="109796" y="211759"/>
                  </a:moveTo>
                  <a:lnTo>
                    <a:pt x="55117" y="211759"/>
                  </a:lnTo>
                  <a:lnTo>
                    <a:pt x="59479" y="230574"/>
                  </a:lnTo>
                  <a:lnTo>
                    <a:pt x="65952" y="256405"/>
                  </a:lnTo>
                  <a:lnTo>
                    <a:pt x="74532" y="289253"/>
                  </a:lnTo>
                  <a:lnTo>
                    <a:pt x="85216" y="329120"/>
                  </a:lnTo>
                  <a:lnTo>
                    <a:pt x="102115" y="395434"/>
                  </a:lnTo>
                  <a:lnTo>
                    <a:pt x="115258" y="455584"/>
                  </a:lnTo>
                  <a:lnTo>
                    <a:pt x="124645" y="509570"/>
                  </a:lnTo>
                  <a:lnTo>
                    <a:pt x="130278" y="557390"/>
                  </a:lnTo>
                  <a:lnTo>
                    <a:pt x="132156" y="599046"/>
                  </a:lnTo>
                  <a:lnTo>
                    <a:pt x="134484" y="641684"/>
                  </a:lnTo>
                  <a:lnTo>
                    <a:pt x="141470" y="672141"/>
                  </a:lnTo>
                  <a:lnTo>
                    <a:pt x="153110" y="690414"/>
                  </a:lnTo>
                  <a:lnTo>
                    <a:pt x="169405" y="696506"/>
                  </a:lnTo>
                  <a:lnTo>
                    <a:pt x="179837" y="694975"/>
                  </a:lnTo>
                  <a:lnTo>
                    <a:pt x="204622" y="663854"/>
                  </a:lnTo>
                  <a:lnTo>
                    <a:pt x="212788" y="624560"/>
                  </a:lnTo>
                  <a:lnTo>
                    <a:pt x="214134" y="614349"/>
                  </a:lnTo>
                  <a:lnTo>
                    <a:pt x="215163" y="607885"/>
                  </a:lnTo>
                  <a:lnTo>
                    <a:pt x="215849" y="605167"/>
                  </a:lnTo>
                  <a:lnTo>
                    <a:pt x="215849" y="598538"/>
                  </a:lnTo>
                  <a:lnTo>
                    <a:pt x="220535" y="568796"/>
                  </a:lnTo>
                  <a:lnTo>
                    <a:pt x="226053" y="540372"/>
                  </a:lnTo>
                  <a:lnTo>
                    <a:pt x="177063" y="540372"/>
                  </a:lnTo>
                  <a:lnTo>
                    <a:pt x="174927" y="529667"/>
                  </a:lnTo>
                  <a:lnTo>
                    <a:pt x="170557" y="506753"/>
                  </a:lnTo>
                  <a:lnTo>
                    <a:pt x="163954" y="471626"/>
                  </a:lnTo>
                  <a:lnTo>
                    <a:pt x="155117" y="424281"/>
                  </a:lnTo>
                  <a:lnTo>
                    <a:pt x="146671" y="380431"/>
                  </a:lnTo>
                  <a:lnTo>
                    <a:pt x="137244" y="334395"/>
                  </a:lnTo>
                  <a:lnTo>
                    <a:pt x="126595" y="285111"/>
                  </a:lnTo>
                  <a:lnTo>
                    <a:pt x="115445" y="235770"/>
                  </a:lnTo>
                  <a:lnTo>
                    <a:pt x="109796" y="211759"/>
                  </a:lnTo>
                  <a:close/>
                </a:path>
                <a:path w="348614" h="837564" extrusionOk="0">
                  <a:moveTo>
                    <a:pt x="310921" y="0"/>
                  </a:moveTo>
                  <a:lnTo>
                    <a:pt x="295274" y="0"/>
                  </a:lnTo>
                  <a:lnTo>
                    <a:pt x="287794" y="2717"/>
                  </a:lnTo>
                  <a:lnTo>
                    <a:pt x="273507" y="13601"/>
                  </a:lnTo>
                  <a:lnTo>
                    <a:pt x="269239" y="20751"/>
                  </a:lnTo>
                  <a:lnTo>
                    <a:pt x="267893" y="29591"/>
                  </a:lnTo>
                  <a:lnTo>
                    <a:pt x="267893" y="35712"/>
                  </a:lnTo>
                  <a:lnTo>
                    <a:pt x="264362" y="80636"/>
                  </a:lnTo>
                  <a:lnTo>
                    <a:pt x="259074" y="128052"/>
                  </a:lnTo>
                  <a:lnTo>
                    <a:pt x="252029" y="177957"/>
                  </a:lnTo>
                  <a:lnTo>
                    <a:pt x="243187" y="230574"/>
                  </a:lnTo>
                  <a:lnTo>
                    <a:pt x="232676" y="285229"/>
                  </a:lnTo>
                  <a:lnTo>
                    <a:pt x="220564" y="342893"/>
                  </a:lnTo>
                  <a:lnTo>
                    <a:pt x="203593" y="419950"/>
                  </a:lnTo>
                  <a:lnTo>
                    <a:pt x="194663" y="460003"/>
                  </a:lnTo>
                  <a:lnTo>
                    <a:pt x="187266" y="493425"/>
                  </a:lnTo>
                  <a:lnTo>
                    <a:pt x="181399" y="520215"/>
                  </a:lnTo>
                  <a:lnTo>
                    <a:pt x="177063" y="540372"/>
                  </a:lnTo>
                  <a:lnTo>
                    <a:pt x="226053" y="540372"/>
                  </a:lnTo>
                  <a:lnTo>
                    <a:pt x="227453" y="533157"/>
                  </a:lnTo>
                  <a:lnTo>
                    <a:pt x="236605" y="491619"/>
                  </a:lnTo>
                  <a:lnTo>
                    <a:pt x="247992" y="444182"/>
                  </a:lnTo>
                  <a:lnTo>
                    <a:pt x="259375" y="397574"/>
                  </a:lnTo>
                  <a:lnTo>
                    <a:pt x="268527" y="358524"/>
                  </a:lnTo>
                  <a:lnTo>
                    <a:pt x="275448" y="327032"/>
                  </a:lnTo>
                  <a:lnTo>
                    <a:pt x="280136" y="303098"/>
                  </a:lnTo>
                  <a:lnTo>
                    <a:pt x="335597" y="303098"/>
                  </a:lnTo>
                  <a:lnTo>
                    <a:pt x="332713" y="210058"/>
                  </a:lnTo>
                  <a:lnTo>
                    <a:pt x="331363" y="156552"/>
                  </a:lnTo>
                  <a:lnTo>
                    <a:pt x="330399" y="108129"/>
                  </a:lnTo>
                  <a:lnTo>
                    <a:pt x="329849" y="66871"/>
                  </a:lnTo>
                  <a:lnTo>
                    <a:pt x="329628" y="20066"/>
                  </a:lnTo>
                  <a:lnTo>
                    <a:pt x="327164" y="14033"/>
                  </a:lnTo>
                  <a:lnTo>
                    <a:pt x="317296" y="2806"/>
                  </a:lnTo>
                  <a:lnTo>
                    <a:pt x="310921"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189;p40"/>
            <p:cNvSpPr/>
            <p:nvPr/>
          </p:nvSpPr>
          <p:spPr>
            <a:xfrm>
              <a:off x="5192259" y="3363952"/>
              <a:ext cx="188595" cy="797560"/>
            </a:xfrm>
            <a:custGeom>
              <a:avLst/>
              <a:gdLst/>
              <a:ahLst/>
              <a:cxnLst/>
              <a:rect l="l" t="t" r="r" b="b"/>
              <a:pathLst>
                <a:path w="188595" h="797560" extrusionOk="0">
                  <a:moveTo>
                    <a:pt x="103581" y="0"/>
                  </a:moveTo>
                  <a:lnTo>
                    <a:pt x="26022" y="9182"/>
                  </a:lnTo>
                  <a:lnTo>
                    <a:pt x="0" y="45923"/>
                  </a:lnTo>
                  <a:lnTo>
                    <a:pt x="0" y="49491"/>
                  </a:lnTo>
                  <a:lnTo>
                    <a:pt x="445" y="59733"/>
                  </a:lnTo>
                  <a:lnTo>
                    <a:pt x="1782" y="72077"/>
                  </a:lnTo>
                  <a:lnTo>
                    <a:pt x="4013" y="86523"/>
                  </a:lnTo>
                  <a:lnTo>
                    <a:pt x="10263" y="119591"/>
                  </a:lnTo>
                  <a:lnTo>
                    <a:pt x="12498" y="133943"/>
                  </a:lnTo>
                  <a:lnTo>
                    <a:pt x="13840" y="146128"/>
                  </a:lnTo>
                  <a:lnTo>
                    <a:pt x="14287" y="156146"/>
                  </a:lnTo>
                  <a:lnTo>
                    <a:pt x="14287" y="771182"/>
                  </a:lnTo>
                  <a:lnTo>
                    <a:pt x="15646" y="777481"/>
                  </a:lnTo>
                  <a:lnTo>
                    <a:pt x="48789" y="796590"/>
                  </a:lnTo>
                  <a:lnTo>
                    <a:pt x="66332" y="797547"/>
                  </a:lnTo>
                  <a:lnTo>
                    <a:pt x="98983" y="797547"/>
                  </a:lnTo>
                  <a:lnTo>
                    <a:pt x="140063" y="795597"/>
                  </a:lnTo>
                  <a:lnTo>
                    <a:pt x="178584" y="778540"/>
                  </a:lnTo>
                  <a:lnTo>
                    <a:pt x="188290" y="765911"/>
                  </a:lnTo>
                  <a:lnTo>
                    <a:pt x="188290" y="762342"/>
                  </a:lnTo>
                  <a:lnTo>
                    <a:pt x="184558" y="750284"/>
                  </a:lnTo>
                  <a:lnTo>
                    <a:pt x="173364" y="741672"/>
                  </a:lnTo>
                  <a:lnTo>
                    <a:pt x="159542" y="737844"/>
                  </a:lnTo>
                  <a:lnTo>
                    <a:pt x="70408" y="737844"/>
                  </a:lnTo>
                  <a:lnTo>
                    <a:pt x="70408" y="415353"/>
                  </a:lnTo>
                  <a:lnTo>
                    <a:pt x="74498" y="410260"/>
                  </a:lnTo>
                  <a:lnTo>
                    <a:pt x="81635" y="407708"/>
                  </a:lnTo>
                  <a:lnTo>
                    <a:pt x="128122" y="407708"/>
                  </a:lnTo>
                  <a:lnTo>
                    <a:pt x="132664" y="405498"/>
                  </a:lnTo>
                  <a:lnTo>
                    <a:pt x="142875" y="392569"/>
                  </a:lnTo>
                  <a:lnTo>
                    <a:pt x="145427" y="385254"/>
                  </a:lnTo>
                  <a:lnTo>
                    <a:pt x="145427" y="368922"/>
                  </a:lnTo>
                  <a:lnTo>
                    <a:pt x="142278" y="361949"/>
                  </a:lnTo>
                  <a:lnTo>
                    <a:pt x="136538" y="356679"/>
                  </a:lnTo>
                  <a:lnTo>
                    <a:pt x="65824" y="356679"/>
                  </a:lnTo>
                  <a:lnTo>
                    <a:pt x="65981" y="346140"/>
                  </a:lnTo>
                  <a:lnTo>
                    <a:pt x="66457" y="332887"/>
                  </a:lnTo>
                  <a:lnTo>
                    <a:pt x="67254" y="316922"/>
                  </a:lnTo>
                  <a:lnTo>
                    <a:pt x="69493" y="279418"/>
                  </a:lnTo>
                  <a:lnTo>
                    <a:pt x="70291" y="262978"/>
                  </a:lnTo>
                  <a:lnTo>
                    <a:pt x="70769" y="248929"/>
                  </a:lnTo>
                  <a:lnTo>
                    <a:pt x="70929" y="237274"/>
                  </a:lnTo>
                  <a:lnTo>
                    <a:pt x="62763" y="64808"/>
                  </a:lnTo>
                  <a:lnTo>
                    <a:pt x="65138" y="64465"/>
                  </a:lnTo>
                  <a:lnTo>
                    <a:pt x="68884" y="64300"/>
                  </a:lnTo>
                  <a:lnTo>
                    <a:pt x="114931" y="64300"/>
                  </a:lnTo>
                  <a:lnTo>
                    <a:pt x="124851" y="63370"/>
                  </a:lnTo>
                  <a:lnTo>
                    <a:pt x="139682" y="57534"/>
                  </a:lnTo>
                  <a:lnTo>
                    <a:pt x="148582" y="47806"/>
                  </a:lnTo>
                  <a:lnTo>
                    <a:pt x="151549" y="34188"/>
                  </a:lnTo>
                  <a:lnTo>
                    <a:pt x="150544" y="26904"/>
                  </a:lnTo>
                  <a:lnTo>
                    <a:pt x="119459" y="2362"/>
                  </a:lnTo>
                  <a:lnTo>
                    <a:pt x="111503" y="590"/>
                  </a:lnTo>
                  <a:lnTo>
                    <a:pt x="103581" y="0"/>
                  </a:lnTo>
                  <a:close/>
                </a:path>
                <a:path w="188595" h="797560" extrusionOk="0">
                  <a:moveTo>
                    <a:pt x="128587" y="734783"/>
                  </a:moveTo>
                  <a:lnTo>
                    <a:pt x="123229" y="734974"/>
                  </a:lnTo>
                  <a:lnTo>
                    <a:pt x="94105" y="736505"/>
                  </a:lnTo>
                  <a:lnTo>
                    <a:pt x="70408" y="737844"/>
                  </a:lnTo>
                  <a:lnTo>
                    <a:pt x="159542" y="737844"/>
                  </a:lnTo>
                  <a:lnTo>
                    <a:pt x="154677" y="736503"/>
                  </a:lnTo>
                  <a:lnTo>
                    <a:pt x="128587" y="734783"/>
                  </a:lnTo>
                  <a:close/>
                </a:path>
                <a:path w="188595" h="797560" extrusionOk="0">
                  <a:moveTo>
                    <a:pt x="128122" y="407708"/>
                  </a:moveTo>
                  <a:lnTo>
                    <a:pt x="91846" y="407708"/>
                  </a:lnTo>
                  <a:lnTo>
                    <a:pt x="117868" y="408724"/>
                  </a:lnTo>
                  <a:lnTo>
                    <a:pt x="126034" y="408724"/>
                  </a:lnTo>
                  <a:lnTo>
                    <a:pt x="128122" y="407708"/>
                  </a:lnTo>
                  <a:close/>
                </a:path>
                <a:path w="188595" h="797560" extrusionOk="0">
                  <a:moveTo>
                    <a:pt x="122542" y="347497"/>
                  </a:moveTo>
                  <a:lnTo>
                    <a:pt x="114554" y="347497"/>
                  </a:lnTo>
                  <a:lnTo>
                    <a:pt x="107964" y="347847"/>
                  </a:lnTo>
                  <a:lnTo>
                    <a:pt x="100198" y="348899"/>
                  </a:lnTo>
                  <a:lnTo>
                    <a:pt x="91252" y="350653"/>
                  </a:lnTo>
                  <a:lnTo>
                    <a:pt x="81127" y="353110"/>
                  </a:lnTo>
                  <a:lnTo>
                    <a:pt x="74663" y="354812"/>
                  </a:lnTo>
                  <a:lnTo>
                    <a:pt x="69557" y="355993"/>
                  </a:lnTo>
                  <a:lnTo>
                    <a:pt x="65824" y="356679"/>
                  </a:lnTo>
                  <a:lnTo>
                    <a:pt x="136538" y="356679"/>
                  </a:lnTo>
                  <a:lnTo>
                    <a:pt x="129679" y="350380"/>
                  </a:lnTo>
                  <a:lnTo>
                    <a:pt x="122542" y="347497"/>
                  </a:lnTo>
                  <a:close/>
                </a:path>
                <a:path w="188595" h="797560" extrusionOk="0">
                  <a:moveTo>
                    <a:pt x="114931" y="64300"/>
                  </a:moveTo>
                  <a:lnTo>
                    <a:pt x="73990" y="64300"/>
                  </a:lnTo>
                  <a:lnTo>
                    <a:pt x="104089" y="65316"/>
                  </a:lnTo>
                  <a:lnTo>
                    <a:pt x="114931" y="6430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90;p40"/>
            <p:cNvSpPr/>
            <p:nvPr/>
          </p:nvSpPr>
          <p:spPr>
            <a:xfrm>
              <a:off x="5412186"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7"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92" y="63430"/>
                  </a:lnTo>
                  <a:lnTo>
                    <a:pt x="97201"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91;p40"/>
            <p:cNvSpPr/>
            <p:nvPr/>
          </p:nvSpPr>
          <p:spPr>
            <a:xfrm>
              <a:off x="5801003" y="3748183"/>
              <a:ext cx="225539" cy="72453"/>
            </a:xfrm>
            <a:prstGeom prst="rect">
              <a:avLst/>
            </a:pr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92;p40"/>
            <p:cNvSpPr/>
            <p:nvPr/>
          </p:nvSpPr>
          <p:spPr>
            <a:xfrm>
              <a:off x="6126106" y="3343296"/>
              <a:ext cx="321310" cy="839469"/>
            </a:xfrm>
            <a:custGeom>
              <a:avLst/>
              <a:gdLst/>
              <a:ahLst/>
              <a:cxnLst/>
              <a:rect l="l" t="t" r="r" b="b"/>
              <a:pathLst>
                <a:path w="321309" h="839470" extrusionOk="0">
                  <a:moveTo>
                    <a:pt x="174438" y="0"/>
                  </a:moveTo>
                  <a:lnTo>
                    <a:pt x="129159" y="7200"/>
                  </a:lnTo>
                  <a:lnTo>
                    <a:pt x="89233" y="29336"/>
                  </a:lnTo>
                  <a:lnTo>
                    <a:pt x="58614" y="63525"/>
                  </a:lnTo>
                  <a:lnTo>
                    <a:pt x="36160" y="105613"/>
                  </a:lnTo>
                  <a:lnTo>
                    <a:pt x="23673" y="141739"/>
                  </a:lnTo>
                  <a:lnTo>
                    <a:pt x="13264" y="187386"/>
                  </a:lnTo>
                  <a:lnTo>
                    <a:pt x="6569" y="227317"/>
                  </a:lnTo>
                  <a:lnTo>
                    <a:pt x="1591" y="285483"/>
                  </a:lnTo>
                  <a:lnTo>
                    <a:pt x="343" y="325283"/>
                  </a:lnTo>
                  <a:lnTo>
                    <a:pt x="0" y="382943"/>
                  </a:lnTo>
                  <a:lnTo>
                    <a:pt x="448" y="449275"/>
                  </a:lnTo>
                  <a:lnTo>
                    <a:pt x="606" y="477310"/>
                  </a:lnTo>
                  <a:lnTo>
                    <a:pt x="1878" y="527059"/>
                  </a:lnTo>
                  <a:lnTo>
                    <a:pt x="5415" y="579648"/>
                  </a:lnTo>
                  <a:lnTo>
                    <a:pt x="10485" y="620597"/>
                  </a:lnTo>
                  <a:lnTo>
                    <a:pt x="20349" y="675322"/>
                  </a:lnTo>
                  <a:lnTo>
                    <a:pt x="33739" y="719718"/>
                  </a:lnTo>
                  <a:lnTo>
                    <a:pt x="56569" y="766152"/>
                  </a:lnTo>
                  <a:lnTo>
                    <a:pt x="87700" y="804548"/>
                  </a:lnTo>
                  <a:lnTo>
                    <a:pt x="130051" y="829932"/>
                  </a:lnTo>
                  <a:lnTo>
                    <a:pt x="174958" y="839127"/>
                  </a:lnTo>
                  <a:lnTo>
                    <a:pt x="190546" y="838039"/>
                  </a:lnTo>
                  <a:lnTo>
                    <a:pt x="206202" y="834780"/>
                  </a:lnTo>
                  <a:lnTo>
                    <a:pt x="221927" y="829354"/>
                  </a:lnTo>
                  <a:lnTo>
                    <a:pt x="237722" y="821766"/>
                  </a:lnTo>
                  <a:lnTo>
                    <a:pt x="245465" y="817589"/>
                  </a:lnTo>
                  <a:lnTo>
                    <a:pt x="251874" y="814241"/>
                  </a:lnTo>
                  <a:lnTo>
                    <a:pt x="256947" y="811722"/>
                  </a:lnTo>
                  <a:lnTo>
                    <a:pt x="260683" y="810031"/>
                  </a:lnTo>
                  <a:lnTo>
                    <a:pt x="319421" y="810031"/>
                  </a:lnTo>
                  <a:lnTo>
                    <a:pt x="320894" y="794727"/>
                  </a:lnTo>
                  <a:lnTo>
                    <a:pt x="320465" y="786053"/>
                  </a:lnTo>
                  <a:lnTo>
                    <a:pt x="181588" y="786053"/>
                  </a:lnTo>
                  <a:lnTo>
                    <a:pt x="164591" y="782196"/>
                  </a:lnTo>
                  <a:lnTo>
                    <a:pt x="126572" y="763570"/>
                  </a:lnTo>
                  <a:lnTo>
                    <a:pt x="93309" y="730181"/>
                  </a:lnTo>
                  <a:lnTo>
                    <a:pt x="78310" y="693375"/>
                  </a:lnTo>
                  <a:lnTo>
                    <a:pt x="64481" y="639610"/>
                  </a:lnTo>
                  <a:lnTo>
                    <a:pt x="57784" y="582842"/>
                  </a:lnTo>
                  <a:lnTo>
                    <a:pt x="56110" y="543646"/>
                  </a:lnTo>
                  <a:lnTo>
                    <a:pt x="55553" y="497243"/>
                  </a:lnTo>
                  <a:lnTo>
                    <a:pt x="56061" y="432434"/>
                  </a:lnTo>
                  <a:lnTo>
                    <a:pt x="55964" y="407689"/>
                  </a:lnTo>
                  <a:lnTo>
                    <a:pt x="56731" y="358197"/>
                  </a:lnTo>
                  <a:lnTo>
                    <a:pt x="58295" y="316070"/>
                  </a:lnTo>
                  <a:lnTo>
                    <a:pt x="62690" y="269671"/>
                  </a:lnTo>
                  <a:lnTo>
                    <a:pt x="64448" y="254267"/>
                  </a:lnTo>
                  <a:lnTo>
                    <a:pt x="72393" y="194665"/>
                  </a:lnTo>
                  <a:lnTo>
                    <a:pt x="83358" y="146951"/>
                  </a:lnTo>
                  <a:lnTo>
                    <a:pt x="103000" y="96685"/>
                  </a:lnTo>
                  <a:lnTo>
                    <a:pt x="129664" y="61350"/>
                  </a:lnTo>
                  <a:lnTo>
                    <a:pt x="164748" y="49237"/>
                  </a:lnTo>
                  <a:lnTo>
                    <a:pt x="212350" y="49237"/>
                  </a:lnTo>
                  <a:lnTo>
                    <a:pt x="219675" y="43281"/>
                  </a:lnTo>
                  <a:lnTo>
                    <a:pt x="222406" y="37325"/>
                  </a:lnTo>
                  <a:lnTo>
                    <a:pt x="222288" y="29336"/>
                  </a:lnTo>
                  <a:lnTo>
                    <a:pt x="219408" y="16878"/>
                  </a:lnTo>
                  <a:lnTo>
                    <a:pt x="210414" y="7583"/>
                  </a:lnTo>
                  <a:lnTo>
                    <a:pt x="195424" y="1957"/>
                  </a:lnTo>
                  <a:lnTo>
                    <a:pt x="174438" y="0"/>
                  </a:lnTo>
                  <a:close/>
                </a:path>
                <a:path w="321309" h="839470" extrusionOk="0">
                  <a:moveTo>
                    <a:pt x="319421" y="810031"/>
                  </a:moveTo>
                  <a:lnTo>
                    <a:pt x="260683" y="810031"/>
                  </a:lnTo>
                  <a:lnTo>
                    <a:pt x="260683" y="811060"/>
                  </a:lnTo>
                  <a:lnTo>
                    <a:pt x="266087" y="820648"/>
                  </a:lnTo>
                  <a:lnTo>
                    <a:pt x="273628" y="827503"/>
                  </a:lnTo>
                  <a:lnTo>
                    <a:pt x="283308" y="831619"/>
                  </a:lnTo>
                  <a:lnTo>
                    <a:pt x="295126" y="832992"/>
                  </a:lnTo>
                  <a:lnTo>
                    <a:pt x="306396" y="830602"/>
                  </a:lnTo>
                  <a:lnTo>
                    <a:pt x="314449" y="823428"/>
                  </a:lnTo>
                  <a:lnTo>
                    <a:pt x="319282" y="811470"/>
                  </a:lnTo>
                  <a:lnTo>
                    <a:pt x="319421" y="810031"/>
                  </a:lnTo>
                  <a:close/>
                </a:path>
                <a:path w="321309" h="839470" extrusionOk="0">
                  <a:moveTo>
                    <a:pt x="299975" y="622769"/>
                  </a:moveTo>
                  <a:lnTo>
                    <a:pt x="241799" y="622769"/>
                  </a:lnTo>
                  <a:lnTo>
                    <a:pt x="248589" y="640183"/>
                  </a:lnTo>
                  <a:lnTo>
                    <a:pt x="253662" y="665889"/>
                  </a:lnTo>
                  <a:lnTo>
                    <a:pt x="257013" y="699886"/>
                  </a:lnTo>
                  <a:lnTo>
                    <a:pt x="258639" y="742175"/>
                  </a:lnTo>
                  <a:lnTo>
                    <a:pt x="242342" y="761370"/>
                  </a:lnTo>
                  <a:lnTo>
                    <a:pt x="224066" y="775082"/>
                  </a:lnTo>
                  <a:lnTo>
                    <a:pt x="203814" y="783310"/>
                  </a:lnTo>
                  <a:lnTo>
                    <a:pt x="181588" y="786053"/>
                  </a:lnTo>
                  <a:lnTo>
                    <a:pt x="320465" y="786053"/>
                  </a:lnTo>
                  <a:lnTo>
                    <a:pt x="320240" y="781492"/>
                  </a:lnTo>
                  <a:lnTo>
                    <a:pt x="318276" y="763219"/>
                  </a:lnTo>
                  <a:lnTo>
                    <a:pt x="315006" y="739906"/>
                  </a:lnTo>
                  <a:lnTo>
                    <a:pt x="310429" y="711555"/>
                  </a:lnTo>
                  <a:lnTo>
                    <a:pt x="305853" y="682837"/>
                  </a:lnTo>
                  <a:lnTo>
                    <a:pt x="302582" y="658425"/>
                  </a:lnTo>
                  <a:lnTo>
                    <a:pt x="300619" y="638317"/>
                  </a:lnTo>
                  <a:lnTo>
                    <a:pt x="299975" y="622769"/>
                  </a:lnTo>
                  <a:close/>
                </a:path>
                <a:path w="321309" h="839470" extrusionOk="0">
                  <a:moveTo>
                    <a:pt x="261699" y="562559"/>
                  </a:moveTo>
                  <a:lnTo>
                    <a:pt x="203146" y="569034"/>
                  </a:lnTo>
                  <a:lnTo>
                    <a:pt x="165256" y="597255"/>
                  </a:lnTo>
                  <a:lnTo>
                    <a:pt x="167489" y="610205"/>
                  </a:lnTo>
                  <a:lnTo>
                    <a:pt x="174189" y="619452"/>
                  </a:lnTo>
                  <a:lnTo>
                    <a:pt x="185353" y="624998"/>
                  </a:lnTo>
                  <a:lnTo>
                    <a:pt x="200981" y="626846"/>
                  </a:lnTo>
                  <a:lnTo>
                    <a:pt x="241799" y="622769"/>
                  </a:lnTo>
                  <a:lnTo>
                    <a:pt x="299975" y="622769"/>
                  </a:lnTo>
                  <a:lnTo>
                    <a:pt x="288738" y="578891"/>
                  </a:lnTo>
                  <a:lnTo>
                    <a:pt x="269319" y="563580"/>
                  </a:lnTo>
                  <a:lnTo>
                    <a:pt x="261699" y="562559"/>
                  </a:lnTo>
                  <a:close/>
                </a:path>
                <a:path w="321309" h="839470" extrusionOk="0">
                  <a:moveTo>
                    <a:pt x="212350" y="49237"/>
                  </a:moveTo>
                  <a:lnTo>
                    <a:pt x="164748" y="49237"/>
                  </a:lnTo>
                  <a:lnTo>
                    <a:pt x="194859" y="54330"/>
                  </a:lnTo>
                  <a:lnTo>
                    <a:pt x="202327" y="54330"/>
                  </a:lnTo>
                  <a:lnTo>
                    <a:pt x="208804" y="52120"/>
                  </a:lnTo>
                  <a:lnTo>
                    <a:pt x="212350" y="49237"/>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93;p40"/>
            <p:cNvSpPr/>
            <p:nvPr/>
          </p:nvSpPr>
          <p:spPr>
            <a:xfrm>
              <a:off x="6498534" y="3346609"/>
              <a:ext cx="269875" cy="838200"/>
            </a:xfrm>
            <a:custGeom>
              <a:avLst/>
              <a:gdLst/>
              <a:ahLst/>
              <a:cxnLst/>
              <a:rect l="l" t="t" r="r" b="b"/>
              <a:pathLst>
                <a:path w="269875" h="838200" extrusionOk="0">
                  <a:moveTo>
                    <a:pt x="107657" y="0"/>
                  </a:moveTo>
                  <a:lnTo>
                    <a:pt x="62216" y="16641"/>
                  </a:lnTo>
                  <a:lnTo>
                    <a:pt x="33294" y="53797"/>
                  </a:lnTo>
                  <a:lnTo>
                    <a:pt x="17564" y="94822"/>
                  </a:lnTo>
                  <a:lnTo>
                    <a:pt x="8144" y="140863"/>
                  </a:lnTo>
                  <a:lnTo>
                    <a:pt x="3568" y="181203"/>
                  </a:lnTo>
                  <a:lnTo>
                    <a:pt x="700" y="231657"/>
                  </a:lnTo>
                  <a:lnTo>
                    <a:pt x="0" y="311772"/>
                  </a:lnTo>
                  <a:lnTo>
                    <a:pt x="325" y="326469"/>
                  </a:lnTo>
                  <a:lnTo>
                    <a:pt x="1033" y="361164"/>
                  </a:lnTo>
                  <a:lnTo>
                    <a:pt x="1156" y="369430"/>
                  </a:lnTo>
                  <a:lnTo>
                    <a:pt x="1264" y="379374"/>
                  </a:lnTo>
                  <a:lnTo>
                    <a:pt x="1386" y="433209"/>
                  </a:lnTo>
                  <a:lnTo>
                    <a:pt x="1538" y="444932"/>
                  </a:lnTo>
                  <a:lnTo>
                    <a:pt x="4475" y="497615"/>
                  </a:lnTo>
                  <a:lnTo>
                    <a:pt x="9326" y="551577"/>
                  </a:lnTo>
                  <a:lnTo>
                    <a:pt x="14556" y="593800"/>
                  </a:lnTo>
                  <a:lnTo>
                    <a:pt x="21126" y="634253"/>
                  </a:lnTo>
                  <a:lnTo>
                    <a:pt x="30180" y="675330"/>
                  </a:lnTo>
                  <a:lnTo>
                    <a:pt x="41803" y="716568"/>
                  </a:lnTo>
                  <a:lnTo>
                    <a:pt x="55329" y="752796"/>
                  </a:lnTo>
                  <a:lnTo>
                    <a:pt x="80106" y="796328"/>
                  </a:lnTo>
                  <a:lnTo>
                    <a:pt x="113590" y="826941"/>
                  </a:lnTo>
                  <a:lnTo>
                    <a:pt x="153593" y="837844"/>
                  </a:lnTo>
                  <a:lnTo>
                    <a:pt x="167591" y="836328"/>
                  </a:lnTo>
                  <a:lnTo>
                    <a:pt x="206146" y="813612"/>
                  </a:lnTo>
                  <a:lnTo>
                    <a:pt x="230988" y="780694"/>
                  </a:lnTo>
                  <a:lnTo>
                    <a:pt x="155625" y="780694"/>
                  </a:lnTo>
                  <a:lnTo>
                    <a:pt x="143921" y="778446"/>
                  </a:lnTo>
                  <a:lnTo>
                    <a:pt x="112255" y="744727"/>
                  </a:lnTo>
                  <a:lnTo>
                    <a:pt x="94842" y="704865"/>
                  </a:lnTo>
                  <a:lnTo>
                    <a:pt x="81381" y="657212"/>
                  </a:lnTo>
                  <a:lnTo>
                    <a:pt x="70097" y="598346"/>
                  </a:lnTo>
                  <a:lnTo>
                    <a:pt x="59194" y="524802"/>
                  </a:lnTo>
                  <a:lnTo>
                    <a:pt x="54503" y="485052"/>
                  </a:lnTo>
                  <a:lnTo>
                    <a:pt x="51172" y="446877"/>
                  </a:lnTo>
                  <a:lnTo>
                    <a:pt x="48576" y="379374"/>
                  </a:lnTo>
                  <a:lnTo>
                    <a:pt x="48475" y="369430"/>
                  </a:lnTo>
                  <a:lnTo>
                    <a:pt x="48756" y="354854"/>
                  </a:lnTo>
                  <a:lnTo>
                    <a:pt x="49999" y="295440"/>
                  </a:lnTo>
                  <a:lnTo>
                    <a:pt x="51821" y="255449"/>
                  </a:lnTo>
                  <a:lnTo>
                    <a:pt x="56049" y="204403"/>
                  </a:lnTo>
                  <a:lnTo>
                    <a:pt x="60848" y="162453"/>
                  </a:lnTo>
                  <a:lnTo>
                    <a:pt x="71359" y="116365"/>
                  </a:lnTo>
                  <a:lnTo>
                    <a:pt x="85471" y="78766"/>
                  </a:lnTo>
                  <a:lnTo>
                    <a:pt x="119913" y="55105"/>
                  </a:lnTo>
                  <a:lnTo>
                    <a:pt x="206563" y="55105"/>
                  </a:lnTo>
                  <a:lnTo>
                    <a:pt x="203847" y="50507"/>
                  </a:lnTo>
                  <a:lnTo>
                    <a:pt x="175572" y="18891"/>
                  </a:lnTo>
                  <a:lnTo>
                    <a:pt x="138407" y="2994"/>
                  </a:lnTo>
                  <a:lnTo>
                    <a:pt x="123641" y="748"/>
                  </a:lnTo>
                  <a:lnTo>
                    <a:pt x="107657" y="0"/>
                  </a:lnTo>
                  <a:close/>
                </a:path>
                <a:path w="269875" h="838200" extrusionOk="0">
                  <a:moveTo>
                    <a:pt x="206563" y="55105"/>
                  </a:moveTo>
                  <a:lnTo>
                    <a:pt x="119913" y="55105"/>
                  </a:lnTo>
                  <a:lnTo>
                    <a:pt x="127578" y="56014"/>
                  </a:lnTo>
                  <a:lnTo>
                    <a:pt x="135278" y="58742"/>
                  </a:lnTo>
                  <a:lnTo>
                    <a:pt x="165074" y="87247"/>
                  </a:lnTo>
                  <a:lnTo>
                    <a:pt x="181871" y="124610"/>
                  </a:lnTo>
                  <a:lnTo>
                    <a:pt x="195173" y="168376"/>
                  </a:lnTo>
                  <a:lnTo>
                    <a:pt x="205317" y="219184"/>
                  </a:lnTo>
                  <a:lnTo>
                    <a:pt x="210557" y="260235"/>
                  </a:lnTo>
                  <a:lnTo>
                    <a:pt x="215836" y="309981"/>
                  </a:lnTo>
                  <a:lnTo>
                    <a:pt x="219429" y="361164"/>
                  </a:lnTo>
                  <a:lnTo>
                    <a:pt x="221189" y="411968"/>
                  </a:lnTo>
                  <a:lnTo>
                    <a:pt x="221803" y="477619"/>
                  </a:lnTo>
                  <a:lnTo>
                    <a:pt x="221692" y="497615"/>
                  </a:lnTo>
                  <a:lnTo>
                    <a:pt x="218959" y="554842"/>
                  </a:lnTo>
                  <a:lnTo>
                    <a:pt x="215726" y="595267"/>
                  </a:lnTo>
                  <a:lnTo>
                    <a:pt x="211251" y="643445"/>
                  </a:lnTo>
                  <a:lnTo>
                    <a:pt x="203080" y="697015"/>
                  </a:lnTo>
                  <a:lnTo>
                    <a:pt x="190842" y="741413"/>
                  </a:lnTo>
                  <a:lnTo>
                    <a:pt x="165671" y="778239"/>
                  </a:lnTo>
                  <a:lnTo>
                    <a:pt x="155625" y="780694"/>
                  </a:lnTo>
                  <a:lnTo>
                    <a:pt x="230988" y="780694"/>
                  </a:lnTo>
                  <a:lnTo>
                    <a:pt x="246994" y="742161"/>
                  </a:lnTo>
                  <a:lnTo>
                    <a:pt x="253606" y="692937"/>
                  </a:lnTo>
                  <a:lnTo>
                    <a:pt x="254020" y="676385"/>
                  </a:lnTo>
                  <a:lnTo>
                    <a:pt x="255263" y="660407"/>
                  </a:lnTo>
                  <a:lnTo>
                    <a:pt x="257335" y="645004"/>
                  </a:lnTo>
                  <a:lnTo>
                    <a:pt x="260235" y="630173"/>
                  </a:lnTo>
                  <a:lnTo>
                    <a:pt x="260235" y="625576"/>
                  </a:lnTo>
                  <a:lnTo>
                    <a:pt x="269417" y="493420"/>
                  </a:lnTo>
                  <a:lnTo>
                    <a:pt x="269291" y="411968"/>
                  </a:lnTo>
                  <a:lnTo>
                    <a:pt x="268905" y="386265"/>
                  </a:lnTo>
                  <a:lnTo>
                    <a:pt x="267328" y="322821"/>
                  </a:lnTo>
                  <a:lnTo>
                    <a:pt x="265209" y="277963"/>
                  </a:lnTo>
                  <a:lnTo>
                    <a:pt x="256979" y="212070"/>
                  </a:lnTo>
                  <a:lnTo>
                    <a:pt x="250799" y="171703"/>
                  </a:lnTo>
                  <a:lnTo>
                    <a:pt x="242628" y="131964"/>
                  </a:lnTo>
                  <a:lnTo>
                    <a:pt x="225661" y="89450"/>
                  </a:lnTo>
                  <a:lnTo>
                    <a:pt x="211630" y="63680"/>
                  </a:lnTo>
                  <a:lnTo>
                    <a:pt x="206563" y="55105"/>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94;p40"/>
            <p:cNvSpPr/>
            <p:nvPr/>
          </p:nvSpPr>
          <p:spPr>
            <a:xfrm>
              <a:off x="6832241" y="3353747"/>
              <a:ext cx="175260" cy="813435"/>
            </a:xfrm>
            <a:custGeom>
              <a:avLst/>
              <a:gdLst/>
              <a:ahLst/>
              <a:cxnLst/>
              <a:rect l="l" t="t" r="r" b="b"/>
              <a:pathLst>
                <a:path w="175259" h="813435" extrusionOk="0">
                  <a:moveTo>
                    <a:pt x="34442" y="0"/>
                  </a:moveTo>
                  <a:lnTo>
                    <a:pt x="19138" y="0"/>
                  </a:lnTo>
                  <a:lnTo>
                    <a:pt x="12763" y="1955"/>
                  </a:lnTo>
                  <a:lnTo>
                    <a:pt x="2552" y="9779"/>
                  </a:lnTo>
                  <a:lnTo>
                    <a:pt x="0" y="14973"/>
                  </a:lnTo>
                  <a:lnTo>
                    <a:pt x="50" y="30111"/>
                  </a:lnTo>
                  <a:lnTo>
                    <a:pt x="855" y="99060"/>
                  </a:lnTo>
                  <a:lnTo>
                    <a:pt x="1923" y="145134"/>
                  </a:lnTo>
                  <a:lnTo>
                    <a:pt x="3418" y="196051"/>
                  </a:lnTo>
                  <a:lnTo>
                    <a:pt x="5341" y="251809"/>
                  </a:lnTo>
                  <a:lnTo>
                    <a:pt x="7689" y="312409"/>
                  </a:lnTo>
                  <a:lnTo>
                    <a:pt x="13264" y="443928"/>
                  </a:lnTo>
                  <a:lnTo>
                    <a:pt x="15588" y="503899"/>
                  </a:lnTo>
                  <a:lnTo>
                    <a:pt x="17510" y="559659"/>
                  </a:lnTo>
                  <a:lnTo>
                    <a:pt x="19006" y="610577"/>
                  </a:lnTo>
                  <a:lnTo>
                    <a:pt x="20074" y="656652"/>
                  </a:lnTo>
                  <a:lnTo>
                    <a:pt x="20715" y="697885"/>
                  </a:lnTo>
                  <a:lnTo>
                    <a:pt x="20929" y="734275"/>
                  </a:lnTo>
                  <a:lnTo>
                    <a:pt x="14287" y="780199"/>
                  </a:lnTo>
                  <a:lnTo>
                    <a:pt x="14973" y="786623"/>
                  </a:lnTo>
                  <a:lnTo>
                    <a:pt x="44591" y="812737"/>
                  </a:lnTo>
                  <a:lnTo>
                    <a:pt x="52311" y="813358"/>
                  </a:lnTo>
                  <a:lnTo>
                    <a:pt x="60007" y="812561"/>
                  </a:lnTo>
                  <a:lnTo>
                    <a:pt x="67036" y="810169"/>
                  </a:lnTo>
                  <a:lnTo>
                    <a:pt x="73399" y="806184"/>
                  </a:lnTo>
                  <a:lnTo>
                    <a:pt x="79095" y="800608"/>
                  </a:lnTo>
                  <a:lnTo>
                    <a:pt x="130511" y="800608"/>
                  </a:lnTo>
                  <a:lnTo>
                    <a:pt x="132676" y="800100"/>
                  </a:lnTo>
                  <a:lnTo>
                    <a:pt x="162779" y="800100"/>
                  </a:lnTo>
                  <a:lnTo>
                    <a:pt x="172478" y="788784"/>
                  </a:lnTo>
                  <a:lnTo>
                    <a:pt x="175018" y="781215"/>
                  </a:lnTo>
                  <a:lnTo>
                    <a:pt x="175018" y="772033"/>
                  </a:lnTo>
                  <a:lnTo>
                    <a:pt x="173616" y="765049"/>
                  </a:lnTo>
                  <a:lnTo>
                    <a:pt x="169408" y="757872"/>
                  </a:lnTo>
                  <a:lnTo>
                    <a:pt x="162395" y="750505"/>
                  </a:lnTo>
                  <a:lnTo>
                    <a:pt x="152577" y="742950"/>
                  </a:lnTo>
                  <a:lnTo>
                    <a:pt x="72974" y="742950"/>
                  </a:lnTo>
                  <a:lnTo>
                    <a:pt x="72930" y="697885"/>
                  </a:lnTo>
                  <a:lnTo>
                    <a:pt x="72811" y="647382"/>
                  </a:lnTo>
                  <a:lnTo>
                    <a:pt x="72321" y="585621"/>
                  </a:lnTo>
                  <a:lnTo>
                    <a:pt x="71503" y="531124"/>
                  </a:lnTo>
                  <a:lnTo>
                    <a:pt x="70358" y="483893"/>
                  </a:lnTo>
                  <a:lnTo>
                    <a:pt x="68884" y="443928"/>
                  </a:lnTo>
                  <a:lnTo>
                    <a:pt x="68884" y="439343"/>
                  </a:lnTo>
                  <a:lnTo>
                    <a:pt x="67868" y="406171"/>
                  </a:lnTo>
                  <a:lnTo>
                    <a:pt x="57150" y="30111"/>
                  </a:lnTo>
                  <a:lnTo>
                    <a:pt x="57077" y="21437"/>
                  </a:lnTo>
                  <a:lnTo>
                    <a:pt x="54000" y="14452"/>
                  </a:lnTo>
                  <a:lnTo>
                    <a:pt x="41414" y="2895"/>
                  </a:lnTo>
                  <a:lnTo>
                    <a:pt x="34442" y="0"/>
                  </a:lnTo>
                  <a:close/>
                </a:path>
                <a:path w="175259" h="813435" extrusionOk="0">
                  <a:moveTo>
                    <a:pt x="162779" y="800100"/>
                  </a:moveTo>
                  <a:lnTo>
                    <a:pt x="132676" y="800100"/>
                  </a:lnTo>
                  <a:lnTo>
                    <a:pt x="139814" y="802462"/>
                  </a:lnTo>
                  <a:lnTo>
                    <a:pt x="146113" y="803668"/>
                  </a:lnTo>
                  <a:lnTo>
                    <a:pt x="156984" y="803668"/>
                  </a:lnTo>
                  <a:lnTo>
                    <a:pt x="162267" y="800696"/>
                  </a:lnTo>
                  <a:lnTo>
                    <a:pt x="162779" y="800100"/>
                  </a:lnTo>
                  <a:close/>
                </a:path>
                <a:path w="175259" h="813435" extrusionOk="0">
                  <a:moveTo>
                    <a:pt x="130511" y="800608"/>
                  </a:moveTo>
                  <a:lnTo>
                    <a:pt x="79095" y="800608"/>
                  </a:lnTo>
                  <a:lnTo>
                    <a:pt x="112776" y="802132"/>
                  </a:lnTo>
                  <a:lnTo>
                    <a:pt x="120243" y="802132"/>
                  </a:lnTo>
                  <a:lnTo>
                    <a:pt x="126885" y="801458"/>
                  </a:lnTo>
                  <a:lnTo>
                    <a:pt x="130511" y="800608"/>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95;p40"/>
            <p:cNvSpPr/>
            <p:nvPr/>
          </p:nvSpPr>
          <p:spPr>
            <a:xfrm>
              <a:off x="7040438"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9"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87" y="63430"/>
                  </a:lnTo>
                  <a:lnTo>
                    <a:pt x="97196"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2885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rotWithShape="1">
          <a:blip r:embed="rId2"/>
          <a:srcRect l="926" t="10749" r="2113" b="7432"/>
          <a:stretch/>
        </p:blipFill>
        <p:spPr>
          <a:xfrm>
            <a:off x="385010" y="1325834"/>
            <a:ext cx="10468915" cy="4969088"/>
          </a:xfrm>
          <a:prstGeom prst="rect">
            <a:avLst/>
          </a:prstGeom>
        </p:spPr>
      </p:pic>
      <p:sp>
        <p:nvSpPr>
          <p:cNvPr id="4" name="Título 1"/>
          <p:cNvSpPr>
            <a:spLocks noGrp="1"/>
          </p:cNvSpPr>
          <p:nvPr>
            <p:ph type="title"/>
          </p:nvPr>
        </p:nvSpPr>
        <p:spPr>
          <a:xfrm>
            <a:off x="0" y="256068"/>
            <a:ext cx="12192000" cy="800945"/>
          </a:xfrm>
        </p:spPr>
        <p:txBody>
          <a:bodyPr/>
          <a:lstStyle/>
          <a:p>
            <a:r>
              <a:rPr lang="en-GB" sz="3200" dirty="0" smtClean="0"/>
              <a:t>Communicating probability and skill of seasonal forecasts</a:t>
            </a:r>
            <a:endParaRPr lang="en-GB" sz="3200" dirty="0"/>
          </a:p>
        </p:txBody>
      </p:sp>
      <p:grpSp>
        <p:nvGrpSpPr>
          <p:cNvPr id="6" name="Google Shape;184;p40"/>
          <p:cNvGrpSpPr/>
          <p:nvPr/>
        </p:nvGrpSpPr>
        <p:grpSpPr>
          <a:xfrm>
            <a:off x="11086209" y="693125"/>
            <a:ext cx="792000" cy="936000"/>
            <a:chOff x="4706660" y="1231283"/>
            <a:chExt cx="2618258" cy="2953526"/>
          </a:xfrm>
        </p:grpSpPr>
        <p:sp>
          <p:nvSpPr>
            <p:cNvPr id="7" name="Google Shape;185;p40"/>
            <p:cNvSpPr/>
            <p:nvPr/>
          </p:nvSpPr>
          <p:spPr>
            <a:xfrm>
              <a:off x="5680139" y="1407429"/>
              <a:ext cx="791241" cy="17806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186;p40"/>
            <p:cNvSpPr/>
            <p:nvPr/>
          </p:nvSpPr>
          <p:spPr>
            <a:xfrm>
              <a:off x="4706660" y="1395823"/>
              <a:ext cx="712491" cy="175638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187;p40"/>
            <p:cNvSpPr/>
            <p:nvPr/>
          </p:nvSpPr>
          <p:spPr>
            <a:xfrm>
              <a:off x="6682229" y="1231283"/>
              <a:ext cx="627684" cy="1955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188;p40"/>
            <p:cNvSpPr/>
            <p:nvPr/>
          </p:nvSpPr>
          <p:spPr>
            <a:xfrm>
              <a:off x="4777409" y="3345586"/>
              <a:ext cx="348615" cy="837565"/>
            </a:xfrm>
            <a:custGeom>
              <a:avLst/>
              <a:gdLst/>
              <a:ahLst/>
              <a:cxnLst/>
              <a:rect l="l" t="t" r="r" b="b"/>
              <a:pathLst>
                <a:path w="348614" h="837564" extrusionOk="0">
                  <a:moveTo>
                    <a:pt x="335597" y="303098"/>
                  </a:moveTo>
                  <a:lnTo>
                    <a:pt x="280136" y="303098"/>
                  </a:lnTo>
                  <a:lnTo>
                    <a:pt x="280158" y="358524"/>
                  </a:lnTo>
                  <a:lnTo>
                    <a:pt x="284213" y="796010"/>
                  </a:lnTo>
                  <a:lnTo>
                    <a:pt x="298566" y="834754"/>
                  </a:lnTo>
                  <a:lnTo>
                    <a:pt x="309727" y="837336"/>
                  </a:lnTo>
                  <a:lnTo>
                    <a:pt x="315914" y="836188"/>
                  </a:lnTo>
                  <a:lnTo>
                    <a:pt x="345197" y="798944"/>
                  </a:lnTo>
                  <a:lnTo>
                    <a:pt x="348513" y="775601"/>
                  </a:lnTo>
                  <a:lnTo>
                    <a:pt x="348320" y="737339"/>
                  </a:lnTo>
                  <a:lnTo>
                    <a:pt x="347775" y="696506"/>
                  </a:lnTo>
                  <a:lnTo>
                    <a:pt x="346752" y="644513"/>
                  </a:lnTo>
                  <a:lnTo>
                    <a:pt x="345430" y="592069"/>
                  </a:lnTo>
                  <a:lnTo>
                    <a:pt x="343697" y="533483"/>
                  </a:lnTo>
                  <a:lnTo>
                    <a:pt x="341579" y="469815"/>
                  </a:lnTo>
                  <a:lnTo>
                    <a:pt x="336394" y="327032"/>
                  </a:lnTo>
                  <a:lnTo>
                    <a:pt x="335597" y="303098"/>
                  </a:lnTo>
                  <a:close/>
                </a:path>
                <a:path w="348614" h="837564" extrusionOk="0">
                  <a:moveTo>
                    <a:pt x="32143" y="16840"/>
                  </a:moveTo>
                  <a:lnTo>
                    <a:pt x="2393" y="66871"/>
                  </a:lnTo>
                  <a:lnTo>
                    <a:pt x="1686" y="128052"/>
                  </a:lnTo>
                  <a:lnTo>
                    <a:pt x="1621" y="177957"/>
                  </a:lnTo>
                  <a:lnTo>
                    <a:pt x="5105" y="573024"/>
                  </a:lnTo>
                  <a:lnTo>
                    <a:pt x="0" y="742429"/>
                  </a:lnTo>
                  <a:lnTo>
                    <a:pt x="9448" y="789381"/>
                  </a:lnTo>
                  <a:lnTo>
                    <a:pt x="45923" y="806729"/>
                  </a:lnTo>
                  <a:lnTo>
                    <a:pt x="52842" y="797957"/>
                  </a:lnTo>
                  <a:lnTo>
                    <a:pt x="57788" y="788482"/>
                  </a:lnTo>
                  <a:lnTo>
                    <a:pt x="60757" y="778307"/>
                  </a:lnTo>
                  <a:lnTo>
                    <a:pt x="61747" y="767435"/>
                  </a:lnTo>
                  <a:lnTo>
                    <a:pt x="53176" y="342893"/>
                  </a:lnTo>
                  <a:lnTo>
                    <a:pt x="53231" y="311637"/>
                  </a:lnTo>
                  <a:lnTo>
                    <a:pt x="53581" y="285111"/>
                  </a:lnTo>
                  <a:lnTo>
                    <a:pt x="54219" y="251019"/>
                  </a:lnTo>
                  <a:lnTo>
                    <a:pt x="55117" y="211759"/>
                  </a:lnTo>
                  <a:lnTo>
                    <a:pt x="109796" y="211759"/>
                  </a:lnTo>
                  <a:lnTo>
                    <a:pt x="103073" y="183184"/>
                  </a:lnTo>
                  <a:lnTo>
                    <a:pt x="83716" y="111173"/>
                  </a:lnTo>
                  <a:lnTo>
                    <a:pt x="65441" y="59445"/>
                  </a:lnTo>
                  <a:lnTo>
                    <a:pt x="48250" y="28001"/>
                  </a:lnTo>
                  <a:lnTo>
                    <a:pt x="32143" y="16840"/>
                  </a:lnTo>
                  <a:close/>
                </a:path>
                <a:path w="348614" h="837564" extrusionOk="0">
                  <a:moveTo>
                    <a:pt x="109796" y="211759"/>
                  </a:moveTo>
                  <a:lnTo>
                    <a:pt x="55117" y="211759"/>
                  </a:lnTo>
                  <a:lnTo>
                    <a:pt x="59479" y="230574"/>
                  </a:lnTo>
                  <a:lnTo>
                    <a:pt x="65952" y="256405"/>
                  </a:lnTo>
                  <a:lnTo>
                    <a:pt x="74532" y="289253"/>
                  </a:lnTo>
                  <a:lnTo>
                    <a:pt x="85216" y="329120"/>
                  </a:lnTo>
                  <a:lnTo>
                    <a:pt x="102115" y="395434"/>
                  </a:lnTo>
                  <a:lnTo>
                    <a:pt x="115258" y="455584"/>
                  </a:lnTo>
                  <a:lnTo>
                    <a:pt x="124645" y="509570"/>
                  </a:lnTo>
                  <a:lnTo>
                    <a:pt x="130278" y="557390"/>
                  </a:lnTo>
                  <a:lnTo>
                    <a:pt x="132156" y="599046"/>
                  </a:lnTo>
                  <a:lnTo>
                    <a:pt x="134484" y="641684"/>
                  </a:lnTo>
                  <a:lnTo>
                    <a:pt x="141470" y="672141"/>
                  </a:lnTo>
                  <a:lnTo>
                    <a:pt x="153110" y="690414"/>
                  </a:lnTo>
                  <a:lnTo>
                    <a:pt x="169405" y="696506"/>
                  </a:lnTo>
                  <a:lnTo>
                    <a:pt x="179837" y="694975"/>
                  </a:lnTo>
                  <a:lnTo>
                    <a:pt x="204622" y="663854"/>
                  </a:lnTo>
                  <a:lnTo>
                    <a:pt x="212788" y="624560"/>
                  </a:lnTo>
                  <a:lnTo>
                    <a:pt x="214134" y="614349"/>
                  </a:lnTo>
                  <a:lnTo>
                    <a:pt x="215163" y="607885"/>
                  </a:lnTo>
                  <a:lnTo>
                    <a:pt x="215849" y="605167"/>
                  </a:lnTo>
                  <a:lnTo>
                    <a:pt x="215849" y="598538"/>
                  </a:lnTo>
                  <a:lnTo>
                    <a:pt x="220535" y="568796"/>
                  </a:lnTo>
                  <a:lnTo>
                    <a:pt x="226053" y="540372"/>
                  </a:lnTo>
                  <a:lnTo>
                    <a:pt x="177063" y="540372"/>
                  </a:lnTo>
                  <a:lnTo>
                    <a:pt x="174927" y="529667"/>
                  </a:lnTo>
                  <a:lnTo>
                    <a:pt x="170557" y="506753"/>
                  </a:lnTo>
                  <a:lnTo>
                    <a:pt x="163954" y="471626"/>
                  </a:lnTo>
                  <a:lnTo>
                    <a:pt x="155117" y="424281"/>
                  </a:lnTo>
                  <a:lnTo>
                    <a:pt x="146671" y="380431"/>
                  </a:lnTo>
                  <a:lnTo>
                    <a:pt x="137244" y="334395"/>
                  </a:lnTo>
                  <a:lnTo>
                    <a:pt x="126595" y="285111"/>
                  </a:lnTo>
                  <a:lnTo>
                    <a:pt x="115445" y="235770"/>
                  </a:lnTo>
                  <a:lnTo>
                    <a:pt x="109796" y="211759"/>
                  </a:lnTo>
                  <a:close/>
                </a:path>
                <a:path w="348614" h="837564" extrusionOk="0">
                  <a:moveTo>
                    <a:pt x="310921" y="0"/>
                  </a:moveTo>
                  <a:lnTo>
                    <a:pt x="295274" y="0"/>
                  </a:lnTo>
                  <a:lnTo>
                    <a:pt x="287794" y="2717"/>
                  </a:lnTo>
                  <a:lnTo>
                    <a:pt x="273507" y="13601"/>
                  </a:lnTo>
                  <a:lnTo>
                    <a:pt x="269239" y="20751"/>
                  </a:lnTo>
                  <a:lnTo>
                    <a:pt x="267893" y="29591"/>
                  </a:lnTo>
                  <a:lnTo>
                    <a:pt x="267893" y="35712"/>
                  </a:lnTo>
                  <a:lnTo>
                    <a:pt x="264362" y="80636"/>
                  </a:lnTo>
                  <a:lnTo>
                    <a:pt x="259074" y="128052"/>
                  </a:lnTo>
                  <a:lnTo>
                    <a:pt x="252029" y="177957"/>
                  </a:lnTo>
                  <a:lnTo>
                    <a:pt x="243187" y="230574"/>
                  </a:lnTo>
                  <a:lnTo>
                    <a:pt x="232676" y="285229"/>
                  </a:lnTo>
                  <a:lnTo>
                    <a:pt x="220564" y="342893"/>
                  </a:lnTo>
                  <a:lnTo>
                    <a:pt x="203593" y="419950"/>
                  </a:lnTo>
                  <a:lnTo>
                    <a:pt x="194663" y="460003"/>
                  </a:lnTo>
                  <a:lnTo>
                    <a:pt x="187266" y="493425"/>
                  </a:lnTo>
                  <a:lnTo>
                    <a:pt x="181399" y="520215"/>
                  </a:lnTo>
                  <a:lnTo>
                    <a:pt x="177063" y="540372"/>
                  </a:lnTo>
                  <a:lnTo>
                    <a:pt x="226053" y="540372"/>
                  </a:lnTo>
                  <a:lnTo>
                    <a:pt x="227453" y="533157"/>
                  </a:lnTo>
                  <a:lnTo>
                    <a:pt x="236605" y="491619"/>
                  </a:lnTo>
                  <a:lnTo>
                    <a:pt x="247992" y="444182"/>
                  </a:lnTo>
                  <a:lnTo>
                    <a:pt x="259375" y="397574"/>
                  </a:lnTo>
                  <a:lnTo>
                    <a:pt x="268527" y="358524"/>
                  </a:lnTo>
                  <a:lnTo>
                    <a:pt x="275448" y="327032"/>
                  </a:lnTo>
                  <a:lnTo>
                    <a:pt x="280136" y="303098"/>
                  </a:lnTo>
                  <a:lnTo>
                    <a:pt x="335597" y="303098"/>
                  </a:lnTo>
                  <a:lnTo>
                    <a:pt x="332713" y="210058"/>
                  </a:lnTo>
                  <a:lnTo>
                    <a:pt x="331363" y="156552"/>
                  </a:lnTo>
                  <a:lnTo>
                    <a:pt x="330399" y="108129"/>
                  </a:lnTo>
                  <a:lnTo>
                    <a:pt x="329849" y="66871"/>
                  </a:lnTo>
                  <a:lnTo>
                    <a:pt x="329628" y="20066"/>
                  </a:lnTo>
                  <a:lnTo>
                    <a:pt x="327164" y="14033"/>
                  </a:lnTo>
                  <a:lnTo>
                    <a:pt x="317296" y="2806"/>
                  </a:lnTo>
                  <a:lnTo>
                    <a:pt x="310921"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89;p40"/>
            <p:cNvSpPr/>
            <p:nvPr/>
          </p:nvSpPr>
          <p:spPr>
            <a:xfrm>
              <a:off x="5192259" y="3363952"/>
              <a:ext cx="188595" cy="797560"/>
            </a:xfrm>
            <a:custGeom>
              <a:avLst/>
              <a:gdLst/>
              <a:ahLst/>
              <a:cxnLst/>
              <a:rect l="l" t="t" r="r" b="b"/>
              <a:pathLst>
                <a:path w="188595" h="797560" extrusionOk="0">
                  <a:moveTo>
                    <a:pt x="103581" y="0"/>
                  </a:moveTo>
                  <a:lnTo>
                    <a:pt x="26022" y="9182"/>
                  </a:lnTo>
                  <a:lnTo>
                    <a:pt x="0" y="45923"/>
                  </a:lnTo>
                  <a:lnTo>
                    <a:pt x="0" y="49491"/>
                  </a:lnTo>
                  <a:lnTo>
                    <a:pt x="445" y="59733"/>
                  </a:lnTo>
                  <a:lnTo>
                    <a:pt x="1782" y="72077"/>
                  </a:lnTo>
                  <a:lnTo>
                    <a:pt x="4013" y="86523"/>
                  </a:lnTo>
                  <a:lnTo>
                    <a:pt x="10263" y="119591"/>
                  </a:lnTo>
                  <a:lnTo>
                    <a:pt x="12498" y="133943"/>
                  </a:lnTo>
                  <a:lnTo>
                    <a:pt x="13840" y="146128"/>
                  </a:lnTo>
                  <a:lnTo>
                    <a:pt x="14287" y="156146"/>
                  </a:lnTo>
                  <a:lnTo>
                    <a:pt x="14287" y="771182"/>
                  </a:lnTo>
                  <a:lnTo>
                    <a:pt x="15646" y="777481"/>
                  </a:lnTo>
                  <a:lnTo>
                    <a:pt x="48789" y="796590"/>
                  </a:lnTo>
                  <a:lnTo>
                    <a:pt x="66332" y="797547"/>
                  </a:lnTo>
                  <a:lnTo>
                    <a:pt x="98983" y="797547"/>
                  </a:lnTo>
                  <a:lnTo>
                    <a:pt x="140063" y="795597"/>
                  </a:lnTo>
                  <a:lnTo>
                    <a:pt x="178584" y="778540"/>
                  </a:lnTo>
                  <a:lnTo>
                    <a:pt x="188290" y="765911"/>
                  </a:lnTo>
                  <a:lnTo>
                    <a:pt x="188290" y="762342"/>
                  </a:lnTo>
                  <a:lnTo>
                    <a:pt x="184558" y="750284"/>
                  </a:lnTo>
                  <a:lnTo>
                    <a:pt x="173364" y="741672"/>
                  </a:lnTo>
                  <a:lnTo>
                    <a:pt x="159542" y="737844"/>
                  </a:lnTo>
                  <a:lnTo>
                    <a:pt x="70408" y="737844"/>
                  </a:lnTo>
                  <a:lnTo>
                    <a:pt x="70408" y="415353"/>
                  </a:lnTo>
                  <a:lnTo>
                    <a:pt x="74498" y="410260"/>
                  </a:lnTo>
                  <a:lnTo>
                    <a:pt x="81635" y="407708"/>
                  </a:lnTo>
                  <a:lnTo>
                    <a:pt x="128122" y="407708"/>
                  </a:lnTo>
                  <a:lnTo>
                    <a:pt x="132664" y="405498"/>
                  </a:lnTo>
                  <a:lnTo>
                    <a:pt x="142875" y="392569"/>
                  </a:lnTo>
                  <a:lnTo>
                    <a:pt x="145427" y="385254"/>
                  </a:lnTo>
                  <a:lnTo>
                    <a:pt x="145427" y="368922"/>
                  </a:lnTo>
                  <a:lnTo>
                    <a:pt x="142278" y="361949"/>
                  </a:lnTo>
                  <a:lnTo>
                    <a:pt x="136538" y="356679"/>
                  </a:lnTo>
                  <a:lnTo>
                    <a:pt x="65824" y="356679"/>
                  </a:lnTo>
                  <a:lnTo>
                    <a:pt x="65981" y="346140"/>
                  </a:lnTo>
                  <a:lnTo>
                    <a:pt x="66457" y="332887"/>
                  </a:lnTo>
                  <a:lnTo>
                    <a:pt x="67254" y="316922"/>
                  </a:lnTo>
                  <a:lnTo>
                    <a:pt x="69493" y="279418"/>
                  </a:lnTo>
                  <a:lnTo>
                    <a:pt x="70291" y="262978"/>
                  </a:lnTo>
                  <a:lnTo>
                    <a:pt x="70769" y="248929"/>
                  </a:lnTo>
                  <a:lnTo>
                    <a:pt x="70929" y="237274"/>
                  </a:lnTo>
                  <a:lnTo>
                    <a:pt x="62763" y="64808"/>
                  </a:lnTo>
                  <a:lnTo>
                    <a:pt x="65138" y="64465"/>
                  </a:lnTo>
                  <a:lnTo>
                    <a:pt x="68884" y="64300"/>
                  </a:lnTo>
                  <a:lnTo>
                    <a:pt x="114931" y="64300"/>
                  </a:lnTo>
                  <a:lnTo>
                    <a:pt x="124851" y="63370"/>
                  </a:lnTo>
                  <a:lnTo>
                    <a:pt x="139682" y="57534"/>
                  </a:lnTo>
                  <a:lnTo>
                    <a:pt x="148582" y="47806"/>
                  </a:lnTo>
                  <a:lnTo>
                    <a:pt x="151549" y="34188"/>
                  </a:lnTo>
                  <a:lnTo>
                    <a:pt x="150544" y="26904"/>
                  </a:lnTo>
                  <a:lnTo>
                    <a:pt x="119459" y="2362"/>
                  </a:lnTo>
                  <a:lnTo>
                    <a:pt x="111503" y="590"/>
                  </a:lnTo>
                  <a:lnTo>
                    <a:pt x="103581" y="0"/>
                  </a:lnTo>
                  <a:close/>
                </a:path>
                <a:path w="188595" h="797560" extrusionOk="0">
                  <a:moveTo>
                    <a:pt x="128587" y="734783"/>
                  </a:moveTo>
                  <a:lnTo>
                    <a:pt x="123229" y="734974"/>
                  </a:lnTo>
                  <a:lnTo>
                    <a:pt x="94105" y="736505"/>
                  </a:lnTo>
                  <a:lnTo>
                    <a:pt x="70408" y="737844"/>
                  </a:lnTo>
                  <a:lnTo>
                    <a:pt x="159542" y="737844"/>
                  </a:lnTo>
                  <a:lnTo>
                    <a:pt x="154677" y="736503"/>
                  </a:lnTo>
                  <a:lnTo>
                    <a:pt x="128587" y="734783"/>
                  </a:lnTo>
                  <a:close/>
                </a:path>
                <a:path w="188595" h="797560" extrusionOk="0">
                  <a:moveTo>
                    <a:pt x="128122" y="407708"/>
                  </a:moveTo>
                  <a:lnTo>
                    <a:pt x="91846" y="407708"/>
                  </a:lnTo>
                  <a:lnTo>
                    <a:pt x="117868" y="408724"/>
                  </a:lnTo>
                  <a:lnTo>
                    <a:pt x="126034" y="408724"/>
                  </a:lnTo>
                  <a:lnTo>
                    <a:pt x="128122" y="407708"/>
                  </a:lnTo>
                  <a:close/>
                </a:path>
                <a:path w="188595" h="797560" extrusionOk="0">
                  <a:moveTo>
                    <a:pt x="122542" y="347497"/>
                  </a:moveTo>
                  <a:lnTo>
                    <a:pt x="114554" y="347497"/>
                  </a:lnTo>
                  <a:lnTo>
                    <a:pt x="107964" y="347847"/>
                  </a:lnTo>
                  <a:lnTo>
                    <a:pt x="100198" y="348899"/>
                  </a:lnTo>
                  <a:lnTo>
                    <a:pt x="91252" y="350653"/>
                  </a:lnTo>
                  <a:lnTo>
                    <a:pt x="81127" y="353110"/>
                  </a:lnTo>
                  <a:lnTo>
                    <a:pt x="74663" y="354812"/>
                  </a:lnTo>
                  <a:lnTo>
                    <a:pt x="69557" y="355993"/>
                  </a:lnTo>
                  <a:lnTo>
                    <a:pt x="65824" y="356679"/>
                  </a:lnTo>
                  <a:lnTo>
                    <a:pt x="136538" y="356679"/>
                  </a:lnTo>
                  <a:lnTo>
                    <a:pt x="129679" y="350380"/>
                  </a:lnTo>
                  <a:lnTo>
                    <a:pt x="122542" y="347497"/>
                  </a:lnTo>
                  <a:close/>
                </a:path>
                <a:path w="188595" h="797560" extrusionOk="0">
                  <a:moveTo>
                    <a:pt x="114931" y="64300"/>
                  </a:moveTo>
                  <a:lnTo>
                    <a:pt x="73990" y="64300"/>
                  </a:lnTo>
                  <a:lnTo>
                    <a:pt x="104089" y="65316"/>
                  </a:lnTo>
                  <a:lnTo>
                    <a:pt x="114931" y="6430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90;p40"/>
            <p:cNvSpPr/>
            <p:nvPr/>
          </p:nvSpPr>
          <p:spPr>
            <a:xfrm>
              <a:off x="5412186"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7"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92" y="63430"/>
                  </a:lnTo>
                  <a:lnTo>
                    <a:pt x="97201"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91;p40"/>
            <p:cNvSpPr/>
            <p:nvPr/>
          </p:nvSpPr>
          <p:spPr>
            <a:xfrm>
              <a:off x="5801003" y="3748183"/>
              <a:ext cx="225539" cy="72453"/>
            </a:xfrm>
            <a:prstGeom prst="rect">
              <a:avLst/>
            </a:pr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92;p40"/>
            <p:cNvSpPr/>
            <p:nvPr/>
          </p:nvSpPr>
          <p:spPr>
            <a:xfrm>
              <a:off x="6126106" y="3343296"/>
              <a:ext cx="321310" cy="839469"/>
            </a:xfrm>
            <a:custGeom>
              <a:avLst/>
              <a:gdLst/>
              <a:ahLst/>
              <a:cxnLst/>
              <a:rect l="l" t="t" r="r" b="b"/>
              <a:pathLst>
                <a:path w="321309" h="839470" extrusionOk="0">
                  <a:moveTo>
                    <a:pt x="174438" y="0"/>
                  </a:moveTo>
                  <a:lnTo>
                    <a:pt x="129159" y="7200"/>
                  </a:lnTo>
                  <a:lnTo>
                    <a:pt x="89233" y="29336"/>
                  </a:lnTo>
                  <a:lnTo>
                    <a:pt x="58614" y="63525"/>
                  </a:lnTo>
                  <a:lnTo>
                    <a:pt x="36160" y="105613"/>
                  </a:lnTo>
                  <a:lnTo>
                    <a:pt x="23673" y="141739"/>
                  </a:lnTo>
                  <a:lnTo>
                    <a:pt x="13264" y="187386"/>
                  </a:lnTo>
                  <a:lnTo>
                    <a:pt x="6569" y="227317"/>
                  </a:lnTo>
                  <a:lnTo>
                    <a:pt x="1591" y="285483"/>
                  </a:lnTo>
                  <a:lnTo>
                    <a:pt x="343" y="325283"/>
                  </a:lnTo>
                  <a:lnTo>
                    <a:pt x="0" y="382943"/>
                  </a:lnTo>
                  <a:lnTo>
                    <a:pt x="448" y="449275"/>
                  </a:lnTo>
                  <a:lnTo>
                    <a:pt x="606" y="477310"/>
                  </a:lnTo>
                  <a:lnTo>
                    <a:pt x="1878" y="527059"/>
                  </a:lnTo>
                  <a:lnTo>
                    <a:pt x="5415" y="579648"/>
                  </a:lnTo>
                  <a:lnTo>
                    <a:pt x="10485" y="620597"/>
                  </a:lnTo>
                  <a:lnTo>
                    <a:pt x="20349" y="675322"/>
                  </a:lnTo>
                  <a:lnTo>
                    <a:pt x="33739" y="719718"/>
                  </a:lnTo>
                  <a:lnTo>
                    <a:pt x="56569" y="766152"/>
                  </a:lnTo>
                  <a:lnTo>
                    <a:pt x="87700" y="804548"/>
                  </a:lnTo>
                  <a:lnTo>
                    <a:pt x="130051" y="829932"/>
                  </a:lnTo>
                  <a:lnTo>
                    <a:pt x="174958" y="839127"/>
                  </a:lnTo>
                  <a:lnTo>
                    <a:pt x="190546" y="838039"/>
                  </a:lnTo>
                  <a:lnTo>
                    <a:pt x="206202" y="834780"/>
                  </a:lnTo>
                  <a:lnTo>
                    <a:pt x="221927" y="829354"/>
                  </a:lnTo>
                  <a:lnTo>
                    <a:pt x="237722" y="821766"/>
                  </a:lnTo>
                  <a:lnTo>
                    <a:pt x="245465" y="817589"/>
                  </a:lnTo>
                  <a:lnTo>
                    <a:pt x="251874" y="814241"/>
                  </a:lnTo>
                  <a:lnTo>
                    <a:pt x="256947" y="811722"/>
                  </a:lnTo>
                  <a:lnTo>
                    <a:pt x="260683" y="810031"/>
                  </a:lnTo>
                  <a:lnTo>
                    <a:pt x="319421" y="810031"/>
                  </a:lnTo>
                  <a:lnTo>
                    <a:pt x="320894" y="794727"/>
                  </a:lnTo>
                  <a:lnTo>
                    <a:pt x="320465" y="786053"/>
                  </a:lnTo>
                  <a:lnTo>
                    <a:pt x="181588" y="786053"/>
                  </a:lnTo>
                  <a:lnTo>
                    <a:pt x="164591" y="782196"/>
                  </a:lnTo>
                  <a:lnTo>
                    <a:pt x="126572" y="763570"/>
                  </a:lnTo>
                  <a:lnTo>
                    <a:pt x="93309" y="730181"/>
                  </a:lnTo>
                  <a:lnTo>
                    <a:pt x="78310" y="693375"/>
                  </a:lnTo>
                  <a:lnTo>
                    <a:pt x="64481" y="639610"/>
                  </a:lnTo>
                  <a:lnTo>
                    <a:pt x="57784" y="582842"/>
                  </a:lnTo>
                  <a:lnTo>
                    <a:pt x="56110" y="543646"/>
                  </a:lnTo>
                  <a:lnTo>
                    <a:pt x="55553" y="497243"/>
                  </a:lnTo>
                  <a:lnTo>
                    <a:pt x="56061" y="432434"/>
                  </a:lnTo>
                  <a:lnTo>
                    <a:pt x="55964" y="407689"/>
                  </a:lnTo>
                  <a:lnTo>
                    <a:pt x="56731" y="358197"/>
                  </a:lnTo>
                  <a:lnTo>
                    <a:pt x="58295" y="316070"/>
                  </a:lnTo>
                  <a:lnTo>
                    <a:pt x="62690" y="269671"/>
                  </a:lnTo>
                  <a:lnTo>
                    <a:pt x="64448" y="254267"/>
                  </a:lnTo>
                  <a:lnTo>
                    <a:pt x="72393" y="194665"/>
                  </a:lnTo>
                  <a:lnTo>
                    <a:pt x="83358" y="146951"/>
                  </a:lnTo>
                  <a:lnTo>
                    <a:pt x="103000" y="96685"/>
                  </a:lnTo>
                  <a:lnTo>
                    <a:pt x="129664" y="61350"/>
                  </a:lnTo>
                  <a:lnTo>
                    <a:pt x="164748" y="49237"/>
                  </a:lnTo>
                  <a:lnTo>
                    <a:pt x="212350" y="49237"/>
                  </a:lnTo>
                  <a:lnTo>
                    <a:pt x="219675" y="43281"/>
                  </a:lnTo>
                  <a:lnTo>
                    <a:pt x="222406" y="37325"/>
                  </a:lnTo>
                  <a:lnTo>
                    <a:pt x="222288" y="29336"/>
                  </a:lnTo>
                  <a:lnTo>
                    <a:pt x="219408" y="16878"/>
                  </a:lnTo>
                  <a:lnTo>
                    <a:pt x="210414" y="7583"/>
                  </a:lnTo>
                  <a:lnTo>
                    <a:pt x="195424" y="1957"/>
                  </a:lnTo>
                  <a:lnTo>
                    <a:pt x="174438" y="0"/>
                  </a:lnTo>
                  <a:close/>
                </a:path>
                <a:path w="321309" h="839470" extrusionOk="0">
                  <a:moveTo>
                    <a:pt x="319421" y="810031"/>
                  </a:moveTo>
                  <a:lnTo>
                    <a:pt x="260683" y="810031"/>
                  </a:lnTo>
                  <a:lnTo>
                    <a:pt x="260683" y="811060"/>
                  </a:lnTo>
                  <a:lnTo>
                    <a:pt x="266087" y="820648"/>
                  </a:lnTo>
                  <a:lnTo>
                    <a:pt x="273628" y="827503"/>
                  </a:lnTo>
                  <a:lnTo>
                    <a:pt x="283308" y="831619"/>
                  </a:lnTo>
                  <a:lnTo>
                    <a:pt x="295126" y="832992"/>
                  </a:lnTo>
                  <a:lnTo>
                    <a:pt x="306396" y="830602"/>
                  </a:lnTo>
                  <a:lnTo>
                    <a:pt x="314449" y="823428"/>
                  </a:lnTo>
                  <a:lnTo>
                    <a:pt x="319282" y="811470"/>
                  </a:lnTo>
                  <a:lnTo>
                    <a:pt x="319421" y="810031"/>
                  </a:lnTo>
                  <a:close/>
                </a:path>
                <a:path w="321309" h="839470" extrusionOk="0">
                  <a:moveTo>
                    <a:pt x="299975" y="622769"/>
                  </a:moveTo>
                  <a:lnTo>
                    <a:pt x="241799" y="622769"/>
                  </a:lnTo>
                  <a:lnTo>
                    <a:pt x="248589" y="640183"/>
                  </a:lnTo>
                  <a:lnTo>
                    <a:pt x="253662" y="665889"/>
                  </a:lnTo>
                  <a:lnTo>
                    <a:pt x="257013" y="699886"/>
                  </a:lnTo>
                  <a:lnTo>
                    <a:pt x="258639" y="742175"/>
                  </a:lnTo>
                  <a:lnTo>
                    <a:pt x="242342" y="761370"/>
                  </a:lnTo>
                  <a:lnTo>
                    <a:pt x="224066" y="775082"/>
                  </a:lnTo>
                  <a:lnTo>
                    <a:pt x="203814" y="783310"/>
                  </a:lnTo>
                  <a:lnTo>
                    <a:pt x="181588" y="786053"/>
                  </a:lnTo>
                  <a:lnTo>
                    <a:pt x="320465" y="786053"/>
                  </a:lnTo>
                  <a:lnTo>
                    <a:pt x="320240" y="781492"/>
                  </a:lnTo>
                  <a:lnTo>
                    <a:pt x="318276" y="763219"/>
                  </a:lnTo>
                  <a:lnTo>
                    <a:pt x="315006" y="739906"/>
                  </a:lnTo>
                  <a:lnTo>
                    <a:pt x="310429" y="711555"/>
                  </a:lnTo>
                  <a:lnTo>
                    <a:pt x="305853" y="682837"/>
                  </a:lnTo>
                  <a:lnTo>
                    <a:pt x="302582" y="658425"/>
                  </a:lnTo>
                  <a:lnTo>
                    <a:pt x="300619" y="638317"/>
                  </a:lnTo>
                  <a:lnTo>
                    <a:pt x="299975" y="622769"/>
                  </a:lnTo>
                  <a:close/>
                </a:path>
                <a:path w="321309" h="839470" extrusionOk="0">
                  <a:moveTo>
                    <a:pt x="261699" y="562559"/>
                  </a:moveTo>
                  <a:lnTo>
                    <a:pt x="203146" y="569034"/>
                  </a:lnTo>
                  <a:lnTo>
                    <a:pt x="165256" y="597255"/>
                  </a:lnTo>
                  <a:lnTo>
                    <a:pt x="167489" y="610205"/>
                  </a:lnTo>
                  <a:lnTo>
                    <a:pt x="174189" y="619452"/>
                  </a:lnTo>
                  <a:lnTo>
                    <a:pt x="185353" y="624998"/>
                  </a:lnTo>
                  <a:lnTo>
                    <a:pt x="200981" y="626846"/>
                  </a:lnTo>
                  <a:lnTo>
                    <a:pt x="241799" y="622769"/>
                  </a:lnTo>
                  <a:lnTo>
                    <a:pt x="299975" y="622769"/>
                  </a:lnTo>
                  <a:lnTo>
                    <a:pt x="288738" y="578891"/>
                  </a:lnTo>
                  <a:lnTo>
                    <a:pt x="269319" y="563580"/>
                  </a:lnTo>
                  <a:lnTo>
                    <a:pt x="261699" y="562559"/>
                  </a:lnTo>
                  <a:close/>
                </a:path>
                <a:path w="321309" h="839470" extrusionOk="0">
                  <a:moveTo>
                    <a:pt x="212350" y="49237"/>
                  </a:moveTo>
                  <a:lnTo>
                    <a:pt x="164748" y="49237"/>
                  </a:lnTo>
                  <a:lnTo>
                    <a:pt x="194859" y="54330"/>
                  </a:lnTo>
                  <a:lnTo>
                    <a:pt x="202327" y="54330"/>
                  </a:lnTo>
                  <a:lnTo>
                    <a:pt x="208804" y="52120"/>
                  </a:lnTo>
                  <a:lnTo>
                    <a:pt x="212350" y="49237"/>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93;p40"/>
            <p:cNvSpPr/>
            <p:nvPr/>
          </p:nvSpPr>
          <p:spPr>
            <a:xfrm>
              <a:off x="6498534" y="3346609"/>
              <a:ext cx="269875" cy="838200"/>
            </a:xfrm>
            <a:custGeom>
              <a:avLst/>
              <a:gdLst/>
              <a:ahLst/>
              <a:cxnLst/>
              <a:rect l="l" t="t" r="r" b="b"/>
              <a:pathLst>
                <a:path w="269875" h="838200" extrusionOk="0">
                  <a:moveTo>
                    <a:pt x="107657" y="0"/>
                  </a:moveTo>
                  <a:lnTo>
                    <a:pt x="62216" y="16641"/>
                  </a:lnTo>
                  <a:lnTo>
                    <a:pt x="33294" y="53797"/>
                  </a:lnTo>
                  <a:lnTo>
                    <a:pt x="17564" y="94822"/>
                  </a:lnTo>
                  <a:lnTo>
                    <a:pt x="8144" y="140863"/>
                  </a:lnTo>
                  <a:lnTo>
                    <a:pt x="3568" y="181203"/>
                  </a:lnTo>
                  <a:lnTo>
                    <a:pt x="700" y="231657"/>
                  </a:lnTo>
                  <a:lnTo>
                    <a:pt x="0" y="311772"/>
                  </a:lnTo>
                  <a:lnTo>
                    <a:pt x="325" y="326469"/>
                  </a:lnTo>
                  <a:lnTo>
                    <a:pt x="1033" y="361164"/>
                  </a:lnTo>
                  <a:lnTo>
                    <a:pt x="1156" y="369430"/>
                  </a:lnTo>
                  <a:lnTo>
                    <a:pt x="1264" y="379374"/>
                  </a:lnTo>
                  <a:lnTo>
                    <a:pt x="1386" y="433209"/>
                  </a:lnTo>
                  <a:lnTo>
                    <a:pt x="1538" y="444932"/>
                  </a:lnTo>
                  <a:lnTo>
                    <a:pt x="4475" y="497615"/>
                  </a:lnTo>
                  <a:lnTo>
                    <a:pt x="9326" y="551577"/>
                  </a:lnTo>
                  <a:lnTo>
                    <a:pt x="14556" y="593800"/>
                  </a:lnTo>
                  <a:lnTo>
                    <a:pt x="21126" y="634253"/>
                  </a:lnTo>
                  <a:lnTo>
                    <a:pt x="30180" y="675330"/>
                  </a:lnTo>
                  <a:lnTo>
                    <a:pt x="41803" y="716568"/>
                  </a:lnTo>
                  <a:lnTo>
                    <a:pt x="55329" y="752796"/>
                  </a:lnTo>
                  <a:lnTo>
                    <a:pt x="80106" y="796328"/>
                  </a:lnTo>
                  <a:lnTo>
                    <a:pt x="113590" y="826941"/>
                  </a:lnTo>
                  <a:lnTo>
                    <a:pt x="153593" y="837844"/>
                  </a:lnTo>
                  <a:lnTo>
                    <a:pt x="167591" y="836328"/>
                  </a:lnTo>
                  <a:lnTo>
                    <a:pt x="206146" y="813612"/>
                  </a:lnTo>
                  <a:lnTo>
                    <a:pt x="230988" y="780694"/>
                  </a:lnTo>
                  <a:lnTo>
                    <a:pt x="155625" y="780694"/>
                  </a:lnTo>
                  <a:lnTo>
                    <a:pt x="143921" y="778446"/>
                  </a:lnTo>
                  <a:lnTo>
                    <a:pt x="112255" y="744727"/>
                  </a:lnTo>
                  <a:lnTo>
                    <a:pt x="94842" y="704865"/>
                  </a:lnTo>
                  <a:lnTo>
                    <a:pt x="81381" y="657212"/>
                  </a:lnTo>
                  <a:lnTo>
                    <a:pt x="70097" y="598346"/>
                  </a:lnTo>
                  <a:lnTo>
                    <a:pt x="59194" y="524802"/>
                  </a:lnTo>
                  <a:lnTo>
                    <a:pt x="54503" y="485052"/>
                  </a:lnTo>
                  <a:lnTo>
                    <a:pt x="51172" y="446877"/>
                  </a:lnTo>
                  <a:lnTo>
                    <a:pt x="48576" y="379374"/>
                  </a:lnTo>
                  <a:lnTo>
                    <a:pt x="48475" y="369430"/>
                  </a:lnTo>
                  <a:lnTo>
                    <a:pt x="48756" y="354854"/>
                  </a:lnTo>
                  <a:lnTo>
                    <a:pt x="49999" y="295440"/>
                  </a:lnTo>
                  <a:lnTo>
                    <a:pt x="51821" y="255449"/>
                  </a:lnTo>
                  <a:lnTo>
                    <a:pt x="56049" y="204403"/>
                  </a:lnTo>
                  <a:lnTo>
                    <a:pt x="60848" y="162453"/>
                  </a:lnTo>
                  <a:lnTo>
                    <a:pt x="71359" y="116365"/>
                  </a:lnTo>
                  <a:lnTo>
                    <a:pt x="85471" y="78766"/>
                  </a:lnTo>
                  <a:lnTo>
                    <a:pt x="119913" y="55105"/>
                  </a:lnTo>
                  <a:lnTo>
                    <a:pt x="206563" y="55105"/>
                  </a:lnTo>
                  <a:lnTo>
                    <a:pt x="203847" y="50507"/>
                  </a:lnTo>
                  <a:lnTo>
                    <a:pt x="175572" y="18891"/>
                  </a:lnTo>
                  <a:lnTo>
                    <a:pt x="138407" y="2994"/>
                  </a:lnTo>
                  <a:lnTo>
                    <a:pt x="123641" y="748"/>
                  </a:lnTo>
                  <a:lnTo>
                    <a:pt x="107657" y="0"/>
                  </a:lnTo>
                  <a:close/>
                </a:path>
                <a:path w="269875" h="838200" extrusionOk="0">
                  <a:moveTo>
                    <a:pt x="206563" y="55105"/>
                  </a:moveTo>
                  <a:lnTo>
                    <a:pt x="119913" y="55105"/>
                  </a:lnTo>
                  <a:lnTo>
                    <a:pt x="127578" y="56014"/>
                  </a:lnTo>
                  <a:lnTo>
                    <a:pt x="135278" y="58742"/>
                  </a:lnTo>
                  <a:lnTo>
                    <a:pt x="165074" y="87247"/>
                  </a:lnTo>
                  <a:lnTo>
                    <a:pt x="181871" y="124610"/>
                  </a:lnTo>
                  <a:lnTo>
                    <a:pt x="195173" y="168376"/>
                  </a:lnTo>
                  <a:lnTo>
                    <a:pt x="205317" y="219184"/>
                  </a:lnTo>
                  <a:lnTo>
                    <a:pt x="210557" y="260235"/>
                  </a:lnTo>
                  <a:lnTo>
                    <a:pt x="215836" y="309981"/>
                  </a:lnTo>
                  <a:lnTo>
                    <a:pt x="219429" y="361164"/>
                  </a:lnTo>
                  <a:lnTo>
                    <a:pt x="221189" y="411968"/>
                  </a:lnTo>
                  <a:lnTo>
                    <a:pt x="221803" y="477619"/>
                  </a:lnTo>
                  <a:lnTo>
                    <a:pt x="221692" y="497615"/>
                  </a:lnTo>
                  <a:lnTo>
                    <a:pt x="218959" y="554842"/>
                  </a:lnTo>
                  <a:lnTo>
                    <a:pt x="215726" y="595267"/>
                  </a:lnTo>
                  <a:lnTo>
                    <a:pt x="211251" y="643445"/>
                  </a:lnTo>
                  <a:lnTo>
                    <a:pt x="203080" y="697015"/>
                  </a:lnTo>
                  <a:lnTo>
                    <a:pt x="190842" y="741413"/>
                  </a:lnTo>
                  <a:lnTo>
                    <a:pt x="165671" y="778239"/>
                  </a:lnTo>
                  <a:lnTo>
                    <a:pt x="155625" y="780694"/>
                  </a:lnTo>
                  <a:lnTo>
                    <a:pt x="230988" y="780694"/>
                  </a:lnTo>
                  <a:lnTo>
                    <a:pt x="246994" y="742161"/>
                  </a:lnTo>
                  <a:lnTo>
                    <a:pt x="253606" y="692937"/>
                  </a:lnTo>
                  <a:lnTo>
                    <a:pt x="254020" y="676385"/>
                  </a:lnTo>
                  <a:lnTo>
                    <a:pt x="255263" y="660407"/>
                  </a:lnTo>
                  <a:lnTo>
                    <a:pt x="257335" y="645004"/>
                  </a:lnTo>
                  <a:lnTo>
                    <a:pt x="260235" y="630173"/>
                  </a:lnTo>
                  <a:lnTo>
                    <a:pt x="260235" y="625576"/>
                  </a:lnTo>
                  <a:lnTo>
                    <a:pt x="269417" y="493420"/>
                  </a:lnTo>
                  <a:lnTo>
                    <a:pt x="269291" y="411968"/>
                  </a:lnTo>
                  <a:lnTo>
                    <a:pt x="268905" y="386265"/>
                  </a:lnTo>
                  <a:lnTo>
                    <a:pt x="267328" y="322821"/>
                  </a:lnTo>
                  <a:lnTo>
                    <a:pt x="265209" y="277963"/>
                  </a:lnTo>
                  <a:lnTo>
                    <a:pt x="256979" y="212070"/>
                  </a:lnTo>
                  <a:lnTo>
                    <a:pt x="250799" y="171703"/>
                  </a:lnTo>
                  <a:lnTo>
                    <a:pt x="242628" y="131964"/>
                  </a:lnTo>
                  <a:lnTo>
                    <a:pt x="225661" y="89450"/>
                  </a:lnTo>
                  <a:lnTo>
                    <a:pt x="211630" y="63680"/>
                  </a:lnTo>
                  <a:lnTo>
                    <a:pt x="206563" y="55105"/>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94;p40"/>
            <p:cNvSpPr/>
            <p:nvPr/>
          </p:nvSpPr>
          <p:spPr>
            <a:xfrm>
              <a:off x="6832241" y="3353747"/>
              <a:ext cx="175260" cy="813435"/>
            </a:xfrm>
            <a:custGeom>
              <a:avLst/>
              <a:gdLst/>
              <a:ahLst/>
              <a:cxnLst/>
              <a:rect l="l" t="t" r="r" b="b"/>
              <a:pathLst>
                <a:path w="175259" h="813435" extrusionOk="0">
                  <a:moveTo>
                    <a:pt x="34442" y="0"/>
                  </a:moveTo>
                  <a:lnTo>
                    <a:pt x="19138" y="0"/>
                  </a:lnTo>
                  <a:lnTo>
                    <a:pt x="12763" y="1955"/>
                  </a:lnTo>
                  <a:lnTo>
                    <a:pt x="2552" y="9779"/>
                  </a:lnTo>
                  <a:lnTo>
                    <a:pt x="0" y="14973"/>
                  </a:lnTo>
                  <a:lnTo>
                    <a:pt x="50" y="30111"/>
                  </a:lnTo>
                  <a:lnTo>
                    <a:pt x="855" y="99060"/>
                  </a:lnTo>
                  <a:lnTo>
                    <a:pt x="1923" y="145134"/>
                  </a:lnTo>
                  <a:lnTo>
                    <a:pt x="3418" y="196051"/>
                  </a:lnTo>
                  <a:lnTo>
                    <a:pt x="5341" y="251809"/>
                  </a:lnTo>
                  <a:lnTo>
                    <a:pt x="7689" y="312409"/>
                  </a:lnTo>
                  <a:lnTo>
                    <a:pt x="13264" y="443928"/>
                  </a:lnTo>
                  <a:lnTo>
                    <a:pt x="15588" y="503899"/>
                  </a:lnTo>
                  <a:lnTo>
                    <a:pt x="17510" y="559659"/>
                  </a:lnTo>
                  <a:lnTo>
                    <a:pt x="19006" y="610577"/>
                  </a:lnTo>
                  <a:lnTo>
                    <a:pt x="20074" y="656652"/>
                  </a:lnTo>
                  <a:lnTo>
                    <a:pt x="20715" y="697885"/>
                  </a:lnTo>
                  <a:lnTo>
                    <a:pt x="20929" y="734275"/>
                  </a:lnTo>
                  <a:lnTo>
                    <a:pt x="14287" y="780199"/>
                  </a:lnTo>
                  <a:lnTo>
                    <a:pt x="14973" y="786623"/>
                  </a:lnTo>
                  <a:lnTo>
                    <a:pt x="44591" y="812737"/>
                  </a:lnTo>
                  <a:lnTo>
                    <a:pt x="52311" y="813358"/>
                  </a:lnTo>
                  <a:lnTo>
                    <a:pt x="60007" y="812561"/>
                  </a:lnTo>
                  <a:lnTo>
                    <a:pt x="67036" y="810169"/>
                  </a:lnTo>
                  <a:lnTo>
                    <a:pt x="73399" y="806184"/>
                  </a:lnTo>
                  <a:lnTo>
                    <a:pt x="79095" y="800608"/>
                  </a:lnTo>
                  <a:lnTo>
                    <a:pt x="130511" y="800608"/>
                  </a:lnTo>
                  <a:lnTo>
                    <a:pt x="132676" y="800100"/>
                  </a:lnTo>
                  <a:lnTo>
                    <a:pt x="162779" y="800100"/>
                  </a:lnTo>
                  <a:lnTo>
                    <a:pt x="172478" y="788784"/>
                  </a:lnTo>
                  <a:lnTo>
                    <a:pt x="175018" y="781215"/>
                  </a:lnTo>
                  <a:lnTo>
                    <a:pt x="175018" y="772033"/>
                  </a:lnTo>
                  <a:lnTo>
                    <a:pt x="173616" y="765049"/>
                  </a:lnTo>
                  <a:lnTo>
                    <a:pt x="169408" y="757872"/>
                  </a:lnTo>
                  <a:lnTo>
                    <a:pt x="162395" y="750505"/>
                  </a:lnTo>
                  <a:lnTo>
                    <a:pt x="152577" y="742950"/>
                  </a:lnTo>
                  <a:lnTo>
                    <a:pt x="72974" y="742950"/>
                  </a:lnTo>
                  <a:lnTo>
                    <a:pt x="72930" y="697885"/>
                  </a:lnTo>
                  <a:lnTo>
                    <a:pt x="72811" y="647382"/>
                  </a:lnTo>
                  <a:lnTo>
                    <a:pt x="72321" y="585621"/>
                  </a:lnTo>
                  <a:lnTo>
                    <a:pt x="71503" y="531124"/>
                  </a:lnTo>
                  <a:lnTo>
                    <a:pt x="70358" y="483893"/>
                  </a:lnTo>
                  <a:lnTo>
                    <a:pt x="68884" y="443928"/>
                  </a:lnTo>
                  <a:lnTo>
                    <a:pt x="68884" y="439343"/>
                  </a:lnTo>
                  <a:lnTo>
                    <a:pt x="67868" y="406171"/>
                  </a:lnTo>
                  <a:lnTo>
                    <a:pt x="57150" y="30111"/>
                  </a:lnTo>
                  <a:lnTo>
                    <a:pt x="57077" y="21437"/>
                  </a:lnTo>
                  <a:lnTo>
                    <a:pt x="54000" y="14452"/>
                  </a:lnTo>
                  <a:lnTo>
                    <a:pt x="41414" y="2895"/>
                  </a:lnTo>
                  <a:lnTo>
                    <a:pt x="34442" y="0"/>
                  </a:lnTo>
                  <a:close/>
                </a:path>
                <a:path w="175259" h="813435" extrusionOk="0">
                  <a:moveTo>
                    <a:pt x="162779" y="800100"/>
                  </a:moveTo>
                  <a:lnTo>
                    <a:pt x="132676" y="800100"/>
                  </a:lnTo>
                  <a:lnTo>
                    <a:pt x="139814" y="802462"/>
                  </a:lnTo>
                  <a:lnTo>
                    <a:pt x="146113" y="803668"/>
                  </a:lnTo>
                  <a:lnTo>
                    <a:pt x="156984" y="803668"/>
                  </a:lnTo>
                  <a:lnTo>
                    <a:pt x="162267" y="800696"/>
                  </a:lnTo>
                  <a:lnTo>
                    <a:pt x="162779" y="800100"/>
                  </a:lnTo>
                  <a:close/>
                </a:path>
                <a:path w="175259" h="813435" extrusionOk="0">
                  <a:moveTo>
                    <a:pt x="130511" y="800608"/>
                  </a:moveTo>
                  <a:lnTo>
                    <a:pt x="79095" y="800608"/>
                  </a:lnTo>
                  <a:lnTo>
                    <a:pt x="112776" y="802132"/>
                  </a:lnTo>
                  <a:lnTo>
                    <a:pt x="120243" y="802132"/>
                  </a:lnTo>
                  <a:lnTo>
                    <a:pt x="126885" y="801458"/>
                  </a:lnTo>
                  <a:lnTo>
                    <a:pt x="130511" y="800608"/>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95;p40"/>
            <p:cNvSpPr/>
            <p:nvPr/>
          </p:nvSpPr>
          <p:spPr>
            <a:xfrm>
              <a:off x="7040438"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9"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87" y="63430"/>
                  </a:lnTo>
                  <a:lnTo>
                    <a:pt x="97196"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 name="CuadroTexto 1"/>
          <p:cNvSpPr txBox="1"/>
          <p:nvPr/>
        </p:nvSpPr>
        <p:spPr>
          <a:xfrm>
            <a:off x="4643920" y="699460"/>
            <a:ext cx="2881558" cy="461665"/>
          </a:xfrm>
          <a:prstGeom prst="rect">
            <a:avLst/>
          </a:prstGeom>
          <a:noFill/>
        </p:spPr>
        <p:txBody>
          <a:bodyPr wrap="none" rtlCol="0">
            <a:spAutoFit/>
          </a:bodyPr>
          <a:lstStyle/>
          <a:p>
            <a:r>
              <a:rPr lang="en-GB" sz="2400" dirty="0" smtClean="0">
                <a:solidFill>
                  <a:srgbClr val="426DA9"/>
                </a:solidFill>
                <a:cs typeface="Arial" panose="020B0604020202020204" pitchFamily="34" charset="0"/>
              </a:rPr>
              <a:t>(Under development)</a:t>
            </a:r>
            <a:endParaRPr lang="en-GB" sz="2400" dirty="0">
              <a:solidFill>
                <a:srgbClr val="426DA9"/>
              </a:solidFill>
              <a:cs typeface="Arial" panose="020B0604020202020204" pitchFamily="34" charset="0"/>
            </a:endParaRPr>
          </a:p>
        </p:txBody>
      </p:sp>
      <p:grpSp>
        <p:nvGrpSpPr>
          <p:cNvPr id="26" name="Grupo 25"/>
          <p:cNvGrpSpPr/>
          <p:nvPr/>
        </p:nvGrpSpPr>
        <p:grpSpPr>
          <a:xfrm>
            <a:off x="9945812" y="4240835"/>
            <a:ext cx="2028015" cy="1336689"/>
            <a:chOff x="9945812" y="4240835"/>
            <a:chExt cx="2028015" cy="1336689"/>
          </a:xfrm>
        </p:grpSpPr>
        <p:sp>
          <p:nvSpPr>
            <p:cNvPr id="19" name="Rectángulo 18"/>
            <p:cNvSpPr/>
            <p:nvPr/>
          </p:nvSpPr>
          <p:spPr>
            <a:xfrm>
              <a:off x="10019509" y="4654194"/>
              <a:ext cx="1954318" cy="923330"/>
            </a:xfrm>
            <a:prstGeom prst="rect">
              <a:avLst/>
            </a:prstGeom>
          </p:spPr>
          <p:txBody>
            <a:bodyPr wrap="square">
              <a:spAutoFit/>
            </a:bodyPr>
            <a:lstStyle/>
            <a:p>
              <a:r>
                <a:rPr lang="en-GB" b="1" dirty="0">
                  <a:solidFill>
                    <a:srgbClr val="54617A"/>
                  </a:solidFill>
                  <a:cs typeface="Arial" panose="020B0604020202020204" pitchFamily="34" charset="0"/>
                </a:rPr>
                <a:t>Use of </a:t>
              </a:r>
              <a:r>
                <a:rPr lang="en-GB" b="1" dirty="0" err="1">
                  <a:solidFill>
                    <a:srgbClr val="54617A"/>
                  </a:solidFill>
                  <a:cs typeface="Arial" panose="020B0604020202020204" pitchFamily="34" charset="0"/>
                </a:rPr>
                <a:t>terciles</a:t>
              </a:r>
              <a:r>
                <a:rPr lang="en-GB" dirty="0">
                  <a:solidFill>
                    <a:srgbClr val="54617A"/>
                  </a:solidFill>
                  <a:cs typeface="Arial" panose="020B0604020202020204" pitchFamily="34" charset="0"/>
                </a:rPr>
                <a:t>. Showing </a:t>
              </a:r>
              <a:r>
                <a:rPr lang="en-GB" dirty="0" smtClean="0">
                  <a:solidFill>
                    <a:srgbClr val="54617A"/>
                  </a:solidFill>
                  <a:cs typeface="Arial" panose="020B0604020202020204" pitchFamily="34" charset="0"/>
                </a:rPr>
                <a:t>the most likely category</a:t>
              </a:r>
              <a:endParaRPr lang="en-GB" sz="2000" dirty="0">
                <a:solidFill>
                  <a:srgbClr val="EC613A"/>
                </a:solidFill>
                <a:cs typeface="Arial" panose="020B0604020202020204" pitchFamily="34" charset="0"/>
              </a:endParaRPr>
            </a:p>
          </p:txBody>
        </p:sp>
        <p:sp>
          <p:nvSpPr>
            <p:cNvPr id="20" name="Rectángulo 19"/>
            <p:cNvSpPr/>
            <p:nvPr/>
          </p:nvSpPr>
          <p:spPr>
            <a:xfrm flipV="1">
              <a:off x="9945812" y="4240835"/>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grpSp>
        <p:nvGrpSpPr>
          <p:cNvPr id="27" name="Grupo 26"/>
          <p:cNvGrpSpPr/>
          <p:nvPr/>
        </p:nvGrpSpPr>
        <p:grpSpPr>
          <a:xfrm>
            <a:off x="8974984" y="1550114"/>
            <a:ext cx="2101066" cy="1201528"/>
            <a:chOff x="8974984" y="1550114"/>
            <a:chExt cx="2101066" cy="1201528"/>
          </a:xfrm>
        </p:grpSpPr>
        <p:sp>
          <p:nvSpPr>
            <p:cNvPr id="22" name="Rectángulo 21"/>
            <p:cNvSpPr/>
            <p:nvPr/>
          </p:nvSpPr>
          <p:spPr>
            <a:xfrm>
              <a:off x="8974984" y="1550114"/>
              <a:ext cx="2101066" cy="923330"/>
            </a:xfrm>
            <a:prstGeom prst="rect">
              <a:avLst/>
            </a:prstGeom>
          </p:spPr>
          <p:txBody>
            <a:bodyPr wrap="square">
              <a:spAutoFit/>
            </a:bodyPr>
            <a:lstStyle/>
            <a:p>
              <a:r>
                <a:rPr lang="en-GB" b="1" dirty="0" smtClean="0">
                  <a:solidFill>
                    <a:srgbClr val="54617A"/>
                  </a:solidFill>
                  <a:cs typeface="Arial" panose="020B0604020202020204" pitchFamily="34" charset="0"/>
                </a:rPr>
                <a:t>Skill mask</a:t>
              </a:r>
              <a:r>
                <a:rPr lang="en-GB" dirty="0" smtClean="0">
                  <a:solidFill>
                    <a:srgbClr val="54617A"/>
                  </a:solidFill>
                  <a:cs typeface="Arial" panose="020B0604020202020204" pitchFamily="34" charset="0"/>
                </a:rPr>
                <a:t>. Display all or only predictions with skill</a:t>
              </a:r>
              <a:endParaRPr lang="en-GB" sz="2000" dirty="0">
                <a:solidFill>
                  <a:srgbClr val="EC613A"/>
                </a:solidFill>
                <a:cs typeface="Arial" panose="020B0604020202020204" pitchFamily="34" charset="0"/>
              </a:endParaRPr>
            </a:p>
          </p:txBody>
        </p:sp>
        <p:sp>
          <p:nvSpPr>
            <p:cNvPr id="23" name="Rectángulo 22"/>
            <p:cNvSpPr/>
            <p:nvPr/>
          </p:nvSpPr>
          <p:spPr>
            <a:xfrm rot="10800000" flipV="1">
              <a:off x="9580790" y="2382310"/>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spTree>
    <p:extLst>
      <p:ext uri="{BB962C8B-B14F-4D97-AF65-F5344CB8AC3E}">
        <p14:creationId xmlns:p14="http://schemas.microsoft.com/office/powerpoint/2010/main" val="10072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256068"/>
            <a:ext cx="12192000" cy="800945"/>
          </a:xfrm>
        </p:spPr>
        <p:txBody>
          <a:bodyPr/>
          <a:lstStyle/>
          <a:p>
            <a:r>
              <a:rPr lang="en-GB" sz="3200" dirty="0" smtClean="0"/>
              <a:t>Communicating probability and skill of seasonal forecasts</a:t>
            </a:r>
            <a:endParaRPr lang="en-GB" sz="3200" dirty="0"/>
          </a:p>
        </p:txBody>
      </p:sp>
      <p:pic>
        <p:nvPicPr>
          <p:cNvPr id="17" name="Imagen 16"/>
          <p:cNvPicPr>
            <a:picLocks noChangeAspect="1"/>
          </p:cNvPicPr>
          <p:nvPr/>
        </p:nvPicPr>
        <p:blipFill rotWithShape="1">
          <a:blip r:embed="rId3"/>
          <a:srcRect l="926" t="35672" r="2113" b="7431"/>
          <a:stretch/>
        </p:blipFill>
        <p:spPr>
          <a:xfrm>
            <a:off x="1983080" y="987237"/>
            <a:ext cx="8123474" cy="2681311"/>
          </a:xfrm>
          <a:prstGeom prst="rect">
            <a:avLst/>
          </a:prstGeom>
        </p:spPr>
      </p:pic>
      <p:pic>
        <p:nvPicPr>
          <p:cNvPr id="3" name="Imagen 2"/>
          <p:cNvPicPr>
            <a:picLocks noChangeAspect="1"/>
          </p:cNvPicPr>
          <p:nvPr/>
        </p:nvPicPr>
        <p:blipFill rotWithShape="1">
          <a:blip r:embed="rId4"/>
          <a:srcRect t="57367" r="1647" b="16386"/>
          <a:stretch/>
        </p:blipFill>
        <p:spPr>
          <a:xfrm>
            <a:off x="-19511" y="3747949"/>
            <a:ext cx="12231021" cy="1836000"/>
          </a:xfrm>
          <a:prstGeom prst="rect">
            <a:avLst/>
          </a:prstGeom>
        </p:spPr>
      </p:pic>
      <p:grpSp>
        <p:nvGrpSpPr>
          <p:cNvPr id="5" name="Grupo 4"/>
          <p:cNvGrpSpPr/>
          <p:nvPr/>
        </p:nvGrpSpPr>
        <p:grpSpPr>
          <a:xfrm>
            <a:off x="4681959" y="5518738"/>
            <a:ext cx="7153223" cy="1199347"/>
            <a:chOff x="4681959" y="5711243"/>
            <a:chExt cx="7153223" cy="1199347"/>
          </a:xfrm>
        </p:grpSpPr>
        <p:sp>
          <p:nvSpPr>
            <p:cNvPr id="19" name="Rectángulo 18"/>
            <p:cNvSpPr/>
            <p:nvPr/>
          </p:nvSpPr>
          <p:spPr>
            <a:xfrm>
              <a:off x="4681959" y="5987260"/>
              <a:ext cx="7153223" cy="923330"/>
            </a:xfrm>
            <a:prstGeom prst="rect">
              <a:avLst/>
            </a:prstGeom>
          </p:spPr>
          <p:txBody>
            <a:bodyPr wrap="square">
              <a:spAutoFit/>
            </a:bodyPr>
            <a:lstStyle/>
            <a:p>
              <a:r>
                <a:rPr lang="en-GB" b="1" dirty="0" smtClean="0">
                  <a:solidFill>
                    <a:srgbClr val="54617A"/>
                  </a:solidFill>
                  <a:cs typeface="Arial" panose="020B0604020202020204" pitchFamily="34" charset="0"/>
                </a:rPr>
                <a:t>Performance of prediction in previous years</a:t>
              </a:r>
              <a:r>
                <a:rPr lang="en-GB" dirty="0" smtClean="0">
                  <a:solidFill>
                    <a:srgbClr val="54617A"/>
                  </a:solidFill>
                  <a:cs typeface="Arial" panose="020B0604020202020204" pitchFamily="34" charset="0"/>
                </a:rPr>
                <a:t>. </a:t>
              </a:r>
            </a:p>
            <a:p>
              <a:r>
                <a:rPr lang="en-GB" dirty="0" smtClean="0">
                  <a:solidFill>
                    <a:srgbClr val="54617A"/>
                  </a:solidFill>
                  <a:cs typeface="Arial" panose="020B0604020202020204" pitchFamily="34" charset="0"/>
                </a:rPr>
                <a:t>Predictions and observations from previous years useful to know the quality of the prediction</a:t>
              </a:r>
              <a:endParaRPr lang="en-GB" sz="2000" dirty="0">
                <a:solidFill>
                  <a:srgbClr val="EC613A"/>
                </a:solidFill>
                <a:cs typeface="Arial" panose="020B0604020202020204" pitchFamily="34" charset="0"/>
              </a:endParaRPr>
            </a:p>
          </p:txBody>
        </p:sp>
        <p:sp>
          <p:nvSpPr>
            <p:cNvPr id="20" name="Rectángulo 19"/>
            <p:cNvSpPr/>
            <p:nvPr/>
          </p:nvSpPr>
          <p:spPr>
            <a:xfrm flipV="1">
              <a:off x="5739572" y="571124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grpSp>
      <p:grpSp>
        <p:nvGrpSpPr>
          <p:cNvPr id="21" name="Google Shape;184;p40"/>
          <p:cNvGrpSpPr/>
          <p:nvPr/>
        </p:nvGrpSpPr>
        <p:grpSpPr>
          <a:xfrm>
            <a:off x="11086209" y="693125"/>
            <a:ext cx="792000" cy="936000"/>
            <a:chOff x="4706660" y="1231283"/>
            <a:chExt cx="2618258" cy="2953526"/>
          </a:xfrm>
        </p:grpSpPr>
        <p:sp>
          <p:nvSpPr>
            <p:cNvPr id="22" name="Google Shape;185;p40"/>
            <p:cNvSpPr/>
            <p:nvPr/>
          </p:nvSpPr>
          <p:spPr>
            <a:xfrm>
              <a:off x="5680139" y="1407429"/>
              <a:ext cx="791241" cy="178064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186;p40"/>
            <p:cNvSpPr/>
            <p:nvPr/>
          </p:nvSpPr>
          <p:spPr>
            <a:xfrm>
              <a:off x="4706660" y="1395823"/>
              <a:ext cx="712491" cy="175638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187;p40"/>
            <p:cNvSpPr/>
            <p:nvPr/>
          </p:nvSpPr>
          <p:spPr>
            <a:xfrm>
              <a:off x="6682229" y="1231283"/>
              <a:ext cx="627684" cy="19558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188;p40"/>
            <p:cNvSpPr/>
            <p:nvPr/>
          </p:nvSpPr>
          <p:spPr>
            <a:xfrm>
              <a:off x="4777409" y="3345586"/>
              <a:ext cx="348615" cy="837565"/>
            </a:xfrm>
            <a:custGeom>
              <a:avLst/>
              <a:gdLst/>
              <a:ahLst/>
              <a:cxnLst/>
              <a:rect l="l" t="t" r="r" b="b"/>
              <a:pathLst>
                <a:path w="348614" h="837564" extrusionOk="0">
                  <a:moveTo>
                    <a:pt x="335597" y="303098"/>
                  </a:moveTo>
                  <a:lnTo>
                    <a:pt x="280136" y="303098"/>
                  </a:lnTo>
                  <a:lnTo>
                    <a:pt x="280158" y="358524"/>
                  </a:lnTo>
                  <a:lnTo>
                    <a:pt x="284213" y="796010"/>
                  </a:lnTo>
                  <a:lnTo>
                    <a:pt x="298566" y="834754"/>
                  </a:lnTo>
                  <a:lnTo>
                    <a:pt x="309727" y="837336"/>
                  </a:lnTo>
                  <a:lnTo>
                    <a:pt x="315914" y="836188"/>
                  </a:lnTo>
                  <a:lnTo>
                    <a:pt x="345197" y="798944"/>
                  </a:lnTo>
                  <a:lnTo>
                    <a:pt x="348513" y="775601"/>
                  </a:lnTo>
                  <a:lnTo>
                    <a:pt x="348320" y="737339"/>
                  </a:lnTo>
                  <a:lnTo>
                    <a:pt x="347775" y="696506"/>
                  </a:lnTo>
                  <a:lnTo>
                    <a:pt x="346752" y="644513"/>
                  </a:lnTo>
                  <a:lnTo>
                    <a:pt x="345430" y="592069"/>
                  </a:lnTo>
                  <a:lnTo>
                    <a:pt x="343697" y="533483"/>
                  </a:lnTo>
                  <a:lnTo>
                    <a:pt x="341579" y="469815"/>
                  </a:lnTo>
                  <a:lnTo>
                    <a:pt x="336394" y="327032"/>
                  </a:lnTo>
                  <a:lnTo>
                    <a:pt x="335597" y="303098"/>
                  </a:lnTo>
                  <a:close/>
                </a:path>
                <a:path w="348614" h="837564" extrusionOk="0">
                  <a:moveTo>
                    <a:pt x="32143" y="16840"/>
                  </a:moveTo>
                  <a:lnTo>
                    <a:pt x="2393" y="66871"/>
                  </a:lnTo>
                  <a:lnTo>
                    <a:pt x="1686" y="128052"/>
                  </a:lnTo>
                  <a:lnTo>
                    <a:pt x="1621" y="177957"/>
                  </a:lnTo>
                  <a:lnTo>
                    <a:pt x="5105" y="573024"/>
                  </a:lnTo>
                  <a:lnTo>
                    <a:pt x="0" y="742429"/>
                  </a:lnTo>
                  <a:lnTo>
                    <a:pt x="9448" y="789381"/>
                  </a:lnTo>
                  <a:lnTo>
                    <a:pt x="45923" y="806729"/>
                  </a:lnTo>
                  <a:lnTo>
                    <a:pt x="52842" y="797957"/>
                  </a:lnTo>
                  <a:lnTo>
                    <a:pt x="57788" y="788482"/>
                  </a:lnTo>
                  <a:lnTo>
                    <a:pt x="60757" y="778307"/>
                  </a:lnTo>
                  <a:lnTo>
                    <a:pt x="61747" y="767435"/>
                  </a:lnTo>
                  <a:lnTo>
                    <a:pt x="53176" y="342893"/>
                  </a:lnTo>
                  <a:lnTo>
                    <a:pt x="53231" y="311637"/>
                  </a:lnTo>
                  <a:lnTo>
                    <a:pt x="53581" y="285111"/>
                  </a:lnTo>
                  <a:lnTo>
                    <a:pt x="54219" y="251019"/>
                  </a:lnTo>
                  <a:lnTo>
                    <a:pt x="55117" y="211759"/>
                  </a:lnTo>
                  <a:lnTo>
                    <a:pt x="109796" y="211759"/>
                  </a:lnTo>
                  <a:lnTo>
                    <a:pt x="103073" y="183184"/>
                  </a:lnTo>
                  <a:lnTo>
                    <a:pt x="83716" y="111173"/>
                  </a:lnTo>
                  <a:lnTo>
                    <a:pt x="65441" y="59445"/>
                  </a:lnTo>
                  <a:lnTo>
                    <a:pt x="48250" y="28001"/>
                  </a:lnTo>
                  <a:lnTo>
                    <a:pt x="32143" y="16840"/>
                  </a:lnTo>
                  <a:close/>
                </a:path>
                <a:path w="348614" h="837564" extrusionOk="0">
                  <a:moveTo>
                    <a:pt x="109796" y="211759"/>
                  </a:moveTo>
                  <a:lnTo>
                    <a:pt x="55117" y="211759"/>
                  </a:lnTo>
                  <a:lnTo>
                    <a:pt x="59479" y="230574"/>
                  </a:lnTo>
                  <a:lnTo>
                    <a:pt x="65952" y="256405"/>
                  </a:lnTo>
                  <a:lnTo>
                    <a:pt x="74532" y="289253"/>
                  </a:lnTo>
                  <a:lnTo>
                    <a:pt x="85216" y="329120"/>
                  </a:lnTo>
                  <a:lnTo>
                    <a:pt x="102115" y="395434"/>
                  </a:lnTo>
                  <a:lnTo>
                    <a:pt x="115258" y="455584"/>
                  </a:lnTo>
                  <a:lnTo>
                    <a:pt x="124645" y="509570"/>
                  </a:lnTo>
                  <a:lnTo>
                    <a:pt x="130278" y="557390"/>
                  </a:lnTo>
                  <a:lnTo>
                    <a:pt x="132156" y="599046"/>
                  </a:lnTo>
                  <a:lnTo>
                    <a:pt x="134484" y="641684"/>
                  </a:lnTo>
                  <a:lnTo>
                    <a:pt x="141470" y="672141"/>
                  </a:lnTo>
                  <a:lnTo>
                    <a:pt x="153110" y="690414"/>
                  </a:lnTo>
                  <a:lnTo>
                    <a:pt x="169405" y="696506"/>
                  </a:lnTo>
                  <a:lnTo>
                    <a:pt x="179837" y="694975"/>
                  </a:lnTo>
                  <a:lnTo>
                    <a:pt x="204622" y="663854"/>
                  </a:lnTo>
                  <a:lnTo>
                    <a:pt x="212788" y="624560"/>
                  </a:lnTo>
                  <a:lnTo>
                    <a:pt x="214134" y="614349"/>
                  </a:lnTo>
                  <a:lnTo>
                    <a:pt x="215163" y="607885"/>
                  </a:lnTo>
                  <a:lnTo>
                    <a:pt x="215849" y="605167"/>
                  </a:lnTo>
                  <a:lnTo>
                    <a:pt x="215849" y="598538"/>
                  </a:lnTo>
                  <a:lnTo>
                    <a:pt x="220535" y="568796"/>
                  </a:lnTo>
                  <a:lnTo>
                    <a:pt x="226053" y="540372"/>
                  </a:lnTo>
                  <a:lnTo>
                    <a:pt x="177063" y="540372"/>
                  </a:lnTo>
                  <a:lnTo>
                    <a:pt x="174927" y="529667"/>
                  </a:lnTo>
                  <a:lnTo>
                    <a:pt x="170557" y="506753"/>
                  </a:lnTo>
                  <a:lnTo>
                    <a:pt x="163954" y="471626"/>
                  </a:lnTo>
                  <a:lnTo>
                    <a:pt x="155117" y="424281"/>
                  </a:lnTo>
                  <a:lnTo>
                    <a:pt x="146671" y="380431"/>
                  </a:lnTo>
                  <a:lnTo>
                    <a:pt x="137244" y="334395"/>
                  </a:lnTo>
                  <a:lnTo>
                    <a:pt x="126595" y="285111"/>
                  </a:lnTo>
                  <a:lnTo>
                    <a:pt x="115445" y="235770"/>
                  </a:lnTo>
                  <a:lnTo>
                    <a:pt x="109796" y="211759"/>
                  </a:lnTo>
                  <a:close/>
                </a:path>
                <a:path w="348614" h="837564" extrusionOk="0">
                  <a:moveTo>
                    <a:pt x="310921" y="0"/>
                  </a:moveTo>
                  <a:lnTo>
                    <a:pt x="295274" y="0"/>
                  </a:lnTo>
                  <a:lnTo>
                    <a:pt x="287794" y="2717"/>
                  </a:lnTo>
                  <a:lnTo>
                    <a:pt x="273507" y="13601"/>
                  </a:lnTo>
                  <a:lnTo>
                    <a:pt x="269239" y="20751"/>
                  </a:lnTo>
                  <a:lnTo>
                    <a:pt x="267893" y="29591"/>
                  </a:lnTo>
                  <a:lnTo>
                    <a:pt x="267893" y="35712"/>
                  </a:lnTo>
                  <a:lnTo>
                    <a:pt x="264362" y="80636"/>
                  </a:lnTo>
                  <a:lnTo>
                    <a:pt x="259074" y="128052"/>
                  </a:lnTo>
                  <a:lnTo>
                    <a:pt x="252029" y="177957"/>
                  </a:lnTo>
                  <a:lnTo>
                    <a:pt x="243187" y="230574"/>
                  </a:lnTo>
                  <a:lnTo>
                    <a:pt x="232676" y="285229"/>
                  </a:lnTo>
                  <a:lnTo>
                    <a:pt x="220564" y="342893"/>
                  </a:lnTo>
                  <a:lnTo>
                    <a:pt x="203593" y="419950"/>
                  </a:lnTo>
                  <a:lnTo>
                    <a:pt x="194663" y="460003"/>
                  </a:lnTo>
                  <a:lnTo>
                    <a:pt x="187266" y="493425"/>
                  </a:lnTo>
                  <a:lnTo>
                    <a:pt x="181399" y="520215"/>
                  </a:lnTo>
                  <a:lnTo>
                    <a:pt x="177063" y="540372"/>
                  </a:lnTo>
                  <a:lnTo>
                    <a:pt x="226053" y="540372"/>
                  </a:lnTo>
                  <a:lnTo>
                    <a:pt x="227453" y="533157"/>
                  </a:lnTo>
                  <a:lnTo>
                    <a:pt x="236605" y="491619"/>
                  </a:lnTo>
                  <a:lnTo>
                    <a:pt x="247992" y="444182"/>
                  </a:lnTo>
                  <a:lnTo>
                    <a:pt x="259375" y="397574"/>
                  </a:lnTo>
                  <a:lnTo>
                    <a:pt x="268527" y="358524"/>
                  </a:lnTo>
                  <a:lnTo>
                    <a:pt x="275448" y="327032"/>
                  </a:lnTo>
                  <a:lnTo>
                    <a:pt x="280136" y="303098"/>
                  </a:lnTo>
                  <a:lnTo>
                    <a:pt x="335597" y="303098"/>
                  </a:lnTo>
                  <a:lnTo>
                    <a:pt x="332713" y="210058"/>
                  </a:lnTo>
                  <a:lnTo>
                    <a:pt x="331363" y="156552"/>
                  </a:lnTo>
                  <a:lnTo>
                    <a:pt x="330399" y="108129"/>
                  </a:lnTo>
                  <a:lnTo>
                    <a:pt x="329849" y="66871"/>
                  </a:lnTo>
                  <a:lnTo>
                    <a:pt x="329628" y="20066"/>
                  </a:lnTo>
                  <a:lnTo>
                    <a:pt x="327164" y="14033"/>
                  </a:lnTo>
                  <a:lnTo>
                    <a:pt x="317296" y="2806"/>
                  </a:lnTo>
                  <a:lnTo>
                    <a:pt x="310921"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189;p40"/>
            <p:cNvSpPr/>
            <p:nvPr/>
          </p:nvSpPr>
          <p:spPr>
            <a:xfrm>
              <a:off x="5192259" y="3363952"/>
              <a:ext cx="188595" cy="797560"/>
            </a:xfrm>
            <a:custGeom>
              <a:avLst/>
              <a:gdLst/>
              <a:ahLst/>
              <a:cxnLst/>
              <a:rect l="l" t="t" r="r" b="b"/>
              <a:pathLst>
                <a:path w="188595" h="797560" extrusionOk="0">
                  <a:moveTo>
                    <a:pt x="103581" y="0"/>
                  </a:moveTo>
                  <a:lnTo>
                    <a:pt x="26022" y="9182"/>
                  </a:lnTo>
                  <a:lnTo>
                    <a:pt x="0" y="45923"/>
                  </a:lnTo>
                  <a:lnTo>
                    <a:pt x="0" y="49491"/>
                  </a:lnTo>
                  <a:lnTo>
                    <a:pt x="445" y="59733"/>
                  </a:lnTo>
                  <a:lnTo>
                    <a:pt x="1782" y="72077"/>
                  </a:lnTo>
                  <a:lnTo>
                    <a:pt x="4013" y="86523"/>
                  </a:lnTo>
                  <a:lnTo>
                    <a:pt x="10263" y="119591"/>
                  </a:lnTo>
                  <a:lnTo>
                    <a:pt x="12498" y="133943"/>
                  </a:lnTo>
                  <a:lnTo>
                    <a:pt x="13840" y="146128"/>
                  </a:lnTo>
                  <a:lnTo>
                    <a:pt x="14287" y="156146"/>
                  </a:lnTo>
                  <a:lnTo>
                    <a:pt x="14287" y="771182"/>
                  </a:lnTo>
                  <a:lnTo>
                    <a:pt x="15646" y="777481"/>
                  </a:lnTo>
                  <a:lnTo>
                    <a:pt x="48789" y="796590"/>
                  </a:lnTo>
                  <a:lnTo>
                    <a:pt x="66332" y="797547"/>
                  </a:lnTo>
                  <a:lnTo>
                    <a:pt x="98983" y="797547"/>
                  </a:lnTo>
                  <a:lnTo>
                    <a:pt x="140063" y="795597"/>
                  </a:lnTo>
                  <a:lnTo>
                    <a:pt x="178584" y="778540"/>
                  </a:lnTo>
                  <a:lnTo>
                    <a:pt x="188290" y="765911"/>
                  </a:lnTo>
                  <a:lnTo>
                    <a:pt x="188290" y="762342"/>
                  </a:lnTo>
                  <a:lnTo>
                    <a:pt x="184558" y="750284"/>
                  </a:lnTo>
                  <a:lnTo>
                    <a:pt x="173364" y="741672"/>
                  </a:lnTo>
                  <a:lnTo>
                    <a:pt x="159542" y="737844"/>
                  </a:lnTo>
                  <a:lnTo>
                    <a:pt x="70408" y="737844"/>
                  </a:lnTo>
                  <a:lnTo>
                    <a:pt x="70408" y="415353"/>
                  </a:lnTo>
                  <a:lnTo>
                    <a:pt x="74498" y="410260"/>
                  </a:lnTo>
                  <a:lnTo>
                    <a:pt x="81635" y="407708"/>
                  </a:lnTo>
                  <a:lnTo>
                    <a:pt x="128122" y="407708"/>
                  </a:lnTo>
                  <a:lnTo>
                    <a:pt x="132664" y="405498"/>
                  </a:lnTo>
                  <a:lnTo>
                    <a:pt x="142875" y="392569"/>
                  </a:lnTo>
                  <a:lnTo>
                    <a:pt x="145427" y="385254"/>
                  </a:lnTo>
                  <a:lnTo>
                    <a:pt x="145427" y="368922"/>
                  </a:lnTo>
                  <a:lnTo>
                    <a:pt x="142278" y="361949"/>
                  </a:lnTo>
                  <a:lnTo>
                    <a:pt x="136538" y="356679"/>
                  </a:lnTo>
                  <a:lnTo>
                    <a:pt x="65824" y="356679"/>
                  </a:lnTo>
                  <a:lnTo>
                    <a:pt x="65981" y="346140"/>
                  </a:lnTo>
                  <a:lnTo>
                    <a:pt x="66457" y="332887"/>
                  </a:lnTo>
                  <a:lnTo>
                    <a:pt x="67254" y="316922"/>
                  </a:lnTo>
                  <a:lnTo>
                    <a:pt x="69493" y="279418"/>
                  </a:lnTo>
                  <a:lnTo>
                    <a:pt x="70291" y="262978"/>
                  </a:lnTo>
                  <a:lnTo>
                    <a:pt x="70769" y="248929"/>
                  </a:lnTo>
                  <a:lnTo>
                    <a:pt x="70929" y="237274"/>
                  </a:lnTo>
                  <a:lnTo>
                    <a:pt x="62763" y="64808"/>
                  </a:lnTo>
                  <a:lnTo>
                    <a:pt x="65138" y="64465"/>
                  </a:lnTo>
                  <a:lnTo>
                    <a:pt x="68884" y="64300"/>
                  </a:lnTo>
                  <a:lnTo>
                    <a:pt x="114931" y="64300"/>
                  </a:lnTo>
                  <a:lnTo>
                    <a:pt x="124851" y="63370"/>
                  </a:lnTo>
                  <a:lnTo>
                    <a:pt x="139682" y="57534"/>
                  </a:lnTo>
                  <a:lnTo>
                    <a:pt x="148582" y="47806"/>
                  </a:lnTo>
                  <a:lnTo>
                    <a:pt x="151549" y="34188"/>
                  </a:lnTo>
                  <a:lnTo>
                    <a:pt x="150544" y="26904"/>
                  </a:lnTo>
                  <a:lnTo>
                    <a:pt x="119459" y="2362"/>
                  </a:lnTo>
                  <a:lnTo>
                    <a:pt x="111503" y="590"/>
                  </a:lnTo>
                  <a:lnTo>
                    <a:pt x="103581" y="0"/>
                  </a:lnTo>
                  <a:close/>
                </a:path>
                <a:path w="188595" h="797560" extrusionOk="0">
                  <a:moveTo>
                    <a:pt x="128587" y="734783"/>
                  </a:moveTo>
                  <a:lnTo>
                    <a:pt x="123229" y="734974"/>
                  </a:lnTo>
                  <a:lnTo>
                    <a:pt x="94105" y="736505"/>
                  </a:lnTo>
                  <a:lnTo>
                    <a:pt x="70408" y="737844"/>
                  </a:lnTo>
                  <a:lnTo>
                    <a:pt x="159542" y="737844"/>
                  </a:lnTo>
                  <a:lnTo>
                    <a:pt x="154677" y="736503"/>
                  </a:lnTo>
                  <a:lnTo>
                    <a:pt x="128587" y="734783"/>
                  </a:lnTo>
                  <a:close/>
                </a:path>
                <a:path w="188595" h="797560" extrusionOk="0">
                  <a:moveTo>
                    <a:pt x="128122" y="407708"/>
                  </a:moveTo>
                  <a:lnTo>
                    <a:pt x="91846" y="407708"/>
                  </a:lnTo>
                  <a:lnTo>
                    <a:pt x="117868" y="408724"/>
                  </a:lnTo>
                  <a:lnTo>
                    <a:pt x="126034" y="408724"/>
                  </a:lnTo>
                  <a:lnTo>
                    <a:pt x="128122" y="407708"/>
                  </a:lnTo>
                  <a:close/>
                </a:path>
                <a:path w="188595" h="797560" extrusionOk="0">
                  <a:moveTo>
                    <a:pt x="122542" y="347497"/>
                  </a:moveTo>
                  <a:lnTo>
                    <a:pt x="114554" y="347497"/>
                  </a:lnTo>
                  <a:lnTo>
                    <a:pt x="107964" y="347847"/>
                  </a:lnTo>
                  <a:lnTo>
                    <a:pt x="100198" y="348899"/>
                  </a:lnTo>
                  <a:lnTo>
                    <a:pt x="91252" y="350653"/>
                  </a:lnTo>
                  <a:lnTo>
                    <a:pt x="81127" y="353110"/>
                  </a:lnTo>
                  <a:lnTo>
                    <a:pt x="74663" y="354812"/>
                  </a:lnTo>
                  <a:lnTo>
                    <a:pt x="69557" y="355993"/>
                  </a:lnTo>
                  <a:lnTo>
                    <a:pt x="65824" y="356679"/>
                  </a:lnTo>
                  <a:lnTo>
                    <a:pt x="136538" y="356679"/>
                  </a:lnTo>
                  <a:lnTo>
                    <a:pt x="129679" y="350380"/>
                  </a:lnTo>
                  <a:lnTo>
                    <a:pt x="122542" y="347497"/>
                  </a:lnTo>
                  <a:close/>
                </a:path>
                <a:path w="188595" h="797560" extrusionOk="0">
                  <a:moveTo>
                    <a:pt x="114931" y="64300"/>
                  </a:moveTo>
                  <a:lnTo>
                    <a:pt x="73990" y="64300"/>
                  </a:lnTo>
                  <a:lnTo>
                    <a:pt x="104089" y="65316"/>
                  </a:lnTo>
                  <a:lnTo>
                    <a:pt x="114931" y="6430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190;p40"/>
            <p:cNvSpPr/>
            <p:nvPr/>
          </p:nvSpPr>
          <p:spPr>
            <a:xfrm>
              <a:off x="5412186"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7"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92" y="63430"/>
                  </a:lnTo>
                  <a:lnTo>
                    <a:pt x="97201"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191;p40"/>
            <p:cNvSpPr/>
            <p:nvPr/>
          </p:nvSpPr>
          <p:spPr>
            <a:xfrm>
              <a:off x="5801003" y="3748183"/>
              <a:ext cx="225539" cy="72453"/>
            </a:xfrm>
            <a:prstGeom prst="rect">
              <a:avLst/>
            </a:pr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192;p40"/>
            <p:cNvSpPr/>
            <p:nvPr/>
          </p:nvSpPr>
          <p:spPr>
            <a:xfrm>
              <a:off x="6126106" y="3343296"/>
              <a:ext cx="321310" cy="839469"/>
            </a:xfrm>
            <a:custGeom>
              <a:avLst/>
              <a:gdLst/>
              <a:ahLst/>
              <a:cxnLst/>
              <a:rect l="l" t="t" r="r" b="b"/>
              <a:pathLst>
                <a:path w="321309" h="839470" extrusionOk="0">
                  <a:moveTo>
                    <a:pt x="174438" y="0"/>
                  </a:moveTo>
                  <a:lnTo>
                    <a:pt x="129159" y="7200"/>
                  </a:lnTo>
                  <a:lnTo>
                    <a:pt x="89233" y="29336"/>
                  </a:lnTo>
                  <a:lnTo>
                    <a:pt x="58614" y="63525"/>
                  </a:lnTo>
                  <a:lnTo>
                    <a:pt x="36160" y="105613"/>
                  </a:lnTo>
                  <a:lnTo>
                    <a:pt x="23673" y="141739"/>
                  </a:lnTo>
                  <a:lnTo>
                    <a:pt x="13264" y="187386"/>
                  </a:lnTo>
                  <a:lnTo>
                    <a:pt x="6569" y="227317"/>
                  </a:lnTo>
                  <a:lnTo>
                    <a:pt x="1591" y="285483"/>
                  </a:lnTo>
                  <a:lnTo>
                    <a:pt x="343" y="325283"/>
                  </a:lnTo>
                  <a:lnTo>
                    <a:pt x="0" y="382943"/>
                  </a:lnTo>
                  <a:lnTo>
                    <a:pt x="448" y="449275"/>
                  </a:lnTo>
                  <a:lnTo>
                    <a:pt x="606" y="477310"/>
                  </a:lnTo>
                  <a:lnTo>
                    <a:pt x="1878" y="527059"/>
                  </a:lnTo>
                  <a:lnTo>
                    <a:pt x="5415" y="579648"/>
                  </a:lnTo>
                  <a:lnTo>
                    <a:pt x="10485" y="620597"/>
                  </a:lnTo>
                  <a:lnTo>
                    <a:pt x="20349" y="675322"/>
                  </a:lnTo>
                  <a:lnTo>
                    <a:pt x="33739" y="719718"/>
                  </a:lnTo>
                  <a:lnTo>
                    <a:pt x="56569" y="766152"/>
                  </a:lnTo>
                  <a:lnTo>
                    <a:pt x="87700" y="804548"/>
                  </a:lnTo>
                  <a:lnTo>
                    <a:pt x="130051" y="829932"/>
                  </a:lnTo>
                  <a:lnTo>
                    <a:pt x="174958" y="839127"/>
                  </a:lnTo>
                  <a:lnTo>
                    <a:pt x="190546" y="838039"/>
                  </a:lnTo>
                  <a:lnTo>
                    <a:pt x="206202" y="834780"/>
                  </a:lnTo>
                  <a:lnTo>
                    <a:pt x="221927" y="829354"/>
                  </a:lnTo>
                  <a:lnTo>
                    <a:pt x="237722" y="821766"/>
                  </a:lnTo>
                  <a:lnTo>
                    <a:pt x="245465" y="817589"/>
                  </a:lnTo>
                  <a:lnTo>
                    <a:pt x="251874" y="814241"/>
                  </a:lnTo>
                  <a:lnTo>
                    <a:pt x="256947" y="811722"/>
                  </a:lnTo>
                  <a:lnTo>
                    <a:pt x="260683" y="810031"/>
                  </a:lnTo>
                  <a:lnTo>
                    <a:pt x="319421" y="810031"/>
                  </a:lnTo>
                  <a:lnTo>
                    <a:pt x="320894" y="794727"/>
                  </a:lnTo>
                  <a:lnTo>
                    <a:pt x="320465" y="786053"/>
                  </a:lnTo>
                  <a:lnTo>
                    <a:pt x="181588" y="786053"/>
                  </a:lnTo>
                  <a:lnTo>
                    <a:pt x="164591" y="782196"/>
                  </a:lnTo>
                  <a:lnTo>
                    <a:pt x="126572" y="763570"/>
                  </a:lnTo>
                  <a:lnTo>
                    <a:pt x="93309" y="730181"/>
                  </a:lnTo>
                  <a:lnTo>
                    <a:pt x="78310" y="693375"/>
                  </a:lnTo>
                  <a:lnTo>
                    <a:pt x="64481" y="639610"/>
                  </a:lnTo>
                  <a:lnTo>
                    <a:pt x="57784" y="582842"/>
                  </a:lnTo>
                  <a:lnTo>
                    <a:pt x="56110" y="543646"/>
                  </a:lnTo>
                  <a:lnTo>
                    <a:pt x="55553" y="497243"/>
                  </a:lnTo>
                  <a:lnTo>
                    <a:pt x="56061" y="432434"/>
                  </a:lnTo>
                  <a:lnTo>
                    <a:pt x="55964" y="407689"/>
                  </a:lnTo>
                  <a:lnTo>
                    <a:pt x="56731" y="358197"/>
                  </a:lnTo>
                  <a:lnTo>
                    <a:pt x="58295" y="316070"/>
                  </a:lnTo>
                  <a:lnTo>
                    <a:pt x="62690" y="269671"/>
                  </a:lnTo>
                  <a:lnTo>
                    <a:pt x="64448" y="254267"/>
                  </a:lnTo>
                  <a:lnTo>
                    <a:pt x="72393" y="194665"/>
                  </a:lnTo>
                  <a:lnTo>
                    <a:pt x="83358" y="146951"/>
                  </a:lnTo>
                  <a:lnTo>
                    <a:pt x="103000" y="96685"/>
                  </a:lnTo>
                  <a:lnTo>
                    <a:pt x="129664" y="61350"/>
                  </a:lnTo>
                  <a:lnTo>
                    <a:pt x="164748" y="49237"/>
                  </a:lnTo>
                  <a:lnTo>
                    <a:pt x="212350" y="49237"/>
                  </a:lnTo>
                  <a:lnTo>
                    <a:pt x="219675" y="43281"/>
                  </a:lnTo>
                  <a:lnTo>
                    <a:pt x="222406" y="37325"/>
                  </a:lnTo>
                  <a:lnTo>
                    <a:pt x="222288" y="29336"/>
                  </a:lnTo>
                  <a:lnTo>
                    <a:pt x="219408" y="16878"/>
                  </a:lnTo>
                  <a:lnTo>
                    <a:pt x="210414" y="7583"/>
                  </a:lnTo>
                  <a:lnTo>
                    <a:pt x="195424" y="1957"/>
                  </a:lnTo>
                  <a:lnTo>
                    <a:pt x="174438" y="0"/>
                  </a:lnTo>
                  <a:close/>
                </a:path>
                <a:path w="321309" h="839470" extrusionOk="0">
                  <a:moveTo>
                    <a:pt x="319421" y="810031"/>
                  </a:moveTo>
                  <a:lnTo>
                    <a:pt x="260683" y="810031"/>
                  </a:lnTo>
                  <a:lnTo>
                    <a:pt x="260683" y="811060"/>
                  </a:lnTo>
                  <a:lnTo>
                    <a:pt x="266087" y="820648"/>
                  </a:lnTo>
                  <a:lnTo>
                    <a:pt x="273628" y="827503"/>
                  </a:lnTo>
                  <a:lnTo>
                    <a:pt x="283308" y="831619"/>
                  </a:lnTo>
                  <a:lnTo>
                    <a:pt x="295126" y="832992"/>
                  </a:lnTo>
                  <a:lnTo>
                    <a:pt x="306396" y="830602"/>
                  </a:lnTo>
                  <a:lnTo>
                    <a:pt x="314449" y="823428"/>
                  </a:lnTo>
                  <a:lnTo>
                    <a:pt x="319282" y="811470"/>
                  </a:lnTo>
                  <a:lnTo>
                    <a:pt x="319421" y="810031"/>
                  </a:lnTo>
                  <a:close/>
                </a:path>
                <a:path w="321309" h="839470" extrusionOk="0">
                  <a:moveTo>
                    <a:pt x="299975" y="622769"/>
                  </a:moveTo>
                  <a:lnTo>
                    <a:pt x="241799" y="622769"/>
                  </a:lnTo>
                  <a:lnTo>
                    <a:pt x="248589" y="640183"/>
                  </a:lnTo>
                  <a:lnTo>
                    <a:pt x="253662" y="665889"/>
                  </a:lnTo>
                  <a:lnTo>
                    <a:pt x="257013" y="699886"/>
                  </a:lnTo>
                  <a:lnTo>
                    <a:pt x="258639" y="742175"/>
                  </a:lnTo>
                  <a:lnTo>
                    <a:pt x="242342" y="761370"/>
                  </a:lnTo>
                  <a:lnTo>
                    <a:pt x="224066" y="775082"/>
                  </a:lnTo>
                  <a:lnTo>
                    <a:pt x="203814" y="783310"/>
                  </a:lnTo>
                  <a:lnTo>
                    <a:pt x="181588" y="786053"/>
                  </a:lnTo>
                  <a:lnTo>
                    <a:pt x="320465" y="786053"/>
                  </a:lnTo>
                  <a:lnTo>
                    <a:pt x="320240" y="781492"/>
                  </a:lnTo>
                  <a:lnTo>
                    <a:pt x="318276" y="763219"/>
                  </a:lnTo>
                  <a:lnTo>
                    <a:pt x="315006" y="739906"/>
                  </a:lnTo>
                  <a:lnTo>
                    <a:pt x="310429" y="711555"/>
                  </a:lnTo>
                  <a:lnTo>
                    <a:pt x="305853" y="682837"/>
                  </a:lnTo>
                  <a:lnTo>
                    <a:pt x="302582" y="658425"/>
                  </a:lnTo>
                  <a:lnTo>
                    <a:pt x="300619" y="638317"/>
                  </a:lnTo>
                  <a:lnTo>
                    <a:pt x="299975" y="622769"/>
                  </a:lnTo>
                  <a:close/>
                </a:path>
                <a:path w="321309" h="839470" extrusionOk="0">
                  <a:moveTo>
                    <a:pt x="261699" y="562559"/>
                  </a:moveTo>
                  <a:lnTo>
                    <a:pt x="203146" y="569034"/>
                  </a:lnTo>
                  <a:lnTo>
                    <a:pt x="165256" y="597255"/>
                  </a:lnTo>
                  <a:lnTo>
                    <a:pt x="167489" y="610205"/>
                  </a:lnTo>
                  <a:lnTo>
                    <a:pt x="174189" y="619452"/>
                  </a:lnTo>
                  <a:lnTo>
                    <a:pt x="185353" y="624998"/>
                  </a:lnTo>
                  <a:lnTo>
                    <a:pt x="200981" y="626846"/>
                  </a:lnTo>
                  <a:lnTo>
                    <a:pt x="241799" y="622769"/>
                  </a:lnTo>
                  <a:lnTo>
                    <a:pt x="299975" y="622769"/>
                  </a:lnTo>
                  <a:lnTo>
                    <a:pt x="288738" y="578891"/>
                  </a:lnTo>
                  <a:lnTo>
                    <a:pt x="269319" y="563580"/>
                  </a:lnTo>
                  <a:lnTo>
                    <a:pt x="261699" y="562559"/>
                  </a:lnTo>
                  <a:close/>
                </a:path>
                <a:path w="321309" h="839470" extrusionOk="0">
                  <a:moveTo>
                    <a:pt x="212350" y="49237"/>
                  </a:moveTo>
                  <a:lnTo>
                    <a:pt x="164748" y="49237"/>
                  </a:lnTo>
                  <a:lnTo>
                    <a:pt x="194859" y="54330"/>
                  </a:lnTo>
                  <a:lnTo>
                    <a:pt x="202327" y="54330"/>
                  </a:lnTo>
                  <a:lnTo>
                    <a:pt x="208804" y="52120"/>
                  </a:lnTo>
                  <a:lnTo>
                    <a:pt x="212350" y="49237"/>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193;p40"/>
            <p:cNvSpPr/>
            <p:nvPr/>
          </p:nvSpPr>
          <p:spPr>
            <a:xfrm>
              <a:off x="6498534" y="3346609"/>
              <a:ext cx="269875" cy="838200"/>
            </a:xfrm>
            <a:custGeom>
              <a:avLst/>
              <a:gdLst/>
              <a:ahLst/>
              <a:cxnLst/>
              <a:rect l="l" t="t" r="r" b="b"/>
              <a:pathLst>
                <a:path w="269875" h="838200" extrusionOk="0">
                  <a:moveTo>
                    <a:pt x="107657" y="0"/>
                  </a:moveTo>
                  <a:lnTo>
                    <a:pt x="62216" y="16641"/>
                  </a:lnTo>
                  <a:lnTo>
                    <a:pt x="33294" y="53797"/>
                  </a:lnTo>
                  <a:lnTo>
                    <a:pt x="17564" y="94822"/>
                  </a:lnTo>
                  <a:lnTo>
                    <a:pt x="8144" y="140863"/>
                  </a:lnTo>
                  <a:lnTo>
                    <a:pt x="3568" y="181203"/>
                  </a:lnTo>
                  <a:lnTo>
                    <a:pt x="700" y="231657"/>
                  </a:lnTo>
                  <a:lnTo>
                    <a:pt x="0" y="311772"/>
                  </a:lnTo>
                  <a:lnTo>
                    <a:pt x="325" y="326469"/>
                  </a:lnTo>
                  <a:lnTo>
                    <a:pt x="1033" y="361164"/>
                  </a:lnTo>
                  <a:lnTo>
                    <a:pt x="1156" y="369430"/>
                  </a:lnTo>
                  <a:lnTo>
                    <a:pt x="1264" y="379374"/>
                  </a:lnTo>
                  <a:lnTo>
                    <a:pt x="1386" y="433209"/>
                  </a:lnTo>
                  <a:lnTo>
                    <a:pt x="1538" y="444932"/>
                  </a:lnTo>
                  <a:lnTo>
                    <a:pt x="4475" y="497615"/>
                  </a:lnTo>
                  <a:lnTo>
                    <a:pt x="9326" y="551577"/>
                  </a:lnTo>
                  <a:lnTo>
                    <a:pt x="14556" y="593800"/>
                  </a:lnTo>
                  <a:lnTo>
                    <a:pt x="21126" y="634253"/>
                  </a:lnTo>
                  <a:lnTo>
                    <a:pt x="30180" y="675330"/>
                  </a:lnTo>
                  <a:lnTo>
                    <a:pt x="41803" y="716568"/>
                  </a:lnTo>
                  <a:lnTo>
                    <a:pt x="55329" y="752796"/>
                  </a:lnTo>
                  <a:lnTo>
                    <a:pt x="80106" y="796328"/>
                  </a:lnTo>
                  <a:lnTo>
                    <a:pt x="113590" y="826941"/>
                  </a:lnTo>
                  <a:lnTo>
                    <a:pt x="153593" y="837844"/>
                  </a:lnTo>
                  <a:lnTo>
                    <a:pt x="167591" y="836328"/>
                  </a:lnTo>
                  <a:lnTo>
                    <a:pt x="206146" y="813612"/>
                  </a:lnTo>
                  <a:lnTo>
                    <a:pt x="230988" y="780694"/>
                  </a:lnTo>
                  <a:lnTo>
                    <a:pt x="155625" y="780694"/>
                  </a:lnTo>
                  <a:lnTo>
                    <a:pt x="143921" y="778446"/>
                  </a:lnTo>
                  <a:lnTo>
                    <a:pt x="112255" y="744727"/>
                  </a:lnTo>
                  <a:lnTo>
                    <a:pt x="94842" y="704865"/>
                  </a:lnTo>
                  <a:lnTo>
                    <a:pt x="81381" y="657212"/>
                  </a:lnTo>
                  <a:lnTo>
                    <a:pt x="70097" y="598346"/>
                  </a:lnTo>
                  <a:lnTo>
                    <a:pt x="59194" y="524802"/>
                  </a:lnTo>
                  <a:lnTo>
                    <a:pt x="54503" y="485052"/>
                  </a:lnTo>
                  <a:lnTo>
                    <a:pt x="51172" y="446877"/>
                  </a:lnTo>
                  <a:lnTo>
                    <a:pt x="48576" y="379374"/>
                  </a:lnTo>
                  <a:lnTo>
                    <a:pt x="48475" y="369430"/>
                  </a:lnTo>
                  <a:lnTo>
                    <a:pt x="48756" y="354854"/>
                  </a:lnTo>
                  <a:lnTo>
                    <a:pt x="49999" y="295440"/>
                  </a:lnTo>
                  <a:lnTo>
                    <a:pt x="51821" y="255449"/>
                  </a:lnTo>
                  <a:lnTo>
                    <a:pt x="56049" y="204403"/>
                  </a:lnTo>
                  <a:lnTo>
                    <a:pt x="60848" y="162453"/>
                  </a:lnTo>
                  <a:lnTo>
                    <a:pt x="71359" y="116365"/>
                  </a:lnTo>
                  <a:lnTo>
                    <a:pt x="85471" y="78766"/>
                  </a:lnTo>
                  <a:lnTo>
                    <a:pt x="119913" y="55105"/>
                  </a:lnTo>
                  <a:lnTo>
                    <a:pt x="206563" y="55105"/>
                  </a:lnTo>
                  <a:lnTo>
                    <a:pt x="203847" y="50507"/>
                  </a:lnTo>
                  <a:lnTo>
                    <a:pt x="175572" y="18891"/>
                  </a:lnTo>
                  <a:lnTo>
                    <a:pt x="138407" y="2994"/>
                  </a:lnTo>
                  <a:lnTo>
                    <a:pt x="123641" y="748"/>
                  </a:lnTo>
                  <a:lnTo>
                    <a:pt x="107657" y="0"/>
                  </a:lnTo>
                  <a:close/>
                </a:path>
                <a:path w="269875" h="838200" extrusionOk="0">
                  <a:moveTo>
                    <a:pt x="206563" y="55105"/>
                  </a:moveTo>
                  <a:lnTo>
                    <a:pt x="119913" y="55105"/>
                  </a:lnTo>
                  <a:lnTo>
                    <a:pt x="127578" y="56014"/>
                  </a:lnTo>
                  <a:lnTo>
                    <a:pt x="135278" y="58742"/>
                  </a:lnTo>
                  <a:lnTo>
                    <a:pt x="165074" y="87247"/>
                  </a:lnTo>
                  <a:lnTo>
                    <a:pt x="181871" y="124610"/>
                  </a:lnTo>
                  <a:lnTo>
                    <a:pt x="195173" y="168376"/>
                  </a:lnTo>
                  <a:lnTo>
                    <a:pt x="205317" y="219184"/>
                  </a:lnTo>
                  <a:lnTo>
                    <a:pt x="210557" y="260235"/>
                  </a:lnTo>
                  <a:lnTo>
                    <a:pt x="215836" y="309981"/>
                  </a:lnTo>
                  <a:lnTo>
                    <a:pt x="219429" y="361164"/>
                  </a:lnTo>
                  <a:lnTo>
                    <a:pt x="221189" y="411968"/>
                  </a:lnTo>
                  <a:lnTo>
                    <a:pt x="221803" y="477619"/>
                  </a:lnTo>
                  <a:lnTo>
                    <a:pt x="221692" y="497615"/>
                  </a:lnTo>
                  <a:lnTo>
                    <a:pt x="218959" y="554842"/>
                  </a:lnTo>
                  <a:lnTo>
                    <a:pt x="215726" y="595267"/>
                  </a:lnTo>
                  <a:lnTo>
                    <a:pt x="211251" y="643445"/>
                  </a:lnTo>
                  <a:lnTo>
                    <a:pt x="203080" y="697015"/>
                  </a:lnTo>
                  <a:lnTo>
                    <a:pt x="190842" y="741413"/>
                  </a:lnTo>
                  <a:lnTo>
                    <a:pt x="165671" y="778239"/>
                  </a:lnTo>
                  <a:lnTo>
                    <a:pt x="155625" y="780694"/>
                  </a:lnTo>
                  <a:lnTo>
                    <a:pt x="230988" y="780694"/>
                  </a:lnTo>
                  <a:lnTo>
                    <a:pt x="246994" y="742161"/>
                  </a:lnTo>
                  <a:lnTo>
                    <a:pt x="253606" y="692937"/>
                  </a:lnTo>
                  <a:lnTo>
                    <a:pt x="254020" y="676385"/>
                  </a:lnTo>
                  <a:lnTo>
                    <a:pt x="255263" y="660407"/>
                  </a:lnTo>
                  <a:lnTo>
                    <a:pt x="257335" y="645004"/>
                  </a:lnTo>
                  <a:lnTo>
                    <a:pt x="260235" y="630173"/>
                  </a:lnTo>
                  <a:lnTo>
                    <a:pt x="260235" y="625576"/>
                  </a:lnTo>
                  <a:lnTo>
                    <a:pt x="269417" y="493420"/>
                  </a:lnTo>
                  <a:lnTo>
                    <a:pt x="269291" y="411968"/>
                  </a:lnTo>
                  <a:lnTo>
                    <a:pt x="268905" y="386265"/>
                  </a:lnTo>
                  <a:lnTo>
                    <a:pt x="267328" y="322821"/>
                  </a:lnTo>
                  <a:lnTo>
                    <a:pt x="265209" y="277963"/>
                  </a:lnTo>
                  <a:lnTo>
                    <a:pt x="256979" y="212070"/>
                  </a:lnTo>
                  <a:lnTo>
                    <a:pt x="250799" y="171703"/>
                  </a:lnTo>
                  <a:lnTo>
                    <a:pt x="242628" y="131964"/>
                  </a:lnTo>
                  <a:lnTo>
                    <a:pt x="225661" y="89450"/>
                  </a:lnTo>
                  <a:lnTo>
                    <a:pt x="211630" y="63680"/>
                  </a:lnTo>
                  <a:lnTo>
                    <a:pt x="206563" y="55105"/>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194;p40"/>
            <p:cNvSpPr/>
            <p:nvPr/>
          </p:nvSpPr>
          <p:spPr>
            <a:xfrm>
              <a:off x="6832241" y="3353747"/>
              <a:ext cx="175260" cy="813435"/>
            </a:xfrm>
            <a:custGeom>
              <a:avLst/>
              <a:gdLst/>
              <a:ahLst/>
              <a:cxnLst/>
              <a:rect l="l" t="t" r="r" b="b"/>
              <a:pathLst>
                <a:path w="175259" h="813435" extrusionOk="0">
                  <a:moveTo>
                    <a:pt x="34442" y="0"/>
                  </a:moveTo>
                  <a:lnTo>
                    <a:pt x="19138" y="0"/>
                  </a:lnTo>
                  <a:lnTo>
                    <a:pt x="12763" y="1955"/>
                  </a:lnTo>
                  <a:lnTo>
                    <a:pt x="2552" y="9779"/>
                  </a:lnTo>
                  <a:lnTo>
                    <a:pt x="0" y="14973"/>
                  </a:lnTo>
                  <a:lnTo>
                    <a:pt x="50" y="30111"/>
                  </a:lnTo>
                  <a:lnTo>
                    <a:pt x="855" y="99060"/>
                  </a:lnTo>
                  <a:lnTo>
                    <a:pt x="1923" y="145134"/>
                  </a:lnTo>
                  <a:lnTo>
                    <a:pt x="3418" y="196051"/>
                  </a:lnTo>
                  <a:lnTo>
                    <a:pt x="5341" y="251809"/>
                  </a:lnTo>
                  <a:lnTo>
                    <a:pt x="7689" y="312409"/>
                  </a:lnTo>
                  <a:lnTo>
                    <a:pt x="13264" y="443928"/>
                  </a:lnTo>
                  <a:lnTo>
                    <a:pt x="15588" y="503899"/>
                  </a:lnTo>
                  <a:lnTo>
                    <a:pt x="17510" y="559659"/>
                  </a:lnTo>
                  <a:lnTo>
                    <a:pt x="19006" y="610577"/>
                  </a:lnTo>
                  <a:lnTo>
                    <a:pt x="20074" y="656652"/>
                  </a:lnTo>
                  <a:lnTo>
                    <a:pt x="20715" y="697885"/>
                  </a:lnTo>
                  <a:lnTo>
                    <a:pt x="20929" y="734275"/>
                  </a:lnTo>
                  <a:lnTo>
                    <a:pt x="14287" y="780199"/>
                  </a:lnTo>
                  <a:lnTo>
                    <a:pt x="14973" y="786623"/>
                  </a:lnTo>
                  <a:lnTo>
                    <a:pt x="44591" y="812737"/>
                  </a:lnTo>
                  <a:lnTo>
                    <a:pt x="52311" y="813358"/>
                  </a:lnTo>
                  <a:lnTo>
                    <a:pt x="60007" y="812561"/>
                  </a:lnTo>
                  <a:lnTo>
                    <a:pt x="67036" y="810169"/>
                  </a:lnTo>
                  <a:lnTo>
                    <a:pt x="73399" y="806184"/>
                  </a:lnTo>
                  <a:lnTo>
                    <a:pt x="79095" y="800608"/>
                  </a:lnTo>
                  <a:lnTo>
                    <a:pt x="130511" y="800608"/>
                  </a:lnTo>
                  <a:lnTo>
                    <a:pt x="132676" y="800100"/>
                  </a:lnTo>
                  <a:lnTo>
                    <a:pt x="162779" y="800100"/>
                  </a:lnTo>
                  <a:lnTo>
                    <a:pt x="172478" y="788784"/>
                  </a:lnTo>
                  <a:lnTo>
                    <a:pt x="175018" y="781215"/>
                  </a:lnTo>
                  <a:lnTo>
                    <a:pt x="175018" y="772033"/>
                  </a:lnTo>
                  <a:lnTo>
                    <a:pt x="173616" y="765049"/>
                  </a:lnTo>
                  <a:lnTo>
                    <a:pt x="169408" y="757872"/>
                  </a:lnTo>
                  <a:lnTo>
                    <a:pt x="162395" y="750505"/>
                  </a:lnTo>
                  <a:lnTo>
                    <a:pt x="152577" y="742950"/>
                  </a:lnTo>
                  <a:lnTo>
                    <a:pt x="72974" y="742950"/>
                  </a:lnTo>
                  <a:lnTo>
                    <a:pt x="72930" y="697885"/>
                  </a:lnTo>
                  <a:lnTo>
                    <a:pt x="72811" y="647382"/>
                  </a:lnTo>
                  <a:lnTo>
                    <a:pt x="72321" y="585621"/>
                  </a:lnTo>
                  <a:lnTo>
                    <a:pt x="71503" y="531124"/>
                  </a:lnTo>
                  <a:lnTo>
                    <a:pt x="70358" y="483893"/>
                  </a:lnTo>
                  <a:lnTo>
                    <a:pt x="68884" y="443928"/>
                  </a:lnTo>
                  <a:lnTo>
                    <a:pt x="68884" y="439343"/>
                  </a:lnTo>
                  <a:lnTo>
                    <a:pt x="67868" y="406171"/>
                  </a:lnTo>
                  <a:lnTo>
                    <a:pt x="57150" y="30111"/>
                  </a:lnTo>
                  <a:lnTo>
                    <a:pt x="57077" y="21437"/>
                  </a:lnTo>
                  <a:lnTo>
                    <a:pt x="54000" y="14452"/>
                  </a:lnTo>
                  <a:lnTo>
                    <a:pt x="41414" y="2895"/>
                  </a:lnTo>
                  <a:lnTo>
                    <a:pt x="34442" y="0"/>
                  </a:lnTo>
                  <a:close/>
                </a:path>
                <a:path w="175259" h="813435" extrusionOk="0">
                  <a:moveTo>
                    <a:pt x="162779" y="800100"/>
                  </a:moveTo>
                  <a:lnTo>
                    <a:pt x="132676" y="800100"/>
                  </a:lnTo>
                  <a:lnTo>
                    <a:pt x="139814" y="802462"/>
                  </a:lnTo>
                  <a:lnTo>
                    <a:pt x="146113" y="803668"/>
                  </a:lnTo>
                  <a:lnTo>
                    <a:pt x="156984" y="803668"/>
                  </a:lnTo>
                  <a:lnTo>
                    <a:pt x="162267" y="800696"/>
                  </a:lnTo>
                  <a:lnTo>
                    <a:pt x="162779" y="800100"/>
                  </a:lnTo>
                  <a:close/>
                </a:path>
                <a:path w="175259" h="813435" extrusionOk="0">
                  <a:moveTo>
                    <a:pt x="130511" y="800608"/>
                  </a:moveTo>
                  <a:lnTo>
                    <a:pt x="79095" y="800608"/>
                  </a:lnTo>
                  <a:lnTo>
                    <a:pt x="112776" y="802132"/>
                  </a:lnTo>
                  <a:lnTo>
                    <a:pt x="120243" y="802132"/>
                  </a:lnTo>
                  <a:lnTo>
                    <a:pt x="126885" y="801458"/>
                  </a:lnTo>
                  <a:lnTo>
                    <a:pt x="130511" y="800608"/>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195;p40"/>
            <p:cNvSpPr/>
            <p:nvPr/>
          </p:nvSpPr>
          <p:spPr>
            <a:xfrm>
              <a:off x="7040438"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9"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87" y="63430"/>
                  </a:lnTo>
                  <a:lnTo>
                    <a:pt x="97196"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606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222408" y="760398"/>
            <a:ext cx="2857467" cy="73151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346976" y="851260"/>
            <a:ext cx="3571534" cy="746535"/>
          </a:xfrm>
        </p:spPr>
        <p:txBody>
          <a:bodyPr/>
          <a:lstStyle/>
          <a:p>
            <a:pPr algn="l"/>
            <a:r>
              <a:rPr lang="ca-ES" dirty="0" smtClean="0">
                <a:solidFill>
                  <a:schemeClr val="tx1">
                    <a:lumMod val="85000"/>
                    <a:lumOff val="15000"/>
                  </a:schemeClr>
                </a:solidFill>
                <a:latin typeface="+mn-lt"/>
              </a:rPr>
              <a:t>MESSAGES</a:t>
            </a:r>
            <a:r>
              <a:rPr lang="ca-ES" dirty="0" smtClean="0">
                <a:latin typeface="+mn-lt"/>
              </a:rPr>
              <a:t/>
            </a:r>
            <a:br>
              <a:rPr lang="ca-ES" dirty="0" smtClean="0">
                <a:latin typeface="+mn-lt"/>
              </a:rPr>
            </a:br>
            <a:endParaRPr lang="ca-ES" dirty="0">
              <a:latin typeface="+mn-lt"/>
            </a:endParaRPr>
          </a:p>
        </p:txBody>
      </p:sp>
      <p:sp>
        <p:nvSpPr>
          <p:cNvPr id="4" name="Título 1"/>
          <p:cNvSpPr txBox="1">
            <a:spLocks/>
          </p:cNvSpPr>
          <p:nvPr/>
        </p:nvSpPr>
        <p:spPr>
          <a:xfrm>
            <a:off x="1346976" y="1812182"/>
            <a:ext cx="10789920"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marL="457200" indent="-457200" algn="l">
              <a:buFont typeface="Wingdings" panose="05000000000000000000" pitchFamily="2" charset="2"/>
              <a:buChar char="ü"/>
            </a:pPr>
            <a:r>
              <a:rPr lang="ca-ES" sz="2800" dirty="0" smtClean="0">
                <a:solidFill>
                  <a:schemeClr val="tx1">
                    <a:lumMod val="85000"/>
                    <a:lumOff val="15000"/>
                  </a:schemeClr>
                </a:solidFill>
                <a:latin typeface="+mn-lt"/>
              </a:rPr>
              <a:t>Language </a:t>
            </a:r>
            <a:r>
              <a:rPr lang="ca-ES" sz="2800" dirty="0" err="1" smtClean="0">
                <a:solidFill>
                  <a:schemeClr val="tx1">
                    <a:lumMod val="85000"/>
                    <a:lumOff val="15000"/>
                  </a:schemeClr>
                </a:solidFill>
                <a:latin typeface="+mn-lt"/>
              </a:rPr>
              <a:t>matters</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use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precise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terminology</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and</a:t>
            </a:r>
            <a:r>
              <a:rPr lang="ca-ES" sz="2800" dirty="0" smtClean="0">
                <a:solidFill>
                  <a:schemeClr val="tx1">
                    <a:lumMod val="85000"/>
                    <a:lumOff val="15000"/>
                  </a:schemeClr>
                </a:solidFill>
                <a:latin typeface="+mn-lt"/>
              </a:rPr>
              <a:t> clear </a:t>
            </a:r>
            <a:r>
              <a:rPr lang="ca-ES" sz="2800" dirty="0" err="1" smtClean="0">
                <a:solidFill>
                  <a:schemeClr val="tx1">
                    <a:lumMod val="85000"/>
                    <a:lumOff val="15000"/>
                  </a:schemeClr>
                </a:solidFill>
                <a:latin typeface="+mn-lt"/>
              </a:rPr>
              <a:t>definitions</a:t>
            </a:r>
            <a:r>
              <a:rPr lang="ca-ES" sz="2800" dirty="0" smtClean="0">
                <a:latin typeface="+mn-lt"/>
              </a:rPr>
              <a:t/>
            </a:r>
            <a:br>
              <a:rPr lang="ca-ES" sz="2800" dirty="0" smtClean="0">
                <a:latin typeface="+mn-lt"/>
              </a:rPr>
            </a:br>
            <a:endParaRPr lang="ca-ES" sz="2800" dirty="0">
              <a:latin typeface="+mn-lt"/>
            </a:endParaRPr>
          </a:p>
        </p:txBody>
      </p:sp>
      <p:sp>
        <p:nvSpPr>
          <p:cNvPr id="6" name="Título 1"/>
          <p:cNvSpPr txBox="1">
            <a:spLocks/>
          </p:cNvSpPr>
          <p:nvPr/>
        </p:nvSpPr>
        <p:spPr>
          <a:xfrm>
            <a:off x="1346976" y="2515339"/>
            <a:ext cx="10789920"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marL="457200" indent="-457200" algn="l">
              <a:buFont typeface="Wingdings" panose="05000000000000000000" pitchFamily="2" charset="2"/>
              <a:buChar char="ü"/>
            </a:pPr>
            <a:r>
              <a:rPr lang="ca-ES" sz="2800" dirty="0" err="1" smtClean="0">
                <a:solidFill>
                  <a:schemeClr val="tx1">
                    <a:lumMod val="85000"/>
                    <a:lumOff val="15000"/>
                  </a:schemeClr>
                </a:solidFill>
                <a:latin typeface="+mn-lt"/>
              </a:rPr>
              <a:t>Nice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visualisation</a:t>
            </a:r>
            <a:r>
              <a:rPr lang="ca-ES" sz="2800" dirty="0" smtClean="0">
                <a:solidFill>
                  <a:schemeClr val="tx1">
                    <a:lumMod val="85000"/>
                    <a:lumOff val="15000"/>
                  </a:schemeClr>
                </a:solidFill>
                <a:latin typeface="+mn-lt"/>
              </a:rPr>
              <a:t>: 1st </a:t>
            </a:r>
            <a:r>
              <a:rPr lang="ca-ES" sz="2800" dirty="0" err="1" smtClean="0">
                <a:solidFill>
                  <a:schemeClr val="tx1">
                    <a:lumMod val="85000"/>
                    <a:lumOff val="15000"/>
                  </a:schemeClr>
                </a:solidFill>
                <a:latin typeface="+mn-lt"/>
              </a:rPr>
              <a:t>step</a:t>
            </a:r>
            <a:r>
              <a:rPr lang="ca-ES" sz="2800" dirty="0" smtClean="0">
                <a:solidFill>
                  <a:schemeClr val="tx1">
                    <a:lumMod val="85000"/>
                    <a:lumOff val="15000"/>
                  </a:schemeClr>
                </a:solidFill>
                <a:latin typeface="+mn-lt"/>
              </a:rPr>
              <a:t> to </a:t>
            </a:r>
            <a:r>
              <a:rPr lang="ca-ES" sz="2800" dirty="0" err="1" smtClean="0">
                <a:solidFill>
                  <a:schemeClr val="tx1">
                    <a:lumMod val="85000"/>
                    <a:lumOff val="15000"/>
                  </a:schemeClr>
                </a:solidFill>
                <a:latin typeface="+mn-lt"/>
              </a:rPr>
              <a:t>encourage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users</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uptake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but</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not</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enough</a:t>
            </a:r>
            <a:endParaRPr lang="ca-ES" sz="2800" dirty="0">
              <a:latin typeface="+mn-lt"/>
            </a:endParaRPr>
          </a:p>
        </p:txBody>
      </p:sp>
      <p:sp>
        <p:nvSpPr>
          <p:cNvPr id="8" name="Título 1"/>
          <p:cNvSpPr txBox="1">
            <a:spLocks/>
          </p:cNvSpPr>
          <p:nvPr/>
        </p:nvSpPr>
        <p:spPr>
          <a:xfrm>
            <a:off x="1346976" y="3591763"/>
            <a:ext cx="10789920"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marL="457200" indent="-457200" algn="l">
              <a:buFont typeface="Wingdings" panose="05000000000000000000" pitchFamily="2" charset="2"/>
              <a:buChar char="ü"/>
            </a:pPr>
            <a:r>
              <a:rPr lang="ca-ES" sz="2800" dirty="0" err="1" smtClean="0">
                <a:solidFill>
                  <a:schemeClr val="tx1">
                    <a:lumMod val="85000"/>
                    <a:lumOff val="15000"/>
                  </a:schemeClr>
                </a:solidFill>
                <a:latin typeface="+mn-lt"/>
              </a:rPr>
              <a:t>Assess</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user</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experience</a:t>
            </a:r>
            <a:r>
              <a:rPr lang="ca-ES" sz="2800" dirty="0" smtClean="0">
                <a:latin typeface="+mn-lt"/>
              </a:rPr>
              <a:t/>
            </a:r>
            <a:br>
              <a:rPr lang="ca-ES" sz="2800" dirty="0" smtClean="0">
                <a:latin typeface="+mn-lt"/>
              </a:rPr>
            </a:br>
            <a:endParaRPr lang="ca-ES" sz="2800" dirty="0">
              <a:latin typeface="+mn-lt"/>
            </a:endParaRPr>
          </a:p>
        </p:txBody>
      </p:sp>
      <p:sp>
        <p:nvSpPr>
          <p:cNvPr id="9" name="Título 1"/>
          <p:cNvSpPr txBox="1">
            <a:spLocks/>
          </p:cNvSpPr>
          <p:nvPr/>
        </p:nvSpPr>
        <p:spPr>
          <a:xfrm>
            <a:off x="1346976" y="4361497"/>
            <a:ext cx="10789920"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marL="457200" indent="-457200" algn="l">
              <a:buFont typeface="Wingdings" panose="05000000000000000000" pitchFamily="2" charset="2"/>
              <a:buChar char="ü"/>
            </a:pPr>
            <a:r>
              <a:rPr lang="ca-ES" sz="2800" dirty="0" err="1" smtClean="0">
                <a:solidFill>
                  <a:schemeClr val="tx1">
                    <a:lumMod val="85000"/>
                    <a:lumOff val="15000"/>
                  </a:schemeClr>
                </a:solidFill>
                <a:latin typeface="+mn-lt"/>
              </a:rPr>
              <a:t>Being</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generic</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doesn’t</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provide</a:t>
            </a:r>
            <a:r>
              <a:rPr lang="ca-ES" sz="2800" dirty="0" smtClean="0">
                <a:solidFill>
                  <a:schemeClr val="tx1">
                    <a:lumMod val="85000"/>
                    <a:lumOff val="15000"/>
                  </a:schemeClr>
                </a:solidFill>
                <a:latin typeface="+mn-lt"/>
              </a:rPr>
              <a:t> a </a:t>
            </a:r>
            <a:r>
              <a:rPr lang="ca-ES" sz="2800" dirty="0" err="1" smtClean="0">
                <a:solidFill>
                  <a:schemeClr val="tx1">
                    <a:lumMod val="85000"/>
                    <a:lumOff val="15000"/>
                  </a:schemeClr>
                </a:solidFill>
                <a:latin typeface="+mn-lt"/>
              </a:rPr>
              <a:t>useful</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service</a:t>
            </a:r>
            <a:r>
              <a:rPr lang="ca-ES" sz="2800" dirty="0" smtClean="0">
                <a:solidFill>
                  <a:schemeClr val="tx1">
                    <a:lumMod val="85000"/>
                    <a:lumOff val="15000"/>
                  </a:schemeClr>
                </a:solidFill>
                <a:latin typeface="+mn-lt"/>
              </a:rPr>
              <a:t> to </a:t>
            </a:r>
            <a:r>
              <a:rPr lang="ca-ES" sz="2800" dirty="0" err="1" smtClean="0">
                <a:solidFill>
                  <a:schemeClr val="tx1">
                    <a:lumMod val="85000"/>
                    <a:lumOff val="15000"/>
                  </a:schemeClr>
                </a:solidFill>
                <a:latin typeface="+mn-lt"/>
              </a:rPr>
              <a:t>anyone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Tailor</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climate</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information</a:t>
            </a:r>
            <a:r>
              <a:rPr lang="ca-ES" sz="2800" dirty="0" smtClean="0">
                <a:solidFill>
                  <a:schemeClr val="tx1">
                    <a:lumMod val="85000"/>
                    <a:lumOff val="15000"/>
                  </a:schemeClr>
                </a:solidFill>
                <a:latin typeface="+mn-lt"/>
              </a:rPr>
              <a:t> </a:t>
            </a:r>
            <a:r>
              <a:rPr lang="ca-ES" sz="2800" dirty="0" smtClean="0">
                <a:solidFill>
                  <a:schemeClr val="tx1">
                    <a:lumMod val="85000"/>
                    <a:lumOff val="15000"/>
                  </a:schemeClr>
                </a:solidFill>
                <a:latin typeface="+mn-lt"/>
              </a:rPr>
              <a:t>to </a:t>
            </a:r>
            <a:r>
              <a:rPr lang="ca-ES" sz="2800" dirty="0" err="1" smtClean="0">
                <a:solidFill>
                  <a:schemeClr val="tx1">
                    <a:lumMod val="85000"/>
                    <a:lumOff val="15000"/>
                  </a:schemeClr>
                </a:solidFill>
                <a:latin typeface="+mn-lt"/>
              </a:rPr>
              <a:t>each</a:t>
            </a:r>
            <a:r>
              <a:rPr lang="ca-ES" sz="2800" dirty="0" smtClean="0">
                <a:solidFill>
                  <a:schemeClr val="tx1">
                    <a:lumMod val="85000"/>
                    <a:lumOff val="15000"/>
                  </a:schemeClr>
                </a:solidFill>
                <a:latin typeface="+mn-lt"/>
              </a:rPr>
              <a:t> </a:t>
            </a:r>
            <a:r>
              <a:rPr lang="ca-ES" sz="2800" dirty="0" err="1" smtClean="0">
                <a:solidFill>
                  <a:schemeClr val="tx1">
                    <a:lumMod val="85000"/>
                    <a:lumOff val="15000"/>
                  </a:schemeClr>
                </a:solidFill>
                <a:latin typeface="+mn-lt"/>
              </a:rPr>
              <a:t>user</a:t>
            </a:r>
            <a:r>
              <a:rPr lang="ca-ES" sz="2800" dirty="0" smtClean="0">
                <a:solidFill>
                  <a:schemeClr val="tx1">
                    <a:lumMod val="85000"/>
                    <a:lumOff val="15000"/>
                  </a:schemeClr>
                </a:solidFill>
                <a:latin typeface="+mn-lt"/>
              </a:rPr>
              <a:t>/</a:t>
            </a:r>
            <a:r>
              <a:rPr lang="ca-ES" sz="2800" dirty="0" err="1" smtClean="0">
                <a:solidFill>
                  <a:schemeClr val="tx1">
                    <a:lumMod val="85000"/>
                    <a:lumOff val="15000"/>
                  </a:schemeClr>
                </a:solidFill>
                <a:latin typeface="+mn-lt"/>
              </a:rPr>
              <a:t>application</a:t>
            </a:r>
            <a:r>
              <a:rPr lang="ca-ES" sz="2800" dirty="0" smtClean="0">
                <a:latin typeface="+mn-lt"/>
              </a:rPr>
              <a:t/>
            </a:r>
            <a:br>
              <a:rPr lang="ca-ES" sz="2800" dirty="0" smtClean="0">
                <a:latin typeface="+mn-lt"/>
              </a:rPr>
            </a:br>
            <a:endParaRPr lang="ca-ES" sz="2800" dirty="0">
              <a:latin typeface="+mn-lt"/>
            </a:endParaRPr>
          </a:p>
        </p:txBody>
      </p:sp>
    </p:spTree>
    <p:extLst>
      <p:ext uri="{BB962C8B-B14F-4D97-AF65-F5344CB8AC3E}">
        <p14:creationId xmlns:p14="http://schemas.microsoft.com/office/powerpoint/2010/main" val="35807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094733" y="4985590"/>
            <a:ext cx="8148636" cy="1581102"/>
          </a:xfrm>
        </p:spPr>
        <p:txBody>
          <a:bodyPr>
            <a:noAutofit/>
          </a:bodyPr>
          <a:lstStyle/>
          <a:p>
            <a:pPr algn="ctr"/>
            <a:r>
              <a:rPr lang="es-ES" sz="4000" b="0" dirty="0" smtClean="0"/>
              <a:t>Marta Terrado</a:t>
            </a:r>
            <a:endParaRPr lang="es-ES" sz="4000" b="0" dirty="0"/>
          </a:p>
        </p:txBody>
      </p:sp>
      <p:sp>
        <p:nvSpPr>
          <p:cNvPr id="2" name="Subtítulo 1"/>
          <p:cNvSpPr>
            <a:spLocks noGrp="1"/>
          </p:cNvSpPr>
          <p:nvPr>
            <p:ph type="subTitle" idx="1"/>
          </p:nvPr>
        </p:nvSpPr>
        <p:spPr>
          <a:xfrm>
            <a:off x="5898588" y="6092002"/>
            <a:ext cx="4569950" cy="464416"/>
          </a:xfrm>
        </p:spPr>
        <p:txBody>
          <a:bodyPr/>
          <a:lstStyle/>
          <a:p>
            <a:pPr algn="ctr"/>
            <a:r>
              <a:rPr lang="es-ES" sz="2800" dirty="0" smtClean="0">
                <a:solidFill>
                  <a:srgbClr val="004890"/>
                </a:solidFill>
                <a:ea typeface="+mj-ea"/>
                <a:cs typeface="+mj-cs"/>
              </a:rPr>
              <a:t>marta.terrado@bsc.es</a:t>
            </a:r>
            <a:endParaRPr lang="es-ES" sz="2800" dirty="0">
              <a:solidFill>
                <a:srgbClr val="004890"/>
              </a:solidFill>
              <a:ea typeface="+mj-ea"/>
              <a:cs typeface="+mj-cs"/>
            </a:endParaRPr>
          </a:p>
        </p:txBody>
      </p:sp>
      <p:sp>
        <p:nvSpPr>
          <p:cNvPr id="15" name="Título 3"/>
          <p:cNvSpPr txBox="1">
            <a:spLocks/>
          </p:cNvSpPr>
          <p:nvPr/>
        </p:nvSpPr>
        <p:spPr>
          <a:xfrm>
            <a:off x="134599" y="2179588"/>
            <a:ext cx="3945276" cy="15811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8000" b="1" kern="1200" baseline="0">
                <a:solidFill>
                  <a:srgbClr val="004890"/>
                </a:solidFill>
                <a:latin typeface="+mn-lt"/>
                <a:ea typeface="+mj-ea"/>
                <a:cs typeface="+mj-cs"/>
              </a:defRPr>
            </a:lvl1pPr>
          </a:lstStyle>
          <a:p>
            <a:r>
              <a:rPr lang="es-ES" sz="5400" b="0" dirty="0" smtClean="0">
                <a:solidFill>
                  <a:schemeClr val="bg1"/>
                </a:solidFill>
              </a:rPr>
              <a:t>THANK YOU !</a:t>
            </a:r>
          </a:p>
        </p:txBody>
      </p:sp>
      <p:sp>
        <p:nvSpPr>
          <p:cNvPr id="17" name="Rectangle 23">
            <a:extLst/>
          </p:cNvPr>
          <p:cNvSpPr/>
          <p:nvPr/>
        </p:nvSpPr>
        <p:spPr>
          <a:xfrm>
            <a:off x="5645963" y="1497747"/>
            <a:ext cx="5890717" cy="1815882"/>
          </a:xfrm>
          <a:prstGeom prst="rect">
            <a:avLst/>
          </a:prstGeom>
        </p:spPr>
        <p:txBody>
          <a:bodyPr wrap="square">
            <a:spAutoFit/>
          </a:bodyPr>
          <a:lstStyle/>
          <a:p>
            <a:pPr algn="just">
              <a:defRPr/>
            </a:pPr>
            <a:r>
              <a:rPr lang="en-US" sz="1400" i="1" dirty="0">
                <a:latin typeface="Arial" panose="020B0604020202020204" pitchFamily="34" charset="0"/>
                <a:ea typeface="Ebrima" panose="02000000000000000000" pitchFamily="2" charset="0"/>
                <a:cs typeface="Arial" panose="020B0604020202020204" pitchFamily="34" charset="0"/>
              </a:rPr>
              <a:t>The projects participating in this presentation have received funding from the European Union’s Horizon 2020 and FP7 research and innovation </a:t>
            </a:r>
            <a:r>
              <a:rPr lang="en-US" sz="1400" i="1" dirty="0" err="1">
                <a:latin typeface="Arial" panose="020B0604020202020204" pitchFamily="34" charset="0"/>
                <a:ea typeface="Ebrima" panose="02000000000000000000" pitchFamily="2" charset="0"/>
                <a:cs typeface="Arial" panose="020B0604020202020204" pitchFamily="34" charset="0"/>
              </a:rPr>
              <a:t>programmes</a:t>
            </a:r>
            <a:r>
              <a:rPr lang="en-US" sz="1400" i="1" dirty="0">
                <a:latin typeface="Arial" panose="020B0604020202020204" pitchFamily="34" charset="0"/>
                <a:ea typeface="Ebrima" panose="02000000000000000000" pitchFamily="2" charset="0"/>
                <a:cs typeface="Arial" panose="020B0604020202020204" pitchFamily="34" charset="0"/>
              </a:rPr>
              <a:t> under grant agreements nº776467 (MED-GOLD), n°776787 (S2S4E), nº730253 (VISCA) and nº308291 (EUPORIAS). </a:t>
            </a:r>
            <a:endParaRPr lang="en-US" sz="1400" i="1" dirty="0" smtClean="0">
              <a:latin typeface="Arial" panose="020B0604020202020204" pitchFamily="34" charset="0"/>
              <a:ea typeface="Ebrima" panose="02000000000000000000" pitchFamily="2" charset="0"/>
              <a:cs typeface="Arial" panose="020B0604020202020204" pitchFamily="34" charset="0"/>
            </a:endParaRPr>
          </a:p>
          <a:p>
            <a:pPr algn="just">
              <a:defRPr/>
            </a:pPr>
            <a:endParaRPr lang="en-US" sz="1400" i="1" dirty="0">
              <a:latin typeface="Arial" panose="020B0604020202020204" pitchFamily="34" charset="0"/>
              <a:ea typeface="Ebrima" panose="02000000000000000000" pitchFamily="2" charset="0"/>
              <a:cs typeface="Arial" panose="020B0604020202020204" pitchFamily="34" charset="0"/>
            </a:endParaRPr>
          </a:p>
          <a:p>
            <a:pPr algn="just">
              <a:defRPr/>
            </a:pPr>
            <a:r>
              <a:rPr lang="en-US" sz="1400" i="1" dirty="0" smtClean="0">
                <a:latin typeface="Arial" panose="020B0604020202020204" pitchFamily="34" charset="0"/>
                <a:ea typeface="Ebrima" panose="02000000000000000000" pitchFamily="2" charset="0"/>
                <a:cs typeface="Arial" panose="020B0604020202020204" pitchFamily="34" charset="0"/>
              </a:rPr>
              <a:t>The </a:t>
            </a:r>
            <a:r>
              <a:rPr lang="en-US" sz="1400" i="1" dirty="0">
                <a:latin typeface="Arial" panose="020B0604020202020204" pitchFamily="34" charset="0"/>
                <a:ea typeface="Ebrima" panose="02000000000000000000" pitchFamily="2" charset="0"/>
                <a:cs typeface="Arial" panose="020B0604020202020204" pitchFamily="34" charset="0"/>
              </a:rPr>
              <a:t>content of this presentation reflects only the author’s view. The European Commission is not responsible for any use that may be made of the information it contains</a:t>
            </a:r>
            <a:r>
              <a:rPr lang="en-US" sz="1400" i="1" dirty="0" smtClean="0">
                <a:latin typeface="Arial" panose="020B0604020202020204" pitchFamily="34" charset="0"/>
                <a:ea typeface="Ebrima" panose="02000000000000000000" pitchFamily="2" charset="0"/>
                <a:cs typeface="Arial" panose="020B0604020202020204" pitchFamily="34" charset="0"/>
              </a:rPr>
              <a:t>.</a:t>
            </a:r>
            <a:endParaRPr lang="es-ES" sz="1400" i="1" dirty="0" smtClean="0">
              <a:latin typeface="Arial" panose="020B0604020202020204" pitchFamily="34" charset="0"/>
              <a:ea typeface="Ebrima" panose="02000000000000000000" pitchFamily="2" charset="0"/>
              <a:cs typeface="Arial" panose="020B0604020202020204" pitchFamily="34" charset="0"/>
            </a:endParaRPr>
          </a:p>
        </p:txBody>
      </p:sp>
      <p:pic>
        <p:nvPicPr>
          <p:cNvPr id="18" name="Imag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07016" y="1514346"/>
            <a:ext cx="634371" cy="4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oogle Shape;184;p40"/>
          <p:cNvGrpSpPr/>
          <p:nvPr/>
        </p:nvGrpSpPr>
        <p:grpSpPr>
          <a:xfrm>
            <a:off x="5785510" y="3754562"/>
            <a:ext cx="739084" cy="785534"/>
            <a:chOff x="4706660" y="1231283"/>
            <a:chExt cx="2618258" cy="2953526"/>
          </a:xfrm>
        </p:grpSpPr>
        <p:sp>
          <p:nvSpPr>
            <p:cNvPr id="8" name="Google Shape;185;p40"/>
            <p:cNvSpPr/>
            <p:nvPr/>
          </p:nvSpPr>
          <p:spPr>
            <a:xfrm>
              <a:off x="5680139" y="1407429"/>
              <a:ext cx="791241" cy="17806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186;p40"/>
            <p:cNvSpPr/>
            <p:nvPr/>
          </p:nvSpPr>
          <p:spPr>
            <a:xfrm>
              <a:off x="4706660" y="1395823"/>
              <a:ext cx="712491" cy="175638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187;p40"/>
            <p:cNvSpPr/>
            <p:nvPr/>
          </p:nvSpPr>
          <p:spPr>
            <a:xfrm>
              <a:off x="6682229" y="1231283"/>
              <a:ext cx="627684" cy="1955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88;p40"/>
            <p:cNvSpPr/>
            <p:nvPr/>
          </p:nvSpPr>
          <p:spPr>
            <a:xfrm>
              <a:off x="4777409" y="3345586"/>
              <a:ext cx="348615" cy="837565"/>
            </a:xfrm>
            <a:custGeom>
              <a:avLst/>
              <a:gdLst/>
              <a:ahLst/>
              <a:cxnLst/>
              <a:rect l="l" t="t" r="r" b="b"/>
              <a:pathLst>
                <a:path w="348614" h="837564" extrusionOk="0">
                  <a:moveTo>
                    <a:pt x="335597" y="303098"/>
                  </a:moveTo>
                  <a:lnTo>
                    <a:pt x="280136" y="303098"/>
                  </a:lnTo>
                  <a:lnTo>
                    <a:pt x="280158" y="358524"/>
                  </a:lnTo>
                  <a:lnTo>
                    <a:pt x="284213" y="796010"/>
                  </a:lnTo>
                  <a:lnTo>
                    <a:pt x="298566" y="834754"/>
                  </a:lnTo>
                  <a:lnTo>
                    <a:pt x="309727" y="837336"/>
                  </a:lnTo>
                  <a:lnTo>
                    <a:pt x="315914" y="836188"/>
                  </a:lnTo>
                  <a:lnTo>
                    <a:pt x="345197" y="798944"/>
                  </a:lnTo>
                  <a:lnTo>
                    <a:pt x="348513" y="775601"/>
                  </a:lnTo>
                  <a:lnTo>
                    <a:pt x="348320" y="737339"/>
                  </a:lnTo>
                  <a:lnTo>
                    <a:pt x="347775" y="696506"/>
                  </a:lnTo>
                  <a:lnTo>
                    <a:pt x="346752" y="644513"/>
                  </a:lnTo>
                  <a:lnTo>
                    <a:pt x="345430" y="592069"/>
                  </a:lnTo>
                  <a:lnTo>
                    <a:pt x="343697" y="533483"/>
                  </a:lnTo>
                  <a:lnTo>
                    <a:pt x="341579" y="469815"/>
                  </a:lnTo>
                  <a:lnTo>
                    <a:pt x="336394" y="327032"/>
                  </a:lnTo>
                  <a:lnTo>
                    <a:pt x="335597" y="303098"/>
                  </a:lnTo>
                  <a:close/>
                </a:path>
                <a:path w="348614" h="837564" extrusionOk="0">
                  <a:moveTo>
                    <a:pt x="32143" y="16840"/>
                  </a:moveTo>
                  <a:lnTo>
                    <a:pt x="2393" y="66871"/>
                  </a:lnTo>
                  <a:lnTo>
                    <a:pt x="1686" y="128052"/>
                  </a:lnTo>
                  <a:lnTo>
                    <a:pt x="1621" y="177957"/>
                  </a:lnTo>
                  <a:lnTo>
                    <a:pt x="5105" y="573024"/>
                  </a:lnTo>
                  <a:lnTo>
                    <a:pt x="0" y="742429"/>
                  </a:lnTo>
                  <a:lnTo>
                    <a:pt x="9448" y="789381"/>
                  </a:lnTo>
                  <a:lnTo>
                    <a:pt x="45923" y="806729"/>
                  </a:lnTo>
                  <a:lnTo>
                    <a:pt x="52842" y="797957"/>
                  </a:lnTo>
                  <a:lnTo>
                    <a:pt x="57788" y="788482"/>
                  </a:lnTo>
                  <a:lnTo>
                    <a:pt x="60757" y="778307"/>
                  </a:lnTo>
                  <a:lnTo>
                    <a:pt x="61747" y="767435"/>
                  </a:lnTo>
                  <a:lnTo>
                    <a:pt x="53176" y="342893"/>
                  </a:lnTo>
                  <a:lnTo>
                    <a:pt x="53231" y="311637"/>
                  </a:lnTo>
                  <a:lnTo>
                    <a:pt x="53581" y="285111"/>
                  </a:lnTo>
                  <a:lnTo>
                    <a:pt x="54219" y="251019"/>
                  </a:lnTo>
                  <a:lnTo>
                    <a:pt x="55117" y="211759"/>
                  </a:lnTo>
                  <a:lnTo>
                    <a:pt x="109796" y="211759"/>
                  </a:lnTo>
                  <a:lnTo>
                    <a:pt x="103073" y="183184"/>
                  </a:lnTo>
                  <a:lnTo>
                    <a:pt x="83716" y="111173"/>
                  </a:lnTo>
                  <a:lnTo>
                    <a:pt x="65441" y="59445"/>
                  </a:lnTo>
                  <a:lnTo>
                    <a:pt x="48250" y="28001"/>
                  </a:lnTo>
                  <a:lnTo>
                    <a:pt x="32143" y="16840"/>
                  </a:lnTo>
                  <a:close/>
                </a:path>
                <a:path w="348614" h="837564" extrusionOk="0">
                  <a:moveTo>
                    <a:pt x="109796" y="211759"/>
                  </a:moveTo>
                  <a:lnTo>
                    <a:pt x="55117" y="211759"/>
                  </a:lnTo>
                  <a:lnTo>
                    <a:pt x="59479" y="230574"/>
                  </a:lnTo>
                  <a:lnTo>
                    <a:pt x="65952" y="256405"/>
                  </a:lnTo>
                  <a:lnTo>
                    <a:pt x="74532" y="289253"/>
                  </a:lnTo>
                  <a:lnTo>
                    <a:pt x="85216" y="329120"/>
                  </a:lnTo>
                  <a:lnTo>
                    <a:pt x="102115" y="395434"/>
                  </a:lnTo>
                  <a:lnTo>
                    <a:pt x="115258" y="455584"/>
                  </a:lnTo>
                  <a:lnTo>
                    <a:pt x="124645" y="509570"/>
                  </a:lnTo>
                  <a:lnTo>
                    <a:pt x="130278" y="557390"/>
                  </a:lnTo>
                  <a:lnTo>
                    <a:pt x="132156" y="599046"/>
                  </a:lnTo>
                  <a:lnTo>
                    <a:pt x="134484" y="641684"/>
                  </a:lnTo>
                  <a:lnTo>
                    <a:pt x="141470" y="672141"/>
                  </a:lnTo>
                  <a:lnTo>
                    <a:pt x="153110" y="690414"/>
                  </a:lnTo>
                  <a:lnTo>
                    <a:pt x="169405" y="696506"/>
                  </a:lnTo>
                  <a:lnTo>
                    <a:pt x="179837" y="694975"/>
                  </a:lnTo>
                  <a:lnTo>
                    <a:pt x="204622" y="663854"/>
                  </a:lnTo>
                  <a:lnTo>
                    <a:pt x="212788" y="624560"/>
                  </a:lnTo>
                  <a:lnTo>
                    <a:pt x="214134" y="614349"/>
                  </a:lnTo>
                  <a:lnTo>
                    <a:pt x="215163" y="607885"/>
                  </a:lnTo>
                  <a:lnTo>
                    <a:pt x="215849" y="605167"/>
                  </a:lnTo>
                  <a:lnTo>
                    <a:pt x="215849" y="598538"/>
                  </a:lnTo>
                  <a:lnTo>
                    <a:pt x="220535" y="568796"/>
                  </a:lnTo>
                  <a:lnTo>
                    <a:pt x="226053" y="540372"/>
                  </a:lnTo>
                  <a:lnTo>
                    <a:pt x="177063" y="540372"/>
                  </a:lnTo>
                  <a:lnTo>
                    <a:pt x="174927" y="529667"/>
                  </a:lnTo>
                  <a:lnTo>
                    <a:pt x="170557" y="506753"/>
                  </a:lnTo>
                  <a:lnTo>
                    <a:pt x="163954" y="471626"/>
                  </a:lnTo>
                  <a:lnTo>
                    <a:pt x="155117" y="424281"/>
                  </a:lnTo>
                  <a:lnTo>
                    <a:pt x="146671" y="380431"/>
                  </a:lnTo>
                  <a:lnTo>
                    <a:pt x="137244" y="334395"/>
                  </a:lnTo>
                  <a:lnTo>
                    <a:pt x="126595" y="285111"/>
                  </a:lnTo>
                  <a:lnTo>
                    <a:pt x="115445" y="235770"/>
                  </a:lnTo>
                  <a:lnTo>
                    <a:pt x="109796" y="211759"/>
                  </a:lnTo>
                  <a:close/>
                </a:path>
                <a:path w="348614" h="837564" extrusionOk="0">
                  <a:moveTo>
                    <a:pt x="310921" y="0"/>
                  </a:moveTo>
                  <a:lnTo>
                    <a:pt x="295274" y="0"/>
                  </a:lnTo>
                  <a:lnTo>
                    <a:pt x="287794" y="2717"/>
                  </a:lnTo>
                  <a:lnTo>
                    <a:pt x="273507" y="13601"/>
                  </a:lnTo>
                  <a:lnTo>
                    <a:pt x="269239" y="20751"/>
                  </a:lnTo>
                  <a:lnTo>
                    <a:pt x="267893" y="29591"/>
                  </a:lnTo>
                  <a:lnTo>
                    <a:pt x="267893" y="35712"/>
                  </a:lnTo>
                  <a:lnTo>
                    <a:pt x="264362" y="80636"/>
                  </a:lnTo>
                  <a:lnTo>
                    <a:pt x="259074" y="128052"/>
                  </a:lnTo>
                  <a:lnTo>
                    <a:pt x="252029" y="177957"/>
                  </a:lnTo>
                  <a:lnTo>
                    <a:pt x="243187" y="230574"/>
                  </a:lnTo>
                  <a:lnTo>
                    <a:pt x="232676" y="285229"/>
                  </a:lnTo>
                  <a:lnTo>
                    <a:pt x="220564" y="342893"/>
                  </a:lnTo>
                  <a:lnTo>
                    <a:pt x="203593" y="419950"/>
                  </a:lnTo>
                  <a:lnTo>
                    <a:pt x="194663" y="460003"/>
                  </a:lnTo>
                  <a:lnTo>
                    <a:pt x="187266" y="493425"/>
                  </a:lnTo>
                  <a:lnTo>
                    <a:pt x="181399" y="520215"/>
                  </a:lnTo>
                  <a:lnTo>
                    <a:pt x="177063" y="540372"/>
                  </a:lnTo>
                  <a:lnTo>
                    <a:pt x="226053" y="540372"/>
                  </a:lnTo>
                  <a:lnTo>
                    <a:pt x="227453" y="533157"/>
                  </a:lnTo>
                  <a:lnTo>
                    <a:pt x="236605" y="491619"/>
                  </a:lnTo>
                  <a:lnTo>
                    <a:pt x="247992" y="444182"/>
                  </a:lnTo>
                  <a:lnTo>
                    <a:pt x="259375" y="397574"/>
                  </a:lnTo>
                  <a:lnTo>
                    <a:pt x="268527" y="358524"/>
                  </a:lnTo>
                  <a:lnTo>
                    <a:pt x="275448" y="327032"/>
                  </a:lnTo>
                  <a:lnTo>
                    <a:pt x="280136" y="303098"/>
                  </a:lnTo>
                  <a:lnTo>
                    <a:pt x="335597" y="303098"/>
                  </a:lnTo>
                  <a:lnTo>
                    <a:pt x="332713" y="210058"/>
                  </a:lnTo>
                  <a:lnTo>
                    <a:pt x="331363" y="156552"/>
                  </a:lnTo>
                  <a:lnTo>
                    <a:pt x="330399" y="108129"/>
                  </a:lnTo>
                  <a:lnTo>
                    <a:pt x="329849" y="66871"/>
                  </a:lnTo>
                  <a:lnTo>
                    <a:pt x="329628" y="20066"/>
                  </a:lnTo>
                  <a:lnTo>
                    <a:pt x="327164" y="14033"/>
                  </a:lnTo>
                  <a:lnTo>
                    <a:pt x="317296" y="2806"/>
                  </a:lnTo>
                  <a:lnTo>
                    <a:pt x="310921" y="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89;p40"/>
            <p:cNvSpPr/>
            <p:nvPr/>
          </p:nvSpPr>
          <p:spPr>
            <a:xfrm>
              <a:off x="5192259" y="3363952"/>
              <a:ext cx="188595" cy="797560"/>
            </a:xfrm>
            <a:custGeom>
              <a:avLst/>
              <a:gdLst/>
              <a:ahLst/>
              <a:cxnLst/>
              <a:rect l="l" t="t" r="r" b="b"/>
              <a:pathLst>
                <a:path w="188595" h="797560" extrusionOk="0">
                  <a:moveTo>
                    <a:pt x="103581" y="0"/>
                  </a:moveTo>
                  <a:lnTo>
                    <a:pt x="26022" y="9182"/>
                  </a:lnTo>
                  <a:lnTo>
                    <a:pt x="0" y="45923"/>
                  </a:lnTo>
                  <a:lnTo>
                    <a:pt x="0" y="49491"/>
                  </a:lnTo>
                  <a:lnTo>
                    <a:pt x="445" y="59733"/>
                  </a:lnTo>
                  <a:lnTo>
                    <a:pt x="1782" y="72077"/>
                  </a:lnTo>
                  <a:lnTo>
                    <a:pt x="4013" y="86523"/>
                  </a:lnTo>
                  <a:lnTo>
                    <a:pt x="10263" y="119591"/>
                  </a:lnTo>
                  <a:lnTo>
                    <a:pt x="12498" y="133943"/>
                  </a:lnTo>
                  <a:lnTo>
                    <a:pt x="13840" y="146128"/>
                  </a:lnTo>
                  <a:lnTo>
                    <a:pt x="14287" y="156146"/>
                  </a:lnTo>
                  <a:lnTo>
                    <a:pt x="14287" y="771182"/>
                  </a:lnTo>
                  <a:lnTo>
                    <a:pt x="15646" y="777481"/>
                  </a:lnTo>
                  <a:lnTo>
                    <a:pt x="48789" y="796590"/>
                  </a:lnTo>
                  <a:lnTo>
                    <a:pt x="66332" y="797547"/>
                  </a:lnTo>
                  <a:lnTo>
                    <a:pt x="98983" y="797547"/>
                  </a:lnTo>
                  <a:lnTo>
                    <a:pt x="140063" y="795597"/>
                  </a:lnTo>
                  <a:lnTo>
                    <a:pt x="178584" y="778540"/>
                  </a:lnTo>
                  <a:lnTo>
                    <a:pt x="188290" y="765911"/>
                  </a:lnTo>
                  <a:lnTo>
                    <a:pt x="188290" y="762342"/>
                  </a:lnTo>
                  <a:lnTo>
                    <a:pt x="184558" y="750284"/>
                  </a:lnTo>
                  <a:lnTo>
                    <a:pt x="173364" y="741672"/>
                  </a:lnTo>
                  <a:lnTo>
                    <a:pt x="159542" y="737844"/>
                  </a:lnTo>
                  <a:lnTo>
                    <a:pt x="70408" y="737844"/>
                  </a:lnTo>
                  <a:lnTo>
                    <a:pt x="70408" y="415353"/>
                  </a:lnTo>
                  <a:lnTo>
                    <a:pt x="74498" y="410260"/>
                  </a:lnTo>
                  <a:lnTo>
                    <a:pt x="81635" y="407708"/>
                  </a:lnTo>
                  <a:lnTo>
                    <a:pt x="128122" y="407708"/>
                  </a:lnTo>
                  <a:lnTo>
                    <a:pt x="132664" y="405498"/>
                  </a:lnTo>
                  <a:lnTo>
                    <a:pt x="142875" y="392569"/>
                  </a:lnTo>
                  <a:lnTo>
                    <a:pt x="145427" y="385254"/>
                  </a:lnTo>
                  <a:lnTo>
                    <a:pt x="145427" y="368922"/>
                  </a:lnTo>
                  <a:lnTo>
                    <a:pt x="142278" y="361949"/>
                  </a:lnTo>
                  <a:lnTo>
                    <a:pt x="136538" y="356679"/>
                  </a:lnTo>
                  <a:lnTo>
                    <a:pt x="65824" y="356679"/>
                  </a:lnTo>
                  <a:lnTo>
                    <a:pt x="65981" y="346140"/>
                  </a:lnTo>
                  <a:lnTo>
                    <a:pt x="66457" y="332887"/>
                  </a:lnTo>
                  <a:lnTo>
                    <a:pt x="67254" y="316922"/>
                  </a:lnTo>
                  <a:lnTo>
                    <a:pt x="69493" y="279418"/>
                  </a:lnTo>
                  <a:lnTo>
                    <a:pt x="70291" y="262978"/>
                  </a:lnTo>
                  <a:lnTo>
                    <a:pt x="70769" y="248929"/>
                  </a:lnTo>
                  <a:lnTo>
                    <a:pt x="70929" y="237274"/>
                  </a:lnTo>
                  <a:lnTo>
                    <a:pt x="62763" y="64808"/>
                  </a:lnTo>
                  <a:lnTo>
                    <a:pt x="65138" y="64465"/>
                  </a:lnTo>
                  <a:lnTo>
                    <a:pt x="68884" y="64300"/>
                  </a:lnTo>
                  <a:lnTo>
                    <a:pt x="114931" y="64300"/>
                  </a:lnTo>
                  <a:lnTo>
                    <a:pt x="124851" y="63370"/>
                  </a:lnTo>
                  <a:lnTo>
                    <a:pt x="139682" y="57534"/>
                  </a:lnTo>
                  <a:lnTo>
                    <a:pt x="148582" y="47806"/>
                  </a:lnTo>
                  <a:lnTo>
                    <a:pt x="151549" y="34188"/>
                  </a:lnTo>
                  <a:lnTo>
                    <a:pt x="150544" y="26904"/>
                  </a:lnTo>
                  <a:lnTo>
                    <a:pt x="119459" y="2362"/>
                  </a:lnTo>
                  <a:lnTo>
                    <a:pt x="111503" y="590"/>
                  </a:lnTo>
                  <a:lnTo>
                    <a:pt x="103581" y="0"/>
                  </a:lnTo>
                  <a:close/>
                </a:path>
                <a:path w="188595" h="797560" extrusionOk="0">
                  <a:moveTo>
                    <a:pt x="128587" y="734783"/>
                  </a:moveTo>
                  <a:lnTo>
                    <a:pt x="123229" y="734974"/>
                  </a:lnTo>
                  <a:lnTo>
                    <a:pt x="94105" y="736505"/>
                  </a:lnTo>
                  <a:lnTo>
                    <a:pt x="70408" y="737844"/>
                  </a:lnTo>
                  <a:lnTo>
                    <a:pt x="159542" y="737844"/>
                  </a:lnTo>
                  <a:lnTo>
                    <a:pt x="154677" y="736503"/>
                  </a:lnTo>
                  <a:lnTo>
                    <a:pt x="128587" y="734783"/>
                  </a:lnTo>
                  <a:close/>
                </a:path>
                <a:path w="188595" h="797560" extrusionOk="0">
                  <a:moveTo>
                    <a:pt x="128122" y="407708"/>
                  </a:moveTo>
                  <a:lnTo>
                    <a:pt x="91846" y="407708"/>
                  </a:lnTo>
                  <a:lnTo>
                    <a:pt x="117868" y="408724"/>
                  </a:lnTo>
                  <a:lnTo>
                    <a:pt x="126034" y="408724"/>
                  </a:lnTo>
                  <a:lnTo>
                    <a:pt x="128122" y="407708"/>
                  </a:lnTo>
                  <a:close/>
                </a:path>
                <a:path w="188595" h="797560" extrusionOk="0">
                  <a:moveTo>
                    <a:pt x="122542" y="347497"/>
                  </a:moveTo>
                  <a:lnTo>
                    <a:pt x="114554" y="347497"/>
                  </a:lnTo>
                  <a:lnTo>
                    <a:pt x="107964" y="347847"/>
                  </a:lnTo>
                  <a:lnTo>
                    <a:pt x="100198" y="348899"/>
                  </a:lnTo>
                  <a:lnTo>
                    <a:pt x="91252" y="350653"/>
                  </a:lnTo>
                  <a:lnTo>
                    <a:pt x="81127" y="353110"/>
                  </a:lnTo>
                  <a:lnTo>
                    <a:pt x="74663" y="354812"/>
                  </a:lnTo>
                  <a:lnTo>
                    <a:pt x="69557" y="355993"/>
                  </a:lnTo>
                  <a:lnTo>
                    <a:pt x="65824" y="356679"/>
                  </a:lnTo>
                  <a:lnTo>
                    <a:pt x="136538" y="356679"/>
                  </a:lnTo>
                  <a:lnTo>
                    <a:pt x="129679" y="350380"/>
                  </a:lnTo>
                  <a:lnTo>
                    <a:pt x="122542" y="347497"/>
                  </a:lnTo>
                  <a:close/>
                </a:path>
                <a:path w="188595" h="797560" extrusionOk="0">
                  <a:moveTo>
                    <a:pt x="114931" y="64300"/>
                  </a:moveTo>
                  <a:lnTo>
                    <a:pt x="73990" y="64300"/>
                  </a:lnTo>
                  <a:lnTo>
                    <a:pt x="104089" y="65316"/>
                  </a:lnTo>
                  <a:lnTo>
                    <a:pt x="114931" y="64300"/>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90;p40"/>
            <p:cNvSpPr/>
            <p:nvPr/>
          </p:nvSpPr>
          <p:spPr>
            <a:xfrm>
              <a:off x="5412186"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7"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92" y="63430"/>
                  </a:lnTo>
                  <a:lnTo>
                    <a:pt x="97201"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91;p40"/>
            <p:cNvSpPr/>
            <p:nvPr/>
          </p:nvSpPr>
          <p:spPr>
            <a:xfrm>
              <a:off x="5801003" y="3748183"/>
              <a:ext cx="225539" cy="72453"/>
            </a:xfrm>
            <a:prstGeom prst="rect">
              <a:avLst/>
            </a:pr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92;p40"/>
            <p:cNvSpPr/>
            <p:nvPr/>
          </p:nvSpPr>
          <p:spPr>
            <a:xfrm>
              <a:off x="6126106" y="3343296"/>
              <a:ext cx="321310" cy="839469"/>
            </a:xfrm>
            <a:custGeom>
              <a:avLst/>
              <a:gdLst/>
              <a:ahLst/>
              <a:cxnLst/>
              <a:rect l="l" t="t" r="r" b="b"/>
              <a:pathLst>
                <a:path w="321309" h="839470" extrusionOk="0">
                  <a:moveTo>
                    <a:pt x="174438" y="0"/>
                  </a:moveTo>
                  <a:lnTo>
                    <a:pt x="129159" y="7200"/>
                  </a:lnTo>
                  <a:lnTo>
                    <a:pt x="89233" y="29336"/>
                  </a:lnTo>
                  <a:lnTo>
                    <a:pt x="58614" y="63525"/>
                  </a:lnTo>
                  <a:lnTo>
                    <a:pt x="36160" y="105613"/>
                  </a:lnTo>
                  <a:lnTo>
                    <a:pt x="23673" y="141739"/>
                  </a:lnTo>
                  <a:lnTo>
                    <a:pt x="13264" y="187386"/>
                  </a:lnTo>
                  <a:lnTo>
                    <a:pt x="6569" y="227317"/>
                  </a:lnTo>
                  <a:lnTo>
                    <a:pt x="1591" y="285483"/>
                  </a:lnTo>
                  <a:lnTo>
                    <a:pt x="343" y="325283"/>
                  </a:lnTo>
                  <a:lnTo>
                    <a:pt x="0" y="382943"/>
                  </a:lnTo>
                  <a:lnTo>
                    <a:pt x="448" y="449275"/>
                  </a:lnTo>
                  <a:lnTo>
                    <a:pt x="606" y="477310"/>
                  </a:lnTo>
                  <a:lnTo>
                    <a:pt x="1878" y="527059"/>
                  </a:lnTo>
                  <a:lnTo>
                    <a:pt x="5415" y="579648"/>
                  </a:lnTo>
                  <a:lnTo>
                    <a:pt x="10485" y="620597"/>
                  </a:lnTo>
                  <a:lnTo>
                    <a:pt x="20349" y="675322"/>
                  </a:lnTo>
                  <a:lnTo>
                    <a:pt x="33739" y="719718"/>
                  </a:lnTo>
                  <a:lnTo>
                    <a:pt x="56569" y="766152"/>
                  </a:lnTo>
                  <a:lnTo>
                    <a:pt x="87700" y="804548"/>
                  </a:lnTo>
                  <a:lnTo>
                    <a:pt x="130051" y="829932"/>
                  </a:lnTo>
                  <a:lnTo>
                    <a:pt x="174958" y="839127"/>
                  </a:lnTo>
                  <a:lnTo>
                    <a:pt x="190546" y="838039"/>
                  </a:lnTo>
                  <a:lnTo>
                    <a:pt x="206202" y="834780"/>
                  </a:lnTo>
                  <a:lnTo>
                    <a:pt x="221927" y="829354"/>
                  </a:lnTo>
                  <a:lnTo>
                    <a:pt x="237722" y="821766"/>
                  </a:lnTo>
                  <a:lnTo>
                    <a:pt x="245465" y="817589"/>
                  </a:lnTo>
                  <a:lnTo>
                    <a:pt x="251874" y="814241"/>
                  </a:lnTo>
                  <a:lnTo>
                    <a:pt x="256947" y="811722"/>
                  </a:lnTo>
                  <a:lnTo>
                    <a:pt x="260683" y="810031"/>
                  </a:lnTo>
                  <a:lnTo>
                    <a:pt x="319421" y="810031"/>
                  </a:lnTo>
                  <a:lnTo>
                    <a:pt x="320894" y="794727"/>
                  </a:lnTo>
                  <a:lnTo>
                    <a:pt x="320465" y="786053"/>
                  </a:lnTo>
                  <a:lnTo>
                    <a:pt x="181588" y="786053"/>
                  </a:lnTo>
                  <a:lnTo>
                    <a:pt x="164591" y="782196"/>
                  </a:lnTo>
                  <a:lnTo>
                    <a:pt x="126572" y="763570"/>
                  </a:lnTo>
                  <a:lnTo>
                    <a:pt x="93309" y="730181"/>
                  </a:lnTo>
                  <a:lnTo>
                    <a:pt x="78310" y="693375"/>
                  </a:lnTo>
                  <a:lnTo>
                    <a:pt x="64481" y="639610"/>
                  </a:lnTo>
                  <a:lnTo>
                    <a:pt x="57784" y="582842"/>
                  </a:lnTo>
                  <a:lnTo>
                    <a:pt x="56110" y="543646"/>
                  </a:lnTo>
                  <a:lnTo>
                    <a:pt x="55553" y="497243"/>
                  </a:lnTo>
                  <a:lnTo>
                    <a:pt x="56061" y="432434"/>
                  </a:lnTo>
                  <a:lnTo>
                    <a:pt x="55964" y="407689"/>
                  </a:lnTo>
                  <a:lnTo>
                    <a:pt x="56731" y="358197"/>
                  </a:lnTo>
                  <a:lnTo>
                    <a:pt x="58295" y="316070"/>
                  </a:lnTo>
                  <a:lnTo>
                    <a:pt x="62690" y="269671"/>
                  </a:lnTo>
                  <a:lnTo>
                    <a:pt x="64448" y="254267"/>
                  </a:lnTo>
                  <a:lnTo>
                    <a:pt x="72393" y="194665"/>
                  </a:lnTo>
                  <a:lnTo>
                    <a:pt x="83358" y="146951"/>
                  </a:lnTo>
                  <a:lnTo>
                    <a:pt x="103000" y="96685"/>
                  </a:lnTo>
                  <a:lnTo>
                    <a:pt x="129664" y="61350"/>
                  </a:lnTo>
                  <a:lnTo>
                    <a:pt x="164748" y="49237"/>
                  </a:lnTo>
                  <a:lnTo>
                    <a:pt x="212350" y="49237"/>
                  </a:lnTo>
                  <a:lnTo>
                    <a:pt x="219675" y="43281"/>
                  </a:lnTo>
                  <a:lnTo>
                    <a:pt x="222406" y="37325"/>
                  </a:lnTo>
                  <a:lnTo>
                    <a:pt x="222288" y="29336"/>
                  </a:lnTo>
                  <a:lnTo>
                    <a:pt x="219408" y="16878"/>
                  </a:lnTo>
                  <a:lnTo>
                    <a:pt x="210414" y="7583"/>
                  </a:lnTo>
                  <a:lnTo>
                    <a:pt x="195424" y="1957"/>
                  </a:lnTo>
                  <a:lnTo>
                    <a:pt x="174438" y="0"/>
                  </a:lnTo>
                  <a:close/>
                </a:path>
                <a:path w="321309" h="839470" extrusionOk="0">
                  <a:moveTo>
                    <a:pt x="319421" y="810031"/>
                  </a:moveTo>
                  <a:lnTo>
                    <a:pt x="260683" y="810031"/>
                  </a:lnTo>
                  <a:lnTo>
                    <a:pt x="260683" y="811060"/>
                  </a:lnTo>
                  <a:lnTo>
                    <a:pt x="266087" y="820648"/>
                  </a:lnTo>
                  <a:lnTo>
                    <a:pt x="273628" y="827503"/>
                  </a:lnTo>
                  <a:lnTo>
                    <a:pt x="283308" y="831619"/>
                  </a:lnTo>
                  <a:lnTo>
                    <a:pt x="295126" y="832992"/>
                  </a:lnTo>
                  <a:lnTo>
                    <a:pt x="306396" y="830602"/>
                  </a:lnTo>
                  <a:lnTo>
                    <a:pt x="314449" y="823428"/>
                  </a:lnTo>
                  <a:lnTo>
                    <a:pt x="319282" y="811470"/>
                  </a:lnTo>
                  <a:lnTo>
                    <a:pt x="319421" y="810031"/>
                  </a:lnTo>
                  <a:close/>
                </a:path>
                <a:path w="321309" h="839470" extrusionOk="0">
                  <a:moveTo>
                    <a:pt x="299975" y="622769"/>
                  </a:moveTo>
                  <a:lnTo>
                    <a:pt x="241799" y="622769"/>
                  </a:lnTo>
                  <a:lnTo>
                    <a:pt x="248589" y="640183"/>
                  </a:lnTo>
                  <a:lnTo>
                    <a:pt x="253662" y="665889"/>
                  </a:lnTo>
                  <a:lnTo>
                    <a:pt x="257013" y="699886"/>
                  </a:lnTo>
                  <a:lnTo>
                    <a:pt x="258639" y="742175"/>
                  </a:lnTo>
                  <a:lnTo>
                    <a:pt x="242342" y="761370"/>
                  </a:lnTo>
                  <a:lnTo>
                    <a:pt x="224066" y="775082"/>
                  </a:lnTo>
                  <a:lnTo>
                    <a:pt x="203814" y="783310"/>
                  </a:lnTo>
                  <a:lnTo>
                    <a:pt x="181588" y="786053"/>
                  </a:lnTo>
                  <a:lnTo>
                    <a:pt x="320465" y="786053"/>
                  </a:lnTo>
                  <a:lnTo>
                    <a:pt x="320240" y="781492"/>
                  </a:lnTo>
                  <a:lnTo>
                    <a:pt x="318276" y="763219"/>
                  </a:lnTo>
                  <a:lnTo>
                    <a:pt x="315006" y="739906"/>
                  </a:lnTo>
                  <a:lnTo>
                    <a:pt x="310429" y="711555"/>
                  </a:lnTo>
                  <a:lnTo>
                    <a:pt x="305853" y="682837"/>
                  </a:lnTo>
                  <a:lnTo>
                    <a:pt x="302582" y="658425"/>
                  </a:lnTo>
                  <a:lnTo>
                    <a:pt x="300619" y="638317"/>
                  </a:lnTo>
                  <a:lnTo>
                    <a:pt x="299975" y="622769"/>
                  </a:lnTo>
                  <a:close/>
                </a:path>
                <a:path w="321309" h="839470" extrusionOk="0">
                  <a:moveTo>
                    <a:pt x="261699" y="562559"/>
                  </a:moveTo>
                  <a:lnTo>
                    <a:pt x="203146" y="569034"/>
                  </a:lnTo>
                  <a:lnTo>
                    <a:pt x="165256" y="597255"/>
                  </a:lnTo>
                  <a:lnTo>
                    <a:pt x="167489" y="610205"/>
                  </a:lnTo>
                  <a:lnTo>
                    <a:pt x="174189" y="619452"/>
                  </a:lnTo>
                  <a:lnTo>
                    <a:pt x="185353" y="624998"/>
                  </a:lnTo>
                  <a:lnTo>
                    <a:pt x="200981" y="626846"/>
                  </a:lnTo>
                  <a:lnTo>
                    <a:pt x="241799" y="622769"/>
                  </a:lnTo>
                  <a:lnTo>
                    <a:pt x="299975" y="622769"/>
                  </a:lnTo>
                  <a:lnTo>
                    <a:pt x="288738" y="578891"/>
                  </a:lnTo>
                  <a:lnTo>
                    <a:pt x="269319" y="563580"/>
                  </a:lnTo>
                  <a:lnTo>
                    <a:pt x="261699" y="562559"/>
                  </a:lnTo>
                  <a:close/>
                </a:path>
                <a:path w="321309" h="839470" extrusionOk="0">
                  <a:moveTo>
                    <a:pt x="212350" y="49237"/>
                  </a:moveTo>
                  <a:lnTo>
                    <a:pt x="164748" y="49237"/>
                  </a:lnTo>
                  <a:lnTo>
                    <a:pt x="194859" y="54330"/>
                  </a:lnTo>
                  <a:lnTo>
                    <a:pt x="202327" y="54330"/>
                  </a:lnTo>
                  <a:lnTo>
                    <a:pt x="208804" y="52120"/>
                  </a:lnTo>
                  <a:lnTo>
                    <a:pt x="212350" y="49237"/>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3;p40"/>
            <p:cNvSpPr/>
            <p:nvPr/>
          </p:nvSpPr>
          <p:spPr>
            <a:xfrm>
              <a:off x="6498534" y="3346609"/>
              <a:ext cx="269875" cy="838200"/>
            </a:xfrm>
            <a:custGeom>
              <a:avLst/>
              <a:gdLst/>
              <a:ahLst/>
              <a:cxnLst/>
              <a:rect l="l" t="t" r="r" b="b"/>
              <a:pathLst>
                <a:path w="269875" h="838200" extrusionOk="0">
                  <a:moveTo>
                    <a:pt x="107657" y="0"/>
                  </a:moveTo>
                  <a:lnTo>
                    <a:pt x="62216" y="16641"/>
                  </a:lnTo>
                  <a:lnTo>
                    <a:pt x="33294" y="53797"/>
                  </a:lnTo>
                  <a:lnTo>
                    <a:pt x="17564" y="94822"/>
                  </a:lnTo>
                  <a:lnTo>
                    <a:pt x="8144" y="140863"/>
                  </a:lnTo>
                  <a:lnTo>
                    <a:pt x="3568" y="181203"/>
                  </a:lnTo>
                  <a:lnTo>
                    <a:pt x="700" y="231657"/>
                  </a:lnTo>
                  <a:lnTo>
                    <a:pt x="0" y="311772"/>
                  </a:lnTo>
                  <a:lnTo>
                    <a:pt x="325" y="326469"/>
                  </a:lnTo>
                  <a:lnTo>
                    <a:pt x="1033" y="361164"/>
                  </a:lnTo>
                  <a:lnTo>
                    <a:pt x="1156" y="369430"/>
                  </a:lnTo>
                  <a:lnTo>
                    <a:pt x="1264" y="379374"/>
                  </a:lnTo>
                  <a:lnTo>
                    <a:pt x="1386" y="433209"/>
                  </a:lnTo>
                  <a:lnTo>
                    <a:pt x="1538" y="444932"/>
                  </a:lnTo>
                  <a:lnTo>
                    <a:pt x="4475" y="497615"/>
                  </a:lnTo>
                  <a:lnTo>
                    <a:pt x="9326" y="551577"/>
                  </a:lnTo>
                  <a:lnTo>
                    <a:pt x="14556" y="593800"/>
                  </a:lnTo>
                  <a:lnTo>
                    <a:pt x="21126" y="634253"/>
                  </a:lnTo>
                  <a:lnTo>
                    <a:pt x="30180" y="675330"/>
                  </a:lnTo>
                  <a:lnTo>
                    <a:pt x="41803" y="716568"/>
                  </a:lnTo>
                  <a:lnTo>
                    <a:pt x="55329" y="752796"/>
                  </a:lnTo>
                  <a:lnTo>
                    <a:pt x="80106" y="796328"/>
                  </a:lnTo>
                  <a:lnTo>
                    <a:pt x="113590" y="826941"/>
                  </a:lnTo>
                  <a:lnTo>
                    <a:pt x="153593" y="837844"/>
                  </a:lnTo>
                  <a:lnTo>
                    <a:pt x="167591" y="836328"/>
                  </a:lnTo>
                  <a:lnTo>
                    <a:pt x="206146" y="813612"/>
                  </a:lnTo>
                  <a:lnTo>
                    <a:pt x="230988" y="780694"/>
                  </a:lnTo>
                  <a:lnTo>
                    <a:pt x="155625" y="780694"/>
                  </a:lnTo>
                  <a:lnTo>
                    <a:pt x="143921" y="778446"/>
                  </a:lnTo>
                  <a:lnTo>
                    <a:pt x="112255" y="744727"/>
                  </a:lnTo>
                  <a:lnTo>
                    <a:pt x="94842" y="704865"/>
                  </a:lnTo>
                  <a:lnTo>
                    <a:pt x="81381" y="657212"/>
                  </a:lnTo>
                  <a:lnTo>
                    <a:pt x="70097" y="598346"/>
                  </a:lnTo>
                  <a:lnTo>
                    <a:pt x="59194" y="524802"/>
                  </a:lnTo>
                  <a:lnTo>
                    <a:pt x="54503" y="485052"/>
                  </a:lnTo>
                  <a:lnTo>
                    <a:pt x="51172" y="446877"/>
                  </a:lnTo>
                  <a:lnTo>
                    <a:pt x="48576" y="379374"/>
                  </a:lnTo>
                  <a:lnTo>
                    <a:pt x="48475" y="369430"/>
                  </a:lnTo>
                  <a:lnTo>
                    <a:pt x="48756" y="354854"/>
                  </a:lnTo>
                  <a:lnTo>
                    <a:pt x="49999" y="295440"/>
                  </a:lnTo>
                  <a:lnTo>
                    <a:pt x="51821" y="255449"/>
                  </a:lnTo>
                  <a:lnTo>
                    <a:pt x="56049" y="204403"/>
                  </a:lnTo>
                  <a:lnTo>
                    <a:pt x="60848" y="162453"/>
                  </a:lnTo>
                  <a:lnTo>
                    <a:pt x="71359" y="116365"/>
                  </a:lnTo>
                  <a:lnTo>
                    <a:pt x="85471" y="78766"/>
                  </a:lnTo>
                  <a:lnTo>
                    <a:pt x="119913" y="55105"/>
                  </a:lnTo>
                  <a:lnTo>
                    <a:pt x="206563" y="55105"/>
                  </a:lnTo>
                  <a:lnTo>
                    <a:pt x="203847" y="50507"/>
                  </a:lnTo>
                  <a:lnTo>
                    <a:pt x="175572" y="18891"/>
                  </a:lnTo>
                  <a:lnTo>
                    <a:pt x="138407" y="2994"/>
                  </a:lnTo>
                  <a:lnTo>
                    <a:pt x="123641" y="748"/>
                  </a:lnTo>
                  <a:lnTo>
                    <a:pt x="107657" y="0"/>
                  </a:lnTo>
                  <a:close/>
                </a:path>
                <a:path w="269875" h="838200" extrusionOk="0">
                  <a:moveTo>
                    <a:pt x="206563" y="55105"/>
                  </a:moveTo>
                  <a:lnTo>
                    <a:pt x="119913" y="55105"/>
                  </a:lnTo>
                  <a:lnTo>
                    <a:pt x="127578" y="56014"/>
                  </a:lnTo>
                  <a:lnTo>
                    <a:pt x="135278" y="58742"/>
                  </a:lnTo>
                  <a:lnTo>
                    <a:pt x="165074" y="87247"/>
                  </a:lnTo>
                  <a:lnTo>
                    <a:pt x="181871" y="124610"/>
                  </a:lnTo>
                  <a:lnTo>
                    <a:pt x="195173" y="168376"/>
                  </a:lnTo>
                  <a:lnTo>
                    <a:pt x="205317" y="219184"/>
                  </a:lnTo>
                  <a:lnTo>
                    <a:pt x="210557" y="260235"/>
                  </a:lnTo>
                  <a:lnTo>
                    <a:pt x="215836" y="309981"/>
                  </a:lnTo>
                  <a:lnTo>
                    <a:pt x="219429" y="361164"/>
                  </a:lnTo>
                  <a:lnTo>
                    <a:pt x="221189" y="411968"/>
                  </a:lnTo>
                  <a:lnTo>
                    <a:pt x="221803" y="477619"/>
                  </a:lnTo>
                  <a:lnTo>
                    <a:pt x="221692" y="497615"/>
                  </a:lnTo>
                  <a:lnTo>
                    <a:pt x="218959" y="554842"/>
                  </a:lnTo>
                  <a:lnTo>
                    <a:pt x="215726" y="595267"/>
                  </a:lnTo>
                  <a:lnTo>
                    <a:pt x="211251" y="643445"/>
                  </a:lnTo>
                  <a:lnTo>
                    <a:pt x="203080" y="697015"/>
                  </a:lnTo>
                  <a:lnTo>
                    <a:pt x="190842" y="741413"/>
                  </a:lnTo>
                  <a:lnTo>
                    <a:pt x="165671" y="778239"/>
                  </a:lnTo>
                  <a:lnTo>
                    <a:pt x="155625" y="780694"/>
                  </a:lnTo>
                  <a:lnTo>
                    <a:pt x="230988" y="780694"/>
                  </a:lnTo>
                  <a:lnTo>
                    <a:pt x="246994" y="742161"/>
                  </a:lnTo>
                  <a:lnTo>
                    <a:pt x="253606" y="692937"/>
                  </a:lnTo>
                  <a:lnTo>
                    <a:pt x="254020" y="676385"/>
                  </a:lnTo>
                  <a:lnTo>
                    <a:pt x="255263" y="660407"/>
                  </a:lnTo>
                  <a:lnTo>
                    <a:pt x="257335" y="645004"/>
                  </a:lnTo>
                  <a:lnTo>
                    <a:pt x="260235" y="630173"/>
                  </a:lnTo>
                  <a:lnTo>
                    <a:pt x="260235" y="625576"/>
                  </a:lnTo>
                  <a:lnTo>
                    <a:pt x="269417" y="493420"/>
                  </a:lnTo>
                  <a:lnTo>
                    <a:pt x="269291" y="411968"/>
                  </a:lnTo>
                  <a:lnTo>
                    <a:pt x="268905" y="386265"/>
                  </a:lnTo>
                  <a:lnTo>
                    <a:pt x="267328" y="322821"/>
                  </a:lnTo>
                  <a:lnTo>
                    <a:pt x="265209" y="277963"/>
                  </a:lnTo>
                  <a:lnTo>
                    <a:pt x="256979" y="212070"/>
                  </a:lnTo>
                  <a:lnTo>
                    <a:pt x="250799" y="171703"/>
                  </a:lnTo>
                  <a:lnTo>
                    <a:pt x="242628" y="131964"/>
                  </a:lnTo>
                  <a:lnTo>
                    <a:pt x="225661" y="89450"/>
                  </a:lnTo>
                  <a:lnTo>
                    <a:pt x="211630" y="63680"/>
                  </a:lnTo>
                  <a:lnTo>
                    <a:pt x="206563" y="55105"/>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94;p40"/>
            <p:cNvSpPr/>
            <p:nvPr/>
          </p:nvSpPr>
          <p:spPr>
            <a:xfrm>
              <a:off x="6832241" y="3353747"/>
              <a:ext cx="175260" cy="813435"/>
            </a:xfrm>
            <a:custGeom>
              <a:avLst/>
              <a:gdLst/>
              <a:ahLst/>
              <a:cxnLst/>
              <a:rect l="l" t="t" r="r" b="b"/>
              <a:pathLst>
                <a:path w="175259" h="813435" extrusionOk="0">
                  <a:moveTo>
                    <a:pt x="34442" y="0"/>
                  </a:moveTo>
                  <a:lnTo>
                    <a:pt x="19138" y="0"/>
                  </a:lnTo>
                  <a:lnTo>
                    <a:pt x="12763" y="1955"/>
                  </a:lnTo>
                  <a:lnTo>
                    <a:pt x="2552" y="9779"/>
                  </a:lnTo>
                  <a:lnTo>
                    <a:pt x="0" y="14973"/>
                  </a:lnTo>
                  <a:lnTo>
                    <a:pt x="50" y="30111"/>
                  </a:lnTo>
                  <a:lnTo>
                    <a:pt x="855" y="99060"/>
                  </a:lnTo>
                  <a:lnTo>
                    <a:pt x="1923" y="145134"/>
                  </a:lnTo>
                  <a:lnTo>
                    <a:pt x="3418" y="196051"/>
                  </a:lnTo>
                  <a:lnTo>
                    <a:pt x="5341" y="251809"/>
                  </a:lnTo>
                  <a:lnTo>
                    <a:pt x="7689" y="312409"/>
                  </a:lnTo>
                  <a:lnTo>
                    <a:pt x="13264" y="443928"/>
                  </a:lnTo>
                  <a:lnTo>
                    <a:pt x="15588" y="503899"/>
                  </a:lnTo>
                  <a:lnTo>
                    <a:pt x="17510" y="559659"/>
                  </a:lnTo>
                  <a:lnTo>
                    <a:pt x="19006" y="610577"/>
                  </a:lnTo>
                  <a:lnTo>
                    <a:pt x="20074" y="656652"/>
                  </a:lnTo>
                  <a:lnTo>
                    <a:pt x="20715" y="697885"/>
                  </a:lnTo>
                  <a:lnTo>
                    <a:pt x="20929" y="734275"/>
                  </a:lnTo>
                  <a:lnTo>
                    <a:pt x="14287" y="780199"/>
                  </a:lnTo>
                  <a:lnTo>
                    <a:pt x="14973" y="786623"/>
                  </a:lnTo>
                  <a:lnTo>
                    <a:pt x="44591" y="812737"/>
                  </a:lnTo>
                  <a:lnTo>
                    <a:pt x="52311" y="813358"/>
                  </a:lnTo>
                  <a:lnTo>
                    <a:pt x="60007" y="812561"/>
                  </a:lnTo>
                  <a:lnTo>
                    <a:pt x="67036" y="810169"/>
                  </a:lnTo>
                  <a:lnTo>
                    <a:pt x="73399" y="806184"/>
                  </a:lnTo>
                  <a:lnTo>
                    <a:pt x="79095" y="800608"/>
                  </a:lnTo>
                  <a:lnTo>
                    <a:pt x="130511" y="800608"/>
                  </a:lnTo>
                  <a:lnTo>
                    <a:pt x="132676" y="800100"/>
                  </a:lnTo>
                  <a:lnTo>
                    <a:pt x="162779" y="800100"/>
                  </a:lnTo>
                  <a:lnTo>
                    <a:pt x="172478" y="788784"/>
                  </a:lnTo>
                  <a:lnTo>
                    <a:pt x="175018" y="781215"/>
                  </a:lnTo>
                  <a:lnTo>
                    <a:pt x="175018" y="772033"/>
                  </a:lnTo>
                  <a:lnTo>
                    <a:pt x="173616" y="765049"/>
                  </a:lnTo>
                  <a:lnTo>
                    <a:pt x="169408" y="757872"/>
                  </a:lnTo>
                  <a:lnTo>
                    <a:pt x="162395" y="750505"/>
                  </a:lnTo>
                  <a:lnTo>
                    <a:pt x="152577" y="742950"/>
                  </a:lnTo>
                  <a:lnTo>
                    <a:pt x="72974" y="742950"/>
                  </a:lnTo>
                  <a:lnTo>
                    <a:pt x="72930" y="697885"/>
                  </a:lnTo>
                  <a:lnTo>
                    <a:pt x="72811" y="647382"/>
                  </a:lnTo>
                  <a:lnTo>
                    <a:pt x="72321" y="585621"/>
                  </a:lnTo>
                  <a:lnTo>
                    <a:pt x="71503" y="531124"/>
                  </a:lnTo>
                  <a:lnTo>
                    <a:pt x="70358" y="483893"/>
                  </a:lnTo>
                  <a:lnTo>
                    <a:pt x="68884" y="443928"/>
                  </a:lnTo>
                  <a:lnTo>
                    <a:pt x="68884" y="439343"/>
                  </a:lnTo>
                  <a:lnTo>
                    <a:pt x="67868" y="406171"/>
                  </a:lnTo>
                  <a:lnTo>
                    <a:pt x="57150" y="30111"/>
                  </a:lnTo>
                  <a:lnTo>
                    <a:pt x="57077" y="21437"/>
                  </a:lnTo>
                  <a:lnTo>
                    <a:pt x="54000" y="14452"/>
                  </a:lnTo>
                  <a:lnTo>
                    <a:pt x="41414" y="2895"/>
                  </a:lnTo>
                  <a:lnTo>
                    <a:pt x="34442" y="0"/>
                  </a:lnTo>
                  <a:close/>
                </a:path>
                <a:path w="175259" h="813435" extrusionOk="0">
                  <a:moveTo>
                    <a:pt x="162779" y="800100"/>
                  </a:moveTo>
                  <a:lnTo>
                    <a:pt x="132676" y="800100"/>
                  </a:lnTo>
                  <a:lnTo>
                    <a:pt x="139814" y="802462"/>
                  </a:lnTo>
                  <a:lnTo>
                    <a:pt x="146113" y="803668"/>
                  </a:lnTo>
                  <a:lnTo>
                    <a:pt x="156984" y="803668"/>
                  </a:lnTo>
                  <a:lnTo>
                    <a:pt x="162267" y="800696"/>
                  </a:lnTo>
                  <a:lnTo>
                    <a:pt x="162779" y="800100"/>
                  </a:lnTo>
                  <a:close/>
                </a:path>
                <a:path w="175259" h="813435" extrusionOk="0">
                  <a:moveTo>
                    <a:pt x="130511" y="800608"/>
                  </a:moveTo>
                  <a:lnTo>
                    <a:pt x="79095" y="800608"/>
                  </a:lnTo>
                  <a:lnTo>
                    <a:pt x="112776" y="802132"/>
                  </a:lnTo>
                  <a:lnTo>
                    <a:pt x="120243" y="802132"/>
                  </a:lnTo>
                  <a:lnTo>
                    <a:pt x="126885" y="801458"/>
                  </a:lnTo>
                  <a:lnTo>
                    <a:pt x="130511" y="800608"/>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95;p40"/>
            <p:cNvSpPr/>
            <p:nvPr/>
          </p:nvSpPr>
          <p:spPr>
            <a:xfrm>
              <a:off x="7040438" y="3363446"/>
              <a:ext cx="284480" cy="795020"/>
            </a:xfrm>
            <a:custGeom>
              <a:avLst/>
              <a:gdLst/>
              <a:ahLst/>
              <a:cxnLst/>
              <a:rect l="l" t="t" r="r" b="b"/>
              <a:pathLst>
                <a:path w="284479" h="795020" extrusionOk="0">
                  <a:moveTo>
                    <a:pt x="95923" y="0"/>
                  </a:moveTo>
                  <a:lnTo>
                    <a:pt x="80111" y="0"/>
                  </a:lnTo>
                  <a:lnTo>
                    <a:pt x="45059" y="2264"/>
                  </a:lnTo>
                  <a:lnTo>
                    <a:pt x="20024" y="9058"/>
                  </a:lnTo>
                  <a:lnTo>
                    <a:pt x="5005" y="20381"/>
                  </a:lnTo>
                  <a:lnTo>
                    <a:pt x="0" y="36233"/>
                  </a:lnTo>
                  <a:lnTo>
                    <a:pt x="716" y="47629"/>
                  </a:lnTo>
                  <a:lnTo>
                    <a:pt x="2868" y="62442"/>
                  </a:lnTo>
                  <a:lnTo>
                    <a:pt x="6456" y="80670"/>
                  </a:lnTo>
                  <a:lnTo>
                    <a:pt x="11480" y="102311"/>
                  </a:lnTo>
                  <a:lnTo>
                    <a:pt x="16500" y="124454"/>
                  </a:lnTo>
                  <a:lnTo>
                    <a:pt x="20088" y="144208"/>
                  </a:lnTo>
                  <a:lnTo>
                    <a:pt x="22242" y="161572"/>
                  </a:lnTo>
                  <a:lnTo>
                    <a:pt x="22961" y="176542"/>
                  </a:lnTo>
                  <a:lnTo>
                    <a:pt x="19993" y="287371"/>
                  </a:lnTo>
                  <a:lnTo>
                    <a:pt x="19940" y="292971"/>
                  </a:lnTo>
                  <a:lnTo>
                    <a:pt x="20505" y="323022"/>
                  </a:lnTo>
                  <a:lnTo>
                    <a:pt x="22321" y="362411"/>
                  </a:lnTo>
                  <a:lnTo>
                    <a:pt x="25349" y="409009"/>
                  </a:lnTo>
                  <a:lnTo>
                    <a:pt x="33826" y="516672"/>
                  </a:lnTo>
                  <a:lnTo>
                    <a:pt x="36855" y="563454"/>
                  </a:lnTo>
                  <a:lnTo>
                    <a:pt x="38674" y="603159"/>
                  </a:lnTo>
                  <a:lnTo>
                    <a:pt x="39243" y="633742"/>
                  </a:lnTo>
                  <a:lnTo>
                    <a:pt x="39171" y="639213"/>
                  </a:lnTo>
                  <a:lnTo>
                    <a:pt x="37847" y="680592"/>
                  </a:lnTo>
                  <a:lnTo>
                    <a:pt x="33543" y="716024"/>
                  </a:lnTo>
                  <a:lnTo>
                    <a:pt x="26368" y="742081"/>
                  </a:lnTo>
                  <a:lnTo>
                    <a:pt x="16319" y="758761"/>
                  </a:lnTo>
                  <a:lnTo>
                    <a:pt x="17309" y="767129"/>
                  </a:lnTo>
                  <a:lnTo>
                    <a:pt x="48850" y="792243"/>
                  </a:lnTo>
                  <a:lnTo>
                    <a:pt x="67348" y="794473"/>
                  </a:lnTo>
                  <a:lnTo>
                    <a:pt x="85591" y="792528"/>
                  </a:lnTo>
                  <a:lnTo>
                    <a:pt x="121306" y="778502"/>
                  </a:lnTo>
                  <a:lnTo>
                    <a:pt x="168379" y="738256"/>
                  </a:lnTo>
                  <a:lnTo>
                    <a:pt x="171776" y="733755"/>
                  </a:lnTo>
                  <a:lnTo>
                    <a:pt x="89293" y="733755"/>
                  </a:lnTo>
                  <a:lnTo>
                    <a:pt x="89293" y="633742"/>
                  </a:lnTo>
                  <a:lnTo>
                    <a:pt x="87904" y="559357"/>
                  </a:lnTo>
                  <a:lnTo>
                    <a:pt x="86167" y="514342"/>
                  </a:lnTo>
                  <a:lnTo>
                    <a:pt x="83735" y="464110"/>
                  </a:lnTo>
                  <a:lnTo>
                    <a:pt x="80515" y="407187"/>
                  </a:lnTo>
                  <a:lnTo>
                    <a:pt x="72965" y="287371"/>
                  </a:lnTo>
                  <a:lnTo>
                    <a:pt x="69841" y="232050"/>
                  </a:lnTo>
                  <a:lnTo>
                    <a:pt x="67411" y="182030"/>
                  </a:lnTo>
                  <a:lnTo>
                    <a:pt x="65672" y="137196"/>
                  </a:lnTo>
                  <a:lnTo>
                    <a:pt x="64634" y="97894"/>
                  </a:lnTo>
                  <a:lnTo>
                    <a:pt x="64287" y="62763"/>
                  </a:lnTo>
                  <a:lnTo>
                    <a:pt x="218759" y="62763"/>
                  </a:lnTo>
                  <a:lnTo>
                    <a:pt x="187896" y="29849"/>
                  </a:lnTo>
                  <a:lnTo>
                    <a:pt x="145576" y="7462"/>
                  </a:lnTo>
                  <a:lnTo>
                    <a:pt x="95923" y="0"/>
                  </a:lnTo>
                  <a:close/>
                </a:path>
                <a:path w="284479" h="795020" extrusionOk="0">
                  <a:moveTo>
                    <a:pt x="218759" y="62763"/>
                  </a:moveTo>
                  <a:lnTo>
                    <a:pt x="64287" y="62763"/>
                  </a:lnTo>
                  <a:lnTo>
                    <a:pt x="81187" y="63430"/>
                  </a:lnTo>
                  <a:lnTo>
                    <a:pt x="97196" y="65947"/>
                  </a:lnTo>
                  <a:lnTo>
                    <a:pt x="147843" y="90763"/>
                  </a:lnTo>
                  <a:lnTo>
                    <a:pt x="185091" y="137196"/>
                  </a:lnTo>
                  <a:lnTo>
                    <a:pt x="213985" y="206716"/>
                  </a:lnTo>
                  <a:lnTo>
                    <a:pt x="223232" y="250280"/>
                  </a:lnTo>
                  <a:lnTo>
                    <a:pt x="228781" y="300094"/>
                  </a:lnTo>
                  <a:lnTo>
                    <a:pt x="230631" y="356158"/>
                  </a:lnTo>
                  <a:lnTo>
                    <a:pt x="228864" y="407187"/>
                  </a:lnTo>
                  <a:lnTo>
                    <a:pt x="223488" y="459362"/>
                  </a:lnTo>
                  <a:lnTo>
                    <a:pt x="214558" y="511056"/>
                  </a:lnTo>
                  <a:lnTo>
                    <a:pt x="202056" y="562813"/>
                  </a:lnTo>
                  <a:lnTo>
                    <a:pt x="183307" y="614802"/>
                  </a:lnTo>
                  <a:lnTo>
                    <a:pt x="157670" y="662571"/>
                  </a:lnTo>
                  <a:lnTo>
                    <a:pt x="126030" y="703206"/>
                  </a:lnTo>
                  <a:lnTo>
                    <a:pt x="89293" y="733755"/>
                  </a:lnTo>
                  <a:lnTo>
                    <a:pt x="171776" y="733755"/>
                  </a:lnTo>
                  <a:lnTo>
                    <a:pt x="195934" y="701738"/>
                  </a:lnTo>
                  <a:lnTo>
                    <a:pt x="221447" y="656866"/>
                  </a:lnTo>
                  <a:lnTo>
                    <a:pt x="244919" y="603643"/>
                  </a:lnTo>
                  <a:lnTo>
                    <a:pt x="262298" y="555039"/>
                  </a:lnTo>
                  <a:lnTo>
                    <a:pt x="274639" y="509754"/>
                  </a:lnTo>
                  <a:lnTo>
                    <a:pt x="281943" y="467785"/>
                  </a:lnTo>
                  <a:lnTo>
                    <a:pt x="284213" y="429133"/>
                  </a:lnTo>
                  <a:lnTo>
                    <a:pt x="281723" y="407729"/>
                  </a:lnTo>
                  <a:lnTo>
                    <a:pt x="281660" y="403783"/>
                  </a:lnTo>
                  <a:lnTo>
                    <a:pt x="282511" y="400558"/>
                  </a:lnTo>
                  <a:lnTo>
                    <a:pt x="284213" y="397497"/>
                  </a:lnTo>
                  <a:lnTo>
                    <a:pt x="284213" y="349021"/>
                  </a:lnTo>
                  <a:lnTo>
                    <a:pt x="282866" y="292971"/>
                  </a:lnTo>
                  <a:lnTo>
                    <a:pt x="278824" y="241985"/>
                  </a:lnTo>
                  <a:lnTo>
                    <a:pt x="272088" y="196061"/>
                  </a:lnTo>
                  <a:lnTo>
                    <a:pt x="262657" y="155197"/>
                  </a:lnTo>
                  <a:lnTo>
                    <a:pt x="222881" y="67160"/>
                  </a:lnTo>
                  <a:lnTo>
                    <a:pt x="218759" y="62763"/>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22" name="2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892" y="3936649"/>
            <a:ext cx="1455174" cy="52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2503" y="3786066"/>
            <a:ext cx="979073" cy="727087"/>
          </a:xfrm>
          <a:prstGeom prst="rect">
            <a:avLst/>
          </a:prstGeom>
        </p:spPr>
      </p:pic>
      <p:pic>
        <p:nvPicPr>
          <p:cNvPr id="25"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1175" y="3844831"/>
            <a:ext cx="1237370" cy="575210"/>
          </a:xfrm>
          <a:prstGeom prst="rect">
            <a:avLst/>
          </a:prstGeom>
        </p:spPr>
      </p:pic>
      <p:grpSp>
        <p:nvGrpSpPr>
          <p:cNvPr id="26" name="Group 6"/>
          <p:cNvGrpSpPr>
            <a:grpSpLocks noChangeAspect="1"/>
          </p:cNvGrpSpPr>
          <p:nvPr/>
        </p:nvGrpSpPr>
        <p:grpSpPr>
          <a:xfrm>
            <a:off x="10353491" y="3813089"/>
            <a:ext cx="1234357" cy="720000"/>
            <a:chOff x="6167606" y="5478782"/>
            <a:chExt cx="1296144" cy="756040"/>
          </a:xfrm>
        </p:grpSpPr>
        <p:pic>
          <p:nvPicPr>
            <p:cNvPr id="27"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046" y="5478782"/>
              <a:ext cx="378020" cy="378020"/>
            </a:xfrm>
            <a:prstGeom prst="rect">
              <a:avLst/>
            </a:prstGeom>
          </p:spPr>
        </p:pic>
        <p:sp>
          <p:nvSpPr>
            <p:cNvPr id="28" name="TextBox 7">
              <a:extLst>
                <a:ext uri="{FF2B5EF4-FFF2-40B4-BE49-F238E27FC236}">
                  <a16:creationId xmlns:a16="http://schemas.microsoft.com/office/drawing/2014/main" id="{FFC5B4E5-9A07-47EA-AB3E-4808066DBF78}"/>
                </a:ext>
              </a:extLst>
            </p:cNvPr>
            <p:cNvSpPr txBox="1"/>
            <p:nvPr/>
          </p:nvSpPr>
          <p:spPr>
            <a:xfrm>
              <a:off x="6167606" y="5896268"/>
              <a:ext cx="1296144" cy="338554"/>
            </a:xfrm>
            <a:prstGeom prst="rect">
              <a:avLst/>
            </a:prstGeom>
            <a:noFill/>
          </p:spPr>
          <p:txBody>
            <a:bodyPr wrap="square" rtlCol="0">
              <a:spAutoFit/>
            </a:bodyPr>
            <a:lstStyle/>
            <a:p>
              <a:pPr algn="ctr">
                <a:lnSpc>
                  <a:spcPct val="80000"/>
                </a:lnSpc>
              </a:pPr>
              <a:r>
                <a:rPr lang="en-US" sz="900" b="1" dirty="0" smtClean="0">
                  <a:solidFill>
                    <a:srgbClr val="D23244"/>
                  </a:solidFill>
                </a:rPr>
                <a:t>Seasonal Hurricane Predictions</a:t>
              </a:r>
              <a:endParaRPr lang="en-US" sz="900" b="1" dirty="0">
                <a:solidFill>
                  <a:srgbClr val="D23244"/>
                </a:solidFill>
              </a:endParaRPr>
            </a:p>
          </p:txBody>
        </p:sp>
      </p:grpSp>
    </p:spTree>
    <p:extLst>
      <p:ext uri="{BB962C8B-B14F-4D97-AF65-F5344CB8AC3E}">
        <p14:creationId xmlns:p14="http://schemas.microsoft.com/office/powerpoint/2010/main" val="2924279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222408" y="972153"/>
            <a:ext cx="3792354"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346976" y="1063015"/>
            <a:ext cx="3571534" cy="746535"/>
          </a:xfrm>
        </p:spPr>
        <p:txBody>
          <a:bodyPr/>
          <a:lstStyle/>
          <a:p>
            <a:pPr algn="l"/>
            <a:r>
              <a:rPr lang="ca-ES" sz="4800" dirty="0" err="1" smtClean="0">
                <a:solidFill>
                  <a:schemeClr val="tx1">
                    <a:lumMod val="85000"/>
                    <a:lumOff val="15000"/>
                  </a:schemeClr>
                </a:solidFill>
                <a:latin typeface="+mn-lt"/>
              </a:rPr>
              <a:t>Terminology</a:t>
            </a:r>
            <a:r>
              <a:rPr lang="ca-ES" sz="4800" dirty="0" smtClean="0">
                <a:latin typeface="+mn-lt"/>
              </a:rPr>
              <a:t/>
            </a:r>
            <a:br>
              <a:rPr lang="ca-ES" sz="4800" dirty="0" smtClean="0">
                <a:latin typeface="+mn-lt"/>
              </a:rPr>
            </a:br>
            <a:endParaRPr lang="ca-ES" sz="4800" dirty="0">
              <a:latin typeface="+mn-lt"/>
            </a:endParaRPr>
          </a:p>
        </p:txBody>
      </p:sp>
      <p:sp>
        <p:nvSpPr>
          <p:cNvPr id="12" name="Título 1"/>
          <p:cNvSpPr txBox="1">
            <a:spLocks/>
          </p:cNvSpPr>
          <p:nvPr/>
        </p:nvSpPr>
        <p:spPr>
          <a:xfrm>
            <a:off x="1346976" y="1977415"/>
            <a:ext cx="7643020"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Visualisation</a:t>
            </a:r>
            <a:r>
              <a:rPr lang="ca-ES" sz="4800" dirty="0" smtClean="0">
                <a:solidFill>
                  <a:schemeClr val="tx1">
                    <a:lumMod val="85000"/>
                    <a:lumOff val="15000"/>
                  </a:schemeClr>
                </a:solidFill>
                <a:latin typeface="+mn-lt"/>
              </a:rPr>
              <a:t>: WOW factor</a:t>
            </a:r>
            <a:r>
              <a:rPr lang="ca-ES" sz="4800" dirty="0" smtClean="0">
                <a:latin typeface="+mn-lt"/>
              </a:rPr>
              <a:t/>
            </a:r>
            <a:br>
              <a:rPr lang="ca-ES" sz="4800" dirty="0" smtClean="0">
                <a:latin typeface="+mn-lt"/>
              </a:rPr>
            </a:br>
            <a:endParaRPr lang="ca-ES" sz="4800" dirty="0">
              <a:latin typeface="+mn-lt"/>
            </a:endParaRPr>
          </a:p>
        </p:txBody>
      </p:sp>
      <p:sp>
        <p:nvSpPr>
          <p:cNvPr id="14" name="Título 1"/>
          <p:cNvSpPr txBox="1">
            <a:spLocks/>
          </p:cNvSpPr>
          <p:nvPr/>
        </p:nvSpPr>
        <p:spPr>
          <a:xfrm>
            <a:off x="1346976" y="2860648"/>
            <a:ext cx="5291808"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smtClean="0">
                <a:solidFill>
                  <a:schemeClr val="tx1">
                    <a:lumMod val="85000"/>
                    <a:lumOff val="15000"/>
                  </a:schemeClr>
                </a:solidFill>
                <a:latin typeface="+mn-lt"/>
              </a:rPr>
              <a:t>User </a:t>
            </a:r>
            <a:r>
              <a:rPr lang="ca-ES" sz="4800" dirty="0" err="1" smtClean="0">
                <a:solidFill>
                  <a:schemeClr val="tx1">
                    <a:lumMod val="85000"/>
                    <a:lumOff val="15000"/>
                  </a:schemeClr>
                </a:solidFill>
                <a:latin typeface="+mn-lt"/>
              </a:rPr>
              <a:t>experience</a:t>
            </a:r>
            <a:r>
              <a:rPr lang="ca-ES" sz="4800" dirty="0" smtClean="0">
                <a:latin typeface="+mn-lt"/>
              </a:rPr>
              <a:t/>
            </a:r>
            <a:br>
              <a:rPr lang="ca-ES" sz="4800" dirty="0" smtClean="0">
                <a:latin typeface="+mn-lt"/>
              </a:rPr>
            </a:br>
            <a:endParaRPr lang="ca-ES" sz="4800" dirty="0">
              <a:latin typeface="+mn-lt"/>
            </a:endParaRPr>
          </a:p>
        </p:txBody>
      </p:sp>
      <p:sp>
        <p:nvSpPr>
          <p:cNvPr id="16" name="Título 1"/>
          <p:cNvSpPr txBox="1">
            <a:spLocks/>
          </p:cNvSpPr>
          <p:nvPr/>
        </p:nvSpPr>
        <p:spPr>
          <a:xfrm>
            <a:off x="1346975" y="3743881"/>
            <a:ext cx="8985595"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Examples</a:t>
            </a:r>
            <a:r>
              <a:rPr lang="ca-ES" sz="4800" dirty="0" smtClean="0">
                <a:solidFill>
                  <a:schemeClr val="tx1">
                    <a:lumMod val="85000"/>
                    <a:lumOff val="15000"/>
                  </a:schemeClr>
                </a:solidFill>
                <a:latin typeface="+mn-lt"/>
              </a:rPr>
              <a:t> of visual </a:t>
            </a:r>
            <a:r>
              <a:rPr lang="ca-ES" sz="4800" dirty="0" err="1" smtClean="0">
                <a:solidFill>
                  <a:schemeClr val="tx1">
                    <a:lumMod val="85000"/>
                    <a:lumOff val="15000"/>
                  </a:schemeClr>
                </a:solidFill>
                <a:latin typeface="+mn-lt"/>
              </a:rPr>
              <a:t>communication</a:t>
            </a:r>
            <a:r>
              <a:rPr lang="ca-ES" sz="4800" dirty="0" smtClean="0">
                <a:solidFill>
                  <a:schemeClr val="tx1">
                    <a:lumMod val="85000"/>
                    <a:lumOff val="15000"/>
                  </a:schemeClr>
                </a:solidFill>
                <a:latin typeface="+mn-lt"/>
              </a:rPr>
              <a:t> of </a:t>
            </a:r>
            <a:r>
              <a:rPr lang="ca-ES" sz="4800" dirty="0" err="1" smtClean="0">
                <a:solidFill>
                  <a:schemeClr val="tx1">
                    <a:lumMod val="85000"/>
                    <a:lumOff val="15000"/>
                  </a:schemeClr>
                </a:solidFill>
                <a:latin typeface="+mn-lt"/>
              </a:rPr>
              <a:t>uncertainty</a:t>
            </a:r>
            <a:r>
              <a:rPr lang="ca-ES" sz="4800" dirty="0" smtClean="0">
                <a:latin typeface="+mn-lt"/>
              </a:rPr>
              <a:t/>
            </a:r>
            <a:br>
              <a:rPr lang="ca-ES" sz="4800" dirty="0" smtClean="0">
                <a:latin typeface="+mn-lt"/>
              </a:rPr>
            </a:br>
            <a:endParaRPr lang="ca-ES" sz="4800" dirty="0">
              <a:latin typeface="+mn-lt"/>
            </a:endParaRPr>
          </a:p>
        </p:txBody>
      </p:sp>
    </p:spTree>
    <p:extLst>
      <p:ext uri="{BB962C8B-B14F-4D97-AF65-F5344CB8AC3E}">
        <p14:creationId xmlns:p14="http://schemas.microsoft.com/office/powerpoint/2010/main" val="19584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solidFill>
                  <a:schemeClr val="tx1">
                    <a:lumMod val="85000"/>
                    <a:lumOff val="15000"/>
                  </a:schemeClr>
                </a:solidFill>
              </a:rPr>
              <a:t>Users are not climate experts</a:t>
            </a:r>
            <a:endParaRPr lang="en-GB" dirty="0">
              <a:solidFill>
                <a:schemeClr val="tx1">
                  <a:lumMod val="85000"/>
                  <a:lumOff val="15000"/>
                </a:schemeClr>
              </a:solidFill>
            </a:endParaRPr>
          </a:p>
        </p:txBody>
      </p:sp>
      <p:pic>
        <p:nvPicPr>
          <p:cNvPr id="5" name="Picture 2" descr="http://z9u1l3wusky40y46t31hrkw2-wpengine.netdna-ssl.com/wp-content/uploads/2015/04/duck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413" y="1230109"/>
            <a:ext cx="9144000" cy="455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39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8454" y="2554931"/>
            <a:ext cx="10984684" cy="1758689"/>
          </a:xfrm>
        </p:spPr>
        <p:txBody>
          <a:bodyPr/>
          <a:lstStyle/>
          <a:p>
            <a:r>
              <a:rPr lang="ca-ES" sz="7200" dirty="0" smtClean="0">
                <a:solidFill>
                  <a:schemeClr val="tx1">
                    <a:lumMod val="85000"/>
                    <a:lumOff val="15000"/>
                  </a:schemeClr>
                </a:solidFill>
                <a:latin typeface="+mn-lt"/>
              </a:rPr>
              <a:t>UNCERTAINTY</a:t>
            </a:r>
            <a:endParaRPr lang="ca-ES" sz="7200" dirty="0">
              <a:solidFill>
                <a:schemeClr val="tx1">
                  <a:lumMod val="85000"/>
                  <a:lumOff val="15000"/>
                </a:schemeClr>
              </a:solidFill>
              <a:latin typeface="+mn-lt"/>
            </a:endParaRPr>
          </a:p>
        </p:txBody>
      </p:sp>
    </p:spTree>
    <p:extLst>
      <p:ext uri="{BB962C8B-B14F-4D97-AF65-F5344CB8AC3E}">
        <p14:creationId xmlns:p14="http://schemas.microsoft.com/office/powerpoint/2010/main" val="582757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049153" cy="6858000"/>
          </a:xfrm>
          <a:prstGeom prst="rect">
            <a:avLst/>
          </a:prstGeom>
          <a:solidFill>
            <a:srgbClr val="F9C327"/>
          </a:solidFill>
          <a:ln>
            <a:solidFill>
              <a:srgbClr val="F9C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rot="16200000">
            <a:off x="-1662663" y="2824230"/>
            <a:ext cx="4412974" cy="646331"/>
          </a:xfrm>
          <a:prstGeom prst="rect">
            <a:avLst/>
          </a:prstGeom>
          <a:noFill/>
        </p:spPr>
        <p:txBody>
          <a:bodyPr wrap="square" rtlCol="0">
            <a:spAutoFit/>
          </a:bodyPr>
          <a:lstStyle/>
          <a:p>
            <a:r>
              <a:rPr lang="es-ES_tradnl" sz="3600" b="1" dirty="0" smtClean="0">
                <a:solidFill>
                  <a:schemeClr val="tx1">
                    <a:lumMod val="85000"/>
                    <a:lumOff val="15000"/>
                  </a:schemeClr>
                </a:solidFill>
              </a:rPr>
              <a:t>CLIMATE SCIENTISTS</a:t>
            </a:r>
            <a:endParaRPr lang="es-ES_tradnl" sz="3600" b="1" dirty="0">
              <a:solidFill>
                <a:schemeClr val="tx1">
                  <a:lumMod val="85000"/>
                  <a:lumOff val="15000"/>
                </a:schemeClr>
              </a:solidFill>
            </a:endParaRPr>
          </a:p>
        </p:txBody>
      </p:sp>
      <p:sp>
        <p:nvSpPr>
          <p:cNvPr id="7" name="Rectángulo 6"/>
          <p:cNvSpPr/>
          <p:nvPr/>
        </p:nvSpPr>
        <p:spPr>
          <a:xfrm>
            <a:off x="1671101" y="1685820"/>
            <a:ext cx="9022568" cy="4647426"/>
          </a:xfrm>
          <a:prstGeom prst="rect">
            <a:avLst/>
          </a:prstGeom>
        </p:spPr>
        <p:txBody>
          <a:bodyPr wrap="square">
            <a:spAutoFit/>
          </a:bodyPr>
          <a:lstStyle/>
          <a:p>
            <a:pPr fontAlgn="base"/>
            <a:r>
              <a:rPr lang="es-ES_tradnl" sz="2800" b="1" dirty="0" smtClean="0">
                <a:solidFill>
                  <a:schemeClr val="tx1">
                    <a:lumMod val="85000"/>
                    <a:lumOff val="15000"/>
                  </a:schemeClr>
                </a:solidFill>
              </a:rPr>
              <a:t>U</a:t>
            </a:r>
            <a:r>
              <a:rPr lang="en-US" sz="2800" b="1" dirty="0" err="1" smtClean="0">
                <a:solidFill>
                  <a:schemeClr val="tx1">
                    <a:lumMod val="85000"/>
                    <a:lumOff val="15000"/>
                  </a:schemeClr>
                </a:solidFill>
              </a:rPr>
              <a:t>ncertainty</a:t>
            </a:r>
            <a:r>
              <a:rPr lang="en-US" sz="2800" b="1" dirty="0" smtClean="0">
                <a:solidFill>
                  <a:schemeClr val="tx1">
                    <a:lumMod val="85000"/>
                    <a:lumOff val="15000"/>
                  </a:schemeClr>
                </a:solidFill>
              </a:rPr>
              <a:t> </a:t>
            </a:r>
            <a:endParaRPr lang="en-US" sz="2800" dirty="0">
              <a:solidFill>
                <a:schemeClr val="tx1">
                  <a:lumMod val="85000"/>
                  <a:lumOff val="15000"/>
                </a:schemeClr>
              </a:solidFill>
            </a:endParaRPr>
          </a:p>
          <a:p>
            <a:endParaRPr lang="en-US" sz="2400" dirty="0" smtClean="0">
              <a:solidFill>
                <a:schemeClr val="tx1">
                  <a:lumMod val="50000"/>
                  <a:lumOff val="50000"/>
                </a:schemeClr>
              </a:solidFill>
            </a:endParaRPr>
          </a:p>
          <a:p>
            <a:r>
              <a:rPr lang="en-US" sz="2400" dirty="0" smtClean="0">
                <a:solidFill>
                  <a:schemeClr val="tx1">
                    <a:lumMod val="50000"/>
                    <a:lumOff val="50000"/>
                  </a:schemeClr>
                </a:solidFill>
              </a:rPr>
              <a:t>A </a:t>
            </a:r>
            <a:r>
              <a:rPr lang="en-US" sz="2400" dirty="0">
                <a:solidFill>
                  <a:schemeClr val="tx1">
                    <a:lumMod val="50000"/>
                    <a:lumOff val="50000"/>
                  </a:schemeClr>
                </a:solidFill>
              </a:rPr>
              <a:t>state of incomplete knowledge that can result from a </a:t>
            </a:r>
            <a:r>
              <a:rPr lang="en-US" sz="2400" b="1" dirty="0">
                <a:solidFill>
                  <a:schemeClr val="tx1">
                    <a:lumMod val="85000"/>
                    <a:lumOff val="15000"/>
                  </a:schemeClr>
                </a:solidFill>
              </a:rPr>
              <a:t>lack of information </a:t>
            </a:r>
            <a:r>
              <a:rPr lang="en-US" sz="2400" dirty="0">
                <a:solidFill>
                  <a:schemeClr val="tx1">
                    <a:lumMod val="50000"/>
                    <a:lumOff val="50000"/>
                  </a:schemeClr>
                </a:solidFill>
              </a:rPr>
              <a:t>or from </a:t>
            </a:r>
            <a:r>
              <a:rPr lang="en-US" sz="2400" b="1" dirty="0">
                <a:solidFill>
                  <a:schemeClr val="tx1">
                    <a:lumMod val="85000"/>
                    <a:lumOff val="15000"/>
                  </a:schemeClr>
                </a:solidFill>
              </a:rPr>
              <a:t>disagreement </a:t>
            </a:r>
            <a:r>
              <a:rPr lang="en-US" sz="2400" dirty="0">
                <a:solidFill>
                  <a:schemeClr val="tx1">
                    <a:lumMod val="50000"/>
                    <a:lumOff val="50000"/>
                  </a:schemeClr>
                </a:solidFill>
              </a:rPr>
              <a:t>about what is known or even knowable. It may have many types of sources, from imprecision in the data to ambiguously defined concepts or terminology, incomplete understanding of critical processes, or uncertain </a:t>
            </a:r>
            <a:r>
              <a:rPr lang="en-US" sz="2400" i="1" dirty="0">
                <a:solidFill>
                  <a:schemeClr val="tx1">
                    <a:lumMod val="50000"/>
                    <a:lumOff val="50000"/>
                  </a:schemeClr>
                </a:solidFill>
              </a:rPr>
              <a:t>projections</a:t>
            </a:r>
            <a:r>
              <a:rPr lang="en-US" sz="2400" dirty="0">
                <a:solidFill>
                  <a:schemeClr val="tx1">
                    <a:lumMod val="50000"/>
                    <a:lumOff val="50000"/>
                  </a:schemeClr>
                </a:solidFill>
              </a:rPr>
              <a:t> of </a:t>
            </a:r>
            <a:r>
              <a:rPr lang="en-US" sz="2400" i="1" dirty="0">
                <a:solidFill>
                  <a:schemeClr val="tx1">
                    <a:lumMod val="50000"/>
                    <a:lumOff val="50000"/>
                  </a:schemeClr>
                </a:solidFill>
              </a:rPr>
              <a:t>human </a:t>
            </a:r>
            <a:r>
              <a:rPr lang="en-US" sz="2400" i="1" dirty="0" err="1">
                <a:solidFill>
                  <a:schemeClr val="tx1">
                    <a:lumMod val="50000"/>
                    <a:lumOff val="50000"/>
                  </a:schemeClr>
                </a:solidFill>
              </a:rPr>
              <a:t>behaviour</a:t>
            </a:r>
            <a:r>
              <a:rPr lang="en-US" sz="2400" dirty="0">
                <a:solidFill>
                  <a:schemeClr val="tx1">
                    <a:lumMod val="50000"/>
                    <a:lumOff val="50000"/>
                  </a:schemeClr>
                </a:solidFill>
              </a:rPr>
              <a:t>. Uncertainty can therefore be represented by</a:t>
            </a:r>
            <a:r>
              <a:rPr lang="en-US" sz="2400" dirty="0">
                <a:solidFill>
                  <a:schemeClr val="tx1">
                    <a:lumMod val="85000"/>
                    <a:lumOff val="15000"/>
                  </a:schemeClr>
                </a:solidFill>
              </a:rPr>
              <a:t> </a:t>
            </a:r>
            <a:r>
              <a:rPr lang="en-US" sz="2400" b="1" dirty="0">
                <a:solidFill>
                  <a:schemeClr val="tx1">
                    <a:lumMod val="85000"/>
                    <a:lumOff val="15000"/>
                  </a:schemeClr>
                </a:solidFill>
              </a:rPr>
              <a:t>quantitative measures (e.g., a probability density function) or by qualitative statements (e.g., reflecting the </a:t>
            </a:r>
            <a:r>
              <a:rPr lang="en-US" sz="2400" b="1" dirty="0" smtClean="0">
                <a:solidFill>
                  <a:schemeClr val="tx1">
                    <a:lumMod val="85000"/>
                    <a:lumOff val="15000"/>
                  </a:schemeClr>
                </a:solidFill>
              </a:rPr>
              <a:t>judgement </a:t>
            </a:r>
            <a:r>
              <a:rPr lang="en-US" sz="2400" b="1" dirty="0">
                <a:solidFill>
                  <a:schemeClr val="tx1">
                    <a:lumMod val="85000"/>
                    <a:lumOff val="15000"/>
                  </a:schemeClr>
                </a:solidFill>
              </a:rPr>
              <a:t>of a team of experts)</a:t>
            </a:r>
          </a:p>
          <a:p>
            <a:pPr fontAlgn="base"/>
            <a:endParaRPr lang="es-ES_tradnl" sz="2800" b="1" dirty="0" smtClean="0"/>
          </a:p>
          <a:p>
            <a:pPr fontAlgn="base"/>
            <a:endParaRPr lang="es-ES_tradnl" sz="2400" b="1"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068" y="421193"/>
            <a:ext cx="2772797" cy="1513485"/>
          </a:xfrm>
          <a:prstGeom prst="rect">
            <a:avLst/>
          </a:prstGeom>
        </p:spPr>
      </p:pic>
    </p:spTree>
    <p:extLst>
      <p:ext uri="{BB962C8B-B14F-4D97-AF65-F5344CB8AC3E}">
        <p14:creationId xmlns:p14="http://schemas.microsoft.com/office/powerpoint/2010/main" val="2136778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142847" y="0"/>
            <a:ext cx="104915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p:cNvSpPr txBox="1"/>
          <p:nvPr/>
        </p:nvSpPr>
        <p:spPr>
          <a:xfrm rot="5400000">
            <a:off x="9480184" y="2824230"/>
            <a:ext cx="4412974" cy="646331"/>
          </a:xfrm>
          <a:prstGeom prst="rect">
            <a:avLst/>
          </a:prstGeom>
          <a:noFill/>
          <a:ln>
            <a:noFill/>
          </a:ln>
        </p:spPr>
        <p:txBody>
          <a:bodyPr wrap="square" rtlCol="0">
            <a:spAutoFit/>
          </a:bodyPr>
          <a:lstStyle/>
          <a:p>
            <a:pPr algn="ctr"/>
            <a:r>
              <a:rPr lang="es-ES_tradnl" sz="3600" b="1" dirty="0" smtClean="0">
                <a:solidFill>
                  <a:schemeClr val="bg1"/>
                </a:solidFill>
              </a:rPr>
              <a:t>USERS</a:t>
            </a:r>
            <a:endParaRPr lang="es-ES_tradnl" sz="3600" b="1" dirty="0">
              <a:solidFill>
                <a:schemeClr val="bg1"/>
              </a:solidFill>
            </a:endParaRPr>
          </a:p>
        </p:txBody>
      </p:sp>
      <p:sp>
        <p:nvSpPr>
          <p:cNvPr id="8" name="Rectángulo 7"/>
          <p:cNvSpPr/>
          <p:nvPr/>
        </p:nvSpPr>
        <p:spPr>
          <a:xfrm>
            <a:off x="1671101" y="1695443"/>
            <a:ext cx="9022568" cy="2739211"/>
          </a:xfrm>
          <a:prstGeom prst="rect">
            <a:avLst/>
          </a:prstGeom>
        </p:spPr>
        <p:txBody>
          <a:bodyPr wrap="square">
            <a:spAutoFit/>
          </a:bodyPr>
          <a:lstStyle/>
          <a:p>
            <a:pPr fontAlgn="base"/>
            <a:r>
              <a:rPr lang="es-ES_tradnl" sz="2800" b="1" dirty="0" smtClean="0">
                <a:solidFill>
                  <a:schemeClr val="tx1">
                    <a:lumMod val="85000"/>
                    <a:lumOff val="15000"/>
                  </a:schemeClr>
                </a:solidFill>
              </a:rPr>
              <a:t>U</a:t>
            </a:r>
            <a:r>
              <a:rPr lang="en-US" sz="2800" b="1" dirty="0" err="1" smtClean="0">
                <a:solidFill>
                  <a:schemeClr val="tx1">
                    <a:lumMod val="85000"/>
                    <a:lumOff val="15000"/>
                  </a:schemeClr>
                </a:solidFill>
              </a:rPr>
              <a:t>ncertainty</a:t>
            </a:r>
            <a:r>
              <a:rPr lang="en-US" sz="2800" b="1" dirty="0" smtClean="0">
                <a:solidFill>
                  <a:schemeClr val="tx1">
                    <a:lumMod val="85000"/>
                    <a:lumOff val="15000"/>
                  </a:schemeClr>
                </a:solidFill>
              </a:rPr>
              <a:t> </a:t>
            </a:r>
            <a:endParaRPr lang="en-US" sz="2800" b="1" dirty="0">
              <a:solidFill>
                <a:schemeClr val="tx1">
                  <a:lumMod val="85000"/>
                  <a:lumOff val="15000"/>
                </a:schemeClr>
              </a:solidFill>
            </a:endParaRPr>
          </a:p>
          <a:p>
            <a:endParaRPr lang="en-US" sz="2400" dirty="0" smtClean="0">
              <a:solidFill>
                <a:schemeClr val="tx1">
                  <a:lumMod val="50000"/>
                  <a:lumOff val="50000"/>
                </a:schemeClr>
              </a:solidFill>
            </a:endParaRPr>
          </a:p>
          <a:p>
            <a:r>
              <a:rPr lang="en-US" sz="2400" b="1" dirty="0">
                <a:solidFill>
                  <a:schemeClr val="tx1">
                    <a:lumMod val="85000"/>
                    <a:lumOff val="15000"/>
                  </a:schemeClr>
                </a:solidFill>
              </a:rPr>
              <a:t>L</a:t>
            </a:r>
            <a:r>
              <a:rPr lang="en-US" sz="2400" b="1" dirty="0" smtClean="0">
                <a:solidFill>
                  <a:schemeClr val="tx1">
                    <a:lumMod val="85000"/>
                    <a:lumOff val="15000"/>
                  </a:schemeClr>
                </a:solidFill>
              </a:rPr>
              <a:t>ack </a:t>
            </a:r>
            <a:r>
              <a:rPr lang="en-US" sz="2400" b="1" dirty="0">
                <a:solidFill>
                  <a:schemeClr val="tx1">
                    <a:lumMod val="85000"/>
                    <a:lumOff val="15000"/>
                  </a:schemeClr>
                </a:solidFill>
              </a:rPr>
              <a:t>of certainty; </a:t>
            </a:r>
            <a:r>
              <a:rPr lang="en-US" sz="2400" b="1" dirty="0" smtClean="0">
                <a:solidFill>
                  <a:schemeClr val="tx1">
                    <a:lumMod val="85000"/>
                    <a:lumOff val="15000"/>
                  </a:schemeClr>
                </a:solidFill>
              </a:rPr>
              <a:t>doubt</a:t>
            </a:r>
          </a:p>
          <a:p>
            <a:r>
              <a:rPr lang="en-US" sz="2400" dirty="0" smtClean="0">
                <a:solidFill>
                  <a:schemeClr val="tx1">
                    <a:lumMod val="50000"/>
                    <a:lumOff val="50000"/>
                  </a:schemeClr>
                </a:solidFill>
              </a:rPr>
              <a:t>Uncertainty </a:t>
            </a:r>
            <a:r>
              <a:rPr lang="en-US" sz="2400" dirty="0">
                <a:solidFill>
                  <a:schemeClr val="tx1">
                    <a:lumMod val="50000"/>
                    <a:lumOff val="50000"/>
                  </a:schemeClr>
                </a:solidFill>
              </a:rPr>
              <a:t>ranges in implication from a mere </a:t>
            </a:r>
            <a:r>
              <a:rPr lang="en-US" sz="2400" b="1" dirty="0">
                <a:solidFill>
                  <a:schemeClr val="tx1">
                    <a:lumMod val="85000"/>
                    <a:lumOff val="15000"/>
                  </a:schemeClr>
                </a:solidFill>
              </a:rPr>
              <a:t>lack of absolute sureness</a:t>
            </a:r>
            <a:r>
              <a:rPr lang="en-US" sz="2400" b="1" dirty="0">
                <a:solidFill>
                  <a:schemeClr val="tx1">
                    <a:lumMod val="50000"/>
                    <a:lumOff val="50000"/>
                  </a:schemeClr>
                </a:solidFill>
              </a:rPr>
              <a:t> </a:t>
            </a:r>
            <a:r>
              <a:rPr lang="en-US" sz="2400" dirty="0">
                <a:solidFill>
                  <a:schemeClr val="tx1">
                    <a:lumMod val="50000"/>
                    <a:lumOff val="50000"/>
                  </a:schemeClr>
                </a:solidFill>
              </a:rPr>
              <a:t>[uncertainty about a date of birth] to such </a:t>
            </a:r>
            <a:r>
              <a:rPr lang="en-US" sz="2400" b="1" dirty="0">
                <a:solidFill>
                  <a:schemeClr val="tx1">
                    <a:lumMod val="85000"/>
                    <a:lumOff val="15000"/>
                  </a:schemeClr>
                </a:solidFill>
              </a:rPr>
              <a:t>vagueness </a:t>
            </a:r>
            <a:r>
              <a:rPr lang="en-US" sz="2400" dirty="0">
                <a:solidFill>
                  <a:schemeClr val="tx1">
                    <a:lumMod val="50000"/>
                    <a:lumOff val="50000"/>
                  </a:schemeClr>
                </a:solidFill>
              </a:rPr>
              <a:t>as to preclude anything more than guesswork [the uncertainty of the future</a:t>
            </a:r>
            <a:r>
              <a:rPr lang="en-US" sz="2400" dirty="0" smtClean="0">
                <a:solidFill>
                  <a:schemeClr val="tx1">
                    <a:lumMod val="50000"/>
                    <a:lumOff val="50000"/>
                  </a:schemeClr>
                </a:solidFill>
              </a:rPr>
              <a:t>].</a:t>
            </a:r>
            <a:endParaRPr lang="es-ES_tradnl" sz="2400" b="1" dirty="0"/>
          </a:p>
        </p:txBody>
      </p:sp>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t="5912" b="26611"/>
          <a:stretch/>
        </p:blipFill>
        <p:spPr>
          <a:xfrm>
            <a:off x="6822249" y="408089"/>
            <a:ext cx="3640555" cy="1277731"/>
          </a:xfrm>
          <a:prstGeom prst="rect">
            <a:avLst/>
          </a:prstGeom>
        </p:spPr>
      </p:pic>
    </p:spTree>
    <p:extLst>
      <p:ext uri="{BB962C8B-B14F-4D97-AF65-F5344CB8AC3E}">
        <p14:creationId xmlns:p14="http://schemas.microsoft.com/office/powerpoint/2010/main" val="2764970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222408" y="972153"/>
            <a:ext cx="3792354"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346976" y="1063015"/>
            <a:ext cx="3571534" cy="746535"/>
          </a:xfrm>
        </p:spPr>
        <p:txBody>
          <a:bodyPr/>
          <a:lstStyle/>
          <a:p>
            <a:pPr algn="l"/>
            <a:r>
              <a:rPr lang="ca-ES" sz="4800" dirty="0" err="1" smtClean="0">
                <a:solidFill>
                  <a:schemeClr val="tx1">
                    <a:lumMod val="85000"/>
                    <a:lumOff val="15000"/>
                  </a:schemeClr>
                </a:solidFill>
                <a:latin typeface="+mn-lt"/>
              </a:rPr>
              <a:t>Terminology</a:t>
            </a:r>
            <a:r>
              <a:rPr lang="ca-ES" sz="4800" dirty="0" smtClean="0">
                <a:latin typeface="+mn-lt"/>
              </a:rPr>
              <a:t/>
            </a:r>
            <a:br>
              <a:rPr lang="ca-ES" sz="4800" dirty="0" smtClean="0">
                <a:latin typeface="+mn-lt"/>
              </a:rPr>
            </a:br>
            <a:endParaRPr lang="ca-ES" sz="4800" dirty="0">
              <a:latin typeface="+mn-lt"/>
            </a:endParaRPr>
          </a:p>
        </p:txBody>
      </p:sp>
      <p:sp>
        <p:nvSpPr>
          <p:cNvPr id="11" name="Rectángulo 10"/>
          <p:cNvSpPr/>
          <p:nvPr/>
        </p:nvSpPr>
        <p:spPr>
          <a:xfrm>
            <a:off x="1222408" y="1886553"/>
            <a:ext cx="7113070" cy="914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ítulo 1"/>
          <p:cNvSpPr txBox="1">
            <a:spLocks/>
          </p:cNvSpPr>
          <p:nvPr/>
        </p:nvSpPr>
        <p:spPr>
          <a:xfrm>
            <a:off x="1346976" y="1977415"/>
            <a:ext cx="6988502"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Visualisation</a:t>
            </a:r>
            <a:r>
              <a:rPr lang="ca-ES" sz="4800" dirty="0" smtClean="0">
                <a:solidFill>
                  <a:schemeClr val="tx1">
                    <a:lumMod val="85000"/>
                    <a:lumOff val="15000"/>
                  </a:schemeClr>
                </a:solidFill>
                <a:latin typeface="+mn-lt"/>
              </a:rPr>
              <a:t>: WOW factor</a:t>
            </a:r>
            <a:r>
              <a:rPr lang="ca-ES" sz="4800" dirty="0" smtClean="0">
                <a:latin typeface="+mn-lt"/>
              </a:rPr>
              <a:t/>
            </a:r>
            <a:br>
              <a:rPr lang="ca-ES" sz="4800" dirty="0" smtClean="0">
                <a:latin typeface="+mn-lt"/>
              </a:rPr>
            </a:br>
            <a:endParaRPr lang="ca-ES" sz="4800" dirty="0">
              <a:latin typeface="+mn-lt"/>
            </a:endParaRPr>
          </a:p>
        </p:txBody>
      </p:sp>
      <p:sp>
        <p:nvSpPr>
          <p:cNvPr id="14" name="Título 1"/>
          <p:cNvSpPr txBox="1">
            <a:spLocks/>
          </p:cNvSpPr>
          <p:nvPr/>
        </p:nvSpPr>
        <p:spPr>
          <a:xfrm>
            <a:off x="1346976" y="2860648"/>
            <a:ext cx="5291808"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smtClean="0">
                <a:solidFill>
                  <a:schemeClr val="tx1">
                    <a:lumMod val="85000"/>
                    <a:lumOff val="15000"/>
                  </a:schemeClr>
                </a:solidFill>
                <a:latin typeface="+mn-lt"/>
              </a:rPr>
              <a:t>User </a:t>
            </a:r>
            <a:r>
              <a:rPr lang="ca-ES" sz="4800" dirty="0" err="1" smtClean="0">
                <a:solidFill>
                  <a:schemeClr val="tx1">
                    <a:lumMod val="85000"/>
                    <a:lumOff val="15000"/>
                  </a:schemeClr>
                </a:solidFill>
                <a:latin typeface="+mn-lt"/>
              </a:rPr>
              <a:t>experience</a:t>
            </a:r>
            <a:endParaRPr lang="ca-ES" sz="4800" dirty="0">
              <a:latin typeface="+mn-lt"/>
            </a:endParaRPr>
          </a:p>
        </p:txBody>
      </p:sp>
      <p:sp>
        <p:nvSpPr>
          <p:cNvPr id="16" name="Título 1"/>
          <p:cNvSpPr txBox="1">
            <a:spLocks/>
          </p:cNvSpPr>
          <p:nvPr/>
        </p:nvSpPr>
        <p:spPr>
          <a:xfrm>
            <a:off x="1346975" y="3743881"/>
            <a:ext cx="8985595" cy="74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ca-ES" sz="4800" dirty="0" err="1" smtClean="0">
                <a:solidFill>
                  <a:schemeClr val="tx1">
                    <a:lumMod val="85000"/>
                    <a:lumOff val="15000"/>
                  </a:schemeClr>
                </a:solidFill>
                <a:latin typeface="+mn-lt"/>
              </a:rPr>
              <a:t>Examples</a:t>
            </a:r>
            <a:r>
              <a:rPr lang="ca-ES" sz="4800" dirty="0" smtClean="0">
                <a:solidFill>
                  <a:schemeClr val="tx1">
                    <a:lumMod val="85000"/>
                    <a:lumOff val="15000"/>
                  </a:schemeClr>
                </a:solidFill>
                <a:latin typeface="+mn-lt"/>
              </a:rPr>
              <a:t> of visual </a:t>
            </a:r>
            <a:r>
              <a:rPr lang="ca-ES" sz="4800" dirty="0" err="1" smtClean="0">
                <a:solidFill>
                  <a:schemeClr val="tx1">
                    <a:lumMod val="85000"/>
                    <a:lumOff val="15000"/>
                  </a:schemeClr>
                </a:solidFill>
                <a:latin typeface="+mn-lt"/>
              </a:rPr>
              <a:t>communication</a:t>
            </a:r>
            <a:r>
              <a:rPr lang="ca-ES" sz="4800" dirty="0" smtClean="0">
                <a:solidFill>
                  <a:schemeClr val="tx1">
                    <a:lumMod val="85000"/>
                    <a:lumOff val="15000"/>
                  </a:schemeClr>
                </a:solidFill>
                <a:latin typeface="+mn-lt"/>
              </a:rPr>
              <a:t> of </a:t>
            </a:r>
            <a:r>
              <a:rPr lang="ca-ES" sz="4800" dirty="0" err="1" smtClean="0">
                <a:solidFill>
                  <a:schemeClr val="tx1">
                    <a:lumMod val="85000"/>
                    <a:lumOff val="15000"/>
                  </a:schemeClr>
                </a:solidFill>
                <a:latin typeface="+mn-lt"/>
              </a:rPr>
              <a:t>uncertainty</a:t>
            </a:r>
            <a:r>
              <a:rPr lang="ca-ES" sz="4800" dirty="0" smtClean="0">
                <a:latin typeface="+mn-lt"/>
              </a:rPr>
              <a:t/>
            </a:r>
            <a:br>
              <a:rPr lang="ca-ES" sz="4800" dirty="0" smtClean="0">
                <a:latin typeface="+mn-lt"/>
              </a:rPr>
            </a:br>
            <a:endParaRPr lang="ca-ES" sz="4800" dirty="0">
              <a:latin typeface="+mn-lt"/>
            </a:endParaRPr>
          </a:p>
        </p:txBody>
      </p:sp>
    </p:spTree>
    <p:extLst>
      <p:ext uri="{BB962C8B-B14F-4D97-AF65-F5344CB8AC3E}">
        <p14:creationId xmlns:p14="http://schemas.microsoft.com/office/powerpoint/2010/main" val="3774259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0" y="0"/>
            <a:ext cx="12192000" cy="6858000"/>
          </a:xfrm>
          <a:prstGeom prst="rect">
            <a:avLst/>
          </a:prstGeom>
          <a:solidFill>
            <a:srgbClr val="2B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A3751"/>
              </a:solidFill>
            </a:endParaRPr>
          </a:p>
        </p:txBody>
      </p:sp>
      <p:pic>
        <p:nvPicPr>
          <p:cNvPr id="8" name="Imagen 7"/>
          <p:cNvPicPr>
            <a:picLocks noChangeAspect="1"/>
          </p:cNvPicPr>
          <p:nvPr/>
        </p:nvPicPr>
        <p:blipFill rotWithShape="1">
          <a:blip r:embed="rId2"/>
          <a:srcRect l="2937" t="20629" r="8005" b="6417"/>
          <a:stretch/>
        </p:blipFill>
        <p:spPr>
          <a:xfrm>
            <a:off x="314528" y="2674844"/>
            <a:ext cx="8505052" cy="3918995"/>
          </a:xfrm>
          <a:prstGeom prst="rect">
            <a:avLst/>
          </a:prstGeom>
        </p:spPr>
      </p:pic>
      <p:pic>
        <p:nvPicPr>
          <p:cNvPr id="9" name="Imagen 8"/>
          <p:cNvPicPr>
            <a:picLocks noChangeAspect="1"/>
          </p:cNvPicPr>
          <p:nvPr/>
        </p:nvPicPr>
        <p:blipFill rotWithShape="1">
          <a:blip r:embed="rId3"/>
          <a:srcRect l="3889" t="15185" r="35611" b="19949"/>
          <a:stretch/>
        </p:blipFill>
        <p:spPr>
          <a:xfrm>
            <a:off x="6306708" y="427342"/>
            <a:ext cx="5373014" cy="3240417"/>
          </a:xfrm>
          <a:prstGeom prst="rect">
            <a:avLst/>
          </a:prstGeom>
        </p:spPr>
      </p:pic>
      <p:sp>
        <p:nvSpPr>
          <p:cNvPr id="11" name="CuadroTexto 10"/>
          <p:cNvSpPr txBox="1"/>
          <p:nvPr/>
        </p:nvSpPr>
        <p:spPr>
          <a:xfrm>
            <a:off x="596766" y="616017"/>
            <a:ext cx="5204566" cy="461665"/>
          </a:xfrm>
          <a:prstGeom prst="rect">
            <a:avLst/>
          </a:prstGeom>
          <a:noFill/>
        </p:spPr>
        <p:txBody>
          <a:bodyPr wrap="none" rtlCol="0">
            <a:spAutoFit/>
          </a:bodyPr>
          <a:lstStyle/>
          <a:p>
            <a:r>
              <a:rPr lang="en-GB" sz="2400" b="1" dirty="0" smtClean="0">
                <a:solidFill>
                  <a:schemeClr val="bg1"/>
                </a:solidFill>
              </a:rPr>
              <a:t>www.seasonalhurricanepredictions.org</a:t>
            </a:r>
            <a:endParaRPr lang="en-GB" sz="2400" b="1" dirty="0">
              <a:solidFill>
                <a:schemeClr val="bg1"/>
              </a:solidFill>
            </a:endParaRPr>
          </a:p>
        </p:txBody>
      </p:sp>
    </p:spTree>
    <p:extLst>
      <p:ext uri="{BB962C8B-B14F-4D97-AF65-F5344CB8AC3E}">
        <p14:creationId xmlns:p14="http://schemas.microsoft.com/office/powerpoint/2010/main" val="3356993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6623</TotalTime>
  <Words>956</Words>
  <Application>Microsoft Office PowerPoint</Application>
  <PresentationFormat>Panorámica</PresentationFormat>
  <Paragraphs>103</Paragraphs>
  <Slides>26</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Wingdings</vt:lpstr>
      <vt:lpstr>Calibri</vt:lpstr>
      <vt:lpstr>Ebrima</vt:lpstr>
      <vt:lpstr>Arial Black</vt:lpstr>
      <vt:lpstr>Diseño personalizado</vt:lpstr>
      <vt:lpstr>Communication and visualisation of uncertainty in climate services</vt:lpstr>
      <vt:lpstr>Users are not climate experts</vt:lpstr>
      <vt:lpstr>Terminology </vt:lpstr>
      <vt:lpstr>Users are not climate experts</vt:lpstr>
      <vt:lpstr>UNCERTAINTY</vt:lpstr>
      <vt:lpstr>Presentación de PowerPoint</vt:lpstr>
      <vt:lpstr>Presentación de PowerPoint</vt:lpstr>
      <vt:lpstr>Terminology </vt:lpstr>
      <vt:lpstr>Presentación de PowerPoint</vt:lpstr>
      <vt:lpstr>Presentación de PowerPoint</vt:lpstr>
      <vt:lpstr>Terminology </vt:lpstr>
      <vt:lpstr>Presentación de PowerPoint</vt:lpstr>
      <vt:lpstr>A nice visualisation is a first step, but not enough</vt:lpstr>
      <vt:lpstr>A nice visualisation is a first step, but not enough</vt:lpstr>
      <vt:lpstr>Terminology </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Communicating probability and skill of seasonal forecasts</vt:lpstr>
      <vt:lpstr>MESSAGES </vt:lpstr>
      <vt:lpstr>Marta Terrado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Ribas</dc:creator>
  <cp:lastModifiedBy>Marta Terrado Casanovas</cp:lastModifiedBy>
  <cp:revision>201</cp:revision>
  <dcterms:created xsi:type="dcterms:W3CDTF">2019-06-06T09:57:11Z</dcterms:created>
  <dcterms:modified xsi:type="dcterms:W3CDTF">2020-06-17T10:53:58Z</dcterms:modified>
</cp:coreProperties>
</file>