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31"/>
  </p:notesMasterIdLst>
  <p:handoutMasterIdLst>
    <p:handoutMasterId r:id="rId32"/>
  </p:handoutMasterIdLst>
  <p:sldIdLst>
    <p:sldId id="256" r:id="rId2"/>
    <p:sldId id="409" r:id="rId3"/>
    <p:sldId id="375" r:id="rId4"/>
    <p:sldId id="383" r:id="rId5"/>
    <p:sldId id="376" r:id="rId6"/>
    <p:sldId id="398" r:id="rId7"/>
    <p:sldId id="404" r:id="rId8"/>
    <p:sldId id="399" r:id="rId9"/>
    <p:sldId id="401" r:id="rId10"/>
    <p:sldId id="397" r:id="rId11"/>
    <p:sldId id="396" r:id="rId12"/>
    <p:sldId id="411" r:id="rId13"/>
    <p:sldId id="405" r:id="rId14"/>
    <p:sldId id="407" r:id="rId15"/>
    <p:sldId id="380" r:id="rId16"/>
    <p:sldId id="412" r:id="rId17"/>
    <p:sldId id="378" r:id="rId18"/>
    <p:sldId id="381" r:id="rId19"/>
    <p:sldId id="382" r:id="rId20"/>
    <p:sldId id="385" r:id="rId21"/>
    <p:sldId id="374" r:id="rId22"/>
    <p:sldId id="348" r:id="rId23"/>
    <p:sldId id="354" r:id="rId24"/>
    <p:sldId id="356" r:id="rId25"/>
    <p:sldId id="373" r:id="rId26"/>
    <p:sldId id="357" r:id="rId27"/>
    <p:sldId id="366" r:id="rId28"/>
    <p:sldId id="403" r:id="rId29"/>
    <p:sldId id="358" r:id="rId30"/>
  </p:sldIdLst>
  <p:sldSz cx="9144000" cy="6858000" type="screen4x3"/>
  <p:notesSz cx="6797675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0099"/>
    <a:srgbClr val="4472C4"/>
    <a:srgbClr val="000000"/>
    <a:srgbClr val="FF0000"/>
    <a:srgbClr val="777777"/>
    <a:srgbClr val="FFC000"/>
    <a:srgbClr val="F8F8F8"/>
    <a:srgbClr val="A5A5A5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73" autoAdjust="0"/>
    <p:restoredTop sz="74965" autoAdjust="0"/>
  </p:normalViewPr>
  <p:slideViewPr>
    <p:cSldViewPr snapToGrid="0">
      <p:cViewPr varScale="1">
        <p:scale>
          <a:sx n="72" d="100"/>
          <a:sy n="72" d="100"/>
        </p:scale>
        <p:origin x="2946" y="72"/>
      </p:cViewPr>
      <p:guideLst>
        <p:guide orient="horz" pos="2115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8ECA2A-2B8C-490B-AAA0-09928CE82135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9E01E4-6532-4C98-BAB6-F26151C059E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6797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0A98B-92B9-4661-8148-70A28B87BFA7}" type="datetimeFigureOut">
              <a:rPr lang="es-ES" smtClean="0"/>
              <a:t>13/05/2019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10EC59-92A8-49D9-A266-1F666DA847F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9826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8236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E72-CB38-4F12-87EF-E621BD195274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04502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38490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662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9230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93079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01585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65376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49027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58867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0860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63589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42184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9298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734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7189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6560" cy="4809600"/>
          </a:xfrm>
          <a:prstGeom prst="rect">
            <a:avLst/>
          </a:prstGeom>
        </p:spPr>
        <p:txBody>
          <a:bodyPr lIns="0" tIns="0" rIns="0" bIns="0"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8" name="TextShape 2"/>
          <p:cNvSpPr txBox="1"/>
          <p:nvPr/>
        </p:nvSpPr>
        <p:spPr>
          <a:xfrm>
            <a:off x="4278240" y="10156680"/>
            <a:ext cx="3279240" cy="533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>
              <a:lnSpc>
                <a:spcPct val="100000"/>
              </a:lnSpc>
            </a:pPr>
            <a:fld id="{117079A0-4B34-4877-86A3-3BE567F9E5C2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5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80536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86163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10EC59-92A8-49D9-A266-1F666DA847F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458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10EC59-92A8-49D9-A266-1F666DA847F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316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6560" cy="48096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0" name="TextShape 2"/>
          <p:cNvSpPr txBox="1"/>
          <p:nvPr/>
        </p:nvSpPr>
        <p:spPr>
          <a:xfrm>
            <a:off x="4278240" y="10156680"/>
            <a:ext cx="3279240" cy="533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>
              <a:lnSpc>
                <a:spcPct val="100000"/>
              </a:lnSpc>
            </a:pPr>
            <a:fld id="{59CFFFEE-2889-41B4-83A2-F800AEC8EAE9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15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39570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Fir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3048000" y="6095685"/>
            <a:ext cx="6096000" cy="48753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2916" y="1631730"/>
            <a:ext cx="5026945" cy="29988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2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22916" y="4900141"/>
            <a:ext cx="5026945" cy="822742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smtClean="0"/>
              <a:t>Haga </a:t>
            </a:r>
            <a:r>
              <a:rPr lang="es-ES" dirty="0" err="1" smtClean="0"/>
              <a:t>click</a:t>
            </a:r>
            <a:r>
              <a:rPr lang="es-ES" dirty="0" smtClean="0"/>
              <a:t> aquí para modificar el subtítulo</a:t>
            </a:r>
          </a:p>
        </p:txBody>
      </p:sp>
      <p:sp>
        <p:nvSpPr>
          <p:cNvPr id="13" name="Rectángulo 12"/>
          <p:cNvSpPr/>
          <p:nvPr userDrawn="1"/>
        </p:nvSpPr>
        <p:spPr>
          <a:xfrm>
            <a:off x="1" y="6095685"/>
            <a:ext cx="3048000" cy="487533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schemeClr val="bg1"/>
              </a:solidFill>
            </a:endParaRP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244475" y="6095685"/>
            <a:ext cx="2441575" cy="4875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err="1" smtClean="0"/>
              <a:t>day</a:t>
            </a:r>
            <a:r>
              <a:rPr lang="es-ES" dirty="0" smtClean="0"/>
              <a:t>/</a:t>
            </a:r>
            <a:r>
              <a:rPr lang="es-ES" dirty="0" err="1" smtClean="0"/>
              <a:t>month</a:t>
            </a:r>
            <a:r>
              <a:rPr lang="es-ES" dirty="0" smtClean="0"/>
              <a:t>/</a:t>
            </a:r>
            <a:r>
              <a:rPr lang="es-ES" dirty="0" err="1" smtClean="0"/>
              <a:t>year</a:t>
            </a:r>
            <a:endParaRPr lang="es-ES" dirty="0"/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3722916" y="6095684"/>
            <a:ext cx="5026946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 err="1" smtClean="0"/>
              <a:t>Venue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87109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00"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64803" y="1215072"/>
            <a:ext cx="8229598" cy="4833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rgbClr val="0070C0"/>
              </a:buClr>
              <a:defRPr/>
            </a:lvl1pPr>
            <a:lvl2pPr>
              <a:buClr>
                <a:srgbClr val="0070C0"/>
              </a:buClr>
              <a:defRPr/>
            </a:lvl2pPr>
            <a:lvl3pPr>
              <a:buClr>
                <a:srgbClr val="0070C0"/>
              </a:buClr>
              <a:defRPr/>
            </a:lvl3pPr>
            <a:lvl4pPr>
              <a:buClr>
                <a:srgbClr val="0070C0"/>
              </a:buClr>
              <a:defRPr/>
            </a:lvl4pPr>
            <a:lvl5pPr>
              <a:buClr>
                <a:srgbClr val="0070C0"/>
              </a:buClr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09" y="6232144"/>
            <a:ext cx="187642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546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2000" y="877500"/>
            <a:ext cx="6840000" cy="3960000"/>
          </a:xfrm>
          <a:prstGeom prst="rect">
            <a:avLst/>
          </a:prstGeom>
        </p:spPr>
        <p:txBody>
          <a:bodyPr anchor="ctr"/>
          <a:lstStyle>
            <a:lvl1pPr algn="ctr">
              <a:defRPr sz="6000" b="1">
                <a:latin typeface="+mn-lt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01753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L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 userDrawn="1"/>
        </p:nvSpPr>
        <p:spPr>
          <a:xfrm>
            <a:off x="1991225" y="2636182"/>
            <a:ext cx="5161550" cy="901825"/>
          </a:xfrm>
          <a:prstGeom prst="rect">
            <a:avLst/>
          </a:prstGeom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s-ES" sz="7200" dirty="0" smtClean="0">
                <a:solidFill>
                  <a:schemeClr val="bg1"/>
                </a:solidFill>
              </a:rPr>
              <a:t>THANK YOU!</a:t>
            </a:r>
            <a:endParaRPr lang="es-ES" sz="7200" dirty="0">
              <a:solidFill>
                <a:schemeClr val="bg1"/>
              </a:solidFill>
            </a:endParaRPr>
          </a:p>
        </p:txBody>
      </p:sp>
      <p:sp>
        <p:nvSpPr>
          <p:cNvPr id="5" name="CuadroTexto 4"/>
          <p:cNvSpPr txBox="1"/>
          <p:nvPr userDrawn="1"/>
        </p:nvSpPr>
        <p:spPr>
          <a:xfrm>
            <a:off x="3360099" y="5922083"/>
            <a:ext cx="2407901" cy="534158"/>
          </a:xfrm>
          <a:prstGeom prst="rect">
            <a:avLst/>
          </a:prstGeom>
          <a:noFill/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s-ES" sz="3600" dirty="0" smtClean="0">
                <a:solidFill>
                  <a:schemeClr val="bg1"/>
                </a:solidFill>
              </a:rPr>
              <a:t>www.bsc.es</a:t>
            </a:r>
            <a:endParaRPr lang="es-ES" sz="3600" dirty="0">
              <a:solidFill>
                <a:schemeClr val="bg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10318" y="4101711"/>
            <a:ext cx="7323364" cy="688936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dirty="0" smtClean="0"/>
              <a:t>YOUR-EMAIL@bsc.es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7056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00"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049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459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 anchor="b"/>
          <a:lstStyle/>
          <a:p>
            <a:fld id="{4A490C5D-AEA8-4823-B9B3-806910A0ECF7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48821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900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5" r:id="rId3"/>
    <p:sldLayoutId id="2147483654" r:id="rId4"/>
    <p:sldLayoutId id="2147483656" r:id="rId5"/>
    <p:sldLayoutId id="2147483657" r:id="rId6"/>
    <p:sldLayoutId id="2147483679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sc.es/caliope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png"/><Relationship Id="rId4" Type="http://schemas.openxmlformats.org/officeDocument/2006/relationships/image" Target="../media/image5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bsc.es/caliope" TargetMode="External"/><Relationship Id="rId4" Type="http://schemas.openxmlformats.org/officeDocument/2006/relationships/image" Target="../media/image55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jpeg"/><Relationship Id="rId11" Type="http://schemas.openxmlformats.org/officeDocument/2006/relationships/image" Target="../media/image65.tiff"/><Relationship Id="rId5" Type="http://schemas.openxmlformats.org/officeDocument/2006/relationships/image" Target="../media/image59.jpe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5" Type="http://schemas.openxmlformats.org/officeDocument/2006/relationships/image" Target="../media/image71.gif"/><Relationship Id="rId4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gif"/><Relationship Id="rId3" Type="http://schemas.openxmlformats.org/officeDocument/2006/relationships/image" Target="../media/image88.gif"/><Relationship Id="rId7" Type="http://schemas.openxmlformats.org/officeDocument/2006/relationships/image" Target="../media/image92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gif"/><Relationship Id="rId5" Type="http://schemas.openxmlformats.org/officeDocument/2006/relationships/image" Target="../media/image90.gif"/><Relationship Id="rId4" Type="http://schemas.openxmlformats.org/officeDocument/2006/relationships/image" Target="../media/image89.gif"/><Relationship Id="rId9" Type="http://schemas.openxmlformats.org/officeDocument/2006/relationships/image" Target="../media/image9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gif"/><Relationship Id="rId17" Type="http://schemas.openxmlformats.org/officeDocument/2006/relationships/image" Target="../media/image34.pn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hyperlink" Target="http://www.bsc.es/caliope" TargetMode="External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bsc.es/caliope" TargetMode="Externa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600" dirty="0" err="1" smtClean="0"/>
              <a:t>Models</a:t>
            </a:r>
            <a:r>
              <a:rPr lang="fr-FR" sz="3600" dirty="0" smtClean="0"/>
              <a:t> </a:t>
            </a:r>
            <a:r>
              <a:rPr lang="fr-FR" sz="3600" dirty="0"/>
              <a:t>de </a:t>
            </a:r>
            <a:r>
              <a:rPr lang="fr-FR" sz="3600" dirty="0" err="1"/>
              <a:t>pronòstic</a:t>
            </a:r>
            <a:r>
              <a:rPr lang="fr-FR" sz="3600" dirty="0"/>
              <a:t> </a:t>
            </a:r>
            <a:r>
              <a:rPr lang="fr-FR" sz="3600" dirty="0" smtClean="0"/>
              <a:t>d’</a:t>
            </a:r>
            <a:r>
              <a:rPr lang="fr-FR" sz="3600" dirty="0" err="1" smtClean="0"/>
              <a:t>ozó</a:t>
            </a:r>
            <a:r>
              <a:rPr lang="fr-FR" sz="3600" dirty="0" smtClean="0"/>
              <a:t> </a:t>
            </a:r>
            <a:r>
              <a:rPr lang="fr-FR" sz="3600" dirty="0" err="1"/>
              <a:t>troposfèric</a:t>
            </a:r>
            <a:r>
              <a:rPr lang="fr-FR" sz="3600" dirty="0"/>
              <a:t> </a:t>
            </a:r>
            <a:r>
              <a:rPr lang="fr-FR" sz="3600" dirty="0" smtClean="0"/>
              <a:t/>
            </a:r>
            <a:br>
              <a:rPr lang="fr-FR" sz="3600" dirty="0" smtClean="0"/>
            </a:br>
            <a:r>
              <a:rPr lang="fr-FR" sz="3600" dirty="0" smtClean="0"/>
              <a:t/>
            </a:r>
            <a:br>
              <a:rPr lang="fr-FR" sz="3600" dirty="0" smtClean="0"/>
            </a:br>
            <a:r>
              <a:rPr lang="en-GB" sz="3600" dirty="0" smtClean="0"/>
              <a:t/>
            </a:r>
            <a:br>
              <a:rPr lang="en-GB" sz="3600" dirty="0" smtClean="0"/>
            </a:br>
            <a:endParaRPr lang="es-ES" sz="3600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3276600" y="3524249"/>
            <a:ext cx="5471006" cy="2022821"/>
          </a:xfrm>
        </p:spPr>
        <p:txBody>
          <a:bodyPr/>
          <a:lstStyle/>
          <a:p>
            <a:pPr algn="ctr"/>
            <a:r>
              <a:rPr lang="es-ES_tradnl" sz="1800" b="1" u="sng" dirty="0" smtClean="0"/>
              <a:t>María </a:t>
            </a:r>
            <a:r>
              <a:rPr lang="es-ES_tradnl" sz="1800" b="1" u="sng" dirty="0"/>
              <a:t>Teresa </a:t>
            </a:r>
            <a:r>
              <a:rPr lang="es-ES_tradnl" sz="1800" b="1" u="sng" dirty="0" err="1" smtClean="0"/>
              <a:t>Pay</a:t>
            </a:r>
            <a:r>
              <a:rPr lang="es-ES_tradnl" sz="1800" b="1" u="sng" dirty="0" smtClean="0"/>
              <a:t>, </a:t>
            </a:r>
            <a:r>
              <a:rPr lang="es-ES_tradnl" sz="1800" dirty="0" smtClean="0"/>
              <a:t>Oriol </a:t>
            </a:r>
            <a:r>
              <a:rPr lang="es-ES_tradnl" sz="1800" dirty="0" err="1"/>
              <a:t>Jorba</a:t>
            </a:r>
            <a:r>
              <a:rPr lang="es-ES_tradnl" sz="1800" dirty="0"/>
              <a:t>, </a:t>
            </a:r>
            <a:r>
              <a:rPr lang="es-ES_tradnl" sz="1800" dirty="0" smtClean="0"/>
              <a:t>Marc </a:t>
            </a:r>
            <a:r>
              <a:rPr lang="es-ES_tradnl" sz="1800" dirty="0"/>
              <a:t>Guevara, </a:t>
            </a:r>
            <a:r>
              <a:rPr lang="es-ES_tradnl" sz="1800" dirty="0" smtClean="0"/>
              <a:t>Miriam </a:t>
            </a:r>
            <a:r>
              <a:rPr lang="es-ES_tradnl" sz="1800" dirty="0" err="1"/>
              <a:t>Olid</a:t>
            </a:r>
            <a:r>
              <a:rPr lang="es-ES_tradnl" sz="1800" dirty="0" smtClean="0"/>
              <a:t>, Kim </a:t>
            </a:r>
            <a:r>
              <a:rPr lang="es-ES_tradnl" sz="1800" dirty="0" err="1"/>
              <a:t>Serradell</a:t>
            </a:r>
            <a:r>
              <a:rPr lang="es-ES_tradnl" sz="1800" dirty="0"/>
              <a:t>, Carles Tena, Carlos Pérez </a:t>
            </a:r>
            <a:r>
              <a:rPr lang="es-ES_tradnl" sz="1800" dirty="0" smtClean="0"/>
              <a:t>García-Pando</a:t>
            </a:r>
          </a:p>
          <a:p>
            <a:pPr algn="ctr"/>
            <a:r>
              <a:rPr lang="es-ES_tradnl" sz="1600" dirty="0" err="1" smtClean="0"/>
              <a:t>Earth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Sciences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Department</a:t>
            </a:r>
            <a:r>
              <a:rPr lang="es-ES_tradnl" sz="1600" dirty="0" smtClean="0"/>
              <a:t> – </a:t>
            </a:r>
            <a:r>
              <a:rPr lang="es-ES_tradnl" sz="1600" dirty="0" err="1" smtClean="0"/>
              <a:t>Atmospheric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Composition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Group</a:t>
            </a:r>
            <a:endParaRPr lang="es-ES_tradnl" sz="1600" dirty="0" smtClean="0"/>
          </a:p>
          <a:p>
            <a:pPr algn="ctr"/>
            <a:endParaRPr lang="es-ES_tradnl" sz="1800" dirty="0"/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GB" sz="1600" dirty="0" err="1" smtClean="0"/>
              <a:t>Colaboradores</a:t>
            </a:r>
            <a:r>
              <a:rPr lang="en-GB" sz="1600" dirty="0" smtClean="0"/>
              <a:t> </a:t>
            </a:r>
            <a:r>
              <a:rPr lang="en-GB" sz="1600" dirty="0" err="1" smtClean="0"/>
              <a:t>externos</a:t>
            </a:r>
            <a:r>
              <a:rPr lang="en-GB" sz="1600" dirty="0" smtClean="0"/>
              <a:t>: 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GB" sz="1600" dirty="0" smtClean="0"/>
              <a:t>X. </a:t>
            </a:r>
            <a:r>
              <a:rPr lang="en-GB" sz="1600" dirty="0" err="1" smtClean="0"/>
              <a:t>Querol</a:t>
            </a:r>
            <a:r>
              <a:rPr lang="en-GB" sz="1600" dirty="0" smtClean="0"/>
              <a:t> (CSIC), S. </a:t>
            </a:r>
            <a:r>
              <a:rPr lang="en-GB" sz="1600" dirty="0" err="1" smtClean="0"/>
              <a:t>Napelenok</a:t>
            </a:r>
            <a:r>
              <a:rPr lang="en-GB" sz="1600" dirty="0" smtClean="0"/>
              <a:t> (U.S. EPA), G. </a:t>
            </a:r>
            <a:r>
              <a:rPr lang="en-GB" sz="1600" dirty="0" err="1" smtClean="0"/>
              <a:t>Gangoiti</a:t>
            </a:r>
            <a:r>
              <a:rPr lang="en-GB" sz="1600" dirty="0" smtClean="0"/>
              <a:t> (</a:t>
            </a:r>
            <a:r>
              <a:rPr lang="en-GB" sz="1600" dirty="0"/>
              <a:t>Uni. </a:t>
            </a:r>
            <a:r>
              <a:rPr lang="en-GB" sz="1600" dirty="0" err="1"/>
              <a:t>Vasc</a:t>
            </a:r>
            <a:r>
              <a:rPr lang="en-GB" sz="1600" dirty="0"/>
              <a:t> </a:t>
            </a:r>
            <a:r>
              <a:rPr lang="en-GB" sz="1600" dirty="0" smtClean="0"/>
              <a:t>Country)</a:t>
            </a:r>
          </a:p>
        </p:txBody>
      </p:sp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s-ES" sz="2000" dirty="0" smtClean="0"/>
              <a:t>Barcelona</a:t>
            </a:r>
          </a:p>
          <a:p>
            <a:pPr>
              <a:spcBef>
                <a:spcPts val="0"/>
              </a:spcBef>
            </a:pPr>
            <a:r>
              <a:rPr lang="es-ES" sz="2000" dirty="0" smtClean="0"/>
              <a:t>13 mayo 2018</a:t>
            </a:r>
            <a:endParaRPr lang="es-E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751" t="5882" b="4413"/>
          <a:stretch/>
        </p:blipFill>
        <p:spPr>
          <a:xfrm>
            <a:off x="4120482" y="6095684"/>
            <a:ext cx="1793562" cy="4875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819" y="6095684"/>
            <a:ext cx="2252051" cy="51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8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712" y="1188087"/>
            <a:ext cx="5684532" cy="3880641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Air quality forecast for Catalonia</a:t>
            </a:r>
            <a:br>
              <a:rPr lang="en-GB" dirty="0"/>
            </a:br>
            <a:r>
              <a:rPr lang="en-GB" sz="2400" dirty="0"/>
              <a:t>(</a:t>
            </a:r>
            <a:r>
              <a:rPr lang="en-GB" sz="2400" dirty="0">
                <a:hlinkClick r:id="rId3"/>
              </a:rPr>
              <a:t>www.bsc.es/caliope</a:t>
            </a:r>
            <a:r>
              <a:rPr lang="en-GB" sz="2400" dirty="0"/>
              <a:t>)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1827302" y="1496395"/>
            <a:ext cx="2341505" cy="5105804"/>
            <a:chOff x="1827302" y="1496395"/>
            <a:chExt cx="2341505" cy="5105804"/>
          </a:xfrm>
        </p:grpSpPr>
        <p:cxnSp>
          <p:nvCxnSpPr>
            <p:cNvPr id="23" name="Straight Arrow Connector 22"/>
            <p:cNvCxnSpPr/>
            <p:nvPr/>
          </p:nvCxnSpPr>
          <p:spPr>
            <a:xfrm flipV="1">
              <a:off x="1827302" y="4734501"/>
              <a:ext cx="1050692" cy="1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167156" y="4379588"/>
              <a:ext cx="7272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</a:rPr>
                <a:t>1-6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2020406" y="1496395"/>
              <a:ext cx="2148401" cy="5105804"/>
              <a:chOff x="2020406" y="1496395"/>
              <a:chExt cx="2148401" cy="5105804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2020406" y="1496395"/>
                <a:ext cx="2148401" cy="5055699"/>
                <a:chOff x="1079500" y="2538899"/>
                <a:chExt cx="2148401" cy="5055699"/>
              </a:xfrm>
            </p:grpSpPr>
            <p:grpSp>
              <p:nvGrpSpPr>
                <p:cNvPr id="19" name="Group 18"/>
                <p:cNvGrpSpPr/>
                <p:nvPr/>
              </p:nvGrpSpPr>
              <p:grpSpPr>
                <a:xfrm>
                  <a:off x="1079500" y="2538899"/>
                  <a:ext cx="1584471" cy="5055699"/>
                  <a:chOff x="1079500" y="2538899"/>
                  <a:chExt cx="1584471" cy="5055699"/>
                </a:xfrm>
              </p:grpSpPr>
              <p:sp>
                <p:nvSpPr>
                  <p:cNvPr id="2" name="Rectangle 1"/>
                  <p:cNvSpPr/>
                  <p:nvPr/>
                </p:nvSpPr>
                <p:spPr>
                  <a:xfrm>
                    <a:off x="1079500" y="2538899"/>
                    <a:ext cx="176694" cy="3231211"/>
                  </a:xfrm>
                  <a:prstGeom prst="rect">
                    <a:avLst/>
                  </a:prstGeom>
                  <a:solidFill>
                    <a:srgbClr val="FF0000">
                      <a:alpha val="23922"/>
                    </a:srgbClr>
                  </a:solidFill>
                  <a:ln>
                    <a:solidFill>
                      <a:srgbClr val="FF0000">
                        <a:alpha val="32941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pic>
                <p:nvPicPr>
                  <p:cNvPr id="11" name="Picture 10"/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7908" t="9573" r="17623" b="9449"/>
                  <a:stretch/>
                </p:blipFill>
                <p:spPr>
                  <a:xfrm>
                    <a:off x="1089363" y="6111232"/>
                    <a:ext cx="1574608" cy="1483366"/>
                  </a:xfrm>
                  <a:prstGeom prst="rect">
                    <a:avLst/>
                  </a:prstGeom>
                </p:spPr>
              </p:pic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1089363" y="6118127"/>
                    <a:ext cx="1574608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1400" dirty="0" smtClean="0"/>
                      <a:t>Max 24h -2/08</a:t>
                    </a:r>
                    <a:endParaRPr lang="en-GB" sz="1400" dirty="0"/>
                  </a:p>
                </p:txBody>
              </p:sp>
            </p:grpSp>
            <p:sp>
              <p:nvSpPr>
                <p:cNvPr id="17" name="TextBox 16"/>
                <p:cNvSpPr txBox="1"/>
                <p:nvPr/>
              </p:nvSpPr>
              <p:spPr>
                <a:xfrm>
                  <a:off x="1220932" y="7332988"/>
                  <a:ext cx="2006969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100" dirty="0" smtClean="0"/>
                    <a:t>Max: 180-190 µg/m</a:t>
                  </a:r>
                  <a:r>
                    <a:rPr lang="en-GB" sz="1100" baseline="30000" dirty="0" smtClean="0"/>
                    <a:t>3</a:t>
                  </a:r>
                  <a:endParaRPr lang="en-GB" sz="1100" baseline="30000" dirty="0"/>
                </a:p>
              </p:txBody>
            </p:sp>
          </p:grpSp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870" t="17206" b="15324"/>
              <a:stretch/>
            </p:blipFill>
            <p:spPr>
              <a:xfrm>
                <a:off x="3638112" y="5109188"/>
                <a:ext cx="298888" cy="1493011"/>
              </a:xfrm>
              <a:prstGeom prst="rect">
                <a:avLst/>
              </a:prstGeom>
            </p:spPr>
          </p:pic>
        </p:grpSp>
      </p:grpSp>
      <p:grpSp>
        <p:nvGrpSpPr>
          <p:cNvPr id="7" name="Group 6"/>
          <p:cNvGrpSpPr/>
          <p:nvPr/>
        </p:nvGrpSpPr>
        <p:grpSpPr>
          <a:xfrm>
            <a:off x="4568318" y="1498600"/>
            <a:ext cx="2144278" cy="5078568"/>
            <a:chOff x="4568318" y="1498600"/>
            <a:chExt cx="2144278" cy="5078568"/>
          </a:xfrm>
        </p:grpSpPr>
        <p:grpSp>
          <p:nvGrpSpPr>
            <p:cNvPr id="20" name="Group 19"/>
            <p:cNvGrpSpPr/>
            <p:nvPr/>
          </p:nvGrpSpPr>
          <p:grpSpPr>
            <a:xfrm>
              <a:off x="4568318" y="1498600"/>
              <a:ext cx="2144278" cy="5078568"/>
              <a:chOff x="4568318" y="2819400"/>
              <a:chExt cx="2144278" cy="5078568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5"/>
              <a:srcRect l="18000" t="9207" r="17619" b="9269"/>
              <a:stretch/>
            </p:blipFill>
            <p:spPr>
              <a:xfrm>
                <a:off x="4568318" y="6389528"/>
                <a:ext cx="1588326" cy="1508440"/>
              </a:xfrm>
              <a:prstGeom prst="rect">
                <a:avLst/>
              </a:prstGeom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4609579" y="2819400"/>
                <a:ext cx="165621" cy="3250320"/>
              </a:xfrm>
              <a:prstGeom prst="rect">
                <a:avLst/>
              </a:prstGeom>
              <a:solidFill>
                <a:srgbClr val="0070C0">
                  <a:alpha val="23922"/>
                </a:srgbClr>
              </a:solidFill>
              <a:ln>
                <a:solidFill>
                  <a:srgbClr val="0070C0">
                    <a:alpha val="32941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584179" y="6387611"/>
                <a:ext cx="157246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 smtClean="0"/>
                  <a:t>Max 24h -17/08 </a:t>
                </a:r>
                <a:endParaRPr lang="en-GB" sz="140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705627" y="7636358"/>
                <a:ext cx="200696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dirty="0" smtClean="0"/>
                  <a:t>Max: 120-130 µg/m</a:t>
                </a:r>
                <a:r>
                  <a:rPr lang="en-GB" sz="1100" baseline="30000" dirty="0" smtClean="0"/>
                  <a:t>3</a:t>
                </a:r>
                <a:endParaRPr lang="en-GB" sz="1100" baseline="30000" dirty="0"/>
              </a:p>
            </p:txBody>
          </p:sp>
        </p:grp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870" t="17206" b="15324"/>
            <a:stretch/>
          </p:blipFill>
          <p:spPr>
            <a:xfrm>
              <a:off x="6208754" y="5084157"/>
              <a:ext cx="298888" cy="14930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771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935887" y="1142265"/>
            <a:ext cx="2954569" cy="4594885"/>
            <a:chOff x="5935887" y="1142265"/>
            <a:chExt cx="2954569" cy="459488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341" b="9449"/>
            <a:stretch/>
          </p:blipFill>
          <p:spPr>
            <a:xfrm>
              <a:off x="5935887" y="1142265"/>
              <a:ext cx="2954569" cy="223797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56" b="9141"/>
            <a:stretch/>
          </p:blipFill>
          <p:spPr>
            <a:xfrm>
              <a:off x="5936342" y="3504342"/>
              <a:ext cx="2953658" cy="2232808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5" y="1266370"/>
            <a:ext cx="5878287" cy="44087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70"/>
          <a:stretch/>
        </p:blipFill>
        <p:spPr>
          <a:xfrm>
            <a:off x="5163443" y="653769"/>
            <a:ext cx="772899" cy="5722156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Air quality forecast for Catalonia</a:t>
            </a:r>
            <a:br>
              <a:rPr lang="en-GB" dirty="0"/>
            </a:br>
            <a:r>
              <a:rPr lang="en-GB" sz="2400" dirty="0"/>
              <a:t>(</a:t>
            </a:r>
            <a:r>
              <a:rPr lang="en-GB" sz="2400" dirty="0">
                <a:hlinkClick r:id="rId5"/>
              </a:rPr>
              <a:t>www.bsc.es/caliope</a:t>
            </a:r>
            <a:r>
              <a:rPr lang="en-GB" sz="2400" dirty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324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1049" y="1257300"/>
            <a:ext cx="6840000" cy="3960000"/>
          </a:xfrm>
        </p:spPr>
        <p:txBody>
          <a:bodyPr/>
          <a:lstStyle/>
          <a:p>
            <a:r>
              <a:rPr lang="en-GB" dirty="0" smtClean="0"/>
              <a:t>On going works to improve the O</a:t>
            </a:r>
            <a:r>
              <a:rPr lang="en-GB" baseline="-25000" dirty="0" smtClean="0"/>
              <a:t>3</a:t>
            </a:r>
            <a:r>
              <a:rPr lang="en-GB" dirty="0" smtClean="0"/>
              <a:t> modelling</a:t>
            </a:r>
            <a:endParaRPr lang="en-GB" baseline="-25000" dirty="0"/>
          </a:p>
        </p:txBody>
      </p:sp>
    </p:spTree>
    <p:extLst>
      <p:ext uri="{BB962C8B-B14F-4D97-AF65-F5344CB8AC3E}">
        <p14:creationId xmlns:p14="http://schemas.microsoft.com/office/powerpoint/2010/main" val="56974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a-ES" sz="3600" b="1" dirty="0"/>
              <a:t>HERMESv3</a:t>
            </a:r>
            <a:endParaRPr lang="es-ES" sz="3600" b="1" dirty="0"/>
          </a:p>
        </p:txBody>
      </p:sp>
      <p:sp>
        <p:nvSpPr>
          <p:cNvPr id="4" name="Rectángulo 3"/>
          <p:cNvSpPr/>
          <p:nvPr/>
        </p:nvSpPr>
        <p:spPr>
          <a:xfrm>
            <a:off x="464803" y="1061571"/>
            <a:ext cx="8229598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python-based, open source, parallel and </a:t>
            </a: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multiscale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emission modelling framework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that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processes and estimates gas and aerosol emissions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for use 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in atmospheric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chemistry 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models.</a:t>
            </a:r>
            <a:endParaRPr kumimoji="0" lang="es-E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74" y="2409043"/>
            <a:ext cx="8886781" cy="4170432"/>
          </a:xfrm>
          <a:prstGeom prst="rect">
            <a:avLst/>
          </a:prstGeom>
        </p:spPr>
      </p:pic>
      <p:sp>
        <p:nvSpPr>
          <p:cNvPr id="5" name="Rectangle 35"/>
          <p:cNvSpPr/>
          <p:nvPr/>
        </p:nvSpPr>
        <p:spPr>
          <a:xfrm>
            <a:off x="6701547" y="6304599"/>
            <a:ext cx="22953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Guevara et al. (</a:t>
            </a:r>
            <a:r>
              <a:rPr kumimoji="0" lang="en-GB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2019, GMDD)</a:t>
            </a:r>
          </a:p>
        </p:txBody>
      </p:sp>
    </p:spTree>
    <p:extLst>
      <p:ext uri="{BB962C8B-B14F-4D97-AF65-F5344CB8AC3E}">
        <p14:creationId xmlns:p14="http://schemas.microsoft.com/office/powerpoint/2010/main" val="190453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/>
              <a:t>HERMESv3_BU: </a:t>
            </a:r>
            <a:r>
              <a:rPr lang="es-ES" sz="3600" dirty="0" err="1" smtClean="0"/>
              <a:t>Bottom</a:t>
            </a:r>
            <a:r>
              <a:rPr lang="es-ES" sz="3600" dirty="0" smtClean="0"/>
              <a:t>-up module</a:t>
            </a:r>
            <a:endParaRPr lang="es-ES" sz="3500" b="1" dirty="0"/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754" y="2980291"/>
            <a:ext cx="3677810" cy="269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93545" y="1748837"/>
            <a:ext cx="5334610" cy="4778619"/>
            <a:chOff x="41144" y="1409919"/>
            <a:chExt cx="5490191" cy="5400700"/>
          </a:xfrm>
        </p:grpSpPr>
        <p:pic>
          <p:nvPicPr>
            <p:cNvPr id="5" name="14 Imagen"/>
            <p:cNvPicPr/>
            <p:nvPr/>
          </p:nvPicPr>
          <p:blipFill rotWithShape="1">
            <a:blip r:embed="rId4" cstate="print"/>
            <a:srcRect l="29022" t="17392" r="58554" b="71672"/>
            <a:stretch/>
          </p:blipFill>
          <p:spPr bwMode="auto">
            <a:xfrm>
              <a:off x="1290621" y="1818113"/>
              <a:ext cx="1434995" cy="753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" name="Group 5"/>
            <p:cNvGrpSpPr/>
            <p:nvPr/>
          </p:nvGrpSpPr>
          <p:grpSpPr>
            <a:xfrm>
              <a:off x="2733152" y="2799338"/>
              <a:ext cx="2412117" cy="2306288"/>
              <a:chOff x="2898437" y="2720705"/>
              <a:chExt cx="2143320" cy="2093882"/>
            </a:xfrm>
          </p:grpSpPr>
          <p:pic>
            <p:nvPicPr>
              <p:cNvPr id="7" name="22 Imagen" descr="Road_Map_BCN.jpg"/>
              <p:cNvPicPr>
                <a:picLocks noChangeAspect="1"/>
              </p:cNvPicPr>
              <p:nvPr/>
            </p:nvPicPr>
            <p:blipFill>
              <a:blip r:embed="rId5" cstate="print"/>
              <a:srcRect l="7476" t="5449" r="29525" b="5449"/>
              <a:stretch>
                <a:fillRect/>
              </a:stretch>
            </p:blipFill>
            <p:spPr>
              <a:xfrm>
                <a:off x="2898437" y="2720705"/>
                <a:ext cx="2143320" cy="2093882"/>
              </a:xfrm>
              <a:prstGeom prst="rect">
                <a:avLst/>
              </a:prstGeom>
            </p:spPr>
          </p:pic>
          <p:pic>
            <p:nvPicPr>
              <p:cNvPr id="8" name="23 Imagen" descr="Road_Map_BCN.jpg"/>
              <p:cNvPicPr>
                <a:picLocks noChangeAspect="1"/>
              </p:cNvPicPr>
              <p:nvPr/>
            </p:nvPicPr>
            <p:blipFill>
              <a:blip r:embed="rId6" cstate="print"/>
              <a:srcRect l="72837" t="25497" r="3538" b="16586"/>
              <a:stretch>
                <a:fillRect/>
              </a:stretch>
            </p:blipFill>
            <p:spPr>
              <a:xfrm>
                <a:off x="4520458" y="3909783"/>
                <a:ext cx="521299" cy="882742"/>
              </a:xfrm>
              <a:prstGeom prst="rect">
                <a:avLst/>
              </a:prstGeom>
            </p:spPr>
          </p:pic>
        </p:grpSp>
        <p:pic>
          <p:nvPicPr>
            <p:cNvPr id="9" name="14 Imagen"/>
            <p:cNvPicPr/>
            <p:nvPr/>
          </p:nvPicPr>
          <p:blipFill rotWithShape="1">
            <a:blip r:embed="rId4" cstate="print"/>
            <a:srcRect l="29946" t="36424" r="57922" b="50432"/>
            <a:stretch/>
          </p:blipFill>
          <p:spPr bwMode="auto">
            <a:xfrm>
              <a:off x="1359881" y="3472793"/>
              <a:ext cx="1359981" cy="959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14 Imagen"/>
            <p:cNvPicPr/>
            <p:nvPr/>
          </p:nvPicPr>
          <p:blipFill rotWithShape="1">
            <a:blip r:embed="rId4" cstate="print"/>
            <a:srcRect l="30175" t="56316" r="58326" b="28516"/>
            <a:stretch/>
          </p:blipFill>
          <p:spPr bwMode="auto">
            <a:xfrm>
              <a:off x="1369108" y="5520125"/>
              <a:ext cx="1336462" cy="955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6 Imagen" descr="Focos_Puntuales_SNAP01_03_04_09_NOx_PI.jpg"/>
            <p:cNvPicPr>
              <a:picLocks noChangeAspect="1"/>
            </p:cNvPicPr>
            <p:nvPr/>
          </p:nvPicPr>
          <p:blipFill rotWithShape="1">
            <a:blip r:embed="rId7" cstate="print"/>
            <a:srcRect l="7460" t="18815" r="5501" b="24126"/>
            <a:stretch/>
          </p:blipFill>
          <p:spPr>
            <a:xfrm>
              <a:off x="2685421" y="1542465"/>
              <a:ext cx="2395178" cy="125350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75" y="3517755"/>
              <a:ext cx="1304732" cy="86945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656"/>
            <a:stretch/>
          </p:blipFill>
          <p:spPr>
            <a:xfrm>
              <a:off x="41578" y="1694595"/>
              <a:ext cx="1322085" cy="94924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0"/>
            <a:srcRect l="9530"/>
            <a:stretch/>
          </p:blipFill>
          <p:spPr>
            <a:xfrm>
              <a:off x="41144" y="5534627"/>
              <a:ext cx="1322519" cy="925190"/>
            </a:xfrm>
            <a:prstGeom prst="rect">
              <a:avLst/>
            </a:prstGeom>
          </p:spPr>
        </p:pic>
        <p:pic>
          <p:nvPicPr>
            <p:cNvPr id="16" name="Picture 15"/>
            <p:cNvPicPr/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2" t="9748" r="5022" b="3084"/>
            <a:stretch/>
          </p:blipFill>
          <p:spPr bwMode="auto">
            <a:xfrm rot="5400000">
              <a:off x="3087066" y="4812784"/>
              <a:ext cx="1626793" cy="236887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7" name="Right Brace 16"/>
            <p:cNvSpPr/>
            <p:nvPr/>
          </p:nvSpPr>
          <p:spPr>
            <a:xfrm>
              <a:off x="5127892" y="1409919"/>
              <a:ext cx="403443" cy="5400699"/>
            </a:xfrm>
            <a:prstGeom prst="rightBrac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464802" y="910440"/>
            <a:ext cx="8229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An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s-E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emission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s-E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model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to </a:t>
            </a:r>
            <a:r>
              <a:rPr kumimoji="0" lang="es-E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estimate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s-E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emissions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at </a:t>
            </a:r>
            <a:r>
              <a:rPr kumimoji="0" lang="es-E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the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s-E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source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s-E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level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(</a:t>
            </a:r>
            <a:r>
              <a:rPr kumimoji="0" lang="es-E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e.g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. </a:t>
            </a:r>
            <a:r>
              <a:rPr kumimoji="0" lang="es-E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road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link) </a:t>
            </a:r>
            <a:r>
              <a:rPr kumimoji="0" lang="es-E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combining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s-E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state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-of-</a:t>
            </a:r>
            <a:r>
              <a:rPr kumimoji="0" lang="es-E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the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-art </a:t>
            </a:r>
            <a:r>
              <a:rPr kumimoji="0" lang="es-E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bottom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-up </a:t>
            </a:r>
            <a:r>
              <a:rPr kumimoji="0" lang="es-E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methods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s-E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with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local </a:t>
            </a:r>
            <a:r>
              <a:rPr kumimoji="0" lang="es-E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activity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and </a:t>
            </a:r>
            <a:r>
              <a:rPr kumimoji="0" lang="es-E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emission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s-E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factors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31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agen 4"/>
          <p:cNvPicPr/>
          <p:nvPr/>
        </p:nvPicPr>
        <p:blipFill>
          <a:blip r:embed="rId3"/>
          <a:stretch/>
        </p:blipFill>
        <p:spPr>
          <a:xfrm>
            <a:off x="550559" y="2609245"/>
            <a:ext cx="7145642" cy="3791555"/>
          </a:xfrm>
          <a:prstGeom prst="rect">
            <a:avLst/>
          </a:prstGeom>
          <a:ln>
            <a:noFill/>
          </a:ln>
        </p:spPr>
      </p:pic>
      <p:sp>
        <p:nvSpPr>
          <p:cNvPr id="202" name="CustomShape 2"/>
          <p:cNvSpPr/>
          <p:nvPr/>
        </p:nvSpPr>
        <p:spPr>
          <a:xfrm>
            <a:off x="464803" y="1200150"/>
            <a:ext cx="4197082" cy="19438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7924" tIns="62954" rIns="87924" bIns="43962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Fully </a:t>
            </a:r>
            <a:r>
              <a:rPr lang="en-US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on-line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 coupling: weather-chemistry feedback 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processes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In-house developed.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Multiscale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: global to regional (up to 1km) 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scales (nesting capabilities)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Data assimilation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 system</a:t>
            </a:r>
          </a:p>
          <a:p>
            <a:pPr>
              <a:lnSpc>
                <a:spcPct val="100000"/>
              </a:lnSpc>
            </a:pP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203" name="Picture 3"/>
          <p:cNvPicPr/>
          <p:nvPr/>
        </p:nvPicPr>
        <p:blipFill>
          <a:blip r:embed="rId4"/>
          <a:stretch/>
        </p:blipFill>
        <p:spPr>
          <a:xfrm>
            <a:off x="220345" y="6030085"/>
            <a:ext cx="2342999" cy="706206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1235" y="747702"/>
            <a:ext cx="4438922" cy="3084891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pc="-1" dirty="0">
                <a:solidFill>
                  <a:srgbClr val="124484"/>
                </a:solidFill>
                <a:uFill>
                  <a:solidFill>
                    <a:srgbClr val="FFFFFF"/>
                  </a:solidFill>
                </a:uFill>
              </a:rPr>
              <a:t>MONARCH</a:t>
            </a:r>
            <a:r>
              <a:rPr lang="en-US" sz="3600" spc="-1" dirty="0" smtClean="0">
                <a:solidFill>
                  <a:srgbClr val="124484"/>
                </a:solidFill>
                <a:uFill>
                  <a:solidFill>
                    <a:srgbClr val="FFFFFF"/>
                  </a:solidFill>
                </a:uFill>
              </a:rPr>
              <a:t>: </a:t>
            </a:r>
            <a:r>
              <a:rPr lang="en-US" sz="2800" spc="-1" dirty="0">
                <a:solidFill>
                  <a:srgbClr val="124484"/>
                </a:solidFill>
                <a:uFill>
                  <a:solidFill>
                    <a:srgbClr val="FFFFFF"/>
                  </a:solidFill>
                </a:uFill>
              </a:rPr>
              <a:t>online weather-chemistry </a:t>
            </a:r>
            <a:r>
              <a:rPr lang="en-US" sz="2800" spc="-1" dirty="0" smtClean="0">
                <a:solidFill>
                  <a:srgbClr val="124484"/>
                </a:solidFill>
                <a:uFill>
                  <a:solidFill>
                    <a:srgbClr val="FFFFFF"/>
                  </a:solidFill>
                </a:uFill>
              </a:rPr>
              <a:t>model</a:t>
            </a:r>
            <a:endParaRPr lang="en-GB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2448459" y="6151516"/>
            <a:ext cx="6466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>
                <a:solidFill>
                  <a:srgbClr val="003399"/>
                </a:solidFill>
              </a:rPr>
              <a:t>CGL2006-11879/CLI, CGL2008-02818/CLI, CGL2010-19652, CGL2013-46736-R1, CSD2007-0050, </a:t>
            </a:r>
            <a:r>
              <a:rPr lang="es-ES_tradnl" sz="1600" dirty="0" smtClean="0">
                <a:solidFill>
                  <a:srgbClr val="003399"/>
                </a:solidFill>
              </a:rPr>
              <a:t>SEV-2011-00067, </a:t>
            </a:r>
            <a:r>
              <a:rPr lang="es-ES_tradnl" sz="1600" dirty="0" err="1" smtClean="0">
                <a:solidFill>
                  <a:srgbClr val="003399"/>
                </a:solidFill>
              </a:rPr>
              <a:t>now</a:t>
            </a:r>
            <a:r>
              <a:rPr lang="es-ES_tradnl" sz="1600" dirty="0" smtClean="0">
                <a:solidFill>
                  <a:srgbClr val="003399"/>
                </a:solidFill>
              </a:rPr>
              <a:t> </a:t>
            </a:r>
            <a:r>
              <a:rPr lang="es-ES_tradnl" sz="1600" dirty="0" err="1" smtClean="0">
                <a:solidFill>
                  <a:srgbClr val="003399"/>
                </a:solidFill>
              </a:rPr>
              <a:t>with</a:t>
            </a:r>
            <a:r>
              <a:rPr lang="es-ES_tradnl" sz="1600" dirty="0" smtClean="0">
                <a:solidFill>
                  <a:srgbClr val="003399"/>
                </a:solidFill>
              </a:rPr>
              <a:t> </a:t>
            </a:r>
            <a:r>
              <a:rPr lang="es-ES_tradnl" sz="1600" dirty="0">
                <a:solidFill>
                  <a:srgbClr val="003399"/>
                </a:solidFill>
              </a:rPr>
              <a:t>ERC-FRAGMENT</a:t>
            </a:r>
            <a:endParaRPr lang="en-GB" sz="1600" dirty="0">
              <a:solidFill>
                <a:srgbClr val="00339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0345" y="5782184"/>
            <a:ext cx="167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3399"/>
                </a:solidFill>
              </a:rPr>
              <a:t>Funding: </a:t>
            </a:r>
            <a:endParaRPr lang="en-GB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94319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altLang="ca-ES" sz="3500" b="1" dirty="0" smtClean="0"/>
              <a:t>Mineral dust services </a:t>
            </a:r>
            <a:endParaRPr lang="en-US" altLang="ca-ES" sz="35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563"/>
            <a:ext cx="2398713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hape 149"/>
          <p:cNvSpPr/>
          <p:nvPr/>
        </p:nvSpPr>
        <p:spPr>
          <a:xfrm>
            <a:off x="421049" y="990600"/>
            <a:ext cx="5951151" cy="4912501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US" sz="30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WMO Dust Centers </a:t>
            </a:r>
          </a:p>
          <a:p>
            <a:endParaRPr lang="en-US" sz="3000" b="1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0"/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Barcelona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Dust Forecast Center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. </a:t>
            </a:r>
          </a:p>
          <a:p>
            <a:pPr lvl="0"/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Unique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specialized WMO Center for </a:t>
            </a:r>
            <a:endParaRPr lang="en-US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0"/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mineral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dust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prediction in Europe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0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http://dust.aemet.es </a:t>
            </a:r>
            <a:endParaRPr lang="en-US" b="1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0"/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started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in 2014  - </a:t>
            </a:r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Operations</a:t>
            </a:r>
          </a:p>
          <a:p>
            <a:pPr lvl="0"/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MONARCH is the reference model</a:t>
            </a:r>
          </a:p>
          <a:p>
            <a:pPr lvl="0"/>
            <a:endParaRPr lang="en-US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lvl="0"/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SDS-WAS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. North Africa, Middle East and Europe </a:t>
            </a:r>
          </a:p>
          <a:p>
            <a:pPr lvl="0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Regional Center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. </a:t>
            </a:r>
            <a:endParaRPr lang="en-US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0"/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http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://sds-was.aemet.es </a:t>
            </a:r>
          </a:p>
          <a:p>
            <a:pPr lvl="0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started in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2010 – </a:t>
            </a:r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Research </a:t>
            </a:r>
          </a:p>
          <a:p>
            <a:pPr lvl="0"/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MONARCH is contributing to the model ensemble</a:t>
            </a:r>
          </a:p>
          <a:p>
            <a:pPr lvl="0"/>
            <a:endParaRPr lang="en-US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lvl="0"/>
            <a:endParaRPr lang="en-US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0"/>
            <a:endParaRPr lang="en-US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0"/>
            <a:endParaRPr 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Shape 15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2260" y="6318275"/>
            <a:ext cx="462825" cy="505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1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6606" y="6318274"/>
            <a:ext cx="3139400" cy="505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9" t="11687" r="20212" b="4780"/>
          <a:stretch/>
        </p:blipFill>
        <p:spPr>
          <a:xfrm>
            <a:off x="5088003" y="1460738"/>
            <a:ext cx="2568393" cy="21828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2" t="11402" r="19091" b="3610"/>
          <a:stretch/>
        </p:blipFill>
        <p:spPr>
          <a:xfrm>
            <a:off x="5966606" y="3751383"/>
            <a:ext cx="2551241" cy="217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85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142311" y="1701986"/>
            <a:ext cx="1845795" cy="13525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Copernicus Atmosphere Monitoring Service 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en-GB" sz="2400" dirty="0" smtClean="0"/>
              <a:t>Regional air quality (CAMS_50.II)</a:t>
            </a:r>
            <a:endParaRPr lang="en-GB" sz="2400" dirty="0"/>
          </a:p>
        </p:txBody>
      </p:sp>
      <p:sp>
        <p:nvSpPr>
          <p:cNvPr id="4" name="Rectangle 3"/>
          <p:cNvSpPr/>
          <p:nvPr/>
        </p:nvSpPr>
        <p:spPr>
          <a:xfrm>
            <a:off x="3841616" y="4537362"/>
            <a:ext cx="4810581" cy="167094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5597187" y="4643128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1"/>
                </a:solidFill>
              </a:rPr>
              <a:t>Products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74968" y="4944792"/>
            <a:ext cx="4677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NRT Individual &amp; Ensemble 4-Day Forecasts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NRT Individual &amp; Ensemble Analyses (DD-1)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NRT Validation &amp; Statistics 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Reanalyses (2014-2017)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42311" y="1811397"/>
            <a:ext cx="1845795" cy="107721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bg1"/>
                </a:solidFill>
              </a:rPr>
              <a:t>Inputs</a:t>
            </a:r>
            <a:endParaRPr lang="en-GB" sz="1600" b="1" dirty="0">
              <a:solidFill>
                <a:schemeClr val="bg1"/>
              </a:solidFill>
            </a:endParaRPr>
          </a:p>
          <a:p>
            <a:pPr algn="ctr"/>
            <a:r>
              <a:rPr lang="en-GB" sz="1600" b="1" dirty="0" smtClean="0">
                <a:solidFill>
                  <a:schemeClr val="bg1"/>
                </a:solidFill>
              </a:rPr>
              <a:t>Global products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R</a:t>
            </a:r>
            <a:r>
              <a:rPr lang="en-GB" sz="1600" b="1" dirty="0" smtClean="0">
                <a:solidFill>
                  <a:schemeClr val="bg1"/>
                </a:solidFill>
              </a:rPr>
              <a:t>egional emissions</a:t>
            </a:r>
          </a:p>
          <a:p>
            <a:pPr algn="ctr"/>
            <a:r>
              <a:rPr lang="en-GB" sz="1600" b="1" dirty="0" smtClean="0">
                <a:solidFill>
                  <a:schemeClr val="bg1"/>
                </a:solidFill>
              </a:rPr>
              <a:t>In situ observations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93" y="5564866"/>
            <a:ext cx="2412329" cy="6544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2124" y="1239351"/>
            <a:ext cx="6754534" cy="3115869"/>
          </a:xfrm>
          <a:prstGeom prst="rect">
            <a:avLst/>
          </a:prstGeom>
        </p:spPr>
      </p:pic>
      <p:cxnSp>
        <p:nvCxnSpPr>
          <p:cNvPr id="17" name="Straight Arrow Connector 16"/>
          <p:cNvCxnSpPr>
            <a:stCxn id="10" idx="3"/>
          </p:cNvCxnSpPr>
          <p:nvPr/>
        </p:nvCxnSpPr>
        <p:spPr>
          <a:xfrm>
            <a:off x="1988106" y="2350006"/>
            <a:ext cx="36901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094" y="4195330"/>
            <a:ext cx="2305457" cy="87607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74463" y="3826003"/>
            <a:ext cx="3093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2F5597"/>
                </a:solidFill>
              </a:rPr>
              <a:t>New operational AQ models</a:t>
            </a:r>
            <a:endParaRPr lang="en-GB" b="1" dirty="0">
              <a:solidFill>
                <a:srgbClr val="2F5597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4463" y="5215125"/>
            <a:ext cx="3093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2F5597"/>
                </a:solidFill>
              </a:rPr>
              <a:t>New candidates AQ models</a:t>
            </a:r>
            <a:endParaRPr lang="en-GB" b="1" dirty="0">
              <a:solidFill>
                <a:srgbClr val="2F5597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95550" y="1537749"/>
            <a:ext cx="26098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2F5597"/>
                </a:solidFill>
              </a:rPr>
              <a:t>7 operational AQ models</a:t>
            </a:r>
            <a:endParaRPr lang="en-GB" b="1" dirty="0">
              <a:solidFill>
                <a:srgbClr val="2F5597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l="75512" t="90654"/>
          <a:stretch/>
        </p:blipFill>
        <p:spPr>
          <a:xfrm>
            <a:off x="6138154" y="3871396"/>
            <a:ext cx="3005846" cy="52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8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264" y="3438445"/>
            <a:ext cx="5555933" cy="181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780" y="1763504"/>
            <a:ext cx="5674757" cy="185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r="33161"/>
          <a:stretch/>
        </p:blipFill>
        <p:spPr>
          <a:xfrm>
            <a:off x="4557674" y="3432720"/>
            <a:ext cx="3798535" cy="18567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r="34306"/>
          <a:stretch/>
        </p:blipFill>
        <p:spPr>
          <a:xfrm>
            <a:off x="4570085" y="1756283"/>
            <a:ext cx="3729854" cy="18549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7307" y="1568450"/>
            <a:ext cx="34732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MONARCH</a:t>
            </a:r>
            <a:endParaRPr lang="en-GB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788107" y="1568450"/>
            <a:ext cx="34698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CALIOPE (WRF-CMAQ)</a:t>
            </a:r>
            <a:endParaRPr lang="en-GB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927307" y="5452785"/>
            <a:ext cx="59593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EIONET 2015 validated  (rural, suburban, urban)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958 stations (O</a:t>
            </a:r>
            <a:r>
              <a:rPr lang="en-GB" baseline="-25000" dirty="0" smtClean="0"/>
              <a:t>3</a:t>
            </a:r>
            <a:r>
              <a:rPr lang="en-GB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774 stations (NO</a:t>
            </a:r>
            <a:r>
              <a:rPr lang="en-GB" baseline="-25000" dirty="0" smtClean="0"/>
              <a:t>2</a:t>
            </a:r>
            <a:r>
              <a:rPr lang="en-GB" dirty="0" smtClean="0"/>
              <a:t>)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MONARCH vs CALIOPE: </a:t>
            </a:r>
            <a:r>
              <a:rPr lang="en-GB" dirty="0" smtClean="0"/>
              <a:t>annual cycle</a:t>
            </a:r>
            <a:r>
              <a:rPr lang="en-GB" sz="2800" dirty="0"/>
              <a:t/>
            </a:r>
            <a:br>
              <a:rPr lang="en-GB" sz="2800" dirty="0"/>
            </a:br>
            <a:r>
              <a:rPr lang="en-GB" sz="2000" dirty="0"/>
              <a:t>Period: </a:t>
            </a:r>
            <a:r>
              <a:rPr lang="en-GB" sz="2000" dirty="0" smtClean="0"/>
              <a:t>full year </a:t>
            </a:r>
            <a:r>
              <a:rPr lang="en-GB" sz="2000" dirty="0"/>
              <a:t>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190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124484"/>
                </a:solidFill>
              </a:rPr>
              <a:t>MONARCH vs CAMS: O</a:t>
            </a:r>
            <a:r>
              <a:rPr lang="en-GB" baseline="-25000" dirty="0">
                <a:solidFill>
                  <a:srgbClr val="124484"/>
                </a:solidFill>
              </a:rPr>
              <a:t>3</a:t>
            </a:r>
            <a:r>
              <a:rPr lang="en-GB" dirty="0">
                <a:solidFill>
                  <a:srgbClr val="124484"/>
                </a:solidFill>
              </a:rPr>
              <a:t> </a:t>
            </a:r>
            <a:br>
              <a:rPr lang="en-GB" dirty="0">
                <a:solidFill>
                  <a:srgbClr val="124484"/>
                </a:solidFill>
              </a:rPr>
            </a:br>
            <a:r>
              <a:rPr lang="en-GB" sz="2000" dirty="0">
                <a:solidFill>
                  <a:srgbClr val="124484"/>
                </a:solidFill>
              </a:rPr>
              <a:t>Period: </a:t>
            </a:r>
            <a:r>
              <a:rPr lang="en-GB" sz="2000" dirty="0" smtClean="0">
                <a:solidFill>
                  <a:srgbClr val="124484"/>
                </a:solidFill>
              </a:rPr>
              <a:t>20160801-20160901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156" r="68927" b="74115"/>
          <a:stretch/>
        </p:blipFill>
        <p:spPr>
          <a:xfrm>
            <a:off x="133350" y="1818394"/>
            <a:ext cx="3066125" cy="18357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54735" t="49744" b="24483"/>
          <a:stretch/>
        </p:blipFill>
        <p:spPr>
          <a:xfrm>
            <a:off x="4779964" y="1456444"/>
            <a:ext cx="4371637" cy="166494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l="55405" r="3898" b="74115"/>
          <a:stretch/>
        </p:blipFill>
        <p:spPr>
          <a:xfrm>
            <a:off x="122574" y="3695701"/>
            <a:ext cx="4533024" cy="19284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t="49744" r="54431"/>
          <a:stretch/>
        </p:blipFill>
        <p:spPr>
          <a:xfrm>
            <a:off x="4579398" y="3082405"/>
            <a:ext cx="4401047" cy="32464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1486" y="5951529"/>
            <a:ext cx="2046514" cy="378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113 EBAS stations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34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03" y="1704772"/>
            <a:ext cx="8229598" cy="4833258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GB" sz="2800" dirty="0" smtClean="0"/>
              <a:t>The Earth Sciences Department</a:t>
            </a:r>
          </a:p>
          <a:p>
            <a:pPr>
              <a:spcBef>
                <a:spcPts val="1800"/>
              </a:spcBef>
            </a:pPr>
            <a:r>
              <a:rPr lang="en-GB" sz="2800" dirty="0" smtClean="0"/>
              <a:t>Air quality forecast system: CALIOPE</a:t>
            </a:r>
          </a:p>
          <a:p>
            <a:pPr>
              <a:spcBef>
                <a:spcPts val="1800"/>
              </a:spcBef>
            </a:pPr>
            <a:r>
              <a:rPr lang="en-GB" sz="2800" dirty="0" smtClean="0"/>
              <a:t>Improvements in the O</a:t>
            </a:r>
            <a:r>
              <a:rPr lang="en-GB" sz="2800" baseline="-25000" dirty="0" smtClean="0"/>
              <a:t>3</a:t>
            </a:r>
            <a:r>
              <a:rPr lang="en-GB" sz="2800" dirty="0" smtClean="0"/>
              <a:t> modelling</a:t>
            </a:r>
          </a:p>
          <a:p>
            <a:pPr>
              <a:spcBef>
                <a:spcPts val="1800"/>
              </a:spcBef>
            </a:pPr>
            <a:r>
              <a:rPr lang="en-GB" sz="2800" dirty="0"/>
              <a:t>Tools for the diagnosis of </a:t>
            </a:r>
            <a:r>
              <a:rPr lang="en-GB" sz="2800" dirty="0" smtClean="0"/>
              <a:t>O</a:t>
            </a:r>
            <a:r>
              <a:rPr lang="en-GB" sz="2800" baseline="-25000" dirty="0" smtClean="0"/>
              <a:t>3</a:t>
            </a:r>
          </a:p>
          <a:p>
            <a:pPr>
              <a:spcBef>
                <a:spcPts val="1800"/>
              </a:spcBef>
            </a:pPr>
            <a:r>
              <a:rPr lang="en-GB" sz="2800" dirty="0" smtClean="0"/>
              <a:t>Conclusions</a:t>
            </a:r>
            <a:endParaRPr lang="en-GB" sz="2800" dirty="0"/>
          </a:p>
        </p:txBody>
      </p:sp>
      <p:sp>
        <p:nvSpPr>
          <p:cNvPr id="4" name="Right Brace 3"/>
          <p:cNvSpPr/>
          <p:nvPr/>
        </p:nvSpPr>
        <p:spPr>
          <a:xfrm>
            <a:off x="6093418" y="2157498"/>
            <a:ext cx="445410" cy="1921015"/>
          </a:xfrm>
          <a:prstGeom prst="rightBrace">
            <a:avLst>
              <a:gd name="adj1" fmla="val 8333"/>
              <a:gd name="adj2" fmla="val 51626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6765722" y="2856395"/>
            <a:ext cx="2378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O</a:t>
            </a:r>
            <a:r>
              <a:rPr lang="en-GB" sz="2800" baseline="-25000" dirty="0" smtClean="0"/>
              <a:t>3</a:t>
            </a:r>
            <a:r>
              <a:rPr lang="en-GB" sz="2800" dirty="0" smtClean="0"/>
              <a:t> modelling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53549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000" y="169574"/>
            <a:ext cx="6840000" cy="3960000"/>
          </a:xfrm>
        </p:spPr>
        <p:txBody>
          <a:bodyPr/>
          <a:lstStyle/>
          <a:p>
            <a:r>
              <a:rPr lang="en-GB" dirty="0"/>
              <a:t>Tools for the diagnosis of O</a:t>
            </a:r>
            <a:r>
              <a:rPr lang="en-GB" baseline="-25000" dirty="0"/>
              <a:t>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031" y="3429000"/>
            <a:ext cx="514993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3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is responsible of the O</a:t>
            </a:r>
            <a:r>
              <a:rPr lang="en-US" baseline="-25000" dirty="0" smtClean="0"/>
              <a:t>3 </a:t>
            </a:r>
            <a:r>
              <a:rPr lang="en-US" dirty="0" smtClean="0"/>
              <a:t>exceedances?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6378"/>
          <a:stretch/>
        </p:blipFill>
        <p:spPr>
          <a:xfrm>
            <a:off x="2002309" y="3558607"/>
            <a:ext cx="5297080" cy="272936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20870" y="1225291"/>
            <a:ext cx="7899015" cy="2054937"/>
            <a:chOff x="620871" y="1225291"/>
            <a:chExt cx="7675964" cy="2054937"/>
          </a:xfrm>
        </p:grpSpPr>
        <p:sp>
          <p:nvSpPr>
            <p:cNvPr id="22" name="Rectangle 21"/>
            <p:cNvSpPr/>
            <p:nvPr/>
          </p:nvSpPr>
          <p:spPr>
            <a:xfrm>
              <a:off x="777269" y="1334669"/>
              <a:ext cx="7519566" cy="1945559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  <a:ln w="25400" cap="flat" cmpd="sng" algn="ctr">
              <a:solidFill>
                <a:srgbClr val="5F5F5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Content Placeholder 3"/>
            <p:cNvSpPr txBox="1">
              <a:spLocks/>
            </p:cNvSpPr>
            <p:nvPr/>
          </p:nvSpPr>
          <p:spPr>
            <a:xfrm>
              <a:off x="1223300" y="1394916"/>
              <a:ext cx="6481150" cy="155622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000" b="1" dirty="0" smtClean="0"/>
                <a:t>Source apportionment</a:t>
              </a:r>
            </a:p>
            <a:p>
              <a:pPr marL="285750" indent="-285750"/>
              <a:r>
                <a:rPr lang="en-US" sz="2000" dirty="0" smtClean="0"/>
                <a:t>Which are the economic activities </a:t>
              </a:r>
              <a:r>
                <a:rPr lang="en-US" sz="2000" b="1" dirty="0" smtClean="0"/>
                <a:t>(sectors) </a:t>
              </a:r>
              <a:r>
                <a:rPr lang="en-US" sz="2000" dirty="0" smtClean="0"/>
                <a:t>responsible for high O</a:t>
              </a:r>
              <a:r>
                <a:rPr lang="en-US" sz="2000" baseline="-25000" dirty="0" smtClean="0"/>
                <a:t>3</a:t>
              </a:r>
              <a:r>
                <a:rPr lang="en-US" sz="2000" dirty="0" smtClean="0"/>
                <a:t>? </a:t>
              </a:r>
            </a:p>
            <a:p>
              <a:pPr marL="285750" indent="-285750"/>
              <a:r>
                <a:rPr lang="en-US" sz="2000" dirty="0" smtClean="0"/>
                <a:t>Where do the precursors responsible for O</a:t>
              </a:r>
              <a:r>
                <a:rPr lang="en-US" sz="2000" baseline="-25000" dirty="0" smtClean="0"/>
                <a:t>3</a:t>
              </a:r>
              <a:r>
                <a:rPr lang="en-US" sz="2000" dirty="0" smtClean="0"/>
                <a:t> exceedances come from </a:t>
              </a:r>
              <a:r>
                <a:rPr lang="en-US" sz="2000" b="1" dirty="0" smtClean="0"/>
                <a:t>(regions)</a:t>
              </a:r>
              <a:r>
                <a:rPr lang="en-US" sz="2000" dirty="0" smtClean="0"/>
                <a:t>? 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620871" y="1225291"/>
              <a:ext cx="548640" cy="548640"/>
            </a:xfrm>
            <a:prstGeom prst="ellipse">
              <a:avLst/>
            </a:prstGeom>
            <a:solidFill>
              <a:srgbClr val="4D4D4D"/>
            </a:solidFill>
            <a:ln w="25400" cap="flat" cmpd="sng" algn="ctr">
              <a:solidFill>
                <a:srgbClr val="4D4D4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059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03" y="217893"/>
            <a:ext cx="8229598" cy="944242"/>
          </a:xfrm>
        </p:spPr>
        <p:txBody>
          <a:bodyPr/>
          <a:lstStyle/>
          <a:p>
            <a:r>
              <a:rPr lang="en-GB" sz="3200" dirty="0" smtClean="0"/>
              <a:t>O</a:t>
            </a:r>
            <a:r>
              <a:rPr lang="en-GB" sz="3200" baseline="-25000" dirty="0" smtClean="0"/>
              <a:t>3</a:t>
            </a:r>
            <a:r>
              <a:rPr lang="en-GB" sz="3200" dirty="0" smtClean="0"/>
              <a:t> source apportionment in</a:t>
            </a:r>
            <a:br>
              <a:rPr lang="en-GB" sz="3200" dirty="0" smtClean="0"/>
            </a:br>
            <a:r>
              <a:rPr lang="en-GB" sz="3200" dirty="0" smtClean="0"/>
              <a:t> the Iberian Peninsula</a:t>
            </a:r>
            <a:br>
              <a:rPr lang="en-GB" sz="3200" dirty="0" smtClean="0"/>
            </a:br>
            <a:r>
              <a:rPr lang="en-GB" sz="1600" b="0" dirty="0" smtClean="0"/>
              <a:t>Pay et al., 2019. Atmos. Chem. Phys. </a:t>
            </a:r>
            <a:r>
              <a:rPr lang="en-GB" sz="1600" b="0" dirty="0"/>
              <a:t>19, 5467–5494</a:t>
            </a:r>
            <a:endParaRPr lang="en-GB" sz="3200" b="0" dirty="0"/>
          </a:p>
        </p:txBody>
      </p:sp>
      <p:grpSp>
        <p:nvGrpSpPr>
          <p:cNvPr id="17" name="Group 16"/>
          <p:cNvGrpSpPr/>
          <p:nvPr/>
        </p:nvGrpSpPr>
        <p:grpSpPr>
          <a:xfrm>
            <a:off x="792724" y="3725684"/>
            <a:ext cx="7757962" cy="2643146"/>
            <a:chOff x="792724" y="3725684"/>
            <a:chExt cx="7757962" cy="2643146"/>
          </a:xfrm>
        </p:grpSpPr>
        <p:grpSp>
          <p:nvGrpSpPr>
            <p:cNvPr id="40" name="Group 39"/>
            <p:cNvGrpSpPr/>
            <p:nvPr/>
          </p:nvGrpSpPr>
          <p:grpSpPr>
            <a:xfrm>
              <a:off x="6172845" y="4207156"/>
              <a:ext cx="2377841" cy="2161674"/>
              <a:chOff x="949461" y="4053073"/>
              <a:chExt cx="2377841" cy="2161674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50" t="1936" r="5812" b="20574"/>
              <a:stretch/>
            </p:blipFill>
            <p:spPr>
              <a:xfrm>
                <a:off x="949461" y="4053073"/>
                <a:ext cx="2377841" cy="2161674"/>
              </a:xfrm>
              <a:prstGeom prst="rect">
                <a:avLst/>
              </a:prstGeom>
            </p:spPr>
          </p:pic>
          <p:cxnSp>
            <p:nvCxnSpPr>
              <p:cNvPr id="21" name="Straight Arrow Connector 20"/>
              <p:cNvCxnSpPr/>
              <p:nvPr/>
            </p:nvCxnSpPr>
            <p:spPr>
              <a:xfrm>
                <a:off x="1892300" y="4825218"/>
                <a:ext cx="0" cy="292882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V="1">
                <a:off x="1892300" y="5558498"/>
                <a:ext cx="0" cy="242227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 flipH="1">
                <a:off x="2133618" y="5339422"/>
                <a:ext cx="300020" cy="3176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 flipV="1">
                <a:off x="1395413" y="5339422"/>
                <a:ext cx="282418" cy="3176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/>
              <p:cNvSpPr txBox="1"/>
              <p:nvPr/>
            </p:nvSpPr>
            <p:spPr>
              <a:xfrm>
                <a:off x="1346752" y="4481306"/>
                <a:ext cx="18497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>
                    <a:solidFill>
                      <a:srgbClr val="FF0000"/>
                    </a:solidFill>
                  </a:rPr>
                  <a:t>Imported O</a:t>
                </a:r>
                <a:r>
                  <a:rPr lang="en-GB" baseline="-25000" dirty="0" smtClean="0">
                    <a:solidFill>
                      <a:srgbClr val="FF0000"/>
                    </a:solidFill>
                  </a:rPr>
                  <a:t>3</a:t>
                </a:r>
                <a:endParaRPr lang="en-GB" baseline="-25000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29" name="Picture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17" t="56356" r="14327" b="24767"/>
            <a:stretch/>
          </p:blipFill>
          <p:spPr>
            <a:xfrm>
              <a:off x="792724" y="5692357"/>
              <a:ext cx="5163181" cy="674234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5"/>
            <a:srcRect t="20321" r="43307"/>
            <a:stretch/>
          </p:blipFill>
          <p:spPr>
            <a:xfrm>
              <a:off x="3559074" y="4486324"/>
              <a:ext cx="2056794" cy="1275863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803072" y="3725684"/>
              <a:ext cx="7747613" cy="376772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tx1"/>
                  </a:solidFill>
                </a:rPr>
                <a:t>Contributions: anthropogenic emissions + imported O</a:t>
              </a:r>
              <a:r>
                <a:rPr lang="en-GB" b="1" baseline="-25000" dirty="0" smtClean="0">
                  <a:solidFill>
                    <a:schemeClr val="tx1"/>
                  </a:solidFill>
                </a:rPr>
                <a:t>3</a:t>
              </a:r>
              <a:endParaRPr lang="en-GB" b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87775" y="4496889"/>
              <a:ext cx="22637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</a:t>
              </a:r>
              <a:r>
                <a:rPr lang="en-US" dirty="0" smtClean="0"/>
                <a:t>ectors accounting 92</a:t>
              </a:r>
              <a:r>
                <a:rPr lang="en-US" dirty="0"/>
                <a:t>% of the total </a:t>
              </a:r>
              <a:r>
                <a:rPr lang="en-US" dirty="0" smtClean="0"/>
                <a:t>NO</a:t>
              </a:r>
              <a:r>
                <a:rPr lang="en-US" baseline="-25000" dirty="0" smtClean="0"/>
                <a:t>x</a:t>
              </a:r>
              <a:endParaRPr lang="en-GB" baseline="-250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87775" y="1399187"/>
            <a:ext cx="8201033" cy="2199600"/>
            <a:chOff x="887775" y="1399187"/>
            <a:chExt cx="8201033" cy="2199600"/>
          </a:xfrm>
        </p:grpSpPr>
        <p:grpSp>
          <p:nvGrpSpPr>
            <p:cNvPr id="10" name="Grupo 9"/>
            <p:cNvGrpSpPr/>
            <p:nvPr/>
          </p:nvGrpSpPr>
          <p:grpSpPr>
            <a:xfrm>
              <a:off x="2019661" y="1483620"/>
              <a:ext cx="7069147" cy="2115167"/>
              <a:chOff x="3616323" y="4186471"/>
              <a:chExt cx="7069147" cy="2115167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3931628" y="4604855"/>
                <a:ext cx="6753842" cy="1696783"/>
                <a:chOff x="3931628" y="4604855"/>
                <a:chExt cx="6753842" cy="1696783"/>
              </a:xfrm>
            </p:grpSpPr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77" t="53163" b="1642"/>
                <a:stretch/>
              </p:blipFill>
              <p:spPr>
                <a:xfrm>
                  <a:off x="3931628" y="4604855"/>
                  <a:ext cx="4696692" cy="1696783"/>
                </a:xfrm>
                <a:prstGeom prst="rect">
                  <a:avLst/>
                </a:prstGeom>
              </p:spPr>
            </p:pic>
            <p:sp>
              <p:nvSpPr>
                <p:cNvPr id="3" name="Rectangle 2"/>
                <p:cNvSpPr/>
                <p:nvPr/>
              </p:nvSpPr>
              <p:spPr>
                <a:xfrm>
                  <a:off x="7469945" y="4825218"/>
                  <a:ext cx="534572" cy="618979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" name="TextBox 7"/>
                <p:cNvSpPr txBox="1"/>
                <p:nvPr/>
              </p:nvSpPr>
              <p:spPr>
                <a:xfrm>
                  <a:off x="8504978" y="4974187"/>
                  <a:ext cx="218049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dirty="0" smtClean="0">
                      <a:solidFill>
                        <a:srgbClr val="FF0000"/>
                      </a:solidFill>
                    </a:rPr>
                    <a:t>This presentation</a:t>
                  </a:r>
                  <a:endParaRPr lang="en-GB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9" name="CuadroTexto 8"/>
              <p:cNvSpPr txBox="1"/>
              <p:nvPr/>
            </p:nvSpPr>
            <p:spPr>
              <a:xfrm rot="16200000">
                <a:off x="2875724" y="4927070"/>
                <a:ext cx="18505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>
                        <a:lumMod val="50000"/>
                      </a:schemeClr>
                    </a:solidFill>
                  </a:rPr>
                  <a:t>#exceedances</a:t>
                </a:r>
                <a:endParaRPr lang="en-US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887775" y="1399187"/>
              <a:ext cx="7747613" cy="376772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O</a:t>
              </a:r>
              <a:r>
                <a:rPr lang="en-US" b="1" baseline="-25000" dirty="0">
                  <a:solidFill>
                    <a:schemeClr val="tx1"/>
                  </a:solidFill>
                </a:rPr>
                <a:t>3</a:t>
              </a:r>
              <a:r>
                <a:rPr lang="en-US" b="1" dirty="0">
                  <a:solidFill>
                    <a:schemeClr val="tx1"/>
                  </a:solidFill>
                </a:rPr>
                <a:t> episode: 21-31 July 2012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614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6" t="11340" r="10924" b="10788"/>
          <a:stretch/>
        </p:blipFill>
        <p:spPr>
          <a:xfrm>
            <a:off x="558800" y="2495549"/>
            <a:ext cx="3072296" cy="2311401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Unravelling total</a:t>
            </a:r>
            <a:r>
              <a:rPr lang="en-GB" dirty="0" smtClean="0">
                <a:solidFill>
                  <a:srgbClr val="124484"/>
                </a:solidFill>
              </a:rPr>
              <a:t> O</a:t>
            </a:r>
            <a:r>
              <a:rPr lang="en-GB" baseline="-25000" dirty="0" smtClean="0">
                <a:solidFill>
                  <a:srgbClr val="124484"/>
                </a:solidFill>
              </a:rPr>
              <a:t>3 </a:t>
            </a:r>
            <a:endParaRPr lang="en-GB" dirty="0"/>
          </a:p>
        </p:txBody>
      </p:sp>
      <p:sp>
        <p:nvSpPr>
          <p:cNvPr id="30" name="TextBox 8"/>
          <p:cNvSpPr txBox="1"/>
          <p:nvPr/>
        </p:nvSpPr>
        <p:spPr>
          <a:xfrm>
            <a:off x="701837" y="2138994"/>
            <a:ext cx="2869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p90 O</a:t>
            </a:r>
            <a:r>
              <a:rPr lang="en-GB" b="1" baseline="-25000" dirty="0" smtClean="0"/>
              <a:t>3</a:t>
            </a:r>
            <a:r>
              <a:rPr lang="en-GB" b="1" dirty="0" smtClean="0"/>
              <a:t> for 31 Jul 2012</a:t>
            </a:r>
          </a:p>
        </p:txBody>
      </p:sp>
      <p:grpSp>
        <p:nvGrpSpPr>
          <p:cNvPr id="40" name="Grupo 39"/>
          <p:cNvGrpSpPr/>
          <p:nvPr/>
        </p:nvGrpSpPr>
        <p:grpSpPr>
          <a:xfrm>
            <a:off x="3844323" y="1073024"/>
            <a:ext cx="5598701" cy="5571428"/>
            <a:chOff x="3844323" y="1073024"/>
            <a:chExt cx="5598701" cy="5571428"/>
          </a:xfrm>
        </p:grpSpPr>
        <p:grpSp>
          <p:nvGrpSpPr>
            <p:cNvPr id="17" name="Grupo 16"/>
            <p:cNvGrpSpPr/>
            <p:nvPr/>
          </p:nvGrpSpPr>
          <p:grpSpPr>
            <a:xfrm>
              <a:off x="3844323" y="1073024"/>
              <a:ext cx="5299677" cy="5571428"/>
              <a:chOff x="3882423" y="1073024"/>
              <a:chExt cx="5299677" cy="5571428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3882423" y="1185898"/>
                <a:ext cx="5299677" cy="5458554"/>
                <a:chOff x="3882423" y="1185898"/>
                <a:chExt cx="5299677" cy="5458554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12306" y="1185898"/>
                  <a:ext cx="2626738" cy="1970054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31511" y="1186711"/>
                  <a:ext cx="2626738" cy="1970054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13186" y="2929718"/>
                  <a:ext cx="2626738" cy="1970054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13186" y="4674398"/>
                  <a:ext cx="2626738" cy="1970054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31511" y="2929716"/>
                  <a:ext cx="2626738" cy="1970054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31511" y="4669634"/>
                  <a:ext cx="2626738" cy="1970054"/>
                </a:xfrm>
                <a:prstGeom prst="rect">
                  <a:avLst/>
                </a:prstGeom>
              </p:spPr>
            </p:pic>
            <p:sp>
              <p:nvSpPr>
                <p:cNvPr id="19" name="TextBox 23"/>
                <p:cNvSpPr txBox="1">
                  <a:spLocks noChangeArrowheads="1"/>
                </p:cNvSpPr>
                <p:nvPr/>
              </p:nvSpPr>
              <p:spPr bwMode="auto">
                <a:xfrm>
                  <a:off x="5257800" y="6033498"/>
                  <a:ext cx="914400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DejaVu Sans"/>
                      <a:cs typeface="DejaVu Sans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DejaVu Sans"/>
                      <a:cs typeface="DejaVu Sans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DejaVu Sans"/>
                      <a:cs typeface="DejaVu Sans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DejaVu Sans"/>
                      <a:cs typeface="DejaVu Sans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DejaVu Sans"/>
                      <a:cs typeface="DejaVu Sans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DejaVu Sans"/>
                      <a:cs typeface="DejaVu Sans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DejaVu Sans"/>
                      <a:cs typeface="DejaVu Sans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DejaVu Sans"/>
                      <a:cs typeface="DejaVu Sans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DejaVu Sans"/>
                      <a:cs typeface="DejaVu Sans"/>
                    </a:defRPr>
                  </a:lvl9pPr>
                </a:lstStyle>
                <a:p>
                  <a:pPr algn="r" eaLnBrk="1" hangingPunct="1"/>
                  <a:r>
                    <a:rPr lang="en-US" altLang="en-US" sz="1600" b="1" dirty="0" smtClean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Others</a:t>
                  </a:r>
                  <a:endParaRPr lang="en-US" altLang="en-US" sz="16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0" name="TextBox 26"/>
                <p:cNvSpPr txBox="1">
                  <a:spLocks noChangeArrowheads="1"/>
                </p:cNvSpPr>
                <p:nvPr/>
              </p:nvSpPr>
              <p:spPr bwMode="auto">
                <a:xfrm>
                  <a:off x="7239000" y="6053000"/>
                  <a:ext cx="1302787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DejaVu Sans"/>
                      <a:cs typeface="DejaVu Sans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DejaVu Sans"/>
                      <a:cs typeface="DejaVu Sans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DejaVu Sans"/>
                      <a:cs typeface="DejaVu Sans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DejaVu Sans"/>
                      <a:cs typeface="DejaVu Sans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DejaVu Sans"/>
                      <a:cs typeface="DejaVu Sans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DejaVu Sans"/>
                      <a:cs typeface="DejaVu Sans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DejaVu Sans"/>
                      <a:cs typeface="DejaVu Sans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DejaVu Sans"/>
                      <a:cs typeface="DejaVu Sans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DejaVu Sans"/>
                      <a:cs typeface="DejaVu Sans"/>
                    </a:defRPr>
                  </a:lvl9pPr>
                </a:lstStyle>
                <a:p>
                  <a:pPr algn="r" eaLnBrk="1" hangingPunct="1"/>
                  <a:r>
                    <a:rPr lang="en-US" altLang="en-US" sz="1600" b="1" dirty="0" smtClean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Imported</a:t>
                  </a:r>
                  <a:endParaRPr lang="en-US" altLang="en-US" sz="16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" name="Rectangle 2"/>
                <p:cNvSpPr/>
                <p:nvPr/>
              </p:nvSpPr>
              <p:spPr>
                <a:xfrm>
                  <a:off x="8551068" y="1311031"/>
                  <a:ext cx="522783" cy="53334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8350" r="2316"/>
                <a:stretch/>
              </p:blipFill>
              <p:spPr>
                <a:xfrm>
                  <a:off x="8589168" y="1578149"/>
                  <a:ext cx="592932" cy="4764144"/>
                </a:xfrm>
                <a:prstGeom prst="rect">
                  <a:avLst/>
                </a:prstGeom>
              </p:spPr>
            </p:pic>
            <p:sp>
              <p:nvSpPr>
                <p:cNvPr id="21" name="TextBox 26"/>
                <p:cNvSpPr txBox="1">
                  <a:spLocks noChangeArrowheads="1"/>
                </p:cNvSpPr>
                <p:nvPr/>
              </p:nvSpPr>
              <p:spPr bwMode="auto">
                <a:xfrm>
                  <a:off x="6549205" y="4335844"/>
                  <a:ext cx="1972207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DejaVu Sans"/>
                      <a:cs typeface="DejaVu Sans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DejaVu Sans"/>
                      <a:cs typeface="DejaVu Sans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DejaVu Sans"/>
                      <a:cs typeface="DejaVu Sans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DejaVu Sans"/>
                      <a:cs typeface="DejaVu Sans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DejaVu Sans"/>
                      <a:cs typeface="DejaVu Sans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DejaVu Sans"/>
                      <a:cs typeface="DejaVu Sans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DejaVu Sans"/>
                      <a:cs typeface="DejaVu Sans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DejaVu Sans"/>
                      <a:cs typeface="DejaVu Sans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DejaVu Sans"/>
                      <a:cs typeface="DejaVu Sans"/>
                    </a:defRPr>
                  </a:lvl9pPr>
                </a:lstStyle>
                <a:p>
                  <a:pPr algn="r" eaLnBrk="1" hangingPunct="1"/>
                  <a:r>
                    <a:rPr lang="en-US" altLang="en-US" sz="1600" b="1" dirty="0" smtClean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On-road</a:t>
                  </a:r>
                  <a:endParaRPr lang="en-US" altLang="en-US" sz="16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2" name="TextBox 26"/>
                <p:cNvSpPr txBox="1">
                  <a:spLocks noChangeArrowheads="1"/>
                </p:cNvSpPr>
                <p:nvPr/>
              </p:nvSpPr>
              <p:spPr bwMode="auto">
                <a:xfrm>
                  <a:off x="3882423" y="4323144"/>
                  <a:ext cx="2329355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DejaVu Sans"/>
                      <a:cs typeface="DejaVu Sans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DejaVu Sans"/>
                      <a:cs typeface="DejaVu Sans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DejaVu Sans"/>
                      <a:cs typeface="DejaVu Sans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DejaVu Sans"/>
                      <a:cs typeface="DejaVu Sans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DejaVu Sans"/>
                      <a:cs typeface="DejaVu Sans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DejaVu Sans"/>
                      <a:cs typeface="DejaVu Sans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DejaVu Sans"/>
                      <a:cs typeface="DejaVu Sans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DejaVu Sans"/>
                      <a:cs typeface="DejaVu Sans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DejaVu Sans"/>
                      <a:cs typeface="DejaVu Sans"/>
                    </a:defRPr>
                  </a:lvl9pPr>
                </a:lstStyle>
                <a:p>
                  <a:pPr algn="r" eaLnBrk="1" hangingPunct="1"/>
                  <a:r>
                    <a:rPr lang="en-US" altLang="en-US" sz="1600" b="1" dirty="0" smtClean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Non-road</a:t>
                  </a:r>
                  <a:endParaRPr lang="en-US" altLang="en-US" sz="16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3" name="TextBox 26"/>
                <p:cNvSpPr txBox="1">
                  <a:spLocks noChangeArrowheads="1"/>
                </p:cNvSpPr>
                <p:nvPr/>
              </p:nvSpPr>
              <p:spPr bwMode="auto">
                <a:xfrm>
                  <a:off x="3892875" y="2595928"/>
                  <a:ext cx="2329355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DejaVu Sans"/>
                      <a:cs typeface="DejaVu Sans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DejaVu Sans"/>
                      <a:cs typeface="DejaVu Sans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DejaVu Sans"/>
                      <a:cs typeface="DejaVu Sans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DejaVu Sans"/>
                      <a:cs typeface="DejaVu Sans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DejaVu Sans"/>
                      <a:cs typeface="DejaVu Sans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DejaVu Sans"/>
                      <a:cs typeface="DejaVu Sans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DejaVu Sans"/>
                      <a:cs typeface="DejaVu Sans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DejaVu Sans"/>
                      <a:cs typeface="DejaVu Sans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DejaVu Sans"/>
                      <a:cs typeface="DejaVu Sans"/>
                    </a:defRPr>
                  </a:lvl9pPr>
                </a:lstStyle>
                <a:p>
                  <a:pPr algn="r" eaLnBrk="1" hangingPunct="1"/>
                  <a:r>
                    <a:rPr lang="en-US" altLang="en-US" sz="1600" b="1" dirty="0" smtClean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Power Plants</a:t>
                  </a:r>
                  <a:endParaRPr lang="en-US" altLang="en-US" sz="16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4" name="TextBox 26"/>
                <p:cNvSpPr txBox="1">
                  <a:spLocks noChangeArrowheads="1"/>
                </p:cNvSpPr>
                <p:nvPr/>
              </p:nvSpPr>
              <p:spPr bwMode="auto">
                <a:xfrm>
                  <a:off x="6206885" y="2613166"/>
                  <a:ext cx="2329355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DejaVu Sans"/>
                      <a:cs typeface="DejaVu Sans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DejaVu Sans"/>
                      <a:cs typeface="DejaVu Sans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DejaVu Sans"/>
                      <a:cs typeface="DejaVu Sans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DejaVu Sans"/>
                      <a:cs typeface="DejaVu Sans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DejaVu Sans"/>
                      <a:cs typeface="DejaVu Sans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DejaVu Sans"/>
                      <a:cs typeface="DejaVu Sans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DejaVu Sans"/>
                      <a:cs typeface="DejaVu Sans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DejaVu Sans"/>
                      <a:cs typeface="DejaVu Sans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DejaVu Sans"/>
                      <a:cs typeface="DejaVu Sans"/>
                    </a:defRPr>
                  </a:lvl9pPr>
                </a:lstStyle>
                <a:p>
                  <a:pPr algn="r" eaLnBrk="1" hangingPunct="1"/>
                  <a:r>
                    <a:rPr lang="en-US" altLang="en-US" sz="1600" b="1" dirty="0" smtClean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Industry</a:t>
                  </a:r>
                  <a:endParaRPr lang="en-US" altLang="en-US" sz="16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32" name="TextBox 8"/>
              <p:cNvSpPr txBox="1"/>
              <p:nvPr/>
            </p:nvSpPr>
            <p:spPr>
              <a:xfrm>
                <a:off x="4206491" y="1073024"/>
                <a:ext cx="431492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 smtClean="0"/>
                  <a:t>p90 O</a:t>
                </a:r>
                <a:r>
                  <a:rPr lang="en-GB" b="1" baseline="-25000" dirty="0" smtClean="0"/>
                  <a:t>3</a:t>
                </a:r>
                <a:r>
                  <a:rPr lang="en-GB" b="1" dirty="0" smtClean="0"/>
                  <a:t> contributions for 31 Jul 2012</a:t>
                </a:r>
              </a:p>
            </p:txBody>
          </p:sp>
          <p:sp>
            <p:nvSpPr>
              <p:cNvPr id="14" name="Rectángulo 13"/>
              <p:cNvSpPr/>
              <p:nvPr/>
            </p:nvSpPr>
            <p:spPr>
              <a:xfrm>
                <a:off x="4206491" y="2938468"/>
                <a:ext cx="2128048" cy="2042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ángulo 32"/>
              <p:cNvSpPr/>
              <p:nvPr/>
            </p:nvSpPr>
            <p:spPr>
              <a:xfrm>
                <a:off x="6386479" y="2945096"/>
                <a:ext cx="2128048" cy="2042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ángulo 33"/>
              <p:cNvSpPr/>
              <p:nvPr/>
            </p:nvSpPr>
            <p:spPr>
              <a:xfrm>
                <a:off x="4226371" y="4694378"/>
                <a:ext cx="2128048" cy="2042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ángulo 34"/>
              <p:cNvSpPr/>
              <p:nvPr/>
            </p:nvSpPr>
            <p:spPr>
              <a:xfrm>
                <a:off x="6406359" y="4701006"/>
                <a:ext cx="2128048" cy="2042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ángulo 15"/>
              <p:cNvSpPr/>
              <p:nvPr/>
            </p:nvSpPr>
            <p:spPr>
              <a:xfrm>
                <a:off x="3912306" y="1409699"/>
                <a:ext cx="294185" cy="49818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ángulo 36"/>
              <p:cNvSpPr/>
              <p:nvPr/>
            </p:nvSpPr>
            <p:spPr>
              <a:xfrm>
                <a:off x="6277978" y="1442831"/>
                <a:ext cx="241015" cy="49818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CuadroTexto 37"/>
            <p:cNvSpPr txBox="1"/>
            <p:nvPr/>
          </p:nvSpPr>
          <p:spPr>
            <a:xfrm>
              <a:off x="8474867" y="5549342"/>
              <a:ext cx="9681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µg/m</a:t>
              </a:r>
              <a:r>
                <a:rPr lang="en-US" sz="1200" baseline="30000" dirty="0" smtClean="0"/>
                <a:t>3</a:t>
              </a:r>
              <a:endParaRPr lang="en-US" sz="1200" baseline="30000" dirty="0"/>
            </a:p>
          </p:txBody>
        </p:sp>
      </p:grpSp>
      <p:pic>
        <p:nvPicPr>
          <p:cNvPr id="36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51" t="11340" r="3731" b="10788"/>
          <a:stretch/>
        </p:blipFill>
        <p:spPr>
          <a:xfrm>
            <a:off x="3613918" y="2191597"/>
            <a:ext cx="388240" cy="2900310"/>
          </a:xfrm>
          <a:prstGeom prst="rect">
            <a:avLst/>
          </a:prstGeom>
        </p:spPr>
      </p:pic>
      <p:sp>
        <p:nvSpPr>
          <p:cNvPr id="26" name="TextBox 26"/>
          <p:cNvSpPr txBox="1">
            <a:spLocks noChangeArrowheads="1"/>
          </p:cNvSpPr>
          <p:nvPr/>
        </p:nvSpPr>
        <p:spPr bwMode="auto">
          <a:xfrm>
            <a:off x="1228145" y="4425277"/>
            <a:ext cx="23293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9pPr>
          </a:lstStyle>
          <a:p>
            <a:pPr algn="r" eaLnBrk="1" hangingPunct="1"/>
            <a:r>
              <a:rPr lang="en-US" altLang="en-US" sz="1600" b="1" dirty="0" smtClean="0">
                <a:solidFill>
                  <a:srgbClr val="000000"/>
                </a:solidFill>
              </a:rPr>
              <a:t>Total</a:t>
            </a:r>
            <a:endParaRPr lang="en-US" altLang="en-US" sz="1600" b="1" dirty="0">
              <a:solidFill>
                <a:srgbClr val="000000"/>
              </a:solidFill>
            </a:endParaRPr>
          </a:p>
        </p:txBody>
      </p:sp>
      <p:sp>
        <p:nvSpPr>
          <p:cNvPr id="39" name="CuadroTexto 38"/>
          <p:cNvSpPr txBox="1"/>
          <p:nvPr/>
        </p:nvSpPr>
        <p:spPr>
          <a:xfrm>
            <a:off x="3502817" y="4920692"/>
            <a:ext cx="9681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µg/m</a:t>
            </a:r>
            <a:r>
              <a:rPr lang="en-US" sz="1200" baseline="30000" dirty="0" smtClean="0"/>
              <a:t>3</a:t>
            </a:r>
            <a:endParaRPr lang="en-US" sz="1200" baseline="30000" dirty="0"/>
          </a:p>
        </p:txBody>
      </p:sp>
    </p:spTree>
    <p:extLst>
      <p:ext uri="{BB962C8B-B14F-4D97-AF65-F5344CB8AC3E}">
        <p14:creationId xmlns:p14="http://schemas.microsoft.com/office/powerpoint/2010/main" val="425883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Unravelling total</a:t>
            </a:r>
            <a:r>
              <a:rPr lang="en-GB" dirty="0">
                <a:solidFill>
                  <a:srgbClr val="124484"/>
                </a:solidFill>
              </a:rPr>
              <a:t> </a:t>
            </a:r>
            <a:r>
              <a:rPr lang="en-GB" dirty="0" smtClean="0">
                <a:solidFill>
                  <a:srgbClr val="124484"/>
                </a:solidFill>
              </a:rPr>
              <a:t>O</a:t>
            </a:r>
            <a:r>
              <a:rPr lang="en-GB" baseline="-25000" dirty="0" smtClean="0">
                <a:solidFill>
                  <a:srgbClr val="124484"/>
                </a:solidFill>
              </a:rPr>
              <a:t>3</a:t>
            </a:r>
            <a:r>
              <a:rPr lang="en-GB" dirty="0" smtClean="0">
                <a:solidFill>
                  <a:srgbClr val="124484"/>
                </a:solidFill>
              </a:rPr>
              <a:t>: Catalonia region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-1433" r="-1"/>
          <a:stretch/>
        </p:blipFill>
        <p:spPr>
          <a:xfrm>
            <a:off x="4547878" y="2396415"/>
            <a:ext cx="1820047" cy="3984285"/>
          </a:xfrm>
          <a:prstGeom prst="rect">
            <a:avLst/>
          </a:prstGeom>
        </p:spPr>
      </p:pic>
      <p:sp>
        <p:nvSpPr>
          <p:cNvPr id="17" name="CuadroTexto 2"/>
          <p:cNvSpPr txBox="1"/>
          <p:nvPr/>
        </p:nvSpPr>
        <p:spPr>
          <a:xfrm>
            <a:off x="3281756" y="1179196"/>
            <a:ext cx="53463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Daily mean contribution in exceedances (MDA8 &gt; 120 µ/m</a:t>
            </a:r>
            <a:r>
              <a:rPr lang="en-US" sz="2400" b="1" baseline="30000" dirty="0" smtClean="0"/>
              <a:t>3</a:t>
            </a:r>
            <a:r>
              <a:rPr lang="en-US" sz="2400" b="1" dirty="0" smtClean="0"/>
              <a:t>)</a:t>
            </a:r>
          </a:p>
          <a:p>
            <a:pPr algn="ctr"/>
            <a:r>
              <a:rPr lang="en-US" sz="2400" b="1" dirty="0" smtClean="0"/>
              <a:t>Episode (21-31 </a:t>
            </a:r>
            <a:r>
              <a:rPr lang="en-US" sz="2400" b="1" dirty="0"/>
              <a:t>July </a:t>
            </a:r>
            <a:r>
              <a:rPr lang="en-US" sz="2400" b="1" dirty="0" smtClean="0"/>
              <a:t>2012) </a:t>
            </a:r>
            <a:endParaRPr lang="en-US" sz="2400" b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r="43307"/>
          <a:stretch/>
        </p:blipFill>
        <p:spPr>
          <a:xfrm>
            <a:off x="885371" y="3204913"/>
            <a:ext cx="2428472" cy="18906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63639" t="25169" b="27284"/>
          <a:stretch/>
        </p:blipFill>
        <p:spPr>
          <a:xfrm>
            <a:off x="885371" y="5285718"/>
            <a:ext cx="1557531" cy="8989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371" y="1194519"/>
            <a:ext cx="2206943" cy="1865538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4161183" y="6184663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MDA8 = maximum </a:t>
            </a:r>
            <a:r>
              <a:rPr lang="en-US" dirty="0"/>
              <a:t>daily 8-hour averaged</a:t>
            </a:r>
          </a:p>
        </p:txBody>
      </p:sp>
    </p:spTree>
    <p:extLst>
      <p:ext uri="{BB962C8B-B14F-4D97-AF65-F5344CB8AC3E}">
        <p14:creationId xmlns:p14="http://schemas.microsoft.com/office/powerpoint/2010/main" val="95162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Unravelling total</a:t>
            </a:r>
            <a:r>
              <a:rPr lang="en-GB" dirty="0">
                <a:solidFill>
                  <a:srgbClr val="124484"/>
                </a:solidFill>
              </a:rPr>
              <a:t> O</a:t>
            </a:r>
            <a:r>
              <a:rPr lang="en-GB" baseline="-25000" dirty="0">
                <a:solidFill>
                  <a:srgbClr val="124484"/>
                </a:solidFill>
              </a:rPr>
              <a:t>3</a:t>
            </a:r>
            <a:r>
              <a:rPr lang="en-GB" dirty="0">
                <a:solidFill>
                  <a:srgbClr val="124484"/>
                </a:solidFill>
              </a:rPr>
              <a:t>: </a:t>
            </a:r>
            <a:r>
              <a:rPr lang="en-GB" dirty="0" smtClean="0">
                <a:solidFill>
                  <a:srgbClr val="124484"/>
                </a:solidFill>
              </a:rPr>
              <a:t>Palau </a:t>
            </a:r>
            <a:r>
              <a:rPr lang="en-GB" dirty="0" err="1" smtClean="0">
                <a:solidFill>
                  <a:srgbClr val="124484"/>
                </a:solidFill>
              </a:rPr>
              <a:t>Reial</a:t>
            </a:r>
            <a:endParaRPr lang="en-GB" dirty="0"/>
          </a:p>
        </p:txBody>
      </p:sp>
      <p:sp>
        <p:nvSpPr>
          <p:cNvPr id="31" name="CuadroTexto 2"/>
          <p:cNvSpPr txBox="1"/>
          <p:nvPr/>
        </p:nvSpPr>
        <p:spPr>
          <a:xfrm>
            <a:off x="3472009" y="1193388"/>
            <a:ext cx="517669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Receptor: </a:t>
            </a:r>
            <a:r>
              <a:rPr lang="en-US" b="1" dirty="0" smtClean="0">
                <a:solidFill>
                  <a:srgbClr val="FF0000"/>
                </a:solidFill>
              </a:rPr>
              <a:t>urban station (3)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r="43307"/>
          <a:stretch/>
        </p:blipFill>
        <p:spPr>
          <a:xfrm>
            <a:off x="885371" y="3204913"/>
            <a:ext cx="2428472" cy="1890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63639" t="25169" b="27284"/>
          <a:stretch/>
        </p:blipFill>
        <p:spPr>
          <a:xfrm>
            <a:off x="885371" y="5285718"/>
            <a:ext cx="1557531" cy="8989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371" y="1194519"/>
            <a:ext cx="2206943" cy="18655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98" r="52941"/>
          <a:stretch/>
        </p:blipFill>
        <p:spPr>
          <a:xfrm>
            <a:off x="3273068" y="1699818"/>
            <a:ext cx="5490410" cy="411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37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Unravelling total</a:t>
            </a:r>
            <a:r>
              <a:rPr lang="en-GB" dirty="0">
                <a:solidFill>
                  <a:srgbClr val="124484"/>
                </a:solidFill>
              </a:rPr>
              <a:t> O</a:t>
            </a:r>
            <a:r>
              <a:rPr lang="en-GB" baseline="-25000" dirty="0">
                <a:solidFill>
                  <a:srgbClr val="124484"/>
                </a:solidFill>
              </a:rPr>
              <a:t>3</a:t>
            </a:r>
            <a:r>
              <a:rPr lang="en-GB" dirty="0">
                <a:solidFill>
                  <a:srgbClr val="124484"/>
                </a:solidFill>
              </a:rPr>
              <a:t>: </a:t>
            </a:r>
            <a:r>
              <a:rPr lang="en-GB" dirty="0" err="1" smtClean="0">
                <a:solidFill>
                  <a:srgbClr val="124484"/>
                </a:solidFill>
              </a:rPr>
              <a:t>Montseny</a:t>
            </a:r>
            <a:endParaRPr lang="en-GB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05" t="52602" r="6136" b="296"/>
          <a:stretch/>
        </p:blipFill>
        <p:spPr>
          <a:xfrm>
            <a:off x="3273068" y="1687118"/>
            <a:ext cx="5490410" cy="41196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r="43307"/>
          <a:stretch/>
        </p:blipFill>
        <p:spPr>
          <a:xfrm>
            <a:off x="885371" y="3204913"/>
            <a:ext cx="2428472" cy="18906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63639" t="25169" b="27284"/>
          <a:stretch/>
        </p:blipFill>
        <p:spPr>
          <a:xfrm>
            <a:off x="885371" y="5285718"/>
            <a:ext cx="1557531" cy="8989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371" y="1194519"/>
            <a:ext cx="2206943" cy="1865538"/>
          </a:xfrm>
          <a:prstGeom prst="rect">
            <a:avLst/>
          </a:prstGeom>
        </p:spPr>
      </p:pic>
      <p:sp>
        <p:nvSpPr>
          <p:cNvPr id="10" name="CuadroTexto 2"/>
          <p:cNvSpPr txBox="1"/>
          <p:nvPr/>
        </p:nvSpPr>
        <p:spPr>
          <a:xfrm>
            <a:off x="3472009" y="1193388"/>
            <a:ext cx="517669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Receptor: </a:t>
            </a:r>
            <a:r>
              <a:rPr lang="en-US" b="1" dirty="0" smtClean="0">
                <a:solidFill>
                  <a:srgbClr val="FF0000"/>
                </a:solidFill>
              </a:rPr>
              <a:t>rural station (4) - </a:t>
            </a:r>
            <a:r>
              <a:rPr lang="en-US" b="1" dirty="0" err="1" smtClean="0">
                <a:solidFill>
                  <a:srgbClr val="FF0000"/>
                </a:solidFill>
              </a:rPr>
              <a:t>Montseny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664762" y="5806810"/>
            <a:ext cx="4983937" cy="843571"/>
          </a:xfrm>
        </p:spPr>
        <p:txBody>
          <a:bodyPr>
            <a:noAutofit/>
          </a:bodyPr>
          <a:lstStyle/>
          <a:p>
            <a:pPr>
              <a:spcBef>
                <a:spcPts val="800"/>
              </a:spcBef>
            </a:pPr>
            <a:r>
              <a:rPr lang="en-GB" sz="1800" dirty="0" smtClean="0"/>
              <a:t>High model performance at rural background stations (bias = 4.5µg/m</a:t>
            </a:r>
            <a:r>
              <a:rPr lang="en-GB" sz="1800" baseline="30000" dirty="0" smtClean="0"/>
              <a:t>3</a:t>
            </a:r>
            <a:r>
              <a:rPr lang="en-GB" sz="1800" dirty="0" smtClean="0"/>
              <a:t> and r= 0.7)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34526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Vertical distribution of O</a:t>
            </a:r>
            <a:r>
              <a:rPr lang="en-GB" baseline="-25000" dirty="0" smtClean="0"/>
              <a:t>3</a:t>
            </a:r>
            <a:endParaRPr lang="en-GB" baseline="-25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06" y="1427492"/>
            <a:ext cx="4270113" cy="3202585"/>
          </a:xfrm>
          <a:prstGeom prst="rect">
            <a:avLst/>
          </a:prstGeom>
        </p:spPr>
      </p:pic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630599" y="4591553"/>
            <a:ext cx="4073554" cy="1199648"/>
          </a:xfrm>
        </p:spPr>
        <p:txBody>
          <a:bodyPr>
            <a:noAutofit/>
          </a:bodyPr>
          <a:lstStyle/>
          <a:p>
            <a:pPr>
              <a:spcBef>
                <a:spcPts val="800"/>
              </a:spcBef>
            </a:pPr>
            <a:r>
              <a:rPr lang="en-GB" sz="1800" dirty="0" smtClean="0"/>
              <a:t>Main </a:t>
            </a:r>
            <a:r>
              <a:rPr lang="en-GB" sz="1800" dirty="0"/>
              <a:t>contributor to </a:t>
            </a:r>
            <a:r>
              <a:rPr lang="en-GB" sz="1800" dirty="0" smtClean="0"/>
              <a:t>concentration </a:t>
            </a:r>
            <a:r>
              <a:rPr lang="en-GB" sz="1800" dirty="0"/>
              <a:t>overall </a:t>
            </a:r>
            <a:r>
              <a:rPr lang="en-GB" sz="1800" dirty="0" smtClean="0"/>
              <a:t>(background levels). </a:t>
            </a:r>
          </a:p>
          <a:p>
            <a:pPr>
              <a:spcBef>
                <a:spcPts val="800"/>
              </a:spcBef>
            </a:pPr>
            <a:r>
              <a:rPr lang="en-GB" sz="1800" dirty="0" smtClean="0"/>
              <a:t>Processes: advection </a:t>
            </a:r>
            <a:r>
              <a:rPr lang="en-GB" sz="1800" dirty="0"/>
              <a:t>+ vertical mixing</a:t>
            </a:r>
            <a:r>
              <a:rPr lang="en-GB" sz="1800" dirty="0" smtClean="0"/>
              <a:t>.</a:t>
            </a:r>
            <a:endParaRPr lang="en-GB" sz="1800" dirty="0"/>
          </a:p>
        </p:txBody>
      </p:sp>
      <p:grpSp>
        <p:nvGrpSpPr>
          <p:cNvPr id="7" name="Grupo 6"/>
          <p:cNvGrpSpPr/>
          <p:nvPr/>
        </p:nvGrpSpPr>
        <p:grpSpPr>
          <a:xfrm>
            <a:off x="934467" y="1388078"/>
            <a:ext cx="8033785" cy="5058204"/>
            <a:chOff x="934467" y="1388078"/>
            <a:chExt cx="8033785" cy="5058204"/>
          </a:xfrm>
        </p:grpSpPr>
        <p:sp>
          <p:nvSpPr>
            <p:cNvPr id="2" name="CuadroTexto 1"/>
            <p:cNvSpPr txBox="1"/>
            <p:nvPr/>
          </p:nvSpPr>
          <p:spPr>
            <a:xfrm>
              <a:off x="3811017" y="2552700"/>
              <a:ext cx="1817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E</a:t>
              </a:r>
            </a:p>
          </p:txBody>
        </p:sp>
        <p:sp>
          <p:nvSpPr>
            <p:cNvPr id="16" name="CuadroTexto 15"/>
            <p:cNvSpPr txBox="1"/>
            <p:nvPr/>
          </p:nvSpPr>
          <p:spPr>
            <a:xfrm>
              <a:off x="934467" y="2571750"/>
              <a:ext cx="1817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W</a:t>
              </a:r>
              <a:endParaRPr lang="en-US" b="1" dirty="0"/>
            </a:p>
          </p:txBody>
        </p:sp>
        <p:grpSp>
          <p:nvGrpSpPr>
            <p:cNvPr id="5" name="Grupo 4"/>
            <p:cNvGrpSpPr/>
            <p:nvPr/>
          </p:nvGrpSpPr>
          <p:grpSpPr>
            <a:xfrm>
              <a:off x="957263" y="1388078"/>
              <a:ext cx="8010989" cy="5058204"/>
              <a:chOff x="957263" y="1388078"/>
              <a:chExt cx="8010989" cy="5058204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957263" y="1388078"/>
                <a:ext cx="8010989" cy="4660915"/>
                <a:chOff x="1016897" y="1427828"/>
                <a:chExt cx="8010989" cy="4660915"/>
              </a:xfrm>
            </p:grpSpPr>
            <p:cxnSp>
              <p:nvCxnSpPr>
                <p:cNvPr id="3" name="Straight Connector 2"/>
                <p:cNvCxnSpPr/>
                <p:nvPr/>
              </p:nvCxnSpPr>
              <p:spPr>
                <a:xfrm>
                  <a:off x="1016897" y="2887725"/>
                  <a:ext cx="3206933" cy="1495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250" t="52931" r="6250"/>
                <a:stretch/>
              </p:blipFill>
              <p:spPr>
                <a:xfrm>
                  <a:off x="4682620" y="1427828"/>
                  <a:ext cx="4345266" cy="1644993"/>
                </a:xfrm>
                <a:prstGeom prst="rect">
                  <a:avLst/>
                </a:prstGeom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250" t="52931" r="6250"/>
                <a:stretch/>
              </p:blipFill>
              <p:spPr>
                <a:xfrm>
                  <a:off x="4682619" y="2938760"/>
                  <a:ext cx="4345267" cy="1644994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250" t="52931" r="6250"/>
                <a:stretch/>
              </p:blipFill>
              <p:spPr>
                <a:xfrm>
                  <a:off x="4682619" y="4443749"/>
                  <a:ext cx="4345267" cy="1644994"/>
                </a:xfrm>
                <a:prstGeom prst="rect">
                  <a:avLst/>
                </a:prstGeom>
              </p:spPr>
            </p:pic>
          </p:grpSp>
          <p:grpSp>
            <p:nvGrpSpPr>
              <p:cNvPr id="4" name="Grupo 3"/>
              <p:cNvGrpSpPr/>
              <p:nvPr/>
            </p:nvGrpSpPr>
            <p:grpSpPr>
              <a:xfrm>
                <a:off x="4954017" y="6057900"/>
                <a:ext cx="3224146" cy="388382"/>
                <a:chOff x="4954017" y="6057900"/>
                <a:chExt cx="3224146" cy="388382"/>
              </a:xfrm>
            </p:grpSpPr>
            <p:cxnSp>
              <p:nvCxnSpPr>
                <p:cNvPr id="20" name="Straight Connector 2"/>
                <p:cNvCxnSpPr/>
                <p:nvPr/>
              </p:nvCxnSpPr>
              <p:spPr>
                <a:xfrm>
                  <a:off x="4971230" y="6357832"/>
                  <a:ext cx="3206933" cy="1495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2" name="CuadroTexto 21"/>
                <p:cNvSpPr txBox="1"/>
                <p:nvPr/>
              </p:nvSpPr>
              <p:spPr>
                <a:xfrm>
                  <a:off x="7830567" y="6057900"/>
                  <a:ext cx="18172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/>
                    <a:t>E</a:t>
                  </a:r>
                </a:p>
              </p:txBody>
            </p:sp>
            <p:sp>
              <p:nvSpPr>
                <p:cNvPr id="23" name="CuadroTexto 22"/>
                <p:cNvSpPr txBox="1"/>
                <p:nvPr/>
              </p:nvSpPr>
              <p:spPr>
                <a:xfrm>
                  <a:off x="4954017" y="6076950"/>
                  <a:ext cx="18172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W</a:t>
                  </a:r>
                  <a:endParaRPr lang="en-US" b="1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6415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049950"/>
            <a:ext cx="8030629" cy="5386513"/>
          </a:xfrm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GB" sz="1800" b="1" dirty="0"/>
              <a:t>1</a:t>
            </a:r>
            <a:r>
              <a:rPr lang="en-GB" sz="1800" b="1" dirty="0" smtClean="0"/>
              <a:t>. Models </a:t>
            </a:r>
            <a:r>
              <a:rPr lang="en-GB" sz="1800" b="1" dirty="0"/>
              <a:t>together with observations provide complementary and necessary information for the diagnosis and prediction of O</a:t>
            </a:r>
            <a:r>
              <a:rPr lang="en-GB" sz="1800" b="1" baseline="-25000" dirty="0"/>
              <a:t>3</a:t>
            </a:r>
            <a:r>
              <a:rPr lang="en-GB" sz="1800" b="1" dirty="0"/>
              <a:t> episodes</a:t>
            </a:r>
            <a:r>
              <a:rPr lang="en-GB" sz="1800" b="1" dirty="0" smtClean="0"/>
              <a:t>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GB" sz="1800" b="1" dirty="0" smtClean="0"/>
              <a:t>2. The </a:t>
            </a:r>
            <a:r>
              <a:rPr lang="en-GB" sz="1800" b="1" dirty="0"/>
              <a:t>improvement of models is necessary to improve the diagnosis of O</a:t>
            </a:r>
            <a:r>
              <a:rPr lang="en-GB" sz="1800" b="1" baseline="-25000" dirty="0"/>
              <a:t>3</a:t>
            </a:r>
            <a:r>
              <a:rPr lang="en-GB" sz="1800" b="1" dirty="0" smtClean="0"/>
              <a:t>:</a:t>
            </a:r>
            <a:endParaRPr lang="es-ES" sz="1800" b="1" dirty="0" smtClean="0"/>
          </a:p>
          <a:p>
            <a:pPr marL="457200" lvl="1" indent="0">
              <a:spcBef>
                <a:spcPts val="1200"/>
              </a:spcBef>
              <a:buNone/>
            </a:pPr>
            <a:r>
              <a:rPr lang="en-GB" sz="1800" b="1" dirty="0"/>
              <a:t>2.1 Emissions | </a:t>
            </a:r>
            <a:r>
              <a:rPr lang="en-GB" sz="1800" dirty="0"/>
              <a:t>Regular update of the emissions </a:t>
            </a:r>
            <a:r>
              <a:rPr lang="en-GB" sz="1800" dirty="0" smtClean="0"/>
              <a:t>inventories and estimation </a:t>
            </a:r>
            <a:r>
              <a:rPr lang="en-GB" sz="1800" dirty="0" smtClean="0"/>
              <a:t>methodologies: speciation of VOCs from industry and solvents, biogenic VOCs, and soil NOx.</a:t>
            </a:r>
            <a:endParaRPr lang="en-GB" sz="1800" dirty="0" smtClean="0"/>
          </a:p>
          <a:p>
            <a:pPr marL="457200" lvl="1" indent="0">
              <a:spcBef>
                <a:spcPts val="1200"/>
              </a:spcBef>
              <a:buNone/>
            </a:pPr>
            <a:r>
              <a:rPr lang="en-GB" sz="1800" b="1" dirty="0"/>
              <a:t>2.2. Meteorology | </a:t>
            </a:r>
            <a:r>
              <a:rPr lang="en-GB" sz="1800" dirty="0"/>
              <a:t>Improvement of the stratification in </a:t>
            </a:r>
            <a:r>
              <a:rPr lang="en-GB" sz="1800" dirty="0" smtClean="0"/>
              <a:t>stagnant conditions and mesoscale phenomena (sea breezes and thermal circulation).</a:t>
            </a:r>
          </a:p>
          <a:p>
            <a:pPr marL="457200" lvl="1" indent="0">
              <a:spcBef>
                <a:spcPts val="1200"/>
              </a:spcBef>
              <a:buNone/>
            </a:pPr>
            <a:r>
              <a:rPr lang="en-GB" sz="1800" b="1" dirty="0"/>
              <a:t>2.3. Chemistry | </a:t>
            </a:r>
            <a:r>
              <a:rPr lang="en-GB" sz="1800" dirty="0"/>
              <a:t>Coupling with the meteorological model and improvement of the chemical </a:t>
            </a:r>
            <a:r>
              <a:rPr lang="en-GB" sz="1800" dirty="0" smtClean="0"/>
              <a:t>mechanisms.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GB" sz="1800" b="1" dirty="0"/>
              <a:t>3. The new sources contribution techniques allow:</a:t>
            </a:r>
          </a:p>
          <a:p>
            <a:pPr marL="457200" lvl="1" indent="0">
              <a:spcBef>
                <a:spcPts val="1200"/>
              </a:spcBef>
              <a:buNone/>
            </a:pPr>
            <a:r>
              <a:rPr lang="en-GB" sz="1800" b="1" dirty="0"/>
              <a:t>3.1 </a:t>
            </a:r>
            <a:r>
              <a:rPr lang="en-GB" sz="1800" dirty="0"/>
              <a:t>Estimate the </a:t>
            </a:r>
            <a:r>
              <a:rPr lang="en-GB" sz="1800" b="1" dirty="0"/>
              <a:t>dominant </a:t>
            </a:r>
            <a:r>
              <a:rPr lang="en-GB" sz="1800" b="1" dirty="0" smtClean="0"/>
              <a:t>regional/local </a:t>
            </a:r>
            <a:r>
              <a:rPr lang="en-GB" sz="1800" b="1" dirty="0"/>
              <a:t>contribution</a:t>
            </a:r>
            <a:r>
              <a:rPr lang="en-GB" sz="1800" dirty="0"/>
              <a:t> in episodes of O</a:t>
            </a:r>
            <a:r>
              <a:rPr lang="en-GB" sz="1800" baseline="-25000" dirty="0"/>
              <a:t>3</a:t>
            </a:r>
            <a:r>
              <a:rPr lang="en-GB" sz="1800" dirty="0"/>
              <a:t>. Next: Identify key </a:t>
            </a:r>
            <a:r>
              <a:rPr lang="en-GB" sz="1800" dirty="0" smtClean="0"/>
              <a:t>emission </a:t>
            </a:r>
            <a:r>
              <a:rPr lang="en-GB" sz="1800" dirty="0"/>
              <a:t>sectors.</a:t>
            </a:r>
          </a:p>
          <a:p>
            <a:pPr marL="457200" lvl="1" indent="0">
              <a:spcBef>
                <a:spcPts val="1200"/>
              </a:spcBef>
              <a:buNone/>
            </a:pPr>
            <a:r>
              <a:rPr lang="en-GB" sz="1800" b="1" dirty="0"/>
              <a:t>3.2. </a:t>
            </a:r>
            <a:r>
              <a:rPr lang="en-GB" sz="1800" dirty="0"/>
              <a:t>Estimate </a:t>
            </a:r>
            <a:r>
              <a:rPr lang="en-GB" sz="1800" b="1" dirty="0" smtClean="0"/>
              <a:t>imported O</a:t>
            </a:r>
            <a:r>
              <a:rPr lang="en-GB" sz="1800" b="1" baseline="-25000" dirty="0" smtClean="0"/>
              <a:t>3</a:t>
            </a:r>
            <a:r>
              <a:rPr lang="en-GB" sz="1800" dirty="0" smtClean="0"/>
              <a:t> to </a:t>
            </a:r>
            <a:r>
              <a:rPr lang="en-GB" sz="1800" dirty="0"/>
              <a:t>the Iberian Peninsula, which, on average, contributes significantly to O</a:t>
            </a:r>
            <a:r>
              <a:rPr lang="en-GB" sz="1800" baseline="-25000" dirty="0"/>
              <a:t>3</a:t>
            </a:r>
            <a:r>
              <a:rPr lang="en-GB" sz="1800" dirty="0"/>
              <a:t> levels in summer (background). Next: Quantify the relative importance of imported vs. </a:t>
            </a:r>
            <a:r>
              <a:rPr lang="en-GB" sz="1800" dirty="0" smtClean="0"/>
              <a:t>regional/local </a:t>
            </a:r>
            <a:r>
              <a:rPr lang="en-GB" sz="1800" dirty="0"/>
              <a:t>O</a:t>
            </a:r>
            <a:r>
              <a:rPr lang="en-GB" sz="1800" baseline="-25000" dirty="0"/>
              <a:t>3</a:t>
            </a:r>
            <a:r>
              <a:rPr lang="en-GB" sz="1800" dirty="0"/>
              <a:t>.</a:t>
            </a:r>
            <a:endParaRPr lang="en-GB" sz="1800" dirty="0" smtClean="0"/>
          </a:p>
        </p:txBody>
      </p:sp>
    </p:spTree>
    <p:extLst>
      <p:ext uri="{BB962C8B-B14F-4D97-AF65-F5344CB8AC3E}">
        <p14:creationId xmlns:p14="http://schemas.microsoft.com/office/powerpoint/2010/main" val="157535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155373" y="2148061"/>
            <a:ext cx="5822371" cy="4601260"/>
          </a:xfrm>
          <a:prstGeom prst="rect">
            <a:avLst/>
          </a:prstGeom>
          <a:solidFill>
            <a:srgbClr val="7F7F7F">
              <a:alpha val="23137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accent1"/>
                </a:solidFill>
              </a:rPr>
              <a:t>Acknowledgments </a:t>
            </a:r>
            <a:endParaRPr lang="en-GB" sz="1600" b="1" dirty="0" smtClean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accent1"/>
                </a:solidFill>
              </a:rPr>
              <a:t>Spanish </a:t>
            </a:r>
            <a:r>
              <a:rPr lang="en-GB" sz="1600" dirty="0">
                <a:solidFill>
                  <a:schemeClr val="accent1"/>
                </a:solidFill>
              </a:rPr>
              <a:t>Ministry of Economy and Competitiveness (PAISA </a:t>
            </a:r>
            <a:r>
              <a:rPr lang="en-GB" sz="1600" dirty="0" smtClean="0">
                <a:solidFill>
                  <a:schemeClr val="accent1"/>
                </a:solidFill>
              </a:rPr>
              <a:t>, CGL2016-75725-R</a:t>
            </a:r>
            <a:r>
              <a:rPr lang="en-GB" sz="1600" dirty="0">
                <a:solidFill>
                  <a:schemeClr val="accent1"/>
                </a:solidFill>
              </a:rPr>
              <a:t>). </a:t>
            </a:r>
            <a:endParaRPr lang="en-GB" sz="1600" dirty="0" smtClean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accent1"/>
                </a:solidFill>
              </a:rPr>
              <a:t>“</a:t>
            </a:r>
            <a:r>
              <a:rPr lang="en-GB" sz="1600" dirty="0">
                <a:solidFill>
                  <a:schemeClr val="accent1"/>
                </a:solidFill>
              </a:rPr>
              <a:t>Red Española de </a:t>
            </a:r>
            <a:r>
              <a:rPr lang="en-GB" sz="1600" dirty="0" err="1">
                <a:solidFill>
                  <a:schemeClr val="accent1"/>
                </a:solidFill>
              </a:rPr>
              <a:t>Supercomputación</a:t>
            </a:r>
            <a:r>
              <a:rPr lang="en-GB" sz="1600" dirty="0">
                <a:solidFill>
                  <a:schemeClr val="accent1"/>
                </a:solidFill>
              </a:rPr>
              <a:t>” (AECT-2017-1-0008). </a:t>
            </a:r>
            <a:endParaRPr lang="en-GB" sz="1600" dirty="0" smtClean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PRACE for awarding access to </a:t>
            </a:r>
            <a:r>
              <a:rPr lang="en-US" sz="1600" dirty="0" err="1">
                <a:solidFill>
                  <a:schemeClr val="accent1"/>
                </a:solidFill>
              </a:rPr>
              <a:t>MareNostrum</a:t>
            </a:r>
            <a:r>
              <a:rPr lang="en-US" sz="1600" dirty="0">
                <a:solidFill>
                  <a:schemeClr val="accent1"/>
                </a:solidFill>
              </a:rPr>
              <a:t> 4 </a:t>
            </a:r>
            <a:r>
              <a:rPr lang="en-US" sz="1600" dirty="0" smtClean="0">
                <a:solidFill>
                  <a:schemeClr val="accent1"/>
                </a:solidFill>
              </a:rPr>
              <a:t>through </a:t>
            </a:r>
            <a:r>
              <a:rPr lang="en-US" sz="1600" dirty="0">
                <a:solidFill>
                  <a:schemeClr val="accent1"/>
                </a:solidFill>
              </a:rPr>
              <a:t>the </a:t>
            </a:r>
            <a:r>
              <a:rPr lang="en-US" sz="1600" dirty="0" err="1">
                <a:solidFill>
                  <a:schemeClr val="accent1"/>
                </a:solidFill>
              </a:rPr>
              <a:t>eFRAGMENT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smtClean="0">
                <a:solidFill>
                  <a:schemeClr val="accent1"/>
                </a:solidFill>
              </a:rPr>
              <a:t>project.</a:t>
            </a:r>
            <a:endParaRPr lang="en-GB" sz="1600" dirty="0" smtClean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1"/>
                </a:solidFill>
              </a:rPr>
              <a:t>The </a:t>
            </a:r>
            <a:r>
              <a:rPr lang="en-US" sz="1600" dirty="0">
                <a:solidFill>
                  <a:schemeClr val="accent1"/>
                </a:solidFill>
              </a:rPr>
              <a:t>Copernicus Atmosphere Monitoring Service (</a:t>
            </a:r>
            <a:r>
              <a:rPr lang="en-US" sz="1600" dirty="0" smtClean="0">
                <a:solidFill>
                  <a:schemeClr val="accent1"/>
                </a:solidFill>
              </a:rPr>
              <a:t>CAMS50, CAMS81) on </a:t>
            </a:r>
            <a:r>
              <a:rPr lang="en-US" sz="1600" dirty="0">
                <a:solidFill>
                  <a:schemeClr val="accent1"/>
                </a:solidFill>
              </a:rPr>
              <a:t>behalf of the European Commission. </a:t>
            </a:r>
            <a:endParaRPr lang="en-US" sz="1600" dirty="0" smtClean="0">
              <a:solidFill>
                <a:schemeClr val="accent1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1"/>
                </a:solidFill>
              </a:rPr>
              <a:t>AXA </a:t>
            </a:r>
            <a:r>
              <a:rPr lang="en-US" sz="1600" dirty="0">
                <a:solidFill>
                  <a:schemeClr val="accent1"/>
                </a:solidFill>
              </a:rPr>
              <a:t>Research </a:t>
            </a:r>
            <a:r>
              <a:rPr lang="en-US" sz="1600" dirty="0" smtClean="0">
                <a:solidFill>
                  <a:schemeClr val="accent1"/>
                </a:solidFill>
              </a:rPr>
              <a:t>Fund.</a:t>
            </a:r>
            <a:endParaRPr lang="en-US" sz="1600" dirty="0">
              <a:solidFill>
                <a:schemeClr val="accent1"/>
              </a:solidFill>
            </a:endParaRPr>
          </a:p>
          <a:p>
            <a:r>
              <a:rPr lang="en-GB" sz="1600" b="1" dirty="0" smtClean="0">
                <a:solidFill>
                  <a:schemeClr val="accent1"/>
                </a:solidFill>
              </a:rPr>
              <a:t>References: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accent1"/>
                </a:solidFill>
              </a:rPr>
              <a:t>Pay, M.T., </a:t>
            </a:r>
            <a:r>
              <a:rPr lang="en-GB" sz="1600" dirty="0" err="1">
                <a:solidFill>
                  <a:schemeClr val="accent1"/>
                </a:solidFill>
              </a:rPr>
              <a:t>Gangoiti</a:t>
            </a:r>
            <a:r>
              <a:rPr lang="en-GB" sz="1600" dirty="0">
                <a:solidFill>
                  <a:schemeClr val="accent1"/>
                </a:solidFill>
              </a:rPr>
              <a:t>, G., Guevara, M., </a:t>
            </a:r>
            <a:r>
              <a:rPr lang="en-GB" sz="1600" dirty="0" err="1">
                <a:solidFill>
                  <a:schemeClr val="accent1"/>
                </a:solidFill>
              </a:rPr>
              <a:t>Napelenok</a:t>
            </a:r>
            <a:r>
              <a:rPr lang="en-GB" sz="1600" dirty="0">
                <a:solidFill>
                  <a:schemeClr val="accent1"/>
                </a:solidFill>
              </a:rPr>
              <a:t>, S., </a:t>
            </a:r>
            <a:r>
              <a:rPr lang="en-GB" sz="1600" dirty="0" err="1">
                <a:solidFill>
                  <a:schemeClr val="accent1"/>
                </a:solidFill>
              </a:rPr>
              <a:t>Querol</a:t>
            </a:r>
            <a:r>
              <a:rPr lang="en-GB" sz="1600" dirty="0">
                <a:solidFill>
                  <a:schemeClr val="accent1"/>
                </a:solidFill>
              </a:rPr>
              <a:t>, X., </a:t>
            </a:r>
            <a:r>
              <a:rPr lang="en-GB" sz="1600" dirty="0" err="1">
                <a:solidFill>
                  <a:schemeClr val="accent1"/>
                </a:solidFill>
              </a:rPr>
              <a:t>Jorba</a:t>
            </a:r>
            <a:r>
              <a:rPr lang="en-GB" sz="1600" dirty="0">
                <a:solidFill>
                  <a:schemeClr val="accent1"/>
                </a:solidFill>
              </a:rPr>
              <a:t>, O., Pérez </a:t>
            </a:r>
            <a:r>
              <a:rPr lang="en-GB" sz="1600" dirty="0" err="1">
                <a:solidFill>
                  <a:schemeClr val="accent1"/>
                </a:solidFill>
              </a:rPr>
              <a:t>García</a:t>
            </a:r>
            <a:r>
              <a:rPr lang="en-GB" sz="1600" dirty="0">
                <a:solidFill>
                  <a:schemeClr val="accent1"/>
                </a:solidFill>
              </a:rPr>
              <a:t>-Pando, C. </a:t>
            </a:r>
            <a:r>
              <a:rPr lang="en-GB" sz="1600" i="1" dirty="0">
                <a:solidFill>
                  <a:schemeClr val="accent1"/>
                </a:solidFill>
              </a:rPr>
              <a:t>A source apportionment assessment of ozone concentrations in peak summer events over the Iberian </a:t>
            </a:r>
            <a:r>
              <a:rPr lang="en-GB" sz="1600" i="1" dirty="0" smtClean="0">
                <a:solidFill>
                  <a:schemeClr val="accent1"/>
                </a:solidFill>
              </a:rPr>
              <a:t>Peninsula</a:t>
            </a:r>
            <a:r>
              <a:rPr lang="en-GB" sz="1600" dirty="0" smtClean="0">
                <a:solidFill>
                  <a:schemeClr val="accent1"/>
                </a:solidFill>
              </a:rPr>
              <a:t>. Atmos. Chem. Phys., 19, 5467 -5494,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/>
                </a:solidFill>
              </a:rPr>
              <a:t>Guevara, M., Tena, C., </a:t>
            </a:r>
            <a:r>
              <a:rPr lang="en-GB" sz="1600" dirty="0" err="1">
                <a:solidFill>
                  <a:schemeClr val="accent1"/>
                </a:solidFill>
              </a:rPr>
              <a:t>Porquet</a:t>
            </a:r>
            <a:r>
              <a:rPr lang="en-GB" sz="1600" dirty="0">
                <a:solidFill>
                  <a:schemeClr val="accent1"/>
                </a:solidFill>
              </a:rPr>
              <a:t>, M., </a:t>
            </a:r>
            <a:r>
              <a:rPr lang="en-GB" sz="1600" dirty="0" err="1">
                <a:solidFill>
                  <a:schemeClr val="accent1"/>
                </a:solidFill>
              </a:rPr>
              <a:t>Jorba</a:t>
            </a:r>
            <a:r>
              <a:rPr lang="en-GB" sz="1600" dirty="0">
                <a:solidFill>
                  <a:schemeClr val="accent1"/>
                </a:solidFill>
              </a:rPr>
              <a:t>, O., and Pérez </a:t>
            </a:r>
            <a:r>
              <a:rPr lang="en-GB" sz="1600" dirty="0" err="1" smtClean="0">
                <a:solidFill>
                  <a:schemeClr val="accent1"/>
                </a:solidFill>
              </a:rPr>
              <a:t>García</a:t>
            </a:r>
            <a:r>
              <a:rPr lang="en-GB" sz="1600" dirty="0" smtClean="0">
                <a:solidFill>
                  <a:schemeClr val="accent1"/>
                </a:solidFill>
              </a:rPr>
              <a:t>-Pando, C</a:t>
            </a:r>
            <a:r>
              <a:rPr lang="en-GB" sz="1600" dirty="0">
                <a:solidFill>
                  <a:schemeClr val="accent1"/>
                </a:solidFill>
              </a:rPr>
              <a:t>.: </a:t>
            </a:r>
            <a:r>
              <a:rPr lang="en-GB" sz="1600" i="1" dirty="0">
                <a:solidFill>
                  <a:schemeClr val="accent1"/>
                </a:solidFill>
              </a:rPr>
              <a:t>HERMESv3, a stand-alone multiscale atmospheric emission </a:t>
            </a:r>
            <a:r>
              <a:rPr lang="en-GB" sz="1600" i="1" dirty="0" smtClean="0">
                <a:solidFill>
                  <a:schemeClr val="accent1"/>
                </a:solidFill>
              </a:rPr>
              <a:t>modelling framework </a:t>
            </a:r>
            <a:r>
              <a:rPr lang="en-GB" sz="1600" i="1" dirty="0">
                <a:solidFill>
                  <a:schemeClr val="accent1"/>
                </a:solidFill>
              </a:rPr>
              <a:t>– Part 1: global and regional module</a:t>
            </a:r>
            <a:r>
              <a:rPr lang="en-GB" sz="1600" dirty="0">
                <a:solidFill>
                  <a:schemeClr val="accent1"/>
                </a:solidFill>
              </a:rPr>
              <a:t>, </a:t>
            </a:r>
            <a:r>
              <a:rPr lang="en-GB" sz="1600" dirty="0" err="1">
                <a:solidFill>
                  <a:schemeClr val="accent1"/>
                </a:solidFill>
              </a:rPr>
              <a:t>Geosci</a:t>
            </a:r>
            <a:r>
              <a:rPr lang="en-GB" sz="1600" dirty="0">
                <a:solidFill>
                  <a:schemeClr val="accent1"/>
                </a:solidFill>
              </a:rPr>
              <a:t>. Model Dev</a:t>
            </a:r>
            <a:r>
              <a:rPr lang="en-GB" sz="1600" dirty="0" smtClean="0">
                <a:solidFill>
                  <a:schemeClr val="accent1"/>
                </a:solidFill>
              </a:rPr>
              <a:t>. Discuss., </a:t>
            </a:r>
            <a:r>
              <a:rPr lang="en-GB" sz="1600" dirty="0">
                <a:solidFill>
                  <a:schemeClr val="accent1"/>
                </a:solidFill>
              </a:rPr>
              <a:t>in review, 2019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14745" y="2732809"/>
            <a:ext cx="2660073" cy="596768"/>
          </a:xfrm>
          <a:prstGeom prst="rect">
            <a:avLst/>
          </a:prstGeom>
          <a:solidFill>
            <a:srgbClr val="124484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/>
              <a:t>Thank you!</a:t>
            </a:r>
            <a:endParaRPr lang="en-GB" sz="4000" b="1" dirty="0"/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285" y="1306329"/>
            <a:ext cx="3062679" cy="69282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5373" y="1306329"/>
            <a:ext cx="1873826" cy="69949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6402" y="1306329"/>
            <a:ext cx="711343" cy="71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2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2019-03-28 a las 18.24.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2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5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1049" y="1257300"/>
            <a:ext cx="6840000" cy="3960000"/>
          </a:xfrm>
        </p:spPr>
        <p:txBody>
          <a:bodyPr/>
          <a:lstStyle/>
          <a:p>
            <a:r>
              <a:rPr lang="en-GB" dirty="0"/>
              <a:t>Air quality forecast system: CALIOPE</a:t>
            </a:r>
            <a:endParaRPr lang="en-GB" baseline="-25000" dirty="0"/>
          </a:p>
        </p:txBody>
      </p:sp>
    </p:spTree>
    <p:extLst>
      <p:ext uri="{BB962C8B-B14F-4D97-AF65-F5344CB8AC3E}">
        <p14:creationId xmlns:p14="http://schemas.microsoft.com/office/powerpoint/2010/main" val="290215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CustomShape 1"/>
          <p:cNvSpPr/>
          <p:nvPr/>
        </p:nvSpPr>
        <p:spPr>
          <a:xfrm>
            <a:off x="559499" y="217700"/>
            <a:ext cx="8039069" cy="8377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7924" tIns="43962" rIns="87924" bIns="43962" anchor="ctr"/>
          <a:lstStyle/>
          <a:p>
            <a:pPr algn="ctr">
              <a:lnSpc>
                <a:spcPct val="100000"/>
              </a:lnSpc>
            </a:pPr>
            <a:r>
              <a:rPr lang="en-US" sz="3126" b="1" spc="-1" dirty="0" err="1">
                <a:solidFill>
                  <a:srgbClr val="12448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CALIdad</a:t>
            </a:r>
            <a:r>
              <a:rPr lang="en-US" sz="3126" b="1" spc="-1" dirty="0">
                <a:solidFill>
                  <a:srgbClr val="12448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del </a:t>
            </a:r>
            <a:r>
              <a:rPr lang="en-US" sz="3126" b="1" spc="-1" dirty="0" err="1">
                <a:solidFill>
                  <a:srgbClr val="12448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aire</a:t>
            </a:r>
            <a:r>
              <a:rPr lang="en-US" sz="3126" b="1" spc="-1" dirty="0">
                <a:solidFill>
                  <a:srgbClr val="12448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3126" b="1" spc="-1" dirty="0" err="1">
                <a:solidFill>
                  <a:srgbClr val="12448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Operacional</a:t>
            </a:r>
            <a:r>
              <a:rPr lang="en-US" sz="3126" b="1" spc="-1" dirty="0">
                <a:solidFill>
                  <a:srgbClr val="12448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Para </a:t>
            </a:r>
            <a:r>
              <a:rPr lang="en-US" sz="3126" b="1" spc="-1" dirty="0" err="1">
                <a:solidFill>
                  <a:srgbClr val="12448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España</a:t>
            </a:r>
            <a:r>
              <a:rPr lang="en-US" sz="3126" b="1" spc="-1" dirty="0">
                <a:solidFill>
                  <a:srgbClr val="12448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(CALIOPE) </a:t>
            </a:r>
            <a:endParaRPr lang="en-US" sz="3126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0" name="Picture 8"/>
          <p:cNvPicPr/>
          <p:nvPr/>
        </p:nvPicPr>
        <p:blipFill>
          <a:blip r:embed="rId3"/>
          <a:stretch/>
        </p:blipFill>
        <p:spPr>
          <a:xfrm>
            <a:off x="495491" y="4249896"/>
            <a:ext cx="2139367" cy="2282156"/>
          </a:xfrm>
          <a:prstGeom prst="rect">
            <a:avLst/>
          </a:prstGeom>
          <a:ln>
            <a:noFill/>
          </a:ln>
        </p:spPr>
      </p:pic>
      <p:pic>
        <p:nvPicPr>
          <p:cNvPr id="251" name="Picture 9"/>
          <p:cNvPicPr/>
          <p:nvPr/>
        </p:nvPicPr>
        <p:blipFill>
          <a:blip r:embed="rId4"/>
          <a:srcRect l="18354" t="11562" r="25895" b="26734"/>
          <a:stretch/>
        </p:blipFill>
        <p:spPr>
          <a:xfrm>
            <a:off x="547894" y="4461265"/>
            <a:ext cx="1989193" cy="1247114"/>
          </a:xfrm>
          <a:prstGeom prst="rect">
            <a:avLst/>
          </a:prstGeom>
          <a:ln>
            <a:noFill/>
          </a:ln>
        </p:spPr>
      </p:pic>
      <p:pic>
        <p:nvPicPr>
          <p:cNvPr id="252" name="Picture 11"/>
          <p:cNvPicPr/>
          <p:nvPr/>
        </p:nvPicPr>
        <p:blipFill>
          <a:blip r:embed="rId5"/>
          <a:stretch/>
        </p:blipFill>
        <p:spPr>
          <a:xfrm>
            <a:off x="2080233" y="4153180"/>
            <a:ext cx="2587780" cy="2190011"/>
          </a:xfrm>
          <a:prstGeom prst="rect">
            <a:avLst/>
          </a:prstGeom>
          <a:ln>
            <a:noFill/>
          </a:ln>
        </p:spPr>
      </p:pic>
      <p:pic>
        <p:nvPicPr>
          <p:cNvPr id="253" name="Picture 12"/>
          <p:cNvPicPr/>
          <p:nvPr/>
        </p:nvPicPr>
        <p:blipFill>
          <a:blip r:embed="rId6"/>
          <a:stretch/>
        </p:blipFill>
        <p:spPr>
          <a:xfrm>
            <a:off x="2830049" y="4298078"/>
            <a:ext cx="1081817" cy="1910413"/>
          </a:xfrm>
          <a:prstGeom prst="rect">
            <a:avLst/>
          </a:prstGeom>
          <a:ln>
            <a:noFill/>
          </a:ln>
        </p:spPr>
      </p:pic>
      <p:pic>
        <p:nvPicPr>
          <p:cNvPr id="254" name="Picture 19"/>
          <p:cNvPicPr/>
          <p:nvPr/>
        </p:nvPicPr>
        <p:blipFill rotWithShape="1">
          <a:blip r:embed="rId7"/>
          <a:srcRect l="8735" t="7962" r="9685" b="5436"/>
          <a:stretch/>
        </p:blipFill>
        <p:spPr>
          <a:xfrm>
            <a:off x="454694" y="1240081"/>
            <a:ext cx="2124948" cy="1731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5" name="Picture 20"/>
          <p:cNvPicPr/>
          <p:nvPr/>
        </p:nvPicPr>
        <p:blipFill rotWithShape="1">
          <a:blip r:embed="rId8"/>
          <a:srcRect l="14432" t="10213" r="14828" b="10205"/>
          <a:stretch/>
        </p:blipFill>
        <p:spPr>
          <a:xfrm>
            <a:off x="2789150" y="1291188"/>
            <a:ext cx="1842586" cy="1591314"/>
          </a:xfrm>
          <a:prstGeom prst="rect">
            <a:avLst/>
          </a:prstGeom>
          <a:ln w="28440">
            <a:solidFill>
              <a:srgbClr val="FF0000"/>
            </a:solidFill>
            <a:rou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" name="Picture 21"/>
          <p:cNvPicPr/>
          <p:nvPr/>
        </p:nvPicPr>
        <p:blipFill rotWithShape="1">
          <a:blip r:embed="rId9"/>
          <a:srcRect l="20181" t="9999" r="21081" b="9694"/>
          <a:stretch/>
        </p:blipFill>
        <p:spPr>
          <a:xfrm>
            <a:off x="4948788" y="1281997"/>
            <a:ext cx="1530127" cy="1605779"/>
          </a:xfrm>
          <a:prstGeom prst="rect">
            <a:avLst/>
          </a:prstGeom>
          <a:ln w="28440">
            <a:solidFill>
              <a:srgbClr val="FF0000"/>
            </a:solidFill>
            <a:rou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7" name="CustomShape 2"/>
          <p:cNvSpPr/>
          <p:nvPr/>
        </p:nvSpPr>
        <p:spPr>
          <a:xfrm>
            <a:off x="823623" y="3261589"/>
            <a:ext cx="7269206" cy="294370"/>
          </a:xfrm>
          <a:prstGeom prst="leftRightArrow">
            <a:avLst>
              <a:gd name="adj1" fmla="val 73149"/>
              <a:gd name="adj2" fmla="val 50302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/>
          </a:gradFill>
          <a:ln w="9360">
            <a:solidFill>
              <a:srgbClr val="0070C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7924" tIns="45720" rIns="87924" bIns="45720" anchor="ctr"/>
          <a:lstStyle/>
          <a:p>
            <a:pPr algn="ctr">
              <a:lnSpc>
                <a:spcPct val="100000"/>
              </a:lnSpc>
            </a:pPr>
            <a:r>
              <a:rPr lang="en-US" sz="1400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Multiscale models from regional to local scales</a:t>
            </a:r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8" name="Picture 24"/>
          <p:cNvPicPr/>
          <p:nvPr/>
        </p:nvPicPr>
        <p:blipFill>
          <a:blip r:embed="rId10"/>
          <a:stretch/>
        </p:blipFill>
        <p:spPr>
          <a:xfrm>
            <a:off x="4460512" y="5075678"/>
            <a:ext cx="1998337" cy="1275602"/>
          </a:xfrm>
          <a:prstGeom prst="rect">
            <a:avLst/>
          </a:prstGeom>
          <a:ln>
            <a:noFill/>
          </a:ln>
        </p:spPr>
      </p:pic>
      <p:pic>
        <p:nvPicPr>
          <p:cNvPr id="259" name="Picture 25"/>
          <p:cNvPicPr/>
          <p:nvPr/>
        </p:nvPicPr>
        <p:blipFill>
          <a:blip r:embed="rId11"/>
          <a:stretch/>
        </p:blipFill>
        <p:spPr>
          <a:xfrm>
            <a:off x="6697651" y="5075678"/>
            <a:ext cx="1996930" cy="1275602"/>
          </a:xfrm>
          <a:prstGeom prst="rect">
            <a:avLst/>
          </a:prstGeom>
          <a:ln>
            <a:noFill/>
          </a:ln>
        </p:spPr>
      </p:pic>
      <p:pic>
        <p:nvPicPr>
          <p:cNvPr id="260" name="Picture 26"/>
          <p:cNvPicPr/>
          <p:nvPr/>
        </p:nvPicPr>
        <p:blipFill>
          <a:blip r:embed="rId12"/>
          <a:stretch/>
        </p:blipFill>
        <p:spPr>
          <a:xfrm>
            <a:off x="5422049" y="4072992"/>
            <a:ext cx="1998337" cy="1275602"/>
          </a:xfrm>
          <a:prstGeom prst="rect">
            <a:avLst/>
          </a:prstGeom>
          <a:ln>
            <a:noFill/>
          </a:ln>
        </p:spPr>
      </p:pic>
      <p:sp>
        <p:nvSpPr>
          <p:cNvPr id="261" name="CustomShape 3"/>
          <p:cNvSpPr/>
          <p:nvPr/>
        </p:nvSpPr>
        <p:spPr>
          <a:xfrm>
            <a:off x="5728728" y="3569716"/>
            <a:ext cx="1549573" cy="2725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7924" tIns="43962" rIns="87924" bIns="43962"/>
          <a:lstStyle/>
          <a:p>
            <a:pPr>
              <a:lnSpc>
                <a:spcPct val="100000"/>
              </a:lnSpc>
            </a:pPr>
            <a:r>
              <a:rPr lang="en-US" sz="1758" spc="-1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In the media</a:t>
            </a:r>
            <a:endParaRPr lang="en-US" sz="1758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2" name="CustomShape 4"/>
          <p:cNvSpPr/>
          <p:nvPr/>
        </p:nvSpPr>
        <p:spPr>
          <a:xfrm>
            <a:off x="1668749" y="3612271"/>
            <a:ext cx="1395530" cy="2725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7924" tIns="43962" rIns="87924" bIns="43962"/>
          <a:lstStyle/>
          <a:p>
            <a:pPr>
              <a:lnSpc>
                <a:spcPct val="100000"/>
              </a:lnSpc>
            </a:pPr>
            <a:r>
              <a:rPr lang="en-US" sz="1758" spc="-1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Web / App</a:t>
            </a:r>
            <a:endParaRPr lang="en-US" sz="1758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3" name="CustomShape 5"/>
          <p:cNvSpPr/>
          <p:nvPr/>
        </p:nvSpPr>
        <p:spPr>
          <a:xfrm>
            <a:off x="1091264" y="1923426"/>
            <a:ext cx="359082" cy="356972"/>
          </a:xfrm>
          <a:prstGeom prst="rect">
            <a:avLst/>
          </a:prstGeom>
          <a:noFill/>
          <a:ln w="2844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4" name="CustomShape 6"/>
          <p:cNvSpPr/>
          <p:nvPr/>
        </p:nvSpPr>
        <p:spPr>
          <a:xfrm>
            <a:off x="4024761" y="1548167"/>
            <a:ext cx="444192" cy="482527"/>
          </a:xfrm>
          <a:prstGeom prst="rect">
            <a:avLst/>
          </a:prstGeom>
          <a:noFill/>
          <a:ln w="2844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5" name="CustomShape 7"/>
          <p:cNvSpPr/>
          <p:nvPr/>
        </p:nvSpPr>
        <p:spPr>
          <a:xfrm>
            <a:off x="5666127" y="2102088"/>
            <a:ext cx="312306" cy="287336"/>
          </a:xfrm>
          <a:prstGeom prst="rect">
            <a:avLst/>
          </a:prstGeom>
          <a:noFill/>
          <a:ln w="2844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7" name="CustomShape 9"/>
          <p:cNvSpPr/>
          <p:nvPr/>
        </p:nvSpPr>
        <p:spPr>
          <a:xfrm>
            <a:off x="1215764" y="1314640"/>
            <a:ext cx="973495" cy="356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7924" tIns="43962" rIns="87924" bIns="43962"/>
          <a:lstStyle/>
          <a:p>
            <a:pPr>
              <a:lnSpc>
                <a:spcPct val="100000"/>
              </a:lnSpc>
            </a:pPr>
            <a:r>
              <a:rPr lang="en-US" sz="1758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12km</a:t>
            </a:r>
            <a:endParaRPr lang="en-US" sz="1758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8" name="CustomShape 10"/>
          <p:cNvSpPr/>
          <p:nvPr/>
        </p:nvSpPr>
        <p:spPr>
          <a:xfrm>
            <a:off x="3459234" y="1254149"/>
            <a:ext cx="973495" cy="356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7924" tIns="43962" rIns="87924" bIns="43962"/>
          <a:lstStyle/>
          <a:p>
            <a:pPr>
              <a:lnSpc>
                <a:spcPct val="100000"/>
              </a:lnSpc>
            </a:pPr>
            <a:r>
              <a:rPr lang="en-US" sz="1758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4km</a:t>
            </a:r>
            <a:endParaRPr lang="en-US" sz="1758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9" name="CustomShape 11"/>
          <p:cNvSpPr/>
          <p:nvPr/>
        </p:nvSpPr>
        <p:spPr>
          <a:xfrm>
            <a:off x="5447723" y="1275602"/>
            <a:ext cx="973495" cy="356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7924" tIns="43962" rIns="87924" bIns="43962"/>
          <a:lstStyle/>
          <a:p>
            <a:pPr>
              <a:lnSpc>
                <a:spcPct val="100000"/>
              </a:lnSpc>
            </a:pPr>
            <a:r>
              <a:rPr lang="en-US" sz="1758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1km</a:t>
            </a:r>
            <a:endParaRPr lang="en-US" sz="1758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0" name="CustomShape 12"/>
          <p:cNvSpPr/>
          <p:nvPr/>
        </p:nvSpPr>
        <p:spPr>
          <a:xfrm flipV="1">
            <a:off x="1450697" y="2078173"/>
            <a:ext cx="1307606" cy="228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1" name="CustomShape 13"/>
          <p:cNvSpPr/>
          <p:nvPr/>
        </p:nvSpPr>
        <p:spPr>
          <a:xfrm flipV="1">
            <a:off x="4469305" y="1787672"/>
            <a:ext cx="471624" cy="105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72" name="Google Shape;50;p9"/>
          <p:cNvPicPr/>
          <p:nvPr/>
        </p:nvPicPr>
        <p:blipFill>
          <a:blip r:embed="rId13"/>
          <a:srcRect r="726" b="9492"/>
          <a:stretch/>
        </p:blipFill>
        <p:spPr>
          <a:xfrm>
            <a:off x="6855563" y="1303386"/>
            <a:ext cx="1746874" cy="1541132"/>
          </a:xfrm>
          <a:prstGeom prst="rect">
            <a:avLst/>
          </a:prstGeom>
          <a:ln w="28440">
            <a:solidFill>
              <a:srgbClr val="FF0000"/>
            </a:solidFill>
            <a:rou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6665063" y="2924000"/>
            <a:ext cx="2201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Benavides et al. (2019 GMDD)</a:t>
            </a:r>
            <a:endParaRPr lang="en-GB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4860039" y="2916567"/>
            <a:ext cx="1611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Pay et al. (2014 GMD)</a:t>
            </a:r>
            <a:endParaRPr lang="en-GB" sz="1200" dirty="0"/>
          </a:p>
        </p:txBody>
      </p:sp>
      <p:sp>
        <p:nvSpPr>
          <p:cNvPr id="28" name="TextBox 26"/>
          <p:cNvSpPr txBox="1"/>
          <p:nvPr/>
        </p:nvSpPr>
        <p:spPr>
          <a:xfrm>
            <a:off x="2815339" y="2929267"/>
            <a:ext cx="187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err="1" smtClean="0"/>
              <a:t>Baldasano</a:t>
            </a:r>
            <a:r>
              <a:rPr lang="en-GB" sz="1200" dirty="0" smtClean="0"/>
              <a:t> et al. (2012 AE)</a:t>
            </a:r>
            <a:endParaRPr lang="en-GB" sz="1200" dirty="0"/>
          </a:p>
        </p:txBody>
      </p:sp>
      <p:sp>
        <p:nvSpPr>
          <p:cNvPr id="29" name="TextBox 26"/>
          <p:cNvSpPr txBox="1"/>
          <p:nvPr/>
        </p:nvSpPr>
        <p:spPr>
          <a:xfrm>
            <a:off x="592839" y="2941967"/>
            <a:ext cx="187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Pay et al. (2011; 2012 AE)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79823023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upo 3"/>
          <p:cNvGrpSpPr/>
          <p:nvPr/>
        </p:nvGrpSpPr>
        <p:grpSpPr>
          <a:xfrm>
            <a:off x="209431" y="926159"/>
            <a:ext cx="4838801" cy="1999580"/>
            <a:chOff x="209431" y="926159"/>
            <a:chExt cx="4838801" cy="1999580"/>
          </a:xfrm>
        </p:grpSpPr>
        <p:sp>
          <p:nvSpPr>
            <p:cNvPr id="73" name="Rectángulo redondeado 23"/>
            <p:cNvSpPr/>
            <p:nvPr/>
          </p:nvSpPr>
          <p:spPr>
            <a:xfrm>
              <a:off x="353448" y="926159"/>
              <a:ext cx="4694784" cy="1999580"/>
            </a:xfrm>
            <a:prstGeom prst="roundRect">
              <a:avLst>
                <a:gd name="adj" fmla="val 0"/>
              </a:avLst>
            </a:prstGeom>
            <a:gradFill rotWithShape="1">
              <a:gsLst>
                <a:gs pos="0">
                  <a:srgbClr val="B4CCEA">
                    <a:tint val="50000"/>
                    <a:satMod val="300000"/>
                  </a:srgbClr>
                </a:gs>
                <a:gs pos="35000">
                  <a:srgbClr val="B4CCEA">
                    <a:tint val="37000"/>
                    <a:satMod val="300000"/>
                  </a:srgbClr>
                </a:gs>
                <a:gs pos="100000">
                  <a:srgbClr val="B4CCE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B4CCE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rgbClr val="0058A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74" name="Imagen 11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812" y="1187733"/>
              <a:ext cx="1854578" cy="1188833"/>
            </a:xfrm>
            <a:prstGeom prst="rect">
              <a:avLst/>
            </a:prstGeom>
          </p:spPr>
        </p:pic>
        <p:sp>
          <p:nvSpPr>
            <p:cNvPr id="75" name="CuadroTexto 12"/>
            <p:cNvSpPr txBox="1"/>
            <p:nvPr/>
          </p:nvSpPr>
          <p:spPr>
            <a:xfrm>
              <a:off x="209431" y="926159"/>
              <a:ext cx="23596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990"/>
                  </a:solidFill>
                  <a:effectLst/>
                  <a:uLnTx/>
                  <a:uFillTx/>
                </a:rPr>
                <a:t>METEOROLOGICAL FORECAST</a:t>
              </a:r>
            </a:p>
          </p:txBody>
        </p:sp>
        <p:sp>
          <p:nvSpPr>
            <p:cNvPr id="76" name="CuadroTexto 26"/>
            <p:cNvSpPr txBox="1"/>
            <p:nvPr/>
          </p:nvSpPr>
          <p:spPr>
            <a:xfrm>
              <a:off x="609700" y="2345179"/>
              <a:ext cx="154882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NCEP GLOBAL SIMULATIONS</a:t>
              </a:r>
            </a:p>
          </p:txBody>
        </p:sp>
        <p:sp>
          <p:nvSpPr>
            <p:cNvPr id="77" name="CuadroTexto 32"/>
            <p:cNvSpPr txBox="1"/>
            <p:nvPr/>
          </p:nvSpPr>
          <p:spPr>
            <a:xfrm>
              <a:off x="2489366" y="2357027"/>
              <a:ext cx="10324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B4CCEA">
                      <a:lumMod val="10000"/>
                    </a:srgbClr>
                  </a:solidFill>
                  <a:effectLst/>
                  <a:uLnTx/>
                  <a:uFillTx/>
                </a:rPr>
                <a:t> WRF-ARWv3.5.2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B4CCEA">
                      <a:lumMod val="10000"/>
                    </a:srgbClr>
                  </a:solidFill>
                  <a:effectLst/>
                  <a:uLnTx/>
                  <a:uFillTx/>
                </a:rPr>
                <a:t>12 km x 12 km</a:t>
              </a:r>
            </a:p>
          </p:txBody>
        </p:sp>
        <p:sp>
          <p:nvSpPr>
            <p:cNvPr id="78" name="Rectángulo 69"/>
            <p:cNvSpPr/>
            <p:nvPr/>
          </p:nvSpPr>
          <p:spPr>
            <a:xfrm>
              <a:off x="1217543" y="1411930"/>
              <a:ext cx="405307" cy="234309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79" name="Imagen 2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04087" y="1181703"/>
              <a:ext cx="1343327" cy="1151423"/>
            </a:xfrm>
            <a:prstGeom prst="rect">
              <a:avLst/>
            </a:prstGeom>
          </p:spPr>
        </p:pic>
        <p:sp>
          <p:nvSpPr>
            <p:cNvPr id="80" name="Flecha derecha 72"/>
            <p:cNvSpPr/>
            <p:nvPr/>
          </p:nvSpPr>
          <p:spPr>
            <a:xfrm>
              <a:off x="1993518" y="1486738"/>
              <a:ext cx="667816" cy="385938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IC/BC </a:t>
              </a:r>
            </a:p>
          </p:txBody>
        </p:sp>
        <p:pic>
          <p:nvPicPr>
            <p:cNvPr id="81" name="Imagen 2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629759" y="1184183"/>
              <a:ext cx="1337504" cy="1146432"/>
            </a:xfrm>
            <a:prstGeom prst="rect">
              <a:avLst/>
            </a:prstGeom>
          </p:spPr>
        </p:pic>
        <p:sp>
          <p:nvSpPr>
            <p:cNvPr id="82" name="Flecha derecha 75"/>
            <p:cNvSpPr/>
            <p:nvPr/>
          </p:nvSpPr>
          <p:spPr>
            <a:xfrm>
              <a:off x="3336074" y="1494397"/>
              <a:ext cx="850966" cy="385938"/>
            </a:xfrm>
            <a:prstGeom prst="rightArrow">
              <a:avLst/>
            </a:prstGeom>
            <a:solidFill>
              <a:srgbClr val="004990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nesting</a:t>
              </a:r>
              <a:endParaRPr kumimoji="0" lang="es-E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CuadroTexto 76"/>
            <p:cNvSpPr txBox="1"/>
            <p:nvPr/>
          </p:nvSpPr>
          <p:spPr>
            <a:xfrm>
              <a:off x="3785510" y="2366319"/>
              <a:ext cx="10324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4400">
                <a:defRPr/>
              </a:pPr>
              <a:r>
                <a:rPr kumimoji="0" lang="es-ES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B4CCEA">
                      <a:lumMod val="10000"/>
                    </a:srgbClr>
                  </a:solidFill>
                  <a:effectLst/>
                  <a:uLnTx/>
                  <a:uFillTx/>
                </a:rPr>
                <a:t> </a:t>
              </a:r>
              <a:r>
                <a:rPr lang="es-ES" sz="900" b="1" kern="0" dirty="0">
                  <a:solidFill>
                    <a:srgbClr val="B4CCEA">
                      <a:lumMod val="10000"/>
                    </a:srgbClr>
                  </a:solidFill>
                </a:rPr>
                <a:t>WRF-ARWv3.5.2</a:t>
              </a:r>
              <a:endParaRPr kumimoji="0" lang="es-E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B4CCEA">
                    <a:lumMod val="10000"/>
                  </a:srgbClr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B4CCEA">
                      <a:lumMod val="10000"/>
                    </a:srgbClr>
                  </a:solidFill>
                  <a:effectLst/>
                  <a:uLnTx/>
                  <a:uFillTx/>
                </a:rPr>
                <a:t>4 km x 4 km</a:t>
              </a:r>
            </a:p>
          </p:txBody>
        </p:sp>
        <p:sp>
          <p:nvSpPr>
            <p:cNvPr id="84" name="Rectángulo 78"/>
            <p:cNvSpPr/>
            <p:nvPr/>
          </p:nvSpPr>
          <p:spPr>
            <a:xfrm>
              <a:off x="2614254" y="1718247"/>
              <a:ext cx="331481" cy="320862"/>
            </a:xfrm>
            <a:prstGeom prst="rect">
              <a:avLst/>
            </a:prstGeom>
            <a:noFill/>
            <a:ln w="25400" cap="flat" cmpd="sng" algn="ctr">
              <a:solidFill>
                <a:srgbClr val="00499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5" name="Grupo 4"/>
          <p:cNvGrpSpPr/>
          <p:nvPr/>
        </p:nvGrpSpPr>
        <p:grpSpPr>
          <a:xfrm>
            <a:off x="4940635" y="908720"/>
            <a:ext cx="3939089" cy="2017019"/>
            <a:chOff x="4940635" y="908720"/>
            <a:chExt cx="3939089" cy="2017019"/>
          </a:xfrm>
        </p:grpSpPr>
        <p:sp>
          <p:nvSpPr>
            <p:cNvPr id="86" name="Rectángulo redondeado 29"/>
            <p:cNvSpPr/>
            <p:nvPr/>
          </p:nvSpPr>
          <p:spPr>
            <a:xfrm>
              <a:off x="5192249" y="934134"/>
              <a:ext cx="3687475" cy="1991605"/>
            </a:xfrm>
            <a:prstGeom prst="roundRect">
              <a:avLst>
                <a:gd name="adj" fmla="val 0"/>
              </a:avLst>
            </a:prstGeom>
            <a:gradFill rotWithShape="1">
              <a:gsLst>
                <a:gs pos="0">
                  <a:srgbClr val="B4CCEA">
                    <a:tint val="50000"/>
                    <a:satMod val="300000"/>
                  </a:srgbClr>
                </a:gs>
                <a:gs pos="35000">
                  <a:srgbClr val="B4CCEA">
                    <a:tint val="37000"/>
                    <a:satMod val="300000"/>
                  </a:srgbClr>
                </a:gs>
                <a:gs pos="100000">
                  <a:srgbClr val="B4CCE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B4CCE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rgbClr val="0058A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CuadroTexto 30"/>
            <p:cNvSpPr txBox="1"/>
            <p:nvPr/>
          </p:nvSpPr>
          <p:spPr>
            <a:xfrm>
              <a:off x="5155971" y="908720"/>
              <a:ext cx="15183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990"/>
                  </a:solidFill>
                  <a:effectLst/>
                  <a:uLnTx/>
                  <a:uFillTx/>
                </a:rPr>
                <a:t>EMISSION FORECAST</a:t>
              </a:r>
            </a:p>
          </p:txBody>
        </p:sp>
        <p:sp>
          <p:nvSpPr>
            <p:cNvPr id="88" name="Flecha derecha 35"/>
            <p:cNvSpPr/>
            <p:nvPr/>
          </p:nvSpPr>
          <p:spPr>
            <a:xfrm>
              <a:off x="4946235" y="1429181"/>
              <a:ext cx="900673" cy="266805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CuadroTexto 38"/>
            <p:cNvSpPr txBox="1"/>
            <p:nvPr/>
          </p:nvSpPr>
          <p:spPr>
            <a:xfrm>
              <a:off x="6546520" y="1149918"/>
              <a:ext cx="1770098" cy="279885"/>
            </a:xfrm>
            <a:prstGeom prst="rect">
              <a:avLst/>
            </a:prstGeom>
            <a:noFill/>
            <a:effectLst>
              <a:glow rad="101600">
                <a:srgbClr val="295993">
                  <a:satMod val="175000"/>
                  <a:alpha val="40000"/>
                </a:srgb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DBE7F5">
                      <a:lumMod val="10000"/>
                    </a:srgbClr>
                  </a:solidFill>
                  <a:effectLst/>
                  <a:uLnTx/>
                  <a:uFillTx/>
                </a:rPr>
                <a:t>HERMESv2.0-DIS</a:t>
              </a:r>
            </a:p>
            <a:p>
              <a:pPr marL="0" marR="0" lvl="0" indent="0" algn="ctr" defTabSz="91440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DBE7F5">
                      <a:lumMod val="10000"/>
                    </a:srgbClr>
                  </a:solidFill>
                  <a:effectLst/>
                  <a:uLnTx/>
                  <a:uFillTx/>
                </a:rPr>
                <a:t>12 km x 12 km</a:t>
              </a:r>
            </a:p>
          </p:txBody>
        </p:sp>
        <p:sp>
          <p:nvSpPr>
            <p:cNvPr id="90" name="CuadroTexto 39"/>
            <p:cNvSpPr txBox="1"/>
            <p:nvPr/>
          </p:nvSpPr>
          <p:spPr>
            <a:xfrm>
              <a:off x="6533217" y="1960229"/>
              <a:ext cx="18045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4400">
                <a:defRPr/>
              </a:pPr>
              <a:r>
                <a:rPr lang="es-ES" sz="900" b="1" kern="0" dirty="0">
                  <a:solidFill>
                    <a:srgbClr val="DBE7F5">
                      <a:lumMod val="10000"/>
                    </a:srgbClr>
                  </a:solidFill>
                </a:rPr>
                <a:t>HERMESv2.0-BOUP </a:t>
              </a:r>
              <a:endParaRPr kumimoji="0" lang="es-E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DBE7F5">
                    <a:lumMod val="10000"/>
                  </a:srgbClr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DBE7F5">
                      <a:lumMod val="10000"/>
                    </a:srgbClr>
                  </a:solidFill>
                  <a:effectLst/>
                  <a:uLnTx/>
                  <a:uFillTx/>
                </a:rPr>
                <a:t>4 km x 4 km</a:t>
              </a:r>
            </a:p>
          </p:txBody>
        </p:sp>
        <p:sp>
          <p:nvSpPr>
            <p:cNvPr id="91" name="CuadroTexto 77"/>
            <p:cNvSpPr txBox="1"/>
            <p:nvPr/>
          </p:nvSpPr>
          <p:spPr>
            <a:xfrm>
              <a:off x="4940635" y="1814707"/>
              <a:ext cx="91191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Meteo</a:t>
              </a:r>
              <a:r>
                <a:rPr kumimoji="0" lang="en-US" sz="10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. fields</a:t>
              </a:r>
            </a:p>
          </p:txBody>
        </p:sp>
        <p:sp>
          <p:nvSpPr>
            <p:cNvPr id="92" name="Flecha derecha 81"/>
            <p:cNvSpPr/>
            <p:nvPr/>
          </p:nvSpPr>
          <p:spPr>
            <a:xfrm>
              <a:off x="4944820" y="2318056"/>
              <a:ext cx="900673" cy="266805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93" name="Imagen 28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891861" y="1156556"/>
              <a:ext cx="1160547" cy="870411"/>
            </a:xfrm>
            <a:prstGeom prst="rect">
              <a:avLst/>
            </a:prstGeom>
          </p:spPr>
        </p:pic>
        <p:pic>
          <p:nvPicPr>
            <p:cNvPr id="94" name="Imagen 44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887956" y="2039986"/>
              <a:ext cx="1168358" cy="876269"/>
            </a:xfrm>
            <a:prstGeom prst="rect">
              <a:avLst/>
            </a:prstGeom>
          </p:spPr>
        </p:pic>
        <p:pic>
          <p:nvPicPr>
            <p:cNvPr id="95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2021" y="2221507"/>
              <a:ext cx="1037947" cy="6769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6" name="Rectángulo 85"/>
            <p:cNvSpPr/>
            <p:nvPr/>
          </p:nvSpPr>
          <p:spPr>
            <a:xfrm>
              <a:off x="7883002" y="1446592"/>
              <a:ext cx="894895" cy="352093"/>
            </a:xfrm>
            <a:prstGeom prst="rect">
              <a:avLst/>
            </a:prstGeom>
            <a:solidFill>
              <a:srgbClr val="B4CCEA"/>
            </a:solidFill>
            <a:ln w="25400" cap="flat" cmpd="sng" algn="ctr">
              <a:solidFill>
                <a:srgbClr val="B4CCEA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EMEP inventory</a:t>
              </a:r>
            </a:p>
          </p:txBody>
        </p:sp>
        <p:sp>
          <p:nvSpPr>
            <p:cNvPr id="97" name="Flecha derecha 86"/>
            <p:cNvSpPr/>
            <p:nvPr/>
          </p:nvSpPr>
          <p:spPr>
            <a:xfrm flipH="1">
              <a:off x="7112590" y="1527225"/>
              <a:ext cx="770411" cy="168761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" name="Flecha derecha 87"/>
            <p:cNvSpPr/>
            <p:nvPr/>
          </p:nvSpPr>
          <p:spPr>
            <a:xfrm flipH="1">
              <a:off x="7112590" y="2479135"/>
              <a:ext cx="770411" cy="168761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9" name="Grupo 8"/>
          <p:cNvGrpSpPr/>
          <p:nvPr/>
        </p:nvGrpSpPr>
        <p:grpSpPr>
          <a:xfrm>
            <a:off x="353447" y="2822933"/>
            <a:ext cx="6707247" cy="2683266"/>
            <a:chOff x="353447" y="2822933"/>
            <a:chExt cx="6707247" cy="2683266"/>
          </a:xfrm>
        </p:grpSpPr>
        <p:grpSp>
          <p:nvGrpSpPr>
            <p:cNvPr id="100" name="Grupo 5"/>
            <p:cNvGrpSpPr/>
            <p:nvPr/>
          </p:nvGrpSpPr>
          <p:grpSpPr>
            <a:xfrm>
              <a:off x="353447" y="2822933"/>
              <a:ext cx="6448215" cy="2683266"/>
              <a:chOff x="353447" y="2822933"/>
              <a:chExt cx="6448215" cy="2683266"/>
            </a:xfrm>
          </p:grpSpPr>
          <p:sp>
            <p:nvSpPr>
              <p:cNvPr id="102" name="Rectángulo redondeado 36"/>
              <p:cNvSpPr/>
              <p:nvPr/>
            </p:nvSpPr>
            <p:spPr>
              <a:xfrm>
                <a:off x="353447" y="3061276"/>
                <a:ext cx="6448215" cy="2350048"/>
              </a:xfrm>
              <a:prstGeom prst="roundRect">
                <a:avLst>
                  <a:gd name="adj" fmla="val 0"/>
                </a:avLst>
              </a:prstGeom>
              <a:gradFill rotWithShape="1">
                <a:gsLst>
                  <a:gs pos="0">
                    <a:srgbClr val="B4CCEA">
                      <a:tint val="50000"/>
                      <a:satMod val="300000"/>
                    </a:srgbClr>
                  </a:gs>
                  <a:gs pos="35000">
                    <a:srgbClr val="B4CCEA">
                      <a:tint val="37000"/>
                      <a:satMod val="300000"/>
                    </a:srgbClr>
                  </a:gs>
                  <a:gs pos="100000">
                    <a:srgbClr val="B4CCEA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B4CCEA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58A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" name="CuadroTexto 40"/>
              <p:cNvSpPr txBox="1"/>
              <p:nvPr/>
            </p:nvSpPr>
            <p:spPr>
              <a:xfrm>
                <a:off x="394839" y="3152001"/>
                <a:ext cx="413303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4990"/>
                    </a:solidFill>
                    <a:effectLst/>
                    <a:uLnTx/>
                    <a:uFillTx/>
                  </a:rPr>
                  <a:t>AIR QUALITY FORECAST</a:t>
                </a:r>
              </a:p>
            </p:txBody>
          </p:sp>
          <p:sp>
            <p:nvSpPr>
              <p:cNvPr id="104" name="CuadroTexto 42"/>
              <p:cNvSpPr txBox="1"/>
              <p:nvPr/>
            </p:nvSpPr>
            <p:spPr>
              <a:xfrm>
                <a:off x="4544055" y="5008554"/>
                <a:ext cx="21081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DBE7F5">
                        <a:lumMod val="10000"/>
                      </a:srgbClr>
                    </a:solidFill>
                    <a:effectLst/>
                    <a:uLnTx/>
                    <a:uFillTx/>
                  </a:rPr>
                  <a:t> CMAQv5.0.2 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DBE7F5">
                        <a:lumMod val="10000"/>
                      </a:srgbClr>
                    </a:solidFill>
                    <a:effectLst/>
                    <a:uLnTx/>
                    <a:uFillTx/>
                  </a:rPr>
                  <a:t> 4 km x 4 km</a:t>
                </a:r>
                <a:endParaRPr kumimoji="0" lang="es-E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DBE7F5">
                      <a:lumMod val="10000"/>
                    </a:srgbClr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5" name="CuadroTexto 51"/>
              <p:cNvSpPr txBox="1"/>
              <p:nvPr/>
            </p:nvSpPr>
            <p:spPr>
              <a:xfrm>
                <a:off x="2682502" y="5013732"/>
                <a:ext cx="16124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CMAQ v5.0.2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12 km x 12 km</a:t>
                </a:r>
                <a:endParaRPr kumimoji="0" lang="es-E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6" name="CuadroTexto 52"/>
              <p:cNvSpPr txBox="1"/>
              <p:nvPr/>
            </p:nvSpPr>
            <p:spPr>
              <a:xfrm>
                <a:off x="683568" y="4998368"/>
                <a:ext cx="1465641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NCAR MOZART4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1.9 º x 2.5º</a:t>
                </a:r>
                <a:endParaRPr kumimoji="0" lang="en-US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7" name="Flecha derecha 45"/>
              <p:cNvSpPr/>
              <p:nvPr/>
            </p:nvSpPr>
            <p:spPr>
              <a:xfrm rot="5400000">
                <a:off x="2833313" y="2973285"/>
                <a:ext cx="478797" cy="178094"/>
              </a:xfrm>
              <a:prstGeom prst="rightArrow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08" name="Imagen 1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710" y="3666667"/>
                <a:ext cx="1995923" cy="1108846"/>
              </a:xfrm>
              <a:prstGeom prst="rect">
                <a:avLst/>
              </a:prstGeom>
            </p:spPr>
          </p:pic>
          <p:sp>
            <p:nvSpPr>
              <p:cNvPr id="109" name="Rectángulo 16"/>
              <p:cNvSpPr/>
              <p:nvPr/>
            </p:nvSpPr>
            <p:spPr>
              <a:xfrm>
                <a:off x="1214643" y="3922640"/>
                <a:ext cx="405307" cy="234309"/>
              </a:xfrm>
              <a:prstGeom prst="rect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10" name="Imagen 18"/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456760" y="3379808"/>
                <a:ext cx="2197357" cy="1648018"/>
              </a:xfrm>
              <a:prstGeom prst="rect">
                <a:avLst/>
              </a:prstGeom>
            </p:spPr>
          </p:pic>
          <p:sp>
            <p:nvSpPr>
              <p:cNvPr id="111" name="CuadroTexto 22"/>
              <p:cNvSpPr txBox="1"/>
              <p:nvPr/>
            </p:nvSpPr>
            <p:spPr>
              <a:xfrm>
                <a:off x="3161759" y="3110771"/>
                <a:ext cx="164373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1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Meteo</a:t>
                </a:r>
                <a:r>
                  <a:rPr kumimoji="0" lang="en-US" sz="10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. fields</a:t>
                </a:r>
              </a:p>
            </p:txBody>
          </p:sp>
          <p:pic>
            <p:nvPicPr>
              <p:cNvPr id="112" name="Imagen 17"/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409957" y="3397505"/>
                <a:ext cx="2206406" cy="1654805"/>
              </a:xfrm>
              <a:prstGeom prst="rect">
                <a:avLst/>
              </a:prstGeom>
            </p:spPr>
          </p:pic>
          <p:sp>
            <p:nvSpPr>
              <p:cNvPr id="114" name="Rectángulo 68"/>
              <p:cNvSpPr/>
              <p:nvPr/>
            </p:nvSpPr>
            <p:spPr>
              <a:xfrm>
                <a:off x="3152853" y="4056752"/>
                <a:ext cx="331481" cy="320862"/>
              </a:xfrm>
              <a:prstGeom prst="rect">
                <a:avLst/>
              </a:prstGeom>
              <a:noFill/>
              <a:ln w="25400" cap="flat" cmpd="sng" algn="ctr">
                <a:solidFill>
                  <a:srgbClr val="00499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" name="Flecha derecha 74"/>
              <p:cNvSpPr/>
              <p:nvPr/>
            </p:nvSpPr>
            <p:spPr>
              <a:xfrm>
                <a:off x="4313887" y="3924597"/>
                <a:ext cx="842084" cy="385938"/>
              </a:xfrm>
              <a:prstGeom prst="rightArrow">
                <a:avLst/>
              </a:prstGeom>
              <a:solidFill>
                <a:srgbClr val="004990"/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0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nesting</a:t>
                </a:r>
                <a:endParaRPr kumimoji="0" lang="es-E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6" name="Flecha derecha 45"/>
              <p:cNvSpPr/>
              <p:nvPr/>
            </p:nvSpPr>
            <p:spPr>
              <a:xfrm rot="5400000">
                <a:off x="5315664" y="2973977"/>
                <a:ext cx="478797" cy="178094"/>
              </a:xfrm>
              <a:prstGeom prst="rightArrow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1" name="CuadroTexto 73"/>
            <p:cNvSpPr txBox="1"/>
            <p:nvPr/>
          </p:nvSpPr>
          <p:spPr>
            <a:xfrm>
              <a:off x="5610031" y="3110771"/>
              <a:ext cx="14506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Emis</a:t>
              </a:r>
              <a:r>
                <a:rPr kumimoji="0" lang="en-US" sz="10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. fields</a:t>
              </a:r>
            </a:p>
          </p:txBody>
        </p:sp>
      </p:grpSp>
      <p:grpSp>
        <p:nvGrpSpPr>
          <p:cNvPr id="117" name="Grupo 6"/>
          <p:cNvGrpSpPr/>
          <p:nvPr/>
        </p:nvGrpSpPr>
        <p:grpSpPr>
          <a:xfrm>
            <a:off x="6633476" y="3067075"/>
            <a:ext cx="2246248" cy="2343775"/>
            <a:chOff x="6633476" y="3067075"/>
            <a:chExt cx="2246248" cy="2343775"/>
          </a:xfrm>
        </p:grpSpPr>
        <p:sp>
          <p:nvSpPr>
            <p:cNvPr id="118" name="Rectángulo redondeado 61"/>
            <p:cNvSpPr/>
            <p:nvPr/>
          </p:nvSpPr>
          <p:spPr>
            <a:xfrm>
              <a:off x="6936174" y="3067075"/>
              <a:ext cx="1943550" cy="2343775"/>
            </a:xfrm>
            <a:prstGeom prst="roundRect">
              <a:avLst>
                <a:gd name="adj" fmla="val 0"/>
              </a:avLst>
            </a:prstGeom>
            <a:gradFill rotWithShape="1">
              <a:gsLst>
                <a:gs pos="0">
                  <a:srgbClr val="B4CCEA">
                    <a:tint val="50000"/>
                    <a:satMod val="300000"/>
                  </a:srgbClr>
                </a:gs>
                <a:gs pos="35000">
                  <a:srgbClr val="B4CCEA">
                    <a:tint val="37000"/>
                    <a:satMod val="300000"/>
                  </a:srgbClr>
                </a:gs>
                <a:gs pos="100000">
                  <a:srgbClr val="B4CCE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B4CCE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rgbClr val="0058A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" name="CuadroTexto 46"/>
            <p:cNvSpPr txBox="1"/>
            <p:nvPr/>
          </p:nvSpPr>
          <p:spPr>
            <a:xfrm>
              <a:off x="6958516" y="3152001"/>
              <a:ext cx="18619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990"/>
                  </a:solidFill>
                  <a:effectLst/>
                  <a:uLnTx/>
                  <a:uFillTx/>
                </a:rPr>
                <a:t>DESERT DUST FORECAST</a:t>
              </a:r>
            </a:p>
          </p:txBody>
        </p:sp>
        <p:sp>
          <p:nvSpPr>
            <p:cNvPr id="120" name="1 Rectángulo"/>
            <p:cNvSpPr/>
            <p:nvPr/>
          </p:nvSpPr>
          <p:spPr>
            <a:xfrm>
              <a:off x="7403364" y="5010128"/>
              <a:ext cx="85151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DBE7F5">
                      <a:lumMod val="10000"/>
                    </a:srgbClr>
                  </a:solidFill>
                  <a:effectLst/>
                  <a:uLnTx/>
                  <a:uFillTx/>
                </a:rPr>
                <a:t> BSC-DREAM8b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DBE7F5">
                      <a:lumMod val="10000"/>
                    </a:srgbClr>
                  </a:solidFill>
                  <a:effectLst/>
                  <a:uLnTx/>
                  <a:uFillTx/>
                </a:rPr>
                <a:t>50 km x 50 km</a:t>
              </a:r>
              <a:endParaRPr kumimoji="0" lang="es-ES" sz="700" b="0" i="0" u="none" strike="noStrike" kern="0" cap="none" spc="0" normalizeH="0" baseline="0" noProof="0" dirty="0" smtClean="0">
                <a:ln>
                  <a:noFill/>
                </a:ln>
                <a:solidFill>
                  <a:srgbClr val="DBE7F5">
                    <a:lumMod val="10000"/>
                  </a:srgbClr>
                </a:solidFill>
                <a:effectLst/>
                <a:uLnTx/>
                <a:uFillTx/>
              </a:endParaRPr>
            </a:p>
          </p:txBody>
        </p:sp>
        <p:pic>
          <p:nvPicPr>
            <p:cNvPr id="121" name="Imagen 21"/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t="51163"/>
            <a:stretch/>
          </p:blipFill>
          <p:spPr>
            <a:xfrm>
              <a:off x="6975470" y="3682542"/>
              <a:ext cx="1814498" cy="1279988"/>
            </a:xfrm>
            <a:prstGeom prst="rect">
              <a:avLst/>
            </a:prstGeom>
          </p:spPr>
        </p:pic>
        <p:sp>
          <p:nvSpPr>
            <p:cNvPr id="122" name="Flecha derecha 47"/>
            <p:cNvSpPr/>
            <p:nvPr/>
          </p:nvSpPr>
          <p:spPr>
            <a:xfrm rot="10800000">
              <a:off x="6633476" y="4092578"/>
              <a:ext cx="391800" cy="216000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3" name="Grupo 7"/>
          <p:cNvGrpSpPr/>
          <p:nvPr/>
        </p:nvGrpSpPr>
        <p:grpSpPr>
          <a:xfrm>
            <a:off x="37135" y="5327403"/>
            <a:ext cx="8855345" cy="1458589"/>
            <a:chOff x="37135" y="5327403"/>
            <a:chExt cx="8855345" cy="1458589"/>
          </a:xfrm>
        </p:grpSpPr>
        <p:sp>
          <p:nvSpPr>
            <p:cNvPr id="124" name="Rectángulo 82"/>
            <p:cNvSpPr/>
            <p:nvPr/>
          </p:nvSpPr>
          <p:spPr>
            <a:xfrm>
              <a:off x="37135" y="6021288"/>
              <a:ext cx="2446633" cy="764704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" name="Rectángulo redondeado 37"/>
            <p:cNvSpPr/>
            <p:nvPr/>
          </p:nvSpPr>
          <p:spPr>
            <a:xfrm>
              <a:off x="353447" y="5540768"/>
              <a:ext cx="8539033" cy="1115804"/>
            </a:xfrm>
            <a:prstGeom prst="roundRect">
              <a:avLst>
                <a:gd name="adj" fmla="val 0"/>
              </a:avLst>
            </a:prstGeom>
            <a:gradFill rotWithShape="1">
              <a:gsLst>
                <a:gs pos="0">
                  <a:srgbClr val="B4CCEA">
                    <a:tint val="50000"/>
                    <a:satMod val="300000"/>
                  </a:srgbClr>
                </a:gs>
                <a:gs pos="35000">
                  <a:srgbClr val="B4CCEA">
                    <a:tint val="37000"/>
                    <a:satMod val="300000"/>
                  </a:srgbClr>
                </a:gs>
                <a:gs pos="100000">
                  <a:srgbClr val="B4CCE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B4CCE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rgbClr val="0058A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CuadroTexto 57"/>
            <p:cNvSpPr txBox="1"/>
            <p:nvPr/>
          </p:nvSpPr>
          <p:spPr>
            <a:xfrm>
              <a:off x="353447" y="5547909"/>
              <a:ext cx="6469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990"/>
                  </a:solidFill>
                  <a:effectLst/>
                  <a:uLnTx/>
                  <a:uFillTx/>
                </a:rPr>
                <a:t>AIR QUALITY PRODUCTS</a:t>
              </a:r>
            </a:p>
          </p:txBody>
        </p:sp>
        <p:pic>
          <p:nvPicPr>
            <p:cNvPr id="127" name="Imagen 3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5933" y="5633042"/>
              <a:ext cx="999534" cy="7592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8" name="Imagen 4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6430" y="5887739"/>
              <a:ext cx="969706" cy="7047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9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5661248"/>
              <a:ext cx="946595" cy="9123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0" name="Picture 3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38" t="12881" r="3519" b="13055"/>
            <a:stretch/>
          </p:blipFill>
          <p:spPr bwMode="auto">
            <a:xfrm>
              <a:off x="6484470" y="5733256"/>
              <a:ext cx="936059" cy="7423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1" name="Picture 6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54" b="6038"/>
            <a:stretch/>
          </p:blipFill>
          <p:spPr bwMode="auto">
            <a:xfrm>
              <a:off x="3059832" y="5633685"/>
              <a:ext cx="1294244" cy="9403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2" name="Picture 4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0344" y="5702093"/>
              <a:ext cx="1096112" cy="7512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" name="Flecha derecha 56"/>
            <p:cNvSpPr/>
            <p:nvPr/>
          </p:nvSpPr>
          <p:spPr>
            <a:xfrm rot="5400000">
              <a:off x="3701393" y="5415303"/>
              <a:ext cx="391800" cy="216000"/>
            </a:xfrm>
            <a:prstGeom prst="rightArrow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34" name="Grupo 2"/>
            <p:cNvGrpSpPr/>
            <p:nvPr/>
          </p:nvGrpSpPr>
          <p:grpSpPr>
            <a:xfrm>
              <a:off x="507582" y="5771862"/>
              <a:ext cx="2253169" cy="824525"/>
              <a:chOff x="507582" y="5771862"/>
              <a:chExt cx="2253169" cy="824525"/>
            </a:xfrm>
          </p:grpSpPr>
          <p:pic>
            <p:nvPicPr>
              <p:cNvPr id="135" name="Picture 8" descr="C:\Users\Miguel\Dropbox\Curro\CALIOPE\Snapshots iOS 1.4\Captura de pantalla de Simulador iOS 10.01.2014 16.36.57.png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 flipH="1">
                <a:off x="2272635" y="5802079"/>
                <a:ext cx="488116" cy="79430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36" name="Picture 9" descr="C:\Users\Miguel\Dropbox\Curro\CALIOPE\Snapshots iOS 1.5.1\Captura de pantalla de Simulador iOS 03.04.2014 14.53.45.png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 flipH="1">
                <a:off x="1737452" y="5788096"/>
                <a:ext cx="489093" cy="79589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37" name="Picture 2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7582" y="5771862"/>
                <a:ext cx="1157862" cy="82062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41" name="Title 1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CALIOPE: main elements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707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CALIOPE project</a:t>
            </a:r>
            <a:endParaRPr lang="en-GB" dirty="0"/>
          </a:p>
        </p:txBody>
      </p:sp>
      <p:sp>
        <p:nvSpPr>
          <p:cNvPr id="5" name="Rectángulo redondeado 11"/>
          <p:cNvSpPr/>
          <p:nvPr/>
        </p:nvSpPr>
        <p:spPr>
          <a:xfrm>
            <a:off x="337305" y="4830784"/>
            <a:ext cx="8314823" cy="1654866"/>
          </a:xfrm>
          <a:prstGeom prst="roundRect">
            <a:avLst/>
          </a:prstGeom>
          <a:gradFill rotWithShape="1">
            <a:gsLst>
              <a:gs pos="0">
                <a:srgbClr val="8DB3E2">
                  <a:shade val="51000"/>
                  <a:satMod val="130000"/>
                </a:srgbClr>
              </a:gs>
              <a:gs pos="80000">
                <a:srgbClr val="8DB3E2">
                  <a:shade val="93000"/>
                  <a:satMod val="130000"/>
                </a:srgbClr>
              </a:gs>
              <a:gs pos="100000">
                <a:srgbClr val="8DB3E2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8DB3E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t"/>
          <a:lstStyle/>
          <a:p>
            <a:pPr marL="0" marR="0" lvl="0" indent="0" algn="ctr" defTabSz="893277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368" b="0" i="0" u="none" strike="noStrike" kern="0" cap="none" spc="0" normalizeH="0" baseline="0" noProof="0" dirty="0" smtClean="0">
              <a:ln>
                <a:noFill/>
              </a:ln>
              <a:solidFill>
                <a:srgbClr val="004990"/>
              </a:solidFill>
              <a:effectLst/>
              <a:uLnTx/>
              <a:uFillTx/>
            </a:endParaRPr>
          </a:p>
          <a:p>
            <a:pPr marL="0" marR="0" lvl="0" indent="0" algn="ctr" defTabSz="893277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368" b="0" i="0" u="none" strike="noStrike" kern="0" cap="none" spc="0" normalizeH="0" baseline="0" noProof="0" dirty="0" smtClean="0">
              <a:ln>
                <a:noFill/>
              </a:ln>
              <a:solidFill>
                <a:srgbClr val="004990"/>
              </a:solidFill>
              <a:effectLst/>
              <a:uLnTx/>
              <a:uFillTx/>
            </a:endParaRPr>
          </a:p>
        </p:txBody>
      </p:sp>
      <p:sp>
        <p:nvSpPr>
          <p:cNvPr id="6" name="2 Marcador de texto"/>
          <p:cNvSpPr txBox="1">
            <a:spLocks/>
          </p:cNvSpPr>
          <p:nvPr/>
        </p:nvSpPr>
        <p:spPr bwMode="auto">
          <a:xfrm>
            <a:off x="117867" y="1516477"/>
            <a:ext cx="8745424" cy="1133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34979" marR="0" lvl="0" indent="-334979" defTabSz="893277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es-ES" b="0" i="0" u="none" strike="noStrike" kern="0" cap="none" spc="0" normalizeH="0" baseline="0" noProof="0" dirty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7" name="2 Marcador de texto"/>
          <p:cNvSpPr txBox="1">
            <a:spLocks/>
          </p:cNvSpPr>
          <p:nvPr/>
        </p:nvSpPr>
        <p:spPr bwMode="auto">
          <a:xfrm>
            <a:off x="204717" y="2828522"/>
            <a:ext cx="8570174" cy="84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34979" marR="0" lvl="0" indent="-334979" defTabSz="893277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es-ES" sz="1758" b="0" i="0" u="none" strike="noStrike" kern="0" cap="none" spc="0" normalizeH="0" baseline="0" noProof="0" dirty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8" name="15 Rectángulo"/>
          <p:cNvSpPr>
            <a:spLocks noChangeArrowheads="1"/>
          </p:cNvSpPr>
          <p:nvPr/>
        </p:nvSpPr>
        <p:spPr bwMode="auto">
          <a:xfrm>
            <a:off x="464803" y="2016441"/>
            <a:ext cx="818732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001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79149" lvl="0" indent="-279149" defTabSz="8932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GB" altLang="es-ES" b="1" i="0" u="none" strike="noStrike" kern="0" cap="none" spc="0" normalizeH="0" baseline="0" noProof="0" dirty="0" smtClean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+mn-lt"/>
              </a:rPr>
              <a:t>2006-2010</a:t>
            </a:r>
            <a:r>
              <a:rPr kumimoji="0" lang="en-GB" altLang="es-ES" b="0" i="0" u="none" strike="noStrike" kern="0" cap="none" spc="0" normalizeH="0" baseline="0" noProof="0" dirty="0" smtClean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+mn-lt"/>
              </a:rPr>
              <a:t>: </a:t>
            </a:r>
            <a:r>
              <a:rPr lang="en-GB" altLang="es-ES" kern="0" dirty="0" smtClean="0">
                <a:solidFill>
                  <a:srgbClr val="004990"/>
                </a:solidFill>
                <a:latin typeface="+mn-lt"/>
              </a:rPr>
              <a:t>Start-up of the air quality forecast system for Spain at 4 km. </a:t>
            </a:r>
          </a:p>
          <a:p>
            <a:pPr marL="0" lvl="0" indent="0" defTabSz="8932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s-ES" kern="0" dirty="0" smtClean="0">
                <a:solidFill>
                  <a:srgbClr val="004990"/>
                </a:solidFill>
                <a:latin typeface="+mn-lt"/>
              </a:rPr>
              <a:t>Funding:</a:t>
            </a:r>
            <a:endParaRPr kumimoji="0" lang="en-GB" altLang="es-ES" b="0" i="0" u="none" strike="noStrike" kern="0" cap="none" spc="0" normalizeH="0" baseline="0" noProof="0" dirty="0" smtClean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+mn-lt"/>
            </a:endParaRPr>
          </a:p>
          <a:p>
            <a:pPr marL="279149" marR="0" lvl="0" indent="-279149" defTabSz="89327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altLang="es-ES" b="0" i="0" u="none" strike="noStrike" kern="0" cap="none" spc="0" normalizeH="0" baseline="0" noProof="0" dirty="0" smtClean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+mn-lt"/>
            </a:endParaRPr>
          </a:p>
          <a:p>
            <a:pPr marL="0" marR="0" lvl="0" indent="0" defTabSz="89327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s-ES" b="0" i="0" u="none" strike="noStrike" kern="0" cap="none" spc="0" normalizeH="0" baseline="0" noProof="0" dirty="0" smtClean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+mn-lt"/>
            </a:endParaRPr>
          </a:p>
          <a:p>
            <a:pPr marL="279149" lvl="0" indent="-279149" defTabSz="8932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GB" altLang="es-ES" b="1" i="0" u="none" strike="noStrike" kern="0" cap="none" spc="0" normalizeH="0" baseline="0" noProof="0" dirty="0" smtClean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+mn-lt"/>
              </a:rPr>
              <a:t>2010-2014</a:t>
            </a:r>
            <a:r>
              <a:rPr kumimoji="0" lang="en-GB" altLang="es-ES" b="0" i="0" u="none" strike="noStrike" kern="0" cap="none" spc="0" normalizeH="0" baseline="0" noProof="0" dirty="0" smtClean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+mn-lt"/>
              </a:rPr>
              <a:t>: </a:t>
            </a:r>
            <a:r>
              <a:rPr lang="en-GB" altLang="es-ES" kern="0" dirty="0" smtClean="0">
                <a:solidFill>
                  <a:srgbClr val="004990"/>
                </a:solidFill>
                <a:latin typeface="+mn-lt"/>
              </a:rPr>
              <a:t>Dedicated domains over </a:t>
            </a:r>
            <a:r>
              <a:rPr lang="en-GB" altLang="es-ES" kern="0" dirty="0" err="1" smtClean="0">
                <a:solidFill>
                  <a:srgbClr val="004990"/>
                </a:solidFill>
                <a:latin typeface="+mn-lt"/>
              </a:rPr>
              <a:t>Andalucia</a:t>
            </a:r>
            <a:r>
              <a:rPr lang="en-GB" altLang="es-ES" kern="0" dirty="0" smtClean="0">
                <a:solidFill>
                  <a:srgbClr val="004990"/>
                </a:solidFill>
                <a:latin typeface="+mn-lt"/>
              </a:rPr>
              <a:t>, </a:t>
            </a:r>
            <a:r>
              <a:rPr lang="en-GB" altLang="es-ES" kern="0" dirty="0" err="1" smtClean="0">
                <a:solidFill>
                  <a:srgbClr val="004990"/>
                </a:solidFill>
                <a:latin typeface="+mn-lt"/>
              </a:rPr>
              <a:t>Catalunya</a:t>
            </a:r>
            <a:r>
              <a:rPr lang="en-GB" altLang="es-ES" kern="0" dirty="0" smtClean="0">
                <a:solidFill>
                  <a:srgbClr val="004990"/>
                </a:solidFill>
                <a:latin typeface="+mn-lt"/>
              </a:rPr>
              <a:t> and Madrid at 1-km resolution. </a:t>
            </a:r>
          </a:p>
          <a:p>
            <a:pPr marL="0" lvl="0" indent="0" defTabSz="8932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GB" altLang="es-ES" b="0" i="0" u="none" strike="noStrike" kern="0" cap="none" spc="0" normalizeH="0" baseline="0" noProof="0" dirty="0" smtClean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+mn-lt"/>
              </a:rPr>
              <a:t>Funding:</a:t>
            </a:r>
          </a:p>
          <a:p>
            <a:pPr marL="279149" marR="0" lvl="0" indent="-279149" defTabSz="89327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altLang="es-ES" b="0" i="0" u="none" strike="noStrike" kern="0" cap="none" spc="0" normalizeH="0" baseline="0" noProof="0" dirty="0" smtClean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+mn-lt"/>
            </a:endParaRPr>
          </a:p>
          <a:p>
            <a:pPr marL="279149" marR="0" lvl="0" indent="-279149" defTabSz="89327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altLang="es-ES" b="0" i="0" u="none" strike="noStrike" kern="0" cap="none" spc="0" normalizeH="0" baseline="0" noProof="0" dirty="0" smtClean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+mn-lt"/>
            </a:endParaRPr>
          </a:p>
          <a:p>
            <a:pPr marL="279149" marR="0" lvl="0" indent="-279149" defTabSz="89327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altLang="es-ES" b="0" i="0" u="none" strike="noStrike" kern="0" cap="none" spc="0" normalizeH="0" baseline="0" noProof="0" dirty="0" smtClean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+mn-lt"/>
            </a:endParaRPr>
          </a:p>
          <a:p>
            <a:pPr marL="279149" marR="0" lvl="0" indent="-279149" defTabSz="89327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altLang="es-ES" sz="1200" b="1" i="0" u="none" strike="noStrike" kern="0" cap="none" spc="0" normalizeH="0" baseline="0" noProof="0" dirty="0" smtClean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+mn-lt"/>
            </a:endParaRPr>
          </a:p>
          <a:p>
            <a:pPr marL="279149" marR="0" lvl="0" indent="-279149" defTabSz="89327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s-ES" b="1" i="0" u="none" strike="noStrike" kern="0" cap="none" spc="0" normalizeH="0" baseline="0" noProof="0" dirty="0" smtClean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+mn-lt"/>
              </a:rPr>
              <a:t>Since 2015 (</a:t>
            </a:r>
            <a:r>
              <a:rPr kumimoji="0" lang="en-GB" altLang="es-ES" b="1" i="0" u="sng" strike="noStrike" kern="0" cap="none" spc="0" normalizeH="0" baseline="0" noProof="0" dirty="0" smtClean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+mn-lt"/>
              </a:rPr>
              <a:t>without</a:t>
            </a:r>
            <a:r>
              <a:rPr kumimoji="0" lang="en-GB" altLang="es-ES" b="1" i="0" u="sng" strike="noStrike" kern="0" cap="none" spc="0" normalizeH="0" noProof="0" dirty="0" smtClean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+mn-lt"/>
              </a:rPr>
              <a:t> funding</a:t>
            </a:r>
            <a:r>
              <a:rPr kumimoji="0" lang="en-GB" altLang="es-ES" b="1" i="0" u="none" strike="noStrike" kern="0" cap="none" spc="0" normalizeH="0" baseline="0" noProof="0" dirty="0" smtClean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+mn-lt"/>
              </a:rPr>
              <a:t>)</a:t>
            </a:r>
            <a:r>
              <a:rPr kumimoji="0" lang="en-GB" altLang="es-ES" b="0" i="0" u="none" strike="noStrike" kern="0" cap="none" spc="0" normalizeH="0" baseline="0" noProof="0" dirty="0" smtClean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+mn-lt"/>
              </a:rPr>
              <a:t>: </a:t>
            </a:r>
          </a:p>
          <a:p>
            <a:pPr marL="736349" lvl="1" indent="-279149" defTabSz="8932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s-ES" kern="0" dirty="0" smtClean="0">
                <a:solidFill>
                  <a:srgbClr val="004990"/>
                </a:solidFill>
                <a:latin typeface="+mn-lt"/>
              </a:rPr>
              <a:t>The </a:t>
            </a:r>
            <a:r>
              <a:rPr lang="en-GB" altLang="es-ES" b="1" kern="0" dirty="0" smtClean="0">
                <a:solidFill>
                  <a:srgbClr val="004990"/>
                </a:solidFill>
                <a:latin typeface="+mn-lt"/>
              </a:rPr>
              <a:t>1-km resolution </a:t>
            </a:r>
            <a:r>
              <a:rPr lang="en-GB" altLang="es-ES" kern="0" dirty="0" smtClean="0">
                <a:solidFill>
                  <a:srgbClr val="004990"/>
                </a:solidFill>
                <a:latin typeface="+mn-lt"/>
              </a:rPr>
              <a:t>domains only on demand.</a:t>
            </a:r>
          </a:p>
          <a:p>
            <a:pPr marL="736349" lvl="1" indent="-279149" defTabSz="8932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s-ES" kern="0" dirty="0" smtClean="0">
                <a:solidFill>
                  <a:srgbClr val="004990"/>
                </a:solidFill>
                <a:latin typeface="+mn-lt"/>
              </a:rPr>
              <a:t>Generation of </a:t>
            </a:r>
            <a:r>
              <a:rPr lang="en-GB" altLang="es-ES" b="1" kern="0" dirty="0" smtClean="0">
                <a:solidFill>
                  <a:srgbClr val="004990"/>
                </a:solidFill>
                <a:latin typeface="+mn-lt"/>
              </a:rPr>
              <a:t>adapted products </a:t>
            </a:r>
            <a:r>
              <a:rPr lang="en-GB" altLang="es-ES" kern="0" dirty="0" smtClean="0">
                <a:solidFill>
                  <a:srgbClr val="004990"/>
                </a:solidFill>
                <a:latin typeface="+mn-lt"/>
              </a:rPr>
              <a:t>on demand.</a:t>
            </a:r>
          </a:p>
          <a:p>
            <a:pPr marL="736349" lvl="1" indent="-279149" defTabSz="8932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s-ES" b="1" kern="0" dirty="0" smtClean="0">
                <a:solidFill>
                  <a:srgbClr val="004990"/>
                </a:solidFill>
                <a:latin typeface="+mn-lt"/>
              </a:rPr>
              <a:t>Interaction with users </a:t>
            </a:r>
            <a:r>
              <a:rPr lang="en-GB" altLang="es-ES" kern="0" dirty="0" smtClean="0">
                <a:solidFill>
                  <a:srgbClr val="004990"/>
                </a:solidFill>
                <a:latin typeface="+mn-lt"/>
              </a:rPr>
              <a:t>to learn from their experience and create specific products adapted to their needs.</a:t>
            </a:r>
            <a:endParaRPr kumimoji="0" lang="en-GB" altLang="es-ES" b="0" i="0" u="none" strike="noStrike" kern="0" cap="none" spc="0" normalizeH="0" baseline="0" noProof="0" dirty="0" smtClean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9" name="1 Flecha derecha"/>
          <p:cNvSpPr/>
          <p:nvPr/>
        </p:nvSpPr>
        <p:spPr>
          <a:xfrm>
            <a:off x="458323" y="1162317"/>
            <a:ext cx="8193805" cy="921007"/>
          </a:xfrm>
          <a:prstGeom prst="rightArrow">
            <a:avLst/>
          </a:prstGeom>
          <a:gradFill rotWithShape="1">
            <a:gsLst>
              <a:gs pos="0">
                <a:srgbClr val="8DB3E2">
                  <a:shade val="51000"/>
                  <a:satMod val="130000"/>
                </a:srgbClr>
              </a:gs>
              <a:gs pos="80000">
                <a:srgbClr val="8DB3E2">
                  <a:shade val="93000"/>
                  <a:satMod val="130000"/>
                </a:srgbClr>
              </a:gs>
              <a:gs pos="100000">
                <a:srgbClr val="8DB3E2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8DB3E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893277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758" b="0" i="0" u="none" strike="noStrike" kern="0" cap="none" spc="0" normalizeH="0" baseline="0" noProof="0" dirty="0" smtClean="0">
              <a:ln>
                <a:noFill/>
              </a:ln>
              <a:solidFill>
                <a:srgbClr val="004990"/>
              </a:solidFill>
              <a:effectLst/>
              <a:uLnTx/>
              <a:uFillTx/>
            </a:endParaRPr>
          </a:p>
        </p:txBody>
      </p:sp>
      <p:sp>
        <p:nvSpPr>
          <p:cNvPr id="10" name="4 Elipse"/>
          <p:cNvSpPr/>
          <p:nvPr/>
        </p:nvSpPr>
        <p:spPr>
          <a:xfrm>
            <a:off x="337305" y="1428164"/>
            <a:ext cx="351735" cy="351735"/>
          </a:xfrm>
          <a:prstGeom prst="ellipse">
            <a:avLst/>
          </a:prstGeom>
          <a:solidFill>
            <a:srgbClr val="FF9933"/>
          </a:solidFill>
          <a:ln w="25400" cap="flat" cmpd="sng" algn="ctr">
            <a:solidFill>
              <a:srgbClr val="6683A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893277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758" b="0" i="0" u="none" strike="noStrike" kern="0" cap="none" spc="0" normalizeH="0" baseline="0" noProof="0" dirty="0" smtClean="0">
              <a:ln>
                <a:noFill/>
              </a:ln>
              <a:solidFill>
                <a:srgbClr val="004990"/>
              </a:solidFill>
              <a:effectLst/>
              <a:uLnTx/>
              <a:uFillTx/>
            </a:endParaRPr>
          </a:p>
        </p:txBody>
      </p:sp>
      <p:sp>
        <p:nvSpPr>
          <p:cNvPr id="11" name="5 Rectángulo"/>
          <p:cNvSpPr/>
          <p:nvPr/>
        </p:nvSpPr>
        <p:spPr>
          <a:xfrm>
            <a:off x="1476731" y="1105558"/>
            <a:ext cx="1164101" cy="3628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932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s-ES" sz="1758" b="1" dirty="0" smtClean="0">
                <a:solidFill>
                  <a:srgbClr val="004990"/>
                </a:solidFill>
                <a:ea typeface="ＭＳ Ｐゴシック" panose="020B0600070205080204" pitchFamily="34" charset="-128"/>
              </a:rPr>
              <a:t>2006-2010</a:t>
            </a:r>
            <a:endParaRPr lang="en-GB" sz="1758" dirty="0">
              <a:solidFill>
                <a:srgbClr val="00499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2" name="10 Elipse"/>
          <p:cNvSpPr/>
          <p:nvPr/>
        </p:nvSpPr>
        <p:spPr>
          <a:xfrm>
            <a:off x="3756073" y="1428164"/>
            <a:ext cx="351735" cy="351735"/>
          </a:xfrm>
          <a:prstGeom prst="ellipse">
            <a:avLst/>
          </a:prstGeom>
          <a:solidFill>
            <a:srgbClr val="FF9933"/>
          </a:solidFill>
          <a:ln w="25400" cap="flat" cmpd="sng" algn="ctr">
            <a:solidFill>
              <a:srgbClr val="8DB3E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893277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758" b="0" i="0" u="none" strike="noStrike" kern="0" cap="none" spc="0" normalizeH="0" baseline="0" noProof="0" dirty="0" smtClean="0">
              <a:ln>
                <a:noFill/>
              </a:ln>
              <a:solidFill>
                <a:srgbClr val="004990"/>
              </a:solidFill>
              <a:effectLst/>
              <a:uLnTx/>
              <a:uFillTx/>
            </a:endParaRPr>
          </a:p>
        </p:txBody>
      </p:sp>
      <p:sp>
        <p:nvSpPr>
          <p:cNvPr id="13" name="11 Elipse"/>
          <p:cNvSpPr/>
          <p:nvPr/>
        </p:nvSpPr>
        <p:spPr>
          <a:xfrm>
            <a:off x="7174840" y="1428164"/>
            <a:ext cx="351735" cy="351735"/>
          </a:xfrm>
          <a:prstGeom prst="ellipse">
            <a:avLst/>
          </a:prstGeom>
          <a:solidFill>
            <a:srgbClr val="FF9933"/>
          </a:solidFill>
          <a:ln w="25400" cap="flat" cmpd="sng" algn="ctr">
            <a:solidFill>
              <a:srgbClr val="8DB3E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893277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758" b="0" i="0" u="none" strike="noStrike" kern="0" cap="none" spc="0" normalizeH="0" baseline="0" noProof="0" dirty="0" smtClean="0">
              <a:ln>
                <a:noFill/>
              </a:ln>
              <a:solidFill>
                <a:srgbClr val="004990"/>
              </a:solidFill>
              <a:effectLst/>
              <a:uLnTx/>
              <a:uFillTx/>
            </a:endParaRPr>
          </a:p>
        </p:txBody>
      </p:sp>
      <p:cxnSp>
        <p:nvCxnSpPr>
          <p:cNvPr id="14" name="12 Conector recto"/>
          <p:cNvCxnSpPr>
            <a:stCxn id="10" idx="6"/>
            <a:endCxn id="12" idx="2"/>
          </p:cNvCxnSpPr>
          <p:nvPr/>
        </p:nvCxnSpPr>
        <p:spPr>
          <a:xfrm>
            <a:off x="689040" y="1604032"/>
            <a:ext cx="3067033" cy="0"/>
          </a:xfrm>
          <a:prstGeom prst="line">
            <a:avLst/>
          </a:prstGeom>
          <a:noFill/>
          <a:ln w="38100" cap="flat" cmpd="sng" algn="ctr">
            <a:solidFill>
              <a:srgbClr val="6683A6"/>
            </a:solidFill>
            <a:prstDash val="solid"/>
          </a:ln>
          <a:effectLst/>
        </p:spPr>
      </p:cxnSp>
      <p:cxnSp>
        <p:nvCxnSpPr>
          <p:cNvPr id="15" name="16 Conector recto"/>
          <p:cNvCxnSpPr/>
          <p:nvPr/>
        </p:nvCxnSpPr>
        <p:spPr>
          <a:xfrm>
            <a:off x="4107808" y="1604032"/>
            <a:ext cx="3067033" cy="0"/>
          </a:xfrm>
          <a:prstGeom prst="line">
            <a:avLst/>
          </a:prstGeom>
          <a:noFill/>
          <a:ln w="38100" cap="flat" cmpd="sng" algn="ctr">
            <a:solidFill>
              <a:srgbClr val="6683A6"/>
            </a:solidFill>
            <a:prstDash val="solid"/>
          </a:ln>
          <a:effectLst/>
        </p:spPr>
      </p:cxnSp>
      <p:sp>
        <p:nvSpPr>
          <p:cNvPr id="16" name="6 Rectángulo"/>
          <p:cNvSpPr/>
          <p:nvPr/>
        </p:nvSpPr>
        <p:spPr>
          <a:xfrm>
            <a:off x="5194592" y="1105558"/>
            <a:ext cx="1164101" cy="3628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932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s-ES" sz="1758" b="1" dirty="0" smtClean="0">
                <a:solidFill>
                  <a:srgbClr val="004990"/>
                </a:solidFill>
                <a:ea typeface="ＭＳ Ｐゴシック" panose="020B0600070205080204" pitchFamily="34" charset="-128"/>
              </a:rPr>
              <a:t>2010-2014</a:t>
            </a:r>
            <a:endParaRPr lang="en-GB" sz="1758" dirty="0">
              <a:solidFill>
                <a:srgbClr val="00499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7" name="7 Rectángulo"/>
          <p:cNvSpPr/>
          <p:nvPr/>
        </p:nvSpPr>
        <p:spPr>
          <a:xfrm>
            <a:off x="7526576" y="1105558"/>
            <a:ext cx="639919" cy="3628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932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s-ES" sz="1758" b="1" dirty="0" smtClean="0">
                <a:solidFill>
                  <a:srgbClr val="004990"/>
                </a:solidFill>
                <a:ea typeface="ＭＳ Ｐゴシック" panose="020B0600070205080204" pitchFamily="34" charset="-128"/>
              </a:rPr>
              <a:t>2015</a:t>
            </a:r>
            <a:endParaRPr lang="en-GB" sz="1758" dirty="0">
              <a:solidFill>
                <a:srgbClr val="00499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18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510" y="2562916"/>
            <a:ext cx="2422036" cy="508627"/>
          </a:xfrm>
          <a:prstGeom prst="rect">
            <a:avLst/>
          </a:prstGeom>
        </p:spPr>
      </p:pic>
      <p:pic>
        <p:nvPicPr>
          <p:cNvPr id="19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720" y="2593811"/>
            <a:ext cx="588107" cy="523860"/>
          </a:xfrm>
          <a:prstGeom prst="rect">
            <a:avLst/>
          </a:prstGeom>
        </p:spPr>
      </p:pic>
      <p:pic>
        <p:nvPicPr>
          <p:cNvPr id="20" name="Imagen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081" y="4029151"/>
            <a:ext cx="589550" cy="525146"/>
          </a:xfrm>
          <a:prstGeom prst="rect">
            <a:avLst/>
          </a:prstGeom>
        </p:spPr>
      </p:pic>
      <p:pic>
        <p:nvPicPr>
          <p:cNvPr id="21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385" y="3974841"/>
            <a:ext cx="2350472" cy="515172"/>
          </a:xfrm>
          <a:prstGeom prst="rect">
            <a:avLst/>
          </a:prstGeom>
        </p:spPr>
      </p:pic>
      <p:pic>
        <p:nvPicPr>
          <p:cNvPr id="22" name="Imagen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8478" b="-8413"/>
          <a:stretch/>
        </p:blipFill>
        <p:spPr>
          <a:xfrm>
            <a:off x="2695720" y="4007258"/>
            <a:ext cx="995479" cy="600443"/>
          </a:xfrm>
          <a:prstGeom prst="rect">
            <a:avLst/>
          </a:prstGeom>
        </p:spPr>
      </p:pic>
      <p:pic>
        <p:nvPicPr>
          <p:cNvPr id="23" name="Imagen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5124" y="3984707"/>
            <a:ext cx="1440081" cy="61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3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Air quality forecast for Catalonia</a:t>
            </a:r>
            <a:br>
              <a:rPr lang="en-GB" dirty="0" smtClean="0"/>
            </a:br>
            <a:r>
              <a:rPr lang="en-GB" sz="2400" dirty="0" smtClean="0"/>
              <a:t>(</a:t>
            </a:r>
            <a:r>
              <a:rPr lang="en-GB" sz="2400" dirty="0" smtClean="0">
                <a:hlinkClick r:id="rId3"/>
              </a:rPr>
              <a:t>www.bsc.es/caliope</a:t>
            </a:r>
            <a:r>
              <a:rPr lang="en-GB" sz="2400" dirty="0" smtClean="0"/>
              <a:t>)</a:t>
            </a:r>
            <a:endParaRPr lang="en-GB" sz="2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72" y="1178822"/>
            <a:ext cx="5409419" cy="491717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16000" y="1930400"/>
            <a:ext cx="609600" cy="1596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" name="Group 11"/>
          <p:cNvGrpSpPr/>
          <p:nvPr/>
        </p:nvGrpSpPr>
        <p:grpSpPr>
          <a:xfrm>
            <a:off x="5508433" y="1254015"/>
            <a:ext cx="3556707" cy="5587905"/>
            <a:chOff x="5546533" y="1101615"/>
            <a:chExt cx="3556707" cy="558790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864456" y="1101615"/>
              <a:ext cx="1069067" cy="10690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46533" y="2287158"/>
              <a:ext cx="1619250" cy="121443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80864" y="3843517"/>
              <a:ext cx="1150588" cy="114195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616284" y="5107001"/>
              <a:ext cx="1520508" cy="152050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995886" y="1101615"/>
              <a:ext cx="189780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err="1" smtClean="0"/>
                <a:t>Servei</a:t>
              </a:r>
              <a:r>
                <a:rPr lang="en-GB" b="1" dirty="0" smtClean="0"/>
                <a:t> de </a:t>
              </a:r>
              <a:r>
                <a:rPr lang="en-GB" b="1" dirty="0" err="1" smtClean="0"/>
                <a:t>Vigilància</a:t>
              </a:r>
              <a:r>
                <a:rPr lang="en-GB" b="1" dirty="0" smtClean="0"/>
                <a:t> </a:t>
              </a:r>
              <a:r>
                <a:rPr lang="en-GB" b="1" dirty="0" err="1"/>
                <a:t>i</a:t>
              </a:r>
              <a:r>
                <a:rPr lang="en-GB" b="1" dirty="0"/>
                <a:t> </a:t>
              </a:r>
              <a:r>
                <a:rPr lang="en-GB" b="1" dirty="0" smtClean="0"/>
                <a:t>Control </a:t>
              </a:r>
              <a:r>
                <a:rPr lang="en-GB" b="1" dirty="0"/>
                <a:t>de </a:t>
              </a:r>
              <a:r>
                <a:rPr lang="en-GB" b="1" dirty="0" err="1"/>
                <a:t>l’Aire</a:t>
              </a:r>
              <a:endParaRPr lang="en-GB" b="1" dirty="0"/>
            </a:p>
            <a:p>
              <a:r>
                <a:rPr lang="en-GB" dirty="0" smtClean="0"/>
                <a:t> </a:t>
              </a:r>
              <a:endParaRPr lang="en-GB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995886" y="2127291"/>
              <a:ext cx="210735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Daily monitoring and detection of </a:t>
              </a:r>
              <a:r>
                <a:rPr lang="en-GB" b="1" dirty="0"/>
                <a:t>pollution episodes</a:t>
              </a:r>
              <a:r>
                <a:rPr lang="en-GB" dirty="0"/>
                <a:t> in all parts of the territory.</a:t>
              </a:r>
            </a:p>
            <a:p>
              <a:endParaRPr lang="en-GB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995886" y="3711791"/>
              <a:ext cx="193856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Activation of </a:t>
              </a:r>
              <a:r>
                <a:rPr lang="en-GB" b="1" dirty="0"/>
                <a:t>warning protocols</a:t>
              </a:r>
              <a:r>
                <a:rPr lang="en-GB" dirty="0"/>
                <a:t> for pollution episodes (e.g. reports).</a:t>
              </a:r>
            </a:p>
            <a:p>
              <a:endParaRPr lang="en-GB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995886" y="5212192"/>
              <a:ext cx="18288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Complementary tool </a:t>
              </a:r>
              <a:r>
                <a:rPr lang="en-GB" dirty="0"/>
                <a:t>to other air quality forecast systems.</a:t>
              </a:r>
            </a:p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2882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72" y="1178822"/>
            <a:ext cx="5585058" cy="50768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42971" y="2169187"/>
            <a:ext cx="1173459" cy="43647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1625599" y="1930400"/>
            <a:ext cx="993776" cy="1596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76" y="2169187"/>
            <a:ext cx="4341295" cy="4522411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875314" y="889681"/>
            <a:ext cx="5008952" cy="3775206"/>
            <a:chOff x="3875314" y="889681"/>
            <a:chExt cx="5008952" cy="377520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97217" y="889681"/>
              <a:ext cx="2987049" cy="3775206"/>
            </a:xfrm>
            <a:prstGeom prst="rect">
              <a:avLst/>
            </a:prstGeom>
          </p:spPr>
        </p:pic>
        <p:cxnSp>
          <p:nvCxnSpPr>
            <p:cNvPr id="16" name="Straight Arrow Connector 15"/>
            <p:cNvCxnSpPr>
              <a:endCxn id="12" idx="1"/>
            </p:cNvCxnSpPr>
            <p:nvPr/>
          </p:nvCxnSpPr>
          <p:spPr>
            <a:xfrm flipV="1">
              <a:off x="3875314" y="2777284"/>
              <a:ext cx="2021903" cy="1446373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5786734" y="2212463"/>
            <a:ext cx="3167836" cy="4479135"/>
            <a:chOff x="5786734" y="2212463"/>
            <a:chExt cx="3167836" cy="447913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86734" y="4493858"/>
              <a:ext cx="3167836" cy="2197740"/>
            </a:xfrm>
            <a:prstGeom prst="rect">
              <a:avLst/>
            </a:prstGeom>
          </p:spPr>
        </p:pic>
        <p:cxnSp>
          <p:nvCxnSpPr>
            <p:cNvPr id="17" name="Straight Arrow Connector 16"/>
            <p:cNvCxnSpPr/>
            <p:nvPr/>
          </p:nvCxnSpPr>
          <p:spPr>
            <a:xfrm>
              <a:off x="6673967" y="2212463"/>
              <a:ext cx="17119" cy="226738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Air quality forecast for Catalonia</a:t>
            </a:r>
            <a:br>
              <a:rPr lang="en-GB" dirty="0"/>
            </a:br>
            <a:r>
              <a:rPr lang="en-GB" sz="2400" dirty="0"/>
              <a:t>(</a:t>
            </a:r>
            <a:r>
              <a:rPr lang="en-GB" sz="2400" dirty="0">
                <a:hlinkClick r:id="rId6"/>
              </a:rPr>
              <a:t>www.bsc.es/caliope</a:t>
            </a:r>
            <a:r>
              <a:rPr lang="en-GB" sz="2400" dirty="0"/>
              <a:t>)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75408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24484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12238</TotalTime>
  <Words>1224</Words>
  <Application>Microsoft Office PowerPoint</Application>
  <PresentationFormat>Presentación en pantalla (4:3)</PresentationFormat>
  <Paragraphs>221</Paragraphs>
  <Slides>29</Slides>
  <Notes>21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5" baseType="lpstr">
      <vt:lpstr>ＭＳ Ｐゴシック</vt:lpstr>
      <vt:lpstr>Arial</vt:lpstr>
      <vt:lpstr>Calibri</vt:lpstr>
      <vt:lpstr>DejaVu Sans</vt:lpstr>
      <vt:lpstr>Times New Roman</vt:lpstr>
      <vt:lpstr>Tema de Office</vt:lpstr>
      <vt:lpstr>Models de pronòstic d’ozó troposfèric    </vt:lpstr>
      <vt:lpstr>Outline</vt:lpstr>
      <vt:lpstr>Presentación de PowerPoint</vt:lpstr>
      <vt:lpstr>Air quality forecast system: CALIOPE</vt:lpstr>
      <vt:lpstr>Presentación de PowerPoint</vt:lpstr>
      <vt:lpstr>CALIOPE: main elements</vt:lpstr>
      <vt:lpstr>The CALIOPE project</vt:lpstr>
      <vt:lpstr>Air quality forecast for Catalonia (www.bsc.es/caliope)</vt:lpstr>
      <vt:lpstr>Air quality forecast for Catalonia (www.bsc.es/caliope)</vt:lpstr>
      <vt:lpstr>Air quality forecast for Catalonia (www.bsc.es/caliope)</vt:lpstr>
      <vt:lpstr>Air quality forecast for Catalonia (www.bsc.es/caliope)</vt:lpstr>
      <vt:lpstr>On going works to improve the O3 modelling</vt:lpstr>
      <vt:lpstr>HERMESv3</vt:lpstr>
      <vt:lpstr>HERMESv3_BU: Bottom-up module</vt:lpstr>
      <vt:lpstr>MONARCH: online weather-chemistry model</vt:lpstr>
      <vt:lpstr>Presentación de PowerPoint</vt:lpstr>
      <vt:lpstr>Copernicus Atmosphere Monitoring Service  Regional air quality (CAMS_50.II)</vt:lpstr>
      <vt:lpstr>MONARCH vs CALIOPE: annual cycle Period: full year 2015</vt:lpstr>
      <vt:lpstr>MONARCH vs CAMS: O3  Period: 20160801-20160901</vt:lpstr>
      <vt:lpstr>Tools for the diagnosis of O3</vt:lpstr>
      <vt:lpstr>Who is responsible of the O3 exceedances?</vt:lpstr>
      <vt:lpstr>O3 source apportionment in  the Iberian Peninsula Pay et al., 2019. Atmos. Chem. Phys. 19, 5467–5494</vt:lpstr>
      <vt:lpstr>Unravelling total O3 </vt:lpstr>
      <vt:lpstr>Unravelling total O3: Catalonia region</vt:lpstr>
      <vt:lpstr>Unravelling total O3: Palau Reial</vt:lpstr>
      <vt:lpstr>Unravelling total O3: Montseny</vt:lpstr>
      <vt:lpstr>Vertical distribution of O3</vt:lpstr>
      <vt:lpstr>Conclusions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BSC Slides v.1</dc:title>
  <dc:creator>BSC-CNS</dc:creator>
  <cp:lastModifiedBy>Maria Teresa Pay</cp:lastModifiedBy>
  <cp:revision>649</cp:revision>
  <cp:lastPrinted>2018-11-19T14:03:54Z</cp:lastPrinted>
  <dcterms:created xsi:type="dcterms:W3CDTF">2016-07-07T10:13:32Z</dcterms:created>
  <dcterms:modified xsi:type="dcterms:W3CDTF">2019-05-13T07:26:18Z</dcterms:modified>
</cp:coreProperties>
</file>