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7"/>
  </p:notesMasterIdLst>
  <p:sldIdLst>
    <p:sldId id="256" r:id="rId2"/>
    <p:sldId id="270" r:id="rId3"/>
    <p:sldId id="280" r:id="rId4"/>
    <p:sldId id="285" r:id="rId5"/>
    <p:sldId id="288" r:id="rId6"/>
    <p:sldId id="291" r:id="rId7"/>
    <p:sldId id="306" r:id="rId8"/>
    <p:sldId id="312" r:id="rId9"/>
    <p:sldId id="292" r:id="rId10"/>
    <p:sldId id="294" r:id="rId11"/>
    <p:sldId id="295" r:id="rId12"/>
    <p:sldId id="313" r:id="rId13"/>
    <p:sldId id="293" r:id="rId14"/>
    <p:sldId id="298" r:id="rId15"/>
    <p:sldId id="299" r:id="rId16"/>
    <p:sldId id="296" r:id="rId17"/>
    <p:sldId id="304" r:id="rId18"/>
    <p:sldId id="308" r:id="rId19"/>
    <p:sldId id="297" r:id="rId20"/>
    <p:sldId id="309" r:id="rId21"/>
    <p:sldId id="310" r:id="rId22"/>
    <p:sldId id="300" r:id="rId23"/>
    <p:sldId id="301" r:id="rId24"/>
    <p:sldId id="307" r:id="rId25"/>
    <p:sldId id="302" r:id="rId26"/>
    <p:sldId id="314" r:id="rId27"/>
    <p:sldId id="303" r:id="rId28"/>
    <p:sldId id="319" r:id="rId29"/>
    <p:sldId id="305" r:id="rId30"/>
    <p:sldId id="316" r:id="rId31"/>
    <p:sldId id="318" r:id="rId32"/>
    <p:sldId id="315" r:id="rId33"/>
    <p:sldId id="311" r:id="rId34"/>
    <p:sldId id="317" r:id="rId35"/>
    <p:sldId id="269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DF2"/>
    <a:srgbClr val="1E2B33"/>
    <a:srgbClr val="2F5597"/>
    <a:srgbClr val="6BA072"/>
    <a:srgbClr val="8FAADC"/>
    <a:srgbClr val="31681E"/>
    <a:srgbClr val="477A2E"/>
    <a:srgbClr val="58A539"/>
    <a:srgbClr val="DCEFD5"/>
    <a:srgbClr val="1F41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5" autoAdjust="0"/>
    <p:restoredTop sz="91484"/>
  </p:normalViewPr>
  <p:slideViewPr>
    <p:cSldViewPr snapToGrid="0">
      <p:cViewPr varScale="1">
        <p:scale>
          <a:sx n="80" d="100"/>
          <a:sy n="80" d="100"/>
        </p:scale>
        <p:origin x="1888" y="192"/>
      </p:cViewPr>
      <p:guideLst>
        <p:guide orient="horz" pos="2115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image" Target="../media/image27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image" Target="../media/image2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0A7EA2-6F7B-6145-815F-9117FE438F4D}" type="doc">
      <dgm:prSet loTypeId="urn:microsoft.com/office/officeart/2005/8/layout/hList7" loCatId="" qsTypeId="urn:microsoft.com/office/officeart/2005/8/quickstyle/simple1" qsCatId="simple" csTypeId="urn:microsoft.com/office/officeart/2005/8/colors/accent5_2" csCatId="accent5" phldr="1"/>
      <dgm:spPr/>
    </dgm:pt>
    <dgm:pt modelId="{CE8B0079-7319-B146-8233-765C3099E327}">
      <dgm:prSet phldrT="[Texto]"/>
      <dgm:spPr/>
      <dgm:t>
        <a:bodyPr/>
        <a:lstStyle/>
        <a:p>
          <a:pPr>
            <a:buNone/>
          </a:pPr>
          <a:r>
            <a:rPr lang="en-US" b="1" dirty="0"/>
            <a:t>Weather and Climate Science</a:t>
          </a:r>
          <a:endParaRPr lang="es-ES" dirty="0"/>
        </a:p>
      </dgm:t>
    </dgm:pt>
    <dgm:pt modelId="{213EAA08-4B2D-2148-948C-7777310BB543}" type="parTrans" cxnId="{C2C76C0C-A98A-D147-A62B-F70C10E9F1E1}">
      <dgm:prSet/>
      <dgm:spPr/>
      <dgm:t>
        <a:bodyPr/>
        <a:lstStyle/>
        <a:p>
          <a:endParaRPr lang="es-ES"/>
        </a:p>
      </dgm:t>
    </dgm:pt>
    <dgm:pt modelId="{840360BA-DF2B-D04A-BF5F-795DE4AFB8FB}" type="sibTrans" cxnId="{C2C76C0C-A98A-D147-A62B-F70C10E9F1E1}">
      <dgm:prSet/>
      <dgm:spPr/>
      <dgm:t>
        <a:bodyPr/>
        <a:lstStyle/>
        <a:p>
          <a:endParaRPr lang="es-ES"/>
        </a:p>
      </dgm:t>
    </dgm:pt>
    <dgm:pt modelId="{15D5E4A1-C84B-9945-B103-CA874218F014}">
      <dgm:prSet phldrT="[Texto]"/>
      <dgm:spPr/>
      <dgm:t>
        <a:bodyPr/>
        <a:lstStyle/>
        <a:p>
          <a:pPr>
            <a:buNone/>
          </a:pPr>
          <a:r>
            <a:rPr lang="en-US" b="1" dirty="0"/>
            <a:t>Computational Earth Sciences</a:t>
          </a:r>
          <a:endParaRPr lang="es-ES" dirty="0"/>
        </a:p>
      </dgm:t>
    </dgm:pt>
    <dgm:pt modelId="{597BD999-DA75-8C4A-9A86-F7E92A945852}" type="parTrans" cxnId="{B374149F-1D22-B44C-B199-66E63F53736D}">
      <dgm:prSet/>
      <dgm:spPr/>
      <dgm:t>
        <a:bodyPr/>
        <a:lstStyle/>
        <a:p>
          <a:endParaRPr lang="es-ES"/>
        </a:p>
      </dgm:t>
    </dgm:pt>
    <dgm:pt modelId="{45A22980-00CA-A748-87D8-A6453B3EDDD5}" type="sibTrans" cxnId="{B374149F-1D22-B44C-B199-66E63F53736D}">
      <dgm:prSet/>
      <dgm:spPr/>
      <dgm:t>
        <a:bodyPr/>
        <a:lstStyle/>
        <a:p>
          <a:endParaRPr lang="es-ES"/>
        </a:p>
      </dgm:t>
    </dgm:pt>
    <dgm:pt modelId="{5A1DBB0C-0AC8-8E46-8643-1C84E496F119}">
      <dgm:prSet phldrT="[Texto]"/>
      <dgm:spPr/>
      <dgm:t>
        <a:bodyPr/>
        <a:lstStyle/>
        <a:p>
          <a:pPr>
            <a:buNone/>
          </a:pPr>
          <a:r>
            <a:rPr lang="en-US" b="1" dirty="0"/>
            <a:t>Computer Science</a:t>
          </a:r>
          <a:endParaRPr lang="es-ES" dirty="0"/>
        </a:p>
      </dgm:t>
    </dgm:pt>
    <dgm:pt modelId="{2A3ECCE7-7CD3-4145-B5C9-CBBB0BB1FC4F}" type="parTrans" cxnId="{4E002492-A602-CF45-B73D-6F40E925F77F}">
      <dgm:prSet/>
      <dgm:spPr/>
      <dgm:t>
        <a:bodyPr/>
        <a:lstStyle/>
        <a:p>
          <a:endParaRPr lang="es-ES"/>
        </a:p>
      </dgm:t>
    </dgm:pt>
    <dgm:pt modelId="{EA24F02E-F275-B14D-B511-9196D42361BC}" type="sibTrans" cxnId="{4E002492-A602-CF45-B73D-6F40E925F77F}">
      <dgm:prSet/>
      <dgm:spPr/>
      <dgm:t>
        <a:bodyPr/>
        <a:lstStyle/>
        <a:p>
          <a:endParaRPr lang="es-ES"/>
        </a:p>
      </dgm:t>
    </dgm:pt>
    <dgm:pt modelId="{B6B93A06-9EDE-9A43-B831-A66F2587D52C}" type="pres">
      <dgm:prSet presAssocID="{7C0A7EA2-6F7B-6145-815F-9117FE438F4D}" presName="Name0" presStyleCnt="0">
        <dgm:presLayoutVars>
          <dgm:dir/>
          <dgm:resizeHandles val="exact"/>
        </dgm:presLayoutVars>
      </dgm:prSet>
      <dgm:spPr/>
    </dgm:pt>
    <dgm:pt modelId="{ED8CD01F-C5A0-EB47-8A6D-85402173B9C1}" type="pres">
      <dgm:prSet presAssocID="{7C0A7EA2-6F7B-6145-815F-9117FE438F4D}" presName="fgShape" presStyleLbl="fgShp" presStyleIdx="0" presStyleCnt="1"/>
      <dgm:spPr/>
    </dgm:pt>
    <dgm:pt modelId="{D07B4B62-6094-494B-999F-D62D6C3697E7}" type="pres">
      <dgm:prSet presAssocID="{7C0A7EA2-6F7B-6145-815F-9117FE438F4D}" presName="linComp" presStyleCnt="0"/>
      <dgm:spPr/>
    </dgm:pt>
    <dgm:pt modelId="{9DC84F0B-4F2C-BC4C-B490-60D7BD389059}" type="pres">
      <dgm:prSet presAssocID="{CE8B0079-7319-B146-8233-765C3099E327}" presName="compNode" presStyleCnt="0"/>
      <dgm:spPr/>
    </dgm:pt>
    <dgm:pt modelId="{FDD46350-0EB5-F64F-BB07-70DCDD067D34}" type="pres">
      <dgm:prSet presAssocID="{CE8B0079-7319-B146-8233-765C3099E327}" presName="bkgdShape" presStyleLbl="node1" presStyleIdx="0" presStyleCnt="3"/>
      <dgm:spPr/>
    </dgm:pt>
    <dgm:pt modelId="{11E2C10B-AACC-E34B-8C1A-D33F4F07FAEB}" type="pres">
      <dgm:prSet presAssocID="{CE8B0079-7319-B146-8233-765C3099E327}" presName="nodeTx" presStyleLbl="node1" presStyleIdx="0" presStyleCnt="3">
        <dgm:presLayoutVars>
          <dgm:bulletEnabled val="1"/>
        </dgm:presLayoutVars>
      </dgm:prSet>
      <dgm:spPr/>
    </dgm:pt>
    <dgm:pt modelId="{124FE359-6A76-A84B-8CF2-CF8272E51779}" type="pres">
      <dgm:prSet presAssocID="{CE8B0079-7319-B146-8233-765C3099E327}" presName="invisiNode" presStyleLbl="node1" presStyleIdx="0" presStyleCnt="3"/>
      <dgm:spPr/>
    </dgm:pt>
    <dgm:pt modelId="{B545AAC3-B262-4A43-A207-6B5C67FC2572}" type="pres">
      <dgm:prSet presAssocID="{CE8B0079-7319-B146-8233-765C3099E327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D264590A-04CF-F847-8C35-BB05242B06DF}" type="pres">
      <dgm:prSet presAssocID="{840360BA-DF2B-D04A-BF5F-795DE4AFB8FB}" presName="sibTrans" presStyleLbl="sibTrans2D1" presStyleIdx="0" presStyleCnt="0"/>
      <dgm:spPr/>
    </dgm:pt>
    <dgm:pt modelId="{34AA49F0-5669-EB4B-9293-D21C915D9D3A}" type="pres">
      <dgm:prSet presAssocID="{15D5E4A1-C84B-9945-B103-CA874218F014}" presName="compNode" presStyleCnt="0"/>
      <dgm:spPr/>
    </dgm:pt>
    <dgm:pt modelId="{2C2CB5A6-0992-2641-BD1D-8E05349EA463}" type="pres">
      <dgm:prSet presAssocID="{15D5E4A1-C84B-9945-B103-CA874218F014}" presName="bkgdShape" presStyleLbl="node1" presStyleIdx="1" presStyleCnt="3"/>
      <dgm:spPr/>
    </dgm:pt>
    <dgm:pt modelId="{FFADB551-5B10-B645-A52F-6BCB3D7BBD47}" type="pres">
      <dgm:prSet presAssocID="{15D5E4A1-C84B-9945-B103-CA874218F014}" presName="nodeTx" presStyleLbl="node1" presStyleIdx="1" presStyleCnt="3">
        <dgm:presLayoutVars>
          <dgm:bulletEnabled val="1"/>
        </dgm:presLayoutVars>
      </dgm:prSet>
      <dgm:spPr/>
    </dgm:pt>
    <dgm:pt modelId="{B4613D73-5434-5546-B15A-DC5E6BCE744D}" type="pres">
      <dgm:prSet presAssocID="{15D5E4A1-C84B-9945-B103-CA874218F014}" presName="invisiNode" presStyleLbl="node1" presStyleIdx="1" presStyleCnt="3"/>
      <dgm:spPr/>
    </dgm:pt>
    <dgm:pt modelId="{9C781539-9F51-3D4E-B3EE-500639398CDC}" type="pres">
      <dgm:prSet presAssocID="{15D5E4A1-C84B-9945-B103-CA874218F014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0" r="-140000"/>
          </a:stretch>
        </a:blipFill>
      </dgm:spPr>
    </dgm:pt>
    <dgm:pt modelId="{E7A69859-A7CA-BE41-8058-CD325BDF4DE0}" type="pres">
      <dgm:prSet presAssocID="{45A22980-00CA-A748-87D8-A6453B3EDDD5}" presName="sibTrans" presStyleLbl="sibTrans2D1" presStyleIdx="0" presStyleCnt="0"/>
      <dgm:spPr/>
    </dgm:pt>
    <dgm:pt modelId="{76315462-2246-6647-B966-3EE9A7C46FCE}" type="pres">
      <dgm:prSet presAssocID="{5A1DBB0C-0AC8-8E46-8643-1C84E496F119}" presName="compNode" presStyleCnt="0"/>
      <dgm:spPr/>
    </dgm:pt>
    <dgm:pt modelId="{AD594640-FB37-8647-BD7D-75FE56BE3B70}" type="pres">
      <dgm:prSet presAssocID="{5A1DBB0C-0AC8-8E46-8643-1C84E496F119}" presName="bkgdShape" presStyleLbl="node1" presStyleIdx="2" presStyleCnt="3"/>
      <dgm:spPr/>
    </dgm:pt>
    <dgm:pt modelId="{62B3BD1B-77ED-6B41-A413-DB0B359B8F6A}" type="pres">
      <dgm:prSet presAssocID="{5A1DBB0C-0AC8-8E46-8643-1C84E496F119}" presName="nodeTx" presStyleLbl="node1" presStyleIdx="2" presStyleCnt="3">
        <dgm:presLayoutVars>
          <dgm:bulletEnabled val="1"/>
        </dgm:presLayoutVars>
      </dgm:prSet>
      <dgm:spPr/>
    </dgm:pt>
    <dgm:pt modelId="{3BED0B2D-9300-0642-9991-C99AA353BDC7}" type="pres">
      <dgm:prSet presAssocID="{5A1DBB0C-0AC8-8E46-8643-1C84E496F119}" presName="invisiNode" presStyleLbl="node1" presStyleIdx="2" presStyleCnt="3"/>
      <dgm:spPr/>
    </dgm:pt>
    <dgm:pt modelId="{3D305827-CBE4-C240-891F-9E5B76B6D0C1}" type="pres">
      <dgm:prSet presAssocID="{5A1DBB0C-0AC8-8E46-8643-1C84E496F119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</dgm:ptLst>
  <dgm:cxnLst>
    <dgm:cxn modelId="{06B4C103-E00E-444A-B640-B318E355DC86}" type="presOf" srcId="{15D5E4A1-C84B-9945-B103-CA874218F014}" destId="{FFADB551-5B10-B645-A52F-6BCB3D7BBD47}" srcOrd="1" destOrd="0" presId="urn:microsoft.com/office/officeart/2005/8/layout/hList7"/>
    <dgm:cxn modelId="{14828609-4340-8C47-A883-56B5BC2C65BA}" type="presOf" srcId="{840360BA-DF2B-D04A-BF5F-795DE4AFB8FB}" destId="{D264590A-04CF-F847-8C35-BB05242B06DF}" srcOrd="0" destOrd="0" presId="urn:microsoft.com/office/officeart/2005/8/layout/hList7"/>
    <dgm:cxn modelId="{C2C76C0C-A98A-D147-A62B-F70C10E9F1E1}" srcId="{7C0A7EA2-6F7B-6145-815F-9117FE438F4D}" destId="{CE8B0079-7319-B146-8233-765C3099E327}" srcOrd="0" destOrd="0" parTransId="{213EAA08-4B2D-2148-948C-7777310BB543}" sibTransId="{840360BA-DF2B-D04A-BF5F-795DE4AFB8FB}"/>
    <dgm:cxn modelId="{5D798911-5605-1646-92BE-AF5CE193064A}" type="presOf" srcId="{CE8B0079-7319-B146-8233-765C3099E327}" destId="{11E2C10B-AACC-E34B-8C1A-D33F4F07FAEB}" srcOrd="1" destOrd="0" presId="urn:microsoft.com/office/officeart/2005/8/layout/hList7"/>
    <dgm:cxn modelId="{B4AA844E-F88A-2741-BF1A-FF3DF7AA6E05}" type="presOf" srcId="{7C0A7EA2-6F7B-6145-815F-9117FE438F4D}" destId="{B6B93A06-9EDE-9A43-B831-A66F2587D52C}" srcOrd="0" destOrd="0" presId="urn:microsoft.com/office/officeart/2005/8/layout/hList7"/>
    <dgm:cxn modelId="{001EE76F-263F-AA4A-BB40-04DCC7DBB4F8}" type="presOf" srcId="{5A1DBB0C-0AC8-8E46-8643-1C84E496F119}" destId="{AD594640-FB37-8647-BD7D-75FE56BE3B70}" srcOrd="0" destOrd="0" presId="urn:microsoft.com/office/officeart/2005/8/layout/hList7"/>
    <dgm:cxn modelId="{D3C9BD85-0B0E-884B-A93C-FA9DC06D0B4C}" type="presOf" srcId="{5A1DBB0C-0AC8-8E46-8643-1C84E496F119}" destId="{62B3BD1B-77ED-6B41-A413-DB0B359B8F6A}" srcOrd="1" destOrd="0" presId="urn:microsoft.com/office/officeart/2005/8/layout/hList7"/>
    <dgm:cxn modelId="{4E002492-A602-CF45-B73D-6F40E925F77F}" srcId="{7C0A7EA2-6F7B-6145-815F-9117FE438F4D}" destId="{5A1DBB0C-0AC8-8E46-8643-1C84E496F119}" srcOrd="2" destOrd="0" parTransId="{2A3ECCE7-7CD3-4145-B5C9-CBBB0BB1FC4F}" sibTransId="{EA24F02E-F275-B14D-B511-9196D42361BC}"/>
    <dgm:cxn modelId="{B374149F-1D22-B44C-B199-66E63F53736D}" srcId="{7C0A7EA2-6F7B-6145-815F-9117FE438F4D}" destId="{15D5E4A1-C84B-9945-B103-CA874218F014}" srcOrd="1" destOrd="0" parTransId="{597BD999-DA75-8C4A-9A86-F7E92A945852}" sibTransId="{45A22980-00CA-A748-87D8-A6453B3EDDD5}"/>
    <dgm:cxn modelId="{5DF975A8-4736-554F-B9F8-95F50F78CEF6}" type="presOf" srcId="{45A22980-00CA-A748-87D8-A6453B3EDDD5}" destId="{E7A69859-A7CA-BE41-8058-CD325BDF4DE0}" srcOrd="0" destOrd="0" presId="urn:microsoft.com/office/officeart/2005/8/layout/hList7"/>
    <dgm:cxn modelId="{BC9FFFD4-FE46-734F-9A33-C1A06A1F048E}" type="presOf" srcId="{CE8B0079-7319-B146-8233-765C3099E327}" destId="{FDD46350-0EB5-F64F-BB07-70DCDD067D34}" srcOrd="0" destOrd="0" presId="urn:microsoft.com/office/officeart/2005/8/layout/hList7"/>
    <dgm:cxn modelId="{E67DC2F4-23CE-8940-A0CD-E4ECB78E6E64}" type="presOf" srcId="{15D5E4A1-C84B-9945-B103-CA874218F014}" destId="{2C2CB5A6-0992-2641-BD1D-8E05349EA463}" srcOrd="0" destOrd="0" presId="urn:microsoft.com/office/officeart/2005/8/layout/hList7"/>
    <dgm:cxn modelId="{480A99EA-59D6-BA4C-B4A0-A596D16E12E3}" type="presParOf" srcId="{B6B93A06-9EDE-9A43-B831-A66F2587D52C}" destId="{ED8CD01F-C5A0-EB47-8A6D-85402173B9C1}" srcOrd="0" destOrd="0" presId="urn:microsoft.com/office/officeart/2005/8/layout/hList7"/>
    <dgm:cxn modelId="{367A2366-0C2E-C84D-B14E-2C802C6F2181}" type="presParOf" srcId="{B6B93A06-9EDE-9A43-B831-A66F2587D52C}" destId="{D07B4B62-6094-494B-999F-D62D6C3697E7}" srcOrd="1" destOrd="0" presId="urn:microsoft.com/office/officeart/2005/8/layout/hList7"/>
    <dgm:cxn modelId="{9D89B7D8-1B44-744E-BEF0-F608BE97A757}" type="presParOf" srcId="{D07B4B62-6094-494B-999F-D62D6C3697E7}" destId="{9DC84F0B-4F2C-BC4C-B490-60D7BD389059}" srcOrd="0" destOrd="0" presId="urn:microsoft.com/office/officeart/2005/8/layout/hList7"/>
    <dgm:cxn modelId="{0D0928F6-FD5C-1A48-94E3-C39B36EADBC7}" type="presParOf" srcId="{9DC84F0B-4F2C-BC4C-B490-60D7BD389059}" destId="{FDD46350-0EB5-F64F-BB07-70DCDD067D34}" srcOrd="0" destOrd="0" presId="urn:microsoft.com/office/officeart/2005/8/layout/hList7"/>
    <dgm:cxn modelId="{64CE884D-37A4-E448-B9C9-7160A035F6A8}" type="presParOf" srcId="{9DC84F0B-4F2C-BC4C-B490-60D7BD389059}" destId="{11E2C10B-AACC-E34B-8C1A-D33F4F07FAEB}" srcOrd="1" destOrd="0" presId="urn:microsoft.com/office/officeart/2005/8/layout/hList7"/>
    <dgm:cxn modelId="{32143D57-7041-0E46-B1FD-ACD48F6D9A61}" type="presParOf" srcId="{9DC84F0B-4F2C-BC4C-B490-60D7BD389059}" destId="{124FE359-6A76-A84B-8CF2-CF8272E51779}" srcOrd="2" destOrd="0" presId="urn:microsoft.com/office/officeart/2005/8/layout/hList7"/>
    <dgm:cxn modelId="{74D46843-F197-524E-840B-AFD1990E1F2C}" type="presParOf" srcId="{9DC84F0B-4F2C-BC4C-B490-60D7BD389059}" destId="{B545AAC3-B262-4A43-A207-6B5C67FC2572}" srcOrd="3" destOrd="0" presId="urn:microsoft.com/office/officeart/2005/8/layout/hList7"/>
    <dgm:cxn modelId="{3CB91AF9-FEC5-764F-B1C0-A83E4E851EE0}" type="presParOf" srcId="{D07B4B62-6094-494B-999F-D62D6C3697E7}" destId="{D264590A-04CF-F847-8C35-BB05242B06DF}" srcOrd="1" destOrd="0" presId="urn:microsoft.com/office/officeart/2005/8/layout/hList7"/>
    <dgm:cxn modelId="{08290A21-0AA3-1A4E-B906-9BC76CE339A7}" type="presParOf" srcId="{D07B4B62-6094-494B-999F-D62D6C3697E7}" destId="{34AA49F0-5669-EB4B-9293-D21C915D9D3A}" srcOrd="2" destOrd="0" presId="urn:microsoft.com/office/officeart/2005/8/layout/hList7"/>
    <dgm:cxn modelId="{79F5C4D4-607B-034C-8D70-2D50A8741E75}" type="presParOf" srcId="{34AA49F0-5669-EB4B-9293-D21C915D9D3A}" destId="{2C2CB5A6-0992-2641-BD1D-8E05349EA463}" srcOrd="0" destOrd="0" presId="urn:microsoft.com/office/officeart/2005/8/layout/hList7"/>
    <dgm:cxn modelId="{59C5300C-320E-684B-A8B7-5549D3D9E191}" type="presParOf" srcId="{34AA49F0-5669-EB4B-9293-D21C915D9D3A}" destId="{FFADB551-5B10-B645-A52F-6BCB3D7BBD47}" srcOrd="1" destOrd="0" presId="urn:microsoft.com/office/officeart/2005/8/layout/hList7"/>
    <dgm:cxn modelId="{C96867A4-F0FF-5040-9C55-E1C095EEBEE2}" type="presParOf" srcId="{34AA49F0-5669-EB4B-9293-D21C915D9D3A}" destId="{B4613D73-5434-5546-B15A-DC5E6BCE744D}" srcOrd="2" destOrd="0" presId="urn:microsoft.com/office/officeart/2005/8/layout/hList7"/>
    <dgm:cxn modelId="{5D644971-A11C-F74A-B7B6-11DD0D66333B}" type="presParOf" srcId="{34AA49F0-5669-EB4B-9293-D21C915D9D3A}" destId="{9C781539-9F51-3D4E-B3EE-500639398CDC}" srcOrd="3" destOrd="0" presId="urn:microsoft.com/office/officeart/2005/8/layout/hList7"/>
    <dgm:cxn modelId="{9A0EB43C-0382-494D-B2AD-74A81A3B49C5}" type="presParOf" srcId="{D07B4B62-6094-494B-999F-D62D6C3697E7}" destId="{E7A69859-A7CA-BE41-8058-CD325BDF4DE0}" srcOrd="3" destOrd="0" presId="urn:microsoft.com/office/officeart/2005/8/layout/hList7"/>
    <dgm:cxn modelId="{9113642E-C324-044D-9BC8-B3FA1A94A8EC}" type="presParOf" srcId="{D07B4B62-6094-494B-999F-D62D6C3697E7}" destId="{76315462-2246-6647-B966-3EE9A7C46FCE}" srcOrd="4" destOrd="0" presId="urn:microsoft.com/office/officeart/2005/8/layout/hList7"/>
    <dgm:cxn modelId="{2888C24E-ABBC-E348-A893-1A3DE646B6DB}" type="presParOf" srcId="{76315462-2246-6647-B966-3EE9A7C46FCE}" destId="{AD594640-FB37-8647-BD7D-75FE56BE3B70}" srcOrd="0" destOrd="0" presId="urn:microsoft.com/office/officeart/2005/8/layout/hList7"/>
    <dgm:cxn modelId="{D800898B-BAAA-CA42-9784-F14500F22C98}" type="presParOf" srcId="{76315462-2246-6647-B966-3EE9A7C46FCE}" destId="{62B3BD1B-77ED-6B41-A413-DB0B359B8F6A}" srcOrd="1" destOrd="0" presId="urn:microsoft.com/office/officeart/2005/8/layout/hList7"/>
    <dgm:cxn modelId="{7353807B-24C1-F94F-80F4-E904663D9103}" type="presParOf" srcId="{76315462-2246-6647-B966-3EE9A7C46FCE}" destId="{3BED0B2D-9300-0642-9991-C99AA353BDC7}" srcOrd="2" destOrd="0" presId="urn:microsoft.com/office/officeart/2005/8/layout/hList7"/>
    <dgm:cxn modelId="{5CBBFB33-97F4-0447-AC9A-E822AEF03BFA}" type="presParOf" srcId="{76315462-2246-6647-B966-3EE9A7C46FCE}" destId="{3D305827-CBE4-C240-891F-9E5B76B6D0C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9B2CE4-4082-2148-A6D2-8007C25D94AE}" type="doc">
      <dgm:prSet loTypeId="urn:microsoft.com/office/officeart/2005/8/layout/hProcess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4961F7D-8159-4743-8554-8985A50C4494}">
      <dgm:prSet phldrT="[Texto]"/>
      <dgm:spPr/>
      <dgm:t>
        <a:bodyPr/>
        <a:lstStyle/>
        <a:p>
          <a:r>
            <a:rPr lang="es-ES" dirty="0" err="1"/>
            <a:t>OpenIFS</a:t>
          </a:r>
          <a:endParaRPr lang="es-ES" dirty="0"/>
        </a:p>
      </dgm:t>
    </dgm:pt>
    <dgm:pt modelId="{3368804E-F4D7-5945-9448-1E9A173CA1EC}" type="parTrans" cxnId="{17E0E212-E4C2-E34A-B3F5-99BE34FBFA16}">
      <dgm:prSet/>
      <dgm:spPr/>
      <dgm:t>
        <a:bodyPr/>
        <a:lstStyle/>
        <a:p>
          <a:endParaRPr lang="es-ES"/>
        </a:p>
      </dgm:t>
    </dgm:pt>
    <dgm:pt modelId="{723B2767-C47B-324D-BA22-103F9D46C749}" type="sibTrans" cxnId="{17E0E212-E4C2-E34A-B3F5-99BE34FBFA16}">
      <dgm:prSet/>
      <dgm:spPr/>
      <dgm:t>
        <a:bodyPr/>
        <a:lstStyle/>
        <a:p>
          <a:endParaRPr lang="es-ES"/>
        </a:p>
      </dgm:t>
    </dgm:pt>
    <dgm:pt modelId="{9ED4D542-CBE5-0E46-960B-B7F8B8349563}">
      <dgm:prSet phldrT="[Texto]"/>
      <dgm:spPr/>
      <dgm:t>
        <a:bodyPr/>
        <a:lstStyle/>
        <a:p>
          <a:r>
            <a:rPr lang="es-ES" dirty="0"/>
            <a:t>Run </a:t>
          </a:r>
          <a:r>
            <a:rPr lang="es-ES" dirty="0" err="1"/>
            <a:t>the</a:t>
          </a:r>
          <a:r>
            <a:rPr lang="es-ES" dirty="0"/>
            <a:t> </a:t>
          </a:r>
          <a:r>
            <a:rPr lang="es-ES" dirty="0" err="1"/>
            <a:t>atmospheric</a:t>
          </a:r>
          <a:r>
            <a:rPr lang="es-ES" dirty="0"/>
            <a:t> </a:t>
          </a:r>
          <a:r>
            <a:rPr lang="es-ES" dirty="0" err="1"/>
            <a:t>model</a:t>
          </a:r>
          <a:endParaRPr lang="es-ES" dirty="0"/>
        </a:p>
      </dgm:t>
    </dgm:pt>
    <dgm:pt modelId="{720BAE97-0106-7F44-9AF1-492AF490BF82}" type="parTrans" cxnId="{6063067E-EC9D-4D4D-9072-78539A36052B}">
      <dgm:prSet/>
      <dgm:spPr/>
      <dgm:t>
        <a:bodyPr/>
        <a:lstStyle/>
        <a:p>
          <a:endParaRPr lang="es-ES"/>
        </a:p>
      </dgm:t>
    </dgm:pt>
    <dgm:pt modelId="{D8C5608E-5410-2E4E-B898-4B1B685E7BBA}" type="sibTrans" cxnId="{6063067E-EC9D-4D4D-9072-78539A36052B}">
      <dgm:prSet/>
      <dgm:spPr/>
      <dgm:t>
        <a:bodyPr/>
        <a:lstStyle/>
        <a:p>
          <a:endParaRPr lang="es-ES"/>
        </a:p>
      </dgm:t>
    </dgm:pt>
    <dgm:pt modelId="{4908F012-65D3-7D40-B9D4-9A3DB6515566}">
      <dgm:prSet phldrT="[Texto]"/>
      <dgm:spPr/>
      <dgm:t>
        <a:bodyPr/>
        <a:lstStyle/>
        <a:p>
          <a:r>
            <a:rPr lang="es-ES" dirty="0" err="1"/>
            <a:t>Cassandra</a:t>
          </a:r>
          <a:endParaRPr lang="es-ES" dirty="0"/>
        </a:p>
      </dgm:t>
    </dgm:pt>
    <dgm:pt modelId="{E9AD40EB-178C-7943-9887-32A2F20ED37C}" type="parTrans" cxnId="{B8C1E266-2490-234F-BDFF-47EBBD6E65A8}">
      <dgm:prSet/>
      <dgm:spPr/>
      <dgm:t>
        <a:bodyPr/>
        <a:lstStyle/>
        <a:p>
          <a:endParaRPr lang="es-ES"/>
        </a:p>
      </dgm:t>
    </dgm:pt>
    <dgm:pt modelId="{F4D76236-BF5F-F546-AACE-A94D5CA5B5FF}" type="sibTrans" cxnId="{B8C1E266-2490-234F-BDFF-47EBBD6E65A8}">
      <dgm:prSet/>
      <dgm:spPr/>
      <dgm:t>
        <a:bodyPr/>
        <a:lstStyle/>
        <a:p>
          <a:endParaRPr lang="es-ES"/>
        </a:p>
      </dgm:t>
    </dgm:pt>
    <dgm:pt modelId="{447A3D8B-2311-0C4F-8277-B0B4A2FA129C}">
      <dgm:prSet phldrT="[Texto]"/>
      <dgm:spPr/>
      <dgm:t>
        <a:bodyPr/>
        <a:lstStyle/>
        <a:p>
          <a:r>
            <a:rPr lang="es-ES" dirty="0"/>
            <a:t>Store </a:t>
          </a:r>
          <a:r>
            <a:rPr lang="es-ES" dirty="0" err="1"/>
            <a:t>model</a:t>
          </a:r>
          <a:r>
            <a:rPr lang="es-ES" dirty="0"/>
            <a:t> output in </a:t>
          </a:r>
          <a:r>
            <a:rPr lang="es-ES" dirty="0" err="1"/>
            <a:t>Cassandra</a:t>
          </a:r>
          <a:r>
            <a:rPr lang="es-ES" dirty="0"/>
            <a:t> data </a:t>
          </a:r>
          <a:r>
            <a:rPr lang="es-ES" dirty="0" err="1"/>
            <a:t>model</a:t>
          </a:r>
          <a:endParaRPr lang="es-ES" dirty="0"/>
        </a:p>
      </dgm:t>
    </dgm:pt>
    <dgm:pt modelId="{3E406D18-B99F-C94E-A166-C5C55FFA3484}" type="parTrans" cxnId="{2CC73A0C-B67A-E645-B74D-AD044200E878}">
      <dgm:prSet/>
      <dgm:spPr/>
      <dgm:t>
        <a:bodyPr/>
        <a:lstStyle/>
        <a:p>
          <a:endParaRPr lang="es-ES"/>
        </a:p>
      </dgm:t>
    </dgm:pt>
    <dgm:pt modelId="{8D6229E6-A823-4741-83E0-FF96393D191E}" type="sibTrans" cxnId="{2CC73A0C-B67A-E645-B74D-AD044200E878}">
      <dgm:prSet/>
      <dgm:spPr/>
      <dgm:t>
        <a:bodyPr/>
        <a:lstStyle/>
        <a:p>
          <a:endParaRPr lang="es-ES"/>
        </a:p>
      </dgm:t>
    </dgm:pt>
    <dgm:pt modelId="{F47A22A5-FF2D-7640-8F1D-7D7B9FE79E3B}">
      <dgm:prSet phldrT="[Texto]"/>
      <dgm:spPr/>
      <dgm:t>
        <a:bodyPr/>
        <a:lstStyle/>
        <a:p>
          <a:r>
            <a:rPr lang="es-ES" dirty="0" err="1"/>
            <a:t>Query</a:t>
          </a:r>
          <a:endParaRPr lang="es-ES" dirty="0"/>
        </a:p>
      </dgm:t>
    </dgm:pt>
    <dgm:pt modelId="{A456F710-AAD1-2B4B-B54A-F1ED4D985299}" type="parTrans" cxnId="{46E53AAC-607E-B84C-BD9F-A59EA8C698D8}">
      <dgm:prSet/>
      <dgm:spPr/>
      <dgm:t>
        <a:bodyPr/>
        <a:lstStyle/>
        <a:p>
          <a:endParaRPr lang="es-ES"/>
        </a:p>
      </dgm:t>
    </dgm:pt>
    <dgm:pt modelId="{D5ABB05A-0536-D94C-ADAF-A696DD8A39AB}" type="sibTrans" cxnId="{46E53AAC-607E-B84C-BD9F-A59EA8C698D8}">
      <dgm:prSet/>
      <dgm:spPr/>
      <dgm:t>
        <a:bodyPr/>
        <a:lstStyle/>
        <a:p>
          <a:endParaRPr lang="es-ES"/>
        </a:p>
      </dgm:t>
    </dgm:pt>
    <dgm:pt modelId="{D4BB6B66-D3A8-314B-8E78-B8676EC360C4}">
      <dgm:prSet phldrT="[Texto]"/>
      <dgm:spPr/>
      <dgm:t>
        <a:bodyPr/>
        <a:lstStyle/>
        <a:p>
          <a:r>
            <a:rPr lang="es-ES" dirty="0"/>
            <a:t>Run a </a:t>
          </a:r>
          <a:r>
            <a:rPr lang="es-ES" dirty="0" err="1"/>
            <a:t>query</a:t>
          </a:r>
          <a:r>
            <a:rPr lang="es-ES" dirty="0"/>
            <a:t> to store </a:t>
          </a:r>
          <a:r>
            <a:rPr lang="es-ES" dirty="0" err="1"/>
            <a:t>results</a:t>
          </a:r>
          <a:r>
            <a:rPr lang="es-ES" dirty="0"/>
            <a:t> in </a:t>
          </a:r>
          <a:r>
            <a:rPr lang="es-ES" dirty="0" err="1"/>
            <a:t>Cassandra</a:t>
          </a:r>
          <a:endParaRPr lang="es-ES" dirty="0"/>
        </a:p>
      </dgm:t>
    </dgm:pt>
    <dgm:pt modelId="{03AF7955-BE23-0947-877A-8D49982748A6}" type="parTrans" cxnId="{F0750EFB-4639-BC4D-84F3-893E712C6F73}">
      <dgm:prSet/>
      <dgm:spPr/>
      <dgm:t>
        <a:bodyPr/>
        <a:lstStyle/>
        <a:p>
          <a:endParaRPr lang="es-ES"/>
        </a:p>
      </dgm:t>
    </dgm:pt>
    <dgm:pt modelId="{53329778-9455-8242-BB03-7BC06ADA6386}" type="sibTrans" cxnId="{F0750EFB-4639-BC4D-84F3-893E712C6F73}">
      <dgm:prSet/>
      <dgm:spPr/>
      <dgm:t>
        <a:bodyPr/>
        <a:lstStyle/>
        <a:p>
          <a:endParaRPr lang="es-ES"/>
        </a:p>
      </dgm:t>
    </dgm:pt>
    <dgm:pt modelId="{B719C040-0B8A-1348-801C-4753EDDF4C21}" type="pres">
      <dgm:prSet presAssocID="{AE9B2CE4-4082-2148-A6D2-8007C25D94AE}" presName="theList" presStyleCnt="0">
        <dgm:presLayoutVars>
          <dgm:dir/>
          <dgm:animLvl val="lvl"/>
          <dgm:resizeHandles val="exact"/>
        </dgm:presLayoutVars>
      </dgm:prSet>
      <dgm:spPr/>
    </dgm:pt>
    <dgm:pt modelId="{D90D62DE-5ABB-FB4B-BBCD-DF3C79EB10D1}" type="pres">
      <dgm:prSet presAssocID="{A4961F7D-8159-4743-8554-8985A50C4494}" presName="compNode" presStyleCnt="0"/>
      <dgm:spPr/>
    </dgm:pt>
    <dgm:pt modelId="{BB873B85-2FB3-D144-8B8C-34D64DE19ABB}" type="pres">
      <dgm:prSet presAssocID="{A4961F7D-8159-4743-8554-8985A50C4494}" presName="noGeometry" presStyleCnt="0"/>
      <dgm:spPr/>
    </dgm:pt>
    <dgm:pt modelId="{335D9FCB-9BA1-6041-BA70-F3F64137CEAB}" type="pres">
      <dgm:prSet presAssocID="{A4961F7D-8159-4743-8554-8985A50C4494}" presName="childTextVisible" presStyleLbl="bgAccFollowNode1" presStyleIdx="0" presStyleCnt="3">
        <dgm:presLayoutVars>
          <dgm:bulletEnabled val="1"/>
        </dgm:presLayoutVars>
      </dgm:prSet>
      <dgm:spPr/>
    </dgm:pt>
    <dgm:pt modelId="{2A7147F9-FEC9-6243-B423-FB42CAD688E7}" type="pres">
      <dgm:prSet presAssocID="{A4961F7D-8159-4743-8554-8985A50C4494}" presName="childTextHidden" presStyleLbl="bgAccFollowNode1" presStyleIdx="0" presStyleCnt="3"/>
      <dgm:spPr/>
    </dgm:pt>
    <dgm:pt modelId="{A0EDF813-4371-9A4B-804E-6D1D6C910098}" type="pres">
      <dgm:prSet presAssocID="{A4961F7D-8159-4743-8554-8985A50C4494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36585FE7-0921-CA41-A034-739D410AFC01}" type="pres">
      <dgm:prSet presAssocID="{A4961F7D-8159-4743-8554-8985A50C4494}" presName="aSpace" presStyleCnt="0"/>
      <dgm:spPr/>
    </dgm:pt>
    <dgm:pt modelId="{2EB4571F-D4C8-A94D-AD9D-795072FAB406}" type="pres">
      <dgm:prSet presAssocID="{4908F012-65D3-7D40-B9D4-9A3DB6515566}" presName="compNode" presStyleCnt="0"/>
      <dgm:spPr/>
    </dgm:pt>
    <dgm:pt modelId="{A2546C5A-EE0D-6544-B72C-90D4C3B22E9C}" type="pres">
      <dgm:prSet presAssocID="{4908F012-65D3-7D40-B9D4-9A3DB6515566}" presName="noGeometry" presStyleCnt="0"/>
      <dgm:spPr/>
    </dgm:pt>
    <dgm:pt modelId="{70F5B3AC-603D-634A-9C2C-1CE62D4CBE91}" type="pres">
      <dgm:prSet presAssocID="{4908F012-65D3-7D40-B9D4-9A3DB6515566}" presName="childTextVisible" presStyleLbl="bgAccFollowNode1" presStyleIdx="1" presStyleCnt="3">
        <dgm:presLayoutVars>
          <dgm:bulletEnabled val="1"/>
        </dgm:presLayoutVars>
      </dgm:prSet>
      <dgm:spPr/>
    </dgm:pt>
    <dgm:pt modelId="{4DC23344-96D6-4C47-8F73-6631514476CF}" type="pres">
      <dgm:prSet presAssocID="{4908F012-65D3-7D40-B9D4-9A3DB6515566}" presName="childTextHidden" presStyleLbl="bgAccFollowNode1" presStyleIdx="1" presStyleCnt="3"/>
      <dgm:spPr/>
    </dgm:pt>
    <dgm:pt modelId="{FC901D0E-A695-F04F-84C9-3B2C7706D56A}" type="pres">
      <dgm:prSet presAssocID="{4908F012-65D3-7D40-B9D4-9A3DB651556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1246092B-5118-C84D-B260-037A0EE507FA}" type="pres">
      <dgm:prSet presAssocID="{4908F012-65D3-7D40-B9D4-9A3DB6515566}" presName="aSpace" presStyleCnt="0"/>
      <dgm:spPr/>
    </dgm:pt>
    <dgm:pt modelId="{3A43F20D-896F-B54E-89FA-0293B839A5FF}" type="pres">
      <dgm:prSet presAssocID="{F47A22A5-FF2D-7640-8F1D-7D7B9FE79E3B}" presName="compNode" presStyleCnt="0"/>
      <dgm:spPr/>
    </dgm:pt>
    <dgm:pt modelId="{38A77C4A-F96E-3144-9B92-D9715DF06340}" type="pres">
      <dgm:prSet presAssocID="{F47A22A5-FF2D-7640-8F1D-7D7B9FE79E3B}" presName="noGeometry" presStyleCnt="0"/>
      <dgm:spPr/>
    </dgm:pt>
    <dgm:pt modelId="{A5DD921A-74A6-AB4F-88D1-34C4F6A46642}" type="pres">
      <dgm:prSet presAssocID="{F47A22A5-FF2D-7640-8F1D-7D7B9FE79E3B}" presName="childTextVisible" presStyleLbl="bgAccFollowNode1" presStyleIdx="2" presStyleCnt="3">
        <dgm:presLayoutVars>
          <dgm:bulletEnabled val="1"/>
        </dgm:presLayoutVars>
      </dgm:prSet>
      <dgm:spPr/>
    </dgm:pt>
    <dgm:pt modelId="{BB80834D-7F08-474E-896F-211FB5A25B91}" type="pres">
      <dgm:prSet presAssocID="{F47A22A5-FF2D-7640-8F1D-7D7B9FE79E3B}" presName="childTextHidden" presStyleLbl="bgAccFollowNode1" presStyleIdx="2" presStyleCnt="3"/>
      <dgm:spPr/>
    </dgm:pt>
    <dgm:pt modelId="{3F87B05A-7F7B-2E4C-8AE0-889991A96BEF}" type="pres">
      <dgm:prSet presAssocID="{F47A22A5-FF2D-7640-8F1D-7D7B9FE79E3B}" presName="parentText" presStyleLbl="node1" presStyleIdx="2" presStyleCnt="3">
        <dgm:presLayoutVars>
          <dgm:chMax val="1"/>
          <dgm:bulletEnabled val="1"/>
        </dgm:presLayoutVars>
      </dgm:prSet>
      <dgm:spPr/>
    </dgm:pt>
  </dgm:ptLst>
  <dgm:cxnLst>
    <dgm:cxn modelId="{3362C20B-B46D-A54C-97B4-00DA39C47B42}" type="presOf" srcId="{D4BB6B66-D3A8-314B-8E78-B8676EC360C4}" destId="{A5DD921A-74A6-AB4F-88D1-34C4F6A46642}" srcOrd="0" destOrd="0" presId="urn:microsoft.com/office/officeart/2005/8/layout/hProcess6"/>
    <dgm:cxn modelId="{2CC73A0C-B67A-E645-B74D-AD044200E878}" srcId="{4908F012-65D3-7D40-B9D4-9A3DB6515566}" destId="{447A3D8B-2311-0C4F-8277-B0B4A2FA129C}" srcOrd="0" destOrd="0" parTransId="{3E406D18-B99F-C94E-A166-C5C55FFA3484}" sibTransId="{8D6229E6-A823-4741-83E0-FF96393D191E}"/>
    <dgm:cxn modelId="{17E0E212-E4C2-E34A-B3F5-99BE34FBFA16}" srcId="{AE9B2CE4-4082-2148-A6D2-8007C25D94AE}" destId="{A4961F7D-8159-4743-8554-8985A50C4494}" srcOrd="0" destOrd="0" parTransId="{3368804E-F4D7-5945-9448-1E9A173CA1EC}" sibTransId="{723B2767-C47B-324D-BA22-103F9D46C749}"/>
    <dgm:cxn modelId="{24B47915-41C5-964E-8F61-094AA0C0DFB9}" type="presOf" srcId="{447A3D8B-2311-0C4F-8277-B0B4A2FA129C}" destId="{4DC23344-96D6-4C47-8F73-6631514476CF}" srcOrd="1" destOrd="0" presId="urn:microsoft.com/office/officeart/2005/8/layout/hProcess6"/>
    <dgm:cxn modelId="{BACDC815-9EC1-DB47-9B9D-D9D05C4E4E14}" type="presOf" srcId="{A4961F7D-8159-4743-8554-8985A50C4494}" destId="{A0EDF813-4371-9A4B-804E-6D1D6C910098}" srcOrd="0" destOrd="0" presId="urn:microsoft.com/office/officeart/2005/8/layout/hProcess6"/>
    <dgm:cxn modelId="{9E2CF83F-991F-6C46-8640-EA1749AD2751}" type="presOf" srcId="{447A3D8B-2311-0C4F-8277-B0B4A2FA129C}" destId="{70F5B3AC-603D-634A-9C2C-1CE62D4CBE91}" srcOrd="0" destOrd="0" presId="urn:microsoft.com/office/officeart/2005/8/layout/hProcess6"/>
    <dgm:cxn modelId="{1F128243-E850-AD42-85C8-91C900130F1D}" type="presOf" srcId="{D4BB6B66-D3A8-314B-8E78-B8676EC360C4}" destId="{BB80834D-7F08-474E-896F-211FB5A25B91}" srcOrd="1" destOrd="0" presId="urn:microsoft.com/office/officeart/2005/8/layout/hProcess6"/>
    <dgm:cxn modelId="{06327354-50C1-3B48-B4F7-FE2FABB263AA}" type="presOf" srcId="{9ED4D542-CBE5-0E46-960B-B7F8B8349563}" destId="{2A7147F9-FEC9-6243-B423-FB42CAD688E7}" srcOrd="1" destOrd="0" presId="urn:microsoft.com/office/officeart/2005/8/layout/hProcess6"/>
    <dgm:cxn modelId="{B8C1E266-2490-234F-BDFF-47EBBD6E65A8}" srcId="{AE9B2CE4-4082-2148-A6D2-8007C25D94AE}" destId="{4908F012-65D3-7D40-B9D4-9A3DB6515566}" srcOrd="1" destOrd="0" parTransId="{E9AD40EB-178C-7943-9887-32A2F20ED37C}" sibTransId="{F4D76236-BF5F-F546-AACE-A94D5CA5B5FF}"/>
    <dgm:cxn modelId="{FEA27070-A81C-134C-A3DA-E3A2A3555392}" type="presOf" srcId="{9ED4D542-CBE5-0E46-960B-B7F8B8349563}" destId="{335D9FCB-9BA1-6041-BA70-F3F64137CEAB}" srcOrd="0" destOrd="0" presId="urn:microsoft.com/office/officeart/2005/8/layout/hProcess6"/>
    <dgm:cxn modelId="{6063067E-EC9D-4D4D-9072-78539A36052B}" srcId="{A4961F7D-8159-4743-8554-8985A50C4494}" destId="{9ED4D542-CBE5-0E46-960B-B7F8B8349563}" srcOrd="0" destOrd="0" parTransId="{720BAE97-0106-7F44-9AF1-492AF490BF82}" sibTransId="{D8C5608E-5410-2E4E-B898-4B1B685E7BBA}"/>
    <dgm:cxn modelId="{46E53AAC-607E-B84C-BD9F-A59EA8C698D8}" srcId="{AE9B2CE4-4082-2148-A6D2-8007C25D94AE}" destId="{F47A22A5-FF2D-7640-8F1D-7D7B9FE79E3B}" srcOrd="2" destOrd="0" parTransId="{A456F710-AAD1-2B4B-B54A-F1ED4D985299}" sibTransId="{D5ABB05A-0536-D94C-ADAF-A696DD8A39AB}"/>
    <dgm:cxn modelId="{97FF6AD0-A77C-034C-889B-878A5CE5EE35}" type="presOf" srcId="{AE9B2CE4-4082-2148-A6D2-8007C25D94AE}" destId="{B719C040-0B8A-1348-801C-4753EDDF4C21}" srcOrd="0" destOrd="0" presId="urn:microsoft.com/office/officeart/2005/8/layout/hProcess6"/>
    <dgm:cxn modelId="{E67C24F7-10DE-9343-839F-C76DF47248DD}" type="presOf" srcId="{F47A22A5-FF2D-7640-8F1D-7D7B9FE79E3B}" destId="{3F87B05A-7F7B-2E4C-8AE0-889991A96BEF}" srcOrd="0" destOrd="0" presId="urn:microsoft.com/office/officeart/2005/8/layout/hProcess6"/>
    <dgm:cxn modelId="{F0750EFB-4639-BC4D-84F3-893E712C6F73}" srcId="{F47A22A5-FF2D-7640-8F1D-7D7B9FE79E3B}" destId="{D4BB6B66-D3A8-314B-8E78-B8676EC360C4}" srcOrd="0" destOrd="0" parTransId="{03AF7955-BE23-0947-877A-8D49982748A6}" sibTransId="{53329778-9455-8242-BB03-7BC06ADA6386}"/>
    <dgm:cxn modelId="{F723ECFE-BC26-A845-8C0F-1CB2C4A1EDD0}" type="presOf" srcId="{4908F012-65D3-7D40-B9D4-9A3DB6515566}" destId="{FC901D0E-A695-F04F-84C9-3B2C7706D56A}" srcOrd="0" destOrd="0" presId="urn:microsoft.com/office/officeart/2005/8/layout/hProcess6"/>
    <dgm:cxn modelId="{650D4DCF-6ED8-A941-A201-F17380DF935F}" type="presParOf" srcId="{B719C040-0B8A-1348-801C-4753EDDF4C21}" destId="{D90D62DE-5ABB-FB4B-BBCD-DF3C79EB10D1}" srcOrd="0" destOrd="0" presId="urn:microsoft.com/office/officeart/2005/8/layout/hProcess6"/>
    <dgm:cxn modelId="{7C25D756-37C4-D747-B4F5-7725B8B1F2DD}" type="presParOf" srcId="{D90D62DE-5ABB-FB4B-BBCD-DF3C79EB10D1}" destId="{BB873B85-2FB3-D144-8B8C-34D64DE19ABB}" srcOrd="0" destOrd="0" presId="urn:microsoft.com/office/officeart/2005/8/layout/hProcess6"/>
    <dgm:cxn modelId="{A45BA4DD-B603-E94E-AFDE-87B8058C44B2}" type="presParOf" srcId="{D90D62DE-5ABB-FB4B-BBCD-DF3C79EB10D1}" destId="{335D9FCB-9BA1-6041-BA70-F3F64137CEAB}" srcOrd="1" destOrd="0" presId="urn:microsoft.com/office/officeart/2005/8/layout/hProcess6"/>
    <dgm:cxn modelId="{890FE812-858B-A444-B85A-F6DFC15AB078}" type="presParOf" srcId="{D90D62DE-5ABB-FB4B-BBCD-DF3C79EB10D1}" destId="{2A7147F9-FEC9-6243-B423-FB42CAD688E7}" srcOrd="2" destOrd="0" presId="urn:microsoft.com/office/officeart/2005/8/layout/hProcess6"/>
    <dgm:cxn modelId="{64BFB050-77CC-9C4A-8B75-8BC5782D7D4E}" type="presParOf" srcId="{D90D62DE-5ABB-FB4B-BBCD-DF3C79EB10D1}" destId="{A0EDF813-4371-9A4B-804E-6D1D6C910098}" srcOrd="3" destOrd="0" presId="urn:microsoft.com/office/officeart/2005/8/layout/hProcess6"/>
    <dgm:cxn modelId="{798056BD-0668-2044-8777-BEBFAE4EB428}" type="presParOf" srcId="{B719C040-0B8A-1348-801C-4753EDDF4C21}" destId="{36585FE7-0921-CA41-A034-739D410AFC01}" srcOrd="1" destOrd="0" presId="urn:microsoft.com/office/officeart/2005/8/layout/hProcess6"/>
    <dgm:cxn modelId="{4A5841B1-5A8C-E045-97D3-91433F41F075}" type="presParOf" srcId="{B719C040-0B8A-1348-801C-4753EDDF4C21}" destId="{2EB4571F-D4C8-A94D-AD9D-795072FAB406}" srcOrd="2" destOrd="0" presId="urn:microsoft.com/office/officeart/2005/8/layout/hProcess6"/>
    <dgm:cxn modelId="{48B81F8D-35EC-684C-B34F-64D4FF8FE95D}" type="presParOf" srcId="{2EB4571F-D4C8-A94D-AD9D-795072FAB406}" destId="{A2546C5A-EE0D-6544-B72C-90D4C3B22E9C}" srcOrd="0" destOrd="0" presId="urn:microsoft.com/office/officeart/2005/8/layout/hProcess6"/>
    <dgm:cxn modelId="{E7D15655-BF76-BF47-B8AB-09D2FC7208BF}" type="presParOf" srcId="{2EB4571F-D4C8-A94D-AD9D-795072FAB406}" destId="{70F5B3AC-603D-634A-9C2C-1CE62D4CBE91}" srcOrd="1" destOrd="0" presId="urn:microsoft.com/office/officeart/2005/8/layout/hProcess6"/>
    <dgm:cxn modelId="{C31FB14F-9C30-3E48-BA3D-78F561E21F12}" type="presParOf" srcId="{2EB4571F-D4C8-A94D-AD9D-795072FAB406}" destId="{4DC23344-96D6-4C47-8F73-6631514476CF}" srcOrd="2" destOrd="0" presId="urn:microsoft.com/office/officeart/2005/8/layout/hProcess6"/>
    <dgm:cxn modelId="{795FDA1D-D503-E648-9F54-ABFAE9B9B1AF}" type="presParOf" srcId="{2EB4571F-D4C8-A94D-AD9D-795072FAB406}" destId="{FC901D0E-A695-F04F-84C9-3B2C7706D56A}" srcOrd="3" destOrd="0" presId="urn:microsoft.com/office/officeart/2005/8/layout/hProcess6"/>
    <dgm:cxn modelId="{54AAE4BC-2210-D346-A910-FBC17EF5DE7C}" type="presParOf" srcId="{B719C040-0B8A-1348-801C-4753EDDF4C21}" destId="{1246092B-5118-C84D-B260-037A0EE507FA}" srcOrd="3" destOrd="0" presId="urn:microsoft.com/office/officeart/2005/8/layout/hProcess6"/>
    <dgm:cxn modelId="{BD1C08AA-A84E-2B48-A26F-8F974A12883B}" type="presParOf" srcId="{B719C040-0B8A-1348-801C-4753EDDF4C21}" destId="{3A43F20D-896F-B54E-89FA-0293B839A5FF}" srcOrd="4" destOrd="0" presId="urn:microsoft.com/office/officeart/2005/8/layout/hProcess6"/>
    <dgm:cxn modelId="{436B2436-93B8-3D4F-AAE9-991183949DFA}" type="presParOf" srcId="{3A43F20D-896F-B54E-89FA-0293B839A5FF}" destId="{38A77C4A-F96E-3144-9B92-D9715DF06340}" srcOrd="0" destOrd="0" presId="urn:microsoft.com/office/officeart/2005/8/layout/hProcess6"/>
    <dgm:cxn modelId="{389C717A-7A99-6546-A3C2-7E08FF7C97FA}" type="presParOf" srcId="{3A43F20D-896F-B54E-89FA-0293B839A5FF}" destId="{A5DD921A-74A6-AB4F-88D1-34C4F6A46642}" srcOrd="1" destOrd="0" presId="urn:microsoft.com/office/officeart/2005/8/layout/hProcess6"/>
    <dgm:cxn modelId="{50EA44C7-E816-8B4E-86F8-615E53D5B908}" type="presParOf" srcId="{3A43F20D-896F-B54E-89FA-0293B839A5FF}" destId="{BB80834D-7F08-474E-896F-211FB5A25B91}" srcOrd="2" destOrd="0" presId="urn:microsoft.com/office/officeart/2005/8/layout/hProcess6"/>
    <dgm:cxn modelId="{2928BE0B-84C7-2C48-AB5D-45C1F72D8D5D}" type="presParOf" srcId="{3A43F20D-896F-B54E-89FA-0293B839A5FF}" destId="{3F87B05A-7F7B-2E4C-8AE0-889991A96BEF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46350-0EB5-F64F-BB07-70DCDD067D34}">
      <dsp:nvSpPr>
        <dsp:cNvPr id="0" name=""/>
        <dsp:cNvSpPr/>
      </dsp:nvSpPr>
      <dsp:spPr>
        <a:xfrm>
          <a:off x="1727" y="0"/>
          <a:ext cx="2688282" cy="34133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Weather and Climate Science</a:t>
          </a:r>
          <a:endParaRPr lang="es-ES" sz="2700" kern="1200" dirty="0"/>
        </a:p>
      </dsp:txBody>
      <dsp:txXfrm>
        <a:off x="1727" y="1365326"/>
        <a:ext cx="2688282" cy="1365326"/>
      </dsp:txXfrm>
    </dsp:sp>
    <dsp:sp modelId="{B545AAC3-B262-4A43-A207-6B5C67FC2572}">
      <dsp:nvSpPr>
        <dsp:cNvPr id="0" name=""/>
        <dsp:cNvSpPr/>
      </dsp:nvSpPr>
      <dsp:spPr>
        <a:xfrm>
          <a:off x="777551" y="204799"/>
          <a:ext cx="1136634" cy="113663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2CB5A6-0992-2641-BD1D-8E05349EA463}">
      <dsp:nvSpPr>
        <dsp:cNvPr id="0" name=""/>
        <dsp:cNvSpPr/>
      </dsp:nvSpPr>
      <dsp:spPr>
        <a:xfrm>
          <a:off x="2770658" y="0"/>
          <a:ext cx="2688282" cy="34133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Computational Earth Sciences</a:t>
          </a:r>
          <a:endParaRPr lang="es-ES" sz="2700" kern="1200" dirty="0"/>
        </a:p>
      </dsp:txBody>
      <dsp:txXfrm>
        <a:off x="2770658" y="1365326"/>
        <a:ext cx="2688282" cy="1365326"/>
      </dsp:txXfrm>
    </dsp:sp>
    <dsp:sp modelId="{9C781539-9F51-3D4E-B3EE-500639398CDC}">
      <dsp:nvSpPr>
        <dsp:cNvPr id="0" name=""/>
        <dsp:cNvSpPr/>
      </dsp:nvSpPr>
      <dsp:spPr>
        <a:xfrm>
          <a:off x="3546482" y="204799"/>
          <a:ext cx="1136634" cy="113663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0" r="-1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594640-FB37-8647-BD7D-75FE56BE3B70}">
      <dsp:nvSpPr>
        <dsp:cNvPr id="0" name=""/>
        <dsp:cNvSpPr/>
      </dsp:nvSpPr>
      <dsp:spPr>
        <a:xfrm>
          <a:off x="5539589" y="0"/>
          <a:ext cx="2688282" cy="34133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Computer Science</a:t>
          </a:r>
          <a:endParaRPr lang="es-ES" sz="2700" kern="1200" dirty="0"/>
        </a:p>
      </dsp:txBody>
      <dsp:txXfrm>
        <a:off x="5539589" y="1365326"/>
        <a:ext cx="2688282" cy="1365326"/>
      </dsp:txXfrm>
    </dsp:sp>
    <dsp:sp modelId="{3D305827-CBE4-C240-891F-9E5B76B6D0C1}">
      <dsp:nvSpPr>
        <dsp:cNvPr id="0" name=""/>
        <dsp:cNvSpPr/>
      </dsp:nvSpPr>
      <dsp:spPr>
        <a:xfrm>
          <a:off x="6315413" y="204799"/>
          <a:ext cx="1136634" cy="113663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8CD01F-C5A0-EB47-8A6D-85402173B9C1}">
      <dsp:nvSpPr>
        <dsp:cNvPr id="0" name=""/>
        <dsp:cNvSpPr/>
      </dsp:nvSpPr>
      <dsp:spPr>
        <a:xfrm>
          <a:off x="329183" y="2730653"/>
          <a:ext cx="7571232" cy="511997"/>
        </a:xfrm>
        <a:prstGeom prst="leftRightArrow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D9FCB-9BA1-6041-BA70-F3F64137CEAB}">
      <dsp:nvSpPr>
        <dsp:cNvPr id="0" name=""/>
        <dsp:cNvSpPr/>
      </dsp:nvSpPr>
      <dsp:spPr>
        <a:xfrm>
          <a:off x="567769" y="0"/>
          <a:ext cx="1974282" cy="1725771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Run </a:t>
          </a:r>
          <a:r>
            <a:rPr lang="es-ES" sz="1400" kern="1200" dirty="0" err="1"/>
            <a:t>the</a:t>
          </a:r>
          <a:r>
            <a:rPr lang="es-ES" sz="1400" kern="1200" dirty="0"/>
            <a:t> </a:t>
          </a:r>
          <a:r>
            <a:rPr lang="es-ES" sz="1400" kern="1200" dirty="0" err="1"/>
            <a:t>atmospheric</a:t>
          </a:r>
          <a:r>
            <a:rPr lang="es-ES" sz="1400" kern="1200" dirty="0"/>
            <a:t> </a:t>
          </a:r>
          <a:r>
            <a:rPr lang="es-ES" sz="1400" kern="1200" dirty="0" err="1"/>
            <a:t>model</a:t>
          </a:r>
          <a:endParaRPr lang="es-ES" sz="1400" kern="1200" dirty="0"/>
        </a:p>
      </dsp:txBody>
      <dsp:txXfrm>
        <a:off x="1061340" y="258866"/>
        <a:ext cx="962462" cy="1208039"/>
      </dsp:txXfrm>
    </dsp:sp>
    <dsp:sp modelId="{A0EDF813-4371-9A4B-804E-6D1D6C910098}">
      <dsp:nvSpPr>
        <dsp:cNvPr id="0" name=""/>
        <dsp:cNvSpPr/>
      </dsp:nvSpPr>
      <dsp:spPr>
        <a:xfrm>
          <a:off x="74199" y="369314"/>
          <a:ext cx="987141" cy="9871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 err="1"/>
            <a:t>OpenIFS</a:t>
          </a:r>
          <a:endParaRPr lang="es-ES" sz="1200" kern="1200" dirty="0"/>
        </a:p>
      </dsp:txBody>
      <dsp:txXfrm>
        <a:off x="218762" y="513877"/>
        <a:ext cx="698015" cy="698015"/>
      </dsp:txXfrm>
    </dsp:sp>
    <dsp:sp modelId="{70F5B3AC-603D-634A-9C2C-1CE62D4CBE91}">
      <dsp:nvSpPr>
        <dsp:cNvPr id="0" name=""/>
        <dsp:cNvSpPr/>
      </dsp:nvSpPr>
      <dsp:spPr>
        <a:xfrm>
          <a:off x="3161361" y="0"/>
          <a:ext cx="1974282" cy="1725771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Store </a:t>
          </a:r>
          <a:r>
            <a:rPr lang="es-ES" sz="1400" kern="1200" dirty="0" err="1"/>
            <a:t>model</a:t>
          </a:r>
          <a:r>
            <a:rPr lang="es-ES" sz="1400" kern="1200" dirty="0"/>
            <a:t> output in </a:t>
          </a:r>
          <a:r>
            <a:rPr lang="es-ES" sz="1400" kern="1200" dirty="0" err="1"/>
            <a:t>Cassandra</a:t>
          </a:r>
          <a:r>
            <a:rPr lang="es-ES" sz="1400" kern="1200" dirty="0"/>
            <a:t> data </a:t>
          </a:r>
          <a:r>
            <a:rPr lang="es-ES" sz="1400" kern="1200" dirty="0" err="1"/>
            <a:t>model</a:t>
          </a:r>
          <a:endParaRPr lang="es-ES" sz="1400" kern="1200" dirty="0"/>
        </a:p>
      </dsp:txBody>
      <dsp:txXfrm>
        <a:off x="3654931" y="258866"/>
        <a:ext cx="962462" cy="1208039"/>
      </dsp:txXfrm>
    </dsp:sp>
    <dsp:sp modelId="{FC901D0E-A695-F04F-84C9-3B2C7706D56A}">
      <dsp:nvSpPr>
        <dsp:cNvPr id="0" name=""/>
        <dsp:cNvSpPr/>
      </dsp:nvSpPr>
      <dsp:spPr>
        <a:xfrm>
          <a:off x="2667790" y="369314"/>
          <a:ext cx="987141" cy="9871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 err="1"/>
            <a:t>Cassandra</a:t>
          </a:r>
          <a:endParaRPr lang="es-ES" sz="1200" kern="1200" dirty="0"/>
        </a:p>
      </dsp:txBody>
      <dsp:txXfrm>
        <a:off x="2812353" y="513877"/>
        <a:ext cx="698015" cy="698015"/>
      </dsp:txXfrm>
    </dsp:sp>
    <dsp:sp modelId="{A5DD921A-74A6-AB4F-88D1-34C4F6A46642}">
      <dsp:nvSpPr>
        <dsp:cNvPr id="0" name=""/>
        <dsp:cNvSpPr/>
      </dsp:nvSpPr>
      <dsp:spPr>
        <a:xfrm>
          <a:off x="5754952" y="0"/>
          <a:ext cx="1974282" cy="1725771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Run a </a:t>
          </a:r>
          <a:r>
            <a:rPr lang="es-ES" sz="1400" kern="1200" dirty="0" err="1"/>
            <a:t>query</a:t>
          </a:r>
          <a:r>
            <a:rPr lang="es-ES" sz="1400" kern="1200" dirty="0"/>
            <a:t> to store </a:t>
          </a:r>
          <a:r>
            <a:rPr lang="es-ES" sz="1400" kern="1200" dirty="0" err="1"/>
            <a:t>results</a:t>
          </a:r>
          <a:r>
            <a:rPr lang="es-ES" sz="1400" kern="1200" dirty="0"/>
            <a:t> in </a:t>
          </a:r>
          <a:r>
            <a:rPr lang="es-ES" sz="1400" kern="1200" dirty="0" err="1"/>
            <a:t>Cassandra</a:t>
          </a:r>
          <a:endParaRPr lang="es-ES" sz="1400" kern="1200" dirty="0"/>
        </a:p>
      </dsp:txBody>
      <dsp:txXfrm>
        <a:off x="6248523" y="258866"/>
        <a:ext cx="962462" cy="1208039"/>
      </dsp:txXfrm>
    </dsp:sp>
    <dsp:sp modelId="{3F87B05A-7F7B-2E4C-8AE0-889991A96BEF}">
      <dsp:nvSpPr>
        <dsp:cNvPr id="0" name=""/>
        <dsp:cNvSpPr/>
      </dsp:nvSpPr>
      <dsp:spPr>
        <a:xfrm>
          <a:off x="5261382" y="369314"/>
          <a:ext cx="987141" cy="9871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 err="1"/>
            <a:t>Query</a:t>
          </a:r>
          <a:endParaRPr lang="es-ES" sz="1200" kern="1200" dirty="0"/>
        </a:p>
      </dsp:txBody>
      <dsp:txXfrm>
        <a:off x="5405945" y="513877"/>
        <a:ext cx="698015" cy="6980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0A98B-92B9-4661-8148-70A28B87BFA7}" type="datetimeFigureOut">
              <a:rPr lang="es-ES" smtClean="0"/>
              <a:t>13/6/19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0EC59-92A8-49D9-A266-1F666DA847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In the framework of the Centre of Excellence in Simulation of Weather and Climate in Europe (</a:t>
            </a:r>
            <a:r>
              <a:rPr lang="en-GB" dirty="0" err="1"/>
              <a:t>ESiWACE</a:t>
            </a:r>
            <a:r>
              <a:rPr lang="en-GB" dirty="0"/>
              <a:t>), a ground-breaking configuration for EC-Earth - a European community Earth-System Model – has been developed. In the atmosphere, the horizontal domain is based on a spectral truncation of the atmospheric model (IFS) at T1279 together with 91 vertical levels. The ocean component (NEMO) is run on the so-called ORCA12 tripolar (cartesian) grid at a horizontal resolution of about 1/12°, with 75 vertical levels. In this talk, we will present the work done to develop this configuration, the computational challenges faced and the usage of the Barcelona Supercomputing </a:t>
            </a:r>
            <a:r>
              <a:rPr lang="en-GB" dirty="0" err="1"/>
              <a:t>Center</a:t>
            </a:r>
            <a:r>
              <a:rPr lang="en-GB" dirty="0"/>
              <a:t> (BSC) performance tools to analyse and profile the code. Finally, we will present some computational improvements regarding code execution and improved I/O management, currently developed in the Computational Earth Sciences team (CES) to increase the performance of this configuration.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2718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074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2381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tif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6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6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710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9" y="6232144"/>
            <a:ext cx="1876425" cy="4572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3BFDB1-C985-A944-8D63-69BA25E97E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18809" y="6185786"/>
            <a:ext cx="2192482" cy="51935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F083987-178A-FC45-8E69-BFF1F8C3A1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16306" y="6232144"/>
            <a:ext cx="711387" cy="47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0175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 userDrawn="1"/>
        </p:nvSpPr>
        <p:spPr>
          <a:xfrm>
            <a:off x="1991225" y="2636182"/>
            <a:ext cx="5161550" cy="901825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099" y="5922083"/>
            <a:ext cx="2407901" cy="53415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</a:rPr>
              <a:t>www.bsc.es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1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YOUR-EMAIL@bsc.es</a:t>
            </a:r>
          </a:p>
        </p:txBody>
      </p:sp>
    </p:spTree>
    <p:extLst>
      <p:ext uri="{BB962C8B-B14F-4D97-AF65-F5344CB8AC3E}">
        <p14:creationId xmlns:p14="http://schemas.microsoft.com/office/powerpoint/2010/main" val="40705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0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tools.bsc.es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zenodo.org/record/2596985#.XPoiPNMzbOQ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121071" y="2434157"/>
            <a:ext cx="5988204" cy="2286552"/>
          </a:xfrm>
        </p:spPr>
        <p:txBody>
          <a:bodyPr>
            <a:noAutofit/>
          </a:bodyPr>
          <a:lstStyle/>
          <a:p>
            <a:pPr algn="ctr"/>
            <a:r>
              <a:rPr lang="es-ES" sz="4000" dirty="0" err="1"/>
              <a:t>Implementation</a:t>
            </a:r>
            <a:r>
              <a:rPr lang="es-ES" sz="4000" dirty="0"/>
              <a:t> of EC-</a:t>
            </a:r>
            <a:r>
              <a:rPr lang="es-ES" sz="4000" dirty="0" err="1"/>
              <a:t>Earth</a:t>
            </a:r>
            <a:r>
              <a:rPr lang="es-ES" sz="4000" dirty="0"/>
              <a:t> 10km Global </a:t>
            </a:r>
            <a:r>
              <a:rPr lang="es-ES" sz="4000" dirty="0" err="1"/>
              <a:t>Coupled</a:t>
            </a:r>
            <a:r>
              <a:rPr lang="es-ES" sz="4000" dirty="0"/>
              <a:t> </a:t>
            </a:r>
            <a:r>
              <a:rPr lang="es-ES" sz="4000" dirty="0" err="1"/>
              <a:t>ESiWACE</a:t>
            </a:r>
            <a:r>
              <a:rPr lang="es-ES" sz="4000" dirty="0"/>
              <a:t> </a:t>
            </a:r>
            <a:r>
              <a:rPr lang="es-ES" sz="4000" dirty="0" err="1"/>
              <a:t>Demonstrator</a:t>
            </a:r>
            <a:br>
              <a:rPr lang="es-ES" sz="4000" dirty="0"/>
            </a:br>
            <a:r>
              <a:rPr lang="es-ES" sz="4000" dirty="0"/>
              <a:t>and </a:t>
            </a:r>
            <a:r>
              <a:rPr lang="es-ES" sz="4000" dirty="0" err="1"/>
              <a:t>Recent</a:t>
            </a:r>
            <a:r>
              <a:rPr lang="es-ES" sz="4000" dirty="0"/>
              <a:t> </a:t>
            </a:r>
            <a:r>
              <a:rPr lang="es-ES" sz="4000" dirty="0" err="1"/>
              <a:t>Computational</a:t>
            </a:r>
            <a:r>
              <a:rPr lang="es-ES" sz="4000" dirty="0"/>
              <a:t> </a:t>
            </a:r>
            <a:r>
              <a:rPr lang="es-ES" sz="4000" dirty="0" err="1"/>
              <a:t>Improvements</a:t>
            </a:r>
            <a:endParaRPr lang="es-ES" sz="4000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>
          <a:xfrm>
            <a:off x="3155795" y="5054689"/>
            <a:ext cx="5820937" cy="822742"/>
          </a:xfrm>
        </p:spPr>
        <p:txBody>
          <a:bodyPr/>
          <a:lstStyle/>
          <a:p>
            <a:pPr algn="r"/>
            <a:r>
              <a:rPr lang="es-ES" sz="2400" dirty="0"/>
              <a:t>Mario Acosta, Miguel Castrillo, </a:t>
            </a:r>
            <a:r>
              <a:rPr lang="es-ES" sz="2400" u="sng" dirty="0"/>
              <a:t>Kim </a:t>
            </a:r>
            <a:r>
              <a:rPr lang="es-ES" sz="2400" u="sng" dirty="0" err="1"/>
              <a:t>Serradell</a:t>
            </a:r>
            <a:r>
              <a:rPr lang="es-ES" sz="2400" dirty="0"/>
              <a:t> </a:t>
            </a:r>
          </a:p>
          <a:p>
            <a:pPr algn="r"/>
            <a:r>
              <a:rPr lang="es-ES" sz="2400" dirty="0" err="1"/>
              <a:t>Computational</a:t>
            </a:r>
            <a:r>
              <a:rPr lang="es-ES" sz="2400" dirty="0"/>
              <a:t> </a:t>
            </a:r>
            <a:r>
              <a:rPr lang="es-ES" sz="2400" dirty="0" err="1"/>
              <a:t>Earth</a:t>
            </a:r>
            <a:r>
              <a:rPr lang="es-ES" sz="2400" dirty="0"/>
              <a:t> </a:t>
            </a:r>
            <a:r>
              <a:rPr lang="es-ES" sz="2400" dirty="0" err="1"/>
              <a:t>Sciences</a:t>
            </a:r>
            <a:endParaRPr lang="es-ES" sz="2400" dirty="0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/>
              <a:t>13/06/2019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3918879" y="6126236"/>
            <a:ext cx="5026946" cy="487533"/>
          </a:xfrm>
        </p:spPr>
        <p:txBody>
          <a:bodyPr/>
          <a:lstStyle/>
          <a:p>
            <a:pPr algn="r"/>
            <a:r>
              <a:rPr lang="es-ES" sz="1800" dirty="0"/>
              <a:t>PASC19 – MS28: High-</a:t>
            </a:r>
            <a:r>
              <a:rPr lang="es-ES" sz="1800" dirty="0" err="1"/>
              <a:t>Resolution</a:t>
            </a:r>
            <a:r>
              <a:rPr lang="es-ES" sz="1800" dirty="0"/>
              <a:t> </a:t>
            </a:r>
            <a:r>
              <a:rPr lang="es-ES" sz="1800" dirty="0" err="1"/>
              <a:t>Weather</a:t>
            </a:r>
            <a:r>
              <a:rPr lang="es-ES" sz="1800" dirty="0"/>
              <a:t> and </a:t>
            </a:r>
            <a:r>
              <a:rPr lang="es-ES" sz="1800" dirty="0" err="1"/>
              <a:t>Climate</a:t>
            </a:r>
            <a:r>
              <a:rPr lang="es-ES" sz="1800" dirty="0"/>
              <a:t> </a:t>
            </a:r>
            <a:r>
              <a:rPr lang="es-ES" sz="1800" dirty="0" err="1"/>
              <a:t>Simulations</a:t>
            </a:r>
            <a:endParaRPr lang="es-ES" sz="18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E43E869-3F34-9D47-B5C1-503BE41A2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343" y="1407208"/>
            <a:ext cx="3167840" cy="7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86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55E5D3-99B9-0541-96C6-BEF7EAA4C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EC-Earth (I)</a:t>
            </a:r>
          </a:p>
        </p:txBody>
      </p:sp>
      <p:pic>
        <p:nvPicPr>
          <p:cNvPr id="4" name="Google Shape;225;p33">
            <a:extLst>
              <a:ext uri="{FF2B5EF4-FFF2-40B4-BE49-F238E27FC236}">
                <a16:creationId xmlns:a16="http://schemas.microsoft.com/office/drawing/2014/main" id="{D3398665-B151-2E4C-833F-616BB3A4B9D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83041" y="1503139"/>
            <a:ext cx="6768752" cy="3851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6;p33">
            <a:extLst>
              <a:ext uri="{FF2B5EF4-FFF2-40B4-BE49-F238E27FC236}">
                <a16:creationId xmlns:a16="http://schemas.microsoft.com/office/drawing/2014/main" id="{4119B1EF-7C5B-2142-89D6-42D7CBCA99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135" t="29612" r="88058" b="35297"/>
          <a:stretch/>
        </p:blipFill>
        <p:spPr>
          <a:xfrm>
            <a:off x="6423725" y="4635576"/>
            <a:ext cx="691964" cy="692286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sp>
        <p:nvSpPr>
          <p:cNvPr id="6" name="Google Shape;228;p33">
            <a:extLst>
              <a:ext uri="{FF2B5EF4-FFF2-40B4-BE49-F238E27FC236}">
                <a16:creationId xmlns:a16="http://schemas.microsoft.com/office/drawing/2014/main" id="{10ADC0B4-ED20-0045-865D-D688AB9A927F}"/>
              </a:ext>
            </a:extLst>
          </p:cNvPr>
          <p:cNvSpPr txBox="1"/>
          <p:nvPr/>
        </p:nvSpPr>
        <p:spPr>
          <a:xfrm>
            <a:off x="634969" y="2591558"/>
            <a:ext cx="1776790" cy="713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None/>
            </a:pPr>
            <a:r>
              <a:rPr lang="en-GB" sz="2000" b="1" dirty="0">
                <a:solidFill>
                  <a:srgbClr val="9BBE14"/>
                </a:solidFill>
                <a:latin typeface="Arial"/>
                <a:ea typeface="Arial"/>
                <a:cs typeface="Arial"/>
                <a:sym typeface="Arial"/>
              </a:rPr>
              <a:t>Atmosphere:</a:t>
            </a:r>
            <a:endParaRPr dirty="0">
              <a:solidFill>
                <a:srgbClr val="9BBE14"/>
              </a:solidFill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None/>
            </a:pPr>
            <a:r>
              <a:rPr lang="en-GB" sz="2000" b="1" dirty="0">
                <a:solidFill>
                  <a:srgbClr val="9BBE14"/>
                </a:solidFill>
                <a:latin typeface="Arial"/>
                <a:ea typeface="Arial"/>
                <a:cs typeface="Arial"/>
                <a:sym typeface="Arial"/>
              </a:rPr>
              <a:t>	IFS</a:t>
            </a:r>
            <a:endParaRPr dirty="0">
              <a:solidFill>
                <a:srgbClr val="9BBE14"/>
              </a:solidFill>
            </a:endParaRPr>
          </a:p>
        </p:txBody>
      </p:sp>
      <p:pic>
        <p:nvPicPr>
          <p:cNvPr id="7" name="Google Shape;229;p33">
            <a:extLst>
              <a:ext uri="{FF2B5EF4-FFF2-40B4-BE49-F238E27FC236}">
                <a16:creationId xmlns:a16="http://schemas.microsoft.com/office/drawing/2014/main" id="{84E79652-9C9D-D047-AD55-0B2CBA328C3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6977" y="3577040"/>
            <a:ext cx="1368152" cy="2378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31;p33">
            <a:extLst>
              <a:ext uri="{FF2B5EF4-FFF2-40B4-BE49-F238E27FC236}">
                <a16:creationId xmlns:a16="http://schemas.microsoft.com/office/drawing/2014/main" id="{7DC800FD-4ED8-B74B-9C98-5B3AFA477DFA}"/>
              </a:ext>
            </a:extLst>
          </p:cNvPr>
          <p:cNvSpPr txBox="1"/>
          <p:nvPr/>
        </p:nvSpPr>
        <p:spPr>
          <a:xfrm>
            <a:off x="6683641" y="2219851"/>
            <a:ext cx="1656184" cy="35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65"/>
              <a:buFont typeface="Noto Sans Symbols"/>
              <a:buNone/>
            </a:pPr>
            <a:r>
              <a:rPr lang="en-GB" sz="1850" b="1" dirty="0">
                <a:solidFill>
                  <a:srgbClr val="0080A5"/>
                </a:solidFill>
                <a:latin typeface="Arial"/>
                <a:ea typeface="Arial"/>
                <a:cs typeface="Arial"/>
                <a:sym typeface="Arial"/>
              </a:rPr>
              <a:t>Ocean - ICE: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65"/>
              <a:buFont typeface="Noto Sans Symbols"/>
              <a:buNone/>
            </a:pPr>
            <a:r>
              <a:rPr lang="en-GB" sz="1850" b="1" dirty="0">
                <a:solidFill>
                  <a:srgbClr val="0080A5"/>
                </a:solidFill>
                <a:latin typeface="Arial"/>
                <a:ea typeface="Arial"/>
                <a:cs typeface="Arial"/>
                <a:sym typeface="Arial"/>
              </a:rPr>
              <a:t>  NEMO - LIM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65"/>
              <a:buFont typeface="Noto Sans Symbols"/>
              <a:buNone/>
            </a:pPr>
            <a:endParaRPr dirty="0">
              <a:solidFill>
                <a:srgbClr val="0080A5"/>
              </a:solidFill>
            </a:endParaRPr>
          </a:p>
        </p:txBody>
      </p:sp>
      <p:pic>
        <p:nvPicPr>
          <p:cNvPr id="9" name="Google Shape;232;p33">
            <a:extLst>
              <a:ext uri="{FF2B5EF4-FFF2-40B4-BE49-F238E27FC236}">
                <a16:creationId xmlns:a16="http://schemas.microsoft.com/office/drawing/2014/main" id="{0B1639A9-D042-8C41-8CA0-1D4E1D717F5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7543" y="1616785"/>
            <a:ext cx="1549614" cy="70246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33;p33">
            <a:extLst>
              <a:ext uri="{FF2B5EF4-FFF2-40B4-BE49-F238E27FC236}">
                <a16:creationId xmlns:a16="http://schemas.microsoft.com/office/drawing/2014/main" id="{BBDF655B-9108-C042-9F13-D5C9BA3593E4}"/>
              </a:ext>
            </a:extLst>
          </p:cNvPr>
          <p:cNvSpPr txBox="1"/>
          <p:nvPr/>
        </p:nvSpPr>
        <p:spPr>
          <a:xfrm>
            <a:off x="6611633" y="4226058"/>
            <a:ext cx="1152128" cy="356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65"/>
              <a:buFont typeface="Noto Sans Symbols"/>
              <a:buNone/>
            </a:pPr>
            <a:r>
              <a:rPr lang="en-GB" sz="1850" b="1" dirty="0">
                <a:solidFill>
                  <a:schemeClr val="bg1">
                    <a:lumMod val="50000"/>
                  </a:schemeClr>
                </a:solidFill>
              </a:rPr>
              <a:t>Coupler</a:t>
            </a:r>
            <a:r>
              <a:rPr lang="en-GB" sz="185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BC5B2894-E8FE-9D40-842E-16B3FAA5EF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46" y="3095614"/>
            <a:ext cx="1313944" cy="41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57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55E5D3-99B9-0541-96C6-BEF7EAA4C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EC-Earth (II)</a:t>
            </a:r>
          </a:p>
        </p:txBody>
      </p:sp>
      <p:pic>
        <p:nvPicPr>
          <p:cNvPr id="4" name="Google Shape;130;p24">
            <a:extLst>
              <a:ext uri="{FF2B5EF4-FFF2-40B4-BE49-F238E27FC236}">
                <a16:creationId xmlns:a16="http://schemas.microsoft.com/office/drawing/2014/main" id="{ACC86C83-F16F-864F-86E0-368C2162D39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4891" y="1671823"/>
            <a:ext cx="5328767" cy="351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76;p25">
            <a:extLst>
              <a:ext uri="{FF2B5EF4-FFF2-40B4-BE49-F238E27FC236}">
                <a16:creationId xmlns:a16="http://schemas.microsoft.com/office/drawing/2014/main" id="{0FC6744B-7644-4C42-A561-8E4E959478F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388" t="34235" r="59832" b="19391"/>
          <a:stretch/>
        </p:blipFill>
        <p:spPr>
          <a:xfrm>
            <a:off x="5792667" y="2103871"/>
            <a:ext cx="3024336" cy="31661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77;p25">
            <a:extLst>
              <a:ext uri="{FF2B5EF4-FFF2-40B4-BE49-F238E27FC236}">
                <a16:creationId xmlns:a16="http://schemas.microsoft.com/office/drawing/2014/main" id="{B1A3ABFD-0126-B946-863C-36A835162E09}"/>
              </a:ext>
            </a:extLst>
          </p:cNvPr>
          <p:cNvSpPr txBox="1"/>
          <p:nvPr/>
        </p:nvSpPr>
        <p:spPr>
          <a:xfrm>
            <a:off x="5757499" y="1599814"/>
            <a:ext cx="3131512" cy="358636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" b="1" dirty="0">
                <a:solidFill>
                  <a:schemeClr val="tx2">
                    <a:lumMod val="50000"/>
                  </a:schemeClr>
                </a:solidFill>
              </a:rPr>
              <a:t>29 partner institutes</a:t>
            </a:r>
            <a:endParaRPr b="1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4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" sz="1600" b="1" dirty="0">
                <a:solidFill>
                  <a:schemeClr val="tx2">
                    <a:lumMod val="50000"/>
                  </a:schemeClr>
                </a:solidFill>
              </a:rPr>
              <a:t>8 core partners</a:t>
            </a:r>
            <a:endParaRPr lang="en-GB"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" sz="1400" i="1" dirty="0">
                <a:solidFill>
                  <a:schemeClr val="tx2">
                    <a:lumMod val="50000"/>
                  </a:schemeClr>
                </a:solidFill>
              </a:rPr>
              <a:t>KNMI, AEMET, DMI, Met Éireann, FMI, IPMA,</a:t>
            </a:r>
            <a:r>
              <a:rPr lang="en-GB" sz="14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az" sz="1400" i="1" dirty="0">
                <a:solidFill>
                  <a:schemeClr val="tx2">
                    <a:lumMod val="50000"/>
                  </a:schemeClr>
                </a:solidFill>
              </a:rPr>
              <a:t>CNR-DTA, SMHI</a:t>
            </a:r>
            <a:endParaRPr sz="1400" i="1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4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" sz="1600" b="1" dirty="0">
                <a:solidFill>
                  <a:schemeClr val="tx2">
                    <a:lumMod val="50000"/>
                  </a:schemeClr>
                </a:solidFill>
              </a:rPr>
              <a:t>Workgroups</a:t>
            </a:r>
            <a:endParaRPr sz="1600" b="1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" sz="1400" dirty="0">
                <a:solidFill>
                  <a:schemeClr val="tx2">
                    <a:lumMod val="50000"/>
                  </a:schemeClr>
                </a:solidFill>
              </a:rPr>
              <a:t>Technical</a:t>
            </a:r>
            <a:endParaRPr sz="14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" sz="1400" dirty="0">
                <a:solidFill>
                  <a:schemeClr val="tx2">
                    <a:lumMod val="50000"/>
                  </a:schemeClr>
                </a:solidFill>
              </a:rPr>
              <a:t>Tuning</a:t>
            </a:r>
            <a:endParaRPr sz="14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" sz="1400" dirty="0">
                <a:solidFill>
                  <a:schemeClr val="tx2">
                    <a:lumMod val="50000"/>
                  </a:schemeClr>
                </a:solidFill>
              </a:rPr>
              <a:t>Atmospheric Composition and Land</a:t>
            </a:r>
            <a:endParaRPr sz="14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" sz="1400" dirty="0">
                <a:solidFill>
                  <a:schemeClr val="tx2">
                    <a:lumMod val="50000"/>
                  </a:schemeClr>
                </a:solidFill>
              </a:rPr>
              <a:t>Ocean</a:t>
            </a:r>
            <a:endParaRPr sz="14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" sz="1400" dirty="0">
                <a:solidFill>
                  <a:schemeClr val="tx2">
                    <a:lumMod val="50000"/>
                  </a:schemeClr>
                </a:solidFill>
              </a:rPr>
              <a:t>Millennium scale studies</a:t>
            </a:r>
            <a:endParaRPr sz="1400" dirty="0">
              <a:solidFill>
                <a:schemeClr val="tx2">
                  <a:lumMod val="50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z" sz="1400" dirty="0">
                <a:solidFill>
                  <a:schemeClr val="tx2">
                    <a:lumMod val="50000"/>
                  </a:schemeClr>
                </a:solidFill>
              </a:rPr>
              <a:t>CMIP6</a:t>
            </a:r>
            <a:endParaRPr sz="1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296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560F371-9FDA-454B-A50C-7F29ED927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EC-Earth </a:t>
            </a:r>
            <a:br>
              <a:rPr lang="en-GB" dirty="0"/>
            </a:br>
            <a:r>
              <a:rPr lang="en-GB" dirty="0"/>
              <a:t>demonstrator</a:t>
            </a:r>
          </a:p>
        </p:txBody>
      </p:sp>
    </p:spTree>
    <p:extLst>
      <p:ext uri="{BB962C8B-B14F-4D97-AF65-F5344CB8AC3E}">
        <p14:creationId xmlns:p14="http://schemas.microsoft.com/office/powerpoint/2010/main" val="3638555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D4A9E-54A9-AB4A-BCC5-3E31C51A3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Demonstrators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539280-DFA9-5542-853B-BB2813538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02" y="1215072"/>
            <a:ext cx="8537529" cy="483325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GB" sz="3100" b="1" dirty="0">
                <a:solidFill>
                  <a:srgbClr val="00749C"/>
                </a:solidFill>
              </a:rPr>
              <a:t>EC-Earth 10km coupled demonstrator</a:t>
            </a:r>
            <a:endParaRPr lang="en-GB" sz="3100" b="1" dirty="0"/>
          </a:p>
          <a:p>
            <a:pPr>
              <a:lnSpc>
                <a:spcPct val="160000"/>
              </a:lnSpc>
            </a:pPr>
            <a:r>
              <a:rPr lang="en-GB" b="1" dirty="0">
                <a:solidFill>
                  <a:srgbClr val="9BBE14"/>
                </a:solidFill>
              </a:rPr>
              <a:t>IFS</a:t>
            </a:r>
            <a:r>
              <a:rPr lang="en-GB" dirty="0">
                <a:solidFill>
                  <a:srgbClr val="9BBE14"/>
                </a:solidFill>
              </a:rPr>
              <a:t> (atmosphere)</a:t>
            </a:r>
          </a:p>
          <a:p>
            <a:pPr lvl="1">
              <a:lnSpc>
                <a:spcPct val="160000"/>
              </a:lnSpc>
            </a:pPr>
            <a:r>
              <a:rPr lang="en-GB" sz="3000" dirty="0"/>
              <a:t>T1279L91: ~16km grid point distance,  </a:t>
            </a:r>
            <a:r>
              <a:rPr lang="en-GB" sz="3000" b="1" dirty="0"/>
              <a:t>2.1M</a:t>
            </a:r>
            <a:r>
              <a:rPr lang="en-GB" sz="3000" dirty="0"/>
              <a:t> grid points</a:t>
            </a:r>
          </a:p>
          <a:p>
            <a:pPr>
              <a:lnSpc>
                <a:spcPct val="160000"/>
              </a:lnSpc>
            </a:pPr>
            <a:r>
              <a:rPr lang="en-GB" b="1" dirty="0">
                <a:solidFill>
                  <a:srgbClr val="9BBE14"/>
                </a:solidFill>
              </a:rPr>
              <a:t>NEMO-LIM</a:t>
            </a:r>
            <a:r>
              <a:rPr lang="en-GB" dirty="0">
                <a:solidFill>
                  <a:srgbClr val="9BBE14"/>
                </a:solidFill>
              </a:rPr>
              <a:t> (ocean – sea-ice)</a:t>
            </a:r>
          </a:p>
          <a:p>
            <a:pPr lvl="1">
              <a:lnSpc>
                <a:spcPct val="160000"/>
              </a:lnSpc>
            </a:pPr>
            <a:r>
              <a:rPr lang="en-GB" sz="3000" dirty="0"/>
              <a:t>ORCA12L75: ~9km grid point distance, </a:t>
            </a:r>
            <a:r>
              <a:rPr lang="en-GB" sz="3000" b="1" dirty="0"/>
              <a:t>13.2M</a:t>
            </a:r>
            <a:r>
              <a:rPr lang="en-GB" sz="3000" dirty="0"/>
              <a:t> grid points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4792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C501F3-194E-2142-93C6-844DDF5BC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Role of demonstrators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BF7B50-91EC-CA46-99E6-01A4574D0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COMPUTATIONAL CHALLENGE</a:t>
            </a:r>
          </a:p>
          <a:p>
            <a:pPr lvl="1"/>
            <a:r>
              <a:rPr lang="es-ES" b="1" dirty="0" err="1"/>
              <a:t>Demonstrate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computability</a:t>
            </a:r>
            <a:r>
              <a:rPr lang="es-ES" b="1" dirty="0"/>
              <a:t> </a:t>
            </a:r>
            <a:r>
              <a:rPr lang="es-ES" dirty="0"/>
              <a:t>of </a:t>
            </a:r>
            <a:r>
              <a:rPr lang="es-ES" dirty="0" err="1"/>
              <a:t>atmosphere-only</a:t>
            </a:r>
            <a:r>
              <a:rPr lang="es-ES" dirty="0"/>
              <a:t>, </a:t>
            </a:r>
            <a:r>
              <a:rPr lang="es-ES" dirty="0" err="1"/>
              <a:t>ocean-only</a:t>
            </a:r>
            <a:r>
              <a:rPr lang="es-ES" dirty="0"/>
              <a:t> and </a:t>
            </a:r>
            <a:r>
              <a:rPr lang="es-ES" dirty="0" err="1"/>
              <a:t>coupled</a:t>
            </a:r>
            <a:r>
              <a:rPr lang="es-ES" dirty="0"/>
              <a:t> global </a:t>
            </a:r>
            <a:r>
              <a:rPr lang="es-ES" dirty="0" err="1"/>
              <a:t>models</a:t>
            </a:r>
            <a:r>
              <a:rPr lang="es-ES" dirty="0"/>
              <a:t> at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highest</a:t>
            </a:r>
            <a:r>
              <a:rPr lang="es-ES" dirty="0"/>
              <a:t> </a:t>
            </a:r>
            <a:r>
              <a:rPr lang="es-ES" dirty="0" err="1"/>
              <a:t>possible</a:t>
            </a:r>
            <a:r>
              <a:rPr lang="es-ES" dirty="0"/>
              <a:t> </a:t>
            </a:r>
            <a:r>
              <a:rPr lang="es-ES" dirty="0" err="1"/>
              <a:t>resolution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configurable </a:t>
            </a:r>
            <a:r>
              <a:rPr lang="es-ES" dirty="0" err="1"/>
              <a:t>today</a:t>
            </a:r>
            <a:r>
              <a:rPr lang="es-ES" dirty="0"/>
              <a:t>.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task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b="1" dirty="0" err="1"/>
              <a:t>quantify</a:t>
            </a:r>
            <a:r>
              <a:rPr lang="es-ES" b="1" dirty="0"/>
              <a:t> </a:t>
            </a:r>
            <a:r>
              <a:rPr lang="es-ES" b="1" dirty="0" err="1"/>
              <a:t>how</a:t>
            </a:r>
            <a:r>
              <a:rPr lang="es-ES" b="1" dirty="0"/>
              <a:t> </a:t>
            </a:r>
            <a:r>
              <a:rPr lang="es-ES" b="1" dirty="0" err="1"/>
              <a:t>far</a:t>
            </a:r>
            <a:r>
              <a:rPr lang="es-ES" b="1" dirty="0"/>
              <a:t> </a:t>
            </a:r>
            <a:r>
              <a:rPr lang="es-ES" b="1" dirty="0" err="1"/>
              <a:t>away</a:t>
            </a:r>
            <a:r>
              <a:rPr lang="es-ES" b="1" dirty="0"/>
              <a:t> </a:t>
            </a:r>
            <a:r>
              <a:rPr lang="es-ES" b="1" dirty="0" err="1"/>
              <a:t>current</a:t>
            </a:r>
            <a:r>
              <a:rPr lang="es-ES" b="1" dirty="0"/>
              <a:t> </a:t>
            </a:r>
            <a:r>
              <a:rPr lang="es-ES" b="1" dirty="0" err="1"/>
              <a:t>capabilities</a:t>
            </a:r>
            <a:r>
              <a:rPr lang="es-ES" dirty="0"/>
              <a:t> are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long-term</a:t>
            </a:r>
            <a:r>
              <a:rPr lang="es-ES" dirty="0"/>
              <a:t> </a:t>
            </a:r>
            <a:r>
              <a:rPr lang="es-ES" dirty="0" err="1"/>
              <a:t>strategic</a:t>
            </a:r>
            <a:r>
              <a:rPr lang="es-ES" dirty="0"/>
              <a:t> target (global </a:t>
            </a:r>
            <a:r>
              <a:rPr lang="es-ES" dirty="0" err="1"/>
              <a:t>cloud</a:t>
            </a:r>
            <a:r>
              <a:rPr lang="es-ES" dirty="0"/>
              <a:t> </a:t>
            </a:r>
            <a:r>
              <a:rPr lang="es-ES" dirty="0" err="1"/>
              <a:t>resolving</a:t>
            </a:r>
            <a:r>
              <a:rPr lang="es-ES" dirty="0"/>
              <a:t> </a:t>
            </a:r>
            <a:r>
              <a:rPr lang="es-ES" dirty="0" err="1"/>
              <a:t>models</a:t>
            </a:r>
            <a:r>
              <a:rPr lang="es-ES" dirty="0"/>
              <a:t>).</a:t>
            </a:r>
            <a:endParaRPr lang="en-GB" dirty="0"/>
          </a:p>
          <a:p>
            <a:r>
              <a:rPr lang="en-GB" dirty="0"/>
              <a:t>SCIENCE ENABLER</a:t>
            </a:r>
          </a:p>
          <a:p>
            <a:pPr lvl="1"/>
            <a:r>
              <a:rPr lang="en-GB" b="1" dirty="0">
                <a:solidFill>
                  <a:srgbClr val="00749E"/>
                </a:solidFill>
              </a:rPr>
              <a:t>PRIMAVERA</a:t>
            </a:r>
            <a:r>
              <a:rPr lang="en-GB" dirty="0"/>
              <a:t> is a </a:t>
            </a:r>
            <a:r>
              <a:rPr lang="en-GB" b="1" dirty="0">
                <a:solidFill>
                  <a:srgbClr val="0078A0"/>
                </a:solidFill>
              </a:rPr>
              <a:t>Horizon 2020</a:t>
            </a:r>
            <a:r>
              <a:rPr lang="en-GB" dirty="0"/>
              <a:t> project which aims to develop a </a:t>
            </a:r>
            <a:r>
              <a:rPr lang="en-GB" b="1" dirty="0">
                <a:solidFill>
                  <a:srgbClr val="0078A0"/>
                </a:solidFill>
              </a:rPr>
              <a:t>new generation of advanced and well-evaluated high-resolution global climate models.</a:t>
            </a:r>
          </a:p>
          <a:p>
            <a:pPr lvl="1"/>
            <a:r>
              <a:rPr lang="en-GB" dirty="0"/>
              <a:t>The </a:t>
            </a:r>
            <a:r>
              <a:rPr lang="en-GB" b="1" dirty="0">
                <a:solidFill>
                  <a:srgbClr val="92D050"/>
                </a:solidFill>
              </a:rPr>
              <a:t>High Resolution Model </a:t>
            </a:r>
            <a:r>
              <a:rPr lang="en-GB" b="1" dirty="0" err="1">
                <a:solidFill>
                  <a:srgbClr val="92D050"/>
                </a:solidFill>
              </a:rPr>
              <a:t>Intercomparison</a:t>
            </a:r>
            <a:r>
              <a:rPr lang="en-GB" b="1" dirty="0">
                <a:solidFill>
                  <a:srgbClr val="92D050"/>
                </a:solidFill>
              </a:rPr>
              <a:t> Project (</a:t>
            </a:r>
            <a:r>
              <a:rPr lang="en-GB" b="1" dirty="0" err="1">
                <a:solidFill>
                  <a:srgbClr val="92D050"/>
                </a:solidFill>
              </a:rPr>
              <a:t>HighResMIP</a:t>
            </a:r>
            <a:r>
              <a:rPr lang="en-GB" b="1" dirty="0">
                <a:solidFill>
                  <a:srgbClr val="92D050"/>
                </a:solidFill>
              </a:rPr>
              <a:t>)</a:t>
            </a:r>
            <a:r>
              <a:rPr lang="en-GB" dirty="0"/>
              <a:t> is a </a:t>
            </a:r>
            <a:r>
              <a:rPr lang="en-GB" b="1" dirty="0">
                <a:solidFill>
                  <a:srgbClr val="9BBE14"/>
                </a:solidFill>
              </a:rPr>
              <a:t>CMIP6</a:t>
            </a:r>
            <a:r>
              <a:rPr lang="en-GB" dirty="0"/>
              <a:t> endorsed MIP that applies, for the </a:t>
            </a:r>
            <a:r>
              <a:rPr lang="en-GB" b="1" dirty="0">
                <a:solidFill>
                  <a:srgbClr val="9BBE14"/>
                </a:solidFill>
              </a:rPr>
              <a:t>first time</a:t>
            </a:r>
            <a:r>
              <a:rPr lang="en-GB" dirty="0"/>
              <a:t>, a </a:t>
            </a:r>
            <a:r>
              <a:rPr lang="en-GB" b="1" dirty="0">
                <a:solidFill>
                  <a:srgbClr val="9BBE14"/>
                </a:solidFill>
              </a:rPr>
              <a:t>multi-model approach</a:t>
            </a:r>
            <a:r>
              <a:rPr lang="en-GB" dirty="0"/>
              <a:t> to the systematic investigation of the </a:t>
            </a:r>
            <a:r>
              <a:rPr lang="en-GB" b="1" dirty="0">
                <a:solidFill>
                  <a:srgbClr val="9BBE14"/>
                </a:solidFill>
              </a:rPr>
              <a:t>impact of horizontal resolution</a:t>
            </a:r>
            <a:r>
              <a:rPr lang="en-GB" dirty="0"/>
              <a:t>.</a:t>
            </a:r>
          </a:p>
          <a:p>
            <a:pPr lvl="1"/>
            <a:endParaRPr lang="en-GB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C85CAD6-8539-5C4B-9976-945269AE46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05" y="5526506"/>
            <a:ext cx="2344307" cy="680606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32C14467-0283-4E4C-8193-04DCD600C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895" y="5416759"/>
            <a:ext cx="1800200" cy="9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98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A37F96-6B41-2341-9959-68A91F3E0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H2020: European HPC &amp; science integration</a:t>
            </a:r>
          </a:p>
        </p:txBody>
      </p:sp>
      <p:pic>
        <p:nvPicPr>
          <p:cNvPr id="4" name="Grafik 8">
            <a:extLst>
              <a:ext uri="{FF2B5EF4-FFF2-40B4-BE49-F238E27FC236}">
                <a16:creationId xmlns:a16="http://schemas.microsoft.com/office/drawing/2014/main" id="{A8EECFB0-08F6-D24F-9AD2-0C04431308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90439"/>
            <a:ext cx="2736304" cy="649123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3607737A-6DD5-0243-B873-B4009F8B6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89778" l="4000" r="95556">
                        <a14:foregroundMark x1="14222" y1="60889" x2="14222" y2="60889"/>
                        <a14:foregroundMark x1="4000" y1="67556" x2="4000" y2="67556"/>
                        <a14:foregroundMark x1="8444" y1="49333" x2="8444" y2="49333"/>
                        <a14:foregroundMark x1="18222" y1="35556" x2="18222" y2="35556"/>
                        <a14:foregroundMark x1="36444" y1="26222" x2="36444" y2="26222"/>
                        <a14:foregroundMark x1="52000" y1="21333" x2="52000" y2="21333"/>
                        <a14:foregroundMark x1="68000" y1="21778" x2="68000" y2="21778"/>
                        <a14:foregroundMark x1="49778" y1="21778" x2="49778" y2="21778"/>
                        <a14:foregroundMark x1="32000" y1="76444" x2="32000" y2="75556"/>
                        <a14:foregroundMark x1="60000" y1="72889" x2="60000" y2="72889"/>
                        <a14:foregroundMark x1="85333" y1="57778" x2="85333" y2="57778"/>
                        <a14:foregroundMark x1="95556" y1="42667" x2="95556" y2="42667"/>
                        <a14:foregroundMark x1="92444" y1="32000" x2="92444" y2="32000"/>
                        <a14:foregroundMark x1="82222" y1="24000" x2="82222" y2="24000"/>
                        <a14:foregroundMark x1="30667" y1="45333" x2="30667" y2="45333"/>
                        <a14:foregroundMark x1="44889" y1="48000" x2="44889" y2="48000"/>
                        <a14:foregroundMark x1="51111" y1="49333" x2="51111" y2="49333"/>
                        <a14:foregroundMark x1="58667" y1="51556" x2="58667" y2="51556"/>
                        <a14:foregroundMark x1="70222" y1="51556" x2="70222" y2="51556"/>
                        <a14:backgroundMark x1="43111" y1="42222" x2="43111" y2="42222"/>
                        <a14:backgroundMark x1="32889" y1="40889" x2="32889" y2="40889"/>
                        <a14:backgroundMark x1="53333" y1="45778" x2="53333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463" y="1023964"/>
            <a:ext cx="1473412" cy="1473412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F90EF4BD-B335-4E42-9B5D-2F2E23579F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990439"/>
            <a:ext cx="2344307" cy="680606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EA2FEA4F-BB97-1345-A943-5B9F43CC7CD2}"/>
              </a:ext>
            </a:extLst>
          </p:cNvPr>
          <p:cNvSpPr txBox="1"/>
          <p:nvPr/>
        </p:nvSpPr>
        <p:spPr>
          <a:xfrm>
            <a:off x="783062" y="3782527"/>
            <a:ext cx="2683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49C"/>
                </a:solidFill>
                <a:latin typeface="+mj-lt"/>
              </a:rPr>
              <a:t>HPC applications (</a:t>
            </a:r>
            <a:r>
              <a:rPr lang="en-GB" sz="2000" b="1" dirty="0" err="1">
                <a:solidFill>
                  <a:srgbClr val="00749C"/>
                </a:solidFill>
                <a:latin typeface="+mj-lt"/>
              </a:rPr>
              <a:t>CoEs</a:t>
            </a:r>
            <a:r>
              <a:rPr lang="en-GB" sz="2000" b="1" dirty="0">
                <a:solidFill>
                  <a:srgbClr val="00749C"/>
                </a:solidFill>
                <a:latin typeface="+mj-lt"/>
              </a:rPr>
              <a:t>)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4949469C-0197-FB49-8FC6-D594DB800F08}"/>
              </a:ext>
            </a:extLst>
          </p:cNvPr>
          <p:cNvSpPr txBox="1"/>
          <p:nvPr/>
        </p:nvSpPr>
        <p:spPr>
          <a:xfrm>
            <a:off x="3941724" y="2855715"/>
            <a:ext cx="1646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749C"/>
                </a:solidFill>
                <a:latin typeface="+mj-lt"/>
              </a:rPr>
              <a:t>Research</a:t>
            </a:r>
          </a:p>
          <a:p>
            <a:pPr algn="ctr"/>
            <a:r>
              <a:rPr lang="en-GB" sz="2000" b="1" dirty="0">
                <a:solidFill>
                  <a:srgbClr val="00749C"/>
                </a:solidFill>
                <a:latin typeface="+mj-lt"/>
              </a:rPr>
              <a:t>infrastructure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DAE6E2B1-2BB5-E44C-ACDF-513A944B0B4A}"/>
              </a:ext>
            </a:extLst>
          </p:cNvPr>
          <p:cNvSpPr txBox="1"/>
          <p:nvPr/>
        </p:nvSpPr>
        <p:spPr>
          <a:xfrm>
            <a:off x="5895630" y="3791819"/>
            <a:ext cx="2780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49C"/>
                </a:solidFill>
                <a:latin typeface="+mj-lt"/>
              </a:rPr>
              <a:t>Climate science and HPC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06E88F1E-BCA1-0843-89EC-24AF753ED1AA}"/>
              </a:ext>
            </a:extLst>
          </p:cNvPr>
          <p:cNvSpPr txBox="1"/>
          <p:nvPr/>
        </p:nvSpPr>
        <p:spPr>
          <a:xfrm>
            <a:off x="2699792" y="4996791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9BBE14"/>
                </a:solidFill>
                <a:latin typeface="+mj-lt"/>
              </a:rPr>
              <a:t>Community</a:t>
            </a:r>
          </a:p>
        </p:txBody>
      </p:sp>
      <p:sp>
        <p:nvSpPr>
          <p:cNvPr id="11" name="Curved Down Arrow 14">
            <a:extLst>
              <a:ext uri="{FF2B5EF4-FFF2-40B4-BE49-F238E27FC236}">
                <a16:creationId xmlns:a16="http://schemas.microsoft.com/office/drawing/2014/main" id="{08D8E264-D304-9D4F-8645-DD9F838D07A2}"/>
              </a:ext>
            </a:extLst>
          </p:cNvPr>
          <p:cNvSpPr/>
          <p:nvPr/>
        </p:nvSpPr>
        <p:spPr>
          <a:xfrm>
            <a:off x="3708136" y="3681110"/>
            <a:ext cx="2088000" cy="552049"/>
          </a:xfrm>
          <a:prstGeom prst="curvedDownArrow">
            <a:avLst>
              <a:gd name="adj1" fmla="val 25000"/>
              <a:gd name="adj2" fmla="val 50000"/>
              <a:gd name="adj3" fmla="val 4548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2" name="Curved Down Arrow 17">
            <a:extLst>
              <a:ext uri="{FF2B5EF4-FFF2-40B4-BE49-F238E27FC236}">
                <a16:creationId xmlns:a16="http://schemas.microsoft.com/office/drawing/2014/main" id="{D3746D2E-E192-BB45-9D24-CCCF24E89EDB}"/>
              </a:ext>
            </a:extLst>
          </p:cNvPr>
          <p:cNvSpPr/>
          <p:nvPr/>
        </p:nvSpPr>
        <p:spPr>
          <a:xfrm rot="10800000">
            <a:off x="3636360" y="4319889"/>
            <a:ext cx="2088000" cy="552049"/>
          </a:xfrm>
          <a:prstGeom prst="curvedDownArrow">
            <a:avLst>
              <a:gd name="adj1" fmla="val 25000"/>
              <a:gd name="adj2" fmla="val 50000"/>
              <a:gd name="adj3" fmla="val 4548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E22DAFD-5FC8-C544-9625-9D84AB4CE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3126" y="5520011"/>
            <a:ext cx="1638020" cy="66087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40482DDF-230A-1F4F-B7DB-E89F9C05A5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7434" y="1346964"/>
            <a:ext cx="2834310" cy="83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7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2A9EE3-5DBF-F246-84FD-C8A022CE3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 of EC-Earth T1279-ORCA12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565ADC-682F-0B48-93CF-EA79D0F8D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dirty="0"/>
              <a:t>Develop </a:t>
            </a:r>
            <a:r>
              <a:rPr lang="en-US" b="1" dirty="0">
                <a:solidFill>
                  <a:srgbClr val="00749E"/>
                </a:solidFill>
              </a:rPr>
              <a:t>initial data</a:t>
            </a:r>
          </a:p>
          <a:p>
            <a:pPr lvl="1">
              <a:lnSpc>
                <a:spcPct val="150000"/>
              </a:lnSpc>
            </a:pPr>
            <a:r>
              <a:rPr lang="en-US" sz="2200" dirty="0"/>
              <a:t>Including OASIS</a:t>
            </a:r>
            <a:r>
              <a:rPr lang="en-US" sz="2200" dirty="0">
                <a:solidFill>
                  <a:srgbClr val="9BBE14"/>
                </a:solidFill>
              </a:rPr>
              <a:t> </a:t>
            </a:r>
            <a:r>
              <a:rPr lang="en-US" sz="2200" b="1" dirty="0">
                <a:solidFill>
                  <a:srgbClr val="9BBE14"/>
                </a:solidFill>
              </a:rPr>
              <a:t>interpolation weight</a:t>
            </a:r>
            <a:r>
              <a:rPr lang="en-US" sz="2200" dirty="0">
                <a:solidFill>
                  <a:srgbClr val="9BBE14"/>
                </a:solidFill>
              </a:rPr>
              <a:t> </a:t>
            </a:r>
            <a:r>
              <a:rPr lang="en-US" sz="2200" dirty="0"/>
              <a:t>files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dirty="0"/>
              <a:t>Create</a:t>
            </a:r>
            <a:r>
              <a:rPr lang="en-US" dirty="0">
                <a:solidFill>
                  <a:srgbClr val="00749E"/>
                </a:solidFill>
              </a:rPr>
              <a:t> </a:t>
            </a:r>
            <a:r>
              <a:rPr lang="en-US" b="1" dirty="0" err="1">
                <a:solidFill>
                  <a:srgbClr val="00749E"/>
                </a:solidFill>
              </a:rPr>
              <a:t>namelists</a:t>
            </a:r>
            <a:r>
              <a:rPr lang="en-US" dirty="0">
                <a:solidFill>
                  <a:srgbClr val="00749E"/>
                </a:solidFill>
              </a:rPr>
              <a:t> </a:t>
            </a:r>
            <a:r>
              <a:rPr lang="en-US" dirty="0"/>
              <a:t>for IFS, NEMO-LIM (XIOS) and OASIS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dirty="0"/>
              <a:t>Adapt</a:t>
            </a:r>
            <a:r>
              <a:rPr lang="en-US" dirty="0">
                <a:solidFill>
                  <a:srgbClr val="00749E"/>
                </a:solidFill>
              </a:rPr>
              <a:t> </a:t>
            </a:r>
            <a:r>
              <a:rPr lang="en-US" b="1" dirty="0">
                <a:solidFill>
                  <a:srgbClr val="00749E"/>
                </a:solidFill>
              </a:rPr>
              <a:t>source code</a:t>
            </a:r>
            <a:r>
              <a:rPr lang="en-US" dirty="0">
                <a:solidFill>
                  <a:srgbClr val="00749E"/>
                </a:solidFill>
              </a:rPr>
              <a:t> </a:t>
            </a:r>
            <a:r>
              <a:rPr lang="en-US" dirty="0"/>
              <a:t>and existing </a:t>
            </a:r>
            <a:r>
              <a:rPr lang="en-US" b="1" dirty="0" err="1">
                <a:solidFill>
                  <a:srgbClr val="00749E"/>
                </a:solidFill>
              </a:rPr>
              <a:t>runscripts</a:t>
            </a:r>
            <a:endParaRPr lang="en-US" b="1" dirty="0">
              <a:solidFill>
                <a:srgbClr val="00749E"/>
              </a:solidFill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dirty="0"/>
              <a:t>Introduce required changes in the experiment </a:t>
            </a:r>
            <a:r>
              <a:rPr lang="en-US" b="1" dirty="0">
                <a:solidFill>
                  <a:srgbClr val="00749E"/>
                </a:solidFill>
              </a:rPr>
              <a:t>workflow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dirty="0"/>
              <a:t>Work done in collaboration between </a:t>
            </a:r>
            <a:r>
              <a:rPr lang="en-US" b="1" dirty="0">
                <a:solidFill>
                  <a:srgbClr val="00749E"/>
                </a:solidFill>
              </a:rPr>
              <a:t>Research Engineers </a:t>
            </a:r>
            <a:r>
              <a:rPr lang="en-US" dirty="0"/>
              <a:t>and</a:t>
            </a:r>
            <a:r>
              <a:rPr lang="en-US" b="1" dirty="0">
                <a:solidFill>
                  <a:srgbClr val="00749E"/>
                </a:solidFill>
              </a:rPr>
              <a:t> Climate Scientists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rgbClr val="00749E"/>
                </a:solidFill>
              </a:rPr>
              <a:t>Scalability</a:t>
            </a:r>
            <a:r>
              <a:rPr lang="en-US" dirty="0">
                <a:solidFill>
                  <a:srgbClr val="00749E"/>
                </a:solidFill>
              </a:rPr>
              <a:t> </a:t>
            </a:r>
            <a:r>
              <a:rPr lang="en-US" dirty="0"/>
              <a:t>tests / load </a:t>
            </a:r>
            <a:r>
              <a:rPr lang="en-US" b="1" dirty="0">
                <a:solidFill>
                  <a:srgbClr val="00749E"/>
                </a:solidFill>
              </a:rPr>
              <a:t>balance</a:t>
            </a:r>
            <a:r>
              <a:rPr lang="en-US" dirty="0">
                <a:solidFill>
                  <a:srgbClr val="00749E"/>
                </a:solidFill>
              </a:rPr>
              <a:t> </a:t>
            </a:r>
            <a:r>
              <a:rPr lang="en-US" dirty="0"/>
              <a:t>studies /</a:t>
            </a:r>
            <a:r>
              <a:rPr lang="en-US" dirty="0">
                <a:solidFill>
                  <a:srgbClr val="00749E"/>
                </a:solidFill>
              </a:rPr>
              <a:t> </a:t>
            </a:r>
            <a:r>
              <a:rPr lang="en-US" b="1" dirty="0">
                <a:solidFill>
                  <a:srgbClr val="00749E"/>
                </a:solidFill>
              </a:rPr>
              <a:t>profiling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5787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886837-61EB-A14E-A5C7-66208748B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EC-Earth T1279-ORCA12</a:t>
            </a:r>
            <a:r>
              <a:rPr lang="en-GB" dirty="0"/>
              <a:t>: production runs</a:t>
            </a:r>
          </a:p>
        </p:txBody>
      </p:sp>
      <p:pic>
        <p:nvPicPr>
          <p:cNvPr id="5" name="currents">
            <a:hlinkClick r:id="" action="ppaction://media"/>
            <a:extLst>
              <a:ext uri="{FF2B5EF4-FFF2-40B4-BE49-F238E27FC236}">
                <a16:creationId xmlns:a16="http://schemas.microsoft.com/office/drawing/2014/main" id="{14721C7E-665D-9A47-8B78-CB987CEED0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482" y="1064424"/>
            <a:ext cx="8960240" cy="4550954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9F173247-2152-0949-B3E9-6A3CEF256D10}"/>
              </a:ext>
            </a:extLst>
          </p:cNvPr>
          <p:cNvSpPr txBox="1"/>
          <p:nvPr/>
        </p:nvSpPr>
        <p:spPr>
          <a:xfrm>
            <a:off x="6192267" y="5615378"/>
            <a:ext cx="21302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Courtesy of: Thomas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</a:rPr>
              <a:t>Arsouze</a:t>
            </a:r>
            <a:endParaRPr lang="en-GB" sz="1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1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B1A619-4246-5E48-A3B7-B61AC66BF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EC-Earth T1279-ORCA12</a:t>
            </a:r>
            <a:r>
              <a:rPr lang="en-GB" dirty="0"/>
              <a:t> in MareNostrum3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1F7643EB-E2EB-D241-BD9E-E05C90600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99" y="1628507"/>
            <a:ext cx="8568952" cy="36009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0078A0"/>
                </a:solidFill>
                <a:latin typeface="+mj-lt"/>
              </a:rPr>
              <a:t>First global, coupled ~10km simulations (T1279 - ORCA12):</a:t>
            </a:r>
            <a:endParaRPr lang="en-GB" sz="2200" b="1" dirty="0">
              <a:solidFill>
                <a:srgbClr val="0078A0"/>
              </a:solidFill>
              <a:latin typeface="+mj-lt"/>
            </a:endParaRPr>
          </a:p>
          <a:p>
            <a:endParaRPr lang="en-GB" sz="2000" b="1" dirty="0">
              <a:solidFill>
                <a:srgbClr val="0078A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9BBE14"/>
                </a:solidFill>
                <a:latin typeface="+mj-lt"/>
              </a:rPr>
              <a:t>EC-Earth 3.2</a:t>
            </a:r>
            <a:r>
              <a:rPr lang="en-GB" sz="2200" dirty="0">
                <a:solidFill>
                  <a:srgbClr val="9BBE14"/>
                </a:solidFill>
                <a:latin typeface="+mj-lt"/>
              </a:rPr>
              <a:t> (IFS36r4 + NEMO 3.6 + OASIS3-MCT)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9BBE14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F09600"/>
                </a:solidFill>
                <a:latin typeface="+mj-lt"/>
              </a:rPr>
              <a:t>2,035 MPI tasks </a:t>
            </a: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 </a:t>
            </a:r>
            <a:r>
              <a:rPr lang="en-GB" sz="2200" u="sng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60 SDPD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1,170 NEMO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848 IFS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16 XIOS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 runoff mapper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9BBE14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9BBE14"/>
                </a:solidFill>
                <a:latin typeface="+mj-lt"/>
              </a:rPr>
              <a:t>MareNostrum3</a:t>
            </a:r>
            <a:r>
              <a:rPr lang="en-GB" sz="2200" dirty="0">
                <a:solidFill>
                  <a:srgbClr val="9BBE14"/>
                </a:solidFill>
                <a:latin typeface="+mj-lt"/>
              </a:rPr>
              <a:t> @ BSC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4FAFE526-BFA0-BD45-88CD-22D252A4D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287" y="2204571"/>
            <a:ext cx="2043411" cy="884125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A18A56EC-0B99-1746-BD80-A06A5EF12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43" y="3293691"/>
            <a:ext cx="3312368" cy="186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80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E726D2-BC92-6946-A92A-701326C95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EC-Earth T1279-ORCA12</a:t>
            </a:r>
            <a:r>
              <a:rPr lang="en-GB" dirty="0"/>
              <a:t> in MareNostrum4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F90029D7-923C-5E47-A55A-E7FADDC7F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32" y="1674673"/>
            <a:ext cx="8712968" cy="35086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00749C"/>
                </a:solidFill>
                <a:latin typeface="+mj-lt"/>
              </a:rPr>
              <a:t>Operational global, coupled ~10 km simulations (T1279 - ORCA12):</a:t>
            </a:r>
          </a:p>
          <a:p>
            <a:endParaRPr lang="en-GB" sz="14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9BBE14"/>
                </a:solidFill>
                <a:latin typeface="+mj-lt"/>
              </a:rPr>
              <a:t>EC-Earth 3.2</a:t>
            </a:r>
            <a:r>
              <a:rPr lang="en-GB" sz="2200" dirty="0">
                <a:solidFill>
                  <a:srgbClr val="9BBE14"/>
                </a:solidFill>
                <a:latin typeface="+mj-lt"/>
              </a:rPr>
              <a:t> (IFS36r4 + NEMO 3.6 + OASIS3-MCT)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9BBE14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F8AF3F"/>
                </a:solidFill>
                <a:latin typeface="+mj-lt"/>
              </a:rPr>
              <a:t>5,040 MPI tasks </a:t>
            </a:r>
            <a:r>
              <a:rPr lang="en-GB" sz="2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</a:t>
            </a:r>
            <a:r>
              <a:rPr lang="en-GB" sz="2200" dirty="0">
                <a:solidFill>
                  <a:srgbClr val="F8AF3F"/>
                </a:solidFill>
                <a:latin typeface="+mj-lt"/>
              </a:rPr>
              <a:t> </a:t>
            </a:r>
            <a:r>
              <a:rPr lang="en-GB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0.44 SYPD, 160 SDPD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3,209 NEMO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1,584 IFS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69 XIOS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1 runoff mapper</a:t>
            </a:r>
            <a:endParaRPr lang="en-GB" sz="2000" u="sng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9BBE14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b="1" dirty="0">
                <a:solidFill>
                  <a:srgbClr val="9BBE14"/>
                </a:solidFill>
                <a:latin typeface="+mj-lt"/>
              </a:rPr>
              <a:t>MareNostrum4</a:t>
            </a:r>
            <a:r>
              <a:rPr lang="en-GB" sz="2200" dirty="0">
                <a:solidFill>
                  <a:srgbClr val="9BBE14"/>
                </a:solidFill>
                <a:latin typeface="+mj-lt"/>
              </a:rPr>
              <a:t> @ BSC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659CD3C6-A19B-D746-8646-B1875DBE3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759" y="2322745"/>
            <a:ext cx="2190193" cy="947633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D40399C0-F464-EC40-A02C-22BE13E4AE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5"/>
          <a:stretch/>
        </p:blipFill>
        <p:spPr>
          <a:xfrm>
            <a:off x="5471592" y="3474873"/>
            <a:ext cx="3216654" cy="1685999"/>
          </a:xfrm>
          <a:prstGeom prst="rect">
            <a:avLst/>
          </a:prstGeom>
        </p:spPr>
      </p:pic>
      <p:sp>
        <p:nvSpPr>
          <p:cNvPr id="8" name="Oval Callout 12">
            <a:extLst>
              <a:ext uri="{FF2B5EF4-FFF2-40B4-BE49-F238E27FC236}">
                <a16:creationId xmlns:a16="http://schemas.microsoft.com/office/drawing/2014/main" id="{86B61723-6184-6742-9601-3FC32F443C74}"/>
              </a:ext>
            </a:extLst>
          </p:cNvPr>
          <p:cNvSpPr/>
          <p:nvPr/>
        </p:nvSpPr>
        <p:spPr>
          <a:xfrm>
            <a:off x="3815408" y="3546881"/>
            <a:ext cx="2017959" cy="1368152"/>
          </a:xfrm>
          <a:prstGeom prst="wedgeEllipseCallout">
            <a:avLst>
              <a:gd name="adj1" fmla="val -32394"/>
              <a:gd name="adj2" fmla="val -569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100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year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exp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~40M </a:t>
            </a:r>
            <a:r>
              <a:rPr lang="en-GB" b="1" dirty="0" err="1">
                <a:solidFill>
                  <a:schemeClr val="bg1">
                    <a:lumMod val="50000"/>
                  </a:schemeClr>
                </a:solidFill>
              </a:rPr>
              <a:t>ch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!!!</a:t>
            </a:r>
          </a:p>
        </p:txBody>
      </p:sp>
    </p:spTree>
    <p:extLst>
      <p:ext uri="{BB962C8B-B14F-4D97-AF65-F5344CB8AC3E}">
        <p14:creationId xmlns:p14="http://schemas.microsoft.com/office/powerpoint/2010/main" val="87219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9FCC2-CAA7-AE43-B28D-B827E5183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E353B1-6F17-9B45-9533-B0D979E6F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  <a:p>
            <a:r>
              <a:rPr lang="en-GB" dirty="0" err="1"/>
              <a:t>ESiWACE</a:t>
            </a:r>
            <a:r>
              <a:rPr lang="en-GB" dirty="0"/>
              <a:t> </a:t>
            </a:r>
            <a:r>
              <a:rPr lang="en-GB" dirty="0" err="1"/>
              <a:t>Center</a:t>
            </a:r>
            <a:r>
              <a:rPr lang="en-GB" dirty="0"/>
              <a:t> of Excellence</a:t>
            </a:r>
          </a:p>
          <a:p>
            <a:r>
              <a:rPr lang="en-GB" dirty="0"/>
              <a:t>EC-Earth and demonstrator</a:t>
            </a:r>
          </a:p>
          <a:p>
            <a:r>
              <a:rPr lang="en-GB" dirty="0"/>
              <a:t>Implementation and results</a:t>
            </a:r>
          </a:p>
          <a:p>
            <a:r>
              <a:rPr lang="en-GB" dirty="0"/>
              <a:t>Future work and improvements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787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A5C69F-24FD-6043-9BEE-487FAA4B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MareNostrum4: Tackled issues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D77FDD-CEA6-274A-8B86-EBC9B7BF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3200"/>
              </a:lnSpc>
            </a:pPr>
            <a:r>
              <a:rPr lang="en-GB" sz="2600" b="1" dirty="0">
                <a:solidFill>
                  <a:srgbClr val="00749E"/>
                </a:solidFill>
              </a:rPr>
              <a:t>I/O management</a:t>
            </a:r>
          </a:p>
          <a:p>
            <a:pPr lvl="1">
              <a:lnSpc>
                <a:spcPts val="3200"/>
              </a:lnSpc>
            </a:pPr>
            <a:r>
              <a:rPr lang="en-GB" sz="2200" dirty="0"/>
              <a:t>Use of MareNostrum4 </a:t>
            </a:r>
            <a:r>
              <a:rPr lang="en-GB" sz="2200" b="1" dirty="0">
                <a:solidFill>
                  <a:srgbClr val="9BBE14"/>
                </a:solidFill>
              </a:rPr>
              <a:t>data-transfer nodes</a:t>
            </a:r>
          </a:p>
          <a:p>
            <a:pPr>
              <a:lnSpc>
                <a:spcPts val="3200"/>
              </a:lnSpc>
            </a:pPr>
            <a:r>
              <a:rPr lang="en-GB" sz="2600" dirty="0">
                <a:solidFill>
                  <a:srgbClr val="00749E"/>
                </a:solidFill>
              </a:rPr>
              <a:t>Optimal libraries and </a:t>
            </a:r>
            <a:r>
              <a:rPr lang="en-GB" sz="2600" b="1" dirty="0">
                <a:solidFill>
                  <a:srgbClr val="00749E"/>
                </a:solidFill>
              </a:rPr>
              <a:t>dependencies</a:t>
            </a:r>
          </a:p>
          <a:p>
            <a:pPr lvl="1">
              <a:lnSpc>
                <a:spcPts val="3200"/>
              </a:lnSpc>
            </a:pPr>
            <a:r>
              <a:rPr lang="en-GB" sz="2200" dirty="0"/>
              <a:t>Never forget Usability (software stack and workflows) and user support</a:t>
            </a:r>
          </a:p>
          <a:p>
            <a:pPr>
              <a:lnSpc>
                <a:spcPts val="3200"/>
              </a:lnSpc>
            </a:pPr>
            <a:r>
              <a:rPr lang="en-GB" sz="2600" dirty="0">
                <a:solidFill>
                  <a:srgbClr val="00749E"/>
                </a:solidFill>
              </a:rPr>
              <a:t>Come up with a </a:t>
            </a:r>
            <a:r>
              <a:rPr lang="en-GB" sz="2600" b="1" dirty="0">
                <a:solidFill>
                  <a:srgbClr val="00749E"/>
                </a:solidFill>
              </a:rPr>
              <a:t>stable environment</a:t>
            </a:r>
          </a:p>
          <a:p>
            <a:pPr lvl="1">
              <a:lnSpc>
                <a:spcPts val="3200"/>
              </a:lnSpc>
            </a:pPr>
            <a:r>
              <a:rPr lang="en-GB" sz="2200" dirty="0" err="1">
                <a:solidFill>
                  <a:srgbClr val="F8AF3F"/>
                </a:solidFill>
              </a:rPr>
              <a:t>OmniPath</a:t>
            </a:r>
            <a:r>
              <a:rPr lang="en-GB" sz="2200" dirty="0">
                <a:solidFill>
                  <a:srgbClr val="F8AF3F"/>
                </a:solidFill>
              </a:rPr>
              <a:t>:</a:t>
            </a:r>
            <a:r>
              <a:rPr lang="en-GB" sz="2200" dirty="0">
                <a:solidFill>
                  <a:srgbClr val="9BBE14"/>
                </a:solidFill>
              </a:rPr>
              <a:t> </a:t>
            </a:r>
            <a:r>
              <a:rPr lang="en-GB" sz="2200" dirty="0"/>
              <a:t>numerous </a:t>
            </a:r>
            <a:r>
              <a:rPr lang="en-GB" sz="2200" b="1" dirty="0">
                <a:solidFill>
                  <a:srgbClr val="9BBE14"/>
                </a:solidFill>
              </a:rPr>
              <a:t>tests</a:t>
            </a:r>
            <a:r>
              <a:rPr lang="en-GB" sz="2200" dirty="0"/>
              <a:t> and </a:t>
            </a:r>
            <a:r>
              <a:rPr lang="en-GB" sz="2200" b="1" dirty="0">
                <a:solidFill>
                  <a:srgbClr val="9BBE14"/>
                </a:solidFill>
              </a:rPr>
              <a:t>collaboration</a:t>
            </a:r>
            <a:r>
              <a:rPr lang="en-GB" sz="2200" dirty="0"/>
              <a:t> with </a:t>
            </a:r>
            <a:r>
              <a:rPr lang="en-GB" sz="2200" b="1" dirty="0">
                <a:solidFill>
                  <a:srgbClr val="9BBE14"/>
                </a:solidFill>
              </a:rPr>
              <a:t>operations</a:t>
            </a:r>
            <a:r>
              <a:rPr lang="en-GB" sz="2200" dirty="0"/>
              <a:t> to find optimal </a:t>
            </a:r>
            <a:r>
              <a:rPr lang="en-GB" sz="2200" b="1" dirty="0">
                <a:solidFill>
                  <a:srgbClr val="9BBE14"/>
                </a:solidFill>
              </a:rPr>
              <a:t>configuration</a:t>
            </a:r>
            <a:r>
              <a:rPr lang="en-GB" sz="2200" dirty="0"/>
              <a:t> (</a:t>
            </a:r>
            <a:r>
              <a:rPr lang="en-GB" sz="2200" dirty="0" err="1"/>
              <a:t>tmi</a:t>
            </a:r>
            <a:r>
              <a:rPr lang="en-GB" sz="2200" dirty="0"/>
              <a:t>, PSM2)</a:t>
            </a:r>
          </a:p>
          <a:p>
            <a:pPr lvl="1">
              <a:lnSpc>
                <a:spcPts val="3200"/>
              </a:lnSpc>
            </a:pPr>
            <a:r>
              <a:rPr lang="en-GB" sz="2200" dirty="0">
                <a:solidFill>
                  <a:srgbClr val="F8AF3F"/>
                </a:solidFill>
              </a:rPr>
              <a:t>XIOS update:</a:t>
            </a:r>
            <a:r>
              <a:rPr lang="en-GB" sz="2200" dirty="0">
                <a:solidFill>
                  <a:srgbClr val="9BBE14"/>
                </a:solidFill>
              </a:rPr>
              <a:t> </a:t>
            </a:r>
            <a:r>
              <a:rPr lang="en-GB" sz="2200" dirty="0"/>
              <a:t>decrease number of </a:t>
            </a:r>
            <a:r>
              <a:rPr lang="en-GB" sz="2200" b="1" dirty="0">
                <a:solidFill>
                  <a:srgbClr val="9BBE14"/>
                </a:solidFill>
              </a:rPr>
              <a:t>communications</a:t>
            </a:r>
          </a:p>
          <a:p>
            <a:pPr lvl="1">
              <a:lnSpc>
                <a:spcPts val="3200"/>
              </a:lnSpc>
            </a:pPr>
            <a:r>
              <a:rPr lang="en-GB" sz="2200" dirty="0">
                <a:solidFill>
                  <a:srgbClr val="F8AF3F"/>
                </a:solidFill>
              </a:rPr>
              <a:t>Controlling process pinning:</a:t>
            </a:r>
            <a:r>
              <a:rPr lang="en-GB" sz="2200" dirty="0">
                <a:solidFill>
                  <a:srgbClr val="9BBE14"/>
                </a:solidFill>
              </a:rPr>
              <a:t> </a:t>
            </a:r>
            <a:r>
              <a:rPr lang="en-GB" sz="2200" dirty="0"/>
              <a:t>better</a:t>
            </a:r>
            <a:r>
              <a:rPr lang="en-GB" sz="2200" dirty="0">
                <a:solidFill>
                  <a:srgbClr val="9BBE14"/>
                </a:solidFill>
              </a:rPr>
              <a:t> </a:t>
            </a:r>
            <a:r>
              <a:rPr lang="en-GB" sz="2200" b="1" dirty="0">
                <a:solidFill>
                  <a:srgbClr val="9BBE14"/>
                </a:solidFill>
              </a:rPr>
              <a:t>memory</a:t>
            </a:r>
            <a:r>
              <a:rPr lang="en-GB" sz="2200" dirty="0">
                <a:solidFill>
                  <a:srgbClr val="9BBE14"/>
                </a:solidFill>
              </a:rPr>
              <a:t> </a:t>
            </a:r>
            <a:r>
              <a:rPr lang="en-GB" sz="2200" b="1" dirty="0">
                <a:solidFill>
                  <a:srgbClr val="9BBE14"/>
                </a:solidFill>
              </a:rPr>
              <a:t>management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3541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114190-EEFA-544D-9395-0D04267C3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Scalability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DCCF6C5-09BC-8747-93C1-456607619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03" y="1159322"/>
            <a:ext cx="8229598" cy="493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84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E976BC-2DDA-2F4B-9311-A82DE2DE9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analysis</a:t>
            </a:r>
            <a:endParaRPr lang="en-GB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1910945-DF88-7343-BDCB-9AF854760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848" y="1056290"/>
            <a:ext cx="8229600" cy="4421202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Since 1991</a:t>
            </a:r>
          </a:p>
          <a:p>
            <a:pPr>
              <a:defRPr/>
            </a:pPr>
            <a:r>
              <a:rPr lang="en-US" sz="2000" dirty="0"/>
              <a:t>Based on </a:t>
            </a:r>
            <a:r>
              <a:rPr lang="en-US" sz="2000" b="1" dirty="0">
                <a:solidFill>
                  <a:srgbClr val="0078A0"/>
                </a:solidFill>
              </a:rPr>
              <a:t>traces</a:t>
            </a:r>
          </a:p>
          <a:p>
            <a:pPr>
              <a:defRPr/>
            </a:pPr>
            <a:r>
              <a:rPr lang="en-US" sz="2000" dirty="0"/>
              <a:t>Open Source: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ea typeface="DejaVu Sans"/>
                <a:hlinkClick r:id="rId2"/>
              </a:rPr>
              <a:t>https://tools.bsc.es</a:t>
            </a:r>
            <a:endParaRPr lang="en-US" sz="20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2000" b="1" dirty="0" err="1">
                <a:solidFill>
                  <a:srgbClr val="9BBE14"/>
                </a:solidFill>
              </a:rPr>
              <a:t>Extrae</a:t>
            </a:r>
            <a:r>
              <a:rPr lang="en-US" sz="2000" dirty="0">
                <a:solidFill>
                  <a:srgbClr val="9BBE14"/>
                </a:solidFill>
              </a:rPr>
              <a:t>:</a:t>
            </a:r>
            <a:r>
              <a:rPr lang="en-US" sz="2000" dirty="0"/>
              <a:t> Package that generates </a:t>
            </a:r>
            <a:r>
              <a:rPr lang="en-US" sz="2000" dirty="0" err="1"/>
              <a:t>Paraver</a:t>
            </a:r>
            <a:r>
              <a:rPr lang="en-US" sz="2000" dirty="0"/>
              <a:t> trace-files for a post-mortem analysis</a:t>
            </a:r>
          </a:p>
          <a:p>
            <a:pPr>
              <a:defRPr/>
            </a:pPr>
            <a:r>
              <a:rPr lang="en-US" sz="2000" b="1" dirty="0" err="1">
                <a:solidFill>
                  <a:srgbClr val="9BBE14"/>
                </a:solidFill>
              </a:rPr>
              <a:t>Paraver</a:t>
            </a:r>
            <a:r>
              <a:rPr lang="en-US" sz="2000" dirty="0">
                <a:solidFill>
                  <a:srgbClr val="9BBE14"/>
                </a:solidFill>
              </a:rPr>
              <a:t>:</a:t>
            </a:r>
            <a:r>
              <a:rPr lang="en-US" sz="2000" dirty="0"/>
              <a:t> Trace visualization and analysis browser</a:t>
            </a:r>
          </a:p>
          <a:p>
            <a:pPr>
              <a:defRPr/>
            </a:pPr>
            <a:r>
              <a:rPr lang="en-US" sz="2000" b="1" dirty="0" err="1">
                <a:solidFill>
                  <a:srgbClr val="9BBE14"/>
                </a:solidFill>
              </a:rPr>
              <a:t>Dimemas</a:t>
            </a:r>
            <a:r>
              <a:rPr lang="en-US" sz="2000" dirty="0">
                <a:solidFill>
                  <a:srgbClr val="9BBE14"/>
                </a:solidFill>
              </a:rPr>
              <a:t>:</a:t>
            </a:r>
            <a:r>
              <a:rPr lang="en-US" sz="2000" dirty="0"/>
              <a:t> Message passing simulator</a:t>
            </a:r>
          </a:p>
          <a:p>
            <a:endParaRPr lang="en-US" dirty="0"/>
          </a:p>
        </p:txBody>
      </p:sp>
      <p:pic>
        <p:nvPicPr>
          <p:cNvPr id="5" name="Picture 28">
            <a:extLst>
              <a:ext uri="{FF2B5EF4-FFF2-40B4-BE49-F238E27FC236}">
                <a16:creationId xmlns:a16="http://schemas.microsoft.com/office/drawing/2014/main" id="{D72014A8-B72B-3C40-9973-4A88F0B915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>
          <a:xfrm>
            <a:off x="1202641" y="3806642"/>
            <a:ext cx="6738717" cy="224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437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877A68-78E2-F544-B4A8-832D9C74C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Tracing runs</a:t>
            </a:r>
          </a:p>
        </p:txBody>
      </p:sp>
      <p:pic>
        <p:nvPicPr>
          <p:cNvPr id="4" name="image9.png">
            <a:extLst>
              <a:ext uri="{FF2B5EF4-FFF2-40B4-BE49-F238E27FC236}">
                <a16:creationId xmlns:a16="http://schemas.microsoft.com/office/drawing/2014/main" id="{CF3B56F7-BF7A-6146-BC37-D3A242DC56F2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15931" y="1747081"/>
            <a:ext cx="7344816" cy="3363837"/>
          </a:xfrm>
          <a:prstGeom prst="rect">
            <a:avLst/>
          </a:prstGeom>
          <a:ln/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F6ADBAD8-EBD7-974E-9207-498215EFFF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763" y="1747081"/>
            <a:ext cx="589638" cy="336383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0859120-B094-BC42-B47D-5D18A5534457}"/>
              </a:ext>
            </a:extLst>
          </p:cNvPr>
          <p:cNvSpPr/>
          <p:nvPr/>
        </p:nvSpPr>
        <p:spPr>
          <a:xfrm>
            <a:off x="615931" y="5155378"/>
            <a:ext cx="82295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 Trace of 24h T1279‐ORCA12 </a:t>
            </a:r>
            <a:r>
              <a:rPr lang="es-ES" dirty="0" err="1"/>
              <a:t>execution</a:t>
            </a:r>
            <a:r>
              <a:rPr lang="es-ES" dirty="0"/>
              <a:t> </a:t>
            </a:r>
            <a:r>
              <a:rPr lang="es-ES" dirty="0" err="1"/>
              <a:t>representing</a:t>
            </a:r>
            <a:r>
              <a:rPr lang="es-ES" dirty="0"/>
              <a:t> </a:t>
            </a:r>
            <a:r>
              <a:rPr lang="es-ES" dirty="0" err="1"/>
              <a:t>the</a:t>
            </a:r>
            <a:r>
              <a:rPr lang="es-ES" dirty="0"/>
              <a:t> </a:t>
            </a:r>
            <a:r>
              <a:rPr lang="es-ES" dirty="0" err="1"/>
              <a:t>average</a:t>
            </a:r>
            <a:r>
              <a:rPr lang="es-ES" dirty="0"/>
              <a:t> MPI </a:t>
            </a:r>
            <a:r>
              <a:rPr lang="es-ES" dirty="0" err="1"/>
              <a:t>call</a:t>
            </a:r>
            <a:r>
              <a:rPr lang="es-ES" dirty="0"/>
              <a:t> </a:t>
            </a:r>
            <a:r>
              <a:rPr lang="es-ES" dirty="0" err="1"/>
              <a:t>duration</a:t>
            </a:r>
            <a:r>
              <a:rPr lang="es-ES" dirty="0"/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307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31C1FC-260A-1547-BDD9-BA3873B61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Tracing runs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5975D18-E4E1-2C41-B183-11AE00CB4E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805"/>
            <a:ext cx="9144000" cy="377245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9E6FC366-04D5-524D-AF3B-823E311BD19D}"/>
              </a:ext>
            </a:extLst>
          </p:cNvPr>
          <p:cNvSpPr/>
          <p:nvPr/>
        </p:nvSpPr>
        <p:spPr>
          <a:xfrm>
            <a:off x="7602" y="4850822"/>
            <a:ext cx="91363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/>
              <a:t>Trace of 24h T1279‐ORCA12 </a:t>
            </a:r>
            <a:r>
              <a:rPr lang="es-ES" dirty="0" err="1"/>
              <a:t>execution</a:t>
            </a:r>
            <a:r>
              <a:rPr lang="es-ES" dirty="0"/>
              <a:t> </a:t>
            </a:r>
            <a:r>
              <a:rPr lang="es-ES" dirty="0" err="1"/>
              <a:t>representing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average</a:t>
            </a:r>
            <a:r>
              <a:rPr lang="es-ES" dirty="0"/>
              <a:t> MPI </a:t>
            </a:r>
            <a:r>
              <a:rPr lang="es-ES" dirty="0" err="1"/>
              <a:t>call</a:t>
            </a:r>
            <a:r>
              <a:rPr lang="es-ES" dirty="0"/>
              <a:t> </a:t>
            </a:r>
            <a:r>
              <a:rPr lang="es-ES" dirty="0" err="1"/>
              <a:t>duration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a zoom to catch more </a:t>
            </a:r>
            <a:r>
              <a:rPr lang="es-ES" dirty="0" err="1"/>
              <a:t>details</a:t>
            </a:r>
            <a:r>
              <a:rPr lang="es-ES" dirty="0"/>
              <a:t> in </a:t>
            </a:r>
            <a:r>
              <a:rPr lang="es-ES" dirty="0" err="1"/>
              <a:t>each</a:t>
            </a:r>
            <a:r>
              <a:rPr lang="es-ES" dirty="0"/>
              <a:t> time </a:t>
            </a:r>
            <a:r>
              <a:rPr lang="es-ES" dirty="0" err="1"/>
              <a:t>step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7251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E50B54-98D1-BD40-8EAC-26CFD512C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Issues found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203598-F6B6-AD44-99D4-267ED03C9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02" y="1215072"/>
            <a:ext cx="8473135" cy="4833258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dirty="0"/>
              <a:t>Reduce </a:t>
            </a:r>
            <a:r>
              <a:rPr lang="en-US" b="1" dirty="0">
                <a:solidFill>
                  <a:srgbClr val="00749E"/>
                </a:solidFill>
              </a:rPr>
              <a:t>I/O overhead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Interface IFS with </a:t>
            </a:r>
            <a:r>
              <a:rPr lang="en-US" b="1" dirty="0">
                <a:solidFill>
                  <a:srgbClr val="00749E"/>
                </a:solidFill>
                <a:sym typeface="Wingdings" panose="05000000000000000000" pitchFamily="2" charset="2"/>
              </a:rPr>
              <a:t>XIOS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sym typeface="Wingdings" panose="05000000000000000000" pitchFamily="2" charset="2"/>
              </a:rPr>
              <a:t>I/O in IFS36r4 is </a:t>
            </a:r>
            <a:r>
              <a:rPr lang="en-US" b="1" dirty="0">
                <a:solidFill>
                  <a:srgbClr val="00749E"/>
                </a:solidFill>
                <a:sym typeface="Wingdings" panose="05000000000000000000" pitchFamily="2" charset="2"/>
              </a:rPr>
              <a:t>sequential 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</a:pPr>
            <a:r>
              <a:rPr lang="en-US" dirty="0"/>
              <a:t>NEMO-LIM (ORCA12): Up to </a:t>
            </a:r>
            <a:r>
              <a:rPr lang="en-US" b="1" dirty="0">
                <a:solidFill>
                  <a:srgbClr val="9BBE14"/>
                </a:solidFill>
              </a:rPr>
              <a:t>3 SYPD</a:t>
            </a:r>
            <a:r>
              <a:rPr lang="en-US" dirty="0"/>
              <a:t> in MareNostrum4 (LIM -&gt; 2OCE </a:t>
            </a:r>
            <a:r>
              <a:rPr lang="en-US" dirty="0" err="1"/>
              <a:t>stp</a:t>
            </a:r>
            <a:r>
              <a:rPr lang="en-US" dirty="0"/>
              <a:t>)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rgbClr val="00749E"/>
                </a:solidFill>
              </a:rPr>
              <a:t>Sea-ice</a:t>
            </a:r>
            <a:r>
              <a:rPr lang="en-US" dirty="0"/>
              <a:t> is slow and computationally demanding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rgbClr val="00749E"/>
                </a:solidFill>
              </a:rPr>
              <a:t>Update IFS</a:t>
            </a:r>
            <a:r>
              <a:rPr lang="en-US" dirty="0"/>
              <a:t> to newest cycle, using octahedral grid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rgbClr val="00749E"/>
                </a:solidFill>
              </a:rPr>
              <a:t>Update NEMO</a:t>
            </a:r>
            <a:r>
              <a:rPr lang="en-US" dirty="0"/>
              <a:t> to NEMO4 (and beyond)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dirty="0"/>
              <a:t>Most of these improvements can be real in </a:t>
            </a:r>
            <a:r>
              <a:rPr lang="en-US" b="1" dirty="0">
                <a:solidFill>
                  <a:srgbClr val="F09600"/>
                </a:solidFill>
              </a:rPr>
              <a:t>EC-Earth4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6205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560F371-9FDA-454B-A50C-7F29ED927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next?</a:t>
            </a:r>
          </a:p>
        </p:txBody>
      </p:sp>
    </p:spTree>
    <p:extLst>
      <p:ext uri="{BB962C8B-B14F-4D97-AF65-F5344CB8AC3E}">
        <p14:creationId xmlns:p14="http://schemas.microsoft.com/office/powerpoint/2010/main" val="2876713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A0D318-43E8-7E49-B35C-3D37B619E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EC-Earth4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88A862-0C59-114D-AA53-AD705E974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163556"/>
            <a:ext cx="8229598" cy="5185728"/>
          </a:xfrm>
        </p:spPr>
        <p:txBody>
          <a:bodyPr>
            <a:normAutofit/>
          </a:bodyPr>
          <a:lstStyle/>
          <a:p>
            <a:r>
              <a:rPr lang="en-GB" dirty="0"/>
              <a:t>In parallel with EC-Earth3.X (CMIP6), we started the development of the next version</a:t>
            </a:r>
          </a:p>
          <a:p>
            <a:endParaRPr lang="en-GB" dirty="0"/>
          </a:p>
          <a:p>
            <a:r>
              <a:rPr lang="en-GB" dirty="0"/>
              <a:t>Still work to do in ESiWACE2 to reach </a:t>
            </a:r>
            <a:r>
              <a:rPr lang="en-GB" i="1" dirty="0"/>
              <a:t>“production mode”</a:t>
            </a:r>
          </a:p>
          <a:p>
            <a:endParaRPr lang="en-GB" dirty="0"/>
          </a:p>
          <a:p>
            <a:r>
              <a:rPr lang="en-GB" dirty="0"/>
              <a:t>EC-Earth TWG is currently working in a first release (end 2019)</a:t>
            </a:r>
          </a:p>
          <a:p>
            <a:pPr lvl="1"/>
            <a:r>
              <a:rPr lang="en-GB" dirty="0"/>
              <a:t>Objective: more regular releases</a:t>
            </a:r>
          </a:p>
          <a:p>
            <a:pPr lvl="1"/>
            <a:endParaRPr lang="en-GB" dirty="0"/>
          </a:p>
          <a:p>
            <a:r>
              <a:rPr lang="en-GB" dirty="0"/>
              <a:t>But in this mixed approach “scientific-technical”, many other things need to be discussed</a:t>
            </a:r>
          </a:p>
        </p:txBody>
      </p:sp>
    </p:spTree>
    <p:extLst>
      <p:ext uri="{BB962C8B-B14F-4D97-AF65-F5344CB8AC3E}">
        <p14:creationId xmlns:p14="http://schemas.microsoft.com/office/powerpoint/2010/main" val="2206974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A0D318-43E8-7E49-B35C-3D37B619E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EC-Earth4 TODO list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88A862-0C59-114D-AA53-AD705E974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5185728"/>
          </a:xfrm>
        </p:spPr>
        <p:txBody>
          <a:bodyPr>
            <a:normAutofit/>
          </a:bodyPr>
          <a:lstStyle/>
          <a:p>
            <a:r>
              <a:rPr lang="en-GB" dirty="0"/>
              <a:t>Main components will be upgraded to last versions (</a:t>
            </a:r>
            <a:r>
              <a:rPr lang="en-GB" dirty="0" err="1"/>
              <a:t>OpenIFS</a:t>
            </a:r>
            <a:r>
              <a:rPr lang="en-GB" dirty="0"/>
              <a:t>, NEMO4, OASIS and XIOS)</a:t>
            </a:r>
          </a:p>
          <a:p>
            <a:r>
              <a:rPr lang="en-GB" dirty="0"/>
              <a:t>XIOS as I/O server for Atmosphere and Ocean</a:t>
            </a:r>
          </a:p>
          <a:p>
            <a:r>
              <a:rPr lang="en-GB" dirty="0"/>
              <a:t>Decouple sea-ice model from NEMO and use OASIS instead</a:t>
            </a:r>
          </a:p>
          <a:p>
            <a:r>
              <a:rPr lang="en-GB" dirty="0"/>
              <a:t>Providing a ”mixed-precision” version</a:t>
            </a:r>
          </a:p>
          <a:p>
            <a:r>
              <a:rPr lang="en-GB" dirty="0"/>
              <a:t>Improving workflow management, code modularity and CI/CD </a:t>
            </a:r>
          </a:p>
          <a:p>
            <a:r>
              <a:rPr lang="en-GB" dirty="0"/>
              <a:t>Continue deploying the reproducibility protocol among partners/machines (paper under discussion in GMD)</a:t>
            </a:r>
          </a:p>
          <a:p>
            <a:r>
              <a:rPr lang="en-GB" dirty="0"/>
              <a:t>Adapt post-processing tools to work with high-resolution configuration</a:t>
            </a:r>
          </a:p>
          <a:p>
            <a:r>
              <a:rPr lang="en-GB" dirty="0"/>
              <a:t>Increase adoption and feedback from EC-Earth developers to model developers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530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A0CA16-0405-EC42-B1BC-3C249B3AE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Exploring new I/O methods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F3A446-4655-8642-B44A-3A7F39E8C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03" y="1215071"/>
            <a:ext cx="8229598" cy="5172849"/>
          </a:xfrm>
        </p:spPr>
        <p:txBody>
          <a:bodyPr>
            <a:normAutofit/>
          </a:bodyPr>
          <a:lstStyle/>
          <a:p>
            <a:r>
              <a:rPr lang="en-GB" dirty="0"/>
              <a:t>With this new configuration, I/O is a huge problem and should always be considered when doing projections</a:t>
            </a:r>
          </a:p>
          <a:p>
            <a:pPr lvl="1"/>
            <a:r>
              <a:rPr lang="en-GB" dirty="0"/>
              <a:t>Sequential I/O in the Atmosphere</a:t>
            </a:r>
          </a:p>
          <a:p>
            <a:pPr lvl="1"/>
            <a:r>
              <a:rPr lang="en-GB" dirty="0"/>
              <a:t>Issues to produce large coupler files</a:t>
            </a:r>
          </a:p>
          <a:p>
            <a:pPr lvl="1"/>
            <a:r>
              <a:rPr lang="en-GB" dirty="0"/>
              <a:t>Different file formats, post-processing, big investment to have a curated and structured storage.</a:t>
            </a:r>
          </a:p>
          <a:p>
            <a:pPr lvl="1"/>
            <a:endParaRPr lang="en-GB" dirty="0"/>
          </a:p>
          <a:p>
            <a:r>
              <a:rPr lang="en-GB" dirty="0"/>
              <a:t>Starting from the same point, we decided to tackle the problem from two perspectives</a:t>
            </a:r>
          </a:p>
          <a:p>
            <a:pPr lvl="1"/>
            <a:r>
              <a:rPr lang="en-GB" dirty="0"/>
              <a:t>Based on files, more operational</a:t>
            </a:r>
          </a:p>
          <a:p>
            <a:pPr lvl="1"/>
            <a:r>
              <a:rPr lang="en-GB" dirty="0"/>
              <a:t>Removing files, totally experimental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7160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redondeado 26"/>
          <p:cNvSpPr/>
          <p:nvPr/>
        </p:nvSpPr>
        <p:spPr>
          <a:xfrm>
            <a:off x="3292567" y="5421416"/>
            <a:ext cx="5148646" cy="457200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70C0">
                <a:alpha val="75000"/>
              </a:srgbClr>
            </a:solidFill>
          </a:ln>
          <a:effectLst>
            <a:outerShdw blurRad="50800" dist="25400" dir="2700000" algn="tl" rotWithShape="0">
              <a:schemeClr val="tx2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3292567" y="4877719"/>
            <a:ext cx="5148646" cy="457200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70C0">
                <a:alpha val="75000"/>
              </a:srgbClr>
            </a:solidFill>
          </a:ln>
          <a:effectLst>
            <a:outerShdw blurRad="50800" dist="25400" dir="2700000" algn="tl" rotWithShape="0">
              <a:schemeClr val="tx2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3292567" y="4334022"/>
            <a:ext cx="5148646" cy="457200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70C0">
                <a:alpha val="75000"/>
              </a:srgbClr>
            </a:solidFill>
          </a:ln>
          <a:effectLst>
            <a:outerShdw blurRad="50800" dist="25400" dir="2700000" algn="tl" rotWithShape="0">
              <a:schemeClr val="tx2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4803" y="236936"/>
            <a:ext cx="8229598" cy="922237"/>
          </a:xfrm>
        </p:spPr>
        <p:txBody>
          <a:bodyPr/>
          <a:lstStyle/>
          <a:p>
            <a:pPr>
              <a:lnSpc>
                <a:spcPts val="3500"/>
              </a:lnSpc>
            </a:pPr>
            <a:r>
              <a:rPr lang="es-ES" altLang="es-ES" sz="3100" dirty="0"/>
              <a:t>Barcelona </a:t>
            </a:r>
            <a:r>
              <a:rPr lang="es-ES" altLang="es-ES" sz="3100" dirty="0" err="1"/>
              <a:t>Supercomputing</a:t>
            </a:r>
            <a:r>
              <a:rPr lang="es-ES" altLang="es-ES" sz="3100" dirty="0"/>
              <a:t> Center</a:t>
            </a:r>
            <a:br>
              <a:rPr lang="es-ES" altLang="es-ES" sz="3100" dirty="0"/>
            </a:br>
            <a:r>
              <a:rPr lang="es-ES" altLang="es-ES" sz="3100" dirty="0"/>
              <a:t>Centro Nacional de Supercomputación</a:t>
            </a:r>
            <a:endParaRPr lang="es-ES" sz="31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445943" y="4215846"/>
            <a:ext cx="4079664" cy="1777613"/>
          </a:xfrm>
          <a:prstGeom prst="rect">
            <a:avLst/>
          </a:prstGeom>
        </p:spPr>
        <p:txBody>
          <a:bodyPr wrap="square" lIns="0" tIns="32150" rIns="0" bIns="321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Spanish Government</a:t>
            </a:r>
            <a:r>
              <a:rPr kumimoji="0" lang="en-US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                                  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24484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60%</a:t>
            </a:r>
            <a:endParaRPr kumimoji="0" lang="en-US" altLang="en-US" sz="1500" b="1" i="0" u="none" strike="noStrike" kern="0" cap="none" spc="0" normalizeH="0" baseline="0" noProof="0" dirty="0">
              <a:ln>
                <a:noFill/>
              </a:ln>
              <a:solidFill>
                <a:srgbClr val="124484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449263" rtl="0" eaLnBrk="1" fontAlgn="base" latinLnBrk="0" hangingPunct="1">
              <a:lnSpc>
                <a:spcPct val="1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Catalan Government    </a:t>
            </a:r>
            <a:r>
              <a:rPr kumimoji="0" lang="en-US" altLang="en-US" sz="15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		          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24484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30%</a:t>
            </a:r>
            <a:endParaRPr kumimoji="0" lang="en-US" altLang="en-US" sz="1500" b="1" i="0" u="none" strike="noStrike" kern="0" cap="none" spc="0" normalizeH="0" baseline="0" noProof="0" dirty="0">
              <a:ln>
                <a:noFill/>
              </a:ln>
              <a:solidFill>
                <a:srgbClr val="124484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449263" rtl="0" eaLnBrk="1" fontAlgn="base" latinLnBrk="0" hangingPunct="1">
              <a:lnSpc>
                <a:spcPct val="1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Univ. </a:t>
            </a:r>
            <a:r>
              <a:rPr kumimoji="0" lang="en-US" alt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Politècnica</a:t>
            </a:r>
            <a:r>
              <a:rPr kumimoji="0" lang="en-US" alt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de </a:t>
            </a:r>
            <a:r>
              <a:rPr kumimoji="0" lang="en-US" altLang="en-US" sz="15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Catalunya</a:t>
            </a:r>
            <a:r>
              <a:rPr kumimoji="0" lang="en-US" alt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(UPC)      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24484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10%</a:t>
            </a:r>
            <a:endParaRPr kumimoji="0" lang="en-US" altLang="en-US" sz="1500" b="1" i="0" u="none" strike="noStrike" kern="0" cap="none" spc="0" normalizeH="0" baseline="0" noProof="0" dirty="0">
              <a:ln>
                <a:noFill/>
              </a:ln>
              <a:solidFill>
                <a:srgbClr val="124484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317" y="4420521"/>
            <a:ext cx="1033463" cy="28420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194" y="5538027"/>
            <a:ext cx="1056779" cy="23525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66" y="4996070"/>
            <a:ext cx="1084507" cy="224881"/>
          </a:xfrm>
          <a:prstGeom prst="rect">
            <a:avLst/>
          </a:prstGeom>
        </p:spPr>
      </p:pic>
      <p:grpSp>
        <p:nvGrpSpPr>
          <p:cNvPr id="36" name="Grupo 35"/>
          <p:cNvGrpSpPr/>
          <p:nvPr/>
        </p:nvGrpSpPr>
        <p:grpSpPr>
          <a:xfrm>
            <a:off x="717322" y="4208911"/>
            <a:ext cx="2505720" cy="1727861"/>
            <a:chOff x="840892" y="4267990"/>
            <a:chExt cx="2505720" cy="1727861"/>
          </a:xfrm>
        </p:grpSpPr>
        <p:sp>
          <p:nvSpPr>
            <p:cNvPr id="20" name="Flecha derecha 19"/>
            <p:cNvSpPr/>
            <p:nvPr/>
          </p:nvSpPr>
          <p:spPr>
            <a:xfrm>
              <a:off x="2224216" y="4480783"/>
              <a:ext cx="1122396" cy="302530"/>
            </a:xfrm>
            <a:prstGeom prst="rightArrow">
              <a:avLst>
                <a:gd name="adj1" fmla="val 50000"/>
                <a:gd name="adj2" fmla="val 69061"/>
              </a:avLst>
            </a:prstGeom>
            <a:solidFill>
              <a:srgbClr val="BDD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lecha derecha 20"/>
            <p:cNvSpPr/>
            <p:nvPr/>
          </p:nvSpPr>
          <p:spPr>
            <a:xfrm>
              <a:off x="2224216" y="5016242"/>
              <a:ext cx="1122396" cy="302530"/>
            </a:xfrm>
            <a:prstGeom prst="rightArrow">
              <a:avLst>
                <a:gd name="adj1" fmla="val 50000"/>
                <a:gd name="adj2" fmla="val 69061"/>
              </a:avLst>
            </a:prstGeom>
            <a:solidFill>
              <a:srgbClr val="BDD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lecha derecha 21"/>
            <p:cNvSpPr/>
            <p:nvPr/>
          </p:nvSpPr>
          <p:spPr>
            <a:xfrm>
              <a:off x="2224216" y="5568177"/>
              <a:ext cx="1122396" cy="302530"/>
            </a:xfrm>
            <a:prstGeom prst="rightArrow">
              <a:avLst>
                <a:gd name="adj1" fmla="val 50000"/>
                <a:gd name="adj2" fmla="val 69061"/>
              </a:avLst>
            </a:prstGeom>
            <a:solidFill>
              <a:srgbClr val="BDD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Elipse 18"/>
            <p:cNvSpPr/>
            <p:nvPr/>
          </p:nvSpPr>
          <p:spPr>
            <a:xfrm>
              <a:off x="840892" y="4267990"/>
              <a:ext cx="1727861" cy="1727861"/>
            </a:xfrm>
            <a:prstGeom prst="ellipse">
              <a:avLst/>
            </a:prstGeom>
            <a:solidFill>
              <a:srgbClr val="BDD2E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Elipse 22"/>
            <p:cNvSpPr/>
            <p:nvPr/>
          </p:nvSpPr>
          <p:spPr>
            <a:xfrm>
              <a:off x="913821" y="4340919"/>
              <a:ext cx="1584000" cy="1584000"/>
            </a:xfrm>
            <a:prstGeom prst="ellipse">
              <a:avLst/>
            </a:prstGeom>
            <a:solidFill>
              <a:srgbClr val="EBF0F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986872" y="4678493"/>
              <a:ext cx="1402948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04890"/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BSC-CNS is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04890"/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a consortium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04890"/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that includes</a:t>
              </a: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628567" y="1367657"/>
            <a:ext cx="7936216" cy="2461526"/>
            <a:chOff x="628567" y="1385546"/>
            <a:chExt cx="7936216" cy="2461526"/>
          </a:xfrm>
        </p:grpSpPr>
        <p:sp>
          <p:nvSpPr>
            <p:cNvPr id="31" name="Redondear rectángulo de esquina del mismo lado 30"/>
            <p:cNvSpPr/>
            <p:nvPr/>
          </p:nvSpPr>
          <p:spPr>
            <a:xfrm rot="10800000">
              <a:off x="6188783" y="2793924"/>
              <a:ext cx="2376000" cy="1053148"/>
            </a:xfrm>
            <a:prstGeom prst="round2SameRect">
              <a:avLst/>
            </a:prstGeom>
            <a:gradFill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dondear rectángulo de esquina del mismo lado 28"/>
            <p:cNvSpPr/>
            <p:nvPr/>
          </p:nvSpPr>
          <p:spPr>
            <a:xfrm rot="10800000">
              <a:off x="3560912" y="2793924"/>
              <a:ext cx="2376000" cy="1053148"/>
            </a:xfrm>
            <a:prstGeom prst="round2SameRect">
              <a:avLst/>
            </a:prstGeom>
            <a:gradFill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dondear rectángulo de esquina del mismo lado 27"/>
            <p:cNvSpPr/>
            <p:nvPr/>
          </p:nvSpPr>
          <p:spPr>
            <a:xfrm rot="10800000">
              <a:off x="628567" y="2793924"/>
              <a:ext cx="2664000" cy="1053148"/>
            </a:xfrm>
            <a:prstGeom prst="round2SameRect">
              <a:avLst/>
            </a:prstGeom>
            <a:gradFill flip="none" rotWithShape="1"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  <a:tileRect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3"/>
            <p:cNvSpPr txBox="1">
              <a:spLocks noChangeArrowheads="1"/>
            </p:cNvSpPr>
            <p:nvPr/>
          </p:nvSpPr>
          <p:spPr>
            <a:xfrm>
              <a:off x="1645546" y="1385546"/>
              <a:ext cx="5852909" cy="378296"/>
            </a:xfrm>
            <a:prstGeom prst="rect">
              <a:avLst/>
            </a:prstGeom>
          </p:spPr>
          <p:txBody>
            <a:bodyPr lIns="0" tIns="32150" rIns="0" bIns="3215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16800" marR="0" lvl="0" indent="0" algn="ctr" defTabSz="449263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BSC-CNS objectives</a:t>
              </a:r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741643" y="2883545"/>
              <a:ext cx="2437848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Supercomputing services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to Spanish and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EU researchers</a:t>
              </a: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3720424" y="2884625"/>
              <a:ext cx="2056973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-285750" algn="ctr" defTabSz="449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R&amp;D in Computer,</a:t>
              </a:r>
            </a:p>
            <a:p>
              <a:pPr marL="0" marR="0" lvl="0" indent="-285750" algn="ctr" defTabSz="449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Life, Earth and</a:t>
              </a:r>
            </a:p>
            <a:p>
              <a:pPr marL="0" marR="0" lvl="0" indent="-285750" algn="ctr" defTabSz="449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Engineering Sciences</a:t>
              </a: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6386096" y="2876508"/>
              <a:ext cx="1981376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49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PhD </a:t>
              </a:r>
              <a:r>
                <a:rPr kumimoji="0" lang="en-US" altLang="en-US" sz="1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programme</a:t>
              </a: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,</a:t>
              </a:r>
            </a:p>
            <a:p>
              <a:pPr marL="0" marR="0" lvl="0" indent="0" algn="ctr" defTabSz="449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technology transfer,</a:t>
              </a:r>
            </a:p>
            <a:p>
              <a:pPr marL="0" marR="0" lvl="0" indent="0" algn="ctr" defTabSz="449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ＭＳ Ｐゴシック" pitchFamily="34" charset="-128"/>
                  <a:cs typeface="+mn-cs"/>
                </a:rPr>
                <a:t> public engagement</a:t>
              </a:r>
            </a:p>
          </p:txBody>
        </p:sp>
        <p:sp>
          <p:nvSpPr>
            <p:cNvPr id="32" name="Redondear rectángulo de esquina del mismo lado 31"/>
            <p:cNvSpPr/>
            <p:nvPr/>
          </p:nvSpPr>
          <p:spPr>
            <a:xfrm>
              <a:off x="628567" y="1969789"/>
              <a:ext cx="2664000" cy="822837"/>
            </a:xfrm>
            <a:prstGeom prst="round2SameRect">
              <a:avLst/>
            </a:prstGeom>
            <a:blipFill dpi="0" rotWithShape="1">
              <a:blip r:embed="rId5"/>
              <a:srcRect/>
              <a:tile tx="-63500" ty="-787400" sx="80000" sy="80000" flip="none" algn="tl"/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dondear rectángulo de esquina del mismo lado 32"/>
            <p:cNvSpPr/>
            <p:nvPr/>
          </p:nvSpPr>
          <p:spPr>
            <a:xfrm>
              <a:off x="3560911" y="1969789"/>
              <a:ext cx="2376001" cy="822837"/>
            </a:xfrm>
            <a:prstGeom prst="round2Same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dondear rectángulo de esquina del mismo lado 33"/>
            <p:cNvSpPr/>
            <p:nvPr/>
          </p:nvSpPr>
          <p:spPr>
            <a:xfrm>
              <a:off x="6188782" y="1969789"/>
              <a:ext cx="2376001" cy="822837"/>
            </a:xfrm>
            <a:prstGeom prst="round2SameRect">
              <a:avLst/>
            </a:prstGeom>
            <a:blipFill dpi="0" rotWithShape="1">
              <a:blip r:embed="rId7"/>
              <a:srcRect/>
              <a:tile tx="-381000" ty="-292100" sx="40000" sy="40000" flip="none" algn="tl"/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CDFCF971-F174-B24E-9BA0-0D3D8CCC3D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215" y="236936"/>
            <a:ext cx="5656774" cy="626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2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5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C745AC-B5AD-F54F-A225-12BE31833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OpenIFS</a:t>
            </a:r>
            <a:r>
              <a:rPr lang="en-GB" dirty="0"/>
              <a:t> - XIOS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B8F1B1-AE65-7B43-8869-4575B01AC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One year ago, we started the project to integrate XIOS in IFS/</a:t>
            </a:r>
            <a:r>
              <a:rPr lang="en-GB" dirty="0" err="1"/>
              <a:t>OpenIFS</a:t>
            </a:r>
            <a:endParaRPr lang="en-GB" dirty="0"/>
          </a:p>
          <a:p>
            <a:pPr lvl="1"/>
            <a:r>
              <a:rPr lang="en-GB" dirty="0"/>
              <a:t>First version to validate the approach (only storing grid-point variables) has been completed</a:t>
            </a:r>
          </a:p>
          <a:p>
            <a:pPr lvl="1"/>
            <a:r>
              <a:rPr lang="en-GB" dirty="0"/>
              <a:t>In April-May, thanks to ESiWACE2, a visit from BSC research engineer to </a:t>
            </a:r>
            <a:r>
              <a:rPr lang="en-GB" dirty="0" err="1"/>
              <a:t>NLeSC</a:t>
            </a:r>
            <a:r>
              <a:rPr lang="en-GB" dirty="0"/>
              <a:t> led to complete the work</a:t>
            </a:r>
          </a:p>
          <a:p>
            <a:pPr lvl="1"/>
            <a:endParaRPr lang="en-GB" dirty="0"/>
          </a:p>
          <a:p>
            <a:r>
              <a:rPr lang="en-GB" dirty="0" err="1"/>
              <a:t>OpenIFS</a:t>
            </a:r>
            <a:r>
              <a:rPr lang="en-GB" dirty="0"/>
              <a:t> can now output all variables using XIOS</a:t>
            </a:r>
          </a:p>
          <a:p>
            <a:pPr lvl="1"/>
            <a:r>
              <a:rPr lang="en-GB" dirty="0"/>
              <a:t>ECMWF will integrate this developments in the next </a:t>
            </a:r>
            <a:r>
              <a:rPr lang="en-GB" dirty="0" err="1"/>
              <a:t>OpenIFS</a:t>
            </a:r>
            <a:r>
              <a:rPr lang="en-GB" dirty="0"/>
              <a:t> release (expected for the next </a:t>
            </a:r>
            <a:r>
              <a:rPr lang="en-GB" dirty="0" err="1"/>
              <a:t>OpenIFS</a:t>
            </a:r>
            <a:r>
              <a:rPr lang="en-GB" dirty="0"/>
              <a:t> workshop)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6067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C745AC-B5AD-F54F-A225-12BE31833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OpenIFS</a:t>
            </a:r>
            <a:r>
              <a:rPr lang="en-GB" dirty="0"/>
              <a:t> - XIOS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6B8F1B1-AE65-7B43-8869-4575B01AC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The current operations performed in the EC-Earth post-processing task are avoidable, since XIOS has these features:</a:t>
            </a:r>
          </a:p>
          <a:p>
            <a:pPr lvl="1"/>
            <a:r>
              <a:rPr lang="en-US" dirty="0"/>
              <a:t>Output files are in </a:t>
            </a:r>
            <a:r>
              <a:rPr lang="en-US" dirty="0" err="1"/>
              <a:t>netCDF</a:t>
            </a:r>
            <a:r>
              <a:rPr lang="en-US" dirty="0"/>
              <a:t> format</a:t>
            </a:r>
          </a:p>
          <a:p>
            <a:pPr lvl="1"/>
            <a:r>
              <a:rPr lang="en-GB" dirty="0"/>
              <a:t>Written data is CMIP-compliant (</a:t>
            </a:r>
            <a:r>
              <a:rPr lang="en-GB" dirty="0" err="1"/>
              <a:t>CMORized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It is able to post-process data online to generate diagnostics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The use of XIOS in EC-Earth has a twofold effect:</a:t>
            </a:r>
          </a:p>
          <a:p>
            <a:pPr lvl="1"/>
            <a:r>
              <a:rPr lang="en-GB" dirty="0"/>
              <a:t>Improve the computational performance and efficiency of the model, and thus, reduce the execution time (previously mentioned)</a:t>
            </a:r>
          </a:p>
          <a:p>
            <a:pPr lvl="1"/>
            <a:r>
              <a:rPr lang="en-GB" dirty="0"/>
              <a:t>Reduce the critical path of its workflow by avoiding the post-processing task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0862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980CB63E-2A57-6E4C-8037-664843561CDC}"/>
              </a:ext>
            </a:extLst>
          </p:cNvPr>
          <p:cNvSpPr txBox="1">
            <a:spLocks/>
          </p:cNvSpPr>
          <p:nvPr/>
        </p:nvSpPr>
        <p:spPr>
          <a:xfrm>
            <a:off x="449599" y="4146997"/>
            <a:ext cx="8229598" cy="224092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 execution time, fields from </a:t>
            </a:r>
            <a:r>
              <a:rPr lang="en-GB" dirty="0" err="1"/>
              <a:t>OpenIFS</a:t>
            </a:r>
            <a:r>
              <a:rPr lang="en-GB" dirty="0"/>
              <a:t> are send to Cassandra (distributed) and stored.</a:t>
            </a:r>
          </a:p>
          <a:p>
            <a:r>
              <a:rPr lang="en-GB" dirty="0"/>
              <a:t>Different configurations: T255, T511 and T1279 and pushed to outputting each timestep.</a:t>
            </a:r>
          </a:p>
          <a:p>
            <a:r>
              <a:rPr lang="en-GB" dirty="0"/>
              <a:t>Optimized queries (using </a:t>
            </a:r>
            <a:r>
              <a:rPr lang="en-GB" dirty="0" err="1"/>
              <a:t>PyCOMPSs</a:t>
            </a:r>
            <a:r>
              <a:rPr lang="en-GB" dirty="0"/>
              <a:t>) can be developed to retrieve data and generate files (if needed).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AA0CA16-0405-EC42-B1BC-3C249B3AE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OpenIFS</a:t>
            </a:r>
            <a:r>
              <a:rPr lang="en-GB" dirty="0"/>
              <a:t>  - Cassandra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F3A446-4655-8642-B44A-3A7F39E8C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2931926"/>
          </a:xfrm>
        </p:spPr>
        <p:txBody>
          <a:bodyPr>
            <a:normAutofit/>
          </a:bodyPr>
          <a:lstStyle/>
          <a:p>
            <a:r>
              <a:rPr lang="en-GB" dirty="0"/>
              <a:t>In collaboration with </a:t>
            </a:r>
            <a:r>
              <a:rPr lang="es-ES" dirty="0"/>
              <a:t>Data </a:t>
            </a:r>
            <a:r>
              <a:rPr lang="es-ES" dirty="0" err="1"/>
              <a:t>Driven</a:t>
            </a:r>
            <a:r>
              <a:rPr lang="es-ES" dirty="0"/>
              <a:t> </a:t>
            </a:r>
            <a:r>
              <a:rPr lang="es-ES" dirty="0" err="1"/>
              <a:t>Group</a:t>
            </a:r>
            <a:r>
              <a:rPr lang="es-ES" dirty="0"/>
              <a:t> in </a:t>
            </a:r>
            <a:r>
              <a:rPr lang="es-ES" dirty="0" err="1"/>
              <a:t>Computer</a:t>
            </a:r>
            <a:r>
              <a:rPr lang="es-ES" dirty="0"/>
              <a:t> </a:t>
            </a:r>
            <a:r>
              <a:rPr lang="es-ES" dirty="0" err="1"/>
              <a:t>Sciences</a:t>
            </a:r>
            <a:r>
              <a:rPr lang="en-GB" dirty="0"/>
              <a:t>, we are running an </a:t>
            </a:r>
            <a:r>
              <a:rPr lang="en-GB" b="1" dirty="0"/>
              <a:t>experimental</a:t>
            </a:r>
            <a:r>
              <a:rPr lang="en-GB" dirty="0"/>
              <a:t> project to couple </a:t>
            </a:r>
            <a:r>
              <a:rPr lang="en-GB" dirty="0" err="1"/>
              <a:t>OpenIFS</a:t>
            </a:r>
            <a:r>
              <a:rPr lang="en-GB" dirty="0"/>
              <a:t> with Apache Cassandra (NoSQL DB).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A5098AA-E0AF-7E47-8D79-46BE1213F5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384695"/>
              </p:ext>
            </p:extLst>
          </p:nvPr>
        </p:nvGraphicFramePr>
        <p:xfrm>
          <a:off x="670283" y="2253801"/>
          <a:ext cx="7803434" cy="1725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61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0EDF813-4371-9A4B-804E-6D1D6C910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5D9FCB-9BA1-6041-BA70-F3F64137C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901D0E-A695-F04F-84C9-3B2C7706D5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F5B3AC-603D-634A-9C2C-1CE62D4CBE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87B05A-7F7B-2E4C-8AE0-889991A96B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DD921A-74A6-AB4F-88D1-34C4F6A466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4" grpId="0" uiExpand="1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ángulo redondeado 61">
            <a:extLst>
              <a:ext uri="{FF2B5EF4-FFF2-40B4-BE49-F238E27FC236}">
                <a16:creationId xmlns:a16="http://schemas.microsoft.com/office/drawing/2014/main" id="{D9A87279-D424-8A49-B976-616E3BAC1177}"/>
              </a:ext>
            </a:extLst>
          </p:cNvPr>
          <p:cNvSpPr/>
          <p:nvPr/>
        </p:nvSpPr>
        <p:spPr>
          <a:xfrm>
            <a:off x="6971118" y="1089527"/>
            <a:ext cx="2069746" cy="4125554"/>
          </a:xfrm>
          <a:prstGeom prst="roundRect">
            <a:avLst>
              <a:gd name="adj" fmla="val 9974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BA7B2C4-8263-AB40-9EF2-6FF0808A4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OpenIFS</a:t>
            </a:r>
            <a:r>
              <a:rPr lang="en-GB" dirty="0"/>
              <a:t>  - Cassandra</a:t>
            </a:r>
          </a:p>
        </p:txBody>
      </p:sp>
      <p:sp>
        <p:nvSpPr>
          <p:cNvPr id="4" name="Rectángulo redondeado 3">
            <a:extLst>
              <a:ext uri="{FF2B5EF4-FFF2-40B4-BE49-F238E27FC236}">
                <a16:creationId xmlns:a16="http://schemas.microsoft.com/office/drawing/2014/main" id="{13BBC4A9-9A20-2742-BFB3-C7EE629E74B3}"/>
              </a:ext>
            </a:extLst>
          </p:cNvPr>
          <p:cNvSpPr/>
          <p:nvPr/>
        </p:nvSpPr>
        <p:spPr>
          <a:xfrm>
            <a:off x="100362" y="1089527"/>
            <a:ext cx="4072394" cy="4125554"/>
          </a:xfrm>
          <a:prstGeom prst="roundRect">
            <a:avLst>
              <a:gd name="adj" fmla="val 9974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02F4FAA-2B54-A745-871D-A8D58BA943CE}"/>
              </a:ext>
            </a:extLst>
          </p:cNvPr>
          <p:cNvSpPr/>
          <p:nvPr/>
        </p:nvSpPr>
        <p:spPr>
          <a:xfrm>
            <a:off x="376341" y="1258546"/>
            <a:ext cx="906049" cy="373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60EED77F-7F73-284E-8606-E20DB58364D5}"/>
              </a:ext>
            </a:extLst>
          </p:cNvPr>
          <p:cNvSpPr>
            <a:spLocks noChangeAspect="1"/>
          </p:cNvSpPr>
          <p:nvPr/>
        </p:nvSpPr>
        <p:spPr>
          <a:xfrm>
            <a:off x="464803" y="1338146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1" dirty="0" err="1">
                <a:solidFill>
                  <a:schemeClr val="bg1"/>
                </a:solidFill>
              </a:rPr>
              <a:t>OpenIFS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480720DF-BE84-844B-B778-8A553B20C73E}"/>
              </a:ext>
            </a:extLst>
          </p:cNvPr>
          <p:cNvSpPr>
            <a:spLocks noChangeAspect="1"/>
          </p:cNvSpPr>
          <p:nvPr/>
        </p:nvSpPr>
        <p:spPr>
          <a:xfrm>
            <a:off x="464803" y="188281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1" dirty="0" err="1">
                <a:solidFill>
                  <a:schemeClr val="bg1"/>
                </a:solidFill>
              </a:rPr>
              <a:t>OpenIFS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9234D1CB-A0D1-DB4B-9236-B29728FF08C7}"/>
              </a:ext>
            </a:extLst>
          </p:cNvPr>
          <p:cNvSpPr>
            <a:spLocks noChangeAspect="1"/>
          </p:cNvSpPr>
          <p:nvPr/>
        </p:nvSpPr>
        <p:spPr>
          <a:xfrm>
            <a:off x="464803" y="2427478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1" dirty="0" err="1">
                <a:solidFill>
                  <a:schemeClr val="bg1"/>
                </a:solidFill>
              </a:rPr>
              <a:t>OpenIFS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228C2F1A-B5D0-EA49-8998-4BC038CCF22F}"/>
              </a:ext>
            </a:extLst>
          </p:cNvPr>
          <p:cNvSpPr>
            <a:spLocks noChangeAspect="1"/>
          </p:cNvSpPr>
          <p:nvPr/>
        </p:nvSpPr>
        <p:spPr>
          <a:xfrm>
            <a:off x="464803" y="2972144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1" dirty="0" err="1">
                <a:solidFill>
                  <a:schemeClr val="bg1"/>
                </a:solidFill>
              </a:rPr>
              <a:t>OpenIFS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D9143683-9FBF-1346-BC15-BE43106632CD}"/>
              </a:ext>
            </a:extLst>
          </p:cNvPr>
          <p:cNvSpPr>
            <a:spLocks noChangeAspect="1"/>
          </p:cNvSpPr>
          <p:nvPr/>
        </p:nvSpPr>
        <p:spPr>
          <a:xfrm>
            <a:off x="467577" y="351681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1" dirty="0" err="1">
                <a:solidFill>
                  <a:schemeClr val="bg1"/>
                </a:solidFill>
              </a:rPr>
              <a:t>OpenIFS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F74CB16-B9CE-CD4A-AAA9-101AD5C6E6D9}"/>
              </a:ext>
            </a:extLst>
          </p:cNvPr>
          <p:cNvSpPr>
            <a:spLocks noChangeAspect="1"/>
          </p:cNvSpPr>
          <p:nvPr/>
        </p:nvSpPr>
        <p:spPr>
          <a:xfrm>
            <a:off x="467577" y="4061476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1" dirty="0" err="1">
                <a:solidFill>
                  <a:schemeClr val="bg1"/>
                </a:solidFill>
              </a:rPr>
              <a:t>OpenIFS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EEE98CF-AF29-D642-BAC4-598387416170}"/>
              </a:ext>
            </a:extLst>
          </p:cNvPr>
          <p:cNvSpPr txBox="1"/>
          <p:nvPr/>
        </p:nvSpPr>
        <p:spPr>
          <a:xfrm>
            <a:off x="389203" y="4777141"/>
            <a:ext cx="871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/>
              <a:t>MPI/OpenMP</a:t>
            </a:r>
          </a:p>
        </p:txBody>
      </p:sp>
      <p:sp>
        <p:nvSpPr>
          <p:cNvPr id="15" name="Hexágono 14">
            <a:extLst>
              <a:ext uri="{FF2B5EF4-FFF2-40B4-BE49-F238E27FC236}">
                <a16:creationId xmlns:a16="http://schemas.microsoft.com/office/drawing/2014/main" id="{ECC7FACE-42EB-0B44-A4E7-5C97EE7451E1}"/>
              </a:ext>
            </a:extLst>
          </p:cNvPr>
          <p:cNvSpPr>
            <a:spLocks/>
          </p:cNvSpPr>
          <p:nvPr/>
        </p:nvSpPr>
        <p:spPr>
          <a:xfrm>
            <a:off x="2267276" y="2376896"/>
            <a:ext cx="1741112" cy="137085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Cassandra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FD9C8FC8-4FC5-7442-87CF-40B3AB31D84E}"/>
              </a:ext>
            </a:extLst>
          </p:cNvPr>
          <p:cNvCxnSpPr>
            <a:cxnSpLocks/>
            <a:stCxn id="6" idx="6"/>
            <a:endCxn id="15" idx="3"/>
          </p:cNvCxnSpPr>
          <p:nvPr/>
        </p:nvCxnSpPr>
        <p:spPr>
          <a:xfrm>
            <a:off x="1184803" y="1698146"/>
            <a:ext cx="1082473" cy="1364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CF229478-F1A0-BF44-80D6-99BEAD27E198}"/>
              </a:ext>
            </a:extLst>
          </p:cNvPr>
          <p:cNvCxnSpPr>
            <a:cxnSpLocks/>
            <a:stCxn id="7" idx="6"/>
            <a:endCxn id="15" idx="3"/>
          </p:cNvCxnSpPr>
          <p:nvPr/>
        </p:nvCxnSpPr>
        <p:spPr>
          <a:xfrm>
            <a:off x="1184803" y="2242812"/>
            <a:ext cx="1082473" cy="819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B7E7FA24-8F9E-2C42-B212-6C55BE3076FC}"/>
              </a:ext>
            </a:extLst>
          </p:cNvPr>
          <p:cNvCxnSpPr>
            <a:cxnSpLocks/>
            <a:stCxn id="8" idx="6"/>
            <a:endCxn id="15" idx="3"/>
          </p:cNvCxnSpPr>
          <p:nvPr/>
        </p:nvCxnSpPr>
        <p:spPr>
          <a:xfrm>
            <a:off x="1184803" y="2787478"/>
            <a:ext cx="1082473" cy="274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1C9D0571-A356-FE4D-9F09-3EDEB19144C6}"/>
              </a:ext>
            </a:extLst>
          </p:cNvPr>
          <p:cNvCxnSpPr>
            <a:cxnSpLocks/>
            <a:stCxn id="9" idx="6"/>
            <a:endCxn id="15" idx="3"/>
          </p:cNvCxnSpPr>
          <p:nvPr/>
        </p:nvCxnSpPr>
        <p:spPr>
          <a:xfrm flipV="1">
            <a:off x="1184803" y="3062323"/>
            <a:ext cx="1082473" cy="269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3A1A88E6-00C5-B949-BB3B-93866CA4EB3D}"/>
              </a:ext>
            </a:extLst>
          </p:cNvPr>
          <p:cNvCxnSpPr>
            <a:cxnSpLocks/>
            <a:stCxn id="10" idx="6"/>
            <a:endCxn id="15" idx="3"/>
          </p:cNvCxnSpPr>
          <p:nvPr/>
        </p:nvCxnSpPr>
        <p:spPr>
          <a:xfrm flipV="1">
            <a:off x="1187577" y="3062323"/>
            <a:ext cx="1079699" cy="8144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3529997C-AD2B-8948-B632-914657CAF515}"/>
              </a:ext>
            </a:extLst>
          </p:cNvPr>
          <p:cNvCxnSpPr>
            <a:cxnSpLocks/>
            <a:stCxn id="11" idx="6"/>
            <a:endCxn id="15" idx="3"/>
          </p:cNvCxnSpPr>
          <p:nvPr/>
        </p:nvCxnSpPr>
        <p:spPr>
          <a:xfrm flipV="1">
            <a:off x="1187577" y="3062323"/>
            <a:ext cx="1079699" cy="1359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ángulo redondeado 39">
            <a:extLst>
              <a:ext uri="{FF2B5EF4-FFF2-40B4-BE49-F238E27FC236}">
                <a16:creationId xmlns:a16="http://schemas.microsoft.com/office/drawing/2014/main" id="{41902CF8-0CC0-D244-8511-51A0ACBC3361}"/>
              </a:ext>
            </a:extLst>
          </p:cNvPr>
          <p:cNvSpPr/>
          <p:nvPr/>
        </p:nvSpPr>
        <p:spPr>
          <a:xfrm>
            <a:off x="4604029" y="1089527"/>
            <a:ext cx="1513436" cy="4125554"/>
          </a:xfrm>
          <a:prstGeom prst="roundRect">
            <a:avLst>
              <a:gd name="adj" fmla="val 9974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EAE4EF20-9516-104E-AAC6-C35BB3BC6829}"/>
              </a:ext>
            </a:extLst>
          </p:cNvPr>
          <p:cNvSpPr/>
          <p:nvPr/>
        </p:nvSpPr>
        <p:spPr>
          <a:xfrm>
            <a:off x="4880008" y="1258546"/>
            <a:ext cx="906049" cy="373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18A3A0D3-7074-AF45-9823-299EB6BF30FF}"/>
              </a:ext>
            </a:extLst>
          </p:cNvPr>
          <p:cNvSpPr>
            <a:spLocks noChangeAspect="1"/>
          </p:cNvSpPr>
          <p:nvPr/>
        </p:nvSpPr>
        <p:spPr>
          <a:xfrm>
            <a:off x="4968470" y="1338146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1" dirty="0" err="1">
                <a:solidFill>
                  <a:schemeClr val="bg1"/>
                </a:solidFill>
              </a:rPr>
              <a:t>OpenIFS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43" name="Elipse 42">
            <a:extLst>
              <a:ext uri="{FF2B5EF4-FFF2-40B4-BE49-F238E27FC236}">
                <a16:creationId xmlns:a16="http://schemas.microsoft.com/office/drawing/2014/main" id="{60684769-9A1E-7C45-B9EE-1B5966FDA708}"/>
              </a:ext>
            </a:extLst>
          </p:cNvPr>
          <p:cNvSpPr>
            <a:spLocks noChangeAspect="1"/>
          </p:cNvSpPr>
          <p:nvPr/>
        </p:nvSpPr>
        <p:spPr>
          <a:xfrm>
            <a:off x="4968470" y="1882812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1" dirty="0" err="1">
                <a:solidFill>
                  <a:schemeClr val="bg1"/>
                </a:solidFill>
              </a:rPr>
              <a:t>OpenIFS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DC4CED17-2CD1-1A48-A586-E4D8D31829AF}"/>
              </a:ext>
            </a:extLst>
          </p:cNvPr>
          <p:cNvSpPr>
            <a:spLocks noChangeAspect="1"/>
          </p:cNvSpPr>
          <p:nvPr/>
        </p:nvSpPr>
        <p:spPr>
          <a:xfrm>
            <a:off x="4968470" y="2427478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1" dirty="0" err="1">
                <a:solidFill>
                  <a:schemeClr val="bg1"/>
                </a:solidFill>
              </a:rPr>
              <a:t>OpenIFS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15110819-7294-2D4C-B4A8-95849B6A2C14}"/>
              </a:ext>
            </a:extLst>
          </p:cNvPr>
          <p:cNvSpPr>
            <a:spLocks noChangeAspect="1"/>
          </p:cNvSpPr>
          <p:nvPr/>
        </p:nvSpPr>
        <p:spPr>
          <a:xfrm>
            <a:off x="4968470" y="2972144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1" dirty="0" err="1">
                <a:solidFill>
                  <a:schemeClr val="bg1"/>
                </a:solidFill>
              </a:rPr>
              <a:t>OpenIFS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5FA88ADD-AEB5-604A-BA03-537C5D87776A}"/>
              </a:ext>
            </a:extLst>
          </p:cNvPr>
          <p:cNvSpPr>
            <a:spLocks noChangeAspect="1"/>
          </p:cNvSpPr>
          <p:nvPr/>
        </p:nvSpPr>
        <p:spPr>
          <a:xfrm>
            <a:off x="4971244" y="3516810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1" dirty="0" err="1">
                <a:solidFill>
                  <a:schemeClr val="bg1"/>
                </a:solidFill>
              </a:rPr>
              <a:t>OpenIFS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0DECDF96-1807-A640-B1BF-687AEBF85F8E}"/>
              </a:ext>
            </a:extLst>
          </p:cNvPr>
          <p:cNvSpPr>
            <a:spLocks noChangeAspect="1"/>
          </p:cNvSpPr>
          <p:nvPr/>
        </p:nvSpPr>
        <p:spPr>
          <a:xfrm>
            <a:off x="4971244" y="4061476"/>
            <a:ext cx="720000" cy="7200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100" b="1" dirty="0" err="1">
                <a:solidFill>
                  <a:schemeClr val="bg1"/>
                </a:solidFill>
              </a:rPr>
              <a:t>OpenIFS</a:t>
            </a:r>
            <a:endParaRPr lang="en-GB" sz="1100" b="1" dirty="0">
              <a:solidFill>
                <a:schemeClr val="bg1"/>
              </a:solidFill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EDE493E0-1D77-7242-90C8-A1DEA6DB1DDE}"/>
              </a:ext>
            </a:extLst>
          </p:cNvPr>
          <p:cNvSpPr txBox="1"/>
          <p:nvPr/>
        </p:nvSpPr>
        <p:spPr>
          <a:xfrm>
            <a:off x="4892870" y="4777141"/>
            <a:ext cx="871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/>
              <a:t>MPI/OpenMP</a:t>
            </a:r>
          </a:p>
        </p:txBody>
      </p:sp>
      <p:sp>
        <p:nvSpPr>
          <p:cNvPr id="49" name="Hexágono 48">
            <a:extLst>
              <a:ext uri="{FF2B5EF4-FFF2-40B4-BE49-F238E27FC236}">
                <a16:creationId xmlns:a16="http://schemas.microsoft.com/office/drawing/2014/main" id="{76DB35DB-9486-DF45-B7F7-8BAA2D0CE513}"/>
              </a:ext>
            </a:extLst>
          </p:cNvPr>
          <p:cNvSpPr>
            <a:spLocks/>
          </p:cNvSpPr>
          <p:nvPr/>
        </p:nvSpPr>
        <p:spPr>
          <a:xfrm>
            <a:off x="7209599" y="2462051"/>
            <a:ext cx="1741112" cy="137085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Cassandra</a:t>
            </a:r>
          </a:p>
        </p:txBody>
      </p:sp>
      <p:cxnSp>
        <p:nvCxnSpPr>
          <p:cNvPr id="50" name="Conector recto de flecha 49">
            <a:extLst>
              <a:ext uri="{FF2B5EF4-FFF2-40B4-BE49-F238E27FC236}">
                <a16:creationId xmlns:a16="http://schemas.microsoft.com/office/drawing/2014/main" id="{0E78551C-EE09-C94C-A11C-98DE2A2D0FF4}"/>
              </a:ext>
            </a:extLst>
          </p:cNvPr>
          <p:cNvCxnSpPr>
            <a:cxnSpLocks/>
            <a:stCxn id="42" idx="6"/>
            <a:endCxn id="40" idx="3"/>
          </p:cNvCxnSpPr>
          <p:nvPr/>
        </p:nvCxnSpPr>
        <p:spPr>
          <a:xfrm>
            <a:off x="5688470" y="1698146"/>
            <a:ext cx="428995" cy="14541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755BE7C4-A865-974A-B489-CEA9F706BC14}"/>
              </a:ext>
            </a:extLst>
          </p:cNvPr>
          <p:cNvCxnSpPr>
            <a:cxnSpLocks/>
            <a:stCxn id="43" idx="6"/>
            <a:endCxn id="40" idx="3"/>
          </p:cNvCxnSpPr>
          <p:nvPr/>
        </p:nvCxnSpPr>
        <p:spPr>
          <a:xfrm>
            <a:off x="5688470" y="2242812"/>
            <a:ext cx="428995" cy="909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0D4F82B8-6892-9C40-A7BD-69536A4FB076}"/>
              </a:ext>
            </a:extLst>
          </p:cNvPr>
          <p:cNvCxnSpPr>
            <a:cxnSpLocks/>
            <a:stCxn id="44" idx="6"/>
            <a:endCxn id="40" idx="3"/>
          </p:cNvCxnSpPr>
          <p:nvPr/>
        </p:nvCxnSpPr>
        <p:spPr>
          <a:xfrm>
            <a:off x="5688470" y="2787478"/>
            <a:ext cx="428995" cy="364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de flecha 52">
            <a:extLst>
              <a:ext uri="{FF2B5EF4-FFF2-40B4-BE49-F238E27FC236}">
                <a16:creationId xmlns:a16="http://schemas.microsoft.com/office/drawing/2014/main" id="{55857126-8D64-E04D-BBF1-BA9AD810DF3B}"/>
              </a:ext>
            </a:extLst>
          </p:cNvPr>
          <p:cNvCxnSpPr>
            <a:cxnSpLocks/>
            <a:stCxn id="45" idx="6"/>
            <a:endCxn id="40" idx="3"/>
          </p:cNvCxnSpPr>
          <p:nvPr/>
        </p:nvCxnSpPr>
        <p:spPr>
          <a:xfrm flipV="1">
            <a:off x="5688470" y="3152304"/>
            <a:ext cx="428995" cy="179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de flecha 53">
            <a:extLst>
              <a:ext uri="{FF2B5EF4-FFF2-40B4-BE49-F238E27FC236}">
                <a16:creationId xmlns:a16="http://schemas.microsoft.com/office/drawing/2014/main" id="{AC124637-0F80-6146-B8AD-C7D7643C587A}"/>
              </a:ext>
            </a:extLst>
          </p:cNvPr>
          <p:cNvCxnSpPr>
            <a:cxnSpLocks/>
            <a:stCxn id="46" idx="6"/>
            <a:endCxn id="40" idx="3"/>
          </p:cNvCxnSpPr>
          <p:nvPr/>
        </p:nvCxnSpPr>
        <p:spPr>
          <a:xfrm flipV="1">
            <a:off x="5691244" y="3152304"/>
            <a:ext cx="426221" cy="724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2AF89A39-6E27-644B-A1F0-87423CC0564B}"/>
              </a:ext>
            </a:extLst>
          </p:cNvPr>
          <p:cNvCxnSpPr>
            <a:cxnSpLocks/>
            <a:stCxn id="47" idx="6"/>
            <a:endCxn id="40" idx="3"/>
          </p:cNvCxnSpPr>
          <p:nvPr/>
        </p:nvCxnSpPr>
        <p:spPr>
          <a:xfrm flipV="1">
            <a:off x="5691244" y="3152304"/>
            <a:ext cx="426221" cy="1269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uadroTexto 62">
            <a:extLst>
              <a:ext uri="{FF2B5EF4-FFF2-40B4-BE49-F238E27FC236}">
                <a16:creationId xmlns:a16="http://schemas.microsoft.com/office/drawing/2014/main" id="{5D61C60B-46DC-2F47-9F40-2C9AF02AC2FC}"/>
              </a:ext>
            </a:extLst>
          </p:cNvPr>
          <p:cNvSpPr txBox="1"/>
          <p:nvPr/>
        </p:nvSpPr>
        <p:spPr>
          <a:xfrm>
            <a:off x="901521" y="5409127"/>
            <a:ext cx="258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LOCAL</a:t>
            </a:r>
          </a:p>
        </p:txBody>
      </p:sp>
      <p:cxnSp>
        <p:nvCxnSpPr>
          <p:cNvPr id="72" name="Conector recto de flecha 71">
            <a:extLst>
              <a:ext uri="{FF2B5EF4-FFF2-40B4-BE49-F238E27FC236}">
                <a16:creationId xmlns:a16="http://schemas.microsoft.com/office/drawing/2014/main" id="{FBF82929-F9ED-DC49-9374-246E6357D467}"/>
              </a:ext>
            </a:extLst>
          </p:cNvPr>
          <p:cNvCxnSpPr>
            <a:stCxn id="40" idx="3"/>
            <a:endCxn id="49" idx="3"/>
          </p:cNvCxnSpPr>
          <p:nvPr/>
        </p:nvCxnSpPr>
        <p:spPr>
          <a:xfrm flipV="1">
            <a:off x="6117465" y="3147478"/>
            <a:ext cx="1092134" cy="48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CuadroTexto 73">
            <a:extLst>
              <a:ext uri="{FF2B5EF4-FFF2-40B4-BE49-F238E27FC236}">
                <a16:creationId xmlns:a16="http://schemas.microsoft.com/office/drawing/2014/main" id="{4B1ECA36-C201-6143-A571-2F265043D407}"/>
              </a:ext>
            </a:extLst>
          </p:cNvPr>
          <p:cNvSpPr txBox="1"/>
          <p:nvPr/>
        </p:nvSpPr>
        <p:spPr>
          <a:xfrm>
            <a:off x="5450900" y="5409127"/>
            <a:ext cx="258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REMOTE</a:t>
            </a:r>
          </a:p>
        </p:txBody>
      </p:sp>
      <p:sp>
        <p:nvSpPr>
          <p:cNvPr id="75" name="Lata 74">
            <a:extLst>
              <a:ext uri="{FF2B5EF4-FFF2-40B4-BE49-F238E27FC236}">
                <a16:creationId xmlns:a16="http://schemas.microsoft.com/office/drawing/2014/main" id="{3500A4AF-9CAF-CA4D-BE22-F5F9C34A2313}"/>
              </a:ext>
            </a:extLst>
          </p:cNvPr>
          <p:cNvSpPr/>
          <p:nvPr/>
        </p:nvSpPr>
        <p:spPr>
          <a:xfrm>
            <a:off x="2640169" y="4236810"/>
            <a:ext cx="1030309" cy="65574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7" name="Conector recto de flecha 76">
            <a:extLst>
              <a:ext uri="{FF2B5EF4-FFF2-40B4-BE49-F238E27FC236}">
                <a16:creationId xmlns:a16="http://schemas.microsoft.com/office/drawing/2014/main" id="{81A9099F-EFCA-F943-84B3-C21192B04D3F}"/>
              </a:ext>
            </a:extLst>
          </p:cNvPr>
          <p:cNvCxnSpPr/>
          <p:nvPr/>
        </p:nvCxnSpPr>
        <p:spPr>
          <a:xfrm>
            <a:off x="3137832" y="3775285"/>
            <a:ext cx="0" cy="4276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Lata 77">
            <a:extLst>
              <a:ext uri="{FF2B5EF4-FFF2-40B4-BE49-F238E27FC236}">
                <a16:creationId xmlns:a16="http://schemas.microsoft.com/office/drawing/2014/main" id="{F5AEA300-6A01-B246-BF76-A7D082376B5D}"/>
              </a:ext>
            </a:extLst>
          </p:cNvPr>
          <p:cNvSpPr/>
          <p:nvPr/>
        </p:nvSpPr>
        <p:spPr>
          <a:xfrm>
            <a:off x="7646114" y="4315095"/>
            <a:ext cx="1030309" cy="655747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9" name="Conector recto de flecha 78">
            <a:extLst>
              <a:ext uri="{FF2B5EF4-FFF2-40B4-BE49-F238E27FC236}">
                <a16:creationId xmlns:a16="http://schemas.microsoft.com/office/drawing/2014/main" id="{D439CCC8-9113-824F-A412-61E98363336C}"/>
              </a:ext>
            </a:extLst>
          </p:cNvPr>
          <p:cNvCxnSpPr/>
          <p:nvPr/>
        </p:nvCxnSpPr>
        <p:spPr>
          <a:xfrm>
            <a:off x="8143777" y="3853570"/>
            <a:ext cx="0" cy="4276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ángulo 80">
            <a:extLst>
              <a:ext uri="{FF2B5EF4-FFF2-40B4-BE49-F238E27FC236}">
                <a16:creationId xmlns:a16="http://schemas.microsoft.com/office/drawing/2014/main" id="{D6F5ABD7-3CC6-4F48-9BB6-0BE497B7F8E6}"/>
              </a:ext>
            </a:extLst>
          </p:cNvPr>
          <p:cNvSpPr/>
          <p:nvPr/>
        </p:nvSpPr>
        <p:spPr>
          <a:xfrm>
            <a:off x="63294" y="1003176"/>
            <a:ext cx="4367116" cy="502276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55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 animBg="1"/>
      <p:bldP spid="74" grpId="0"/>
      <p:bldP spid="78" grpId="0" animBg="1"/>
      <p:bldP spid="8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1B6C11-8BC1-BF43-B25C-2A198CE58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D4D9FA0-7B2C-184A-A476-5CA5C2C85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/>
              <a:t>Now the </a:t>
            </a:r>
            <a:r>
              <a:rPr lang="en-GB" sz="2800" b="1" dirty="0">
                <a:solidFill>
                  <a:srgbClr val="00749E"/>
                </a:solidFill>
              </a:rPr>
              <a:t>EC-Earth</a:t>
            </a:r>
            <a:r>
              <a:rPr lang="en-GB" sz="2800" dirty="0">
                <a:solidFill>
                  <a:srgbClr val="00749E"/>
                </a:solidFill>
              </a:rPr>
              <a:t> </a:t>
            </a:r>
            <a:r>
              <a:rPr lang="en-GB" sz="2800" b="1" dirty="0">
                <a:solidFill>
                  <a:srgbClr val="00749E"/>
                </a:solidFill>
              </a:rPr>
              <a:t>T1279-ORCA12</a:t>
            </a:r>
            <a:r>
              <a:rPr lang="en-GB" sz="2800" dirty="0">
                <a:solidFill>
                  <a:srgbClr val="00749E"/>
                </a:solidFill>
              </a:rPr>
              <a:t> </a:t>
            </a:r>
            <a:r>
              <a:rPr lang="en-GB" sz="2800" dirty="0"/>
              <a:t>configuration is:</a:t>
            </a:r>
          </a:p>
          <a:p>
            <a:pPr marL="319950">
              <a:spcBef>
                <a:spcPts val="1800"/>
              </a:spcBef>
            </a:pPr>
            <a:r>
              <a:rPr lang="en-GB" dirty="0"/>
              <a:t>Developed and shared among </a:t>
            </a:r>
            <a:r>
              <a:rPr lang="en-GB" b="1" dirty="0">
                <a:solidFill>
                  <a:srgbClr val="00749C"/>
                </a:solidFill>
              </a:rPr>
              <a:t>EC-Earth consortium</a:t>
            </a:r>
            <a:r>
              <a:rPr lang="en-GB" dirty="0"/>
              <a:t> partners</a:t>
            </a:r>
          </a:p>
          <a:p>
            <a:pPr marL="319950">
              <a:spcBef>
                <a:spcPts val="1800"/>
              </a:spcBef>
            </a:pPr>
            <a:r>
              <a:rPr lang="en-GB" b="1" dirty="0">
                <a:solidFill>
                  <a:srgbClr val="00749C"/>
                </a:solidFill>
              </a:rPr>
              <a:t>Deployed and tested</a:t>
            </a:r>
            <a:r>
              <a:rPr lang="en-GB" dirty="0"/>
              <a:t> in </a:t>
            </a:r>
            <a:r>
              <a:rPr lang="en-GB" b="1" dirty="0">
                <a:solidFill>
                  <a:srgbClr val="9BBE14"/>
                </a:solidFill>
              </a:rPr>
              <a:t>MareNostrum3</a:t>
            </a:r>
            <a:r>
              <a:rPr lang="en-GB" dirty="0"/>
              <a:t> and </a:t>
            </a:r>
            <a:r>
              <a:rPr lang="en-GB" b="1" dirty="0">
                <a:solidFill>
                  <a:srgbClr val="9BBE14"/>
                </a:solidFill>
              </a:rPr>
              <a:t>MareNostrum4</a:t>
            </a:r>
            <a:r>
              <a:rPr lang="en-GB" dirty="0"/>
              <a:t> HPC systems</a:t>
            </a:r>
          </a:p>
          <a:p>
            <a:pPr marL="319950">
              <a:spcBef>
                <a:spcPts val="1800"/>
              </a:spcBef>
            </a:pPr>
            <a:r>
              <a:rPr lang="en-GB" dirty="0"/>
              <a:t>Used in </a:t>
            </a:r>
            <a:r>
              <a:rPr lang="en-GB" b="1" dirty="0">
                <a:solidFill>
                  <a:srgbClr val="00749C"/>
                </a:solidFill>
              </a:rPr>
              <a:t>production</a:t>
            </a:r>
            <a:r>
              <a:rPr lang="en-GB" dirty="0"/>
              <a:t> for </a:t>
            </a:r>
            <a:r>
              <a:rPr lang="en-GB" b="1" dirty="0">
                <a:solidFill>
                  <a:srgbClr val="00749C"/>
                </a:solidFill>
              </a:rPr>
              <a:t>H2020</a:t>
            </a:r>
            <a:r>
              <a:rPr lang="en-GB" dirty="0"/>
              <a:t> projects such as PRIMAVERA using </a:t>
            </a:r>
            <a:r>
              <a:rPr lang="en-GB" b="1" dirty="0">
                <a:solidFill>
                  <a:srgbClr val="00749E"/>
                </a:solidFill>
              </a:rPr>
              <a:t>PRACE</a:t>
            </a:r>
            <a:r>
              <a:rPr lang="en-GB" dirty="0"/>
              <a:t> resources </a:t>
            </a:r>
          </a:p>
          <a:p>
            <a:pPr marL="319950">
              <a:spcBef>
                <a:spcPts val="1800"/>
              </a:spcBef>
            </a:pPr>
            <a:r>
              <a:rPr lang="en-GB" dirty="0"/>
              <a:t>Used to investigate the </a:t>
            </a:r>
            <a:r>
              <a:rPr lang="en-GB" b="1" dirty="0">
                <a:solidFill>
                  <a:srgbClr val="00749C"/>
                </a:solidFill>
              </a:rPr>
              <a:t>scalability</a:t>
            </a:r>
            <a:r>
              <a:rPr lang="en-GB" dirty="0"/>
              <a:t> of </a:t>
            </a:r>
            <a:r>
              <a:rPr lang="en-GB" b="1" dirty="0">
                <a:solidFill>
                  <a:srgbClr val="00749C"/>
                </a:solidFill>
              </a:rPr>
              <a:t>ultra-high resolution</a:t>
            </a:r>
            <a:r>
              <a:rPr lang="en-GB" dirty="0"/>
              <a:t> coupled models, enabling to </a:t>
            </a:r>
            <a:r>
              <a:rPr lang="en-GB" b="1" dirty="0">
                <a:solidFill>
                  <a:srgbClr val="00749C"/>
                </a:solidFill>
              </a:rPr>
              <a:t>push computational challenges</a:t>
            </a:r>
            <a:r>
              <a:rPr lang="en-GB" dirty="0"/>
              <a:t> of the current HPC generation</a:t>
            </a:r>
          </a:p>
          <a:p>
            <a:pPr marL="91350" indent="0">
              <a:spcBef>
                <a:spcPts val="1800"/>
              </a:spcBef>
              <a:buNone/>
            </a:pPr>
            <a:r>
              <a:rPr lang="en-GB" sz="2800" dirty="0"/>
              <a:t>And led to build a roadmap to </a:t>
            </a:r>
            <a:r>
              <a:rPr lang="en-GB" sz="2800" b="1" dirty="0">
                <a:solidFill>
                  <a:srgbClr val="00749E"/>
                </a:solidFill>
              </a:rPr>
              <a:t>EC-Earth4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350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461655" y="1884276"/>
            <a:ext cx="5026945" cy="2998826"/>
          </a:xfrm>
        </p:spPr>
        <p:txBody>
          <a:bodyPr>
            <a:noAutofit/>
          </a:bodyPr>
          <a:lstStyle/>
          <a:p>
            <a:pPr algn="ctr"/>
            <a:r>
              <a:rPr lang="es-ES" sz="8000" b="0" dirty="0" err="1"/>
              <a:t>Thank</a:t>
            </a:r>
            <a:r>
              <a:rPr lang="es-ES" sz="8000" b="0" dirty="0"/>
              <a:t> </a:t>
            </a:r>
            <a:r>
              <a:rPr lang="es-ES" sz="8000" b="0" dirty="0" err="1"/>
              <a:t>you</a:t>
            </a:r>
            <a:r>
              <a:rPr lang="es-ES" sz="8000" b="0" dirty="0"/>
              <a:t> </a:t>
            </a:r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3603066" y="6107242"/>
            <a:ext cx="4569950" cy="464416"/>
          </a:xfrm>
        </p:spPr>
        <p:txBody>
          <a:bodyPr/>
          <a:lstStyle/>
          <a:p>
            <a:pPr algn="ctr"/>
            <a:r>
              <a:rPr lang="es-ES" sz="2800" dirty="0" err="1">
                <a:solidFill>
                  <a:srgbClr val="004890"/>
                </a:solidFill>
                <a:ea typeface="+mj-ea"/>
                <a:cs typeface="+mj-cs"/>
              </a:rPr>
              <a:t>kim.serradell@bsc.es</a:t>
            </a:r>
            <a:endParaRPr lang="es-ES" sz="2800" dirty="0">
              <a:solidFill>
                <a:srgbClr val="004890"/>
              </a:solidFill>
              <a:ea typeface="+mj-ea"/>
              <a:cs typeface="+mj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FD26EB7-86EB-5244-95BE-E9D77068A656}"/>
              </a:ext>
            </a:extLst>
          </p:cNvPr>
          <p:cNvSpPr/>
          <p:nvPr/>
        </p:nvSpPr>
        <p:spPr>
          <a:xfrm>
            <a:off x="3334246" y="4485627"/>
            <a:ext cx="55650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The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projects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ESiWACE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and ESiWACE2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have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received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funding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from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the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European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Union’s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Horizon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2020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research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and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innovation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programme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under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grant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agreements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No 675191 and 823988. </a:t>
            </a:r>
          </a:p>
          <a:p>
            <a:pPr algn="ctr"/>
            <a:endParaRPr lang="es-ES" sz="1200" i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algn="ctr"/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The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content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of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this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presentation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reflects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only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the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author’s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view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.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The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European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Commission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is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not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responsible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for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any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use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that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may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be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made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of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the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information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it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s-ES" sz="1200" i="1" dirty="0" err="1">
                <a:solidFill>
                  <a:srgbClr val="333333"/>
                </a:solidFill>
                <a:latin typeface="Arial" panose="020B0604020202020204" pitchFamily="34" charset="0"/>
              </a:rPr>
              <a:t>contains</a:t>
            </a:r>
            <a:r>
              <a:rPr lang="es-ES" sz="1200" i="1" dirty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  <a:endParaRPr lang="en-GB" sz="12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17A3D5-F64B-8F47-9078-F78F921E1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343" y="1407208"/>
            <a:ext cx="3167840" cy="75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815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  <a:r>
              <a:rPr lang="es-ES" dirty="0" err="1"/>
              <a:t>Mission</a:t>
            </a:r>
            <a:r>
              <a:rPr lang="es-ES" dirty="0"/>
              <a:t> of BSC </a:t>
            </a:r>
            <a:r>
              <a:rPr lang="es-ES" dirty="0" err="1"/>
              <a:t>Scientific</a:t>
            </a:r>
            <a:r>
              <a:rPr lang="es-ES" dirty="0"/>
              <a:t> </a:t>
            </a:r>
            <a:r>
              <a:rPr lang="es-ES" dirty="0" err="1"/>
              <a:t>Departments</a:t>
            </a:r>
            <a:endParaRPr lang="es-ES" dirty="0"/>
          </a:p>
        </p:txBody>
      </p:sp>
      <p:pic>
        <p:nvPicPr>
          <p:cNvPr id="37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25" y="887350"/>
            <a:ext cx="27336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Elipse 37"/>
          <p:cNvSpPr/>
          <p:nvPr/>
        </p:nvSpPr>
        <p:spPr>
          <a:xfrm>
            <a:off x="514350" y="2406587"/>
            <a:ext cx="3829050" cy="1187450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887350"/>
            <a:ext cx="27336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630323"/>
            <a:ext cx="2484438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3515647"/>
            <a:ext cx="27336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30"/>
          <p:cNvSpPr txBox="1">
            <a:spLocks noChangeArrowheads="1"/>
          </p:cNvSpPr>
          <p:nvPr/>
        </p:nvSpPr>
        <p:spPr bwMode="auto">
          <a:xfrm>
            <a:off x="6211888" y="1398525"/>
            <a:ext cx="1528762" cy="985837"/>
          </a:xfrm>
          <a:prstGeom prst="rect">
            <a:avLst/>
          </a:prstGeom>
          <a:noFill/>
          <a:ln>
            <a:noFill/>
          </a:ln>
          <a:effectLst>
            <a:outerShdw blurRad="381000" dir="5400000" algn="t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a-ES" sz="2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Earth Sciences</a:t>
            </a:r>
          </a:p>
        </p:txBody>
      </p:sp>
      <p:sp>
        <p:nvSpPr>
          <p:cNvPr id="43" name="TextBox 30"/>
          <p:cNvSpPr txBox="1">
            <a:spLocks noChangeArrowheads="1"/>
          </p:cNvSpPr>
          <p:nvPr/>
        </p:nvSpPr>
        <p:spPr bwMode="auto">
          <a:xfrm>
            <a:off x="6172200" y="4128422"/>
            <a:ext cx="1528763" cy="539750"/>
          </a:xfrm>
          <a:prstGeom prst="rect">
            <a:avLst/>
          </a:prstGeom>
          <a:noFill/>
          <a:ln>
            <a:noFill/>
          </a:ln>
          <a:effectLst>
            <a:outerShdw blurRad="381000" dir="5400000" algn="t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a-ES" sz="2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CASE</a:t>
            </a:r>
          </a:p>
        </p:txBody>
      </p:sp>
      <p:sp>
        <p:nvSpPr>
          <p:cNvPr id="44" name="TextBox 30"/>
          <p:cNvSpPr txBox="1">
            <a:spLocks noChangeArrowheads="1"/>
          </p:cNvSpPr>
          <p:nvPr/>
        </p:nvSpPr>
        <p:spPr bwMode="auto">
          <a:xfrm>
            <a:off x="1490663" y="1398525"/>
            <a:ext cx="1849437" cy="969496"/>
          </a:xfrm>
          <a:prstGeom prst="rect">
            <a:avLst/>
          </a:prstGeom>
          <a:noFill/>
          <a:ln>
            <a:noFill/>
          </a:ln>
          <a:effectLst>
            <a:outerShdw blurRad="381000" dir="5400000" algn="t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a-ES" sz="2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Computer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a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Sciences</a:t>
            </a:r>
          </a:p>
        </p:txBody>
      </p:sp>
      <p:sp>
        <p:nvSpPr>
          <p:cNvPr id="45" name="TextBox 30"/>
          <p:cNvSpPr txBox="1">
            <a:spLocks noChangeArrowheads="1"/>
          </p:cNvSpPr>
          <p:nvPr/>
        </p:nvSpPr>
        <p:spPr bwMode="auto">
          <a:xfrm>
            <a:off x="1600200" y="3964910"/>
            <a:ext cx="1682750" cy="984250"/>
          </a:xfrm>
          <a:prstGeom prst="rect">
            <a:avLst/>
          </a:prstGeom>
          <a:noFill/>
          <a:ln>
            <a:noFill/>
          </a:ln>
          <a:effectLst>
            <a:outerShdw blurRad="381000" dir="5400000" algn="t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a-ES" sz="2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Life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ca-ES" sz="2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Sciences</a:t>
            </a:r>
          </a:p>
        </p:txBody>
      </p:sp>
      <p:sp>
        <p:nvSpPr>
          <p:cNvPr id="46" name="Rectangle 3"/>
          <p:cNvSpPr txBox="1">
            <a:spLocks noChangeAspect="1" noChangeArrowheads="1"/>
          </p:cNvSpPr>
          <p:nvPr/>
        </p:nvSpPr>
        <p:spPr bwMode="auto">
          <a:xfrm>
            <a:off x="395288" y="2536762"/>
            <a:ext cx="4157662" cy="87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89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To influence the way machines are built, programmed and used: programming models, performance tools, Big Data, computer architecture, energy efficiency</a:t>
            </a:r>
          </a:p>
        </p:txBody>
      </p:sp>
      <p:sp>
        <p:nvSpPr>
          <p:cNvPr id="47" name="Elipse 46"/>
          <p:cNvSpPr/>
          <p:nvPr/>
        </p:nvSpPr>
        <p:spPr>
          <a:xfrm>
            <a:off x="5026025" y="2443100"/>
            <a:ext cx="3829050" cy="1187450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3"/>
          <p:cNvSpPr txBox="1">
            <a:spLocks noChangeAspect="1" noChangeArrowheads="1"/>
          </p:cNvSpPr>
          <p:nvPr/>
        </p:nvSpPr>
        <p:spPr bwMode="auto">
          <a:xfrm>
            <a:off x="5219700" y="2589150"/>
            <a:ext cx="3455988" cy="99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89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To develop and implement global and regional state-of-the-art models for short-term air quality </a:t>
            </a:r>
            <a:r>
              <a:rPr kumimoji="0" lang="en-GB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89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forecast and long-term climate applications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489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9" name="Elipse 48"/>
          <p:cNvSpPr/>
          <p:nvPr/>
        </p:nvSpPr>
        <p:spPr>
          <a:xfrm>
            <a:off x="534988" y="4999960"/>
            <a:ext cx="3829050" cy="1187450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3"/>
          <p:cNvSpPr txBox="1">
            <a:spLocks noChangeAspect="1" noChangeArrowheads="1"/>
          </p:cNvSpPr>
          <p:nvPr/>
        </p:nvSpPr>
        <p:spPr bwMode="auto">
          <a:xfrm>
            <a:off x="504825" y="5126960"/>
            <a:ext cx="3851275" cy="80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89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To understand living organisms by means of theoretical and computational methods (molecular modeling, genomics, proteomics)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489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" name="Elipse 50"/>
          <p:cNvSpPr/>
          <p:nvPr/>
        </p:nvSpPr>
        <p:spPr>
          <a:xfrm>
            <a:off x="4911725" y="4849147"/>
            <a:ext cx="3829050" cy="1187450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3"/>
          <p:cNvSpPr txBox="1">
            <a:spLocks noChangeAspect="1" noChangeArrowheads="1"/>
          </p:cNvSpPr>
          <p:nvPr/>
        </p:nvSpPr>
        <p:spPr bwMode="auto">
          <a:xfrm>
            <a:off x="4879975" y="5028535"/>
            <a:ext cx="3995738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489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To develop scientific and engineering software to efficiently exploit super-computing capabilities (biomedical, geophysics, atmospheric, energy, social and economic simulations)</a:t>
            </a:r>
          </a:p>
        </p:txBody>
      </p:sp>
    </p:spTree>
    <p:extLst>
      <p:ext uri="{BB962C8B-B14F-4D97-AF65-F5344CB8AC3E}">
        <p14:creationId xmlns:p14="http://schemas.microsoft.com/office/powerpoint/2010/main" val="142633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291" y="1326286"/>
            <a:ext cx="2692241" cy="2700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68" y="1326286"/>
            <a:ext cx="2692243" cy="2700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4803" y="261179"/>
            <a:ext cx="8229598" cy="629900"/>
          </a:xfrm>
        </p:spPr>
        <p:txBody>
          <a:bodyPr/>
          <a:lstStyle/>
          <a:p>
            <a:r>
              <a:rPr lang="es-ES" dirty="0" err="1"/>
              <a:t>Earth</a:t>
            </a:r>
            <a:r>
              <a:rPr lang="es-ES" dirty="0"/>
              <a:t> </a:t>
            </a:r>
            <a:r>
              <a:rPr lang="es-ES" dirty="0" err="1"/>
              <a:t>Sciences</a:t>
            </a:r>
            <a:endParaRPr lang="es-ES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 bwMode="auto">
          <a:xfrm>
            <a:off x="848326" y="823016"/>
            <a:ext cx="7677836" cy="71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Environmental modelling and forecasting, with a particular focus on weather, climate and air quality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3279841" y="1913250"/>
            <a:ext cx="2594324" cy="1526073"/>
            <a:chOff x="3279841" y="1970916"/>
            <a:chExt cx="2594324" cy="1526073"/>
          </a:xfrm>
        </p:grpSpPr>
        <p:sp>
          <p:nvSpPr>
            <p:cNvPr id="15" name="Elipse 14"/>
            <p:cNvSpPr/>
            <p:nvPr/>
          </p:nvSpPr>
          <p:spPr>
            <a:xfrm>
              <a:off x="3816566" y="1970916"/>
              <a:ext cx="1526073" cy="152607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3990723" y="2261326"/>
              <a:ext cx="117775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Research</a:t>
              </a:r>
              <a:endPara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and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Forecasts</a:t>
              </a:r>
              <a:endPara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lecha izquierda 15"/>
            <p:cNvSpPr/>
            <p:nvPr/>
          </p:nvSpPr>
          <p:spPr>
            <a:xfrm>
              <a:off x="3279841" y="2477469"/>
              <a:ext cx="658430" cy="512967"/>
            </a:xfrm>
            <a:prstGeom prst="leftArrow">
              <a:avLst>
                <a:gd name="adj1" fmla="val 50000"/>
                <a:gd name="adj2" fmla="val 67073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lecha izquierda 16"/>
            <p:cNvSpPr/>
            <p:nvPr/>
          </p:nvSpPr>
          <p:spPr>
            <a:xfrm rot="10800000">
              <a:off x="5215735" y="2477469"/>
              <a:ext cx="658430" cy="512967"/>
            </a:xfrm>
            <a:prstGeom prst="leftArrow">
              <a:avLst>
                <a:gd name="adj1" fmla="val 50000"/>
                <a:gd name="adj2" fmla="val 67073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CuadroTexto 17"/>
          <p:cNvSpPr txBox="1"/>
          <p:nvPr/>
        </p:nvSpPr>
        <p:spPr>
          <a:xfrm>
            <a:off x="798139" y="1788050"/>
            <a:ext cx="221182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Modeling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air quality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Sand and Dust Storms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Processes from urban 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Global and the impacts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on weather, health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ecosystems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6177811" y="1994000"/>
            <a:ext cx="214520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Climate</a:t>
            </a:r>
            <a:endParaRPr kumimoji="0" lang="en-US" altLang="es-E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predictions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system from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subseasonal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-to-decadal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forecasts</a:t>
            </a:r>
            <a:endParaRPr kumimoji="0" lang="en-US" altLang="es-E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48" name="Grupo 47"/>
          <p:cNvGrpSpPr/>
          <p:nvPr/>
        </p:nvGrpSpPr>
        <p:grpSpPr>
          <a:xfrm>
            <a:off x="281431" y="4614621"/>
            <a:ext cx="8335138" cy="1507621"/>
            <a:chOff x="281431" y="4589907"/>
            <a:chExt cx="8335138" cy="1507621"/>
          </a:xfrm>
        </p:grpSpPr>
        <p:grpSp>
          <p:nvGrpSpPr>
            <p:cNvPr id="36" name="Grupo 35"/>
            <p:cNvGrpSpPr/>
            <p:nvPr/>
          </p:nvGrpSpPr>
          <p:grpSpPr>
            <a:xfrm>
              <a:off x="533789" y="4589907"/>
              <a:ext cx="8076423" cy="828691"/>
              <a:chOff x="2540119" y="4218335"/>
              <a:chExt cx="8754803" cy="898296"/>
            </a:xfrm>
          </p:grpSpPr>
          <p:sp>
            <p:nvSpPr>
              <p:cNvPr id="29" name="Lágrima 28"/>
              <p:cNvSpPr/>
              <p:nvPr/>
            </p:nvSpPr>
            <p:spPr>
              <a:xfrm rot="8100000">
                <a:off x="2540119" y="4218336"/>
                <a:ext cx="927474" cy="898294"/>
              </a:xfrm>
              <a:prstGeom prst="teardrop">
                <a:avLst/>
              </a:prstGeom>
              <a:blipFill dpi="0" rotWithShape="0">
                <a:blip r:embed="rId4"/>
                <a:srcRect/>
                <a:stretch>
                  <a:fillRect l="-20000" r="-55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Lágrima 29"/>
              <p:cNvSpPr/>
              <p:nvPr/>
            </p:nvSpPr>
            <p:spPr>
              <a:xfrm rot="8100000">
                <a:off x="3769074" y="4218336"/>
                <a:ext cx="927474" cy="898294"/>
              </a:xfrm>
              <a:prstGeom prst="teardrop">
                <a:avLst/>
              </a:prstGeom>
              <a:blipFill dpi="0" rotWithShape="0">
                <a:blip r:embed="rId5"/>
                <a:srcRect/>
                <a:stretch>
                  <a:fillRect l="-20000" r="-55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Lágrima 30"/>
              <p:cNvSpPr/>
              <p:nvPr/>
            </p:nvSpPr>
            <p:spPr>
              <a:xfrm rot="8100000">
                <a:off x="5006267" y="4218337"/>
                <a:ext cx="927474" cy="898294"/>
              </a:xfrm>
              <a:prstGeom prst="teardrop">
                <a:avLst/>
              </a:prstGeom>
              <a:blipFill dpi="0" rotWithShape="0">
                <a:blip r:embed="rId6"/>
                <a:srcRect/>
                <a:stretch>
                  <a:fillRect l="-24000" r="-55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Lágrima 31"/>
              <p:cNvSpPr/>
              <p:nvPr/>
            </p:nvSpPr>
            <p:spPr>
              <a:xfrm rot="8100000">
                <a:off x="6243461" y="4218336"/>
                <a:ext cx="927475" cy="898294"/>
              </a:xfrm>
              <a:prstGeom prst="teardrop">
                <a:avLst/>
              </a:prstGeom>
              <a:blipFill dpi="0" rotWithShape="0">
                <a:blip r:embed="rId7"/>
                <a:srcRect/>
                <a:stretch>
                  <a:fillRect l="-81000" t="-40000" r="-80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Lágrima 32"/>
              <p:cNvSpPr/>
              <p:nvPr/>
            </p:nvSpPr>
            <p:spPr>
              <a:xfrm rot="8100000">
                <a:off x="7893057" y="4218335"/>
                <a:ext cx="927475" cy="898294"/>
              </a:xfrm>
              <a:prstGeom prst="teardrop">
                <a:avLst/>
              </a:prstGeom>
              <a:blipFill dpi="0" rotWithShape="0">
                <a:blip r:embed="rId8"/>
                <a:srcRect/>
                <a:stretch>
                  <a:fillRect l="-81000" t="-40000" r="-80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Lágrima 33"/>
              <p:cNvSpPr/>
              <p:nvPr/>
            </p:nvSpPr>
            <p:spPr>
              <a:xfrm rot="8100000">
                <a:off x="9130251" y="4218336"/>
                <a:ext cx="927475" cy="898294"/>
              </a:xfrm>
              <a:prstGeom prst="teardrop">
                <a:avLst/>
              </a:prstGeom>
              <a:blipFill dpi="0" rotWithShape="0">
                <a:blip r:embed="rId9"/>
                <a:srcRect/>
                <a:stretch>
                  <a:fillRect l="-45000" t="-40000" r="-142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Lágrima 34"/>
              <p:cNvSpPr/>
              <p:nvPr/>
            </p:nvSpPr>
            <p:spPr>
              <a:xfrm rot="8100000">
                <a:off x="10367447" y="4218335"/>
                <a:ext cx="927475" cy="898294"/>
              </a:xfrm>
              <a:prstGeom prst="teardrop">
                <a:avLst/>
              </a:prstGeom>
              <a:blipFill dpi="0" rotWithShape="0">
                <a:blip r:embed="rId10"/>
                <a:srcRect/>
                <a:stretch>
                  <a:fillRect l="-73000" t="-10000" r="-60000"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CuadroTexto 36"/>
            <p:cNvSpPr txBox="1"/>
            <p:nvPr/>
          </p:nvSpPr>
          <p:spPr>
            <a:xfrm>
              <a:off x="281431" y="5638941"/>
              <a:ext cx="1260858" cy="27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89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Infrastructures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48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1764361" y="5638941"/>
              <a:ext cx="683970" cy="45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89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Solar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89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Energy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48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CuadroTexto 39"/>
            <p:cNvSpPr txBox="1"/>
            <p:nvPr/>
          </p:nvSpPr>
          <p:spPr>
            <a:xfrm>
              <a:off x="2657432" y="5638941"/>
              <a:ext cx="1154995" cy="45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89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Urban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89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development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48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CuadroTexto 40"/>
            <p:cNvSpPr txBox="1"/>
            <p:nvPr/>
          </p:nvSpPr>
          <p:spPr>
            <a:xfrm>
              <a:off x="3929357" y="5638941"/>
              <a:ext cx="884794" cy="27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89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Transport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48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CuadroTexto 41"/>
            <p:cNvSpPr txBox="1"/>
            <p:nvPr/>
          </p:nvSpPr>
          <p:spPr>
            <a:xfrm>
              <a:off x="5504339" y="5638941"/>
              <a:ext cx="683970" cy="4585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89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Wind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89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Energy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48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CuadroTexto 42"/>
            <p:cNvSpPr txBox="1"/>
            <p:nvPr/>
          </p:nvSpPr>
          <p:spPr>
            <a:xfrm>
              <a:off x="6551544" y="5638941"/>
              <a:ext cx="995016" cy="27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489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Agriculture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48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CuadroTexto 43"/>
            <p:cNvSpPr txBox="1"/>
            <p:nvPr/>
          </p:nvSpPr>
          <p:spPr>
            <a:xfrm>
              <a:off x="7722222" y="5638941"/>
              <a:ext cx="894347" cy="275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489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Insurance</a:t>
              </a:r>
              <a:endPara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489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Grupo 48"/>
          <p:cNvGrpSpPr/>
          <p:nvPr/>
        </p:nvGrpSpPr>
        <p:grpSpPr>
          <a:xfrm>
            <a:off x="589468" y="3947169"/>
            <a:ext cx="8002382" cy="434330"/>
            <a:chOff x="589468" y="3930693"/>
            <a:chExt cx="8002382" cy="434330"/>
          </a:xfrm>
        </p:grpSpPr>
        <p:cxnSp>
          <p:nvCxnSpPr>
            <p:cNvPr id="46" name="Conector recto 45"/>
            <p:cNvCxnSpPr/>
            <p:nvPr/>
          </p:nvCxnSpPr>
          <p:spPr>
            <a:xfrm>
              <a:off x="589468" y="4361655"/>
              <a:ext cx="8002382" cy="0"/>
            </a:xfrm>
            <a:prstGeom prst="line">
              <a:avLst/>
            </a:prstGeom>
            <a:ln w="31750" cap="rnd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dondear rectángulo de esquina del mismo lado 46"/>
            <p:cNvSpPr/>
            <p:nvPr/>
          </p:nvSpPr>
          <p:spPr>
            <a:xfrm>
              <a:off x="3194508" y="3930693"/>
              <a:ext cx="2792302" cy="434330"/>
            </a:xfrm>
            <a:prstGeom prst="round2SameRect">
              <a:avLst>
                <a:gd name="adj1" fmla="val 20968"/>
                <a:gd name="adj2" fmla="val 0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Service</a:t>
              </a:r>
              <a:r>
                <a: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Users</a:t>
              </a:r>
              <a:r>
                <a: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s-E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Sectors</a:t>
              </a:r>
              <a:endPara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862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E8D64C-14A4-624D-B038-28937BA87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Computational Earth Sciences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62E3980-8AD0-A145-B5DD-5BF2557AB60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5138" y="1214438"/>
          <a:ext cx="8229600" cy="3413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816CEAA7-5A9F-2D45-859F-8DA199AE274A}"/>
              </a:ext>
            </a:extLst>
          </p:cNvPr>
          <p:cNvSpPr txBox="1">
            <a:spLocks/>
          </p:cNvSpPr>
          <p:nvPr/>
        </p:nvSpPr>
        <p:spPr>
          <a:xfrm>
            <a:off x="464803" y="4785902"/>
            <a:ext cx="8229598" cy="154799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17500">
              <a:spcBef>
                <a:spcPts val="0"/>
              </a:spcBef>
              <a:buSzPts val="1400"/>
              <a:buFont typeface="Arial" panose="020B0604020202020204" pitchFamily="34" charset="0"/>
              <a:buChar char="●"/>
            </a:pPr>
            <a:r>
              <a:rPr lang="en-US" dirty="0"/>
              <a:t>Knowledge about the mathematical and computational side of Earth System Applications</a:t>
            </a:r>
          </a:p>
          <a:p>
            <a:pPr marL="457200" indent="-317500">
              <a:spcBef>
                <a:spcPts val="0"/>
              </a:spcBef>
              <a:buSzPts val="1400"/>
              <a:buFont typeface="Arial" panose="020B0604020202020204" pitchFamily="34" charset="0"/>
              <a:buChar char="●"/>
            </a:pPr>
            <a:r>
              <a:rPr lang="en-US" dirty="0"/>
              <a:t>Knowledge about the specific needs in HPC of the Earth System Applications </a:t>
            </a:r>
          </a:p>
          <a:p>
            <a:pPr marL="457200" indent="-317500">
              <a:spcBef>
                <a:spcPts val="0"/>
              </a:spcBef>
              <a:buSzPts val="1400"/>
              <a:buFont typeface="Arial" panose="020B0604020202020204" pitchFamily="34" charset="0"/>
              <a:buChar char="●"/>
            </a:pPr>
            <a:r>
              <a:rPr lang="en-US" dirty="0"/>
              <a:t>Researching about HPC methods specifically used for Earth System Applications</a:t>
            </a:r>
          </a:p>
          <a:p>
            <a:endParaRPr lang="en-GB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28F9A6F-9EC9-1D4C-B9A3-8DCD6403948A}"/>
              </a:ext>
            </a:extLst>
          </p:cNvPr>
          <p:cNvSpPr/>
          <p:nvPr/>
        </p:nvSpPr>
        <p:spPr>
          <a:xfrm>
            <a:off x="3231715" y="1214437"/>
            <a:ext cx="2705622" cy="35714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13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E07887-BD61-2545-8281-9FF6AD51E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Related talks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E49864-553C-F945-BF11-9F33F6592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03" y="1215072"/>
            <a:ext cx="8434498" cy="4833258"/>
          </a:xfrm>
        </p:spPr>
        <p:txBody>
          <a:bodyPr>
            <a:normAutofit/>
          </a:bodyPr>
          <a:lstStyle/>
          <a:p>
            <a:r>
              <a:rPr lang="en-GB" dirty="0"/>
              <a:t>In session MS43, </a:t>
            </a:r>
            <a:r>
              <a:rPr lang="en-GB" b="1" dirty="0"/>
              <a:t>Computational Performance Evaluation for Hardware and Software Alternatives to Increase the HPC Efficiency of Earth System Models </a:t>
            </a:r>
          </a:p>
          <a:p>
            <a:pPr lvl="1"/>
            <a:r>
              <a:rPr lang="en-GB" dirty="0"/>
              <a:t>When: </a:t>
            </a:r>
            <a:r>
              <a:rPr lang="es-ES" dirty="0"/>
              <a:t>14 June 2019</a:t>
            </a:r>
          </a:p>
          <a:p>
            <a:pPr lvl="1"/>
            <a:r>
              <a:rPr lang="es-ES" dirty="0" err="1"/>
              <a:t>Where</a:t>
            </a:r>
            <a:r>
              <a:rPr lang="es-ES" dirty="0"/>
              <a:t>: HG D 1.1</a:t>
            </a:r>
          </a:p>
          <a:p>
            <a:endParaRPr lang="en-GB" dirty="0"/>
          </a:p>
          <a:p>
            <a:r>
              <a:rPr lang="en-GB" dirty="0"/>
              <a:t>Mario Acosta: </a:t>
            </a:r>
            <a:r>
              <a:rPr lang="en-GB" i="1" dirty="0"/>
              <a:t>New Methodologies for Computational Performance Evaluation of Climate and Weather </a:t>
            </a:r>
            <a:r>
              <a:rPr lang="es-ES" dirty="0"/>
              <a:t>(10:30 - 11:00)</a:t>
            </a:r>
          </a:p>
          <a:p>
            <a:endParaRPr lang="es-ES" dirty="0"/>
          </a:p>
          <a:p>
            <a:r>
              <a:rPr lang="es-ES" dirty="0"/>
              <a:t>Oriol Tintó: </a:t>
            </a:r>
            <a:r>
              <a:rPr lang="es-ES" i="1" dirty="0" err="1"/>
              <a:t>Improving</a:t>
            </a:r>
            <a:r>
              <a:rPr lang="es-ES" i="1" dirty="0"/>
              <a:t> </a:t>
            </a:r>
            <a:r>
              <a:rPr lang="es-ES" i="1" dirty="0" err="1"/>
              <a:t>Ocean</a:t>
            </a:r>
            <a:r>
              <a:rPr lang="es-ES" i="1" dirty="0"/>
              <a:t> </a:t>
            </a:r>
            <a:r>
              <a:rPr lang="es-ES" i="1" dirty="0" err="1"/>
              <a:t>Model</a:t>
            </a:r>
            <a:r>
              <a:rPr lang="es-ES" i="1" dirty="0"/>
              <a:t> </a:t>
            </a:r>
            <a:r>
              <a:rPr lang="es-ES" i="1" dirty="0" err="1"/>
              <a:t>Computational</a:t>
            </a:r>
            <a:r>
              <a:rPr lang="es-ES" i="1" dirty="0"/>
              <a:t> Performance </a:t>
            </a:r>
            <a:r>
              <a:rPr lang="es-ES" i="1" dirty="0" err="1"/>
              <a:t>by</a:t>
            </a:r>
            <a:r>
              <a:rPr lang="es-ES" i="1" dirty="0"/>
              <a:t> </a:t>
            </a:r>
            <a:r>
              <a:rPr lang="es-ES" i="1" dirty="0" err="1"/>
              <a:t>using</a:t>
            </a:r>
            <a:r>
              <a:rPr lang="es-ES" i="1" dirty="0"/>
              <a:t> </a:t>
            </a:r>
            <a:r>
              <a:rPr lang="es-ES" i="1" dirty="0" err="1"/>
              <a:t>Mixed-Precision</a:t>
            </a:r>
            <a:r>
              <a:rPr lang="es-ES" i="1" dirty="0"/>
              <a:t> </a:t>
            </a:r>
            <a:r>
              <a:rPr lang="es-ES" i="1" dirty="0" err="1"/>
              <a:t>Approaches</a:t>
            </a:r>
            <a:r>
              <a:rPr lang="es-ES" i="1" dirty="0"/>
              <a:t> </a:t>
            </a:r>
            <a:r>
              <a:rPr lang="es-ES" dirty="0"/>
              <a:t>(11:00 – 11:30)</a:t>
            </a:r>
          </a:p>
        </p:txBody>
      </p:sp>
    </p:spTree>
    <p:extLst>
      <p:ext uri="{BB962C8B-B14F-4D97-AF65-F5344CB8AC3E}">
        <p14:creationId xmlns:p14="http://schemas.microsoft.com/office/powerpoint/2010/main" val="3173983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560F371-9FDA-454B-A50C-7F29ED927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ESiWACE</a:t>
            </a:r>
            <a:br>
              <a:rPr lang="en-GB" dirty="0"/>
            </a:br>
            <a:r>
              <a:rPr lang="en-GB" dirty="0"/>
              <a:t>&amp;</a:t>
            </a:r>
            <a:br>
              <a:rPr lang="en-GB" dirty="0"/>
            </a:br>
            <a:r>
              <a:rPr lang="en-GB" dirty="0"/>
              <a:t>EC-Earth</a:t>
            </a:r>
          </a:p>
        </p:txBody>
      </p:sp>
    </p:spTree>
    <p:extLst>
      <p:ext uri="{BB962C8B-B14F-4D97-AF65-F5344CB8AC3E}">
        <p14:creationId xmlns:p14="http://schemas.microsoft.com/office/powerpoint/2010/main" val="4003295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2E63DD-D542-DE44-8CFF-97BBC98FC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ESiWACE</a:t>
            </a:r>
            <a:r>
              <a:rPr lang="en-GB" dirty="0"/>
              <a:t> &amp; ESiWACE2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AF1AF3-C30C-0B4A-9704-03F673A5A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Centre of Excellence in Simulation of Weather and Climate in Europe</a:t>
            </a:r>
          </a:p>
          <a:p>
            <a:pPr lvl="1"/>
            <a:endParaRPr lang="en-GB" dirty="0"/>
          </a:p>
          <a:p>
            <a:r>
              <a:rPr lang="en-GB" dirty="0"/>
              <a:t>Major benefit: create a framework where different institutions can work together to technically improve a community model as EC-Earth</a:t>
            </a:r>
          </a:p>
          <a:p>
            <a:pPr marL="0" indent="0">
              <a:buNone/>
            </a:pPr>
            <a:endParaRPr lang="en-GB" dirty="0"/>
          </a:p>
          <a:p>
            <a:r>
              <a:rPr lang="es-ES" dirty="0" err="1"/>
              <a:t>First</a:t>
            </a:r>
            <a:r>
              <a:rPr lang="es-ES" dirty="0"/>
              <a:t> </a:t>
            </a:r>
            <a:r>
              <a:rPr lang="es-ES" dirty="0" err="1"/>
              <a:t>part</a:t>
            </a:r>
            <a:r>
              <a:rPr lang="es-ES" dirty="0"/>
              <a:t> of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talk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summary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D2.11 </a:t>
            </a:r>
            <a:r>
              <a:rPr lang="es-ES" dirty="0" err="1"/>
              <a:t>deliverable</a:t>
            </a:r>
            <a:r>
              <a:rPr lang="es-ES" dirty="0"/>
              <a:t>: </a:t>
            </a:r>
            <a:r>
              <a:rPr lang="es-ES" i="1" dirty="0"/>
              <a:t>“</a:t>
            </a:r>
            <a:r>
              <a:rPr lang="es-ES" i="1" dirty="0" err="1"/>
              <a:t>Implementation</a:t>
            </a:r>
            <a:r>
              <a:rPr lang="es-ES" i="1" dirty="0"/>
              <a:t> of EC-</a:t>
            </a:r>
            <a:r>
              <a:rPr lang="es-ES" i="1" dirty="0" err="1"/>
              <a:t>Earth</a:t>
            </a:r>
            <a:r>
              <a:rPr lang="es-ES" i="1" dirty="0"/>
              <a:t> 10km global </a:t>
            </a:r>
            <a:r>
              <a:rPr lang="es-ES" i="1" dirty="0" err="1"/>
              <a:t>coupled</a:t>
            </a:r>
            <a:r>
              <a:rPr lang="es-ES" i="1" dirty="0"/>
              <a:t> </a:t>
            </a:r>
            <a:r>
              <a:rPr lang="es-ES" i="1" dirty="0" err="1"/>
              <a:t>demonstrator</a:t>
            </a:r>
            <a:r>
              <a:rPr lang="es-ES" i="1" dirty="0"/>
              <a:t> and performance </a:t>
            </a:r>
            <a:r>
              <a:rPr lang="es-ES" i="1" dirty="0" err="1"/>
              <a:t>analysis</a:t>
            </a:r>
            <a:r>
              <a:rPr lang="es-ES" i="1" dirty="0"/>
              <a:t>” </a:t>
            </a:r>
            <a:r>
              <a:rPr lang="es-ES" dirty="0"/>
              <a:t>- </a:t>
            </a:r>
            <a:r>
              <a:rPr lang="es-ES" dirty="0">
                <a:hlinkClick r:id="rId2"/>
              </a:rPr>
              <a:t>Zenodo</a:t>
            </a:r>
            <a:endParaRPr lang="es-E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68122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3615</TotalTime>
  <Words>1770</Words>
  <Application>Microsoft Macintosh PowerPoint</Application>
  <PresentationFormat>Presentación en pantalla (4:3)</PresentationFormat>
  <Paragraphs>281</Paragraphs>
  <Slides>35</Slides>
  <Notes>3</Notes>
  <HiddenSlides>1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Noto Sans Symbols</vt:lpstr>
      <vt:lpstr>Tema de Office</vt:lpstr>
      <vt:lpstr>Implementation of EC-Earth 10km Global Coupled ESiWACE Demonstrator and Recent Computational Improvements</vt:lpstr>
      <vt:lpstr>Outline</vt:lpstr>
      <vt:lpstr>Barcelona Supercomputing Center Centro Nacional de Supercomputación</vt:lpstr>
      <vt:lpstr> Mission of BSC Scientific Departments</vt:lpstr>
      <vt:lpstr>Earth Sciences</vt:lpstr>
      <vt:lpstr>Computational Earth Sciences</vt:lpstr>
      <vt:lpstr>Related talks</vt:lpstr>
      <vt:lpstr>ESiWACE &amp; EC-Earth</vt:lpstr>
      <vt:lpstr>ESiWACE &amp; ESiWACE2</vt:lpstr>
      <vt:lpstr>EC-Earth (I)</vt:lpstr>
      <vt:lpstr>EC-Earth (II)</vt:lpstr>
      <vt:lpstr>EC-Earth  demonstrator</vt:lpstr>
      <vt:lpstr>Demonstrators</vt:lpstr>
      <vt:lpstr>Role of demonstrators</vt:lpstr>
      <vt:lpstr>H2020: European HPC &amp; science integration</vt:lpstr>
      <vt:lpstr>Development of EC-Earth T1279-ORCA12</vt:lpstr>
      <vt:lpstr>EC-Earth T1279-ORCA12: production runs</vt:lpstr>
      <vt:lpstr>EC-Earth T1279-ORCA12 in MareNostrum3</vt:lpstr>
      <vt:lpstr>EC-Earth T1279-ORCA12 in MareNostrum4</vt:lpstr>
      <vt:lpstr>MareNostrum4: Tackled issues</vt:lpstr>
      <vt:lpstr>Scalability</vt:lpstr>
      <vt:lpstr>Performance analysis</vt:lpstr>
      <vt:lpstr>Tracing runs</vt:lpstr>
      <vt:lpstr>Tracing runs</vt:lpstr>
      <vt:lpstr>Issues found</vt:lpstr>
      <vt:lpstr>What next?</vt:lpstr>
      <vt:lpstr>EC-Earth4</vt:lpstr>
      <vt:lpstr>EC-Earth4 TODO list</vt:lpstr>
      <vt:lpstr>Exploring new I/O methods</vt:lpstr>
      <vt:lpstr>OpenIFS - XIOS</vt:lpstr>
      <vt:lpstr>OpenIFS - XIOS</vt:lpstr>
      <vt:lpstr>OpenIFS  - Cassandra</vt:lpstr>
      <vt:lpstr>OpenIFS  - Cassandra</vt:lpstr>
      <vt:lpstr>Conclusions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Slides v.1</dc:title>
  <dc:creator>BSC-CNS</dc:creator>
  <cp:lastModifiedBy>Kim Serradell</cp:lastModifiedBy>
  <cp:revision>333</cp:revision>
  <dcterms:created xsi:type="dcterms:W3CDTF">2016-07-07T10:13:32Z</dcterms:created>
  <dcterms:modified xsi:type="dcterms:W3CDTF">2019-06-13T18:20:19Z</dcterms:modified>
</cp:coreProperties>
</file>