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0"/>
  </p:notesMasterIdLst>
  <p:sldIdLst>
    <p:sldId id="256" r:id="rId2"/>
    <p:sldId id="288" r:id="rId3"/>
    <p:sldId id="314" r:id="rId4"/>
    <p:sldId id="320" r:id="rId5"/>
    <p:sldId id="327" r:id="rId6"/>
    <p:sldId id="319" r:id="rId7"/>
    <p:sldId id="315" r:id="rId8"/>
    <p:sldId id="318" r:id="rId9"/>
    <p:sldId id="321" r:id="rId10"/>
    <p:sldId id="325" r:id="rId11"/>
    <p:sldId id="322" r:id="rId12"/>
    <p:sldId id="323" r:id="rId13"/>
    <p:sldId id="330" r:id="rId14"/>
    <p:sldId id="328" r:id="rId15"/>
    <p:sldId id="331" r:id="rId16"/>
    <p:sldId id="317" r:id="rId17"/>
    <p:sldId id="324" r:id="rId18"/>
    <p:sldId id="33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DF2"/>
    <a:srgbClr val="1E2B33"/>
    <a:srgbClr val="2F5597"/>
    <a:srgbClr val="6BA072"/>
    <a:srgbClr val="8FAADC"/>
    <a:srgbClr val="31681E"/>
    <a:srgbClr val="477A2E"/>
    <a:srgbClr val="58A539"/>
    <a:srgbClr val="DCEFD5"/>
    <a:srgbClr val="1F4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88355" autoAdjust="0"/>
  </p:normalViewPr>
  <p:slideViewPr>
    <p:cSldViewPr snapToGrid="0">
      <p:cViewPr varScale="1">
        <p:scale>
          <a:sx n="81" d="100"/>
          <a:sy n="81" d="100"/>
        </p:scale>
        <p:origin x="1416" y="176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48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25/10/18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53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Emission core module parallelized using a map partitioning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destination working domain is divided into vertical sections, which are equal to the number of processors to be used</a:t>
            </a:r>
            <a:r>
              <a:rPr lang="es-ES" dirty="0">
                <a:effectLst/>
              </a:rPr>
              <a:t> </a:t>
            </a:r>
            <a:r>
              <a:rPr lang="es-ES" dirty="0" err="1">
                <a:effectLst/>
              </a:rPr>
              <a:t>defined</a:t>
            </a:r>
            <a:r>
              <a:rPr lang="es-ES" dirty="0">
                <a:effectLst/>
              </a:rPr>
              <a:t> </a:t>
            </a:r>
            <a:r>
              <a:rPr lang="es-ES" dirty="0" err="1">
                <a:effectLst/>
              </a:rPr>
              <a:t>by</a:t>
            </a:r>
            <a:r>
              <a:rPr lang="es-ES" dirty="0">
                <a:effectLst/>
              </a:rPr>
              <a:t> </a:t>
            </a:r>
            <a:r>
              <a:rPr lang="es-ES" dirty="0" err="1">
                <a:effectLst/>
              </a:rPr>
              <a:t>the</a:t>
            </a:r>
            <a:r>
              <a:rPr lang="es-ES" dirty="0">
                <a:effectLst/>
              </a:rPr>
              <a:t> </a:t>
            </a:r>
            <a:r>
              <a:rPr lang="es-ES" dirty="0" err="1">
                <a:effectLst/>
              </a:rPr>
              <a:t>user</a:t>
            </a:r>
            <a:endParaRPr lang="es-E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 function does not scale properly</a:t>
            </a:r>
            <a:r>
              <a:rPr lang="es-ES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netCDF4 Python library writes the results in row-major order (C-style), while during the spatial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regridding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ESMF divides the domain in vertical sections (column-major order, FORTRAN-style)</a:t>
            </a:r>
            <a:r>
              <a:rPr lang="es-ES" dirty="0">
                <a:effectLst/>
              </a:rPr>
              <a:t> </a:t>
            </a:r>
            <a:endParaRPr lang="es-E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495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783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27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35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92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existing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inventories</a:t>
            </a:r>
            <a:r>
              <a:rPr lang="es-ES" dirty="0"/>
              <a:t> and </a:t>
            </a:r>
            <a:r>
              <a:rPr lang="es-ES" dirty="0" err="1"/>
              <a:t>adapt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CTM </a:t>
            </a:r>
            <a:r>
              <a:rPr lang="es-ES" dirty="0" err="1"/>
              <a:t>requirements</a:t>
            </a:r>
            <a:r>
              <a:rPr lang="es-ES" dirty="0"/>
              <a:t> in a flexible and </a:t>
            </a:r>
            <a:r>
              <a:rPr lang="es-ES" dirty="0" err="1"/>
              <a:t>transparent</a:t>
            </a:r>
            <a:r>
              <a:rPr lang="es-ES" dirty="0"/>
              <a:t> </a:t>
            </a:r>
            <a:r>
              <a:rPr lang="es-ES" dirty="0" err="1"/>
              <a:t>way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53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interpolation</a:t>
            </a:r>
            <a:r>
              <a:rPr lang="es-ES" dirty="0"/>
              <a:t> </a:t>
            </a:r>
            <a:r>
              <a:rPr lang="es-ES" dirty="0" err="1"/>
              <a:t>weight</a:t>
            </a:r>
            <a:r>
              <a:rPr lang="es-ES" dirty="0"/>
              <a:t> </a:t>
            </a:r>
            <a:r>
              <a:rPr lang="es-ES" dirty="0" err="1"/>
              <a:t>matrix</a:t>
            </a:r>
            <a:r>
              <a:rPr lang="es-ES" dirty="0"/>
              <a:t>, </a:t>
            </a:r>
            <a:r>
              <a:rPr lang="es-ES" dirty="0" err="1"/>
              <a:t>timezones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temporal </a:t>
            </a:r>
            <a:r>
              <a:rPr lang="es-ES" dirty="0" err="1"/>
              <a:t>distribution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9234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formats</a:t>
            </a:r>
            <a:r>
              <a:rPr lang="es-ES" dirty="0"/>
              <a:t> (</a:t>
            </a:r>
            <a:r>
              <a:rPr lang="es-ES" dirty="0" err="1"/>
              <a:t>NetcDF</a:t>
            </a:r>
            <a:r>
              <a:rPr lang="es-ES" dirty="0"/>
              <a:t>, CSV), </a:t>
            </a:r>
            <a:r>
              <a:rPr lang="es-ES" dirty="0" err="1"/>
              <a:t>units</a:t>
            </a:r>
            <a:r>
              <a:rPr lang="es-ES" dirty="0"/>
              <a:t> and </a:t>
            </a:r>
            <a:r>
              <a:rPr lang="es-ES" dirty="0" err="1"/>
              <a:t>naming</a:t>
            </a:r>
            <a:r>
              <a:rPr lang="es-ES" dirty="0"/>
              <a:t> </a:t>
            </a:r>
            <a:r>
              <a:rPr lang="es-ES" dirty="0" err="1"/>
              <a:t>conventions</a:t>
            </a:r>
            <a:r>
              <a:rPr lang="es-E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Individual pre-</a:t>
            </a:r>
            <a:r>
              <a:rPr lang="es-ES" dirty="0" err="1"/>
              <a:t>processing</a:t>
            </a:r>
            <a:r>
              <a:rPr lang="es-ES" dirty="0"/>
              <a:t> </a:t>
            </a:r>
            <a:r>
              <a:rPr lang="es-ES" dirty="0" err="1"/>
              <a:t>functions</a:t>
            </a:r>
            <a:r>
              <a:rPr lang="es-ES" dirty="0"/>
              <a:t> to </a:t>
            </a:r>
            <a:r>
              <a:rPr lang="es-ES" dirty="0" err="1"/>
              <a:t>homogeniese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datasets</a:t>
            </a:r>
            <a:r>
              <a:rPr lang="es-ES" dirty="0"/>
              <a:t> to a </a:t>
            </a:r>
            <a:r>
              <a:rPr lang="es-ES" dirty="0" err="1"/>
              <a:t>common</a:t>
            </a:r>
            <a:r>
              <a:rPr lang="es-ES" dirty="0"/>
              <a:t> </a:t>
            </a:r>
            <a:r>
              <a:rPr lang="es-ES" dirty="0" err="1"/>
              <a:t>format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54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534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certain</a:t>
            </a:r>
            <a:r>
              <a:rPr lang="es-ES" dirty="0"/>
              <a:t> región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inventory</a:t>
            </a:r>
            <a:r>
              <a:rPr lang="es-ES" dirty="0"/>
              <a:t> </a:t>
            </a:r>
            <a:r>
              <a:rPr lang="es-ES" dirty="0" err="1"/>
              <a:t>performs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another</a:t>
            </a:r>
            <a:br>
              <a:rPr lang="es-ES" dirty="0"/>
            </a:br>
            <a:r>
              <a:rPr lang="es-ES" dirty="0"/>
              <a:t>HERMESv3 </a:t>
            </a:r>
            <a:r>
              <a:rPr lang="es-ES" dirty="0" err="1"/>
              <a:t>allows</a:t>
            </a:r>
            <a:r>
              <a:rPr lang="es-ES" dirty="0"/>
              <a:t> to combine and tune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inventories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applicaton</a:t>
            </a:r>
            <a:r>
              <a:rPr lang="es-ES" dirty="0"/>
              <a:t> of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defined</a:t>
            </a:r>
            <a:r>
              <a:rPr lang="es-ES" dirty="0"/>
              <a:t> country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scaling</a:t>
            </a:r>
            <a:r>
              <a:rPr lang="es-ES" dirty="0"/>
              <a:t> </a:t>
            </a:r>
            <a:r>
              <a:rPr lang="es-ES" dirty="0" err="1"/>
              <a:t>factors</a:t>
            </a:r>
            <a:r>
              <a:rPr lang="es-ES" dirty="0"/>
              <a:t> and </a:t>
            </a:r>
            <a:r>
              <a:rPr lang="es-ES" dirty="0" err="1"/>
              <a:t>masks</a:t>
            </a:r>
            <a:endParaRPr lang="es-ES" dirty="0"/>
          </a:p>
          <a:p>
            <a:r>
              <a:rPr lang="es-ES" dirty="0" err="1"/>
              <a:t>Combinations</a:t>
            </a:r>
            <a:r>
              <a:rPr lang="es-ES" dirty="0"/>
              <a:t> are </a:t>
            </a:r>
            <a:r>
              <a:rPr lang="es-ES" dirty="0" err="1"/>
              <a:t>endless</a:t>
            </a:r>
            <a:br>
              <a:rPr lang="es-ES" dirty="0"/>
            </a:br>
            <a:r>
              <a:rPr lang="es-ES" dirty="0" err="1"/>
              <a:t>Functionality</a:t>
            </a:r>
            <a:r>
              <a:rPr lang="es-ES" dirty="0"/>
              <a:t> </a:t>
            </a:r>
            <a:r>
              <a:rPr lang="es-ES" dirty="0" err="1"/>
              <a:t>useful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adjusting</a:t>
            </a:r>
            <a:r>
              <a:rPr lang="es-ES" dirty="0"/>
              <a:t> </a:t>
            </a:r>
            <a:r>
              <a:rPr lang="es-ES" dirty="0" err="1"/>
              <a:t>emissions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perturbing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in a </a:t>
            </a:r>
            <a:r>
              <a:rPr lang="es-ES" dirty="0" err="1"/>
              <a:t>transparent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data </a:t>
            </a:r>
            <a:r>
              <a:rPr lang="es-ES" dirty="0" err="1"/>
              <a:t>assimilation</a:t>
            </a:r>
            <a:r>
              <a:rPr lang="es-ES" dirty="0"/>
              <a:t> </a:t>
            </a:r>
            <a:r>
              <a:rPr lang="es-ES" dirty="0" err="1"/>
              <a:t>exercises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493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33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47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7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4.gif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re.cdmx.gob.mx/pronostico-aire/" TargetMode="External"/><Relationship Id="rId5" Type="http://schemas.openxmlformats.org/officeDocument/2006/relationships/hyperlink" Target="http://www.bsc.es/caliope/?language=en" TargetMode="External"/><Relationship Id="rId4" Type="http://schemas.openxmlformats.org/officeDocument/2006/relationships/hyperlink" Target="http://www.nrlmry.navy.mil/aerosol/icap.1135.php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microsoft.com/office/2007/relationships/hdphoto" Target="../media/hdphoto1.wdp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12" Type="http://schemas.openxmlformats.org/officeDocument/2006/relationships/image" Target="../media/image3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tiff"/><Relationship Id="rId5" Type="http://schemas.openxmlformats.org/officeDocument/2006/relationships/image" Target="../media/image27.png"/><Relationship Id="rId10" Type="http://schemas.openxmlformats.org/officeDocument/2006/relationships/image" Target="../media/image32.tiff"/><Relationship Id="rId4" Type="http://schemas.openxmlformats.org/officeDocument/2006/relationships/image" Target="../media/image26.png"/><Relationship Id="rId9" Type="http://schemas.openxmlformats.org/officeDocument/2006/relationships/image" Target="../media/image3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171464" y="2164179"/>
            <a:ext cx="5972536" cy="3918465"/>
          </a:xfrm>
        </p:spPr>
        <p:txBody>
          <a:bodyPr>
            <a:normAutofit fontScale="90000"/>
          </a:bodyPr>
          <a:lstStyle/>
          <a:p>
            <a:r>
              <a:rPr lang="en-US" dirty="0"/>
              <a:t>HERMESv3:</a:t>
            </a:r>
            <a:br>
              <a:rPr lang="en-US" dirty="0"/>
            </a:br>
            <a:r>
              <a:rPr lang="en-GB" dirty="0"/>
              <a:t>A stand-alone multiscale atmospheric emission model</a:t>
            </a:r>
            <a:br>
              <a:rPr lang="en-GB" sz="2000" dirty="0"/>
            </a:br>
            <a:r>
              <a:rPr lang="en-GB" sz="2000" dirty="0"/>
              <a:t> </a:t>
            </a:r>
            <a:br>
              <a:rPr lang="en-GB" sz="2000" dirty="0"/>
            </a:br>
            <a:r>
              <a:rPr lang="en-GB" sz="2700" u="sng" dirty="0"/>
              <a:t>Marc  Guevara</a:t>
            </a:r>
            <a:r>
              <a:rPr lang="en-GB" sz="2700" dirty="0"/>
              <a:t>, </a:t>
            </a:r>
            <a:r>
              <a:rPr lang="en-GB" sz="2700" dirty="0" err="1"/>
              <a:t>Carles</a:t>
            </a:r>
            <a:r>
              <a:rPr lang="en-GB" sz="2700" dirty="0"/>
              <a:t> </a:t>
            </a:r>
            <a:r>
              <a:rPr lang="en-GB" sz="2700" dirty="0" err="1"/>
              <a:t>Tena</a:t>
            </a:r>
            <a:r>
              <a:rPr lang="en-GB" sz="2700" dirty="0"/>
              <a:t>, Manuel </a:t>
            </a:r>
            <a:r>
              <a:rPr lang="en-GB" sz="2700" dirty="0" err="1"/>
              <a:t>Porquet</a:t>
            </a:r>
            <a:r>
              <a:rPr lang="en-GB" sz="2700" dirty="0"/>
              <a:t>, </a:t>
            </a:r>
            <a:r>
              <a:rPr lang="en-GB" sz="2700" dirty="0" err="1"/>
              <a:t>Oriol</a:t>
            </a:r>
            <a:r>
              <a:rPr lang="en-GB" sz="2700" dirty="0"/>
              <a:t> </a:t>
            </a:r>
            <a:r>
              <a:rPr lang="en-GB" sz="2700" dirty="0" err="1"/>
              <a:t>Jorba</a:t>
            </a:r>
            <a:r>
              <a:rPr lang="en-GB" sz="2700" dirty="0"/>
              <a:t>, Carlos Pérez-</a:t>
            </a:r>
            <a:r>
              <a:rPr lang="en-GB" sz="2700" dirty="0" err="1"/>
              <a:t>García</a:t>
            </a:r>
            <a:r>
              <a:rPr lang="en-GB" sz="2700" dirty="0"/>
              <a:t> Pando</a:t>
            </a:r>
            <a:br>
              <a:rPr lang="en-GB" sz="3200" dirty="0"/>
            </a:br>
            <a:endParaRPr lang="en-US" sz="6600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24/10/2018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3171464" y="6095684"/>
            <a:ext cx="5972536" cy="487533"/>
          </a:xfrm>
        </p:spPr>
        <p:txBody>
          <a:bodyPr/>
          <a:lstStyle/>
          <a:p>
            <a:r>
              <a:rPr lang="en-GB" dirty="0"/>
              <a:t>17th Annual CMAS Conference </a:t>
            </a:r>
          </a:p>
          <a:p>
            <a:r>
              <a:rPr lang="en-GB" dirty="0"/>
              <a:t>Friday </a:t>
            </a:r>
            <a:r>
              <a:rPr lang="en-GB" dirty="0" err="1"/>
              <a:t>Center</a:t>
            </a:r>
            <a:r>
              <a:rPr lang="en-GB" dirty="0"/>
              <a:t>, UNC-Chapel Hill, NC, USA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Temporal </a:t>
            </a:r>
            <a:r>
              <a:rPr lang="es-ES" sz="3600" dirty="0" err="1"/>
              <a:t>distribution</a:t>
            </a:r>
            <a:endParaRPr lang="es-ES" sz="3500" b="1" dirty="0"/>
          </a:p>
        </p:txBody>
      </p:sp>
      <p:sp>
        <p:nvSpPr>
          <p:cNvPr id="19" name="Rectángulo 22"/>
          <p:cNvSpPr/>
          <p:nvPr/>
        </p:nvSpPr>
        <p:spPr>
          <a:xfrm>
            <a:off x="1" y="961486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/>
              <a:t>From</a:t>
            </a:r>
            <a:r>
              <a:rPr lang="es-ES" sz="2000" b="1" dirty="0"/>
              <a:t> anual to </a:t>
            </a:r>
            <a:r>
              <a:rPr lang="es-ES" sz="2000" b="1" dirty="0" err="1"/>
              <a:t>hourly</a:t>
            </a:r>
            <a:r>
              <a:rPr lang="es-ES" sz="2000" b="1" dirty="0"/>
              <a:t> </a:t>
            </a:r>
            <a:r>
              <a:rPr lang="es-ES" sz="2000" b="1" dirty="0" err="1"/>
              <a:t>emissions</a:t>
            </a:r>
            <a:r>
              <a:rPr lang="es-ES" sz="2000" b="1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/>
              <a:t>Gridded</a:t>
            </a:r>
            <a:r>
              <a:rPr lang="es-ES" dirty="0"/>
              <a:t> temporal </a:t>
            </a:r>
            <a:r>
              <a:rPr lang="es-ES" dirty="0" err="1"/>
              <a:t>profiles</a:t>
            </a:r>
            <a:r>
              <a:rPr lang="es-ES" dirty="0"/>
              <a:t> (</a:t>
            </a:r>
            <a:r>
              <a:rPr lang="en-GB" dirty="0"/>
              <a:t>variation not uniform across the space, e.g. agricultural emissions)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" y="1695108"/>
            <a:ext cx="4481688" cy="3011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9" y="1695108"/>
            <a:ext cx="4478535" cy="3009015"/>
          </a:xfrm>
          <a:prstGeom prst="rect">
            <a:avLst/>
          </a:prstGeom>
        </p:spPr>
      </p:pic>
      <p:pic>
        <p:nvPicPr>
          <p:cNvPr id="14" name="Imagen 6">
            <a:extLst>
              <a:ext uri="{FF2B5EF4-FFF2-40B4-BE49-F238E27FC236}">
                <a16:creationId xmlns:a16="http://schemas.microsoft.com/office/drawing/2014/main" id="{58B2FA30-F39C-CB4F-AA1D-60D078184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25676" r="7099" b="49915"/>
          <a:stretch/>
        </p:blipFill>
        <p:spPr>
          <a:xfrm>
            <a:off x="285182" y="4696775"/>
            <a:ext cx="5092558" cy="1727199"/>
          </a:xfrm>
          <a:prstGeom prst="rect">
            <a:avLst/>
          </a:prstGeom>
        </p:spPr>
      </p:pic>
      <p:pic>
        <p:nvPicPr>
          <p:cNvPr id="16" name="Imagen 6">
            <a:extLst>
              <a:ext uri="{FF2B5EF4-FFF2-40B4-BE49-F238E27FC236}">
                <a16:creationId xmlns:a16="http://schemas.microsoft.com/office/drawing/2014/main" id="{58B2FA30-F39C-CB4F-AA1D-60D078184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2" r="90595" b="23200"/>
          <a:stretch/>
        </p:blipFill>
        <p:spPr>
          <a:xfrm>
            <a:off x="-5522" y="4612276"/>
            <a:ext cx="269732" cy="1811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104" y="4605024"/>
            <a:ext cx="3575739" cy="2117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340" y="3652684"/>
            <a:ext cx="3208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Default gridded monthly profile</a:t>
            </a:r>
          </a:p>
          <a:p>
            <a:pPr algn="r"/>
            <a:r>
              <a:rPr lang="en-GB" sz="1400" dirty="0">
                <a:solidFill>
                  <a:srgbClr val="FF0000"/>
                </a:solidFill>
              </a:rPr>
              <a:t>Janssens-</a:t>
            </a:r>
            <a:r>
              <a:rPr lang="en-GB" sz="1400" dirty="0" err="1">
                <a:solidFill>
                  <a:srgbClr val="FF0000"/>
                </a:solidFill>
              </a:rPr>
              <a:t>Maenhout</a:t>
            </a:r>
            <a:r>
              <a:rPr lang="en-GB" sz="1400" dirty="0">
                <a:solidFill>
                  <a:srgbClr val="FF0000"/>
                </a:solidFill>
              </a:rPr>
              <a:t> et al. (2016)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20309" y="3652684"/>
            <a:ext cx="4527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B050"/>
                </a:solidFill>
              </a:rPr>
              <a:t>Improved gridded monthly profile</a:t>
            </a:r>
          </a:p>
          <a:p>
            <a:pPr algn="r"/>
            <a:r>
              <a:rPr lang="en-GB" sz="1400" dirty="0" err="1">
                <a:solidFill>
                  <a:srgbClr val="00B050"/>
                </a:solidFill>
              </a:rPr>
              <a:t>Paulot</a:t>
            </a:r>
            <a:r>
              <a:rPr lang="en-GB" sz="1400" dirty="0">
                <a:solidFill>
                  <a:srgbClr val="00B050"/>
                </a:solidFill>
              </a:rPr>
              <a:t> et al. (2014) and Zhang et al. 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51" y="6396859"/>
            <a:ext cx="549295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 err="1">
                <a:cs typeface="Calibri" panose="020F0502020204030204" pitchFamily="34" charset="0"/>
              </a:rPr>
              <a:t>Rate</a:t>
            </a:r>
            <a:r>
              <a:rPr lang="es-ES" sz="1200" dirty="0">
                <a:cs typeface="Calibri" panose="020F0502020204030204" pitchFamily="34" charset="0"/>
              </a:rPr>
              <a:t> of </a:t>
            </a:r>
            <a:r>
              <a:rPr lang="es-ES" sz="1200" dirty="0" err="1">
                <a:cs typeface="Calibri" panose="020F0502020204030204" pitchFamily="34" charset="0"/>
              </a:rPr>
              <a:t>change</a:t>
            </a:r>
            <a:r>
              <a:rPr lang="es-ES" sz="1200" dirty="0">
                <a:cs typeface="Calibri" panose="020F0502020204030204" pitchFamily="34" charset="0"/>
              </a:rPr>
              <a:t> of NH3 </a:t>
            </a:r>
            <a:r>
              <a:rPr lang="es-ES" sz="1200" dirty="0" err="1">
                <a:cs typeface="Calibri" panose="020F0502020204030204" pitchFamily="34" charset="0"/>
              </a:rPr>
              <a:t>volume</a:t>
            </a:r>
            <a:r>
              <a:rPr lang="es-ES" sz="1200" dirty="0">
                <a:cs typeface="Calibri" panose="020F0502020204030204" pitchFamily="34" charset="0"/>
              </a:rPr>
              <a:t> </a:t>
            </a:r>
            <a:r>
              <a:rPr lang="es-ES" sz="1200" dirty="0" err="1">
                <a:cs typeface="Calibri" panose="020F0502020204030204" pitchFamily="34" charset="0"/>
              </a:rPr>
              <a:t>mixing</a:t>
            </a:r>
            <a:r>
              <a:rPr lang="es-ES" sz="1200" dirty="0">
                <a:cs typeface="Calibri" panose="020F0502020204030204" pitchFamily="34" charset="0"/>
              </a:rPr>
              <a:t> ratio </a:t>
            </a:r>
            <a:r>
              <a:rPr lang="es-ES" sz="1200" dirty="0"/>
              <a:t>(AIRS, 2002 – 2016) </a:t>
            </a:r>
            <a:r>
              <a:rPr lang="es-ES" sz="1200" dirty="0">
                <a:cs typeface="Calibri" panose="020F0502020204030204" pitchFamily="34" charset="0"/>
              </a:rPr>
              <a:t>(Warner et al., 2017) </a:t>
            </a:r>
            <a:endParaRPr lang="es-ES" sz="1200" dirty="0"/>
          </a:p>
        </p:txBody>
      </p:sp>
      <p:sp>
        <p:nvSpPr>
          <p:cNvPr id="10" name="Rectangle 9"/>
          <p:cNvSpPr/>
          <p:nvPr/>
        </p:nvSpPr>
        <p:spPr>
          <a:xfrm>
            <a:off x="3905956" y="4732701"/>
            <a:ext cx="383822" cy="1691272"/>
          </a:xfrm>
          <a:prstGeom prst="rect">
            <a:avLst/>
          </a:prstGeom>
          <a:solidFill>
            <a:schemeClr val="accent4">
              <a:alpha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7244308" y="4732701"/>
            <a:ext cx="383822" cy="1691272"/>
          </a:xfrm>
          <a:prstGeom prst="rect">
            <a:avLst/>
          </a:prstGeom>
          <a:solidFill>
            <a:schemeClr val="accent4">
              <a:alpha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96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/>
              <a:t>Speciation</a:t>
            </a:r>
            <a:r>
              <a:rPr lang="es-ES" sz="3600" dirty="0"/>
              <a:t> and </a:t>
            </a:r>
            <a:r>
              <a:rPr lang="es-ES" sz="3600" dirty="0" err="1"/>
              <a:t>writing</a:t>
            </a:r>
            <a:endParaRPr lang="es-ES" sz="3600" dirty="0"/>
          </a:p>
        </p:txBody>
      </p:sp>
      <p:sp>
        <p:nvSpPr>
          <p:cNvPr id="19" name="Rectángulo 22"/>
          <p:cNvSpPr/>
          <p:nvPr/>
        </p:nvSpPr>
        <p:spPr>
          <a:xfrm>
            <a:off x="117929" y="1005028"/>
            <a:ext cx="8953501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Mapping of the original pollutants to the species needed by the chemical mechanism of interest: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Gas-phase: CB05, CB05e51, RADM2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Aerosols: AERO5, AERO6, MADE/SORGAM</a:t>
            </a:r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r>
              <a:rPr lang="en-GB" sz="2000" b="1" dirty="0"/>
              <a:t>Writing of the output files following the conventions of the selected CTM: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NMMB-MONARCH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CMAQ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WRF-</a:t>
            </a:r>
            <a:r>
              <a:rPr lang="en-GB" sz="2000" dirty="0" err="1"/>
              <a:t>Chem</a:t>
            </a:r>
            <a:endParaRPr lang="en-GB" sz="2000" dirty="0"/>
          </a:p>
          <a:p>
            <a:endParaRPr lang="en-GB" sz="20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4714F5D-7DD6-684E-BF4F-62DA20EB3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442426"/>
              </p:ext>
            </p:extLst>
          </p:nvPr>
        </p:nvGraphicFramePr>
        <p:xfrm>
          <a:off x="305777" y="2458683"/>
          <a:ext cx="3987927" cy="246887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15085">
                  <a:extLst>
                    <a:ext uri="{9D8B030D-6E8A-4147-A177-3AD203B41FA5}">
                      <a16:colId xmlns:a16="http://schemas.microsoft.com/office/drawing/2014/main" val="862484048"/>
                    </a:ext>
                  </a:extLst>
                </a:gridCol>
                <a:gridCol w="2672842">
                  <a:extLst>
                    <a:ext uri="{9D8B030D-6E8A-4147-A177-3AD203B41FA5}">
                      <a16:colId xmlns:a16="http://schemas.microsoft.com/office/drawing/2014/main" val="1578547425"/>
                    </a:ext>
                  </a:extLst>
                </a:gridCol>
              </a:tblGrid>
              <a:tr h="341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CB05 </a:t>
                      </a:r>
                      <a:r>
                        <a:rPr lang="es-ES" sz="1800" dirty="0" err="1">
                          <a:effectLst/>
                        </a:rPr>
                        <a:t>specie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</a:rPr>
                        <a:t>mapping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1020962"/>
                  </a:ext>
                </a:extLst>
              </a:tr>
              <a:tr h="303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0.72*</a:t>
                      </a:r>
                      <a:r>
                        <a:rPr lang="en-GB" sz="1600" dirty="0" err="1">
                          <a:effectLst/>
                        </a:rPr>
                        <a:t>nox_no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0996397"/>
                  </a:ext>
                </a:extLst>
              </a:tr>
              <a:tr h="303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NO2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0.18*</a:t>
                      </a:r>
                      <a:r>
                        <a:rPr lang="en-GB" sz="1600" dirty="0" err="1">
                          <a:effectLst/>
                        </a:rPr>
                        <a:t>nox_no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4508252"/>
                  </a:ext>
                </a:extLst>
              </a:tr>
              <a:tr h="303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HONO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0.1*</a:t>
                      </a:r>
                      <a:r>
                        <a:rPr lang="en-GB" sz="1600" dirty="0" err="1">
                          <a:effectLst/>
                        </a:rPr>
                        <a:t>nox_no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1804270"/>
                  </a:ext>
                </a:extLst>
              </a:tr>
              <a:tr h="303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6318804"/>
                  </a:ext>
                </a:extLst>
              </a:tr>
              <a:tr h="303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SO2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so2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3770231"/>
                  </a:ext>
                </a:extLst>
              </a:tr>
              <a:tr h="303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NH3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nh3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0985805"/>
                  </a:ext>
                </a:extLst>
              </a:tr>
              <a:tr h="303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ALD2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c2h4o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2436737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B92FF0D-6663-DD42-A047-4AF9FA781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405294"/>
              </p:ext>
            </p:extLst>
          </p:nvPr>
        </p:nvGraphicFramePr>
        <p:xfrm>
          <a:off x="4786157" y="2458680"/>
          <a:ext cx="4154467" cy="246888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15085">
                  <a:extLst>
                    <a:ext uri="{9D8B030D-6E8A-4147-A177-3AD203B41FA5}">
                      <a16:colId xmlns:a16="http://schemas.microsoft.com/office/drawing/2014/main" val="3361025378"/>
                    </a:ext>
                  </a:extLst>
                </a:gridCol>
                <a:gridCol w="2839382">
                  <a:extLst>
                    <a:ext uri="{9D8B030D-6E8A-4147-A177-3AD203B41FA5}">
                      <a16:colId xmlns:a16="http://schemas.microsoft.com/office/drawing/2014/main" val="1301938753"/>
                    </a:ext>
                  </a:extLst>
                </a:gridCol>
              </a:tblGrid>
              <a:tr h="1004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CB05 </a:t>
                      </a:r>
                      <a:r>
                        <a:rPr lang="es-ES" sz="1800" dirty="0" err="1">
                          <a:effectLst/>
                        </a:rPr>
                        <a:t>specie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</a:rPr>
                        <a:t>mapping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931327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OLE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c8h16+c5h10+c3h6+c4h8+c6h12+0.5*</a:t>
                      </a:r>
                      <a:r>
                        <a:rPr lang="en-GB" sz="1600" dirty="0" err="1">
                          <a:effectLst/>
                        </a:rPr>
                        <a:t>hialkanes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34316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4*c4h10+6*c6h14+5*hialkanes+6*c8h16+3*c5h10+c3h6+3*c3h6o+2*c4h8+7*c7h16+4*c6h12+hialkenes+5*c5h12+1.5*c3h8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8683665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SESQ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77325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TERP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terpenes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365702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(···)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(···)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9010475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4B4FE021-3513-4347-83E9-3B1B2934D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432" b="13082"/>
          <a:stretch/>
        </p:blipFill>
        <p:spPr>
          <a:xfrm>
            <a:off x="5084418" y="1360691"/>
            <a:ext cx="1331952" cy="9654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B468236-DBED-474A-8E1D-9170221ECD3D}"/>
              </a:ext>
            </a:extLst>
          </p:cNvPr>
          <p:cNvSpPr/>
          <p:nvPr/>
        </p:nvSpPr>
        <p:spPr>
          <a:xfrm>
            <a:off x="6863390" y="1474092"/>
            <a:ext cx="15587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Carter et al. (2015)</a:t>
            </a:r>
          </a:p>
          <a:p>
            <a:r>
              <a:rPr lang="en-GB" sz="1400" dirty="0" err="1"/>
              <a:t>Reff</a:t>
            </a:r>
            <a:r>
              <a:rPr lang="en-GB" sz="1400" dirty="0"/>
              <a:t> et al. (2009)</a:t>
            </a:r>
          </a:p>
          <a:p>
            <a:r>
              <a:rPr lang="en-GB" sz="1400" dirty="0"/>
              <a:t>(···)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609678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54" y="4394302"/>
            <a:ext cx="5583258" cy="24101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/>
              <a:t>Technical</a:t>
            </a:r>
            <a:r>
              <a:rPr lang="es-ES" sz="3600" dirty="0"/>
              <a:t> </a:t>
            </a:r>
            <a:r>
              <a:rPr lang="es-ES" sz="3600" dirty="0" err="1"/>
              <a:t>Implementation</a:t>
            </a:r>
            <a:endParaRPr lang="es-ES" sz="3500" b="1" dirty="0"/>
          </a:p>
        </p:txBody>
      </p:sp>
      <p:sp>
        <p:nvSpPr>
          <p:cNvPr id="4" name="Rectangle 3"/>
          <p:cNvSpPr/>
          <p:nvPr/>
        </p:nvSpPr>
        <p:spPr>
          <a:xfrm>
            <a:off x="3908051" y="4622172"/>
            <a:ext cx="4816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ea typeface="Times New Roman" panose="02020603050405020304" pitchFamily="18" charset="0"/>
              </a:rPr>
              <a:t>1cpu: 1h20min </a:t>
            </a:r>
          </a:p>
          <a:p>
            <a:pPr algn="ctr"/>
            <a:r>
              <a:rPr lang="en-GB" sz="2000" b="1" dirty="0">
                <a:ea typeface="Times New Roman" panose="02020603050405020304" pitchFamily="18" charset="0"/>
              </a:rPr>
              <a:t>32cpu: 15min </a:t>
            </a:r>
            <a:endParaRPr lang="en-GB" sz="2000" b="1" dirty="0"/>
          </a:p>
        </p:txBody>
      </p:sp>
      <p:sp>
        <p:nvSpPr>
          <p:cNvPr id="88" name="Rectangle 87"/>
          <p:cNvSpPr/>
          <p:nvPr/>
        </p:nvSpPr>
        <p:spPr>
          <a:xfrm>
            <a:off x="99556" y="1794491"/>
            <a:ext cx="1383517" cy="32400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499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Initialization</a:t>
            </a:r>
          </a:p>
        </p:txBody>
      </p:sp>
      <p:sp>
        <p:nvSpPr>
          <p:cNvPr id="89" name="Rectangle 88"/>
          <p:cNvSpPr/>
          <p:nvPr/>
        </p:nvSpPr>
        <p:spPr>
          <a:xfrm>
            <a:off x="1768686" y="1794491"/>
            <a:ext cx="890253" cy="324000"/>
          </a:xfrm>
          <a:prstGeom prst="rect">
            <a:avLst/>
          </a:prstGeom>
          <a:solidFill>
            <a:srgbClr val="0070C0">
              <a:lumMod val="40000"/>
              <a:lumOff val="60000"/>
            </a:srgbClr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499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Regrid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4990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920814" y="1794491"/>
            <a:ext cx="1003304" cy="32400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499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Vertical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129014" y="1794491"/>
            <a:ext cx="1152128" cy="3240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499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Temporal</a:t>
            </a:r>
          </a:p>
        </p:txBody>
      </p:sp>
      <p:sp>
        <p:nvSpPr>
          <p:cNvPr id="92" name="Rectangle 91"/>
          <p:cNvSpPr/>
          <p:nvPr/>
        </p:nvSpPr>
        <p:spPr>
          <a:xfrm>
            <a:off x="5486038" y="1794491"/>
            <a:ext cx="1296144" cy="324000"/>
          </a:xfrm>
          <a:prstGeom prst="rect">
            <a:avLst/>
          </a:prstGeom>
          <a:solidFill>
            <a:srgbClr val="B389CD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499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Speciation</a:t>
            </a:r>
          </a:p>
        </p:txBody>
      </p:sp>
      <p:sp>
        <p:nvSpPr>
          <p:cNvPr id="93" name="Rectangle 92"/>
          <p:cNvSpPr/>
          <p:nvPr/>
        </p:nvSpPr>
        <p:spPr>
          <a:xfrm>
            <a:off x="8342920" y="1794491"/>
            <a:ext cx="720080" cy="324000"/>
          </a:xfrm>
          <a:prstGeom prst="rect">
            <a:avLst/>
          </a:prstGeom>
          <a:solidFill>
            <a:srgbClr val="FF7D7D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4990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Write</a:t>
            </a:r>
          </a:p>
        </p:txBody>
      </p:sp>
      <p:cxnSp>
        <p:nvCxnSpPr>
          <p:cNvPr id="94" name="Straight Arrow Connector 93"/>
          <p:cNvCxnSpPr>
            <a:stCxn id="88" idx="3"/>
            <a:endCxn id="89" idx="1"/>
          </p:cNvCxnSpPr>
          <p:nvPr/>
        </p:nvCxnSpPr>
        <p:spPr>
          <a:xfrm>
            <a:off x="1483073" y="1956491"/>
            <a:ext cx="285613" cy="0"/>
          </a:xfrm>
          <a:prstGeom prst="straightConnector1">
            <a:avLst/>
          </a:prstGeom>
          <a:noFill/>
          <a:ln w="19050" cap="flat" cmpd="sng" algn="ctr">
            <a:solidFill>
              <a:srgbClr val="004990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5" name="Straight Arrow Connector 94"/>
          <p:cNvCxnSpPr>
            <a:stCxn id="89" idx="3"/>
            <a:endCxn id="90" idx="1"/>
          </p:cNvCxnSpPr>
          <p:nvPr/>
        </p:nvCxnSpPr>
        <p:spPr>
          <a:xfrm>
            <a:off x="2658939" y="1956491"/>
            <a:ext cx="261875" cy="0"/>
          </a:xfrm>
          <a:prstGeom prst="straightConnector1">
            <a:avLst/>
          </a:prstGeom>
          <a:noFill/>
          <a:ln w="19050" cap="flat" cmpd="sng" algn="ctr">
            <a:solidFill>
              <a:srgbClr val="004990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6" name="Straight Arrow Connector 95"/>
          <p:cNvCxnSpPr>
            <a:stCxn id="90" idx="3"/>
            <a:endCxn id="91" idx="1"/>
          </p:cNvCxnSpPr>
          <p:nvPr/>
        </p:nvCxnSpPr>
        <p:spPr>
          <a:xfrm>
            <a:off x="3924118" y="1956491"/>
            <a:ext cx="204896" cy="0"/>
          </a:xfrm>
          <a:prstGeom prst="straightConnector1">
            <a:avLst/>
          </a:prstGeom>
          <a:noFill/>
          <a:ln w="19050" cap="flat" cmpd="sng" algn="ctr">
            <a:solidFill>
              <a:srgbClr val="004990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7" name="Straight Arrow Connector 96"/>
          <p:cNvCxnSpPr>
            <a:stCxn id="91" idx="3"/>
            <a:endCxn id="92" idx="1"/>
          </p:cNvCxnSpPr>
          <p:nvPr/>
        </p:nvCxnSpPr>
        <p:spPr>
          <a:xfrm>
            <a:off x="5281142" y="1956491"/>
            <a:ext cx="204896" cy="0"/>
          </a:xfrm>
          <a:prstGeom prst="straightConnector1">
            <a:avLst/>
          </a:prstGeom>
          <a:noFill/>
          <a:ln w="19050" cap="flat" cmpd="sng" algn="ctr">
            <a:solidFill>
              <a:srgbClr val="004990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8" name="Straight Arrow Connector 97"/>
          <p:cNvCxnSpPr>
            <a:stCxn id="92" idx="3"/>
            <a:endCxn id="107" idx="1"/>
          </p:cNvCxnSpPr>
          <p:nvPr/>
        </p:nvCxnSpPr>
        <p:spPr>
          <a:xfrm>
            <a:off x="6782182" y="1956491"/>
            <a:ext cx="204896" cy="0"/>
          </a:xfrm>
          <a:prstGeom prst="straightConnector1">
            <a:avLst/>
          </a:prstGeom>
          <a:noFill/>
          <a:ln w="19050" cap="flat" cmpd="sng" algn="ctr">
            <a:solidFill>
              <a:srgbClr val="004990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9" name="Straight Arrow Connector 98"/>
          <p:cNvCxnSpPr>
            <a:stCxn id="107" idx="3"/>
            <a:endCxn id="93" idx="1"/>
          </p:cNvCxnSpPr>
          <p:nvPr/>
        </p:nvCxnSpPr>
        <p:spPr>
          <a:xfrm>
            <a:off x="8138026" y="1956491"/>
            <a:ext cx="204894" cy="0"/>
          </a:xfrm>
          <a:prstGeom prst="straightConnector1">
            <a:avLst/>
          </a:prstGeom>
          <a:noFill/>
          <a:ln w="19050" cap="flat" cmpd="sng" algn="ctr">
            <a:solidFill>
              <a:srgbClr val="004990">
                <a:lumMod val="50000"/>
              </a:srgbClr>
            </a:solidFill>
            <a:prstDash val="solid"/>
            <a:tailEnd type="triangle"/>
          </a:ln>
          <a:effectLst/>
        </p:spPr>
      </p:cxnSp>
      <p:sp>
        <p:nvSpPr>
          <p:cNvPr id="100" name="TextBox 99"/>
          <p:cNvSpPr txBox="1"/>
          <p:nvPr/>
        </p:nvSpPr>
        <p:spPr>
          <a:xfrm>
            <a:off x="8046518" y="170307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2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No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186820" y="2501051"/>
            <a:ext cx="2938876" cy="1439988"/>
            <a:chOff x="264972" y="2565077"/>
            <a:chExt cx="2468450" cy="1051064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81" y="2565454"/>
              <a:ext cx="863476" cy="105031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0" y="2565077"/>
              <a:ext cx="916196" cy="1051064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72" y="2565077"/>
              <a:ext cx="864096" cy="1051064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280" y="2565488"/>
              <a:ext cx="864142" cy="105024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6987078" y="1482834"/>
            <a:ext cx="1150948" cy="947314"/>
            <a:chOff x="899592" y="5415432"/>
            <a:chExt cx="1728192" cy="525673"/>
          </a:xfrm>
        </p:grpSpPr>
        <p:sp>
          <p:nvSpPr>
            <p:cNvPr id="107" name="Diamond 106"/>
            <p:cNvSpPr/>
            <p:nvPr/>
          </p:nvSpPr>
          <p:spPr>
            <a:xfrm>
              <a:off x="899592" y="5415432"/>
              <a:ext cx="1728192" cy="525673"/>
            </a:xfrm>
            <a:prstGeom prst="diamond">
              <a:avLst/>
            </a:prstGeom>
            <a:solidFill>
              <a:srgbClr val="FFFFFF"/>
            </a:solidFill>
            <a:ln w="25400" cap="flat" cmpd="sng" algn="ctr">
              <a:solidFill>
                <a:srgbClr val="00499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4990">
                    <a:lumMod val="5000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333122" y="5470430"/>
              <a:ext cx="861133" cy="4156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4990">
                      <a:lumMod val="50000"/>
                    </a:srgbClr>
                  </a:solidFill>
                  <a:effectLst/>
                  <a:uLnTx/>
                  <a:uFillTx/>
                  <a:latin typeface="Arial"/>
                </a:rPr>
                <a:t>More </a:t>
              </a:r>
              <a:b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4990">
                      <a:lumMod val="50000"/>
                    </a:srgbClr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4990">
                      <a:lumMod val="50000"/>
                    </a:srgbClr>
                  </a:solidFill>
                  <a:effectLst/>
                  <a:uLnTx/>
                  <a:uFillTx/>
                  <a:latin typeface="Arial"/>
                </a:rPr>
                <a:t>sectors?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7128984" y="1257946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2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Yes</a:t>
            </a:r>
          </a:p>
        </p:txBody>
      </p:sp>
      <p:cxnSp>
        <p:nvCxnSpPr>
          <p:cNvPr id="110" name="Elbow Connector 109"/>
          <p:cNvCxnSpPr>
            <a:stCxn id="107" idx="0"/>
            <a:endCxn id="89" idx="0"/>
          </p:cNvCxnSpPr>
          <p:nvPr/>
        </p:nvCxnSpPr>
        <p:spPr>
          <a:xfrm rot="16200000" flipH="1" flipV="1">
            <a:off x="4732354" y="-1035708"/>
            <a:ext cx="311657" cy="5348739"/>
          </a:xfrm>
          <a:prstGeom prst="bentConnector3">
            <a:avLst>
              <a:gd name="adj1" fmla="val -73350"/>
            </a:avLst>
          </a:prstGeom>
          <a:noFill/>
          <a:ln w="19050" cap="flat" cmpd="sng" algn="ctr">
            <a:solidFill>
              <a:srgbClr val="004990">
                <a:lumMod val="50000"/>
              </a:srgbClr>
            </a:solidFill>
            <a:prstDash val="solid"/>
            <a:tailEnd type="triangle"/>
          </a:ln>
          <a:effectLst/>
        </p:spPr>
      </p:cxnSp>
      <p:grpSp>
        <p:nvGrpSpPr>
          <p:cNvPr id="111" name="Group 110"/>
          <p:cNvGrpSpPr/>
          <p:nvPr/>
        </p:nvGrpSpPr>
        <p:grpSpPr>
          <a:xfrm>
            <a:off x="4277439" y="3231129"/>
            <a:ext cx="2938876" cy="763146"/>
            <a:chOff x="264972" y="2565077"/>
            <a:chExt cx="2468450" cy="1051064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81" y="2565454"/>
              <a:ext cx="863476" cy="1050310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0" y="2565077"/>
              <a:ext cx="916196" cy="1051064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72" y="2565077"/>
              <a:ext cx="864096" cy="105106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280" y="2565488"/>
              <a:ext cx="864142" cy="1050243"/>
            </a:xfrm>
            <a:prstGeom prst="rect">
              <a:avLst/>
            </a:prstGeom>
          </p:spPr>
        </p:pic>
      </p:grpSp>
      <p:grpSp>
        <p:nvGrpSpPr>
          <p:cNvPr id="116" name="Group 115"/>
          <p:cNvGrpSpPr/>
          <p:nvPr/>
        </p:nvGrpSpPr>
        <p:grpSpPr>
          <a:xfrm>
            <a:off x="4277439" y="3038435"/>
            <a:ext cx="2938876" cy="763146"/>
            <a:chOff x="264972" y="2565077"/>
            <a:chExt cx="2468450" cy="1051064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81" y="2565454"/>
              <a:ext cx="863476" cy="1050310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0" y="2565077"/>
              <a:ext cx="916196" cy="1051064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72" y="2565077"/>
              <a:ext cx="864096" cy="1051064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280" y="2565488"/>
              <a:ext cx="864142" cy="1050243"/>
            </a:xfrm>
            <a:prstGeom prst="rect">
              <a:avLst/>
            </a:prstGeom>
          </p:spPr>
        </p:pic>
      </p:grpSp>
      <p:grpSp>
        <p:nvGrpSpPr>
          <p:cNvPr id="121" name="Group 120"/>
          <p:cNvGrpSpPr/>
          <p:nvPr/>
        </p:nvGrpSpPr>
        <p:grpSpPr>
          <a:xfrm>
            <a:off x="4277439" y="2845739"/>
            <a:ext cx="2938876" cy="763146"/>
            <a:chOff x="264972" y="2565077"/>
            <a:chExt cx="2468450" cy="1051064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81" y="2565454"/>
              <a:ext cx="863476" cy="105031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0" y="2565077"/>
              <a:ext cx="916196" cy="105106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72" y="2565077"/>
              <a:ext cx="864096" cy="1051064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280" y="2565488"/>
              <a:ext cx="864142" cy="1050243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4277439" y="2653043"/>
            <a:ext cx="2938876" cy="763146"/>
            <a:chOff x="264972" y="2565077"/>
            <a:chExt cx="2468450" cy="105106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81" y="2565454"/>
              <a:ext cx="863476" cy="1050310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0" y="2565077"/>
              <a:ext cx="916196" cy="10510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72" y="2565077"/>
              <a:ext cx="864096" cy="1051064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280" y="2565488"/>
              <a:ext cx="864142" cy="1050243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35" y="2280884"/>
            <a:ext cx="192141" cy="1709662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>
            <a:off x="4277439" y="2460347"/>
            <a:ext cx="2938876" cy="763146"/>
            <a:chOff x="264972" y="2565077"/>
            <a:chExt cx="2468450" cy="1051064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81" y="2565454"/>
              <a:ext cx="863476" cy="1050310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0" y="2565077"/>
              <a:ext cx="916196" cy="1051064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72" y="2565077"/>
              <a:ext cx="864096" cy="1051064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280" y="2565488"/>
              <a:ext cx="864142" cy="1050243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4277439" y="2267651"/>
            <a:ext cx="2938876" cy="763146"/>
            <a:chOff x="264972" y="2565077"/>
            <a:chExt cx="2468450" cy="1051064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81" y="2565454"/>
              <a:ext cx="863476" cy="1050310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70" y="2565077"/>
              <a:ext cx="916196" cy="1051064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72" y="2565077"/>
              <a:ext cx="864096" cy="1051064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280" y="2565488"/>
              <a:ext cx="864142" cy="1050243"/>
            </a:xfrm>
            <a:prstGeom prst="rect">
              <a:avLst/>
            </a:prstGeom>
          </p:spPr>
        </p:pic>
      </p:grpSp>
      <p:sp>
        <p:nvSpPr>
          <p:cNvPr id="142" name="Right Brace 141"/>
          <p:cNvSpPr/>
          <p:nvPr/>
        </p:nvSpPr>
        <p:spPr>
          <a:xfrm rot="5400000">
            <a:off x="4388587" y="3857172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3" name="Right Brace 142"/>
          <p:cNvSpPr/>
          <p:nvPr/>
        </p:nvSpPr>
        <p:spPr>
          <a:xfrm rot="5400000">
            <a:off x="5006033" y="3857172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4" name="Right Brace 143"/>
          <p:cNvSpPr/>
          <p:nvPr/>
        </p:nvSpPr>
        <p:spPr>
          <a:xfrm rot="5400000">
            <a:off x="5646490" y="3850525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5" name="Right Brace 144"/>
          <p:cNvSpPr/>
          <p:nvPr/>
        </p:nvSpPr>
        <p:spPr>
          <a:xfrm rot="5400000">
            <a:off x="6286947" y="3849137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256739" y="4093998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1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P_0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4882246" y="4106725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1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P_1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5504098" y="4093998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1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P_2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183704" y="4086332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1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P_3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988639" y="3830060"/>
            <a:ext cx="2968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t0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988639" y="3629740"/>
            <a:ext cx="2968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t1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988639" y="2864103"/>
            <a:ext cx="2968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 err="1">
                <a:solidFill>
                  <a:srgbClr val="004990">
                    <a:lumMod val="50000"/>
                  </a:srgbClr>
                </a:solidFill>
                <a:latin typeface="Arial"/>
              </a:rPr>
              <a:t>tn</a:t>
            </a:r>
            <a:endParaRPr lang="en-GB" sz="1050" dirty="0">
              <a:solidFill>
                <a:srgbClr val="00499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3988639" y="3448015"/>
            <a:ext cx="2968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t2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981157" y="316593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…</a:t>
            </a:r>
          </a:p>
        </p:txBody>
      </p:sp>
      <p:sp>
        <p:nvSpPr>
          <p:cNvPr id="155" name="Right Brace 154"/>
          <p:cNvSpPr/>
          <p:nvPr/>
        </p:nvSpPr>
        <p:spPr>
          <a:xfrm rot="5400000">
            <a:off x="326638" y="3834351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6" name="Right Brace 155"/>
          <p:cNvSpPr/>
          <p:nvPr/>
        </p:nvSpPr>
        <p:spPr>
          <a:xfrm rot="5400000">
            <a:off x="944084" y="3834351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7" name="Right Brace 156"/>
          <p:cNvSpPr/>
          <p:nvPr/>
        </p:nvSpPr>
        <p:spPr>
          <a:xfrm rot="5400000">
            <a:off x="1584541" y="3827704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8" name="Right Brace 157"/>
          <p:cNvSpPr/>
          <p:nvPr/>
        </p:nvSpPr>
        <p:spPr>
          <a:xfrm rot="5400000">
            <a:off x="2224998" y="3826316"/>
            <a:ext cx="193481" cy="514385"/>
          </a:xfrm>
          <a:prstGeom prst="rightBrace">
            <a:avLst/>
          </a:prstGeom>
          <a:noFill/>
          <a:ln w="9525" cap="flat" cmpd="sng" algn="ctr">
            <a:solidFill>
              <a:srgbClr val="00499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94790" y="4071177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1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P_0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442149" y="4071177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1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P_2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2121755" y="4063511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100" dirty="0">
                <a:solidFill>
                  <a:srgbClr val="004990">
                    <a:lumMod val="50000"/>
                  </a:srgbClr>
                </a:solidFill>
                <a:latin typeface="Arial"/>
              </a:rPr>
              <a:t>P_3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3325894" y="3801283"/>
            <a:ext cx="3273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v0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3325894" y="3646252"/>
            <a:ext cx="3273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v1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3325894" y="3503146"/>
            <a:ext cx="3273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v2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3325894" y="3372282"/>
            <a:ext cx="3273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v3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3308976" y="2263812"/>
            <a:ext cx="3273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 err="1">
                <a:solidFill>
                  <a:srgbClr val="004990">
                    <a:lumMod val="50000"/>
                  </a:srgbClr>
                </a:solidFill>
                <a:latin typeface="Arial"/>
              </a:rPr>
              <a:t>vn</a:t>
            </a:r>
            <a:endParaRPr lang="en-GB" sz="1050" dirty="0">
              <a:solidFill>
                <a:srgbClr val="00499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25894" y="283847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050" dirty="0">
                <a:solidFill>
                  <a:srgbClr val="004990">
                    <a:lumMod val="50000"/>
                  </a:srgbClr>
                </a:solidFill>
                <a:latin typeface="Arial"/>
              </a:rPr>
              <a:t>…</a:t>
            </a:r>
          </a:p>
        </p:txBody>
      </p:sp>
      <p:sp>
        <p:nvSpPr>
          <p:cNvPr id="87" name="Rectangle 3">
            <a:extLst>
              <a:ext uri="{FF2B5EF4-FFF2-40B4-BE49-F238E27FC236}">
                <a16:creationId xmlns:a16="http://schemas.microsoft.com/office/drawing/2014/main" id="{862C9EBB-320E-8241-90FA-3B101C499636}"/>
              </a:ext>
            </a:extLst>
          </p:cNvPr>
          <p:cNvSpPr/>
          <p:nvPr/>
        </p:nvSpPr>
        <p:spPr>
          <a:xfrm>
            <a:off x="0" y="4339171"/>
            <a:ext cx="3645212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ea typeface="Times New Roman" panose="02020603050405020304" pitchFamily="18" charset="0"/>
              </a:rPr>
              <a:t>Test case: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European-North Africa-Middle East domain (0.1x0.1deg, 48 layer)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TNO_MACC-iii (EU)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HTAPv2.2 (rest of countries)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All sectors/pollutants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24-h simulation</a:t>
            </a:r>
          </a:p>
        </p:txBody>
      </p:sp>
    </p:spTree>
    <p:extLst>
      <p:ext uri="{BB962C8B-B14F-4D97-AF65-F5344CB8AC3E}">
        <p14:creationId xmlns:p14="http://schemas.microsoft.com/office/powerpoint/2010/main" val="365460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CA8342-1471-0D4D-B76A-5F76D8965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64" y="1956772"/>
            <a:ext cx="3526805" cy="2645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/>
              <a:t>Applications</a:t>
            </a:r>
            <a:endParaRPr lang="es-ES" sz="3600" dirty="0"/>
          </a:p>
        </p:txBody>
      </p:sp>
      <p:sp>
        <p:nvSpPr>
          <p:cNvPr id="19" name="Rectángulo 22"/>
          <p:cNvSpPr/>
          <p:nvPr/>
        </p:nvSpPr>
        <p:spPr>
          <a:xfrm>
            <a:off x="79515" y="4406559"/>
            <a:ext cx="29694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ICAP multi-model ensemble (MONARCH) </a:t>
            </a:r>
            <a:r>
              <a:rPr lang="en-GB" sz="1200" dirty="0">
                <a:hlinkClick r:id="rId4"/>
              </a:rPr>
              <a:t>www.nrlmry.navy.mil/aerosol/icap.1135.php</a:t>
            </a:r>
            <a:endParaRPr lang="en-GB" sz="2000" dirty="0"/>
          </a:p>
        </p:txBody>
      </p:sp>
      <p:sp>
        <p:nvSpPr>
          <p:cNvPr id="4" name="Rectángulo 22">
            <a:extLst>
              <a:ext uri="{FF2B5EF4-FFF2-40B4-BE49-F238E27FC236}">
                <a16:creationId xmlns:a16="http://schemas.microsoft.com/office/drawing/2014/main" id="{6B988731-C80C-FD48-B0A9-EA0A7CB48EB9}"/>
              </a:ext>
            </a:extLst>
          </p:cNvPr>
          <p:cNvSpPr/>
          <p:nvPr/>
        </p:nvSpPr>
        <p:spPr>
          <a:xfrm>
            <a:off x="6279194" y="4408696"/>
            <a:ext cx="27190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CALIOPE-EU forecast system (WRF/CMAQ)</a:t>
            </a:r>
          </a:p>
          <a:p>
            <a:pPr algn="ctr"/>
            <a:r>
              <a:rPr lang="en-GB" sz="1200" dirty="0">
                <a:hlinkClick r:id="rId5"/>
              </a:rPr>
              <a:t>http://www.bsc.es/caliope/</a:t>
            </a:r>
            <a:endParaRPr lang="en-GB" sz="1200" dirty="0"/>
          </a:p>
        </p:txBody>
      </p:sp>
      <p:sp>
        <p:nvSpPr>
          <p:cNvPr id="5" name="Rectángulo 22">
            <a:extLst>
              <a:ext uri="{FF2B5EF4-FFF2-40B4-BE49-F238E27FC236}">
                <a16:creationId xmlns:a16="http://schemas.microsoft.com/office/drawing/2014/main" id="{470F0936-9C9B-6342-8EE9-2CC2367782D6}"/>
              </a:ext>
            </a:extLst>
          </p:cNvPr>
          <p:cNvSpPr/>
          <p:nvPr/>
        </p:nvSpPr>
        <p:spPr>
          <a:xfrm>
            <a:off x="3181485" y="4424087"/>
            <a:ext cx="30977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AIRE – Mexico forecast system (WRF/CMAQ)</a:t>
            </a:r>
          </a:p>
          <a:p>
            <a:pPr algn="ctr"/>
            <a:r>
              <a:rPr lang="en-GB" sz="1200" dirty="0">
                <a:hlinkClick r:id="rId6"/>
              </a:rPr>
              <a:t>http://www.aire.cdmx.gob.mx/pronostico-aire/</a:t>
            </a:r>
            <a:r>
              <a:rPr lang="en-GB" sz="12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FE482C-BD35-4043-A77C-AA65D280579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88" y="1992102"/>
            <a:ext cx="3367364" cy="24319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983241-B3EC-9748-BA7B-3357B53F2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77" y="2023032"/>
            <a:ext cx="3097708" cy="2433913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8731AD01-8F15-2540-BC61-F22C63CD322E}"/>
              </a:ext>
            </a:extLst>
          </p:cNvPr>
          <p:cNvSpPr/>
          <p:nvPr/>
        </p:nvSpPr>
        <p:spPr>
          <a:xfrm>
            <a:off x="0" y="993475"/>
            <a:ext cx="9151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HERMESv3_GR is used as the emission core in several air quality forecasting systems</a:t>
            </a:r>
            <a:endParaRPr lang="en-GB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30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HERMESv3_BU: Road </a:t>
            </a:r>
            <a:r>
              <a:rPr lang="es-ES" sz="3200" dirty="0" err="1"/>
              <a:t>transport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79877" y="1212747"/>
            <a:ext cx="1953393" cy="1716741"/>
            <a:chOff x="2898437" y="2720705"/>
            <a:chExt cx="2143320" cy="2093882"/>
          </a:xfrm>
        </p:grpSpPr>
        <p:pic>
          <p:nvPicPr>
            <p:cNvPr id="9" name="22 Imagen" descr="Road_Map_BCN.jpg"/>
            <p:cNvPicPr>
              <a:picLocks noChangeAspect="1"/>
            </p:cNvPicPr>
            <p:nvPr/>
          </p:nvPicPr>
          <p:blipFill>
            <a:blip r:embed="rId2" cstate="print"/>
            <a:srcRect l="7476" t="5449" r="29525" b="5449"/>
            <a:stretch>
              <a:fillRect/>
            </a:stretch>
          </p:blipFill>
          <p:spPr>
            <a:xfrm>
              <a:off x="2898437" y="2720705"/>
              <a:ext cx="2143320" cy="2093882"/>
            </a:xfrm>
            <a:prstGeom prst="rect">
              <a:avLst/>
            </a:prstGeom>
          </p:spPr>
        </p:pic>
        <p:pic>
          <p:nvPicPr>
            <p:cNvPr id="10" name="23 Imagen" descr="Road_Map_BCN.jpg"/>
            <p:cNvPicPr>
              <a:picLocks noChangeAspect="1"/>
            </p:cNvPicPr>
            <p:nvPr/>
          </p:nvPicPr>
          <p:blipFill>
            <a:blip r:embed="rId3" cstate="print"/>
            <a:srcRect l="72837" t="25497" r="3538" b="16586"/>
            <a:stretch>
              <a:fillRect/>
            </a:stretch>
          </p:blipFill>
          <p:spPr>
            <a:xfrm>
              <a:off x="4520458" y="3909783"/>
              <a:ext cx="521299" cy="882742"/>
            </a:xfrm>
            <a:prstGeom prst="rect">
              <a:avLst/>
            </a:prstGeom>
          </p:spPr>
        </p:pic>
      </p:grpSp>
      <p:sp>
        <p:nvSpPr>
          <p:cNvPr id="11" name="Content Placeholder 9"/>
          <p:cNvSpPr>
            <a:spLocks noGrp="1"/>
          </p:cNvSpPr>
          <p:nvPr>
            <p:ph idx="1"/>
          </p:nvPr>
        </p:nvSpPr>
        <p:spPr>
          <a:xfrm>
            <a:off x="-636349" y="874279"/>
            <a:ext cx="3965898" cy="504056"/>
          </a:xfrm>
        </p:spPr>
        <p:txBody>
          <a:bodyPr>
            <a:noAutofit/>
          </a:bodyPr>
          <a:lstStyle/>
          <a:p>
            <a:pPr marL="0" lvl="0" indent="0" algn="ctr">
              <a:spcBef>
                <a:spcPct val="50000"/>
              </a:spcBef>
              <a:buNone/>
            </a:pPr>
            <a:r>
              <a:rPr lang="en-GB" sz="1800" b="1" dirty="0">
                <a:cs typeface="Helvetica" panose="020B0604020202020204" pitchFamily="34" charset="0"/>
              </a:rPr>
              <a:t>Traffic flow data</a:t>
            </a:r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-291270" y="2991673"/>
            <a:ext cx="309568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GB" sz="1800" b="1" dirty="0">
                <a:solidFill>
                  <a:schemeClr val="tx1"/>
                </a:solidFill>
                <a:cs typeface="Helvetica" panose="020B0604020202020204" pitchFamily="34" charset="0"/>
              </a:rPr>
              <a:t>Vehicle fleet composition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3908" t="20659"/>
          <a:stretch/>
        </p:blipFill>
        <p:spPr>
          <a:xfrm>
            <a:off x="128664" y="5189634"/>
            <a:ext cx="2255819" cy="1523792"/>
          </a:xfrm>
          <a:prstGeom prst="rect">
            <a:avLst/>
          </a:prstGeom>
        </p:spPr>
      </p:pic>
      <p:sp>
        <p:nvSpPr>
          <p:cNvPr id="22" name="Content Placeholder 9"/>
          <p:cNvSpPr txBox="1">
            <a:spLocks/>
          </p:cNvSpPr>
          <p:nvPr/>
        </p:nvSpPr>
        <p:spPr>
          <a:xfrm>
            <a:off x="-726376" y="4887282"/>
            <a:ext cx="396589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GB" sz="1800" b="1" dirty="0">
                <a:cs typeface="Helvetica" panose="020B0604020202020204" pitchFamily="34" charset="0"/>
              </a:rPr>
              <a:t>Speed profiles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49644"/>
          <a:stretch/>
        </p:blipFill>
        <p:spPr>
          <a:xfrm>
            <a:off x="240366" y="3294229"/>
            <a:ext cx="2032415" cy="1542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9543" t="74345" r="39961" b="15975"/>
          <a:stretch/>
        </p:blipFill>
        <p:spPr>
          <a:xfrm>
            <a:off x="2637608" y="2952389"/>
            <a:ext cx="2027363" cy="675787"/>
          </a:xfrm>
          <a:prstGeom prst="rect">
            <a:avLst/>
          </a:prstGeom>
        </p:spPr>
      </p:pic>
      <p:sp>
        <p:nvSpPr>
          <p:cNvPr id="14" name="Content Placeholder 9"/>
          <p:cNvSpPr txBox="1">
            <a:spLocks/>
          </p:cNvSpPr>
          <p:nvPr/>
        </p:nvSpPr>
        <p:spPr>
          <a:xfrm>
            <a:off x="1922822" y="2670510"/>
            <a:ext cx="309568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GB" sz="1800" b="1" dirty="0">
                <a:solidFill>
                  <a:schemeClr val="tx1"/>
                </a:solidFill>
                <a:cs typeface="Helvetica" panose="020B0604020202020204" pitchFamily="34" charset="0"/>
              </a:rPr>
              <a:t>Emission factors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5717EA-15BA-C249-A094-EFA95F911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10" y="873186"/>
            <a:ext cx="4341418" cy="6142031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C34F3153-7D0A-B545-907A-C9B780AEB53D}"/>
              </a:ext>
            </a:extLst>
          </p:cNvPr>
          <p:cNvSpPr/>
          <p:nvPr/>
        </p:nvSpPr>
        <p:spPr>
          <a:xfrm>
            <a:off x="0" y="105629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Barcelona NO</a:t>
            </a:r>
            <a:r>
              <a:rPr lang="en-GB" b="1" baseline="-25000" dirty="0"/>
              <a:t>2</a:t>
            </a:r>
            <a:r>
              <a:rPr lang="en-GB" b="1" dirty="0"/>
              <a:t> concentration (10 m × 10 m)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E2A0C03-EDD5-714E-B5FC-EB0B03B7507D}"/>
              </a:ext>
            </a:extLst>
          </p:cNvPr>
          <p:cNvSpPr/>
          <p:nvPr/>
        </p:nvSpPr>
        <p:spPr>
          <a:xfrm>
            <a:off x="2824488" y="6377559"/>
            <a:ext cx="18428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/>
              <a:t>Benavides et al. (2018)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67FA59F-CB23-3F4B-B409-E2BAB9CA69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3" y="1425622"/>
            <a:ext cx="4526844" cy="4969867"/>
          </a:xfrm>
          <a:prstGeom prst="rect">
            <a:avLst/>
          </a:prstGeom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1BC052AB-EDFB-6B45-9ACE-DE2869B0C87D}"/>
              </a:ext>
            </a:extLst>
          </p:cNvPr>
          <p:cNvSpPr/>
          <p:nvPr/>
        </p:nvSpPr>
        <p:spPr>
          <a:xfrm>
            <a:off x="232818" y="1663828"/>
            <a:ext cx="882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00h UTC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1F9F3138-6B80-FD46-B17C-3539ED493C49}"/>
              </a:ext>
            </a:extLst>
          </p:cNvPr>
          <p:cNvSpPr/>
          <p:nvPr/>
        </p:nvSpPr>
        <p:spPr>
          <a:xfrm>
            <a:off x="2455416" y="1648912"/>
            <a:ext cx="890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07h UTC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1F20EA41-AEE8-AC48-A7D4-70DFD73B8DD7}"/>
              </a:ext>
            </a:extLst>
          </p:cNvPr>
          <p:cNvSpPr/>
          <p:nvPr/>
        </p:nvSpPr>
        <p:spPr>
          <a:xfrm>
            <a:off x="219566" y="4094984"/>
            <a:ext cx="890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12h UTC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ECED07AA-0894-5D4B-9D27-497E2860FB65}"/>
              </a:ext>
            </a:extLst>
          </p:cNvPr>
          <p:cNvSpPr/>
          <p:nvPr/>
        </p:nvSpPr>
        <p:spPr>
          <a:xfrm>
            <a:off x="2489283" y="4103998"/>
            <a:ext cx="890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18h UTC</a:t>
            </a:r>
          </a:p>
        </p:txBody>
      </p:sp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E8A91EFA-D478-4E40-B936-893EE0808DBD}"/>
              </a:ext>
            </a:extLst>
          </p:cNvPr>
          <p:cNvSpPr/>
          <p:nvPr/>
        </p:nvSpPr>
        <p:spPr>
          <a:xfrm rot="10800000" flipV="1">
            <a:off x="3932919" y="3322691"/>
            <a:ext cx="1809799" cy="10658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R-LINE input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FE046E10-8D6E-E945-9A38-3A84B1EFC77C}"/>
              </a:ext>
            </a:extLst>
          </p:cNvPr>
          <p:cNvSpPr txBox="1">
            <a:spLocks/>
          </p:cNvSpPr>
          <p:nvPr/>
        </p:nvSpPr>
        <p:spPr>
          <a:xfrm>
            <a:off x="1894766" y="3949339"/>
            <a:ext cx="309568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GB" sz="1800" b="1" dirty="0" err="1">
                <a:solidFill>
                  <a:schemeClr val="tx1"/>
                </a:solidFill>
                <a:cs typeface="Helvetica" panose="020B0604020202020204" pitchFamily="34" charset="0"/>
              </a:rPr>
              <a:t>Meteo</a:t>
            </a:r>
            <a:r>
              <a:rPr lang="en-GB" sz="1800" b="1" dirty="0">
                <a:solidFill>
                  <a:schemeClr val="tx1"/>
                </a:solidFill>
                <a:cs typeface="Helvetica" panose="020B0604020202020204" pitchFamily="34" charset="0"/>
              </a:rPr>
              <a:t> parameters</a:t>
            </a:r>
          </a:p>
          <a:p>
            <a:pPr marL="0" lvl="0" indent="0" algn="ctr">
              <a:spcBef>
                <a:spcPct val="50000"/>
              </a:spcBef>
              <a:buNone/>
            </a:pPr>
            <a:r>
              <a:rPr lang="en-GB" sz="1800" b="1" dirty="0">
                <a:solidFill>
                  <a:schemeClr val="tx1"/>
                </a:solidFill>
                <a:cs typeface="Helvetica" panose="020B0604020202020204" pitchFamily="34" charset="0"/>
              </a:rPr>
              <a:t>(temp, </a:t>
            </a:r>
            <a:r>
              <a:rPr lang="en-GB" sz="1800" b="1" dirty="0" err="1">
                <a:solidFill>
                  <a:schemeClr val="tx1"/>
                </a:solidFill>
                <a:cs typeface="Helvetica" panose="020B0604020202020204" pitchFamily="34" charset="0"/>
              </a:rPr>
              <a:t>prec</a:t>
            </a:r>
            <a:r>
              <a:rPr lang="en-GB" sz="1800" b="1" dirty="0">
                <a:solidFill>
                  <a:schemeClr val="tx1"/>
                </a:solidFill>
                <a:cs typeface="Helvetica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95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2" grpId="0"/>
      <p:bldP spid="14" grpId="0"/>
      <p:bldP spid="17" grpId="0"/>
      <p:bldP spid="18" grpId="0"/>
      <p:bldP spid="19" grpId="0"/>
      <p:bldP spid="20" grpId="0"/>
      <p:bldP spid="21" grpId="0"/>
      <p:bldP spid="23" grpId="0"/>
      <p:bldP spid="15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/>
              <a:t>Code</a:t>
            </a:r>
            <a:r>
              <a:rPr lang="es-ES" sz="3600" dirty="0"/>
              <a:t> </a:t>
            </a:r>
            <a:r>
              <a:rPr lang="es-ES" sz="3600" dirty="0" err="1"/>
              <a:t>Availability</a:t>
            </a:r>
            <a:endParaRPr lang="es-ES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4E379B-6B47-DD42-A119-BA402F9DE5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r="11505"/>
          <a:stretch/>
        </p:blipFill>
        <p:spPr>
          <a:xfrm>
            <a:off x="0" y="1590258"/>
            <a:ext cx="6029740" cy="35780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034D9A-0675-7248-873F-38218D455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48" y="3047996"/>
            <a:ext cx="6070856" cy="35780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A74070-F514-8846-99FC-B3C7F6A1D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" r="74424" b="92186"/>
          <a:stretch/>
        </p:blipFill>
        <p:spPr>
          <a:xfrm>
            <a:off x="0" y="1590258"/>
            <a:ext cx="3066248" cy="5129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B19E1EC-0752-B347-BB20-FDE68049FB4A}"/>
              </a:ext>
            </a:extLst>
          </p:cNvPr>
          <p:cNvSpPr/>
          <p:nvPr/>
        </p:nvSpPr>
        <p:spPr>
          <a:xfrm>
            <a:off x="0" y="967065"/>
            <a:ext cx="9137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HERMESv3_GR code package, test case and user guide available at a </a:t>
            </a:r>
            <a:r>
              <a:rPr lang="en-GB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gitlab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repository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94174FB-B24D-9248-9959-214659FD804F}"/>
              </a:ext>
            </a:extLst>
          </p:cNvPr>
          <p:cNvSpPr/>
          <p:nvPr/>
        </p:nvSpPr>
        <p:spPr>
          <a:xfrm>
            <a:off x="3922644" y="1523995"/>
            <a:ext cx="5380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Access </a:t>
            </a:r>
            <a:r>
              <a:rPr lang="es-ES" b="1" dirty="0" err="1">
                <a:solidFill>
                  <a:srgbClr val="C00000"/>
                </a:solidFill>
              </a:rPr>
              <a:t>restricted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for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now</a:t>
            </a:r>
            <a:r>
              <a:rPr lang="es-ES" b="1" dirty="0">
                <a:solidFill>
                  <a:srgbClr val="C00000"/>
                </a:solidFill>
              </a:rPr>
              <a:t>…</a:t>
            </a:r>
            <a:r>
              <a:rPr lang="es-ES" b="1" dirty="0" err="1">
                <a:solidFill>
                  <a:srgbClr val="C00000"/>
                </a:solidFill>
              </a:rPr>
              <a:t>but</a:t>
            </a:r>
            <a:endParaRPr lang="es-ES" b="1" dirty="0">
              <a:solidFill>
                <a:srgbClr val="C00000"/>
              </a:solidFill>
            </a:endParaRPr>
          </a:p>
          <a:p>
            <a:r>
              <a:rPr lang="es-ES" b="1" dirty="0" err="1">
                <a:solidFill>
                  <a:srgbClr val="C00000"/>
                </a:solidFill>
              </a:rPr>
              <a:t>Soon</a:t>
            </a:r>
            <a:r>
              <a:rPr lang="es-ES" b="1" dirty="0">
                <a:solidFill>
                  <a:srgbClr val="C00000"/>
                </a:solidFill>
              </a:rPr>
              <a:t> (</a:t>
            </a:r>
            <a:r>
              <a:rPr lang="es-ES" b="1" dirty="0" err="1">
                <a:solidFill>
                  <a:srgbClr val="C00000"/>
                </a:solidFill>
              </a:rPr>
              <a:t>few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weeks</a:t>
            </a:r>
            <a:r>
              <a:rPr lang="es-ES" b="1" dirty="0">
                <a:solidFill>
                  <a:srgbClr val="C00000"/>
                </a:solidFill>
              </a:rPr>
              <a:t>) </a:t>
            </a:r>
            <a:r>
              <a:rPr lang="es-ES" b="1" dirty="0" err="1">
                <a:solidFill>
                  <a:srgbClr val="C00000"/>
                </a:solidFill>
              </a:rPr>
              <a:t>changed</a:t>
            </a:r>
            <a:r>
              <a:rPr lang="es-ES" b="1" dirty="0">
                <a:solidFill>
                  <a:srgbClr val="C00000"/>
                </a:solidFill>
              </a:rPr>
              <a:t> to </a:t>
            </a:r>
            <a:r>
              <a:rPr lang="es-ES" b="1" dirty="0" err="1">
                <a:solidFill>
                  <a:srgbClr val="C00000"/>
                </a:solidFill>
              </a:rPr>
              <a:t>an</a:t>
            </a:r>
            <a:r>
              <a:rPr lang="es-ES" b="1" dirty="0">
                <a:solidFill>
                  <a:srgbClr val="C00000"/>
                </a:solidFill>
              </a:rPr>
              <a:t> open </a:t>
            </a:r>
            <a:r>
              <a:rPr lang="es-ES" b="1" dirty="0" err="1">
                <a:solidFill>
                  <a:srgbClr val="C00000"/>
                </a:solidFill>
              </a:rPr>
              <a:t>source</a:t>
            </a:r>
            <a:r>
              <a:rPr lang="es-ES" b="1" dirty="0">
                <a:solidFill>
                  <a:srgbClr val="C00000"/>
                </a:solidFill>
              </a:rPr>
              <a:t> Project!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marc.guevara@bsc.es </a:t>
            </a:r>
          </a:p>
        </p:txBody>
      </p:sp>
    </p:spTree>
    <p:extLst>
      <p:ext uri="{BB962C8B-B14F-4D97-AF65-F5344CB8AC3E}">
        <p14:creationId xmlns:p14="http://schemas.microsoft.com/office/powerpoint/2010/main" val="206230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/>
              <a:t>Spatial</a:t>
            </a:r>
            <a:r>
              <a:rPr lang="es-ES" sz="3600" dirty="0"/>
              <a:t> </a:t>
            </a:r>
            <a:r>
              <a:rPr lang="es-ES" sz="3600" dirty="0" err="1"/>
              <a:t>regridding</a:t>
            </a:r>
            <a:endParaRPr lang="es-ES" sz="35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t="44222" r="52829" b="8222"/>
          <a:stretch/>
        </p:blipFill>
        <p:spPr>
          <a:xfrm>
            <a:off x="7584440" y="984895"/>
            <a:ext cx="1524953" cy="1511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37334" r="53611" b="15333"/>
          <a:stretch/>
        </p:blipFill>
        <p:spPr>
          <a:xfrm>
            <a:off x="5321282" y="1001259"/>
            <a:ext cx="1464428" cy="147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909" y="1452004"/>
            <a:ext cx="576818" cy="576818"/>
          </a:xfrm>
          <a:prstGeom prst="rect">
            <a:avLst/>
          </a:prstGeom>
        </p:spPr>
      </p:pic>
      <p:sp>
        <p:nvSpPr>
          <p:cNvPr id="19" name="Rectángulo 22"/>
          <p:cNvSpPr/>
          <p:nvPr/>
        </p:nvSpPr>
        <p:spPr>
          <a:xfrm>
            <a:off x="0" y="984895"/>
            <a:ext cx="529220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Widely applicable framework for designing and adjusting the emission modelling 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Combination of multiple emission inventories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Country-specific scaling factors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Country-specific masks</a:t>
            </a:r>
            <a:endParaRPr lang="es-ES" dirty="0"/>
          </a:p>
        </p:txBody>
      </p:sp>
      <p:pic>
        <p:nvPicPr>
          <p:cNvPr id="18" name="Picture 1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8934" r="13742" b="4771"/>
          <a:stretch/>
        </p:blipFill>
        <p:spPr bwMode="auto">
          <a:xfrm>
            <a:off x="112486" y="2933701"/>
            <a:ext cx="4187506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76192" y="3307144"/>
            <a:ext cx="4767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a typeface="Times New Roman" panose="02020603050405020304" pitchFamily="18" charset="0"/>
              </a:rPr>
              <a:t>Manufacturing industrial NOx emissions: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</a:rPr>
              <a:t>North Africa</a:t>
            </a:r>
          </a:p>
          <a:p>
            <a:r>
              <a:rPr lang="en-GB" dirty="0">
                <a:ea typeface="Times New Roman" panose="02020603050405020304" pitchFamily="18" charset="0"/>
              </a:rPr>
              <a:t>	 (HTAPv2.2 0.1x0.1deg)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</a:rPr>
              <a:t>Portugal </a:t>
            </a:r>
          </a:p>
          <a:p>
            <a:pPr lvl="1"/>
            <a:r>
              <a:rPr lang="en-GB" dirty="0">
                <a:ea typeface="Times New Roman" panose="02020603050405020304" pitchFamily="18" charset="0"/>
              </a:rPr>
              <a:t>(ECLIPSEv5.a, 0.5x0.5deg),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</a:rPr>
              <a:t>France </a:t>
            </a:r>
          </a:p>
          <a:p>
            <a:r>
              <a:rPr lang="en-GB" dirty="0">
                <a:ea typeface="Times New Roman" panose="02020603050405020304" pitchFamily="18" charset="0"/>
              </a:rPr>
              <a:t>	(TNO_MACC-iii, 0.0625x0.125deg)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</a:rPr>
              <a:t>Spain </a:t>
            </a:r>
          </a:p>
          <a:p>
            <a:r>
              <a:rPr lang="en-GB" dirty="0">
                <a:ea typeface="Times New Roman" panose="02020603050405020304" pitchFamily="18" charset="0"/>
              </a:rPr>
              <a:t>	(bottom-up inventory, Guevara et al. 2013)</a:t>
            </a:r>
          </a:p>
        </p:txBody>
      </p:sp>
    </p:spTree>
    <p:extLst>
      <p:ext uri="{BB962C8B-B14F-4D97-AF65-F5344CB8AC3E}">
        <p14:creationId xmlns:p14="http://schemas.microsoft.com/office/powerpoint/2010/main" val="4279872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Vertical </a:t>
            </a:r>
            <a:r>
              <a:rPr lang="es-ES" sz="3600" dirty="0" err="1"/>
              <a:t>distribution</a:t>
            </a:r>
            <a:endParaRPr lang="es-ES" sz="3500" b="1" dirty="0"/>
          </a:p>
        </p:txBody>
      </p:sp>
      <p:sp>
        <p:nvSpPr>
          <p:cNvPr id="84" name="Nube 83">
            <a:extLst>
              <a:ext uri="{FF2B5EF4-FFF2-40B4-BE49-F238E27FC236}">
                <a16:creationId xmlns:a16="http://schemas.microsoft.com/office/drawing/2014/main" id="{8565F410-9D19-ED47-908B-5EEA1F24A749}"/>
              </a:ext>
            </a:extLst>
          </p:cNvPr>
          <p:cNvSpPr/>
          <p:nvPr/>
        </p:nvSpPr>
        <p:spPr>
          <a:xfrm>
            <a:off x="1654762" y="3118722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Nube 84">
            <a:extLst>
              <a:ext uri="{FF2B5EF4-FFF2-40B4-BE49-F238E27FC236}">
                <a16:creationId xmlns:a16="http://schemas.microsoft.com/office/drawing/2014/main" id="{3A452D3C-923A-3A42-BD79-79F6A361FB5A}"/>
              </a:ext>
            </a:extLst>
          </p:cNvPr>
          <p:cNvSpPr/>
          <p:nvPr/>
        </p:nvSpPr>
        <p:spPr>
          <a:xfrm>
            <a:off x="1327306" y="3093134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25D0068A-9240-B540-828A-366BAFF17E06}"/>
              </a:ext>
            </a:extLst>
          </p:cNvPr>
          <p:cNvCxnSpPr/>
          <p:nvPr/>
        </p:nvCxnSpPr>
        <p:spPr>
          <a:xfrm>
            <a:off x="467544" y="6021288"/>
            <a:ext cx="8280920" cy="0"/>
          </a:xfrm>
          <a:prstGeom prst="line">
            <a:avLst/>
          </a:prstGeom>
          <a:noFill/>
          <a:ln w="38100" cap="flat" cmpd="sng" algn="ctr">
            <a:solidFill>
              <a:srgbClr val="004990"/>
            </a:solidFill>
            <a:prstDash val="solid"/>
          </a:ln>
          <a:effectLst/>
        </p:spPr>
      </p:cxnSp>
      <p:pic>
        <p:nvPicPr>
          <p:cNvPr id="87" name="Imagen 86">
            <a:extLst>
              <a:ext uri="{FF2B5EF4-FFF2-40B4-BE49-F238E27FC236}">
                <a16:creationId xmlns:a16="http://schemas.microsoft.com/office/drawing/2014/main" id="{3A5AE348-F4B6-DE42-88A8-D2AF4C683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97193"/>
            <a:ext cx="1099102" cy="1024095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E7237D3D-F2B5-2648-9EF1-A03640CAC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03" y="5685158"/>
            <a:ext cx="256529" cy="360040"/>
          </a:xfrm>
          <a:prstGeom prst="rect">
            <a:avLst/>
          </a:prstGeom>
        </p:spPr>
      </p:pic>
      <p:sp>
        <p:nvSpPr>
          <p:cNvPr id="89" name="Nube 88">
            <a:extLst>
              <a:ext uri="{FF2B5EF4-FFF2-40B4-BE49-F238E27FC236}">
                <a16:creationId xmlns:a16="http://schemas.microsoft.com/office/drawing/2014/main" id="{794A8DE4-073E-424A-871C-C221BBBD5D13}"/>
              </a:ext>
            </a:extLst>
          </p:cNvPr>
          <p:cNvSpPr/>
          <p:nvPr/>
        </p:nvSpPr>
        <p:spPr>
          <a:xfrm>
            <a:off x="1066198" y="4533030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Nube 89">
            <a:extLst>
              <a:ext uri="{FF2B5EF4-FFF2-40B4-BE49-F238E27FC236}">
                <a16:creationId xmlns:a16="http://schemas.microsoft.com/office/drawing/2014/main" id="{77BD61F1-A637-7149-BA8D-F32A6D0EE60C}"/>
              </a:ext>
            </a:extLst>
          </p:cNvPr>
          <p:cNvSpPr/>
          <p:nvPr/>
        </p:nvSpPr>
        <p:spPr>
          <a:xfrm>
            <a:off x="1045240" y="430094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1" name="Nube 90">
            <a:extLst>
              <a:ext uri="{FF2B5EF4-FFF2-40B4-BE49-F238E27FC236}">
                <a16:creationId xmlns:a16="http://schemas.microsoft.com/office/drawing/2014/main" id="{B3F9FE84-E2D5-D24C-A015-9C213BB4B00A}"/>
              </a:ext>
            </a:extLst>
          </p:cNvPr>
          <p:cNvSpPr/>
          <p:nvPr/>
        </p:nvSpPr>
        <p:spPr>
          <a:xfrm>
            <a:off x="1073164" y="4050431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Nube 91">
            <a:extLst>
              <a:ext uri="{FF2B5EF4-FFF2-40B4-BE49-F238E27FC236}">
                <a16:creationId xmlns:a16="http://schemas.microsoft.com/office/drawing/2014/main" id="{9CE18EE5-A5AB-C040-AD2B-2F4C57DE8F10}"/>
              </a:ext>
            </a:extLst>
          </p:cNvPr>
          <p:cNvSpPr/>
          <p:nvPr/>
        </p:nvSpPr>
        <p:spPr>
          <a:xfrm>
            <a:off x="1057908" y="3754371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Nube 92">
            <a:extLst>
              <a:ext uri="{FF2B5EF4-FFF2-40B4-BE49-F238E27FC236}">
                <a16:creationId xmlns:a16="http://schemas.microsoft.com/office/drawing/2014/main" id="{A93E02E3-717B-6F42-A9C3-EDC41117E9A7}"/>
              </a:ext>
            </a:extLst>
          </p:cNvPr>
          <p:cNvSpPr/>
          <p:nvPr/>
        </p:nvSpPr>
        <p:spPr>
          <a:xfrm>
            <a:off x="1400341" y="369960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Nube 93">
            <a:extLst>
              <a:ext uri="{FF2B5EF4-FFF2-40B4-BE49-F238E27FC236}">
                <a16:creationId xmlns:a16="http://schemas.microsoft.com/office/drawing/2014/main" id="{78C4A4F4-B19A-E74C-AE0C-2CDAD0CFF89B}"/>
              </a:ext>
            </a:extLst>
          </p:cNvPr>
          <p:cNvSpPr/>
          <p:nvPr/>
        </p:nvSpPr>
        <p:spPr>
          <a:xfrm>
            <a:off x="1055820" y="3435184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Nube 94">
            <a:extLst>
              <a:ext uri="{FF2B5EF4-FFF2-40B4-BE49-F238E27FC236}">
                <a16:creationId xmlns:a16="http://schemas.microsoft.com/office/drawing/2014/main" id="{E1DFC983-4544-954B-8912-208DF6F4F641}"/>
              </a:ext>
            </a:extLst>
          </p:cNvPr>
          <p:cNvSpPr/>
          <p:nvPr/>
        </p:nvSpPr>
        <p:spPr>
          <a:xfrm>
            <a:off x="1385364" y="3456265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6" name="Nube 95">
            <a:extLst>
              <a:ext uri="{FF2B5EF4-FFF2-40B4-BE49-F238E27FC236}">
                <a16:creationId xmlns:a16="http://schemas.microsoft.com/office/drawing/2014/main" id="{23C5D98A-6515-B042-8D75-2FDE4A90C9BC}"/>
              </a:ext>
            </a:extLst>
          </p:cNvPr>
          <p:cNvSpPr/>
          <p:nvPr/>
        </p:nvSpPr>
        <p:spPr>
          <a:xfrm>
            <a:off x="1007604" y="3172382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7" name="Nube 96">
            <a:extLst>
              <a:ext uri="{FF2B5EF4-FFF2-40B4-BE49-F238E27FC236}">
                <a16:creationId xmlns:a16="http://schemas.microsoft.com/office/drawing/2014/main" id="{317A34A8-076A-244E-9305-93B20FEE536D}"/>
              </a:ext>
            </a:extLst>
          </p:cNvPr>
          <p:cNvSpPr/>
          <p:nvPr/>
        </p:nvSpPr>
        <p:spPr>
          <a:xfrm>
            <a:off x="1709129" y="367569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8" name="Nube 97">
            <a:extLst>
              <a:ext uri="{FF2B5EF4-FFF2-40B4-BE49-F238E27FC236}">
                <a16:creationId xmlns:a16="http://schemas.microsoft.com/office/drawing/2014/main" id="{BC25B1E2-18F5-C348-AC25-8FA2DE7B10D8}"/>
              </a:ext>
            </a:extLst>
          </p:cNvPr>
          <p:cNvSpPr/>
          <p:nvPr/>
        </p:nvSpPr>
        <p:spPr>
          <a:xfrm>
            <a:off x="1689434" y="3405090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Nube 98">
            <a:extLst>
              <a:ext uri="{FF2B5EF4-FFF2-40B4-BE49-F238E27FC236}">
                <a16:creationId xmlns:a16="http://schemas.microsoft.com/office/drawing/2014/main" id="{BA04F224-37E2-2046-A148-599409EBFD17}"/>
              </a:ext>
            </a:extLst>
          </p:cNvPr>
          <p:cNvSpPr/>
          <p:nvPr/>
        </p:nvSpPr>
        <p:spPr>
          <a:xfrm>
            <a:off x="1218512" y="3273154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0" name="Nube 99">
            <a:extLst>
              <a:ext uri="{FF2B5EF4-FFF2-40B4-BE49-F238E27FC236}">
                <a16:creationId xmlns:a16="http://schemas.microsoft.com/office/drawing/2014/main" id="{C21893AC-35F7-4D4B-B303-F34ECEE08437}"/>
              </a:ext>
            </a:extLst>
          </p:cNvPr>
          <p:cNvSpPr/>
          <p:nvPr/>
        </p:nvSpPr>
        <p:spPr>
          <a:xfrm>
            <a:off x="1570785" y="334257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Nube 100">
            <a:extLst>
              <a:ext uri="{FF2B5EF4-FFF2-40B4-BE49-F238E27FC236}">
                <a16:creationId xmlns:a16="http://schemas.microsoft.com/office/drawing/2014/main" id="{4B7B179A-7848-CB46-9AA7-99D8C7D10516}"/>
              </a:ext>
            </a:extLst>
          </p:cNvPr>
          <p:cNvSpPr/>
          <p:nvPr/>
        </p:nvSpPr>
        <p:spPr>
          <a:xfrm>
            <a:off x="1988103" y="3453174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FFE67421-6FFE-C748-BB50-CBD0EFCAD59A}"/>
              </a:ext>
            </a:extLst>
          </p:cNvPr>
          <p:cNvSpPr/>
          <p:nvPr/>
        </p:nvSpPr>
        <p:spPr>
          <a:xfrm>
            <a:off x="3345338" y="4988244"/>
            <a:ext cx="614986" cy="102409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0%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D40F3122-015C-174C-B91B-3A7DC20D9FE7}"/>
              </a:ext>
            </a:extLst>
          </p:cNvPr>
          <p:cNvSpPr/>
          <p:nvPr/>
        </p:nvSpPr>
        <p:spPr>
          <a:xfrm>
            <a:off x="3346600" y="4054246"/>
            <a:ext cx="613723" cy="937543"/>
          </a:xfrm>
          <a:prstGeom prst="rect">
            <a:avLst/>
          </a:prstGeom>
          <a:solidFill>
            <a:srgbClr val="FFFF8B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10%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58087845-F05F-1D41-BCB3-370C5B4B342D}"/>
              </a:ext>
            </a:extLst>
          </p:cNvPr>
          <p:cNvSpPr/>
          <p:nvPr/>
        </p:nvSpPr>
        <p:spPr>
          <a:xfrm>
            <a:off x="3345338" y="2193582"/>
            <a:ext cx="613550" cy="1866067"/>
          </a:xfrm>
          <a:prstGeom prst="rect">
            <a:avLst/>
          </a:prstGeom>
          <a:solidFill>
            <a:srgbClr val="FF6969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90%</a:t>
            </a:r>
          </a:p>
        </p:txBody>
      </p:sp>
      <p:sp>
        <p:nvSpPr>
          <p:cNvPr id="105" name="Nube 104">
            <a:extLst>
              <a:ext uri="{FF2B5EF4-FFF2-40B4-BE49-F238E27FC236}">
                <a16:creationId xmlns:a16="http://schemas.microsoft.com/office/drawing/2014/main" id="{A1065AF7-7E7B-184A-9B34-66C46CA70A1F}"/>
              </a:ext>
            </a:extLst>
          </p:cNvPr>
          <p:cNvSpPr/>
          <p:nvPr/>
        </p:nvSpPr>
        <p:spPr>
          <a:xfrm>
            <a:off x="1924160" y="256744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6" name="Nube 105">
            <a:extLst>
              <a:ext uri="{FF2B5EF4-FFF2-40B4-BE49-F238E27FC236}">
                <a16:creationId xmlns:a16="http://schemas.microsoft.com/office/drawing/2014/main" id="{D4405629-F823-4C41-BF53-7CF9D4997E55}"/>
              </a:ext>
            </a:extLst>
          </p:cNvPr>
          <p:cNvSpPr/>
          <p:nvPr/>
        </p:nvSpPr>
        <p:spPr>
          <a:xfrm>
            <a:off x="1596704" y="2541861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7" name="Nube 106">
            <a:extLst>
              <a:ext uri="{FF2B5EF4-FFF2-40B4-BE49-F238E27FC236}">
                <a16:creationId xmlns:a16="http://schemas.microsoft.com/office/drawing/2014/main" id="{B44225DC-9872-BD42-90D8-7A3D9E54C085}"/>
              </a:ext>
            </a:extLst>
          </p:cNvPr>
          <p:cNvSpPr/>
          <p:nvPr/>
        </p:nvSpPr>
        <p:spPr>
          <a:xfrm>
            <a:off x="2287880" y="323829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8" name="Nube 107">
            <a:extLst>
              <a:ext uri="{FF2B5EF4-FFF2-40B4-BE49-F238E27FC236}">
                <a16:creationId xmlns:a16="http://schemas.microsoft.com/office/drawing/2014/main" id="{2871308C-497C-1143-94B2-1E868E6F7704}"/>
              </a:ext>
            </a:extLst>
          </p:cNvPr>
          <p:cNvSpPr/>
          <p:nvPr/>
        </p:nvSpPr>
        <p:spPr>
          <a:xfrm>
            <a:off x="2132020" y="2343740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9" name="Nube 108">
            <a:extLst>
              <a:ext uri="{FF2B5EF4-FFF2-40B4-BE49-F238E27FC236}">
                <a16:creationId xmlns:a16="http://schemas.microsoft.com/office/drawing/2014/main" id="{FF378A92-3771-E74A-8204-E94DADA09712}"/>
              </a:ext>
            </a:extLst>
          </p:cNvPr>
          <p:cNvSpPr/>
          <p:nvPr/>
        </p:nvSpPr>
        <p:spPr>
          <a:xfrm>
            <a:off x="1433888" y="2891801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0" name="Nube 109">
            <a:extLst>
              <a:ext uri="{FF2B5EF4-FFF2-40B4-BE49-F238E27FC236}">
                <a16:creationId xmlns:a16="http://schemas.microsoft.com/office/drawing/2014/main" id="{C006472E-73DA-A549-88DF-4B23080CCF23}"/>
              </a:ext>
            </a:extLst>
          </p:cNvPr>
          <p:cNvSpPr/>
          <p:nvPr/>
        </p:nvSpPr>
        <p:spPr>
          <a:xfrm>
            <a:off x="1855815" y="2253547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1" name="Nube 110">
            <a:extLst>
              <a:ext uri="{FF2B5EF4-FFF2-40B4-BE49-F238E27FC236}">
                <a16:creationId xmlns:a16="http://schemas.microsoft.com/office/drawing/2014/main" id="{1ABD8180-B80D-A348-804B-B27F59B133FB}"/>
              </a:ext>
            </a:extLst>
          </p:cNvPr>
          <p:cNvSpPr/>
          <p:nvPr/>
        </p:nvSpPr>
        <p:spPr>
          <a:xfrm>
            <a:off x="1277002" y="262110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2" name="Nube 111">
            <a:extLst>
              <a:ext uri="{FF2B5EF4-FFF2-40B4-BE49-F238E27FC236}">
                <a16:creationId xmlns:a16="http://schemas.microsoft.com/office/drawing/2014/main" id="{4AAD8F8C-D15C-5A47-9E12-6C8BA4EC06B3}"/>
              </a:ext>
            </a:extLst>
          </p:cNvPr>
          <p:cNvSpPr/>
          <p:nvPr/>
        </p:nvSpPr>
        <p:spPr>
          <a:xfrm>
            <a:off x="1978527" y="3124426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Nube 112">
            <a:extLst>
              <a:ext uri="{FF2B5EF4-FFF2-40B4-BE49-F238E27FC236}">
                <a16:creationId xmlns:a16="http://schemas.microsoft.com/office/drawing/2014/main" id="{643A6407-0A9F-D64A-9E03-5FC77174265F}"/>
              </a:ext>
            </a:extLst>
          </p:cNvPr>
          <p:cNvSpPr/>
          <p:nvPr/>
        </p:nvSpPr>
        <p:spPr>
          <a:xfrm>
            <a:off x="1958832" y="2853817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4" name="Nube 113">
            <a:extLst>
              <a:ext uri="{FF2B5EF4-FFF2-40B4-BE49-F238E27FC236}">
                <a16:creationId xmlns:a16="http://schemas.microsoft.com/office/drawing/2014/main" id="{C6A22161-E66E-6849-AC93-ADB231BA12BC}"/>
              </a:ext>
            </a:extLst>
          </p:cNvPr>
          <p:cNvSpPr/>
          <p:nvPr/>
        </p:nvSpPr>
        <p:spPr>
          <a:xfrm>
            <a:off x="1487910" y="2721881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5" name="Nube 114">
            <a:extLst>
              <a:ext uri="{FF2B5EF4-FFF2-40B4-BE49-F238E27FC236}">
                <a16:creationId xmlns:a16="http://schemas.microsoft.com/office/drawing/2014/main" id="{AF0E0C23-D8CE-574A-978A-1B7CCA1AA08F}"/>
              </a:ext>
            </a:extLst>
          </p:cNvPr>
          <p:cNvSpPr/>
          <p:nvPr/>
        </p:nvSpPr>
        <p:spPr>
          <a:xfrm>
            <a:off x="2201531" y="2620037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6" name="Nube 115">
            <a:extLst>
              <a:ext uri="{FF2B5EF4-FFF2-40B4-BE49-F238E27FC236}">
                <a16:creationId xmlns:a16="http://schemas.microsoft.com/office/drawing/2014/main" id="{F73C76F8-C7BA-5146-BFF5-61A13DC4B8F9}"/>
              </a:ext>
            </a:extLst>
          </p:cNvPr>
          <p:cNvSpPr/>
          <p:nvPr/>
        </p:nvSpPr>
        <p:spPr>
          <a:xfrm>
            <a:off x="2257501" y="2901901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7" name="Nube 116">
            <a:extLst>
              <a:ext uri="{FF2B5EF4-FFF2-40B4-BE49-F238E27FC236}">
                <a16:creationId xmlns:a16="http://schemas.microsoft.com/office/drawing/2014/main" id="{4F850927-E148-AD4D-8F45-B1E0548914AA}"/>
              </a:ext>
            </a:extLst>
          </p:cNvPr>
          <p:cNvSpPr/>
          <p:nvPr/>
        </p:nvSpPr>
        <p:spPr>
          <a:xfrm>
            <a:off x="1562032" y="2219170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Nube 117">
            <a:extLst>
              <a:ext uri="{FF2B5EF4-FFF2-40B4-BE49-F238E27FC236}">
                <a16:creationId xmlns:a16="http://schemas.microsoft.com/office/drawing/2014/main" id="{231C2131-9097-6342-873E-5325434C0EA2}"/>
              </a:ext>
            </a:extLst>
          </p:cNvPr>
          <p:cNvSpPr/>
          <p:nvPr/>
        </p:nvSpPr>
        <p:spPr>
          <a:xfrm>
            <a:off x="1234576" y="2193582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Nube 118">
            <a:extLst>
              <a:ext uri="{FF2B5EF4-FFF2-40B4-BE49-F238E27FC236}">
                <a16:creationId xmlns:a16="http://schemas.microsoft.com/office/drawing/2014/main" id="{ED34B3C7-92CF-254C-9310-583CDC8103C5}"/>
              </a:ext>
            </a:extLst>
          </p:cNvPr>
          <p:cNvSpPr/>
          <p:nvPr/>
        </p:nvSpPr>
        <p:spPr>
          <a:xfrm>
            <a:off x="965178" y="2854819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0" name="Nube 119">
            <a:extLst>
              <a:ext uri="{FF2B5EF4-FFF2-40B4-BE49-F238E27FC236}">
                <a16:creationId xmlns:a16="http://schemas.microsoft.com/office/drawing/2014/main" id="{59896E62-769A-EB40-B9F4-D1A203F60945}"/>
              </a:ext>
            </a:extLst>
          </p:cNvPr>
          <p:cNvSpPr/>
          <p:nvPr/>
        </p:nvSpPr>
        <p:spPr>
          <a:xfrm>
            <a:off x="1307611" y="2800057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1" name="Nube 120">
            <a:extLst>
              <a:ext uri="{FF2B5EF4-FFF2-40B4-BE49-F238E27FC236}">
                <a16:creationId xmlns:a16="http://schemas.microsoft.com/office/drawing/2014/main" id="{09594C2B-368E-FB4E-98BD-BA2836E668C9}"/>
              </a:ext>
            </a:extLst>
          </p:cNvPr>
          <p:cNvSpPr/>
          <p:nvPr/>
        </p:nvSpPr>
        <p:spPr>
          <a:xfrm>
            <a:off x="963090" y="2535632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2" name="Nube 121">
            <a:extLst>
              <a:ext uri="{FF2B5EF4-FFF2-40B4-BE49-F238E27FC236}">
                <a16:creationId xmlns:a16="http://schemas.microsoft.com/office/drawing/2014/main" id="{8D274574-89DC-F947-BAA3-A0902E54515C}"/>
              </a:ext>
            </a:extLst>
          </p:cNvPr>
          <p:cNvSpPr/>
          <p:nvPr/>
        </p:nvSpPr>
        <p:spPr>
          <a:xfrm>
            <a:off x="1292634" y="2556713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3" name="Nube 122">
            <a:extLst>
              <a:ext uri="{FF2B5EF4-FFF2-40B4-BE49-F238E27FC236}">
                <a16:creationId xmlns:a16="http://schemas.microsoft.com/office/drawing/2014/main" id="{DC7D5AC6-894F-254E-82D7-0BBF6AC2E31E}"/>
              </a:ext>
            </a:extLst>
          </p:cNvPr>
          <p:cNvSpPr/>
          <p:nvPr/>
        </p:nvSpPr>
        <p:spPr>
          <a:xfrm>
            <a:off x="914874" y="2272830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4" name="Nube 123">
            <a:extLst>
              <a:ext uri="{FF2B5EF4-FFF2-40B4-BE49-F238E27FC236}">
                <a16:creationId xmlns:a16="http://schemas.microsoft.com/office/drawing/2014/main" id="{50952A2C-EC32-0D4F-817B-A53007DA0C9C}"/>
              </a:ext>
            </a:extLst>
          </p:cNvPr>
          <p:cNvSpPr/>
          <p:nvPr/>
        </p:nvSpPr>
        <p:spPr>
          <a:xfrm>
            <a:off x="1616399" y="2776147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5" name="Nube 124">
            <a:extLst>
              <a:ext uri="{FF2B5EF4-FFF2-40B4-BE49-F238E27FC236}">
                <a16:creationId xmlns:a16="http://schemas.microsoft.com/office/drawing/2014/main" id="{9E801E57-F443-924D-866D-18CC038C7BE0}"/>
              </a:ext>
            </a:extLst>
          </p:cNvPr>
          <p:cNvSpPr/>
          <p:nvPr/>
        </p:nvSpPr>
        <p:spPr>
          <a:xfrm>
            <a:off x="1596704" y="2505538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6" name="Nube 125">
            <a:extLst>
              <a:ext uri="{FF2B5EF4-FFF2-40B4-BE49-F238E27FC236}">
                <a16:creationId xmlns:a16="http://schemas.microsoft.com/office/drawing/2014/main" id="{24E580B8-7E5E-2147-8678-7B4F20D7D698}"/>
              </a:ext>
            </a:extLst>
          </p:cNvPr>
          <p:cNvSpPr/>
          <p:nvPr/>
        </p:nvSpPr>
        <p:spPr>
          <a:xfrm>
            <a:off x="1125782" y="2373602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7" name="Nube 126">
            <a:extLst>
              <a:ext uri="{FF2B5EF4-FFF2-40B4-BE49-F238E27FC236}">
                <a16:creationId xmlns:a16="http://schemas.microsoft.com/office/drawing/2014/main" id="{D9C21458-C923-9E48-81EC-4986AC3E8A9B}"/>
              </a:ext>
            </a:extLst>
          </p:cNvPr>
          <p:cNvSpPr/>
          <p:nvPr/>
        </p:nvSpPr>
        <p:spPr>
          <a:xfrm>
            <a:off x="1187624" y="2904180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8" name="Nube 127">
            <a:extLst>
              <a:ext uri="{FF2B5EF4-FFF2-40B4-BE49-F238E27FC236}">
                <a16:creationId xmlns:a16="http://schemas.microsoft.com/office/drawing/2014/main" id="{4121EF33-BE2A-7A45-8342-512AC4A65065}"/>
              </a:ext>
            </a:extLst>
          </p:cNvPr>
          <p:cNvSpPr/>
          <p:nvPr/>
        </p:nvSpPr>
        <p:spPr>
          <a:xfrm>
            <a:off x="1895373" y="2553622"/>
            <a:ext cx="360040" cy="360040"/>
          </a:xfrm>
          <a:prstGeom prst="cloud">
            <a:avLst/>
          </a:prstGeom>
          <a:solidFill>
            <a:srgbClr val="004990">
              <a:lumMod val="20000"/>
              <a:lumOff val="80000"/>
            </a:srgbClr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6252A81D-F012-9E4B-87F5-4A5D85589DBD}"/>
              </a:ext>
            </a:extLst>
          </p:cNvPr>
          <p:cNvSpPr txBox="1"/>
          <p:nvPr/>
        </p:nvSpPr>
        <p:spPr>
          <a:xfrm>
            <a:off x="2801038" y="479715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100m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349BA931-8A61-3442-98CF-D5830BB7FE01}"/>
              </a:ext>
            </a:extLst>
          </p:cNvPr>
          <p:cNvSpPr txBox="1"/>
          <p:nvPr/>
        </p:nvSpPr>
        <p:spPr>
          <a:xfrm>
            <a:off x="2801038" y="386104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200m</a:t>
            </a:r>
          </a:p>
        </p:txBody>
      </p: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1B5938E9-9975-864A-B8F8-B8890F5A77E7}"/>
              </a:ext>
            </a:extLst>
          </p:cNvPr>
          <p:cNvSpPr txBox="1"/>
          <p:nvPr/>
        </p:nvSpPr>
        <p:spPr>
          <a:xfrm>
            <a:off x="2716079" y="199987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1000m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25F0C88A-7B99-3442-B373-7E151227A5E8}"/>
              </a:ext>
            </a:extLst>
          </p:cNvPr>
          <p:cNvSpPr txBox="1"/>
          <p:nvPr/>
        </p:nvSpPr>
        <p:spPr>
          <a:xfrm>
            <a:off x="611560" y="1196752"/>
            <a:ext cx="3084499" cy="52322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s-ES" sz="1400" b="1" dirty="0" err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ID;layers;weights</a:t>
            </a:r>
            <a:endParaRPr lang="es-ES" sz="1400" b="1" dirty="0">
              <a:solidFill>
                <a:srgbClr val="FFFFFF">
                  <a:lumMod val="75000"/>
                </a:srgb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400"/>
            <a:r>
              <a:rPr lang="es-ES" sz="1400" b="1" dirty="0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V001;100,200,1000;0,0.1,0.9</a:t>
            </a: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38256C9E-65D7-DA4A-BE82-BF063AFD0DD7}"/>
              </a:ext>
            </a:extLst>
          </p:cNvPr>
          <p:cNvSpPr/>
          <p:nvPr/>
        </p:nvSpPr>
        <p:spPr>
          <a:xfrm>
            <a:off x="4696420" y="5373216"/>
            <a:ext cx="614986" cy="64807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0%</a:t>
            </a:r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AA3BABA8-D175-E448-904F-3871DF257C5A}"/>
              </a:ext>
            </a:extLst>
          </p:cNvPr>
          <p:cNvSpPr/>
          <p:nvPr/>
        </p:nvSpPr>
        <p:spPr>
          <a:xfrm>
            <a:off x="4696420" y="4725144"/>
            <a:ext cx="614986" cy="648071"/>
          </a:xfrm>
          <a:prstGeom prst="rect">
            <a:avLst/>
          </a:prstGeom>
          <a:solidFill>
            <a:srgbClr val="FFFFC9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4%</a:t>
            </a: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EF1FF804-DB0B-C447-A5A0-D075D40F8964}"/>
              </a:ext>
            </a:extLst>
          </p:cNvPr>
          <p:cNvSpPr/>
          <p:nvPr/>
        </p:nvSpPr>
        <p:spPr>
          <a:xfrm>
            <a:off x="4696420" y="4198148"/>
            <a:ext cx="614986" cy="526995"/>
          </a:xfrm>
          <a:prstGeom prst="rect">
            <a:avLst/>
          </a:prstGeom>
          <a:solidFill>
            <a:srgbClr val="FFFF8B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5%</a:t>
            </a:r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BD90A905-1DB2-3047-B2A0-DD2CEA9EB18B}"/>
              </a:ext>
            </a:extLst>
          </p:cNvPr>
          <p:cNvSpPr/>
          <p:nvPr/>
        </p:nvSpPr>
        <p:spPr>
          <a:xfrm>
            <a:off x="4696420" y="3273154"/>
            <a:ext cx="614986" cy="934237"/>
          </a:xfrm>
          <a:prstGeom prst="rect">
            <a:avLst/>
          </a:prstGeom>
          <a:solidFill>
            <a:srgbClr val="FC9F6C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34.75% </a:t>
            </a:r>
          </a:p>
        </p:txBody>
      </p: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FE7B3527-B1FF-B245-9E27-A91BB65368EE}"/>
              </a:ext>
            </a:extLst>
          </p:cNvPr>
          <p:cNvSpPr/>
          <p:nvPr/>
        </p:nvSpPr>
        <p:spPr>
          <a:xfrm>
            <a:off x="4696420" y="2638507"/>
            <a:ext cx="614986" cy="648071"/>
          </a:xfrm>
          <a:prstGeom prst="rect">
            <a:avLst/>
          </a:prstGeom>
          <a:solidFill>
            <a:srgbClr val="FF6969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22.5%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2D4F8B87-660F-D048-9BBA-B53CEE9B89BD}"/>
              </a:ext>
            </a:extLst>
          </p:cNvPr>
          <p:cNvSpPr/>
          <p:nvPr/>
        </p:nvSpPr>
        <p:spPr>
          <a:xfrm>
            <a:off x="4696420" y="1628801"/>
            <a:ext cx="614986" cy="1014112"/>
          </a:xfrm>
          <a:prstGeom prst="rect">
            <a:avLst/>
          </a:prstGeom>
          <a:solidFill>
            <a:srgbClr val="FFCDCD"/>
          </a:solidFill>
          <a:ln w="25400" cap="flat" cmpd="sng" algn="ctr">
            <a:solidFill>
              <a:srgbClr val="00499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</a:rPr>
              <a:t>33.75%</a:t>
            </a:r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43E0C103-6C97-B048-82E1-8786732F5091}"/>
              </a:ext>
            </a:extLst>
          </p:cNvPr>
          <p:cNvSpPr txBox="1"/>
          <p:nvPr/>
        </p:nvSpPr>
        <p:spPr>
          <a:xfrm>
            <a:off x="4276273" y="515719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75m</a:t>
            </a:r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57A4E6D2-5EF6-7E43-A0D1-7D45AB077D45}"/>
              </a:ext>
            </a:extLst>
          </p:cNvPr>
          <p:cNvSpPr txBox="1"/>
          <p:nvPr/>
        </p:nvSpPr>
        <p:spPr>
          <a:xfrm>
            <a:off x="4191313" y="450912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140m</a:t>
            </a: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B9BE132D-C9A9-6F42-887A-0A471AA1F430}"/>
              </a:ext>
            </a:extLst>
          </p:cNvPr>
          <p:cNvSpPr txBox="1"/>
          <p:nvPr/>
        </p:nvSpPr>
        <p:spPr>
          <a:xfrm>
            <a:off x="4191313" y="4005064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190m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C5173FC7-5E2A-0249-A990-3AB440A6A7A5}"/>
              </a:ext>
            </a:extLst>
          </p:cNvPr>
          <p:cNvSpPr txBox="1"/>
          <p:nvPr/>
        </p:nvSpPr>
        <p:spPr>
          <a:xfrm>
            <a:off x="4191313" y="242088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700m</a:t>
            </a: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582CF0A7-C4ED-9549-AA49-386B95A4F637}"/>
              </a:ext>
            </a:extLst>
          </p:cNvPr>
          <p:cNvSpPr txBox="1"/>
          <p:nvPr/>
        </p:nvSpPr>
        <p:spPr>
          <a:xfrm>
            <a:off x="4191313" y="306896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500m</a:t>
            </a: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A43F2A61-D520-0B4C-A47F-FD19BBA7D2E9}"/>
              </a:ext>
            </a:extLst>
          </p:cNvPr>
          <p:cNvSpPr txBox="1"/>
          <p:nvPr/>
        </p:nvSpPr>
        <p:spPr>
          <a:xfrm>
            <a:off x="4106354" y="1412776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200" dirty="0">
                <a:solidFill>
                  <a:srgbClr val="004990"/>
                </a:solidFill>
                <a:latin typeface="Arial"/>
              </a:rPr>
              <a:t>1200m</a:t>
            </a:r>
          </a:p>
        </p:txBody>
      </p:sp>
      <p:cxnSp>
        <p:nvCxnSpPr>
          <p:cNvPr id="145" name="Conector recto 144">
            <a:extLst>
              <a:ext uri="{FF2B5EF4-FFF2-40B4-BE49-F238E27FC236}">
                <a16:creationId xmlns:a16="http://schemas.microsoft.com/office/drawing/2014/main" id="{85906A8E-0D85-A248-A6BA-ACB6824C67FB}"/>
              </a:ext>
            </a:extLst>
          </p:cNvPr>
          <p:cNvCxnSpPr/>
          <p:nvPr/>
        </p:nvCxnSpPr>
        <p:spPr>
          <a:xfrm flipH="1">
            <a:off x="1274914" y="4997192"/>
            <a:ext cx="2093908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46" name="Conector recto 145">
            <a:extLst>
              <a:ext uri="{FF2B5EF4-FFF2-40B4-BE49-F238E27FC236}">
                <a16:creationId xmlns:a16="http://schemas.microsoft.com/office/drawing/2014/main" id="{20DA7202-553D-5447-82D9-F98DB6C9F613}"/>
              </a:ext>
            </a:extLst>
          </p:cNvPr>
          <p:cNvCxnSpPr/>
          <p:nvPr/>
        </p:nvCxnSpPr>
        <p:spPr>
          <a:xfrm flipH="1">
            <a:off x="1246218" y="4052016"/>
            <a:ext cx="2093908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47" name="Conector recto 146">
            <a:extLst>
              <a:ext uri="{FF2B5EF4-FFF2-40B4-BE49-F238E27FC236}">
                <a16:creationId xmlns:a16="http://schemas.microsoft.com/office/drawing/2014/main" id="{9399B187-F493-C04A-8837-1FCC091C92A6}"/>
              </a:ext>
            </a:extLst>
          </p:cNvPr>
          <p:cNvCxnSpPr/>
          <p:nvPr/>
        </p:nvCxnSpPr>
        <p:spPr>
          <a:xfrm flipH="1">
            <a:off x="1154577" y="2181126"/>
            <a:ext cx="2093908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48" name="Conector recto 147">
            <a:extLst>
              <a:ext uri="{FF2B5EF4-FFF2-40B4-BE49-F238E27FC236}">
                <a16:creationId xmlns:a16="http://schemas.microsoft.com/office/drawing/2014/main" id="{54C4FC48-4A08-D54A-B2EC-5E030C9E9875}"/>
              </a:ext>
            </a:extLst>
          </p:cNvPr>
          <p:cNvCxnSpPr/>
          <p:nvPr/>
        </p:nvCxnSpPr>
        <p:spPr>
          <a:xfrm flipH="1">
            <a:off x="3851920" y="5373215"/>
            <a:ext cx="844500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49" name="Conector recto 148">
            <a:extLst>
              <a:ext uri="{FF2B5EF4-FFF2-40B4-BE49-F238E27FC236}">
                <a16:creationId xmlns:a16="http://schemas.microsoft.com/office/drawing/2014/main" id="{4CBE3103-AED3-C54B-923B-D3F7D79BA3EE}"/>
              </a:ext>
            </a:extLst>
          </p:cNvPr>
          <p:cNvCxnSpPr/>
          <p:nvPr/>
        </p:nvCxnSpPr>
        <p:spPr>
          <a:xfrm flipH="1">
            <a:off x="3851920" y="4722668"/>
            <a:ext cx="844500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50" name="Conector recto 149">
            <a:extLst>
              <a:ext uri="{FF2B5EF4-FFF2-40B4-BE49-F238E27FC236}">
                <a16:creationId xmlns:a16="http://schemas.microsoft.com/office/drawing/2014/main" id="{2A88D107-7403-3E49-9820-D93DFE9190D6}"/>
              </a:ext>
            </a:extLst>
          </p:cNvPr>
          <p:cNvCxnSpPr/>
          <p:nvPr/>
        </p:nvCxnSpPr>
        <p:spPr>
          <a:xfrm flipH="1">
            <a:off x="3851920" y="4204239"/>
            <a:ext cx="844500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51" name="Conector recto 150">
            <a:extLst>
              <a:ext uri="{FF2B5EF4-FFF2-40B4-BE49-F238E27FC236}">
                <a16:creationId xmlns:a16="http://schemas.microsoft.com/office/drawing/2014/main" id="{FE2C0D6F-634B-E341-8AFC-668D999D1906}"/>
              </a:ext>
            </a:extLst>
          </p:cNvPr>
          <p:cNvCxnSpPr/>
          <p:nvPr/>
        </p:nvCxnSpPr>
        <p:spPr>
          <a:xfrm flipH="1">
            <a:off x="3837438" y="3298394"/>
            <a:ext cx="844500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52" name="Conector recto 151">
            <a:extLst>
              <a:ext uri="{FF2B5EF4-FFF2-40B4-BE49-F238E27FC236}">
                <a16:creationId xmlns:a16="http://schemas.microsoft.com/office/drawing/2014/main" id="{98F685AE-7657-624C-BF11-8EBCCCFB28C5}"/>
              </a:ext>
            </a:extLst>
          </p:cNvPr>
          <p:cNvCxnSpPr/>
          <p:nvPr/>
        </p:nvCxnSpPr>
        <p:spPr>
          <a:xfrm flipH="1">
            <a:off x="3851920" y="2636912"/>
            <a:ext cx="844500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53" name="Conector recto 152">
            <a:extLst>
              <a:ext uri="{FF2B5EF4-FFF2-40B4-BE49-F238E27FC236}">
                <a16:creationId xmlns:a16="http://schemas.microsoft.com/office/drawing/2014/main" id="{C9A75734-1EED-F548-A696-A4ED237EE251}"/>
              </a:ext>
            </a:extLst>
          </p:cNvPr>
          <p:cNvCxnSpPr/>
          <p:nvPr/>
        </p:nvCxnSpPr>
        <p:spPr>
          <a:xfrm flipH="1">
            <a:off x="3855545" y="1637716"/>
            <a:ext cx="844500" cy="0"/>
          </a:xfrm>
          <a:prstGeom prst="line">
            <a:avLst/>
          </a:prstGeom>
          <a:noFill/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dash"/>
          </a:ln>
          <a:effectLst/>
        </p:spPr>
      </p:cxn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37ECEE9A-FF2A-F140-AD92-CDA59543D744}"/>
              </a:ext>
            </a:extLst>
          </p:cNvPr>
          <p:cNvSpPr txBox="1"/>
          <p:nvPr/>
        </p:nvSpPr>
        <p:spPr>
          <a:xfrm>
            <a:off x="5603452" y="1028416"/>
            <a:ext cx="2117887" cy="1600438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s-ES" sz="1400" b="1" noProof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Ilayer;height_magl</a:t>
            </a:r>
          </a:p>
          <a:p>
            <a:pPr defTabSz="914400"/>
            <a:r>
              <a:rPr lang="es-ES" sz="1400" b="1" noProof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1;75</a:t>
            </a:r>
          </a:p>
          <a:p>
            <a:pPr defTabSz="914400"/>
            <a:r>
              <a:rPr lang="es-ES" sz="1400" b="1" noProof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2;140</a:t>
            </a:r>
          </a:p>
          <a:p>
            <a:pPr defTabSz="914400"/>
            <a:r>
              <a:rPr lang="es-ES" sz="1400" b="1" noProof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3;190</a:t>
            </a:r>
          </a:p>
          <a:p>
            <a:pPr defTabSz="914400"/>
            <a:r>
              <a:rPr lang="es-ES" sz="1400" b="1" noProof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4;500</a:t>
            </a:r>
          </a:p>
          <a:p>
            <a:pPr defTabSz="914400"/>
            <a:r>
              <a:rPr lang="es-ES" sz="1400" b="1" noProof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5;700</a:t>
            </a:r>
          </a:p>
          <a:p>
            <a:pPr defTabSz="914400"/>
            <a:r>
              <a:rPr lang="es-ES" sz="1400" b="1" noProof="1">
                <a:solidFill>
                  <a:srgbClr val="FFFFFF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6;1200</a:t>
            </a:r>
          </a:p>
        </p:txBody>
      </p:sp>
    </p:spTree>
    <p:extLst>
      <p:ext uri="{BB962C8B-B14F-4D97-AF65-F5344CB8AC3E}">
        <p14:creationId xmlns:p14="http://schemas.microsoft.com/office/powerpoint/2010/main" val="151986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41961" y="1504340"/>
            <a:ext cx="8229597" cy="3981486"/>
            <a:chOff x="1806786" y="1686377"/>
            <a:chExt cx="8229597" cy="39814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23821" r="4917" b="10779"/>
            <a:stretch/>
          </p:blipFill>
          <p:spPr>
            <a:xfrm>
              <a:off x="1806786" y="1686377"/>
              <a:ext cx="8229597" cy="3981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066800"/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1882784" y="1854280"/>
              <a:ext cx="8077601" cy="3645681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a-ES" sz="3500" b="1" dirty="0"/>
              <a:t>Motivation</a:t>
            </a:r>
            <a:endParaRPr lang="es-ES" sz="3500" b="1" dirty="0"/>
          </a:p>
        </p:txBody>
      </p:sp>
      <p:sp>
        <p:nvSpPr>
          <p:cNvPr id="16" name="Oval 15"/>
          <p:cNvSpPr/>
          <p:nvPr/>
        </p:nvSpPr>
        <p:spPr>
          <a:xfrm>
            <a:off x="49021" y="1122701"/>
            <a:ext cx="2867628" cy="286762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149067" y="1122701"/>
            <a:ext cx="2867628" cy="2867628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echa izquierda 15"/>
          <p:cNvSpPr/>
          <p:nvPr/>
        </p:nvSpPr>
        <p:spPr>
          <a:xfrm rot="10800000">
            <a:off x="2820390" y="2300031"/>
            <a:ext cx="658430" cy="512967"/>
          </a:xfrm>
          <a:prstGeom prst="leftArrow">
            <a:avLst>
              <a:gd name="adj1" fmla="val 50000"/>
              <a:gd name="adj2" fmla="val 67073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Shape 542" descr="map_no2_concentrations_cmaq_rline.png"/>
          <p:cNvPicPr preferRelativeResize="0"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243113" y="1106590"/>
            <a:ext cx="2880000" cy="2899851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Flecha izquierda 15"/>
          <p:cNvSpPr/>
          <p:nvPr/>
        </p:nvSpPr>
        <p:spPr>
          <a:xfrm rot="10800000">
            <a:off x="5814580" y="2300032"/>
            <a:ext cx="658430" cy="512967"/>
          </a:xfrm>
          <a:prstGeom prst="leftArrow">
            <a:avLst>
              <a:gd name="adj1" fmla="val 50000"/>
              <a:gd name="adj2" fmla="val 67073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22 Imagen" descr="Road_Map_BCN.jpg"/>
          <p:cNvPicPr>
            <a:picLocks noChangeAspect="1"/>
          </p:cNvPicPr>
          <p:nvPr/>
        </p:nvPicPr>
        <p:blipFill>
          <a:blip r:embed="rId8" cstate="print"/>
          <a:srcRect l="7476" t="5449" r="29525" b="5449"/>
          <a:stretch>
            <a:fillRect/>
          </a:stretch>
        </p:blipFill>
        <p:spPr>
          <a:xfrm>
            <a:off x="6620178" y="4595065"/>
            <a:ext cx="2331911" cy="214562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149067" y="4386757"/>
            <a:ext cx="3375672" cy="2531754"/>
            <a:chOff x="3149067" y="4386757"/>
            <a:chExt cx="3375672" cy="25317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67" y="4386757"/>
              <a:ext cx="3375672" cy="253175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78820" y="4449347"/>
              <a:ext cx="2664975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153766" y="6745549"/>
            <a:ext cx="2664975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307731" y="4102539"/>
            <a:ext cx="8644358" cy="407240"/>
            <a:chOff x="307731" y="4102539"/>
            <a:chExt cx="8644358" cy="407240"/>
          </a:xfrm>
        </p:grpSpPr>
        <p:sp>
          <p:nvSpPr>
            <p:cNvPr id="35" name="Up Arrow Callout 34"/>
            <p:cNvSpPr/>
            <p:nvPr/>
          </p:nvSpPr>
          <p:spPr>
            <a:xfrm>
              <a:off x="307731" y="4107854"/>
              <a:ext cx="2277425" cy="396428"/>
            </a:xfrm>
            <a:prstGeom prst="up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Up Arrow Callout 35"/>
            <p:cNvSpPr/>
            <p:nvPr/>
          </p:nvSpPr>
          <p:spPr>
            <a:xfrm>
              <a:off x="6674664" y="4113351"/>
              <a:ext cx="2277425" cy="396428"/>
            </a:xfrm>
            <a:prstGeom prst="up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Up Arrow Callout 33"/>
            <p:cNvSpPr/>
            <p:nvPr/>
          </p:nvSpPr>
          <p:spPr>
            <a:xfrm>
              <a:off x="307731" y="4102539"/>
              <a:ext cx="8644358" cy="396428"/>
            </a:xfrm>
            <a:prstGeom prst="up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EMISSIONS: DIFFERENT NEEDS FOR DIFFERENT SCALES</a:t>
              </a:r>
            </a:p>
          </p:txBody>
        </p:sp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24B02692-18FB-4F44-9D48-E5FEAFDE19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" y="4498967"/>
            <a:ext cx="3317452" cy="22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a-ES" sz="3500" b="1" dirty="0"/>
              <a:t>HERMESv3</a:t>
            </a:r>
            <a:endParaRPr lang="es-ES" sz="3500" b="1" dirty="0"/>
          </a:p>
        </p:txBody>
      </p:sp>
      <p:sp>
        <p:nvSpPr>
          <p:cNvPr id="4" name="Rectángulo 3"/>
          <p:cNvSpPr/>
          <p:nvPr/>
        </p:nvSpPr>
        <p:spPr>
          <a:xfrm>
            <a:off x="0" y="1061571"/>
            <a:ext cx="914399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A </a:t>
            </a:r>
            <a:r>
              <a:rPr lang="en-GB" sz="2400" b="1" dirty="0">
                <a:solidFill>
                  <a:srgbClr val="C00000"/>
                </a:solidFill>
              </a:rPr>
              <a:t>python-based, open source, parallel and stand-alone multiscale</a:t>
            </a:r>
            <a:r>
              <a:rPr lang="en-GB" sz="2400" dirty="0"/>
              <a:t> atmospheric emission model that </a:t>
            </a:r>
            <a:r>
              <a:rPr lang="en-GB" sz="2400" b="1" dirty="0">
                <a:solidFill>
                  <a:srgbClr val="C00000"/>
                </a:solidFill>
              </a:rPr>
              <a:t>processes and estimates gas and aerosol emissions </a:t>
            </a:r>
            <a:r>
              <a:rPr lang="en-GB" sz="2400" dirty="0"/>
              <a:t>for use in chemistry transport models</a:t>
            </a:r>
            <a:endParaRPr lang="es-ES" sz="2400" dirty="0"/>
          </a:p>
        </p:txBody>
      </p:sp>
      <p:sp>
        <p:nvSpPr>
          <p:cNvPr id="7" name="Rectángulo 6"/>
          <p:cNvSpPr/>
          <p:nvPr/>
        </p:nvSpPr>
        <p:spPr>
          <a:xfrm>
            <a:off x="782454" y="3219070"/>
            <a:ext cx="3093385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dirty="0"/>
              <a:t>global-regional module</a:t>
            </a:r>
          </a:p>
          <a:p>
            <a:pPr algn="ctr"/>
            <a:r>
              <a:rPr lang="es-ES" sz="2400" dirty="0"/>
              <a:t>(HERMESv3_GR)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23983" y="3219070"/>
            <a:ext cx="3093385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dirty="0" err="1"/>
              <a:t>bottom</a:t>
            </a:r>
            <a:r>
              <a:rPr lang="es-ES" sz="2400" dirty="0"/>
              <a:t>-up module</a:t>
            </a:r>
          </a:p>
          <a:p>
            <a:pPr algn="ctr"/>
            <a:r>
              <a:rPr lang="es-ES" sz="2400" dirty="0"/>
              <a:t>(HERMESv3_BU)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3043" y="4159703"/>
            <a:ext cx="4152206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dirty="0"/>
              <a:t>A </a:t>
            </a:r>
            <a:r>
              <a:rPr lang="es-ES" sz="2000" b="1" dirty="0" err="1"/>
              <a:t>processing</a:t>
            </a:r>
            <a:r>
              <a:rPr lang="es-ES" sz="2000" b="1" dirty="0"/>
              <a:t> </a:t>
            </a:r>
            <a:r>
              <a:rPr lang="es-ES" sz="2000" b="1" dirty="0" err="1"/>
              <a:t>system</a:t>
            </a:r>
            <a:r>
              <a:rPr lang="es-ES" sz="2000" b="1" dirty="0"/>
              <a:t> </a:t>
            </a:r>
            <a:r>
              <a:rPr lang="es-ES" sz="2000" dirty="0"/>
              <a:t>to </a:t>
            </a:r>
            <a:r>
              <a:rPr lang="es-ES" sz="2000" dirty="0" err="1"/>
              <a:t>calculate</a:t>
            </a:r>
            <a:r>
              <a:rPr lang="es-ES" sz="2000" dirty="0"/>
              <a:t> </a:t>
            </a:r>
            <a:r>
              <a:rPr lang="es-ES" sz="2000" dirty="0" err="1"/>
              <a:t>emissions</a:t>
            </a:r>
            <a:r>
              <a:rPr lang="es-ES" sz="2000" dirty="0"/>
              <a:t> </a:t>
            </a:r>
            <a:r>
              <a:rPr lang="es-ES" sz="2000" dirty="0" err="1"/>
              <a:t>through</a:t>
            </a:r>
            <a:r>
              <a:rPr lang="es-ES" sz="2000" dirty="0"/>
              <a:t> </a:t>
            </a:r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dirty="0" err="1"/>
              <a:t>automatic</a:t>
            </a:r>
            <a:r>
              <a:rPr lang="es-ES" sz="2000" dirty="0"/>
              <a:t> </a:t>
            </a:r>
            <a:r>
              <a:rPr lang="es-ES" sz="2000" b="1" dirty="0" err="1"/>
              <a:t>combination</a:t>
            </a:r>
            <a:r>
              <a:rPr lang="es-ES" sz="2000" b="1" dirty="0"/>
              <a:t> of </a:t>
            </a:r>
            <a:r>
              <a:rPr lang="es-ES" sz="2000" b="1" dirty="0" err="1"/>
              <a:t>existing</a:t>
            </a:r>
            <a:r>
              <a:rPr lang="es-ES" sz="2000" b="1" dirty="0"/>
              <a:t> </a:t>
            </a:r>
            <a:r>
              <a:rPr lang="es-ES" sz="2000" b="1" dirty="0" err="1"/>
              <a:t>inventories</a:t>
            </a:r>
            <a:r>
              <a:rPr lang="es-ES" sz="2000" b="1" dirty="0"/>
              <a:t> </a:t>
            </a:r>
            <a:r>
              <a:rPr lang="es-ES" sz="2000" dirty="0"/>
              <a:t>and </a:t>
            </a:r>
            <a:r>
              <a:rPr lang="es-ES" sz="2000" dirty="0" err="1"/>
              <a:t>user</a:t>
            </a:r>
            <a:r>
              <a:rPr lang="es-ES" sz="2000" dirty="0"/>
              <a:t> </a:t>
            </a:r>
            <a:r>
              <a:rPr lang="es-ES" sz="2000" dirty="0" err="1"/>
              <a:t>defined</a:t>
            </a:r>
            <a:r>
              <a:rPr lang="es-ES" sz="2000" dirty="0"/>
              <a:t> vertical, temporal and </a:t>
            </a:r>
            <a:r>
              <a:rPr lang="es-ES" sz="2000" dirty="0" err="1"/>
              <a:t>speciation</a:t>
            </a:r>
            <a:r>
              <a:rPr lang="es-ES" sz="2000" dirty="0"/>
              <a:t> </a:t>
            </a:r>
            <a:r>
              <a:rPr lang="es-ES" sz="2000" dirty="0" err="1"/>
              <a:t>profiles</a:t>
            </a:r>
            <a:endParaRPr lang="es-ES" sz="2000" dirty="0"/>
          </a:p>
        </p:txBody>
      </p:sp>
      <p:sp>
        <p:nvSpPr>
          <p:cNvPr id="9" name="Rectángulo 8"/>
          <p:cNvSpPr/>
          <p:nvPr/>
        </p:nvSpPr>
        <p:spPr>
          <a:xfrm>
            <a:off x="4914224" y="4159703"/>
            <a:ext cx="3912901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b="1" dirty="0" err="1"/>
              <a:t>emission</a:t>
            </a:r>
            <a:r>
              <a:rPr lang="es-ES" sz="2000" b="1" dirty="0"/>
              <a:t> </a:t>
            </a:r>
            <a:r>
              <a:rPr lang="es-ES" sz="2000" b="1" dirty="0" err="1"/>
              <a:t>model</a:t>
            </a:r>
            <a:r>
              <a:rPr lang="es-ES" sz="2000" b="1" dirty="0"/>
              <a:t> </a:t>
            </a:r>
            <a:r>
              <a:rPr lang="es-ES" sz="2000" dirty="0"/>
              <a:t>to </a:t>
            </a:r>
            <a:r>
              <a:rPr lang="es-ES" sz="2000" dirty="0" err="1"/>
              <a:t>estimate</a:t>
            </a:r>
            <a:r>
              <a:rPr lang="es-ES" sz="2000" dirty="0"/>
              <a:t> </a:t>
            </a:r>
            <a:r>
              <a:rPr lang="es-ES" sz="2000" dirty="0" err="1"/>
              <a:t>emissions</a:t>
            </a:r>
            <a:r>
              <a:rPr lang="es-ES" sz="2000" dirty="0"/>
              <a:t> at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source</a:t>
            </a:r>
            <a:r>
              <a:rPr lang="es-ES" sz="2000" dirty="0"/>
              <a:t> </a:t>
            </a:r>
            <a:r>
              <a:rPr lang="es-ES" sz="2000" dirty="0" err="1"/>
              <a:t>level</a:t>
            </a:r>
            <a:r>
              <a:rPr lang="es-ES" sz="2000" dirty="0"/>
              <a:t> (</a:t>
            </a:r>
            <a:r>
              <a:rPr lang="es-ES" sz="2000" dirty="0" err="1"/>
              <a:t>e.g</a:t>
            </a:r>
            <a:r>
              <a:rPr lang="es-ES" sz="2000" dirty="0"/>
              <a:t>. </a:t>
            </a:r>
            <a:r>
              <a:rPr lang="es-ES" sz="2000" dirty="0" err="1"/>
              <a:t>road</a:t>
            </a:r>
            <a:r>
              <a:rPr lang="es-ES" sz="2000" dirty="0"/>
              <a:t> link) </a:t>
            </a:r>
            <a:r>
              <a:rPr lang="es-ES" sz="2000" dirty="0" err="1"/>
              <a:t>combining</a:t>
            </a:r>
            <a:r>
              <a:rPr lang="es-ES" sz="2000" dirty="0"/>
              <a:t> </a:t>
            </a:r>
            <a:r>
              <a:rPr lang="es-ES" sz="2000" dirty="0" err="1"/>
              <a:t>state</a:t>
            </a:r>
            <a:r>
              <a:rPr lang="es-ES" sz="2000" dirty="0"/>
              <a:t>-of-</a:t>
            </a:r>
            <a:r>
              <a:rPr lang="es-ES" sz="2000" dirty="0" err="1"/>
              <a:t>the</a:t>
            </a:r>
            <a:r>
              <a:rPr lang="es-ES" sz="2000" dirty="0"/>
              <a:t>-art </a:t>
            </a:r>
            <a:r>
              <a:rPr lang="es-ES" sz="2000" b="1" dirty="0" err="1"/>
              <a:t>bottom</a:t>
            </a:r>
            <a:r>
              <a:rPr lang="es-ES" sz="2000" b="1" dirty="0"/>
              <a:t>-up </a:t>
            </a:r>
            <a:r>
              <a:rPr lang="es-ES" sz="2000" b="1" dirty="0" err="1"/>
              <a:t>methods</a:t>
            </a:r>
            <a:r>
              <a:rPr lang="es-ES" sz="2000" b="1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local </a:t>
            </a:r>
            <a:r>
              <a:rPr lang="es-ES" sz="2000" dirty="0" err="1"/>
              <a:t>activity</a:t>
            </a:r>
            <a:r>
              <a:rPr lang="es-ES" sz="2000" dirty="0"/>
              <a:t> and </a:t>
            </a:r>
            <a:r>
              <a:rPr lang="es-ES" sz="2000" dirty="0" err="1"/>
              <a:t>emission</a:t>
            </a:r>
            <a:r>
              <a:rPr lang="es-ES" sz="2000" dirty="0"/>
              <a:t> </a:t>
            </a:r>
            <a:r>
              <a:rPr lang="es-ES" sz="2000" dirty="0" err="1"/>
              <a:t>factors</a:t>
            </a:r>
            <a:r>
              <a:rPr lang="es-ES" sz="2000" dirty="0"/>
              <a:t> </a:t>
            </a:r>
          </a:p>
        </p:txBody>
      </p:sp>
      <p:sp>
        <p:nvSpPr>
          <p:cNvPr id="3" name="Bent-Up Arrow 2"/>
          <p:cNvSpPr/>
          <p:nvPr/>
        </p:nvSpPr>
        <p:spPr>
          <a:xfrm rot="5400000">
            <a:off x="4184352" y="2803091"/>
            <a:ext cx="1372667" cy="493486"/>
          </a:xfrm>
          <a:prstGeom prst="bent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Bent-Up Arrow 9"/>
          <p:cNvSpPr/>
          <p:nvPr/>
        </p:nvSpPr>
        <p:spPr>
          <a:xfrm rot="16200000" flipH="1">
            <a:off x="3690865" y="2803089"/>
            <a:ext cx="1372667" cy="493486"/>
          </a:xfrm>
          <a:prstGeom prst="bent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A007E44-9D49-A140-8A68-A80D12E612D2}"/>
              </a:ext>
            </a:extLst>
          </p:cNvPr>
          <p:cNvSpPr/>
          <p:nvPr/>
        </p:nvSpPr>
        <p:spPr>
          <a:xfrm>
            <a:off x="5323983" y="3219070"/>
            <a:ext cx="3093385" cy="830997"/>
          </a:xfrm>
          <a:prstGeom prst="rect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5457005-86F5-A244-888E-A7EB436BBBAD}"/>
              </a:ext>
            </a:extLst>
          </p:cNvPr>
          <p:cNvSpPr/>
          <p:nvPr/>
        </p:nvSpPr>
        <p:spPr>
          <a:xfrm>
            <a:off x="4914224" y="4159703"/>
            <a:ext cx="3912901" cy="163121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970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  <p:bldP spid="9" grpId="0" animBg="1"/>
      <p:bldP spid="3" grpId="0" animBg="1"/>
      <p:bldP spid="10" grpId="0" animBg="1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structure of the HERMESv3_GR</a:t>
            </a:r>
            <a:endParaRPr lang="es-ES" sz="3500" b="1" dirty="0"/>
          </a:p>
        </p:txBody>
      </p:sp>
      <p:sp>
        <p:nvSpPr>
          <p:cNvPr id="4" name="Flowchart: Document 3"/>
          <p:cNvSpPr/>
          <p:nvPr/>
        </p:nvSpPr>
        <p:spPr>
          <a:xfrm>
            <a:off x="186266" y="3292306"/>
            <a:ext cx="1803400" cy="1308100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Emission inventory configuration file</a:t>
            </a:r>
          </a:p>
        </p:txBody>
      </p:sp>
      <p:sp>
        <p:nvSpPr>
          <p:cNvPr id="5" name="Flowchart: Document 4"/>
          <p:cNvSpPr/>
          <p:nvPr/>
        </p:nvSpPr>
        <p:spPr>
          <a:xfrm>
            <a:off x="186266" y="1455956"/>
            <a:ext cx="1803400" cy="1308100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General configuration file</a:t>
            </a:r>
          </a:p>
        </p:txBody>
      </p:sp>
      <p:sp>
        <p:nvSpPr>
          <p:cNvPr id="6" name="Flowchart: Magnetic Disk 5"/>
          <p:cNvSpPr/>
          <p:nvPr/>
        </p:nvSpPr>
        <p:spPr>
          <a:xfrm>
            <a:off x="2742489" y="1655699"/>
            <a:ext cx="2235201" cy="54000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8" name="Flowchart: Magnetic Disk 7"/>
          <p:cNvSpPr/>
          <p:nvPr/>
        </p:nvSpPr>
        <p:spPr>
          <a:xfrm>
            <a:off x="2755190" y="2267415"/>
            <a:ext cx="2222500" cy="54000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Vertical</a:t>
            </a:r>
          </a:p>
        </p:txBody>
      </p:sp>
      <p:sp>
        <p:nvSpPr>
          <p:cNvPr id="9" name="Flowchart: Magnetic Disk 8"/>
          <p:cNvSpPr/>
          <p:nvPr/>
        </p:nvSpPr>
        <p:spPr>
          <a:xfrm>
            <a:off x="2755190" y="2880542"/>
            <a:ext cx="2222500" cy="54000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Speciation</a:t>
            </a:r>
          </a:p>
        </p:txBody>
      </p:sp>
      <p:sp>
        <p:nvSpPr>
          <p:cNvPr id="10" name="Flowchart: Magnetic Disk 9"/>
          <p:cNvSpPr/>
          <p:nvPr/>
        </p:nvSpPr>
        <p:spPr>
          <a:xfrm>
            <a:off x="2742489" y="4261604"/>
            <a:ext cx="2235201" cy="603076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Emission data library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8827" y="1305039"/>
            <a:ext cx="2503748" cy="2282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958390" y="1330438"/>
            <a:ext cx="1816100" cy="317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Profiles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95164" y="901640"/>
            <a:ext cx="1808623" cy="40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958390" y="5527636"/>
            <a:ext cx="1816100" cy="317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Pre-processing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27104" y="932789"/>
            <a:ext cx="1528764" cy="317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Emission core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18373" y="1314387"/>
            <a:ext cx="1546226" cy="4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Spatial </a:t>
            </a:r>
            <a:r>
              <a:rPr lang="en-GB" b="1" dirty="0" err="1">
                <a:solidFill>
                  <a:schemeClr val="tx1"/>
                </a:solidFill>
              </a:rPr>
              <a:t>regridding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18373" y="2111768"/>
            <a:ext cx="1546226" cy="4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Vertical distribution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18373" y="2851088"/>
            <a:ext cx="1546226" cy="4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Temporal distribution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18373" y="3590409"/>
            <a:ext cx="1546227" cy="4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Speciation treatment</a:t>
            </a:r>
          </a:p>
        </p:txBody>
      </p:sp>
      <p:cxnSp>
        <p:nvCxnSpPr>
          <p:cNvPr id="20" name="Straight Arrow Connector 19"/>
          <p:cNvCxnSpPr>
            <a:stCxn id="16" idx="2"/>
            <a:endCxn id="17" idx="0"/>
          </p:cNvCxnSpPr>
          <p:nvPr/>
        </p:nvCxnSpPr>
        <p:spPr>
          <a:xfrm>
            <a:off x="8091486" y="1782387"/>
            <a:ext cx="0" cy="3293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327104" y="4344754"/>
            <a:ext cx="1528764" cy="4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Writing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71824" y="901639"/>
            <a:ext cx="2753518" cy="40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755190" y="932789"/>
            <a:ext cx="2222500" cy="317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Input data</a:t>
            </a:r>
          </a:p>
        </p:txBody>
      </p: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8091486" y="2579768"/>
            <a:ext cx="0" cy="2713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2"/>
            <a:endCxn id="19" idx="0"/>
          </p:cNvCxnSpPr>
          <p:nvPr/>
        </p:nvCxnSpPr>
        <p:spPr>
          <a:xfrm>
            <a:off x="8091486" y="3319088"/>
            <a:ext cx="1" cy="2713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2"/>
            <a:endCxn id="21" idx="0"/>
          </p:cNvCxnSpPr>
          <p:nvPr/>
        </p:nvCxnSpPr>
        <p:spPr>
          <a:xfrm flipH="1">
            <a:off x="8091486" y="4058409"/>
            <a:ext cx="1" cy="2863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9266" y="901638"/>
            <a:ext cx="2048672" cy="4064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9266" y="1017956"/>
            <a:ext cx="2029023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Configuration files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34729" y="2774888"/>
            <a:ext cx="1416050" cy="317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Initialization</a:t>
            </a:r>
          </a:p>
        </p:txBody>
      </p:sp>
      <p:sp>
        <p:nvSpPr>
          <p:cNvPr id="30" name="Flowchart: Magnetic Disk 29"/>
          <p:cNvSpPr/>
          <p:nvPr/>
        </p:nvSpPr>
        <p:spPr>
          <a:xfrm>
            <a:off x="2755190" y="3680890"/>
            <a:ext cx="2222500" cy="54000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Auxiliary files</a:t>
            </a:r>
          </a:p>
        </p:txBody>
      </p:sp>
      <p:sp>
        <p:nvSpPr>
          <p:cNvPr id="31" name="Flowchart: Magnetic Disk 30"/>
          <p:cNvSpPr/>
          <p:nvPr/>
        </p:nvSpPr>
        <p:spPr>
          <a:xfrm>
            <a:off x="141295" y="5254386"/>
            <a:ext cx="2034377" cy="86400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Original emission inventories</a:t>
            </a:r>
          </a:p>
        </p:txBody>
      </p:sp>
      <p:cxnSp>
        <p:nvCxnSpPr>
          <p:cNvPr id="32" name="Straight Arrow Connector 31"/>
          <p:cNvCxnSpPr>
            <a:stCxn id="22" idx="3"/>
            <a:endCxn id="29" idx="1"/>
          </p:cNvCxnSpPr>
          <p:nvPr/>
        </p:nvCxnSpPr>
        <p:spPr>
          <a:xfrm flipV="1">
            <a:off x="5225342" y="2933638"/>
            <a:ext cx="309387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3"/>
            <a:endCxn id="13" idx="1"/>
          </p:cNvCxnSpPr>
          <p:nvPr/>
        </p:nvCxnSpPr>
        <p:spPr>
          <a:xfrm>
            <a:off x="6950779" y="2933638"/>
            <a:ext cx="244385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7" idx="3"/>
            <a:endCxn id="22" idx="1"/>
          </p:cNvCxnSpPr>
          <p:nvPr/>
        </p:nvCxnSpPr>
        <p:spPr>
          <a:xfrm>
            <a:off x="2107938" y="2933639"/>
            <a:ext cx="36388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0" idx="3"/>
          </p:cNvCxnSpPr>
          <p:nvPr/>
        </p:nvCxnSpPr>
        <p:spPr>
          <a:xfrm flipH="1" flipV="1">
            <a:off x="3860090" y="4864680"/>
            <a:ext cx="6350" cy="6629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4" idx="1"/>
          </p:cNvCxnSpPr>
          <p:nvPr/>
        </p:nvCxnSpPr>
        <p:spPr>
          <a:xfrm>
            <a:off x="2175672" y="5686386"/>
            <a:ext cx="78271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0" idx="4"/>
            <a:endCxn id="29" idx="2"/>
          </p:cNvCxnSpPr>
          <p:nvPr/>
        </p:nvCxnSpPr>
        <p:spPr>
          <a:xfrm flipV="1">
            <a:off x="4977690" y="3092388"/>
            <a:ext cx="1265064" cy="858502"/>
          </a:xfrm>
          <a:prstGeom prst="bentConnector2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Flowchart: Magnetic Disk 37"/>
          <p:cNvSpPr/>
          <p:nvPr/>
        </p:nvSpPr>
        <p:spPr>
          <a:xfrm>
            <a:off x="7195164" y="5254386"/>
            <a:ext cx="1808624" cy="86400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Output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emission file </a:t>
            </a:r>
          </a:p>
        </p:txBody>
      </p:sp>
      <p:cxnSp>
        <p:nvCxnSpPr>
          <p:cNvPr id="39" name="Straight Arrow Connector 38"/>
          <p:cNvCxnSpPr>
            <a:stCxn id="21" idx="2"/>
            <a:endCxn id="38" idx="1"/>
          </p:cNvCxnSpPr>
          <p:nvPr/>
        </p:nvCxnSpPr>
        <p:spPr>
          <a:xfrm>
            <a:off x="8091486" y="4812754"/>
            <a:ext cx="7990" cy="4416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Flowchart: Magnetic Disk 39"/>
          <p:cNvSpPr/>
          <p:nvPr/>
        </p:nvSpPr>
        <p:spPr>
          <a:xfrm>
            <a:off x="2129922" y="6358113"/>
            <a:ext cx="1382705" cy="345578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Dataset/file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13037" y="6372152"/>
            <a:ext cx="1138455" cy="317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Function </a:t>
            </a:r>
          </a:p>
        </p:txBody>
      </p:sp>
      <p:sp>
        <p:nvSpPr>
          <p:cNvPr id="42" name="Flowchart: Document 41"/>
          <p:cNvSpPr/>
          <p:nvPr/>
        </p:nvSpPr>
        <p:spPr>
          <a:xfrm>
            <a:off x="4877876" y="6389451"/>
            <a:ext cx="1048774" cy="300201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err="1"/>
              <a:t>Conf</a:t>
            </a:r>
            <a:r>
              <a:rPr lang="en-GB" sz="1600" b="1" dirty="0"/>
              <a:t> file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054422" y="6225658"/>
            <a:ext cx="5593954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/>
          <p:cNvCxnSpPr/>
          <p:nvPr/>
        </p:nvCxnSpPr>
        <p:spPr>
          <a:xfrm rot="5400000" flipV="1">
            <a:off x="6818709" y="6246084"/>
            <a:ext cx="0" cy="7529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83288" y="6278428"/>
            <a:ext cx="16142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Shows input or output </a:t>
            </a:r>
          </a:p>
        </p:txBody>
      </p:sp>
    </p:spTree>
    <p:extLst>
      <p:ext uri="{BB962C8B-B14F-4D97-AF65-F5344CB8AC3E}">
        <p14:creationId xmlns:p14="http://schemas.microsoft.com/office/powerpoint/2010/main" val="425356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9" grpId="0" animBg="1"/>
      <p:bldP spid="30" grpId="0" animBg="1"/>
      <p:bldP spid="31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a-ES" sz="3500" b="1" dirty="0"/>
              <a:t>Emission inventory pre-</a:t>
            </a:r>
            <a:r>
              <a:rPr lang="en-US" altLang="ca-ES" sz="3500" b="1" dirty="0" err="1"/>
              <a:t>proccesing</a:t>
            </a:r>
            <a:endParaRPr lang="es-ES" sz="3500" b="1" dirty="0"/>
          </a:p>
        </p:txBody>
      </p:sp>
      <p:grpSp>
        <p:nvGrpSpPr>
          <p:cNvPr id="18" name="Agrupar 17"/>
          <p:cNvGrpSpPr/>
          <p:nvPr/>
        </p:nvGrpSpPr>
        <p:grpSpPr>
          <a:xfrm>
            <a:off x="265141" y="1818115"/>
            <a:ext cx="2847915" cy="2131529"/>
            <a:chOff x="265141" y="1135144"/>
            <a:chExt cx="2847915" cy="2131529"/>
          </a:xfrm>
        </p:grpSpPr>
        <p:pic>
          <p:nvPicPr>
            <p:cNvPr id="10" name="Imagen 9" descr="logo_EME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431" y="2866623"/>
              <a:ext cx="1190625" cy="400050"/>
            </a:xfrm>
            <a:prstGeom prst="rect">
              <a:avLst/>
            </a:prstGeom>
          </p:spPr>
        </p:pic>
        <p:pic>
          <p:nvPicPr>
            <p:cNvPr id="11" name="Imagen 10" descr="logo_TNO-MACCI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41" y="2904850"/>
              <a:ext cx="1524000" cy="355600"/>
            </a:xfrm>
            <a:prstGeom prst="rect">
              <a:avLst/>
            </a:prstGeom>
          </p:spPr>
        </p:pic>
        <p:pic>
          <p:nvPicPr>
            <p:cNvPr id="12" name="Imagen 11" descr="logo_GFASv1.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41" y="2328371"/>
              <a:ext cx="1498600" cy="508000"/>
            </a:xfrm>
            <a:prstGeom prst="rect">
              <a:avLst/>
            </a:prstGeom>
          </p:spPr>
        </p:pic>
        <p:pic>
          <p:nvPicPr>
            <p:cNvPr id="13" name="Imagen 12" descr="logo_ECLIPSE-GAINS-V5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41" y="1648889"/>
              <a:ext cx="714375" cy="571500"/>
            </a:xfrm>
            <a:prstGeom prst="rect">
              <a:avLst/>
            </a:prstGeom>
          </p:spPr>
        </p:pic>
        <p:pic>
          <p:nvPicPr>
            <p:cNvPr id="14" name="Imagen 13" descr="logo_HTAPv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656" y="1135144"/>
              <a:ext cx="1549400" cy="444500"/>
            </a:xfrm>
            <a:prstGeom prst="rect">
              <a:avLst/>
            </a:prstGeom>
          </p:spPr>
        </p:pic>
        <p:pic>
          <p:nvPicPr>
            <p:cNvPr id="15" name="Imagen 14" descr="logo_MACCity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41" y="1147972"/>
              <a:ext cx="952500" cy="438150"/>
            </a:xfrm>
            <a:prstGeom prst="rect">
              <a:avLst/>
            </a:prstGeom>
          </p:spPr>
        </p:pic>
        <p:pic>
          <p:nvPicPr>
            <p:cNvPr id="16" name="Imagen 15" descr="logo_CEDS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864" y="2257670"/>
              <a:ext cx="1129192" cy="564596"/>
            </a:xfrm>
            <a:prstGeom prst="rect">
              <a:avLst/>
            </a:prstGeom>
          </p:spPr>
        </p:pic>
        <p:pic>
          <p:nvPicPr>
            <p:cNvPr id="17" name="Imagen 16" descr="logo_CAMS-AG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0" y="1706575"/>
              <a:ext cx="2052466" cy="461304"/>
            </a:xfrm>
            <a:prstGeom prst="rect">
              <a:avLst/>
            </a:prstGeom>
          </p:spPr>
        </p:pic>
      </p:grpSp>
      <p:sp>
        <p:nvSpPr>
          <p:cNvPr id="19" name="Rectángulo 18"/>
          <p:cNvSpPr/>
          <p:nvPr/>
        </p:nvSpPr>
        <p:spPr>
          <a:xfrm>
            <a:off x="5285586" y="1089284"/>
            <a:ext cx="3614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/>
              <a:t>HERMESv3 </a:t>
            </a:r>
            <a:r>
              <a:rPr lang="es-ES" sz="2000" b="1" dirty="0" err="1"/>
              <a:t>emission</a:t>
            </a:r>
            <a:r>
              <a:rPr lang="es-ES" sz="2000" b="1" dirty="0"/>
              <a:t> data </a:t>
            </a:r>
            <a:r>
              <a:rPr lang="es-ES" sz="2000" b="1" dirty="0" err="1"/>
              <a:t>library</a:t>
            </a:r>
            <a:endParaRPr lang="es-ES" sz="2000" b="1" dirty="0"/>
          </a:p>
        </p:txBody>
      </p:sp>
      <p:sp>
        <p:nvSpPr>
          <p:cNvPr id="21" name="Rectángulo 20"/>
          <p:cNvSpPr/>
          <p:nvPr/>
        </p:nvSpPr>
        <p:spPr>
          <a:xfrm>
            <a:off x="218096" y="1036441"/>
            <a:ext cx="3251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err="1"/>
              <a:t>Existing</a:t>
            </a:r>
            <a:r>
              <a:rPr lang="es-ES" sz="2000" b="1" dirty="0"/>
              <a:t> </a:t>
            </a:r>
            <a:r>
              <a:rPr lang="es-ES" sz="2000" b="1" dirty="0" err="1"/>
              <a:t>emission</a:t>
            </a:r>
            <a:r>
              <a:rPr lang="es-ES" sz="2000" b="1" dirty="0"/>
              <a:t> </a:t>
            </a:r>
            <a:r>
              <a:rPr lang="es-ES" sz="2000" b="1" dirty="0" err="1"/>
              <a:t>inventories</a:t>
            </a:r>
            <a:endParaRPr lang="es-ES" sz="2000" b="1" dirty="0"/>
          </a:p>
        </p:txBody>
      </p:sp>
      <p:sp>
        <p:nvSpPr>
          <p:cNvPr id="23" name="Rectángulo 22"/>
          <p:cNvSpPr/>
          <p:nvPr/>
        </p:nvSpPr>
        <p:spPr>
          <a:xfrm>
            <a:off x="0" y="4697253"/>
            <a:ext cx="9143999" cy="198823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/>
              <a:t>Homogenization of the original emission inventories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2000" dirty="0"/>
              <a:t>Unique file format (</a:t>
            </a:r>
            <a:r>
              <a:rPr lang="en-GB" sz="2000" dirty="0" err="1"/>
              <a:t>NetCDF</a:t>
            </a:r>
            <a:r>
              <a:rPr lang="en-GB" sz="2000" dirty="0"/>
              <a:t>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2000" dirty="0"/>
              <a:t>CF 1.6 conventions (cell </a:t>
            </a:r>
            <a:r>
              <a:rPr lang="es-ES" sz="2000" dirty="0" err="1"/>
              <a:t>centroid</a:t>
            </a:r>
            <a:r>
              <a:rPr lang="es-ES" sz="2000" dirty="0"/>
              <a:t> and </a:t>
            </a:r>
            <a:r>
              <a:rPr lang="es-ES" sz="2000" dirty="0" err="1"/>
              <a:t>boundary</a:t>
            </a:r>
            <a:r>
              <a:rPr lang="es-ES" sz="2000" dirty="0"/>
              <a:t> </a:t>
            </a:r>
            <a:r>
              <a:rPr lang="es-ES" sz="2000" dirty="0" err="1"/>
              <a:t>coordinates</a:t>
            </a:r>
            <a:r>
              <a:rPr lang="es-ES" sz="2000" dirty="0"/>
              <a:t>, </a:t>
            </a:r>
            <a:r>
              <a:rPr lang="es-ES" sz="2000" dirty="0" err="1"/>
              <a:t>cell</a:t>
            </a:r>
            <a:r>
              <a:rPr lang="es-ES" sz="2000" dirty="0"/>
              <a:t> </a:t>
            </a:r>
            <a:r>
              <a:rPr lang="es-ES" sz="2000" dirty="0" err="1"/>
              <a:t>area</a:t>
            </a:r>
            <a:r>
              <a:rPr lang="es-ES" sz="2000" dirty="0"/>
              <a:t>) </a:t>
            </a:r>
            <a:endParaRPr lang="en-GB" sz="20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2000" dirty="0"/>
              <a:t>All emissions are reported in the same units (fluxes, </a:t>
            </a:r>
            <a:r>
              <a:rPr lang="es-ES" sz="2000" dirty="0"/>
              <a:t>kg·m-2·s-1)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s-ES" sz="2000" dirty="0" err="1"/>
              <a:t>All</a:t>
            </a:r>
            <a:r>
              <a:rPr lang="es-ES" sz="2000" dirty="0"/>
              <a:t> </a:t>
            </a:r>
            <a:r>
              <a:rPr lang="es-ES" sz="2000" dirty="0" err="1"/>
              <a:t>pollutants</a:t>
            </a:r>
            <a:r>
              <a:rPr lang="es-ES" sz="2000" dirty="0"/>
              <a:t> </a:t>
            </a:r>
            <a:r>
              <a:rPr lang="es-ES" sz="2000" dirty="0" err="1"/>
              <a:t>follow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same</a:t>
            </a:r>
            <a:r>
              <a:rPr lang="es-ES" sz="2000" dirty="0"/>
              <a:t> </a:t>
            </a:r>
            <a:r>
              <a:rPr lang="es-ES" sz="2000" dirty="0" err="1"/>
              <a:t>naming</a:t>
            </a:r>
            <a:r>
              <a:rPr lang="es-ES" sz="2000" dirty="0"/>
              <a:t> </a:t>
            </a:r>
            <a:r>
              <a:rPr lang="es-ES" sz="2000" dirty="0" err="1"/>
              <a:t>convention</a:t>
            </a:r>
            <a:endParaRPr lang="es-E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19630" r="4815" b="37506"/>
          <a:stretch/>
        </p:blipFill>
        <p:spPr>
          <a:xfrm>
            <a:off x="4233334" y="1444381"/>
            <a:ext cx="4786490" cy="1469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8988" r="30493" b="15975"/>
          <a:stretch/>
        </p:blipFill>
        <p:spPr>
          <a:xfrm>
            <a:off x="4895566" y="2943840"/>
            <a:ext cx="3601155" cy="160992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239912" y="2591203"/>
            <a:ext cx="1320800" cy="73697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31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Emission data library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738081"/>
              </p:ext>
            </p:extLst>
          </p:nvPr>
        </p:nvGraphicFramePr>
        <p:xfrm>
          <a:off x="7603" y="1576990"/>
          <a:ext cx="9143998" cy="5068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297">
                  <a:extLst>
                    <a:ext uri="{9D8B030D-6E8A-4147-A177-3AD203B41FA5}">
                      <a16:colId xmlns:a16="http://schemas.microsoft.com/office/drawing/2014/main" val="1126871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28394534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310031732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961891000"/>
                    </a:ext>
                  </a:extLst>
                </a:gridCol>
                <a:gridCol w="2115801">
                  <a:extLst>
                    <a:ext uri="{9D8B030D-6E8A-4147-A177-3AD203B41FA5}">
                      <a16:colId xmlns:a16="http://schemas.microsoft.com/office/drawing/2014/main" val="3622920824"/>
                    </a:ext>
                  </a:extLst>
                </a:gridCol>
              </a:tblGrid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Name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Sources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Spatial res/</a:t>
                      </a:r>
                      <a:r>
                        <a:rPr lang="en-GB" sz="1800" dirty="0" err="1">
                          <a:effectLst/>
                        </a:rPr>
                        <a:t>cov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Temporal res/</a:t>
                      </a:r>
                      <a:r>
                        <a:rPr lang="en-GB" sz="1800" dirty="0" err="1">
                          <a:effectLst/>
                        </a:rPr>
                        <a:t>cov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Reference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1061389811"/>
                  </a:ext>
                </a:extLst>
              </a:tr>
              <a:tr h="3597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EDGARv4.3.2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Anthropogenic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Global (0.1x0.1)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Annual (1970 – 2012) Monthly (2010)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Cripa</a:t>
                      </a:r>
                      <a:r>
                        <a:rPr lang="en-GB" sz="1800" dirty="0">
                          <a:effectLst/>
                        </a:rPr>
                        <a:t> et al. (2018)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Huang et al. (2017)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2379967386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CEDS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Anthropogenic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Global (0.5x0.5)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Monthly (1851 – 2014)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Hoesly et al. (2018)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3044082637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ECLIPSEv5.a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Anthropogenic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Global (0.5x0.5)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Monthly (1990 - 2050)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Klimont et al. (2017)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3481760811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HTAPv2.2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Anthropogenic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Global (0.1x0.1)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Monthly (2008 and 2010)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Janssens-Maenhout et al. (2015)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3439597927"/>
                  </a:ext>
                </a:extLst>
              </a:tr>
              <a:tr h="1602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GFASv1.2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Biomass burning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Global (0.1x0.1)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Daily (2012-present)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Kaiser et al. (2012)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547143816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Carn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Volcanoes (degassing)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Point sources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Annual (2005 – 2015)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Carn et al. (2017)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3982783714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Wiedinmyer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Open air trash burning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Global (0.1x0.1)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Annual (2010)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Wiedinmyer et al. (2014)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3463894299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TNO_MACC-iii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Anthropogenic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Regional (0.0625*0.125)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Annual (2000 – 2011)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Kuenen et al. (2014)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439691480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EMEP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Anthropogenic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Regional (0.1x0.1)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Annual (2000 – 2016) 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Mareckova</a:t>
                      </a:r>
                      <a:r>
                        <a:rPr lang="en-GB" sz="1800" dirty="0">
                          <a:effectLst/>
                        </a:rPr>
                        <a:t> et al. (2017)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31147004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993475"/>
            <a:ext cx="9151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Multiple up-to-date gridded emission inventories available to the user</a:t>
            </a:r>
            <a:endParaRPr lang="en-GB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6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/>
              <a:t>Spatial</a:t>
            </a:r>
            <a:r>
              <a:rPr lang="es-ES" sz="3600" dirty="0"/>
              <a:t> </a:t>
            </a:r>
            <a:r>
              <a:rPr lang="es-ES" sz="3600" dirty="0" err="1"/>
              <a:t>regridding</a:t>
            </a:r>
            <a:endParaRPr lang="es-ES" sz="3500" b="1" dirty="0"/>
          </a:p>
        </p:txBody>
      </p:sp>
      <p:pic>
        <p:nvPicPr>
          <p:cNvPr id="20" name="Imagen 21" descr="Captura de pantalla 2018-04-24 a las 20.25.56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t="2417" b="840"/>
          <a:stretch/>
        </p:blipFill>
        <p:spPr>
          <a:xfrm>
            <a:off x="5054600" y="1203304"/>
            <a:ext cx="3874918" cy="1193842"/>
          </a:xfrm>
          <a:prstGeom prst="rect">
            <a:avLst/>
          </a:prstGeom>
        </p:spPr>
      </p:pic>
      <p:sp>
        <p:nvSpPr>
          <p:cNvPr id="22" name="Rectángulo 22"/>
          <p:cNvSpPr/>
          <p:nvPr/>
        </p:nvSpPr>
        <p:spPr>
          <a:xfrm>
            <a:off x="0" y="1005203"/>
            <a:ext cx="47371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User defined destination working domain:</a:t>
            </a:r>
            <a:endParaRPr lang="es-ES" sz="2000" b="1" dirty="0"/>
          </a:p>
          <a:p>
            <a:pPr marL="285750" indent="-285750">
              <a:buFont typeface="Arial"/>
              <a:buChar char="•"/>
            </a:pPr>
            <a:r>
              <a:rPr lang="es-ES" dirty="0" err="1"/>
              <a:t>Conservative</a:t>
            </a:r>
            <a:r>
              <a:rPr lang="es-ES" dirty="0"/>
              <a:t> </a:t>
            </a:r>
            <a:r>
              <a:rPr lang="es-ES" dirty="0" err="1"/>
              <a:t>regridding</a:t>
            </a:r>
            <a:r>
              <a:rPr lang="es-ES" dirty="0"/>
              <a:t> (ESMF)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/>
              <a:t>Multiple</a:t>
            </a:r>
            <a:r>
              <a:rPr lang="es-ES" dirty="0"/>
              <a:t> </a:t>
            </a:r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resolutions</a:t>
            </a:r>
            <a:r>
              <a:rPr lang="es-E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/>
              <a:t>Multiple</a:t>
            </a:r>
            <a:r>
              <a:rPr lang="es-ES" dirty="0"/>
              <a:t> </a:t>
            </a:r>
            <a:r>
              <a:rPr lang="es-ES" dirty="0" err="1"/>
              <a:t>projections</a:t>
            </a:r>
            <a:r>
              <a:rPr lang="es-ES" dirty="0"/>
              <a:t>: regular </a:t>
            </a:r>
            <a:r>
              <a:rPr lang="es-ES" dirty="0" err="1"/>
              <a:t>lat-lon</a:t>
            </a:r>
            <a:r>
              <a:rPr lang="es-ES" dirty="0"/>
              <a:t>, </a:t>
            </a:r>
            <a:r>
              <a:rPr lang="es-ES" dirty="0" err="1"/>
              <a:t>rotated</a:t>
            </a:r>
            <a:r>
              <a:rPr lang="es-ES" dirty="0"/>
              <a:t> </a:t>
            </a:r>
            <a:r>
              <a:rPr lang="es-ES" dirty="0" err="1"/>
              <a:t>lat-lon</a:t>
            </a:r>
            <a:r>
              <a:rPr lang="es-ES" dirty="0"/>
              <a:t>, </a:t>
            </a:r>
            <a:r>
              <a:rPr lang="es-ES" dirty="0" err="1"/>
              <a:t>mercator</a:t>
            </a:r>
            <a:r>
              <a:rPr lang="es-ES" dirty="0"/>
              <a:t>, </a:t>
            </a:r>
            <a:r>
              <a:rPr lang="es-ES" dirty="0" err="1"/>
              <a:t>lambert</a:t>
            </a:r>
            <a:r>
              <a:rPr lang="es-ES" dirty="0"/>
              <a:t> </a:t>
            </a:r>
            <a:r>
              <a:rPr lang="es-ES" dirty="0" err="1"/>
              <a:t>conformal</a:t>
            </a:r>
            <a:r>
              <a:rPr lang="es-ES" dirty="0"/>
              <a:t> </a:t>
            </a:r>
            <a:r>
              <a:rPr lang="es-ES" dirty="0" err="1"/>
              <a:t>conic</a:t>
            </a:r>
            <a:endParaRPr lang="es-ES" dirty="0"/>
          </a:p>
        </p:txBody>
      </p:sp>
      <p:sp>
        <p:nvSpPr>
          <p:cNvPr id="25" name="Rectangle 24"/>
          <p:cNvSpPr/>
          <p:nvPr/>
        </p:nvSpPr>
        <p:spPr>
          <a:xfrm>
            <a:off x="-1" y="3355472"/>
            <a:ext cx="1411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Regular </a:t>
            </a:r>
            <a:r>
              <a:rPr lang="es-ES" sz="1600" dirty="0" err="1"/>
              <a:t>lat-lon</a:t>
            </a:r>
            <a:endParaRPr lang="es-ES" sz="1600" dirty="0"/>
          </a:p>
          <a:p>
            <a:pPr algn="ctr"/>
            <a:r>
              <a:rPr lang="es-ES" sz="1600" dirty="0"/>
              <a:t>(0.7*0.5 </a:t>
            </a:r>
            <a:r>
              <a:rPr lang="es-ES" sz="1600" dirty="0" err="1"/>
              <a:t>deg</a:t>
            </a:r>
            <a:r>
              <a:rPr lang="es-ES" sz="1600" dirty="0"/>
              <a:t>)</a:t>
            </a:r>
            <a:endParaRPr lang="en-GB" sz="1600" dirty="0"/>
          </a:p>
        </p:txBody>
      </p:sp>
      <p:sp>
        <p:nvSpPr>
          <p:cNvPr id="30" name="Rectangle 29"/>
          <p:cNvSpPr/>
          <p:nvPr/>
        </p:nvSpPr>
        <p:spPr>
          <a:xfrm>
            <a:off x="7760979" y="3355472"/>
            <a:ext cx="1423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err="1"/>
              <a:t>Rotated</a:t>
            </a:r>
            <a:r>
              <a:rPr lang="es-ES" sz="1600" dirty="0"/>
              <a:t> </a:t>
            </a:r>
            <a:r>
              <a:rPr lang="es-ES" sz="1600" dirty="0" err="1"/>
              <a:t>lat-lon</a:t>
            </a:r>
            <a:endParaRPr lang="es-ES" sz="1600" dirty="0"/>
          </a:p>
          <a:p>
            <a:pPr algn="ctr"/>
            <a:r>
              <a:rPr lang="es-ES" sz="1600" dirty="0"/>
              <a:t>(0.1*0.1 </a:t>
            </a:r>
            <a:r>
              <a:rPr lang="es-ES" sz="1600" dirty="0" err="1"/>
              <a:t>deg</a:t>
            </a:r>
            <a:r>
              <a:rPr lang="es-ES" sz="1600" dirty="0"/>
              <a:t>)</a:t>
            </a:r>
            <a:endParaRPr lang="en-GB" sz="1600" dirty="0"/>
          </a:p>
        </p:txBody>
      </p:sp>
      <p:sp>
        <p:nvSpPr>
          <p:cNvPr id="31" name="Rectangle 30"/>
          <p:cNvSpPr/>
          <p:nvPr/>
        </p:nvSpPr>
        <p:spPr>
          <a:xfrm>
            <a:off x="7716399" y="5393755"/>
            <a:ext cx="15130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Lambert </a:t>
            </a:r>
            <a:r>
              <a:rPr lang="es-ES" sz="1600" dirty="0" err="1"/>
              <a:t>conformal</a:t>
            </a:r>
            <a:r>
              <a:rPr lang="es-ES" sz="1600" dirty="0"/>
              <a:t> </a:t>
            </a:r>
            <a:r>
              <a:rPr lang="es-ES" sz="1600" dirty="0" err="1"/>
              <a:t>conic</a:t>
            </a:r>
            <a:endParaRPr lang="es-ES" sz="1600" dirty="0"/>
          </a:p>
          <a:p>
            <a:pPr algn="ctr"/>
            <a:r>
              <a:rPr lang="es-ES" sz="1600" dirty="0"/>
              <a:t>(4kmx4km)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1461"/>
          <a:stretch/>
        </p:blipFill>
        <p:spPr>
          <a:xfrm>
            <a:off x="1091098" y="2712428"/>
            <a:ext cx="6961804" cy="1870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925" y="4751782"/>
            <a:ext cx="7069537" cy="21457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" y="5532255"/>
            <a:ext cx="151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err="1"/>
              <a:t>Mercator</a:t>
            </a:r>
            <a:endParaRPr lang="es-ES" sz="1600" dirty="0"/>
          </a:p>
          <a:p>
            <a:pPr algn="ctr"/>
            <a:r>
              <a:rPr lang="es-ES" sz="1600" dirty="0"/>
              <a:t>(50kmx50km)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3788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err="1"/>
              <a:t>Spatial</a:t>
            </a:r>
            <a:r>
              <a:rPr lang="es-ES" sz="3600" dirty="0"/>
              <a:t> </a:t>
            </a:r>
            <a:r>
              <a:rPr lang="es-ES" sz="3600" dirty="0" err="1"/>
              <a:t>regridding</a:t>
            </a:r>
            <a:endParaRPr lang="es-ES" sz="35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t="44222" r="52829" b="8222"/>
          <a:stretch/>
        </p:blipFill>
        <p:spPr>
          <a:xfrm>
            <a:off x="7584440" y="984895"/>
            <a:ext cx="1524953" cy="1511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37334" r="53611" b="15333"/>
          <a:stretch/>
        </p:blipFill>
        <p:spPr>
          <a:xfrm>
            <a:off x="5321282" y="1001259"/>
            <a:ext cx="1464428" cy="147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909" y="1452004"/>
            <a:ext cx="576818" cy="576818"/>
          </a:xfrm>
          <a:prstGeom prst="rect">
            <a:avLst/>
          </a:prstGeom>
        </p:spPr>
      </p:pic>
      <p:sp>
        <p:nvSpPr>
          <p:cNvPr id="19" name="Rectángulo 22"/>
          <p:cNvSpPr/>
          <p:nvPr/>
        </p:nvSpPr>
        <p:spPr>
          <a:xfrm>
            <a:off x="0" y="984895"/>
            <a:ext cx="529220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Designing and adjusting the emission modelling 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Combination of multiple emission inventories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Country-specific scaling factors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Country-specific masks</a:t>
            </a:r>
            <a:endParaRPr lang="es-ES" dirty="0"/>
          </a:p>
        </p:txBody>
      </p:sp>
      <p:sp>
        <p:nvSpPr>
          <p:cNvPr id="17" name="Rectangle 16"/>
          <p:cNvSpPr/>
          <p:nvPr/>
        </p:nvSpPr>
        <p:spPr>
          <a:xfrm>
            <a:off x="409142" y="3266241"/>
            <a:ext cx="1145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HTAPv2.2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1909" t="4445" r="78489" b="49443"/>
          <a:stretch/>
        </p:blipFill>
        <p:spPr>
          <a:xfrm>
            <a:off x="672882" y="2635632"/>
            <a:ext cx="618475" cy="5969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380327" y="3123666"/>
            <a:ext cx="1763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HTAPv2.2 + GFASv1.2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21799" t="6110" r="58880" b="50721"/>
          <a:stretch/>
        </p:blipFill>
        <p:spPr>
          <a:xfrm>
            <a:off x="7957363" y="2610232"/>
            <a:ext cx="609600" cy="5588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7420" y="4323596"/>
            <a:ext cx="1549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HTAPv2.2 </a:t>
            </a:r>
          </a:p>
          <a:p>
            <a:pPr algn="ctr"/>
            <a:r>
              <a:rPr lang="en-GB" b="1" dirty="0"/>
              <a:t>(China x5, India x0.5)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40217" t="6103" r="40462" b="51709"/>
          <a:stretch/>
        </p:blipFill>
        <p:spPr>
          <a:xfrm>
            <a:off x="677320" y="3796546"/>
            <a:ext cx="609599" cy="546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380327" y="4387096"/>
            <a:ext cx="1763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HTAPv2.2 </a:t>
            </a:r>
          </a:p>
          <a:p>
            <a:pPr algn="ctr"/>
            <a:r>
              <a:rPr lang="en-GB" b="1" dirty="0"/>
              <a:t>(China and India masked out)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60330" t="5180" r="21154" b="51709"/>
          <a:stretch/>
        </p:blipFill>
        <p:spPr>
          <a:xfrm>
            <a:off x="7970063" y="3829050"/>
            <a:ext cx="584200" cy="55804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43600" y="5738223"/>
            <a:ext cx="3140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ECLIPSEv5.a (China and India)</a:t>
            </a:r>
          </a:p>
          <a:p>
            <a:r>
              <a:rPr lang="en-GB" b="1" dirty="0"/>
              <a:t>HTAPv2.2 (other countries)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l="79141" t="6272" r="1941" b="51709"/>
          <a:stretch/>
        </p:blipFill>
        <p:spPr>
          <a:xfrm>
            <a:off x="5972911" y="5194301"/>
            <a:ext cx="596899" cy="543922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0" b="15661"/>
          <a:stretch/>
        </p:blipFill>
        <p:spPr bwMode="auto">
          <a:xfrm>
            <a:off x="1700512" y="2523779"/>
            <a:ext cx="2682419" cy="129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3" b="15986"/>
          <a:stretch/>
        </p:blipFill>
        <p:spPr bwMode="auto">
          <a:xfrm>
            <a:off x="4764486" y="2533823"/>
            <a:ext cx="2683011" cy="129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0" b="15987"/>
          <a:stretch/>
        </p:blipFill>
        <p:spPr bwMode="auto">
          <a:xfrm>
            <a:off x="1699877" y="3839879"/>
            <a:ext cx="2683011" cy="129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15928"/>
          <a:stretch/>
        </p:blipFill>
        <p:spPr bwMode="auto">
          <a:xfrm>
            <a:off x="4755798" y="3843341"/>
            <a:ext cx="2709043" cy="129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84886" r="18778" b="4107"/>
          <a:stretch/>
        </p:blipFill>
        <p:spPr bwMode="auto">
          <a:xfrm>
            <a:off x="2970213" y="6438289"/>
            <a:ext cx="3203575" cy="41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b="15110"/>
          <a:stretch/>
        </p:blipFill>
        <p:spPr bwMode="auto">
          <a:xfrm>
            <a:off x="3231974" y="5148822"/>
            <a:ext cx="2680053" cy="129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88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8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Temporal </a:t>
            </a:r>
            <a:r>
              <a:rPr lang="es-ES" sz="3600" dirty="0" err="1"/>
              <a:t>distribution</a:t>
            </a:r>
            <a:endParaRPr lang="es-ES" sz="3500" b="1" dirty="0"/>
          </a:p>
        </p:txBody>
      </p:sp>
      <p:sp>
        <p:nvSpPr>
          <p:cNvPr id="19" name="Rectángulo 22"/>
          <p:cNvSpPr/>
          <p:nvPr/>
        </p:nvSpPr>
        <p:spPr>
          <a:xfrm>
            <a:off x="1" y="961486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/>
              <a:t>From</a:t>
            </a:r>
            <a:r>
              <a:rPr lang="es-ES" sz="2000" b="1" dirty="0"/>
              <a:t> anual to </a:t>
            </a:r>
            <a:r>
              <a:rPr lang="es-ES" sz="2000" b="1" dirty="0" err="1"/>
              <a:t>hourly</a:t>
            </a:r>
            <a:r>
              <a:rPr lang="es-ES" sz="2000" b="1" dirty="0"/>
              <a:t> </a:t>
            </a:r>
            <a:r>
              <a:rPr lang="es-ES" sz="2000" b="1" dirty="0" err="1"/>
              <a:t>emissions</a:t>
            </a:r>
            <a:r>
              <a:rPr lang="es-ES" sz="2000" b="1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monthly</a:t>
            </a:r>
            <a:r>
              <a:rPr lang="es-ES" dirty="0"/>
              <a:t>, </a:t>
            </a:r>
            <a:r>
              <a:rPr lang="es-ES" dirty="0" err="1"/>
              <a:t>weekly</a:t>
            </a:r>
            <a:r>
              <a:rPr lang="es-ES" dirty="0"/>
              <a:t> and </a:t>
            </a:r>
            <a:r>
              <a:rPr lang="es-ES" dirty="0" err="1"/>
              <a:t>diurnal</a:t>
            </a:r>
            <a:r>
              <a:rPr lang="es-ES" dirty="0"/>
              <a:t> </a:t>
            </a:r>
            <a:r>
              <a:rPr lang="es-ES" dirty="0" err="1"/>
              <a:t>profiles</a:t>
            </a:r>
            <a:r>
              <a:rPr lang="es-ES" dirty="0"/>
              <a:t> per sector and </a:t>
            </a:r>
            <a:r>
              <a:rPr lang="es-ES" dirty="0" err="1"/>
              <a:t>pollutant</a:t>
            </a:r>
            <a:endParaRPr lang="es-ES" dirty="0"/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err="1"/>
              <a:t>World</a:t>
            </a:r>
            <a:r>
              <a:rPr lang="es-ES" dirty="0"/>
              <a:t> time </a:t>
            </a:r>
            <a:r>
              <a:rPr lang="es-ES" dirty="0" err="1"/>
              <a:t>zones</a:t>
            </a:r>
            <a:r>
              <a:rPr lang="es-ES" dirty="0"/>
              <a:t> and </a:t>
            </a:r>
            <a:r>
              <a:rPr lang="es-ES" dirty="0" err="1"/>
              <a:t>daylight</a:t>
            </a:r>
            <a:r>
              <a:rPr lang="es-ES" dirty="0"/>
              <a:t> </a:t>
            </a:r>
            <a:r>
              <a:rPr lang="es-ES" dirty="0" err="1"/>
              <a:t>saving</a:t>
            </a:r>
            <a:r>
              <a:rPr lang="es-ES" dirty="0"/>
              <a:t>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170" t="61784" r="31062" b="3830"/>
          <a:stretch/>
        </p:blipFill>
        <p:spPr>
          <a:xfrm>
            <a:off x="4628448" y="3662307"/>
            <a:ext cx="4436532" cy="3178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7" y="3854586"/>
            <a:ext cx="4298460" cy="2888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40" t="71698" r="15441" b="15533"/>
          <a:stretch/>
        </p:blipFill>
        <p:spPr>
          <a:xfrm>
            <a:off x="7778048" y="3854586"/>
            <a:ext cx="1359223" cy="14599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B48306-1571-654C-BDAA-A42BA6E25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094" y="1799883"/>
            <a:ext cx="2187584" cy="14410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6D677C-0EEB-0040-8758-DEEAE2A5F7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00" t="22609" r="8991"/>
          <a:stretch/>
        </p:blipFill>
        <p:spPr>
          <a:xfrm rot="16200000">
            <a:off x="4838601" y="1593719"/>
            <a:ext cx="1441070" cy="1853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5E5724-BB60-1D48-A2BF-DE2767EB9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03" y="1641293"/>
            <a:ext cx="3640753" cy="18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14433</TotalTime>
  <Words>1248</Words>
  <Application>Microsoft Macintosh PowerPoint</Application>
  <PresentationFormat>Presentación en pantalla (4:3)</PresentationFormat>
  <Paragraphs>323</Paragraphs>
  <Slides>18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Helvetica</vt:lpstr>
      <vt:lpstr>Times New Roman</vt:lpstr>
      <vt:lpstr>Tema de Office</vt:lpstr>
      <vt:lpstr>HERMESv3: A stand-alone multiscale atmospheric emission model   Marc  Guevara, Carles Tena, Manuel Porquet, Oriol Jorba, Carlos Pérez-García Pando </vt:lpstr>
      <vt:lpstr>Motivation</vt:lpstr>
      <vt:lpstr>HERMESv3</vt:lpstr>
      <vt:lpstr>General structure of the HERMESv3_GR</vt:lpstr>
      <vt:lpstr>Emission inventory pre-proccesing</vt:lpstr>
      <vt:lpstr>Emission data library</vt:lpstr>
      <vt:lpstr>Spatial regridding</vt:lpstr>
      <vt:lpstr>Spatial regridding</vt:lpstr>
      <vt:lpstr>Temporal distribution</vt:lpstr>
      <vt:lpstr>Temporal distribution</vt:lpstr>
      <vt:lpstr>Speciation and writing</vt:lpstr>
      <vt:lpstr>Technical Implementation</vt:lpstr>
      <vt:lpstr>Applications</vt:lpstr>
      <vt:lpstr>HERMESv3_BU: Road transport</vt:lpstr>
      <vt:lpstr>Code Availability</vt:lpstr>
      <vt:lpstr>marc.guevara@bsc.es </vt:lpstr>
      <vt:lpstr>Spatial regridding</vt:lpstr>
      <vt:lpstr>Vertical distribution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Usuario de Microsoft Office</cp:lastModifiedBy>
  <cp:revision>761</cp:revision>
  <dcterms:created xsi:type="dcterms:W3CDTF">2016-07-07T10:13:32Z</dcterms:created>
  <dcterms:modified xsi:type="dcterms:W3CDTF">2018-10-25T12:25:45Z</dcterms:modified>
</cp:coreProperties>
</file>