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5" r:id="rId2"/>
  </p:sldMasterIdLst>
  <p:notesMasterIdLst>
    <p:notesMasterId r:id="rId21"/>
  </p:notesMasterIdLst>
  <p:handoutMasterIdLst>
    <p:handoutMasterId r:id="rId22"/>
  </p:handoutMasterIdLst>
  <p:sldIdLst>
    <p:sldId id="317" r:id="rId3"/>
    <p:sldId id="410" r:id="rId4"/>
    <p:sldId id="414" r:id="rId5"/>
    <p:sldId id="451" r:id="rId6"/>
    <p:sldId id="466" r:id="rId7"/>
    <p:sldId id="459" r:id="rId8"/>
    <p:sldId id="454" r:id="rId9"/>
    <p:sldId id="424" r:id="rId10"/>
    <p:sldId id="462" r:id="rId11"/>
    <p:sldId id="426" r:id="rId12"/>
    <p:sldId id="467" r:id="rId13"/>
    <p:sldId id="453" r:id="rId14"/>
    <p:sldId id="456" r:id="rId15"/>
    <p:sldId id="432" r:id="rId16"/>
    <p:sldId id="444" r:id="rId17"/>
    <p:sldId id="418" r:id="rId18"/>
    <p:sldId id="461" r:id="rId19"/>
    <p:sldId id="419" r:id="rId20"/>
  </p:sldIdLst>
  <p:sldSz cx="9144000" cy="6858000" type="screen4x3"/>
  <p:notesSz cx="10234613" cy="7099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90"/>
    <a:srgbClr val="BF9000"/>
    <a:srgbClr val="A0A004"/>
    <a:srgbClr val="EAB200"/>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098" autoAdjust="0"/>
    <p:restoredTop sz="91690" autoAdjust="0"/>
  </p:normalViewPr>
  <p:slideViewPr>
    <p:cSldViewPr snapToGrid="0">
      <p:cViewPr varScale="1">
        <p:scale>
          <a:sx n="67" d="100"/>
          <a:sy n="67" d="100"/>
        </p:scale>
        <p:origin x="1502" y="48"/>
      </p:cViewPr>
      <p:guideLst>
        <p:guide orient="horz" pos="2160"/>
        <p:guide pos="2880"/>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4434999" cy="354965"/>
          </a:xfrm>
          <a:prstGeom prst="rect">
            <a:avLst/>
          </a:prstGeom>
        </p:spPr>
        <p:txBody>
          <a:bodyPr vert="horz" lIns="94759" tIns="47380" rIns="94759" bIns="47380" rtlCol="0"/>
          <a:lstStyle>
            <a:lvl1pPr algn="l">
              <a:defRPr sz="1200"/>
            </a:lvl1pPr>
          </a:lstStyle>
          <a:p>
            <a:endParaRPr lang="es-ES"/>
          </a:p>
        </p:txBody>
      </p:sp>
      <p:sp>
        <p:nvSpPr>
          <p:cNvPr id="3" name="2 Marcador de fecha"/>
          <p:cNvSpPr>
            <a:spLocks noGrp="1"/>
          </p:cNvSpPr>
          <p:nvPr>
            <p:ph type="dt" sz="quarter" idx="1"/>
          </p:nvPr>
        </p:nvSpPr>
        <p:spPr>
          <a:xfrm>
            <a:off x="5797247" y="0"/>
            <a:ext cx="4434999" cy="354965"/>
          </a:xfrm>
          <a:prstGeom prst="rect">
            <a:avLst/>
          </a:prstGeom>
        </p:spPr>
        <p:txBody>
          <a:bodyPr vert="horz" lIns="94759" tIns="47380" rIns="94759" bIns="47380" rtlCol="0"/>
          <a:lstStyle>
            <a:lvl1pPr algn="r">
              <a:defRPr sz="1200"/>
            </a:lvl1pPr>
          </a:lstStyle>
          <a:p>
            <a:fld id="{32A7EB00-FE13-433A-8C23-5838151B05C5}" type="datetimeFigureOut">
              <a:rPr lang="es-ES" smtClean="0"/>
              <a:t>04/12/2017</a:t>
            </a:fld>
            <a:endParaRPr lang="es-ES"/>
          </a:p>
        </p:txBody>
      </p:sp>
      <p:sp>
        <p:nvSpPr>
          <p:cNvPr id="4" name="3 Marcador de pie de página"/>
          <p:cNvSpPr>
            <a:spLocks noGrp="1"/>
          </p:cNvSpPr>
          <p:nvPr>
            <p:ph type="ftr" sz="quarter" idx="2"/>
          </p:nvPr>
        </p:nvSpPr>
        <p:spPr>
          <a:xfrm>
            <a:off x="1" y="6743104"/>
            <a:ext cx="4434999" cy="354965"/>
          </a:xfrm>
          <a:prstGeom prst="rect">
            <a:avLst/>
          </a:prstGeom>
        </p:spPr>
        <p:txBody>
          <a:bodyPr vert="horz" lIns="94759" tIns="47380" rIns="94759" bIns="4738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5797247" y="6743104"/>
            <a:ext cx="4434999" cy="354965"/>
          </a:xfrm>
          <a:prstGeom prst="rect">
            <a:avLst/>
          </a:prstGeom>
        </p:spPr>
        <p:txBody>
          <a:bodyPr vert="horz" lIns="94759" tIns="47380" rIns="94759" bIns="47380" rtlCol="0" anchor="b"/>
          <a:lstStyle>
            <a:lvl1pPr algn="r">
              <a:defRPr sz="1200"/>
            </a:lvl1pPr>
          </a:lstStyle>
          <a:p>
            <a:fld id="{B909CFE7-3190-493A-9E9C-0E9B519C1730}" type="slidenum">
              <a:rPr lang="es-ES" smtClean="0"/>
              <a:t>‹Nº›</a:t>
            </a:fld>
            <a:endParaRPr lang="es-ES"/>
          </a:p>
        </p:txBody>
      </p:sp>
    </p:spTree>
    <p:extLst>
      <p:ext uri="{BB962C8B-B14F-4D97-AF65-F5344CB8AC3E}">
        <p14:creationId xmlns:p14="http://schemas.microsoft.com/office/powerpoint/2010/main" val="3911814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1"/>
            <a:ext cx="4434890" cy="354799"/>
          </a:xfrm>
          <a:prstGeom prst="rect">
            <a:avLst/>
          </a:prstGeom>
        </p:spPr>
        <p:txBody>
          <a:bodyPr vert="horz" lIns="94759" tIns="47380" rIns="94759" bIns="47380" rtlCol="0"/>
          <a:lstStyle>
            <a:lvl1pPr algn="l">
              <a:defRPr sz="1200"/>
            </a:lvl1pPr>
          </a:lstStyle>
          <a:p>
            <a:endParaRPr lang="es-ES"/>
          </a:p>
        </p:txBody>
      </p:sp>
      <p:sp>
        <p:nvSpPr>
          <p:cNvPr id="3" name="2 Marcador de fecha"/>
          <p:cNvSpPr>
            <a:spLocks noGrp="1"/>
          </p:cNvSpPr>
          <p:nvPr>
            <p:ph type="dt" idx="1"/>
          </p:nvPr>
        </p:nvSpPr>
        <p:spPr>
          <a:xfrm>
            <a:off x="5796451" y="1"/>
            <a:ext cx="4436527" cy="354799"/>
          </a:xfrm>
          <a:prstGeom prst="rect">
            <a:avLst/>
          </a:prstGeom>
        </p:spPr>
        <p:txBody>
          <a:bodyPr vert="horz" lIns="94759" tIns="47380" rIns="94759" bIns="47380" rtlCol="0"/>
          <a:lstStyle>
            <a:lvl1pPr algn="r">
              <a:defRPr sz="1200"/>
            </a:lvl1pPr>
          </a:lstStyle>
          <a:p>
            <a:fld id="{C10F7DCB-4DC3-408D-9762-3CCA63DC6727}" type="datetimeFigureOut">
              <a:rPr lang="es-ES" smtClean="0"/>
              <a:t>04/12/2017</a:t>
            </a:fld>
            <a:endParaRPr lang="es-ES"/>
          </a:p>
        </p:txBody>
      </p:sp>
      <p:sp>
        <p:nvSpPr>
          <p:cNvPr id="4" name="3 Marcador de imagen de diapositiva"/>
          <p:cNvSpPr>
            <a:spLocks noGrp="1" noRot="1" noChangeAspect="1"/>
          </p:cNvSpPr>
          <p:nvPr>
            <p:ph type="sldImg" idx="2"/>
          </p:nvPr>
        </p:nvSpPr>
        <p:spPr>
          <a:xfrm>
            <a:off x="3341688" y="531813"/>
            <a:ext cx="3551237" cy="2663825"/>
          </a:xfrm>
          <a:prstGeom prst="rect">
            <a:avLst/>
          </a:prstGeom>
          <a:noFill/>
          <a:ln w="12700">
            <a:solidFill>
              <a:prstClr val="black"/>
            </a:solidFill>
          </a:ln>
        </p:spPr>
        <p:txBody>
          <a:bodyPr vert="horz" lIns="94759" tIns="47380" rIns="94759" bIns="47380" rtlCol="0" anchor="ctr"/>
          <a:lstStyle/>
          <a:p>
            <a:endParaRPr lang="es-ES"/>
          </a:p>
        </p:txBody>
      </p:sp>
      <p:sp>
        <p:nvSpPr>
          <p:cNvPr id="5" name="4 Marcador de notas"/>
          <p:cNvSpPr>
            <a:spLocks noGrp="1"/>
          </p:cNvSpPr>
          <p:nvPr>
            <p:ph type="body" sz="quarter" idx="3"/>
          </p:nvPr>
        </p:nvSpPr>
        <p:spPr>
          <a:xfrm>
            <a:off x="1022807" y="3372251"/>
            <a:ext cx="8189000" cy="3194851"/>
          </a:xfrm>
          <a:prstGeom prst="rect">
            <a:avLst/>
          </a:prstGeom>
        </p:spPr>
        <p:txBody>
          <a:bodyPr vert="horz" lIns="94759" tIns="47380" rIns="94759" bIns="4738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6742844"/>
            <a:ext cx="4434890" cy="354799"/>
          </a:xfrm>
          <a:prstGeom prst="rect">
            <a:avLst/>
          </a:prstGeom>
        </p:spPr>
        <p:txBody>
          <a:bodyPr vert="horz" lIns="94759" tIns="47380" rIns="94759" bIns="4738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5796451" y="6742844"/>
            <a:ext cx="4436527" cy="354799"/>
          </a:xfrm>
          <a:prstGeom prst="rect">
            <a:avLst/>
          </a:prstGeom>
        </p:spPr>
        <p:txBody>
          <a:bodyPr vert="horz" lIns="94759" tIns="47380" rIns="94759" bIns="47380" rtlCol="0" anchor="b"/>
          <a:lstStyle>
            <a:lvl1pPr algn="r">
              <a:defRPr sz="1200"/>
            </a:lvl1pPr>
          </a:lstStyle>
          <a:p>
            <a:fld id="{1E505B7E-3C25-48B8-8DBC-8A93571A1479}" type="slidenum">
              <a:rPr lang="es-ES" smtClean="0"/>
              <a:t>‹Nº›</a:t>
            </a:fld>
            <a:endParaRPr lang="es-ES"/>
          </a:p>
        </p:txBody>
      </p:sp>
    </p:spTree>
    <p:extLst>
      <p:ext uri="{BB962C8B-B14F-4D97-AF65-F5344CB8AC3E}">
        <p14:creationId xmlns:p14="http://schemas.microsoft.com/office/powerpoint/2010/main" val="2556857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2</a:t>
            </a:fld>
            <a:endParaRPr lang="es-ES"/>
          </a:p>
        </p:txBody>
      </p:sp>
    </p:spTree>
    <p:extLst>
      <p:ext uri="{BB962C8B-B14F-4D97-AF65-F5344CB8AC3E}">
        <p14:creationId xmlns:p14="http://schemas.microsoft.com/office/powerpoint/2010/main" val="2187775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11</a:t>
            </a:fld>
            <a:endParaRPr lang="es-ES"/>
          </a:p>
        </p:txBody>
      </p:sp>
    </p:spTree>
    <p:extLst>
      <p:ext uri="{BB962C8B-B14F-4D97-AF65-F5344CB8AC3E}">
        <p14:creationId xmlns:p14="http://schemas.microsoft.com/office/powerpoint/2010/main" val="4188700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992188" y="768350"/>
            <a:ext cx="5114925" cy="3835400"/>
          </a:xfrm>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2727946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992188" y="768350"/>
            <a:ext cx="5114925" cy="3835400"/>
          </a:xfrm>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795492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14</a:t>
            </a:fld>
            <a:endParaRPr lang="es-ES"/>
          </a:p>
        </p:txBody>
      </p:sp>
    </p:spTree>
    <p:extLst>
      <p:ext uri="{BB962C8B-B14F-4D97-AF65-F5344CB8AC3E}">
        <p14:creationId xmlns:p14="http://schemas.microsoft.com/office/powerpoint/2010/main" val="3391939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GB" dirty="0" smtClean="0"/>
              <a:t>Future research</a:t>
            </a:r>
            <a:r>
              <a:rPr lang="en-GB" baseline="0" dirty="0" smtClean="0"/>
              <a:t> lines</a:t>
            </a:r>
          </a:p>
          <a:p>
            <a:endParaRPr lang="en-GB" baseline="0" dirty="0" smtClean="0"/>
          </a:p>
          <a:p>
            <a:r>
              <a:rPr lang="en-GB" dirty="0" smtClean="0"/>
              <a:t>Sources</a:t>
            </a:r>
            <a:r>
              <a:rPr lang="en-GB" baseline="0" dirty="0" smtClean="0"/>
              <a:t> (natural vs </a:t>
            </a:r>
            <a:r>
              <a:rPr lang="en-GB" baseline="0" dirty="0" err="1" smtClean="0"/>
              <a:t>antho</a:t>
            </a:r>
            <a:r>
              <a:rPr lang="en-GB" baseline="0" dirty="0" smtClean="0"/>
              <a:t> – </a:t>
            </a:r>
            <a:r>
              <a:rPr lang="en-GB" baseline="0" dirty="0" err="1" smtClean="0"/>
              <a:t>minerology</a:t>
            </a:r>
            <a:r>
              <a:rPr lang="en-GB" baseline="0" dirty="0" smtClean="0"/>
              <a:t>) </a:t>
            </a:r>
          </a:p>
          <a:p>
            <a:r>
              <a:rPr lang="en-GB" dirty="0" err="1" smtClean="0"/>
              <a:t>Parameterizaed</a:t>
            </a:r>
            <a:r>
              <a:rPr lang="en-GB" baseline="0" dirty="0" smtClean="0"/>
              <a:t> vs </a:t>
            </a:r>
            <a:r>
              <a:rPr lang="en-GB" dirty="0" smtClean="0"/>
              <a:t>Explicit</a:t>
            </a:r>
            <a:r>
              <a:rPr lang="en-GB" baseline="0" dirty="0" smtClean="0"/>
              <a:t> convection</a:t>
            </a:r>
          </a:p>
          <a:p>
            <a:r>
              <a:rPr lang="en-GB" baseline="0" dirty="0" smtClean="0"/>
              <a:t>Multi-model ensembles</a:t>
            </a:r>
          </a:p>
          <a:p>
            <a:r>
              <a:rPr lang="en-GB" baseline="0" dirty="0" smtClean="0"/>
              <a:t>Reanalysis – to </a:t>
            </a:r>
            <a:r>
              <a:rPr lang="en-GB" baseline="0" dirty="0" err="1" smtClean="0"/>
              <a:t>conve</a:t>
            </a:r>
            <a:r>
              <a:rPr lang="en-GB" baseline="0" dirty="0" smtClean="0"/>
              <a:t> lack of information over Africa and Middle East</a:t>
            </a:r>
          </a:p>
          <a:p>
            <a:endParaRPr lang="en-GB" baseline="0" dirty="0" smtClean="0"/>
          </a:p>
          <a:p>
            <a:endParaRPr lang="en-GB" baseline="0" dirty="0" smtClean="0"/>
          </a:p>
          <a:p>
            <a:pPr marL="342900" lvl="1" indent="-342900">
              <a:spcBef>
                <a:spcPts val="600"/>
              </a:spcBef>
              <a:spcAft>
                <a:spcPts val="600"/>
              </a:spcAft>
              <a:buFont typeface="Wingdings" panose="05000000000000000000" pitchFamily="2" charset="2"/>
              <a:buChar char="§"/>
            </a:pPr>
            <a:r>
              <a:rPr lang="en-US" sz="2400" dirty="0" smtClean="0">
                <a:solidFill>
                  <a:srgbClr val="000000"/>
                </a:solidFill>
                <a:latin typeface="Calibri" panose="020F0502020204030204" pitchFamily="34" charset="0"/>
              </a:rPr>
              <a:t>Multi-model ensembles</a:t>
            </a:r>
          </a:p>
          <a:p>
            <a:pPr lvl="1">
              <a:spcBef>
                <a:spcPts val="600"/>
              </a:spcBef>
              <a:spcAft>
                <a:spcPts val="600"/>
              </a:spcAft>
              <a:buFont typeface="Symbol" panose="05050102010706020507" pitchFamily="18" charset="2"/>
              <a:buChar char="®"/>
            </a:pPr>
            <a:r>
              <a:rPr lang="es-ES_tradnl" sz="2400" i="1" dirty="0" smtClean="0">
                <a:solidFill>
                  <a:schemeClr val="tx1">
                    <a:lumMod val="65000"/>
                    <a:lumOff val="35000"/>
                  </a:schemeClr>
                </a:solidFill>
              </a:rPr>
              <a:t> to </a:t>
            </a:r>
            <a:r>
              <a:rPr lang="es-ES_tradnl" sz="2400" i="1" dirty="0" err="1" smtClean="0">
                <a:solidFill>
                  <a:schemeClr val="tx1">
                    <a:lumMod val="65000"/>
                    <a:lumOff val="35000"/>
                  </a:schemeClr>
                </a:solidFill>
              </a:rPr>
              <a:t>constrain</a:t>
            </a:r>
            <a:r>
              <a:rPr lang="es-ES_tradnl" sz="2400" i="1" dirty="0" smtClean="0">
                <a:solidFill>
                  <a:schemeClr val="tx1">
                    <a:lumMod val="65000"/>
                    <a:lumOff val="35000"/>
                  </a:schemeClr>
                </a:solidFill>
              </a:rPr>
              <a:t> </a:t>
            </a:r>
            <a:r>
              <a:rPr lang="es-ES_tradnl" sz="2400" i="1" dirty="0" err="1" smtClean="0">
                <a:solidFill>
                  <a:schemeClr val="tx1">
                    <a:lumMod val="65000"/>
                    <a:lumOff val="35000"/>
                  </a:schemeClr>
                </a:solidFill>
              </a:rPr>
              <a:t>the</a:t>
            </a:r>
            <a:r>
              <a:rPr lang="es-ES_tradnl" sz="2400" i="1" dirty="0" smtClean="0">
                <a:solidFill>
                  <a:schemeClr val="tx1">
                    <a:lumMod val="65000"/>
                    <a:lumOff val="35000"/>
                  </a:schemeClr>
                </a:solidFill>
              </a:rPr>
              <a:t> </a:t>
            </a:r>
            <a:r>
              <a:rPr lang="es-ES_tradnl" sz="2400" i="1" dirty="0" err="1" smtClean="0">
                <a:solidFill>
                  <a:schemeClr val="tx1">
                    <a:lumMod val="65000"/>
                    <a:lumOff val="35000"/>
                  </a:schemeClr>
                </a:solidFill>
              </a:rPr>
              <a:t>uncertainty</a:t>
            </a:r>
            <a:r>
              <a:rPr lang="es-ES_tradnl" sz="2400" i="1" dirty="0" smtClean="0">
                <a:solidFill>
                  <a:schemeClr val="tx1">
                    <a:lumMod val="65000"/>
                    <a:lumOff val="35000"/>
                  </a:schemeClr>
                </a:solidFill>
              </a:rPr>
              <a:t> </a:t>
            </a:r>
            <a:r>
              <a:rPr lang="es-ES_tradnl" sz="2400" i="1" dirty="0" err="1" smtClean="0">
                <a:solidFill>
                  <a:schemeClr val="tx1">
                    <a:lumMod val="65000"/>
                    <a:lumOff val="35000"/>
                  </a:schemeClr>
                </a:solidFill>
              </a:rPr>
              <a:t>associated</a:t>
            </a:r>
            <a:r>
              <a:rPr lang="es-ES_tradnl" sz="2400" i="1" dirty="0" smtClean="0">
                <a:solidFill>
                  <a:schemeClr val="tx1">
                    <a:lumMod val="65000"/>
                    <a:lumOff val="35000"/>
                  </a:schemeClr>
                </a:solidFill>
              </a:rPr>
              <a:t> to </a:t>
            </a:r>
            <a:r>
              <a:rPr lang="es-ES_tradnl" sz="2400" i="1" dirty="0" err="1" smtClean="0">
                <a:solidFill>
                  <a:schemeClr val="tx1">
                    <a:lumMod val="65000"/>
                    <a:lumOff val="35000"/>
                  </a:schemeClr>
                </a:solidFill>
              </a:rPr>
              <a:t>dust</a:t>
            </a:r>
            <a:r>
              <a:rPr lang="es-ES_tradnl" sz="2400" i="1" dirty="0" smtClean="0">
                <a:solidFill>
                  <a:schemeClr val="tx1">
                    <a:lumMod val="65000"/>
                    <a:lumOff val="35000"/>
                  </a:schemeClr>
                </a:solidFill>
              </a:rPr>
              <a:t> </a:t>
            </a:r>
            <a:r>
              <a:rPr lang="es-ES_tradnl" sz="2400" i="1" dirty="0" err="1" smtClean="0">
                <a:solidFill>
                  <a:schemeClr val="tx1">
                    <a:lumMod val="65000"/>
                    <a:lumOff val="35000"/>
                  </a:schemeClr>
                </a:solidFill>
              </a:rPr>
              <a:t>forecasts</a:t>
            </a:r>
            <a:endParaRPr lang="en-US" sz="2400" i="1" dirty="0" smtClean="0">
              <a:solidFill>
                <a:schemeClr val="tx1">
                  <a:lumMod val="65000"/>
                  <a:lumOff val="35000"/>
                </a:schemeClr>
              </a:solidFill>
            </a:endParaRPr>
          </a:p>
          <a:p>
            <a:endParaRPr lang="en-GB" baseline="0" dirty="0" smtClean="0"/>
          </a:p>
          <a:p>
            <a:endParaRPr lang="en-GB" baseline="0" dirty="0" smtClean="0"/>
          </a:p>
          <a:p>
            <a:r>
              <a:rPr lang="en-GB" baseline="0" dirty="0" smtClean="0"/>
              <a:t>New products!</a:t>
            </a:r>
          </a:p>
          <a:p>
            <a:r>
              <a:rPr lang="en-GB" baseline="0" dirty="0" err="1" smtClean="0"/>
              <a:t>DustClim</a:t>
            </a:r>
            <a:r>
              <a:rPr lang="en-GB" baseline="0" dirty="0" smtClean="0"/>
              <a:t> - COST</a:t>
            </a:r>
          </a:p>
          <a:p>
            <a:endParaRPr lang="en-GB" dirty="0"/>
          </a:p>
        </p:txBody>
      </p:sp>
      <p:sp>
        <p:nvSpPr>
          <p:cNvPr id="4" name="3 Marcador de número de diapositiva"/>
          <p:cNvSpPr>
            <a:spLocks noGrp="1"/>
          </p:cNvSpPr>
          <p:nvPr>
            <p:ph type="sldNum" sz="quarter" idx="10"/>
          </p:nvPr>
        </p:nvSpPr>
        <p:spPr/>
        <p:txBody>
          <a:bodyPr/>
          <a:lstStyle/>
          <a:p>
            <a:fld id="{90799E72-CB38-4F12-87EF-E621BD195274}" type="slidenum">
              <a:rPr lang="es-ES" smtClean="0"/>
              <a:t>15</a:t>
            </a:fld>
            <a:endParaRPr lang="es-ES"/>
          </a:p>
        </p:txBody>
      </p:sp>
    </p:spTree>
    <p:extLst>
      <p:ext uri="{BB962C8B-B14F-4D97-AF65-F5344CB8AC3E}">
        <p14:creationId xmlns:p14="http://schemas.microsoft.com/office/powerpoint/2010/main" val="1791858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GB" dirty="0" smtClean="0"/>
              <a:t>Future research</a:t>
            </a:r>
            <a:r>
              <a:rPr lang="en-GB" baseline="0" dirty="0" smtClean="0"/>
              <a:t> lines</a:t>
            </a:r>
          </a:p>
          <a:p>
            <a:endParaRPr lang="en-GB" baseline="0" dirty="0" smtClean="0"/>
          </a:p>
          <a:p>
            <a:r>
              <a:rPr lang="en-GB" dirty="0" smtClean="0"/>
              <a:t>Sources</a:t>
            </a:r>
            <a:r>
              <a:rPr lang="en-GB" baseline="0" dirty="0" smtClean="0"/>
              <a:t> (natural vs </a:t>
            </a:r>
            <a:r>
              <a:rPr lang="en-GB" baseline="0" dirty="0" err="1" smtClean="0"/>
              <a:t>antho</a:t>
            </a:r>
            <a:r>
              <a:rPr lang="en-GB" baseline="0" dirty="0" smtClean="0"/>
              <a:t> – </a:t>
            </a:r>
            <a:r>
              <a:rPr lang="en-GB" baseline="0" dirty="0" err="1" smtClean="0"/>
              <a:t>minerology</a:t>
            </a:r>
            <a:r>
              <a:rPr lang="en-GB" baseline="0" dirty="0" smtClean="0"/>
              <a:t>) </a:t>
            </a:r>
          </a:p>
          <a:p>
            <a:r>
              <a:rPr lang="en-GB" dirty="0" err="1" smtClean="0"/>
              <a:t>Parameterizaed</a:t>
            </a:r>
            <a:r>
              <a:rPr lang="en-GB" baseline="0" dirty="0" smtClean="0"/>
              <a:t> vs </a:t>
            </a:r>
            <a:r>
              <a:rPr lang="en-GB" dirty="0" smtClean="0"/>
              <a:t>Explicit</a:t>
            </a:r>
            <a:r>
              <a:rPr lang="en-GB" baseline="0" dirty="0" smtClean="0"/>
              <a:t> convection</a:t>
            </a:r>
          </a:p>
          <a:p>
            <a:r>
              <a:rPr lang="en-GB" baseline="0" dirty="0" smtClean="0"/>
              <a:t>Multi-model ensembles</a:t>
            </a:r>
          </a:p>
          <a:p>
            <a:r>
              <a:rPr lang="en-GB" baseline="0" dirty="0" smtClean="0"/>
              <a:t>Reanalysis – to </a:t>
            </a:r>
            <a:r>
              <a:rPr lang="en-GB" baseline="0" dirty="0" err="1" smtClean="0"/>
              <a:t>conve</a:t>
            </a:r>
            <a:r>
              <a:rPr lang="en-GB" baseline="0" dirty="0" smtClean="0"/>
              <a:t> lack of information over Africa and Middle East</a:t>
            </a:r>
          </a:p>
          <a:p>
            <a:endParaRPr lang="en-GB" baseline="0" dirty="0" smtClean="0"/>
          </a:p>
          <a:p>
            <a:r>
              <a:rPr lang="en-GB" baseline="0" dirty="0" smtClean="0"/>
              <a:t>New products!</a:t>
            </a:r>
          </a:p>
          <a:p>
            <a:r>
              <a:rPr lang="en-GB" baseline="0" dirty="0" err="1" smtClean="0"/>
              <a:t>DustClim</a:t>
            </a:r>
            <a:r>
              <a:rPr lang="en-GB" baseline="0" dirty="0" smtClean="0"/>
              <a:t> - COST</a:t>
            </a:r>
          </a:p>
          <a:p>
            <a:endParaRPr lang="en-GB" dirty="0"/>
          </a:p>
        </p:txBody>
      </p:sp>
      <p:sp>
        <p:nvSpPr>
          <p:cNvPr id="4" name="3 Marcador de número de diapositiva"/>
          <p:cNvSpPr>
            <a:spLocks noGrp="1"/>
          </p:cNvSpPr>
          <p:nvPr>
            <p:ph type="sldNum" sz="quarter" idx="10"/>
          </p:nvPr>
        </p:nvSpPr>
        <p:spPr/>
        <p:txBody>
          <a:bodyPr/>
          <a:lstStyle/>
          <a:p>
            <a:fld id="{90799E72-CB38-4F12-87EF-E621BD195274}" type="slidenum">
              <a:rPr lang="es-ES" smtClean="0"/>
              <a:t>16</a:t>
            </a:fld>
            <a:endParaRPr lang="es-ES"/>
          </a:p>
        </p:txBody>
      </p:sp>
    </p:spTree>
    <p:extLst>
      <p:ext uri="{BB962C8B-B14F-4D97-AF65-F5344CB8AC3E}">
        <p14:creationId xmlns:p14="http://schemas.microsoft.com/office/powerpoint/2010/main" val="2187775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GB" dirty="0" smtClean="0"/>
              <a:t>Future research</a:t>
            </a:r>
            <a:r>
              <a:rPr lang="en-GB" baseline="0" dirty="0" smtClean="0"/>
              <a:t> lines</a:t>
            </a:r>
          </a:p>
          <a:p>
            <a:endParaRPr lang="en-GB" baseline="0" dirty="0" smtClean="0"/>
          </a:p>
          <a:p>
            <a:r>
              <a:rPr lang="en-GB" dirty="0" smtClean="0"/>
              <a:t>Sources</a:t>
            </a:r>
            <a:r>
              <a:rPr lang="en-GB" baseline="0" dirty="0" smtClean="0"/>
              <a:t> (natural vs </a:t>
            </a:r>
            <a:r>
              <a:rPr lang="en-GB" baseline="0" dirty="0" err="1" smtClean="0"/>
              <a:t>antho</a:t>
            </a:r>
            <a:r>
              <a:rPr lang="en-GB" baseline="0" dirty="0" smtClean="0"/>
              <a:t> – </a:t>
            </a:r>
            <a:r>
              <a:rPr lang="en-GB" baseline="0" dirty="0" err="1" smtClean="0"/>
              <a:t>minerology</a:t>
            </a:r>
            <a:r>
              <a:rPr lang="en-GB" baseline="0" dirty="0" smtClean="0"/>
              <a:t>) </a:t>
            </a:r>
          </a:p>
          <a:p>
            <a:r>
              <a:rPr lang="en-GB" dirty="0" err="1" smtClean="0"/>
              <a:t>Parameterizaed</a:t>
            </a:r>
            <a:r>
              <a:rPr lang="en-GB" baseline="0" dirty="0" smtClean="0"/>
              <a:t> vs </a:t>
            </a:r>
            <a:r>
              <a:rPr lang="en-GB" dirty="0" smtClean="0"/>
              <a:t>Explicit</a:t>
            </a:r>
            <a:r>
              <a:rPr lang="en-GB" baseline="0" dirty="0" smtClean="0"/>
              <a:t> convection</a:t>
            </a:r>
          </a:p>
          <a:p>
            <a:r>
              <a:rPr lang="en-GB" baseline="0" dirty="0" smtClean="0"/>
              <a:t>Multi-model ensembles</a:t>
            </a:r>
          </a:p>
          <a:p>
            <a:r>
              <a:rPr lang="en-GB" baseline="0" dirty="0" smtClean="0"/>
              <a:t>Reanalysis – to </a:t>
            </a:r>
            <a:r>
              <a:rPr lang="en-GB" baseline="0" dirty="0" err="1" smtClean="0"/>
              <a:t>conve</a:t>
            </a:r>
            <a:r>
              <a:rPr lang="en-GB" baseline="0" dirty="0" smtClean="0"/>
              <a:t> lack of information over Africa and Middle East</a:t>
            </a:r>
          </a:p>
          <a:p>
            <a:endParaRPr lang="en-GB" baseline="0" dirty="0" smtClean="0"/>
          </a:p>
          <a:p>
            <a:r>
              <a:rPr lang="en-GB" baseline="0" dirty="0" smtClean="0"/>
              <a:t>New products!</a:t>
            </a:r>
          </a:p>
          <a:p>
            <a:r>
              <a:rPr lang="en-GB" baseline="0" dirty="0" err="1" smtClean="0"/>
              <a:t>DustClim</a:t>
            </a:r>
            <a:r>
              <a:rPr lang="en-GB" baseline="0" dirty="0" smtClean="0"/>
              <a:t> - COST</a:t>
            </a:r>
          </a:p>
          <a:p>
            <a:endParaRPr lang="en-GB" dirty="0"/>
          </a:p>
        </p:txBody>
      </p:sp>
      <p:sp>
        <p:nvSpPr>
          <p:cNvPr id="4" name="3 Marcador de número de diapositiva"/>
          <p:cNvSpPr>
            <a:spLocks noGrp="1"/>
          </p:cNvSpPr>
          <p:nvPr>
            <p:ph type="sldNum" sz="quarter" idx="10"/>
          </p:nvPr>
        </p:nvSpPr>
        <p:spPr/>
        <p:txBody>
          <a:bodyPr/>
          <a:lstStyle/>
          <a:p>
            <a:fld id="{90799E72-CB38-4F12-87EF-E621BD195274}" type="slidenum">
              <a:rPr lang="es-ES" smtClean="0"/>
              <a:t>17</a:t>
            </a:fld>
            <a:endParaRPr lang="es-ES"/>
          </a:p>
        </p:txBody>
      </p:sp>
    </p:spTree>
    <p:extLst>
      <p:ext uri="{BB962C8B-B14F-4D97-AF65-F5344CB8AC3E}">
        <p14:creationId xmlns:p14="http://schemas.microsoft.com/office/powerpoint/2010/main" val="3641399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3</a:t>
            </a:fld>
            <a:endParaRPr lang="es-ES"/>
          </a:p>
        </p:txBody>
      </p:sp>
    </p:spTree>
    <p:extLst>
      <p:ext uri="{BB962C8B-B14F-4D97-AF65-F5344CB8AC3E}">
        <p14:creationId xmlns:p14="http://schemas.microsoft.com/office/powerpoint/2010/main" val="2187775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4</a:t>
            </a:fld>
            <a:endParaRPr lang="es-ES"/>
          </a:p>
        </p:txBody>
      </p:sp>
    </p:spTree>
    <p:extLst>
      <p:ext uri="{BB962C8B-B14F-4D97-AF65-F5344CB8AC3E}">
        <p14:creationId xmlns:p14="http://schemas.microsoft.com/office/powerpoint/2010/main" val="2850368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5</a:t>
            </a:fld>
            <a:endParaRPr lang="es-ES"/>
          </a:p>
        </p:txBody>
      </p:sp>
    </p:spTree>
    <p:extLst>
      <p:ext uri="{BB962C8B-B14F-4D97-AF65-F5344CB8AC3E}">
        <p14:creationId xmlns:p14="http://schemas.microsoft.com/office/powerpoint/2010/main" val="636261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6</a:t>
            </a:fld>
            <a:endParaRPr lang="es-ES"/>
          </a:p>
        </p:txBody>
      </p:sp>
    </p:spTree>
    <p:extLst>
      <p:ext uri="{BB962C8B-B14F-4D97-AF65-F5344CB8AC3E}">
        <p14:creationId xmlns:p14="http://schemas.microsoft.com/office/powerpoint/2010/main" val="2210061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7</a:t>
            </a:fld>
            <a:endParaRPr lang="es-ES"/>
          </a:p>
        </p:txBody>
      </p:sp>
    </p:spTree>
    <p:extLst>
      <p:ext uri="{BB962C8B-B14F-4D97-AF65-F5344CB8AC3E}">
        <p14:creationId xmlns:p14="http://schemas.microsoft.com/office/powerpoint/2010/main" val="278313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8</a:t>
            </a:fld>
            <a:endParaRPr lang="es-ES"/>
          </a:p>
        </p:txBody>
      </p:sp>
    </p:spTree>
    <p:extLst>
      <p:ext uri="{BB962C8B-B14F-4D97-AF65-F5344CB8AC3E}">
        <p14:creationId xmlns:p14="http://schemas.microsoft.com/office/powerpoint/2010/main" val="178419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9</a:t>
            </a:fld>
            <a:endParaRPr lang="es-ES"/>
          </a:p>
        </p:txBody>
      </p:sp>
    </p:spTree>
    <p:extLst>
      <p:ext uri="{BB962C8B-B14F-4D97-AF65-F5344CB8AC3E}">
        <p14:creationId xmlns:p14="http://schemas.microsoft.com/office/powerpoint/2010/main" val="697797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10</a:t>
            </a:fld>
            <a:endParaRPr lang="es-ES"/>
          </a:p>
        </p:txBody>
      </p:sp>
    </p:spTree>
    <p:extLst>
      <p:ext uri="{BB962C8B-B14F-4D97-AF65-F5344CB8AC3E}">
        <p14:creationId xmlns:p14="http://schemas.microsoft.com/office/powerpoint/2010/main" val="24987380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hyperlink" Target="https://twitter.com/bsc_cns" TargetMode="External"/><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hyperlink" Target="https://www.facebook.com/BSCCNS" TargetMode="External"/><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https://www.youtube.com/user/BSCCNS" TargetMode="External"/><Relationship Id="rId4" Type="http://schemas.openxmlformats.org/officeDocument/2006/relationships/hyperlink" Target="https://www.linkedin.com/company/barcelona-supercomputing-center" TargetMode="External"/><Relationship Id="rId9"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96393" y="1495504"/>
            <a:ext cx="4818380" cy="3534542"/>
          </a:xfrm>
          <a:prstGeom prst="rect">
            <a:avLst/>
          </a:prstGeom>
        </p:spPr>
        <p:txBody>
          <a:bodyPr anchor="ctr">
            <a:normAutofit/>
          </a:bodyPr>
          <a:lstStyle>
            <a:lvl1pPr algn="l">
              <a:defRPr sz="5700" b="1">
                <a:solidFill>
                  <a:srgbClr val="004890"/>
                </a:solidFill>
                <a:latin typeface="+mn-lt"/>
              </a:defRPr>
            </a:lvl1pPr>
          </a:lstStyle>
          <a:p>
            <a:r>
              <a:rPr lang="es-ES" dirty="0" smtClean="0"/>
              <a:t>Haga clic para modificar el estilo de título del patrón</a:t>
            </a:r>
            <a:endParaRPr lang="en-US" dirty="0"/>
          </a:p>
        </p:txBody>
      </p:sp>
      <p:sp>
        <p:nvSpPr>
          <p:cNvPr id="3" name="Subtitle 2"/>
          <p:cNvSpPr>
            <a:spLocks noGrp="1"/>
          </p:cNvSpPr>
          <p:nvPr>
            <p:ph type="subTitle" idx="1"/>
          </p:nvPr>
        </p:nvSpPr>
        <p:spPr>
          <a:xfrm>
            <a:off x="3796393" y="5292892"/>
            <a:ext cx="4818380" cy="1149577"/>
          </a:xfrm>
          <a:prstGeom prst="rect">
            <a:avLst/>
          </a:prstGeom>
        </p:spPr>
        <p:txBody>
          <a:bodyPr>
            <a:no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Haga clic para editar el estilo de subtítulo del patrón</a:t>
            </a:r>
            <a:endParaRPr lang="en-US" dirty="0"/>
          </a:p>
        </p:txBody>
      </p:sp>
    </p:spTree>
    <p:extLst>
      <p:ext uri="{BB962C8B-B14F-4D97-AF65-F5344CB8AC3E}">
        <p14:creationId xmlns:p14="http://schemas.microsoft.com/office/powerpoint/2010/main" val="2787109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future-plans">
    <p:spTree>
      <p:nvGrpSpPr>
        <p:cNvPr id="1" name=""/>
        <p:cNvGrpSpPr/>
        <p:nvPr/>
      </p:nvGrpSpPr>
      <p:grpSpPr>
        <a:xfrm>
          <a:off x="0" y="0"/>
          <a:ext cx="0" cy="0"/>
          <a:chOff x="0" y="0"/>
          <a:chExt cx="0" cy="0"/>
        </a:xfrm>
      </p:grpSpPr>
      <p:sp>
        <p:nvSpPr>
          <p:cNvPr id="2" name="TextShape 1"/>
          <p:cNvSpPr txBox="1">
            <a:spLocks noChangeArrowheads="1"/>
          </p:cNvSpPr>
          <p:nvPr userDrawn="1"/>
        </p:nvSpPr>
        <p:spPr bwMode="auto">
          <a:xfrm>
            <a:off x="685800" y="213042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914400" eaLnBrk="1" fontAlgn="base" hangingPunct="1">
              <a:spcBef>
                <a:spcPct val="0"/>
              </a:spcBef>
              <a:spcAft>
                <a:spcPct val="0"/>
              </a:spcAft>
              <a:buFontTx/>
              <a:buNone/>
              <a:defRPr/>
            </a:pPr>
            <a:r>
              <a:rPr lang="es-ES" altLang="en-US" sz="2800" smtClean="0">
                <a:solidFill>
                  <a:srgbClr val="FFFFFF"/>
                </a:solidFill>
              </a:rPr>
              <a:t>FUTURE PLANS</a:t>
            </a:r>
            <a:endParaRPr lang="en-US" altLang="en-US" sz="1800" smtClean="0">
              <a:solidFill>
                <a:srgbClr val="004990"/>
              </a:solidFill>
              <a:latin typeface="Calibri"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1"/>
          <p:cNvSpPr txBox="1">
            <a:spLocks noChangeAspect="1" noChangeArrowheads="1"/>
          </p:cNvSpPr>
          <p:nvPr userDrawn="1"/>
        </p:nvSpPr>
        <p:spPr bwMode="auto">
          <a:xfrm>
            <a:off x="838200" y="227965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914400" eaLnBrk="1" fontAlgn="base" hangingPunct="1">
              <a:spcBef>
                <a:spcPct val="0"/>
              </a:spcBef>
              <a:spcAft>
                <a:spcPct val="0"/>
              </a:spcAft>
              <a:buFontTx/>
              <a:buNone/>
              <a:defRPr/>
            </a:pPr>
            <a:r>
              <a:rPr lang="es-ES" altLang="en-US" sz="2800" dirty="0" smtClean="0">
                <a:solidFill>
                  <a:srgbClr val="FFFFFF"/>
                </a:solidFill>
              </a:rPr>
              <a:t>MAIN RESEARCH LINES &amp; RESULTS</a:t>
            </a:r>
            <a:endParaRPr lang="en-US" altLang="en-US" sz="1800" dirty="0" smtClean="0">
              <a:solidFill>
                <a:srgbClr val="004990"/>
              </a:solidFill>
              <a:latin typeface="Calibri" pitchFamily="34" charset="0"/>
            </a:endParaRPr>
          </a:p>
        </p:txBody>
      </p:sp>
    </p:spTree>
    <p:extLst>
      <p:ext uri="{BB962C8B-B14F-4D97-AF65-F5344CB8AC3E}">
        <p14:creationId xmlns:p14="http://schemas.microsoft.com/office/powerpoint/2010/main" val="1849047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ture-plans">
    <p:spTree>
      <p:nvGrpSpPr>
        <p:cNvPr id="1" name=""/>
        <p:cNvGrpSpPr/>
        <p:nvPr/>
      </p:nvGrpSpPr>
      <p:grpSpPr>
        <a:xfrm>
          <a:off x="0" y="0"/>
          <a:ext cx="0" cy="0"/>
          <a:chOff x="0" y="0"/>
          <a:chExt cx="0" cy="0"/>
        </a:xfrm>
      </p:grpSpPr>
      <p:sp>
        <p:nvSpPr>
          <p:cNvPr id="2" name="TextShape 1"/>
          <p:cNvSpPr txBox="1">
            <a:spLocks noChangeArrowheads="1"/>
          </p:cNvSpPr>
          <p:nvPr userDrawn="1"/>
        </p:nvSpPr>
        <p:spPr bwMode="auto">
          <a:xfrm>
            <a:off x="685800" y="213042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914400" eaLnBrk="1" fontAlgn="base" hangingPunct="1">
              <a:spcBef>
                <a:spcPct val="0"/>
              </a:spcBef>
              <a:spcAft>
                <a:spcPct val="0"/>
              </a:spcAft>
              <a:buFontTx/>
              <a:buNone/>
              <a:defRPr/>
            </a:pPr>
            <a:r>
              <a:rPr lang="es-ES" altLang="en-US" sz="2800" smtClean="0">
                <a:solidFill>
                  <a:srgbClr val="FFFFFF"/>
                </a:solidFill>
              </a:rPr>
              <a:t>FUTURE PLANS</a:t>
            </a:r>
            <a:endParaRPr lang="en-US" altLang="en-US" sz="1800" smtClean="0">
              <a:solidFill>
                <a:srgbClr val="004990"/>
              </a:solidFill>
              <a:latin typeface="Calibri"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1"/>
          <p:cNvSpPr txBox="1">
            <a:spLocks noChangeAspect="1" noChangeArrowheads="1"/>
          </p:cNvSpPr>
          <p:nvPr userDrawn="1"/>
        </p:nvSpPr>
        <p:spPr bwMode="auto">
          <a:xfrm>
            <a:off x="838200" y="227965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914400" eaLnBrk="1" fontAlgn="base" hangingPunct="1">
              <a:spcBef>
                <a:spcPct val="0"/>
              </a:spcBef>
              <a:spcAft>
                <a:spcPct val="0"/>
              </a:spcAft>
              <a:buFontTx/>
              <a:buNone/>
              <a:defRPr/>
            </a:pPr>
            <a:r>
              <a:rPr lang="es-ES" altLang="en-US" sz="2800" dirty="0" smtClean="0">
                <a:solidFill>
                  <a:srgbClr val="FFFFFF"/>
                </a:solidFill>
              </a:rPr>
              <a:t>FUTURE PLANS</a:t>
            </a:r>
            <a:endParaRPr lang="en-US" altLang="en-US" sz="1800" dirty="0" smtClean="0">
              <a:solidFill>
                <a:srgbClr val="004990"/>
              </a:solidFill>
              <a:latin typeface="Calibri" pitchFamily="34" charset="0"/>
            </a:endParaRPr>
          </a:p>
        </p:txBody>
      </p:sp>
    </p:spTree>
    <p:extLst>
      <p:ext uri="{BB962C8B-B14F-4D97-AF65-F5344CB8AC3E}">
        <p14:creationId xmlns:p14="http://schemas.microsoft.com/office/powerpoint/2010/main" val="3712627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ition slide1">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3"/>
          <p:cNvSpPr txBox="1">
            <a:spLocks noChangeAspect="1" noChangeArrowheads="1"/>
          </p:cNvSpPr>
          <p:nvPr userDrawn="1"/>
        </p:nvSpPr>
        <p:spPr bwMode="auto">
          <a:xfrm>
            <a:off x="76200" y="177800"/>
            <a:ext cx="16002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defTabSz="914400" eaLnBrk="1" fontAlgn="base" hangingPunct="1">
              <a:spcBef>
                <a:spcPct val="0"/>
              </a:spcBef>
              <a:spcAft>
                <a:spcPct val="0"/>
              </a:spcAft>
              <a:buFontTx/>
              <a:buNone/>
              <a:defRPr/>
            </a:pPr>
            <a:r>
              <a:rPr lang="es-ES" altLang="en-US" sz="1800" dirty="0" smtClean="0">
                <a:solidFill>
                  <a:srgbClr val="FFFFFF"/>
                </a:solidFill>
              </a:rPr>
              <a:t>www.bsc.es</a:t>
            </a:r>
            <a:endParaRPr lang="en-US" altLang="en-US" sz="1800" dirty="0" smtClean="0">
              <a:solidFill>
                <a:srgbClr val="004990"/>
              </a:solidFill>
              <a:latin typeface="Calibri" pitchFamily="34" charset="0"/>
            </a:endParaRPr>
          </a:p>
        </p:txBody>
      </p:sp>
      <p:pic>
        <p:nvPicPr>
          <p:cNvPr id="5"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92725" y="180975"/>
            <a:ext cx="3306763"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5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885113" y="171450"/>
            <a:ext cx="83026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Título"/>
          <p:cNvSpPr>
            <a:spLocks noGrp="1" noChangeAspect="1"/>
          </p:cNvSpPr>
          <p:nvPr>
            <p:ph type="title"/>
          </p:nvPr>
        </p:nvSpPr>
        <p:spPr>
          <a:xfrm>
            <a:off x="457200" y="3103715"/>
            <a:ext cx="8229600" cy="650570"/>
          </a:xfrm>
          <a:prstGeom prst="rect">
            <a:avLst/>
          </a:prstGeom>
        </p:spPr>
        <p:txBody>
          <a:bodyPr/>
          <a:lstStyle>
            <a:lvl1pPr>
              <a:defRPr sz="3200" baseline="0">
                <a:solidFill>
                  <a:schemeClr val="accent1"/>
                </a:solidFill>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1926720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nsition-slide-2">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76375" y="1547813"/>
            <a:ext cx="6191250"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00775" y="1651000"/>
            <a:ext cx="15557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spect="1" noChangeArrowheads="1"/>
          </p:cNvSpPr>
          <p:nvPr userDrawn="1"/>
        </p:nvSpPr>
        <p:spPr bwMode="auto">
          <a:xfrm>
            <a:off x="76200" y="177800"/>
            <a:ext cx="16002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defTabSz="914400" eaLnBrk="1" fontAlgn="base" hangingPunct="1">
              <a:spcBef>
                <a:spcPct val="0"/>
              </a:spcBef>
              <a:spcAft>
                <a:spcPct val="0"/>
              </a:spcAft>
              <a:buFontTx/>
              <a:buNone/>
              <a:defRPr/>
            </a:pPr>
            <a:r>
              <a:rPr lang="es-ES" altLang="en-US" sz="1800" dirty="0" smtClean="0">
                <a:solidFill>
                  <a:srgbClr val="FFFFFF"/>
                </a:solidFill>
              </a:rPr>
              <a:t>www.bsc.es</a:t>
            </a:r>
            <a:endParaRPr lang="en-US" altLang="en-US" sz="1800" dirty="0" smtClean="0">
              <a:solidFill>
                <a:srgbClr val="004990"/>
              </a:solidFill>
              <a:latin typeface="Calibri" pitchFamily="34" charset="0"/>
            </a:endParaRPr>
          </a:p>
        </p:txBody>
      </p:sp>
      <p:sp>
        <p:nvSpPr>
          <p:cNvPr id="9" name="8 Título"/>
          <p:cNvSpPr>
            <a:spLocks noGrp="1" noChangeAspect="1"/>
          </p:cNvSpPr>
          <p:nvPr>
            <p:ph type="title"/>
          </p:nvPr>
        </p:nvSpPr>
        <p:spPr>
          <a:xfrm>
            <a:off x="3819339" y="4695246"/>
            <a:ext cx="4762872" cy="703470"/>
          </a:xfrm>
          <a:prstGeom prst="rect">
            <a:avLst/>
          </a:prstGeom>
        </p:spPr>
        <p:txBody>
          <a:bodyPr/>
          <a:lstStyle>
            <a:lvl1pPr algn="r">
              <a:defRPr sz="2800" baseline="0">
                <a:solidFill>
                  <a:schemeClr val="accent1"/>
                </a:solidFill>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1108707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Shape 3"/>
          <p:cNvSpPr txBox="1">
            <a:spLocks noChangeAspect="1" noChangeArrowheads="1"/>
          </p:cNvSpPr>
          <p:nvPr userDrawn="1"/>
        </p:nvSpPr>
        <p:spPr bwMode="auto">
          <a:xfrm>
            <a:off x="76200" y="177800"/>
            <a:ext cx="16002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defTabSz="914400" eaLnBrk="1" fontAlgn="base" hangingPunct="1">
              <a:spcBef>
                <a:spcPct val="0"/>
              </a:spcBef>
              <a:spcAft>
                <a:spcPct val="0"/>
              </a:spcAft>
              <a:buFontTx/>
              <a:buNone/>
              <a:defRPr/>
            </a:pPr>
            <a:r>
              <a:rPr lang="es-ES" altLang="en-US" sz="1800" dirty="0" smtClean="0">
                <a:solidFill>
                  <a:srgbClr val="FFFFFF"/>
                </a:solidFill>
              </a:rPr>
              <a:t>www.bsc.es</a:t>
            </a:r>
            <a:endParaRPr lang="en-US" altLang="en-US" sz="1800" dirty="0" smtClean="0">
              <a:solidFill>
                <a:srgbClr val="004990"/>
              </a:solidFill>
              <a:latin typeface="Calibri" pitchFamily="34" charset="0"/>
            </a:endParaRPr>
          </a:p>
        </p:txBody>
      </p:sp>
      <p:pic>
        <p:nvPicPr>
          <p:cNvPr id="4"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43213" y="1970088"/>
            <a:ext cx="3306762"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5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435600" y="1960563"/>
            <a:ext cx="8302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529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49037" y="210010"/>
            <a:ext cx="8229598" cy="745215"/>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49037" y="1175657"/>
            <a:ext cx="8229598" cy="483325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709" y="6176963"/>
            <a:ext cx="1876425" cy="457200"/>
          </a:xfrm>
          <a:prstGeom prst="rect">
            <a:avLst/>
          </a:prstGeom>
        </p:spPr>
      </p:pic>
    </p:spTree>
    <p:extLst>
      <p:ext uri="{BB962C8B-B14F-4D97-AF65-F5344CB8AC3E}">
        <p14:creationId xmlns:p14="http://schemas.microsoft.com/office/powerpoint/2010/main" val="1085546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3048000" y="6095685"/>
            <a:ext cx="6096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2" name="Title 1"/>
          <p:cNvSpPr>
            <a:spLocks noGrp="1"/>
          </p:cNvSpPr>
          <p:nvPr>
            <p:ph type="ctrTitle"/>
          </p:nvPr>
        </p:nvSpPr>
        <p:spPr>
          <a:xfrm>
            <a:off x="3722917" y="1519996"/>
            <a:ext cx="4916348" cy="3149975"/>
          </a:xfrm>
          <a:prstGeom prst="rect">
            <a:avLst/>
          </a:prstGeom>
        </p:spPr>
        <p:txBody>
          <a:bodyPr anchor="ctr">
            <a:normAutofit/>
          </a:bodyPr>
          <a:lstStyle>
            <a:lvl1pPr algn="l">
              <a:defRPr sz="5600" b="1">
                <a:solidFill>
                  <a:srgbClr val="004890"/>
                </a:solidFill>
                <a:latin typeface="+mn-lt"/>
              </a:defRPr>
            </a:lvl1pPr>
          </a:lstStyle>
          <a:p>
            <a:r>
              <a:rPr lang="es-ES" dirty="0" smtClean="0"/>
              <a:t>Haga clic para modificar el estilo de título del patrón</a:t>
            </a:r>
            <a:endParaRPr lang="en-US" dirty="0"/>
          </a:p>
        </p:txBody>
      </p:sp>
      <p:sp>
        <p:nvSpPr>
          <p:cNvPr id="3" name="Subtitle 2"/>
          <p:cNvSpPr>
            <a:spLocks noGrp="1"/>
          </p:cNvSpPr>
          <p:nvPr>
            <p:ph type="subTitle" idx="1" hasCustomPrompt="1"/>
          </p:nvPr>
        </p:nvSpPr>
        <p:spPr>
          <a:xfrm>
            <a:off x="3722917" y="4892258"/>
            <a:ext cx="4916348"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Haga </a:t>
            </a:r>
            <a:r>
              <a:rPr lang="es-ES" dirty="0" err="1" smtClean="0"/>
              <a:t>click</a:t>
            </a:r>
            <a:r>
              <a:rPr lang="es-ES" dirty="0" smtClean="0"/>
              <a:t> aquí para modificar el subtítulo</a:t>
            </a:r>
          </a:p>
        </p:txBody>
      </p:sp>
      <p:sp>
        <p:nvSpPr>
          <p:cNvPr id="13" name="Rectángulo 12"/>
          <p:cNvSpPr/>
          <p:nvPr userDrawn="1"/>
        </p:nvSpPr>
        <p:spPr>
          <a:xfrm>
            <a:off x="1" y="6095685"/>
            <a:ext cx="3048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prstClr val="white"/>
              </a:solidFill>
            </a:endParaRPr>
          </a:p>
        </p:txBody>
      </p:sp>
      <p:sp>
        <p:nvSpPr>
          <p:cNvPr id="15" name="Marcador de texto 14"/>
          <p:cNvSpPr>
            <a:spLocks noGrp="1"/>
          </p:cNvSpPr>
          <p:nvPr>
            <p:ph type="body" sz="quarter" idx="10" hasCustomPrompt="1"/>
          </p:nvPr>
        </p:nvSpPr>
        <p:spPr>
          <a:xfrm>
            <a:off x="244475" y="6095685"/>
            <a:ext cx="2441575" cy="487533"/>
          </a:xfrm>
          <a:prstGeom prst="rect">
            <a:avLst/>
          </a:prstGeom>
        </p:spPr>
        <p:txBody>
          <a:bodyPr anchor="ctr"/>
          <a:lstStyle>
            <a:lvl1pPr marL="0" indent="0" algn="ctr">
              <a:buNone/>
              <a:defRPr>
                <a:solidFill>
                  <a:schemeClr val="bg1"/>
                </a:solidFill>
              </a:defRPr>
            </a:lvl1pPr>
          </a:lstStyle>
          <a:p>
            <a:pPr lvl="0"/>
            <a:r>
              <a:rPr lang="es-ES" dirty="0" smtClean="0"/>
              <a:t>Fecha</a:t>
            </a:r>
            <a:endParaRPr lang="es-ES" dirty="0"/>
          </a:p>
        </p:txBody>
      </p:sp>
      <p:sp>
        <p:nvSpPr>
          <p:cNvPr id="17" name="Marcador de texto 16"/>
          <p:cNvSpPr>
            <a:spLocks noGrp="1"/>
          </p:cNvSpPr>
          <p:nvPr>
            <p:ph type="body" sz="quarter" idx="11" hasCustomPrompt="1"/>
          </p:nvPr>
        </p:nvSpPr>
        <p:spPr>
          <a:xfrm>
            <a:off x="3722916" y="6095684"/>
            <a:ext cx="4916349" cy="487533"/>
          </a:xfrm>
          <a:prstGeom prst="rect">
            <a:avLst/>
          </a:prstGeom>
        </p:spPr>
        <p:txBody>
          <a:bodyPr anchor="ctr"/>
          <a:lstStyle>
            <a:lvl1pPr marL="0" indent="0" algn="l">
              <a:buNone/>
              <a:defRPr>
                <a:solidFill>
                  <a:srgbClr val="004890"/>
                </a:solidFill>
              </a:defRPr>
            </a:lvl1pPr>
          </a:lstStyle>
          <a:p>
            <a:pPr lvl="0"/>
            <a:r>
              <a:rPr lang="es-ES" dirty="0" smtClean="0"/>
              <a:t>Lugar</a:t>
            </a:r>
            <a:endParaRPr lang="es-ES" dirty="0"/>
          </a:p>
        </p:txBody>
      </p:sp>
    </p:spTree>
    <p:extLst>
      <p:ext uri="{BB962C8B-B14F-4D97-AF65-F5344CB8AC3E}">
        <p14:creationId xmlns:p14="http://schemas.microsoft.com/office/powerpoint/2010/main" val="20753034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2195736" y="6356350"/>
            <a:ext cx="6336704" cy="41404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7" name="Slide Number Placeholder 5"/>
          <p:cNvSpPr>
            <a:spLocks noGrp="1"/>
          </p:cNvSpPr>
          <p:nvPr>
            <p:ph type="sldNum" sz="quarter" idx="4"/>
          </p:nvPr>
        </p:nvSpPr>
        <p:spPr>
          <a:xfrm>
            <a:off x="8604448" y="6357553"/>
            <a:ext cx="442392" cy="412838"/>
          </a:xfrm>
          <a:prstGeom prst="rect">
            <a:avLst/>
          </a:prstGeom>
        </p:spPr>
        <p:txBody>
          <a:bodyPr anchor="b"/>
          <a:lstStyle>
            <a:lvl1pPr algn="r">
              <a:defRPr sz="1100">
                <a:solidFill>
                  <a:srgbClr val="004990"/>
                </a:solidFill>
              </a:defRPr>
            </a:lvl1pPr>
          </a:lstStyle>
          <a:p>
            <a:fld id="{4A490C5D-AEA8-4823-B9B3-806910A0ECF7}" type="slidenum">
              <a:rPr lang="es-ES" smtClean="0"/>
              <a:pPr/>
              <a:t>‹Nº›</a:t>
            </a:fld>
            <a:endParaRPr lang="es-ES" dirty="0"/>
          </a:p>
        </p:txBody>
      </p:sp>
    </p:spTree>
    <p:extLst>
      <p:ext uri="{BB962C8B-B14F-4D97-AF65-F5344CB8AC3E}">
        <p14:creationId xmlns:p14="http://schemas.microsoft.com/office/powerpoint/2010/main" val="26779767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3048000" y="6095685"/>
            <a:ext cx="6096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sp>
        <p:nvSpPr>
          <p:cNvPr id="2" name="Title 1"/>
          <p:cNvSpPr>
            <a:spLocks noGrp="1"/>
          </p:cNvSpPr>
          <p:nvPr>
            <p:ph type="ctrTitle"/>
          </p:nvPr>
        </p:nvSpPr>
        <p:spPr>
          <a:xfrm>
            <a:off x="3722917" y="1519996"/>
            <a:ext cx="4916348" cy="3149975"/>
          </a:xfrm>
          <a:prstGeom prst="rect">
            <a:avLst/>
          </a:prstGeom>
        </p:spPr>
        <p:txBody>
          <a:bodyPr anchor="ctr">
            <a:normAutofit/>
          </a:bodyPr>
          <a:lstStyle>
            <a:lvl1pPr algn="l">
              <a:defRPr sz="5600" b="1">
                <a:solidFill>
                  <a:srgbClr val="004890"/>
                </a:solidFill>
                <a:latin typeface="+mn-lt"/>
              </a:defRPr>
            </a:lvl1pPr>
          </a:lstStyle>
          <a:p>
            <a:r>
              <a:rPr lang="es-ES" dirty="0" smtClean="0"/>
              <a:t>Haga clic para modificar el estilo de título del patrón</a:t>
            </a:r>
            <a:endParaRPr lang="en-US" dirty="0"/>
          </a:p>
        </p:txBody>
      </p:sp>
      <p:sp>
        <p:nvSpPr>
          <p:cNvPr id="3" name="Subtitle 2"/>
          <p:cNvSpPr>
            <a:spLocks noGrp="1"/>
          </p:cNvSpPr>
          <p:nvPr>
            <p:ph type="subTitle" idx="1" hasCustomPrompt="1"/>
          </p:nvPr>
        </p:nvSpPr>
        <p:spPr>
          <a:xfrm>
            <a:off x="3722917" y="4892258"/>
            <a:ext cx="4916348"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Haga </a:t>
            </a:r>
            <a:r>
              <a:rPr lang="es-ES" dirty="0" err="1" smtClean="0"/>
              <a:t>click</a:t>
            </a:r>
            <a:r>
              <a:rPr lang="es-ES" dirty="0" smtClean="0"/>
              <a:t> aquí para modificar el subtítulo</a:t>
            </a:r>
          </a:p>
        </p:txBody>
      </p:sp>
      <p:sp>
        <p:nvSpPr>
          <p:cNvPr id="13" name="Rectángulo 12"/>
          <p:cNvSpPr/>
          <p:nvPr userDrawn="1"/>
        </p:nvSpPr>
        <p:spPr>
          <a:xfrm>
            <a:off x="1" y="6095685"/>
            <a:ext cx="3048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prstClr val="white"/>
              </a:solidFill>
            </a:endParaRPr>
          </a:p>
        </p:txBody>
      </p:sp>
      <p:sp>
        <p:nvSpPr>
          <p:cNvPr id="15" name="Marcador de texto 14"/>
          <p:cNvSpPr>
            <a:spLocks noGrp="1"/>
          </p:cNvSpPr>
          <p:nvPr>
            <p:ph type="body" sz="quarter" idx="10" hasCustomPrompt="1"/>
          </p:nvPr>
        </p:nvSpPr>
        <p:spPr>
          <a:xfrm>
            <a:off x="244475" y="6095685"/>
            <a:ext cx="2441575" cy="487533"/>
          </a:xfrm>
          <a:prstGeom prst="rect">
            <a:avLst/>
          </a:prstGeom>
        </p:spPr>
        <p:txBody>
          <a:bodyPr anchor="ctr"/>
          <a:lstStyle>
            <a:lvl1pPr marL="0" indent="0" algn="ctr">
              <a:buNone/>
              <a:defRPr>
                <a:solidFill>
                  <a:schemeClr val="bg1"/>
                </a:solidFill>
              </a:defRPr>
            </a:lvl1pPr>
          </a:lstStyle>
          <a:p>
            <a:pPr lvl="0"/>
            <a:r>
              <a:rPr lang="es-ES" dirty="0" smtClean="0"/>
              <a:t>Fecha</a:t>
            </a:r>
            <a:endParaRPr lang="es-ES" dirty="0"/>
          </a:p>
        </p:txBody>
      </p:sp>
      <p:sp>
        <p:nvSpPr>
          <p:cNvPr id="17" name="Marcador de texto 16"/>
          <p:cNvSpPr>
            <a:spLocks noGrp="1"/>
          </p:cNvSpPr>
          <p:nvPr>
            <p:ph type="body" sz="quarter" idx="11" hasCustomPrompt="1"/>
          </p:nvPr>
        </p:nvSpPr>
        <p:spPr>
          <a:xfrm>
            <a:off x="3722916" y="6095684"/>
            <a:ext cx="4916349" cy="487533"/>
          </a:xfrm>
          <a:prstGeom prst="rect">
            <a:avLst/>
          </a:prstGeom>
        </p:spPr>
        <p:txBody>
          <a:bodyPr anchor="ctr"/>
          <a:lstStyle>
            <a:lvl1pPr marL="0" indent="0" algn="l">
              <a:buNone/>
              <a:defRPr>
                <a:solidFill>
                  <a:srgbClr val="004890"/>
                </a:solidFill>
              </a:defRPr>
            </a:lvl1pPr>
          </a:lstStyle>
          <a:p>
            <a:pPr lvl="0"/>
            <a:r>
              <a:rPr lang="es-ES" dirty="0" smtClean="0"/>
              <a:t>Lugar</a:t>
            </a:r>
            <a:endParaRPr lang="es-ES" dirty="0"/>
          </a:p>
        </p:txBody>
      </p:sp>
    </p:spTree>
    <p:extLst>
      <p:ext uri="{BB962C8B-B14F-4D97-AF65-F5344CB8AC3E}">
        <p14:creationId xmlns:p14="http://schemas.microsoft.com/office/powerpoint/2010/main" val="4955187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Picture 1"/>
          <p:cNvSpPr>
            <a:spLocks noChangeAspect="1"/>
          </p:cNvSpPr>
          <p:nvPr userDrawn="1"/>
        </p:nvSpPr>
        <p:spPr bwMode="auto">
          <a:xfrm>
            <a:off x="3175"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defRPr/>
            </a:pPr>
            <a:endParaRPr lang="es-ES" altLang="es-ES" sz="1800" smtClean="0">
              <a:solidFill>
                <a:srgbClr val="004990"/>
              </a:solidFill>
            </a:endParaRPr>
          </a:p>
        </p:txBody>
      </p:sp>
      <p:sp>
        <p:nvSpPr>
          <p:cNvPr id="3" name="TextShape 5"/>
          <p:cNvSpPr txBox="1">
            <a:spLocks noChangeArrowheads="1"/>
          </p:cNvSpPr>
          <p:nvPr userDrawn="1"/>
        </p:nvSpPr>
        <p:spPr bwMode="auto">
          <a:xfrm>
            <a:off x="76200" y="177800"/>
            <a:ext cx="16002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defTabSz="914400" eaLnBrk="1" fontAlgn="base" hangingPunct="1">
              <a:spcBef>
                <a:spcPct val="0"/>
              </a:spcBef>
              <a:spcAft>
                <a:spcPct val="0"/>
              </a:spcAft>
              <a:buFontTx/>
              <a:buNone/>
              <a:defRPr/>
            </a:pPr>
            <a:r>
              <a:rPr lang="es-ES" altLang="en-US" sz="1800" smtClean="0">
                <a:solidFill>
                  <a:srgbClr val="FFFFFF"/>
                </a:solidFill>
              </a:rPr>
              <a:t>www.bsc.es</a:t>
            </a:r>
            <a:endParaRPr lang="en-US" altLang="en-US" sz="1800" smtClean="0">
              <a:solidFill>
                <a:srgbClr val="004990"/>
              </a:solidFill>
              <a:latin typeface="Calibri" pitchFamily="34" charset="0"/>
            </a:endParaRPr>
          </a:p>
        </p:txBody>
      </p:sp>
      <p:pic>
        <p:nvPicPr>
          <p:cNvPr id="4" name="Picture 11" descr="C:\Users\lbermude\Documents\Laura\PWP BSC\img_ok\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09800" y="811213"/>
            <a:ext cx="460375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59"/>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38825" y="1001713"/>
            <a:ext cx="101282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4"/>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538788" y="6238875"/>
            <a:ext cx="4254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hlinkClick r:id="rId6"/>
          </p:cNvPr>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227763" y="6242050"/>
            <a:ext cx="3937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hlinkClick r:id="rId8"/>
          </p:cNvPr>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6878638" y="6238875"/>
            <a:ext cx="4476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10"/>
          </p:cNvPr>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7480300" y="6238875"/>
            <a:ext cx="7635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6057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4"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2900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Shape 3"/>
          <p:cNvSpPr txBox="1">
            <a:spLocks noChangeArrowheads="1"/>
          </p:cNvSpPr>
          <p:nvPr userDrawn="1"/>
        </p:nvSpPr>
        <p:spPr bwMode="auto">
          <a:xfrm>
            <a:off x="8458200" y="6354763"/>
            <a:ext cx="5334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eaLnBrk="1" fontAlgn="base" hangingPunct="1">
              <a:spcBef>
                <a:spcPct val="0"/>
              </a:spcBef>
              <a:spcAft>
                <a:spcPct val="0"/>
              </a:spcAft>
              <a:defRPr/>
            </a:pPr>
            <a:fld id="{7162722B-26FF-44B0-B530-90FDC6D278B1}" type="slidenum">
              <a:rPr lang="en-US" altLang="en-US" sz="1000" smtClean="0">
                <a:solidFill>
                  <a:srgbClr val="23589C"/>
                </a:solidFill>
              </a:rPr>
              <a:pPr algn="r" defTabSz="914400" eaLnBrk="1" fontAlgn="base" hangingPunct="1">
                <a:spcBef>
                  <a:spcPct val="0"/>
                </a:spcBef>
                <a:spcAft>
                  <a:spcPct val="0"/>
                </a:spcAft>
                <a:defRPr/>
              </a:pPr>
              <a:t>‹Nº›</a:t>
            </a:fld>
            <a:endParaRPr lang="en-US" altLang="en-US" sz="1800" smtClean="0">
              <a:solidFill>
                <a:srgbClr val="004990"/>
              </a:solidFill>
              <a:latin typeface="Calibri" pitchFamily="34" charset="0"/>
            </a:endParaRPr>
          </a:p>
        </p:txBody>
      </p:sp>
      <p:pic>
        <p:nvPicPr>
          <p:cNvPr id="6" name="Picture 11" descr="C:\Users\lbermude\Documents\Laura\PWP BSC\img_ok\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32588" y="141288"/>
            <a:ext cx="19367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45475" y="122238"/>
            <a:ext cx="57467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noChangeAspect="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1" name="Text Placeholder 10"/>
          <p:cNvSpPr>
            <a:spLocks noGrp="1" noChangeAspect="1"/>
          </p:cNvSpPr>
          <p:nvPr>
            <p:ph type="body" sz="quarter" idx="10"/>
          </p:nvPr>
        </p:nvSpPr>
        <p:spPr>
          <a:xfrm>
            <a:off x="395748"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577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graphics">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2900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354763"/>
            <a:ext cx="5334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eaLnBrk="1" fontAlgn="base" hangingPunct="1">
              <a:spcBef>
                <a:spcPct val="0"/>
              </a:spcBef>
              <a:spcAft>
                <a:spcPct val="0"/>
              </a:spcAft>
              <a:defRPr/>
            </a:pPr>
            <a:fld id="{1983D525-59FE-4BEE-9749-DEA20F5D59E2}" type="slidenum">
              <a:rPr lang="en-US" altLang="en-US" sz="1000" smtClean="0">
                <a:solidFill>
                  <a:srgbClr val="23589C"/>
                </a:solidFill>
              </a:rPr>
              <a:pPr algn="r" defTabSz="914400" eaLnBrk="1" fontAlgn="base" hangingPunct="1">
                <a:spcBef>
                  <a:spcPct val="0"/>
                </a:spcBef>
                <a:spcAft>
                  <a:spcPct val="0"/>
                </a:spcAft>
                <a:defRPr/>
              </a:pPr>
              <a:t>‹Nº›</a:t>
            </a:fld>
            <a:endParaRPr lang="en-US" altLang="en-US" sz="1800" smtClean="0">
              <a:solidFill>
                <a:srgbClr val="004990"/>
              </a:solidFill>
              <a:latin typeface="Calibri" pitchFamily="34" charset="0"/>
            </a:endParaRPr>
          </a:p>
        </p:txBody>
      </p:sp>
      <p:pic>
        <p:nvPicPr>
          <p:cNvPr id="7" name="Picture 11" descr="C:\Users\lbermude\Documents\Laura\PWP BSC\img_ok\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32588" y="141288"/>
            <a:ext cx="19367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45475" y="122238"/>
            <a:ext cx="57467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noChangeAspect="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9" name="Text Placeholder 10"/>
          <p:cNvSpPr>
            <a:spLocks noGrp="1" noChangeAspect="1"/>
          </p:cNvSpPr>
          <p:nvPr>
            <p:ph type="body" sz="quarter" idx="10"/>
          </p:nvPr>
        </p:nvSpPr>
        <p:spPr>
          <a:xfrm>
            <a:off x="395748"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hart Placeholder 3"/>
          <p:cNvSpPr>
            <a:spLocks noGrp="1" noChangeAspect="1"/>
          </p:cNvSpPr>
          <p:nvPr>
            <p:ph type="chart" sz="quarter" idx="11"/>
          </p:nvPr>
        </p:nvSpPr>
        <p:spPr>
          <a:xfrm>
            <a:off x="4572000" y="1951712"/>
            <a:ext cx="4152900" cy="4502210"/>
          </a:xfrm>
          <a:prstGeom prst="rect">
            <a:avLst/>
          </a:prstGeom>
        </p:spPr>
        <p:txBody>
          <a:bodyPr/>
          <a:lstStyle>
            <a:lvl1pPr marL="0" indent="0">
              <a:buNone/>
              <a:defRPr sz="1200"/>
            </a:lvl1pPr>
          </a:lstStyle>
          <a:p>
            <a:pPr lvl="0"/>
            <a:r>
              <a:rPr lang="en-US" noProof="0" smtClean="0"/>
              <a:t>Click icon to add chart</a:t>
            </a:r>
            <a:endParaRPr lang="es-ES" noProof="0" dirty="0" smtClean="0"/>
          </a:p>
        </p:txBody>
      </p:sp>
    </p:spTree>
    <p:extLst>
      <p:ext uri="{BB962C8B-B14F-4D97-AF65-F5344CB8AC3E}">
        <p14:creationId xmlns:p14="http://schemas.microsoft.com/office/powerpoint/2010/main" val="3233828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ext-picture">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0"/>
            <a:ext cx="92900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354763"/>
            <a:ext cx="5334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defTabSz="914400" eaLnBrk="1" fontAlgn="base" hangingPunct="1">
              <a:spcBef>
                <a:spcPct val="0"/>
              </a:spcBef>
              <a:spcAft>
                <a:spcPct val="0"/>
              </a:spcAft>
              <a:defRPr/>
            </a:pPr>
            <a:fld id="{C51F25DC-D3BB-47F2-8D5D-4D5D7BAFB676}" type="slidenum">
              <a:rPr lang="en-US" altLang="en-US" sz="1000" smtClean="0">
                <a:solidFill>
                  <a:srgbClr val="23589C"/>
                </a:solidFill>
              </a:rPr>
              <a:pPr algn="r" defTabSz="914400" eaLnBrk="1" fontAlgn="base" hangingPunct="1">
                <a:spcBef>
                  <a:spcPct val="0"/>
                </a:spcBef>
                <a:spcAft>
                  <a:spcPct val="0"/>
                </a:spcAft>
                <a:defRPr/>
              </a:pPr>
              <a:t>‹Nº›</a:t>
            </a:fld>
            <a:endParaRPr lang="en-US" altLang="en-US" sz="1800" smtClean="0">
              <a:solidFill>
                <a:srgbClr val="004990"/>
              </a:solidFill>
              <a:latin typeface="Calibri" pitchFamily="34" charset="0"/>
            </a:endParaRPr>
          </a:p>
        </p:txBody>
      </p:sp>
      <p:pic>
        <p:nvPicPr>
          <p:cNvPr id="7" name="Picture 11" descr="C:\Users\lbermude\Documents\Laura\PWP BSC\img_ok\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32588" y="141288"/>
            <a:ext cx="19367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45475" y="122238"/>
            <a:ext cx="57467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0" name="Picture Placeholder 9"/>
          <p:cNvSpPr>
            <a:spLocks noGrp="1" noChangeAspect="1"/>
          </p:cNvSpPr>
          <p:nvPr>
            <p:ph type="pic" sz="quarter" idx="11"/>
          </p:nvPr>
        </p:nvSpPr>
        <p:spPr>
          <a:xfrm>
            <a:off x="4572000" y="3147612"/>
            <a:ext cx="4152900" cy="3306310"/>
          </a:xfrm>
          <a:prstGeom prst="rect">
            <a:avLst/>
          </a:prstGeom>
        </p:spPr>
        <p:txBody>
          <a:bodyPr/>
          <a:lstStyle>
            <a:lvl1pPr marL="0" indent="0">
              <a:buNone/>
              <a:defRPr sz="1200"/>
            </a:lvl1pPr>
          </a:lstStyle>
          <a:p>
            <a:pPr lvl="0"/>
            <a:r>
              <a:rPr lang="en-US" noProof="0" smtClean="0"/>
              <a:t>Click icon to add picture</a:t>
            </a:r>
            <a:endParaRPr lang="en-US" noProof="0" dirty="0"/>
          </a:p>
        </p:txBody>
      </p:sp>
      <p:sp>
        <p:nvSpPr>
          <p:cNvPr id="9" name="Text Placeholder 10"/>
          <p:cNvSpPr>
            <a:spLocks noGrp="1" noChangeAspect="1"/>
          </p:cNvSpPr>
          <p:nvPr>
            <p:ph type="body" sz="quarter" idx="10"/>
          </p:nvPr>
        </p:nvSpPr>
        <p:spPr>
          <a:xfrm>
            <a:off x="395748"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91158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900457"/>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68"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302689"/>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Arial"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ara.basart@bsc.es"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4.png"/><Relationship Id="rId7" Type="http://schemas.openxmlformats.org/officeDocument/2006/relationships/image" Target="../media/image33.gi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2.gif"/><Relationship Id="rId5" Type="http://schemas.openxmlformats.org/officeDocument/2006/relationships/image" Target="../media/image28.jpe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png"/><Relationship Id="rId3" Type="http://schemas.openxmlformats.org/officeDocument/2006/relationships/image" Target="../media/image14.png"/><Relationship Id="rId7" Type="http://schemas.openxmlformats.org/officeDocument/2006/relationships/image" Target="../media/image38.jpg"/><Relationship Id="rId12" Type="http://schemas.openxmlformats.org/officeDocument/2006/relationships/image" Target="../media/image43.png"/><Relationship Id="rId17" Type="http://schemas.openxmlformats.org/officeDocument/2006/relationships/image" Target="../media/image28.jpeg"/><Relationship Id="rId2" Type="http://schemas.openxmlformats.org/officeDocument/2006/relationships/notesSlide" Target="../notesSlides/notesSlide11.xml"/><Relationship Id="rId16"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7.jp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gif"/><Relationship Id="rId10" Type="http://schemas.openxmlformats.org/officeDocument/2006/relationships/image" Target="../media/image41.jpg"/><Relationship Id="rId4" Type="http://schemas.openxmlformats.org/officeDocument/2006/relationships/image" Target="../media/image35.jpg"/><Relationship Id="rId9" Type="http://schemas.openxmlformats.org/officeDocument/2006/relationships/image" Target="../media/image40.png"/><Relationship Id="rId1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43.png"/><Relationship Id="rId3" Type="http://schemas.openxmlformats.org/officeDocument/2006/relationships/image" Target="../media/image47.gif"/><Relationship Id="rId7" Type="http://schemas.openxmlformats.org/officeDocument/2006/relationships/image" Target="../media/image37.jpg"/><Relationship Id="rId12" Type="http://schemas.openxmlformats.org/officeDocument/2006/relationships/image" Target="../media/image42.png"/><Relationship Id="rId17" Type="http://schemas.openxmlformats.org/officeDocument/2006/relationships/image" Target="../media/image28.jpeg"/><Relationship Id="rId2" Type="http://schemas.openxmlformats.org/officeDocument/2006/relationships/notesSlide" Target="../notesSlides/notesSlide12.xml"/><Relationship Id="rId16"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6.png"/><Relationship Id="rId11" Type="http://schemas.openxmlformats.org/officeDocument/2006/relationships/image" Target="../media/image41.jpg"/><Relationship Id="rId5" Type="http://schemas.openxmlformats.org/officeDocument/2006/relationships/image" Target="../media/image35.jp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14.png"/><Relationship Id="rId9" Type="http://schemas.openxmlformats.org/officeDocument/2006/relationships/image" Target="../media/image39.gif"/><Relationship Id="rId1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4.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28.jpeg"/><Relationship Id="rId10" Type="http://schemas.openxmlformats.org/officeDocument/2006/relationships/image" Target="../media/image52.png"/><Relationship Id="rId4" Type="http://schemas.openxmlformats.org/officeDocument/2006/relationships/image" Target="../media/image27.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4.jpe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8.gif"/><Relationship Id="rId4" Type="http://schemas.openxmlformats.org/officeDocument/2006/relationships/image" Target="../media/image17.gif"/></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www.bsc.es/caliope" TargetMode="External"/><Relationship Id="rId5" Type="http://schemas.openxmlformats.org/officeDocument/2006/relationships/hyperlink" Target="http://icap.atmos.und.edu" TargetMode="Externa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4.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gif"/></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3320323" y="1923482"/>
            <a:ext cx="5721531" cy="1489870"/>
          </a:xfrm>
        </p:spPr>
        <p:txBody>
          <a:bodyPr>
            <a:noAutofit/>
          </a:bodyPr>
          <a:lstStyle/>
          <a:p>
            <a:r>
              <a:rPr lang="ca-ES" sz="3600" dirty="0" smtClean="0"/>
              <a:t>Modeling the impact of Dust on Air </a:t>
            </a:r>
            <a:r>
              <a:rPr lang="ca-ES" sz="3600" dirty="0" err="1" smtClean="0"/>
              <a:t>Quality</a:t>
            </a:r>
            <a:r>
              <a:rPr lang="ca-ES" sz="3600" dirty="0" smtClean="0"/>
              <a:t> </a:t>
            </a:r>
            <a:r>
              <a:rPr lang="ca-ES" sz="3600" dirty="0" err="1" smtClean="0"/>
              <a:t>at</a:t>
            </a:r>
            <a:r>
              <a:rPr lang="ca-ES" sz="3600" dirty="0" smtClean="0"/>
              <a:t> BSC: </a:t>
            </a:r>
            <a:r>
              <a:rPr lang="ca-ES" sz="3600" dirty="0" err="1" smtClean="0"/>
              <a:t>From</a:t>
            </a:r>
            <a:r>
              <a:rPr lang="ca-ES" sz="3600" dirty="0" smtClean="0"/>
              <a:t> R&amp;D to </a:t>
            </a:r>
            <a:r>
              <a:rPr lang="ca-ES" sz="3600" dirty="0" err="1" smtClean="0"/>
              <a:t>operations</a:t>
            </a:r>
            <a:endParaRPr lang="ca-ES" sz="3600" dirty="0"/>
          </a:p>
        </p:txBody>
      </p:sp>
      <p:sp>
        <p:nvSpPr>
          <p:cNvPr id="7" name="Marcador de texto 6"/>
          <p:cNvSpPr>
            <a:spLocks noGrp="1"/>
          </p:cNvSpPr>
          <p:nvPr>
            <p:ph type="body" sz="quarter" idx="11"/>
          </p:nvPr>
        </p:nvSpPr>
        <p:spPr/>
        <p:txBody>
          <a:bodyPr/>
          <a:lstStyle/>
          <a:p>
            <a:r>
              <a:rPr lang="ca-ES" sz="2200" dirty="0" smtClean="0"/>
              <a:t> </a:t>
            </a:r>
          </a:p>
        </p:txBody>
      </p:sp>
      <p:sp>
        <p:nvSpPr>
          <p:cNvPr id="9" name="Marcador de texto 2"/>
          <p:cNvSpPr txBox="1">
            <a:spLocks/>
          </p:cNvSpPr>
          <p:nvPr/>
        </p:nvSpPr>
        <p:spPr>
          <a:xfrm>
            <a:off x="3349769" y="6095684"/>
            <a:ext cx="5662640" cy="487533"/>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489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i="1" dirty="0" err="1" smtClean="0"/>
              <a:t>Seamless</a:t>
            </a:r>
            <a:r>
              <a:rPr lang="es-ES" sz="1800" i="1" dirty="0" smtClean="0"/>
              <a:t> </a:t>
            </a:r>
            <a:r>
              <a:rPr lang="es-ES" sz="1800" i="1" dirty="0" err="1" smtClean="0"/>
              <a:t>Prediction</a:t>
            </a:r>
            <a:r>
              <a:rPr lang="es-ES" sz="1800" i="1" dirty="0" smtClean="0"/>
              <a:t> of Air </a:t>
            </a:r>
            <a:r>
              <a:rPr lang="es-ES" sz="1800" i="1" dirty="0" err="1" smtClean="0"/>
              <a:t>Pollution</a:t>
            </a:r>
            <a:r>
              <a:rPr lang="es-ES" sz="1800" i="1" dirty="0" smtClean="0"/>
              <a:t> </a:t>
            </a:r>
            <a:r>
              <a:rPr lang="es-ES" sz="1800" i="1" dirty="0" err="1" smtClean="0"/>
              <a:t>for</a:t>
            </a:r>
            <a:r>
              <a:rPr lang="es-ES" sz="1800" i="1" dirty="0" smtClean="0"/>
              <a:t> </a:t>
            </a:r>
            <a:r>
              <a:rPr lang="es-ES" sz="1800" i="1" dirty="0" err="1" smtClean="0"/>
              <a:t>Africa</a:t>
            </a:r>
            <a:r>
              <a:rPr lang="es-ES" sz="1800" i="1" dirty="0" smtClean="0"/>
              <a:t>: </a:t>
            </a:r>
            <a:r>
              <a:rPr lang="es-ES" sz="1800" i="1" dirty="0" err="1" smtClean="0"/>
              <a:t>From</a:t>
            </a:r>
            <a:r>
              <a:rPr lang="es-ES" sz="1800" i="1" dirty="0" smtClean="0"/>
              <a:t> Regional to </a:t>
            </a:r>
            <a:r>
              <a:rPr lang="es-ES" sz="1800" i="1" dirty="0" err="1" smtClean="0"/>
              <a:t>Urban</a:t>
            </a:r>
            <a:r>
              <a:rPr lang="es-ES" sz="1800" i="1" dirty="0" smtClean="0"/>
              <a:t>, 4-6 </a:t>
            </a:r>
            <a:r>
              <a:rPr lang="es-ES" sz="1800" i="1" dirty="0" err="1" smtClean="0"/>
              <a:t>December</a:t>
            </a:r>
            <a:r>
              <a:rPr lang="es-ES" sz="1800" i="1" dirty="0" smtClean="0"/>
              <a:t>, 2017, Pretoria, </a:t>
            </a:r>
            <a:r>
              <a:rPr lang="es-ES" sz="1800" i="1" dirty="0" err="1" smtClean="0"/>
              <a:t>Sudafrica</a:t>
            </a:r>
            <a:endParaRPr lang="es-ES" sz="1800" i="1" dirty="0"/>
          </a:p>
        </p:txBody>
      </p:sp>
      <p:sp>
        <p:nvSpPr>
          <p:cNvPr id="10" name="Marcador de texto 2"/>
          <p:cNvSpPr>
            <a:spLocks noGrp="1"/>
          </p:cNvSpPr>
          <p:nvPr>
            <p:ph type="body" sz="quarter" idx="11"/>
          </p:nvPr>
        </p:nvSpPr>
        <p:spPr>
          <a:xfrm>
            <a:off x="3349769" y="4250752"/>
            <a:ext cx="4468170" cy="412019"/>
          </a:xfrm>
        </p:spPr>
        <p:txBody>
          <a:bodyPr/>
          <a:lstStyle/>
          <a:p>
            <a:r>
              <a:rPr lang="es-ES" i="1" dirty="0" smtClean="0"/>
              <a:t>Sara </a:t>
            </a:r>
            <a:r>
              <a:rPr lang="es-ES" i="1" dirty="0" err="1" smtClean="0"/>
              <a:t>Basart</a:t>
            </a:r>
            <a:r>
              <a:rPr lang="es-ES" i="1" dirty="0" smtClean="0"/>
              <a:t> (</a:t>
            </a:r>
            <a:r>
              <a:rPr lang="es-ES" i="1" dirty="0" smtClean="0">
                <a:hlinkClick r:id="rId2"/>
              </a:rPr>
              <a:t>sara.basart@bsc.es</a:t>
            </a:r>
            <a:r>
              <a:rPr lang="es-ES" i="1" dirty="0" smtClean="0"/>
              <a:t>)</a:t>
            </a:r>
          </a:p>
          <a:p>
            <a:r>
              <a:rPr lang="es-ES" sz="1800" i="1" dirty="0" err="1" smtClean="0"/>
              <a:t>Atmospheric</a:t>
            </a:r>
            <a:r>
              <a:rPr lang="es-ES" sz="1800" i="1" dirty="0" smtClean="0"/>
              <a:t> </a:t>
            </a:r>
            <a:r>
              <a:rPr lang="es-ES" sz="1800" i="1" dirty="0" err="1" smtClean="0"/>
              <a:t>Composition</a:t>
            </a:r>
            <a:r>
              <a:rPr lang="es-ES" sz="1800" i="1" dirty="0" smtClean="0"/>
              <a:t> </a:t>
            </a:r>
            <a:r>
              <a:rPr lang="es-ES" sz="1800" i="1" dirty="0" err="1" smtClean="0"/>
              <a:t>Group</a:t>
            </a:r>
            <a:r>
              <a:rPr lang="es-ES" sz="1800" i="1" dirty="0" smtClean="0"/>
              <a:t>, </a:t>
            </a:r>
            <a:r>
              <a:rPr lang="es-ES" sz="1800" i="1" dirty="0" err="1" smtClean="0"/>
              <a:t>Earth</a:t>
            </a:r>
            <a:r>
              <a:rPr lang="es-ES" sz="1800" i="1" dirty="0" smtClean="0"/>
              <a:t> </a:t>
            </a:r>
            <a:r>
              <a:rPr lang="es-ES" sz="1800" i="1" dirty="0" err="1" smtClean="0"/>
              <a:t>Sciences</a:t>
            </a:r>
            <a:r>
              <a:rPr lang="es-ES" sz="1800" i="1" dirty="0" smtClean="0"/>
              <a:t> </a:t>
            </a:r>
            <a:r>
              <a:rPr lang="es-ES" sz="1800" i="1" dirty="0" err="1" smtClean="0"/>
              <a:t>Department</a:t>
            </a:r>
            <a:endParaRPr lang="es-ES" sz="1800" i="1" dirty="0" smtClean="0"/>
          </a:p>
          <a:p>
            <a:r>
              <a:rPr lang="es-ES" sz="1800" i="1" dirty="0" smtClean="0"/>
              <a:t>Barcelona </a:t>
            </a:r>
            <a:r>
              <a:rPr lang="es-ES" sz="1800" i="1" dirty="0" err="1" smtClean="0"/>
              <a:t>Supercomputing</a:t>
            </a:r>
            <a:r>
              <a:rPr lang="es-ES" sz="1800" i="1" dirty="0" smtClean="0"/>
              <a:t> Center (BSC)</a:t>
            </a:r>
            <a:endParaRPr lang="es-ES" sz="1800" i="1" dirty="0"/>
          </a:p>
        </p:txBody>
      </p:sp>
    </p:spTree>
    <p:extLst>
      <p:ext uri="{BB962C8B-B14F-4D97-AF65-F5344CB8AC3E}">
        <p14:creationId xmlns:p14="http://schemas.microsoft.com/office/powerpoint/2010/main" val="195790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4A490C5D-AEA8-4823-B9B3-806910A0ECF7}" type="slidenum">
              <a:rPr lang="es-ES" smtClean="0"/>
              <a:pPr/>
              <a:t>10</a:t>
            </a:fld>
            <a:endParaRPr lang="es-ES" dirty="0"/>
          </a:p>
        </p:txBody>
      </p:sp>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SDS-WAS NAMEE RC </a:t>
            </a:r>
            <a:endParaRPr lang="en-US" altLang="ca-ES" sz="3500" b="1" dirty="0" smtClean="0"/>
          </a:p>
          <a:p>
            <a:pPr algn="ctr"/>
            <a:r>
              <a:rPr lang="en-US" altLang="ca-ES" sz="3500" b="1" dirty="0" smtClean="0"/>
              <a:t>http</a:t>
            </a:r>
            <a:r>
              <a:rPr lang="en-US" altLang="ca-ES" sz="3500" b="1" dirty="0"/>
              <a:t>://</a:t>
            </a:r>
            <a:r>
              <a:rPr lang="en-US" altLang="ca-ES" sz="3500" b="1" dirty="0" smtClean="0"/>
              <a:t>sds-was.aemet.es</a:t>
            </a:r>
            <a:endParaRPr lang="en-US" altLang="ca-ES" sz="3500" b="1" dirty="0"/>
          </a:p>
        </p:txBody>
      </p:sp>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25677"/>
          <a:stretch/>
        </p:blipFill>
        <p:spPr bwMode="auto">
          <a:xfrm>
            <a:off x="1864895" y="1223600"/>
            <a:ext cx="5790111" cy="5133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AEMET_log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282" t="-1" b="-9462"/>
          <a:stretch/>
        </p:blipFill>
        <p:spPr bwMode="auto">
          <a:xfrm>
            <a:off x="2244852" y="63707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7" name="Shape 15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227109" y="6370737"/>
            <a:ext cx="421754" cy="434693"/>
          </a:xfrm>
          <a:prstGeom prst="rect">
            <a:avLst/>
          </a:prstGeom>
          <a:noFill/>
          <a:ln>
            <a:noFill/>
          </a:ln>
        </p:spPr>
      </p:pic>
    </p:spTree>
    <p:extLst>
      <p:ext uri="{BB962C8B-B14F-4D97-AF65-F5344CB8AC3E}">
        <p14:creationId xmlns:p14="http://schemas.microsoft.com/office/powerpoint/2010/main" val="31712941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SDS-WAS NAMEE: </a:t>
            </a:r>
            <a:r>
              <a:rPr lang="en-US" altLang="ca-ES" sz="3500" b="1" dirty="0" smtClean="0"/>
              <a:t>Dust Observations</a:t>
            </a:r>
            <a:endParaRPr lang="en-US" altLang="ca-ES" sz="3500" b="1" dirty="0"/>
          </a:p>
        </p:txBody>
      </p:sp>
      <p:sp>
        <p:nvSpPr>
          <p:cNvPr id="2" name="Slide Number Placeholder 1"/>
          <p:cNvSpPr>
            <a:spLocks noGrp="1"/>
          </p:cNvSpPr>
          <p:nvPr>
            <p:ph type="sldNum" sz="quarter" idx="4"/>
          </p:nvPr>
        </p:nvSpPr>
        <p:spPr/>
        <p:txBody>
          <a:bodyPr/>
          <a:lstStyle/>
          <a:p>
            <a:fld id="{4A490C5D-AEA8-4823-B9B3-806910A0ECF7}" type="slidenum">
              <a:rPr lang="es-ES" smtClean="0"/>
              <a:pPr/>
              <a:t>11</a:t>
            </a:fld>
            <a:endParaRPr lang="es-ES" dirty="0"/>
          </a:p>
        </p:txBody>
      </p:sp>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AEMET_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282" t="-1" b="-9462"/>
          <a:stretch/>
        </p:blipFill>
        <p:spPr bwMode="auto">
          <a:xfrm>
            <a:off x="2244852" y="63707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15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227109" y="6370737"/>
            <a:ext cx="421754" cy="434693"/>
          </a:xfrm>
          <a:prstGeom prst="rect">
            <a:avLst/>
          </a:prstGeom>
          <a:noFill/>
          <a:ln>
            <a:noFill/>
          </a:ln>
        </p:spPr>
      </p:pic>
      <p:sp>
        <p:nvSpPr>
          <p:cNvPr id="11" name="Shape 245"/>
          <p:cNvSpPr/>
          <p:nvPr/>
        </p:nvSpPr>
        <p:spPr>
          <a:xfrm>
            <a:off x="5955907" y="6436098"/>
            <a:ext cx="263335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dirty="0">
                <a:solidFill>
                  <a:srgbClr val="000000"/>
                </a:solidFill>
                <a:latin typeface="Calibri"/>
                <a:ea typeface="Calibri"/>
                <a:cs typeface="Calibri"/>
                <a:sym typeface="Calibri"/>
              </a:rPr>
              <a:t>http://sds-was.aemet.es/</a:t>
            </a:r>
          </a:p>
        </p:txBody>
      </p:sp>
      <p:pic>
        <p:nvPicPr>
          <p:cNvPr id="18" name="Imagen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8244" y="3797995"/>
            <a:ext cx="6530080" cy="4904089"/>
          </a:xfrm>
          <a:prstGeom prst="rect">
            <a:avLst/>
          </a:prstGeom>
        </p:spPr>
      </p:pic>
      <p:sp>
        <p:nvSpPr>
          <p:cNvPr id="19" name="Shape 245"/>
          <p:cNvSpPr/>
          <p:nvPr/>
        </p:nvSpPr>
        <p:spPr>
          <a:xfrm>
            <a:off x="6228184" y="6484693"/>
            <a:ext cx="263335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dirty="0">
                <a:solidFill>
                  <a:srgbClr val="000000"/>
                </a:solidFill>
                <a:latin typeface="Calibri"/>
                <a:ea typeface="Calibri"/>
                <a:cs typeface="Calibri"/>
                <a:sym typeface="Calibri"/>
              </a:rPr>
              <a:t>http://sds-was.aemet.es/</a:t>
            </a:r>
          </a:p>
        </p:txBody>
      </p:sp>
      <p:sp>
        <p:nvSpPr>
          <p:cNvPr id="20" name="14 Rectángulo"/>
          <p:cNvSpPr/>
          <p:nvPr/>
        </p:nvSpPr>
        <p:spPr>
          <a:xfrm>
            <a:off x="6516216" y="3284267"/>
            <a:ext cx="1872208" cy="369332"/>
          </a:xfrm>
          <a:prstGeom prst="rect">
            <a:avLst/>
          </a:prstGeom>
        </p:spPr>
        <p:txBody>
          <a:bodyPr wrap="square">
            <a:spAutoFit/>
          </a:bodyPr>
          <a:lstStyle/>
          <a:p>
            <a:pPr algn="ctr" defTabSz="974136">
              <a:lnSpc>
                <a:spcPct val="90000"/>
              </a:lnSpc>
              <a:spcBef>
                <a:spcPct val="20000"/>
              </a:spcBef>
            </a:pPr>
            <a:r>
              <a:rPr lang="en-GB" sz="2000" b="1" dirty="0">
                <a:solidFill>
                  <a:srgbClr val="000000"/>
                </a:solidFill>
              </a:rPr>
              <a:t>7 March 2015</a:t>
            </a:r>
          </a:p>
        </p:txBody>
      </p:sp>
      <p:pic>
        <p:nvPicPr>
          <p:cNvPr id="21" name="1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512" y="1121866"/>
            <a:ext cx="5772472" cy="5772472"/>
          </a:xfrm>
          <a:prstGeom prst="rect">
            <a:avLst/>
          </a:prstGeom>
        </p:spPr>
      </p:pic>
      <p:pic>
        <p:nvPicPr>
          <p:cNvPr id="22" name="Picture 6" descr="vie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8344" y="1345133"/>
            <a:ext cx="25400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ángulo 22"/>
          <p:cNvSpPr/>
          <p:nvPr/>
        </p:nvSpPr>
        <p:spPr>
          <a:xfrm>
            <a:off x="9233284" y="3797995"/>
            <a:ext cx="3265040" cy="4904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25"/>
          <p:cNvSpPr/>
          <p:nvPr/>
        </p:nvSpPr>
        <p:spPr>
          <a:xfrm>
            <a:off x="6035824" y="6250039"/>
            <a:ext cx="3265040" cy="2891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ctangle 11"/>
          <p:cNvSpPr>
            <a:spLocks noChangeArrowheads="1"/>
          </p:cNvSpPr>
          <p:nvPr/>
        </p:nvSpPr>
        <p:spPr bwMode="auto">
          <a:xfrm>
            <a:off x="616034" y="6250038"/>
            <a:ext cx="7772390" cy="534293"/>
          </a:xfrm>
          <a:prstGeom prst="rect">
            <a:avLst/>
          </a:prstGeom>
          <a:solidFill>
            <a:schemeClr val="bg1">
              <a:lumMod val="85000"/>
            </a:schemeClr>
          </a:solidFill>
          <a:ln/>
          <a:extLst/>
        </p:spPr>
        <p:style>
          <a:lnRef idx="1">
            <a:schemeClr val="dk1"/>
          </a:lnRef>
          <a:fillRef idx="2">
            <a:schemeClr val="dk1"/>
          </a:fillRef>
          <a:effectRef idx="1">
            <a:schemeClr val="dk1"/>
          </a:effectRef>
          <a:fontRef idx="minor">
            <a:schemeClr val="dk1"/>
          </a:fontRef>
        </p:style>
        <p:txBody>
          <a:bodyPr lIns="60204" tIns="72000" rIns="60204" bIns="30102" anchor="ctr"/>
          <a:lstStyle/>
          <a:p>
            <a:pPr algn="ctr" defTabSz="974136" fontAlgn="auto">
              <a:lnSpc>
                <a:spcPct val="90000"/>
              </a:lnSpc>
              <a:spcBef>
                <a:spcPct val="20000"/>
              </a:spcBef>
              <a:spcAft>
                <a:spcPts val="0"/>
              </a:spcAft>
              <a:defRPr/>
            </a:pPr>
            <a:r>
              <a:rPr lang="en-GB" b="1" dirty="0" smtClean="0">
                <a:latin typeface="Calibri" panose="020F0502020204030204" pitchFamily="34" charset="0"/>
              </a:rPr>
              <a:t>NOTE: </a:t>
            </a:r>
            <a:r>
              <a:rPr lang="en-GB" dirty="0" smtClean="0">
                <a:latin typeface="Calibri" panose="020F0502020204030204" pitchFamily="34" charset="0"/>
              </a:rPr>
              <a:t>There is available an historical archive of the MSG RBG dust products.</a:t>
            </a:r>
            <a:endParaRPr lang="en-GB" dirty="0">
              <a:latin typeface="Calibri" panose="020F0502020204030204" pitchFamily="34" charset="0"/>
            </a:endParaRPr>
          </a:p>
        </p:txBody>
      </p:sp>
    </p:spTree>
    <p:extLst>
      <p:ext uri="{BB962C8B-B14F-4D97-AF65-F5344CB8AC3E}">
        <p14:creationId xmlns:p14="http://schemas.microsoft.com/office/powerpoint/2010/main" val="12827940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Dust forecasts: SDS-WAS Multi-model</a:t>
            </a:r>
            <a:endParaRPr lang="en-US" altLang="ca-ES" sz="3500" b="1" dirty="0"/>
          </a:p>
        </p:txBody>
      </p:sp>
      <p:pic>
        <p:nvPicPr>
          <p:cNvPr id="8"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upo 4"/>
          <p:cNvGrpSpPr/>
          <p:nvPr/>
        </p:nvGrpSpPr>
        <p:grpSpPr>
          <a:xfrm>
            <a:off x="232228" y="1622278"/>
            <a:ext cx="2542783" cy="3808954"/>
            <a:chOff x="926927" y="1468674"/>
            <a:chExt cx="2542783" cy="3808954"/>
          </a:xfrm>
        </p:grpSpPr>
        <p:pic>
          <p:nvPicPr>
            <p:cNvPr id="10" name="Picture 11"/>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2008497" y="4679373"/>
              <a:ext cx="952500" cy="447675"/>
            </a:xfrm>
            <a:prstGeom prst="rect">
              <a:avLst/>
            </a:prstGeom>
          </p:spPr>
        </p:pic>
        <p:pic>
          <p:nvPicPr>
            <p:cNvPr id="11" name="Picture 12"/>
            <p:cNvPicPr>
              <a:picLocks noChangeAspect="1"/>
            </p:cNvPicPr>
            <p:nvPr/>
          </p:nvPicPr>
          <p:blipFill rotWithShape="1">
            <a:blip r:embed="rId5">
              <a:extLst>
                <a:ext uri="{28A0092B-C50C-407E-A947-70E740481C1C}">
                  <a14:useLocalDpi xmlns:a14="http://schemas.microsoft.com/office/drawing/2010/main" val="0"/>
                </a:ext>
              </a:extLst>
            </a:blip>
            <a:srcRect r="40938"/>
            <a:stretch/>
          </p:blipFill>
          <p:spPr>
            <a:xfrm>
              <a:off x="1206581" y="3900701"/>
              <a:ext cx="720080" cy="609600"/>
            </a:xfrm>
            <a:prstGeom prst="rect">
              <a:avLst/>
            </a:prstGeom>
          </p:spPr>
        </p:pic>
        <p:pic>
          <p:nvPicPr>
            <p:cNvPr id="12"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8072" y="3900702"/>
              <a:ext cx="624231" cy="609600"/>
            </a:xfrm>
            <a:prstGeom prst="rect">
              <a:avLst/>
            </a:prstGeom>
          </p:spPr>
        </p:pic>
        <p:pic>
          <p:nvPicPr>
            <p:cNvPr id="13"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3375" y="3357686"/>
              <a:ext cx="1649390" cy="428841"/>
            </a:xfrm>
            <a:prstGeom prst="rect">
              <a:avLst/>
            </a:prstGeom>
          </p:spPr>
        </p:pic>
        <p:pic>
          <p:nvPicPr>
            <p:cNvPr id="14"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0441" y="4620782"/>
              <a:ext cx="696220" cy="564858"/>
            </a:xfrm>
            <a:prstGeom prst="rect">
              <a:avLst/>
            </a:prstGeom>
          </p:spPr>
        </p:pic>
        <p:pic>
          <p:nvPicPr>
            <p:cNvPr id="15"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66108" y="2634397"/>
              <a:ext cx="1094891" cy="636824"/>
            </a:xfrm>
            <a:prstGeom prst="rect">
              <a:avLst/>
            </a:prstGeom>
          </p:spPr>
        </p:pic>
        <p:pic>
          <p:nvPicPr>
            <p:cNvPr id="16"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6507" y="2692559"/>
              <a:ext cx="609599" cy="504825"/>
            </a:xfrm>
            <a:prstGeom prst="rect">
              <a:avLst/>
            </a:prstGeom>
          </p:spPr>
        </p:pic>
        <p:pic>
          <p:nvPicPr>
            <p:cNvPr id="17"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13377" y="2193494"/>
              <a:ext cx="1305073" cy="293935"/>
            </a:xfrm>
            <a:prstGeom prst="rect">
              <a:avLst/>
            </a:prstGeom>
          </p:spPr>
        </p:pic>
        <p:pic>
          <p:nvPicPr>
            <p:cNvPr id="18"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6661" y="1678672"/>
              <a:ext cx="1219200" cy="400050"/>
            </a:xfrm>
            <a:prstGeom prst="rect">
              <a:avLst/>
            </a:prstGeom>
          </p:spPr>
        </p:pic>
        <p:pic>
          <p:nvPicPr>
            <p:cNvPr id="19" name="Picture 20"/>
            <p:cNvPicPr>
              <a:picLocks noChangeAspect="1"/>
            </p:cNvPicPr>
            <p:nvPr/>
          </p:nvPicPr>
          <p:blipFill rotWithShape="1">
            <a:blip r:embed="rId13">
              <a:extLst>
                <a:ext uri="{28A0092B-C50C-407E-A947-70E740481C1C}">
                  <a14:useLocalDpi xmlns:a14="http://schemas.microsoft.com/office/drawing/2010/main" val="0"/>
                </a:ext>
              </a:extLst>
            </a:blip>
            <a:srcRect r="71109"/>
            <a:stretch/>
          </p:blipFill>
          <p:spPr>
            <a:xfrm>
              <a:off x="1206583" y="1626286"/>
              <a:ext cx="550373" cy="504825"/>
            </a:xfrm>
            <a:prstGeom prst="rect">
              <a:avLst/>
            </a:prstGeom>
          </p:spPr>
        </p:pic>
        <p:pic>
          <p:nvPicPr>
            <p:cNvPr id="20"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611549" y="2044071"/>
              <a:ext cx="534312" cy="534312"/>
            </a:xfrm>
            <a:prstGeom prst="rect">
              <a:avLst/>
            </a:prstGeom>
          </p:spPr>
        </p:pic>
        <p:sp>
          <p:nvSpPr>
            <p:cNvPr id="21" name="Rectángulo 20"/>
            <p:cNvSpPr/>
            <p:nvPr/>
          </p:nvSpPr>
          <p:spPr>
            <a:xfrm>
              <a:off x="926927" y="1468674"/>
              <a:ext cx="2542783" cy="3808954"/>
            </a:xfrm>
            <a:prstGeom prst="rect">
              <a:avLst/>
            </a:prstGeom>
            <a:noFill/>
            <a:ln w="508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2" name="Título 1"/>
          <p:cNvSpPr txBox="1">
            <a:spLocks/>
          </p:cNvSpPr>
          <p:nvPr/>
        </p:nvSpPr>
        <p:spPr>
          <a:xfrm>
            <a:off x="16460" y="1011033"/>
            <a:ext cx="2980128" cy="792162"/>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s-ES_tradnl" sz="2800" b="1" dirty="0" smtClean="0">
                <a:solidFill>
                  <a:schemeClr val="tx1"/>
                </a:solidFill>
                <a:latin typeface="Calibri" pitchFamily="34" charset="0"/>
                <a:ea typeface="Arial Unicode MS" pitchFamily="34" charset="-128"/>
                <a:cs typeface="Arial Unicode MS" pitchFamily="34" charset="-128"/>
              </a:rPr>
              <a:t>SDS-WAS </a:t>
            </a:r>
            <a:r>
              <a:rPr lang="es-ES_tradnl" sz="2800" b="1" dirty="0" err="1" smtClean="0">
                <a:solidFill>
                  <a:schemeClr val="tx1"/>
                </a:solidFill>
                <a:latin typeface="Calibri" pitchFamily="34" charset="0"/>
                <a:ea typeface="Arial Unicode MS" pitchFamily="34" charset="-128"/>
                <a:cs typeface="Arial Unicode MS" pitchFamily="34" charset="-128"/>
              </a:rPr>
              <a:t>product</a:t>
            </a:r>
            <a:endParaRPr lang="es-ES_tradnl" sz="2800" b="1" dirty="0" smtClean="0">
              <a:solidFill>
                <a:schemeClr val="tx1"/>
              </a:solidFill>
              <a:latin typeface="Calibri" pitchFamily="34" charset="0"/>
              <a:ea typeface="Arial Unicode MS" pitchFamily="34" charset="-128"/>
              <a:cs typeface="Arial Unicode MS" pitchFamily="34" charset="-128"/>
            </a:endParaRPr>
          </a:p>
        </p:txBody>
      </p:sp>
      <p:sp>
        <p:nvSpPr>
          <p:cNvPr id="23" name="Flecha derecha 22"/>
          <p:cNvSpPr/>
          <p:nvPr/>
        </p:nvSpPr>
        <p:spPr>
          <a:xfrm>
            <a:off x="2960724" y="3025837"/>
            <a:ext cx="859378" cy="485453"/>
          </a:xfrm>
          <a:prstGeom prs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CuadroTexto 23"/>
          <p:cNvSpPr txBox="1"/>
          <p:nvPr/>
        </p:nvSpPr>
        <p:spPr>
          <a:xfrm>
            <a:off x="215912" y="5578200"/>
            <a:ext cx="3503384" cy="646331"/>
          </a:xfrm>
          <a:prstGeom prst="rect">
            <a:avLst/>
          </a:prstGeom>
          <a:noFill/>
        </p:spPr>
        <p:txBody>
          <a:bodyPr wrap="square" rtlCol="0">
            <a:spAutoFit/>
          </a:bodyPr>
          <a:lstStyle/>
          <a:p>
            <a:r>
              <a:rPr lang="es-ES" dirty="0" smtClean="0"/>
              <a:t>12 Global – Regional </a:t>
            </a:r>
            <a:r>
              <a:rPr lang="es-ES" dirty="0" err="1" smtClean="0"/>
              <a:t>models</a:t>
            </a:r>
            <a:r>
              <a:rPr lang="es-ES" dirty="0" smtClean="0"/>
              <a:t> </a:t>
            </a:r>
          </a:p>
          <a:p>
            <a:r>
              <a:rPr lang="es-ES" dirty="0" smtClean="0"/>
              <a:t>(</a:t>
            </a:r>
            <a:r>
              <a:rPr lang="es-ES" dirty="0" err="1" smtClean="0"/>
              <a:t>from</a:t>
            </a:r>
            <a:r>
              <a:rPr lang="es-ES" dirty="0" smtClean="0"/>
              <a:t> ~ 100 to 10 km)</a:t>
            </a:r>
            <a:endParaRPr lang="es-ES" dirty="0"/>
          </a:p>
        </p:txBody>
      </p:sp>
      <p:pic>
        <p:nvPicPr>
          <p:cNvPr id="26" name="Picture 2"/>
          <p:cNvPicPr>
            <a:picLocks noChangeAspect="1" noChangeArrowheads="1" noCrop="1"/>
          </p:cNvPicPr>
          <p:nvPr/>
        </p:nvPicPr>
        <p:blipFill>
          <a:blip r:embed="rId15">
            <a:extLst>
              <a:ext uri="{28A0092B-C50C-407E-A947-70E740481C1C}">
                <a14:useLocalDpi xmlns:a14="http://schemas.microsoft.com/office/drawing/2010/main" val="0"/>
              </a:ext>
            </a:extLst>
          </a:blip>
          <a:stretch>
            <a:fillRect/>
          </a:stretch>
        </p:blipFill>
        <p:spPr bwMode="auto">
          <a:xfrm>
            <a:off x="3998950" y="1613014"/>
            <a:ext cx="4727105" cy="473183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4 CuadroTexto"/>
          <p:cNvSpPr txBox="1"/>
          <p:nvPr/>
        </p:nvSpPr>
        <p:spPr>
          <a:xfrm>
            <a:off x="3719296" y="815169"/>
            <a:ext cx="5303988" cy="646331"/>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ES_tradnl" b="1" dirty="0" err="1" smtClean="0">
                <a:solidFill>
                  <a:srgbClr val="000000"/>
                </a:solidFill>
              </a:rPr>
              <a:t>Dust</a:t>
            </a:r>
            <a:r>
              <a:rPr lang="es-ES_tradnl" b="1" dirty="0" smtClean="0">
                <a:solidFill>
                  <a:srgbClr val="000000"/>
                </a:solidFill>
              </a:rPr>
              <a:t> Surface </a:t>
            </a:r>
            <a:r>
              <a:rPr lang="es-ES_tradnl" b="1" dirty="0" err="1" smtClean="0">
                <a:solidFill>
                  <a:srgbClr val="000000"/>
                </a:solidFill>
              </a:rPr>
              <a:t>Conc</a:t>
            </a:r>
            <a:r>
              <a:rPr lang="es-ES_tradnl" b="1" dirty="0" smtClean="0">
                <a:solidFill>
                  <a:srgbClr val="000000"/>
                </a:solidFill>
              </a:rPr>
              <a:t>.</a:t>
            </a:r>
            <a:endParaRPr lang="es-ES_tradnl" dirty="0" smtClean="0">
              <a:solidFill>
                <a:srgbClr val="000000"/>
              </a:solidFill>
            </a:endParaRPr>
          </a:p>
          <a:p>
            <a:pPr algn="ctr"/>
            <a:r>
              <a:rPr lang="es-ES_tradnl" dirty="0" err="1" smtClean="0">
                <a:solidFill>
                  <a:srgbClr val="000000"/>
                </a:solidFill>
              </a:rPr>
              <a:t>from</a:t>
            </a:r>
            <a:r>
              <a:rPr lang="es-ES_tradnl" dirty="0" smtClean="0">
                <a:solidFill>
                  <a:srgbClr val="000000"/>
                </a:solidFill>
              </a:rPr>
              <a:t> 15-Oct-2017 </a:t>
            </a:r>
            <a:r>
              <a:rPr lang="es-ES_tradnl" dirty="0">
                <a:solidFill>
                  <a:srgbClr val="000000"/>
                </a:solidFill>
              </a:rPr>
              <a:t>12:00 to </a:t>
            </a:r>
            <a:r>
              <a:rPr lang="es-ES_tradnl" dirty="0" smtClean="0">
                <a:solidFill>
                  <a:srgbClr val="000000"/>
                </a:solidFill>
              </a:rPr>
              <a:t>18-Oct-2017 </a:t>
            </a:r>
            <a:r>
              <a:rPr lang="es-ES_tradnl" dirty="0">
                <a:solidFill>
                  <a:srgbClr val="000000"/>
                </a:solidFill>
              </a:rPr>
              <a:t>00:00</a:t>
            </a:r>
            <a:endParaRPr lang="en-GB" dirty="0">
              <a:solidFill>
                <a:srgbClr val="000000"/>
              </a:solidFill>
            </a:endParaRPr>
          </a:p>
        </p:txBody>
      </p:sp>
      <p:sp>
        <p:nvSpPr>
          <p:cNvPr id="30" name="TextBox 12"/>
          <p:cNvSpPr txBox="1"/>
          <p:nvPr/>
        </p:nvSpPr>
        <p:spPr>
          <a:xfrm>
            <a:off x="6693546" y="5532033"/>
            <a:ext cx="2032509" cy="369332"/>
          </a:xfrm>
          <a:prstGeom prst="rect">
            <a:avLst/>
          </a:prstGeom>
          <a:noFill/>
        </p:spPr>
        <p:txBody>
          <a:bodyPr wrap="square" rtlCol="0">
            <a:spAutoFit/>
          </a:bodyPr>
          <a:lstStyle/>
          <a:p>
            <a:pPr algn="ctr"/>
            <a:r>
              <a:rPr lang="en-US" b="1" dirty="0" smtClean="0">
                <a:solidFill>
                  <a:srgbClr val="FF0000"/>
                </a:solidFill>
                <a:latin typeface="Calibri" panose="020F0502020204030204" pitchFamily="34" charset="0"/>
              </a:rPr>
              <a:t>MEDIAN</a:t>
            </a:r>
          </a:p>
        </p:txBody>
      </p:sp>
      <p:sp>
        <p:nvSpPr>
          <p:cNvPr id="2" name="Rectángulo 1"/>
          <p:cNvSpPr/>
          <p:nvPr/>
        </p:nvSpPr>
        <p:spPr>
          <a:xfrm>
            <a:off x="5624376" y="5120999"/>
            <a:ext cx="1474255" cy="12238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1" name="Picture 4" descr="AEMET_logo"/>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65282" t="-1" b="-9462"/>
          <a:stretch/>
        </p:blipFill>
        <p:spPr bwMode="auto">
          <a:xfrm>
            <a:off x="2244852" y="63707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32" name="Shape 153"/>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3227109" y="6370737"/>
            <a:ext cx="421754" cy="434693"/>
          </a:xfrm>
          <a:prstGeom prst="rect">
            <a:avLst/>
          </a:prstGeom>
          <a:noFill/>
          <a:ln>
            <a:noFill/>
          </a:ln>
        </p:spPr>
      </p:pic>
      <p:sp>
        <p:nvSpPr>
          <p:cNvPr id="27" name="Shape 245"/>
          <p:cNvSpPr/>
          <p:nvPr/>
        </p:nvSpPr>
        <p:spPr>
          <a:xfrm>
            <a:off x="5955907" y="6436098"/>
            <a:ext cx="263335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dirty="0">
                <a:solidFill>
                  <a:srgbClr val="000000"/>
                </a:solidFill>
                <a:latin typeface="Calibri"/>
                <a:ea typeface="Calibri"/>
                <a:cs typeface="Calibri"/>
                <a:sym typeface="Calibri"/>
              </a:rPr>
              <a:t>http://sds-was.aemet.es/</a:t>
            </a:r>
          </a:p>
        </p:txBody>
      </p:sp>
    </p:spTree>
    <p:extLst>
      <p:ext uri="{BB962C8B-B14F-4D97-AF65-F5344CB8AC3E}">
        <p14:creationId xmlns:p14="http://schemas.microsoft.com/office/powerpoint/2010/main" val="256262822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4007738" y="1638902"/>
            <a:ext cx="4727104" cy="473183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Dust forecasts: SDS-WAS Multi-model</a:t>
            </a:r>
            <a:endParaRPr lang="en-US" altLang="ca-ES" sz="3500" b="1" dirty="0"/>
          </a:p>
        </p:txBody>
      </p:sp>
      <p:pic>
        <p:nvPicPr>
          <p:cNvPr id="8"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upo 4"/>
          <p:cNvGrpSpPr/>
          <p:nvPr/>
        </p:nvGrpSpPr>
        <p:grpSpPr>
          <a:xfrm>
            <a:off x="232228" y="1622278"/>
            <a:ext cx="2542783" cy="3808954"/>
            <a:chOff x="926927" y="1468674"/>
            <a:chExt cx="2542783" cy="3808954"/>
          </a:xfrm>
        </p:grpSpPr>
        <p:pic>
          <p:nvPicPr>
            <p:cNvPr id="10" name="Picture 11"/>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a:xfrm>
              <a:off x="2008497" y="4679373"/>
              <a:ext cx="952500" cy="447675"/>
            </a:xfrm>
            <a:prstGeom prst="rect">
              <a:avLst/>
            </a:prstGeom>
          </p:spPr>
        </p:pic>
        <p:pic>
          <p:nvPicPr>
            <p:cNvPr id="11" name="Picture 12"/>
            <p:cNvPicPr>
              <a:picLocks noChangeAspect="1"/>
            </p:cNvPicPr>
            <p:nvPr/>
          </p:nvPicPr>
          <p:blipFill rotWithShape="1">
            <a:blip r:embed="rId6">
              <a:extLst>
                <a:ext uri="{28A0092B-C50C-407E-A947-70E740481C1C}">
                  <a14:useLocalDpi xmlns:a14="http://schemas.microsoft.com/office/drawing/2010/main" val="0"/>
                </a:ext>
              </a:extLst>
            </a:blip>
            <a:srcRect r="40938"/>
            <a:stretch/>
          </p:blipFill>
          <p:spPr>
            <a:xfrm>
              <a:off x="1206581" y="3900701"/>
              <a:ext cx="720080" cy="609600"/>
            </a:xfrm>
            <a:prstGeom prst="rect">
              <a:avLst/>
            </a:prstGeom>
          </p:spPr>
        </p:pic>
        <p:pic>
          <p:nvPicPr>
            <p:cNvPr id="12"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8072" y="3900702"/>
              <a:ext cx="624231" cy="609600"/>
            </a:xfrm>
            <a:prstGeom prst="rect">
              <a:avLst/>
            </a:prstGeom>
          </p:spPr>
        </p:pic>
        <p:pic>
          <p:nvPicPr>
            <p:cNvPr id="13"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3375" y="3357686"/>
              <a:ext cx="1649390" cy="428841"/>
            </a:xfrm>
            <a:prstGeom prst="rect">
              <a:avLst/>
            </a:prstGeom>
          </p:spPr>
        </p:pic>
        <p:pic>
          <p:nvPicPr>
            <p:cNvPr id="14"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0441" y="4620782"/>
              <a:ext cx="696220" cy="564858"/>
            </a:xfrm>
            <a:prstGeom prst="rect">
              <a:avLst/>
            </a:prstGeom>
          </p:spPr>
        </p:pic>
        <p:pic>
          <p:nvPicPr>
            <p:cNvPr id="15"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66108" y="2634397"/>
              <a:ext cx="1094891" cy="636824"/>
            </a:xfrm>
            <a:prstGeom prst="rect">
              <a:avLst/>
            </a:prstGeom>
          </p:spPr>
        </p:pic>
        <p:pic>
          <p:nvPicPr>
            <p:cNvPr id="16"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56507" y="2692559"/>
              <a:ext cx="609599" cy="504825"/>
            </a:xfrm>
            <a:prstGeom prst="rect">
              <a:avLst/>
            </a:prstGeom>
          </p:spPr>
        </p:pic>
        <p:pic>
          <p:nvPicPr>
            <p:cNvPr id="17"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13377" y="2193494"/>
              <a:ext cx="1305073" cy="293935"/>
            </a:xfrm>
            <a:prstGeom prst="rect">
              <a:avLst/>
            </a:prstGeom>
          </p:spPr>
        </p:pic>
        <p:pic>
          <p:nvPicPr>
            <p:cNvPr id="18"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6661" y="1678672"/>
              <a:ext cx="1219200" cy="400050"/>
            </a:xfrm>
            <a:prstGeom prst="rect">
              <a:avLst/>
            </a:prstGeom>
          </p:spPr>
        </p:pic>
        <p:pic>
          <p:nvPicPr>
            <p:cNvPr id="19" name="Picture 20"/>
            <p:cNvPicPr>
              <a:picLocks noChangeAspect="1"/>
            </p:cNvPicPr>
            <p:nvPr/>
          </p:nvPicPr>
          <p:blipFill rotWithShape="1">
            <a:blip r:embed="rId14">
              <a:extLst>
                <a:ext uri="{28A0092B-C50C-407E-A947-70E740481C1C}">
                  <a14:useLocalDpi xmlns:a14="http://schemas.microsoft.com/office/drawing/2010/main" val="0"/>
                </a:ext>
              </a:extLst>
            </a:blip>
            <a:srcRect r="71109"/>
            <a:stretch/>
          </p:blipFill>
          <p:spPr>
            <a:xfrm>
              <a:off x="1206583" y="1626286"/>
              <a:ext cx="550373" cy="504825"/>
            </a:xfrm>
            <a:prstGeom prst="rect">
              <a:avLst/>
            </a:prstGeom>
          </p:spPr>
        </p:pic>
        <p:pic>
          <p:nvPicPr>
            <p:cNvPr id="20"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11549" y="2044071"/>
              <a:ext cx="534312" cy="534312"/>
            </a:xfrm>
            <a:prstGeom prst="rect">
              <a:avLst/>
            </a:prstGeom>
          </p:spPr>
        </p:pic>
        <p:sp>
          <p:nvSpPr>
            <p:cNvPr id="21" name="Rectángulo 20"/>
            <p:cNvSpPr/>
            <p:nvPr/>
          </p:nvSpPr>
          <p:spPr>
            <a:xfrm>
              <a:off x="926927" y="1468674"/>
              <a:ext cx="2542783" cy="3808954"/>
            </a:xfrm>
            <a:prstGeom prst="rect">
              <a:avLst/>
            </a:prstGeom>
            <a:noFill/>
            <a:ln w="508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2" name="Título 1"/>
          <p:cNvSpPr txBox="1">
            <a:spLocks/>
          </p:cNvSpPr>
          <p:nvPr/>
        </p:nvSpPr>
        <p:spPr>
          <a:xfrm>
            <a:off x="16460" y="1011033"/>
            <a:ext cx="2980128" cy="792162"/>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s-ES_tradnl" sz="2800" b="1" dirty="0" smtClean="0">
                <a:solidFill>
                  <a:schemeClr val="tx1"/>
                </a:solidFill>
                <a:latin typeface="Calibri" pitchFamily="34" charset="0"/>
                <a:ea typeface="Arial Unicode MS" pitchFamily="34" charset="-128"/>
                <a:cs typeface="Arial Unicode MS" pitchFamily="34" charset="-128"/>
              </a:rPr>
              <a:t>SDS-WAS </a:t>
            </a:r>
            <a:r>
              <a:rPr lang="es-ES_tradnl" sz="2800" b="1" dirty="0" err="1" smtClean="0">
                <a:solidFill>
                  <a:schemeClr val="tx1"/>
                </a:solidFill>
                <a:latin typeface="Calibri" pitchFamily="34" charset="0"/>
                <a:ea typeface="Arial Unicode MS" pitchFamily="34" charset="-128"/>
                <a:cs typeface="Arial Unicode MS" pitchFamily="34" charset="-128"/>
              </a:rPr>
              <a:t>product</a:t>
            </a:r>
            <a:endParaRPr lang="es-ES_tradnl" sz="2800" b="1" dirty="0" smtClean="0">
              <a:solidFill>
                <a:schemeClr val="tx1"/>
              </a:solidFill>
              <a:latin typeface="Calibri" pitchFamily="34" charset="0"/>
              <a:ea typeface="Arial Unicode MS" pitchFamily="34" charset="-128"/>
              <a:cs typeface="Arial Unicode MS" pitchFamily="34" charset="-128"/>
            </a:endParaRPr>
          </a:p>
        </p:txBody>
      </p:sp>
      <p:sp>
        <p:nvSpPr>
          <p:cNvPr id="23" name="Flecha derecha 22"/>
          <p:cNvSpPr/>
          <p:nvPr/>
        </p:nvSpPr>
        <p:spPr>
          <a:xfrm>
            <a:off x="2960724" y="3025837"/>
            <a:ext cx="859378" cy="485453"/>
          </a:xfrm>
          <a:prstGeom prst="right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CuadroTexto 23"/>
          <p:cNvSpPr txBox="1"/>
          <p:nvPr/>
        </p:nvSpPr>
        <p:spPr>
          <a:xfrm>
            <a:off x="215912" y="5578200"/>
            <a:ext cx="3503384" cy="646331"/>
          </a:xfrm>
          <a:prstGeom prst="rect">
            <a:avLst/>
          </a:prstGeom>
          <a:noFill/>
        </p:spPr>
        <p:txBody>
          <a:bodyPr wrap="square" rtlCol="0">
            <a:spAutoFit/>
          </a:bodyPr>
          <a:lstStyle/>
          <a:p>
            <a:r>
              <a:rPr lang="es-ES" dirty="0" smtClean="0"/>
              <a:t>12 Global – Regional </a:t>
            </a:r>
            <a:r>
              <a:rPr lang="es-ES" dirty="0" err="1" smtClean="0"/>
              <a:t>models</a:t>
            </a:r>
            <a:r>
              <a:rPr lang="es-ES" dirty="0" smtClean="0"/>
              <a:t> </a:t>
            </a:r>
          </a:p>
          <a:p>
            <a:r>
              <a:rPr lang="es-ES" dirty="0" smtClean="0"/>
              <a:t>(</a:t>
            </a:r>
            <a:r>
              <a:rPr lang="es-ES" dirty="0" err="1" smtClean="0"/>
              <a:t>from</a:t>
            </a:r>
            <a:r>
              <a:rPr lang="es-ES" dirty="0" smtClean="0"/>
              <a:t> ~ 100 to 10 km)</a:t>
            </a:r>
            <a:endParaRPr lang="es-ES" dirty="0"/>
          </a:p>
        </p:txBody>
      </p:sp>
      <p:sp>
        <p:nvSpPr>
          <p:cNvPr id="29" name="4 CuadroTexto"/>
          <p:cNvSpPr txBox="1"/>
          <p:nvPr/>
        </p:nvSpPr>
        <p:spPr>
          <a:xfrm>
            <a:off x="3719296" y="815169"/>
            <a:ext cx="5303988" cy="646331"/>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ES_tradnl" b="1" dirty="0" err="1" smtClean="0">
                <a:solidFill>
                  <a:srgbClr val="000000"/>
                </a:solidFill>
              </a:rPr>
              <a:t>Dust</a:t>
            </a:r>
            <a:r>
              <a:rPr lang="es-ES_tradnl" b="1" dirty="0" smtClean="0">
                <a:solidFill>
                  <a:srgbClr val="000000"/>
                </a:solidFill>
              </a:rPr>
              <a:t> </a:t>
            </a:r>
            <a:r>
              <a:rPr lang="es-ES_tradnl" b="1" dirty="0" err="1" smtClean="0">
                <a:solidFill>
                  <a:srgbClr val="000000"/>
                </a:solidFill>
              </a:rPr>
              <a:t>Optical</a:t>
            </a:r>
            <a:r>
              <a:rPr lang="es-ES_tradnl" b="1" dirty="0" smtClean="0">
                <a:solidFill>
                  <a:srgbClr val="000000"/>
                </a:solidFill>
              </a:rPr>
              <a:t> </a:t>
            </a:r>
            <a:r>
              <a:rPr lang="es-ES_tradnl" b="1" dirty="0" err="1" smtClean="0">
                <a:solidFill>
                  <a:srgbClr val="000000"/>
                </a:solidFill>
              </a:rPr>
              <a:t>Depth</a:t>
            </a:r>
            <a:r>
              <a:rPr lang="es-ES_tradnl" b="1" dirty="0" smtClean="0">
                <a:solidFill>
                  <a:srgbClr val="000000"/>
                </a:solidFill>
              </a:rPr>
              <a:t> at 550nm</a:t>
            </a:r>
            <a:endParaRPr lang="es-ES_tradnl" dirty="0" smtClean="0">
              <a:solidFill>
                <a:srgbClr val="000000"/>
              </a:solidFill>
            </a:endParaRPr>
          </a:p>
          <a:p>
            <a:pPr algn="ctr"/>
            <a:r>
              <a:rPr lang="es-ES_tradnl" dirty="0" err="1" smtClean="0">
                <a:solidFill>
                  <a:srgbClr val="000000"/>
                </a:solidFill>
              </a:rPr>
              <a:t>from</a:t>
            </a:r>
            <a:r>
              <a:rPr lang="es-ES_tradnl" dirty="0" smtClean="0">
                <a:solidFill>
                  <a:srgbClr val="000000"/>
                </a:solidFill>
              </a:rPr>
              <a:t> 15-Oct-2017 </a:t>
            </a:r>
            <a:r>
              <a:rPr lang="es-ES_tradnl" dirty="0">
                <a:solidFill>
                  <a:srgbClr val="000000"/>
                </a:solidFill>
              </a:rPr>
              <a:t>12:00 to </a:t>
            </a:r>
            <a:r>
              <a:rPr lang="es-ES_tradnl" dirty="0" smtClean="0">
                <a:solidFill>
                  <a:srgbClr val="000000"/>
                </a:solidFill>
              </a:rPr>
              <a:t>18-Oct-2017 </a:t>
            </a:r>
            <a:r>
              <a:rPr lang="es-ES_tradnl" dirty="0">
                <a:solidFill>
                  <a:srgbClr val="000000"/>
                </a:solidFill>
              </a:rPr>
              <a:t>00:00</a:t>
            </a:r>
            <a:endParaRPr lang="en-GB" dirty="0">
              <a:solidFill>
                <a:srgbClr val="000000"/>
              </a:solidFill>
            </a:endParaRPr>
          </a:p>
        </p:txBody>
      </p:sp>
      <p:sp>
        <p:nvSpPr>
          <p:cNvPr id="30" name="TextBox 12"/>
          <p:cNvSpPr txBox="1"/>
          <p:nvPr/>
        </p:nvSpPr>
        <p:spPr>
          <a:xfrm>
            <a:off x="6693546" y="5532033"/>
            <a:ext cx="2032509" cy="369332"/>
          </a:xfrm>
          <a:prstGeom prst="rect">
            <a:avLst/>
          </a:prstGeom>
          <a:noFill/>
        </p:spPr>
        <p:txBody>
          <a:bodyPr wrap="square" rtlCol="0">
            <a:spAutoFit/>
          </a:bodyPr>
          <a:lstStyle/>
          <a:p>
            <a:pPr algn="ctr"/>
            <a:r>
              <a:rPr lang="en-US" b="1" dirty="0" smtClean="0">
                <a:solidFill>
                  <a:srgbClr val="FF0000"/>
                </a:solidFill>
                <a:latin typeface="Calibri" panose="020F0502020204030204" pitchFamily="34" charset="0"/>
              </a:rPr>
              <a:t>MEDIAN</a:t>
            </a:r>
          </a:p>
        </p:txBody>
      </p:sp>
      <p:sp>
        <p:nvSpPr>
          <p:cNvPr id="2" name="Rectángulo 1"/>
          <p:cNvSpPr/>
          <p:nvPr/>
        </p:nvSpPr>
        <p:spPr>
          <a:xfrm>
            <a:off x="5624376" y="5120999"/>
            <a:ext cx="1474255" cy="12238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1" name="Picture 4" descr="AEMET_logo"/>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65282" t="-1" b="-9462"/>
          <a:stretch/>
        </p:blipFill>
        <p:spPr bwMode="auto">
          <a:xfrm>
            <a:off x="2244852" y="63707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32" name="Shape 153"/>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3227109" y="6370737"/>
            <a:ext cx="421754" cy="434693"/>
          </a:xfrm>
          <a:prstGeom prst="rect">
            <a:avLst/>
          </a:prstGeom>
          <a:noFill/>
          <a:ln>
            <a:noFill/>
          </a:ln>
        </p:spPr>
      </p:pic>
      <p:sp>
        <p:nvSpPr>
          <p:cNvPr id="26" name="Shape 245"/>
          <p:cNvSpPr/>
          <p:nvPr/>
        </p:nvSpPr>
        <p:spPr>
          <a:xfrm>
            <a:off x="5955907" y="6436098"/>
            <a:ext cx="263335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1" dirty="0">
                <a:solidFill>
                  <a:srgbClr val="000000"/>
                </a:solidFill>
                <a:latin typeface="Calibri"/>
                <a:ea typeface="Calibri"/>
                <a:cs typeface="Calibri"/>
                <a:sym typeface="Calibri"/>
              </a:rPr>
              <a:t>http://sds-was.aemet.es/</a:t>
            </a:r>
          </a:p>
        </p:txBody>
      </p:sp>
    </p:spTree>
    <p:extLst>
      <p:ext uri="{BB962C8B-B14F-4D97-AF65-F5344CB8AC3E}">
        <p14:creationId xmlns:p14="http://schemas.microsoft.com/office/powerpoint/2010/main" val="399592406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169556" y="217893"/>
            <a:ext cx="8847627"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SDS-WAS NAMEE: </a:t>
            </a:r>
            <a:r>
              <a:rPr lang="en-US" altLang="ca-ES" sz="3500" b="1" dirty="0" smtClean="0"/>
              <a:t>DOD Model Evaluation </a:t>
            </a:r>
            <a:endParaRPr lang="en-US" altLang="ca-ES" sz="3500" b="1" dirty="0"/>
          </a:p>
        </p:txBody>
      </p:sp>
      <p:sp>
        <p:nvSpPr>
          <p:cNvPr id="2" name="Slide Number Placeholder 1"/>
          <p:cNvSpPr>
            <a:spLocks noGrp="1"/>
          </p:cNvSpPr>
          <p:nvPr>
            <p:ph type="sldNum" sz="quarter" idx="4"/>
          </p:nvPr>
        </p:nvSpPr>
        <p:spPr/>
        <p:txBody>
          <a:bodyPr/>
          <a:lstStyle/>
          <a:p>
            <a:fld id="{4A490C5D-AEA8-4823-B9B3-806910A0ECF7}" type="slidenum">
              <a:rPr lang="es-ES" smtClean="0"/>
              <a:pPr/>
              <a:t>14</a:t>
            </a:fld>
            <a:endParaRPr lang="es-ES" dirty="0"/>
          </a:p>
        </p:txBody>
      </p:sp>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AEMET_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282" t="-1" b="-9462"/>
          <a:stretch/>
        </p:blipFill>
        <p:spPr bwMode="auto">
          <a:xfrm>
            <a:off x="2244852" y="63707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15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227109" y="6370737"/>
            <a:ext cx="421754" cy="434693"/>
          </a:xfrm>
          <a:prstGeom prst="rect">
            <a:avLst/>
          </a:prstGeom>
          <a:noFill/>
          <a:ln>
            <a:noFill/>
          </a:ln>
        </p:spPr>
      </p:pic>
      <p:sp>
        <p:nvSpPr>
          <p:cNvPr id="14" name="Shape 245"/>
          <p:cNvSpPr/>
          <p:nvPr/>
        </p:nvSpPr>
        <p:spPr>
          <a:xfrm>
            <a:off x="928862" y="5904245"/>
            <a:ext cx="7992888" cy="369332"/>
          </a:xfrm>
          <a:prstGeom prst="rect">
            <a:avLst/>
          </a:prstGeom>
          <a:noFill/>
          <a:ln>
            <a:noFill/>
          </a:ln>
        </p:spPr>
        <p:txBody>
          <a:bodyPr lIns="91425" tIns="45700" rIns="91425" bIns="45700" anchor="t" anchorCtr="0">
            <a:noAutofit/>
          </a:bodyPr>
          <a:lstStyle/>
          <a:p>
            <a:pPr lvl="0" algn="r">
              <a:spcBef>
                <a:spcPts val="0"/>
              </a:spcBef>
              <a:buSzPct val="25000"/>
            </a:pPr>
            <a:r>
              <a:rPr lang="en-US" b="1" i="1" dirty="0">
                <a:solidFill>
                  <a:schemeClr val="dk1"/>
                </a:solidFill>
                <a:latin typeface="Calibri"/>
                <a:ea typeface="Calibri"/>
                <a:cs typeface="Calibri"/>
                <a:sym typeface="Calibri"/>
              </a:rPr>
              <a:t>http://sds-was.aemet.es/forecast-products/forecast-evaluation</a:t>
            </a:r>
            <a:endParaRPr lang="en-US" sz="1800" b="1" i="1" dirty="0">
              <a:solidFill>
                <a:schemeClr val="dk1"/>
              </a:solidFill>
              <a:latin typeface="Calibri"/>
              <a:ea typeface="Calibri"/>
              <a:cs typeface="Calibri"/>
              <a:sym typeface="Calibri"/>
            </a:endParaRPr>
          </a:p>
        </p:txBody>
      </p:sp>
      <p:sp>
        <p:nvSpPr>
          <p:cNvPr id="15" name="Rectangle 14"/>
          <p:cNvSpPr/>
          <p:nvPr/>
        </p:nvSpPr>
        <p:spPr>
          <a:xfrm>
            <a:off x="456739" y="959982"/>
            <a:ext cx="7926027" cy="3970318"/>
          </a:xfrm>
          <a:prstGeom prst="rect">
            <a:avLst/>
          </a:prstGeom>
        </p:spPr>
        <p:txBody>
          <a:bodyPr wrap="square">
            <a:spAutoFit/>
          </a:bodyPr>
          <a:lstStyle/>
          <a:p>
            <a:pPr marL="285750" indent="-285750">
              <a:buFont typeface="Arial" panose="020B0604020202020204" pitchFamily="34" charset="0"/>
              <a:buChar char="•"/>
            </a:pPr>
            <a:r>
              <a:rPr lang="en-US" b="1" dirty="0">
                <a:latin typeface="Calibri" panose="020F0502020204030204" pitchFamily="34" charset="0"/>
              </a:rPr>
              <a:t>Evaluation with AERONET </a:t>
            </a:r>
            <a:r>
              <a:rPr lang="en-US" b="1" dirty="0" smtClean="0">
                <a:latin typeface="Calibri" panose="020F0502020204030204" pitchFamily="34" charset="0"/>
              </a:rPr>
              <a:t>data</a:t>
            </a:r>
          </a:p>
          <a:p>
            <a:pPr marL="742950" lvl="1" indent="-285750">
              <a:buFont typeface="Arial" panose="020B0604020202020204" pitchFamily="34" charset="0"/>
              <a:buChar char="•"/>
            </a:pPr>
            <a:r>
              <a:rPr lang="en-US" dirty="0" smtClean="0">
                <a:latin typeface="Calibri" panose="020F0502020204030204" pitchFamily="34" charset="0"/>
              </a:rPr>
              <a:t>Graphical NRT Evaluation by site</a:t>
            </a:r>
          </a:p>
          <a:p>
            <a:pPr marL="742950" lvl="1" indent="-285750">
              <a:buFont typeface="Arial" panose="020B0604020202020204" pitchFamily="34" charset="0"/>
              <a:buChar char="•"/>
            </a:pPr>
            <a:r>
              <a:rPr lang="en-US" dirty="0">
                <a:latin typeface="Calibri" panose="020F0502020204030204" pitchFamily="34" charset="0"/>
              </a:rPr>
              <a:t>Evaluation </a:t>
            </a:r>
            <a:r>
              <a:rPr lang="en-US" dirty="0" smtClean="0">
                <a:latin typeface="Calibri" panose="020F0502020204030204" pitchFamily="34" charset="0"/>
              </a:rPr>
              <a:t>scores </a:t>
            </a:r>
            <a:r>
              <a:rPr lang="es-ES" dirty="0" err="1" smtClean="0">
                <a:latin typeface="Calibri" panose="020F0502020204030204" pitchFamily="34" charset="0"/>
              </a:rPr>
              <a:t>monthly</a:t>
            </a:r>
            <a:r>
              <a:rPr lang="es-ES" dirty="0" smtClean="0">
                <a:latin typeface="Calibri" panose="020F0502020204030204" pitchFamily="34" charset="0"/>
              </a:rPr>
              <a:t>/</a:t>
            </a:r>
            <a:r>
              <a:rPr lang="es-ES" dirty="0" err="1" smtClean="0">
                <a:latin typeface="Calibri" panose="020F0502020204030204" pitchFamily="34" charset="0"/>
              </a:rPr>
              <a:t>seasonal</a:t>
            </a:r>
            <a:r>
              <a:rPr lang="es-ES" dirty="0" smtClean="0">
                <a:latin typeface="Calibri" panose="020F0502020204030204" pitchFamily="34" charset="0"/>
              </a:rPr>
              <a:t>/</a:t>
            </a:r>
            <a:r>
              <a:rPr lang="es-ES" dirty="0" err="1" smtClean="0">
                <a:latin typeface="Calibri" panose="020F0502020204030204" pitchFamily="34" charset="0"/>
              </a:rPr>
              <a:t>annual</a:t>
            </a:r>
            <a:r>
              <a:rPr lang="es-ES" dirty="0" smtClean="0">
                <a:latin typeface="Calibri" panose="020F0502020204030204" pitchFamily="34" charset="0"/>
              </a:rPr>
              <a:t>  		</a:t>
            </a:r>
          </a:p>
          <a:p>
            <a:pPr lvl="1"/>
            <a:r>
              <a:rPr lang="es-ES" dirty="0" smtClean="0">
                <a:latin typeface="Calibri" panose="020F0502020204030204" pitchFamily="34" charset="0"/>
              </a:rPr>
              <a:t>	</a:t>
            </a:r>
            <a:r>
              <a:rPr lang="es-ES" dirty="0" err="1" smtClean="0">
                <a:latin typeface="Calibri" panose="020F0502020204030204" pitchFamily="34" charset="0"/>
              </a:rPr>
              <a:t>by</a:t>
            </a:r>
            <a:r>
              <a:rPr lang="es-ES" dirty="0" smtClean="0">
                <a:latin typeface="Calibri" panose="020F0502020204030204" pitchFamily="34" charset="0"/>
              </a:rPr>
              <a:t> </a:t>
            </a:r>
            <a:r>
              <a:rPr lang="es-ES" dirty="0" err="1" smtClean="0">
                <a:latin typeface="Calibri" panose="020F0502020204030204" pitchFamily="34" charset="0"/>
              </a:rPr>
              <a:t>regions</a:t>
            </a:r>
            <a:r>
              <a:rPr lang="es-ES" dirty="0" smtClean="0">
                <a:latin typeface="Calibri" panose="020F0502020204030204" pitchFamily="34" charset="0"/>
              </a:rPr>
              <a:t> and </a:t>
            </a:r>
            <a:r>
              <a:rPr lang="es-ES" dirty="0" err="1" smtClean="0">
                <a:latin typeface="Calibri" panose="020F0502020204030204" pitchFamily="34" charset="0"/>
              </a:rPr>
              <a:t>sites</a:t>
            </a:r>
            <a:endParaRPr lang="es-ES" dirty="0" smtClean="0">
              <a:latin typeface="Calibri" panose="020F0502020204030204" pitchFamily="34" charset="0"/>
            </a:endParaRPr>
          </a:p>
          <a:p>
            <a:endParaRPr lang="en-US" b="1" dirty="0" smtClean="0">
              <a:latin typeface="Calibri" panose="020F0502020204030204" pitchFamily="34" charset="0"/>
            </a:endParaRPr>
          </a:p>
          <a:p>
            <a:pPr marL="285750" indent="-285750">
              <a:buFont typeface="Arial" panose="020B0604020202020204" pitchFamily="34" charset="0"/>
              <a:buChar char="•"/>
            </a:pPr>
            <a:endParaRPr lang="en-US" b="1" dirty="0">
              <a:latin typeface="Calibri" panose="020F0502020204030204" pitchFamily="34" charset="0"/>
            </a:endParaRPr>
          </a:p>
          <a:p>
            <a:pPr marL="285750" indent="-285750">
              <a:buFont typeface="Arial" panose="020B0604020202020204" pitchFamily="34" charset="0"/>
              <a:buChar char="•"/>
            </a:pPr>
            <a:r>
              <a:rPr lang="en-US" b="1" dirty="0" smtClean="0">
                <a:latin typeface="Calibri" panose="020F0502020204030204" pitchFamily="34" charset="0"/>
              </a:rPr>
              <a:t>Evaluation </a:t>
            </a:r>
            <a:r>
              <a:rPr lang="en-US" b="1" dirty="0">
                <a:latin typeface="Calibri" panose="020F0502020204030204" pitchFamily="34" charset="0"/>
              </a:rPr>
              <a:t>with MODIS </a:t>
            </a:r>
            <a:r>
              <a:rPr lang="en-US" b="1" dirty="0" smtClean="0">
                <a:latin typeface="Calibri" panose="020F0502020204030204" pitchFamily="34" charset="0"/>
              </a:rPr>
              <a:t>data </a:t>
            </a:r>
            <a:r>
              <a:rPr lang="en-US" b="1" dirty="0">
                <a:latin typeface="Calibri" panose="020F0502020204030204" pitchFamily="34" charset="0"/>
              </a:rPr>
              <a:t>onto the </a:t>
            </a:r>
            <a:r>
              <a:rPr lang="en-US" b="1" dirty="0" smtClean="0">
                <a:latin typeface="Calibri" panose="020F0502020204030204" pitchFamily="34" charset="0"/>
              </a:rPr>
              <a:t>Atlantic</a:t>
            </a:r>
          </a:p>
          <a:p>
            <a:pPr marL="742950" lvl="1" indent="-285750">
              <a:buFont typeface="Arial" panose="020B0604020202020204" pitchFamily="34" charset="0"/>
              <a:buChar char="•"/>
            </a:pPr>
            <a:r>
              <a:rPr lang="en-US" dirty="0">
                <a:latin typeface="Calibri" panose="020F0502020204030204" pitchFamily="34" charset="0"/>
              </a:rPr>
              <a:t>Evaluation </a:t>
            </a:r>
            <a:r>
              <a:rPr lang="en-US" dirty="0" smtClean="0">
                <a:latin typeface="Calibri" panose="020F0502020204030204" pitchFamily="34" charset="0"/>
              </a:rPr>
              <a:t>scores </a:t>
            </a:r>
            <a:r>
              <a:rPr lang="es-ES" dirty="0" err="1">
                <a:latin typeface="Calibri" panose="020F0502020204030204" pitchFamily="34" charset="0"/>
              </a:rPr>
              <a:t>monthly</a:t>
            </a:r>
            <a:r>
              <a:rPr lang="es-ES" dirty="0">
                <a:latin typeface="Calibri" panose="020F0502020204030204" pitchFamily="34" charset="0"/>
              </a:rPr>
              <a:t>/</a:t>
            </a:r>
            <a:r>
              <a:rPr lang="es-ES" dirty="0" err="1">
                <a:latin typeface="Calibri" panose="020F0502020204030204" pitchFamily="34" charset="0"/>
              </a:rPr>
              <a:t>seasonal</a:t>
            </a:r>
            <a:r>
              <a:rPr lang="es-ES" dirty="0">
                <a:latin typeface="Calibri" panose="020F0502020204030204" pitchFamily="34" charset="0"/>
              </a:rPr>
              <a:t>/</a:t>
            </a:r>
            <a:r>
              <a:rPr lang="es-ES" dirty="0" err="1">
                <a:latin typeface="Calibri" panose="020F0502020204030204" pitchFamily="34" charset="0"/>
              </a:rPr>
              <a:t>annual</a:t>
            </a:r>
            <a:r>
              <a:rPr lang="es-ES" dirty="0">
                <a:latin typeface="Calibri" panose="020F0502020204030204" pitchFamily="34" charset="0"/>
              </a:rPr>
              <a:t> </a:t>
            </a:r>
            <a:endParaRPr lang="en-US" dirty="0">
              <a:latin typeface="Calibri" panose="020F0502020204030204" pitchFamily="34" charset="0"/>
            </a:endParaRPr>
          </a:p>
          <a:p>
            <a:pPr marL="285750" indent="-285750">
              <a:buFont typeface="Arial" panose="020B0604020202020204" pitchFamily="34" charset="0"/>
              <a:buChar char="•"/>
            </a:pPr>
            <a:endParaRPr lang="en-US" b="1" dirty="0" smtClean="0">
              <a:latin typeface="Calibri" panose="020F0502020204030204" pitchFamily="34" charset="0"/>
            </a:endParaRPr>
          </a:p>
          <a:p>
            <a:pPr marL="285750" indent="-285750">
              <a:buFont typeface="Arial" panose="020B0604020202020204" pitchFamily="34" charset="0"/>
              <a:buChar char="•"/>
            </a:pPr>
            <a:endParaRPr lang="en-US" b="1" dirty="0">
              <a:latin typeface="Calibri" panose="020F0502020204030204" pitchFamily="34" charset="0"/>
            </a:endParaRPr>
          </a:p>
          <a:p>
            <a:pPr marL="285750" indent="-285750">
              <a:buFont typeface="Arial" panose="020B0604020202020204" pitchFamily="34" charset="0"/>
              <a:buChar char="•"/>
            </a:pPr>
            <a:endParaRPr lang="en-US" b="1" dirty="0" smtClean="0">
              <a:latin typeface="Calibri" panose="020F0502020204030204" pitchFamily="34" charset="0"/>
            </a:endParaRPr>
          </a:p>
          <a:p>
            <a:pPr marL="285750" indent="-285750">
              <a:buFont typeface="Arial" panose="020B0604020202020204" pitchFamily="34" charset="0"/>
              <a:buChar char="•"/>
            </a:pPr>
            <a:endParaRPr lang="en-US" b="1" dirty="0">
              <a:latin typeface="Calibri" panose="020F0502020204030204" pitchFamily="34" charset="0"/>
            </a:endParaRPr>
          </a:p>
          <a:p>
            <a:pPr marL="285750" indent="-285750">
              <a:buFont typeface="Arial" panose="020B0604020202020204" pitchFamily="34" charset="0"/>
              <a:buChar char="•"/>
            </a:pPr>
            <a:r>
              <a:rPr lang="en-US" b="1" dirty="0">
                <a:latin typeface="Calibri" panose="020F0502020204030204" pitchFamily="34" charset="0"/>
              </a:rPr>
              <a:t>Evaluation of dust models with MODIS Deep Blue </a:t>
            </a:r>
            <a:r>
              <a:rPr lang="en-US" b="1" dirty="0" smtClean="0">
                <a:latin typeface="Calibri" panose="020F0502020204030204" pitchFamily="34" charset="0"/>
              </a:rPr>
              <a:t>retrievals</a:t>
            </a:r>
          </a:p>
          <a:p>
            <a:pPr marL="742950" lvl="1" indent="-285750">
              <a:buFont typeface="Arial" panose="020B0604020202020204" pitchFamily="34" charset="0"/>
              <a:buChar char="•"/>
            </a:pPr>
            <a:r>
              <a:rPr lang="en-US" dirty="0">
                <a:latin typeface="Calibri" panose="020F0502020204030204" pitchFamily="34" charset="0"/>
              </a:rPr>
              <a:t>Evaluation </a:t>
            </a:r>
            <a:r>
              <a:rPr lang="en-US" dirty="0" smtClean="0">
                <a:latin typeface="Calibri" panose="020F0502020204030204" pitchFamily="34" charset="0"/>
              </a:rPr>
              <a:t>scores </a:t>
            </a:r>
            <a:r>
              <a:rPr lang="es-ES" dirty="0" err="1">
                <a:latin typeface="Calibri" panose="020F0502020204030204" pitchFamily="34" charset="0"/>
              </a:rPr>
              <a:t>monthly</a:t>
            </a:r>
            <a:r>
              <a:rPr lang="es-ES" dirty="0">
                <a:latin typeface="Calibri" panose="020F0502020204030204" pitchFamily="34" charset="0"/>
              </a:rPr>
              <a:t>/</a:t>
            </a:r>
            <a:r>
              <a:rPr lang="es-ES" dirty="0" err="1">
                <a:latin typeface="Calibri" panose="020F0502020204030204" pitchFamily="34" charset="0"/>
              </a:rPr>
              <a:t>seasonal</a:t>
            </a:r>
            <a:r>
              <a:rPr lang="es-ES" dirty="0">
                <a:latin typeface="Calibri" panose="020F0502020204030204" pitchFamily="34" charset="0"/>
              </a:rPr>
              <a:t>/</a:t>
            </a:r>
            <a:r>
              <a:rPr lang="es-ES" dirty="0" err="1">
                <a:latin typeface="Calibri" panose="020F0502020204030204" pitchFamily="34" charset="0"/>
              </a:rPr>
              <a:t>annual</a:t>
            </a:r>
            <a:r>
              <a:rPr lang="es-ES" dirty="0">
                <a:latin typeface="Calibri" panose="020F0502020204030204" pitchFamily="34" charset="0"/>
              </a:rPr>
              <a:t> </a:t>
            </a:r>
            <a:endParaRPr lang="en-US" dirty="0">
              <a:latin typeface="Calibri" panose="020F0502020204030204" pitchFamily="34" charset="0"/>
            </a:endParaRPr>
          </a:p>
        </p:txBody>
      </p:sp>
      <p:pic>
        <p:nvPicPr>
          <p:cNvPr id="1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334" t="18708" r="15964" b="28616"/>
          <a:stretch/>
        </p:blipFill>
        <p:spPr bwMode="auto">
          <a:xfrm>
            <a:off x="5483413" y="762661"/>
            <a:ext cx="1917323" cy="1174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0" descr="Nasa-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7186" y="5040970"/>
            <a:ext cx="674865" cy="5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42075" y="2294024"/>
            <a:ext cx="2438400" cy="1828800"/>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42075" y="4056326"/>
            <a:ext cx="2438400" cy="1828800"/>
          </a:xfrm>
          <a:prstGeom prst="rect">
            <a:avLst/>
          </a:prstGeom>
        </p:spPr>
      </p:pic>
      <p:pic>
        <p:nvPicPr>
          <p:cNvPr id="20" name="Imagen 11"/>
          <p:cNvPicPr>
            <a:picLocks noChangeAspect="1"/>
          </p:cNvPicPr>
          <p:nvPr/>
        </p:nvPicPr>
        <p:blipFill>
          <a:blip r:embed="rId10"/>
          <a:stretch>
            <a:fillRect/>
          </a:stretch>
        </p:blipFill>
        <p:spPr>
          <a:xfrm>
            <a:off x="1115616" y="3267552"/>
            <a:ext cx="1372870" cy="832258"/>
          </a:xfrm>
          <a:prstGeom prst="rect">
            <a:avLst/>
          </a:prstGeom>
        </p:spPr>
      </p:pic>
      <p:pic>
        <p:nvPicPr>
          <p:cNvPr id="21" name="Picture 4"/>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7148747" y="981400"/>
            <a:ext cx="1676897" cy="1257673"/>
          </a:xfrm>
          <a:prstGeom prst="rect">
            <a:avLst/>
          </a:prstGeom>
          <a:noFill/>
          <a:ln>
            <a:solidFill>
              <a:srgbClr val="00B050"/>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3121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Ongoing research lines on dust modelling</a:t>
            </a:r>
            <a:endParaRPr lang="en-US" altLang="ca-ES" sz="3500" b="1" dirty="0"/>
          </a:p>
        </p:txBody>
      </p:sp>
      <p:sp>
        <p:nvSpPr>
          <p:cNvPr id="2" name="Slide Number Placeholder 1"/>
          <p:cNvSpPr>
            <a:spLocks noGrp="1"/>
          </p:cNvSpPr>
          <p:nvPr>
            <p:ph type="sldNum" sz="quarter" idx="4294967295"/>
          </p:nvPr>
        </p:nvSpPr>
        <p:spPr>
          <a:xfrm>
            <a:off x="8604448" y="6357553"/>
            <a:ext cx="442392" cy="412838"/>
          </a:xfrm>
          <a:prstGeom prst="rect">
            <a:avLst/>
          </a:prstGeom>
        </p:spPr>
        <p:txBody>
          <a:bodyPr/>
          <a:lstStyle/>
          <a:p>
            <a:fld id="{4A490C5D-AEA8-4823-B9B3-806910A0ECF7}" type="slidenum">
              <a:rPr lang="es-ES" smtClean="0"/>
              <a:pPr/>
              <a:t>15</a:t>
            </a:fld>
            <a:endParaRPr lang="es-ES" dirty="0"/>
          </a:p>
        </p:txBody>
      </p:sp>
      <p:sp>
        <p:nvSpPr>
          <p:cNvPr id="6" name="Marcador de contenido 3"/>
          <p:cNvSpPr txBox="1">
            <a:spLocks/>
          </p:cNvSpPr>
          <p:nvPr/>
        </p:nvSpPr>
        <p:spPr>
          <a:xfrm>
            <a:off x="399646" y="898947"/>
            <a:ext cx="5730862" cy="5543614"/>
          </a:xfrm>
          <a:prstGeom prst="rect">
            <a:avLst/>
          </a:prstGeom>
        </p:spPr>
        <p:txBody>
          <a:bodyPr>
            <a:noAutofit/>
          </a:bodyPr>
          <a:lstStyle>
            <a:lvl1pPr marL="342900" indent="-342900" algn="l" rtl="0" eaLnBrk="1" fontAlgn="base" hangingPunct="1">
              <a:spcBef>
                <a:spcPct val="20000"/>
              </a:spcBef>
              <a:spcAft>
                <a:spcPct val="0"/>
              </a:spcAft>
              <a:buBlip>
                <a:blip r:embed="rId3"/>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600"/>
              </a:spcBef>
              <a:spcAft>
                <a:spcPts val="600"/>
              </a:spcAft>
              <a:buNone/>
            </a:pPr>
            <a:r>
              <a:rPr lang="es-ES_tradnl" sz="2800" dirty="0" err="1" smtClean="0">
                <a:solidFill>
                  <a:srgbClr val="000000"/>
                </a:solidFill>
                <a:latin typeface="Calibri" panose="020F0502020204030204" pitchFamily="34" charset="0"/>
              </a:rPr>
              <a:t>Towards</a:t>
            </a:r>
            <a:r>
              <a:rPr lang="es-ES_tradnl" sz="2800" dirty="0" smtClean="0">
                <a:solidFill>
                  <a:srgbClr val="000000"/>
                </a:solidFill>
                <a:latin typeface="Calibri" panose="020F0502020204030204" pitchFamily="34" charset="0"/>
              </a:rPr>
              <a:t> </a:t>
            </a:r>
            <a:r>
              <a:rPr lang="es-ES_tradnl" sz="2800" b="1" dirty="0" err="1" smtClean="0">
                <a:solidFill>
                  <a:srgbClr val="000000"/>
                </a:solidFill>
                <a:latin typeface="Calibri" panose="020F0502020204030204" pitchFamily="34" charset="0"/>
              </a:rPr>
              <a:t>better</a:t>
            </a:r>
            <a:r>
              <a:rPr lang="es-ES_tradnl" sz="2800" b="1" dirty="0" smtClean="0">
                <a:solidFill>
                  <a:srgbClr val="000000"/>
                </a:solidFill>
                <a:latin typeface="Calibri" panose="020F0502020204030204" pitchFamily="34" charset="0"/>
              </a:rPr>
              <a:t> </a:t>
            </a:r>
            <a:r>
              <a:rPr lang="es-ES_tradnl" sz="2800" b="1" dirty="0" err="1" smtClean="0">
                <a:solidFill>
                  <a:srgbClr val="000000"/>
                </a:solidFill>
                <a:latin typeface="Calibri" panose="020F0502020204030204" pitchFamily="34" charset="0"/>
              </a:rPr>
              <a:t>dust</a:t>
            </a:r>
            <a:r>
              <a:rPr lang="es-ES_tradnl" sz="2800" b="1" dirty="0" smtClean="0">
                <a:solidFill>
                  <a:srgbClr val="000000"/>
                </a:solidFill>
                <a:latin typeface="Calibri" panose="020F0502020204030204" pitchFamily="34" charset="0"/>
              </a:rPr>
              <a:t> </a:t>
            </a:r>
            <a:r>
              <a:rPr lang="es-ES_tradnl" sz="2800" b="1" dirty="0" err="1" smtClean="0">
                <a:solidFill>
                  <a:srgbClr val="000000"/>
                </a:solidFill>
                <a:latin typeface="Calibri" panose="020F0502020204030204" pitchFamily="34" charset="0"/>
              </a:rPr>
              <a:t>forecasts</a:t>
            </a:r>
            <a:r>
              <a:rPr lang="es-ES_tradnl" sz="2800" dirty="0" smtClean="0">
                <a:solidFill>
                  <a:srgbClr val="000000"/>
                </a:solidFill>
                <a:latin typeface="Calibri" panose="020F0502020204030204" pitchFamily="34" charset="0"/>
              </a:rPr>
              <a:t>:</a:t>
            </a:r>
          </a:p>
          <a:p>
            <a:pPr marL="342900" lvl="1" indent="-342900">
              <a:spcBef>
                <a:spcPts val="600"/>
              </a:spcBef>
              <a:spcAft>
                <a:spcPts val="600"/>
              </a:spcAft>
              <a:buFont typeface="Wingdings" panose="05000000000000000000" pitchFamily="2" charset="2"/>
              <a:buChar char="§"/>
            </a:pPr>
            <a:r>
              <a:rPr lang="es-ES_tradnl" sz="2400" dirty="0" err="1" smtClean="0">
                <a:solidFill>
                  <a:srgbClr val="000000"/>
                </a:solidFill>
                <a:latin typeface="Calibri" panose="020F0502020204030204" pitchFamily="34" charset="0"/>
              </a:rPr>
              <a:t>Identification</a:t>
            </a:r>
            <a:r>
              <a:rPr lang="es-ES_tradnl" sz="2400" dirty="0" smtClean="0">
                <a:solidFill>
                  <a:srgbClr val="000000"/>
                </a:solidFill>
                <a:latin typeface="Calibri" panose="020F0502020204030204" pitchFamily="34" charset="0"/>
              </a:rPr>
              <a:t> of </a:t>
            </a:r>
            <a:r>
              <a:rPr lang="es-ES_tradnl" sz="2400" b="1" dirty="0" err="1" smtClean="0">
                <a:solidFill>
                  <a:schemeClr val="tx1"/>
                </a:solidFill>
                <a:latin typeface="Calibri" panose="020F0502020204030204" pitchFamily="34" charset="0"/>
              </a:rPr>
              <a:t>dust</a:t>
            </a:r>
            <a:r>
              <a:rPr lang="es-ES_tradnl" sz="2400" b="1" dirty="0" smtClean="0">
                <a:solidFill>
                  <a:schemeClr val="tx1"/>
                </a:solidFill>
                <a:latin typeface="Calibri" panose="020F0502020204030204" pitchFamily="34" charset="0"/>
              </a:rPr>
              <a:t> </a:t>
            </a:r>
            <a:r>
              <a:rPr lang="es-ES_tradnl" sz="2400" b="1" dirty="0" err="1" smtClean="0">
                <a:solidFill>
                  <a:schemeClr val="tx1"/>
                </a:solidFill>
                <a:latin typeface="Calibri" panose="020F0502020204030204" pitchFamily="34" charset="0"/>
              </a:rPr>
              <a:t>sources</a:t>
            </a:r>
            <a:endParaRPr lang="es-ES_tradnl" sz="2400" b="1" dirty="0">
              <a:solidFill>
                <a:schemeClr val="tx1"/>
              </a:solidFill>
              <a:latin typeface="Calibri" panose="020F0502020204030204" pitchFamily="34" charset="0"/>
            </a:endParaRPr>
          </a:p>
          <a:p>
            <a:pPr lvl="1">
              <a:spcBef>
                <a:spcPts val="600"/>
              </a:spcBef>
              <a:spcAft>
                <a:spcPts val="0"/>
              </a:spcAft>
              <a:buFont typeface="Symbol" panose="05050102010706020507" pitchFamily="18" charset="2"/>
              <a:buChar char="®"/>
            </a:pPr>
            <a:r>
              <a:rPr lang="es-ES_tradnl" sz="2400" b="1" i="1" dirty="0">
                <a:solidFill>
                  <a:schemeClr val="tx1"/>
                </a:solidFill>
              </a:rPr>
              <a:t> </a:t>
            </a:r>
            <a:r>
              <a:rPr lang="es-ES_tradnl" sz="2400" i="1" dirty="0" smtClean="0">
                <a:solidFill>
                  <a:schemeClr val="tx1">
                    <a:lumMod val="65000"/>
                    <a:lumOff val="35000"/>
                  </a:schemeClr>
                </a:solidFill>
              </a:rPr>
              <a:t>Natural </a:t>
            </a:r>
            <a:r>
              <a:rPr lang="es-ES_tradnl" sz="2400" i="1" dirty="0">
                <a:solidFill>
                  <a:schemeClr val="tx1">
                    <a:lumMod val="65000"/>
                    <a:lumOff val="35000"/>
                  </a:schemeClr>
                </a:solidFill>
              </a:rPr>
              <a:t>vs </a:t>
            </a:r>
            <a:r>
              <a:rPr lang="es-ES_tradnl" sz="2400" i="1" dirty="0" err="1" smtClean="0">
                <a:solidFill>
                  <a:schemeClr val="tx1">
                    <a:lumMod val="65000"/>
                    <a:lumOff val="35000"/>
                  </a:schemeClr>
                </a:solidFill>
              </a:rPr>
              <a:t>Anthropogenic</a:t>
            </a:r>
            <a:endParaRPr lang="es-ES_tradnl" sz="2400" i="1" dirty="0" smtClean="0">
              <a:solidFill>
                <a:schemeClr val="tx1">
                  <a:lumMod val="65000"/>
                  <a:lumOff val="35000"/>
                </a:schemeClr>
              </a:solidFill>
            </a:endParaRPr>
          </a:p>
          <a:p>
            <a:pPr lvl="1">
              <a:spcBef>
                <a:spcPts val="600"/>
              </a:spcBef>
              <a:spcAft>
                <a:spcPts val="600"/>
              </a:spcAft>
              <a:buFont typeface="Symbol" panose="05050102010706020507" pitchFamily="18" charset="2"/>
              <a:buChar char="®"/>
            </a:pPr>
            <a:r>
              <a:rPr lang="es-ES_tradnl" sz="2400" i="1" dirty="0" smtClean="0">
                <a:solidFill>
                  <a:schemeClr val="tx1">
                    <a:lumMod val="65000"/>
                    <a:lumOff val="35000"/>
                  </a:schemeClr>
                </a:solidFill>
              </a:rPr>
              <a:t> </a:t>
            </a:r>
            <a:r>
              <a:rPr lang="es-ES_tradnl" sz="2400" i="1" dirty="0" err="1" smtClean="0">
                <a:solidFill>
                  <a:schemeClr val="tx1">
                    <a:lumMod val="65000"/>
                    <a:lumOff val="35000"/>
                  </a:schemeClr>
                </a:solidFill>
              </a:rPr>
              <a:t>Mineralogy</a:t>
            </a:r>
            <a:endParaRPr lang="es-ES_tradnl" sz="2400" i="1" dirty="0">
              <a:solidFill>
                <a:schemeClr val="tx1">
                  <a:lumMod val="65000"/>
                  <a:lumOff val="35000"/>
                </a:schemeClr>
              </a:solidFill>
            </a:endParaRPr>
          </a:p>
          <a:p>
            <a:pPr marL="342900" lvl="1" indent="-342900">
              <a:spcBef>
                <a:spcPts val="600"/>
              </a:spcBef>
              <a:spcAft>
                <a:spcPts val="600"/>
              </a:spcAft>
              <a:buFont typeface="Wingdings" panose="05000000000000000000" pitchFamily="2" charset="2"/>
              <a:buChar char="§"/>
            </a:pPr>
            <a:r>
              <a:rPr lang="en-US" sz="2400" dirty="0" smtClean="0">
                <a:solidFill>
                  <a:srgbClr val="000000"/>
                </a:solidFill>
                <a:latin typeface="Calibri" panose="020F0502020204030204" pitchFamily="34" charset="0"/>
              </a:rPr>
              <a:t>Predict </a:t>
            </a:r>
            <a:r>
              <a:rPr lang="en-US" sz="2400" b="1" dirty="0" smtClean="0">
                <a:solidFill>
                  <a:srgbClr val="000000"/>
                </a:solidFill>
                <a:latin typeface="Calibri" panose="020F0502020204030204" pitchFamily="34" charset="0"/>
              </a:rPr>
              <a:t>convective dust storms </a:t>
            </a:r>
            <a:r>
              <a:rPr lang="en-US" sz="2400" dirty="0" smtClean="0">
                <a:solidFill>
                  <a:srgbClr val="000000"/>
                </a:solidFill>
                <a:latin typeface="Calibri" panose="020F0502020204030204" pitchFamily="34" charset="0"/>
              </a:rPr>
              <a:t>- Haboobs</a:t>
            </a:r>
          </a:p>
          <a:p>
            <a:pPr lvl="1">
              <a:spcBef>
                <a:spcPts val="600"/>
              </a:spcBef>
              <a:spcAft>
                <a:spcPts val="600"/>
              </a:spcAft>
              <a:buFont typeface="Symbol" panose="05050102010706020507" pitchFamily="18" charset="2"/>
              <a:buChar char="®"/>
            </a:pPr>
            <a:r>
              <a:rPr lang="es-ES_tradnl" sz="2400" b="1" i="1" dirty="0" smtClean="0">
                <a:solidFill>
                  <a:schemeClr val="tx1"/>
                </a:solidFill>
              </a:rPr>
              <a:t> </a:t>
            </a:r>
            <a:r>
              <a:rPr lang="es-ES_tradnl" sz="2400" i="1" dirty="0" err="1" smtClean="0">
                <a:solidFill>
                  <a:schemeClr val="tx1">
                    <a:lumMod val="65000"/>
                    <a:lumOff val="35000"/>
                  </a:schemeClr>
                </a:solidFill>
              </a:rPr>
              <a:t>Parameterized</a:t>
            </a:r>
            <a:r>
              <a:rPr lang="es-ES_tradnl" sz="2400" i="1" dirty="0" smtClean="0">
                <a:solidFill>
                  <a:schemeClr val="tx1">
                    <a:lumMod val="65000"/>
                    <a:lumOff val="35000"/>
                  </a:schemeClr>
                </a:solidFill>
              </a:rPr>
              <a:t> </a:t>
            </a:r>
            <a:r>
              <a:rPr lang="es-ES_tradnl" sz="2400" i="1" dirty="0">
                <a:solidFill>
                  <a:schemeClr val="tx1">
                    <a:lumMod val="65000"/>
                    <a:lumOff val="35000"/>
                  </a:schemeClr>
                </a:solidFill>
              </a:rPr>
              <a:t>vs </a:t>
            </a:r>
            <a:r>
              <a:rPr lang="es-ES_tradnl" sz="2400" i="1" dirty="0" err="1">
                <a:solidFill>
                  <a:schemeClr val="tx1">
                    <a:lumMod val="65000"/>
                    <a:lumOff val="35000"/>
                  </a:schemeClr>
                </a:solidFill>
              </a:rPr>
              <a:t>Explicit</a:t>
            </a:r>
            <a:r>
              <a:rPr lang="es-ES_tradnl" sz="2400" i="1" dirty="0">
                <a:solidFill>
                  <a:schemeClr val="tx1">
                    <a:lumMod val="65000"/>
                    <a:lumOff val="35000"/>
                  </a:schemeClr>
                </a:solidFill>
              </a:rPr>
              <a:t> </a:t>
            </a:r>
            <a:r>
              <a:rPr lang="es-ES_tradnl" sz="2400" i="1" dirty="0" err="1" smtClean="0">
                <a:solidFill>
                  <a:schemeClr val="tx1">
                    <a:lumMod val="65000"/>
                    <a:lumOff val="35000"/>
                  </a:schemeClr>
                </a:solidFill>
              </a:rPr>
              <a:t>convection</a:t>
            </a:r>
            <a:endParaRPr lang="en-US" sz="2400" i="1" dirty="0">
              <a:solidFill>
                <a:schemeClr val="tx1">
                  <a:lumMod val="65000"/>
                  <a:lumOff val="35000"/>
                </a:schemeClr>
              </a:solidFill>
            </a:endParaRPr>
          </a:p>
          <a:p>
            <a:pPr marL="342900" lvl="1" indent="-342900">
              <a:spcBef>
                <a:spcPts val="600"/>
              </a:spcBef>
              <a:spcAft>
                <a:spcPts val="600"/>
              </a:spcAft>
              <a:buFont typeface="Wingdings" panose="05000000000000000000" pitchFamily="2" charset="2"/>
              <a:buChar char="§"/>
            </a:pPr>
            <a:r>
              <a:rPr lang="en-US" sz="2400" b="1" dirty="0" smtClean="0">
                <a:solidFill>
                  <a:srgbClr val="000000"/>
                </a:solidFill>
                <a:latin typeface="Calibri" panose="020F0502020204030204" pitchFamily="34" charset="0"/>
              </a:rPr>
              <a:t>Data Assimilation</a:t>
            </a:r>
            <a:r>
              <a:rPr lang="en-US" sz="2400" dirty="0" smtClean="0">
                <a:solidFill>
                  <a:srgbClr val="000000"/>
                </a:solidFill>
                <a:latin typeface="Calibri" panose="020F0502020204030204" pitchFamily="34" charset="0"/>
              </a:rPr>
              <a:t> </a:t>
            </a:r>
          </a:p>
          <a:p>
            <a:pPr lvl="1">
              <a:spcBef>
                <a:spcPts val="600"/>
              </a:spcBef>
              <a:spcAft>
                <a:spcPts val="600"/>
              </a:spcAft>
              <a:buFont typeface="Symbol" panose="05050102010706020507" pitchFamily="18" charset="2"/>
              <a:buChar char="®"/>
            </a:pPr>
            <a:r>
              <a:rPr lang="en-US" sz="2400" i="1" dirty="0" smtClean="0">
                <a:solidFill>
                  <a:schemeClr val="tx1"/>
                </a:solidFill>
              </a:rPr>
              <a:t> </a:t>
            </a:r>
            <a:r>
              <a:rPr lang="en-US" sz="2400" i="1" dirty="0" smtClean="0">
                <a:solidFill>
                  <a:schemeClr val="tx1">
                    <a:lumMod val="65000"/>
                    <a:lumOff val="35000"/>
                  </a:schemeClr>
                </a:solidFill>
              </a:rPr>
              <a:t>Reanalysis are essential to overcome the lack of observations in Africa and the Middle East</a:t>
            </a:r>
          </a:p>
          <a:p>
            <a:pPr marL="342900" lvl="1" indent="-342900">
              <a:spcBef>
                <a:spcPts val="600"/>
              </a:spcBef>
              <a:spcAft>
                <a:spcPts val="600"/>
              </a:spcAft>
              <a:buFont typeface="Wingdings" panose="05000000000000000000" pitchFamily="2" charset="2"/>
              <a:buChar char="§"/>
            </a:pPr>
            <a:r>
              <a:rPr lang="en-US" sz="2400" b="1" dirty="0">
                <a:solidFill>
                  <a:srgbClr val="000000"/>
                </a:solidFill>
                <a:latin typeface="Calibri" panose="020F0502020204030204" pitchFamily="34" charset="0"/>
              </a:rPr>
              <a:t>Multi-model ensembles</a:t>
            </a:r>
          </a:p>
          <a:p>
            <a:pPr marL="0" lvl="1" indent="0">
              <a:spcBef>
                <a:spcPts val="600"/>
              </a:spcBef>
              <a:spcAft>
                <a:spcPts val="600"/>
              </a:spcAft>
              <a:buNone/>
            </a:pPr>
            <a:endParaRPr lang="en-US" sz="2400" dirty="0">
              <a:solidFill>
                <a:srgbClr val="000000"/>
              </a:solidFill>
              <a:latin typeface="Calibri" panose="020F0502020204030204" pitchFamily="34" charset="0"/>
            </a:endParaRPr>
          </a:p>
          <a:p>
            <a:pPr marL="0" lvl="1" indent="0">
              <a:spcBef>
                <a:spcPts val="600"/>
              </a:spcBef>
              <a:spcAft>
                <a:spcPts val="600"/>
              </a:spcAft>
              <a:buNone/>
            </a:pPr>
            <a:endParaRPr lang="en-US" dirty="0" smtClean="0">
              <a:solidFill>
                <a:srgbClr val="000000"/>
              </a:solidFill>
              <a:latin typeface="Calibri" panose="020F0502020204030204" pitchFamily="34" charset="0"/>
            </a:endParaRPr>
          </a:p>
        </p:txBody>
      </p:sp>
      <p:sp>
        <p:nvSpPr>
          <p:cNvPr id="3" name="Rectángulo 2"/>
          <p:cNvSpPr/>
          <p:nvPr/>
        </p:nvSpPr>
        <p:spPr>
          <a:xfrm>
            <a:off x="6701082" y="873905"/>
            <a:ext cx="2232342" cy="369332"/>
          </a:xfrm>
          <a:prstGeom prst="rect">
            <a:avLst/>
          </a:prstGeom>
        </p:spPr>
        <p:txBody>
          <a:bodyPr wrap="none">
            <a:spAutoFit/>
          </a:bodyPr>
          <a:lstStyle/>
          <a:p>
            <a:r>
              <a:rPr lang="en-US" altLang="ca-ES" b="1" dirty="0">
                <a:solidFill>
                  <a:schemeClr val="bg1"/>
                </a:solidFill>
              </a:rPr>
              <a:t>Teheran 2</a:t>
            </a:r>
            <a:r>
              <a:rPr lang="en-US" altLang="ca-ES" b="1" baseline="30000" dirty="0">
                <a:solidFill>
                  <a:schemeClr val="bg1"/>
                </a:solidFill>
              </a:rPr>
              <a:t>nd</a:t>
            </a:r>
            <a:r>
              <a:rPr lang="en-US" altLang="ca-ES" b="1" dirty="0">
                <a:solidFill>
                  <a:schemeClr val="bg1"/>
                </a:solidFill>
              </a:rPr>
              <a:t> June </a:t>
            </a:r>
            <a:r>
              <a:rPr lang="en-US" altLang="ca-ES" b="1" dirty="0" smtClean="0">
                <a:solidFill>
                  <a:schemeClr val="bg1"/>
                </a:solidFill>
              </a:rPr>
              <a:t>201 </a:t>
            </a:r>
            <a:endParaRPr lang="es-ES" dirty="0">
              <a:solidFill>
                <a:schemeClr val="bg1"/>
              </a:solidFill>
            </a:endParaRPr>
          </a:p>
        </p:txBody>
      </p:sp>
      <p:pic>
        <p:nvPicPr>
          <p:cNvPr id="8" name="Imagen 7"/>
          <p:cNvPicPr>
            <a:picLocks noChangeAspect="1"/>
          </p:cNvPicPr>
          <p:nvPr/>
        </p:nvPicPr>
        <p:blipFill>
          <a:blip r:embed="rId4"/>
          <a:stretch>
            <a:fillRect/>
          </a:stretch>
        </p:blipFill>
        <p:spPr>
          <a:xfrm>
            <a:off x="6131570" y="3238079"/>
            <a:ext cx="2801854" cy="1209640"/>
          </a:xfrm>
          <a:prstGeom prst="rect">
            <a:avLst/>
          </a:prstGeom>
        </p:spPr>
      </p:pic>
      <p:pic>
        <p:nvPicPr>
          <p:cNvPr id="9" name="Picture 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46436" y="813939"/>
            <a:ext cx="2986987" cy="2371283"/>
          </a:xfrm>
          <a:prstGeom prst="rect">
            <a:avLst/>
          </a:prstGeom>
        </p:spPr>
      </p:pic>
      <p:pic>
        <p:nvPicPr>
          <p:cNvPr id="11" name="Imagen 10"/>
          <p:cNvPicPr>
            <a:picLocks noChangeAspect="1"/>
          </p:cNvPicPr>
          <p:nvPr/>
        </p:nvPicPr>
        <p:blipFill rotWithShape="1">
          <a:blip r:embed="rId6"/>
          <a:srcRect l="46355"/>
          <a:stretch/>
        </p:blipFill>
        <p:spPr>
          <a:xfrm>
            <a:off x="6131570" y="4500576"/>
            <a:ext cx="2915270" cy="2041719"/>
          </a:xfrm>
          <a:prstGeom prst="rect">
            <a:avLst/>
          </a:prstGeom>
        </p:spPr>
      </p:pic>
      <p:sp>
        <p:nvSpPr>
          <p:cNvPr id="12" name="TextBox 6"/>
          <p:cNvSpPr txBox="1"/>
          <p:nvPr/>
        </p:nvSpPr>
        <p:spPr>
          <a:xfrm>
            <a:off x="6756706" y="2314415"/>
            <a:ext cx="2121093" cy="369332"/>
          </a:xfrm>
          <a:prstGeom prst="rect">
            <a:avLst/>
          </a:prstGeom>
          <a:noFill/>
        </p:spPr>
        <p:txBody>
          <a:bodyPr wrap="none" rtlCol="0">
            <a:spAutoFit/>
          </a:bodyPr>
          <a:lstStyle/>
          <a:p>
            <a:r>
              <a:rPr lang="en-US" b="1" i="1" dirty="0" smtClean="0"/>
              <a:t>(</a:t>
            </a:r>
            <a:r>
              <a:rPr lang="en-US" b="1" i="1" dirty="0" err="1" smtClean="0"/>
              <a:t>Ginoux</a:t>
            </a:r>
            <a:r>
              <a:rPr lang="en-US" b="1" i="1" dirty="0" smtClean="0"/>
              <a:t> et al., 2012)</a:t>
            </a:r>
            <a:endParaRPr lang="en-US" b="1" i="1" dirty="0"/>
          </a:p>
        </p:txBody>
      </p:sp>
      <p:sp>
        <p:nvSpPr>
          <p:cNvPr id="13" name="TextBox 6"/>
          <p:cNvSpPr txBox="1"/>
          <p:nvPr/>
        </p:nvSpPr>
        <p:spPr>
          <a:xfrm>
            <a:off x="6895032" y="4124256"/>
            <a:ext cx="2045496" cy="369332"/>
          </a:xfrm>
          <a:prstGeom prst="rect">
            <a:avLst/>
          </a:prstGeom>
          <a:noFill/>
        </p:spPr>
        <p:txBody>
          <a:bodyPr wrap="none" rtlCol="0">
            <a:spAutoFit/>
          </a:bodyPr>
          <a:lstStyle/>
          <a:p>
            <a:r>
              <a:rPr lang="en-US" i="1" dirty="0" smtClean="0">
                <a:solidFill>
                  <a:schemeClr val="bg1"/>
                </a:solidFill>
              </a:rPr>
              <a:t>Tehran, 2 June 2014</a:t>
            </a:r>
            <a:endParaRPr lang="en-US" i="1" dirty="0">
              <a:solidFill>
                <a:schemeClr val="bg1"/>
              </a:solidFill>
            </a:endParaRPr>
          </a:p>
        </p:txBody>
      </p:sp>
      <p:sp>
        <p:nvSpPr>
          <p:cNvPr id="15" name="TextBox 6"/>
          <p:cNvSpPr txBox="1"/>
          <p:nvPr/>
        </p:nvSpPr>
        <p:spPr>
          <a:xfrm>
            <a:off x="7439929" y="6073229"/>
            <a:ext cx="1481881" cy="369332"/>
          </a:xfrm>
          <a:prstGeom prst="rect">
            <a:avLst/>
          </a:prstGeom>
          <a:noFill/>
        </p:spPr>
        <p:txBody>
          <a:bodyPr wrap="none" rtlCol="0">
            <a:spAutoFit/>
          </a:bodyPr>
          <a:lstStyle/>
          <a:p>
            <a:r>
              <a:rPr lang="en-US" b="1" i="1" dirty="0" smtClean="0"/>
              <a:t>GAW stations</a:t>
            </a:r>
            <a:endParaRPr lang="en-US" b="1" i="1" dirty="0"/>
          </a:p>
        </p:txBody>
      </p:sp>
      <p:pic>
        <p:nvPicPr>
          <p:cNvPr id="14"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descr="AEMET_logo"/>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5282" t="-1" b="-9462"/>
          <a:stretch/>
        </p:blipFill>
        <p:spPr bwMode="auto">
          <a:xfrm>
            <a:off x="2244852" y="63707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7" name="Shape 153"/>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3227109" y="6370737"/>
            <a:ext cx="421754" cy="434693"/>
          </a:xfrm>
          <a:prstGeom prst="rect">
            <a:avLst/>
          </a:prstGeom>
          <a:noFill/>
          <a:ln>
            <a:noFill/>
          </a:ln>
        </p:spPr>
      </p:pic>
    </p:spTree>
    <p:extLst>
      <p:ext uri="{BB962C8B-B14F-4D97-AF65-F5344CB8AC3E}">
        <p14:creationId xmlns:p14="http://schemas.microsoft.com/office/powerpoint/2010/main" val="15516309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Ongoing projects to design dust services</a:t>
            </a:r>
            <a:endParaRPr lang="en-US" altLang="ca-ES" sz="3500" b="1" dirty="0"/>
          </a:p>
        </p:txBody>
      </p:sp>
      <p:sp>
        <p:nvSpPr>
          <p:cNvPr id="2" name="Slide Number Placeholder 1"/>
          <p:cNvSpPr>
            <a:spLocks noGrp="1"/>
          </p:cNvSpPr>
          <p:nvPr>
            <p:ph type="sldNum" sz="quarter" idx="4294967295"/>
          </p:nvPr>
        </p:nvSpPr>
        <p:spPr>
          <a:xfrm>
            <a:off x="8604448" y="6357553"/>
            <a:ext cx="442392" cy="412838"/>
          </a:xfrm>
          <a:prstGeom prst="rect">
            <a:avLst/>
          </a:prstGeom>
        </p:spPr>
        <p:txBody>
          <a:bodyPr/>
          <a:lstStyle/>
          <a:p>
            <a:fld id="{4A490C5D-AEA8-4823-B9B3-806910A0ECF7}" type="slidenum">
              <a:rPr lang="es-ES" smtClean="0"/>
              <a:pPr/>
              <a:t>16</a:t>
            </a:fld>
            <a:endParaRPr lang="es-ES" dirty="0"/>
          </a:p>
        </p:txBody>
      </p:sp>
      <p:sp>
        <p:nvSpPr>
          <p:cNvPr id="19" name="Rectángulo 18"/>
          <p:cNvSpPr/>
          <p:nvPr/>
        </p:nvSpPr>
        <p:spPr>
          <a:xfrm>
            <a:off x="318655" y="1056290"/>
            <a:ext cx="4114800" cy="5301263"/>
          </a:xfrm>
          <a:prstGeom prst="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p:cNvSpPr/>
          <p:nvPr/>
        </p:nvSpPr>
        <p:spPr>
          <a:xfrm>
            <a:off x="4710844" y="1056290"/>
            <a:ext cx="4114800" cy="5301263"/>
          </a:xfrm>
          <a:prstGeom prst="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c</a:t>
            </a:r>
            <a:endParaRPr lang="es-ES" dirty="0"/>
          </a:p>
        </p:txBody>
      </p:sp>
      <p:sp>
        <p:nvSpPr>
          <p:cNvPr id="21" name="Rectángulo 20"/>
          <p:cNvSpPr/>
          <p:nvPr/>
        </p:nvSpPr>
        <p:spPr>
          <a:xfrm>
            <a:off x="5168721" y="1240683"/>
            <a:ext cx="1292533" cy="584775"/>
          </a:xfrm>
          <a:prstGeom prst="rect">
            <a:avLst/>
          </a:prstGeom>
        </p:spPr>
        <p:txBody>
          <a:bodyPr wrap="none">
            <a:spAutoFit/>
          </a:bodyPr>
          <a:lstStyle/>
          <a:p>
            <a:r>
              <a:rPr lang="en-US" sz="3200" b="1" dirty="0" err="1" smtClean="0">
                <a:solidFill>
                  <a:schemeClr val="accent1"/>
                </a:solidFill>
              </a:rPr>
              <a:t>InDust</a:t>
            </a:r>
            <a:endParaRPr lang="es-ES" sz="3200" dirty="0">
              <a:solidFill>
                <a:schemeClr val="accent1"/>
              </a:solidFill>
            </a:endParaRPr>
          </a:p>
        </p:txBody>
      </p:sp>
      <p:sp>
        <p:nvSpPr>
          <p:cNvPr id="22" name="Rectángulo 21"/>
          <p:cNvSpPr/>
          <p:nvPr/>
        </p:nvSpPr>
        <p:spPr>
          <a:xfrm>
            <a:off x="537713" y="1123628"/>
            <a:ext cx="1910716" cy="646331"/>
          </a:xfrm>
          <a:prstGeom prst="rect">
            <a:avLst/>
          </a:prstGeom>
        </p:spPr>
        <p:txBody>
          <a:bodyPr wrap="none">
            <a:spAutoFit/>
          </a:bodyPr>
          <a:lstStyle/>
          <a:p>
            <a:r>
              <a:rPr lang="en-US" sz="3600" b="1" dirty="0" err="1" smtClean="0">
                <a:solidFill>
                  <a:schemeClr val="accent1"/>
                </a:solidFill>
              </a:rPr>
              <a:t>DustClim</a:t>
            </a:r>
            <a:endParaRPr lang="es-ES" sz="3600" dirty="0">
              <a:solidFill>
                <a:schemeClr val="accent1"/>
              </a:solidFill>
            </a:endParaRPr>
          </a:p>
        </p:txBody>
      </p:sp>
      <p:sp>
        <p:nvSpPr>
          <p:cNvPr id="29" name="Rectángulo 1"/>
          <p:cNvSpPr/>
          <p:nvPr/>
        </p:nvSpPr>
        <p:spPr>
          <a:xfrm>
            <a:off x="487808" y="4615397"/>
            <a:ext cx="3771887" cy="145811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CuadroTexto 2"/>
          <p:cNvSpPr txBox="1"/>
          <p:nvPr/>
        </p:nvSpPr>
        <p:spPr>
          <a:xfrm>
            <a:off x="537713" y="4744907"/>
            <a:ext cx="3694875" cy="1200329"/>
          </a:xfrm>
          <a:prstGeom prst="rect">
            <a:avLst/>
          </a:prstGeom>
          <a:noFill/>
        </p:spPr>
        <p:txBody>
          <a:bodyPr wrap="square" rtlCol="0" anchor="ctr">
            <a:spAutoFit/>
          </a:bodyPr>
          <a:lstStyle/>
          <a:p>
            <a:pPr marL="0" marR="0" lvl="0" indent="0" algn="ctr" defTabSz="457200" rtl="0" eaLnBrk="1" fontAlgn="auto" latinLnBrk="0" hangingPunct="1">
              <a:spcBef>
                <a:spcPts val="0"/>
              </a:spcBef>
              <a:spcAft>
                <a:spcPts val="0"/>
              </a:spcAft>
              <a:buClrTx/>
              <a:buSzTx/>
              <a:buFontTx/>
              <a:buNone/>
              <a:tabLst/>
              <a:defRPr/>
            </a:pPr>
            <a:r>
              <a:rPr lang="en-GB" dirty="0" smtClean="0">
                <a:solidFill>
                  <a:schemeClr val="bg1"/>
                </a:solidFill>
                <a:effectLst>
                  <a:outerShdw blurRad="50800" dist="38100" dir="5400000" algn="t" rotWithShape="0">
                    <a:prstClr val="black">
                      <a:alpha val="40000"/>
                    </a:prstClr>
                  </a:outerShdw>
                </a:effectLst>
                <a:latin typeface="Calibri" panose="020F0502020204030204"/>
              </a:rPr>
              <a:t>GOAL: Develop </a:t>
            </a:r>
            <a:r>
              <a:rPr lang="en-GB" b="1" dirty="0" smtClean="0">
                <a:solidFill>
                  <a:schemeClr val="bg1"/>
                </a:solidFill>
                <a:effectLst>
                  <a:outerShdw blurRad="50800" dist="38100" dir="5400000" algn="t" rotWithShape="0">
                    <a:prstClr val="black">
                      <a:alpha val="40000"/>
                    </a:prstClr>
                  </a:outerShdw>
                </a:effectLst>
                <a:latin typeface="Calibri" panose="020F0502020204030204"/>
              </a:rPr>
              <a:t>dust-related services</a:t>
            </a:r>
            <a:r>
              <a:rPr lang="en-GB" dirty="0" smtClean="0">
                <a:solidFill>
                  <a:schemeClr val="bg1"/>
                </a:solidFill>
                <a:effectLst>
                  <a:outerShdw blurRad="50800" dist="38100" dir="5400000" algn="t" rotWithShape="0">
                    <a:prstClr val="black">
                      <a:alpha val="40000"/>
                    </a:prstClr>
                  </a:outerShdw>
                </a:effectLst>
                <a:latin typeface="Calibri" panose="020F0502020204030204"/>
              </a:rPr>
              <a:t> to specific socio-economic sectors based on an advanced </a:t>
            </a:r>
            <a:r>
              <a:rPr lang="en-GB" b="1" dirty="0" smtClean="0">
                <a:solidFill>
                  <a:schemeClr val="bg1"/>
                </a:solidFill>
                <a:effectLst>
                  <a:outerShdw blurRad="50800" dist="38100" dir="5400000" algn="t" rotWithShape="0">
                    <a:prstClr val="black">
                      <a:alpha val="40000"/>
                    </a:prstClr>
                  </a:outerShdw>
                </a:effectLst>
                <a:latin typeface="Calibri" panose="020F0502020204030204"/>
              </a:rPr>
              <a:t>dust reanalysis </a:t>
            </a:r>
            <a:endParaRPr kumimoji="0" lang="en-GB" b="1" i="0" u="none" strike="noStrike" kern="1200" cap="none" spc="0" normalizeH="0" baseline="0" noProof="0" dirty="0" smtClean="0">
              <a:ln>
                <a:noFill/>
              </a:ln>
              <a:solidFill>
                <a:schemeClr val="bg1"/>
              </a:solidFill>
              <a:effectLst>
                <a:outerShdw blurRad="50800" dist="38100" dir="5400000" algn="t" rotWithShape="0">
                  <a:prstClr val="black">
                    <a:alpha val="40000"/>
                  </a:prstClr>
                </a:outerShdw>
              </a:effectLst>
              <a:uLnTx/>
              <a:uFillTx/>
              <a:latin typeface="Calibri" panose="020F0502020204030204"/>
            </a:endParaRPr>
          </a:p>
        </p:txBody>
      </p:sp>
      <p:pic>
        <p:nvPicPr>
          <p:cNvPr id="32"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8328" y="1219610"/>
            <a:ext cx="1341367" cy="566355"/>
          </a:xfrm>
          <a:prstGeom prst="rect">
            <a:avLst/>
          </a:prstGeom>
          <a:noFill/>
          <a:ln>
            <a:noFill/>
          </a:ln>
        </p:spPr>
      </p:pic>
      <p:pic>
        <p:nvPicPr>
          <p:cNvPr id="37" name="Imagen 36"/>
          <p:cNvPicPr>
            <a:picLocks noChangeAspect="1"/>
          </p:cNvPicPr>
          <p:nvPr/>
        </p:nvPicPr>
        <p:blipFill>
          <a:blip r:embed="rId4"/>
          <a:stretch>
            <a:fillRect/>
          </a:stretch>
        </p:blipFill>
        <p:spPr>
          <a:xfrm>
            <a:off x="537713" y="2943900"/>
            <a:ext cx="3862280" cy="1451083"/>
          </a:xfrm>
          <a:prstGeom prst="rect">
            <a:avLst/>
          </a:prstGeom>
        </p:spPr>
      </p:pic>
      <p:sp>
        <p:nvSpPr>
          <p:cNvPr id="38" name="Rectángulo 37"/>
          <p:cNvSpPr/>
          <p:nvPr/>
        </p:nvSpPr>
        <p:spPr>
          <a:xfrm>
            <a:off x="457900" y="1886742"/>
            <a:ext cx="3801795" cy="923330"/>
          </a:xfrm>
          <a:prstGeom prst="rect">
            <a:avLst/>
          </a:prstGeom>
        </p:spPr>
        <p:txBody>
          <a:bodyPr wrap="square">
            <a:spAutoFit/>
          </a:bodyPr>
          <a:lstStyle/>
          <a:p>
            <a:pPr marL="285750" indent="-285750">
              <a:buFont typeface="Arial" panose="020B0604020202020204" pitchFamily="34" charset="0"/>
              <a:buChar char="•"/>
            </a:pPr>
            <a:r>
              <a:rPr lang="en-US" dirty="0">
                <a:solidFill>
                  <a:schemeClr val="accent1"/>
                </a:solidFill>
                <a:ea typeface="MS UI Gothic" panose="020B0600070205080204" pitchFamily="34" charset="-128"/>
              </a:rPr>
              <a:t>SDS is a serious hazard </a:t>
            </a:r>
            <a:endParaRPr lang="en-US" dirty="0" smtClean="0">
              <a:solidFill>
                <a:schemeClr val="accent1"/>
              </a:solidFill>
              <a:ea typeface="MS UI Gothic" panose="020B0600070205080204" pitchFamily="34" charset="-128"/>
            </a:endParaRPr>
          </a:p>
          <a:p>
            <a:pPr marL="285750" indent="-285750">
              <a:buFont typeface="Arial" panose="020B0604020202020204" pitchFamily="34" charset="0"/>
              <a:buChar char="•"/>
            </a:pPr>
            <a:r>
              <a:rPr lang="en-US" dirty="0" smtClean="0">
                <a:solidFill>
                  <a:schemeClr val="accent1"/>
                </a:solidFill>
                <a:ea typeface="MS UI Gothic" panose="020B0600070205080204" pitchFamily="34" charset="-128"/>
              </a:rPr>
              <a:t>Lack </a:t>
            </a:r>
            <a:r>
              <a:rPr lang="en-US" dirty="0">
                <a:solidFill>
                  <a:schemeClr val="accent1"/>
                </a:solidFill>
                <a:ea typeface="MS UI Gothic" panose="020B0600070205080204" pitchFamily="34" charset="-128"/>
              </a:rPr>
              <a:t>of dust </a:t>
            </a:r>
            <a:r>
              <a:rPr lang="en-US" dirty="0" smtClean="0">
                <a:solidFill>
                  <a:schemeClr val="accent1"/>
                </a:solidFill>
                <a:ea typeface="MS UI Gothic" panose="020B0600070205080204" pitchFamily="34" charset="-128"/>
              </a:rPr>
              <a:t>observations</a:t>
            </a:r>
            <a:r>
              <a:rPr lang="en-GB" dirty="0" smtClean="0">
                <a:solidFill>
                  <a:schemeClr val="accent1"/>
                </a:solidFill>
              </a:rPr>
              <a:t>, particularly in Africa</a:t>
            </a:r>
            <a:endParaRPr lang="en-US" dirty="0">
              <a:solidFill>
                <a:schemeClr val="accent1"/>
              </a:solidFill>
              <a:ea typeface="MS UI Gothic" panose="020B0600070205080204" pitchFamily="34" charset="-128"/>
            </a:endParaRPr>
          </a:p>
        </p:txBody>
      </p:sp>
      <p:sp>
        <p:nvSpPr>
          <p:cNvPr id="39" name="Rectángulo 38"/>
          <p:cNvSpPr/>
          <p:nvPr/>
        </p:nvSpPr>
        <p:spPr>
          <a:xfrm>
            <a:off x="4937203" y="2030074"/>
            <a:ext cx="1739601" cy="2585323"/>
          </a:xfrm>
          <a:prstGeom prst="rect">
            <a:avLst/>
          </a:prstGeom>
        </p:spPr>
        <p:txBody>
          <a:bodyPr wrap="square">
            <a:spAutoFit/>
          </a:bodyPr>
          <a:lstStyle/>
          <a:p>
            <a:r>
              <a:rPr lang="en-US" b="1" dirty="0">
                <a:solidFill>
                  <a:schemeClr val="accent1"/>
                </a:solidFill>
              </a:rPr>
              <a:t>INTERNATIONAL NETWORK TO ENCOURAGE THE USE OF MONITORING AND FORECASTING DUST PRODUCTS</a:t>
            </a:r>
            <a:endParaRPr lang="en-US" dirty="0">
              <a:solidFill>
                <a:schemeClr val="accent1"/>
              </a:solidFill>
            </a:endParaRPr>
          </a:p>
        </p:txBody>
      </p:sp>
      <p:pic>
        <p:nvPicPr>
          <p:cNvPr id="40" name="Picture 2"/>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101" t="86667" r="76731" b="1414"/>
          <a:stretch/>
        </p:blipFill>
        <p:spPr bwMode="auto">
          <a:xfrm>
            <a:off x="6768244" y="1056290"/>
            <a:ext cx="1581474" cy="872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Imagen 40"/>
          <p:cNvPicPr>
            <a:picLocks noChangeAspect="1"/>
          </p:cNvPicPr>
          <p:nvPr/>
        </p:nvPicPr>
        <p:blipFill>
          <a:blip r:embed="rId6"/>
          <a:stretch>
            <a:fillRect/>
          </a:stretch>
        </p:blipFill>
        <p:spPr>
          <a:xfrm>
            <a:off x="6001877" y="2172751"/>
            <a:ext cx="3240381" cy="2288816"/>
          </a:xfrm>
          <a:prstGeom prst="rect">
            <a:avLst/>
          </a:prstGeom>
        </p:spPr>
      </p:pic>
      <p:sp>
        <p:nvSpPr>
          <p:cNvPr id="16" name="Rectángulo 15"/>
          <p:cNvSpPr/>
          <p:nvPr/>
        </p:nvSpPr>
        <p:spPr>
          <a:xfrm>
            <a:off x="4787886" y="5213043"/>
            <a:ext cx="4068346" cy="923330"/>
          </a:xfrm>
          <a:prstGeom prst="rect">
            <a:avLst/>
          </a:prstGeom>
        </p:spPr>
        <p:txBody>
          <a:bodyPr wrap="square">
            <a:spAutoFit/>
          </a:bodyPr>
          <a:lstStyle/>
          <a:p>
            <a:pPr marL="285750" indent="-285750">
              <a:buFont typeface="Arial" panose="020B0604020202020204" pitchFamily="34" charset="0"/>
              <a:buChar char="•"/>
            </a:pPr>
            <a:r>
              <a:rPr lang="en-US" dirty="0" smtClean="0">
                <a:solidFill>
                  <a:schemeClr val="accent1"/>
                </a:solidFill>
                <a:ea typeface="MS UI Gothic" panose="020B0600070205080204" pitchFamily="34" charset="-128"/>
              </a:rPr>
              <a:t>4-years project</a:t>
            </a:r>
          </a:p>
          <a:p>
            <a:pPr marL="285750" indent="-285750">
              <a:buFont typeface="Arial" panose="020B0604020202020204" pitchFamily="34" charset="0"/>
              <a:buChar char="•"/>
            </a:pPr>
            <a:r>
              <a:rPr lang="en-US" dirty="0" smtClean="0">
                <a:solidFill>
                  <a:schemeClr val="accent1"/>
                </a:solidFill>
                <a:ea typeface="MS UI Gothic" panose="020B0600070205080204" pitchFamily="34" charset="-128"/>
              </a:rPr>
              <a:t>30 participating countries</a:t>
            </a:r>
          </a:p>
          <a:p>
            <a:pPr marL="285750" indent="-285750">
              <a:buFont typeface="Arial" panose="020B0604020202020204" pitchFamily="34" charset="0"/>
              <a:buChar char="•"/>
            </a:pPr>
            <a:r>
              <a:rPr lang="en-US" dirty="0" smtClean="0">
                <a:solidFill>
                  <a:schemeClr val="accent1"/>
                </a:solidFill>
                <a:ea typeface="MS UI Gothic" panose="020B0600070205080204" pitchFamily="34" charset="-128"/>
              </a:rPr>
              <a:t>Chair S. Basart / Vice-Chair S. </a:t>
            </a:r>
            <a:r>
              <a:rPr lang="en-US" dirty="0" err="1" smtClean="0">
                <a:solidFill>
                  <a:schemeClr val="accent1"/>
                </a:solidFill>
                <a:ea typeface="MS UI Gothic" panose="020B0600070205080204" pitchFamily="34" charset="-128"/>
              </a:rPr>
              <a:t>Nickovic</a:t>
            </a:r>
            <a:endParaRPr lang="en-US" dirty="0">
              <a:solidFill>
                <a:schemeClr val="accent1"/>
              </a:solidFill>
              <a:ea typeface="MS UI Gothic" panose="020B0600070205080204" pitchFamily="34" charset="-128"/>
            </a:endParaRPr>
          </a:p>
        </p:txBody>
      </p:sp>
      <p:sp>
        <p:nvSpPr>
          <p:cNvPr id="3" name="Rectángulo 2"/>
          <p:cNvSpPr/>
          <p:nvPr/>
        </p:nvSpPr>
        <p:spPr>
          <a:xfrm>
            <a:off x="4937203" y="4635347"/>
            <a:ext cx="5555537" cy="307777"/>
          </a:xfrm>
          <a:prstGeom prst="rect">
            <a:avLst/>
          </a:prstGeom>
        </p:spPr>
        <p:txBody>
          <a:bodyPr wrap="square">
            <a:spAutoFit/>
          </a:bodyPr>
          <a:lstStyle/>
          <a:p>
            <a:r>
              <a:rPr lang="es-ES" sz="1400" i="1" dirty="0">
                <a:solidFill>
                  <a:schemeClr val="tx1">
                    <a:lumMod val="50000"/>
                    <a:lumOff val="50000"/>
                  </a:schemeClr>
                </a:solidFill>
              </a:rPr>
              <a:t>http://www.cost.eu/COST_Actions/ca/CA16202</a:t>
            </a:r>
          </a:p>
        </p:txBody>
      </p:sp>
    </p:spTree>
    <p:extLst>
      <p:ext uri="{BB962C8B-B14F-4D97-AF65-F5344CB8AC3E}">
        <p14:creationId xmlns:p14="http://schemas.microsoft.com/office/powerpoint/2010/main" val="38441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Next dust events</a:t>
            </a:r>
            <a:endParaRPr lang="en-US" altLang="ca-ES" sz="3500" b="1" dirty="0"/>
          </a:p>
        </p:txBody>
      </p:sp>
      <p:sp>
        <p:nvSpPr>
          <p:cNvPr id="2" name="Slide Number Placeholder 1"/>
          <p:cNvSpPr>
            <a:spLocks noGrp="1"/>
          </p:cNvSpPr>
          <p:nvPr>
            <p:ph type="sldNum" sz="quarter" idx="4294967295"/>
          </p:nvPr>
        </p:nvSpPr>
        <p:spPr>
          <a:xfrm>
            <a:off x="8604448" y="6357553"/>
            <a:ext cx="442392" cy="412838"/>
          </a:xfrm>
          <a:prstGeom prst="rect">
            <a:avLst/>
          </a:prstGeom>
        </p:spPr>
        <p:txBody>
          <a:bodyPr/>
          <a:lstStyle/>
          <a:p>
            <a:fld id="{4A490C5D-AEA8-4823-B9B3-806910A0ECF7}" type="slidenum">
              <a:rPr lang="es-ES" smtClean="0"/>
              <a:pPr/>
              <a:t>17</a:t>
            </a:fld>
            <a:endParaRPr lang="es-ES" dirty="0"/>
          </a:p>
        </p:txBody>
      </p:sp>
      <p:pic>
        <p:nvPicPr>
          <p:cNvPr id="3" name="Imagen 2"/>
          <p:cNvPicPr>
            <a:picLocks noChangeAspect="1"/>
          </p:cNvPicPr>
          <p:nvPr/>
        </p:nvPicPr>
        <p:blipFill rotWithShape="1">
          <a:blip r:embed="rId3"/>
          <a:srcRect t="1979"/>
          <a:stretch/>
        </p:blipFill>
        <p:spPr>
          <a:xfrm>
            <a:off x="1126057" y="1743776"/>
            <a:ext cx="6948007" cy="4579487"/>
          </a:xfrm>
          <a:prstGeom prst="rect">
            <a:avLst/>
          </a:prstGeom>
        </p:spPr>
      </p:pic>
      <p:sp>
        <p:nvSpPr>
          <p:cNvPr id="23" name="Marcador de contenido 3"/>
          <p:cNvSpPr txBox="1">
            <a:spLocks/>
          </p:cNvSpPr>
          <p:nvPr/>
        </p:nvSpPr>
        <p:spPr>
          <a:xfrm>
            <a:off x="193906" y="939669"/>
            <a:ext cx="9533024" cy="5543614"/>
          </a:xfrm>
          <a:prstGeom prst="rect">
            <a:avLst/>
          </a:prstGeom>
        </p:spPr>
        <p:txBody>
          <a:bodyPr>
            <a:noAutofit/>
          </a:bodyPr>
          <a:lstStyle>
            <a:lvl1pPr marL="342900" indent="-342900" algn="l" rtl="0" eaLnBrk="1" fontAlgn="base" hangingPunct="1">
              <a:spcBef>
                <a:spcPct val="20000"/>
              </a:spcBef>
              <a:spcAft>
                <a:spcPct val="0"/>
              </a:spcAft>
              <a:buBlip>
                <a:blip r:embed="rId4"/>
              </a:buBlip>
              <a:defRPr sz="2400" kern="1200">
                <a:solidFill>
                  <a:srgbClr val="004990"/>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rgbClr val="004990"/>
                </a:solidFill>
                <a:latin typeface="+mn-lt"/>
                <a:ea typeface="+mn-ea"/>
                <a:cs typeface="+mn-cs"/>
              </a:defRPr>
            </a:lvl2pPr>
            <a:lvl3pPr marL="1143000" indent="-228600" algn="l" rtl="0" eaLnBrk="1" fontAlgn="base" hangingPunct="1">
              <a:spcBef>
                <a:spcPct val="20000"/>
              </a:spcBef>
              <a:spcAft>
                <a:spcPct val="0"/>
              </a:spcAft>
              <a:buFont typeface="Arial" charset="0"/>
              <a:buChar char="•"/>
              <a:defRPr kern="1200">
                <a:solidFill>
                  <a:srgbClr val="004990"/>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600"/>
              </a:spcBef>
              <a:spcAft>
                <a:spcPts val="600"/>
              </a:spcAft>
              <a:buNone/>
            </a:pPr>
            <a:r>
              <a:rPr lang="es-ES_tradnl" sz="2600" dirty="0" err="1" smtClean="0">
                <a:solidFill>
                  <a:srgbClr val="000000"/>
                </a:solidFill>
                <a:latin typeface="Calibri" panose="020F0502020204030204" pitchFamily="34" charset="0"/>
              </a:rPr>
              <a:t>Updated</a:t>
            </a:r>
            <a:r>
              <a:rPr lang="es-ES_tradnl" sz="2600" dirty="0" smtClean="0">
                <a:solidFill>
                  <a:srgbClr val="000000"/>
                </a:solidFill>
                <a:latin typeface="Calibri" panose="020F0502020204030204" pitchFamily="34" charset="0"/>
              </a:rPr>
              <a:t> in </a:t>
            </a:r>
            <a:r>
              <a:rPr lang="es-ES_tradnl" sz="2600" dirty="0" err="1" smtClean="0">
                <a:solidFill>
                  <a:srgbClr val="000000"/>
                </a:solidFill>
                <a:latin typeface="Calibri" panose="020F0502020204030204" pitchFamily="34" charset="0"/>
              </a:rPr>
              <a:t>the</a:t>
            </a:r>
            <a:r>
              <a:rPr lang="es-ES_tradnl" sz="2600" dirty="0" smtClean="0">
                <a:solidFill>
                  <a:srgbClr val="000000"/>
                </a:solidFill>
                <a:latin typeface="Calibri" panose="020F0502020204030204" pitchFamily="34" charset="0"/>
              </a:rPr>
              <a:t> SDS-WAS </a:t>
            </a:r>
            <a:r>
              <a:rPr lang="es-ES_tradnl" sz="2600" dirty="0" err="1" smtClean="0">
                <a:solidFill>
                  <a:srgbClr val="000000"/>
                </a:solidFill>
                <a:latin typeface="Calibri" panose="020F0502020204030204" pitchFamily="34" charset="0"/>
              </a:rPr>
              <a:t>website</a:t>
            </a:r>
            <a:r>
              <a:rPr lang="es-ES_tradnl" sz="2600" dirty="0" smtClean="0">
                <a:solidFill>
                  <a:srgbClr val="000000"/>
                </a:solidFill>
                <a:latin typeface="Calibri" panose="020F0502020204030204" pitchFamily="34" charset="0"/>
              </a:rPr>
              <a:t>:  </a:t>
            </a:r>
            <a:r>
              <a:rPr lang="en-US" sz="2600" b="1" i="1" dirty="0" smtClean="0">
                <a:solidFill>
                  <a:srgbClr val="000000"/>
                </a:solidFill>
                <a:ea typeface="Calibri"/>
                <a:cs typeface="Calibri"/>
                <a:sym typeface="Calibri"/>
              </a:rPr>
              <a:t>http</a:t>
            </a:r>
            <a:r>
              <a:rPr lang="en-US" sz="2600" b="1" i="1" dirty="0">
                <a:solidFill>
                  <a:srgbClr val="000000"/>
                </a:solidFill>
                <a:ea typeface="Calibri"/>
                <a:cs typeface="Calibri"/>
                <a:sym typeface="Calibri"/>
              </a:rPr>
              <a:t>://sds-was.aemet.es/</a:t>
            </a:r>
          </a:p>
          <a:p>
            <a:pPr marL="0" lvl="1" indent="0">
              <a:spcBef>
                <a:spcPts val="600"/>
              </a:spcBef>
              <a:spcAft>
                <a:spcPts val="600"/>
              </a:spcAft>
              <a:buNone/>
            </a:pPr>
            <a:endParaRPr lang="es-ES_tradnl" sz="2800" dirty="0" smtClean="0">
              <a:solidFill>
                <a:srgbClr val="000000"/>
              </a:solidFill>
              <a:latin typeface="Calibri" panose="020F0502020204030204" pitchFamily="34" charset="0"/>
            </a:endParaRPr>
          </a:p>
          <a:p>
            <a:pPr marL="0" lvl="1" indent="0">
              <a:spcBef>
                <a:spcPts val="600"/>
              </a:spcBef>
              <a:spcAft>
                <a:spcPts val="600"/>
              </a:spcAft>
              <a:buNone/>
            </a:pPr>
            <a:endParaRPr lang="en-US" dirty="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158342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p:cNvSpPr>
            <a:spLocks noGrp="1"/>
          </p:cNvSpPr>
          <p:nvPr>
            <p:ph type="body" sz="quarter" idx="11"/>
          </p:nvPr>
        </p:nvSpPr>
        <p:spPr>
          <a:xfrm>
            <a:off x="3722916" y="6087446"/>
            <a:ext cx="4916349" cy="487533"/>
          </a:xfrm>
        </p:spPr>
        <p:txBody>
          <a:bodyPr/>
          <a:lstStyle/>
          <a:p>
            <a:r>
              <a:rPr lang="es-ES" sz="2200" dirty="0" smtClean="0"/>
              <a:t> </a:t>
            </a:r>
          </a:p>
        </p:txBody>
      </p:sp>
      <p:sp>
        <p:nvSpPr>
          <p:cNvPr id="9" name="Subtítulo 1"/>
          <p:cNvSpPr txBox="1">
            <a:spLocks/>
          </p:cNvSpPr>
          <p:nvPr/>
        </p:nvSpPr>
        <p:spPr>
          <a:xfrm>
            <a:off x="3603066" y="6107242"/>
            <a:ext cx="4569950" cy="464416"/>
          </a:xfrm>
          <a:prstGeom prst="rect">
            <a:avLst/>
          </a:prstGeom>
          <a:noFill/>
          <a:effectLst/>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s-ES" sz="2800" smtClean="0">
                <a:solidFill>
                  <a:srgbClr val="004890"/>
                </a:solidFill>
                <a:ea typeface="+mj-ea"/>
                <a:cs typeface="+mj-cs"/>
              </a:rPr>
              <a:t>sara.basart@bsc.es</a:t>
            </a:r>
            <a:endParaRPr lang="es-ES" sz="2800" dirty="0">
              <a:solidFill>
                <a:srgbClr val="004890"/>
              </a:solidFill>
              <a:ea typeface="+mj-ea"/>
              <a:cs typeface="+mj-cs"/>
            </a:endParaRPr>
          </a:p>
        </p:txBody>
      </p:sp>
      <p:sp>
        <p:nvSpPr>
          <p:cNvPr id="11" name="Título 3"/>
          <p:cNvSpPr>
            <a:spLocks noGrp="1"/>
          </p:cNvSpPr>
          <p:nvPr>
            <p:ph type="ctrTitle"/>
          </p:nvPr>
        </p:nvSpPr>
        <p:spPr>
          <a:xfrm>
            <a:off x="3436603" y="2072166"/>
            <a:ext cx="5026945" cy="2998826"/>
          </a:xfrm>
        </p:spPr>
        <p:txBody>
          <a:bodyPr>
            <a:noAutofit/>
          </a:bodyPr>
          <a:lstStyle/>
          <a:p>
            <a:pPr algn="ctr"/>
            <a:r>
              <a:rPr lang="es-ES" sz="4400" dirty="0" err="1" smtClean="0"/>
              <a:t>Thank</a:t>
            </a:r>
            <a:r>
              <a:rPr lang="es-ES" sz="4400" dirty="0" smtClean="0"/>
              <a:t> </a:t>
            </a:r>
            <a:r>
              <a:rPr lang="es-ES" sz="4400" dirty="0" err="1" smtClean="0"/>
              <a:t>you</a:t>
            </a:r>
            <a:r>
              <a:rPr lang="es-ES" sz="2400" dirty="0" smtClean="0"/>
              <a:t/>
            </a:r>
            <a:br>
              <a:rPr lang="es-ES" sz="2400" dirty="0" smtClean="0"/>
            </a:br>
            <a:r>
              <a:rPr lang="es-ES" sz="4400" b="0" dirty="0" smtClean="0"/>
              <a:t/>
            </a:r>
            <a:br>
              <a:rPr lang="es-ES" sz="4400" b="0" dirty="0" smtClean="0"/>
            </a:br>
            <a:r>
              <a:rPr lang="en-US" sz="4400" i="1" kern="0" dirty="0">
                <a:latin typeface="Calibri" pitchFamily="34" charset="0"/>
              </a:rPr>
              <a:t/>
            </a:r>
            <a:br>
              <a:rPr lang="en-US" sz="4400" i="1" kern="0" dirty="0">
                <a:latin typeface="Calibri" pitchFamily="34" charset="0"/>
              </a:rPr>
            </a:br>
            <a:r>
              <a:rPr lang="es-ES" sz="4400" b="0" dirty="0" smtClean="0"/>
              <a:t/>
            </a:r>
            <a:br>
              <a:rPr lang="es-ES" sz="4400" b="0" dirty="0" smtClean="0"/>
            </a:br>
            <a:r>
              <a:rPr lang="es-ES" sz="4400" b="0" dirty="0" smtClean="0"/>
              <a:t> </a:t>
            </a:r>
            <a:endParaRPr lang="es-ES" sz="4400" b="0" dirty="0"/>
          </a:p>
        </p:txBody>
      </p:sp>
      <p:sp>
        <p:nvSpPr>
          <p:cNvPr id="12" name="2 Subtítulo"/>
          <p:cNvSpPr txBox="1">
            <a:spLocks/>
          </p:cNvSpPr>
          <p:nvPr/>
        </p:nvSpPr>
        <p:spPr>
          <a:xfrm>
            <a:off x="3382028" y="4386742"/>
            <a:ext cx="5496142" cy="432048"/>
          </a:xfrm>
          <a:prstGeom prst="rect">
            <a:avLst/>
          </a:prstGeom>
        </p:spPr>
        <p:txBody>
          <a:bodyPr>
            <a:noAutofit/>
          </a:bodyPr>
          <a:lstStyle>
            <a:lvl1pPr marL="342900" indent="-342900" algn="l" defTabSz="914400" rtl="0" eaLnBrk="1" latinLnBrk="0" hangingPunct="1">
              <a:spcBef>
                <a:spcPct val="20000"/>
              </a:spcBef>
              <a:buFontTx/>
              <a:buBlip>
                <a:blip r:embed="rId2"/>
              </a:buBlip>
              <a:defRPr sz="2400" kern="1200">
                <a:solidFill>
                  <a:srgbClr val="00499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499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00499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00499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GB" i="1" dirty="0">
              <a:solidFill>
                <a:srgbClr val="124484"/>
              </a:solidFill>
            </a:endParaRPr>
          </a:p>
        </p:txBody>
      </p:sp>
      <p:sp>
        <p:nvSpPr>
          <p:cNvPr id="13" name="Rectangle 12"/>
          <p:cNvSpPr/>
          <p:nvPr/>
        </p:nvSpPr>
        <p:spPr>
          <a:xfrm>
            <a:off x="3331923" y="2786304"/>
            <a:ext cx="5596351" cy="1600438"/>
          </a:xfrm>
          <a:prstGeom prst="rect">
            <a:avLst/>
          </a:prstGeom>
        </p:spPr>
        <p:txBody>
          <a:bodyPr wrap="square">
            <a:spAutoFit/>
          </a:bodyPr>
          <a:lstStyle/>
          <a:p>
            <a:pPr algn="ctr"/>
            <a:r>
              <a:rPr lang="es-ES_tradnl" sz="1400" i="1" dirty="0" err="1">
                <a:solidFill>
                  <a:srgbClr val="124484"/>
                </a:solidFill>
                <a:latin typeface="Calibri" pitchFamily="34" charset="0"/>
              </a:rPr>
              <a:t>Acknowlegde</a:t>
            </a:r>
            <a:r>
              <a:rPr lang="es-ES_tradnl" sz="1400" i="1" dirty="0">
                <a:solidFill>
                  <a:srgbClr val="124484"/>
                </a:solidFill>
                <a:latin typeface="Calibri" pitchFamily="34" charset="0"/>
              </a:rPr>
              <a:t> to </a:t>
            </a:r>
            <a:r>
              <a:rPr lang="es-ES_tradnl" sz="1400" i="1" dirty="0" smtClean="0">
                <a:solidFill>
                  <a:srgbClr val="124484"/>
                </a:solidFill>
                <a:latin typeface="Calibri" pitchFamily="34" charset="0"/>
              </a:rPr>
              <a:t> Carlos Pérez García-Pando,, </a:t>
            </a:r>
            <a:r>
              <a:rPr lang="es-ES_tradnl" sz="1400" i="1" dirty="0">
                <a:solidFill>
                  <a:srgbClr val="124484"/>
                </a:solidFill>
                <a:latin typeface="Calibri" pitchFamily="34" charset="0"/>
              </a:rPr>
              <a:t>Francesco </a:t>
            </a:r>
            <a:r>
              <a:rPr lang="es-ES_tradnl" sz="1400" i="1" dirty="0" err="1">
                <a:solidFill>
                  <a:srgbClr val="124484"/>
                </a:solidFill>
                <a:latin typeface="Calibri" pitchFamily="34" charset="0"/>
              </a:rPr>
              <a:t>Benincasa</a:t>
            </a:r>
            <a:r>
              <a:rPr lang="es-ES_tradnl" sz="1400" i="1" dirty="0">
                <a:solidFill>
                  <a:srgbClr val="124484"/>
                </a:solidFill>
                <a:latin typeface="Calibri" pitchFamily="34" charset="0"/>
              </a:rPr>
              <a:t>, Enza </a:t>
            </a:r>
            <a:r>
              <a:rPr lang="es-ES_tradnl" sz="1400" i="1" dirty="0" smtClean="0">
                <a:solidFill>
                  <a:srgbClr val="124484"/>
                </a:solidFill>
                <a:latin typeface="Calibri" pitchFamily="34" charset="0"/>
              </a:rPr>
              <a:t>Di </a:t>
            </a:r>
            <a:r>
              <a:rPr lang="es-ES_tradnl" sz="1400" i="1" dirty="0" err="1" smtClean="0">
                <a:solidFill>
                  <a:srgbClr val="124484"/>
                </a:solidFill>
                <a:latin typeface="Calibri" pitchFamily="34" charset="0"/>
              </a:rPr>
              <a:t>Tomaso</a:t>
            </a:r>
            <a:r>
              <a:rPr lang="es-ES_tradnl" sz="1400" i="1" dirty="0">
                <a:solidFill>
                  <a:srgbClr val="124484"/>
                </a:solidFill>
                <a:latin typeface="Calibri" pitchFamily="34" charset="0"/>
              </a:rPr>
              <a:t>, Oriol </a:t>
            </a:r>
            <a:r>
              <a:rPr lang="es-ES_tradnl" sz="1400" i="1" dirty="0" err="1">
                <a:solidFill>
                  <a:srgbClr val="124484"/>
                </a:solidFill>
                <a:latin typeface="Calibri" pitchFamily="34" charset="0"/>
              </a:rPr>
              <a:t>Jorba</a:t>
            </a:r>
            <a:r>
              <a:rPr lang="es-ES_tradnl" sz="1400" i="1" dirty="0">
                <a:solidFill>
                  <a:srgbClr val="124484"/>
                </a:solidFill>
                <a:latin typeface="Calibri" pitchFamily="34" charset="0"/>
              </a:rPr>
              <a:t>, </a:t>
            </a:r>
            <a:r>
              <a:rPr lang="es-ES_tradnl" sz="1400" i="1" dirty="0" smtClean="0">
                <a:solidFill>
                  <a:srgbClr val="124484"/>
                </a:solidFill>
                <a:latin typeface="Calibri" pitchFamily="34" charset="0"/>
              </a:rPr>
              <a:t>Marc Guevara, </a:t>
            </a:r>
            <a:r>
              <a:rPr lang="es-ES_tradnl" sz="1400" i="1" dirty="0" err="1" smtClean="0">
                <a:solidFill>
                  <a:srgbClr val="124484"/>
                </a:solidFill>
                <a:latin typeface="Calibri" pitchFamily="34" charset="0"/>
              </a:rPr>
              <a:t>Maria</a:t>
            </a:r>
            <a:r>
              <a:rPr lang="es-ES_tradnl" sz="1400" i="1" dirty="0" smtClean="0">
                <a:solidFill>
                  <a:srgbClr val="124484"/>
                </a:solidFill>
                <a:latin typeface="Calibri" pitchFamily="34" charset="0"/>
              </a:rPr>
              <a:t> Teresa </a:t>
            </a:r>
            <a:r>
              <a:rPr lang="es-ES_tradnl" sz="1400" i="1" dirty="0" err="1" smtClean="0">
                <a:solidFill>
                  <a:srgbClr val="124484"/>
                </a:solidFill>
                <a:latin typeface="Calibri" pitchFamily="34" charset="0"/>
              </a:rPr>
              <a:t>Pay</a:t>
            </a:r>
            <a:r>
              <a:rPr lang="es-ES_tradnl" sz="1400" i="1" dirty="0" smtClean="0">
                <a:solidFill>
                  <a:srgbClr val="124484"/>
                </a:solidFill>
                <a:latin typeface="Calibri" pitchFamily="34" charset="0"/>
              </a:rPr>
              <a:t>, Kim </a:t>
            </a:r>
            <a:r>
              <a:rPr lang="es-ES_tradnl" sz="1400" i="1" dirty="0" err="1">
                <a:solidFill>
                  <a:srgbClr val="124484"/>
                </a:solidFill>
                <a:latin typeface="Calibri" pitchFamily="34" charset="0"/>
              </a:rPr>
              <a:t>Serradell</a:t>
            </a:r>
            <a:r>
              <a:rPr lang="es-ES_tradnl" sz="1400" i="1" dirty="0">
                <a:solidFill>
                  <a:srgbClr val="124484"/>
                </a:solidFill>
                <a:latin typeface="Calibri" pitchFamily="34" charset="0"/>
              </a:rPr>
              <a:t>, </a:t>
            </a:r>
            <a:r>
              <a:rPr lang="es-ES_tradnl" sz="1400" i="1" dirty="0" smtClean="0">
                <a:solidFill>
                  <a:srgbClr val="124484"/>
                </a:solidFill>
                <a:latin typeface="Calibri" pitchFamily="34" charset="0"/>
              </a:rPr>
              <a:t>Lluís Vendrell, </a:t>
            </a:r>
            <a:r>
              <a:rPr lang="es-ES_tradnl" sz="1400" i="1" dirty="0" err="1" smtClean="0">
                <a:solidFill>
                  <a:srgbClr val="124484"/>
                </a:solidFill>
                <a:latin typeface="Calibri" pitchFamily="34" charset="0"/>
              </a:rPr>
              <a:t>Enric</a:t>
            </a:r>
            <a:r>
              <a:rPr lang="es-ES_tradnl" sz="1400" i="1" dirty="0" smtClean="0">
                <a:solidFill>
                  <a:srgbClr val="124484"/>
                </a:solidFill>
                <a:latin typeface="Calibri" pitchFamily="34" charset="0"/>
              </a:rPr>
              <a:t> </a:t>
            </a:r>
            <a:r>
              <a:rPr lang="es-ES_tradnl" sz="1400" i="1" dirty="0" err="1" smtClean="0">
                <a:solidFill>
                  <a:srgbClr val="124484"/>
                </a:solidFill>
                <a:latin typeface="Calibri" pitchFamily="34" charset="0"/>
              </a:rPr>
              <a:t>Terradellas</a:t>
            </a:r>
            <a:r>
              <a:rPr lang="es-ES_tradnl" sz="1400" i="1" dirty="0">
                <a:solidFill>
                  <a:srgbClr val="124484"/>
                </a:solidFill>
                <a:latin typeface="Calibri" pitchFamily="34" charset="0"/>
              </a:rPr>
              <a:t>, </a:t>
            </a:r>
            <a:r>
              <a:rPr lang="en-US" sz="1400" i="1" kern="0" dirty="0" smtClean="0">
                <a:solidFill>
                  <a:srgbClr val="124484"/>
                </a:solidFill>
                <a:latin typeface="Calibri" pitchFamily="34" charset="0"/>
              </a:rPr>
              <a:t>as </a:t>
            </a:r>
            <a:r>
              <a:rPr lang="en-US" sz="1400" i="1" kern="0" dirty="0">
                <a:solidFill>
                  <a:srgbClr val="124484"/>
                </a:solidFill>
                <a:latin typeface="Calibri" pitchFamily="34" charset="0"/>
              </a:rPr>
              <a:t>well as AERONET, MODIS, U.K. Met Office MSG, MSG </a:t>
            </a:r>
            <a:r>
              <a:rPr lang="en-US" sz="1400" i="1" kern="0" dirty="0" err="1">
                <a:solidFill>
                  <a:srgbClr val="124484"/>
                </a:solidFill>
                <a:latin typeface="Calibri" pitchFamily="34" charset="0"/>
              </a:rPr>
              <a:t>Eumetsat</a:t>
            </a:r>
            <a:r>
              <a:rPr lang="en-US" sz="1400" i="1" kern="0" dirty="0">
                <a:solidFill>
                  <a:srgbClr val="124484"/>
                </a:solidFill>
                <a:latin typeface="Calibri" pitchFamily="34" charset="0"/>
              </a:rPr>
              <a:t> and EOSDIS World Viewer principal investigators and scientists for establishing and maintaining data used in the present contribution. Also special thank to all researchers, data providers and collaborators of the WMO SDS-WAS NA-ME-E Regional Node.</a:t>
            </a:r>
            <a:endParaRPr lang="en-US" sz="1400" dirty="0">
              <a:solidFill>
                <a:srgbClr val="124484"/>
              </a:solidFill>
            </a:endParaRPr>
          </a:p>
        </p:txBody>
      </p:sp>
    </p:spTree>
    <p:extLst>
      <p:ext uri="{BB962C8B-B14F-4D97-AF65-F5344CB8AC3E}">
        <p14:creationId xmlns:p14="http://schemas.microsoft.com/office/powerpoint/2010/main" val="21644901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BSC Earth Sciences </a:t>
            </a:r>
            <a:r>
              <a:rPr lang="en-US" altLang="ca-ES" sz="3500" b="1" dirty="0" smtClean="0"/>
              <a:t>Department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96" y="1444444"/>
            <a:ext cx="8536140" cy="4660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ángulo 5"/>
          <p:cNvSpPr/>
          <p:nvPr/>
        </p:nvSpPr>
        <p:spPr>
          <a:xfrm>
            <a:off x="2263514" y="1465417"/>
            <a:ext cx="1439055" cy="4639901"/>
          </a:xfrm>
          <a:prstGeom prst="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CuadroTexto 6"/>
          <p:cNvSpPr txBox="1"/>
          <p:nvPr/>
        </p:nvSpPr>
        <p:spPr>
          <a:xfrm>
            <a:off x="1548102" y="6229336"/>
            <a:ext cx="2869878" cy="461665"/>
          </a:xfrm>
          <a:prstGeom prst="rect">
            <a:avLst/>
          </a:prstGeom>
          <a:noFill/>
        </p:spPr>
        <p:txBody>
          <a:bodyPr wrap="square" rtlCol="0">
            <a:spAutoFit/>
          </a:bodyPr>
          <a:lstStyle/>
          <a:p>
            <a:pPr algn="ctr"/>
            <a:r>
              <a:rPr lang="es-ES" sz="2400" b="1" i="1" dirty="0" smtClean="0">
                <a:solidFill>
                  <a:srgbClr val="FF0000"/>
                </a:solidFill>
                <a:latin typeface="Calibri" panose="020F0502020204030204" pitchFamily="34" charset="0"/>
              </a:rPr>
              <a:t>Short-</a:t>
            </a:r>
            <a:r>
              <a:rPr lang="es-ES" sz="2400" b="1" i="1" dirty="0" err="1" smtClean="0">
                <a:solidFill>
                  <a:srgbClr val="FF0000"/>
                </a:solidFill>
                <a:latin typeface="Calibri" panose="020F0502020204030204" pitchFamily="34" charset="0"/>
              </a:rPr>
              <a:t>term</a:t>
            </a:r>
            <a:r>
              <a:rPr lang="es-ES" sz="2400" b="1" i="1" dirty="0" smtClean="0">
                <a:solidFill>
                  <a:srgbClr val="FF0000"/>
                </a:solidFill>
                <a:latin typeface="Calibri" panose="020F0502020204030204" pitchFamily="34" charset="0"/>
              </a:rPr>
              <a:t> </a:t>
            </a:r>
            <a:r>
              <a:rPr lang="es-ES" sz="2400" b="1" i="1" dirty="0" err="1" smtClean="0">
                <a:solidFill>
                  <a:srgbClr val="FF0000"/>
                </a:solidFill>
                <a:latin typeface="Calibri" panose="020F0502020204030204" pitchFamily="34" charset="0"/>
              </a:rPr>
              <a:t>forecast</a:t>
            </a:r>
            <a:endParaRPr lang="es-ES" sz="2400" b="1" i="1" dirty="0" smtClean="0">
              <a:solidFill>
                <a:srgbClr val="FF0000"/>
              </a:solidFill>
              <a:latin typeface="Calibri" panose="020F0502020204030204" pitchFamily="34" charset="0"/>
            </a:endParaRPr>
          </a:p>
        </p:txBody>
      </p:sp>
      <p:sp>
        <p:nvSpPr>
          <p:cNvPr id="2" name="Slide Number Placeholder 1"/>
          <p:cNvSpPr>
            <a:spLocks noGrp="1"/>
          </p:cNvSpPr>
          <p:nvPr>
            <p:ph type="sldNum" sz="quarter" idx="4294967295"/>
          </p:nvPr>
        </p:nvSpPr>
        <p:spPr>
          <a:xfrm>
            <a:off x="8604448" y="6357553"/>
            <a:ext cx="442392" cy="412838"/>
          </a:xfrm>
          <a:prstGeom prst="rect">
            <a:avLst/>
          </a:prstGeom>
        </p:spPr>
        <p:txBody>
          <a:bodyPr/>
          <a:lstStyle/>
          <a:p>
            <a:fld id="{4A490C5D-AEA8-4823-B9B3-806910A0ECF7}" type="slidenum">
              <a:rPr lang="es-ES" smtClean="0"/>
              <a:pPr/>
              <a:t>2</a:t>
            </a:fld>
            <a:endParaRPr lang="es-ES" dirty="0"/>
          </a:p>
        </p:txBody>
      </p:sp>
      <p:pic>
        <p:nvPicPr>
          <p:cNvPr id="32"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ángulo 1"/>
          <p:cNvSpPr/>
          <p:nvPr/>
        </p:nvSpPr>
        <p:spPr>
          <a:xfrm>
            <a:off x="353096" y="736118"/>
            <a:ext cx="8693744" cy="53532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0" name="CuadroTexto 2"/>
          <p:cNvSpPr txBox="1"/>
          <p:nvPr/>
        </p:nvSpPr>
        <p:spPr>
          <a:xfrm>
            <a:off x="321481" y="786891"/>
            <a:ext cx="8516241" cy="461665"/>
          </a:xfrm>
          <a:prstGeom prst="rect">
            <a:avLst/>
          </a:prstGeom>
          <a:noFill/>
        </p:spPr>
        <p:txBody>
          <a:bodyPr wrap="square" rtlCol="0" anchor="ctr">
            <a:spAutoFit/>
          </a:bodyPr>
          <a:lstStyle/>
          <a:p>
            <a:pPr marL="0" marR="0" lvl="0" indent="0" algn="ctr" defTabSz="457200" rtl="0" eaLnBrk="1" fontAlgn="auto" latinLnBrk="0" hangingPunct="1">
              <a:spcBef>
                <a:spcPts val="0"/>
              </a:spcBef>
              <a:spcAft>
                <a:spcPts val="0"/>
              </a:spcAft>
              <a:buClrTx/>
              <a:buSzTx/>
              <a:buFontTx/>
              <a:buNone/>
              <a:tabLst/>
              <a:defRPr/>
            </a:pPr>
            <a:r>
              <a:rPr lang="en-GB" sz="2400" dirty="0" err="1" smtClean="0">
                <a:solidFill>
                  <a:schemeClr val="bg1"/>
                </a:solidFill>
                <a:effectLst>
                  <a:outerShdw blurRad="50800" dist="38100" dir="5400000" algn="t" rotWithShape="0">
                    <a:prstClr val="black">
                      <a:alpha val="40000"/>
                    </a:prstClr>
                  </a:outerShdw>
                </a:effectLst>
                <a:latin typeface="Calibri" panose="020F0502020204030204"/>
              </a:rPr>
              <a:t>Enviromental</a:t>
            </a:r>
            <a:r>
              <a:rPr lang="en-GB" sz="2400" dirty="0" smtClean="0">
                <a:solidFill>
                  <a:schemeClr val="bg1"/>
                </a:solidFill>
                <a:effectLst>
                  <a:outerShdw blurRad="50800" dist="38100" dir="5400000" algn="t" rotWithShape="0">
                    <a:prstClr val="black">
                      <a:alpha val="40000"/>
                    </a:prstClr>
                  </a:outerShdw>
                </a:effectLst>
                <a:latin typeface="Calibri" panose="020F0502020204030204"/>
              </a:rPr>
              <a:t> modelling and forecasting </a:t>
            </a:r>
            <a:r>
              <a:rPr lang="en-GB" sz="2400" b="1" dirty="0" smtClean="0">
                <a:solidFill>
                  <a:schemeClr val="bg1"/>
                </a:solidFill>
                <a:effectLst>
                  <a:outerShdw blurRad="50800" dist="38100" dir="5400000" algn="t" rotWithShape="0">
                    <a:prstClr val="black">
                      <a:alpha val="40000"/>
                    </a:prstClr>
                  </a:outerShdw>
                </a:effectLst>
                <a:latin typeface="Calibri" panose="020F0502020204030204"/>
              </a:rPr>
              <a:t> </a:t>
            </a:r>
            <a:endParaRPr kumimoji="0" lang="en-GB" sz="2400" b="1" i="0" u="none" strike="noStrike" kern="1200" cap="none" spc="0" normalizeH="0" baseline="0" noProof="0" dirty="0" smtClean="0">
              <a:ln>
                <a:noFill/>
              </a:ln>
              <a:solidFill>
                <a:schemeClr val="bg1"/>
              </a:solidFill>
              <a:effectLst>
                <a:outerShdw blurRad="50800" dist="38100" dir="5400000" algn="t" rotWithShape="0">
                  <a:prstClr val="black">
                    <a:alpha val="40000"/>
                  </a:prstClr>
                </a:outerShdw>
              </a:effectLst>
              <a:uLnTx/>
              <a:uFillTx/>
              <a:latin typeface="Calibri" panose="020F0502020204030204"/>
            </a:endParaRPr>
          </a:p>
        </p:txBody>
      </p:sp>
    </p:spTree>
    <p:extLst>
      <p:ext uri="{BB962C8B-B14F-4D97-AF65-F5344CB8AC3E}">
        <p14:creationId xmlns:p14="http://schemas.microsoft.com/office/powerpoint/2010/main" val="382508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27088" y="1973204"/>
            <a:ext cx="9005078" cy="4708538"/>
          </a:xfrm>
          <a:prstGeom prst="rect">
            <a:avLst/>
          </a:prstGeom>
        </p:spPr>
      </p:pic>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The MONARCH model</a:t>
            </a:r>
          </a:p>
        </p:txBody>
      </p:sp>
      <p:sp>
        <p:nvSpPr>
          <p:cNvPr id="3" name="Text Box 3"/>
          <p:cNvSpPr txBox="1">
            <a:spLocks noChangeArrowheads="1"/>
          </p:cNvSpPr>
          <p:nvPr/>
        </p:nvSpPr>
        <p:spPr bwMode="auto">
          <a:xfrm>
            <a:off x="256159" y="983717"/>
            <a:ext cx="8603027" cy="1944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4404" rIns="90000" bIns="45000"/>
          <a:lstStyle>
            <a:lvl1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9pPr>
          </a:lstStyle>
          <a:p>
            <a:pPr>
              <a:defRPr/>
            </a:pPr>
            <a:r>
              <a:rPr lang="en-GB" sz="2200" dirty="0" smtClean="0">
                <a:latin typeface="Calibri" panose="020F0502020204030204" pitchFamily="34" charset="0"/>
              </a:rPr>
              <a:t>· </a:t>
            </a:r>
            <a:r>
              <a:rPr lang="en-GB" sz="2200" b="1" i="1" dirty="0" smtClean="0">
                <a:latin typeface="Calibri" panose="020F0502020204030204" pitchFamily="34" charset="0"/>
              </a:rPr>
              <a:t>Multiscale</a:t>
            </a:r>
            <a:r>
              <a:rPr lang="en-GB" sz="2200" dirty="0" smtClean="0">
                <a:latin typeface="Calibri" panose="020F0502020204030204" pitchFamily="34" charset="0"/>
              </a:rPr>
              <a:t>: global to regional (up to 1km) scales allowed </a:t>
            </a:r>
          </a:p>
          <a:p>
            <a:pPr>
              <a:defRPr/>
            </a:pPr>
            <a:r>
              <a:rPr lang="es-ES" sz="2200" dirty="0" smtClean="0">
                <a:latin typeface="Calibri" panose="020F0502020204030204" pitchFamily="34" charset="0"/>
              </a:rPr>
              <a:t>· </a:t>
            </a:r>
            <a:r>
              <a:rPr lang="en-GB" sz="2200" dirty="0">
                <a:latin typeface="Calibri" panose="020F0502020204030204" pitchFamily="34" charset="0"/>
              </a:rPr>
              <a:t>Fully </a:t>
            </a:r>
            <a:r>
              <a:rPr lang="en-GB" sz="2200" b="1" i="1" dirty="0">
                <a:latin typeface="Calibri" panose="020F0502020204030204" pitchFamily="34" charset="0"/>
              </a:rPr>
              <a:t>on-line</a:t>
            </a:r>
            <a:r>
              <a:rPr lang="en-GB" sz="2200" dirty="0">
                <a:latin typeface="Calibri" panose="020F0502020204030204" pitchFamily="34" charset="0"/>
              </a:rPr>
              <a:t> coupling: </a:t>
            </a:r>
            <a:r>
              <a:rPr lang="en-GB" sz="2200" dirty="0" smtClean="0">
                <a:latin typeface="Calibri" panose="020F0502020204030204" pitchFamily="34" charset="0"/>
              </a:rPr>
              <a:t>weather-chemistry </a:t>
            </a:r>
            <a:r>
              <a:rPr lang="en-GB" sz="2200" dirty="0">
                <a:latin typeface="Calibri" panose="020F0502020204030204" pitchFamily="34" charset="0"/>
              </a:rPr>
              <a:t>feedback processes </a:t>
            </a:r>
            <a:r>
              <a:rPr lang="en-GB" sz="2200" dirty="0" smtClean="0">
                <a:latin typeface="Calibri" panose="020F0502020204030204" pitchFamily="34" charset="0"/>
              </a:rPr>
              <a:t>allowed</a:t>
            </a:r>
          </a:p>
          <a:p>
            <a:pPr>
              <a:defRPr/>
            </a:pPr>
            <a:r>
              <a:rPr lang="en-GB" sz="2200" dirty="0" smtClean="0">
                <a:latin typeface="Calibri" panose="020F0502020204030204" pitchFamily="34" charset="0"/>
              </a:rPr>
              <a:t>· Enhancement with a </a:t>
            </a:r>
            <a:r>
              <a:rPr lang="en-GB" sz="2200" b="1" i="1" dirty="0" smtClean="0">
                <a:latin typeface="Calibri" panose="020F0502020204030204" pitchFamily="34" charset="0"/>
              </a:rPr>
              <a:t>data assimilation</a:t>
            </a:r>
            <a:r>
              <a:rPr lang="en-GB" sz="2200" dirty="0" smtClean="0">
                <a:latin typeface="Calibri" panose="020F0502020204030204" pitchFamily="34" charset="0"/>
              </a:rPr>
              <a:t> system</a:t>
            </a:r>
          </a:p>
        </p:txBody>
      </p:sp>
      <p:sp>
        <p:nvSpPr>
          <p:cNvPr id="2" name="Slide Number Placeholder 1"/>
          <p:cNvSpPr>
            <a:spLocks noGrp="1"/>
          </p:cNvSpPr>
          <p:nvPr>
            <p:ph type="sldNum" sz="quarter" idx="4294967295"/>
          </p:nvPr>
        </p:nvSpPr>
        <p:spPr>
          <a:xfrm>
            <a:off x="8604448" y="6357553"/>
            <a:ext cx="442392" cy="412838"/>
          </a:xfrm>
          <a:prstGeom prst="rect">
            <a:avLst/>
          </a:prstGeom>
        </p:spPr>
        <p:txBody>
          <a:bodyPr/>
          <a:lstStyle/>
          <a:p>
            <a:fld id="{4A490C5D-AEA8-4823-B9B3-806910A0ECF7}" type="slidenum">
              <a:rPr lang="es-ES" smtClean="0"/>
              <a:pPr/>
              <a:t>3</a:t>
            </a:fld>
            <a:endParaRPr lang="es-ES" dirty="0"/>
          </a:p>
        </p:txBody>
      </p:sp>
      <p:pic>
        <p:nvPicPr>
          <p:cNvPr id="14"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3994485" y="6336316"/>
            <a:ext cx="4353776" cy="369332"/>
          </a:xfrm>
          <a:prstGeom prst="rect">
            <a:avLst/>
          </a:prstGeom>
          <a:noFill/>
        </p:spPr>
        <p:txBody>
          <a:bodyPr wrap="square" rtlCol="0">
            <a:spAutoFit/>
          </a:bodyPr>
          <a:lstStyle/>
          <a:p>
            <a:pPr algn="r"/>
            <a:r>
              <a:rPr lang="en-US" dirty="0" smtClean="0">
                <a:solidFill>
                  <a:srgbClr val="FF0000"/>
                </a:solidFill>
                <a:latin typeface="Calibri" panose="020F0502020204030204" pitchFamily="34" charset="0"/>
              </a:rPr>
              <a:t>Dust module is known as </a:t>
            </a:r>
            <a:r>
              <a:rPr lang="en-US" b="1" dirty="0" smtClean="0">
                <a:solidFill>
                  <a:srgbClr val="FF0000"/>
                </a:solidFill>
                <a:latin typeface="Calibri" panose="020F0502020204030204" pitchFamily="34" charset="0"/>
              </a:rPr>
              <a:t>NMMB/BSC-Dust</a:t>
            </a:r>
          </a:p>
        </p:txBody>
      </p:sp>
    </p:spTree>
    <p:extLst>
      <p:ext uri="{BB962C8B-B14F-4D97-AF65-F5344CB8AC3E}">
        <p14:creationId xmlns:p14="http://schemas.microsoft.com/office/powerpoint/2010/main" val="9834256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167485" y="217893"/>
            <a:ext cx="8824116"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MONARCH - Emissions</a:t>
            </a:r>
          </a:p>
          <a:p>
            <a:pPr algn="ctr"/>
            <a:r>
              <a:rPr lang="en-US" altLang="ca-ES" sz="3500" b="1" dirty="0" smtClean="0"/>
              <a:t>HERMES 3.0</a:t>
            </a:r>
            <a:r>
              <a:rPr lang="en-US" altLang="ca-ES" sz="3500" b="1" dirty="0"/>
              <a:t>: A multiscale emission </a:t>
            </a:r>
            <a:r>
              <a:rPr lang="en-US" altLang="ca-ES" sz="3500" b="1" dirty="0" smtClean="0"/>
              <a:t>modelling</a:t>
            </a:r>
            <a:endParaRPr lang="en-US" altLang="ca-ES" sz="3500" b="1" dirty="0"/>
          </a:p>
        </p:txBody>
      </p:sp>
      <p:sp>
        <p:nvSpPr>
          <p:cNvPr id="9" name="Rectangle 8"/>
          <p:cNvSpPr/>
          <p:nvPr/>
        </p:nvSpPr>
        <p:spPr>
          <a:xfrm>
            <a:off x="167485" y="1495430"/>
            <a:ext cx="8775739" cy="5262979"/>
          </a:xfrm>
          <a:prstGeom prst="rect">
            <a:avLst/>
          </a:prstGeom>
        </p:spPr>
        <p:txBody>
          <a:bodyPr wrap="square">
            <a:spAutoFit/>
          </a:bodyPr>
          <a:lstStyle/>
          <a:p>
            <a:pPr marL="342900" indent="-342900" algn="just">
              <a:buFont typeface="Arial" charset="0"/>
              <a:buChar char="•"/>
            </a:pPr>
            <a:r>
              <a:rPr lang="en-US" sz="2400" dirty="0"/>
              <a:t>A</a:t>
            </a:r>
            <a:r>
              <a:rPr lang="en-US" sz="2400" dirty="0" smtClean="0"/>
              <a:t> </a:t>
            </a:r>
            <a:r>
              <a:rPr lang="en-US" sz="2400" b="1" dirty="0">
                <a:solidFill>
                  <a:srgbClr val="C00000"/>
                </a:solidFill>
              </a:rPr>
              <a:t>stand-alone </a:t>
            </a:r>
            <a:r>
              <a:rPr lang="en-US" sz="2400" b="1" dirty="0" smtClean="0">
                <a:solidFill>
                  <a:srgbClr val="C00000"/>
                </a:solidFill>
              </a:rPr>
              <a:t>tool </a:t>
            </a:r>
            <a:r>
              <a:rPr lang="en-US" sz="2400" dirty="0" smtClean="0"/>
              <a:t>for simulating </a:t>
            </a:r>
            <a:r>
              <a:rPr lang="en-US" sz="2400" b="1" dirty="0" smtClean="0">
                <a:solidFill>
                  <a:srgbClr val="C00000"/>
                </a:solidFill>
              </a:rPr>
              <a:t>emissions</a:t>
            </a:r>
            <a:r>
              <a:rPr lang="en-US" sz="2400" dirty="0" smtClean="0">
                <a:solidFill>
                  <a:srgbClr val="C00000"/>
                </a:solidFill>
              </a:rPr>
              <a:t> </a:t>
            </a:r>
            <a:r>
              <a:rPr lang="en-US" sz="2400" dirty="0" smtClean="0"/>
              <a:t>on a </a:t>
            </a:r>
            <a:r>
              <a:rPr lang="en-US" sz="2400" b="1" dirty="0" smtClean="0">
                <a:solidFill>
                  <a:srgbClr val="C00000"/>
                </a:solidFill>
              </a:rPr>
              <a:t>user-defined grid for global, regional and urban</a:t>
            </a:r>
            <a:r>
              <a:rPr lang="en-US" sz="2400" dirty="0" smtClean="0"/>
              <a:t> air quality models.</a:t>
            </a:r>
          </a:p>
          <a:p>
            <a:pPr marL="342900" indent="-342900" algn="just">
              <a:buFont typeface="Arial" charset="0"/>
              <a:buChar char="•"/>
            </a:pPr>
            <a:endParaRPr lang="en-US" sz="2400" dirty="0" smtClean="0"/>
          </a:p>
          <a:p>
            <a:pPr marL="342900" indent="-342900" algn="just">
              <a:buFont typeface="Arial" charset="0"/>
              <a:buChar char="•"/>
            </a:pPr>
            <a:r>
              <a:rPr lang="en-US" sz="2400" dirty="0"/>
              <a:t>Users can </a:t>
            </a:r>
            <a:r>
              <a:rPr lang="en-US" sz="2400" b="1" dirty="0">
                <a:solidFill>
                  <a:srgbClr val="C00000"/>
                </a:solidFill>
              </a:rPr>
              <a:t>select, combine and scale multiple inventories </a:t>
            </a:r>
            <a:r>
              <a:rPr lang="en-US" sz="2400" dirty="0"/>
              <a:t>through a flexible configuration file to obtain </a:t>
            </a:r>
            <a:r>
              <a:rPr lang="en-US" sz="2400" b="1" dirty="0">
                <a:solidFill>
                  <a:srgbClr val="C00000"/>
                </a:solidFill>
              </a:rPr>
              <a:t>hourly gridded emissions</a:t>
            </a:r>
            <a:r>
              <a:rPr lang="en-US" sz="2400" dirty="0"/>
              <a:t>.</a:t>
            </a:r>
          </a:p>
          <a:p>
            <a:pPr marL="342900" indent="-342900" algn="just">
              <a:buFont typeface="Arial" charset="0"/>
              <a:buChar char="•"/>
            </a:pPr>
            <a:endParaRPr lang="en-US" sz="2400" dirty="0"/>
          </a:p>
          <a:p>
            <a:pPr marL="800100" lvl="1" indent="-342900" algn="just">
              <a:buFont typeface="Wingdings" panose="05000000000000000000" pitchFamily="2" charset="2"/>
              <a:buChar char="ü"/>
            </a:pPr>
            <a:r>
              <a:rPr lang="en-US" sz="2400" i="1" dirty="0"/>
              <a:t>Spanish </a:t>
            </a:r>
            <a:r>
              <a:rPr lang="en-US" sz="2400" i="1" dirty="0" smtClean="0"/>
              <a:t>bottom-up </a:t>
            </a:r>
            <a:r>
              <a:rPr lang="en-US" sz="2400" i="1" dirty="0"/>
              <a:t>emission inventory (street level emissions)</a:t>
            </a:r>
          </a:p>
          <a:p>
            <a:pPr marL="800100" lvl="1" indent="-342900" algn="just">
              <a:buFont typeface="Arial" charset="0"/>
              <a:buChar char="•"/>
            </a:pPr>
            <a:endParaRPr lang="en-US" sz="2400" dirty="0" smtClean="0"/>
          </a:p>
          <a:p>
            <a:pPr marL="800100" lvl="1" indent="-342900" algn="just">
              <a:buFont typeface="Arial" charset="0"/>
              <a:buChar char="•"/>
            </a:pPr>
            <a:endParaRPr lang="en-US" sz="2400" dirty="0"/>
          </a:p>
          <a:p>
            <a:pPr marL="800100" lvl="1" indent="-342900" algn="just">
              <a:buFont typeface="Arial" charset="0"/>
              <a:buChar char="•"/>
            </a:pPr>
            <a:endParaRPr lang="en-US" sz="2400" dirty="0" smtClean="0"/>
          </a:p>
          <a:p>
            <a:pPr marL="800100" lvl="1" indent="-342900" algn="just">
              <a:buFont typeface="Arial" charset="0"/>
              <a:buChar char="•"/>
            </a:pPr>
            <a:endParaRPr lang="en-US" sz="2400" dirty="0"/>
          </a:p>
          <a:p>
            <a:pPr marL="800100" lvl="1" indent="-342900" algn="just">
              <a:buFont typeface="Arial" charset="0"/>
              <a:buChar char="•"/>
            </a:pPr>
            <a:endParaRPr lang="en-US" sz="2400" dirty="0" smtClean="0"/>
          </a:p>
          <a:p>
            <a:pPr marL="800100" lvl="1" indent="-342900" algn="just">
              <a:buFont typeface="Arial" charset="0"/>
              <a:buChar char="•"/>
            </a:pPr>
            <a:endParaRPr lang="en-US" sz="2400" dirty="0"/>
          </a:p>
          <a:p>
            <a:pPr lvl="1" algn="just"/>
            <a:endParaRPr lang="en-US" sz="2400" dirty="0" smtClean="0"/>
          </a:p>
        </p:txBody>
      </p:sp>
      <p:pic>
        <p:nvPicPr>
          <p:cNvPr id="3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8742" y="4291200"/>
            <a:ext cx="2743200" cy="2057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34" name="Group 3"/>
          <p:cNvGrpSpPr/>
          <p:nvPr/>
        </p:nvGrpSpPr>
        <p:grpSpPr>
          <a:xfrm>
            <a:off x="842502" y="4384540"/>
            <a:ext cx="2580456" cy="1870720"/>
            <a:chOff x="6096000" y="838200"/>
            <a:chExt cx="2743200" cy="1981200"/>
          </a:xfrm>
        </p:grpSpPr>
        <p:pic>
          <p:nvPicPr>
            <p:cNvPr id="35" name="Picture 7" descr="http://www.bsc.es/int/AQFcv2/EMIS/eu/20150225/BSC-ES_EMISSIONS_NO2_20.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838200"/>
              <a:ext cx="2743200" cy="1981200"/>
            </a:xfrm>
            <a:prstGeom prst="rect">
              <a:avLst/>
            </a:prstGeom>
            <a:noFill/>
            <a:extLst>
              <a:ext uri="{909E8E84-426E-40dd-AFC4-6F175D3DCCD1}">
                <a14:hiddenFill xmlns="" xmlns:a14="http://schemas.microsoft.com/office/drawing/2010/main">
                  <a:solidFill>
                    <a:srgbClr val="FFFFFF"/>
                  </a:solidFill>
                </a14:hiddenFill>
              </a:ext>
            </a:extLst>
          </p:spPr>
        </p:pic>
        <p:sp>
          <p:nvSpPr>
            <p:cNvPr id="36" name="Rectangle 2"/>
            <p:cNvSpPr/>
            <p:nvPr/>
          </p:nvSpPr>
          <p:spPr>
            <a:xfrm>
              <a:off x="7010400" y="1676400"/>
              <a:ext cx="457200" cy="36576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4"/>
          <p:cNvGrpSpPr/>
          <p:nvPr/>
        </p:nvGrpSpPr>
        <p:grpSpPr>
          <a:xfrm>
            <a:off x="3284422" y="4384540"/>
            <a:ext cx="2592288" cy="1944216"/>
            <a:chOff x="6172200" y="2819400"/>
            <a:chExt cx="2743200" cy="1981200"/>
          </a:xfrm>
        </p:grpSpPr>
        <p:pic>
          <p:nvPicPr>
            <p:cNvPr id="38" name="Picture 5" descr="http://www.bsc.es/int/AQFcv2/EMIS/ip/20150225/BSC-ES_EMISSIONS_NO2_40.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2819400"/>
              <a:ext cx="2743200" cy="1981200"/>
            </a:xfrm>
            <a:prstGeom prst="rect">
              <a:avLst/>
            </a:prstGeom>
            <a:noFill/>
            <a:extLst>
              <a:ext uri="{909E8E84-426E-40dd-AFC4-6F175D3DCCD1}">
                <a14:hiddenFill xmlns="" xmlns:a14="http://schemas.microsoft.com/office/drawing/2010/main">
                  <a:solidFill>
                    <a:srgbClr val="FFFFFF"/>
                  </a:solidFill>
                </a14:hiddenFill>
              </a:ext>
            </a:extLst>
          </p:spPr>
        </p:pic>
        <p:sp>
          <p:nvSpPr>
            <p:cNvPr id="39" name="Rectangle 8"/>
            <p:cNvSpPr/>
            <p:nvPr/>
          </p:nvSpPr>
          <p:spPr>
            <a:xfrm>
              <a:off x="7772400" y="3276600"/>
              <a:ext cx="457200" cy="4572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2"/>
          <p:cNvSpPr txBox="1"/>
          <p:nvPr/>
        </p:nvSpPr>
        <p:spPr>
          <a:xfrm>
            <a:off x="4524786" y="6397155"/>
            <a:ext cx="4353776" cy="369332"/>
          </a:xfrm>
          <a:prstGeom prst="rect">
            <a:avLst/>
          </a:prstGeom>
          <a:noFill/>
        </p:spPr>
        <p:txBody>
          <a:bodyPr wrap="square" rtlCol="0">
            <a:spAutoFit/>
          </a:bodyPr>
          <a:lstStyle/>
          <a:p>
            <a:pPr algn="r"/>
            <a:r>
              <a:rPr lang="en-US" i="1" dirty="0" smtClean="0">
                <a:latin typeface="Calibri" panose="020F0502020204030204" pitchFamily="34" charset="0"/>
              </a:rPr>
              <a:t>Guevara et al., in preparation</a:t>
            </a:r>
          </a:p>
        </p:txBody>
      </p:sp>
    </p:spTree>
    <p:extLst>
      <p:ext uri="{BB962C8B-B14F-4D97-AF65-F5344CB8AC3E}">
        <p14:creationId xmlns:p14="http://schemas.microsoft.com/office/powerpoint/2010/main" val="26363561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MONARCH - Dust Data Assimilation</a:t>
            </a:r>
            <a:endParaRPr lang="en-US" altLang="ca-ES" sz="3500" b="1" dirty="0"/>
          </a:p>
        </p:txBody>
      </p:sp>
      <p:sp>
        <p:nvSpPr>
          <p:cNvPr id="4" name="Rectangle 24"/>
          <p:cNvSpPr>
            <a:spLocks noChangeArrowheads="1"/>
          </p:cNvSpPr>
          <p:nvPr/>
        </p:nvSpPr>
        <p:spPr bwMode="auto">
          <a:xfrm>
            <a:off x="323528" y="1121931"/>
            <a:ext cx="41044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buClr>
                <a:srgbClr val="004990"/>
              </a:buClr>
              <a:buSzPct val="25000"/>
            </a:pPr>
            <a:r>
              <a:rPr lang="en-US" altLang="en-US" b="1" dirty="0" smtClean="0">
                <a:solidFill>
                  <a:srgbClr val="000000"/>
                </a:solidFill>
                <a:sym typeface="Comic Sans MS" pitchFamily="66" charset="0"/>
              </a:rPr>
              <a:t>MONARCH</a:t>
            </a:r>
            <a:r>
              <a:rPr lang="en-US" altLang="en-US" dirty="0" smtClean="0">
                <a:solidFill>
                  <a:srgbClr val="000000"/>
                </a:solidFill>
                <a:sym typeface="Comic Sans MS" pitchFamily="66" charset="0"/>
              </a:rPr>
              <a:t> coupled with a Local Ensemble Transform </a:t>
            </a:r>
            <a:r>
              <a:rPr lang="en-US" altLang="en-US" dirty="0" err="1" smtClean="0">
                <a:solidFill>
                  <a:srgbClr val="000000"/>
                </a:solidFill>
                <a:sym typeface="Comic Sans MS" pitchFamily="66" charset="0"/>
              </a:rPr>
              <a:t>Kalman</a:t>
            </a:r>
            <a:r>
              <a:rPr lang="en-US" altLang="en-US" dirty="0" smtClean="0">
                <a:solidFill>
                  <a:srgbClr val="000000"/>
                </a:solidFill>
                <a:sym typeface="Comic Sans MS" pitchFamily="66" charset="0"/>
              </a:rPr>
              <a:t> Filter (</a:t>
            </a:r>
            <a:r>
              <a:rPr lang="en-US" altLang="en-US" b="1" dirty="0" smtClean="0">
                <a:solidFill>
                  <a:srgbClr val="000000"/>
                </a:solidFill>
                <a:sym typeface="Comic Sans MS" pitchFamily="66" charset="0"/>
              </a:rPr>
              <a:t>LETKF</a:t>
            </a:r>
            <a:r>
              <a:rPr lang="en-US" altLang="en-US" dirty="0" smtClean="0">
                <a:solidFill>
                  <a:srgbClr val="000000"/>
                </a:solidFill>
                <a:sym typeface="Comic Sans MS" pitchFamily="66" charset="0"/>
              </a:rPr>
              <a:t>) for the assimilation of aerosol optical depth observations</a:t>
            </a:r>
            <a:endParaRPr lang="en-US" altLang="en-US" dirty="0">
              <a:solidFill>
                <a:srgbClr val="000000"/>
              </a:solidFill>
              <a:sym typeface="Comic Sans MS" pitchFamily="66" charset="0"/>
            </a:endParaRPr>
          </a:p>
        </p:txBody>
      </p:sp>
      <p:sp>
        <p:nvSpPr>
          <p:cNvPr id="5" name="Rectangle 2"/>
          <p:cNvSpPr>
            <a:spLocks noChangeArrowheads="1"/>
          </p:cNvSpPr>
          <p:nvPr/>
        </p:nvSpPr>
        <p:spPr bwMode="auto">
          <a:xfrm>
            <a:off x="323528" y="3210162"/>
            <a:ext cx="468052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buClr>
                <a:srgbClr val="004990"/>
              </a:buClr>
              <a:buSzPct val="25000"/>
            </a:pPr>
            <a:r>
              <a:rPr lang="en-US" altLang="en-US" b="1" dirty="0" smtClean="0">
                <a:solidFill>
                  <a:srgbClr val="000000"/>
                </a:solidFill>
                <a:sym typeface="Comic Sans MS" pitchFamily="66" charset="0"/>
              </a:rPr>
              <a:t>Mineral dust application </a:t>
            </a:r>
          </a:p>
          <a:p>
            <a:pPr eaLnBrk="1" hangingPunct="1">
              <a:buSzPct val="100000"/>
            </a:pPr>
            <a:r>
              <a:rPr lang="en-US" altLang="en-US" dirty="0" smtClean="0">
                <a:solidFill>
                  <a:srgbClr val="000000"/>
                </a:solidFill>
                <a:sym typeface="Comic Sans MS" pitchFamily="66" charset="0"/>
              </a:rPr>
              <a:t>The ensemble forecast is </a:t>
            </a:r>
            <a:r>
              <a:rPr lang="en-US" altLang="en-US" dirty="0">
                <a:solidFill>
                  <a:srgbClr val="000000"/>
                </a:solidFill>
                <a:sym typeface="Comic Sans MS" pitchFamily="66" charset="0"/>
              </a:rPr>
              <a:t>based on </a:t>
            </a:r>
            <a:endParaRPr lang="en-US" altLang="en-US" dirty="0" smtClean="0">
              <a:solidFill>
                <a:srgbClr val="000000"/>
              </a:solidFill>
              <a:sym typeface="Comic Sans MS" pitchFamily="66" charset="0"/>
            </a:endParaRPr>
          </a:p>
          <a:p>
            <a:pPr eaLnBrk="1" hangingPunct="1">
              <a:buSzPct val="100000"/>
            </a:pPr>
            <a:r>
              <a:rPr lang="en-US" altLang="en-US" dirty="0" smtClean="0">
                <a:solidFill>
                  <a:srgbClr val="000000"/>
                </a:solidFill>
                <a:sym typeface="Comic Sans MS" pitchFamily="66" charset="0"/>
              </a:rPr>
              <a:t>uncertainties </a:t>
            </a:r>
            <a:r>
              <a:rPr lang="en-US" altLang="en-US" dirty="0">
                <a:solidFill>
                  <a:srgbClr val="000000"/>
                </a:solidFill>
                <a:sym typeface="Comic Sans MS" pitchFamily="66" charset="0"/>
              </a:rPr>
              <a:t>in the </a:t>
            </a:r>
            <a:r>
              <a:rPr lang="en-US" altLang="en-US" dirty="0" smtClean="0">
                <a:solidFill>
                  <a:srgbClr val="000000"/>
                </a:solidFill>
                <a:sym typeface="Comic Sans MS" pitchFamily="66" charset="0"/>
              </a:rPr>
              <a:t>dust emission </a:t>
            </a:r>
          </a:p>
          <a:p>
            <a:pPr eaLnBrk="1" hangingPunct="1">
              <a:buSzPct val="100000"/>
            </a:pPr>
            <a:r>
              <a:rPr lang="en-US" altLang="en-US" dirty="0" smtClean="0">
                <a:solidFill>
                  <a:srgbClr val="000000"/>
                </a:solidFill>
                <a:sym typeface="Comic Sans MS" pitchFamily="66" charset="0"/>
              </a:rPr>
              <a:t>scheme </a:t>
            </a:r>
          </a:p>
          <a:p>
            <a:pPr eaLnBrk="1" hangingPunct="1">
              <a:buSzPct val="100000"/>
            </a:pPr>
            <a:endParaRPr lang="en-US" altLang="en-US" dirty="0" smtClean="0">
              <a:solidFill>
                <a:srgbClr val="000000"/>
              </a:solidFill>
              <a:sym typeface="Comic Sans MS" pitchFamily="66" charset="0"/>
            </a:endParaRPr>
          </a:p>
          <a:p>
            <a:pPr marL="285750" indent="-285750" eaLnBrk="1" hangingPunct="1">
              <a:buSzPct val="100000"/>
              <a:buFontTx/>
              <a:buChar char="-"/>
            </a:pPr>
            <a:r>
              <a:rPr lang="en-US" altLang="en-US" dirty="0" smtClean="0">
                <a:solidFill>
                  <a:srgbClr val="000000"/>
                </a:solidFill>
              </a:rPr>
              <a:t>vertical flux, </a:t>
            </a:r>
          </a:p>
          <a:p>
            <a:pPr marL="285750" indent="-285750" eaLnBrk="1" hangingPunct="1">
              <a:buSzPct val="100000"/>
              <a:buFontTx/>
              <a:buChar char="-"/>
            </a:pPr>
            <a:r>
              <a:rPr lang="en-US" altLang="en-US" dirty="0" smtClean="0">
                <a:solidFill>
                  <a:srgbClr val="000000"/>
                </a:solidFill>
              </a:rPr>
              <a:t>size </a:t>
            </a:r>
            <a:r>
              <a:rPr lang="en-US" altLang="en-US" dirty="0">
                <a:solidFill>
                  <a:srgbClr val="000000"/>
                </a:solidFill>
              </a:rPr>
              <a:t>distribution at </a:t>
            </a:r>
            <a:r>
              <a:rPr lang="en-US" altLang="en-US" dirty="0" smtClean="0">
                <a:solidFill>
                  <a:srgbClr val="000000"/>
                </a:solidFill>
              </a:rPr>
              <a:t>emission</a:t>
            </a:r>
            <a:r>
              <a:rPr lang="en-US" altLang="en-US" dirty="0" smtClean="0">
                <a:solidFill>
                  <a:srgbClr val="000000"/>
                </a:solidFill>
                <a:sym typeface="Calibri" pitchFamily="34" charset="0"/>
              </a:rPr>
              <a:t> </a:t>
            </a:r>
          </a:p>
          <a:p>
            <a:pPr marL="285750" indent="-285750" eaLnBrk="1" hangingPunct="1">
              <a:buSzPct val="100000"/>
              <a:buFontTx/>
              <a:buChar char="-"/>
            </a:pPr>
            <a:r>
              <a:rPr lang="en-US" altLang="en-US" dirty="0" smtClean="0">
                <a:solidFill>
                  <a:srgbClr val="000000"/>
                </a:solidFill>
                <a:sym typeface="Calibri" pitchFamily="34" charset="0"/>
              </a:rPr>
              <a:t>threshold </a:t>
            </a:r>
            <a:r>
              <a:rPr lang="en-US" altLang="en-US" dirty="0">
                <a:solidFill>
                  <a:srgbClr val="000000"/>
                </a:solidFill>
                <a:sym typeface="Calibri" pitchFamily="34" charset="0"/>
              </a:rPr>
              <a:t>on </a:t>
            </a:r>
            <a:r>
              <a:rPr lang="en-US" altLang="en-US" dirty="0" smtClean="0">
                <a:solidFill>
                  <a:srgbClr val="000000"/>
                </a:solidFill>
                <a:sym typeface="Calibri" pitchFamily="34" charset="0"/>
              </a:rPr>
              <a:t>friction velocity</a:t>
            </a:r>
            <a:endParaRPr lang="en-US" altLang="en-US" dirty="0" smtClean="0">
              <a:solidFill>
                <a:srgbClr val="000000"/>
              </a:solidFill>
              <a:sym typeface="Comic Sans MS" pitchFamily="66" charset="0"/>
            </a:endParaRPr>
          </a:p>
        </p:txBody>
      </p:sp>
      <p:grpSp>
        <p:nvGrpSpPr>
          <p:cNvPr id="6" name="Group 23"/>
          <p:cNvGrpSpPr>
            <a:grpSpLocks/>
          </p:cNvGrpSpPr>
          <p:nvPr/>
        </p:nvGrpSpPr>
        <p:grpSpPr bwMode="auto">
          <a:xfrm>
            <a:off x="4496159" y="888880"/>
            <a:ext cx="3624505" cy="1889234"/>
            <a:chOff x="468601" y="2343426"/>
            <a:chExt cx="4295057" cy="2219910"/>
          </a:xfrm>
        </p:grpSpPr>
        <p:cxnSp>
          <p:nvCxnSpPr>
            <p:cNvPr id="8" name="Shape 318"/>
            <p:cNvCxnSpPr>
              <a:cxnSpLocks noChangeShapeType="1"/>
            </p:cNvCxnSpPr>
            <p:nvPr/>
          </p:nvCxnSpPr>
          <p:spPr bwMode="auto">
            <a:xfrm>
              <a:off x="3028496" y="4268013"/>
              <a:ext cx="1538286" cy="0"/>
            </a:xfrm>
            <a:prstGeom prst="straightConnector1">
              <a:avLst/>
            </a:prstGeom>
            <a:noFill/>
            <a:ln w="12700">
              <a:solidFill>
                <a:srgbClr val="4A7EBB"/>
              </a:solidFill>
              <a:miter lim="800000"/>
              <a:headEnd type="none" w="med" len="med"/>
              <a:tailEnd type="triangle" w="med" len="med"/>
            </a:ln>
            <a:extLst>
              <a:ext uri="{909E8E84-426E-40DD-AFC4-6F175D3DCCD1}">
                <a14:hiddenFill xmlns:a14="http://schemas.microsoft.com/office/drawing/2010/main">
                  <a:noFill/>
                </a14:hiddenFill>
              </a:ext>
            </a:extLst>
          </p:spPr>
        </p:cxnSp>
        <p:cxnSp>
          <p:nvCxnSpPr>
            <p:cNvPr id="9" name="Shape 319"/>
            <p:cNvCxnSpPr>
              <a:cxnSpLocks noChangeShapeType="1"/>
            </p:cNvCxnSpPr>
            <p:nvPr/>
          </p:nvCxnSpPr>
          <p:spPr bwMode="auto">
            <a:xfrm>
              <a:off x="1783346" y="3737310"/>
              <a:ext cx="403225" cy="0"/>
            </a:xfrm>
            <a:prstGeom prst="straightConnector1">
              <a:avLst/>
            </a:prstGeom>
            <a:noFill/>
            <a:ln w="12700">
              <a:solidFill>
                <a:srgbClr val="4A7EBB"/>
              </a:solidFill>
              <a:miter lim="800000"/>
              <a:headEnd/>
              <a:tailEnd type="stealth" w="lg" len="lg"/>
            </a:ln>
            <a:extLst>
              <a:ext uri="{909E8E84-426E-40DD-AFC4-6F175D3DCCD1}">
                <a14:hiddenFill xmlns:a14="http://schemas.microsoft.com/office/drawing/2010/main">
                  <a:noFill/>
                </a14:hiddenFill>
              </a:ext>
            </a:extLst>
          </p:spPr>
        </p:cxnSp>
        <p:cxnSp>
          <p:nvCxnSpPr>
            <p:cNvPr id="10" name="Shape 320"/>
            <p:cNvCxnSpPr>
              <a:cxnSpLocks noChangeShapeType="1"/>
            </p:cNvCxnSpPr>
            <p:nvPr/>
          </p:nvCxnSpPr>
          <p:spPr bwMode="auto">
            <a:xfrm>
              <a:off x="1797633" y="3289105"/>
              <a:ext cx="403225" cy="0"/>
            </a:xfrm>
            <a:prstGeom prst="straightConnector1">
              <a:avLst/>
            </a:prstGeom>
            <a:noFill/>
            <a:ln w="12700">
              <a:solidFill>
                <a:srgbClr val="4A7EBB"/>
              </a:solidFill>
              <a:miter lim="800000"/>
              <a:headEnd/>
              <a:tailEnd type="stealth" w="lg" len="lg"/>
            </a:ln>
            <a:extLst>
              <a:ext uri="{909E8E84-426E-40DD-AFC4-6F175D3DCCD1}">
                <a14:hiddenFill xmlns:a14="http://schemas.microsoft.com/office/drawing/2010/main">
                  <a:noFill/>
                </a14:hiddenFill>
              </a:ext>
            </a:extLst>
          </p:spPr>
        </p:cxnSp>
        <p:cxnSp>
          <p:nvCxnSpPr>
            <p:cNvPr id="11" name="Shape 321"/>
            <p:cNvCxnSpPr>
              <a:cxnSpLocks noChangeShapeType="1"/>
            </p:cNvCxnSpPr>
            <p:nvPr/>
          </p:nvCxnSpPr>
          <p:spPr bwMode="auto">
            <a:xfrm rot="10800000" flipH="1">
              <a:off x="1797633" y="2971175"/>
              <a:ext cx="403225" cy="1550"/>
            </a:xfrm>
            <a:prstGeom prst="straightConnector1">
              <a:avLst/>
            </a:prstGeom>
            <a:noFill/>
            <a:ln w="12700">
              <a:solidFill>
                <a:srgbClr val="4A7EBB"/>
              </a:solidFill>
              <a:miter lim="800000"/>
              <a:headEnd/>
              <a:tailEnd type="stealth" w="lg" len="lg"/>
            </a:ln>
            <a:extLst>
              <a:ext uri="{909E8E84-426E-40DD-AFC4-6F175D3DCCD1}">
                <a14:hiddenFill xmlns:a14="http://schemas.microsoft.com/office/drawing/2010/main">
                  <a:noFill/>
                </a14:hiddenFill>
              </a:ext>
            </a:extLst>
          </p:spPr>
        </p:cxnSp>
        <p:cxnSp>
          <p:nvCxnSpPr>
            <p:cNvPr id="12" name="Shape 322"/>
            <p:cNvCxnSpPr>
              <a:cxnSpLocks noChangeShapeType="1"/>
            </p:cNvCxnSpPr>
            <p:nvPr/>
          </p:nvCxnSpPr>
          <p:spPr bwMode="auto">
            <a:xfrm>
              <a:off x="2630409" y="3640593"/>
              <a:ext cx="1" cy="542808"/>
            </a:xfrm>
            <a:prstGeom prst="straightConnector1">
              <a:avLst/>
            </a:prstGeom>
            <a:noFill/>
            <a:ln w="19050">
              <a:solidFill>
                <a:srgbClr val="46C846"/>
              </a:solidFill>
              <a:miter lim="800000"/>
              <a:headEnd type="none" w="med" len="med"/>
              <a:tailEnd type="triangle" w="med" len="med"/>
            </a:ln>
            <a:extLst>
              <a:ext uri="{909E8E84-426E-40DD-AFC4-6F175D3DCCD1}">
                <a14:hiddenFill xmlns:a14="http://schemas.microsoft.com/office/drawing/2010/main">
                  <a:noFill/>
                </a14:hiddenFill>
              </a:ext>
            </a:extLst>
          </p:spPr>
        </p:cxnSp>
        <p:sp>
          <p:nvSpPr>
            <p:cNvPr id="13" name="Shape 323"/>
            <p:cNvSpPr>
              <a:spLocks noChangeArrowheads="1"/>
            </p:cNvSpPr>
            <p:nvPr/>
          </p:nvSpPr>
          <p:spPr bwMode="auto">
            <a:xfrm>
              <a:off x="923815" y="2829614"/>
              <a:ext cx="938628" cy="274505"/>
            </a:xfrm>
            <a:prstGeom prst="roundRect">
              <a:avLst>
                <a:gd name="adj" fmla="val 16667"/>
              </a:avLst>
            </a:prstGeom>
            <a:solidFill>
              <a:srgbClr val="4F81BD"/>
            </a:solidFill>
            <a:ln w="25400">
              <a:solidFill>
                <a:srgbClr val="385D8A"/>
              </a:solidFill>
              <a:miter lim="800000"/>
              <a:headEnd/>
              <a:tailEnd/>
            </a:ln>
          </p:spPr>
          <p:txBody>
            <a:bodyPr lIns="91425" tIns="45700" rIns="91425" bIns="4570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buClr>
                  <a:srgbClr val="FFFFFF"/>
                </a:buClr>
                <a:buSzPct val="25000"/>
                <a:buFont typeface="Arial" pitchFamily="34" charset="0"/>
                <a:buNone/>
              </a:pPr>
              <a:r>
                <a:rPr lang="en-US" altLang="en-US" sz="900" dirty="0">
                  <a:solidFill>
                    <a:srgbClr val="FFFFFF"/>
                  </a:solidFill>
                  <a:cs typeface="Arial" pitchFamily="34" charset="0"/>
                  <a:sym typeface="Arial" pitchFamily="34" charset="0"/>
                </a:rPr>
                <a:t>member</a:t>
              </a:r>
              <a:r>
                <a:rPr lang="en-US" altLang="en-US" sz="1000" dirty="0">
                  <a:solidFill>
                    <a:srgbClr val="FFFFFF"/>
                  </a:solidFill>
                  <a:cs typeface="Arial" pitchFamily="34" charset="0"/>
                  <a:sym typeface="Arial" pitchFamily="34" charset="0"/>
                </a:rPr>
                <a:t> </a:t>
              </a:r>
              <a:r>
                <a:rPr lang="en-US" altLang="en-US" sz="900" dirty="0">
                  <a:solidFill>
                    <a:srgbClr val="FFFFFF"/>
                  </a:solidFill>
                  <a:cs typeface="Arial" pitchFamily="34" charset="0"/>
                  <a:sym typeface="Arial" pitchFamily="34" charset="0"/>
                </a:rPr>
                <a:t>1</a:t>
              </a:r>
            </a:p>
          </p:txBody>
        </p:sp>
        <p:sp>
          <p:nvSpPr>
            <p:cNvPr id="14" name="Shape 324"/>
            <p:cNvSpPr txBox="1">
              <a:spLocks noChangeArrowheads="1"/>
            </p:cNvSpPr>
            <p:nvPr/>
          </p:nvSpPr>
          <p:spPr bwMode="auto">
            <a:xfrm>
              <a:off x="2681082" y="3844954"/>
              <a:ext cx="2082576" cy="204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buClr>
                  <a:srgbClr val="46C846"/>
                </a:buClr>
                <a:buSzPct val="25000"/>
                <a:buFont typeface="Arial" pitchFamily="34" charset="0"/>
                <a:buNone/>
              </a:pPr>
              <a:r>
                <a:rPr lang="en-US" altLang="en-US" sz="1000" b="1" dirty="0">
                  <a:solidFill>
                    <a:srgbClr val="46C846"/>
                  </a:solidFill>
                  <a:cs typeface="Arial" pitchFamily="34" charset="0"/>
                  <a:sym typeface="Arial" pitchFamily="34" charset="0"/>
                </a:rPr>
                <a:t>ensemble mean analysis</a:t>
              </a:r>
            </a:p>
          </p:txBody>
        </p:sp>
        <p:sp>
          <p:nvSpPr>
            <p:cNvPr id="15" name="Shape 325"/>
            <p:cNvSpPr>
              <a:spLocks noChangeArrowheads="1"/>
            </p:cNvSpPr>
            <p:nvPr/>
          </p:nvSpPr>
          <p:spPr bwMode="auto">
            <a:xfrm>
              <a:off x="2308413" y="2896732"/>
              <a:ext cx="833977" cy="905715"/>
            </a:xfrm>
            <a:prstGeom prst="roundRect">
              <a:avLst>
                <a:gd name="adj" fmla="val 16667"/>
              </a:avLst>
            </a:prstGeom>
            <a:solidFill>
              <a:srgbClr val="C0504D"/>
            </a:solidFill>
            <a:ln w="25400">
              <a:solidFill>
                <a:srgbClr val="C0504D"/>
              </a:solidFill>
              <a:miter lim="800000"/>
              <a:headEnd/>
              <a:tailEnd/>
            </a:ln>
          </p:spPr>
          <p:txBody>
            <a:bodyPr lIns="91425" tIns="45700" rIns="91425" bIns="4570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buClr>
                  <a:srgbClr val="FFFFFF"/>
                </a:buClr>
                <a:buSzPct val="25000"/>
                <a:buFont typeface="Arial" pitchFamily="34" charset="0"/>
                <a:buNone/>
              </a:pPr>
              <a:r>
                <a:rPr lang="en-US" altLang="en-US" sz="1000" b="1" dirty="0">
                  <a:solidFill>
                    <a:srgbClr val="FFFFFF"/>
                  </a:solidFill>
                  <a:cs typeface="Arial" pitchFamily="34" charset="0"/>
                  <a:sym typeface="Arial" pitchFamily="34" charset="0"/>
                </a:rPr>
                <a:t>LETKF</a:t>
              </a:r>
            </a:p>
          </p:txBody>
        </p:sp>
        <p:cxnSp>
          <p:nvCxnSpPr>
            <p:cNvPr id="16" name="Shape 326"/>
            <p:cNvCxnSpPr>
              <a:cxnSpLocks noChangeShapeType="1"/>
            </p:cNvCxnSpPr>
            <p:nvPr/>
          </p:nvCxnSpPr>
          <p:spPr bwMode="auto">
            <a:xfrm>
              <a:off x="2289091" y="2660391"/>
              <a:ext cx="853298" cy="2"/>
            </a:xfrm>
            <a:prstGeom prst="straightConnector1">
              <a:avLst/>
            </a:prstGeom>
            <a:noFill/>
            <a:ln w="38100">
              <a:solidFill>
                <a:srgbClr val="4A7EBB"/>
              </a:solidFill>
              <a:miter lim="800000"/>
              <a:headEnd/>
              <a:tailEnd/>
            </a:ln>
            <a:extLst>
              <a:ext uri="{909E8E84-426E-40DD-AFC4-6F175D3DCCD1}">
                <a14:hiddenFill xmlns:a14="http://schemas.microsoft.com/office/drawing/2010/main">
                  <a:noFill/>
                </a14:hiddenFill>
              </a:ext>
            </a:extLst>
          </p:spPr>
        </p:cxnSp>
        <p:cxnSp>
          <p:nvCxnSpPr>
            <p:cNvPr id="17" name="Shape 327"/>
            <p:cNvCxnSpPr>
              <a:cxnSpLocks noChangeShapeType="1"/>
            </p:cNvCxnSpPr>
            <p:nvPr/>
          </p:nvCxnSpPr>
          <p:spPr bwMode="auto">
            <a:xfrm rot="10800000">
              <a:off x="2289091" y="2622226"/>
              <a:ext cx="0" cy="60484"/>
            </a:xfrm>
            <a:prstGeom prst="straightConnector1">
              <a:avLst/>
            </a:prstGeom>
            <a:noFill/>
            <a:ln w="38100">
              <a:solidFill>
                <a:srgbClr val="4A7EBB"/>
              </a:solidFill>
              <a:miter lim="800000"/>
              <a:headEnd/>
              <a:tailEnd/>
            </a:ln>
            <a:extLst>
              <a:ext uri="{909E8E84-426E-40DD-AFC4-6F175D3DCCD1}">
                <a14:hiddenFill xmlns:a14="http://schemas.microsoft.com/office/drawing/2010/main">
                  <a:noFill/>
                </a14:hiddenFill>
              </a:ext>
            </a:extLst>
          </p:spPr>
        </p:cxnSp>
        <p:cxnSp>
          <p:nvCxnSpPr>
            <p:cNvPr id="18" name="Shape 328"/>
            <p:cNvCxnSpPr>
              <a:cxnSpLocks noChangeShapeType="1"/>
            </p:cNvCxnSpPr>
            <p:nvPr/>
          </p:nvCxnSpPr>
          <p:spPr bwMode="auto">
            <a:xfrm rot="10800000">
              <a:off x="3142390" y="2616022"/>
              <a:ext cx="0" cy="60484"/>
            </a:xfrm>
            <a:prstGeom prst="straightConnector1">
              <a:avLst/>
            </a:prstGeom>
            <a:noFill/>
            <a:ln w="38100">
              <a:solidFill>
                <a:srgbClr val="4A7EBB"/>
              </a:solidFill>
              <a:miter lim="800000"/>
              <a:headEnd/>
              <a:tailEnd/>
            </a:ln>
            <a:extLst>
              <a:ext uri="{909E8E84-426E-40DD-AFC4-6F175D3DCCD1}">
                <a14:hiddenFill xmlns:a14="http://schemas.microsoft.com/office/drawing/2010/main">
                  <a:noFill/>
                </a14:hiddenFill>
              </a:ext>
            </a:extLst>
          </p:spPr>
        </p:cxnSp>
        <p:sp>
          <p:nvSpPr>
            <p:cNvPr id="19" name="Shape 329"/>
            <p:cNvSpPr txBox="1">
              <a:spLocks noChangeArrowheads="1"/>
            </p:cNvSpPr>
            <p:nvPr/>
          </p:nvSpPr>
          <p:spPr bwMode="auto">
            <a:xfrm>
              <a:off x="1256296" y="3399218"/>
              <a:ext cx="209549" cy="15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buClr>
                  <a:srgbClr val="004990"/>
                </a:buClr>
                <a:buSzPct val="25000"/>
                <a:buFont typeface="Arial" pitchFamily="34" charset="0"/>
                <a:buNone/>
              </a:pPr>
              <a:r>
                <a:rPr lang="en-US" altLang="en-US" sz="700" b="1">
                  <a:solidFill>
                    <a:srgbClr val="004990"/>
                  </a:solidFill>
                  <a:cs typeface="Arial" pitchFamily="34" charset="0"/>
                  <a:sym typeface="Arial" pitchFamily="34" charset="0"/>
                </a:rPr>
                <a:t>…</a:t>
              </a:r>
            </a:p>
          </p:txBody>
        </p:sp>
        <p:sp>
          <p:nvSpPr>
            <p:cNvPr id="20" name="Shape 330"/>
            <p:cNvSpPr txBox="1">
              <a:spLocks noChangeArrowheads="1"/>
            </p:cNvSpPr>
            <p:nvPr/>
          </p:nvSpPr>
          <p:spPr bwMode="auto">
            <a:xfrm>
              <a:off x="2118431" y="2343426"/>
              <a:ext cx="1183460" cy="14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buClr>
                  <a:srgbClr val="FF0000"/>
                </a:buClr>
                <a:buSzPct val="25000"/>
                <a:buFont typeface="Arial" pitchFamily="34" charset="0"/>
                <a:buNone/>
              </a:pPr>
              <a:r>
                <a:rPr lang="en-US" altLang="en-US" sz="1000" b="1" dirty="0">
                  <a:solidFill>
                    <a:srgbClr val="FF0000"/>
                  </a:solidFill>
                  <a:cs typeface="Arial" pitchFamily="34" charset="0"/>
                  <a:sym typeface="Arial" pitchFamily="34" charset="0"/>
                </a:rPr>
                <a:t>observations</a:t>
              </a:r>
            </a:p>
          </p:txBody>
        </p:sp>
        <p:sp>
          <p:nvSpPr>
            <p:cNvPr id="21" name="Shape 331"/>
            <p:cNvSpPr txBox="1">
              <a:spLocks noChangeArrowheads="1"/>
            </p:cNvSpPr>
            <p:nvPr/>
          </p:nvSpPr>
          <p:spPr bwMode="auto">
            <a:xfrm rot="16200000">
              <a:off x="216772" y="3166055"/>
              <a:ext cx="958874" cy="455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buClr>
                  <a:srgbClr val="4A7EBB"/>
                </a:buClr>
                <a:buSzPct val="25000"/>
                <a:buFont typeface="Arial" pitchFamily="34" charset="0"/>
                <a:buNone/>
              </a:pPr>
              <a:r>
                <a:rPr lang="en-US" altLang="en-US" sz="1000" b="1" dirty="0">
                  <a:solidFill>
                    <a:srgbClr val="4A7EBB"/>
                  </a:solidFill>
                  <a:cs typeface="Arial" pitchFamily="34" charset="0"/>
                  <a:sym typeface="Arial" pitchFamily="34" charset="0"/>
                </a:rPr>
                <a:t>ensemble forecast</a:t>
              </a:r>
            </a:p>
          </p:txBody>
        </p:sp>
        <p:sp>
          <p:nvSpPr>
            <p:cNvPr id="22" name="Shape 332"/>
            <p:cNvSpPr>
              <a:spLocks noChangeArrowheads="1"/>
            </p:cNvSpPr>
            <p:nvPr/>
          </p:nvSpPr>
          <p:spPr bwMode="auto">
            <a:xfrm>
              <a:off x="2358572" y="4162252"/>
              <a:ext cx="669925" cy="296217"/>
            </a:xfrm>
            <a:prstGeom prst="roundRect">
              <a:avLst>
                <a:gd name="adj" fmla="val 16667"/>
              </a:avLst>
            </a:prstGeom>
            <a:solidFill>
              <a:srgbClr val="4F81BD"/>
            </a:solidFill>
            <a:ln w="25400">
              <a:solidFill>
                <a:srgbClr val="385D8A"/>
              </a:solidFill>
              <a:miter lim="800000"/>
              <a:headEnd/>
              <a:tailEnd/>
            </a:ln>
          </p:spPr>
          <p:txBody>
            <a:bodyPr lIns="91425" tIns="45700" rIns="91425" bIns="4570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buClr>
                  <a:srgbClr val="FFFFFF"/>
                </a:buClr>
                <a:buSzPct val="25000"/>
                <a:buFont typeface="Arial" pitchFamily="34" charset="0"/>
                <a:buNone/>
              </a:pPr>
              <a:r>
                <a:rPr lang="en-US" altLang="en-US" sz="900" dirty="0">
                  <a:solidFill>
                    <a:srgbClr val="FFFFFF"/>
                  </a:solidFill>
                  <a:cs typeface="Arial" pitchFamily="34" charset="0"/>
                  <a:sym typeface="Arial" pitchFamily="34" charset="0"/>
                </a:rPr>
                <a:t>model</a:t>
              </a:r>
            </a:p>
          </p:txBody>
        </p:sp>
        <p:sp>
          <p:nvSpPr>
            <p:cNvPr id="23" name="Shape 333"/>
            <p:cNvSpPr txBox="1">
              <a:spLocks noChangeArrowheads="1"/>
            </p:cNvSpPr>
            <p:nvPr/>
          </p:nvSpPr>
          <p:spPr bwMode="auto">
            <a:xfrm>
              <a:off x="3113826" y="4268013"/>
              <a:ext cx="1479550" cy="29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buClr>
                  <a:srgbClr val="4A7EBB"/>
                </a:buClr>
                <a:buSzPct val="25000"/>
                <a:buFont typeface="Arial" pitchFamily="34" charset="0"/>
                <a:buNone/>
              </a:pPr>
              <a:r>
                <a:rPr lang="en-US" altLang="en-US" sz="900" b="1" dirty="0">
                  <a:solidFill>
                    <a:srgbClr val="4A7EBB"/>
                  </a:solidFill>
                  <a:cs typeface="Arial" pitchFamily="34" charset="0"/>
                  <a:sym typeface="Arial" pitchFamily="34" charset="0"/>
                </a:rPr>
                <a:t>analysis-initialized forecast</a:t>
              </a:r>
            </a:p>
          </p:txBody>
        </p:sp>
        <p:sp>
          <p:nvSpPr>
            <p:cNvPr id="24" name="Shape 334"/>
            <p:cNvSpPr>
              <a:spLocks noChangeArrowheads="1"/>
            </p:cNvSpPr>
            <p:nvPr/>
          </p:nvSpPr>
          <p:spPr bwMode="auto">
            <a:xfrm>
              <a:off x="923813" y="3192950"/>
              <a:ext cx="938627" cy="228947"/>
            </a:xfrm>
            <a:prstGeom prst="roundRect">
              <a:avLst>
                <a:gd name="adj" fmla="val 16667"/>
              </a:avLst>
            </a:prstGeom>
            <a:solidFill>
              <a:srgbClr val="4F81BD"/>
            </a:solidFill>
            <a:ln w="25400">
              <a:solidFill>
                <a:srgbClr val="385D8A"/>
              </a:solidFill>
              <a:miter lim="800000"/>
              <a:headEnd/>
              <a:tailEnd/>
            </a:ln>
          </p:spPr>
          <p:txBody>
            <a:bodyPr lIns="91425" tIns="45700" rIns="91425" bIns="4570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buClr>
                  <a:srgbClr val="FFFFFF"/>
                </a:buClr>
                <a:buSzPct val="25000"/>
                <a:buFont typeface="Arial" pitchFamily="34" charset="0"/>
                <a:buNone/>
              </a:pPr>
              <a:r>
                <a:rPr lang="en-US" altLang="en-US" sz="900" dirty="0">
                  <a:solidFill>
                    <a:srgbClr val="FFFFFF"/>
                  </a:solidFill>
                  <a:cs typeface="Arial" pitchFamily="34" charset="0"/>
                  <a:sym typeface="Arial" pitchFamily="34" charset="0"/>
                </a:rPr>
                <a:t>member 2</a:t>
              </a:r>
            </a:p>
          </p:txBody>
        </p:sp>
        <p:sp>
          <p:nvSpPr>
            <p:cNvPr id="25" name="Shape 335"/>
            <p:cNvSpPr>
              <a:spLocks noChangeArrowheads="1"/>
            </p:cNvSpPr>
            <p:nvPr/>
          </p:nvSpPr>
          <p:spPr bwMode="auto">
            <a:xfrm>
              <a:off x="923813" y="3628750"/>
              <a:ext cx="938627" cy="216206"/>
            </a:xfrm>
            <a:prstGeom prst="roundRect">
              <a:avLst>
                <a:gd name="adj" fmla="val 16667"/>
              </a:avLst>
            </a:prstGeom>
            <a:solidFill>
              <a:srgbClr val="4F81BD"/>
            </a:solidFill>
            <a:ln w="25400">
              <a:solidFill>
                <a:srgbClr val="385D8A"/>
              </a:solidFill>
              <a:miter lim="800000"/>
              <a:headEnd/>
              <a:tailEnd/>
            </a:ln>
          </p:spPr>
          <p:txBody>
            <a:bodyPr lIns="91425" tIns="45700" rIns="91425" bIns="4570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buClr>
                  <a:srgbClr val="FFFFFF"/>
                </a:buClr>
                <a:buSzPct val="25000"/>
                <a:buFont typeface="Arial" pitchFamily="34" charset="0"/>
                <a:buNone/>
              </a:pPr>
              <a:r>
                <a:rPr lang="en-US" altLang="en-US" sz="900" dirty="0">
                  <a:solidFill>
                    <a:srgbClr val="FFFFFF"/>
                  </a:solidFill>
                  <a:cs typeface="Arial" pitchFamily="34" charset="0"/>
                  <a:sym typeface="Arial" pitchFamily="34" charset="0"/>
                </a:rPr>
                <a:t>member N</a:t>
              </a:r>
            </a:p>
          </p:txBody>
        </p:sp>
        <p:cxnSp>
          <p:nvCxnSpPr>
            <p:cNvPr id="26" name="Shape 337"/>
            <p:cNvCxnSpPr>
              <a:cxnSpLocks noChangeShapeType="1"/>
            </p:cNvCxnSpPr>
            <p:nvPr/>
          </p:nvCxnSpPr>
          <p:spPr bwMode="auto">
            <a:xfrm>
              <a:off x="2715740" y="2660391"/>
              <a:ext cx="0" cy="251648"/>
            </a:xfrm>
            <a:prstGeom prst="straightConnector1">
              <a:avLst/>
            </a:prstGeom>
            <a:noFill/>
            <a:ln w="12700">
              <a:solidFill>
                <a:srgbClr val="4A7EBB"/>
              </a:solidFill>
              <a:miter lim="800000"/>
              <a:headEnd/>
              <a:tailEnd type="triangle" w="lg" len="lg"/>
            </a:ln>
            <a:extLst>
              <a:ext uri="{909E8E84-426E-40DD-AFC4-6F175D3DCCD1}">
                <a14:hiddenFill xmlns:a14="http://schemas.microsoft.com/office/drawing/2010/main">
                  <a:noFill/>
                </a14:hiddenFill>
              </a:ext>
            </a:extLst>
          </p:spPr>
        </p:cxnSp>
      </p:grpSp>
      <p:pic>
        <p:nvPicPr>
          <p:cNvPr id="27"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9871" y="3151657"/>
            <a:ext cx="2295681" cy="1695288"/>
          </a:xfrm>
          <a:prstGeom prst="rect">
            <a:avLst/>
          </a:prstGeom>
          <a:noFill/>
          <a:ln w="38100" cmpd="sng">
            <a:solidFill>
              <a:srgbClr val="3366FF"/>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6134" y="3151657"/>
            <a:ext cx="2298247" cy="1695288"/>
          </a:xfrm>
          <a:prstGeom prst="rect">
            <a:avLst/>
          </a:prstGeom>
          <a:noFill/>
          <a:ln w="3810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9"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1436" y="5049763"/>
            <a:ext cx="2088232" cy="162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6"/>
          <p:cNvSpPr txBox="1"/>
          <p:nvPr/>
        </p:nvSpPr>
        <p:spPr>
          <a:xfrm>
            <a:off x="7001796" y="5255772"/>
            <a:ext cx="1905458" cy="338554"/>
          </a:xfrm>
          <a:prstGeom prst="rect">
            <a:avLst/>
          </a:prstGeom>
          <a:noFill/>
        </p:spPr>
        <p:txBody>
          <a:bodyPr wrap="none" rtlCol="0">
            <a:spAutoFit/>
          </a:bodyPr>
          <a:lstStyle/>
          <a:p>
            <a:r>
              <a:rPr lang="en-US" sz="1600" b="1" dirty="0" smtClean="0">
                <a:solidFill>
                  <a:srgbClr val="00060C"/>
                </a:solidFill>
                <a:latin typeface="Calibri" panose="020F0502020204030204" pitchFamily="34" charset="0"/>
              </a:rPr>
              <a:t>AERONET Validation</a:t>
            </a:r>
          </a:p>
        </p:txBody>
      </p:sp>
      <p:sp>
        <p:nvSpPr>
          <p:cNvPr id="31" name="Shape 231"/>
          <p:cNvSpPr/>
          <p:nvPr/>
        </p:nvSpPr>
        <p:spPr>
          <a:xfrm>
            <a:off x="389424" y="5620431"/>
            <a:ext cx="4771454" cy="560031"/>
          </a:xfrm>
          <a:prstGeom prst="rect">
            <a:avLst/>
          </a:prstGeom>
          <a:noFill/>
          <a:ln>
            <a:noFill/>
          </a:ln>
        </p:spPr>
        <p:txBody>
          <a:bodyPr lIns="91425" tIns="45700" rIns="91425" bIns="45700" anchor="t" anchorCtr="0">
            <a:noAutofit/>
          </a:bodyPr>
          <a:lstStyle/>
          <a:p>
            <a:pPr>
              <a:spcBef>
                <a:spcPts val="0"/>
              </a:spcBef>
              <a:buSzPct val="25000"/>
            </a:pPr>
            <a:r>
              <a:rPr lang="en-US" i="1" smtClean="0">
                <a:solidFill>
                  <a:srgbClr val="000000"/>
                </a:solidFill>
                <a:latin typeface="Calibri"/>
                <a:ea typeface="Calibri"/>
                <a:cs typeface="Calibri"/>
                <a:sym typeface="Calibri"/>
              </a:rPr>
              <a:t>(Di Tomaso </a:t>
            </a:r>
            <a:r>
              <a:rPr lang="en-US" i="1" dirty="0" smtClean="0">
                <a:solidFill>
                  <a:srgbClr val="000000"/>
                </a:solidFill>
                <a:latin typeface="Calibri"/>
                <a:ea typeface="Calibri"/>
                <a:cs typeface="Calibri"/>
                <a:sym typeface="Calibri"/>
              </a:rPr>
              <a:t>et </a:t>
            </a:r>
            <a:r>
              <a:rPr lang="en-US" i="1" dirty="0">
                <a:solidFill>
                  <a:srgbClr val="000000"/>
                </a:solidFill>
                <a:latin typeface="Calibri"/>
                <a:ea typeface="Calibri"/>
                <a:cs typeface="Calibri"/>
                <a:sym typeface="Calibri"/>
              </a:rPr>
              <a:t>al., </a:t>
            </a:r>
            <a:r>
              <a:rPr lang="en-US" i="1" dirty="0" smtClean="0">
                <a:solidFill>
                  <a:srgbClr val="000000"/>
                </a:solidFill>
                <a:latin typeface="Calibri"/>
                <a:ea typeface="Calibri"/>
                <a:cs typeface="Calibri"/>
                <a:sym typeface="Calibri"/>
              </a:rPr>
              <a:t>GMD, 2017)</a:t>
            </a:r>
            <a:endParaRPr lang="en-US" i="1" dirty="0">
              <a:solidFill>
                <a:srgbClr val="000000"/>
              </a:solidFill>
              <a:latin typeface="Calibri"/>
              <a:ea typeface="Calibri"/>
              <a:cs typeface="Calibri"/>
              <a:sym typeface="Calibri"/>
            </a:endParaRPr>
          </a:p>
        </p:txBody>
      </p:sp>
      <p:sp>
        <p:nvSpPr>
          <p:cNvPr id="2" name="5-Point Star 1"/>
          <p:cNvSpPr/>
          <p:nvPr/>
        </p:nvSpPr>
        <p:spPr>
          <a:xfrm>
            <a:off x="4803715" y="4335437"/>
            <a:ext cx="123746" cy="177696"/>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7204615" y="4337937"/>
            <a:ext cx="123746" cy="177696"/>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294967295"/>
          </p:nvPr>
        </p:nvSpPr>
        <p:spPr>
          <a:xfrm>
            <a:off x="8604448" y="6357553"/>
            <a:ext cx="442392" cy="412838"/>
          </a:xfrm>
          <a:prstGeom prst="rect">
            <a:avLst/>
          </a:prstGeom>
        </p:spPr>
        <p:txBody>
          <a:bodyPr/>
          <a:lstStyle/>
          <a:p>
            <a:fld id="{4A490C5D-AEA8-4823-B9B3-806910A0ECF7}" type="slidenum">
              <a:rPr lang="es-ES" smtClean="0"/>
              <a:pPr/>
              <a:t>5</a:t>
            </a:fld>
            <a:endParaRPr lang="es-ES" dirty="0"/>
          </a:p>
        </p:txBody>
      </p:sp>
      <p:pic>
        <p:nvPicPr>
          <p:cNvPr id="34"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66955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MONARCH - Operational forecasts </a:t>
            </a:r>
          </a:p>
        </p:txBody>
      </p:sp>
      <p:sp>
        <p:nvSpPr>
          <p:cNvPr id="2" name="Slide Number Placeholder 1"/>
          <p:cNvSpPr>
            <a:spLocks noGrp="1"/>
          </p:cNvSpPr>
          <p:nvPr>
            <p:ph type="sldNum" sz="quarter" idx="4294967295"/>
          </p:nvPr>
        </p:nvSpPr>
        <p:spPr>
          <a:xfrm>
            <a:off x="8604448" y="6357553"/>
            <a:ext cx="442392" cy="412838"/>
          </a:xfrm>
          <a:prstGeom prst="rect">
            <a:avLst/>
          </a:prstGeom>
        </p:spPr>
        <p:txBody>
          <a:bodyPr/>
          <a:lstStyle/>
          <a:p>
            <a:fld id="{4A490C5D-AEA8-4823-B9B3-806910A0ECF7}" type="slidenum">
              <a:rPr lang="es-ES" smtClean="0"/>
              <a:pPr/>
              <a:t>6</a:t>
            </a:fld>
            <a:endParaRPr lang="es-ES" dirty="0"/>
          </a:p>
        </p:txBody>
      </p:sp>
      <p:pic>
        <p:nvPicPr>
          <p:cNvPr id="1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n 3"/>
          <p:cNvPicPr>
            <a:picLocks noChangeAspect="1"/>
          </p:cNvPicPr>
          <p:nvPr/>
        </p:nvPicPr>
        <p:blipFill rotWithShape="1">
          <a:blip r:embed="rId4"/>
          <a:srcRect l="51743"/>
          <a:stretch/>
        </p:blipFill>
        <p:spPr>
          <a:xfrm>
            <a:off x="437154" y="1672770"/>
            <a:ext cx="4092508" cy="3156575"/>
          </a:xfrm>
          <a:prstGeom prst="rect">
            <a:avLst/>
          </a:prstGeom>
        </p:spPr>
      </p:pic>
      <p:sp>
        <p:nvSpPr>
          <p:cNvPr id="6" name="Rectángulo 5"/>
          <p:cNvSpPr/>
          <p:nvPr/>
        </p:nvSpPr>
        <p:spPr>
          <a:xfrm>
            <a:off x="464803" y="4833970"/>
            <a:ext cx="3773539" cy="1323439"/>
          </a:xfrm>
          <a:prstGeom prst="rect">
            <a:avLst/>
          </a:prstGeom>
        </p:spPr>
        <p:txBody>
          <a:bodyPr wrap="square">
            <a:spAutoFit/>
          </a:bodyPr>
          <a:lstStyle/>
          <a:p>
            <a:pPr marL="285750" lvl="0" indent="-285750">
              <a:buFont typeface="Wingdings" charset="2"/>
              <a:buChar char="ü"/>
            </a:pPr>
            <a:r>
              <a:rPr lang="en-US" sz="2000" i="1" dirty="0" smtClean="0">
                <a:solidFill>
                  <a:srgbClr val="000000"/>
                </a:solidFill>
                <a:latin typeface="Calibri" panose="020F0502020204030204" pitchFamily="34" charset="0"/>
              </a:rPr>
              <a:t>MONARCH contributes </a:t>
            </a:r>
            <a:r>
              <a:rPr lang="en-US" sz="2000" i="1" dirty="0">
                <a:solidFill>
                  <a:srgbClr val="000000"/>
                </a:solidFill>
                <a:latin typeface="Calibri" panose="020F0502020204030204" pitchFamily="34" charset="0"/>
              </a:rPr>
              <a:t>to the </a:t>
            </a:r>
            <a:r>
              <a:rPr lang="en-US" sz="2000" b="1" i="1" dirty="0">
                <a:latin typeface="Calibri" panose="020F0502020204030204" pitchFamily="34" charset="0"/>
              </a:rPr>
              <a:t>ICAP</a:t>
            </a:r>
            <a:r>
              <a:rPr lang="en-US" sz="2000" b="1" i="1" dirty="0">
                <a:solidFill>
                  <a:srgbClr val="000000"/>
                </a:solidFill>
                <a:latin typeface="Calibri" panose="020F0502020204030204" pitchFamily="34" charset="0"/>
              </a:rPr>
              <a:t> </a:t>
            </a:r>
            <a:r>
              <a:rPr lang="en-US" sz="2000" b="1" i="1" dirty="0" smtClean="0">
                <a:solidFill>
                  <a:srgbClr val="000000"/>
                </a:solidFill>
                <a:latin typeface="Calibri" panose="020F0502020204030204" pitchFamily="34" charset="0"/>
              </a:rPr>
              <a:t>global operational aerosol </a:t>
            </a:r>
            <a:r>
              <a:rPr lang="en-US" sz="2000" i="1" dirty="0" smtClean="0">
                <a:solidFill>
                  <a:srgbClr val="000000"/>
                </a:solidFill>
                <a:latin typeface="Calibri" panose="020F0502020204030204" pitchFamily="34" charset="0"/>
              </a:rPr>
              <a:t>multi-model ensemble </a:t>
            </a:r>
            <a:r>
              <a:rPr lang="en-US" sz="2000" i="1" dirty="0" smtClean="0">
                <a:solidFill>
                  <a:srgbClr val="000000"/>
                </a:solidFill>
                <a:latin typeface="Calibri" panose="020F0502020204030204" pitchFamily="34" charset="0"/>
                <a:hlinkClick r:id="rId5"/>
              </a:rPr>
              <a:t>http</a:t>
            </a:r>
            <a:r>
              <a:rPr lang="en-US" sz="2000" i="1" dirty="0">
                <a:solidFill>
                  <a:srgbClr val="000000"/>
                </a:solidFill>
                <a:latin typeface="Calibri" panose="020F0502020204030204" pitchFamily="34" charset="0"/>
                <a:hlinkClick r:id="rId5"/>
              </a:rPr>
              <a:t>://icap.atmos.und.edu</a:t>
            </a:r>
            <a:endParaRPr lang="en-US" sz="2000" i="1" dirty="0">
              <a:solidFill>
                <a:srgbClr val="000000"/>
              </a:solidFill>
              <a:latin typeface="Calibri" panose="020F0502020204030204" pitchFamily="34" charset="0"/>
            </a:endParaRPr>
          </a:p>
        </p:txBody>
      </p:sp>
      <p:sp>
        <p:nvSpPr>
          <p:cNvPr id="9" name="Rectángulo 8"/>
          <p:cNvSpPr/>
          <p:nvPr/>
        </p:nvSpPr>
        <p:spPr>
          <a:xfrm>
            <a:off x="318655" y="1056290"/>
            <a:ext cx="4114800" cy="5301263"/>
          </a:xfrm>
          <a:prstGeom prst="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4689725" y="1056289"/>
            <a:ext cx="4114800" cy="5301263"/>
          </a:xfrm>
          <a:prstGeom prst="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a:off x="1767507" y="1111019"/>
            <a:ext cx="1431802" cy="646331"/>
          </a:xfrm>
          <a:prstGeom prst="rect">
            <a:avLst/>
          </a:prstGeom>
        </p:spPr>
        <p:txBody>
          <a:bodyPr wrap="none">
            <a:spAutoFit/>
          </a:bodyPr>
          <a:lstStyle/>
          <a:p>
            <a:r>
              <a:rPr lang="en-US" sz="3600" b="1" dirty="0" smtClean="0">
                <a:solidFill>
                  <a:schemeClr val="accent1"/>
                </a:solidFill>
              </a:rPr>
              <a:t>Global</a:t>
            </a:r>
            <a:endParaRPr lang="es-ES" sz="3600" dirty="0">
              <a:solidFill>
                <a:schemeClr val="accent1"/>
              </a:solidFill>
            </a:endParaRPr>
          </a:p>
        </p:txBody>
      </p:sp>
      <p:sp>
        <p:nvSpPr>
          <p:cNvPr id="13" name="Rectángulo 12"/>
          <p:cNvSpPr/>
          <p:nvPr/>
        </p:nvSpPr>
        <p:spPr>
          <a:xfrm>
            <a:off x="5818645" y="1108840"/>
            <a:ext cx="1841851" cy="646331"/>
          </a:xfrm>
          <a:prstGeom prst="rect">
            <a:avLst/>
          </a:prstGeom>
        </p:spPr>
        <p:txBody>
          <a:bodyPr wrap="none">
            <a:spAutoFit/>
          </a:bodyPr>
          <a:lstStyle/>
          <a:p>
            <a:r>
              <a:rPr lang="en-US" sz="3600" b="1" dirty="0" smtClean="0">
                <a:solidFill>
                  <a:schemeClr val="accent1"/>
                </a:solidFill>
              </a:rPr>
              <a:t>Regional</a:t>
            </a:r>
            <a:endParaRPr lang="es-ES" sz="3600" dirty="0">
              <a:solidFill>
                <a:schemeClr val="accent1"/>
              </a:solidFill>
            </a:endParaRPr>
          </a:p>
        </p:txBody>
      </p:sp>
      <p:sp>
        <p:nvSpPr>
          <p:cNvPr id="3" name="Rectángulo 2"/>
          <p:cNvSpPr/>
          <p:nvPr/>
        </p:nvSpPr>
        <p:spPr>
          <a:xfrm>
            <a:off x="4706389" y="5327383"/>
            <a:ext cx="4111947" cy="707886"/>
          </a:xfrm>
          <a:prstGeom prst="rect">
            <a:avLst/>
          </a:prstGeom>
        </p:spPr>
        <p:txBody>
          <a:bodyPr wrap="square">
            <a:spAutoFit/>
          </a:bodyPr>
          <a:lstStyle/>
          <a:p>
            <a:pPr algn="ctr"/>
            <a:r>
              <a:rPr lang="en-US" altLang="ca-ES" sz="2000" b="1" i="1" dirty="0">
                <a:solidFill>
                  <a:srgbClr val="FF0000"/>
                </a:solidFill>
              </a:rPr>
              <a:t>CALIOPE </a:t>
            </a:r>
            <a:r>
              <a:rPr lang="en-US" altLang="ca-ES" sz="2000" b="1" i="1" dirty="0" smtClean="0">
                <a:solidFill>
                  <a:srgbClr val="FF0000"/>
                </a:solidFill>
              </a:rPr>
              <a:t> </a:t>
            </a:r>
            <a:r>
              <a:rPr lang="en-US" altLang="ca-ES" sz="2000" i="1" dirty="0" smtClean="0"/>
              <a:t>(</a:t>
            </a:r>
            <a:r>
              <a:rPr lang="en-US" altLang="ca-ES" sz="2000" i="1" dirty="0" smtClean="0">
                <a:hlinkClick r:id="rId6"/>
              </a:rPr>
              <a:t>www.bsc.es/caliope</a:t>
            </a:r>
            <a:r>
              <a:rPr lang="en-US" altLang="ca-ES" sz="2000" i="1" dirty="0" smtClean="0"/>
              <a:t>)</a:t>
            </a:r>
          </a:p>
          <a:p>
            <a:pPr algn="ctr"/>
            <a:r>
              <a:rPr lang="en-US" altLang="ca-ES" sz="2000" i="1" dirty="0" smtClean="0"/>
              <a:t>AQ </a:t>
            </a:r>
            <a:r>
              <a:rPr lang="en-US" altLang="ca-ES" sz="2000" i="1" dirty="0"/>
              <a:t>Forecast System for </a:t>
            </a:r>
            <a:r>
              <a:rPr lang="en-US" altLang="ca-ES" sz="2000" i="1" dirty="0" smtClean="0"/>
              <a:t>EU and </a:t>
            </a:r>
            <a:r>
              <a:rPr lang="en-US" altLang="ca-ES" sz="2000" b="1" i="1" dirty="0" smtClean="0"/>
              <a:t>Spain</a:t>
            </a:r>
          </a:p>
        </p:txBody>
      </p:sp>
      <p:sp>
        <p:nvSpPr>
          <p:cNvPr id="15" name="TextBox 12"/>
          <p:cNvSpPr txBox="1"/>
          <p:nvPr/>
        </p:nvSpPr>
        <p:spPr>
          <a:xfrm>
            <a:off x="4471868" y="4692482"/>
            <a:ext cx="4353776" cy="707886"/>
          </a:xfrm>
          <a:prstGeom prst="rect">
            <a:avLst/>
          </a:prstGeom>
          <a:noFill/>
        </p:spPr>
        <p:txBody>
          <a:bodyPr wrap="square" rtlCol="0">
            <a:spAutoFit/>
          </a:bodyPr>
          <a:lstStyle/>
          <a:p>
            <a:pPr algn="ctr"/>
            <a:r>
              <a:rPr lang="en-US" sz="2000" i="1" dirty="0" smtClean="0">
                <a:latin typeface="Calibri" panose="020F0502020204030204" pitchFamily="34" charset="0"/>
              </a:rPr>
              <a:t>Next year MONARCH  </a:t>
            </a:r>
          </a:p>
          <a:p>
            <a:pPr algn="ctr"/>
            <a:r>
              <a:rPr lang="en-US" sz="2000" i="1" dirty="0" smtClean="0">
                <a:latin typeface="Calibri" panose="020F0502020204030204" pitchFamily="34" charset="0"/>
              </a:rPr>
              <a:t>will be operational at</a:t>
            </a:r>
          </a:p>
        </p:txBody>
      </p:sp>
      <p:pic>
        <p:nvPicPr>
          <p:cNvPr id="16"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10657"/>
          <a:stretch/>
        </p:blipFill>
        <p:spPr bwMode="auto">
          <a:xfrm>
            <a:off x="4732410" y="2189017"/>
            <a:ext cx="3978797" cy="24041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7" name="TextBox 6"/>
          <p:cNvSpPr txBox="1"/>
          <p:nvPr/>
        </p:nvSpPr>
        <p:spPr>
          <a:xfrm>
            <a:off x="5820437" y="1951801"/>
            <a:ext cx="2043957" cy="369332"/>
          </a:xfrm>
          <a:prstGeom prst="rect">
            <a:avLst/>
          </a:prstGeom>
          <a:noFill/>
        </p:spPr>
        <p:txBody>
          <a:bodyPr wrap="none" rtlCol="0">
            <a:spAutoFit/>
          </a:bodyPr>
          <a:lstStyle/>
          <a:p>
            <a:r>
              <a:rPr lang="en-US" b="1" i="1" dirty="0" smtClean="0"/>
              <a:t>20100715 at 12UTC</a:t>
            </a:r>
            <a:endParaRPr lang="en-US" b="1" i="1" dirty="0"/>
          </a:p>
        </p:txBody>
      </p:sp>
      <p:sp>
        <p:nvSpPr>
          <p:cNvPr id="5" name="Rectángulo 4"/>
          <p:cNvSpPr/>
          <p:nvPr/>
        </p:nvSpPr>
        <p:spPr>
          <a:xfrm>
            <a:off x="3849722" y="6423109"/>
            <a:ext cx="4671022" cy="369332"/>
          </a:xfrm>
          <a:prstGeom prst="rect">
            <a:avLst/>
          </a:prstGeom>
        </p:spPr>
        <p:txBody>
          <a:bodyPr wrap="none">
            <a:spAutoFit/>
          </a:bodyPr>
          <a:lstStyle/>
          <a:p>
            <a:r>
              <a:rPr lang="es-ES" b="1" dirty="0" smtClean="0"/>
              <a:t>And more </a:t>
            </a:r>
            <a:r>
              <a:rPr lang="es-ES" b="1" dirty="0" err="1" smtClean="0"/>
              <a:t>products</a:t>
            </a:r>
            <a:r>
              <a:rPr lang="es-ES" b="1" dirty="0" smtClean="0"/>
              <a:t> in: http</a:t>
            </a:r>
            <a:r>
              <a:rPr lang="es-ES" b="1" dirty="0"/>
              <a:t>://</a:t>
            </a:r>
            <a:r>
              <a:rPr lang="es-ES" b="1" dirty="0" smtClean="0"/>
              <a:t>www.bsc.es/ess/</a:t>
            </a:r>
            <a:endParaRPr lang="es-ES" b="1" dirty="0"/>
          </a:p>
        </p:txBody>
      </p:sp>
    </p:spTree>
    <p:extLst>
      <p:ext uri="{BB962C8B-B14F-4D97-AF65-F5344CB8AC3E}">
        <p14:creationId xmlns:p14="http://schemas.microsoft.com/office/powerpoint/2010/main" val="2106043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WMO Dust Centers in Barcelona</a:t>
            </a:r>
            <a:endParaRPr lang="en-US" altLang="ca-ES" sz="3500" b="1" dirty="0"/>
          </a:p>
        </p:txBody>
      </p:sp>
      <p:sp>
        <p:nvSpPr>
          <p:cNvPr id="2" name="Slide Number Placeholder 1"/>
          <p:cNvSpPr>
            <a:spLocks noGrp="1"/>
          </p:cNvSpPr>
          <p:nvPr>
            <p:ph type="sldNum" sz="quarter" idx="4294967295"/>
          </p:nvPr>
        </p:nvSpPr>
        <p:spPr>
          <a:xfrm>
            <a:off x="8604448" y="6357553"/>
            <a:ext cx="442392" cy="412838"/>
          </a:xfrm>
          <a:prstGeom prst="rect">
            <a:avLst/>
          </a:prstGeom>
        </p:spPr>
        <p:txBody>
          <a:bodyPr/>
          <a:lstStyle/>
          <a:p>
            <a:fld id="{4A490C5D-AEA8-4823-B9B3-806910A0ECF7}" type="slidenum">
              <a:rPr lang="es-ES" smtClean="0"/>
              <a:pPr/>
              <a:t>7</a:t>
            </a:fld>
            <a:endParaRPr lang="es-ES" dirty="0"/>
          </a:p>
        </p:txBody>
      </p:sp>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hape 149"/>
          <p:cNvSpPr/>
          <p:nvPr/>
        </p:nvSpPr>
        <p:spPr>
          <a:xfrm>
            <a:off x="464804" y="737661"/>
            <a:ext cx="5560976" cy="4912501"/>
          </a:xfrm>
          <a:prstGeom prst="rect">
            <a:avLst/>
          </a:prstGeom>
          <a:noFill/>
          <a:ln w="9525" cap="flat" cmpd="sng">
            <a:noFill/>
            <a:prstDash val="solid"/>
            <a:round/>
            <a:headEnd type="none" w="med" len="med"/>
            <a:tailEnd type="none" w="med" len="med"/>
          </a:ln>
        </p:spPr>
        <p:txBody>
          <a:bodyPr lIns="91425" tIns="91425" rIns="91425" bIns="91425" anchor="t" anchorCtr="0">
            <a:noAutofit/>
          </a:bodyPr>
          <a:lstStyle/>
          <a:p>
            <a:endParaRPr lang="en-US" sz="2400" b="1" dirty="0">
              <a:solidFill>
                <a:srgbClr val="000000"/>
              </a:solidFill>
              <a:latin typeface="Calibri" panose="020F0502020204030204" pitchFamily="34" charset="0"/>
            </a:endParaRPr>
          </a:p>
          <a:p>
            <a:pPr lvl="0"/>
            <a:r>
              <a:rPr lang="en-US" sz="2400" b="1" i="1" dirty="0" smtClean="0">
                <a:solidFill>
                  <a:srgbClr val="000000"/>
                </a:solidFill>
                <a:latin typeface="Calibri" panose="020F0502020204030204" pitchFamily="34" charset="0"/>
              </a:rPr>
              <a:t>SDS-WAS</a:t>
            </a:r>
            <a:r>
              <a:rPr lang="en-US" sz="2400" b="1" i="1" dirty="0">
                <a:solidFill>
                  <a:srgbClr val="000000"/>
                </a:solidFill>
                <a:latin typeface="Calibri" panose="020F0502020204030204" pitchFamily="34" charset="0"/>
              </a:rPr>
              <a:t>. North Africa, Middle East and </a:t>
            </a:r>
            <a:r>
              <a:rPr lang="en-US" sz="2400" b="1" i="1" dirty="0" smtClean="0">
                <a:solidFill>
                  <a:srgbClr val="000000"/>
                </a:solidFill>
                <a:latin typeface="Calibri" panose="020F0502020204030204" pitchFamily="34" charset="0"/>
              </a:rPr>
              <a:t>Europe Regional </a:t>
            </a:r>
            <a:r>
              <a:rPr lang="en-US" sz="2400" b="1" i="1" dirty="0">
                <a:solidFill>
                  <a:srgbClr val="000000"/>
                </a:solidFill>
                <a:latin typeface="Calibri" panose="020F0502020204030204" pitchFamily="34" charset="0"/>
              </a:rPr>
              <a:t>Center</a:t>
            </a:r>
            <a:r>
              <a:rPr lang="en-US" sz="2400" i="1" dirty="0">
                <a:solidFill>
                  <a:srgbClr val="000000"/>
                </a:solidFill>
                <a:latin typeface="Calibri" panose="020F0502020204030204" pitchFamily="34" charset="0"/>
              </a:rPr>
              <a:t>. </a:t>
            </a:r>
            <a:endParaRPr lang="en-US" sz="2400" i="1" dirty="0" smtClean="0">
              <a:solidFill>
                <a:srgbClr val="000000"/>
              </a:solidFill>
              <a:latin typeface="Calibri" panose="020F0502020204030204" pitchFamily="34" charset="0"/>
            </a:endParaRPr>
          </a:p>
          <a:p>
            <a:pPr lvl="0"/>
            <a:r>
              <a:rPr lang="en-US" sz="2400" i="1" dirty="0" smtClean="0">
                <a:solidFill>
                  <a:srgbClr val="000000"/>
                </a:solidFill>
                <a:latin typeface="Calibri" panose="020F0502020204030204" pitchFamily="34" charset="0"/>
              </a:rPr>
              <a:t>Started </a:t>
            </a:r>
            <a:r>
              <a:rPr lang="en-US" sz="2400" i="1" dirty="0">
                <a:solidFill>
                  <a:srgbClr val="000000"/>
                </a:solidFill>
                <a:latin typeface="Calibri" panose="020F0502020204030204" pitchFamily="34" charset="0"/>
              </a:rPr>
              <a:t>in 2010 – </a:t>
            </a:r>
            <a:r>
              <a:rPr lang="en-US" sz="2400" b="1" i="1" dirty="0">
                <a:solidFill>
                  <a:srgbClr val="FF0000"/>
                </a:solidFill>
                <a:latin typeface="Calibri" panose="020F0502020204030204" pitchFamily="34" charset="0"/>
              </a:rPr>
              <a:t>Research </a:t>
            </a:r>
          </a:p>
          <a:p>
            <a:pPr lvl="0"/>
            <a:r>
              <a:rPr lang="en-US" sz="2400" i="1" dirty="0" smtClean="0">
                <a:solidFill>
                  <a:srgbClr val="000000"/>
                </a:solidFill>
                <a:latin typeface="Calibri" panose="020F0502020204030204" pitchFamily="34" charset="0"/>
              </a:rPr>
              <a:t>http</a:t>
            </a:r>
            <a:r>
              <a:rPr lang="en-US" sz="2400" i="1" dirty="0">
                <a:solidFill>
                  <a:srgbClr val="000000"/>
                </a:solidFill>
                <a:latin typeface="Calibri" panose="020F0502020204030204" pitchFamily="34" charset="0"/>
              </a:rPr>
              <a:t>://sds-was.aemet.es </a:t>
            </a:r>
          </a:p>
          <a:p>
            <a:pPr lvl="0"/>
            <a:endParaRPr lang="en-US" sz="2400" b="1" i="1" dirty="0" smtClean="0">
              <a:solidFill>
                <a:srgbClr val="000000"/>
              </a:solidFill>
              <a:latin typeface="Calibri" panose="020F0502020204030204" pitchFamily="34" charset="0"/>
            </a:endParaRPr>
          </a:p>
          <a:p>
            <a:pPr lvl="0"/>
            <a:endParaRPr lang="en-US" sz="2400" b="1" i="1" dirty="0" smtClean="0">
              <a:solidFill>
                <a:srgbClr val="000000"/>
              </a:solidFill>
              <a:latin typeface="Calibri" panose="020F0502020204030204" pitchFamily="34" charset="0"/>
            </a:endParaRPr>
          </a:p>
          <a:p>
            <a:pPr lvl="0"/>
            <a:endParaRPr lang="en-US" sz="2400" b="1" i="1" dirty="0">
              <a:solidFill>
                <a:srgbClr val="000000"/>
              </a:solidFill>
              <a:latin typeface="Calibri" panose="020F0502020204030204" pitchFamily="34" charset="0"/>
            </a:endParaRPr>
          </a:p>
          <a:p>
            <a:pPr lvl="0"/>
            <a:r>
              <a:rPr lang="en-US" sz="2400" b="1" i="1" dirty="0" smtClean="0">
                <a:solidFill>
                  <a:srgbClr val="000000"/>
                </a:solidFill>
                <a:latin typeface="Calibri" panose="020F0502020204030204" pitchFamily="34" charset="0"/>
              </a:rPr>
              <a:t>Barcelona </a:t>
            </a:r>
            <a:r>
              <a:rPr lang="en-US" sz="2400" b="1" i="1" dirty="0">
                <a:solidFill>
                  <a:srgbClr val="000000"/>
                </a:solidFill>
                <a:latin typeface="Calibri" panose="020F0502020204030204" pitchFamily="34" charset="0"/>
              </a:rPr>
              <a:t>Dust Forecast Center</a:t>
            </a:r>
            <a:r>
              <a:rPr lang="en-US" sz="2400" i="1" dirty="0">
                <a:solidFill>
                  <a:srgbClr val="000000"/>
                </a:solidFill>
                <a:latin typeface="Calibri" panose="020F0502020204030204" pitchFamily="34" charset="0"/>
              </a:rPr>
              <a:t>. </a:t>
            </a:r>
            <a:endParaRPr lang="en-US" sz="2400" i="1" dirty="0" smtClean="0">
              <a:solidFill>
                <a:srgbClr val="000000"/>
              </a:solidFill>
              <a:latin typeface="Calibri" panose="020F0502020204030204" pitchFamily="34" charset="0"/>
            </a:endParaRPr>
          </a:p>
          <a:p>
            <a:r>
              <a:rPr lang="en-US" sz="2400" i="1" dirty="0" smtClean="0">
                <a:solidFill>
                  <a:srgbClr val="000000"/>
                </a:solidFill>
                <a:latin typeface="Calibri" panose="020F0502020204030204" pitchFamily="34" charset="0"/>
              </a:rPr>
              <a:t>Specialized WMO </a:t>
            </a:r>
            <a:r>
              <a:rPr lang="en-US" sz="2400" i="1" dirty="0">
                <a:solidFill>
                  <a:srgbClr val="000000"/>
                </a:solidFill>
                <a:latin typeface="Calibri" panose="020F0502020204030204" pitchFamily="34" charset="0"/>
              </a:rPr>
              <a:t>Center for mineral dust prediction. </a:t>
            </a:r>
            <a:r>
              <a:rPr lang="en-US" sz="2400" b="1" i="1" dirty="0" smtClean="0">
                <a:solidFill>
                  <a:schemeClr val="accent4">
                    <a:lumMod val="50000"/>
                  </a:schemeClr>
                </a:solidFill>
                <a:latin typeface="Calibri" panose="020F0502020204030204" pitchFamily="34" charset="0"/>
              </a:rPr>
              <a:t>Based </a:t>
            </a:r>
            <a:r>
              <a:rPr lang="en-US" sz="2400" b="1" i="1" dirty="0">
                <a:solidFill>
                  <a:schemeClr val="accent4">
                    <a:lumMod val="50000"/>
                  </a:schemeClr>
                </a:solidFill>
                <a:latin typeface="Calibri" panose="020F0502020204030204" pitchFamily="34" charset="0"/>
              </a:rPr>
              <a:t>on </a:t>
            </a:r>
            <a:r>
              <a:rPr lang="en-US" sz="2400" b="1" i="1" dirty="0" smtClean="0">
                <a:solidFill>
                  <a:schemeClr val="accent4">
                    <a:lumMod val="50000"/>
                  </a:schemeClr>
                </a:solidFill>
                <a:latin typeface="Calibri" panose="020F0502020204030204" pitchFamily="34" charset="0"/>
              </a:rPr>
              <a:t>MONARCH</a:t>
            </a:r>
            <a:endParaRPr lang="en-US" sz="2400" b="1" i="1" dirty="0">
              <a:solidFill>
                <a:schemeClr val="accent4">
                  <a:lumMod val="50000"/>
                </a:schemeClr>
              </a:solidFill>
              <a:latin typeface="Calibri" panose="020F0502020204030204" pitchFamily="34" charset="0"/>
            </a:endParaRPr>
          </a:p>
          <a:p>
            <a:pPr lvl="0"/>
            <a:r>
              <a:rPr lang="en-US" sz="2400" i="1" dirty="0" smtClean="0">
                <a:solidFill>
                  <a:srgbClr val="000000"/>
                </a:solidFill>
                <a:latin typeface="Calibri" panose="020F0502020204030204" pitchFamily="34" charset="0"/>
              </a:rPr>
              <a:t>Started </a:t>
            </a:r>
            <a:r>
              <a:rPr lang="en-US" sz="2400" i="1" dirty="0">
                <a:solidFill>
                  <a:srgbClr val="000000"/>
                </a:solidFill>
                <a:latin typeface="Calibri" panose="020F0502020204030204" pitchFamily="34" charset="0"/>
              </a:rPr>
              <a:t>in 2014 </a:t>
            </a:r>
            <a:r>
              <a:rPr lang="en-US" sz="2400" i="1" dirty="0" smtClean="0">
                <a:solidFill>
                  <a:srgbClr val="000000"/>
                </a:solidFill>
                <a:latin typeface="Calibri" panose="020F0502020204030204" pitchFamily="34" charset="0"/>
              </a:rPr>
              <a:t> - </a:t>
            </a:r>
            <a:r>
              <a:rPr lang="en-US" sz="2400" b="1" i="1" dirty="0" smtClean="0">
                <a:solidFill>
                  <a:srgbClr val="FF0000"/>
                </a:solidFill>
                <a:latin typeface="Calibri" panose="020F0502020204030204" pitchFamily="34" charset="0"/>
              </a:rPr>
              <a:t>Operations </a:t>
            </a:r>
          </a:p>
          <a:p>
            <a:pPr lvl="0"/>
            <a:r>
              <a:rPr lang="en-US" sz="2400" i="1" dirty="0" smtClean="0">
                <a:solidFill>
                  <a:srgbClr val="000000"/>
                </a:solidFill>
                <a:latin typeface="Calibri" panose="020F0502020204030204" pitchFamily="34" charset="0"/>
              </a:rPr>
              <a:t>http</a:t>
            </a:r>
            <a:r>
              <a:rPr lang="en-US" sz="2400" i="1" dirty="0">
                <a:solidFill>
                  <a:srgbClr val="000000"/>
                </a:solidFill>
                <a:latin typeface="Calibri" panose="020F0502020204030204" pitchFamily="34" charset="0"/>
              </a:rPr>
              <a:t>://dust.aemet.es</a:t>
            </a:r>
            <a:endParaRPr lang="en-US" sz="2400" b="1" i="1" dirty="0" smtClean="0">
              <a:solidFill>
                <a:srgbClr val="FF0000"/>
              </a:solidFill>
              <a:latin typeface="Calibri" panose="020F0502020204030204" pitchFamily="34" charset="0"/>
            </a:endParaRPr>
          </a:p>
          <a:p>
            <a:pPr lvl="0"/>
            <a:endParaRPr lang="en-US" i="1" dirty="0" smtClean="0">
              <a:solidFill>
                <a:srgbClr val="000000"/>
              </a:solidFill>
              <a:latin typeface="Calibri" panose="020F0502020204030204" pitchFamily="34" charset="0"/>
            </a:endParaRPr>
          </a:p>
          <a:p>
            <a:pPr lvl="0"/>
            <a:endParaRPr lang="en-US" sz="1800" i="1" dirty="0">
              <a:solidFill>
                <a:srgbClr val="000000"/>
              </a:solidFill>
              <a:latin typeface="Calibri" panose="020F0502020204030204" pitchFamily="34" charset="0"/>
            </a:endParaRPr>
          </a:p>
        </p:txBody>
      </p:sp>
      <p:pic>
        <p:nvPicPr>
          <p:cNvPr id="9" name="Shape 15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114376" y="3440041"/>
            <a:ext cx="2971800" cy="2251628"/>
          </a:xfrm>
          <a:prstGeom prst="rect">
            <a:avLst/>
          </a:prstGeom>
          <a:noFill/>
          <a:ln>
            <a:noFill/>
          </a:ln>
        </p:spPr>
      </p:pic>
      <p:grpSp>
        <p:nvGrpSpPr>
          <p:cNvPr id="12" name="Group 11"/>
          <p:cNvGrpSpPr/>
          <p:nvPr/>
        </p:nvGrpSpPr>
        <p:grpSpPr>
          <a:xfrm>
            <a:off x="257927" y="5576490"/>
            <a:ext cx="3657560" cy="501754"/>
            <a:chOff x="5266726" y="6369291"/>
            <a:chExt cx="3657560" cy="501754"/>
          </a:xfrm>
        </p:grpSpPr>
        <p:sp>
          <p:nvSpPr>
            <p:cNvPr id="13" name="6 CuadroTexto"/>
            <p:cNvSpPr txBox="1"/>
            <p:nvPr/>
          </p:nvSpPr>
          <p:spPr>
            <a:xfrm>
              <a:off x="5266726" y="6369291"/>
              <a:ext cx="3657560" cy="461665"/>
            </a:xfrm>
            <a:prstGeom prst="rect">
              <a:avLst/>
            </a:prstGeom>
            <a:noFill/>
          </p:spPr>
          <p:txBody>
            <a:bodyPr wrap="square" rtlCol="0">
              <a:spAutoFit/>
            </a:bodyPr>
            <a:lstStyle/>
            <a:p>
              <a:pPr algn="ctr"/>
              <a:r>
                <a:rPr lang="es-ES_tradnl" sz="2400" i="1" dirty="0" smtClean="0">
                  <a:solidFill>
                    <a:srgbClr val="000000"/>
                  </a:solidFill>
                  <a:latin typeface="Calibri" panose="020F0502020204030204" pitchFamily="34" charset="0"/>
                </a:rPr>
                <a:t>@</a:t>
              </a:r>
              <a:r>
                <a:rPr lang="es-ES_tradnl" sz="2400" i="1" dirty="0" err="1" smtClean="0">
                  <a:solidFill>
                    <a:srgbClr val="000000"/>
                  </a:solidFill>
                  <a:latin typeface="Calibri" panose="020F0502020204030204" pitchFamily="34" charset="0"/>
                </a:rPr>
                <a:t>Dust_Barcelona</a:t>
              </a:r>
              <a:endParaRPr lang="en-GB" sz="2400" i="1" dirty="0">
                <a:solidFill>
                  <a:srgbClr val="000000"/>
                </a:solidFill>
                <a:latin typeface="Calibri" panose="020F0502020204030204" pitchFamily="34" charset="0"/>
              </a:endParaRPr>
            </a:p>
          </p:txBody>
        </p:sp>
        <p:pic>
          <p:nvPicPr>
            <p:cNvPr id="14" name="Imagen 8"/>
            <p:cNvPicPr>
              <a:picLocks noChangeAspect="1"/>
            </p:cNvPicPr>
            <p:nvPr/>
          </p:nvPicPr>
          <p:blipFill>
            <a:blip r:embed="rId5">
              <a:clrChange>
                <a:clrFrom>
                  <a:srgbClr val="FFFFFF"/>
                </a:clrFrom>
                <a:clrTo>
                  <a:srgbClr val="FFFFFF">
                    <a:alpha val="0"/>
                  </a:srgbClr>
                </a:clrTo>
              </a:clrChange>
            </a:blip>
            <a:stretch>
              <a:fillRect/>
            </a:stretch>
          </p:blipFill>
          <p:spPr>
            <a:xfrm>
              <a:off x="5473602" y="6469396"/>
              <a:ext cx="537313" cy="401649"/>
            </a:xfrm>
            <a:prstGeom prst="rect">
              <a:avLst/>
            </a:prstGeom>
          </p:spPr>
        </p:pic>
      </p:grpSp>
      <p:sp>
        <p:nvSpPr>
          <p:cNvPr id="15" name="Down Arrow 4"/>
          <p:cNvSpPr/>
          <p:nvPr/>
        </p:nvSpPr>
        <p:spPr>
          <a:xfrm>
            <a:off x="2245525" y="2840375"/>
            <a:ext cx="740714" cy="814011"/>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6"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09428" y="1285677"/>
            <a:ext cx="2678399" cy="1786018"/>
          </a:xfrm>
          <a:prstGeom prst="rect">
            <a:avLst/>
          </a:prstGeom>
        </p:spPr>
      </p:pic>
      <p:pic>
        <p:nvPicPr>
          <p:cNvPr id="1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descr="AEMET_logo"/>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5282" t="-1" b="-9462"/>
          <a:stretch/>
        </p:blipFill>
        <p:spPr bwMode="auto">
          <a:xfrm>
            <a:off x="2244852" y="63707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9" name="Shape 15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227109" y="6370737"/>
            <a:ext cx="421754" cy="434693"/>
          </a:xfrm>
          <a:prstGeom prst="rect">
            <a:avLst/>
          </a:prstGeom>
          <a:noFill/>
          <a:ln>
            <a:noFill/>
          </a:ln>
        </p:spPr>
      </p:pic>
    </p:spTree>
    <p:extLst>
      <p:ext uri="{BB962C8B-B14F-4D97-AF65-F5344CB8AC3E}">
        <p14:creationId xmlns:p14="http://schemas.microsoft.com/office/powerpoint/2010/main" val="406450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The WMO SDS-WAS project</a:t>
            </a:r>
          </a:p>
        </p:txBody>
      </p:sp>
      <p:sp>
        <p:nvSpPr>
          <p:cNvPr id="2" name="Slide Number Placeholder 1"/>
          <p:cNvSpPr>
            <a:spLocks noGrp="1"/>
          </p:cNvSpPr>
          <p:nvPr>
            <p:ph type="sldNum" sz="quarter" idx="4"/>
          </p:nvPr>
        </p:nvSpPr>
        <p:spPr/>
        <p:txBody>
          <a:bodyPr/>
          <a:lstStyle/>
          <a:p>
            <a:fld id="{4A490C5D-AEA8-4823-B9B3-806910A0ECF7}" type="slidenum">
              <a:rPr lang="es-ES" smtClean="0"/>
              <a:pPr/>
              <a:t>8</a:t>
            </a:fld>
            <a:endParaRPr lang="es-ES" dirty="0"/>
          </a:p>
        </p:txBody>
      </p:sp>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675" t="8658" r="17064" b="4986"/>
          <a:stretch/>
        </p:blipFill>
        <p:spPr bwMode="auto">
          <a:xfrm>
            <a:off x="827585" y="1205706"/>
            <a:ext cx="6150279" cy="4935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11"/>
          <p:cNvSpPr>
            <a:spLocks noChangeArrowheads="1"/>
          </p:cNvSpPr>
          <p:nvPr/>
        </p:nvSpPr>
        <p:spPr bwMode="auto">
          <a:xfrm>
            <a:off x="3809226" y="1585720"/>
            <a:ext cx="4939238" cy="5020587"/>
          </a:xfrm>
          <a:prstGeom prst="rect">
            <a:avLst/>
          </a:prstGeom>
          <a:gradFill>
            <a:gsLst>
              <a:gs pos="0">
                <a:schemeClr val="bg1"/>
              </a:gs>
              <a:gs pos="50000">
                <a:schemeClr val="bg1">
                  <a:lumMod val="75000"/>
                </a:schemeClr>
              </a:gs>
              <a:gs pos="100000">
                <a:schemeClr val="bg1">
                  <a:lumMod val="85000"/>
                </a:schemeClr>
              </a:gs>
            </a:gsLst>
          </a:gradFill>
          <a:ln>
            <a:solidFill>
              <a:schemeClr val="tx1"/>
            </a:solidFill>
          </a:ln>
          <a:extLst/>
        </p:spPr>
        <p:style>
          <a:lnRef idx="1">
            <a:schemeClr val="accent1"/>
          </a:lnRef>
          <a:fillRef idx="3">
            <a:schemeClr val="accent1"/>
          </a:fillRef>
          <a:effectRef idx="2">
            <a:schemeClr val="accent1"/>
          </a:effectRef>
          <a:fontRef idx="minor">
            <a:schemeClr val="lt1"/>
          </a:fontRef>
        </p:style>
        <p:txBody>
          <a:bodyPr wrap="square" lIns="108000" tIns="72000" rIns="60204" bIns="72000">
            <a:spAutoFit/>
          </a:bodyPr>
          <a:lstStyle/>
          <a:p>
            <a:pPr>
              <a:spcBef>
                <a:spcPct val="40000"/>
              </a:spcBef>
            </a:pPr>
            <a:r>
              <a:rPr lang="es-ES_tradnl" sz="2400" b="1" dirty="0">
                <a:solidFill>
                  <a:srgbClr val="000000"/>
                </a:solidFill>
                <a:latin typeface="Calibri" panose="020F0502020204030204" pitchFamily="34" charset="0"/>
              </a:rPr>
              <a:t>OBJECTIVES:</a:t>
            </a:r>
            <a:endParaRPr lang="en-GB" sz="2400" b="1" dirty="0">
              <a:solidFill>
                <a:srgbClr val="000000"/>
              </a:solidFill>
              <a:latin typeface="Calibri" panose="020F0502020204030204" pitchFamily="34" charset="0"/>
            </a:endParaRPr>
          </a:p>
          <a:p>
            <a:pPr marL="342900" indent="-342900">
              <a:spcBef>
                <a:spcPct val="40000"/>
              </a:spcBef>
              <a:buFont typeface="Arial" panose="020B0604020202020204" pitchFamily="34" charset="0"/>
              <a:buChar char="•"/>
            </a:pPr>
            <a:r>
              <a:rPr lang="en-GB" sz="2400" dirty="0">
                <a:solidFill>
                  <a:srgbClr val="000000"/>
                </a:solidFill>
                <a:latin typeface="Calibri" panose="020F0502020204030204" pitchFamily="34" charset="0"/>
              </a:rPr>
              <a:t>Identify and improve products to monitor and predict atmospheric dust by working with research and operational organizations, as well as with users </a:t>
            </a:r>
          </a:p>
          <a:p>
            <a:pPr marL="342900" indent="-342900">
              <a:spcBef>
                <a:spcPct val="40000"/>
              </a:spcBef>
              <a:buFont typeface="Arial" panose="020B0604020202020204" pitchFamily="34" charset="0"/>
              <a:buChar char="•"/>
            </a:pPr>
            <a:r>
              <a:rPr lang="en-GB" sz="2400" dirty="0">
                <a:solidFill>
                  <a:srgbClr val="000000"/>
                </a:solidFill>
                <a:latin typeface="Calibri" panose="020F0502020204030204" pitchFamily="34" charset="0"/>
              </a:rPr>
              <a:t>Facilitate user access to information</a:t>
            </a:r>
          </a:p>
          <a:p>
            <a:pPr marL="342900" indent="-342900">
              <a:spcBef>
                <a:spcPct val="40000"/>
              </a:spcBef>
              <a:buFont typeface="Arial" panose="020B0604020202020204" pitchFamily="34" charset="0"/>
              <a:buChar char="•"/>
            </a:pPr>
            <a:r>
              <a:rPr lang="en-GB" sz="2400" dirty="0">
                <a:solidFill>
                  <a:srgbClr val="000000"/>
                </a:solidFill>
                <a:latin typeface="Calibri" panose="020F0502020204030204" pitchFamily="34" charset="0"/>
              </a:rPr>
              <a:t>Strengthen the capacity of countries to use the observations, analysis and predictions provided by the WMO SDS-WAS project</a:t>
            </a:r>
          </a:p>
        </p:txBody>
      </p:sp>
      <p:pic>
        <p:nvPicPr>
          <p:cNvPr id="8"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AEMET_log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282" t="-1" b="-9462"/>
          <a:stretch/>
        </p:blipFill>
        <p:spPr bwMode="auto">
          <a:xfrm>
            <a:off x="2244852" y="63707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0" name="Shape 15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227109" y="6370737"/>
            <a:ext cx="421754" cy="434693"/>
          </a:xfrm>
          <a:prstGeom prst="rect">
            <a:avLst/>
          </a:prstGeom>
          <a:noFill/>
          <a:ln>
            <a:noFill/>
          </a:ln>
        </p:spPr>
      </p:pic>
    </p:spTree>
    <p:extLst>
      <p:ext uri="{BB962C8B-B14F-4D97-AF65-F5344CB8AC3E}">
        <p14:creationId xmlns:p14="http://schemas.microsoft.com/office/powerpoint/2010/main" val="181242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17893"/>
            <a:ext cx="8229598" cy="838397"/>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a:t>The SDS-WAS Regional </a:t>
            </a:r>
            <a:r>
              <a:rPr lang="en-US" altLang="ca-ES" sz="3500" b="1" dirty="0" smtClean="0"/>
              <a:t>Nodes and Centers</a:t>
            </a:r>
            <a:endParaRPr lang="en-US" altLang="ca-ES" sz="3500" b="1" dirty="0"/>
          </a:p>
        </p:txBody>
      </p:sp>
      <p:sp>
        <p:nvSpPr>
          <p:cNvPr id="2" name="Slide Number Placeholder 1"/>
          <p:cNvSpPr>
            <a:spLocks noGrp="1"/>
          </p:cNvSpPr>
          <p:nvPr>
            <p:ph type="sldNum" sz="quarter" idx="4"/>
          </p:nvPr>
        </p:nvSpPr>
        <p:spPr/>
        <p:txBody>
          <a:bodyPr/>
          <a:lstStyle/>
          <a:p>
            <a:fld id="{4A490C5D-AEA8-4823-B9B3-806910A0ECF7}" type="slidenum">
              <a:rPr lang="es-ES" smtClean="0"/>
              <a:pPr/>
              <a:t>9</a:t>
            </a:fld>
            <a:endParaRPr lang="es-ES" dirty="0"/>
          </a:p>
        </p:txBody>
      </p:sp>
      <p:pic>
        <p:nvPicPr>
          <p:cNvPr id="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ángulo 7"/>
          <p:cNvSpPr>
            <a:spLocks noChangeArrowheads="1"/>
          </p:cNvSpPr>
          <p:nvPr/>
        </p:nvSpPr>
        <p:spPr bwMode="auto">
          <a:xfrm>
            <a:off x="1079612" y="5618354"/>
            <a:ext cx="69847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457200"/>
            <a:r>
              <a:rPr lang="en-US" sz="1200" i="1" dirty="0">
                <a:latin typeface="Calibri" panose="020F0502020204030204" pitchFamily="34" charset="0"/>
                <a:ea typeface="ＭＳ Ｐゴシック" pitchFamily="-106" charset="-128"/>
              </a:rPr>
              <a:t>Annual mean frequency distribution of M‐DB2 (2003–2009) DOD &gt; 0.2 (red), TOMS (1980–1991) aerosol index ≥ 0.5 (blue), and OMI (2004–2006) aerosol index ≥ 0.5 (green). The </a:t>
            </a:r>
            <a:r>
              <a:rPr lang="en-US" sz="1200" i="1" dirty="0" err="1">
                <a:latin typeface="Calibri" panose="020F0502020204030204" pitchFamily="34" charset="0"/>
                <a:ea typeface="ＭＳ Ｐゴシック" pitchFamily="-106" charset="-128"/>
              </a:rPr>
              <a:t>isocontours</a:t>
            </a:r>
            <a:r>
              <a:rPr lang="en-US" sz="1200" i="1" dirty="0">
                <a:latin typeface="Calibri" panose="020F0502020204030204" pitchFamily="34" charset="0"/>
                <a:ea typeface="ＭＳ Ｐゴシック" pitchFamily="-106" charset="-128"/>
              </a:rPr>
              <a:t> of TOMS and OMI have been removed over oceans for clarity</a:t>
            </a:r>
            <a:r>
              <a:rPr lang="en-US" sz="1200" i="1" dirty="0" smtClean="0">
                <a:latin typeface="Calibri" panose="020F0502020204030204" pitchFamily="34" charset="0"/>
                <a:ea typeface="ＭＳ Ｐゴシック" pitchFamily="-106" charset="-128"/>
              </a:rPr>
              <a:t>. </a:t>
            </a:r>
            <a:r>
              <a:rPr lang="es-ES_tradnl" sz="1200" i="1" dirty="0" err="1" smtClean="0">
                <a:latin typeface="Calibri" panose="020F0502020204030204" pitchFamily="34" charset="0"/>
                <a:ea typeface="ＭＳ Ｐゴシック" pitchFamily="-106" charset="-128"/>
              </a:rPr>
              <a:t>Extracted</a:t>
            </a:r>
            <a:r>
              <a:rPr lang="es-ES_tradnl" sz="1200" i="1" dirty="0" smtClean="0">
                <a:latin typeface="Calibri" panose="020F0502020204030204" pitchFamily="34" charset="0"/>
                <a:ea typeface="ＭＳ Ｐゴシック" pitchFamily="-106" charset="-128"/>
              </a:rPr>
              <a:t> </a:t>
            </a:r>
            <a:r>
              <a:rPr lang="es-ES_tradnl" sz="1200" i="1" dirty="0" err="1">
                <a:latin typeface="Calibri" panose="020F0502020204030204" pitchFamily="34" charset="0"/>
                <a:ea typeface="ＭＳ Ｐゴシック" pitchFamily="-106" charset="-128"/>
              </a:rPr>
              <a:t>from</a:t>
            </a:r>
            <a:r>
              <a:rPr lang="es-ES_tradnl" sz="1200" i="1" dirty="0">
                <a:latin typeface="Calibri" panose="020F0502020204030204" pitchFamily="34" charset="0"/>
                <a:ea typeface="ＭＳ Ｐゴシック" pitchFamily="-106" charset="-128"/>
              </a:rPr>
              <a:t> </a:t>
            </a:r>
            <a:r>
              <a:rPr lang="es-ES_tradnl" sz="1200" i="1" dirty="0" err="1">
                <a:latin typeface="Calibri" panose="020F0502020204030204" pitchFamily="34" charset="0"/>
                <a:ea typeface="ＭＳ Ｐゴシック" pitchFamily="-106" charset="-128"/>
              </a:rPr>
              <a:t>Ginoux</a:t>
            </a:r>
            <a:r>
              <a:rPr lang="es-ES_tradnl" sz="1200" i="1" dirty="0">
                <a:latin typeface="Calibri" panose="020F0502020204030204" pitchFamily="34" charset="0"/>
                <a:ea typeface="ＭＳ Ｐゴシック" pitchFamily="-106" charset="-128"/>
              </a:rPr>
              <a:t> et al. (2012, Rev. </a:t>
            </a:r>
            <a:r>
              <a:rPr lang="es-ES_tradnl" sz="1200" i="1" dirty="0" err="1">
                <a:latin typeface="Calibri" panose="020F0502020204030204" pitchFamily="34" charset="0"/>
                <a:ea typeface="ＭＳ Ｐゴシック" pitchFamily="-106" charset="-128"/>
              </a:rPr>
              <a:t>Geophys</a:t>
            </a:r>
            <a:r>
              <a:rPr lang="es-ES_tradnl" sz="1200" i="1" dirty="0">
                <a:latin typeface="Calibri" panose="020F0502020204030204" pitchFamily="34" charset="0"/>
                <a:ea typeface="ＭＳ Ｐゴシック" pitchFamily="-106" charset="-128"/>
              </a:rPr>
              <a:t>.)</a:t>
            </a:r>
          </a:p>
        </p:txBody>
      </p:sp>
      <p:pic>
        <p:nvPicPr>
          <p:cNvPr id="6" name="Picture 2"/>
          <p:cNvPicPr>
            <a:picLocks noChangeAspect="1" noChangeArrowheads="1"/>
          </p:cNvPicPr>
          <p:nvPr/>
        </p:nvPicPr>
        <p:blipFill>
          <a:blip r:embed="rId4" cstate="print"/>
          <a:srcRect/>
          <a:stretch>
            <a:fillRect/>
          </a:stretch>
        </p:blipFill>
        <p:spPr bwMode="auto">
          <a:xfrm>
            <a:off x="1079612" y="1157471"/>
            <a:ext cx="6806610" cy="4418326"/>
          </a:xfrm>
          <a:prstGeom prst="rect">
            <a:avLst/>
          </a:prstGeom>
          <a:noFill/>
          <a:ln w="9525">
            <a:noFill/>
            <a:round/>
            <a:headEnd/>
            <a:tailEnd/>
          </a:ln>
        </p:spPr>
      </p:pic>
      <p:sp>
        <p:nvSpPr>
          <p:cNvPr id="8" name="6 CuadroTexto"/>
          <p:cNvSpPr txBox="1"/>
          <p:nvPr/>
        </p:nvSpPr>
        <p:spPr>
          <a:xfrm>
            <a:off x="6084168" y="1404815"/>
            <a:ext cx="1008112"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defPPr>
              <a:defRPr lang="es-ES"/>
            </a:defPPr>
            <a:lvl1pPr algn="ctr">
              <a:defRPr b="1">
                <a:solidFill>
                  <a:srgbClr val="080808"/>
                </a:solidFill>
                <a:effectLst>
                  <a:outerShdw blurRad="38100" dist="38100" dir="2700000" algn="tl">
                    <a:srgbClr val="000000">
                      <a:alpha val="43137"/>
                    </a:srgbClr>
                  </a:outerShdw>
                </a:effectLst>
                <a:latin typeface="Calibri" panose="020F0502020204030204" pitchFamily="34" charset="0"/>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es-ES_tradnl" dirty="0"/>
              <a:t>ASIAN</a:t>
            </a:r>
            <a:endParaRPr lang="en-GB" dirty="0"/>
          </a:p>
        </p:txBody>
      </p:sp>
      <p:sp>
        <p:nvSpPr>
          <p:cNvPr id="9" name="21 CuadroTexto"/>
          <p:cNvSpPr txBox="1"/>
          <p:nvPr/>
        </p:nvSpPr>
        <p:spPr>
          <a:xfrm>
            <a:off x="3887093" y="1753179"/>
            <a:ext cx="1242554"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S_tradnl" b="1" dirty="0" smtClean="0">
                <a:solidFill>
                  <a:srgbClr val="080808"/>
                </a:solidFill>
                <a:effectLst>
                  <a:outerShdw blurRad="38100" dist="38100" dir="2700000" algn="tl">
                    <a:srgbClr val="000000">
                      <a:alpha val="43137"/>
                    </a:srgbClr>
                  </a:outerShdw>
                </a:effectLst>
                <a:latin typeface="Calibri" panose="020F0502020204030204" pitchFamily="34" charset="0"/>
              </a:rPr>
              <a:t>NA-ME-E</a:t>
            </a:r>
            <a:endParaRPr lang="en-GB" b="1" dirty="0">
              <a:solidFill>
                <a:srgbClr val="080808"/>
              </a:solidFill>
              <a:effectLst>
                <a:outerShdw blurRad="38100" dist="38100" dir="2700000" algn="tl">
                  <a:srgbClr val="000000">
                    <a:alpha val="43137"/>
                  </a:srgbClr>
                </a:outerShdw>
              </a:effectLst>
              <a:latin typeface="Calibri" panose="020F0502020204030204" pitchFamily="34" charset="0"/>
            </a:endParaRPr>
          </a:p>
        </p:txBody>
      </p:sp>
      <p:sp>
        <p:nvSpPr>
          <p:cNvPr id="10" name="6 CuadroTexto"/>
          <p:cNvSpPr txBox="1"/>
          <p:nvPr/>
        </p:nvSpPr>
        <p:spPr>
          <a:xfrm>
            <a:off x="679105" y="2016347"/>
            <a:ext cx="2420041"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defPPr>
              <a:defRPr lang="en-US"/>
            </a:defPPr>
            <a:lvl1pPr algn="ctr">
              <a:defRPr b="1">
                <a:solidFill>
                  <a:srgbClr val="080808"/>
                </a:solidFill>
                <a:effectLst>
                  <a:outerShdw blurRad="38100" dist="38100" dir="2700000" algn="tl">
                    <a:srgbClr val="000000">
                      <a:alpha val="43137"/>
                    </a:srgbClr>
                  </a:outerShdw>
                </a:effectLst>
                <a:latin typeface="Calibri" panose="020F0502020204030204" pitchFamily="34" charset="0"/>
              </a:defRPr>
            </a:lvl1pPr>
          </a:lstStyle>
          <a:p>
            <a:r>
              <a:rPr lang="es-ES_tradnl" dirty="0"/>
              <a:t>PAN AMERICAN</a:t>
            </a:r>
            <a:endParaRPr lang="en-GB" dirty="0"/>
          </a:p>
        </p:txBody>
      </p:sp>
      <p:sp>
        <p:nvSpPr>
          <p:cNvPr id="11" name="5-Point Star 10"/>
          <p:cNvSpPr/>
          <p:nvPr/>
        </p:nvSpPr>
        <p:spPr>
          <a:xfrm>
            <a:off x="4174128" y="1500633"/>
            <a:ext cx="123746" cy="177696"/>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6588224" y="1681351"/>
            <a:ext cx="123746" cy="177696"/>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2783221" y="2523298"/>
            <a:ext cx="123746" cy="177696"/>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482917" y="1404815"/>
            <a:ext cx="1048453" cy="369332"/>
          </a:xfrm>
          <a:prstGeom prst="rect">
            <a:avLst/>
          </a:prstGeom>
          <a:noFill/>
        </p:spPr>
        <p:txBody>
          <a:bodyPr wrap="square" rtlCol="0">
            <a:spAutoFit/>
          </a:bodyPr>
          <a:lstStyle/>
          <a:p>
            <a:endParaRPr lang="en-US" dirty="0"/>
          </a:p>
        </p:txBody>
      </p:sp>
      <p:pic>
        <p:nvPicPr>
          <p:cNvPr id="1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6151563"/>
            <a:ext cx="2398713" cy="70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descr="AEMET_log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282" t="-1" b="-9462"/>
          <a:stretch/>
        </p:blipFill>
        <p:spPr bwMode="auto">
          <a:xfrm>
            <a:off x="2244852" y="6370737"/>
            <a:ext cx="982257" cy="475827"/>
          </a:xfrm>
          <a:prstGeom prst="rect">
            <a:avLst/>
          </a:prstGeom>
          <a:noFill/>
          <a:extLst>
            <a:ext uri="{909E8E84-426E-40DD-AFC4-6F175D3DCCD1}">
              <a14:hiddenFill xmlns:a14="http://schemas.microsoft.com/office/drawing/2010/main">
                <a:solidFill>
                  <a:srgbClr val="FFFFFF"/>
                </a:solidFill>
              </a14:hiddenFill>
            </a:ext>
          </a:extLst>
        </p:spPr>
      </p:pic>
      <p:pic>
        <p:nvPicPr>
          <p:cNvPr id="16" name="Shape 15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227109" y="6370737"/>
            <a:ext cx="421754" cy="434693"/>
          </a:xfrm>
          <a:prstGeom prst="rect">
            <a:avLst/>
          </a:prstGeom>
          <a:noFill/>
          <a:ln>
            <a:noFill/>
          </a:ln>
        </p:spPr>
      </p:pic>
    </p:spTree>
    <p:extLst>
      <p:ext uri="{BB962C8B-B14F-4D97-AF65-F5344CB8AC3E}">
        <p14:creationId xmlns:p14="http://schemas.microsoft.com/office/powerpoint/2010/main" val="121539130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9_Office Theme">
  <a:themeElements>
    <a:clrScheme name="BSC">
      <a:dk1>
        <a:srgbClr val="004990"/>
      </a:dk1>
      <a:lt1>
        <a:srgbClr val="004990"/>
      </a:lt1>
      <a:dk2>
        <a:srgbClr val="004990"/>
      </a:dk2>
      <a:lt2>
        <a:srgbClr val="004990"/>
      </a:lt2>
      <a:accent1>
        <a:srgbClr val="FFFFFF"/>
      </a:accent1>
      <a:accent2>
        <a:srgbClr val="004990"/>
      </a:accent2>
      <a:accent3>
        <a:srgbClr val="004990"/>
      </a:accent3>
      <a:accent4>
        <a:srgbClr val="8DB3E2"/>
      </a:accent4>
      <a:accent5>
        <a:srgbClr val="548DD4"/>
      </a:accent5>
      <a:accent6>
        <a:srgbClr val="0070C0"/>
      </a:accent6>
      <a:hlink>
        <a:srgbClr val="95B3D7"/>
      </a:hlink>
      <a:folHlink>
        <a:srgbClr val="366092"/>
      </a:folHlink>
    </a:clrScheme>
    <a:fontScheme name="BSC">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defPPr>
      </a:lstStyle>
    </a:tx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6347</TotalTime>
  <Words>931</Words>
  <Application>Microsoft Office PowerPoint</Application>
  <PresentationFormat>Presentación en pantalla (4:3)</PresentationFormat>
  <Paragraphs>212</Paragraphs>
  <Slides>18</Slides>
  <Notes>16</Notes>
  <HiddenSlides>0</HiddenSlides>
  <MMClips>0</MMClips>
  <ScaleCrop>false</ScaleCrop>
  <HeadingPairs>
    <vt:vector size="6" baseType="variant">
      <vt:variant>
        <vt:lpstr>Fuentes usadas</vt:lpstr>
      </vt:variant>
      <vt:variant>
        <vt:i4>10</vt:i4>
      </vt:variant>
      <vt:variant>
        <vt:lpstr>Tema</vt:lpstr>
      </vt:variant>
      <vt:variant>
        <vt:i4>2</vt:i4>
      </vt:variant>
      <vt:variant>
        <vt:lpstr>Títulos de diapositiva</vt:lpstr>
      </vt:variant>
      <vt:variant>
        <vt:i4>18</vt:i4>
      </vt:variant>
    </vt:vector>
  </HeadingPairs>
  <TitlesOfParts>
    <vt:vector size="30" baseType="lpstr">
      <vt:lpstr>Arial Unicode MS</vt:lpstr>
      <vt:lpstr>MS PGothic</vt:lpstr>
      <vt:lpstr>MS PGothic</vt:lpstr>
      <vt:lpstr>MS UI Gothic</vt:lpstr>
      <vt:lpstr>Arial</vt:lpstr>
      <vt:lpstr>Calibri</vt:lpstr>
      <vt:lpstr>Comic Sans MS</vt:lpstr>
      <vt:lpstr>DejaVu Sans</vt:lpstr>
      <vt:lpstr>Symbol</vt:lpstr>
      <vt:lpstr>Wingdings</vt:lpstr>
      <vt:lpstr>Tema de Office</vt:lpstr>
      <vt:lpstr>19_Office Theme</vt:lpstr>
      <vt:lpstr>Modeling the impact of Dust on Air Quality at BSC: From R&amp;D to operations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Thank you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BSC motor para la ciencia y la ingeniería</dc:title>
  <dc:creator>Cristian</dc:creator>
  <cp:lastModifiedBy>BSC</cp:lastModifiedBy>
  <cp:revision>337</cp:revision>
  <cp:lastPrinted>2016-09-08T13:03:29Z</cp:lastPrinted>
  <dcterms:created xsi:type="dcterms:W3CDTF">2016-07-07T10:13:32Z</dcterms:created>
  <dcterms:modified xsi:type="dcterms:W3CDTF">2017-12-04T13:39:00Z</dcterms:modified>
</cp:coreProperties>
</file>