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0"/>
  </p:notesMasterIdLst>
  <p:handoutMasterIdLst>
    <p:handoutMasterId r:id="rId41"/>
  </p:handoutMasterIdLst>
  <p:sldIdLst>
    <p:sldId id="256" r:id="rId2"/>
    <p:sldId id="451" r:id="rId3"/>
    <p:sldId id="414" r:id="rId4"/>
    <p:sldId id="417" r:id="rId5"/>
    <p:sldId id="426" r:id="rId6"/>
    <p:sldId id="430" r:id="rId7"/>
    <p:sldId id="445" r:id="rId8"/>
    <p:sldId id="394" r:id="rId9"/>
    <p:sldId id="304" r:id="rId10"/>
    <p:sldId id="431" r:id="rId11"/>
    <p:sldId id="444" r:id="rId12"/>
    <p:sldId id="418" r:id="rId13"/>
    <p:sldId id="432" r:id="rId14"/>
    <p:sldId id="433" r:id="rId15"/>
    <p:sldId id="434" r:id="rId16"/>
    <p:sldId id="435" r:id="rId17"/>
    <p:sldId id="436" r:id="rId18"/>
    <p:sldId id="437" r:id="rId19"/>
    <p:sldId id="438" r:id="rId20"/>
    <p:sldId id="449" r:id="rId21"/>
    <p:sldId id="450" r:id="rId22"/>
    <p:sldId id="439" r:id="rId23"/>
    <p:sldId id="440" r:id="rId24"/>
    <p:sldId id="443" r:id="rId25"/>
    <p:sldId id="415" r:id="rId26"/>
    <p:sldId id="453" r:id="rId27"/>
    <p:sldId id="452" r:id="rId28"/>
    <p:sldId id="423" r:id="rId29"/>
    <p:sldId id="442" r:id="rId30"/>
    <p:sldId id="446" r:id="rId31"/>
    <p:sldId id="447" r:id="rId32"/>
    <p:sldId id="448" r:id="rId33"/>
    <p:sldId id="308" r:id="rId34"/>
    <p:sldId id="314" r:id="rId35"/>
    <p:sldId id="316" r:id="rId36"/>
    <p:sldId id="317" r:id="rId37"/>
    <p:sldId id="408" r:id="rId38"/>
    <p:sldId id="377" r:id="rId39"/>
  </p:sldIdLst>
  <p:sldSz cx="9144000" cy="7019925"/>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21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cuser" initials="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13" autoAdjust="0"/>
  </p:normalViewPr>
  <p:slideViewPr>
    <p:cSldViewPr>
      <p:cViewPr varScale="1">
        <p:scale>
          <a:sx n="72" d="100"/>
          <a:sy n="72" d="100"/>
        </p:scale>
        <p:origin x="2646" y="54"/>
      </p:cViewPr>
      <p:guideLst>
        <p:guide orient="horz" pos="2211"/>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34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DEB1A65-C510-4861-B4F2-FA62FCDE564F}" type="datetimeFigureOut">
              <a:rPr lang="en-US" altLang="en-US"/>
              <a:pPr/>
              <a:t>5/17/2016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F8FAC12-F1CB-4E4E-A3EB-988D1BC32F2E}" type="slidenum">
              <a:rPr lang="en-US" altLang="en-US"/>
              <a:pPr/>
              <a:t>‹Nº›</a:t>
            </a:fld>
            <a:endParaRPr lang="en-US" altLang="en-US"/>
          </a:p>
        </p:txBody>
      </p:sp>
    </p:spTree>
    <p:extLst>
      <p:ext uri="{BB962C8B-B14F-4D97-AF65-F5344CB8AC3E}">
        <p14:creationId xmlns:p14="http://schemas.microsoft.com/office/powerpoint/2010/main" val="295156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BF5AAA6-440B-4D44-A344-F33E01865049}" type="datetimeFigureOut">
              <a:rPr lang="en-US" altLang="en-US"/>
              <a:pPr/>
              <a:t>5/17/2016</a:t>
            </a:fld>
            <a:endParaRPr lang="en-US" altLang="en-US"/>
          </a:p>
        </p:txBody>
      </p:sp>
      <p:sp>
        <p:nvSpPr>
          <p:cNvPr id="4" name="Slide Image Placeholder 3"/>
          <p:cNvSpPr>
            <a:spLocks noGrp="1" noRot="1" noChangeAspect="1"/>
          </p:cNvSpPr>
          <p:nvPr>
            <p:ph type="sldImg" idx="2"/>
          </p:nvPr>
        </p:nvSpPr>
        <p:spPr>
          <a:xfrm>
            <a:off x="1195388" y="685800"/>
            <a:ext cx="44672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59CE3C-3158-4EE3-A412-89D3A7415ADA}" type="slidenum">
              <a:rPr lang="en-US" altLang="en-US"/>
              <a:pPr/>
              <a:t>‹Nº›</a:t>
            </a:fld>
            <a:endParaRPr lang="en-US" altLang="en-US"/>
          </a:p>
        </p:txBody>
      </p:sp>
    </p:spTree>
    <p:extLst>
      <p:ext uri="{BB962C8B-B14F-4D97-AF65-F5344CB8AC3E}">
        <p14:creationId xmlns:p14="http://schemas.microsoft.com/office/powerpoint/2010/main" val="339619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provide a full characterization of the wind speed predictability at different time scales based on seasonal climate predictions and assess the evolution of this predictability in different European regions </a:t>
            </a:r>
          </a:p>
          <a:p>
            <a:endParaRPr lang="es-ES" dirty="0" smtClean="0"/>
          </a:p>
          <a:p>
            <a:endParaRPr lang="es-ES" dirty="0" smtClean="0"/>
          </a:p>
          <a:p>
            <a:r>
              <a:rPr lang="es-ES" dirty="0" err="1" smtClean="0"/>
              <a:t>End-users</a:t>
            </a:r>
            <a:r>
              <a:rPr lang="es-ES" baseline="0" dirty="0" smtClean="0"/>
              <a:t> </a:t>
            </a:r>
            <a:r>
              <a:rPr lang="es-ES" baseline="0" dirty="0" err="1" smtClean="0"/>
              <a:t>requirements</a:t>
            </a:r>
            <a:r>
              <a:rPr lang="es-ES" baseline="0" dirty="0" smtClean="0"/>
              <a:t>: </a:t>
            </a:r>
          </a:p>
          <a:p>
            <a:r>
              <a:rPr lang="en-US" dirty="0" err="1" smtClean="0"/>
              <a:t>lenght</a:t>
            </a:r>
            <a:r>
              <a:rPr lang="en-US" dirty="0" smtClean="0"/>
              <a:t> of the mesoscale model (</a:t>
            </a:r>
            <a:r>
              <a:rPr lang="en-US" dirty="0" err="1" smtClean="0"/>
              <a:t>volen</a:t>
            </a:r>
            <a:r>
              <a:rPr lang="en-US" dirty="0" smtClean="0"/>
              <a:t> 30 </a:t>
            </a:r>
            <a:r>
              <a:rPr lang="en-US" dirty="0" err="1" smtClean="0"/>
              <a:t>anys</a:t>
            </a:r>
            <a:r>
              <a:rPr lang="en-US" dirty="0" smtClean="0"/>
              <a:t> de </a:t>
            </a:r>
            <a:r>
              <a:rPr lang="en-US" dirty="0" err="1" smtClean="0"/>
              <a:t>smulacio</a:t>
            </a:r>
            <a:r>
              <a:rPr lang="en-US" dirty="0" smtClean="0"/>
              <a:t>)</a:t>
            </a:r>
          </a:p>
          <a:p>
            <a:r>
              <a:rPr lang="en-US" dirty="0" err="1" smtClean="0"/>
              <a:t>probabilitat</a:t>
            </a:r>
            <a:endParaRPr lang="en-US" dirty="0" smtClean="0"/>
          </a:p>
          <a:p>
            <a:r>
              <a:rPr lang="en-US" dirty="0" smtClean="0"/>
              <a:t>time series, not only statistics</a:t>
            </a:r>
            <a:endParaRPr lang="es-ES" dirty="0" smtClean="0"/>
          </a:p>
          <a:p>
            <a:endParaRPr lang="es-ES" dirty="0" smtClean="0"/>
          </a:p>
          <a:p>
            <a:endParaRPr lang="es-ES" dirty="0" smtClean="0"/>
          </a:p>
          <a:p>
            <a:endParaRPr lang="en-US" dirty="0"/>
          </a:p>
        </p:txBody>
      </p:sp>
      <p:sp>
        <p:nvSpPr>
          <p:cNvPr id="4" name="Marcador de número de diapositiva 3"/>
          <p:cNvSpPr>
            <a:spLocks noGrp="1"/>
          </p:cNvSpPr>
          <p:nvPr>
            <p:ph type="sldNum" sz="quarter" idx="10"/>
          </p:nvPr>
        </p:nvSpPr>
        <p:spPr/>
        <p:txBody>
          <a:bodyPr/>
          <a:lstStyle/>
          <a:p>
            <a:fld id="{8859CE3C-3158-4EE3-A412-89D3A7415ADA}" type="slidenum">
              <a:rPr lang="en-US" altLang="en-US" smtClean="0"/>
              <a:pPr/>
              <a:t>0</a:t>
            </a:fld>
            <a:endParaRPr lang="en-US" altLang="en-US"/>
          </a:p>
        </p:txBody>
      </p:sp>
    </p:spTree>
    <p:extLst>
      <p:ext uri="{BB962C8B-B14F-4D97-AF65-F5344CB8AC3E}">
        <p14:creationId xmlns:p14="http://schemas.microsoft.com/office/powerpoint/2010/main" val="228161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charset="0"/>
                <a:cs typeface="ＭＳ Ｐゴシック" charset="0"/>
              </a:rPr>
              <a:t>Main sources of predictability of wind speed. Each color corresponds to a different timescale: sub-seasonal (blue), seasonal (red) or decadal (green). The acronyms employed are: NAO (North Atlantic Oscillation), ENSO (El Niño Southern Oscillation), MJO (Madden-Julien Oscillation), IPO (Inter-decadal Pacific Oscillation), AMO (Atlantic Meridional Oscillation), AN (Atlantic Niño), IOD( Indian Ocean Dipole), SCE (Snow Cover Extent).</a:t>
            </a:r>
            <a:endParaRPr lang="es-ES" altLang="es-ES" dirty="0" smtClean="0">
              <a:ea typeface="ＭＳ Ｐゴシック" pitchFamily="34"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158F7D-CDE3-416F-ACD3-6AA85D2092A3}" type="slidenum">
              <a:rPr lang="en-US" altLang="en-US" sz="1200"/>
              <a:pPr eaLnBrk="1" hangingPunct="1"/>
              <a:t>9</a:t>
            </a:fld>
            <a:endParaRPr lang="en-US" altLang="en-US" sz="1200"/>
          </a:p>
        </p:txBody>
      </p:sp>
    </p:spTree>
    <p:extLst>
      <p:ext uri="{BB962C8B-B14F-4D97-AF65-F5344CB8AC3E}">
        <p14:creationId xmlns:p14="http://schemas.microsoft.com/office/powerpoint/2010/main" val="315202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10</a:t>
            </a:fld>
            <a:endParaRPr lang="en-US" altLang="es-ES" smtClean="0"/>
          </a:p>
        </p:txBody>
      </p:sp>
    </p:spTree>
    <p:extLst>
      <p:ext uri="{BB962C8B-B14F-4D97-AF65-F5344CB8AC3E}">
        <p14:creationId xmlns:p14="http://schemas.microsoft.com/office/powerpoint/2010/main" val="331757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dirty="0" err="1" smtClean="0">
                <a:ea typeface="ＭＳ Ｐゴシック" pitchFamily="34" charset="-128"/>
              </a:rPr>
              <a:t>Comparison</a:t>
            </a:r>
            <a:r>
              <a:rPr lang="es-ES" altLang="en-US" dirty="0" smtClean="0">
                <a:ea typeface="ＭＳ Ｐゴシック" pitchFamily="34" charset="-128"/>
              </a:rPr>
              <a:t> </a:t>
            </a:r>
            <a:r>
              <a:rPr lang="es-ES" altLang="en-US" dirty="0" err="1" smtClean="0">
                <a:ea typeface="ＭＳ Ｐゴシック" pitchFamily="34" charset="-128"/>
              </a:rPr>
              <a:t>with</a:t>
            </a:r>
            <a:r>
              <a:rPr lang="es-ES" altLang="en-US" dirty="0" smtClean="0">
                <a:ea typeface="ＭＳ Ｐゴシック" pitchFamily="34" charset="-128"/>
              </a:rPr>
              <a:t> </a:t>
            </a:r>
            <a:r>
              <a:rPr lang="es-ES" altLang="en-US" dirty="0" err="1" smtClean="0">
                <a:ea typeface="ＭＳ Ｐゴシック" pitchFamily="34" charset="-128"/>
              </a:rPr>
              <a:t>observations</a:t>
            </a:r>
            <a:r>
              <a:rPr lang="es-ES" altLang="en-US" dirty="0" smtClean="0">
                <a:ea typeface="ＭＳ Ｐゴシック" pitchFamily="34" charset="-128"/>
              </a:rPr>
              <a:t>, </a:t>
            </a:r>
            <a:r>
              <a:rPr lang="es-ES" altLang="en-US" dirty="0" err="1" smtClean="0">
                <a:ea typeface="ＭＳ Ｐゴシック" pitchFamily="34" charset="-128"/>
              </a:rPr>
              <a:t>by</a:t>
            </a:r>
            <a:r>
              <a:rPr lang="es-ES" altLang="en-US" dirty="0" smtClean="0">
                <a:ea typeface="ＭＳ Ｐゴシック" pitchFamily="34" charset="-128"/>
              </a:rPr>
              <a:t> </a:t>
            </a:r>
            <a:r>
              <a:rPr lang="es-ES" altLang="en-US" dirty="0" err="1" smtClean="0">
                <a:ea typeface="ＭＳ Ｐゴシック" pitchFamily="34" charset="-128"/>
              </a:rPr>
              <a:t>means</a:t>
            </a:r>
            <a:r>
              <a:rPr lang="es-ES" altLang="en-US" dirty="0" smtClean="0">
                <a:ea typeface="ＭＳ Ｐゴシック" pitchFamily="34" charset="-128"/>
              </a:rPr>
              <a:t> of </a:t>
            </a:r>
            <a:r>
              <a:rPr lang="es-ES" altLang="en-US" dirty="0" err="1" smtClean="0">
                <a:ea typeface="ＭＳ Ｐゴシック" pitchFamily="34" charset="-128"/>
              </a:rPr>
              <a:t>different</a:t>
            </a:r>
            <a:r>
              <a:rPr lang="es-ES" altLang="en-US" dirty="0" smtClean="0">
                <a:ea typeface="ＭＳ Ｐゴシック" pitchFamily="34" charset="-128"/>
              </a:rPr>
              <a:t> </a:t>
            </a:r>
            <a:r>
              <a:rPr lang="es-ES" altLang="en-US" dirty="0" err="1" smtClean="0">
                <a:ea typeface="ＭＳ Ｐゴシック" pitchFamily="34" charset="-128"/>
              </a:rPr>
              <a:t>skill</a:t>
            </a:r>
            <a:r>
              <a:rPr lang="es-ES" altLang="en-US" dirty="0" smtClean="0">
                <a:ea typeface="ＭＳ Ｐゴシック" pitchFamily="34" charset="-128"/>
              </a:rPr>
              <a:t> scores, </a:t>
            </a:r>
            <a:r>
              <a:rPr lang="es-ES" altLang="en-US" dirty="0" err="1" smtClean="0">
                <a:ea typeface="ＭＳ Ｐゴシック" pitchFamily="34" charset="-128"/>
              </a:rPr>
              <a:t>each</a:t>
            </a:r>
            <a:r>
              <a:rPr lang="es-ES" altLang="en-US" dirty="0" smtClean="0">
                <a:ea typeface="ＭＳ Ｐゴシック" pitchFamily="34" charset="-128"/>
              </a:rPr>
              <a:t> </a:t>
            </a:r>
            <a:r>
              <a:rPr lang="es-ES" altLang="en-US" dirty="0" err="1" smtClean="0">
                <a:ea typeface="ＭＳ Ｐゴシック" pitchFamily="34" charset="-128"/>
              </a:rPr>
              <a:t>one</a:t>
            </a:r>
            <a:r>
              <a:rPr lang="es-ES" altLang="en-US" dirty="0" smtClean="0">
                <a:ea typeface="ＭＳ Ｐゴシック" pitchFamily="34" charset="-128"/>
              </a:rPr>
              <a:t> </a:t>
            </a:r>
            <a:r>
              <a:rPr lang="es-ES" altLang="en-US" dirty="0" err="1" smtClean="0">
                <a:ea typeface="ＭＳ Ｐゴシック" pitchFamily="34" charset="-128"/>
              </a:rPr>
              <a:t>developd</a:t>
            </a:r>
            <a:r>
              <a:rPr lang="es-ES" altLang="en-US" dirty="0" smtClean="0">
                <a:ea typeface="ＭＳ Ｐゴシック" pitchFamily="34" charset="-128"/>
              </a:rPr>
              <a:t> to capture a particular </a:t>
            </a:r>
            <a:r>
              <a:rPr lang="es-ES" altLang="en-US" dirty="0" err="1" smtClean="0">
                <a:ea typeface="ＭＳ Ｐゴシック" pitchFamily="34" charset="-128"/>
              </a:rPr>
              <a:t>aspect</a:t>
            </a:r>
            <a:r>
              <a:rPr lang="es-ES" altLang="en-US" dirty="0" smtClean="0">
                <a:ea typeface="ＭＳ Ｐゴシック" pitchFamily="34" charset="-128"/>
              </a:rPr>
              <a:t> of </a:t>
            </a:r>
            <a:r>
              <a:rPr lang="es-ES" altLang="en-US" dirty="0" err="1" smtClean="0">
                <a:ea typeface="ＭＳ Ｐゴシック" pitchFamily="34" charset="-128"/>
              </a:rPr>
              <a:t>the</a:t>
            </a:r>
            <a:r>
              <a:rPr lang="es-ES" altLang="en-US" dirty="0" smtClean="0">
                <a:ea typeface="ＭＳ Ｐゴシック" pitchFamily="34" charset="-128"/>
              </a:rPr>
              <a:t> </a:t>
            </a:r>
            <a:r>
              <a:rPr lang="es-ES" altLang="en-US" dirty="0" err="1" smtClean="0">
                <a:ea typeface="ＭＳ Ｐゴシック" pitchFamily="34" charset="-128"/>
              </a:rPr>
              <a:t>forecast</a:t>
            </a:r>
            <a:r>
              <a:rPr lang="es-ES" altLang="en-US" dirty="0" smtClean="0">
                <a:ea typeface="ＭＳ Ｐゴシック" pitchFamily="34" charset="-128"/>
              </a:rPr>
              <a:t> </a:t>
            </a:r>
            <a:r>
              <a:rPr lang="es-ES" altLang="en-US" dirty="0" err="1" smtClean="0">
                <a:ea typeface="ＭＳ Ｐゴシック" pitchFamily="34" charset="-128"/>
              </a:rPr>
              <a:t>system</a:t>
            </a:r>
            <a:r>
              <a:rPr lang="es-ES" altLang="en-US" dirty="0" smtClean="0">
                <a:ea typeface="ＭＳ Ｐゴシック" pitchFamily="34" charset="-128"/>
              </a:rPr>
              <a:t>.</a:t>
            </a: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11</a:t>
            </a:fld>
            <a:endParaRPr lang="en-US" altLang="en-US" sz="1200"/>
          </a:p>
        </p:txBody>
      </p:sp>
    </p:spTree>
    <p:extLst>
      <p:ext uri="{BB962C8B-B14F-4D97-AF65-F5344CB8AC3E}">
        <p14:creationId xmlns:p14="http://schemas.microsoft.com/office/powerpoint/2010/main" val="287705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12</a:t>
            </a:fld>
            <a:endParaRPr lang="en-US" altLang="es-ES" smtClean="0"/>
          </a:p>
        </p:txBody>
      </p:sp>
    </p:spTree>
    <p:extLst>
      <p:ext uri="{BB962C8B-B14F-4D97-AF65-F5344CB8AC3E}">
        <p14:creationId xmlns:p14="http://schemas.microsoft.com/office/powerpoint/2010/main" val="99414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16</a:t>
            </a:fld>
            <a:endParaRPr lang="en-US" altLang="es-ES" smtClean="0"/>
          </a:p>
        </p:txBody>
      </p:sp>
    </p:spTree>
    <p:extLst>
      <p:ext uri="{BB962C8B-B14F-4D97-AF65-F5344CB8AC3E}">
        <p14:creationId xmlns:p14="http://schemas.microsoft.com/office/powerpoint/2010/main" val="389472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9CE3C-3158-4EE3-A412-89D3A7415ADA}" type="slidenum">
              <a:rPr lang="en-US" altLang="en-US" smtClean="0"/>
              <a:pPr/>
              <a:t>19</a:t>
            </a:fld>
            <a:endParaRPr lang="en-US" altLang="en-US"/>
          </a:p>
        </p:txBody>
      </p:sp>
    </p:spTree>
    <p:extLst>
      <p:ext uri="{BB962C8B-B14F-4D97-AF65-F5344CB8AC3E}">
        <p14:creationId xmlns:p14="http://schemas.microsoft.com/office/powerpoint/2010/main" val="58292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9CE3C-3158-4EE3-A412-89D3A7415ADA}" type="slidenum">
              <a:rPr lang="en-US" altLang="en-US" smtClean="0"/>
              <a:pPr/>
              <a:t>20</a:t>
            </a:fld>
            <a:endParaRPr lang="en-US" altLang="en-US"/>
          </a:p>
        </p:txBody>
      </p:sp>
    </p:spTree>
    <p:extLst>
      <p:ext uri="{BB962C8B-B14F-4D97-AF65-F5344CB8AC3E}">
        <p14:creationId xmlns:p14="http://schemas.microsoft.com/office/powerpoint/2010/main" val="196474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9CE3C-3158-4EE3-A412-89D3A7415ADA}" type="slidenum">
              <a:rPr lang="en-US" altLang="en-US" smtClean="0"/>
              <a:pPr/>
              <a:t>21</a:t>
            </a:fld>
            <a:endParaRPr lang="en-US" altLang="en-US"/>
          </a:p>
        </p:txBody>
      </p:sp>
    </p:spTree>
    <p:extLst>
      <p:ext uri="{BB962C8B-B14F-4D97-AF65-F5344CB8AC3E}">
        <p14:creationId xmlns:p14="http://schemas.microsoft.com/office/powerpoint/2010/main" val="221134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Difference</a:t>
            </a:r>
            <a:r>
              <a:rPr lang="es-ES" dirty="0" smtClean="0"/>
              <a:t> in </a:t>
            </a:r>
            <a:r>
              <a:rPr lang="es-ES" dirty="0" err="1" smtClean="0"/>
              <a:t>wind</a:t>
            </a:r>
            <a:r>
              <a:rPr lang="es-ES" dirty="0" smtClean="0"/>
              <a:t> </a:t>
            </a:r>
            <a:r>
              <a:rPr lang="es-ES" dirty="0" err="1" smtClean="0"/>
              <a:t>speed</a:t>
            </a:r>
            <a:r>
              <a:rPr lang="es-ES" dirty="0" smtClean="0"/>
              <a:t>  </a:t>
            </a:r>
            <a:r>
              <a:rPr lang="es-ES" dirty="0" err="1" smtClean="0"/>
              <a:t>between</a:t>
            </a:r>
            <a:r>
              <a:rPr lang="es-ES" baseline="0" dirty="0" smtClean="0"/>
              <a:t> </a:t>
            </a:r>
            <a:r>
              <a:rPr lang="es-ES" baseline="0" dirty="0" err="1" smtClean="0"/>
              <a:t>years</a:t>
            </a:r>
            <a:r>
              <a:rPr lang="es-ES" baseline="0" dirty="0" smtClean="0"/>
              <a:t> </a:t>
            </a:r>
            <a:r>
              <a:rPr lang="es-ES" baseline="0" dirty="0" err="1" smtClean="0"/>
              <a:t>with</a:t>
            </a:r>
            <a:r>
              <a:rPr lang="es-ES" baseline="0" dirty="0" smtClean="0"/>
              <a:t> </a:t>
            </a:r>
            <a:r>
              <a:rPr lang="es-ES" baseline="0" dirty="0" err="1" smtClean="0"/>
              <a:t>possittive</a:t>
            </a:r>
            <a:r>
              <a:rPr lang="es-ES" baseline="0" dirty="0" smtClean="0"/>
              <a:t> NAO </a:t>
            </a:r>
            <a:r>
              <a:rPr lang="es-ES" baseline="0" dirty="0" err="1" smtClean="0"/>
              <a:t>index</a:t>
            </a:r>
            <a:r>
              <a:rPr lang="es-ES" baseline="0" dirty="0" smtClean="0"/>
              <a:t> and </a:t>
            </a:r>
            <a:r>
              <a:rPr lang="es-ES" baseline="0" dirty="0" err="1" smtClean="0"/>
              <a:t>years</a:t>
            </a:r>
            <a:r>
              <a:rPr lang="es-ES" baseline="0" dirty="0" smtClean="0"/>
              <a:t> </a:t>
            </a:r>
            <a:r>
              <a:rPr lang="es-ES" baseline="0" dirty="0" err="1" smtClean="0"/>
              <a:t>with</a:t>
            </a:r>
            <a:r>
              <a:rPr lang="es-ES" baseline="0" dirty="0" smtClean="0"/>
              <a:t> a </a:t>
            </a:r>
            <a:r>
              <a:rPr lang="es-ES" baseline="0" dirty="0" err="1" smtClean="0"/>
              <a:t>negative</a:t>
            </a:r>
            <a:r>
              <a:rPr lang="es-ES" baseline="0" dirty="0" smtClean="0"/>
              <a:t> NAO </a:t>
            </a:r>
            <a:r>
              <a:rPr lang="es-ES" baseline="0" dirty="0" err="1" smtClean="0"/>
              <a:t>index</a:t>
            </a:r>
            <a:r>
              <a:rPr lang="es-ES" baseline="0" dirty="0" smtClean="0"/>
              <a:t> </a:t>
            </a:r>
            <a:r>
              <a:rPr lang="es-ES" baseline="0" dirty="0" err="1" smtClean="0"/>
              <a:t>for</a:t>
            </a:r>
            <a:r>
              <a:rPr lang="es-ES" baseline="0" dirty="0" smtClean="0"/>
              <a:t> DJF. </a:t>
            </a:r>
          </a:p>
          <a:p>
            <a:endParaRPr lang="es-E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FF0000"/>
                </a:solidFill>
              </a:rPr>
              <a:t>Decadal predictions are a field of research that is on early stages, so we lack examples illustrating the methodology</a:t>
            </a:r>
            <a:endParaRPr lang="en-US" sz="1200" b="1" dirty="0" smtClean="0"/>
          </a:p>
          <a:p>
            <a:endParaRPr lang="en-US" dirty="0"/>
          </a:p>
        </p:txBody>
      </p:sp>
      <p:sp>
        <p:nvSpPr>
          <p:cNvPr id="4" name="Marcador de número de diapositiva 3"/>
          <p:cNvSpPr>
            <a:spLocks noGrp="1"/>
          </p:cNvSpPr>
          <p:nvPr>
            <p:ph type="sldNum" sz="quarter" idx="10"/>
          </p:nvPr>
        </p:nvSpPr>
        <p:spPr/>
        <p:txBody>
          <a:bodyPr/>
          <a:lstStyle/>
          <a:p>
            <a:fld id="{8859CE3C-3158-4EE3-A412-89D3A7415ADA}" type="slidenum">
              <a:rPr lang="en-US" altLang="en-US" smtClean="0"/>
              <a:pPr/>
              <a:t>22</a:t>
            </a:fld>
            <a:endParaRPr lang="en-US" altLang="en-US"/>
          </a:p>
        </p:txBody>
      </p:sp>
    </p:spTree>
    <p:extLst>
      <p:ext uri="{BB962C8B-B14F-4D97-AF65-F5344CB8AC3E}">
        <p14:creationId xmlns:p14="http://schemas.microsoft.com/office/powerpoint/2010/main" val="403738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24</a:t>
            </a:fld>
            <a:endParaRPr lang="en-US" altLang="en-US" sz="1200"/>
          </a:p>
        </p:txBody>
      </p:sp>
    </p:spTree>
    <p:extLst>
      <p:ext uri="{BB962C8B-B14F-4D97-AF65-F5344CB8AC3E}">
        <p14:creationId xmlns:p14="http://schemas.microsoft.com/office/powerpoint/2010/main" val="410746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1</a:t>
            </a:fld>
            <a:endParaRPr lang="en-US" altLang="en-US" sz="1200"/>
          </a:p>
        </p:txBody>
      </p:sp>
    </p:spTree>
    <p:extLst>
      <p:ext uri="{BB962C8B-B14F-4D97-AF65-F5344CB8AC3E}">
        <p14:creationId xmlns:p14="http://schemas.microsoft.com/office/powerpoint/2010/main" val="2933333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25</a:t>
            </a:fld>
            <a:endParaRPr lang="en-US" altLang="en-US" sz="1200"/>
          </a:p>
        </p:txBody>
      </p:sp>
    </p:spTree>
    <p:extLst>
      <p:ext uri="{BB962C8B-B14F-4D97-AF65-F5344CB8AC3E}">
        <p14:creationId xmlns:p14="http://schemas.microsoft.com/office/powerpoint/2010/main" val="331805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cs typeface="Arial" panose="020B0604020202020204" pitchFamily="34" charset="0"/>
              </a:rPr>
              <a:t>At the end of the project our aim is to provide a clear description of the predictability of climate predictions at different time scales assessing the evolution of this predictability in different European regions. Rather than coming up with complex estimates of different characteristics of forecast skill and reliability whose relevance strongly depends on the specific application the preliminary results illustrated, in this deliverable we are going to be included in an easy interpretive and user-friendly example for an end user. This could be a similar tool to the information developed by </a:t>
            </a:r>
            <a:r>
              <a:rPr lang="en-US" sz="1200" dirty="0" err="1" smtClean="0">
                <a:solidFill>
                  <a:schemeClr val="bg1"/>
                </a:solidFill>
                <a:cs typeface="Arial" panose="020B0604020202020204" pitchFamily="34" charset="0"/>
              </a:rPr>
              <a:t>Weisheimer</a:t>
            </a:r>
            <a:r>
              <a:rPr lang="en-US" sz="1200" dirty="0" smtClean="0">
                <a:solidFill>
                  <a:schemeClr val="bg1"/>
                </a:solidFill>
                <a:cs typeface="Arial" panose="020B0604020202020204" pitchFamily="34" charset="0"/>
              </a:rPr>
              <a:t> and Palmer (2014) for precipitation and temperature seasonal forecasts (Figure 16), but for near-surface wind speed at sub-seasonal to decadal timescales and focusing in different European regions. </a:t>
            </a: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26</a:t>
            </a:fld>
            <a:endParaRPr lang="en-US" altLang="en-US" sz="1200"/>
          </a:p>
        </p:txBody>
      </p:sp>
    </p:spTree>
    <p:extLst>
      <p:ext uri="{BB962C8B-B14F-4D97-AF65-F5344CB8AC3E}">
        <p14:creationId xmlns:p14="http://schemas.microsoft.com/office/powerpoint/2010/main" val="28129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pitchFamily="-84" charset="0"/>
                <a:ea typeface="ＭＳ Ｐゴシック" pitchFamily="34" charset="-128"/>
              </a:rPr>
              <a:t>Simple diagram illustrating the initialization and production of the multi-model </a:t>
            </a:r>
            <a:r>
              <a:rPr lang="en-US" altLang="en-US" dirty="0" err="1" smtClean="0">
                <a:latin typeface="Times" pitchFamily="-84" charset="0"/>
                <a:ea typeface="ＭＳ Ｐゴシック" pitchFamily="34" charset="-128"/>
              </a:rPr>
              <a:t>hindcasts</a:t>
            </a:r>
            <a:r>
              <a:rPr lang="en-US" altLang="en-US" dirty="0" smtClean="0">
                <a:latin typeface="Times" pitchFamily="-84" charset="0"/>
                <a:ea typeface="ＭＳ Ｐゴシック" pitchFamily="34" charset="-128"/>
              </a:rPr>
              <a:t>.</a:t>
            </a:r>
          </a:p>
          <a:p>
            <a:endParaRPr lang="es-ES" altLang="en-US" dirty="0" smtClean="0">
              <a:ea typeface="ＭＳ Ｐゴシック" pitchFamily="34"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F6EE2BD-FF4D-478E-9D9C-6F846D4BABEB}" type="slidenum">
              <a:rPr lang="en-US" altLang="en-US" sz="1200"/>
              <a:pPr eaLnBrk="1" hangingPunct="1"/>
              <a:t>32</a:t>
            </a:fld>
            <a:endParaRPr lang="en-US" altLang="en-US" sz="1200"/>
          </a:p>
        </p:txBody>
      </p:sp>
    </p:spTree>
    <p:extLst>
      <p:ext uri="{BB962C8B-B14F-4D97-AF65-F5344CB8AC3E}">
        <p14:creationId xmlns:p14="http://schemas.microsoft.com/office/powerpoint/2010/main" val="9603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AE2E96-48C4-4EEE-BC28-21354B72259E}" type="slidenum">
              <a:rPr lang="en-US" altLang="en-US" sz="1200"/>
              <a:pPr eaLnBrk="1" hangingPunct="1"/>
              <a:t>33</a:t>
            </a:fld>
            <a:endParaRPr lang="en-US" altLang="en-US" sz="1200"/>
          </a:p>
        </p:txBody>
      </p:sp>
    </p:spTree>
    <p:extLst>
      <p:ext uri="{BB962C8B-B14F-4D97-AF65-F5344CB8AC3E}">
        <p14:creationId xmlns:p14="http://schemas.microsoft.com/office/powerpoint/2010/main" val="57753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647035-D843-4D6F-BB49-B26E7DD8554E}" type="slidenum">
              <a:rPr lang="en-US" altLang="en-US" sz="1200"/>
              <a:pPr eaLnBrk="1" hangingPunct="1"/>
              <a:t>34</a:t>
            </a:fld>
            <a:endParaRPr lang="en-US" altLang="en-US" sz="1200"/>
          </a:p>
        </p:txBody>
      </p:sp>
    </p:spTree>
    <p:extLst>
      <p:ext uri="{BB962C8B-B14F-4D97-AF65-F5344CB8AC3E}">
        <p14:creationId xmlns:p14="http://schemas.microsoft.com/office/powerpoint/2010/main" val="207162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8C4772-E1D6-4C1C-9EFF-A503A386F41D}" type="slidenum">
              <a:rPr lang="en-US" altLang="en-US" sz="1200"/>
              <a:pPr eaLnBrk="1" hangingPunct="1"/>
              <a:t>35</a:t>
            </a:fld>
            <a:endParaRPr lang="en-US" altLang="en-US" sz="1200"/>
          </a:p>
        </p:txBody>
      </p:sp>
    </p:spTree>
    <p:extLst>
      <p:ext uri="{BB962C8B-B14F-4D97-AF65-F5344CB8AC3E}">
        <p14:creationId xmlns:p14="http://schemas.microsoft.com/office/powerpoint/2010/main" val="661836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72DF41-F6D7-4F28-AEF6-4C1505A155A2}" type="slidenum">
              <a:rPr lang="en-US" altLang="en-US" sz="1200"/>
              <a:pPr eaLnBrk="1" hangingPunct="1"/>
              <a:t>36</a:t>
            </a:fld>
            <a:endParaRPr lang="en-US" altLang="en-US" sz="1200"/>
          </a:p>
        </p:txBody>
      </p:sp>
    </p:spTree>
    <p:extLst>
      <p:ext uri="{BB962C8B-B14F-4D97-AF65-F5344CB8AC3E}">
        <p14:creationId xmlns:p14="http://schemas.microsoft.com/office/powerpoint/2010/main" val="5774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778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F308C4-8381-47F9-BE3C-D364AD1A4A60}" type="slidenum">
              <a:rPr lang="en-US" altLang="en-US" sz="1200"/>
              <a:pPr eaLnBrk="1" hangingPunct="1"/>
              <a:t>37</a:t>
            </a:fld>
            <a:endParaRPr lang="en-US" altLang="en-US" sz="1200"/>
          </a:p>
        </p:txBody>
      </p:sp>
    </p:spTree>
    <p:extLst>
      <p:ext uri="{BB962C8B-B14F-4D97-AF65-F5344CB8AC3E}">
        <p14:creationId xmlns:p14="http://schemas.microsoft.com/office/powerpoint/2010/main" val="339036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b="1" dirty="0" err="1" smtClean="0">
                <a:ea typeface="ＭＳ Ｐゴシック" pitchFamily="34" charset="-128"/>
              </a:rPr>
              <a:t>Schematic</a:t>
            </a:r>
            <a:r>
              <a:rPr lang="es-ES" altLang="en-US" b="1" dirty="0" smtClean="0">
                <a:ea typeface="ＭＳ Ｐゴシック" pitchFamily="34" charset="-128"/>
              </a:rPr>
              <a:t> </a:t>
            </a:r>
            <a:r>
              <a:rPr lang="es-ES" altLang="en-US" b="1" dirty="0" err="1" smtClean="0">
                <a:ea typeface="ＭＳ Ｐゴシック" pitchFamily="34" charset="-128"/>
              </a:rPr>
              <a:t>illustrating</a:t>
            </a:r>
            <a:r>
              <a:rPr lang="es-ES" altLang="en-US" b="1" dirty="0" smtClean="0">
                <a:ea typeface="ＭＳ Ｐゴシック" pitchFamily="34" charset="-128"/>
              </a:rPr>
              <a:t> </a:t>
            </a:r>
            <a:r>
              <a:rPr lang="es-ES" altLang="en-US" b="1" dirty="0" err="1" smtClean="0">
                <a:ea typeface="ＭＳ Ｐゴシック" pitchFamily="34" charset="-128"/>
              </a:rPr>
              <a:t>progression</a:t>
            </a:r>
            <a:r>
              <a:rPr lang="es-ES" altLang="en-US" b="1" dirty="0" smtClean="0">
                <a:ea typeface="ＭＳ Ｐゴシック" pitchFamily="34" charset="-128"/>
              </a:rPr>
              <a:t> </a:t>
            </a:r>
            <a:r>
              <a:rPr lang="es-ES" altLang="en-US" b="1" dirty="0" err="1" smtClean="0">
                <a:ea typeface="ＭＳ Ｐゴシック" pitchFamily="34" charset="-128"/>
              </a:rPr>
              <a:t>from</a:t>
            </a:r>
            <a:r>
              <a:rPr lang="es-ES" altLang="en-US" b="1" dirty="0" smtClean="0">
                <a:ea typeface="ＭＳ Ｐゴシック" pitchFamily="34" charset="-128"/>
              </a:rPr>
              <a:t> </a:t>
            </a:r>
            <a:r>
              <a:rPr lang="es-ES" altLang="en-US" b="1" dirty="0" err="1" smtClean="0">
                <a:ea typeface="ＭＳ Ｐゴシック" pitchFamily="34" charset="-128"/>
              </a:rPr>
              <a:t>initial</a:t>
            </a:r>
            <a:r>
              <a:rPr lang="es-ES" altLang="en-US" b="1" dirty="0" smtClean="0">
                <a:ea typeface="ＭＳ Ｐゴシック" pitchFamily="34" charset="-128"/>
              </a:rPr>
              <a:t> </a:t>
            </a:r>
            <a:r>
              <a:rPr lang="es-ES" altLang="en-US" b="1" dirty="0" err="1" smtClean="0">
                <a:ea typeface="ＭＳ Ｐゴシック" pitchFamily="34" charset="-128"/>
              </a:rPr>
              <a:t>value</a:t>
            </a:r>
            <a:r>
              <a:rPr lang="es-ES" altLang="en-US" b="1" dirty="0" smtClean="0">
                <a:ea typeface="ＭＳ Ｐゴシック" pitchFamily="34" charset="-128"/>
              </a:rPr>
              <a:t> </a:t>
            </a:r>
            <a:r>
              <a:rPr lang="es-ES" altLang="en-US" b="1" dirty="0" err="1" smtClean="0">
                <a:ea typeface="ＭＳ Ｐゴシック" pitchFamily="34" charset="-128"/>
              </a:rPr>
              <a:t>problems</a:t>
            </a:r>
            <a:r>
              <a:rPr lang="es-ES" altLang="en-US" b="1" dirty="0" smtClean="0">
                <a:ea typeface="ＭＳ Ｐゴシック" pitchFamily="34" charset="-128"/>
              </a:rPr>
              <a:t> </a:t>
            </a:r>
            <a:r>
              <a:rPr lang="es-ES" altLang="en-US" b="1" dirty="0" err="1" smtClean="0">
                <a:ea typeface="ＭＳ Ｐゴシック" pitchFamily="34" charset="-128"/>
              </a:rPr>
              <a:t>with</a:t>
            </a:r>
            <a:r>
              <a:rPr lang="es-ES" altLang="en-US" b="1" dirty="0" smtClean="0">
                <a:ea typeface="ＭＳ Ｐゴシック" pitchFamily="34" charset="-128"/>
              </a:rPr>
              <a:t> </a:t>
            </a:r>
            <a:r>
              <a:rPr lang="es-ES" altLang="en-US" b="1" dirty="0" err="1" smtClean="0">
                <a:ea typeface="ＭＳ Ｐゴシック" pitchFamily="34" charset="-128"/>
              </a:rPr>
              <a:t>daily</a:t>
            </a:r>
            <a:r>
              <a:rPr lang="es-ES" altLang="en-US" b="1" dirty="0" smtClean="0">
                <a:ea typeface="ＭＳ Ｐゴシック" pitchFamily="34" charset="-128"/>
              </a:rPr>
              <a:t> </a:t>
            </a:r>
            <a:r>
              <a:rPr lang="es-ES" altLang="en-US" b="1" dirty="0" err="1" smtClean="0">
                <a:ea typeface="ＭＳ Ｐゴシック" pitchFamily="34" charset="-128"/>
              </a:rPr>
              <a:t>weather</a:t>
            </a:r>
            <a:r>
              <a:rPr lang="es-ES" altLang="en-US" b="1" dirty="0" smtClean="0">
                <a:ea typeface="ＭＳ Ｐゴシック" pitchFamily="34" charset="-128"/>
              </a:rPr>
              <a:t> </a:t>
            </a:r>
            <a:r>
              <a:rPr lang="es-ES" altLang="en-US" b="1" dirty="0" err="1" smtClean="0">
                <a:ea typeface="ＭＳ Ｐゴシック" pitchFamily="34" charset="-128"/>
              </a:rPr>
              <a:t>forecasts</a:t>
            </a:r>
            <a:r>
              <a:rPr lang="es-ES" altLang="en-US" b="1" dirty="0" smtClean="0">
                <a:ea typeface="ＭＳ Ｐゴシック" pitchFamily="34" charset="-128"/>
              </a:rPr>
              <a:t> at </a:t>
            </a:r>
            <a:r>
              <a:rPr lang="es-ES" altLang="en-US" b="1" dirty="0" err="1" smtClean="0">
                <a:ea typeface="ＭＳ Ｐゴシック" pitchFamily="34" charset="-128"/>
              </a:rPr>
              <a:t>one</a:t>
            </a:r>
            <a:r>
              <a:rPr lang="es-ES" altLang="en-US" b="1" dirty="0" smtClean="0">
                <a:ea typeface="ＭＳ Ｐゴシック" pitchFamily="34" charset="-128"/>
              </a:rPr>
              <a:t> </a:t>
            </a:r>
            <a:r>
              <a:rPr lang="es-ES" altLang="en-US" b="1" dirty="0" err="1" smtClean="0">
                <a:ea typeface="ＭＳ Ｐゴシック" pitchFamily="34" charset="-128"/>
              </a:rPr>
              <a:t>end</a:t>
            </a:r>
            <a:r>
              <a:rPr lang="es-ES" altLang="en-US" b="1" dirty="0" smtClean="0">
                <a:ea typeface="ＭＳ Ｐゴシック" pitchFamily="34" charset="-128"/>
              </a:rPr>
              <a:t>, and </a:t>
            </a:r>
            <a:r>
              <a:rPr lang="es-ES" altLang="en-US" b="1" dirty="0" err="1" smtClean="0">
                <a:ea typeface="ＭＳ Ｐゴシック" pitchFamily="34" charset="-128"/>
              </a:rPr>
              <a:t>multidecadal</a:t>
            </a:r>
            <a:r>
              <a:rPr lang="es-ES" altLang="en-US" b="1" dirty="0" smtClean="0">
                <a:ea typeface="ＭＳ Ｐゴシック" pitchFamily="34" charset="-128"/>
              </a:rPr>
              <a:t> to </a:t>
            </a:r>
            <a:r>
              <a:rPr lang="es-ES" altLang="en-US" b="1" dirty="0" err="1" smtClean="0">
                <a:ea typeface="ＭＳ Ｐゴシック" pitchFamily="34" charset="-128"/>
              </a:rPr>
              <a:t>century</a:t>
            </a:r>
            <a:r>
              <a:rPr lang="es-ES" altLang="en-US" b="1" dirty="0" smtClean="0">
                <a:ea typeface="ＭＳ Ｐゴシック" pitchFamily="34" charset="-128"/>
              </a:rPr>
              <a:t> </a:t>
            </a:r>
            <a:r>
              <a:rPr lang="es-ES" altLang="en-US" b="1" dirty="0" err="1" smtClean="0">
                <a:ea typeface="ＭＳ Ｐゴシック" pitchFamily="34" charset="-128"/>
              </a:rPr>
              <a:t>projections</a:t>
            </a:r>
            <a:r>
              <a:rPr lang="es-ES" altLang="en-US" b="1" dirty="0" smtClean="0">
                <a:ea typeface="ＭＳ Ｐゴシック" pitchFamily="34" charset="-128"/>
              </a:rPr>
              <a:t> as a </a:t>
            </a:r>
            <a:r>
              <a:rPr lang="es-ES" altLang="en-US" b="1" dirty="0" err="1" smtClean="0">
                <a:ea typeface="ＭＳ Ｐゴシック" pitchFamily="34" charset="-128"/>
              </a:rPr>
              <a:t>forced</a:t>
            </a:r>
            <a:r>
              <a:rPr lang="es-ES" altLang="en-US" b="1" dirty="0" smtClean="0">
                <a:ea typeface="ＭＳ Ｐゴシック" pitchFamily="34" charset="-128"/>
              </a:rPr>
              <a:t> </a:t>
            </a:r>
            <a:r>
              <a:rPr lang="es-ES" altLang="en-US" b="1" dirty="0" err="1" smtClean="0">
                <a:ea typeface="ＭＳ Ｐゴシック" pitchFamily="34" charset="-128"/>
              </a:rPr>
              <a:t>boundary</a:t>
            </a:r>
            <a:r>
              <a:rPr lang="es-ES" altLang="en-US" b="1" dirty="0" smtClean="0">
                <a:ea typeface="ＭＳ Ｐゴシック" pitchFamily="34" charset="-128"/>
              </a:rPr>
              <a:t> </a:t>
            </a:r>
            <a:r>
              <a:rPr lang="es-ES" altLang="en-US" b="1" dirty="0" err="1" smtClean="0">
                <a:ea typeface="ＭＳ Ｐゴシック" pitchFamily="34" charset="-128"/>
              </a:rPr>
              <a:t>condition</a:t>
            </a:r>
            <a:r>
              <a:rPr lang="es-ES" altLang="en-US" b="1" dirty="0" smtClean="0">
                <a:ea typeface="ＭＳ Ｐゴシック" pitchFamily="34" charset="-128"/>
              </a:rPr>
              <a:t> </a:t>
            </a:r>
            <a:r>
              <a:rPr lang="es-ES" altLang="en-US" b="1" dirty="0" err="1" smtClean="0">
                <a:ea typeface="ＭＳ Ｐゴシック" pitchFamily="34" charset="-128"/>
              </a:rPr>
              <a:t>problem</a:t>
            </a:r>
            <a:r>
              <a:rPr lang="es-ES" altLang="en-US" b="1" dirty="0" smtClean="0">
                <a:ea typeface="ＭＳ Ｐゴシック" pitchFamily="34" charset="-128"/>
              </a:rPr>
              <a:t> at </a:t>
            </a:r>
            <a:r>
              <a:rPr lang="es-ES" altLang="en-US" b="1" dirty="0" err="1" smtClean="0">
                <a:ea typeface="ＭＳ Ｐゴシック" pitchFamily="34" charset="-128"/>
              </a:rPr>
              <a:t>the</a:t>
            </a:r>
            <a:r>
              <a:rPr lang="es-ES" altLang="en-US" b="1" dirty="0" smtClean="0">
                <a:ea typeface="ＭＳ Ｐゴシック" pitchFamily="34" charset="-128"/>
              </a:rPr>
              <a:t> </a:t>
            </a:r>
            <a:r>
              <a:rPr lang="es-ES" altLang="en-US" b="1" dirty="0" err="1" smtClean="0">
                <a:ea typeface="ＭＳ Ｐゴシック" pitchFamily="34" charset="-128"/>
              </a:rPr>
              <a:t>other</a:t>
            </a:r>
            <a:r>
              <a:rPr lang="es-ES" altLang="en-US" b="1" dirty="0" smtClean="0">
                <a:ea typeface="ＭＳ Ｐゴシック" pitchFamily="34" charset="-128"/>
              </a:rPr>
              <a:t>, </a:t>
            </a:r>
            <a:r>
              <a:rPr lang="es-ES" altLang="en-US" b="1" dirty="0" err="1" smtClean="0">
                <a:ea typeface="ＭＳ Ｐゴシック" pitchFamily="34" charset="-128"/>
              </a:rPr>
              <a:t>with</a:t>
            </a:r>
            <a:r>
              <a:rPr lang="es-ES" altLang="en-US" b="1" dirty="0" smtClean="0">
                <a:ea typeface="ＭＳ Ｐゴシック" pitchFamily="34" charset="-128"/>
              </a:rPr>
              <a:t> </a:t>
            </a:r>
            <a:r>
              <a:rPr lang="es-ES" altLang="en-US" b="1" dirty="0" err="1" smtClean="0">
                <a:ea typeface="ＭＳ Ｐゴシック" pitchFamily="34" charset="-128"/>
              </a:rPr>
              <a:t>seasonal</a:t>
            </a:r>
            <a:r>
              <a:rPr lang="es-ES" altLang="en-US" b="1" dirty="0" smtClean="0">
                <a:ea typeface="ＭＳ Ｐゴシック" pitchFamily="34" charset="-128"/>
              </a:rPr>
              <a:t> and </a:t>
            </a:r>
            <a:r>
              <a:rPr lang="es-ES" altLang="en-US" b="1" dirty="0" err="1" smtClean="0">
                <a:ea typeface="ＭＳ Ｐゴシック" pitchFamily="34" charset="-128"/>
              </a:rPr>
              <a:t>decadal</a:t>
            </a:r>
            <a:r>
              <a:rPr lang="es-ES" altLang="en-US" b="1" dirty="0" smtClean="0">
                <a:ea typeface="ＭＳ Ｐゴシック" pitchFamily="34" charset="-128"/>
              </a:rPr>
              <a:t> </a:t>
            </a:r>
            <a:r>
              <a:rPr lang="es-ES" altLang="en-US" b="1" dirty="0" err="1" smtClean="0">
                <a:ea typeface="ＭＳ Ｐゴシック" pitchFamily="34" charset="-128"/>
              </a:rPr>
              <a:t>prediction</a:t>
            </a:r>
            <a:r>
              <a:rPr lang="es-ES" altLang="en-US" b="1" dirty="0" smtClean="0">
                <a:ea typeface="ＭＳ Ｐゴシック" pitchFamily="34" charset="-128"/>
              </a:rPr>
              <a:t> in </a:t>
            </a:r>
            <a:r>
              <a:rPr lang="es-ES" altLang="en-US" b="1" dirty="0" err="1" smtClean="0">
                <a:ea typeface="ＭＳ Ｐゴシック" pitchFamily="34" charset="-128"/>
              </a:rPr>
              <a:t>between</a:t>
            </a:r>
            <a:r>
              <a:rPr lang="es-ES" altLang="en-US" b="1" dirty="0" smtClean="0">
                <a:ea typeface="ＭＳ Ｐゴシック" pitchFamily="34" charset="-128"/>
              </a:rPr>
              <a:t>. </a:t>
            </a:r>
            <a:endParaRPr lang="es-ES" altLang="en-US" dirty="0" smtClean="0">
              <a:ea typeface="ＭＳ Ｐゴシック" pitchFamily="34" charset="-128"/>
            </a:endParaRPr>
          </a:p>
          <a:p>
            <a:endParaRPr lang="es-E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ea typeface="ＭＳ Ｐゴシック" pitchFamily="34" charset="-128"/>
                <a:cs typeface="Arial" pitchFamily="34" charset="0"/>
              </a:rPr>
              <a:t>Progression from initial-value problems with weather forecasting at one end and multi-decadal to century projections as a forced boundary condition problem at the other, with climate prediction (</a:t>
            </a:r>
            <a:r>
              <a:rPr lang="en-GB" altLang="en-US" dirty="0" smtClean="0">
                <a:solidFill>
                  <a:srgbClr val="004990"/>
                </a:solidFill>
                <a:ea typeface="ＭＳ Ｐゴシック" pitchFamily="34" charset="-128"/>
                <a:cs typeface="Arial" pitchFamily="34" charset="0"/>
              </a:rPr>
              <a:t>sub-seasonal,</a:t>
            </a:r>
            <a:r>
              <a:rPr lang="en-GB" altLang="en-US" dirty="0" smtClean="0">
                <a:solidFill>
                  <a:srgbClr val="FF0000"/>
                </a:solidFill>
                <a:ea typeface="ＭＳ Ｐゴシック" pitchFamily="34" charset="-128"/>
                <a:cs typeface="Arial" pitchFamily="34" charset="0"/>
              </a:rPr>
              <a:t> seasonal </a:t>
            </a:r>
            <a:r>
              <a:rPr lang="en-GB" altLang="en-US" dirty="0" smtClean="0">
                <a:solidFill>
                  <a:srgbClr val="004990"/>
                </a:solidFill>
                <a:ea typeface="ＭＳ Ｐゴシック" pitchFamily="34" charset="-128"/>
                <a:cs typeface="Arial" pitchFamily="34" charset="0"/>
              </a:rPr>
              <a:t>and decadal</a:t>
            </a:r>
            <a:r>
              <a:rPr lang="en-GB" altLang="en-US" dirty="0" smtClean="0">
                <a:ea typeface="ＭＳ Ｐゴシック" pitchFamily="34" charset="-128"/>
                <a:cs typeface="Arial" pitchFamily="34" charset="0"/>
              </a:rPr>
              <a:t>) in the middle. Prediction involves initialization and systematic comparison with a </a:t>
            </a:r>
            <a:r>
              <a:rPr lang="en-GB" altLang="en-US" dirty="0" smtClean="0">
                <a:solidFill>
                  <a:schemeClr val="tx2"/>
                </a:solidFill>
                <a:ea typeface="ＭＳ Ｐゴシック" pitchFamily="34" charset="-128"/>
                <a:cs typeface="Arial" pitchFamily="34" charset="0"/>
              </a:rPr>
              <a:t>simultaneous </a:t>
            </a:r>
            <a:r>
              <a:rPr lang="en-GB" altLang="en-US" dirty="0" smtClean="0">
                <a:ea typeface="ＭＳ Ｐゴシック" pitchFamily="34" charset="-128"/>
                <a:cs typeface="Arial" pitchFamily="34" charset="0"/>
              </a:rPr>
              <a:t>reference</a:t>
            </a: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a:t>
            </a:fld>
            <a:endParaRPr lang="en-US" altLang="en-US" sz="1200"/>
          </a:p>
        </p:txBody>
      </p:sp>
    </p:spTree>
    <p:extLst>
      <p:ext uri="{BB962C8B-B14F-4D97-AF65-F5344CB8AC3E}">
        <p14:creationId xmlns:p14="http://schemas.microsoft.com/office/powerpoint/2010/main" val="416980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While the energy sector has routinely been using weather forecast out up to 15 days (</a:t>
            </a:r>
            <a:r>
              <a:rPr lang="en-GB" sz="1200" kern="1200" dirty="0" err="1" smtClean="0">
                <a:solidFill>
                  <a:schemeClr val="tx1"/>
                </a:solidFill>
                <a:effectLst/>
                <a:latin typeface="+mn-lt"/>
                <a:ea typeface="ＭＳ Ｐゴシック" charset="0"/>
                <a:cs typeface="ＭＳ Ｐゴシック" charset="0"/>
              </a:rPr>
              <a:t>Dubus</a:t>
            </a:r>
            <a:r>
              <a:rPr lang="en-GB" sz="1200" kern="1200" dirty="0" smtClean="0">
                <a:solidFill>
                  <a:schemeClr val="tx1"/>
                </a:solidFill>
                <a:effectLst/>
                <a:latin typeface="+mn-lt"/>
                <a:ea typeface="ＭＳ Ｐゴシック" charset="0"/>
                <a:cs typeface="ＭＳ Ｐゴシック" charset="0"/>
              </a:rPr>
              <a:t>, 2010), beyond this time horizon, climatological data (typically 30-years averages) are used. A common assumption in this method is that future conditions will be similar to past conditions. This assumption entails two inherent shortcomings. The first one is that past conditions can be highly variable, which can make them of limited use when guessing the future. The second one is that climatology cannot predict events which have never happened before, i.e. extreme events, which can be particularly harmful and whose prediction is of special interest for stakeholders. Our knowledge of climatology is based on a finite sample of past events. This sample is limited in time, and doesn’t need to be fully representative of what can happen. Moreover, a climatological approach does not take into account changes in atmospheric dynamics, such as those caused by climate change. Climate change may render past conditions useless for predicting future events, as they may no longer hold true.</a:t>
            </a:r>
            <a:endParaRPr lang="en-US" sz="1200" kern="1200" dirty="0" smtClean="0">
              <a:solidFill>
                <a:schemeClr val="tx1"/>
              </a:solidFill>
              <a:effectLst/>
              <a:latin typeface="+mn-lt"/>
              <a:ea typeface="ＭＳ Ｐゴシック" charset="0"/>
              <a:cs typeface="ＭＳ Ｐゴシック" charset="0"/>
            </a:endParaRP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3</a:t>
            </a:fld>
            <a:endParaRPr lang="en-US" altLang="en-US" sz="1200"/>
          </a:p>
        </p:txBody>
      </p:sp>
    </p:spTree>
    <p:extLst>
      <p:ext uri="{BB962C8B-B14F-4D97-AF65-F5344CB8AC3E}">
        <p14:creationId xmlns:p14="http://schemas.microsoft.com/office/powerpoint/2010/main" val="81076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0"/>
                <a:cs typeface="ＭＳ Ｐゴシック" charset="0"/>
              </a:rPr>
              <a:t>During the summer of 2003, Europe experienced a</a:t>
            </a:r>
          </a:p>
          <a:p>
            <a:r>
              <a:rPr lang="en-US" sz="1200" b="0" i="0" u="none" strike="noStrike" kern="1200" baseline="0" dirty="0" smtClean="0">
                <a:solidFill>
                  <a:schemeClr val="tx1"/>
                </a:solidFill>
                <a:latin typeface="+mn-lt"/>
                <a:ea typeface="ＭＳ Ｐゴシック" charset="0"/>
                <a:cs typeface="ＭＳ Ｐゴシック" charset="0"/>
              </a:rPr>
              <a:t>strong heat wave. June–August (JJA) temperature</a:t>
            </a:r>
          </a:p>
          <a:p>
            <a:r>
              <a:rPr lang="en-US" sz="1200" b="0" i="0" u="none" strike="noStrike" kern="1200" baseline="0" dirty="0" smtClean="0">
                <a:solidFill>
                  <a:schemeClr val="tx1"/>
                </a:solidFill>
                <a:latin typeface="+mn-lt"/>
                <a:ea typeface="ＭＳ Ｐゴシック" charset="0"/>
                <a:cs typeface="ＭＳ Ｐゴシック" charset="0"/>
              </a:rPr>
              <a:t>anomalies peaked at over 4 K (and five standard deviations)</a:t>
            </a:r>
          </a:p>
          <a:p>
            <a:r>
              <a:rPr lang="en-US" sz="1200" b="0" i="0" u="none" strike="noStrike" kern="1200" baseline="0" dirty="0" smtClean="0">
                <a:solidFill>
                  <a:schemeClr val="tx1"/>
                </a:solidFill>
                <a:latin typeface="+mn-lt"/>
                <a:ea typeface="ＭＳ Ｐゴシック" charset="0"/>
                <a:cs typeface="ＭＳ Ｐゴシック" charset="0"/>
              </a:rPr>
              <a:t>above the 30-yr mean over France and Switzerland</a:t>
            </a:r>
          </a:p>
          <a:p>
            <a:r>
              <a:rPr lang="en-US" sz="1200" b="0" i="0" u="none" strike="noStrike" kern="1200" baseline="0" dirty="0" smtClean="0">
                <a:solidFill>
                  <a:schemeClr val="tx1"/>
                </a:solidFill>
                <a:latin typeface="+mn-lt"/>
                <a:ea typeface="ＭＳ Ｐゴシック" charset="0"/>
                <a:cs typeface="ＭＳ Ｐゴシック" charset="0"/>
              </a:rPr>
              <a:t>(</a:t>
            </a:r>
            <a:r>
              <a:rPr lang="en-US" sz="1200" b="0" i="0" u="none" strike="noStrike" kern="1200" baseline="0" dirty="0" err="1" smtClean="0">
                <a:solidFill>
                  <a:schemeClr val="tx1"/>
                </a:solidFill>
                <a:latin typeface="+mn-lt"/>
                <a:ea typeface="ＭＳ Ｐゴシック" charset="0"/>
                <a:cs typeface="ＭＳ Ｐゴシック" charset="0"/>
              </a:rPr>
              <a:t>Schär</a:t>
            </a:r>
            <a:r>
              <a:rPr lang="en-US" sz="1200" b="0" i="0" u="none" strike="noStrike" kern="1200" baseline="0" dirty="0" smtClean="0">
                <a:solidFill>
                  <a:schemeClr val="tx1"/>
                </a:solidFill>
                <a:latin typeface="+mn-lt"/>
                <a:ea typeface="ＭＳ Ｐゴシック" charset="0"/>
                <a:cs typeface="ＭＳ Ｐゴシック" charset="0"/>
              </a:rPr>
              <a:t> et al. 2004). European rainfall was also</a:t>
            </a:r>
          </a:p>
          <a:p>
            <a:r>
              <a:rPr lang="en-US" sz="1200" b="0" i="0" u="none" strike="noStrike" kern="1200" baseline="0" dirty="0" smtClean="0">
                <a:solidFill>
                  <a:schemeClr val="tx1"/>
                </a:solidFill>
                <a:latin typeface="+mn-lt"/>
                <a:ea typeface="ＭＳ Ｐゴシック" charset="0"/>
                <a:cs typeface="ＭＳ Ｐゴシック" charset="0"/>
              </a:rPr>
              <a:t>reduced, particularly over southern France. The heat</a:t>
            </a:r>
          </a:p>
          <a:p>
            <a:r>
              <a:rPr lang="en-US" sz="1200" b="0" i="0" u="none" strike="noStrike" kern="1200" baseline="0" dirty="0" smtClean="0">
                <a:solidFill>
                  <a:schemeClr val="tx1"/>
                </a:solidFill>
                <a:latin typeface="+mn-lt"/>
                <a:ea typeface="ＭＳ Ｐゴシック" charset="0"/>
                <a:cs typeface="ＭＳ Ｐゴシック" charset="0"/>
              </a:rPr>
              <a:t>wave was apparently responsible for (or at least accelerated)</a:t>
            </a:r>
          </a:p>
          <a:p>
            <a:r>
              <a:rPr lang="en-US" sz="1200" b="0" i="0" u="none" strike="noStrike" kern="1200" baseline="0" dirty="0" smtClean="0">
                <a:solidFill>
                  <a:schemeClr val="tx1"/>
                </a:solidFill>
                <a:latin typeface="+mn-lt"/>
                <a:ea typeface="ＭＳ Ｐゴシック" charset="0"/>
                <a:cs typeface="ＭＳ Ｐゴシック" charset="0"/>
              </a:rPr>
              <a:t>the deaths of nearly 15 000 people in France</a:t>
            </a:r>
          </a:p>
          <a:p>
            <a:r>
              <a:rPr lang="en-US" sz="1200" b="0" i="0" u="none" strike="noStrike" kern="1200" baseline="0" dirty="0" smtClean="0">
                <a:solidFill>
                  <a:schemeClr val="tx1"/>
                </a:solidFill>
                <a:latin typeface="+mn-lt"/>
                <a:ea typeface="ＭＳ Ｐゴシック" charset="0"/>
                <a:cs typeface="ＭＳ Ｐゴシック" charset="0"/>
              </a:rPr>
              <a:t>alone, caused billions of euros in damage to crops, and</a:t>
            </a:r>
          </a:p>
          <a:p>
            <a:r>
              <a:rPr lang="en-US" sz="1200" b="0" i="0" u="none" strike="noStrike" kern="1200" baseline="0" dirty="0" smtClean="0">
                <a:solidFill>
                  <a:schemeClr val="tx1"/>
                </a:solidFill>
                <a:latin typeface="+mn-lt"/>
                <a:ea typeface="ＭＳ Ｐゴシック" charset="0"/>
                <a:cs typeface="ＭＳ Ｐゴシック" charset="0"/>
              </a:rPr>
              <a:t>had detrimental impacts on metropolitan pollution levels</a:t>
            </a:r>
          </a:p>
          <a:p>
            <a:r>
              <a:rPr lang="en-US" sz="1200" b="0" i="0" u="none" strike="noStrike" kern="1200" baseline="0" dirty="0" smtClean="0">
                <a:solidFill>
                  <a:schemeClr val="tx1"/>
                </a:solidFill>
                <a:latin typeface="+mn-lt"/>
                <a:ea typeface="ＭＳ Ｐゴシック" charset="0"/>
                <a:cs typeface="ＭＳ Ｐゴシック" charset="0"/>
              </a:rPr>
              <a:t>and alpine glaciers.</a:t>
            </a:r>
          </a:p>
          <a:p>
            <a:r>
              <a:rPr lang="en-US" sz="1200" b="0" i="0" u="none" strike="noStrike" kern="1200" baseline="0" dirty="0" smtClean="0">
                <a:solidFill>
                  <a:schemeClr val="tx1"/>
                </a:solidFill>
                <a:latin typeface="+mn-lt"/>
                <a:ea typeface="ＭＳ Ｐゴシック" charset="0"/>
                <a:cs typeface="ＭＳ Ｐゴシック" charset="0"/>
              </a:rPr>
              <a:t>Here, we will examine this particular</a:t>
            </a:r>
          </a:p>
          <a:p>
            <a:r>
              <a:rPr lang="en-US" sz="1200" b="0" i="0" u="none" strike="noStrike" kern="1200" baseline="0" dirty="0" smtClean="0">
                <a:solidFill>
                  <a:schemeClr val="tx1"/>
                </a:solidFill>
                <a:latin typeface="+mn-lt"/>
                <a:ea typeface="ＭＳ Ｐゴシック" charset="0"/>
                <a:cs typeface="ＭＳ Ｐゴシック" charset="0"/>
              </a:rPr>
              <a:t>case study because it is of interest in itself and</a:t>
            </a:r>
          </a:p>
          <a:p>
            <a:r>
              <a:rPr lang="en-US" sz="1200" b="0" i="0" u="none" strike="noStrike" kern="1200" baseline="0" dirty="0" smtClean="0">
                <a:solidFill>
                  <a:schemeClr val="tx1"/>
                </a:solidFill>
                <a:latin typeface="+mn-lt"/>
                <a:ea typeface="ＭＳ Ｐゴシック" charset="0"/>
                <a:cs typeface="ＭＳ Ｐゴシック" charset="0"/>
              </a:rPr>
              <a:t>because it provides a means of motivating the general</a:t>
            </a:r>
          </a:p>
          <a:p>
            <a:r>
              <a:rPr lang="en-US" sz="1200" b="0" i="0" u="none" strike="noStrike" kern="1200" baseline="0" dirty="0" smtClean="0">
                <a:solidFill>
                  <a:schemeClr val="tx1"/>
                </a:solidFill>
                <a:latin typeface="+mn-lt"/>
                <a:ea typeface="ＭＳ Ｐゴシック" charset="0"/>
                <a:cs typeface="ＭＳ Ｐゴシック" charset="0"/>
              </a:rPr>
              <a:t>topic of predictability of European climate. For example,</a:t>
            </a:r>
          </a:p>
          <a:p>
            <a:r>
              <a:rPr lang="en-US" sz="1200" b="0" i="0" u="none" strike="noStrike" kern="1200" baseline="0" dirty="0" smtClean="0">
                <a:solidFill>
                  <a:schemeClr val="tx1"/>
                </a:solidFill>
                <a:latin typeface="+mn-lt"/>
                <a:ea typeface="ＭＳ Ｐゴシック" charset="0"/>
                <a:cs typeface="ＭＳ Ｐゴシック" charset="0"/>
              </a:rPr>
              <a:t>we will use this case study to illustrate what we</a:t>
            </a:r>
          </a:p>
          <a:p>
            <a:r>
              <a:rPr lang="en-US" sz="1200" b="0" i="0" u="none" strike="noStrike" kern="1200" baseline="0" dirty="0" smtClean="0">
                <a:solidFill>
                  <a:schemeClr val="tx1"/>
                </a:solidFill>
                <a:latin typeface="+mn-lt"/>
                <a:ea typeface="ＭＳ Ｐゴシック" charset="0"/>
                <a:cs typeface="ＭＳ Ｐゴシック" charset="0"/>
              </a:rPr>
              <a:t>mean by “predictability” and to highlight some salient</a:t>
            </a:r>
          </a:p>
          <a:p>
            <a:r>
              <a:rPr lang="en-US" sz="1200" b="0" i="0" u="none" strike="noStrike" kern="1200" baseline="0" dirty="0" smtClean="0">
                <a:solidFill>
                  <a:schemeClr val="tx1"/>
                </a:solidFill>
                <a:latin typeface="+mn-lt"/>
                <a:ea typeface="ＭＳ Ｐゴシック" charset="0"/>
                <a:cs typeface="ＭＳ Ｐゴシック" charset="0"/>
              </a:rPr>
              <a:t>questions that need answering. Figure 1 shows (dashed</a:t>
            </a:r>
          </a:p>
          <a:p>
            <a:r>
              <a:rPr lang="en-US" sz="1200" b="0" i="0" u="none" strike="noStrike" kern="1200" baseline="0" dirty="0" smtClean="0">
                <a:solidFill>
                  <a:schemeClr val="tx1"/>
                </a:solidFill>
                <a:latin typeface="+mn-lt"/>
                <a:ea typeface="ＭＳ Ｐゴシック" charset="0"/>
                <a:cs typeface="ＭＳ Ｐゴシック" charset="0"/>
              </a:rPr>
              <a:t>curve) the daily climatological average European 2-m</a:t>
            </a:r>
          </a:p>
          <a:p>
            <a:r>
              <a:rPr lang="en-US" sz="1200" b="0" i="0" u="none" strike="noStrike" kern="1200" baseline="0" dirty="0" smtClean="0">
                <a:solidFill>
                  <a:schemeClr val="tx1"/>
                </a:solidFill>
                <a:latin typeface="+mn-lt"/>
                <a:ea typeface="ＭＳ Ｐゴシック" charset="0"/>
                <a:cs typeface="ＭＳ Ｐゴシック" charset="0"/>
              </a:rPr>
              <a:t>temperatures (</a:t>
            </a:r>
            <a:r>
              <a:rPr lang="en-US" sz="1200" b="0" i="1" u="none" strike="noStrike" kern="1200" baseline="0" dirty="0" smtClean="0">
                <a:solidFill>
                  <a:schemeClr val="tx1"/>
                </a:solidFill>
                <a:latin typeface="+mn-lt"/>
                <a:ea typeface="ＭＳ Ｐゴシック" charset="0"/>
                <a:cs typeface="ＭＳ Ｐゴシック" charset="0"/>
              </a:rPr>
              <a:t>T</a:t>
            </a:r>
            <a:r>
              <a:rPr lang="en-US" sz="1200" b="0" i="0" u="none" strike="noStrike" kern="1200" baseline="0" dirty="0" smtClean="0">
                <a:solidFill>
                  <a:schemeClr val="tx1"/>
                </a:solidFill>
                <a:latin typeface="+mn-lt"/>
                <a:ea typeface="ＭＳ Ｐゴシック" charset="0"/>
                <a:cs typeface="ＭＳ Ｐゴシック" charset="0"/>
              </a:rPr>
              <a:t>2m) based on the 40-yr European Centre</a:t>
            </a:r>
          </a:p>
          <a:p>
            <a:r>
              <a:rPr lang="en-US" sz="1200" b="0" i="0" u="none" strike="noStrike" kern="1200" baseline="0" dirty="0" smtClean="0">
                <a:solidFill>
                  <a:schemeClr val="tx1"/>
                </a:solidFill>
                <a:latin typeface="+mn-lt"/>
                <a:ea typeface="ＭＳ Ｐゴシック" charset="0"/>
                <a:cs typeface="ＭＳ Ｐゴシック" charset="0"/>
              </a:rPr>
              <a:t>for Medium-Range Weather Forecasts (ECMWF)</a:t>
            </a:r>
          </a:p>
          <a:p>
            <a:r>
              <a:rPr lang="en-US" sz="1200" b="0" i="0" u="none" strike="noStrike" kern="1200" baseline="0" dirty="0" smtClean="0">
                <a:solidFill>
                  <a:schemeClr val="tx1"/>
                </a:solidFill>
                <a:latin typeface="+mn-lt"/>
                <a:ea typeface="ＭＳ Ｐゴシック" charset="0"/>
                <a:cs typeface="ＭＳ Ｐゴシック" charset="0"/>
              </a:rPr>
              <a:t>Re-Analysis (ERA-40) record (</a:t>
            </a:r>
            <a:r>
              <a:rPr lang="en-US" sz="1200" b="0" i="0" u="none" strike="noStrike" kern="1200" baseline="0" dirty="0" err="1" smtClean="0">
                <a:solidFill>
                  <a:schemeClr val="tx1"/>
                </a:solidFill>
                <a:latin typeface="+mn-lt"/>
                <a:ea typeface="ＭＳ Ｐゴシック" charset="0"/>
                <a:cs typeface="ＭＳ Ｐゴシック" charset="0"/>
              </a:rPr>
              <a:t>Uppala</a:t>
            </a:r>
            <a:r>
              <a:rPr lang="en-US" sz="1200" b="0" i="0" u="none" strike="noStrike" kern="1200" baseline="0" dirty="0" smtClean="0">
                <a:solidFill>
                  <a:schemeClr val="tx1"/>
                </a:solidFill>
                <a:latin typeface="+mn-lt"/>
                <a:ea typeface="ＭＳ Ｐゴシック" charset="0"/>
                <a:cs typeface="ＭＳ Ｐゴシック" charset="0"/>
              </a:rPr>
              <a:t> et al. 2005). The</a:t>
            </a:r>
          </a:p>
          <a:p>
            <a:r>
              <a:rPr lang="en-US" sz="1200" b="0" i="0" u="none" strike="noStrike" kern="1200" baseline="0" dirty="0" smtClean="0">
                <a:solidFill>
                  <a:schemeClr val="tx1"/>
                </a:solidFill>
                <a:latin typeface="+mn-lt"/>
                <a:ea typeface="ＭＳ Ｐゴシック" charset="0"/>
                <a:cs typeface="ＭＳ Ｐゴシック" charset="0"/>
              </a:rPr>
              <a:t>much higher daily observed values for summer 2003 are</a:t>
            </a:r>
          </a:p>
          <a:p>
            <a:r>
              <a:rPr lang="en-US" sz="1200" b="0" i="0" u="none" strike="noStrike" kern="1200" baseline="0" dirty="0" smtClean="0">
                <a:solidFill>
                  <a:schemeClr val="tx1"/>
                </a:solidFill>
                <a:latin typeface="+mn-lt"/>
                <a:ea typeface="ＭＳ Ｐゴシック" charset="0"/>
                <a:cs typeface="ＭＳ Ｐゴシック" charset="0"/>
              </a:rPr>
              <a:t>shown by the dotted curve. Horizontal dashed and dotted</a:t>
            </a:r>
          </a:p>
          <a:p>
            <a:r>
              <a:rPr lang="en-US" sz="1200" b="0" i="0" u="none" strike="noStrike" kern="1200" baseline="0" dirty="0" smtClean="0">
                <a:solidFill>
                  <a:schemeClr val="tx1"/>
                </a:solidFill>
                <a:latin typeface="+mn-lt"/>
                <a:ea typeface="ＭＳ Ｐゴシック" charset="0"/>
                <a:cs typeface="ＭＳ Ｐゴシック" charset="0"/>
              </a:rPr>
              <a:t>lines show the corresponding weekly mean and</a:t>
            </a:r>
          </a:p>
          <a:p>
            <a:r>
              <a:rPr lang="en-US" sz="1200" b="0" i="0" u="none" strike="noStrike" kern="1200" baseline="0" dirty="0" smtClean="0">
                <a:solidFill>
                  <a:schemeClr val="tx1"/>
                </a:solidFill>
                <a:latin typeface="+mn-lt"/>
                <a:ea typeface="ＭＳ Ｐゴシック" charset="0"/>
                <a:cs typeface="ＭＳ Ｐゴシック" charset="0"/>
              </a:rPr>
              <a:t>monthly mean values. Important questions are how</a:t>
            </a:r>
          </a:p>
          <a:p>
            <a:r>
              <a:rPr lang="en-US" sz="1200" b="0" i="0" u="none" strike="noStrike" kern="1200" baseline="0" dirty="0" smtClean="0">
                <a:solidFill>
                  <a:schemeClr val="tx1"/>
                </a:solidFill>
                <a:latin typeface="+mn-lt"/>
                <a:ea typeface="ＭＳ Ｐゴシック" charset="0"/>
                <a:cs typeface="ＭＳ Ｐゴシック" charset="0"/>
              </a:rPr>
              <a:t>well was this 2003 event “predicted,” and what impact</a:t>
            </a:r>
          </a:p>
          <a:p>
            <a:r>
              <a:rPr lang="en-US" sz="1200" b="0" i="0" u="none" strike="noStrike" kern="1200" baseline="0" dirty="0" smtClean="0">
                <a:solidFill>
                  <a:schemeClr val="tx1"/>
                </a:solidFill>
                <a:latin typeface="+mn-lt"/>
                <a:ea typeface="ＭＳ Ｐゴシック" charset="0"/>
                <a:cs typeface="ＭＳ Ｐゴシック" charset="0"/>
              </a:rPr>
              <a:t>did the predictions have on decision making?</a:t>
            </a:r>
            <a:endParaRPr lang="en-US" altLang="en-US" b="1"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1"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FIG. 1. Observations (dotted) and forecasts (solid) made by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ECMWF at the beginning of June of European 2-m land temperatures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(°C). Also shown (dashed) are the climatological mean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values based on ERA-40. (The mean annual cycle is calculated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from the daily ERA-40 data, 1 Sep 1957–31 Aug 2002, with a</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5-day running-mean filter applied.) Horizontal lines show weekly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and monthly mean values. For the period 2–8 June the single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high-resolution “control” forecast (black solid) is made at a (triangular)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resolution of T511 and the ensemble forecasts (gray) 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made at a resolution of T255. The weekly mean forecasts 9–15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June, 16–22 June, and 23–29 June are based on T159 forecasts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started on 4 June (black solid again signifies the control forecast,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which is initiated with unperturbed initial conditions). The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monthly mean forecasts for July and August are based on T95</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forecasts initiated on 1 June (black solid simply signifies the first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member of the ensemble). All results are spatially averaged over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the land points in the box (35°–55°N, 5°W–25°E).</a:t>
            </a:r>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4</a:t>
            </a:fld>
            <a:endParaRPr lang="en-US" altLang="en-US" sz="1200"/>
          </a:p>
        </p:txBody>
      </p:sp>
    </p:spTree>
    <p:extLst>
      <p:ext uri="{BB962C8B-B14F-4D97-AF65-F5344CB8AC3E}">
        <p14:creationId xmlns:p14="http://schemas.microsoft.com/office/powerpoint/2010/main" val="416980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5</a:t>
            </a:fld>
            <a:endParaRPr lang="en-US" altLang="en-US" sz="1200"/>
          </a:p>
        </p:txBody>
      </p:sp>
    </p:spTree>
    <p:extLst>
      <p:ext uri="{BB962C8B-B14F-4D97-AF65-F5344CB8AC3E}">
        <p14:creationId xmlns:p14="http://schemas.microsoft.com/office/powerpoint/2010/main" val="302919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6</a:t>
            </a:fld>
            <a:endParaRPr lang="en-US" altLang="es-ES" smtClean="0"/>
          </a:p>
        </p:txBody>
      </p:sp>
    </p:spTree>
    <p:extLst>
      <p:ext uri="{BB962C8B-B14F-4D97-AF65-F5344CB8AC3E}">
        <p14:creationId xmlns:p14="http://schemas.microsoft.com/office/powerpoint/2010/main" val="292024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ct val="150000"/>
              </a:lnSpc>
              <a:spcBef>
                <a:spcPts val="0"/>
              </a:spcBef>
              <a:spcAft>
                <a:spcPts val="0"/>
              </a:spcAft>
            </a:pPr>
            <a:r>
              <a:rPr lang="en-US" sz="1200" dirty="0" smtClean="0">
                <a:solidFill>
                  <a:srgbClr val="004990"/>
                </a:solidFill>
                <a:latin typeface="Arial"/>
                <a:ea typeface="ＭＳ Ｐゴシック"/>
              </a:rPr>
              <a:t>Climate predictions don’t have usable skill in forecasting on which day a locality will have temperature extremes, etc. </a:t>
            </a:r>
          </a:p>
          <a:p>
            <a:pPr fontAlgn="auto">
              <a:lnSpc>
                <a:spcPct val="150000"/>
              </a:lnSpc>
              <a:spcBef>
                <a:spcPts val="0"/>
              </a:spcBef>
              <a:spcAft>
                <a:spcPts val="0"/>
              </a:spcAft>
            </a:pPr>
            <a:r>
              <a:rPr lang="en-US" sz="1200" dirty="0" smtClean="0">
                <a:solidFill>
                  <a:srgbClr val="004990"/>
                </a:solidFill>
                <a:latin typeface="Arial"/>
                <a:ea typeface="ＭＳ Ｐゴシック"/>
              </a:rPr>
              <a:t>However, climate predictions have nonetheless some skill in predicting </a:t>
            </a:r>
            <a:r>
              <a:rPr lang="en-US" sz="1200" b="1" dirty="0" smtClean="0">
                <a:solidFill>
                  <a:srgbClr val="004990"/>
                </a:solidFill>
                <a:latin typeface="Arial"/>
                <a:ea typeface="ＭＳ Ｐゴシック"/>
              </a:rPr>
              <a:t>anomalies in the seasonal average of the weather </a:t>
            </a:r>
            <a:r>
              <a:rPr lang="en-US" sz="1200" dirty="0" smtClean="0">
                <a:solidFill>
                  <a:srgbClr val="004990"/>
                </a:solidFill>
                <a:latin typeface="Arial"/>
                <a:ea typeface="ＭＳ Ｐゴシック"/>
              </a:rPr>
              <a:t>i.e., anomalies of the climate. </a:t>
            </a:r>
            <a:r>
              <a:rPr lang="en-US" sz="1200" b="1" dirty="0" smtClean="0">
                <a:solidFill>
                  <a:srgbClr val="004990"/>
                </a:solidFill>
                <a:latin typeface="Arial"/>
                <a:ea typeface="ＭＳ Ｐゴシック"/>
              </a:rPr>
              <a:t>This skill is present regardless of the daily timing of the </a:t>
            </a:r>
            <a:r>
              <a:rPr lang="en-US" sz="1200" b="1" u="sng" dirty="0" smtClean="0">
                <a:solidFill>
                  <a:srgbClr val="004990"/>
                </a:solidFill>
                <a:latin typeface="Arial"/>
                <a:ea typeface="ＭＳ Ｐゴシック"/>
              </a:rPr>
              <a:t>major weather events </a:t>
            </a:r>
            <a:r>
              <a:rPr lang="en-US" sz="1200" b="1" dirty="0" smtClean="0">
                <a:solidFill>
                  <a:srgbClr val="004990"/>
                </a:solidFill>
                <a:latin typeface="Arial"/>
                <a:ea typeface="ＭＳ Ｐゴシック"/>
              </a:rPr>
              <a:t>within the period</a:t>
            </a:r>
            <a:r>
              <a:rPr lang="en-US" sz="1200" dirty="0" smtClean="0">
                <a:solidFill>
                  <a:srgbClr val="004990"/>
                </a:solidFill>
                <a:latin typeface="Arial"/>
                <a:ea typeface="ＭＳ Ｐゴシック"/>
              </a:rPr>
              <a:t>. This level of skill for seasonal averages or totals may be useful for sectors impacted by climate variability, such as viticulture.</a:t>
            </a:r>
            <a:endParaRPr lang="en-US" sz="1200" dirty="0">
              <a:solidFill>
                <a:srgbClr val="004990"/>
              </a:solidFill>
              <a:latin typeface="Arial"/>
              <a:ea typeface="ＭＳ Ｐゴシック"/>
            </a:endParaRPr>
          </a:p>
        </p:txBody>
      </p:sp>
      <p:sp>
        <p:nvSpPr>
          <p:cNvPr id="97283"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36F8AA-1506-4039-B559-C2700D18B96D}" type="slidenum">
              <a:rPr lang="en-US" altLang="en-US" sz="1200"/>
              <a:pPr eaLnBrk="1" hangingPunct="1"/>
              <a:t>7</a:t>
            </a:fld>
            <a:endParaRPr lang="en-US" altLang="en-US" sz="1200"/>
          </a:p>
        </p:txBody>
      </p:sp>
    </p:spTree>
    <p:extLst>
      <p:ext uri="{BB962C8B-B14F-4D97-AF65-F5344CB8AC3E}">
        <p14:creationId xmlns:p14="http://schemas.microsoft.com/office/powerpoint/2010/main" val="137024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predictability</a:t>
            </a:r>
            <a:r>
              <a:rPr lang="es-ES" altLang="en-US" baseline="0" dirty="0" smtClean="0">
                <a:ea typeface="ＭＳ Ｐゴシック" pitchFamily="34" charset="-128"/>
              </a:rPr>
              <a:t> of </a:t>
            </a:r>
            <a:r>
              <a:rPr lang="es-ES" altLang="en-US" baseline="0" dirty="0" err="1" smtClean="0">
                <a:ea typeface="ＭＳ Ｐゴシック" pitchFamily="34" charset="-128"/>
              </a:rPr>
              <a:t>the</a:t>
            </a:r>
            <a:r>
              <a:rPr lang="es-ES" altLang="en-US" baseline="0" dirty="0" smtClean="0">
                <a:ea typeface="ＭＳ Ｐゴシック" pitchFamily="34" charset="-128"/>
              </a:rPr>
              <a:t> Surface air temperatura and </a:t>
            </a:r>
            <a:r>
              <a:rPr lang="es-ES" altLang="en-US" baseline="0" dirty="0" err="1" smtClean="0">
                <a:ea typeface="ＭＳ Ｐゴシック" pitchFamily="34" charset="-128"/>
              </a:rPr>
              <a:t>precipitation</a:t>
            </a:r>
            <a:r>
              <a:rPr lang="es-ES" altLang="en-US" baseline="0" dirty="0" smtClean="0">
                <a:ea typeface="ＭＳ Ｐゴシック" pitchFamily="34" charset="-128"/>
              </a:rPr>
              <a:t> </a:t>
            </a:r>
            <a:r>
              <a:rPr lang="es-ES" altLang="en-US" baseline="0" dirty="0" err="1" smtClean="0">
                <a:ea typeface="ＭＳ Ｐゴシック" pitchFamily="34" charset="-128"/>
              </a:rPr>
              <a:t>patterns</a:t>
            </a:r>
            <a:r>
              <a:rPr lang="es-ES" altLang="en-US" baseline="0" dirty="0" smtClean="0">
                <a:ea typeface="ＭＳ Ｐゴシック" pitchFamily="34" charset="-128"/>
              </a:rPr>
              <a:t>, </a:t>
            </a:r>
            <a:r>
              <a:rPr lang="es-ES" altLang="en-US" baseline="0" dirty="0" err="1" smtClean="0">
                <a:ea typeface="ＭＳ Ｐゴシック" pitchFamily="34" charset="-128"/>
              </a:rPr>
              <a:t>which</a:t>
            </a:r>
            <a:r>
              <a:rPr lang="es-ES" altLang="en-US" baseline="0" dirty="0" smtClean="0">
                <a:ea typeface="ＭＳ Ｐゴシック" pitchFamily="34" charset="-128"/>
              </a:rPr>
              <a:t> are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varibles</a:t>
            </a:r>
            <a:r>
              <a:rPr lang="es-ES" altLang="en-US" baseline="0" dirty="0" smtClean="0">
                <a:ea typeface="ＭＳ Ｐゴシック" pitchFamily="34" charset="-128"/>
              </a:rPr>
              <a:t> </a:t>
            </a:r>
            <a:r>
              <a:rPr lang="es-ES" altLang="en-US" baseline="0" dirty="0" err="1" smtClean="0">
                <a:ea typeface="ＭＳ Ｐゴシック" pitchFamily="34" charset="-128"/>
              </a:rPr>
              <a:t>that</a:t>
            </a:r>
            <a:r>
              <a:rPr lang="es-ES" altLang="en-US" baseline="0" dirty="0" smtClean="0">
                <a:ea typeface="ＭＳ Ｐゴシック" pitchFamily="34" charset="-128"/>
              </a:rPr>
              <a:t> </a:t>
            </a:r>
            <a:r>
              <a:rPr lang="es-ES" altLang="en-US" baseline="0" dirty="0" err="1" smtClean="0">
                <a:ea typeface="ＭＳ Ｐゴシック" pitchFamily="34" charset="-128"/>
              </a:rPr>
              <a:t>play</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most</a:t>
            </a:r>
            <a:r>
              <a:rPr lang="es-ES" altLang="en-US" baseline="0" dirty="0" smtClean="0">
                <a:ea typeface="ＭＳ Ｐゴシック" pitchFamily="34" charset="-128"/>
              </a:rPr>
              <a:t> </a:t>
            </a:r>
            <a:r>
              <a:rPr lang="es-ES" altLang="en-US" baseline="0" dirty="0" err="1" smtClean="0">
                <a:ea typeface="ＭＳ Ｐゴシック" pitchFamily="34" charset="-128"/>
              </a:rPr>
              <a:t>importatn</a:t>
            </a:r>
            <a:r>
              <a:rPr lang="es-ES" altLang="en-US" baseline="0" dirty="0" smtClean="0">
                <a:ea typeface="ＭＳ Ｐゴシック" pitchFamily="34" charset="-128"/>
              </a:rPr>
              <a:t> role to </a:t>
            </a:r>
            <a:r>
              <a:rPr lang="es-ES" altLang="en-US" baseline="0" dirty="0" err="1" smtClean="0">
                <a:ea typeface="ＭＳ Ｐゴシック" pitchFamily="34" charset="-128"/>
              </a:rPr>
              <a:t>agricluture</a:t>
            </a:r>
            <a:r>
              <a:rPr lang="es-ES" altLang="en-US" baseline="0" dirty="0" smtClean="0">
                <a:ea typeface="ＭＳ Ｐゴシック" pitchFamily="34" charset="-128"/>
              </a:rPr>
              <a:t> </a:t>
            </a:r>
            <a:r>
              <a:rPr lang="es-ES" altLang="en-US" baseline="0" dirty="0" err="1" smtClean="0">
                <a:ea typeface="ＭＳ Ｐゴシック" pitchFamily="34" charset="-128"/>
              </a:rPr>
              <a:t>is</a:t>
            </a:r>
            <a:r>
              <a:rPr lang="es-ES" altLang="en-US" baseline="0" dirty="0" smtClean="0">
                <a:ea typeface="ＭＳ Ｐゴシック" pitchFamily="34" charset="-128"/>
              </a:rPr>
              <a:t> </a:t>
            </a:r>
            <a:r>
              <a:rPr lang="es-ES" altLang="en-US" baseline="0" dirty="0" err="1" smtClean="0">
                <a:ea typeface="ＭＳ Ｐゴシック" pitchFamily="34" charset="-128"/>
              </a:rPr>
              <a:t>linked</a:t>
            </a:r>
            <a:r>
              <a:rPr lang="es-ES" altLang="en-US" baseline="0" dirty="0" smtClean="0">
                <a:ea typeface="ＭＳ Ｐゴシック" pitchFamily="34" charset="-128"/>
              </a:rPr>
              <a:t> to </a:t>
            </a:r>
            <a:r>
              <a:rPr lang="es-ES" altLang="en-US" baseline="0" dirty="0" err="1" smtClean="0">
                <a:ea typeface="ＭＳ Ｐゴシック" pitchFamily="34" charset="-128"/>
              </a:rPr>
              <a:t>our</a:t>
            </a:r>
            <a:r>
              <a:rPr lang="es-ES" altLang="en-US" baseline="0" dirty="0" smtClean="0">
                <a:ea typeface="ＭＳ Ｐゴシック" pitchFamily="34" charset="-128"/>
              </a:rPr>
              <a:t> </a:t>
            </a:r>
            <a:r>
              <a:rPr lang="es-ES" altLang="en-US" baseline="0" dirty="0" err="1" smtClean="0">
                <a:ea typeface="ＭＳ Ｐゴシック" pitchFamily="34" charset="-128"/>
              </a:rPr>
              <a:t>ability</a:t>
            </a:r>
            <a:r>
              <a:rPr lang="es-ES" altLang="en-US" baseline="0" dirty="0" smtClean="0">
                <a:ea typeface="ＭＳ Ｐゴシック" pitchFamily="34" charset="-128"/>
              </a:rPr>
              <a:t> to </a:t>
            </a:r>
            <a:r>
              <a:rPr lang="es-ES" altLang="en-US" baseline="0" dirty="0" err="1" smtClean="0">
                <a:ea typeface="ＭＳ Ｐゴシック" pitchFamily="34" charset="-128"/>
              </a:rPr>
              <a:t>predict</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boundary</a:t>
            </a:r>
            <a:r>
              <a:rPr lang="es-ES" altLang="en-US" baseline="0" dirty="0" smtClean="0">
                <a:ea typeface="ＭＳ Ｐゴシック" pitchFamily="34" charset="-128"/>
              </a:rPr>
              <a:t> </a:t>
            </a:r>
            <a:r>
              <a:rPr lang="es-ES" altLang="en-US" baseline="0" dirty="0" err="1" smtClean="0">
                <a:ea typeface="ＭＳ Ｐゴシック" pitchFamily="34" charset="-128"/>
              </a:rPr>
              <a:t>conditions</a:t>
            </a:r>
            <a:r>
              <a:rPr lang="es-ES" altLang="en-US" baseline="0" dirty="0" smtClean="0">
                <a:ea typeface="ＭＳ Ｐゴシック" pitchFamily="34" charset="-128"/>
              </a:rPr>
              <a:t> of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climate</a:t>
            </a:r>
            <a:r>
              <a:rPr lang="es-ES" altLang="en-US" baseline="0" dirty="0" smtClean="0">
                <a:ea typeface="ＭＳ Ｐゴシック" pitchFamily="34" charset="-128"/>
              </a:rPr>
              <a:t> </a:t>
            </a:r>
            <a:r>
              <a:rPr lang="es-ES" altLang="en-US" baseline="0" dirty="0" err="1" smtClean="0">
                <a:ea typeface="ＭＳ Ｐゴシック" pitchFamily="34" charset="-128"/>
              </a:rPr>
              <a:t>system</a:t>
            </a:r>
            <a:r>
              <a:rPr lang="es-ES" altLang="en-US" baseline="0" dirty="0" smtClean="0">
                <a:ea typeface="ＭＳ Ｐゴシック" pitchFamily="34" charset="-128"/>
              </a:rPr>
              <a:t> </a:t>
            </a:r>
            <a:r>
              <a:rPr lang="es-ES" altLang="en-US" baseline="0" dirty="0" err="1" smtClean="0">
                <a:ea typeface="ＭＳ Ｐゴシック" pitchFamily="34" charset="-128"/>
              </a:rPr>
              <a:t>such</a:t>
            </a:r>
            <a:r>
              <a:rPr lang="es-ES" altLang="en-US" baseline="0" dirty="0" smtClean="0">
                <a:ea typeface="ＭＳ Ｐゴシック" pitchFamily="34" charset="-128"/>
              </a:rPr>
              <a:t> as </a:t>
            </a:r>
            <a:r>
              <a:rPr lang="es-ES" altLang="en-US" baseline="0" dirty="0" err="1" smtClean="0">
                <a:ea typeface="ＭＳ Ｐゴシック" pitchFamily="34" charset="-128"/>
              </a:rPr>
              <a:t>the</a:t>
            </a:r>
            <a:r>
              <a:rPr lang="es-ES" altLang="en-US" baseline="0" dirty="0" smtClean="0">
                <a:ea typeface="ＭＳ Ｐゴシック" pitchFamily="34" charset="-128"/>
              </a:rPr>
              <a:t> SST, </a:t>
            </a:r>
            <a:r>
              <a:rPr lang="es-ES" altLang="en-US" baseline="0" dirty="0" err="1" smtClean="0">
                <a:ea typeface="ＭＳ Ｐゴシック" pitchFamily="34" charset="-128"/>
              </a:rPr>
              <a:t>especially</a:t>
            </a:r>
            <a:r>
              <a:rPr lang="es-ES" altLang="en-US" baseline="0" dirty="0" smtClean="0">
                <a:ea typeface="ＭＳ Ｐゴシック" pitchFamily="34" charset="-128"/>
              </a:rPr>
              <a:t> in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tropics</a:t>
            </a:r>
            <a:r>
              <a:rPr lang="es-ES" altLang="en-US" baseline="0" dirty="0" smtClean="0">
                <a:ea typeface="ＭＳ Ｐゴシック" pitchFamily="34" charset="-128"/>
              </a:rPr>
              <a:t>. ENSO </a:t>
            </a:r>
            <a:r>
              <a:rPr lang="es-ES" altLang="en-US" baseline="0" dirty="0" err="1" smtClean="0">
                <a:ea typeface="ＭＳ Ｐゴシック" pitchFamily="34" charset="-128"/>
              </a:rPr>
              <a:t>is</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most</a:t>
            </a:r>
            <a:r>
              <a:rPr lang="es-ES" altLang="en-US" baseline="0" dirty="0" smtClean="0">
                <a:ea typeface="ＭＳ Ｐゴシック" pitchFamily="34" charset="-128"/>
              </a:rPr>
              <a:t> </a:t>
            </a:r>
            <a:r>
              <a:rPr lang="es-ES" altLang="en-US" baseline="0" dirty="0" err="1" smtClean="0">
                <a:ea typeface="ＭＳ Ｐゴシック" pitchFamily="34" charset="-128"/>
              </a:rPr>
              <a:t>important</a:t>
            </a:r>
            <a:r>
              <a:rPr lang="es-ES" altLang="en-US" baseline="0" dirty="0" smtClean="0">
                <a:ea typeface="ＭＳ Ｐゴシック" pitchFamily="34" charset="-128"/>
              </a:rPr>
              <a:t> </a:t>
            </a:r>
            <a:r>
              <a:rPr lang="es-ES" altLang="en-US" baseline="0" dirty="0" err="1" smtClean="0">
                <a:ea typeface="ＭＳ Ｐゴシック" pitchFamily="34" charset="-128"/>
              </a:rPr>
              <a:t>source</a:t>
            </a:r>
            <a:r>
              <a:rPr lang="es-ES" altLang="en-US" baseline="0" dirty="0" smtClean="0">
                <a:ea typeface="ＭＳ Ｐゴシック" pitchFamily="34" charset="-128"/>
              </a:rPr>
              <a:t> of </a:t>
            </a:r>
            <a:r>
              <a:rPr lang="es-ES" altLang="en-US" baseline="0" dirty="0" err="1" smtClean="0">
                <a:ea typeface="ＭＳ Ｐゴシック" pitchFamily="34" charset="-128"/>
              </a:rPr>
              <a:t>predictability</a:t>
            </a:r>
            <a:r>
              <a:rPr lang="es-ES" altLang="en-US" baseline="0" dirty="0" smtClean="0">
                <a:ea typeface="ＭＳ Ｐゴシック" pitchFamily="34" charset="-128"/>
              </a:rPr>
              <a:t> at </a:t>
            </a:r>
            <a:r>
              <a:rPr lang="es-ES" altLang="en-US" baseline="0" dirty="0" err="1" smtClean="0">
                <a:ea typeface="ＭＳ Ｐゴシック" pitchFamily="34" charset="-128"/>
              </a:rPr>
              <a:t>seasonal</a:t>
            </a:r>
            <a:r>
              <a:rPr lang="es-ES" altLang="en-US" baseline="0" dirty="0" smtClean="0">
                <a:ea typeface="ＭＳ Ｐゴシック" pitchFamily="34" charset="-128"/>
              </a:rPr>
              <a:t> time </a:t>
            </a:r>
            <a:r>
              <a:rPr lang="es-ES" altLang="en-US" baseline="0" dirty="0" err="1" smtClean="0">
                <a:ea typeface="ＭＳ Ｐゴシック" pitchFamily="34" charset="-128"/>
              </a:rPr>
              <a:t>scales</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large</a:t>
            </a:r>
            <a:r>
              <a:rPr lang="es-ES" altLang="en-US" baseline="0" dirty="0" smtClean="0">
                <a:ea typeface="ＭＳ Ｐゴシック" pitchFamily="34" charset="-128"/>
              </a:rPr>
              <a:t> </a:t>
            </a:r>
            <a:r>
              <a:rPr lang="es-ES" altLang="en-US" baseline="0" dirty="0" err="1" smtClean="0">
                <a:ea typeface="ＭＳ Ｐゴシック" pitchFamily="34" charset="-128"/>
              </a:rPr>
              <a:t>spatial</a:t>
            </a:r>
            <a:r>
              <a:rPr lang="es-ES" altLang="en-US" baseline="0" dirty="0" smtClean="0">
                <a:ea typeface="ＭＳ Ｐゴシック" pitchFamily="34" charset="-128"/>
              </a:rPr>
              <a:t> </a:t>
            </a:r>
            <a:r>
              <a:rPr lang="es-ES" altLang="en-US" baseline="0" dirty="0" err="1" smtClean="0">
                <a:ea typeface="ＭＳ Ｐゴシック" pitchFamily="34" charset="-128"/>
              </a:rPr>
              <a:t>shifts</a:t>
            </a:r>
            <a:r>
              <a:rPr lang="es-ES" altLang="en-US" baseline="0" dirty="0" smtClean="0">
                <a:ea typeface="ＭＳ Ｐゴシック" pitchFamily="34" charset="-128"/>
              </a:rPr>
              <a:t> in tropical </a:t>
            </a:r>
            <a:r>
              <a:rPr lang="es-ES" altLang="en-US" baseline="0" dirty="0" err="1" smtClean="0">
                <a:ea typeface="ＭＳ Ｐゴシック" pitchFamily="34" charset="-128"/>
              </a:rPr>
              <a:t>Pacific</a:t>
            </a:r>
            <a:r>
              <a:rPr lang="es-ES" altLang="en-US" baseline="0" dirty="0" smtClean="0">
                <a:ea typeface="ＭＳ Ｐゴシック" pitchFamily="34" charset="-128"/>
              </a:rPr>
              <a:t> </a:t>
            </a:r>
            <a:r>
              <a:rPr lang="es-ES" altLang="en-US" baseline="0" dirty="0" err="1" smtClean="0">
                <a:ea typeface="ＭＳ Ｐゴシック" pitchFamily="34" charset="-128"/>
              </a:rPr>
              <a:t>rainfall</a:t>
            </a:r>
            <a:r>
              <a:rPr lang="es-ES" altLang="en-US" baseline="0" dirty="0" smtClean="0">
                <a:ea typeface="ＭＳ Ｐゴシック" pitchFamily="34" charset="-128"/>
              </a:rPr>
              <a:t> </a:t>
            </a:r>
            <a:r>
              <a:rPr lang="es-ES" altLang="en-US" baseline="0" dirty="0" err="1" smtClean="0">
                <a:ea typeface="ＭＳ Ｐゴシック" pitchFamily="34" charset="-128"/>
              </a:rPr>
              <a:t>associated</a:t>
            </a:r>
            <a:r>
              <a:rPr lang="es-ES" altLang="en-US" baseline="0" dirty="0" smtClean="0">
                <a:ea typeface="ＭＳ Ｐゴシック" pitchFamily="34" charset="-128"/>
              </a:rPr>
              <a:t> </a:t>
            </a:r>
            <a:r>
              <a:rPr lang="es-ES" altLang="en-US" baseline="0" dirty="0" err="1" smtClean="0">
                <a:ea typeface="ＭＳ Ｐゴシック" pitchFamily="34" charset="-128"/>
              </a:rPr>
              <a:t>with</a:t>
            </a:r>
            <a:r>
              <a:rPr lang="es-ES" altLang="en-US" baseline="0" dirty="0" smtClean="0">
                <a:ea typeface="ＭＳ Ｐゴシック" pitchFamily="34" charset="-128"/>
              </a:rPr>
              <a:t> ENSO lead to </a:t>
            </a:r>
            <a:r>
              <a:rPr lang="es-ES" altLang="en-US" baseline="0" dirty="0" err="1" smtClean="0">
                <a:ea typeface="ＭＳ Ｐゴシック" pitchFamily="34" charset="-128"/>
              </a:rPr>
              <a:t>large-scale</a:t>
            </a:r>
            <a:r>
              <a:rPr lang="es-ES" altLang="en-US" baseline="0" dirty="0" smtClean="0">
                <a:ea typeface="ＭＳ Ｐゴシック" pitchFamily="34" charset="-128"/>
              </a:rPr>
              <a:t> </a:t>
            </a:r>
            <a:r>
              <a:rPr lang="es-ES" altLang="en-US" baseline="0" dirty="0" err="1" smtClean="0">
                <a:ea typeface="ＭＳ Ｐゴシック" pitchFamily="34" charset="-128"/>
              </a:rPr>
              <a:t>changes</a:t>
            </a:r>
            <a:r>
              <a:rPr lang="es-ES" altLang="en-US" baseline="0" dirty="0" smtClean="0">
                <a:ea typeface="ＭＳ Ｐゴシック" pitchFamily="34" charset="-128"/>
              </a:rPr>
              <a:t> in global </a:t>
            </a:r>
            <a:r>
              <a:rPr lang="es-ES" altLang="en-US" baseline="0" dirty="0" err="1" smtClean="0">
                <a:ea typeface="ＭＳ Ｐゴシック" pitchFamily="34" charset="-128"/>
              </a:rPr>
              <a:t>circulation</a:t>
            </a:r>
            <a:r>
              <a:rPr lang="es-ES" altLang="en-US" baseline="0" dirty="0" smtClean="0">
                <a:ea typeface="ＭＳ Ｐゴシック" pitchFamily="34" charset="-128"/>
              </a:rPr>
              <a:t> and </a:t>
            </a:r>
            <a:r>
              <a:rPr lang="es-ES" altLang="en-US" baseline="0" dirty="0" err="1" smtClean="0">
                <a:ea typeface="ＭＳ Ｐゴシック" pitchFamily="34" charset="-128"/>
              </a:rPr>
              <a:t>precipitation</a:t>
            </a:r>
            <a:r>
              <a:rPr lang="es-ES" altLang="en-US" baseline="0" dirty="0" smtClean="0">
                <a:ea typeface="ＭＳ Ｐゴシック" pitchFamily="34" charset="-128"/>
              </a:rPr>
              <a:t>, , </a:t>
            </a:r>
            <a:r>
              <a:rPr lang="es-ES" altLang="en-US" baseline="0" dirty="0" err="1" smtClean="0">
                <a:ea typeface="ＭＳ Ｐゴシック" pitchFamily="34" charset="-128"/>
              </a:rPr>
              <a:t>which</a:t>
            </a:r>
            <a:r>
              <a:rPr lang="es-ES" altLang="en-US" baseline="0" dirty="0" smtClean="0">
                <a:ea typeface="ＭＳ Ｐゴシック" pitchFamily="34" charset="-128"/>
              </a:rPr>
              <a:t> </a:t>
            </a:r>
            <a:r>
              <a:rPr lang="es-ES" altLang="en-US" baseline="0" dirty="0" err="1" smtClean="0">
                <a:ea typeface="ＭＳ Ｐゴシック" pitchFamily="34" charset="-128"/>
              </a:rPr>
              <a:t>makes</a:t>
            </a:r>
            <a:r>
              <a:rPr lang="es-ES" altLang="en-US" baseline="0" dirty="0" smtClean="0">
                <a:ea typeface="ＭＳ Ｐゴシック" pitchFamily="34" charset="-128"/>
              </a:rPr>
              <a:t> ENSO a </a:t>
            </a:r>
            <a:r>
              <a:rPr lang="es-ES" altLang="en-US" baseline="0" dirty="0" err="1" smtClean="0">
                <a:ea typeface="ＭＳ Ｐゴシック" pitchFamily="34" charset="-128"/>
              </a:rPr>
              <a:t>primary</a:t>
            </a:r>
            <a:r>
              <a:rPr lang="es-ES" altLang="en-US" baseline="0" dirty="0" smtClean="0">
                <a:ea typeface="ＭＳ Ｐゴシック" pitchFamily="34" charset="-128"/>
              </a:rPr>
              <a:t> </a:t>
            </a:r>
            <a:r>
              <a:rPr lang="es-ES" altLang="en-US" baseline="0" dirty="0" err="1" smtClean="0">
                <a:ea typeface="ＭＳ Ｐゴシック" pitchFamily="34" charset="-128"/>
              </a:rPr>
              <a:t>source</a:t>
            </a:r>
            <a:r>
              <a:rPr lang="es-ES" altLang="en-US" baseline="0" dirty="0" smtClean="0">
                <a:ea typeface="ＭＳ Ｐゴシック" pitchFamily="34" charset="-128"/>
              </a:rPr>
              <a:t> </a:t>
            </a:r>
            <a:r>
              <a:rPr lang="es-ES" altLang="en-US" baseline="0" dirty="0" err="1" smtClean="0">
                <a:ea typeface="ＭＳ Ｐゴシック" pitchFamily="34" charset="-128"/>
              </a:rPr>
              <a:t>for</a:t>
            </a:r>
            <a:r>
              <a:rPr lang="es-ES" altLang="en-US" baseline="0" dirty="0" smtClean="0">
                <a:ea typeface="ＭＳ Ｐゴシック" pitchFamily="34" charset="-128"/>
              </a:rPr>
              <a:t> </a:t>
            </a:r>
            <a:r>
              <a:rPr lang="es-ES" altLang="en-US" baseline="0" dirty="0" err="1" smtClean="0">
                <a:ea typeface="ＭＳ Ｐゴシック" pitchFamily="34" charset="-128"/>
              </a:rPr>
              <a:t>predictabilty</a:t>
            </a:r>
            <a:r>
              <a:rPr lang="es-ES" altLang="en-US" baseline="0" dirty="0" smtClean="0">
                <a:ea typeface="ＭＳ Ｐゴシック" pitchFamily="34" charset="-128"/>
              </a:rPr>
              <a:t> in </a:t>
            </a:r>
            <a:r>
              <a:rPr lang="es-ES" altLang="en-US" baseline="0" dirty="0" err="1" smtClean="0">
                <a:ea typeface="ＭＳ Ｐゴシック" pitchFamily="34" charset="-128"/>
              </a:rPr>
              <a:t>remote</a:t>
            </a:r>
            <a:r>
              <a:rPr lang="es-ES" altLang="en-US" baseline="0" dirty="0" smtClean="0">
                <a:ea typeface="ＭＳ Ｐゴシック" pitchFamily="34" charset="-128"/>
              </a:rPr>
              <a:t> </a:t>
            </a:r>
            <a:r>
              <a:rPr lang="es-ES" altLang="en-US" baseline="0" dirty="0" err="1" smtClean="0">
                <a:ea typeface="ＭＳ Ｐゴシック" pitchFamily="34" charset="-128"/>
              </a:rPr>
              <a:t>regions</a:t>
            </a:r>
            <a:r>
              <a:rPr lang="es-ES" altLang="en-US" b="1" baseline="0" dirty="0" smtClean="0">
                <a:ea typeface="ＭＳ Ｐゴシック" pitchFamily="34" charset="-128"/>
              </a:rPr>
              <a:t>. Figure shows </a:t>
            </a:r>
            <a:r>
              <a:rPr lang="es-ES" altLang="en-US" b="1" baseline="0" dirty="0" err="1" smtClean="0">
                <a:ea typeface="ＭＳ Ｐゴシック" pitchFamily="34" charset="-128"/>
              </a:rPr>
              <a:t>that</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linear </a:t>
            </a:r>
            <a:r>
              <a:rPr lang="es-ES" altLang="en-US" b="1" baseline="0" dirty="0" err="1" smtClean="0">
                <a:ea typeface="ＭＳ Ｐゴシック" pitchFamily="34" charset="-128"/>
              </a:rPr>
              <a:t>association</a:t>
            </a:r>
            <a:r>
              <a:rPr lang="es-ES" altLang="en-US" b="1" baseline="0" dirty="0" smtClean="0">
                <a:ea typeface="ＭＳ Ｐゴシック" pitchFamily="34" charset="-128"/>
              </a:rPr>
              <a:t> of </a:t>
            </a:r>
            <a:r>
              <a:rPr lang="es-ES" altLang="en-US" b="1" baseline="0" dirty="0" err="1" smtClean="0">
                <a:ea typeface="ＭＳ Ｐゴシック" pitchFamily="34" charset="-128"/>
              </a:rPr>
              <a:t>an</a:t>
            </a:r>
            <a:r>
              <a:rPr lang="es-ES" altLang="en-US" b="1" baseline="0" dirty="0" smtClean="0">
                <a:ea typeface="ＭＳ Ｐゴシック" pitchFamily="34" charset="-128"/>
              </a:rPr>
              <a:t> ENSO </a:t>
            </a:r>
            <a:r>
              <a:rPr lang="es-ES" altLang="en-US" b="1" baseline="0" dirty="0" err="1" smtClean="0">
                <a:ea typeface="ＭＳ Ｐゴシック" pitchFamily="34" charset="-128"/>
              </a:rPr>
              <a:t>index</a:t>
            </a:r>
            <a:r>
              <a:rPr lang="es-ES" altLang="en-US" b="1" baseline="0" dirty="0" smtClean="0">
                <a:ea typeface="ＭＳ Ｐゴシック" pitchFamily="34" charset="-128"/>
              </a:rPr>
              <a:t> </a:t>
            </a:r>
            <a:r>
              <a:rPr lang="es-ES" altLang="en-US" b="1" baseline="0" dirty="0" err="1" smtClean="0">
                <a:ea typeface="ＭＳ Ｐゴシック" pitchFamily="34" charset="-128"/>
              </a:rPr>
              <a:t>with</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local </a:t>
            </a:r>
            <a:r>
              <a:rPr lang="es-ES" altLang="en-US" b="1" baseline="0" dirty="0" err="1" smtClean="0">
                <a:ea typeface="ＭＳ Ｐゴシック" pitchFamily="34" charset="-128"/>
              </a:rPr>
              <a:t>precipitation</a:t>
            </a:r>
            <a:r>
              <a:rPr lang="es-ES" altLang="en-US" b="1" baseline="0" dirty="0" smtClean="0">
                <a:ea typeface="ＭＳ Ｐゴシック" pitchFamily="34" charset="-128"/>
              </a:rPr>
              <a:t> </a:t>
            </a:r>
            <a:r>
              <a:rPr lang="es-ES" altLang="en-US" b="1" baseline="0" dirty="0" err="1" smtClean="0">
                <a:ea typeface="ＭＳ Ｐゴシック" pitchFamily="34" charset="-128"/>
              </a:rPr>
              <a:t>is</a:t>
            </a:r>
            <a:r>
              <a:rPr lang="es-ES" altLang="en-US" b="1" baseline="0" dirty="0" smtClean="0">
                <a:ea typeface="ＭＳ Ｐゴシック" pitchFamily="34" charset="-128"/>
              </a:rPr>
              <a:t> </a:t>
            </a:r>
            <a:r>
              <a:rPr lang="es-ES" altLang="en-US" b="1" baseline="0" dirty="0" err="1" smtClean="0">
                <a:ea typeface="ＭＳ Ｐゴシック" pitchFamily="34" charset="-128"/>
              </a:rPr>
              <a:t>high</a:t>
            </a:r>
            <a:r>
              <a:rPr lang="es-ES" altLang="en-US" b="1" baseline="0" dirty="0" smtClean="0">
                <a:ea typeface="ＭＳ Ｐゴシック" pitchFamily="34" charset="-128"/>
              </a:rPr>
              <a:t> in </a:t>
            </a:r>
            <a:r>
              <a:rPr lang="es-ES" altLang="en-US" b="1" baseline="0" dirty="0" err="1" smtClean="0">
                <a:ea typeface="ＭＳ Ｐゴシック" pitchFamily="34" charset="-128"/>
              </a:rPr>
              <a:t>many</a:t>
            </a:r>
            <a:r>
              <a:rPr lang="es-ES" altLang="en-US" b="1" baseline="0" dirty="0" smtClean="0">
                <a:ea typeface="ＭＳ Ｐゴシック" pitchFamily="34" charset="-128"/>
              </a:rPr>
              <a:t> </a:t>
            </a:r>
            <a:r>
              <a:rPr lang="es-ES" altLang="en-US" b="1" baseline="0" dirty="0" err="1" smtClean="0">
                <a:ea typeface="ＭＳ Ｐゴシック" pitchFamily="34" charset="-128"/>
              </a:rPr>
              <a:t>regions</a:t>
            </a:r>
            <a:r>
              <a:rPr lang="es-ES" altLang="en-US" b="1" baseline="0" dirty="0" smtClean="0">
                <a:ea typeface="ＭＳ Ｐゴシック" pitchFamily="34" charset="-128"/>
              </a:rPr>
              <a:t>, </a:t>
            </a:r>
            <a:r>
              <a:rPr lang="es-ES" altLang="en-US" b="1" baseline="0" dirty="0" err="1" smtClean="0">
                <a:ea typeface="ＭＳ Ｐゴシック" pitchFamily="34" charset="-128"/>
              </a:rPr>
              <a:t>even</a:t>
            </a:r>
            <a:r>
              <a:rPr lang="es-ES" altLang="en-US" b="1" baseline="0" dirty="0" smtClean="0">
                <a:ea typeface="ＭＳ Ｐゴシック" pitchFamily="34" charset="-128"/>
              </a:rPr>
              <a:t> in </a:t>
            </a:r>
            <a:r>
              <a:rPr lang="es-ES" altLang="en-US" b="1" baseline="0" dirty="0" err="1" smtClean="0">
                <a:ea typeface="ＭＳ Ｐゴシック" pitchFamily="34" charset="-128"/>
              </a:rPr>
              <a:t>the</a:t>
            </a:r>
            <a:r>
              <a:rPr lang="es-ES" altLang="en-US" b="1" baseline="0" dirty="0" smtClean="0">
                <a:ea typeface="ＭＳ Ｐゴシック" pitchFamily="34" charset="-128"/>
              </a:rPr>
              <a:t> </a:t>
            </a:r>
            <a:r>
              <a:rPr lang="es-ES" altLang="en-US" b="1" baseline="0" dirty="0" err="1" smtClean="0">
                <a:ea typeface="ＭＳ Ｐゴシック" pitchFamily="34" charset="-128"/>
              </a:rPr>
              <a:t>extratopics</a:t>
            </a:r>
            <a:r>
              <a:rPr lang="es-ES" altLang="en-US" b="1" baseline="0" dirty="0" smtClean="0">
                <a:ea typeface="ＭＳ Ｐゴシック" pitchFamily="34" charset="-128"/>
              </a:rPr>
              <a:t>, </a:t>
            </a:r>
            <a:r>
              <a:rPr lang="es-ES" altLang="en-US" b="1" baseline="0" dirty="0" err="1" smtClean="0">
                <a:ea typeface="ＭＳ Ｐゴシック" pitchFamily="34" charset="-128"/>
              </a:rPr>
              <a:t>although</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a:t>
            </a:r>
            <a:r>
              <a:rPr lang="es-ES" altLang="en-US" b="1" baseline="0" dirty="0" err="1" smtClean="0">
                <a:ea typeface="ＭＳ Ｐゴシック" pitchFamily="34" charset="-128"/>
              </a:rPr>
              <a:t>relation</a:t>
            </a:r>
            <a:r>
              <a:rPr lang="es-ES" altLang="en-US" b="1" baseline="0" dirty="0" smtClean="0">
                <a:ea typeface="ＭＳ Ｐゴシック" pitchFamily="34" charset="-128"/>
              </a:rPr>
              <a:t> has a </a:t>
            </a:r>
            <a:r>
              <a:rPr lang="es-ES" altLang="en-US" b="1" baseline="0" dirty="0" err="1" smtClean="0">
                <a:ea typeface="ＭＳ Ｐゴシック" pitchFamily="34" charset="-128"/>
              </a:rPr>
              <a:t>strong</a:t>
            </a:r>
            <a:r>
              <a:rPr lang="es-ES" altLang="en-US" b="1" baseline="0" dirty="0" smtClean="0">
                <a:ea typeface="ＭＳ Ｐゴシック" pitchFamily="34" charset="-128"/>
              </a:rPr>
              <a:t> </a:t>
            </a:r>
            <a:r>
              <a:rPr lang="es-ES" altLang="en-US" b="1" baseline="0" dirty="0" err="1" smtClean="0">
                <a:ea typeface="ＭＳ Ｐゴシック" pitchFamily="34" charset="-128"/>
              </a:rPr>
              <a:t>seasonality</a:t>
            </a:r>
            <a:r>
              <a:rPr lang="es-ES" altLang="en-US" b="1" baseline="0" dirty="0" smtClean="0">
                <a:ea typeface="ＭＳ Ｐゴシック" pitchFamily="34" charset="-128"/>
              </a:rPr>
              <a:t>.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158F7D-CDE3-416F-ACD3-6AA85D2092A3}" type="slidenum">
              <a:rPr lang="en-US" altLang="en-US" sz="1200"/>
              <a:pPr eaLnBrk="1" hangingPunct="1"/>
              <a:t>8</a:t>
            </a:fld>
            <a:endParaRPr lang="en-US" altLang="en-US" sz="1200"/>
          </a:p>
        </p:txBody>
      </p:sp>
    </p:spTree>
    <p:extLst>
      <p:ext uri="{BB962C8B-B14F-4D97-AF65-F5344CB8AC3E}">
        <p14:creationId xmlns:p14="http://schemas.microsoft.com/office/powerpoint/2010/main" val="695355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linkedin.com/company/barcelona-supercomputing-center" TargetMode="External"/><Relationship Id="rId7" Type="http://schemas.openxmlformats.org/officeDocument/2006/relationships/hyperlink" Target="https://twitter.com/bsc_cns"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facebook.com/BSCCN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youtube.com/user/BSCCN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6" name="Picture 5">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30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CE1A9E2-90A0-44BD-A24E-F5427AC5DC40}" type="slidenum">
              <a:rPr lang="en-US" altLang="en-US" sz="1000">
                <a:solidFill>
                  <a:srgbClr val="23589C"/>
                </a:solidFill>
              </a:rPr>
              <a:pPr algn="r" eaLnBrk="1" hangingPunct="1"/>
              <a:t>‹Nº›</a:t>
            </a:fld>
            <a:endParaRPr lang="en-US" altLang="en-US" sz="1800">
              <a:latin typeface="Calibri"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033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3508416-EF88-4BC9-B7D5-7DA47EB8B315}" type="slidenum">
              <a:rPr lang="en-US" altLang="en-US" sz="1000">
                <a:solidFill>
                  <a:srgbClr val="23589C"/>
                </a:solidFill>
              </a:rPr>
              <a:pPr algn="r" eaLnBrk="1" hangingPunct="1"/>
              <a:t>‹Nº›</a:t>
            </a:fld>
            <a:endParaRPr lang="en-US" altLang="en-US" sz="180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198040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6E41BC1-EA4B-43DE-AF28-BF5468703EF4}" type="slidenum">
              <a:rPr lang="en-US" altLang="en-US" sz="1000">
                <a:solidFill>
                  <a:srgbClr val="23589C"/>
                </a:solidFill>
              </a:rPr>
              <a:pPr algn="r" eaLnBrk="1" hangingPunct="1"/>
              <a:t>‹Nº›</a:t>
            </a:fld>
            <a:endParaRPr lang="en-US" altLang="en-US" sz="180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395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253001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37169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45670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13921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1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3131840" y="142194"/>
            <a:ext cx="5936209" cy="415440"/>
          </a:xfrm>
          <a:prstGeom prst="rect">
            <a:avLst/>
          </a:prstGeom>
          <a:noFill/>
          <a:ln>
            <a:noFill/>
          </a:ln>
        </p:spPr>
        <p:txBody>
          <a:bodyPr lIns="90000" tIns="45000" rIns="90000" bIns="45000"/>
          <a:lstStyle/>
          <a:p>
            <a:pPr algn="r">
              <a:lnSpc>
                <a:spcPct val="100000"/>
              </a:lnSpc>
            </a:pPr>
            <a:r>
              <a:rPr lang="ca-ES" sz="2000" dirty="0" smtClean="0">
                <a:solidFill>
                  <a:srgbClr val="FFFFFF"/>
                </a:solidFill>
                <a:latin typeface="+mj-lt"/>
                <a:ea typeface="ＭＳ Ｐゴシック"/>
              </a:rPr>
              <a:t>Vila Velha de Ród</a:t>
            </a:r>
            <a:r>
              <a:rPr lang="ca-ES" sz="2000" dirty="0" smtClean="0">
                <a:solidFill>
                  <a:srgbClr val="FFFFFF"/>
                </a:solidFill>
                <a:ea typeface="ＭＳ Ｐゴシック"/>
              </a:rPr>
              <a:t>ão/</a:t>
            </a:r>
            <a:r>
              <a:rPr lang="ca-ES" sz="2000" dirty="0" smtClean="0">
                <a:solidFill>
                  <a:srgbClr val="FFFFFF"/>
                </a:solidFill>
                <a:latin typeface="+mj-lt"/>
                <a:ea typeface="ＭＳ Ｐゴシック"/>
              </a:rPr>
              <a:t>Perdigão,</a:t>
            </a:r>
          </a:p>
          <a:p>
            <a:pPr algn="r">
              <a:lnSpc>
                <a:spcPct val="100000"/>
              </a:lnSpc>
            </a:pPr>
            <a:r>
              <a:rPr lang="ca-ES" sz="2000" dirty="0" smtClean="0">
                <a:solidFill>
                  <a:srgbClr val="FFFFFF"/>
                </a:solidFill>
                <a:latin typeface="+mj-lt"/>
                <a:ea typeface="ＭＳ Ｐゴシック"/>
              </a:rPr>
              <a:t> May 10-13, 2016</a:t>
            </a:r>
            <a:endParaRPr sz="2000" dirty="0">
              <a:latin typeface="+mj-lt"/>
            </a:endParaRPr>
          </a:p>
        </p:txBody>
      </p:sp>
      <p:sp>
        <p:nvSpPr>
          <p:cNvPr id="10" name="CustomShape 2"/>
          <p:cNvSpPr/>
          <p:nvPr/>
        </p:nvSpPr>
        <p:spPr>
          <a:xfrm>
            <a:off x="0" y="1639553"/>
            <a:ext cx="9144000" cy="1504440"/>
          </a:xfrm>
          <a:prstGeom prst="rect">
            <a:avLst/>
          </a:prstGeom>
          <a:noFill/>
          <a:ln>
            <a:noFill/>
          </a:ln>
        </p:spPr>
        <p:txBody>
          <a:bodyPr lIns="90000" tIns="45000" rIns="90000" bIns="45000" anchor="ctr" anchorCtr="1"/>
          <a:lstStyle/>
          <a:p>
            <a:pPr algn="ctr">
              <a:lnSpc>
                <a:spcPct val="100000"/>
              </a:lnSpc>
            </a:pPr>
            <a:r>
              <a:rPr lang="en-US" sz="3200" b="1" dirty="0" smtClean="0">
                <a:solidFill>
                  <a:srgbClr val="FFFFFF"/>
                </a:solidFill>
                <a:ea typeface="ＭＳ Ｐゴシック"/>
              </a:rPr>
              <a:t>First results on predictability assessment</a:t>
            </a:r>
            <a:endParaRPr dirty="0"/>
          </a:p>
        </p:txBody>
      </p:sp>
      <p:sp>
        <p:nvSpPr>
          <p:cNvPr id="11" name="CustomShape 4"/>
          <p:cNvSpPr/>
          <p:nvPr/>
        </p:nvSpPr>
        <p:spPr>
          <a:xfrm>
            <a:off x="381001" y="3653978"/>
            <a:ext cx="8367464" cy="499680"/>
          </a:xfrm>
          <a:prstGeom prst="rect">
            <a:avLst/>
          </a:prstGeom>
          <a:noFill/>
          <a:ln>
            <a:noFill/>
          </a:ln>
        </p:spPr>
        <p:txBody>
          <a:bodyPr lIns="90000" tIns="45000" rIns="90000" bIns="45000" anchorCtr="1"/>
          <a:lstStyle/>
          <a:p>
            <a:pPr algn="ctr"/>
            <a:r>
              <a:rPr lang="hr-HR" u="sng" dirty="0">
                <a:solidFill>
                  <a:schemeClr val="accent1"/>
                </a:solidFill>
              </a:rPr>
              <a:t>A.Soret</a:t>
            </a:r>
            <a:r>
              <a:rPr lang="hr-HR" u="sng" baseline="30000" dirty="0">
                <a:solidFill>
                  <a:schemeClr val="accent1"/>
                </a:solidFill>
              </a:rPr>
              <a:t>1</a:t>
            </a:r>
            <a:r>
              <a:rPr lang="hr-HR" dirty="0">
                <a:solidFill>
                  <a:schemeClr val="accent1"/>
                </a:solidFill>
              </a:rPr>
              <a:t>, </a:t>
            </a:r>
            <a:r>
              <a:rPr lang="hr-HR" dirty="0" smtClean="0">
                <a:solidFill>
                  <a:schemeClr val="accent1"/>
                </a:solidFill>
              </a:rPr>
              <a:t>V.Torralba</a:t>
            </a:r>
            <a:r>
              <a:rPr lang="hr-HR" baseline="30000" dirty="0" smtClean="0">
                <a:solidFill>
                  <a:schemeClr val="accent1"/>
                </a:solidFill>
              </a:rPr>
              <a:t>1</a:t>
            </a:r>
            <a:r>
              <a:rPr lang="hr-HR" dirty="0">
                <a:solidFill>
                  <a:schemeClr val="accent1"/>
                </a:solidFill>
              </a:rPr>
              <a:t>, </a:t>
            </a:r>
            <a:r>
              <a:rPr lang="en-US" dirty="0" smtClean="0">
                <a:solidFill>
                  <a:schemeClr val="accent1"/>
                </a:solidFill>
              </a:rPr>
              <a:t>S. Lozano</a:t>
            </a:r>
            <a:r>
              <a:rPr lang="en-US" baseline="30000" dirty="0" smtClean="0">
                <a:solidFill>
                  <a:schemeClr val="accent1"/>
                </a:solidFill>
              </a:rPr>
              <a:t>2</a:t>
            </a:r>
            <a:r>
              <a:rPr lang="en-US" dirty="0" smtClean="0">
                <a:solidFill>
                  <a:schemeClr val="accent1"/>
                </a:solidFill>
              </a:rPr>
              <a:t>, </a:t>
            </a:r>
            <a:r>
              <a:rPr lang="hr-HR" dirty="0">
                <a:solidFill>
                  <a:schemeClr val="accent1"/>
                </a:solidFill>
              </a:rPr>
              <a:t>N.Cortesi</a:t>
            </a:r>
            <a:r>
              <a:rPr lang="hr-HR" baseline="30000" dirty="0">
                <a:solidFill>
                  <a:schemeClr val="accent1"/>
                </a:solidFill>
              </a:rPr>
              <a:t>1</a:t>
            </a:r>
            <a:r>
              <a:rPr lang="hr-HR" dirty="0" smtClean="0">
                <a:solidFill>
                  <a:schemeClr val="accent1"/>
                </a:solidFill>
              </a:rPr>
              <a:t>,</a:t>
            </a:r>
            <a:r>
              <a:rPr lang="es-ES" dirty="0" smtClean="0">
                <a:solidFill>
                  <a:schemeClr val="accent1"/>
                </a:solidFill>
              </a:rPr>
              <a:t> </a:t>
            </a:r>
            <a:r>
              <a:rPr lang="en-US" dirty="0" smtClean="0">
                <a:solidFill>
                  <a:schemeClr val="accent1"/>
                </a:solidFill>
              </a:rPr>
              <a:t>J. Sanz</a:t>
            </a:r>
            <a:r>
              <a:rPr lang="en-US" baseline="30000" dirty="0" smtClean="0">
                <a:solidFill>
                  <a:schemeClr val="accent1"/>
                </a:solidFill>
              </a:rPr>
              <a:t>2</a:t>
            </a:r>
            <a:r>
              <a:rPr lang="en-US" dirty="0" smtClean="0">
                <a:solidFill>
                  <a:schemeClr val="accent1"/>
                </a:solidFill>
              </a:rPr>
              <a:t>, </a:t>
            </a:r>
            <a:r>
              <a:rPr lang="hr-HR" dirty="0" smtClean="0">
                <a:solidFill>
                  <a:schemeClr val="accent1"/>
                </a:solidFill>
              </a:rPr>
              <a:t>F</a:t>
            </a:r>
            <a:r>
              <a:rPr lang="hr-HR" dirty="0">
                <a:solidFill>
                  <a:schemeClr val="accent1"/>
                </a:solidFill>
              </a:rPr>
              <a:t>. </a:t>
            </a:r>
            <a:r>
              <a:rPr lang="hr-HR" dirty="0" smtClean="0">
                <a:solidFill>
                  <a:schemeClr val="accent1"/>
                </a:solidFill>
              </a:rPr>
              <a:t>J.Doblas-Reyes</a:t>
            </a:r>
            <a:r>
              <a:rPr lang="hr-HR" baseline="30000" dirty="0" smtClean="0">
                <a:solidFill>
                  <a:schemeClr val="accent1"/>
                </a:solidFill>
              </a:rPr>
              <a:t>1</a:t>
            </a:r>
            <a:r>
              <a:rPr lang="en-US" baseline="30000" dirty="0" smtClean="0">
                <a:solidFill>
                  <a:schemeClr val="accent1"/>
                </a:solidFill>
              </a:rPr>
              <a:t>, 3</a:t>
            </a:r>
            <a:endParaRPr lang="en-US" dirty="0">
              <a:solidFill>
                <a:schemeClr val="accent1"/>
              </a:solidFill>
            </a:endParaRPr>
          </a:p>
          <a:p>
            <a:pPr algn="ctr"/>
            <a:r>
              <a:rPr lang="hr-HR" dirty="0">
                <a:solidFill>
                  <a:schemeClr val="accent1"/>
                </a:solidFill>
              </a:rPr>
              <a:t> </a:t>
            </a:r>
            <a:endParaRPr lang="en-US" dirty="0">
              <a:solidFill>
                <a:schemeClr val="accent1"/>
              </a:solidFill>
            </a:endParaRPr>
          </a:p>
          <a:p>
            <a:pPr algn="ctr"/>
            <a:r>
              <a:rPr lang="hr-HR" baseline="30000" dirty="0">
                <a:solidFill>
                  <a:schemeClr val="accent1"/>
                </a:solidFill>
              </a:rPr>
              <a:t>1</a:t>
            </a:r>
            <a:r>
              <a:rPr lang="hr-HR" dirty="0">
                <a:solidFill>
                  <a:schemeClr val="accent1"/>
                </a:solidFill>
              </a:rPr>
              <a:t>Barcelona Supercomputing Center, </a:t>
            </a:r>
            <a:r>
              <a:rPr lang="hr-HR" dirty="0" smtClean="0">
                <a:solidFill>
                  <a:schemeClr val="accent1"/>
                </a:solidFill>
              </a:rPr>
              <a:t>Barcelona</a:t>
            </a:r>
            <a:r>
              <a:rPr lang="en-US" dirty="0">
                <a:solidFill>
                  <a:schemeClr val="accent1"/>
                </a:solidFill>
              </a:rPr>
              <a:t> </a:t>
            </a:r>
            <a:r>
              <a:rPr lang="en-US" dirty="0" smtClean="0">
                <a:solidFill>
                  <a:schemeClr val="accent1"/>
                </a:solidFill>
              </a:rPr>
              <a:t>(BSC),</a:t>
            </a:r>
            <a:r>
              <a:rPr lang="hr-HR" dirty="0" smtClean="0">
                <a:solidFill>
                  <a:schemeClr val="accent1"/>
                </a:solidFill>
              </a:rPr>
              <a:t> Spain</a:t>
            </a:r>
            <a:endParaRPr lang="en-US" dirty="0" smtClean="0">
              <a:solidFill>
                <a:schemeClr val="accent1"/>
              </a:solidFill>
            </a:endParaRPr>
          </a:p>
          <a:p>
            <a:pPr algn="ctr"/>
            <a:r>
              <a:rPr lang="en-US" baseline="30000" dirty="0" smtClean="0">
                <a:solidFill>
                  <a:schemeClr val="accent1"/>
                </a:solidFill>
              </a:rPr>
              <a:t>2</a:t>
            </a:r>
            <a:r>
              <a:rPr lang="en-US" dirty="0" smtClean="0">
                <a:solidFill>
                  <a:schemeClr val="accent1"/>
                </a:solidFill>
              </a:rPr>
              <a:t>National Renewable Energy Centre</a:t>
            </a:r>
          </a:p>
          <a:p>
            <a:pPr algn="ctr"/>
            <a:r>
              <a:rPr lang="en-US" baseline="30000" dirty="0" smtClean="0">
                <a:solidFill>
                  <a:schemeClr val="accent1"/>
                </a:solidFill>
              </a:rPr>
              <a:t>3</a:t>
            </a:r>
            <a:r>
              <a:rPr lang="en-US" dirty="0" smtClean="0">
                <a:solidFill>
                  <a:schemeClr val="accent1"/>
                </a:solidFill>
              </a:rPr>
              <a:t>Institució </a:t>
            </a:r>
            <a:r>
              <a:rPr lang="en-US" dirty="0" err="1" smtClean="0">
                <a:solidFill>
                  <a:schemeClr val="accent1"/>
                </a:solidFill>
              </a:rPr>
              <a:t>Catalana</a:t>
            </a:r>
            <a:r>
              <a:rPr lang="en-US" dirty="0" smtClean="0">
                <a:solidFill>
                  <a:schemeClr val="accent1"/>
                </a:solidFill>
              </a:rPr>
              <a:t> de </a:t>
            </a:r>
            <a:r>
              <a:rPr lang="en-US" dirty="0" err="1" smtClean="0">
                <a:solidFill>
                  <a:schemeClr val="accent1"/>
                </a:solidFill>
              </a:rPr>
              <a:t>Recerca</a:t>
            </a:r>
            <a:r>
              <a:rPr lang="en-US" dirty="0" smtClean="0">
                <a:solidFill>
                  <a:schemeClr val="accent1"/>
                </a:solidFill>
              </a:rPr>
              <a:t> </a:t>
            </a:r>
            <a:r>
              <a:rPr lang="en-US" dirty="0" err="1" smtClean="0">
                <a:solidFill>
                  <a:schemeClr val="accent1"/>
                </a:solidFill>
              </a:rPr>
              <a:t>i</a:t>
            </a:r>
            <a:r>
              <a:rPr lang="en-US" dirty="0" smtClean="0">
                <a:solidFill>
                  <a:schemeClr val="accent1"/>
                </a:solidFill>
              </a:rPr>
              <a:t> </a:t>
            </a:r>
            <a:r>
              <a:rPr lang="en-US" dirty="0" err="1" smtClean="0">
                <a:solidFill>
                  <a:schemeClr val="accent1"/>
                </a:solidFill>
              </a:rPr>
              <a:t>Estudis</a:t>
            </a:r>
            <a:r>
              <a:rPr lang="en-US" dirty="0" smtClean="0">
                <a:solidFill>
                  <a:schemeClr val="accent1"/>
                </a:solidFill>
              </a:rPr>
              <a:t> </a:t>
            </a:r>
            <a:r>
              <a:rPr lang="en-US" dirty="0" err="1" smtClean="0">
                <a:solidFill>
                  <a:schemeClr val="accent1"/>
                </a:solidFill>
              </a:rPr>
              <a:t>Avançats</a:t>
            </a:r>
            <a:r>
              <a:rPr lang="en-US" dirty="0" smtClean="0">
                <a:solidFill>
                  <a:schemeClr val="accent1"/>
                </a:solidFill>
              </a:rPr>
              <a:t> (ICREA), Spain</a:t>
            </a:r>
            <a:endParaRPr lang="en-US" dirty="0">
              <a:solidFill>
                <a:schemeClr val="accent1"/>
              </a:solidFill>
            </a:endParaRPr>
          </a:p>
        </p:txBody>
      </p:sp>
      <p:pic>
        <p:nvPicPr>
          <p:cNvPr id="6" name="Picture 3"/>
          <p:cNvPicPr/>
          <p:nvPr/>
        </p:nvPicPr>
        <p:blipFill rotWithShape="1">
          <a:blip r:embed="rId3"/>
          <a:srcRect t="9905" b="6988"/>
          <a:stretch/>
        </p:blipFill>
        <p:spPr>
          <a:xfrm>
            <a:off x="2540201" y="557634"/>
            <a:ext cx="4030658" cy="1081919"/>
          </a:xfrm>
          <a:prstGeom prst="rect">
            <a:avLst/>
          </a:prstGeom>
          <a:solidFill>
            <a:schemeClr val="accent1">
              <a:alpha val="48000"/>
            </a:schemeClr>
          </a:solidFill>
          <a:ln>
            <a:noFill/>
          </a:ln>
        </p:spPr>
      </p:pic>
      <p:pic>
        <p:nvPicPr>
          <p:cNvPr id="7" name="Picture 4"/>
          <p:cNvPicPr/>
          <p:nvPr/>
        </p:nvPicPr>
        <p:blipFill>
          <a:blip r:embed="rId4"/>
          <a:stretch>
            <a:fillRect/>
          </a:stretch>
        </p:blipFill>
        <p:spPr>
          <a:xfrm>
            <a:off x="5148064" y="5423233"/>
            <a:ext cx="3020756" cy="792088"/>
          </a:xfrm>
          <a:prstGeom prst="rect">
            <a:avLst/>
          </a:prstGeom>
          <a:solidFill>
            <a:schemeClr val="accent1">
              <a:alpha val="50000"/>
            </a:schemeClr>
          </a:solidFill>
          <a:ln>
            <a:noFill/>
          </a:ln>
        </p:spPr>
      </p:pic>
      <p:pic>
        <p:nvPicPr>
          <p:cNvPr id="8" name="Picture 11" descr="C:\Users\lbermude\Documents\Laura\PWP BSC\img_o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288623"/>
            <a:ext cx="3537694" cy="106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8996" y="5331717"/>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1"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ＭＳ Ｐゴシック" pitchFamily="34" charset="-128"/>
                <a:cs typeface="Arial" pitchFamily="34" charset="0"/>
              </a:rPr>
              <a:t>Sources of predictability of wind</a:t>
            </a:r>
            <a:endParaRPr lang="es-ES" altLang="en-US" dirty="0" smtClean="0">
              <a:ea typeface="ＭＳ Ｐゴシック" pitchFamily="34" charset="-128"/>
              <a:cs typeface="Arial" pitchFamily="34" charset="0"/>
            </a:endParaRPr>
          </a:p>
        </p:txBody>
      </p:sp>
      <p:pic>
        <p:nvPicPr>
          <p:cNvPr id="5" name="Picture 10"/>
          <p:cNvPicPr/>
          <p:nvPr/>
        </p:nvPicPr>
        <p:blipFill rotWithShape="1">
          <a:blip r:embed="rId3">
            <a:extLst>
              <a:ext uri="{28A0092B-C50C-407E-A947-70E740481C1C}">
                <a14:useLocalDpi xmlns:a14="http://schemas.microsoft.com/office/drawing/2010/main" val="0"/>
              </a:ext>
            </a:extLst>
          </a:blip>
          <a:srcRect t="19177" b="14512"/>
          <a:stretch/>
        </p:blipFill>
        <p:spPr bwMode="auto">
          <a:xfrm>
            <a:off x="-298851" y="841375"/>
            <a:ext cx="9468544" cy="58369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956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Methodology</a:t>
            </a:r>
            <a:endParaRPr lang="es-ES" dirty="0"/>
          </a:p>
        </p:txBody>
      </p:sp>
    </p:spTree>
    <p:extLst>
      <p:ext uri="{BB962C8B-B14F-4D97-AF65-F5344CB8AC3E}">
        <p14:creationId xmlns:p14="http://schemas.microsoft.com/office/powerpoint/2010/main" val="3525156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137" y="1242487"/>
            <a:ext cx="2803884" cy="268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1 Título"/>
          <p:cNvSpPr>
            <a:spLocks noGrp="1"/>
          </p:cNvSpPr>
          <p:nvPr>
            <p:ph type="title"/>
          </p:nvPr>
        </p:nvSpPr>
        <p:spPr bwMode="auto">
          <a:xfrm>
            <a:off x="179512" y="177052"/>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Methodology</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sp>
        <p:nvSpPr>
          <p:cNvPr id="29" name="CustomShape 2"/>
          <p:cNvSpPr/>
          <p:nvPr/>
        </p:nvSpPr>
        <p:spPr>
          <a:xfrm>
            <a:off x="144016" y="1158069"/>
            <a:ext cx="2915816" cy="3173737"/>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Download climate predictions: </a:t>
            </a:r>
          </a:p>
          <a:p>
            <a:pPr marL="342900" indent="-342900" fontAlgn="auto">
              <a:lnSpc>
                <a:spcPct val="150000"/>
              </a:lnSpc>
              <a:spcBef>
                <a:spcPts val="0"/>
              </a:spcBef>
              <a:spcAft>
                <a:spcPts val="0"/>
              </a:spcAft>
              <a:buFont typeface="Arial" panose="020B0604020202020204" pitchFamily="34" charset="0"/>
              <a:buChar char="•"/>
            </a:pPr>
            <a:r>
              <a:rPr lang="en-GB" altLang="en-US" sz="2400" dirty="0" smtClean="0">
                <a:solidFill>
                  <a:schemeClr val="accent1"/>
                </a:solidFill>
              </a:rPr>
              <a:t>Sub-seasonal</a:t>
            </a:r>
          </a:p>
          <a:p>
            <a:pPr marL="342900" indent="-342900" fontAlgn="auto">
              <a:lnSpc>
                <a:spcPct val="150000"/>
              </a:lnSpc>
              <a:spcBef>
                <a:spcPts val="0"/>
              </a:spcBef>
              <a:spcAft>
                <a:spcPts val="0"/>
              </a:spcAft>
              <a:buFont typeface="Arial" panose="020B0604020202020204" pitchFamily="34" charset="0"/>
              <a:buChar char="•"/>
            </a:pPr>
            <a:r>
              <a:rPr lang="en-GB" altLang="en-US" sz="2400" dirty="0" smtClean="0">
                <a:solidFill>
                  <a:schemeClr val="accent1"/>
                </a:solidFill>
              </a:rPr>
              <a:t>Seasonal</a:t>
            </a:r>
          </a:p>
          <a:p>
            <a:pPr marL="342900" indent="-342900" fontAlgn="auto">
              <a:lnSpc>
                <a:spcPct val="150000"/>
              </a:lnSpc>
              <a:spcBef>
                <a:spcPts val="0"/>
              </a:spcBef>
              <a:spcAft>
                <a:spcPts val="0"/>
              </a:spcAft>
              <a:buFont typeface="Arial" panose="020B0604020202020204" pitchFamily="34" charset="0"/>
              <a:buChar char="•"/>
            </a:pPr>
            <a:r>
              <a:rPr lang="en-GB" altLang="en-US" sz="2400" dirty="0" smtClean="0">
                <a:solidFill>
                  <a:schemeClr val="accent1"/>
                </a:solidFill>
              </a:rPr>
              <a:t>Decadal</a:t>
            </a:r>
            <a:endParaRPr lang="en-GB" altLang="en-US" sz="2400" dirty="0">
              <a:solidFill>
                <a:schemeClr val="accent1"/>
              </a:solidFill>
            </a:endParaRPr>
          </a:p>
        </p:txBody>
      </p:sp>
      <p:sp>
        <p:nvSpPr>
          <p:cNvPr id="20" name="Rectángulo 19"/>
          <p:cNvSpPr/>
          <p:nvPr/>
        </p:nvSpPr>
        <p:spPr>
          <a:xfrm>
            <a:off x="3136269" y="3291488"/>
            <a:ext cx="2803884" cy="112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stomShape 2"/>
          <p:cNvSpPr/>
          <p:nvPr/>
        </p:nvSpPr>
        <p:spPr>
          <a:xfrm>
            <a:off x="3096344" y="3291800"/>
            <a:ext cx="2915816" cy="1267846"/>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Comparison with observations</a:t>
            </a:r>
            <a:endParaRPr lang="en-GB" altLang="en-US" sz="2400" dirty="0">
              <a:solidFill>
                <a:schemeClr val="accent1"/>
              </a:solidFill>
            </a:endParaRPr>
          </a:p>
        </p:txBody>
      </p:sp>
      <p:sp>
        <p:nvSpPr>
          <p:cNvPr id="22" name="Rectángulo 21"/>
          <p:cNvSpPr/>
          <p:nvPr/>
        </p:nvSpPr>
        <p:spPr>
          <a:xfrm>
            <a:off x="4360405" y="4618068"/>
            <a:ext cx="2803884" cy="112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stomShape 2"/>
          <p:cNvSpPr/>
          <p:nvPr/>
        </p:nvSpPr>
        <p:spPr>
          <a:xfrm>
            <a:off x="4320480" y="4618380"/>
            <a:ext cx="2915816" cy="1267846"/>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Sources of predictability</a:t>
            </a:r>
            <a:endParaRPr lang="en-GB" altLang="en-US" sz="2400" dirty="0">
              <a:solidFill>
                <a:schemeClr val="accent1"/>
              </a:solidFill>
            </a:endParaRPr>
          </a:p>
        </p:txBody>
      </p:sp>
      <p:cxnSp>
        <p:nvCxnSpPr>
          <p:cNvPr id="8" name="Conector recto de flecha 7"/>
          <p:cNvCxnSpPr/>
          <p:nvPr/>
        </p:nvCxnSpPr>
        <p:spPr>
          <a:xfrm flipV="1">
            <a:off x="1363947" y="4303055"/>
            <a:ext cx="1752359" cy="75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368152" y="3913928"/>
            <a:ext cx="0" cy="3966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3683057" y="5047619"/>
            <a:ext cx="66423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3683057" y="4424038"/>
            <a:ext cx="0" cy="614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5762347" y="5853340"/>
            <a:ext cx="2803884" cy="112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stomShape 2"/>
          <p:cNvSpPr/>
          <p:nvPr/>
        </p:nvSpPr>
        <p:spPr>
          <a:xfrm>
            <a:off x="5722422" y="5853652"/>
            <a:ext cx="2915816" cy="1267846"/>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Predictability assessment</a:t>
            </a:r>
            <a:endParaRPr lang="en-GB" altLang="en-US" sz="2400" dirty="0">
              <a:solidFill>
                <a:schemeClr val="accent1"/>
              </a:solidFill>
            </a:endParaRPr>
          </a:p>
        </p:txBody>
      </p:sp>
      <p:cxnSp>
        <p:nvCxnSpPr>
          <p:cNvPr id="44" name="Conector recto de flecha 43"/>
          <p:cNvCxnSpPr/>
          <p:nvPr/>
        </p:nvCxnSpPr>
        <p:spPr>
          <a:xfrm>
            <a:off x="5084999" y="6282891"/>
            <a:ext cx="66423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084999" y="5659310"/>
            <a:ext cx="0" cy="614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4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Preliminary results: </a:t>
            </a:r>
            <a:br>
              <a:rPr lang="en-US" dirty="0" smtClean="0"/>
            </a:br>
            <a:r>
              <a:rPr lang="en-US" dirty="0" smtClean="0"/>
              <a:t>Sub-seasonal predictions</a:t>
            </a:r>
            <a:r>
              <a:rPr lang="en-US" b="1" dirty="0"/>
              <a:t/>
            </a:r>
            <a:br>
              <a:rPr lang="en-US" b="1" dirty="0"/>
            </a:br>
            <a:endParaRPr lang="es-ES" dirty="0"/>
          </a:p>
        </p:txBody>
      </p:sp>
    </p:spTree>
    <p:extLst>
      <p:ext uri="{BB962C8B-B14F-4D97-AF65-F5344CB8AC3E}">
        <p14:creationId xmlns:p14="http://schemas.microsoft.com/office/powerpoint/2010/main" val="4054443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upo 18"/>
          <p:cNvGrpSpPr>
            <a:grpSpLocks/>
          </p:cNvGrpSpPr>
          <p:nvPr/>
        </p:nvGrpSpPr>
        <p:grpSpPr bwMode="auto">
          <a:xfrm>
            <a:off x="827088" y="1854200"/>
            <a:ext cx="7632700" cy="3816350"/>
            <a:chOff x="67231" y="3529241"/>
            <a:chExt cx="6302934" cy="2807607"/>
          </a:xfrm>
        </p:grpSpPr>
        <p:pic>
          <p:nvPicPr>
            <p:cNvPr id="14346" name="Imagen 19"/>
            <p:cNvPicPr>
              <a:picLocks noChangeAspect="1"/>
            </p:cNvPicPr>
            <p:nvPr/>
          </p:nvPicPr>
          <p:blipFill>
            <a:blip r:embed="rId2">
              <a:extLst>
                <a:ext uri="{28A0092B-C50C-407E-A947-70E740481C1C}">
                  <a14:useLocalDpi xmlns:a14="http://schemas.microsoft.com/office/drawing/2010/main" val="0"/>
                </a:ext>
              </a:extLst>
            </a:blip>
            <a:srcRect l="10727" t="19670" r="24342" b="25551"/>
            <a:stretch>
              <a:fillRect/>
            </a:stretch>
          </p:blipFill>
          <p:spPr bwMode="auto">
            <a:xfrm>
              <a:off x="314222" y="3529241"/>
              <a:ext cx="6055943" cy="280760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381853" y="4222968"/>
              <a:ext cx="5891303" cy="1611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ángulo 21"/>
            <p:cNvSpPr/>
            <p:nvPr/>
          </p:nvSpPr>
          <p:spPr>
            <a:xfrm>
              <a:off x="398895" y="4630561"/>
              <a:ext cx="5892614" cy="1611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ángulo 23"/>
            <p:cNvSpPr/>
            <p:nvPr/>
          </p:nvSpPr>
          <p:spPr>
            <a:xfrm>
              <a:off x="417248" y="5845167"/>
              <a:ext cx="5891303" cy="1611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Flecha derecha 24"/>
            <p:cNvSpPr/>
            <p:nvPr/>
          </p:nvSpPr>
          <p:spPr>
            <a:xfrm>
              <a:off x="67231" y="4222968"/>
              <a:ext cx="268739" cy="1880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accent1"/>
                </a:solidFill>
              </a:endParaRPr>
            </a:p>
          </p:txBody>
        </p:sp>
        <p:sp>
          <p:nvSpPr>
            <p:cNvPr id="26" name="Flecha derecha 25"/>
            <p:cNvSpPr/>
            <p:nvPr/>
          </p:nvSpPr>
          <p:spPr>
            <a:xfrm>
              <a:off x="71163" y="4589685"/>
              <a:ext cx="270051" cy="18919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accent1"/>
                </a:solidFill>
              </a:endParaRPr>
            </a:p>
          </p:txBody>
        </p:sp>
        <p:sp>
          <p:nvSpPr>
            <p:cNvPr id="27" name="Flecha derecha 26"/>
            <p:cNvSpPr/>
            <p:nvPr/>
          </p:nvSpPr>
          <p:spPr>
            <a:xfrm>
              <a:off x="98693" y="5827648"/>
              <a:ext cx="268739" cy="1880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accent1"/>
                </a:solidFill>
              </a:endParaRPr>
            </a:p>
          </p:txBody>
        </p:sp>
      </p:grpSp>
      <p:pic>
        <p:nvPicPr>
          <p:cNvPr id="14340" name="Imagen 4"/>
          <p:cNvPicPr>
            <a:picLocks noChangeAspect="1"/>
          </p:cNvPicPr>
          <p:nvPr/>
        </p:nvPicPr>
        <p:blipFill>
          <a:blip r:embed="rId3">
            <a:extLst>
              <a:ext uri="{28A0092B-C50C-407E-A947-70E740481C1C}">
                <a14:useLocalDpi xmlns:a14="http://schemas.microsoft.com/office/drawing/2010/main" val="0"/>
              </a:ext>
            </a:extLst>
          </a:blip>
          <a:srcRect l="6279" t="7672" r="80992" b="83469"/>
          <a:stretch>
            <a:fillRect/>
          </a:stretch>
        </p:blipFill>
        <p:spPr bwMode="auto">
          <a:xfrm>
            <a:off x="1547813" y="1038225"/>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ángulo 5"/>
          <p:cNvSpPr>
            <a:spLocks noChangeArrowheads="1"/>
          </p:cNvSpPr>
          <p:nvPr/>
        </p:nvSpPr>
        <p:spPr bwMode="auto">
          <a:xfrm>
            <a:off x="3532188" y="1139825"/>
            <a:ext cx="4529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z="2800" b="1"/>
              <a:t>http://s2sprediction.net</a:t>
            </a:r>
            <a:endParaRPr lang="en-US" altLang="en-US"/>
          </a:p>
        </p:txBody>
      </p:sp>
      <p:grpSp>
        <p:nvGrpSpPr>
          <p:cNvPr id="3" name="Group 2"/>
          <p:cNvGrpSpPr>
            <a:grpSpLocks/>
          </p:cNvGrpSpPr>
          <p:nvPr/>
        </p:nvGrpSpPr>
        <p:grpSpPr bwMode="auto">
          <a:xfrm>
            <a:off x="179512" y="989013"/>
            <a:ext cx="9084617" cy="6049341"/>
            <a:chOff x="179512" y="989013"/>
            <a:chExt cx="9084617" cy="6049341"/>
          </a:xfrm>
        </p:grpSpPr>
        <p:sp>
          <p:nvSpPr>
            <p:cNvPr id="14343" name="CuadroTexto 7"/>
            <p:cNvSpPr txBox="1">
              <a:spLocks noChangeArrowheads="1"/>
            </p:cNvSpPr>
            <p:nvPr/>
          </p:nvSpPr>
          <p:spPr bwMode="auto">
            <a:xfrm>
              <a:off x="611560" y="5838025"/>
              <a:ext cx="86525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Wingdings" pitchFamily="2" charset="2"/>
                <a:buChar char="Ø"/>
              </a:pPr>
              <a:r>
                <a:rPr lang="en-US" altLang="en-US" sz="2400" dirty="0"/>
                <a:t>Comparison of the different </a:t>
              </a:r>
              <a:r>
                <a:rPr lang="en-US" altLang="en-US" sz="2400" dirty="0" err="1"/>
                <a:t>subseasonal</a:t>
              </a:r>
              <a:r>
                <a:rPr lang="en-US" altLang="en-US" sz="2400" dirty="0"/>
                <a:t> prediction systems.</a:t>
              </a:r>
            </a:p>
            <a:p>
              <a:pPr>
                <a:buFont typeface="Wingdings" pitchFamily="2" charset="2"/>
                <a:buChar char="Ø"/>
              </a:pPr>
              <a:r>
                <a:rPr lang="en-US" altLang="en-US" sz="2400" dirty="0"/>
                <a:t>Evolution of the skill with the lead time for the 10m wind speed predictions.</a:t>
              </a:r>
            </a:p>
          </p:txBody>
        </p:sp>
        <p:sp>
          <p:nvSpPr>
            <p:cNvPr id="10" name="Rectángulo redondeado 9"/>
            <p:cNvSpPr/>
            <p:nvPr/>
          </p:nvSpPr>
          <p:spPr>
            <a:xfrm>
              <a:off x="539750" y="989013"/>
              <a:ext cx="8424863" cy="47767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echa curvada hacia la derecha 10"/>
            <p:cNvSpPr/>
            <p:nvPr/>
          </p:nvSpPr>
          <p:spPr>
            <a:xfrm>
              <a:off x="179512" y="5456238"/>
              <a:ext cx="452437" cy="9921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 name="Title 3"/>
          <p:cNvSpPr>
            <a:spLocks noGrp="1"/>
          </p:cNvSpPr>
          <p:nvPr>
            <p:ph type="title"/>
          </p:nvPr>
        </p:nvSpPr>
        <p:spPr/>
        <p:txBody>
          <a:bodyPr/>
          <a:lstStyle/>
          <a:p>
            <a:r>
              <a:rPr lang="en-US" dirty="0" smtClean="0"/>
              <a:t>Sub-seasonal prediction systems</a:t>
            </a:r>
            <a:endParaRPr lang="en-US" dirty="0"/>
          </a:p>
        </p:txBody>
      </p:sp>
    </p:spTree>
    <p:extLst>
      <p:ext uri="{BB962C8B-B14F-4D97-AF65-F5344CB8AC3E}">
        <p14:creationId xmlns:p14="http://schemas.microsoft.com/office/powerpoint/2010/main" val="3661215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662128" y="1224870"/>
            <a:ext cx="347849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spcAft>
                <a:spcPts val="1200"/>
              </a:spcAft>
              <a:buFont typeface="Arial" charset="0"/>
              <a:buChar char="•"/>
            </a:pPr>
            <a:r>
              <a:rPr lang="en-US" altLang="en-US" sz="2000" dirty="0"/>
              <a:t>The CMA prediction system displays lower correlations than those from ECMWF and NCEP.</a:t>
            </a:r>
          </a:p>
          <a:p>
            <a:pPr algn="just">
              <a:spcAft>
                <a:spcPts val="1200"/>
              </a:spcAft>
              <a:buFont typeface="Arial" charset="0"/>
              <a:buChar char="•"/>
            </a:pPr>
            <a:r>
              <a:rPr lang="en-US" altLang="en-US" sz="2000" dirty="0"/>
              <a:t>The considered S2S prediction systems show statistically significant levels of correlation for the three lead times. </a:t>
            </a:r>
          </a:p>
          <a:p>
            <a:pPr algn="just">
              <a:spcAft>
                <a:spcPts val="1200"/>
              </a:spcAft>
              <a:buFont typeface="Arial" charset="0"/>
              <a:buChar char="•"/>
            </a:pPr>
            <a:r>
              <a:rPr lang="en-US" altLang="en-US" sz="2000" dirty="0"/>
              <a:t>The results enhance our confidence in the ability of the systems to forecast wind speed, however the sources of predictability need to be further explored. </a:t>
            </a:r>
          </a:p>
        </p:txBody>
      </p:sp>
      <p:pic>
        <p:nvPicPr>
          <p:cNvPr id="5" name="Picture 4"/>
          <p:cNvPicPr/>
          <p:nvPr/>
        </p:nvPicPr>
        <p:blipFill rotWithShape="1">
          <a:blip r:embed="rId2">
            <a:extLst>
              <a:ext uri="{28A0092B-C50C-407E-A947-70E740481C1C}">
                <a14:useLocalDpi xmlns:a14="http://schemas.microsoft.com/office/drawing/2010/main" val="0"/>
              </a:ext>
            </a:extLst>
          </a:blip>
          <a:srcRect l="15460" r="16326" b="2009"/>
          <a:stretch/>
        </p:blipFill>
        <p:spPr bwMode="auto">
          <a:xfrm>
            <a:off x="-36512" y="1133698"/>
            <a:ext cx="5616624" cy="5904656"/>
          </a:xfrm>
          <a:prstGeom prst="rect">
            <a:avLst/>
          </a:prstGeom>
          <a:ln>
            <a:noFill/>
          </a:ln>
          <a:extLst>
            <a:ext uri="{53640926-AAD7-44D8-BBD7-CCE9431645EC}">
              <a14:shadowObscured xmlns:a14="http://schemas.microsoft.com/office/drawing/2010/main"/>
            </a:ext>
          </a:extLst>
        </p:spPr>
      </p:pic>
      <p:sp>
        <p:nvSpPr>
          <p:cNvPr id="7" name="Title 3"/>
          <p:cNvSpPr>
            <a:spLocks noGrp="1"/>
          </p:cNvSpPr>
          <p:nvPr>
            <p:ph type="title"/>
          </p:nvPr>
        </p:nvSpPr>
        <p:spPr>
          <a:xfrm>
            <a:off x="396876" y="144432"/>
            <a:ext cx="6191348" cy="696944"/>
          </a:xfrm>
        </p:spPr>
        <p:txBody>
          <a:bodyPr/>
          <a:lstStyle/>
          <a:p>
            <a:r>
              <a:rPr lang="en-US" dirty="0" smtClean="0"/>
              <a:t>Sub-seasonal predictability in Europe </a:t>
            </a:r>
            <a:endParaRPr lang="en-US" dirty="0"/>
          </a:p>
        </p:txBody>
      </p:sp>
      <p:sp>
        <p:nvSpPr>
          <p:cNvPr id="9" name="TextBox 8"/>
          <p:cNvSpPr txBox="1"/>
          <p:nvPr/>
        </p:nvSpPr>
        <p:spPr>
          <a:xfrm>
            <a:off x="179512" y="817099"/>
            <a:ext cx="5687292" cy="523220"/>
          </a:xfrm>
          <a:prstGeom prst="rect">
            <a:avLst/>
          </a:prstGeom>
          <a:noFill/>
        </p:spPr>
        <p:txBody>
          <a:bodyPr wrap="square" rtlCol="0">
            <a:spAutoFit/>
          </a:bodyPr>
          <a:lstStyle/>
          <a:p>
            <a:r>
              <a:rPr lang="en-US" sz="2800" dirty="0" smtClean="0">
                <a:solidFill>
                  <a:schemeClr val="bg1"/>
                </a:solidFill>
              </a:rPr>
              <a:t>Correlation (January 1995-2014)  </a:t>
            </a:r>
          </a:p>
        </p:txBody>
      </p:sp>
    </p:spTree>
    <p:extLst>
      <p:ext uri="{BB962C8B-B14F-4D97-AF65-F5344CB8AC3E}">
        <p14:creationId xmlns:p14="http://schemas.microsoft.com/office/powerpoint/2010/main" val="591259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ijimenez\Desktop\Corr_Jan_Feb_Forecast_time_12-18_sfcWi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76" y="989682"/>
            <a:ext cx="8997724" cy="52486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396876" y="144432"/>
            <a:ext cx="6191348" cy="696944"/>
          </a:xfrm>
        </p:spPr>
        <p:txBody>
          <a:bodyPr/>
          <a:lstStyle/>
          <a:p>
            <a:r>
              <a:rPr lang="en-US" dirty="0" smtClean="0"/>
              <a:t>Sub-seasonal predictability</a:t>
            </a:r>
            <a:endParaRPr lang="en-US" dirty="0"/>
          </a:p>
        </p:txBody>
      </p:sp>
    </p:spTree>
    <p:extLst>
      <p:ext uri="{BB962C8B-B14F-4D97-AF65-F5344CB8AC3E}">
        <p14:creationId xmlns:p14="http://schemas.microsoft.com/office/powerpoint/2010/main" val="160490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Preliminary results: </a:t>
            </a:r>
            <a:r>
              <a:rPr lang="en-US" dirty="0" smtClean="0"/>
              <a:t/>
            </a:r>
            <a:br>
              <a:rPr lang="en-US" dirty="0" smtClean="0"/>
            </a:br>
            <a:r>
              <a:rPr lang="en-US" dirty="0" smtClean="0"/>
              <a:t>Seasonal predictions</a:t>
            </a:r>
            <a:r>
              <a:rPr lang="en-US" b="1" dirty="0"/>
              <a:t/>
            </a:r>
            <a:br>
              <a:rPr lang="en-US" b="1" dirty="0"/>
            </a:br>
            <a:endParaRPr lang="es-ES" dirty="0"/>
          </a:p>
        </p:txBody>
      </p:sp>
    </p:spTree>
    <p:extLst>
      <p:ext uri="{BB962C8B-B14F-4D97-AF65-F5344CB8AC3E}">
        <p14:creationId xmlns:p14="http://schemas.microsoft.com/office/powerpoint/2010/main" val="410048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prediction system</a:t>
            </a:r>
            <a:endParaRPr lang="en-US" dirty="0"/>
          </a:p>
        </p:txBody>
      </p:sp>
      <p:sp>
        <p:nvSpPr>
          <p:cNvPr id="4" name="19 Rectángulo"/>
          <p:cNvSpPr/>
          <p:nvPr/>
        </p:nvSpPr>
        <p:spPr>
          <a:xfrm>
            <a:off x="0" y="971435"/>
            <a:ext cx="8892480" cy="3046988"/>
          </a:xfrm>
          <a:prstGeom prst="rect">
            <a:avLst/>
          </a:prstGeom>
        </p:spPr>
        <p:txBody>
          <a:bodyPr wrap="square">
            <a:spAutoFit/>
          </a:bodyPr>
          <a:lstStyle/>
          <a:p>
            <a:pPr marL="342900"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Data from </a:t>
            </a:r>
            <a:r>
              <a:rPr lang="en-US" sz="2400" b="1" dirty="0">
                <a:solidFill>
                  <a:schemeClr val="tx2"/>
                </a:solidFill>
                <a:ea typeface="+mn-ea"/>
                <a:cs typeface="Arial" panose="020B0604020202020204" pitchFamily="34" charset="0"/>
              </a:rPr>
              <a:t>ECMWF</a:t>
            </a:r>
            <a:r>
              <a:rPr lang="en-US" sz="2400" dirty="0">
                <a:solidFill>
                  <a:schemeClr val="tx2"/>
                </a:solidFill>
                <a:ea typeface="+mn-ea"/>
                <a:cs typeface="Arial" panose="020B0604020202020204" pitchFamily="34" charset="0"/>
              </a:rPr>
              <a:t> (European Centre for Medium-Range Weather Forecasts</a:t>
            </a:r>
            <a:r>
              <a:rPr lang="en-US" sz="2400" dirty="0" smtClean="0">
                <a:solidFill>
                  <a:schemeClr val="tx2"/>
                </a:solidFill>
                <a:ea typeface="+mn-ea"/>
                <a:cs typeface="Arial" panose="020B0604020202020204" pitchFamily="34" charset="0"/>
              </a:rPr>
              <a:t>)</a:t>
            </a:r>
            <a:endParaRPr lang="en-US" sz="24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400" dirty="0" smtClean="0">
                <a:solidFill>
                  <a:schemeClr val="tx2"/>
                </a:solidFill>
                <a:ea typeface="+mn-ea"/>
                <a:cs typeface="Arial" panose="020B0604020202020204" pitchFamily="34" charset="0"/>
              </a:rPr>
              <a:t>We assess </a:t>
            </a:r>
            <a:r>
              <a:rPr lang="en-US" sz="2400" dirty="0">
                <a:solidFill>
                  <a:schemeClr val="tx2"/>
                </a:solidFill>
                <a:ea typeface="+mn-ea"/>
                <a:cs typeface="Arial" panose="020B0604020202020204" pitchFamily="34" charset="0"/>
              </a:rPr>
              <a:t>the global </a:t>
            </a:r>
            <a:r>
              <a:rPr lang="en-US" sz="2400" dirty="0" smtClean="0">
                <a:solidFill>
                  <a:schemeClr val="tx2"/>
                </a:solidFill>
                <a:ea typeface="+mn-ea"/>
                <a:cs typeface="Arial" panose="020B0604020202020204" pitchFamily="34" charset="0"/>
              </a:rPr>
              <a:t>behavior </a:t>
            </a:r>
            <a:r>
              <a:rPr lang="en-US" sz="2400" dirty="0">
                <a:solidFill>
                  <a:schemeClr val="tx2"/>
                </a:solidFill>
                <a:ea typeface="+mn-ea"/>
                <a:cs typeface="Arial" panose="020B0604020202020204" pitchFamily="34" charset="0"/>
              </a:rPr>
              <a:t>providing </a:t>
            </a:r>
            <a:r>
              <a:rPr lang="en-US" sz="2400" dirty="0" smtClean="0">
                <a:solidFill>
                  <a:schemeClr val="tx2"/>
                </a:solidFill>
                <a:ea typeface="+mn-ea"/>
                <a:cs typeface="Arial" panose="020B0604020202020204" pitchFamily="34" charset="0"/>
              </a:rPr>
              <a:t> </a:t>
            </a:r>
            <a:r>
              <a:rPr lang="en-US" sz="2400" b="1" dirty="0">
                <a:solidFill>
                  <a:schemeClr val="tx2"/>
                </a:solidFill>
                <a:ea typeface="+mn-ea"/>
                <a:cs typeface="Arial" panose="020B0604020202020204" pitchFamily="34" charset="0"/>
              </a:rPr>
              <a:t>probabilistic </a:t>
            </a:r>
            <a:r>
              <a:rPr lang="en-US" sz="2400" b="1" dirty="0" smtClean="0">
                <a:solidFill>
                  <a:schemeClr val="tx2"/>
                </a:solidFill>
                <a:ea typeface="+mn-ea"/>
                <a:cs typeface="Arial" panose="020B0604020202020204" pitchFamily="34" charset="0"/>
              </a:rPr>
              <a:t>predictions</a:t>
            </a:r>
            <a:endParaRPr lang="en-US" sz="24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Aggregated output in </a:t>
            </a:r>
            <a:r>
              <a:rPr lang="en-US" sz="2400" b="1" dirty="0" err="1">
                <a:solidFill>
                  <a:schemeClr val="tx2"/>
                </a:solidFill>
                <a:ea typeface="+mn-ea"/>
                <a:cs typeface="Arial" panose="020B0604020202020204" pitchFamily="34" charset="0"/>
              </a:rPr>
              <a:t>terciles</a:t>
            </a:r>
            <a:r>
              <a:rPr lang="en-US" sz="2400" dirty="0">
                <a:solidFill>
                  <a:schemeClr val="tx2"/>
                </a:solidFill>
                <a:ea typeface="+mn-ea"/>
                <a:cs typeface="Arial" panose="020B0604020202020204" pitchFamily="34" charset="0"/>
              </a:rPr>
              <a:t>:</a:t>
            </a:r>
          </a:p>
          <a:p>
            <a:pPr marL="800100" lvl="1"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Above normal</a:t>
            </a:r>
          </a:p>
          <a:p>
            <a:pPr marL="800100" lvl="1"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Normal</a:t>
            </a:r>
          </a:p>
          <a:p>
            <a:pPr marL="800100" lvl="1"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Below normal</a:t>
            </a:r>
          </a:p>
        </p:txBody>
      </p:sp>
      <p:pic>
        <p:nvPicPr>
          <p:cNvPr id="5" name="Shape 145"/>
          <p:cNvPicPr preferRelativeResize="0"/>
          <p:nvPr/>
        </p:nvPicPr>
        <p:blipFill rotWithShape="1">
          <a:blip r:embed="rId2">
            <a:alphaModFix/>
          </a:blip>
          <a:srcRect b="2028"/>
          <a:stretch/>
        </p:blipFill>
        <p:spPr>
          <a:xfrm>
            <a:off x="3059832" y="2865807"/>
            <a:ext cx="5580112" cy="4172547"/>
          </a:xfrm>
          <a:prstGeom prst="rect">
            <a:avLst/>
          </a:prstGeom>
          <a:noFill/>
          <a:ln>
            <a:noFill/>
          </a:ln>
        </p:spPr>
      </p:pic>
    </p:spTree>
    <p:extLst>
      <p:ext uri="{BB962C8B-B14F-4D97-AF65-F5344CB8AC3E}">
        <p14:creationId xmlns:p14="http://schemas.microsoft.com/office/powerpoint/2010/main" val="248572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0"/>
          <p:cNvPicPr/>
          <p:nvPr/>
        </p:nvPicPr>
        <p:blipFill rotWithShape="1">
          <a:blip r:embed="rId2">
            <a:extLst>
              <a:ext uri="{28A0092B-C50C-407E-A947-70E740481C1C}">
                <a14:useLocalDpi xmlns:a14="http://schemas.microsoft.com/office/drawing/2010/main" val="0"/>
              </a:ext>
            </a:extLst>
          </a:blip>
          <a:srcRect l="780" r="136"/>
          <a:stretch/>
        </p:blipFill>
        <p:spPr>
          <a:xfrm>
            <a:off x="395536" y="1709762"/>
            <a:ext cx="8419188" cy="5328592"/>
          </a:xfrm>
          <a:prstGeom prst="rect">
            <a:avLst/>
          </a:prstGeom>
        </p:spPr>
      </p:pic>
      <p:sp>
        <p:nvSpPr>
          <p:cNvPr id="8" name="Title 3"/>
          <p:cNvSpPr>
            <a:spLocks noGrp="1"/>
          </p:cNvSpPr>
          <p:nvPr>
            <p:ph type="title"/>
          </p:nvPr>
        </p:nvSpPr>
        <p:spPr>
          <a:xfrm>
            <a:off x="251520" y="144432"/>
            <a:ext cx="6191348" cy="696944"/>
          </a:xfrm>
        </p:spPr>
        <p:txBody>
          <a:bodyPr/>
          <a:lstStyle/>
          <a:p>
            <a:r>
              <a:rPr lang="en-US" dirty="0" smtClean="0"/>
              <a:t>Seasonal predictability in Europe </a:t>
            </a:r>
            <a:endParaRPr lang="en-US" dirty="0"/>
          </a:p>
        </p:txBody>
      </p:sp>
      <p:sp>
        <p:nvSpPr>
          <p:cNvPr id="2" name="CuadroTexto 1"/>
          <p:cNvSpPr txBox="1"/>
          <p:nvPr/>
        </p:nvSpPr>
        <p:spPr>
          <a:xfrm>
            <a:off x="107504" y="823893"/>
            <a:ext cx="8928992" cy="707886"/>
          </a:xfrm>
          <a:prstGeom prst="rect">
            <a:avLst/>
          </a:prstGeom>
          <a:noFill/>
        </p:spPr>
        <p:txBody>
          <a:bodyPr wrap="square" rtlCol="0">
            <a:spAutoFit/>
          </a:bodyPr>
          <a:lstStyle/>
          <a:p>
            <a:r>
              <a:rPr lang="en-US" sz="2000" dirty="0">
                <a:solidFill>
                  <a:schemeClr val="tx2"/>
                </a:solidFill>
              </a:rPr>
              <a:t>Correlation Skill </a:t>
            </a:r>
            <a:r>
              <a:rPr lang="en-US" sz="2000" dirty="0" smtClean="0">
                <a:solidFill>
                  <a:schemeClr val="tx2"/>
                </a:solidFill>
              </a:rPr>
              <a:t>Score. 10-m wind speed. ECMWF S4 with starts dates once a year on first of December and ERA-Interim from 1981 to 2013. Raw data.</a:t>
            </a:r>
          </a:p>
        </p:txBody>
      </p:sp>
      <p:sp>
        <p:nvSpPr>
          <p:cNvPr id="3" name="Rectángulo 2"/>
          <p:cNvSpPr/>
          <p:nvPr/>
        </p:nvSpPr>
        <p:spPr>
          <a:xfrm>
            <a:off x="393625" y="1616520"/>
            <a:ext cx="3784113" cy="369332"/>
          </a:xfrm>
          <a:prstGeom prst="rect">
            <a:avLst/>
          </a:prstGeom>
          <a:solidFill>
            <a:schemeClr val="accent1"/>
          </a:solidFill>
        </p:spPr>
        <p:txBody>
          <a:bodyPr wrap="none">
            <a:spAutoFit/>
          </a:bodyPr>
          <a:lstStyle/>
          <a:p>
            <a:r>
              <a:rPr lang="en-US" dirty="0" smtClean="0">
                <a:solidFill>
                  <a:schemeClr val="tx2"/>
                </a:solidFill>
              </a:rPr>
              <a:t>Lead 0. Average over months </a:t>
            </a:r>
            <a:r>
              <a:rPr lang="en-US" dirty="0" smtClean="0">
                <a:solidFill>
                  <a:schemeClr val="tx2"/>
                </a:solidFill>
              </a:rPr>
              <a:t>1-3 </a:t>
            </a:r>
            <a:endParaRPr lang="en-US" dirty="0"/>
          </a:p>
        </p:txBody>
      </p:sp>
      <p:sp>
        <p:nvSpPr>
          <p:cNvPr id="7" name="Rectángulo 6"/>
          <p:cNvSpPr/>
          <p:nvPr/>
        </p:nvSpPr>
        <p:spPr>
          <a:xfrm>
            <a:off x="4283968" y="1607784"/>
            <a:ext cx="3655873" cy="369332"/>
          </a:xfrm>
          <a:prstGeom prst="rect">
            <a:avLst/>
          </a:prstGeom>
          <a:solidFill>
            <a:schemeClr val="accent1"/>
          </a:solidFill>
        </p:spPr>
        <p:txBody>
          <a:bodyPr wrap="none">
            <a:spAutoFit/>
          </a:bodyPr>
          <a:lstStyle/>
          <a:p>
            <a:r>
              <a:rPr lang="en-US" dirty="0" smtClean="0">
                <a:solidFill>
                  <a:schemeClr val="tx2"/>
                </a:solidFill>
              </a:rPr>
              <a:t>Lead 1. Average over months </a:t>
            </a:r>
            <a:r>
              <a:rPr lang="en-US" dirty="0" smtClean="0">
                <a:solidFill>
                  <a:schemeClr val="tx2"/>
                </a:solidFill>
              </a:rPr>
              <a:t>2-4 </a:t>
            </a:r>
            <a:endParaRPr lang="en-US" dirty="0"/>
          </a:p>
        </p:txBody>
      </p:sp>
      <p:sp>
        <p:nvSpPr>
          <p:cNvPr id="9" name="Rectángulo 8"/>
          <p:cNvSpPr/>
          <p:nvPr/>
        </p:nvSpPr>
        <p:spPr>
          <a:xfrm>
            <a:off x="416514" y="4281666"/>
            <a:ext cx="3655873" cy="369332"/>
          </a:xfrm>
          <a:prstGeom prst="rect">
            <a:avLst/>
          </a:prstGeom>
          <a:solidFill>
            <a:schemeClr val="accent1"/>
          </a:solidFill>
        </p:spPr>
        <p:txBody>
          <a:bodyPr wrap="none">
            <a:spAutoFit/>
          </a:bodyPr>
          <a:lstStyle/>
          <a:p>
            <a:r>
              <a:rPr lang="en-US" dirty="0" smtClean="0">
                <a:solidFill>
                  <a:schemeClr val="tx2"/>
                </a:solidFill>
              </a:rPr>
              <a:t>Lead 2. Average over months </a:t>
            </a:r>
            <a:r>
              <a:rPr lang="en-US" dirty="0" smtClean="0">
                <a:solidFill>
                  <a:schemeClr val="tx2"/>
                </a:solidFill>
              </a:rPr>
              <a:t>3-5 </a:t>
            </a:r>
            <a:endParaRPr lang="en-US" dirty="0"/>
          </a:p>
        </p:txBody>
      </p:sp>
      <p:sp>
        <p:nvSpPr>
          <p:cNvPr id="10" name="Rectángulo 9"/>
          <p:cNvSpPr/>
          <p:nvPr/>
        </p:nvSpPr>
        <p:spPr>
          <a:xfrm>
            <a:off x="4283968" y="4281666"/>
            <a:ext cx="3655873" cy="369332"/>
          </a:xfrm>
          <a:prstGeom prst="rect">
            <a:avLst/>
          </a:prstGeom>
          <a:solidFill>
            <a:schemeClr val="accent1"/>
          </a:solidFill>
        </p:spPr>
        <p:txBody>
          <a:bodyPr wrap="none">
            <a:spAutoFit/>
          </a:bodyPr>
          <a:lstStyle/>
          <a:p>
            <a:r>
              <a:rPr lang="en-US" dirty="0" smtClean="0">
                <a:solidFill>
                  <a:schemeClr val="tx2"/>
                </a:solidFill>
              </a:rPr>
              <a:t>Lead 3. Average over months </a:t>
            </a:r>
            <a:r>
              <a:rPr lang="en-US" dirty="0" smtClean="0">
                <a:solidFill>
                  <a:schemeClr val="tx2"/>
                </a:solidFill>
              </a:rPr>
              <a:t>4-6 </a:t>
            </a:r>
            <a:endParaRPr lang="en-US" dirty="0"/>
          </a:p>
        </p:txBody>
      </p:sp>
    </p:spTree>
    <p:extLst>
      <p:ext uri="{BB962C8B-B14F-4D97-AF65-F5344CB8AC3E}">
        <p14:creationId xmlns:p14="http://schemas.microsoft.com/office/powerpoint/2010/main" val="274978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Objective</a:t>
            </a:r>
          </a:p>
        </p:txBody>
      </p:sp>
      <p:sp>
        <p:nvSpPr>
          <p:cNvPr id="14338" name="Rectángulo 16"/>
          <p:cNvSpPr>
            <a:spLocks noChangeArrowheads="1"/>
          </p:cNvSpPr>
          <p:nvPr/>
        </p:nvSpPr>
        <p:spPr bwMode="auto">
          <a:xfrm>
            <a:off x="359568" y="1061690"/>
            <a:ext cx="84248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lgn="just" eaLnBrk="1" hangingPunct="1">
              <a:buFont typeface="+mj-lt"/>
              <a:buAutoNum type="arabicPeriod"/>
            </a:pPr>
            <a:r>
              <a:rPr lang="en-GB" altLang="en-US" b="1" dirty="0" smtClean="0">
                <a:solidFill>
                  <a:schemeClr val="bg1"/>
                </a:solidFill>
                <a:cs typeface="Arial" pitchFamily="34" charset="0"/>
              </a:rPr>
              <a:t>Introduction to climate predictions</a:t>
            </a:r>
          </a:p>
          <a:p>
            <a:pPr marL="457200" indent="-457200" algn="just" eaLnBrk="1" hangingPunct="1">
              <a:buFont typeface="+mj-lt"/>
              <a:buAutoNum type="arabicPeriod"/>
            </a:pPr>
            <a:endParaRPr lang="en-GB" altLang="en-US" b="1" dirty="0" smtClean="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Sources of predictability</a:t>
            </a:r>
          </a:p>
          <a:p>
            <a:pPr marL="457200" indent="-457200" algn="just" eaLnBrk="1" hangingPunct="1">
              <a:buFont typeface="+mj-lt"/>
              <a:buAutoNum type="arabicPeriod"/>
            </a:pPr>
            <a:endParaRPr lang="en-GB" altLang="en-US" b="1" dirty="0" smtClean="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Methodology</a:t>
            </a:r>
          </a:p>
          <a:p>
            <a:pPr marL="457200" indent="-457200" algn="just" eaLnBrk="1" hangingPunct="1">
              <a:buFont typeface="+mj-lt"/>
              <a:buAutoNum type="arabicPeriod"/>
            </a:pPr>
            <a:endParaRPr lang="en-GB" altLang="en-US" b="1" dirty="0" smtClean="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Preliminary results </a:t>
            </a: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Conclusions and future work</a:t>
            </a:r>
            <a:endParaRPr lang="en-GB" altLang="en-US" b="1" dirty="0">
              <a:solidFill>
                <a:schemeClr val="bg1"/>
              </a:solidFill>
              <a:cs typeface="Arial" pitchFamily="34" charset="0"/>
            </a:endParaRPr>
          </a:p>
        </p:txBody>
      </p:sp>
    </p:spTree>
    <p:extLst>
      <p:ext uri="{BB962C8B-B14F-4D97-AF65-F5344CB8AC3E}">
        <p14:creationId xmlns:p14="http://schemas.microsoft.com/office/powerpoint/2010/main" val="2213000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7504" y="220730"/>
            <a:ext cx="6264696" cy="696944"/>
          </a:xfrm>
        </p:spPr>
        <p:txBody>
          <a:bodyPr/>
          <a:lstStyle/>
          <a:p>
            <a:r>
              <a:rPr lang="en-US" dirty="0" smtClean="0"/>
              <a:t>Seasonal predictability in Europe</a:t>
            </a:r>
            <a:br>
              <a:rPr lang="en-US" dirty="0" smtClean="0"/>
            </a:br>
            <a:endParaRPr lang="en-US" dirty="0"/>
          </a:p>
        </p:txBody>
      </p:sp>
      <p:pic>
        <p:nvPicPr>
          <p:cNvPr id="7" name="Picture 8"/>
          <p:cNvPicPr>
            <a:picLocks noChangeAspect="1"/>
          </p:cNvPicPr>
          <p:nvPr/>
        </p:nvPicPr>
        <p:blipFill>
          <a:blip r:embed="rId3"/>
          <a:stretch>
            <a:fillRect/>
          </a:stretch>
        </p:blipFill>
        <p:spPr>
          <a:xfrm>
            <a:off x="4570851" y="3791544"/>
            <a:ext cx="4382904" cy="2556000"/>
          </a:xfrm>
          <a:prstGeom prst="rect">
            <a:avLst/>
          </a:prstGeom>
          <a:ln>
            <a:noFill/>
          </a:ln>
        </p:spPr>
      </p:pic>
      <p:pic>
        <p:nvPicPr>
          <p:cNvPr id="10" name="Picture 9"/>
          <p:cNvPicPr>
            <a:picLocks noChangeAspect="1"/>
          </p:cNvPicPr>
          <p:nvPr/>
        </p:nvPicPr>
        <p:blipFill>
          <a:blip r:embed="rId4"/>
          <a:stretch>
            <a:fillRect/>
          </a:stretch>
        </p:blipFill>
        <p:spPr>
          <a:xfrm>
            <a:off x="4572000" y="1069089"/>
            <a:ext cx="4382904" cy="2556000"/>
          </a:xfrm>
          <a:prstGeom prst="rect">
            <a:avLst/>
          </a:prstGeom>
          <a:ln>
            <a:noFill/>
          </a:ln>
        </p:spPr>
      </p:pic>
      <p:pic>
        <p:nvPicPr>
          <p:cNvPr id="11" name="Picture 10"/>
          <p:cNvPicPr>
            <a:picLocks noChangeAspect="1"/>
          </p:cNvPicPr>
          <p:nvPr/>
        </p:nvPicPr>
        <p:blipFill>
          <a:blip r:embed="rId5"/>
          <a:stretch>
            <a:fillRect/>
          </a:stretch>
        </p:blipFill>
        <p:spPr>
          <a:xfrm>
            <a:off x="107504" y="1061690"/>
            <a:ext cx="4382904" cy="2556000"/>
          </a:xfrm>
          <a:prstGeom prst="rect">
            <a:avLst/>
          </a:prstGeom>
          <a:ln>
            <a:noFill/>
          </a:ln>
        </p:spPr>
      </p:pic>
      <p:pic>
        <p:nvPicPr>
          <p:cNvPr id="12" name="Picture 11"/>
          <p:cNvPicPr>
            <a:picLocks noChangeAspect="1"/>
          </p:cNvPicPr>
          <p:nvPr/>
        </p:nvPicPr>
        <p:blipFill>
          <a:blip r:embed="rId6"/>
          <a:stretch>
            <a:fillRect/>
          </a:stretch>
        </p:blipFill>
        <p:spPr>
          <a:xfrm>
            <a:off x="189096" y="3761706"/>
            <a:ext cx="4382904" cy="2556000"/>
          </a:xfrm>
          <a:prstGeom prst="rect">
            <a:avLst/>
          </a:prstGeom>
          <a:ln>
            <a:noFill/>
          </a:ln>
        </p:spPr>
      </p:pic>
    </p:spTree>
    <p:extLst>
      <p:ext uri="{BB962C8B-B14F-4D97-AF65-F5344CB8AC3E}">
        <p14:creationId xmlns:p14="http://schemas.microsoft.com/office/powerpoint/2010/main" val="1105976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7504" y="220730"/>
            <a:ext cx="6264696" cy="696944"/>
          </a:xfrm>
        </p:spPr>
        <p:txBody>
          <a:bodyPr/>
          <a:lstStyle/>
          <a:p>
            <a:r>
              <a:rPr lang="en-US" dirty="0" smtClean="0"/>
              <a:t>Seasonal predictability in Europe</a:t>
            </a:r>
            <a:br>
              <a:rPr lang="en-US" dirty="0" smtClean="0"/>
            </a:br>
            <a:endParaRPr lang="en-US" dirty="0"/>
          </a:p>
        </p:txBody>
      </p:sp>
      <p:pic>
        <p:nvPicPr>
          <p:cNvPr id="8" name="Picture 5"/>
          <p:cNvPicPr>
            <a:picLocks noChangeAspect="1"/>
          </p:cNvPicPr>
          <p:nvPr/>
        </p:nvPicPr>
        <p:blipFill>
          <a:blip r:embed="rId3"/>
          <a:stretch>
            <a:fillRect/>
          </a:stretch>
        </p:blipFill>
        <p:spPr>
          <a:xfrm>
            <a:off x="4705992" y="3788240"/>
            <a:ext cx="4382904" cy="2556000"/>
          </a:xfrm>
          <a:prstGeom prst="rect">
            <a:avLst/>
          </a:prstGeom>
          <a:ln>
            <a:noFill/>
          </a:ln>
        </p:spPr>
      </p:pic>
      <p:pic>
        <p:nvPicPr>
          <p:cNvPr id="9" name="Picture 6"/>
          <p:cNvPicPr>
            <a:picLocks noChangeAspect="1"/>
          </p:cNvPicPr>
          <p:nvPr/>
        </p:nvPicPr>
        <p:blipFill>
          <a:blip r:embed="rId4"/>
          <a:stretch>
            <a:fillRect/>
          </a:stretch>
        </p:blipFill>
        <p:spPr>
          <a:xfrm>
            <a:off x="4705992" y="1061690"/>
            <a:ext cx="4382904" cy="2556000"/>
          </a:xfrm>
          <a:prstGeom prst="rect">
            <a:avLst/>
          </a:prstGeom>
          <a:ln>
            <a:noFill/>
          </a:ln>
        </p:spPr>
      </p:pic>
      <p:pic>
        <p:nvPicPr>
          <p:cNvPr id="13" name="Picture 8"/>
          <p:cNvPicPr>
            <a:picLocks noChangeAspect="1"/>
          </p:cNvPicPr>
          <p:nvPr/>
        </p:nvPicPr>
        <p:blipFill>
          <a:blip r:embed="rId5"/>
          <a:stretch>
            <a:fillRect/>
          </a:stretch>
        </p:blipFill>
        <p:spPr>
          <a:xfrm>
            <a:off x="195992" y="1061690"/>
            <a:ext cx="4382904" cy="2556000"/>
          </a:xfrm>
          <a:prstGeom prst="rect">
            <a:avLst/>
          </a:prstGeom>
          <a:ln>
            <a:noFill/>
          </a:ln>
        </p:spPr>
      </p:pic>
      <p:pic>
        <p:nvPicPr>
          <p:cNvPr id="14" name="Picture 9"/>
          <p:cNvPicPr>
            <a:picLocks noChangeAspect="1"/>
          </p:cNvPicPr>
          <p:nvPr/>
        </p:nvPicPr>
        <p:blipFill>
          <a:blip r:embed="rId6"/>
          <a:stretch>
            <a:fillRect/>
          </a:stretch>
        </p:blipFill>
        <p:spPr>
          <a:xfrm>
            <a:off x="199372" y="3740978"/>
            <a:ext cx="4382904" cy="2556000"/>
          </a:xfrm>
          <a:prstGeom prst="rect">
            <a:avLst/>
          </a:prstGeom>
          <a:ln>
            <a:noFill/>
          </a:ln>
        </p:spPr>
      </p:pic>
    </p:spTree>
    <p:extLst>
      <p:ext uri="{BB962C8B-B14F-4D97-AF65-F5344CB8AC3E}">
        <p14:creationId xmlns:p14="http://schemas.microsoft.com/office/powerpoint/2010/main" val="196257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iz_correlation.png"/>
          <p:cNvPicPr/>
          <p:nvPr/>
        </p:nvPicPr>
        <p:blipFill rotWithShape="1">
          <a:blip r:embed="rId3"/>
          <a:srcRect l="7209" r="7907"/>
          <a:stretch/>
        </p:blipFill>
        <p:spPr bwMode="auto">
          <a:xfrm rot="5400000">
            <a:off x="3404170" y="-42384"/>
            <a:ext cx="2853953" cy="5112568"/>
          </a:xfrm>
          <a:prstGeom prst="rect">
            <a:avLst/>
          </a:prstGeom>
          <a:ln>
            <a:noFill/>
          </a:ln>
          <a:extLst>
            <a:ext uri="{53640926-AAD7-44D8-BBD7-CCE9431645EC}">
              <a14:shadowObscured xmlns:a14="http://schemas.microsoft.com/office/drawing/2010/main"/>
            </a:ext>
          </a:extLst>
        </p:spPr>
      </p:pic>
      <p:pic>
        <p:nvPicPr>
          <p:cNvPr id="5" name="Picture 4" descr="Fino_correlation.png"/>
          <p:cNvPicPr/>
          <p:nvPr/>
        </p:nvPicPr>
        <p:blipFill rotWithShape="1">
          <a:blip r:embed="rId4"/>
          <a:srcRect l="8088" r="5974"/>
          <a:stretch/>
        </p:blipFill>
        <p:spPr bwMode="auto">
          <a:xfrm rot="5400000">
            <a:off x="3433568" y="3042583"/>
            <a:ext cx="2852928" cy="5184576"/>
          </a:xfrm>
          <a:prstGeom prst="rect">
            <a:avLst/>
          </a:prstGeom>
          <a:ln>
            <a:noFill/>
          </a:ln>
          <a:extLst>
            <a:ext uri="{53640926-AAD7-44D8-BBD7-CCE9431645EC}">
              <a14:shadowObscured xmlns:a14="http://schemas.microsoft.com/office/drawing/2010/main"/>
            </a:ext>
          </a:extLst>
        </p:spPr>
      </p:pic>
      <p:sp>
        <p:nvSpPr>
          <p:cNvPr id="6" name="Title 3"/>
          <p:cNvSpPr>
            <a:spLocks noGrp="1"/>
          </p:cNvSpPr>
          <p:nvPr>
            <p:ph type="title"/>
          </p:nvPr>
        </p:nvSpPr>
        <p:spPr>
          <a:xfrm>
            <a:off x="107504" y="220730"/>
            <a:ext cx="6264696" cy="696944"/>
          </a:xfrm>
        </p:spPr>
        <p:txBody>
          <a:bodyPr/>
          <a:lstStyle/>
          <a:p>
            <a:r>
              <a:rPr lang="en-US" dirty="0" smtClean="0"/>
              <a:t>Seasonal predictability at specific sites</a:t>
            </a:r>
            <a:br>
              <a:rPr lang="en-US" dirty="0" smtClean="0"/>
            </a:br>
            <a:r>
              <a:rPr lang="en-US" dirty="0" smtClean="0"/>
              <a:t/>
            </a:r>
            <a:br>
              <a:rPr lang="en-US" dirty="0" smtClean="0"/>
            </a:br>
            <a:endParaRPr lang="en-US" dirty="0"/>
          </a:p>
        </p:txBody>
      </p:sp>
      <p:sp>
        <p:nvSpPr>
          <p:cNvPr id="8" name="Rectangle 7"/>
          <p:cNvSpPr/>
          <p:nvPr/>
        </p:nvSpPr>
        <p:spPr>
          <a:xfrm>
            <a:off x="2436901" y="817633"/>
            <a:ext cx="4788490" cy="369332"/>
          </a:xfrm>
          <a:prstGeom prst="rect">
            <a:avLst/>
          </a:prstGeom>
        </p:spPr>
        <p:txBody>
          <a:bodyPr wrap="none">
            <a:spAutoFit/>
          </a:bodyPr>
          <a:lstStyle/>
          <a:p>
            <a:r>
              <a:rPr lang="en-US" dirty="0" err="1">
                <a:solidFill>
                  <a:srgbClr val="000000"/>
                </a:solidFill>
              </a:rPr>
              <a:t>Alaiz</a:t>
            </a:r>
            <a:r>
              <a:rPr lang="en-US" dirty="0">
                <a:solidFill>
                  <a:srgbClr val="000000"/>
                </a:solidFill>
              </a:rPr>
              <a:t> experimental </a:t>
            </a:r>
            <a:r>
              <a:rPr lang="en-US" dirty="0" smtClean="0">
                <a:solidFill>
                  <a:srgbClr val="000000"/>
                </a:solidFill>
              </a:rPr>
              <a:t>park (for DJF 1981-2013) </a:t>
            </a:r>
            <a:endParaRPr lang="en-US" dirty="0">
              <a:solidFill>
                <a:srgbClr val="000000"/>
              </a:solidFill>
            </a:endParaRPr>
          </a:p>
        </p:txBody>
      </p:sp>
      <p:sp>
        <p:nvSpPr>
          <p:cNvPr id="9" name="Rectangle 8"/>
          <p:cNvSpPr/>
          <p:nvPr/>
        </p:nvSpPr>
        <p:spPr>
          <a:xfrm>
            <a:off x="2675696" y="3911083"/>
            <a:ext cx="4711735" cy="646331"/>
          </a:xfrm>
          <a:prstGeom prst="rect">
            <a:avLst/>
          </a:prstGeom>
        </p:spPr>
        <p:txBody>
          <a:bodyPr wrap="square">
            <a:spAutoFit/>
          </a:bodyPr>
          <a:lstStyle/>
          <a:p>
            <a:r>
              <a:rPr lang="en-US" dirty="0" err="1">
                <a:solidFill>
                  <a:srgbClr val="000000"/>
                </a:solidFill>
              </a:rPr>
              <a:t>Fino</a:t>
            </a:r>
            <a:r>
              <a:rPr lang="en-US" dirty="0">
                <a:solidFill>
                  <a:srgbClr val="000000"/>
                </a:solidFill>
              </a:rPr>
              <a:t> met mast park (for DJF 1981-2013) </a:t>
            </a:r>
          </a:p>
          <a:p>
            <a:endParaRPr lang="en-US" dirty="0">
              <a:solidFill>
                <a:srgbClr val="000000"/>
              </a:solidFill>
            </a:endParaRPr>
          </a:p>
        </p:txBody>
      </p:sp>
    </p:spTree>
    <p:extLst>
      <p:ext uri="{BB962C8B-B14F-4D97-AF65-F5344CB8AC3E}">
        <p14:creationId xmlns:p14="http://schemas.microsoft.com/office/powerpoint/2010/main" val="3548349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b="11377"/>
          <a:stretch/>
        </p:blipFill>
        <p:spPr bwMode="auto">
          <a:xfrm>
            <a:off x="467544" y="1061691"/>
            <a:ext cx="4032448" cy="512352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b="11441"/>
          <a:stretch/>
        </p:blipFill>
        <p:spPr bwMode="auto">
          <a:xfrm>
            <a:off x="4499992" y="1057152"/>
            <a:ext cx="4248472" cy="507694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t="88116" b="4213"/>
          <a:stretch/>
        </p:blipFill>
        <p:spPr bwMode="auto">
          <a:xfrm>
            <a:off x="1043608" y="6185212"/>
            <a:ext cx="7416824" cy="690602"/>
          </a:xfrm>
          <a:prstGeom prst="rect">
            <a:avLst/>
          </a:prstGeom>
          <a:ln>
            <a:noFill/>
          </a:ln>
          <a:extLst>
            <a:ext uri="{53640926-AAD7-44D8-BBD7-CCE9431645EC}">
              <a14:shadowObscured xmlns:a14="http://schemas.microsoft.com/office/drawing/2010/main"/>
            </a:ext>
          </a:extLst>
        </p:spPr>
      </p:pic>
      <p:sp>
        <p:nvSpPr>
          <p:cNvPr id="8" name="Title 3"/>
          <p:cNvSpPr>
            <a:spLocks noGrp="1"/>
          </p:cNvSpPr>
          <p:nvPr>
            <p:ph type="title"/>
          </p:nvPr>
        </p:nvSpPr>
        <p:spPr>
          <a:xfrm>
            <a:off x="107504" y="220730"/>
            <a:ext cx="6264696" cy="696944"/>
          </a:xfrm>
        </p:spPr>
        <p:txBody>
          <a:bodyPr/>
          <a:lstStyle/>
          <a:p>
            <a:r>
              <a:rPr lang="en-US" dirty="0" smtClean="0"/>
              <a:t>Wind speed drivers: ENSO and NAO</a:t>
            </a:r>
            <a:br>
              <a:rPr lang="en-US" dirty="0" smtClean="0"/>
            </a:br>
            <a:r>
              <a:rPr lang="en-US" dirty="0" smtClean="0"/>
              <a:t/>
            </a:r>
            <a:br>
              <a:rPr lang="en-US" dirty="0" smtClean="0"/>
            </a:br>
            <a:endParaRPr lang="en-US" dirty="0"/>
          </a:p>
        </p:txBody>
      </p:sp>
      <p:sp>
        <p:nvSpPr>
          <p:cNvPr id="2" name="CuadroTexto 1"/>
          <p:cNvSpPr txBox="1"/>
          <p:nvPr/>
        </p:nvSpPr>
        <p:spPr>
          <a:xfrm>
            <a:off x="8244408" y="6691148"/>
            <a:ext cx="792088" cy="369332"/>
          </a:xfrm>
          <a:prstGeom prst="rect">
            <a:avLst/>
          </a:prstGeom>
          <a:noFill/>
        </p:spPr>
        <p:txBody>
          <a:bodyPr wrap="square" rtlCol="0">
            <a:spAutoFit/>
          </a:bodyPr>
          <a:lstStyle/>
          <a:p>
            <a:r>
              <a:rPr lang="es-ES" dirty="0" smtClean="0">
                <a:solidFill>
                  <a:schemeClr val="bg1">
                    <a:lumMod val="50000"/>
                  </a:schemeClr>
                </a:solidFill>
              </a:rPr>
              <a:t>m/s</a:t>
            </a:r>
            <a:endParaRPr lang="en-US" dirty="0" err="1" smtClean="0">
              <a:solidFill>
                <a:schemeClr val="bg1">
                  <a:lumMod val="50000"/>
                </a:schemeClr>
              </a:solidFill>
            </a:endParaRPr>
          </a:p>
        </p:txBody>
      </p:sp>
    </p:spTree>
    <p:extLst>
      <p:ext uri="{BB962C8B-B14F-4D97-AF65-F5344CB8AC3E}">
        <p14:creationId xmlns:p14="http://schemas.microsoft.com/office/powerpoint/2010/main" val="2208555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Conclusions and future work</a:t>
            </a:r>
            <a:endParaRPr lang="en-US" dirty="0"/>
          </a:p>
        </p:txBody>
      </p:sp>
    </p:spTree>
    <p:extLst>
      <p:ext uri="{BB962C8B-B14F-4D97-AF65-F5344CB8AC3E}">
        <p14:creationId xmlns:p14="http://schemas.microsoft.com/office/powerpoint/2010/main" val="260548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Conclusions</a:t>
            </a:r>
          </a:p>
        </p:txBody>
      </p:sp>
      <p:sp>
        <p:nvSpPr>
          <p:cNvPr id="29" name="CustomShape 2"/>
          <p:cNvSpPr/>
          <p:nvPr/>
        </p:nvSpPr>
        <p:spPr>
          <a:xfrm>
            <a:off x="-18143" y="873963"/>
            <a:ext cx="9162143" cy="6145961"/>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a:solidFill>
                  <a:srgbClr val="004990"/>
                </a:solidFill>
                <a:latin typeface="Arial"/>
                <a:ea typeface="ＭＳ Ｐゴシック"/>
              </a:rPr>
              <a:t>Preliminary results </a:t>
            </a:r>
            <a:r>
              <a:rPr lang="en-US" sz="2400" dirty="0" smtClean="0">
                <a:solidFill>
                  <a:srgbClr val="004990"/>
                </a:solidFill>
                <a:latin typeface="Arial"/>
                <a:ea typeface="ＭＳ Ｐゴシック"/>
              </a:rPr>
              <a:t>detected at </a:t>
            </a:r>
            <a:r>
              <a:rPr lang="en-US" sz="2400" dirty="0">
                <a:solidFill>
                  <a:srgbClr val="004990"/>
                </a:solidFill>
                <a:latin typeface="Arial"/>
                <a:ea typeface="ＭＳ Ｐゴシック"/>
              </a:rPr>
              <a:t>least two windows of opportunity </a:t>
            </a:r>
            <a:r>
              <a:rPr lang="en-US" sz="2400" dirty="0" smtClean="0">
                <a:solidFill>
                  <a:srgbClr val="004990"/>
                </a:solidFill>
                <a:latin typeface="Arial"/>
                <a:ea typeface="ＭＳ Ｐゴシック"/>
              </a:rPr>
              <a:t>(potential </a:t>
            </a:r>
            <a:r>
              <a:rPr lang="en-US" sz="2400" dirty="0">
                <a:solidFill>
                  <a:srgbClr val="004990"/>
                </a:solidFill>
                <a:latin typeface="Arial"/>
                <a:ea typeface="ＭＳ Ｐゴシック"/>
              </a:rPr>
              <a:t>forecast skill) over </a:t>
            </a:r>
            <a:r>
              <a:rPr lang="en-US" sz="2400" dirty="0" smtClean="0">
                <a:solidFill>
                  <a:srgbClr val="004990"/>
                </a:solidFill>
                <a:latin typeface="Arial"/>
                <a:ea typeface="ＭＳ Ｐゴシック"/>
              </a:rPr>
              <a:t>Europe: </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Sub-seasonal; lead </a:t>
            </a:r>
            <a:r>
              <a:rPr lang="en-US" sz="2400" dirty="0">
                <a:solidFill>
                  <a:srgbClr val="004990"/>
                </a:solidFill>
                <a:latin typeface="Arial"/>
                <a:ea typeface="ＭＳ Ｐゴシック"/>
              </a:rPr>
              <a:t>time </a:t>
            </a:r>
            <a:r>
              <a:rPr lang="en-US" sz="2400" dirty="0" smtClean="0">
                <a:solidFill>
                  <a:srgbClr val="004990"/>
                </a:solidFill>
                <a:latin typeface="Arial"/>
                <a:ea typeface="ＭＳ Ｐゴシック"/>
              </a:rPr>
              <a:t>of 12-18 days</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Seasonal scale; lead time of one month.</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Central </a:t>
            </a:r>
            <a:r>
              <a:rPr lang="en-US" sz="2400" dirty="0">
                <a:solidFill>
                  <a:srgbClr val="004990"/>
                </a:solidFill>
                <a:latin typeface="Arial"/>
                <a:ea typeface="ＭＳ Ｐゴシック"/>
              </a:rPr>
              <a:t>and Northern </a:t>
            </a:r>
            <a:r>
              <a:rPr lang="en-US" sz="2400" dirty="0" smtClean="0">
                <a:solidFill>
                  <a:srgbClr val="004990"/>
                </a:solidFill>
                <a:latin typeface="Arial"/>
                <a:ea typeface="ＭＳ Ｐゴシック"/>
              </a:rPr>
              <a:t>Europe</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Winter </a:t>
            </a:r>
            <a:r>
              <a:rPr lang="en-US" sz="2400" dirty="0">
                <a:solidFill>
                  <a:srgbClr val="004990"/>
                </a:solidFill>
                <a:latin typeface="Arial"/>
                <a:ea typeface="ＭＳ Ｐゴシック"/>
              </a:rPr>
              <a:t>months of </a:t>
            </a:r>
            <a:r>
              <a:rPr lang="en-US" sz="2400" dirty="0" smtClean="0">
                <a:solidFill>
                  <a:srgbClr val="004990"/>
                </a:solidFill>
                <a:latin typeface="Arial"/>
                <a:ea typeface="ＭＳ Ｐゴシック"/>
              </a:rPr>
              <a:t>December-February. </a:t>
            </a:r>
            <a:endParaRPr lang="en-US" sz="2400" dirty="0">
              <a:solidFill>
                <a:srgbClr val="004990"/>
              </a:solidFill>
              <a:latin typeface="Arial"/>
              <a:ea typeface="ＭＳ Ｐゴシック"/>
            </a:endParaRPr>
          </a:p>
          <a:p>
            <a:pPr marL="342900" indent="-342900" fontAlgn="auto">
              <a:lnSpc>
                <a:spcPct val="150000"/>
              </a:lnSpc>
              <a:spcBef>
                <a:spcPts val="0"/>
              </a:spcBef>
              <a:spcAft>
                <a:spcPts val="0"/>
              </a:spcAft>
              <a:buFont typeface="Arial" panose="020B0604020202020204" pitchFamily="34" charset="0"/>
              <a:buChar char="•"/>
            </a:pPr>
            <a:endParaRPr lang="en-US" sz="2400" dirty="0" smtClean="0">
              <a:solidFill>
                <a:srgbClr val="004990"/>
              </a:solidFill>
              <a:latin typeface="Arial"/>
              <a:ea typeface="ＭＳ Ｐゴシック"/>
            </a:endParaRP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For further information, see D3.2. Description of the predictability assessment methodology.</a:t>
            </a:r>
            <a:endParaRPr lang="en-US" sz="2400" dirty="0">
              <a:solidFill>
                <a:srgbClr val="004990"/>
              </a:solidFill>
              <a:latin typeface="Arial"/>
              <a:ea typeface="ＭＳ Ｐゴシック"/>
            </a:endParaRPr>
          </a:p>
        </p:txBody>
      </p:sp>
    </p:spTree>
    <p:extLst>
      <p:ext uri="{BB962C8B-B14F-4D97-AF65-F5344CB8AC3E}">
        <p14:creationId xmlns:p14="http://schemas.microsoft.com/office/powerpoint/2010/main" val="2793162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Future work</a:t>
            </a:r>
          </a:p>
        </p:txBody>
      </p:sp>
      <p:sp>
        <p:nvSpPr>
          <p:cNvPr id="29" name="CustomShape 2"/>
          <p:cNvSpPr/>
          <p:nvPr/>
        </p:nvSpPr>
        <p:spPr>
          <a:xfrm>
            <a:off x="-18143" y="873963"/>
            <a:ext cx="9162143" cy="6145961"/>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endParaRPr lang="en-US" sz="2400" dirty="0">
              <a:solidFill>
                <a:srgbClr val="004990"/>
              </a:solidFill>
              <a:latin typeface="Arial"/>
              <a:ea typeface="ＭＳ Ｐゴシック"/>
            </a:endParaRPr>
          </a:p>
        </p:txBody>
      </p:sp>
      <p:sp>
        <p:nvSpPr>
          <p:cNvPr id="2" name="Rectángulo 1"/>
          <p:cNvSpPr/>
          <p:nvPr/>
        </p:nvSpPr>
        <p:spPr>
          <a:xfrm>
            <a:off x="539552" y="1061690"/>
            <a:ext cx="8064896" cy="4524315"/>
          </a:xfrm>
          <a:prstGeom prst="rect">
            <a:avLst/>
          </a:prstGeom>
        </p:spPr>
        <p:txBody>
          <a:bodyPr wrap="square">
            <a:spAutoFit/>
          </a:bodyPr>
          <a:lstStyle/>
          <a:p>
            <a:pPr>
              <a:lnSpc>
                <a:spcPct val="100000"/>
              </a:lnSpc>
            </a:pPr>
            <a:r>
              <a:rPr lang="en-US" sz="2400" dirty="0" smtClean="0">
                <a:solidFill>
                  <a:schemeClr val="bg1"/>
                </a:solidFill>
                <a:latin typeface="+mj-lt"/>
              </a:rPr>
              <a:t>Next steps</a:t>
            </a:r>
          </a:p>
          <a:p>
            <a:pPr>
              <a:lnSpc>
                <a:spcPct val="100000"/>
              </a:lnSpc>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Verification against other data bases: NCEP reanalysis, JRA, 10m measurements</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Apply bias-correction techniques</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Assessment of different forecast systems</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Categorization of regions </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a:solidFill>
                  <a:schemeClr val="bg1"/>
                </a:solidFill>
                <a:latin typeface="+mj-lt"/>
              </a:rPr>
              <a:t>S</a:t>
            </a:r>
            <a:r>
              <a:rPr lang="en-US" sz="2400" dirty="0" smtClean="0">
                <a:solidFill>
                  <a:schemeClr val="bg1"/>
                </a:solidFill>
                <a:latin typeface="+mj-lt"/>
              </a:rPr>
              <a:t>ummarize all information in easy interpretable format</a:t>
            </a:r>
            <a:endParaRPr lang="en-US" sz="2400" dirty="0">
              <a:solidFill>
                <a:schemeClr val="bg1"/>
              </a:solidFill>
              <a:latin typeface="+mj-lt"/>
            </a:endParaRPr>
          </a:p>
        </p:txBody>
      </p:sp>
    </p:spTree>
    <p:extLst>
      <p:ext uri="{BB962C8B-B14F-4D97-AF65-F5344CB8AC3E}">
        <p14:creationId xmlns:p14="http://schemas.microsoft.com/office/powerpoint/2010/main" val="1604570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Future work</a:t>
            </a:r>
          </a:p>
        </p:txBody>
      </p:sp>
      <p:sp>
        <p:nvSpPr>
          <p:cNvPr id="29" name="CustomShape 2"/>
          <p:cNvSpPr/>
          <p:nvPr/>
        </p:nvSpPr>
        <p:spPr>
          <a:xfrm>
            <a:off x="-18143" y="873963"/>
            <a:ext cx="9162143" cy="6145961"/>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endParaRPr lang="en-US" sz="2400" dirty="0">
              <a:solidFill>
                <a:srgbClr val="004990"/>
              </a:solidFill>
              <a:latin typeface="Arial"/>
              <a:ea typeface="ＭＳ Ｐゴシック"/>
            </a:endParaRPr>
          </a:p>
        </p:txBody>
      </p:sp>
      <p:pic>
        <p:nvPicPr>
          <p:cNvPr id="4" name="Imagen 14"/>
          <p:cNvPicPr/>
          <p:nvPr/>
        </p:nvPicPr>
        <p:blipFill>
          <a:blip r:embed="rId3"/>
          <a:stretch>
            <a:fillRect/>
          </a:stretch>
        </p:blipFill>
        <p:spPr>
          <a:xfrm>
            <a:off x="539552" y="1133698"/>
            <a:ext cx="8064896" cy="5886226"/>
          </a:xfrm>
          <a:prstGeom prst="rect">
            <a:avLst/>
          </a:prstGeom>
          <a:ln>
            <a:noFill/>
          </a:ln>
        </p:spPr>
      </p:pic>
    </p:spTree>
    <p:extLst>
      <p:ext uri="{BB962C8B-B14F-4D97-AF65-F5344CB8AC3E}">
        <p14:creationId xmlns:p14="http://schemas.microsoft.com/office/powerpoint/2010/main" val="1438793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0634"/>
            <a:ext cx="9144000" cy="2677656"/>
          </a:xfrm>
          <a:prstGeom prst="rect">
            <a:avLst/>
          </a:prstGeom>
        </p:spPr>
        <p:txBody>
          <a:bodyPr wrap="square">
            <a:spAutoFit/>
          </a:bodyPr>
          <a:lstStyle/>
          <a:p>
            <a:r>
              <a:rPr lang="en-US" sz="2400" dirty="0" smtClean="0">
                <a:solidFill>
                  <a:schemeClr val="accent1"/>
                </a:solidFill>
              </a:rPr>
              <a:t>Further discussion:</a:t>
            </a:r>
            <a:endParaRPr lang="en-US" sz="2400" dirty="0">
              <a:solidFill>
                <a:schemeClr val="accent1"/>
              </a:solidFill>
            </a:endParaRPr>
          </a:p>
          <a:p>
            <a:endParaRPr lang="en-US" sz="2400" dirty="0">
              <a:solidFill>
                <a:schemeClr val="accent1"/>
              </a:solidFill>
            </a:endParaRPr>
          </a:p>
          <a:p>
            <a:r>
              <a:rPr lang="en-US" sz="2400" dirty="0">
                <a:solidFill>
                  <a:schemeClr val="accent1"/>
                </a:solidFill>
              </a:rPr>
              <a:t>1) Which </a:t>
            </a:r>
            <a:r>
              <a:rPr lang="en-US" sz="2400" dirty="0" smtClean="0">
                <a:solidFill>
                  <a:schemeClr val="accent1"/>
                </a:solidFill>
              </a:rPr>
              <a:t>format/kind </a:t>
            </a:r>
            <a:r>
              <a:rPr lang="en-US" sz="2400" dirty="0">
                <a:solidFill>
                  <a:schemeClr val="accent1"/>
                </a:solidFill>
              </a:rPr>
              <a:t>of information will be uploaded to the </a:t>
            </a:r>
            <a:r>
              <a:rPr lang="en-US" sz="2400" dirty="0" smtClean="0">
                <a:solidFill>
                  <a:schemeClr val="accent1"/>
                </a:solidFill>
              </a:rPr>
              <a:t>GIS </a:t>
            </a:r>
            <a:r>
              <a:rPr lang="en-US" sz="2400" dirty="0">
                <a:solidFill>
                  <a:schemeClr val="accent1"/>
                </a:solidFill>
              </a:rPr>
              <a:t>wind resources map? </a:t>
            </a:r>
            <a:r>
              <a:rPr lang="en-US" sz="2400" dirty="0" err="1" smtClean="0">
                <a:solidFill>
                  <a:schemeClr val="accent1"/>
                </a:solidFill>
              </a:rPr>
              <a:t>Rasters</a:t>
            </a:r>
            <a:r>
              <a:rPr lang="en-US" sz="2400" dirty="0" smtClean="0">
                <a:solidFill>
                  <a:schemeClr val="accent1"/>
                </a:solidFill>
              </a:rPr>
              <a:t>? </a:t>
            </a:r>
            <a:r>
              <a:rPr lang="en-US" sz="2400" dirty="0" err="1">
                <a:solidFill>
                  <a:schemeClr val="accent1"/>
                </a:solidFill>
              </a:rPr>
              <a:t>Vectorial</a:t>
            </a:r>
            <a:r>
              <a:rPr lang="en-US" sz="2400" dirty="0">
                <a:solidFill>
                  <a:schemeClr val="accent1"/>
                </a:solidFill>
              </a:rPr>
              <a:t> layers? Both? Could each geographical point have value tables or graphs associated?</a:t>
            </a:r>
          </a:p>
          <a:p>
            <a:endParaRPr lang="en-US" sz="2400" dirty="0">
              <a:solidFill>
                <a:schemeClr val="accent1"/>
              </a:solidFill>
            </a:endParaRPr>
          </a:p>
          <a:p>
            <a:r>
              <a:rPr lang="en-US" sz="2400" dirty="0">
                <a:solidFill>
                  <a:schemeClr val="accent1"/>
                </a:solidFill>
              </a:rPr>
              <a:t>2) </a:t>
            </a:r>
            <a:r>
              <a:rPr lang="en-US" sz="2400" dirty="0" smtClean="0">
                <a:solidFill>
                  <a:schemeClr val="accent1"/>
                </a:solidFill>
              </a:rPr>
              <a:t>When the 10m </a:t>
            </a:r>
            <a:r>
              <a:rPr lang="en-US" sz="2400" dirty="0">
                <a:solidFill>
                  <a:schemeClr val="accent1"/>
                </a:solidFill>
              </a:rPr>
              <a:t>European data </a:t>
            </a:r>
            <a:r>
              <a:rPr lang="en-US" sz="2400" dirty="0" smtClean="0">
                <a:solidFill>
                  <a:schemeClr val="accent1"/>
                </a:solidFill>
              </a:rPr>
              <a:t>base will be available?</a:t>
            </a:r>
            <a:endParaRPr lang="en-US" sz="2400" dirty="0">
              <a:solidFill>
                <a:schemeClr val="accent1"/>
              </a:solidFill>
            </a:endParaRP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91680" y="3055167"/>
            <a:ext cx="6246633" cy="394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1680" y="3057766"/>
            <a:ext cx="2091641" cy="102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p:nvPr/>
        </p:nvSpPr>
        <p:spPr>
          <a:xfrm>
            <a:off x="1691680" y="6435150"/>
            <a:ext cx="4620176" cy="584775"/>
          </a:xfrm>
          <a:prstGeom prst="rect">
            <a:avLst/>
          </a:prstGeom>
        </p:spPr>
        <p:txBody>
          <a:bodyPr wrap="none">
            <a:spAutoFit/>
          </a:bodyPr>
          <a:lstStyle/>
          <a:p>
            <a:r>
              <a:rPr lang="en-US" sz="3200" b="1" dirty="0" smtClean="0">
                <a:solidFill>
                  <a:schemeClr val="accent1"/>
                </a:solidFill>
              </a:rPr>
              <a:t>http://project-ukko.net/</a:t>
            </a:r>
            <a:endParaRPr lang="en-US" sz="3200" b="1" dirty="0">
              <a:solidFill>
                <a:schemeClr val="accent1"/>
              </a:solidFill>
            </a:endParaRPr>
          </a:p>
        </p:txBody>
      </p:sp>
    </p:spTree>
    <p:extLst>
      <p:ext uri="{BB962C8B-B14F-4D97-AF65-F5344CB8AC3E}">
        <p14:creationId xmlns:p14="http://schemas.microsoft.com/office/powerpoint/2010/main" val="2854249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3771"/>
          <a:stretch/>
        </p:blipFill>
        <p:spPr>
          <a:xfrm>
            <a:off x="3491879" y="1699310"/>
            <a:ext cx="5518077" cy="3156768"/>
          </a:xfrm>
          <a:prstGeom prst="rect">
            <a:avLst/>
          </a:prstGeom>
        </p:spPr>
      </p:pic>
      <p:sp>
        <p:nvSpPr>
          <p:cNvPr id="9" name="Rectangle 8"/>
          <p:cNvSpPr/>
          <p:nvPr/>
        </p:nvSpPr>
        <p:spPr>
          <a:xfrm>
            <a:off x="432488" y="2213818"/>
            <a:ext cx="3032930" cy="707886"/>
          </a:xfrm>
          <a:prstGeom prst="rect">
            <a:avLst/>
          </a:prstGeom>
        </p:spPr>
        <p:txBody>
          <a:bodyPr wrap="square">
            <a:spAutoFit/>
          </a:bodyPr>
          <a:lstStyle/>
          <a:p>
            <a:pPr marL="0" indent="0" algn="just">
              <a:buNone/>
            </a:pPr>
            <a:r>
              <a:rPr lang="en-US" sz="2000" b="1" u="sng" dirty="0" err="1" smtClean="0">
                <a:solidFill>
                  <a:schemeClr val="tx2"/>
                </a:solidFill>
              </a:rPr>
              <a:t>Multimodel</a:t>
            </a:r>
            <a:r>
              <a:rPr lang="en-US" sz="2000" b="1" u="sng" dirty="0" smtClean="0">
                <a:solidFill>
                  <a:schemeClr val="tx2"/>
                </a:solidFill>
              </a:rPr>
              <a:t> approach: </a:t>
            </a:r>
          </a:p>
          <a:p>
            <a:pPr marL="0" indent="0" algn="just">
              <a:buNone/>
            </a:pPr>
            <a:r>
              <a:rPr lang="en-US" sz="2000" b="1" u="sng" dirty="0" smtClean="0">
                <a:solidFill>
                  <a:schemeClr val="tx2"/>
                </a:solidFill>
              </a:rPr>
              <a:t>CMIP5 decadal dataset</a:t>
            </a:r>
            <a:endParaRPr lang="en-US" sz="2000" b="1" u="sng" dirty="0">
              <a:solidFill>
                <a:schemeClr val="tx2"/>
              </a:solidFill>
            </a:endParaRPr>
          </a:p>
        </p:txBody>
      </p:sp>
      <p:sp>
        <p:nvSpPr>
          <p:cNvPr id="4" name="Text Placeholder 3"/>
          <p:cNvSpPr>
            <a:spLocks noGrp="1"/>
          </p:cNvSpPr>
          <p:nvPr>
            <p:ph type="body" sz="quarter" idx="10"/>
          </p:nvPr>
        </p:nvSpPr>
        <p:spPr>
          <a:xfrm>
            <a:off x="395535" y="989682"/>
            <a:ext cx="5616625" cy="5520184"/>
          </a:xfrm>
        </p:spPr>
        <p:txBody>
          <a:bodyPr/>
          <a:lstStyle/>
          <a:p>
            <a:endParaRPr lang="en-US" sz="2000" dirty="0"/>
          </a:p>
          <a:p>
            <a:pPr algn="just"/>
            <a:endParaRPr lang="en-US" dirty="0" smtClean="0"/>
          </a:p>
          <a:p>
            <a:pPr marL="0" indent="0" algn="just">
              <a:buNone/>
            </a:pPr>
            <a:endParaRPr lang="en-US" dirty="0"/>
          </a:p>
          <a:p>
            <a:pPr marL="0" indent="0" algn="just">
              <a:buNone/>
            </a:pPr>
            <a:endParaRPr lang="en-US" dirty="0"/>
          </a:p>
        </p:txBody>
      </p:sp>
      <p:sp>
        <p:nvSpPr>
          <p:cNvPr id="5" name="Rectangle 4"/>
          <p:cNvSpPr/>
          <p:nvPr/>
        </p:nvSpPr>
        <p:spPr>
          <a:xfrm>
            <a:off x="322035" y="4662090"/>
            <a:ext cx="8642453" cy="2062103"/>
          </a:xfrm>
          <a:prstGeom prst="rect">
            <a:avLst/>
          </a:prstGeom>
        </p:spPr>
        <p:txBody>
          <a:bodyPr wrap="square">
            <a:spAutoFit/>
          </a:bodyPr>
          <a:lstStyle/>
          <a:p>
            <a:pPr marL="0" indent="0" algn="just">
              <a:buNone/>
            </a:pPr>
            <a:r>
              <a:rPr lang="en-US" sz="2000" b="1" u="sng" dirty="0"/>
              <a:t>Planned </a:t>
            </a:r>
            <a:r>
              <a:rPr lang="en-US" sz="2000" b="1" u="sng" dirty="0" smtClean="0"/>
              <a:t>analyses</a:t>
            </a:r>
            <a:endParaRPr lang="en-US" sz="2000" b="1" u="sng" dirty="0"/>
          </a:p>
          <a:p>
            <a:pPr marL="285750" indent="-285750" algn="just">
              <a:buFont typeface="Arial" panose="020B0604020202020204" pitchFamily="34" charset="0"/>
              <a:buChar char="•"/>
            </a:pPr>
            <a:r>
              <a:rPr lang="en-US" dirty="0"/>
              <a:t>Skill evaluation of individual models and comparison with the skill of the multi-model by means of a Taylor diagram. </a:t>
            </a:r>
          </a:p>
          <a:p>
            <a:pPr marL="285750" indent="-285750" algn="just">
              <a:buFont typeface="Arial" panose="020B0604020202020204" pitchFamily="34" charset="0"/>
              <a:buChar char="•"/>
            </a:pPr>
            <a:r>
              <a:rPr lang="en-US" dirty="0"/>
              <a:t>The worst models are then discarded and the remaining models are used to generate the new, improved multi-model.</a:t>
            </a:r>
          </a:p>
          <a:p>
            <a:pPr marL="285750" indent="-285750" algn="just">
              <a:buFont typeface="Arial" panose="020B0604020202020204" pitchFamily="34" charset="0"/>
              <a:buChar char="•"/>
            </a:pPr>
            <a:r>
              <a:rPr lang="en-US" dirty="0"/>
              <a:t>Assessment of the AMO and IPO roles in the wind speed variability at decadal time-scales. </a:t>
            </a:r>
          </a:p>
        </p:txBody>
      </p:sp>
      <p:sp>
        <p:nvSpPr>
          <p:cNvPr id="8" name="Rectangle 7"/>
          <p:cNvSpPr/>
          <p:nvPr/>
        </p:nvSpPr>
        <p:spPr>
          <a:xfrm>
            <a:off x="251520" y="991423"/>
            <a:ext cx="8586700" cy="707886"/>
          </a:xfrm>
          <a:prstGeom prst="rect">
            <a:avLst/>
          </a:prstGeom>
        </p:spPr>
        <p:txBody>
          <a:bodyPr wrap="square">
            <a:spAutoFit/>
          </a:bodyPr>
          <a:lstStyle/>
          <a:p>
            <a:pPr marL="0" indent="0" algn="just">
              <a:buNone/>
            </a:pPr>
            <a:r>
              <a:rPr lang="en-US" sz="2000" b="1" dirty="0">
                <a:solidFill>
                  <a:srgbClr val="FF0000"/>
                </a:solidFill>
              </a:rPr>
              <a:t>Decadal predictions are a field of research that is on early stages, so we lack examples illustrating the methodology</a:t>
            </a:r>
            <a:endParaRPr lang="en-US" sz="2000" b="1" dirty="0"/>
          </a:p>
        </p:txBody>
      </p:sp>
      <p:sp>
        <p:nvSpPr>
          <p:cNvPr id="12" name="Title 3"/>
          <p:cNvSpPr>
            <a:spLocks noGrp="1"/>
          </p:cNvSpPr>
          <p:nvPr>
            <p:ph type="title"/>
          </p:nvPr>
        </p:nvSpPr>
        <p:spPr>
          <a:xfrm>
            <a:off x="179512" y="-234454"/>
            <a:ext cx="6264696" cy="696944"/>
          </a:xfrm>
        </p:spPr>
        <p:txBody>
          <a:bodyPr/>
          <a:lstStyle/>
          <a:p>
            <a:r>
              <a:rPr lang="en-US" dirty="0" smtClean="0"/>
              <a:t/>
            </a:r>
            <a:br>
              <a:rPr lang="en-US" dirty="0" smtClean="0"/>
            </a:br>
            <a:r>
              <a:rPr lang="en-US" dirty="0" smtClean="0"/>
              <a:t>Methodology description</a:t>
            </a:r>
            <a:endParaRPr lang="en-US" dirty="0"/>
          </a:p>
        </p:txBody>
      </p:sp>
    </p:spTree>
    <p:extLst>
      <p:ext uri="{BB962C8B-B14F-4D97-AF65-F5344CB8AC3E}">
        <p14:creationId xmlns:p14="http://schemas.microsoft.com/office/powerpoint/2010/main" val="360944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a:solidFill>
                  <a:srgbClr val="FFFFFF"/>
                </a:solidFill>
                <a:latin typeface="Arial"/>
                <a:ea typeface="ＭＳ Ｐゴシック"/>
              </a:rPr>
              <a:t>Introduction to climate predictions</a:t>
            </a:r>
            <a:endParaRPr dirty="0">
              <a:solidFill>
                <a:prstClr val="black"/>
              </a:solidFill>
              <a:latin typeface="Arial"/>
            </a:endParaRPr>
          </a:p>
        </p:txBody>
      </p:sp>
      <p:sp>
        <p:nvSpPr>
          <p:cNvPr id="29" name="CustomShape 2"/>
          <p:cNvSpPr/>
          <p:nvPr/>
        </p:nvSpPr>
        <p:spPr>
          <a:xfrm>
            <a:off x="-18143" y="873964"/>
            <a:ext cx="9162143" cy="2209800"/>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chemeClr val="accent5">
                    <a:lumMod val="75000"/>
                  </a:schemeClr>
                </a:solidFill>
                <a:latin typeface="Arial"/>
                <a:ea typeface="ＭＳ Ｐゴシック"/>
              </a:rPr>
              <a:t>Weather forecasting: Initial-value problems</a:t>
            </a: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chemeClr val="accent5">
                    <a:lumMod val="75000"/>
                  </a:schemeClr>
                </a:solidFill>
                <a:latin typeface="Arial"/>
                <a:ea typeface="ＭＳ Ｐゴシック"/>
              </a:rPr>
              <a:t>Climate projections: forced </a:t>
            </a:r>
            <a:r>
              <a:rPr lang="en-US" sz="2400" dirty="0">
                <a:solidFill>
                  <a:schemeClr val="accent5">
                    <a:lumMod val="75000"/>
                  </a:schemeClr>
                </a:solidFill>
                <a:latin typeface="Arial"/>
                <a:ea typeface="ＭＳ Ｐゴシック"/>
              </a:rPr>
              <a:t>boundary condition </a:t>
            </a:r>
            <a:r>
              <a:rPr lang="en-US" sz="2400" dirty="0" smtClean="0">
                <a:solidFill>
                  <a:schemeClr val="accent5">
                    <a:lumMod val="75000"/>
                  </a:schemeClr>
                </a:solidFill>
                <a:latin typeface="Arial"/>
                <a:ea typeface="ＭＳ Ｐゴシック"/>
              </a:rPr>
              <a:t>problem.</a:t>
            </a:r>
          </a:p>
          <a:p>
            <a:pPr marL="342900" indent="-342900" fontAlgn="auto">
              <a:lnSpc>
                <a:spcPct val="150000"/>
              </a:lnSpc>
              <a:spcBef>
                <a:spcPts val="1200"/>
              </a:spcBef>
              <a:spcAft>
                <a:spcPts val="0"/>
              </a:spcAft>
              <a:buFont typeface="Arial" panose="020B0604020202020204" pitchFamily="34" charset="0"/>
              <a:buChar char="•"/>
            </a:pPr>
            <a:r>
              <a:rPr lang="en-US" sz="2400" b="1" dirty="0" smtClean="0">
                <a:solidFill>
                  <a:srgbClr val="004990"/>
                </a:solidFill>
                <a:latin typeface="Arial"/>
                <a:ea typeface="ＭＳ Ｐゴシック"/>
              </a:rPr>
              <a:t>Climate predictions </a:t>
            </a:r>
            <a:r>
              <a:rPr lang="en-US" sz="2400" dirty="0">
                <a:solidFill>
                  <a:schemeClr val="accent5">
                    <a:lumMod val="75000"/>
                  </a:schemeClr>
                </a:solidFill>
                <a:latin typeface="Arial"/>
                <a:ea typeface="ＭＳ Ｐゴシック"/>
              </a:rPr>
              <a:t>(sub-seasonal, seasonal and decadal) in the middle</a:t>
            </a:r>
            <a:r>
              <a:rPr lang="en-US" sz="2000" dirty="0">
                <a:solidFill>
                  <a:schemeClr val="accent5">
                    <a:lumMod val="75000"/>
                  </a:schemeClr>
                </a:solidFill>
                <a:latin typeface="Arial"/>
                <a:ea typeface="ＭＳ Ｐゴシック"/>
              </a:rPr>
              <a:t>.</a:t>
            </a:r>
          </a:p>
        </p:txBody>
      </p:sp>
      <p:sp>
        <p:nvSpPr>
          <p:cNvPr id="30" name="Right Arrow 29"/>
          <p:cNvSpPr/>
          <p:nvPr/>
        </p:nvSpPr>
        <p:spPr>
          <a:xfrm>
            <a:off x="140374" y="4608721"/>
            <a:ext cx="8839199" cy="141514"/>
          </a:xfrm>
          <a:prstGeom prst="rightArrow">
            <a:avLst/>
          </a:prstGeom>
          <a:solidFill>
            <a:sysClr val="windowText" lastClr="000000">
              <a:lumMod val="95000"/>
              <a:lumOff val="5000"/>
            </a:sysClr>
          </a:solidFill>
          <a:ln w="25400"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1" name="TextBox 30"/>
          <p:cNvSpPr txBox="1"/>
          <p:nvPr/>
        </p:nvSpPr>
        <p:spPr>
          <a:xfrm>
            <a:off x="217783" y="3497441"/>
            <a:ext cx="1104900" cy="553998"/>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Weather forecasts</a:t>
            </a:r>
          </a:p>
        </p:txBody>
      </p:sp>
      <p:sp>
        <p:nvSpPr>
          <p:cNvPr id="32" name="TextBox 31"/>
          <p:cNvSpPr txBox="1"/>
          <p:nvPr/>
        </p:nvSpPr>
        <p:spPr>
          <a:xfrm>
            <a:off x="3133072" y="3430453"/>
            <a:ext cx="22479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Climate predictions</a:t>
            </a:r>
          </a:p>
        </p:txBody>
      </p:sp>
      <p:sp>
        <p:nvSpPr>
          <p:cNvPr id="33" name="TextBox 32"/>
          <p:cNvSpPr txBox="1"/>
          <p:nvPr/>
        </p:nvSpPr>
        <p:spPr>
          <a:xfrm>
            <a:off x="1740574" y="3699971"/>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Sub-seasonal</a:t>
            </a:r>
          </a:p>
        </p:txBody>
      </p:sp>
      <p:sp>
        <p:nvSpPr>
          <p:cNvPr id="34" name="TextBox 33"/>
          <p:cNvSpPr txBox="1"/>
          <p:nvPr/>
        </p:nvSpPr>
        <p:spPr>
          <a:xfrm>
            <a:off x="3416974" y="3710074"/>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Seasonal</a:t>
            </a:r>
          </a:p>
        </p:txBody>
      </p:sp>
      <p:sp>
        <p:nvSpPr>
          <p:cNvPr id="35" name="TextBox 34"/>
          <p:cNvSpPr txBox="1"/>
          <p:nvPr/>
        </p:nvSpPr>
        <p:spPr>
          <a:xfrm>
            <a:off x="5321974" y="3699972"/>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Decadal</a:t>
            </a:r>
          </a:p>
        </p:txBody>
      </p:sp>
      <p:sp>
        <p:nvSpPr>
          <p:cNvPr id="36" name="TextBox 35"/>
          <p:cNvSpPr txBox="1"/>
          <p:nvPr/>
        </p:nvSpPr>
        <p:spPr>
          <a:xfrm>
            <a:off x="7146470" y="3426289"/>
            <a:ext cx="1866900" cy="553998"/>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Climate-change projections</a:t>
            </a:r>
          </a:p>
        </p:txBody>
      </p:sp>
      <p:sp>
        <p:nvSpPr>
          <p:cNvPr id="37" name="Rectangle 36"/>
          <p:cNvSpPr/>
          <p:nvPr/>
        </p:nvSpPr>
        <p:spPr>
          <a:xfrm>
            <a:off x="140374" y="4952427"/>
            <a:ext cx="8839200" cy="728108"/>
          </a:xfrm>
          <a:prstGeom prst="rect">
            <a:avLst/>
          </a:prstGeom>
          <a:gradFill flip="none" rotWithShape="1">
            <a:gsLst>
              <a:gs pos="47900">
                <a:sysClr val="windowText" lastClr="000000">
                  <a:lumMod val="50000"/>
                  <a:lumOff val="50000"/>
                </a:sysClr>
              </a:gs>
              <a:gs pos="0">
                <a:sysClr val="windowText" lastClr="000000"/>
              </a:gs>
              <a:gs pos="100000">
                <a:sysClr val="window" lastClr="FFFFFF"/>
              </a:gs>
            </a:gsLst>
            <a:lin ang="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ndParaRPr>
          </a:p>
        </p:txBody>
      </p:sp>
      <p:sp>
        <p:nvSpPr>
          <p:cNvPr id="38" name="TextBox 37"/>
          <p:cNvSpPr txBox="1"/>
          <p:nvPr/>
        </p:nvSpPr>
        <p:spPr>
          <a:xfrm>
            <a:off x="336879" y="5054871"/>
            <a:ext cx="1852471" cy="523220"/>
          </a:xfrm>
          <a:prstGeom prst="rect">
            <a:avLst/>
          </a:prstGeom>
          <a:noFill/>
        </p:spPr>
        <p:txBody>
          <a:bodyPr wrap="square" rtlCol="0">
            <a:spAutoFit/>
          </a:bodyPr>
          <a:lstStyle/>
          <a:p>
            <a:pPr fontAlgn="auto">
              <a:spcBef>
                <a:spcPts val="0"/>
              </a:spcBef>
              <a:spcAft>
                <a:spcPts val="0"/>
              </a:spcAft>
            </a:pPr>
            <a:r>
              <a:rPr lang="en-US" sz="1400" b="1" dirty="0">
                <a:solidFill>
                  <a:prstClr val="white"/>
                </a:solidFill>
                <a:cs typeface="Arial" panose="020B0604020202020204" pitchFamily="34" charset="0"/>
              </a:rPr>
              <a:t>Initial-value</a:t>
            </a:r>
          </a:p>
          <a:p>
            <a:pPr fontAlgn="auto">
              <a:spcBef>
                <a:spcPts val="0"/>
              </a:spcBef>
              <a:spcAft>
                <a:spcPts val="0"/>
              </a:spcAft>
            </a:pPr>
            <a:r>
              <a:rPr lang="en-US" sz="1400" b="1" dirty="0">
                <a:solidFill>
                  <a:prstClr val="white"/>
                </a:solidFill>
                <a:cs typeface="Arial" panose="020B0604020202020204" pitchFamily="34" charset="0"/>
              </a:rPr>
              <a:t> driven</a:t>
            </a:r>
          </a:p>
        </p:txBody>
      </p:sp>
      <p:sp>
        <p:nvSpPr>
          <p:cNvPr id="39" name="Rectangle 38"/>
          <p:cNvSpPr/>
          <p:nvPr/>
        </p:nvSpPr>
        <p:spPr>
          <a:xfrm rot="10800000">
            <a:off x="140374" y="5739325"/>
            <a:ext cx="8839200" cy="703207"/>
          </a:xfrm>
          <a:prstGeom prst="rect">
            <a:avLst/>
          </a:prstGeom>
          <a:gradFill flip="none" rotWithShape="1">
            <a:gsLst>
              <a:gs pos="47900">
                <a:sysClr val="windowText" lastClr="000000">
                  <a:lumMod val="50000"/>
                  <a:lumOff val="50000"/>
                </a:sysClr>
              </a:gs>
              <a:gs pos="0">
                <a:sysClr val="windowText" lastClr="000000"/>
              </a:gs>
              <a:gs pos="100000">
                <a:sysClr val="window" lastClr="FFFFFF"/>
              </a:gs>
            </a:gsLst>
            <a:lin ang="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ndParaRPr>
          </a:p>
        </p:txBody>
      </p:sp>
      <p:sp>
        <p:nvSpPr>
          <p:cNvPr id="40" name="TextBox 39"/>
          <p:cNvSpPr txBox="1"/>
          <p:nvPr/>
        </p:nvSpPr>
        <p:spPr>
          <a:xfrm>
            <a:off x="6442587" y="5829319"/>
            <a:ext cx="2476500" cy="523220"/>
          </a:xfrm>
          <a:prstGeom prst="rect">
            <a:avLst/>
          </a:prstGeom>
          <a:noFill/>
        </p:spPr>
        <p:txBody>
          <a:bodyPr wrap="square" rtlCol="0">
            <a:spAutoFit/>
          </a:bodyPr>
          <a:lstStyle/>
          <a:p>
            <a:pPr algn="r" fontAlgn="auto">
              <a:spcBef>
                <a:spcPts val="0"/>
              </a:spcBef>
              <a:spcAft>
                <a:spcPts val="0"/>
              </a:spcAft>
            </a:pPr>
            <a:r>
              <a:rPr lang="en-US" sz="1400" b="1" dirty="0">
                <a:solidFill>
                  <a:prstClr val="white"/>
                </a:solidFill>
                <a:cs typeface="Arial" panose="020B0604020202020204" pitchFamily="34" charset="0"/>
              </a:rPr>
              <a:t>Boundary-condition</a:t>
            </a:r>
          </a:p>
          <a:p>
            <a:pPr algn="r" fontAlgn="auto">
              <a:spcBef>
                <a:spcPts val="0"/>
              </a:spcBef>
              <a:spcAft>
                <a:spcPts val="0"/>
              </a:spcAft>
            </a:pPr>
            <a:r>
              <a:rPr lang="en-US" sz="1400" b="1" dirty="0">
                <a:solidFill>
                  <a:prstClr val="white"/>
                </a:solidFill>
                <a:cs typeface="Arial" panose="020B0604020202020204" pitchFamily="34" charset="0"/>
              </a:rPr>
              <a:t> driven</a:t>
            </a:r>
          </a:p>
        </p:txBody>
      </p:sp>
      <p:sp>
        <p:nvSpPr>
          <p:cNvPr id="41" name="TextBox 40"/>
          <p:cNvSpPr txBox="1"/>
          <p:nvPr/>
        </p:nvSpPr>
        <p:spPr>
          <a:xfrm>
            <a:off x="8308870" y="4686957"/>
            <a:ext cx="599780" cy="307777"/>
          </a:xfrm>
          <a:prstGeom prst="rect">
            <a:avLst/>
          </a:prstGeom>
          <a:noFill/>
        </p:spPr>
        <p:txBody>
          <a:bodyPr wrap="none" rtlCol="0">
            <a:spAutoFit/>
          </a:bodyPr>
          <a:lstStyle/>
          <a:p>
            <a:pPr fontAlgn="auto">
              <a:spcBef>
                <a:spcPts val="0"/>
              </a:spcBef>
              <a:spcAft>
                <a:spcPts val="0"/>
              </a:spcAft>
            </a:pPr>
            <a:r>
              <a:rPr lang="en-US" sz="1400" b="1" dirty="0">
                <a:solidFill>
                  <a:prstClr val="black"/>
                </a:solidFill>
                <a:cs typeface="Arial" panose="020B0604020202020204" pitchFamily="34" charset="0"/>
              </a:rPr>
              <a:t>Time</a:t>
            </a:r>
          </a:p>
        </p:txBody>
      </p:sp>
      <p:sp>
        <p:nvSpPr>
          <p:cNvPr id="42" name="Rectangle 41"/>
          <p:cNvSpPr/>
          <p:nvPr/>
        </p:nvSpPr>
        <p:spPr>
          <a:xfrm>
            <a:off x="140374" y="3426289"/>
            <a:ext cx="1259718" cy="1035669"/>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43" name="Rectangle 42"/>
          <p:cNvSpPr/>
          <p:nvPr/>
        </p:nvSpPr>
        <p:spPr>
          <a:xfrm>
            <a:off x="1588174" y="3430454"/>
            <a:ext cx="5410200" cy="103150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4" name="Rectangle 43"/>
          <p:cNvSpPr/>
          <p:nvPr/>
        </p:nvSpPr>
        <p:spPr>
          <a:xfrm>
            <a:off x="7190012" y="3426289"/>
            <a:ext cx="1800447" cy="103566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5" name="TextBox 44"/>
          <p:cNvSpPr txBox="1"/>
          <p:nvPr/>
        </p:nvSpPr>
        <p:spPr>
          <a:xfrm>
            <a:off x="217783" y="4109736"/>
            <a:ext cx="1104900"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1-15 days</a:t>
            </a:r>
          </a:p>
        </p:txBody>
      </p:sp>
      <p:sp>
        <p:nvSpPr>
          <p:cNvPr id="46" name="TextBox 45"/>
          <p:cNvSpPr txBox="1"/>
          <p:nvPr/>
        </p:nvSpPr>
        <p:spPr>
          <a:xfrm>
            <a:off x="1816774" y="4113900"/>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10-32 days</a:t>
            </a:r>
          </a:p>
        </p:txBody>
      </p:sp>
      <p:sp>
        <p:nvSpPr>
          <p:cNvPr id="47" name="TextBox 46"/>
          <p:cNvSpPr txBox="1"/>
          <p:nvPr/>
        </p:nvSpPr>
        <p:spPr>
          <a:xfrm>
            <a:off x="3493174" y="4113900"/>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1-15  months</a:t>
            </a:r>
          </a:p>
        </p:txBody>
      </p:sp>
      <p:sp>
        <p:nvSpPr>
          <p:cNvPr id="48" name="TextBox 47"/>
          <p:cNvSpPr txBox="1"/>
          <p:nvPr/>
        </p:nvSpPr>
        <p:spPr>
          <a:xfrm>
            <a:off x="5398174" y="4111547"/>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2-30 years</a:t>
            </a:r>
          </a:p>
        </p:txBody>
      </p:sp>
      <p:sp>
        <p:nvSpPr>
          <p:cNvPr id="49" name="TextBox 48"/>
          <p:cNvSpPr txBox="1"/>
          <p:nvPr/>
        </p:nvSpPr>
        <p:spPr>
          <a:xfrm>
            <a:off x="7356020" y="4109735"/>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20-100 years</a:t>
            </a:r>
          </a:p>
        </p:txBody>
      </p:sp>
      <p:sp>
        <p:nvSpPr>
          <p:cNvPr id="50" name="Rectangle 49"/>
          <p:cNvSpPr/>
          <p:nvPr/>
        </p:nvSpPr>
        <p:spPr>
          <a:xfrm>
            <a:off x="1495864" y="3365946"/>
            <a:ext cx="5562600" cy="3287779"/>
          </a:xfrm>
          <a:prstGeom prst="rect">
            <a:avLst/>
          </a:prstGeom>
          <a:noFill/>
          <a:ln w="381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1" name="Text Box 3"/>
          <p:cNvSpPr txBox="1">
            <a:spLocks noChangeArrowheads="1"/>
          </p:cNvSpPr>
          <p:nvPr/>
        </p:nvSpPr>
        <p:spPr bwMode="auto">
          <a:xfrm>
            <a:off x="-53697" y="6653725"/>
            <a:ext cx="2316648" cy="254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0800" tIns="50400" rIns="100800" bIns="50400">
            <a:spAutoFit/>
          </a:bodyPr>
          <a:lstStyle>
            <a:lvl1pPr marL="315913" indent="-298450"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0"/>
                <a:cs typeface="DejaVu Sans" charset="0"/>
              </a:defRPr>
            </a:lvl1pPr>
            <a:lvl2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2pPr>
            <a:lvl3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3pPr>
            <a:lvl4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4pPr>
            <a:lvl5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9pPr>
          </a:lstStyle>
          <a:p>
            <a:pPr marL="315913" marR="0" lvl="0" indent="-298450" defTabSz="914400" eaLnBrk="1" fontAlgn="auto" latinLnBrk="0" hangingPunct="1">
              <a:lnSpc>
                <a:spcPct val="90000"/>
              </a:lnSpc>
              <a:spcBef>
                <a:spcPts val="225"/>
              </a:spcBef>
              <a:spcAft>
                <a:spcPts val="225"/>
              </a:spcAft>
              <a:buClrTx/>
              <a:buSzTx/>
              <a:buFontTx/>
              <a:buNone/>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Adapted</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a:t>
            </a: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from</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a:t>
            </a: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Meehl</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et al. (2009)</a:t>
            </a:r>
          </a:p>
        </p:txBody>
      </p:sp>
      <p:sp>
        <p:nvSpPr>
          <p:cNvPr id="3" name="Left Brace 2"/>
          <p:cNvSpPr/>
          <p:nvPr/>
        </p:nvSpPr>
        <p:spPr>
          <a:xfrm rot="16200000">
            <a:off x="4274501" y="-2224562"/>
            <a:ext cx="378971" cy="8679668"/>
          </a:xfrm>
          <a:prstGeom prst="leftBrace">
            <a:avLst>
              <a:gd name="adj1" fmla="val 113509"/>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0811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3"/>
          <p:cNvPicPr/>
          <p:nvPr/>
        </p:nvPicPr>
        <p:blipFill>
          <a:blip r:embed="rId2"/>
          <a:stretch>
            <a:fillRect/>
          </a:stretch>
        </p:blipFill>
        <p:spPr>
          <a:xfrm>
            <a:off x="2571840" y="80962"/>
            <a:ext cx="3511800" cy="1355400"/>
          </a:xfrm>
          <a:prstGeom prst="rect">
            <a:avLst/>
          </a:prstGeom>
          <a:ln>
            <a:noFill/>
          </a:ln>
        </p:spPr>
      </p:pic>
      <p:pic>
        <p:nvPicPr>
          <p:cNvPr id="46" name="Picture 4"/>
          <p:cNvPicPr/>
          <p:nvPr/>
        </p:nvPicPr>
        <p:blipFill>
          <a:blip r:embed="rId3"/>
          <a:stretch>
            <a:fillRect/>
          </a:stretch>
        </p:blipFill>
        <p:spPr>
          <a:xfrm>
            <a:off x="6572160" y="80962"/>
            <a:ext cx="2570760" cy="576000"/>
          </a:xfrm>
          <a:prstGeom prst="rect">
            <a:avLst/>
          </a:prstGeom>
          <a:ln>
            <a:noFill/>
          </a:ln>
        </p:spPr>
      </p:pic>
      <p:pic>
        <p:nvPicPr>
          <p:cNvPr id="47" name="Picture 7"/>
          <p:cNvPicPr/>
          <p:nvPr/>
        </p:nvPicPr>
        <p:blipFill>
          <a:blip r:embed="rId4"/>
          <a:stretch>
            <a:fillRect/>
          </a:stretch>
        </p:blipFill>
        <p:spPr>
          <a:xfrm>
            <a:off x="0" y="80962"/>
            <a:ext cx="2356200" cy="630720"/>
          </a:xfrm>
          <a:prstGeom prst="rect">
            <a:avLst/>
          </a:prstGeom>
          <a:ln>
            <a:noFill/>
          </a:ln>
        </p:spPr>
      </p:pic>
      <p:pic>
        <p:nvPicPr>
          <p:cNvPr id="48" name="Picture 2"/>
          <p:cNvPicPr/>
          <p:nvPr/>
        </p:nvPicPr>
        <p:blipFill>
          <a:blip r:embed="rId5"/>
          <a:stretch>
            <a:fillRect/>
          </a:stretch>
        </p:blipFill>
        <p:spPr>
          <a:xfrm>
            <a:off x="1214280" y="2867002"/>
            <a:ext cx="6179400" cy="3528360"/>
          </a:xfrm>
          <a:prstGeom prst="rect">
            <a:avLst/>
          </a:prstGeom>
          <a:ln w="9360">
            <a:noFill/>
          </a:ln>
        </p:spPr>
      </p:pic>
      <p:sp>
        <p:nvSpPr>
          <p:cNvPr id="49" name="CustomShape 1"/>
          <p:cNvSpPr/>
          <p:nvPr/>
        </p:nvSpPr>
        <p:spPr>
          <a:xfrm>
            <a:off x="285840" y="1795282"/>
            <a:ext cx="8714520" cy="1063800"/>
          </a:xfrm>
          <a:prstGeom prst="rect">
            <a:avLst/>
          </a:prstGeom>
          <a:solidFill>
            <a:srgbClr val="B7DEE8"/>
          </a:solidFill>
          <a:ln>
            <a:noFill/>
          </a:ln>
        </p:spPr>
        <p:txBody>
          <a:bodyPr lIns="90000" tIns="45000" rIns="90000" bIns="45000"/>
          <a:lstStyle/>
          <a:p>
            <a:pPr>
              <a:lnSpc>
                <a:spcPct val="100000"/>
              </a:lnSpc>
            </a:pPr>
            <a:r>
              <a:rPr lang="es-ES" sz="3200">
                <a:solidFill>
                  <a:srgbClr val="000000"/>
                </a:solidFill>
                <a:latin typeface="Calibri"/>
              </a:rPr>
              <a:t>The new ECMWF Seasonal forecast system (Sys-4)</a:t>
            </a:r>
            <a:endParaRPr/>
          </a:p>
        </p:txBody>
      </p:sp>
    </p:spTree>
    <p:extLst>
      <p:ext uri="{BB962C8B-B14F-4D97-AF65-F5344CB8AC3E}">
        <p14:creationId xmlns:p14="http://schemas.microsoft.com/office/powerpoint/2010/main" val="40923598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
          <p:cNvPicPr/>
          <p:nvPr/>
        </p:nvPicPr>
        <p:blipFill>
          <a:blip r:embed="rId2"/>
          <a:stretch>
            <a:fillRect/>
          </a:stretch>
        </p:blipFill>
        <p:spPr>
          <a:xfrm>
            <a:off x="2571840" y="80962"/>
            <a:ext cx="3511800" cy="1355400"/>
          </a:xfrm>
          <a:prstGeom prst="rect">
            <a:avLst/>
          </a:prstGeom>
          <a:ln>
            <a:noFill/>
          </a:ln>
        </p:spPr>
      </p:pic>
      <p:pic>
        <p:nvPicPr>
          <p:cNvPr id="51" name="Picture 4"/>
          <p:cNvPicPr/>
          <p:nvPr/>
        </p:nvPicPr>
        <p:blipFill>
          <a:blip r:embed="rId3"/>
          <a:stretch>
            <a:fillRect/>
          </a:stretch>
        </p:blipFill>
        <p:spPr>
          <a:xfrm>
            <a:off x="6572160" y="80962"/>
            <a:ext cx="2570760" cy="576000"/>
          </a:xfrm>
          <a:prstGeom prst="rect">
            <a:avLst/>
          </a:prstGeom>
          <a:ln>
            <a:noFill/>
          </a:ln>
        </p:spPr>
      </p:pic>
      <p:pic>
        <p:nvPicPr>
          <p:cNvPr id="52" name="Picture 7"/>
          <p:cNvPicPr/>
          <p:nvPr/>
        </p:nvPicPr>
        <p:blipFill>
          <a:blip r:embed="rId4"/>
          <a:stretch>
            <a:fillRect/>
          </a:stretch>
        </p:blipFill>
        <p:spPr>
          <a:xfrm>
            <a:off x="0" y="80962"/>
            <a:ext cx="2356200" cy="630720"/>
          </a:xfrm>
          <a:prstGeom prst="rect">
            <a:avLst/>
          </a:prstGeom>
          <a:ln>
            <a:noFill/>
          </a:ln>
        </p:spPr>
      </p:pic>
      <p:sp>
        <p:nvSpPr>
          <p:cNvPr id="53" name="CustomShape 1"/>
          <p:cNvSpPr/>
          <p:nvPr/>
        </p:nvSpPr>
        <p:spPr>
          <a:xfrm>
            <a:off x="285840" y="1652722"/>
            <a:ext cx="8142840" cy="4234680"/>
          </a:xfrm>
          <a:prstGeom prst="rect">
            <a:avLst/>
          </a:prstGeom>
          <a:noFill/>
          <a:ln>
            <a:noFill/>
          </a:ln>
        </p:spPr>
        <p:txBody>
          <a:bodyPr lIns="90000" tIns="45000" rIns="90000" bIns="45000"/>
          <a:lstStyle/>
          <a:p>
            <a:pPr algn="ctr">
              <a:lnSpc>
                <a:spcPct val="100000"/>
              </a:lnSpc>
            </a:pPr>
            <a:r>
              <a:rPr lang="es-ES" b="1">
                <a:solidFill>
                  <a:srgbClr val="000000"/>
                </a:solidFill>
                <a:latin typeface="Calibri"/>
              </a:rPr>
              <a:t>ECMWF System 4: main features (1)</a:t>
            </a:r>
            <a:endParaRPr/>
          </a:p>
          <a:p>
            <a:pPr algn="ctr">
              <a:lnSpc>
                <a:spcPct val="100000"/>
              </a:lnSpc>
            </a:pPr>
            <a:endParaRPr/>
          </a:p>
          <a:p>
            <a:pPr>
              <a:lnSpc>
                <a:spcPct val="100000"/>
              </a:lnSpc>
            </a:pPr>
            <a:r>
              <a:rPr lang="es-ES">
                <a:solidFill>
                  <a:srgbClr val="000000"/>
                </a:solidFill>
                <a:latin typeface="Calibri"/>
              </a:rPr>
              <a:t>• </a:t>
            </a:r>
            <a:r>
              <a:rPr lang="es-ES" b="1">
                <a:solidFill>
                  <a:srgbClr val="000000"/>
                </a:solidFill>
                <a:latin typeface="Calibri"/>
              </a:rPr>
              <a:t>New ocean model : NEMO v. 3.0 + 3.1 coupling interface</a:t>
            </a:r>
            <a:endParaRPr/>
          </a:p>
          <a:p>
            <a:pPr>
              <a:lnSpc>
                <a:spcPct val="100000"/>
              </a:lnSpc>
            </a:pPr>
            <a:r>
              <a:rPr lang="es-ES">
                <a:solidFill>
                  <a:srgbClr val="000000"/>
                </a:solidFill>
                <a:latin typeface="Calibri"/>
              </a:rPr>
              <a:t>ORCA-1 configuration (~1-deg. resol., ~0.3 lat. near the equator)</a:t>
            </a:r>
            <a:endParaRPr/>
          </a:p>
          <a:p>
            <a:pPr>
              <a:lnSpc>
                <a:spcPct val="100000"/>
              </a:lnSpc>
            </a:pPr>
            <a:r>
              <a:rPr lang="es-ES">
                <a:solidFill>
                  <a:srgbClr val="000000"/>
                </a:solidFill>
                <a:latin typeface="Calibri"/>
              </a:rPr>
              <a:t>42 vertical levels, 20 levels with z &lt; 300 m</a:t>
            </a:r>
            <a:endParaRPr/>
          </a:p>
          <a:p>
            <a:pPr>
              <a:lnSpc>
                <a:spcPct val="100000"/>
              </a:lnSpc>
            </a:pPr>
            <a:r>
              <a:rPr lang="es-ES">
                <a:solidFill>
                  <a:srgbClr val="000000"/>
                </a:solidFill>
                <a:latin typeface="Calibri"/>
              </a:rPr>
              <a:t>• </a:t>
            </a:r>
            <a:r>
              <a:rPr lang="es-ES" b="1">
                <a:solidFill>
                  <a:srgbClr val="000000"/>
                </a:solidFill>
                <a:latin typeface="Calibri"/>
              </a:rPr>
              <a:t>Variational ocean data assimilation (NEMOVAR)</a:t>
            </a:r>
            <a:endParaRPr/>
          </a:p>
          <a:p>
            <a:pPr>
              <a:lnSpc>
                <a:spcPct val="100000"/>
              </a:lnSpc>
            </a:pPr>
            <a:r>
              <a:rPr lang="es-ES">
                <a:solidFill>
                  <a:srgbClr val="000000"/>
                </a:solidFill>
                <a:latin typeface="Calibri"/>
              </a:rPr>
              <a:t>3-D var with inner and outer loop</a:t>
            </a:r>
            <a:endParaRPr/>
          </a:p>
          <a:p>
            <a:pPr>
              <a:lnSpc>
                <a:spcPct val="100000"/>
              </a:lnSpc>
            </a:pPr>
            <a:r>
              <a:rPr lang="es-ES">
                <a:solidFill>
                  <a:srgbClr val="000000"/>
                </a:solidFill>
                <a:latin typeface="Calibri"/>
              </a:rPr>
              <a:t>Collaboration with CERFACS, UK Met Office, INRIA</a:t>
            </a:r>
            <a:endParaRPr/>
          </a:p>
          <a:p>
            <a:pPr>
              <a:lnSpc>
                <a:spcPct val="100000"/>
              </a:lnSpc>
            </a:pPr>
            <a:r>
              <a:rPr lang="es-ES">
                <a:solidFill>
                  <a:srgbClr val="000000"/>
                </a:solidFill>
                <a:latin typeface="Calibri"/>
              </a:rPr>
              <a:t>First re-analysis (1957-2009), no assim. of sea-level anomalies</a:t>
            </a:r>
            <a:endParaRPr/>
          </a:p>
          <a:p>
            <a:pPr>
              <a:lnSpc>
                <a:spcPct val="100000"/>
              </a:lnSpc>
            </a:pPr>
            <a:r>
              <a:rPr lang="es-ES">
                <a:solidFill>
                  <a:srgbClr val="000000"/>
                </a:solidFill>
                <a:latin typeface="Calibri"/>
              </a:rPr>
              <a:t>Final re-analysis (ORA-S4) and real-time system including SLA</a:t>
            </a:r>
            <a:endParaRPr/>
          </a:p>
          <a:p>
            <a:pPr>
              <a:lnSpc>
                <a:spcPct val="100000"/>
              </a:lnSpc>
            </a:pPr>
            <a:r>
              <a:rPr lang="es-ES">
                <a:solidFill>
                  <a:srgbClr val="000000"/>
                </a:solidFill>
                <a:latin typeface="Calibri"/>
              </a:rPr>
              <a:t>• </a:t>
            </a:r>
            <a:r>
              <a:rPr lang="es-ES" b="1">
                <a:solidFill>
                  <a:srgbClr val="000000"/>
                </a:solidFill>
                <a:latin typeface="Calibri"/>
              </a:rPr>
              <a:t>IFS model cycle: 36r4 (op. Nov. 2010-May 2011), T255-L91</a:t>
            </a:r>
            <a:endParaRPr/>
          </a:p>
          <a:p>
            <a:pPr>
              <a:lnSpc>
                <a:spcPct val="100000"/>
              </a:lnSpc>
            </a:pPr>
            <a:r>
              <a:rPr lang="es-ES">
                <a:solidFill>
                  <a:srgbClr val="000000"/>
                </a:solidFill>
                <a:latin typeface="Calibri"/>
              </a:rPr>
              <a:t>New physics package, including H-TESSEL land-surface scheme,</a:t>
            </a:r>
            <a:endParaRPr/>
          </a:p>
          <a:p>
            <a:pPr>
              <a:lnSpc>
                <a:spcPct val="100000"/>
              </a:lnSpc>
            </a:pPr>
            <a:r>
              <a:rPr lang="es-ES">
                <a:solidFill>
                  <a:srgbClr val="000000"/>
                </a:solidFill>
                <a:latin typeface="Calibri"/>
              </a:rPr>
              <a:t>new snow model, new land surface</a:t>
            </a:r>
            <a:r>
              <a:rPr lang="es-ES" sz="2800">
                <a:solidFill>
                  <a:srgbClr val="000000"/>
                </a:solidFill>
                <a:latin typeface="Calibri"/>
              </a:rPr>
              <a:t> initialization</a:t>
            </a:r>
            <a:endParaRPr/>
          </a:p>
          <a:p>
            <a:pPr>
              <a:lnSpc>
                <a:spcPct val="100000"/>
              </a:lnSpc>
            </a:pPr>
            <a:r>
              <a:rPr lang="es-ES" sz="2800">
                <a:solidFill>
                  <a:srgbClr val="000000"/>
                </a:solidFill>
                <a:latin typeface="Calibri"/>
              </a:rPr>
              <a:t>• </a:t>
            </a:r>
            <a:r>
              <a:rPr lang="es-ES" sz="2800" b="1">
                <a:solidFill>
                  <a:srgbClr val="000000"/>
                </a:solidFill>
                <a:latin typeface="Calibri"/>
              </a:rPr>
              <a:t>Prescribed sea-ice conc. with sampling from recent years</a:t>
            </a:r>
            <a:endParaRPr/>
          </a:p>
        </p:txBody>
      </p:sp>
    </p:spTree>
    <p:extLst>
      <p:ext uri="{BB962C8B-B14F-4D97-AF65-F5344CB8AC3E}">
        <p14:creationId xmlns:p14="http://schemas.microsoft.com/office/powerpoint/2010/main" val="17247521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3"/>
          <p:cNvPicPr/>
          <p:nvPr/>
        </p:nvPicPr>
        <p:blipFill>
          <a:blip r:embed="rId2"/>
          <a:stretch>
            <a:fillRect/>
          </a:stretch>
        </p:blipFill>
        <p:spPr>
          <a:xfrm>
            <a:off x="2571840" y="80962"/>
            <a:ext cx="3511800" cy="1355400"/>
          </a:xfrm>
          <a:prstGeom prst="rect">
            <a:avLst/>
          </a:prstGeom>
          <a:ln>
            <a:noFill/>
          </a:ln>
        </p:spPr>
      </p:pic>
      <p:pic>
        <p:nvPicPr>
          <p:cNvPr id="55" name="Picture 4"/>
          <p:cNvPicPr/>
          <p:nvPr/>
        </p:nvPicPr>
        <p:blipFill>
          <a:blip r:embed="rId3"/>
          <a:stretch>
            <a:fillRect/>
          </a:stretch>
        </p:blipFill>
        <p:spPr>
          <a:xfrm>
            <a:off x="6572160" y="80962"/>
            <a:ext cx="2570760" cy="576000"/>
          </a:xfrm>
          <a:prstGeom prst="rect">
            <a:avLst/>
          </a:prstGeom>
          <a:ln>
            <a:noFill/>
          </a:ln>
        </p:spPr>
      </p:pic>
      <p:pic>
        <p:nvPicPr>
          <p:cNvPr id="56" name="Picture 7"/>
          <p:cNvPicPr/>
          <p:nvPr/>
        </p:nvPicPr>
        <p:blipFill>
          <a:blip r:embed="rId4"/>
          <a:stretch>
            <a:fillRect/>
          </a:stretch>
        </p:blipFill>
        <p:spPr>
          <a:xfrm>
            <a:off x="0" y="80962"/>
            <a:ext cx="2356200" cy="630720"/>
          </a:xfrm>
          <a:prstGeom prst="rect">
            <a:avLst/>
          </a:prstGeom>
          <a:ln>
            <a:noFill/>
          </a:ln>
        </p:spPr>
      </p:pic>
      <p:sp>
        <p:nvSpPr>
          <p:cNvPr id="57" name="CustomShape 1"/>
          <p:cNvSpPr/>
          <p:nvPr/>
        </p:nvSpPr>
        <p:spPr>
          <a:xfrm>
            <a:off x="357120" y="1724002"/>
            <a:ext cx="8071560" cy="4173840"/>
          </a:xfrm>
          <a:prstGeom prst="rect">
            <a:avLst/>
          </a:prstGeom>
          <a:noFill/>
          <a:ln>
            <a:noFill/>
          </a:ln>
        </p:spPr>
        <p:txBody>
          <a:bodyPr lIns="90000" tIns="45000" rIns="90000" bIns="45000"/>
          <a:lstStyle/>
          <a:p>
            <a:pPr algn="ctr">
              <a:lnSpc>
                <a:spcPct val="100000"/>
              </a:lnSpc>
            </a:pPr>
            <a:r>
              <a:rPr lang="es-ES" b="1">
                <a:solidFill>
                  <a:srgbClr val="000000"/>
                </a:solidFill>
                <a:latin typeface="Calibri"/>
              </a:rPr>
              <a:t>ECMWF System 4: main features (2)</a:t>
            </a:r>
            <a:endParaRPr/>
          </a:p>
          <a:p>
            <a:pPr algn="ctr">
              <a:lnSpc>
                <a:spcPct val="100000"/>
              </a:lnSpc>
            </a:pPr>
            <a:endParaRPr/>
          </a:p>
          <a:p>
            <a:pPr>
              <a:lnSpc>
                <a:spcPct val="100000"/>
              </a:lnSpc>
            </a:pPr>
            <a:r>
              <a:rPr lang="es-ES">
                <a:solidFill>
                  <a:srgbClr val="000000"/>
                </a:solidFill>
                <a:latin typeface="Calibri"/>
              </a:rPr>
              <a:t>• </a:t>
            </a:r>
            <a:r>
              <a:rPr lang="es-ES" b="1">
                <a:solidFill>
                  <a:srgbClr val="000000"/>
                </a:solidFill>
                <a:latin typeface="Calibri"/>
              </a:rPr>
              <a:t>Operational forecasts</a:t>
            </a:r>
            <a:endParaRPr/>
          </a:p>
          <a:p>
            <a:pPr>
              <a:lnSpc>
                <a:spcPct val="100000"/>
              </a:lnSpc>
            </a:pPr>
            <a:r>
              <a:rPr lang="es-ES">
                <a:solidFill>
                  <a:srgbClr val="000000"/>
                </a:solidFill>
                <a:latin typeface="Calibri"/>
              </a:rPr>
              <a:t>51-member ensemble from 1st day of the month</a:t>
            </a:r>
            <a:endParaRPr/>
          </a:p>
          <a:p>
            <a:pPr>
              <a:lnSpc>
                <a:spcPct val="100000"/>
              </a:lnSpc>
            </a:pPr>
            <a:r>
              <a:rPr lang="es-ES">
                <a:solidFill>
                  <a:srgbClr val="000000"/>
                </a:solidFill>
                <a:latin typeface="Calibri"/>
              </a:rPr>
              <a:t>released on the 8</a:t>
            </a:r>
            <a:r>
              <a:rPr lang="es-ES" baseline="30000">
                <a:solidFill>
                  <a:srgbClr val="000000"/>
                </a:solidFill>
                <a:latin typeface="Calibri"/>
              </a:rPr>
              <a:t>th</a:t>
            </a:r>
            <a:endParaRPr/>
          </a:p>
          <a:p>
            <a:pPr>
              <a:lnSpc>
                <a:spcPct val="100000"/>
              </a:lnSpc>
            </a:pPr>
            <a:r>
              <a:rPr lang="es-ES">
                <a:solidFill>
                  <a:srgbClr val="000000"/>
                </a:solidFill>
                <a:latin typeface="Calibri"/>
              </a:rPr>
              <a:t>7-month integration</a:t>
            </a:r>
            <a:endParaRPr/>
          </a:p>
          <a:p>
            <a:pPr>
              <a:lnSpc>
                <a:spcPct val="100000"/>
              </a:lnSpc>
            </a:pPr>
            <a:r>
              <a:rPr lang="es-ES">
                <a:solidFill>
                  <a:srgbClr val="000000"/>
                </a:solidFill>
                <a:latin typeface="Calibri"/>
              </a:rPr>
              <a:t>• </a:t>
            </a:r>
            <a:r>
              <a:rPr lang="es-ES" b="1">
                <a:solidFill>
                  <a:srgbClr val="000000"/>
                </a:solidFill>
                <a:latin typeface="Calibri"/>
              </a:rPr>
              <a:t>Experimental ENSO outlook</a:t>
            </a:r>
            <a:endParaRPr/>
          </a:p>
          <a:p>
            <a:pPr>
              <a:lnSpc>
                <a:spcPct val="100000"/>
              </a:lnSpc>
            </a:pPr>
            <a:r>
              <a:rPr lang="es-ES">
                <a:solidFill>
                  <a:srgbClr val="000000"/>
                </a:solidFill>
                <a:latin typeface="Calibri"/>
              </a:rPr>
              <a:t>13-month extension from 1st Feb/May/Aug/Nov</a:t>
            </a:r>
            <a:endParaRPr/>
          </a:p>
          <a:p>
            <a:pPr>
              <a:lnSpc>
                <a:spcPct val="100000"/>
              </a:lnSpc>
            </a:pPr>
            <a:r>
              <a:rPr lang="es-ES">
                <a:solidFill>
                  <a:srgbClr val="000000"/>
                </a:solidFill>
                <a:latin typeface="Calibri"/>
              </a:rPr>
              <a:t>15-member ensemble</a:t>
            </a:r>
            <a:endParaRPr/>
          </a:p>
          <a:p>
            <a:pPr>
              <a:lnSpc>
                <a:spcPct val="100000"/>
              </a:lnSpc>
            </a:pPr>
            <a:r>
              <a:rPr lang="es-ES">
                <a:solidFill>
                  <a:srgbClr val="000000"/>
                </a:solidFill>
                <a:latin typeface="Calibri"/>
              </a:rPr>
              <a:t>• </a:t>
            </a:r>
            <a:r>
              <a:rPr lang="es-ES" b="1">
                <a:solidFill>
                  <a:srgbClr val="000000"/>
                </a:solidFill>
                <a:latin typeface="Calibri"/>
              </a:rPr>
              <a:t>Re-forecast set</a:t>
            </a:r>
            <a:endParaRPr/>
          </a:p>
          <a:p>
            <a:pPr>
              <a:lnSpc>
                <a:spcPct val="100000"/>
              </a:lnSpc>
            </a:pPr>
            <a:r>
              <a:rPr lang="es-ES">
                <a:solidFill>
                  <a:srgbClr val="000000"/>
                </a:solidFill>
                <a:latin typeface="Calibri"/>
              </a:rPr>
              <a:t>33years, start dates from 1 Jan 1981 to 1 Dec 2013</a:t>
            </a:r>
            <a:endParaRPr/>
          </a:p>
          <a:p>
            <a:pPr>
              <a:lnSpc>
                <a:spcPct val="100000"/>
              </a:lnSpc>
            </a:pPr>
            <a:r>
              <a:rPr lang="es-ES">
                <a:solidFill>
                  <a:srgbClr val="000000"/>
                </a:solidFill>
                <a:latin typeface="Calibri"/>
              </a:rPr>
              <a:t>15-member ensembles, 7-month integrations</a:t>
            </a:r>
            <a:endParaRPr/>
          </a:p>
          <a:p>
            <a:pPr>
              <a:lnSpc>
                <a:spcPct val="100000"/>
              </a:lnSpc>
            </a:pPr>
            <a:r>
              <a:rPr lang="es-ES">
                <a:solidFill>
                  <a:srgbClr val="000000"/>
                </a:solidFill>
                <a:latin typeface="Calibri"/>
              </a:rPr>
              <a:t>51-member ensembles from 1st Feb/May/Aug/Nov</a:t>
            </a:r>
            <a:endParaRPr/>
          </a:p>
          <a:p>
            <a:pPr>
              <a:lnSpc>
                <a:spcPct val="100000"/>
              </a:lnSpc>
            </a:pPr>
            <a:r>
              <a:rPr lang="es-ES">
                <a:solidFill>
                  <a:srgbClr val="000000"/>
                </a:solidFill>
                <a:latin typeface="Calibri"/>
              </a:rPr>
              <a:t>13-month extension from 1st Feb/May/Aug/Nov</a:t>
            </a:r>
            <a:endParaRPr/>
          </a:p>
        </p:txBody>
      </p:sp>
    </p:spTree>
    <p:extLst>
      <p:ext uri="{BB962C8B-B14F-4D97-AF65-F5344CB8AC3E}">
        <p14:creationId xmlns:p14="http://schemas.microsoft.com/office/powerpoint/2010/main" val="17718537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Título"/>
          <p:cNvSpPr>
            <a:spLocks noGrp="1"/>
          </p:cNvSpPr>
          <p:nvPr>
            <p:ph type="title"/>
          </p:nvPr>
        </p:nvSpPr>
        <p:spPr bwMode="auto">
          <a:xfrm>
            <a:off x="396875" y="149225"/>
            <a:ext cx="6191250" cy="69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ea typeface="ＭＳ Ｐゴシック" pitchFamily="34" charset="-128"/>
                <a:cs typeface="Arial" pitchFamily="34" charset="0"/>
              </a:rPr>
              <a:t>Ensemble predictions</a:t>
            </a:r>
            <a:endParaRPr lang="es-ES" altLang="en-US" smtClean="0">
              <a:ea typeface="ＭＳ Ｐゴシック" pitchFamily="34" charset="-128"/>
              <a:cs typeface="Arial" pitchFamily="34" charset="0"/>
            </a:endParaRPr>
          </a:p>
        </p:txBody>
      </p:sp>
      <p:sp>
        <p:nvSpPr>
          <p:cNvPr id="37890" name="Marcador de texto 1"/>
          <p:cNvSpPr>
            <a:spLocks noGrp="1"/>
          </p:cNvSpPr>
          <p:nvPr>
            <p:ph type="body" sz="quarter" idx="10"/>
          </p:nvPr>
        </p:nvSpPr>
        <p:spPr bwMode="auto">
          <a:xfrm>
            <a:off x="0" y="985838"/>
            <a:ext cx="9144000" cy="551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GB" altLang="en-US" sz="2000" smtClean="0">
                <a:ea typeface="ＭＳ Ｐゴシック" pitchFamily="34" charset="-128"/>
                <a:cs typeface="Arial" pitchFamily="34" charset="0"/>
              </a:rPr>
              <a:t>			Ensemble forecast system</a:t>
            </a:r>
          </a:p>
          <a:p>
            <a:pPr marL="0" indent="0">
              <a:buFontTx/>
              <a:buNone/>
            </a:pPr>
            <a:endParaRPr lang="es-ES" altLang="en-US" smtClean="0">
              <a:ea typeface="ＭＳ Ｐゴシック" pitchFamily="34" charset="-128"/>
              <a:cs typeface="Arial" pitchFamily="34" charset="0"/>
            </a:endParaRPr>
          </a:p>
        </p:txBody>
      </p:sp>
      <p:sp>
        <p:nvSpPr>
          <p:cNvPr id="5" name="Line 2"/>
          <p:cNvSpPr>
            <a:spLocks noChangeShapeType="1"/>
          </p:cNvSpPr>
          <p:nvPr/>
        </p:nvSpPr>
        <p:spPr bwMode="auto">
          <a:xfrm>
            <a:off x="704850" y="5538788"/>
            <a:ext cx="79311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a:latin typeface="Arial"/>
              <a:ea typeface="ＭＳ Ｐゴシック" charset="0"/>
              <a:cs typeface="Arial"/>
            </a:endParaRPr>
          </a:p>
        </p:txBody>
      </p:sp>
      <p:sp>
        <p:nvSpPr>
          <p:cNvPr id="6" name="Text Box 3"/>
          <p:cNvSpPr txBox="1">
            <a:spLocks noChangeArrowheads="1"/>
          </p:cNvSpPr>
          <p:nvPr/>
        </p:nvSpPr>
        <p:spPr bwMode="auto">
          <a:xfrm>
            <a:off x="34925" y="5637213"/>
            <a:ext cx="93614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sz="2000" b="0" dirty="0" smtClean="0">
                <a:latin typeface="Arial"/>
                <a:cs typeface="Arial"/>
              </a:rPr>
              <a:t>Nov 2000   Nov 2001   Nov 2002   Nov 2003   Nov 2004   Nov 2005   Nov 2006</a:t>
            </a:r>
          </a:p>
        </p:txBody>
      </p:sp>
      <p:sp>
        <p:nvSpPr>
          <p:cNvPr id="7" name="Line 4"/>
          <p:cNvSpPr>
            <a:spLocks noChangeShapeType="1"/>
          </p:cNvSpPr>
          <p:nvPr/>
        </p:nvSpPr>
        <p:spPr bwMode="auto">
          <a:xfrm flipV="1">
            <a:off x="919163" y="5392738"/>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 name="Line 5"/>
          <p:cNvSpPr>
            <a:spLocks noChangeShapeType="1"/>
          </p:cNvSpPr>
          <p:nvPr/>
        </p:nvSpPr>
        <p:spPr bwMode="auto">
          <a:xfrm flipV="1">
            <a:off x="2038350" y="5380038"/>
            <a:ext cx="0" cy="157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 name="Line 6"/>
          <p:cNvSpPr>
            <a:spLocks noChangeShapeType="1"/>
          </p:cNvSpPr>
          <p:nvPr/>
        </p:nvSpPr>
        <p:spPr bwMode="auto">
          <a:xfrm flipV="1">
            <a:off x="4448175" y="5389563"/>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0" name="Line 7"/>
          <p:cNvSpPr>
            <a:spLocks noChangeShapeType="1"/>
          </p:cNvSpPr>
          <p:nvPr/>
        </p:nvSpPr>
        <p:spPr bwMode="auto">
          <a:xfrm flipV="1">
            <a:off x="5651500" y="5387975"/>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7897" name="Rectangle 9"/>
          <p:cNvSpPr txBox="1">
            <a:spLocks noChangeArrowheads="1"/>
          </p:cNvSpPr>
          <p:nvPr/>
        </p:nvSpPr>
        <p:spPr bwMode="auto">
          <a:xfrm>
            <a:off x="136525" y="1709738"/>
            <a:ext cx="90074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1"/>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135000"/>
              </a:lnSpc>
              <a:spcBef>
                <a:spcPct val="20000"/>
              </a:spcBef>
            </a:pPr>
            <a:endParaRPr lang="en-GB" altLang="en-US" sz="2000">
              <a:cs typeface="Arial" pitchFamily="34" charset="0"/>
            </a:endParaRPr>
          </a:p>
        </p:txBody>
      </p:sp>
      <p:sp>
        <p:nvSpPr>
          <p:cNvPr id="12" name="Line 69"/>
          <p:cNvSpPr>
            <a:spLocks noChangeShapeType="1"/>
          </p:cNvSpPr>
          <p:nvPr/>
        </p:nvSpPr>
        <p:spPr bwMode="auto">
          <a:xfrm flipV="1">
            <a:off x="3243263" y="5378450"/>
            <a:ext cx="0" cy="157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3" name="Line 70"/>
          <p:cNvSpPr>
            <a:spLocks noChangeShapeType="1"/>
          </p:cNvSpPr>
          <p:nvPr/>
        </p:nvSpPr>
        <p:spPr bwMode="auto">
          <a:xfrm flipV="1">
            <a:off x="8061325" y="5378450"/>
            <a:ext cx="0" cy="157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00" name="Group 2"/>
          <p:cNvGrpSpPr>
            <a:grpSpLocks/>
          </p:cNvGrpSpPr>
          <p:nvPr/>
        </p:nvGrpSpPr>
        <p:grpSpPr bwMode="auto">
          <a:xfrm>
            <a:off x="6773863" y="4754563"/>
            <a:ext cx="685800" cy="800100"/>
            <a:chOff x="7339013" y="4645026"/>
            <a:chExt cx="742156" cy="781049"/>
          </a:xfrm>
        </p:grpSpPr>
        <p:sp>
          <p:nvSpPr>
            <p:cNvPr id="15" name="Line 8"/>
            <p:cNvSpPr>
              <a:spLocks noChangeShapeType="1"/>
            </p:cNvSpPr>
            <p:nvPr/>
          </p:nvSpPr>
          <p:spPr bwMode="auto">
            <a:xfrm flipV="1">
              <a:off x="7428347"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67" name="Group 72"/>
            <p:cNvGrpSpPr>
              <a:grpSpLocks/>
            </p:cNvGrpSpPr>
            <p:nvPr/>
          </p:nvGrpSpPr>
          <p:grpSpPr bwMode="auto">
            <a:xfrm>
              <a:off x="7429500" y="4645026"/>
              <a:ext cx="651669" cy="495300"/>
              <a:chOff x="739" y="2887"/>
              <a:chExt cx="1991" cy="217"/>
            </a:xfrm>
          </p:grpSpPr>
          <p:sp>
            <p:nvSpPr>
              <p:cNvPr id="18"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9"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0"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1"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2"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3"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4"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5"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6"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17" name="Oval 82"/>
            <p:cNvSpPr>
              <a:spLocks noChangeArrowheads="1"/>
            </p:cNvSpPr>
            <p:nvPr/>
          </p:nvSpPr>
          <p:spPr bwMode="auto">
            <a:xfrm>
              <a:off x="7339013" y="4683768"/>
              <a:ext cx="135718"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1" name="Group 94"/>
          <p:cNvGrpSpPr>
            <a:grpSpLocks/>
          </p:cNvGrpSpPr>
          <p:nvPr/>
        </p:nvGrpSpPr>
        <p:grpSpPr bwMode="auto">
          <a:xfrm>
            <a:off x="5591175" y="4144963"/>
            <a:ext cx="684213" cy="800100"/>
            <a:chOff x="7339013" y="4645026"/>
            <a:chExt cx="742156" cy="781049"/>
          </a:xfrm>
        </p:grpSpPr>
        <p:sp>
          <p:nvSpPr>
            <p:cNvPr id="28" name="Line 8"/>
            <p:cNvSpPr>
              <a:spLocks noChangeShapeType="1"/>
            </p:cNvSpPr>
            <p:nvPr/>
          </p:nvSpPr>
          <p:spPr bwMode="auto">
            <a:xfrm flipV="1">
              <a:off x="7428554"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55" name="Group 72"/>
            <p:cNvGrpSpPr>
              <a:grpSpLocks/>
            </p:cNvGrpSpPr>
            <p:nvPr/>
          </p:nvGrpSpPr>
          <p:grpSpPr bwMode="auto">
            <a:xfrm>
              <a:off x="7429500" y="4645026"/>
              <a:ext cx="651669" cy="495300"/>
              <a:chOff x="739" y="2887"/>
              <a:chExt cx="1991" cy="217"/>
            </a:xfrm>
          </p:grpSpPr>
          <p:sp>
            <p:nvSpPr>
              <p:cNvPr id="31" name="Line 73"/>
              <p:cNvSpPr>
                <a:spLocks noChangeShapeType="1"/>
              </p:cNvSpPr>
              <p:nvPr/>
            </p:nvSpPr>
            <p:spPr bwMode="auto">
              <a:xfrm>
                <a:off x="752" y="3104"/>
                <a:ext cx="197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2" name="Line 74"/>
              <p:cNvSpPr>
                <a:spLocks noChangeShapeType="1"/>
              </p:cNvSpPr>
              <p:nvPr/>
            </p:nvSpPr>
            <p:spPr bwMode="auto">
              <a:xfrm>
                <a:off x="741" y="3048"/>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3" name="Line 75"/>
              <p:cNvSpPr>
                <a:spLocks noChangeShapeType="1"/>
              </p:cNvSpPr>
              <p:nvPr/>
            </p:nvSpPr>
            <p:spPr bwMode="auto">
              <a:xfrm>
                <a:off x="741" y="2887"/>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4" name="Line 76"/>
              <p:cNvSpPr>
                <a:spLocks noChangeShapeType="1"/>
              </p:cNvSpPr>
              <p:nvPr/>
            </p:nvSpPr>
            <p:spPr bwMode="auto">
              <a:xfrm>
                <a:off x="752" y="3017"/>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5" name="Line 77"/>
              <p:cNvSpPr>
                <a:spLocks noChangeShapeType="1"/>
              </p:cNvSpPr>
              <p:nvPr/>
            </p:nvSpPr>
            <p:spPr bwMode="auto">
              <a:xfrm>
                <a:off x="752" y="2989"/>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6" name="Line 78"/>
              <p:cNvSpPr>
                <a:spLocks noChangeShapeType="1"/>
              </p:cNvSpPr>
              <p:nvPr/>
            </p:nvSpPr>
            <p:spPr bwMode="auto">
              <a:xfrm>
                <a:off x="752" y="2960"/>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7" name="Line 79"/>
              <p:cNvSpPr>
                <a:spLocks noChangeShapeType="1"/>
              </p:cNvSpPr>
              <p:nvPr/>
            </p:nvSpPr>
            <p:spPr bwMode="auto">
              <a:xfrm>
                <a:off x="741" y="2939"/>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8" name="Line 80"/>
              <p:cNvSpPr>
                <a:spLocks noChangeShapeType="1"/>
              </p:cNvSpPr>
              <p:nvPr/>
            </p:nvSpPr>
            <p:spPr bwMode="auto">
              <a:xfrm>
                <a:off x="741" y="2917"/>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9" name="Line 81"/>
              <p:cNvSpPr>
                <a:spLocks noChangeShapeType="1"/>
              </p:cNvSpPr>
              <p:nvPr/>
            </p:nvSpPr>
            <p:spPr bwMode="auto">
              <a:xfrm>
                <a:off x="741" y="3073"/>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30" name="Oval 82"/>
            <p:cNvSpPr>
              <a:spLocks noChangeArrowheads="1"/>
            </p:cNvSpPr>
            <p:nvPr/>
          </p:nvSpPr>
          <p:spPr bwMode="auto">
            <a:xfrm>
              <a:off x="7339013" y="4683768"/>
              <a:ext cx="134311"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2" name="Group 107"/>
          <p:cNvGrpSpPr>
            <a:grpSpLocks/>
          </p:cNvGrpSpPr>
          <p:nvPr/>
        </p:nvGrpSpPr>
        <p:grpSpPr bwMode="auto">
          <a:xfrm>
            <a:off x="4448175" y="3538538"/>
            <a:ext cx="685800" cy="800100"/>
            <a:chOff x="7339013" y="4645026"/>
            <a:chExt cx="742156" cy="781049"/>
          </a:xfrm>
        </p:grpSpPr>
        <p:sp>
          <p:nvSpPr>
            <p:cNvPr id="41" name="Line 8"/>
            <p:cNvSpPr>
              <a:spLocks noChangeShapeType="1"/>
            </p:cNvSpPr>
            <p:nvPr/>
          </p:nvSpPr>
          <p:spPr bwMode="auto">
            <a:xfrm flipV="1">
              <a:off x="7428347"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43" name="Group 72"/>
            <p:cNvGrpSpPr>
              <a:grpSpLocks/>
            </p:cNvGrpSpPr>
            <p:nvPr/>
          </p:nvGrpSpPr>
          <p:grpSpPr bwMode="auto">
            <a:xfrm>
              <a:off x="7429500" y="4645026"/>
              <a:ext cx="651669" cy="495300"/>
              <a:chOff x="739" y="2887"/>
              <a:chExt cx="1991" cy="217"/>
            </a:xfrm>
          </p:grpSpPr>
          <p:sp>
            <p:nvSpPr>
              <p:cNvPr id="44"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5"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6"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7"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8"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9"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0"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1"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2"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43" name="Oval 82"/>
            <p:cNvSpPr>
              <a:spLocks noChangeArrowheads="1"/>
            </p:cNvSpPr>
            <p:nvPr/>
          </p:nvSpPr>
          <p:spPr bwMode="auto">
            <a:xfrm>
              <a:off x="7339013" y="4683768"/>
              <a:ext cx="135719"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3" name="Group 120"/>
          <p:cNvGrpSpPr>
            <a:grpSpLocks/>
          </p:cNvGrpSpPr>
          <p:nvPr/>
        </p:nvGrpSpPr>
        <p:grpSpPr bwMode="auto">
          <a:xfrm>
            <a:off x="3243263" y="2876550"/>
            <a:ext cx="685800" cy="798513"/>
            <a:chOff x="7339013" y="4645026"/>
            <a:chExt cx="742156" cy="781049"/>
          </a:xfrm>
        </p:grpSpPr>
        <p:sp>
          <p:nvSpPr>
            <p:cNvPr id="54" name="Line 8"/>
            <p:cNvSpPr>
              <a:spLocks noChangeShapeType="1"/>
            </p:cNvSpPr>
            <p:nvPr/>
          </p:nvSpPr>
          <p:spPr bwMode="auto">
            <a:xfrm flipV="1">
              <a:off x="7428347" y="5272349"/>
              <a:ext cx="0" cy="1537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31" name="Group 72"/>
            <p:cNvGrpSpPr>
              <a:grpSpLocks/>
            </p:cNvGrpSpPr>
            <p:nvPr/>
          </p:nvGrpSpPr>
          <p:grpSpPr bwMode="auto">
            <a:xfrm>
              <a:off x="7429500" y="4645026"/>
              <a:ext cx="651669" cy="495300"/>
              <a:chOff x="739" y="2887"/>
              <a:chExt cx="1991" cy="217"/>
            </a:xfrm>
          </p:grpSpPr>
          <p:sp>
            <p:nvSpPr>
              <p:cNvPr id="57"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8"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9"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0"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1"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2"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3"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4"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5"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56" name="Oval 82"/>
            <p:cNvSpPr>
              <a:spLocks noChangeArrowheads="1"/>
            </p:cNvSpPr>
            <p:nvPr/>
          </p:nvSpPr>
          <p:spPr bwMode="auto">
            <a:xfrm>
              <a:off x="7339013" y="4683846"/>
              <a:ext cx="135718" cy="50620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4" name="Group 133"/>
          <p:cNvGrpSpPr>
            <a:grpSpLocks/>
          </p:cNvGrpSpPr>
          <p:nvPr/>
        </p:nvGrpSpPr>
        <p:grpSpPr bwMode="auto">
          <a:xfrm>
            <a:off x="2038350" y="2219325"/>
            <a:ext cx="685800" cy="800100"/>
            <a:chOff x="7339013" y="4645026"/>
            <a:chExt cx="742156" cy="781049"/>
          </a:xfrm>
        </p:grpSpPr>
        <p:sp>
          <p:nvSpPr>
            <p:cNvPr id="67" name="Line 8"/>
            <p:cNvSpPr>
              <a:spLocks noChangeShapeType="1"/>
            </p:cNvSpPr>
            <p:nvPr/>
          </p:nvSpPr>
          <p:spPr bwMode="auto">
            <a:xfrm flipV="1">
              <a:off x="7428347" y="5272655"/>
              <a:ext cx="0" cy="1534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19" name="Group 72"/>
            <p:cNvGrpSpPr>
              <a:grpSpLocks/>
            </p:cNvGrpSpPr>
            <p:nvPr/>
          </p:nvGrpSpPr>
          <p:grpSpPr bwMode="auto">
            <a:xfrm>
              <a:off x="7429500" y="4645026"/>
              <a:ext cx="651669" cy="495300"/>
              <a:chOff x="739" y="2887"/>
              <a:chExt cx="1991" cy="217"/>
            </a:xfrm>
          </p:grpSpPr>
          <p:sp>
            <p:nvSpPr>
              <p:cNvPr id="70"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1"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2"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3"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4"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5"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6"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7"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8"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69" name="Oval 82"/>
            <p:cNvSpPr>
              <a:spLocks noChangeArrowheads="1"/>
            </p:cNvSpPr>
            <p:nvPr/>
          </p:nvSpPr>
          <p:spPr bwMode="auto">
            <a:xfrm>
              <a:off x="7339013" y="4683769"/>
              <a:ext cx="135719" cy="5067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5" name="Group 146"/>
          <p:cNvGrpSpPr>
            <a:grpSpLocks/>
          </p:cNvGrpSpPr>
          <p:nvPr/>
        </p:nvGrpSpPr>
        <p:grpSpPr bwMode="auto">
          <a:xfrm>
            <a:off x="919163" y="1484313"/>
            <a:ext cx="685800" cy="798512"/>
            <a:chOff x="7339013" y="4645026"/>
            <a:chExt cx="742156" cy="781049"/>
          </a:xfrm>
        </p:grpSpPr>
        <p:sp>
          <p:nvSpPr>
            <p:cNvPr id="80" name="Line 8"/>
            <p:cNvSpPr>
              <a:spLocks noChangeShapeType="1"/>
            </p:cNvSpPr>
            <p:nvPr/>
          </p:nvSpPr>
          <p:spPr bwMode="auto">
            <a:xfrm flipV="1">
              <a:off x="7428347" y="5272350"/>
              <a:ext cx="0" cy="15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07" name="Group 72"/>
            <p:cNvGrpSpPr>
              <a:grpSpLocks/>
            </p:cNvGrpSpPr>
            <p:nvPr/>
          </p:nvGrpSpPr>
          <p:grpSpPr bwMode="auto">
            <a:xfrm>
              <a:off x="7429500" y="4645026"/>
              <a:ext cx="651669" cy="495300"/>
              <a:chOff x="739" y="2887"/>
              <a:chExt cx="1991" cy="217"/>
            </a:xfrm>
          </p:grpSpPr>
          <p:sp>
            <p:nvSpPr>
              <p:cNvPr id="83"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4"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5"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6"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7"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8"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9"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0"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1"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82" name="Oval 82"/>
            <p:cNvSpPr>
              <a:spLocks noChangeArrowheads="1"/>
            </p:cNvSpPr>
            <p:nvPr/>
          </p:nvSpPr>
          <p:spPr bwMode="auto">
            <a:xfrm>
              <a:off x="7339013" y="4683845"/>
              <a:ext cx="135718" cy="5062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48130"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sp>
        <p:nvSpPr>
          <p:cNvPr id="48132" name="Rectangle 3"/>
          <p:cNvSpPr>
            <a:spLocks noChangeArrowheads="1"/>
          </p:cNvSpPr>
          <p:nvPr/>
        </p:nvSpPr>
        <p:spPr bwMode="auto">
          <a:xfrm>
            <a:off x="995363" y="2220913"/>
            <a:ext cx="6378575" cy="42624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s-ES" altLang="en-US" sz="1800">
              <a:cs typeface="Arial" pitchFamily="34" charset="0"/>
            </a:endParaRPr>
          </a:p>
        </p:txBody>
      </p:sp>
      <p:grpSp>
        <p:nvGrpSpPr>
          <p:cNvPr id="48133"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50178"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grpSp>
        <p:nvGrpSpPr>
          <p:cNvPr id="50180"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grpSp>
        <p:nvGrpSpPr>
          <p:cNvPr id="50181" name="Group 7"/>
          <p:cNvGrpSpPr>
            <a:grpSpLocks/>
          </p:cNvGrpSpPr>
          <p:nvPr/>
        </p:nvGrpSpPr>
        <p:grpSpPr bwMode="auto">
          <a:xfrm>
            <a:off x="1008063" y="2266950"/>
            <a:ext cx="4945062" cy="4097338"/>
            <a:chOff x="650" y="1479"/>
            <a:chExt cx="3115" cy="2522"/>
          </a:xfrm>
        </p:grpSpPr>
        <p:sp>
          <p:nvSpPr>
            <p:cNvPr id="14" name="Oval 8"/>
            <p:cNvSpPr>
              <a:spLocks noChangeArrowheads="1"/>
            </p:cNvSpPr>
            <p:nvPr/>
          </p:nvSpPr>
          <p:spPr bwMode="auto">
            <a:xfrm>
              <a:off x="1088" y="147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15" name="Oval 9"/>
            <p:cNvSpPr>
              <a:spLocks noChangeArrowheads="1"/>
            </p:cNvSpPr>
            <p:nvPr/>
          </p:nvSpPr>
          <p:spPr bwMode="auto">
            <a:xfrm>
              <a:off x="2439" y="1974"/>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6" name="Oval 10"/>
            <p:cNvSpPr>
              <a:spLocks noChangeArrowheads="1"/>
            </p:cNvSpPr>
            <p:nvPr/>
          </p:nvSpPr>
          <p:spPr bwMode="auto">
            <a:xfrm>
              <a:off x="650" y="1981"/>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7" name="Oval 11"/>
            <p:cNvSpPr>
              <a:spLocks noChangeArrowheads="1"/>
            </p:cNvSpPr>
            <p:nvPr/>
          </p:nvSpPr>
          <p:spPr bwMode="auto">
            <a:xfrm>
              <a:off x="3324" y="254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8" name="Oval 12"/>
            <p:cNvSpPr>
              <a:spLocks noChangeArrowheads="1"/>
            </p:cNvSpPr>
            <p:nvPr/>
          </p:nvSpPr>
          <p:spPr bwMode="auto">
            <a:xfrm>
              <a:off x="1533" y="3047"/>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9" name="Oval 13"/>
            <p:cNvSpPr>
              <a:spLocks noChangeArrowheads="1"/>
            </p:cNvSpPr>
            <p:nvPr/>
          </p:nvSpPr>
          <p:spPr bwMode="auto">
            <a:xfrm>
              <a:off x="2439" y="3061"/>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0" name="Oval 14"/>
            <p:cNvSpPr>
              <a:spLocks noChangeArrowheads="1"/>
            </p:cNvSpPr>
            <p:nvPr/>
          </p:nvSpPr>
          <p:spPr bwMode="auto">
            <a:xfrm>
              <a:off x="664" y="3580"/>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1" name="Oval 15"/>
            <p:cNvSpPr>
              <a:spLocks noChangeArrowheads="1"/>
            </p:cNvSpPr>
            <p:nvPr/>
          </p:nvSpPr>
          <p:spPr bwMode="auto">
            <a:xfrm>
              <a:off x="2439" y="3588"/>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2" name="Oval 16"/>
            <p:cNvSpPr>
              <a:spLocks noChangeArrowheads="1"/>
            </p:cNvSpPr>
            <p:nvPr/>
          </p:nvSpPr>
          <p:spPr bwMode="auto">
            <a:xfrm>
              <a:off x="1567" y="3573"/>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52226"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grpSp>
        <p:nvGrpSpPr>
          <p:cNvPr id="52228"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grpSp>
        <p:nvGrpSpPr>
          <p:cNvPr id="52229" name="Group 7"/>
          <p:cNvGrpSpPr>
            <a:grpSpLocks/>
          </p:cNvGrpSpPr>
          <p:nvPr/>
        </p:nvGrpSpPr>
        <p:grpSpPr bwMode="auto">
          <a:xfrm>
            <a:off x="1008063" y="2266950"/>
            <a:ext cx="4945062" cy="4097338"/>
            <a:chOff x="650" y="1479"/>
            <a:chExt cx="3115" cy="2522"/>
          </a:xfrm>
        </p:grpSpPr>
        <p:sp>
          <p:nvSpPr>
            <p:cNvPr id="14" name="Oval 8"/>
            <p:cNvSpPr>
              <a:spLocks noChangeArrowheads="1"/>
            </p:cNvSpPr>
            <p:nvPr/>
          </p:nvSpPr>
          <p:spPr bwMode="auto">
            <a:xfrm>
              <a:off x="1088" y="147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15" name="Oval 9"/>
            <p:cNvSpPr>
              <a:spLocks noChangeArrowheads="1"/>
            </p:cNvSpPr>
            <p:nvPr/>
          </p:nvSpPr>
          <p:spPr bwMode="auto">
            <a:xfrm>
              <a:off x="2439" y="1974"/>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6" name="Oval 10"/>
            <p:cNvSpPr>
              <a:spLocks noChangeArrowheads="1"/>
            </p:cNvSpPr>
            <p:nvPr/>
          </p:nvSpPr>
          <p:spPr bwMode="auto">
            <a:xfrm>
              <a:off x="650" y="1981"/>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7" name="Oval 11"/>
            <p:cNvSpPr>
              <a:spLocks noChangeArrowheads="1"/>
            </p:cNvSpPr>
            <p:nvPr/>
          </p:nvSpPr>
          <p:spPr bwMode="auto">
            <a:xfrm>
              <a:off x="3324" y="254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8" name="Oval 12"/>
            <p:cNvSpPr>
              <a:spLocks noChangeArrowheads="1"/>
            </p:cNvSpPr>
            <p:nvPr/>
          </p:nvSpPr>
          <p:spPr bwMode="auto">
            <a:xfrm>
              <a:off x="1533" y="3047"/>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9" name="Oval 13"/>
            <p:cNvSpPr>
              <a:spLocks noChangeArrowheads="1"/>
            </p:cNvSpPr>
            <p:nvPr/>
          </p:nvSpPr>
          <p:spPr bwMode="auto">
            <a:xfrm>
              <a:off x="2439" y="3061"/>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0" name="Oval 14"/>
            <p:cNvSpPr>
              <a:spLocks noChangeArrowheads="1"/>
            </p:cNvSpPr>
            <p:nvPr/>
          </p:nvSpPr>
          <p:spPr bwMode="auto">
            <a:xfrm>
              <a:off x="664" y="3580"/>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1" name="Oval 15"/>
            <p:cNvSpPr>
              <a:spLocks noChangeArrowheads="1"/>
            </p:cNvSpPr>
            <p:nvPr/>
          </p:nvSpPr>
          <p:spPr bwMode="auto">
            <a:xfrm>
              <a:off x="2439" y="3588"/>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2" name="Oval 16"/>
            <p:cNvSpPr>
              <a:spLocks noChangeArrowheads="1"/>
            </p:cNvSpPr>
            <p:nvPr/>
          </p:nvSpPr>
          <p:spPr bwMode="auto">
            <a:xfrm>
              <a:off x="1567" y="3573"/>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grpSp>
      <p:sp>
        <p:nvSpPr>
          <p:cNvPr id="33" name="Text Box 24"/>
          <p:cNvSpPr txBox="1">
            <a:spLocks noChangeArrowheads="1"/>
          </p:cNvSpPr>
          <p:nvPr/>
        </p:nvSpPr>
        <p:spPr bwMode="auto">
          <a:xfrm>
            <a:off x="4611688" y="1504950"/>
            <a:ext cx="4443412" cy="160813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solidFill>
                  <a:srgbClr val="FFFFFF"/>
                </a:solidFill>
                <a:latin typeface="Arial"/>
                <a:cs typeface="Arial"/>
              </a:rPr>
              <a:t>With a large enough ensemble size, the very rare event can be forecast with a probability of 9/50, i.e. ~20%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6875" y="144463"/>
            <a:ext cx="6191250" cy="696912"/>
          </a:xfrm>
        </p:spPr>
        <p:txBody>
          <a:bodyPr/>
          <a:lstStyle/>
          <a:p>
            <a:pPr>
              <a:lnSpc>
                <a:spcPts val="3200"/>
              </a:lnSpc>
              <a:defRPr/>
            </a:pPr>
            <a:r>
              <a:rPr lang="en-US" dirty="0"/>
              <a:t>ENSO ensemble predictions</a:t>
            </a:r>
          </a:p>
        </p:txBody>
      </p:sp>
      <p:pic>
        <p:nvPicPr>
          <p:cNvPr id="5837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565275"/>
            <a:ext cx="60483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ind_14"/>
          <p:cNvPicPr>
            <a:picLocks noChangeAspect="1" noChangeArrowheads="1"/>
          </p:cNvPicPr>
          <p:nvPr/>
        </p:nvPicPr>
        <p:blipFill>
          <a:blip r:embed="rId4" cstate="print">
            <a:extLst>
              <a:ext uri="{28A0092B-C50C-407E-A947-70E740481C1C}">
                <a14:useLocalDpi xmlns:a14="http://schemas.microsoft.com/office/drawing/2010/main" val="0"/>
              </a:ext>
            </a:extLst>
          </a:blip>
          <a:srcRect l="3558" t="13765" r="5338" b="7375"/>
          <a:stretch>
            <a:fillRect/>
          </a:stretch>
        </p:blipFill>
        <p:spPr bwMode="auto">
          <a:xfrm>
            <a:off x="182563" y="954088"/>
            <a:ext cx="1550987" cy="97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2916238" y="5022850"/>
            <a:ext cx="719137" cy="609600"/>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76802"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ea typeface="ＭＳ Ｐゴシック" pitchFamily="34" charset="-128"/>
                <a:cs typeface="Arial" pitchFamily="34" charset="0"/>
              </a:rPr>
              <a:t>Bias correction/downscaling</a:t>
            </a:r>
          </a:p>
        </p:txBody>
      </p:sp>
      <p:sp>
        <p:nvSpPr>
          <p:cNvPr id="82946" name="CuadroTexto 34"/>
          <p:cNvSpPr txBox="1">
            <a:spLocks noChangeArrowheads="1"/>
          </p:cNvSpPr>
          <p:nvPr/>
        </p:nvSpPr>
        <p:spPr bwMode="auto">
          <a:xfrm>
            <a:off x="250825" y="985838"/>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dirty="0" smtClean="0">
                <a:solidFill>
                  <a:schemeClr val="accent3">
                    <a:lumMod val="60000"/>
                    <a:lumOff val="40000"/>
                  </a:schemeClr>
                </a:solidFill>
                <a:cs typeface="Arial" charset="0"/>
              </a:rPr>
              <a:t>Perfect prognosis </a:t>
            </a:r>
            <a:r>
              <a:rPr lang="en-GB" dirty="0" smtClean="0">
                <a:cs typeface="Arial" charset="0"/>
              </a:rPr>
              <a:t>approach:</a:t>
            </a:r>
          </a:p>
          <a:p>
            <a:pPr marL="342900" indent="-342900" eaLnBrk="1" hangingPunct="1">
              <a:buFont typeface="Arial"/>
              <a:buChar char="•"/>
              <a:defRPr/>
            </a:pPr>
            <a:r>
              <a:rPr lang="en-GB" dirty="0"/>
              <a:t>I</a:t>
            </a:r>
            <a:r>
              <a:rPr lang="en-GB" dirty="0" smtClean="0"/>
              <a:t>n the training phase the statistical model is calibrated using observational data for both the predictands and predictors (e.g. reanalysis data)</a:t>
            </a:r>
          </a:p>
          <a:p>
            <a:pPr marL="342900" indent="-342900" eaLnBrk="1" hangingPunct="1">
              <a:buFont typeface="Arial"/>
              <a:buChar char="•"/>
              <a:defRPr/>
            </a:pPr>
            <a:r>
              <a:rPr lang="en-GB" dirty="0"/>
              <a:t>T</a:t>
            </a:r>
            <a:r>
              <a:rPr lang="en-GB" dirty="0" smtClean="0"/>
              <a:t>ypical techniques: transfer functions, </a:t>
            </a:r>
            <a:r>
              <a:rPr lang="en-GB" dirty="0" err="1" smtClean="0"/>
              <a:t>analogs</a:t>
            </a:r>
            <a:r>
              <a:rPr lang="en-GB" dirty="0" smtClean="0"/>
              <a:t>, weather typing, weather generators, etc.</a:t>
            </a:r>
            <a:r>
              <a:rPr lang="en-GB" dirty="0"/>
              <a:t> </a:t>
            </a:r>
            <a:r>
              <a:rPr lang="en-GB" dirty="0" smtClean="0"/>
              <a:t>(</a:t>
            </a:r>
            <a:r>
              <a:rPr lang="en-GB" dirty="0" err="1" smtClean="0"/>
              <a:t>Maraun</a:t>
            </a:r>
            <a:r>
              <a:rPr lang="en-GB" dirty="0" smtClean="0"/>
              <a:t> et al. 2010)</a:t>
            </a:r>
          </a:p>
        </p:txBody>
      </p:sp>
      <p:sp>
        <p:nvSpPr>
          <p:cNvPr id="76804" name="CuadroTexto 35"/>
          <p:cNvSpPr txBox="1">
            <a:spLocks noChangeArrowheads="1"/>
          </p:cNvSpPr>
          <p:nvPr/>
        </p:nvSpPr>
        <p:spPr bwMode="auto">
          <a:xfrm>
            <a:off x="107950" y="6678613"/>
            <a:ext cx="532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cs typeface="Arial" pitchFamily="34" charset="0"/>
              </a:rPr>
              <a:t>Source: José M. Gutiérrez, University of Cantabria</a:t>
            </a:r>
          </a:p>
        </p:txBody>
      </p:sp>
      <p:grpSp>
        <p:nvGrpSpPr>
          <p:cNvPr id="76805" name="Group 33"/>
          <p:cNvGrpSpPr>
            <a:grpSpLocks/>
          </p:cNvGrpSpPr>
          <p:nvPr/>
        </p:nvGrpSpPr>
        <p:grpSpPr bwMode="auto">
          <a:xfrm>
            <a:off x="395288" y="3589338"/>
            <a:ext cx="7988300" cy="2947987"/>
            <a:chOff x="613" y="2141"/>
            <a:chExt cx="5032" cy="1857"/>
          </a:xfrm>
        </p:grpSpPr>
        <p:sp>
          <p:nvSpPr>
            <p:cNvPr id="7" name="AutoShape 9"/>
            <p:cNvSpPr>
              <a:spLocks noChangeArrowheads="1"/>
            </p:cNvSpPr>
            <p:nvPr/>
          </p:nvSpPr>
          <p:spPr bwMode="auto">
            <a:xfrm>
              <a:off x="3141" y="2800"/>
              <a:ext cx="965" cy="706"/>
            </a:xfrm>
            <a:prstGeom prst="rightArrow">
              <a:avLst>
                <a:gd name="adj1" fmla="val 49861"/>
                <a:gd name="adj2" fmla="val 46600"/>
              </a:avLst>
            </a:prstGeom>
            <a:solidFill>
              <a:srgbClr val="B6DB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8" name="Rectangle 10"/>
            <p:cNvSpPr>
              <a:spLocks noChangeArrowheads="1"/>
            </p:cNvSpPr>
            <p:nvPr/>
          </p:nvSpPr>
          <p:spPr bwMode="auto">
            <a:xfrm>
              <a:off x="4106" y="2953"/>
              <a:ext cx="453" cy="384"/>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9" name="Rectangle 11"/>
            <p:cNvSpPr>
              <a:spLocks noChangeArrowheads="1"/>
            </p:cNvSpPr>
            <p:nvPr/>
          </p:nvSpPr>
          <p:spPr bwMode="auto">
            <a:xfrm>
              <a:off x="2246" y="3089"/>
              <a:ext cx="355" cy="336"/>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0" name="Rectangle 12"/>
            <p:cNvSpPr>
              <a:spLocks noChangeArrowheads="1"/>
            </p:cNvSpPr>
            <p:nvPr/>
          </p:nvSpPr>
          <p:spPr bwMode="auto">
            <a:xfrm>
              <a:off x="3972" y="2656"/>
              <a:ext cx="101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sz="1200" b="1" i="1">
                  <a:latin typeface="Arial"/>
                  <a:ea typeface="ＭＳ Ｐゴシック" charset="0"/>
                  <a:cs typeface="Arial"/>
                </a:rPr>
                <a:t>Precipitation</a:t>
              </a:r>
              <a:br>
                <a:rPr lang="en-GB" sz="1200" b="1" i="1">
                  <a:latin typeface="Arial"/>
                  <a:ea typeface="ＭＳ Ｐゴシック" charset="0"/>
                  <a:cs typeface="Arial"/>
                </a:rPr>
              </a:br>
              <a:r>
                <a:rPr lang="en-GB" sz="1200" b="1" i="1">
                  <a:latin typeface="Arial"/>
                  <a:ea typeface="ＭＳ Ｐゴシック" charset="0"/>
                  <a:cs typeface="Arial"/>
                </a:rPr>
                <a:t>Temperature</a:t>
              </a:r>
            </a:p>
          </p:txBody>
        </p:sp>
        <p:sp>
          <p:nvSpPr>
            <p:cNvPr id="11" name="Rectangle 13"/>
            <p:cNvSpPr>
              <a:spLocks noChangeArrowheads="1"/>
            </p:cNvSpPr>
            <p:nvPr/>
          </p:nvSpPr>
          <p:spPr bwMode="auto">
            <a:xfrm>
              <a:off x="1656" y="2574"/>
              <a:ext cx="1965"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a:latin typeface="Arial"/>
                  <a:ea typeface="ＭＳ Ｐゴシック" charset="0"/>
                  <a:cs typeface="Arial"/>
                </a:rPr>
                <a:t>(</a:t>
              </a:r>
              <a:r>
                <a:rPr lang="en-GB" sz="1400" b="1">
                  <a:latin typeface="Arial"/>
                  <a:ea typeface="ＭＳ Ｐゴシック" charset="0"/>
                  <a:cs typeface="Arial"/>
                </a:rPr>
                <a:t>SLP</a:t>
              </a: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850 hPa</a:t>
              </a:r>
              <a:r>
                <a:rPr lang="en-GB" sz="1400">
                  <a:latin typeface="Arial"/>
                  <a:ea typeface="ＭＳ Ｐゴシック" charset="0"/>
                  <a:cs typeface="Arial"/>
                </a:rPr>
                <a:t>); </a:t>
              </a:r>
            </a:p>
            <a:p>
              <a:pPr defTabSz="762000" eaLnBrk="0" hangingPunct="0">
                <a:defRPr/>
              </a:pP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700 hPa</a:t>
              </a:r>
              <a:r>
                <a:rPr lang="en-GB" sz="1400">
                  <a:latin typeface="Arial"/>
                  <a:ea typeface="ＭＳ Ｐゴシック" charset="0"/>
                  <a:cs typeface="Arial"/>
                </a:rPr>
                <a:t>),..., </a:t>
              </a:r>
              <a:r>
                <a:rPr lang="en-GB" sz="1400" b="1">
                  <a:latin typeface="Arial"/>
                  <a:ea typeface="ＭＳ Ｐゴシック" charset="0"/>
                  <a:cs typeface="Arial"/>
                </a:rPr>
                <a:t>Z</a:t>
              </a:r>
              <a:r>
                <a:rPr lang="en-GB" sz="1400">
                  <a:latin typeface="Arial"/>
                  <a:ea typeface="ＭＳ Ｐゴシック" charset="0"/>
                  <a:cs typeface="Arial"/>
                </a:rPr>
                <a:t>(</a:t>
              </a:r>
              <a:r>
                <a:rPr lang="en-GB" sz="1000">
                  <a:latin typeface="Arial"/>
                  <a:ea typeface="ＭＳ Ｐゴシック" charset="0"/>
                  <a:cs typeface="Arial"/>
                </a:rPr>
                <a:t>500 mb</a:t>
              </a:r>
              <a:r>
                <a:rPr lang="en-GB" sz="1400">
                  <a:latin typeface="Arial"/>
                  <a:ea typeface="ＭＳ Ｐゴシック" charset="0"/>
                  <a:cs typeface="Arial"/>
                </a:rPr>
                <a:t>)</a:t>
              </a:r>
              <a:r>
                <a:rPr lang="en-GB">
                  <a:latin typeface="Arial"/>
                  <a:ea typeface="ＭＳ Ｐゴシック" charset="0"/>
                  <a:cs typeface="Arial"/>
                </a:rPr>
                <a:t>)</a:t>
              </a:r>
            </a:p>
            <a:p>
              <a:pPr defTabSz="762000" eaLnBrk="0" hangingPunct="0">
                <a:defRPr/>
              </a:pPr>
              <a:r>
                <a:rPr lang="en-GB" sz="1600">
                  <a:latin typeface="Arial"/>
                  <a:ea typeface="ＭＳ Ｐゴシック" charset="0"/>
                  <a:cs typeface="Arial"/>
                </a:rPr>
                <a:t> </a:t>
              </a:r>
              <a:br>
                <a:rPr lang="en-GB" sz="1600">
                  <a:latin typeface="Arial"/>
                  <a:ea typeface="ＭＳ Ｐゴシック" charset="0"/>
                  <a:cs typeface="Arial"/>
                </a:rPr>
              </a:br>
              <a:r>
                <a:rPr lang="en-GB" sz="1600">
                  <a:solidFill>
                    <a:schemeClr val="bg1"/>
                  </a:solidFill>
                  <a:latin typeface="Arial"/>
                  <a:ea typeface="ＭＳ Ｐゴシック" charset="0"/>
                  <a:cs typeface="Arial"/>
                </a:rPr>
                <a:t>	    </a:t>
              </a:r>
              <a:r>
                <a:rPr lang="en-GB" sz="2400" b="1">
                  <a:solidFill>
                    <a:schemeClr val="bg1"/>
                  </a:solidFill>
                  <a:latin typeface="Arial"/>
                  <a:ea typeface="ＭＳ Ｐゴシック" charset="0"/>
                  <a:cs typeface="Arial"/>
                </a:rPr>
                <a:t>X</a:t>
              </a:r>
              <a:r>
                <a:rPr lang="en-GB" sz="2800" baseline="-25000">
                  <a:solidFill>
                    <a:schemeClr val="bg1"/>
                  </a:solidFill>
                  <a:latin typeface="Arial"/>
                  <a:ea typeface="ＭＳ Ｐゴシック" charset="0"/>
                  <a:cs typeface="Arial"/>
                </a:rPr>
                <a:t>n</a:t>
              </a:r>
              <a:endParaRPr lang="en-GB" sz="2800">
                <a:solidFill>
                  <a:schemeClr val="bg1"/>
                </a:solidFill>
                <a:latin typeface="Arial"/>
                <a:ea typeface="ＭＳ Ｐゴシック" charset="0"/>
                <a:cs typeface="Arial"/>
              </a:endParaRPr>
            </a:p>
          </p:txBody>
        </p:sp>
        <p:sp>
          <p:nvSpPr>
            <p:cNvPr id="12" name="AutoShape 14"/>
            <p:cNvSpPr>
              <a:spLocks/>
            </p:cNvSpPr>
            <p:nvPr/>
          </p:nvSpPr>
          <p:spPr bwMode="auto">
            <a:xfrm>
              <a:off x="2978" y="2573"/>
              <a:ext cx="45" cy="768"/>
            </a:xfrm>
            <a:prstGeom prst="rightBrace">
              <a:avLst>
                <a:gd name="adj1" fmla="val 14222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3" name="Rectangle 15"/>
            <p:cNvSpPr>
              <a:spLocks noChangeArrowheads="1"/>
            </p:cNvSpPr>
            <p:nvPr/>
          </p:nvSpPr>
          <p:spPr bwMode="auto">
            <a:xfrm>
              <a:off x="3108" y="2981"/>
              <a:ext cx="1146"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sz="1200" b="1">
                  <a:solidFill>
                    <a:schemeClr val="bg1"/>
                  </a:solidFill>
                  <a:cs typeface="Arial" pitchFamily="34" charset="0"/>
                </a:rPr>
                <a:t>Regres, Analogs, …</a:t>
              </a:r>
            </a:p>
            <a:p>
              <a:r>
                <a:rPr lang="en-GB" altLang="en-US" sz="1800" b="1" i="1">
                  <a:solidFill>
                    <a:schemeClr val="bg1"/>
                  </a:solidFill>
                  <a:cs typeface="Arial" pitchFamily="34" charset="0"/>
                </a:rPr>
                <a:t>Y</a:t>
              </a:r>
              <a:r>
                <a:rPr lang="en-GB" altLang="en-US" sz="1800" b="1" i="1" baseline="-25000">
                  <a:solidFill>
                    <a:schemeClr val="bg1"/>
                  </a:solidFill>
                  <a:cs typeface="Arial" pitchFamily="34" charset="0"/>
                </a:rPr>
                <a:t>n</a:t>
              </a:r>
              <a:r>
                <a:rPr lang="en-GB" altLang="en-US" sz="1600" b="1" i="1">
                  <a:solidFill>
                    <a:schemeClr val="bg1"/>
                  </a:solidFill>
                  <a:cs typeface="Arial" pitchFamily="34" charset="0"/>
                </a:rPr>
                <a:t> = </a:t>
              </a:r>
              <a:r>
                <a:rPr lang="en-GB" altLang="en-US" sz="1800" b="1" i="1">
                  <a:solidFill>
                    <a:schemeClr val="bg1"/>
                  </a:solidFill>
                  <a:cs typeface="Arial" pitchFamily="34" charset="0"/>
                </a:rPr>
                <a:t>W</a:t>
              </a:r>
              <a:r>
                <a:rPr lang="en-GB" altLang="en-US" sz="1800" b="1" i="1" baseline="30000">
                  <a:solidFill>
                    <a:schemeClr val="bg1"/>
                  </a:solidFill>
                  <a:cs typeface="Arial" pitchFamily="34" charset="0"/>
                </a:rPr>
                <a:t>T</a:t>
              </a:r>
              <a:r>
                <a:rPr lang="en-GB" altLang="en-US" sz="1600" b="1" i="1">
                  <a:solidFill>
                    <a:schemeClr val="bg1"/>
                  </a:solidFill>
                  <a:cs typeface="Arial" pitchFamily="34" charset="0"/>
                </a:rPr>
                <a:t> </a:t>
              </a:r>
              <a:r>
                <a:rPr lang="en-GB" altLang="en-US" sz="1800" b="1" i="1">
                  <a:solidFill>
                    <a:schemeClr val="bg1"/>
                  </a:solidFill>
                  <a:cs typeface="Arial" pitchFamily="34" charset="0"/>
                </a:rPr>
                <a:t>X</a:t>
              </a:r>
              <a:r>
                <a:rPr lang="en-GB" altLang="en-US" sz="1800" b="1" i="1" baseline="-25000">
                  <a:solidFill>
                    <a:schemeClr val="bg1"/>
                  </a:solidFill>
                  <a:cs typeface="Arial" pitchFamily="34" charset="0"/>
                </a:rPr>
                <a:t>n</a:t>
              </a:r>
              <a:endParaRPr lang="en-GB" altLang="en-US" sz="1600" i="1">
                <a:solidFill>
                  <a:schemeClr val="bg1"/>
                </a:solidFill>
                <a:cs typeface="Arial" pitchFamily="34" charset="0"/>
              </a:endParaRPr>
            </a:p>
          </p:txBody>
        </p:sp>
        <p:sp>
          <p:nvSpPr>
            <p:cNvPr id="14" name="Rectangle 16"/>
            <p:cNvSpPr>
              <a:spLocks noChangeArrowheads="1"/>
            </p:cNvSpPr>
            <p:nvPr/>
          </p:nvSpPr>
          <p:spPr bwMode="auto">
            <a:xfrm>
              <a:off x="4114" y="2953"/>
              <a:ext cx="432" cy="289"/>
            </a:xfrm>
            <a:prstGeom prst="rect">
              <a:avLst/>
            </a:prstGeom>
            <a:solidFill>
              <a:srgbClr val="B6DB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defTabSz="762000" eaLnBrk="0" hangingPunct="0">
                <a:defRPr/>
              </a:pPr>
              <a:r>
                <a:rPr lang="en-GB" sz="2400">
                  <a:solidFill>
                    <a:schemeClr val="bg1"/>
                  </a:solidFill>
                  <a:latin typeface="Arial"/>
                  <a:ea typeface="ＭＳ Ｐゴシック" charset="0"/>
                  <a:cs typeface="Arial"/>
                </a:rPr>
                <a:t>Y</a:t>
              </a:r>
              <a:r>
                <a:rPr lang="en-GB" sz="2800" baseline="-25000">
                  <a:solidFill>
                    <a:schemeClr val="bg1"/>
                  </a:solidFill>
                  <a:latin typeface="Arial"/>
                  <a:ea typeface="ＭＳ Ｐゴシック" charset="0"/>
                  <a:cs typeface="Arial"/>
                </a:rPr>
                <a:t>n</a:t>
              </a:r>
              <a:endParaRPr lang="en-GB" sz="2000" b="1" i="1">
                <a:solidFill>
                  <a:schemeClr val="bg1"/>
                </a:solidFill>
                <a:latin typeface="Arial"/>
                <a:ea typeface="ＭＳ Ｐゴシック" charset="0"/>
                <a:cs typeface="Arial"/>
              </a:endParaRPr>
            </a:p>
          </p:txBody>
        </p:sp>
        <p:sp>
          <p:nvSpPr>
            <p:cNvPr id="15" name="Text Box 17"/>
            <p:cNvSpPr txBox="1">
              <a:spLocks noChangeArrowheads="1"/>
            </p:cNvSpPr>
            <p:nvPr/>
          </p:nvSpPr>
          <p:spPr bwMode="auto">
            <a:xfrm>
              <a:off x="1590" y="2336"/>
              <a:ext cx="8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Predictors</a:t>
              </a:r>
            </a:p>
          </p:txBody>
        </p:sp>
        <p:sp>
          <p:nvSpPr>
            <p:cNvPr id="16" name="Text Box 18"/>
            <p:cNvSpPr txBox="1">
              <a:spLocks noChangeArrowheads="1"/>
            </p:cNvSpPr>
            <p:nvPr/>
          </p:nvSpPr>
          <p:spPr bwMode="auto">
            <a:xfrm>
              <a:off x="4662" y="2336"/>
              <a:ext cx="9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Predictands</a:t>
              </a:r>
            </a:p>
          </p:txBody>
        </p:sp>
        <p:sp>
          <p:nvSpPr>
            <p:cNvPr id="17" name="Text Box 19"/>
            <p:cNvSpPr txBox="1">
              <a:spLocks noChangeArrowheads="1"/>
            </p:cNvSpPr>
            <p:nvPr/>
          </p:nvSpPr>
          <p:spPr bwMode="auto">
            <a:xfrm>
              <a:off x="3071" y="2336"/>
              <a:ext cx="10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Downscaling </a:t>
              </a:r>
            </a:p>
            <a:p>
              <a:pPr algn="ctr" eaLnBrk="0" hangingPunct="0">
                <a:defRPr/>
              </a:pPr>
              <a:r>
                <a:rPr lang="en-GB" sz="1800" b="1" i="1" smtClean="0">
                  <a:solidFill>
                    <a:srgbClr val="000099"/>
                  </a:solidFill>
                  <a:latin typeface="Arial"/>
                  <a:cs typeface="Arial"/>
                </a:rPr>
                <a:t>Model</a:t>
              </a:r>
            </a:p>
          </p:txBody>
        </p:sp>
        <p:pic>
          <p:nvPicPr>
            <p:cNvPr id="7681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 y="2654"/>
              <a:ext cx="79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3280"/>
              <a:ext cx="7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0"/>
            <p:cNvSpPr txBox="1">
              <a:spLocks noChangeArrowheads="1"/>
            </p:cNvSpPr>
            <p:nvPr/>
          </p:nvSpPr>
          <p:spPr bwMode="auto">
            <a:xfrm>
              <a:off x="777" y="3048"/>
              <a:ext cx="78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Global zone</a:t>
              </a:r>
            </a:p>
          </p:txBody>
        </p:sp>
        <p:sp>
          <p:nvSpPr>
            <p:cNvPr id="22" name="Text Box 31"/>
            <p:cNvSpPr txBox="1">
              <a:spLocks noChangeArrowheads="1"/>
            </p:cNvSpPr>
            <p:nvPr/>
          </p:nvSpPr>
          <p:spPr bwMode="auto">
            <a:xfrm>
              <a:off x="804" y="3804"/>
              <a:ext cx="7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Local zone</a:t>
              </a:r>
            </a:p>
          </p:txBody>
        </p:sp>
        <p:pic>
          <p:nvPicPr>
            <p:cNvPr id="76822"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 y="2141"/>
              <a:ext cx="1014"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a:spLocks noChangeArrowheads="1"/>
          </p:cNvSpPr>
          <p:nvPr/>
        </p:nvSpPr>
        <p:spPr bwMode="auto">
          <a:xfrm>
            <a:off x="250825" y="3438525"/>
            <a:ext cx="8497888" cy="3167063"/>
          </a:xfrm>
          <a:prstGeom prst="rect">
            <a:avLst/>
          </a:prstGeom>
          <a:noFill/>
          <a:ln w="9525">
            <a:solidFill>
              <a:schemeClr val="bg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GB">
              <a:solidFill>
                <a:schemeClr val="lt1"/>
              </a:solidFill>
              <a:latin typeface="Arial"/>
              <a:ea typeface="+mn-ea"/>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smtClean="0">
                <a:solidFill>
                  <a:srgbClr val="FFFFFF"/>
                </a:solidFill>
                <a:latin typeface="Arial"/>
                <a:ea typeface="ＭＳ Ｐゴシック"/>
              </a:rPr>
              <a:t>Introduction to climate services</a:t>
            </a:r>
            <a:endParaRPr dirty="0">
              <a:solidFill>
                <a:prstClr val="black"/>
              </a:solidFill>
              <a:latin typeface="Arial"/>
            </a:endParaRPr>
          </a:p>
        </p:txBody>
      </p:sp>
      <p:sp>
        <p:nvSpPr>
          <p:cNvPr id="29" name="CustomShape 2"/>
          <p:cNvSpPr/>
          <p:nvPr/>
        </p:nvSpPr>
        <p:spPr>
          <a:xfrm>
            <a:off x="-18143" y="873964"/>
            <a:ext cx="9342671" cy="2209800"/>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Wind energy </a:t>
            </a:r>
            <a:r>
              <a:rPr lang="en-US" sz="2400" dirty="0">
                <a:solidFill>
                  <a:srgbClr val="004990"/>
                </a:solidFill>
                <a:latin typeface="Arial"/>
                <a:ea typeface="ＭＳ Ｐゴシック"/>
              </a:rPr>
              <a:t>sector routinely uses weather forecast up to 15 days. Beyond this time horizon, climatological data are </a:t>
            </a:r>
            <a:r>
              <a:rPr lang="en-US" sz="2400" dirty="0" smtClean="0">
                <a:solidFill>
                  <a:srgbClr val="004990"/>
                </a:solidFill>
                <a:latin typeface="Arial"/>
                <a:ea typeface="ＭＳ Ｐゴシック"/>
              </a:rPr>
              <a:t>used. </a:t>
            </a: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In </a:t>
            </a:r>
            <a:r>
              <a:rPr lang="en-US" sz="2400" dirty="0">
                <a:solidFill>
                  <a:srgbClr val="004990"/>
                </a:solidFill>
                <a:latin typeface="Arial"/>
                <a:ea typeface="ＭＳ Ｐゴシック"/>
              </a:rPr>
              <a:t>other </a:t>
            </a:r>
            <a:r>
              <a:rPr lang="en-US" sz="2400" dirty="0" smtClean="0">
                <a:solidFill>
                  <a:srgbClr val="004990"/>
                </a:solidFill>
                <a:latin typeface="Arial"/>
                <a:ea typeface="ＭＳ Ｐゴシック"/>
              </a:rPr>
              <a:t>sectors, climate </a:t>
            </a:r>
            <a:r>
              <a:rPr lang="en-US" sz="2400" dirty="0">
                <a:solidFill>
                  <a:srgbClr val="004990"/>
                </a:solidFill>
                <a:latin typeface="Arial"/>
                <a:ea typeface="ＭＳ Ｐゴシック"/>
              </a:rPr>
              <a:t>information on seasonal-to-</a:t>
            </a:r>
            <a:r>
              <a:rPr lang="en-US" sz="2400" dirty="0" err="1">
                <a:solidFill>
                  <a:srgbClr val="004990"/>
                </a:solidFill>
                <a:latin typeface="Arial"/>
                <a:ea typeface="ＭＳ Ｐゴシック"/>
              </a:rPr>
              <a:t>interannual</a:t>
            </a:r>
            <a:r>
              <a:rPr lang="en-US" sz="2400" dirty="0">
                <a:solidFill>
                  <a:srgbClr val="004990"/>
                </a:solidFill>
                <a:latin typeface="Arial"/>
                <a:ea typeface="ＭＳ Ｐゴシック"/>
              </a:rPr>
              <a:t> time scales have already been illustrated for management decisions.</a:t>
            </a:r>
          </a:p>
          <a:p>
            <a:pPr fontAlgn="auto">
              <a:lnSpc>
                <a:spcPct val="150000"/>
              </a:lnSpc>
              <a:spcBef>
                <a:spcPts val="0"/>
              </a:spcBef>
              <a:spcAft>
                <a:spcPts val="0"/>
              </a:spcAft>
            </a:pPr>
            <a:endParaRPr lang="en-US" sz="2400" dirty="0" smtClean="0">
              <a:solidFill>
                <a:srgbClr val="004990"/>
              </a:solidFill>
              <a:latin typeface="Arial"/>
              <a:ea typeface="ＭＳ Ｐゴシック"/>
            </a:endParaRPr>
          </a:p>
        </p:txBody>
      </p:sp>
      <p:grpSp>
        <p:nvGrpSpPr>
          <p:cNvPr id="8" name="Grupo 7"/>
          <p:cNvGrpSpPr/>
          <p:nvPr/>
        </p:nvGrpSpPr>
        <p:grpSpPr>
          <a:xfrm>
            <a:off x="91279" y="4014018"/>
            <a:ext cx="4264697" cy="2592288"/>
            <a:chOff x="564603" y="5189095"/>
            <a:chExt cx="4478065" cy="2092843"/>
          </a:xfrm>
        </p:grpSpPr>
        <p:pic>
          <p:nvPicPr>
            <p:cNvPr id="10" name="Imagen 9"/>
            <p:cNvPicPr>
              <a:picLocks noChangeAspect="1"/>
            </p:cNvPicPr>
            <p:nvPr/>
          </p:nvPicPr>
          <p:blipFill rotWithShape="1">
            <a:blip r:embed="rId3"/>
            <a:srcRect l="29502" t="12499" r="25403" b="55475"/>
            <a:stretch/>
          </p:blipFill>
          <p:spPr>
            <a:xfrm>
              <a:off x="564603" y="5493895"/>
              <a:ext cx="4478065" cy="1788043"/>
            </a:xfrm>
            <a:prstGeom prst="rect">
              <a:avLst/>
            </a:prstGeom>
            <a:ln>
              <a:noFill/>
            </a:ln>
            <a:effectLst>
              <a:outerShdw blurRad="292100" dist="139700" dir="2700000" algn="tl" rotWithShape="0">
                <a:srgbClr val="333333">
                  <a:alpha val="65000"/>
                </a:srgbClr>
              </a:outerShdw>
            </a:effectLst>
          </p:spPr>
        </p:pic>
        <p:sp>
          <p:nvSpPr>
            <p:cNvPr id="11" name="CuadroTexto 10"/>
            <p:cNvSpPr txBox="1"/>
            <p:nvPr/>
          </p:nvSpPr>
          <p:spPr>
            <a:xfrm>
              <a:off x="564603" y="5189095"/>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Hydroelectric</a:t>
              </a:r>
              <a:r>
                <a:rPr lang="es-ES" b="1" dirty="0" smtClean="0">
                  <a:solidFill>
                    <a:schemeClr val="tx1">
                      <a:lumMod val="65000"/>
                      <a:lumOff val="35000"/>
                    </a:schemeClr>
                  </a:solidFill>
                </a:rPr>
                <a:t> </a:t>
              </a:r>
              <a:r>
                <a:rPr lang="es-ES" b="1" dirty="0" err="1" smtClean="0">
                  <a:solidFill>
                    <a:schemeClr val="tx1">
                      <a:lumMod val="65000"/>
                      <a:lumOff val="35000"/>
                    </a:schemeClr>
                  </a:solidFill>
                </a:rPr>
                <a:t>power</a:t>
              </a:r>
              <a:r>
                <a:rPr lang="es-ES" b="1" dirty="0" smtClean="0">
                  <a:solidFill>
                    <a:schemeClr val="tx1">
                      <a:lumMod val="65000"/>
                      <a:lumOff val="35000"/>
                    </a:schemeClr>
                  </a:solidFill>
                </a:rPr>
                <a:t> </a:t>
              </a:r>
              <a:r>
                <a:rPr lang="es-ES" b="1" dirty="0" err="1" smtClean="0">
                  <a:solidFill>
                    <a:schemeClr val="tx1">
                      <a:lumMod val="65000"/>
                      <a:lumOff val="35000"/>
                    </a:schemeClr>
                  </a:solidFill>
                </a:rPr>
                <a:t>management</a:t>
              </a:r>
              <a:endParaRPr lang="en-GB" b="1" dirty="0">
                <a:solidFill>
                  <a:schemeClr val="tx1">
                    <a:lumMod val="65000"/>
                    <a:lumOff val="35000"/>
                  </a:schemeClr>
                </a:solidFill>
              </a:endParaRPr>
            </a:p>
          </p:txBody>
        </p:sp>
      </p:grpSp>
      <p:grpSp>
        <p:nvGrpSpPr>
          <p:cNvPr id="12" name="Grupo 11"/>
          <p:cNvGrpSpPr/>
          <p:nvPr/>
        </p:nvGrpSpPr>
        <p:grpSpPr>
          <a:xfrm>
            <a:off x="4751512" y="4014018"/>
            <a:ext cx="4392488" cy="2351587"/>
            <a:chOff x="5164657" y="5151436"/>
            <a:chExt cx="4478064" cy="2095059"/>
          </a:xfrm>
        </p:grpSpPr>
        <p:pic>
          <p:nvPicPr>
            <p:cNvPr id="13" name="Imagen 12"/>
            <p:cNvPicPr>
              <a:picLocks noChangeAspect="1"/>
            </p:cNvPicPr>
            <p:nvPr/>
          </p:nvPicPr>
          <p:blipFill rotWithShape="1">
            <a:blip r:embed="rId4"/>
            <a:srcRect l="18375" t="14584" r="17789" b="32567"/>
            <a:stretch/>
          </p:blipFill>
          <p:spPr>
            <a:xfrm>
              <a:off x="5192712" y="5493895"/>
              <a:ext cx="4343400" cy="1752600"/>
            </a:xfrm>
            <a:prstGeom prst="rect">
              <a:avLst/>
            </a:prstGeom>
            <a:ln>
              <a:noFill/>
            </a:ln>
            <a:effectLst>
              <a:outerShdw blurRad="292100" dist="139700" dir="2700000" algn="tl" rotWithShape="0">
                <a:srgbClr val="333333">
                  <a:alpha val="65000"/>
                </a:srgbClr>
              </a:outerShdw>
            </a:effectLst>
          </p:spPr>
        </p:pic>
        <p:sp>
          <p:nvSpPr>
            <p:cNvPr id="14" name="CuadroTexto 13"/>
            <p:cNvSpPr txBox="1"/>
            <p:nvPr/>
          </p:nvSpPr>
          <p:spPr>
            <a:xfrm>
              <a:off x="5164657" y="5151436"/>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Electricity</a:t>
              </a:r>
              <a:r>
                <a:rPr lang="es-ES" b="1" dirty="0" smtClean="0">
                  <a:solidFill>
                    <a:schemeClr val="tx1">
                      <a:lumMod val="65000"/>
                      <a:lumOff val="35000"/>
                    </a:schemeClr>
                  </a:solidFill>
                </a:rPr>
                <a:t> </a:t>
              </a:r>
              <a:r>
                <a:rPr lang="es-ES" b="1" dirty="0" err="1" smtClean="0">
                  <a:solidFill>
                    <a:schemeClr val="tx1">
                      <a:lumMod val="65000"/>
                      <a:lumOff val="35000"/>
                    </a:schemeClr>
                  </a:solidFill>
                </a:rPr>
                <a:t>demand</a:t>
              </a:r>
              <a:endParaRPr lang="en-GB" b="1" dirty="0">
                <a:solidFill>
                  <a:schemeClr val="tx1">
                    <a:lumMod val="65000"/>
                    <a:lumOff val="35000"/>
                  </a:schemeClr>
                </a:solidFill>
              </a:endParaRPr>
            </a:p>
          </p:txBody>
        </p:sp>
      </p:grpSp>
    </p:spTree>
    <p:extLst>
      <p:ext uri="{BB962C8B-B14F-4D97-AF65-F5344CB8AC3E}">
        <p14:creationId xmlns:p14="http://schemas.microsoft.com/office/powerpoint/2010/main" val="280784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a:solidFill>
                  <a:srgbClr val="FFFFFF"/>
                </a:solidFill>
                <a:latin typeface="Arial"/>
                <a:ea typeface="ＭＳ Ｐゴシック"/>
              </a:rPr>
              <a:t>Introduction to climate predictions</a:t>
            </a:r>
            <a:endParaRPr dirty="0">
              <a:solidFill>
                <a:prstClr val="black"/>
              </a:solidFill>
              <a:latin typeface="Arial"/>
            </a:endParaRPr>
          </a:p>
        </p:txBody>
      </p:sp>
      <p:sp>
        <p:nvSpPr>
          <p:cNvPr id="29" name="CustomShape 2"/>
          <p:cNvSpPr/>
          <p:nvPr/>
        </p:nvSpPr>
        <p:spPr>
          <a:xfrm>
            <a:off x="25084" y="6274564"/>
            <a:ext cx="9162143" cy="907806"/>
          </a:xfrm>
          <a:prstGeom prst="rect">
            <a:avLst/>
          </a:prstGeom>
          <a:noFill/>
          <a:ln>
            <a:noFill/>
          </a:ln>
        </p:spPr>
        <p:txBody>
          <a:bodyPr lIns="90000" tIns="45000" rIns="90000" bIns="45000"/>
          <a:lstStyle/>
          <a:p>
            <a:pPr fontAlgn="auto">
              <a:lnSpc>
                <a:spcPct val="150000"/>
              </a:lnSpc>
              <a:spcBef>
                <a:spcPts val="0"/>
              </a:spcBef>
              <a:spcAft>
                <a:spcPts val="0"/>
              </a:spcAft>
            </a:pPr>
            <a:r>
              <a:rPr lang="en-US" sz="1600" dirty="0" smtClean="0">
                <a:solidFill>
                  <a:schemeClr val="accent5">
                    <a:lumMod val="75000"/>
                  </a:schemeClr>
                </a:solidFill>
                <a:latin typeface="Arial"/>
                <a:ea typeface="ＭＳ Ｐゴシック"/>
              </a:rPr>
              <a:t>Fig. Observations (</a:t>
            </a:r>
            <a:r>
              <a:rPr lang="en-US" sz="1600" dirty="0">
                <a:solidFill>
                  <a:schemeClr val="accent5">
                    <a:lumMod val="75000"/>
                  </a:schemeClr>
                </a:solidFill>
                <a:latin typeface="Arial"/>
                <a:ea typeface="ＭＳ Ｐゴシック"/>
              </a:rPr>
              <a:t>dotted) and forecasts </a:t>
            </a:r>
            <a:r>
              <a:rPr lang="en-US" sz="1600" dirty="0" smtClean="0">
                <a:solidFill>
                  <a:schemeClr val="accent5">
                    <a:lumMod val="75000"/>
                  </a:schemeClr>
                </a:solidFill>
                <a:latin typeface="Arial"/>
                <a:ea typeface="ＭＳ Ｐゴシック"/>
              </a:rPr>
              <a:t>(solid</a:t>
            </a:r>
            <a:r>
              <a:rPr lang="en-US" sz="1600" dirty="0">
                <a:solidFill>
                  <a:schemeClr val="accent5">
                    <a:lumMod val="75000"/>
                  </a:schemeClr>
                </a:solidFill>
                <a:latin typeface="Arial"/>
                <a:ea typeface="ＭＳ Ｐゴシック"/>
              </a:rPr>
              <a:t>) made </a:t>
            </a:r>
            <a:r>
              <a:rPr lang="en-US" sz="1600" dirty="0" smtClean="0">
                <a:solidFill>
                  <a:schemeClr val="accent5">
                    <a:lumMod val="75000"/>
                  </a:schemeClr>
                </a:solidFill>
                <a:latin typeface="Arial"/>
                <a:ea typeface="ＭＳ Ｐゴシック"/>
              </a:rPr>
              <a:t>by ECMWF </a:t>
            </a:r>
            <a:r>
              <a:rPr lang="en-US" sz="1600" dirty="0">
                <a:solidFill>
                  <a:schemeClr val="accent5">
                    <a:lumMod val="75000"/>
                  </a:schemeClr>
                </a:solidFill>
                <a:latin typeface="Arial"/>
                <a:ea typeface="ＭＳ Ｐゴシック"/>
              </a:rPr>
              <a:t>at the beginning of June </a:t>
            </a:r>
            <a:r>
              <a:rPr lang="en-US" sz="1600" dirty="0" smtClean="0">
                <a:solidFill>
                  <a:schemeClr val="accent5">
                    <a:lumMod val="75000"/>
                  </a:schemeClr>
                </a:solidFill>
                <a:latin typeface="Arial"/>
                <a:ea typeface="ＭＳ Ｐゴシック"/>
              </a:rPr>
              <a:t>of European </a:t>
            </a:r>
            <a:r>
              <a:rPr lang="en-US" sz="1600" dirty="0">
                <a:solidFill>
                  <a:schemeClr val="accent5">
                    <a:lumMod val="75000"/>
                  </a:schemeClr>
                </a:solidFill>
                <a:latin typeface="Arial"/>
                <a:ea typeface="ＭＳ Ｐゴシック"/>
              </a:rPr>
              <a:t>2-m land </a:t>
            </a:r>
            <a:r>
              <a:rPr lang="en-US" sz="1600" dirty="0" smtClean="0">
                <a:solidFill>
                  <a:schemeClr val="accent5">
                    <a:lumMod val="75000"/>
                  </a:schemeClr>
                </a:solidFill>
                <a:latin typeface="Arial"/>
                <a:ea typeface="ＭＳ Ｐゴシック"/>
              </a:rPr>
              <a:t>temperatures ( °C). </a:t>
            </a:r>
            <a:r>
              <a:rPr lang="en-US" sz="1600" dirty="0">
                <a:solidFill>
                  <a:schemeClr val="accent5">
                    <a:lumMod val="75000"/>
                  </a:schemeClr>
                </a:solidFill>
                <a:latin typeface="Arial"/>
                <a:ea typeface="ＭＳ Ｐゴシック"/>
              </a:rPr>
              <a:t>(</a:t>
            </a:r>
            <a:r>
              <a:rPr lang="en-US" sz="1600" dirty="0" smtClean="0">
                <a:solidFill>
                  <a:schemeClr val="accent5">
                    <a:lumMod val="75000"/>
                  </a:schemeClr>
                </a:solidFill>
                <a:latin typeface="Arial"/>
                <a:ea typeface="ＭＳ Ｐゴシック"/>
              </a:rPr>
              <a:t>Source: </a:t>
            </a:r>
            <a:r>
              <a:rPr lang="en-US" sz="1600" dirty="0" err="1" smtClean="0">
                <a:solidFill>
                  <a:schemeClr val="accent5">
                    <a:lumMod val="75000"/>
                  </a:schemeClr>
                </a:solidFill>
                <a:latin typeface="Arial"/>
                <a:ea typeface="ＭＳ Ｐゴシック"/>
              </a:rPr>
              <a:t>Rodwell</a:t>
            </a:r>
            <a:r>
              <a:rPr lang="en-US" sz="1600" dirty="0" smtClean="0">
                <a:solidFill>
                  <a:schemeClr val="accent5">
                    <a:lumMod val="75000"/>
                  </a:schemeClr>
                </a:solidFill>
                <a:latin typeface="Arial"/>
                <a:ea typeface="ＭＳ Ｐゴシック"/>
              </a:rPr>
              <a:t> </a:t>
            </a:r>
            <a:r>
              <a:rPr lang="en-US" sz="1600" dirty="0">
                <a:solidFill>
                  <a:schemeClr val="accent5">
                    <a:lumMod val="75000"/>
                  </a:schemeClr>
                </a:solidFill>
                <a:latin typeface="Arial"/>
                <a:ea typeface="ＭＳ Ｐゴシック"/>
              </a:rPr>
              <a:t>and </a:t>
            </a:r>
            <a:r>
              <a:rPr lang="en-US" sz="1600" dirty="0" err="1" smtClean="0">
                <a:solidFill>
                  <a:schemeClr val="accent5">
                    <a:lumMod val="75000"/>
                  </a:schemeClr>
                </a:solidFill>
                <a:latin typeface="Arial"/>
                <a:ea typeface="ＭＳ Ｐゴシック"/>
              </a:rPr>
              <a:t>Doblas</a:t>
            </a:r>
            <a:r>
              <a:rPr lang="en-US" sz="1600" dirty="0" smtClean="0">
                <a:solidFill>
                  <a:schemeClr val="accent5">
                    <a:lumMod val="75000"/>
                  </a:schemeClr>
                </a:solidFill>
                <a:latin typeface="Arial"/>
                <a:ea typeface="ＭＳ Ｐゴシック"/>
              </a:rPr>
              <a:t>-Reyes, 2006)</a:t>
            </a:r>
            <a:endParaRPr lang="en-US" sz="1600" dirty="0">
              <a:solidFill>
                <a:schemeClr val="accent5">
                  <a:lumMod val="75000"/>
                </a:schemeClr>
              </a:solidFill>
              <a:latin typeface="Arial"/>
              <a:ea typeface="ＭＳ Ｐゴシック"/>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98" y="1548105"/>
            <a:ext cx="7827914" cy="469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3506" y="1055290"/>
            <a:ext cx="8896987" cy="461665"/>
          </a:xfrm>
          <a:prstGeom prst="rect">
            <a:avLst/>
          </a:prstGeom>
        </p:spPr>
        <p:txBody>
          <a:bodyPr wrap="none">
            <a:spAutoFit/>
          </a:bodyPr>
          <a:lstStyle/>
          <a:p>
            <a:r>
              <a:rPr lang="en-US" sz="2400" dirty="0" smtClean="0">
                <a:solidFill>
                  <a:schemeClr val="accent5">
                    <a:lumMod val="75000"/>
                  </a:schemeClr>
                </a:solidFill>
                <a:latin typeface="Arial"/>
                <a:ea typeface="ＭＳ Ｐゴシック"/>
              </a:rPr>
              <a:t>Heat wave 2003.Prediction of temperature produced by ECMWF</a:t>
            </a:r>
            <a:endParaRPr lang="en-US" sz="2400" dirty="0"/>
          </a:p>
        </p:txBody>
      </p:sp>
    </p:spTree>
    <p:extLst>
      <p:ext uri="{BB962C8B-B14F-4D97-AF65-F5344CB8AC3E}">
        <p14:creationId xmlns:p14="http://schemas.microsoft.com/office/powerpoint/2010/main" val="4040718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 Decision-making</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pic>
        <p:nvPicPr>
          <p:cNvPr id="7" name="Picture 1"/>
          <p:cNvPicPr>
            <a:picLocks noChangeAspect="1" noChangeArrowheads="1"/>
          </p:cNvPicPr>
          <p:nvPr/>
        </p:nvPicPr>
        <p:blipFill rotWithShape="1">
          <a:blip r:embed="rId3"/>
          <a:srcRect t="12341" r="874" b="1050"/>
          <a:stretch/>
        </p:blipFill>
        <p:spPr bwMode="auto">
          <a:xfrm>
            <a:off x="1" y="840959"/>
            <a:ext cx="9143999" cy="61789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ángulo 50"/>
          <p:cNvSpPr>
            <a:spLocks noChangeArrowheads="1"/>
          </p:cNvSpPr>
          <p:nvPr/>
        </p:nvSpPr>
        <p:spPr bwMode="auto">
          <a:xfrm>
            <a:off x="849601" y="4434882"/>
            <a:ext cx="7444800" cy="1935082"/>
          </a:xfrm>
          <a:prstGeom prst="rect">
            <a:avLst/>
          </a:prstGeom>
          <a:solidFill>
            <a:schemeClr val="accent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s-ES" sz="2177" b="1" dirty="0">
                <a:solidFill>
                  <a:schemeClr val="bg1"/>
                </a:solidFill>
                <a:latin typeface="HelveticaNeue" charset="0"/>
                <a:cs typeface="Arial" panose="020B0604020202020204" pitchFamily="34" charset="0"/>
              </a:rPr>
              <a:t>ANNUAL TO DECADAL TIMESCALES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planners: </a:t>
            </a:r>
            <a:r>
              <a:rPr lang="en-GB" altLang="es-ES" sz="2177" dirty="0">
                <a:solidFill>
                  <a:schemeClr val="bg1"/>
                </a:solidFill>
                <a:latin typeface="HelveticaNeue" charset="0"/>
                <a:cs typeface="Arial" panose="020B0604020202020204" pitchFamily="34" charset="0"/>
              </a:rPr>
              <a:t>Site selection</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investors: </a:t>
            </a:r>
            <a:r>
              <a:rPr lang="en-GB" altLang="es-ES" sz="2177" dirty="0">
                <a:solidFill>
                  <a:schemeClr val="bg1"/>
                </a:solidFill>
                <a:latin typeface="HelveticaNeue" charset="0"/>
                <a:cs typeface="Arial" panose="020B0604020202020204" pitchFamily="34" charset="0"/>
              </a:rPr>
              <a:t>Evaluate return on investments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Policy makers:</a:t>
            </a:r>
            <a:r>
              <a:rPr lang="en-GB" altLang="es-ES" sz="2177" dirty="0">
                <a:solidFill>
                  <a:schemeClr val="bg1"/>
                </a:solidFill>
                <a:latin typeface="HelveticaNeue" charset="0"/>
                <a:cs typeface="Arial" panose="020B0604020202020204" pitchFamily="34" charset="0"/>
              </a:rPr>
              <a:t> Understand changes to energy mix</a:t>
            </a:r>
          </a:p>
        </p:txBody>
      </p:sp>
      <p:sp>
        <p:nvSpPr>
          <p:cNvPr id="9" name="Rectángulo 50"/>
          <p:cNvSpPr>
            <a:spLocks noChangeArrowheads="1"/>
          </p:cNvSpPr>
          <p:nvPr/>
        </p:nvSpPr>
        <p:spPr bwMode="auto">
          <a:xfrm>
            <a:off x="848125" y="1342807"/>
            <a:ext cx="7446240" cy="2605200"/>
          </a:xfrm>
          <a:prstGeom prst="rect">
            <a:avLst/>
          </a:prstGeom>
          <a:solidFill>
            <a:schemeClr val="accent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GB" altLang="es-ES" sz="2177" b="1" dirty="0">
                <a:solidFill>
                  <a:schemeClr val="bg1"/>
                </a:solidFill>
                <a:latin typeface="HelveticaNeue" charset="0"/>
                <a:cs typeface="Arial" panose="020B0604020202020204" pitchFamily="34" charset="0"/>
              </a:rPr>
              <a:t>MONTHLY TO SEASONAL TIMESCALES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Energy producers: </a:t>
            </a:r>
            <a:r>
              <a:rPr lang="en-GB" altLang="es-ES" sz="2177" dirty="0">
                <a:solidFill>
                  <a:schemeClr val="bg1"/>
                </a:solidFill>
                <a:latin typeface="HelveticaNeue" charset="0"/>
                <a:cs typeface="Arial" panose="020B0604020202020204" pitchFamily="34" charset="0"/>
              </a:rPr>
              <a:t>Resource management strategies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Energy traders:</a:t>
            </a:r>
            <a:r>
              <a:rPr lang="en-GB" altLang="es-ES" sz="2177" dirty="0">
                <a:solidFill>
                  <a:schemeClr val="bg1"/>
                </a:solidFill>
                <a:latin typeface="HelveticaNeue" charset="0"/>
                <a:cs typeface="Arial" panose="020B0604020202020204" pitchFamily="34" charset="0"/>
              </a:rPr>
              <a:t> Resource effects on markets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operators: </a:t>
            </a:r>
            <a:r>
              <a:rPr lang="en-GB" altLang="es-ES" sz="2177" dirty="0">
                <a:solidFill>
                  <a:schemeClr val="bg1"/>
                </a:solidFill>
                <a:latin typeface="HelveticaNeue" charset="0"/>
                <a:cs typeface="Arial" panose="020B0604020202020204" pitchFamily="34" charset="0"/>
              </a:rPr>
              <a:t>Planning for maintenance works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investors: </a:t>
            </a:r>
            <a:r>
              <a:rPr lang="en-GB" altLang="es-ES" sz="2177" dirty="0">
                <a:solidFill>
                  <a:schemeClr val="bg1"/>
                </a:solidFill>
                <a:latin typeface="HelveticaNeue" charset="0"/>
                <a:cs typeface="Arial" panose="020B0604020202020204" pitchFamily="34" charset="0"/>
              </a:rPr>
              <a:t>Optimise return on investments</a:t>
            </a:r>
          </a:p>
        </p:txBody>
      </p:sp>
    </p:spTree>
    <p:extLst>
      <p:ext uri="{BB962C8B-B14F-4D97-AF65-F5344CB8AC3E}">
        <p14:creationId xmlns:p14="http://schemas.microsoft.com/office/powerpoint/2010/main" val="103189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Sources of predictability</a:t>
            </a:r>
            <a:endParaRPr lang="es-ES" dirty="0"/>
          </a:p>
        </p:txBody>
      </p:sp>
    </p:spTree>
    <p:extLst>
      <p:ext uri="{BB962C8B-B14F-4D97-AF65-F5344CB8AC3E}">
        <p14:creationId xmlns:p14="http://schemas.microsoft.com/office/powerpoint/2010/main" val="1219436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24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Seasonal forecast predictability</a:t>
            </a:r>
            <a:endParaRPr lang="es-ES" altLang="en-US" dirty="0" smtClean="0">
              <a:ea typeface="ＭＳ Ｐゴシック" pitchFamily="34" charset="-128"/>
              <a:cs typeface="Arial" pitchFamily="34" charset="0"/>
            </a:endParaRPr>
          </a:p>
        </p:txBody>
      </p:sp>
      <p:sp>
        <p:nvSpPr>
          <p:cNvPr id="96258" name="CasellaDiTesto 7"/>
          <p:cNvSpPr txBox="1">
            <a:spLocks noChangeArrowheads="1"/>
          </p:cNvSpPr>
          <p:nvPr/>
        </p:nvSpPr>
        <p:spPr bwMode="auto">
          <a:xfrm>
            <a:off x="152400" y="1133475"/>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800" b="1" dirty="0">
                <a:solidFill>
                  <a:schemeClr val="accent2"/>
                </a:solidFill>
                <a:cs typeface="Arial" pitchFamily="34" charset="0"/>
              </a:rPr>
              <a:t>How can we predict climate for the coming season if we cannot predict the weather next week?</a:t>
            </a:r>
          </a:p>
        </p:txBody>
      </p:sp>
      <p:sp>
        <p:nvSpPr>
          <p:cNvPr id="26" name="CasellaDiTesto 14"/>
          <p:cNvSpPr txBox="1">
            <a:spLocks noChangeArrowheads="1"/>
          </p:cNvSpPr>
          <p:nvPr/>
        </p:nvSpPr>
        <p:spPr bwMode="auto">
          <a:xfrm>
            <a:off x="250825" y="4795015"/>
            <a:ext cx="2305050" cy="870305"/>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GB" sz="2400" dirty="0">
                <a:cs typeface="Arial"/>
              </a:rPr>
              <a:t>Climate </a:t>
            </a:r>
            <a:r>
              <a:rPr lang="en-GB" sz="2400" dirty="0" smtClean="0">
                <a:cs typeface="Arial"/>
              </a:rPr>
              <a:t>predictions</a:t>
            </a:r>
            <a:endParaRPr lang="en-GB" sz="2400" dirty="0">
              <a:cs typeface="Arial"/>
            </a:endParaRPr>
          </a:p>
        </p:txBody>
      </p:sp>
      <p:sp>
        <p:nvSpPr>
          <p:cNvPr id="7" name="CasellaDiTesto 14"/>
          <p:cNvSpPr txBox="1">
            <a:spLocks noChangeArrowheads="1"/>
          </p:cNvSpPr>
          <p:nvPr/>
        </p:nvSpPr>
        <p:spPr bwMode="auto">
          <a:xfrm>
            <a:off x="273345" y="2602282"/>
            <a:ext cx="2305050" cy="835671"/>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GB" sz="2400" dirty="0">
                <a:cs typeface="Arial"/>
              </a:rPr>
              <a:t>Weather </a:t>
            </a:r>
            <a:r>
              <a:rPr lang="en-GB" sz="2400" dirty="0" smtClean="0">
                <a:cs typeface="Arial"/>
              </a:rPr>
              <a:t>forecasts</a:t>
            </a:r>
            <a:endParaRPr lang="en-GB" sz="2400" dirty="0">
              <a:cs typeface="Arial"/>
            </a:endParaRPr>
          </a:p>
        </p:txBody>
      </p:sp>
      <p:sp>
        <p:nvSpPr>
          <p:cNvPr id="3" name="2 Rectángulo"/>
          <p:cNvSpPr/>
          <p:nvPr/>
        </p:nvSpPr>
        <p:spPr>
          <a:xfrm>
            <a:off x="2843213" y="2501850"/>
            <a:ext cx="5976937" cy="1569660"/>
          </a:xfrm>
          <a:prstGeom prst="rect">
            <a:avLst/>
          </a:prstGeom>
        </p:spPr>
        <p:txBody>
          <a:bodyPr>
            <a:spAutoFit/>
          </a:bodyPr>
          <a:lstStyle/>
          <a:p>
            <a:pPr>
              <a:defRPr/>
            </a:pPr>
            <a:r>
              <a:rPr lang="en-GB" sz="2400" dirty="0">
                <a:solidFill>
                  <a:schemeClr val="accent5">
                    <a:lumMod val="75000"/>
                  </a:schemeClr>
                </a:solidFill>
                <a:latin typeface="Arial"/>
                <a:ea typeface="ＭＳ Ｐゴシック" charset="0"/>
                <a:cs typeface="Arial"/>
              </a:rPr>
              <a:t>The forecasts are based in the initial conditions of the </a:t>
            </a:r>
            <a:r>
              <a:rPr lang="en-GB" sz="2400" b="1" dirty="0">
                <a:solidFill>
                  <a:schemeClr val="accent5">
                    <a:lumMod val="50000"/>
                  </a:schemeClr>
                </a:solidFill>
                <a:latin typeface="Arial"/>
                <a:ea typeface="ＭＳ Ｐゴシック" charset="0"/>
                <a:cs typeface="Arial"/>
              </a:rPr>
              <a:t>atmosphere</a:t>
            </a:r>
            <a:r>
              <a:rPr lang="en-GB" sz="2400" dirty="0">
                <a:solidFill>
                  <a:schemeClr val="accent5">
                    <a:lumMod val="50000"/>
                  </a:schemeClr>
                </a:solidFill>
                <a:latin typeface="Arial"/>
                <a:ea typeface="ＭＳ Ｐゴシック" charset="0"/>
                <a:cs typeface="Arial"/>
              </a:rPr>
              <a:t>, </a:t>
            </a:r>
            <a:r>
              <a:rPr lang="en-GB" sz="2400" dirty="0">
                <a:solidFill>
                  <a:schemeClr val="accent5">
                    <a:lumMod val="75000"/>
                  </a:schemeClr>
                </a:solidFill>
                <a:latin typeface="Arial"/>
                <a:ea typeface="ＭＳ Ｐゴシック" charset="0"/>
                <a:cs typeface="Arial"/>
              </a:rPr>
              <a:t>which is highly variable and develops a chaotic behaviour after a few days</a:t>
            </a:r>
          </a:p>
        </p:txBody>
      </p:sp>
      <p:sp>
        <p:nvSpPr>
          <p:cNvPr id="4" name="3 Rectángulo"/>
          <p:cNvSpPr/>
          <p:nvPr/>
        </p:nvSpPr>
        <p:spPr>
          <a:xfrm>
            <a:off x="2843213" y="4695825"/>
            <a:ext cx="5976937" cy="1938992"/>
          </a:xfrm>
          <a:prstGeom prst="rect">
            <a:avLst/>
          </a:prstGeom>
        </p:spPr>
        <p:txBody>
          <a:bodyPr>
            <a:spAutoFit/>
          </a:bodyPr>
          <a:lstStyle/>
          <a:p>
            <a:pPr>
              <a:defRPr/>
            </a:pPr>
            <a:r>
              <a:rPr lang="en-GB" sz="2400" dirty="0">
                <a:solidFill>
                  <a:schemeClr val="accent5">
                    <a:lumMod val="75000"/>
                  </a:schemeClr>
                </a:solidFill>
                <a:latin typeface="Arial"/>
                <a:ea typeface="ＭＳ Ｐゴシック" charset="0"/>
                <a:cs typeface="Arial"/>
              </a:rPr>
              <a:t>The predictions are based in the initial conditions of the </a:t>
            </a:r>
            <a:r>
              <a:rPr lang="en-GB" sz="2400" b="1" dirty="0">
                <a:solidFill>
                  <a:schemeClr val="accent5">
                    <a:lumMod val="50000"/>
                  </a:schemeClr>
                </a:solidFill>
                <a:latin typeface="Arial"/>
                <a:ea typeface="ＭＳ Ｐゴシック" charset="0"/>
                <a:cs typeface="Arial"/>
              </a:rPr>
              <a:t>sea surface temperature</a:t>
            </a:r>
            <a:r>
              <a:rPr lang="en-GB" sz="2400" dirty="0">
                <a:solidFill>
                  <a:schemeClr val="accent5">
                    <a:lumMod val="75000"/>
                  </a:schemeClr>
                </a:solidFill>
                <a:latin typeface="Arial"/>
                <a:ea typeface="ＭＳ Ｐゴシック" charset="0"/>
                <a:cs typeface="Arial"/>
              </a:rPr>
              <a:t>, </a:t>
            </a:r>
            <a:r>
              <a:rPr lang="en-GB" sz="2400" b="1" dirty="0">
                <a:solidFill>
                  <a:schemeClr val="accent5">
                    <a:lumMod val="50000"/>
                  </a:schemeClr>
                </a:solidFill>
                <a:latin typeface="Arial"/>
                <a:ea typeface="ＭＳ Ｐゴシック" charset="0"/>
                <a:cs typeface="Arial"/>
              </a:rPr>
              <a:t>snow cover</a:t>
            </a:r>
            <a:r>
              <a:rPr lang="en-GB" sz="2400" dirty="0">
                <a:solidFill>
                  <a:schemeClr val="accent5">
                    <a:lumMod val="75000"/>
                  </a:schemeClr>
                </a:solidFill>
                <a:latin typeface="Arial"/>
                <a:ea typeface="ＭＳ Ｐゴシック" charset="0"/>
                <a:cs typeface="Arial"/>
              </a:rPr>
              <a:t> or </a:t>
            </a:r>
            <a:r>
              <a:rPr lang="en-GB" sz="2400" b="1" dirty="0">
                <a:solidFill>
                  <a:schemeClr val="accent5">
                    <a:lumMod val="50000"/>
                  </a:schemeClr>
                </a:solidFill>
                <a:latin typeface="Arial"/>
                <a:ea typeface="ＭＳ Ｐゴシック" charset="0"/>
                <a:cs typeface="Arial"/>
              </a:rPr>
              <a:t>sea ice</a:t>
            </a:r>
            <a:r>
              <a:rPr lang="en-GB" sz="2400" dirty="0">
                <a:solidFill>
                  <a:schemeClr val="accent5">
                    <a:lumMod val="75000"/>
                  </a:schemeClr>
                </a:solidFill>
                <a:latin typeface="Arial"/>
                <a:ea typeface="ＭＳ Ｐゴシック" charset="0"/>
                <a:cs typeface="Arial"/>
              </a:rPr>
              <a:t>, which have a slow evolution that can range from few months to years.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179388" y="917674"/>
            <a:ext cx="8856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a:t>ENSO is the most important source of predictability at seasonal timescales (see e.g. </a:t>
            </a:r>
            <a:r>
              <a:rPr lang="en-GB" altLang="en-US" dirty="0" err="1"/>
              <a:t>Doblas</a:t>
            </a:r>
            <a:r>
              <a:rPr lang="en-GB" altLang="en-US" dirty="0"/>
              <a:t>-Reyes et al. 2013)</a:t>
            </a:r>
          </a:p>
        </p:txBody>
      </p:sp>
      <p:sp>
        <p:nvSpPr>
          <p:cNvPr id="27661"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ＭＳ Ｐゴシック" pitchFamily="34" charset="-128"/>
                <a:cs typeface="Arial" pitchFamily="34" charset="0"/>
              </a:rPr>
              <a:t>Sources of seasonal predictability</a:t>
            </a:r>
            <a:endParaRPr lang="es-ES" altLang="en-US" dirty="0" smtClean="0">
              <a:ea typeface="ＭＳ Ｐゴシック" pitchFamily="34" charset="-128"/>
              <a:cs typeface="Arial"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18045" y="1854198"/>
            <a:ext cx="6779347" cy="516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2630</Words>
  <Application>Microsoft Office PowerPoint</Application>
  <PresentationFormat>Personalizado</PresentationFormat>
  <Paragraphs>312</Paragraphs>
  <Slides>38</Slides>
  <Notes>27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ＭＳ Ｐゴシック</vt:lpstr>
      <vt:lpstr>Arial</vt:lpstr>
      <vt:lpstr>Calibri</vt:lpstr>
      <vt:lpstr>DejaVu Sans</vt:lpstr>
      <vt:lpstr>HelveticaNeue</vt:lpstr>
      <vt:lpstr>Times</vt:lpstr>
      <vt:lpstr>Wingdings</vt:lpstr>
      <vt:lpstr>Office Theme</vt:lpstr>
      <vt:lpstr>Presentación de PowerPoint</vt:lpstr>
      <vt:lpstr>Objective</vt:lpstr>
      <vt:lpstr>Introduction</vt:lpstr>
      <vt:lpstr>Introduction</vt:lpstr>
      <vt:lpstr>Introduction</vt:lpstr>
      <vt:lpstr>Introduction. Decision-making</vt:lpstr>
      <vt:lpstr>    Sources of predictability</vt:lpstr>
      <vt:lpstr>Seasonal forecast predictability</vt:lpstr>
      <vt:lpstr>Sources of seasonal predictability</vt:lpstr>
      <vt:lpstr>Sources of predictability of wind</vt:lpstr>
      <vt:lpstr>    Methodology</vt:lpstr>
      <vt:lpstr>Methodology</vt:lpstr>
      <vt:lpstr>    Preliminary results:  Sub-seasonal predictions </vt:lpstr>
      <vt:lpstr>Sub-seasonal prediction systems</vt:lpstr>
      <vt:lpstr>Sub-seasonal predictability in Europe </vt:lpstr>
      <vt:lpstr>Sub-seasonal predictability</vt:lpstr>
      <vt:lpstr>    Preliminary results:  Seasonal predictions </vt:lpstr>
      <vt:lpstr>Seasonal prediction system</vt:lpstr>
      <vt:lpstr>Seasonal predictability in Europe </vt:lpstr>
      <vt:lpstr>Seasonal predictability in Europe </vt:lpstr>
      <vt:lpstr>Seasonal predictability in Europe </vt:lpstr>
      <vt:lpstr>Seasonal predictability at specific sites  </vt:lpstr>
      <vt:lpstr>Wind speed drivers: ENSO and NAO  </vt:lpstr>
      <vt:lpstr>Conclusions and future work</vt:lpstr>
      <vt:lpstr>Conclusions</vt:lpstr>
      <vt:lpstr>Future work</vt:lpstr>
      <vt:lpstr>Future work</vt:lpstr>
      <vt:lpstr>Presentación de PowerPoint</vt:lpstr>
      <vt:lpstr> Methodology description</vt:lpstr>
      <vt:lpstr>Presentación de PowerPoint</vt:lpstr>
      <vt:lpstr>Presentación de PowerPoint</vt:lpstr>
      <vt:lpstr>Presentación de PowerPoint</vt:lpstr>
      <vt:lpstr>Ensemble predictions</vt:lpstr>
      <vt:lpstr>How many members: ensemble size </vt:lpstr>
      <vt:lpstr>How many members: ensemble size </vt:lpstr>
      <vt:lpstr>How many members: ensemble size </vt:lpstr>
      <vt:lpstr>ENSO ensemble predictions</vt:lpstr>
      <vt:lpstr>Bias correction/downscaling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Albert Soret</cp:lastModifiedBy>
  <cp:revision>258</cp:revision>
  <dcterms:modified xsi:type="dcterms:W3CDTF">2016-05-17T07:42:09Z</dcterms:modified>
</cp:coreProperties>
</file>