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7" r:id="rId2"/>
  </p:sldMasterIdLst>
  <p:notesMasterIdLst>
    <p:notesMasterId r:id="rId19"/>
  </p:notesMasterIdLst>
  <p:handoutMasterIdLst>
    <p:handoutMasterId r:id="rId20"/>
  </p:handoutMasterIdLst>
  <p:sldIdLst>
    <p:sldId id="256" r:id="rId3"/>
    <p:sldId id="257" r:id="rId4"/>
    <p:sldId id="267" r:id="rId5"/>
    <p:sldId id="265" r:id="rId6"/>
    <p:sldId id="276" r:id="rId7"/>
    <p:sldId id="277" r:id="rId8"/>
    <p:sldId id="278" r:id="rId9"/>
    <p:sldId id="281" r:id="rId10"/>
    <p:sldId id="282" r:id="rId11"/>
    <p:sldId id="273" r:id="rId12"/>
    <p:sldId id="274" r:id="rId13"/>
    <p:sldId id="283" r:id="rId14"/>
    <p:sldId id="284" r:id="rId15"/>
    <p:sldId id="270" r:id="rId16"/>
    <p:sldId id="266" r:id="rId17"/>
    <p:sldId id="272" r:id="rId18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86CF"/>
    <a:srgbClr val="77BB1F"/>
    <a:srgbClr val="33A2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9"/>
    <p:restoredTop sz="94541"/>
  </p:normalViewPr>
  <p:slideViewPr>
    <p:cSldViewPr snapToObjects="1">
      <p:cViewPr>
        <p:scale>
          <a:sx n="90" d="100"/>
          <a:sy n="90" d="100"/>
        </p:scale>
        <p:origin x="62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09691-B585-485B-AB57-BBC81A2392DE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38258-9560-4F21-89CE-91537E286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36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34F38-59B5-814C-88F6-6C6FA62DF887}" type="datetimeFigureOut">
              <a:rPr lang="en-GB" smtClean="0"/>
              <a:t>15/03/2018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19B03-DBC6-8A4B-BD00-961F2584C9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312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19B03-DBC6-8A4B-BD00-961F2584C9F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203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19B03-DBC6-8A4B-BD00-961F2584C9F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215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19B03-DBC6-8A4B-BD00-961F2584C9F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67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19B03-DBC6-8A4B-BD00-961F2584C9F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215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19B03-DBC6-8A4B-BD00-961F2584C9F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215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X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020594" y="6227058"/>
            <a:ext cx="92310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" dirty="0" smtClean="0">
                <a:latin typeface="Helvetica Neue" charset="0"/>
                <a:ea typeface="Helvetica Neue" charset="0"/>
                <a:cs typeface="Helvetica Neue" charset="0"/>
              </a:rPr>
              <a:t>Funded under the Horizon</a:t>
            </a:r>
            <a:r>
              <a:rPr lang="en-GB" sz="500" baseline="0" dirty="0" smtClean="0">
                <a:latin typeface="Helvetica Neue" charset="0"/>
                <a:ea typeface="Helvetica Neue" charset="0"/>
                <a:cs typeface="Helvetica Neue" charset="0"/>
              </a:rPr>
              <a:t> 2020 Framework Programme of the European Union</a:t>
            </a:r>
            <a:br>
              <a:rPr lang="en-GB" sz="500" baseline="0" dirty="0" smtClean="0"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GB" sz="500" baseline="0" dirty="0" smtClean="0">
                <a:latin typeface="Helvetica Neue" charset="0"/>
                <a:ea typeface="Helvetica Neue" charset="0"/>
                <a:cs typeface="Helvetica Neue" charset="0"/>
              </a:rPr>
              <a:t/>
            </a:r>
            <a:br>
              <a:rPr lang="en-GB" sz="500" baseline="0" dirty="0" smtClean="0"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GB" sz="500" baseline="0" dirty="0" smtClean="0">
                <a:latin typeface="Helvetica Neue" charset="0"/>
                <a:ea typeface="Helvetica Neue" charset="0"/>
                <a:cs typeface="Helvetica Neue" charset="0"/>
              </a:rPr>
              <a:t>Grant Agreement No 641811</a:t>
            </a:r>
            <a:endParaRPr lang="en-GB" sz="5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0" y="6103947"/>
            <a:ext cx="1150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0" i="0" dirty="0" smtClean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www.imprex.eu</a:t>
            </a:r>
            <a:endParaRPr lang="en-GB" sz="1000" b="0" i="0" dirty="0">
              <a:solidFill>
                <a:schemeClr val="bg1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273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X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020594" y="6227058"/>
            <a:ext cx="92310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" dirty="0" smtClean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Funded under the Horizon 2020 Framework Programme of the European Union</a:t>
            </a:r>
            <a:br>
              <a:rPr lang="en-GB" sz="500" dirty="0" smtClean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GB" sz="500" dirty="0" smtClean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/>
            </a:r>
            <a:br>
              <a:rPr lang="en-GB" sz="500" dirty="0" smtClean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GB" sz="500" dirty="0" smtClean="0">
                <a:solidFill>
                  <a:prstClr val="black"/>
                </a:solidFill>
                <a:latin typeface="Helvetica Neue" charset="0"/>
                <a:ea typeface="Helvetica Neue" charset="0"/>
                <a:cs typeface="Helvetica Neue" charset="0"/>
              </a:rPr>
              <a:t>Grant Agreement No 641811</a:t>
            </a:r>
            <a:endParaRPr lang="en-GB" sz="500" dirty="0">
              <a:solidFill>
                <a:prstClr val="black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0" y="6103947"/>
            <a:ext cx="1150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white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www.imprex.eu</a:t>
            </a:r>
            <a:endParaRPr lang="en-GB" sz="1000" dirty="0">
              <a:solidFill>
                <a:prstClr val="white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597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X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45872" y="1695635"/>
            <a:ext cx="4651900" cy="1056444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chemeClr val="bg1"/>
                </a:solidFill>
                <a:latin typeface="Roboto Light" charset="0"/>
                <a:ea typeface="Helvetica Neue" charset="0"/>
                <a:cs typeface="Helvetica Neue" charset="0"/>
              </a:defRPr>
            </a:lvl1pPr>
          </a:lstStyle>
          <a:p>
            <a:r>
              <a:rPr lang="en-GB" dirty="0" smtClean="0"/>
              <a:t>INSERT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009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X_bullet points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65127"/>
            <a:ext cx="7886700" cy="573938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77BB1F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r>
              <a:rPr lang="en-GB" dirty="0" smtClean="0"/>
              <a:t>INSERT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1" y="942681"/>
            <a:ext cx="3868341" cy="3615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>
                <a:solidFill>
                  <a:srgbClr val="1786CF"/>
                </a:solidFill>
                <a:latin typeface="Roboto Light" charset="0"/>
                <a:ea typeface="Roboto Light" charset="0"/>
                <a:cs typeface="Roboto Ligh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1" y="1670050"/>
            <a:ext cx="7885509" cy="3919717"/>
          </a:xfrm>
          <a:prstGeom prst="rect">
            <a:avLst/>
          </a:prstGeom>
        </p:spPr>
        <p:txBody>
          <a:bodyPr/>
          <a:lstStyle>
            <a:lvl1pPr>
              <a:buClr>
                <a:srgbClr val="33A2B4"/>
              </a:buClr>
              <a:defRPr sz="28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>
              <a:buClr>
                <a:srgbClr val="33A2B4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>
              <a:buClr>
                <a:srgbClr val="33A2B4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600200" indent="-228600">
              <a:buClr>
                <a:srgbClr val="33A2B4"/>
              </a:buClr>
              <a:buFont typeface="Wingdings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2057400" indent="-228600">
              <a:buClr>
                <a:srgbClr val="33A2B4"/>
              </a:buClr>
              <a:buFont typeface="Wingdings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</a:lstStyle>
          <a:p>
            <a:pPr lvl="0"/>
            <a:r>
              <a:rPr lang="en-GB" dirty="0" smtClean="0"/>
              <a:t>Text level 1</a:t>
            </a:r>
          </a:p>
          <a:p>
            <a:pPr lvl="1"/>
            <a:r>
              <a:rPr lang="en-GB" dirty="0" smtClean="0"/>
              <a:t>Level 2</a:t>
            </a:r>
          </a:p>
          <a:p>
            <a:pPr lvl="2"/>
            <a:r>
              <a:rPr lang="en-GB" dirty="0" smtClean="0"/>
              <a:t>Level 3</a:t>
            </a:r>
          </a:p>
          <a:p>
            <a:pPr lvl="3"/>
            <a:r>
              <a:rPr lang="en-GB" dirty="0" smtClean="0"/>
              <a:t>Level 4</a:t>
            </a:r>
          </a:p>
          <a:p>
            <a:pPr lvl="4"/>
            <a:r>
              <a:rPr lang="en-GB" dirty="0" smtClean="0"/>
              <a:t>Level 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9963" y="6368902"/>
            <a:ext cx="542260" cy="35087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fld id="{BCF8DF2F-EEBC-094D-B7EB-BA36960A26B0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622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X_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65127"/>
            <a:ext cx="7886700" cy="573938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77BB1F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r>
              <a:rPr lang="en-GB" dirty="0" smtClean="0"/>
              <a:t>INSERT TITLE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1" y="1670050"/>
            <a:ext cx="7885509" cy="3919717"/>
          </a:xfrm>
          <a:prstGeom prst="rect">
            <a:avLst/>
          </a:prstGeom>
        </p:spPr>
        <p:txBody>
          <a:bodyPr/>
          <a:lstStyle>
            <a:lvl1pPr>
              <a:buClr>
                <a:srgbClr val="33A2B4"/>
              </a:buClr>
              <a:defRPr sz="28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>
              <a:buClr>
                <a:srgbClr val="33A2B4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>
              <a:buClr>
                <a:srgbClr val="33A2B4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600200" indent="-228600">
              <a:buClr>
                <a:srgbClr val="33A2B4"/>
              </a:buClr>
              <a:buFont typeface="Wingdings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2057400" indent="-228600">
              <a:buClr>
                <a:srgbClr val="33A2B4"/>
              </a:buClr>
              <a:buFont typeface="Wingdings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lang="en-GB" dirty="0" smtClean="0"/>
              <a:t>Text level 1</a:t>
            </a:r>
          </a:p>
          <a:p>
            <a:pPr lvl="1"/>
            <a:r>
              <a:rPr lang="en-GB" dirty="0" smtClean="0"/>
              <a:t>Level 2</a:t>
            </a:r>
          </a:p>
          <a:p>
            <a:pPr lvl="2"/>
            <a:r>
              <a:rPr lang="en-GB" dirty="0" smtClean="0"/>
              <a:t>Level 3</a:t>
            </a:r>
          </a:p>
          <a:p>
            <a:pPr lvl="3"/>
            <a:r>
              <a:rPr lang="en-GB" dirty="0" smtClean="0"/>
              <a:t>Level 4</a:t>
            </a:r>
          </a:p>
          <a:p>
            <a:pPr lvl="4"/>
            <a:r>
              <a:rPr lang="en-GB" dirty="0" smtClean="0"/>
              <a:t>Level 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9963" y="6347636"/>
            <a:ext cx="574158" cy="372141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fld id="{BCF8DF2F-EEBC-094D-B7EB-BA36960A26B0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598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X_two contents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238" y="365125"/>
            <a:ext cx="7886700" cy="575401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rgbClr val="77BB1F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r>
              <a:rPr lang="en-GB" dirty="0" smtClean="0"/>
              <a:t>INSERT TITLE HERE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0238" y="940527"/>
            <a:ext cx="3868737" cy="36576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 baseline="0">
                <a:solidFill>
                  <a:srgbClr val="1786CF"/>
                </a:solidFill>
                <a:latin typeface="Roboto Light" charset="0"/>
                <a:ea typeface="Roboto Light" charset="0"/>
                <a:cs typeface="Roboto Ligh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0238" y="1658983"/>
            <a:ext cx="3868737" cy="3944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r>
              <a:rPr lang="en-GB" dirty="0" smtClean="0"/>
              <a:t>Insert content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658983"/>
            <a:ext cx="3887788" cy="3944983"/>
          </a:xfrm>
          <a:prstGeom prst="rect">
            <a:avLst/>
          </a:prstGeom>
        </p:spPr>
        <p:txBody>
          <a:bodyPr/>
          <a:lstStyle>
            <a:lvl1pPr>
              <a:buClr>
                <a:srgbClr val="33A2B4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>
              <a:buClr>
                <a:srgbClr val="33A2B4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>
              <a:buClr>
                <a:srgbClr val="33A2B4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600200" indent="-228600">
              <a:buClr>
                <a:srgbClr val="33A2B4"/>
              </a:buClr>
              <a:buFont typeface="Wingdings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2057400" indent="-228600">
              <a:buClr>
                <a:srgbClr val="33A2B4"/>
              </a:buClr>
              <a:buFont typeface="Wingdings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</a:lstStyle>
          <a:p>
            <a:pPr lvl="0"/>
            <a:r>
              <a:rPr lang="en-GB" dirty="0" smtClean="0"/>
              <a:t>Text level 1</a:t>
            </a:r>
          </a:p>
          <a:p>
            <a:pPr lvl="1"/>
            <a:r>
              <a:rPr lang="en-GB" dirty="0" smtClean="0"/>
              <a:t>Level 2</a:t>
            </a:r>
          </a:p>
          <a:p>
            <a:pPr lvl="2"/>
            <a:r>
              <a:rPr lang="en-GB" dirty="0" smtClean="0"/>
              <a:t>Level 3</a:t>
            </a:r>
          </a:p>
          <a:p>
            <a:pPr lvl="3"/>
            <a:r>
              <a:rPr lang="en-GB" dirty="0" smtClean="0"/>
              <a:t>Level 4</a:t>
            </a:r>
          </a:p>
          <a:p>
            <a:pPr lvl="4"/>
            <a:r>
              <a:rPr lang="en-GB" dirty="0" smtClean="0"/>
              <a:t>Level 5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29329" y="6366982"/>
            <a:ext cx="552893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fld id="{BCF8DF2F-EEBC-094D-B7EB-BA36960A26B0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046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X_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238" y="365125"/>
            <a:ext cx="7886700" cy="575401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rgbClr val="77BB1F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r>
              <a:rPr lang="en-GB" dirty="0" smtClean="0"/>
              <a:t>INSERT TITLE HERE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0238" y="1658983"/>
            <a:ext cx="3868737" cy="3944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r>
              <a:rPr lang="en-GB" dirty="0" smtClean="0"/>
              <a:t>Insert content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658983"/>
            <a:ext cx="3887788" cy="3944983"/>
          </a:xfrm>
          <a:prstGeom prst="rect">
            <a:avLst/>
          </a:prstGeom>
        </p:spPr>
        <p:txBody>
          <a:bodyPr/>
          <a:lstStyle>
            <a:lvl1pPr>
              <a:buClr>
                <a:srgbClr val="33A2B4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>
              <a:buClr>
                <a:srgbClr val="33A2B4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>
              <a:buClr>
                <a:srgbClr val="33A2B4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600200" indent="-228600">
              <a:buClr>
                <a:srgbClr val="33A2B4"/>
              </a:buClr>
              <a:buFont typeface="Wingdings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2057400" indent="-228600">
              <a:buClr>
                <a:srgbClr val="33A2B4"/>
              </a:buClr>
              <a:buFont typeface="Wingdings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</a:lstStyle>
          <a:p>
            <a:pPr lvl="0"/>
            <a:r>
              <a:rPr lang="en-GB" dirty="0" smtClean="0"/>
              <a:t>Text level 1</a:t>
            </a:r>
          </a:p>
          <a:p>
            <a:pPr lvl="1"/>
            <a:r>
              <a:rPr lang="en-GB" dirty="0" smtClean="0"/>
              <a:t>Level 2</a:t>
            </a:r>
          </a:p>
          <a:p>
            <a:pPr lvl="2"/>
            <a:r>
              <a:rPr lang="en-GB" dirty="0" smtClean="0"/>
              <a:t>Level 3</a:t>
            </a:r>
          </a:p>
          <a:p>
            <a:pPr lvl="3"/>
            <a:r>
              <a:rPr lang="en-GB" dirty="0" smtClean="0"/>
              <a:t>Level 4</a:t>
            </a:r>
          </a:p>
          <a:p>
            <a:pPr lvl="4"/>
            <a:r>
              <a:rPr lang="en-GB" dirty="0" smtClean="0"/>
              <a:t>Level 5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0344" y="6356350"/>
            <a:ext cx="573144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fld id="{D1880EF8-BBF4-A34D-9F68-CF6DAB474E23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22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X_content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65126"/>
            <a:ext cx="7886700" cy="558701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77BB1F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r>
              <a:rPr lang="en-GB" dirty="0" smtClean="0"/>
              <a:t>INSERT TITLE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1" y="923827"/>
            <a:ext cx="3868340" cy="38572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0" baseline="0">
                <a:solidFill>
                  <a:srgbClr val="1786CF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GB" dirty="0" smtClean="0"/>
              <a:t>Click to edit 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9841" y="1696825"/>
            <a:ext cx="7886701" cy="3892942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33A2B4"/>
              </a:buClr>
              <a:buNone/>
              <a:defRPr sz="28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>
              <a:buClr>
                <a:srgbClr val="33A2B4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buClr>
                <a:srgbClr val="33A2B4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buClr>
                <a:srgbClr val="33A2B4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buClr>
                <a:srgbClr val="33A2B4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Insert content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29330" y="6366983"/>
            <a:ext cx="574158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fld id="{BCF8DF2F-EEBC-094D-B7EB-BA36960A26B0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771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X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65126"/>
            <a:ext cx="7886700" cy="558701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77BB1F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r>
              <a:rPr lang="en-GB" dirty="0" smtClean="0"/>
              <a:t>INSERT TITLE HERE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9841" y="1696825"/>
            <a:ext cx="7886701" cy="3892942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33A2B4"/>
              </a:buClr>
              <a:buNone/>
              <a:defRPr sz="28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>
              <a:buClr>
                <a:srgbClr val="33A2B4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buClr>
                <a:srgbClr val="33A2B4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buClr>
                <a:srgbClr val="33A2B4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buClr>
                <a:srgbClr val="33A2B4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Insert content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29329" y="6366983"/>
            <a:ext cx="595423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fld id="{BCF8DF2F-EEBC-094D-B7EB-BA36960A26B0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790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X_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52459" y="6037450"/>
            <a:ext cx="1150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prstClr val="white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www.imprex.eu</a:t>
            </a:r>
            <a:endParaRPr lang="en-GB" sz="1000" dirty="0">
              <a:solidFill>
                <a:prstClr val="white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4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X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45872" y="1695635"/>
            <a:ext cx="4651900" cy="1056444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chemeClr val="bg1"/>
                </a:solidFill>
                <a:latin typeface="Roboto Light" charset="0"/>
                <a:ea typeface="Helvetica Neue" charset="0"/>
                <a:cs typeface="Helvetica Neue" charset="0"/>
              </a:defRPr>
            </a:lvl1pPr>
          </a:lstStyle>
          <a:p>
            <a:r>
              <a:rPr lang="en-GB" dirty="0" smtClean="0"/>
              <a:t>INSERT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56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X_bullet points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65127"/>
            <a:ext cx="7886700" cy="573938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rgbClr val="77BB1F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r>
              <a:rPr lang="en-GB" dirty="0" smtClean="0"/>
              <a:t>INSERT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1" y="942681"/>
            <a:ext cx="3868341" cy="3615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00" b="0">
                <a:solidFill>
                  <a:srgbClr val="1786CF"/>
                </a:solidFill>
                <a:latin typeface="Roboto Light" charset="0"/>
                <a:ea typeface="Roboto Light" charset="0"/>
                <a:cs typeface="Roboto Ligh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1" y="1670050"/>
            <a:ext cx="7885509" cy="3919717"/>
          </a:xfrm>
          <a:prstGeom prst="rect">
            <a:avLst/>
          </a:prstGeom>
        </p:spPr>
        <p:txBody>
          <a:bodyPr/>
          <a:lstStyle>
            <a:lvl1pPr>
              <a:buClr>
                <a:srgbClr val="33A2B4"/>
              </a:buClr>
              <a:defRPr sz="28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>
              <a:buClr>
                <a:srgbClr val="33A2B4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>
              <a:buClr>
                <a:srgbClr val="33A2B4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600200" indent="-228600">
              <a:buClr>
                <a:srgbClr val="33A2B4"/>
              </a:buClr>
              <a:buFont typeface="Wingdings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2057400" indent="-228600">
              <a:buClr>
                <a:srgbClr val="33A2B4"/>
              </a:buClr>
              <a:buFont typeface="Wingdings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</a:lstStyle>
          <a:p>
            <a:pPr lvl="0"/>
            <a:r>
              <a:rPr lang="en-GB" dirty="0" smtClean="0"/>
              <a:t>Text level 1</a:t>
            </a:r>
          </a:p>
          <a:p>
            <a:pPr lvl="1"/>
            <a:r>
              <a:rPr lang="en-GB" dirty="0" smtClean="0"/>
              <a:t>Level 2</a:t>
            </a:r>
          </a:p>
          <a:p>
            <a:pPr lvl="2"/>
            <a:r>
              <a:rPr lang="en-GB" dirty="0" smtClean="0"/>
              <a:t>Level 3</a:t>
            </a:r>
          </a:p>
          <a:p>
            <a:pPr lvl="3"/>
            <a:r>
              <a:rPr lang="en-GB" dirty="0" smtClean="0"/>
              <a:t>Level 4</a:t>
            </a:r>
          </a:p>
          <a:p>
            <a:pPr lvl="4"/>
            <a:r>
              <a:rPr lang="en-GB" dirty="0" smtClean="0"/>
              <a:t>Level 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386762" y="6356350"/>
            <a:ext cx="445295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fld id="{BCF8DF2F-EEBC-094D-B7EB-BA36960A26B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832058" y="6223442"/>
            <a:ext cx="92310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" dirty="0" smtClean="0">
                <a:latin typeface="Helvetica Neue" charset="0"/>
                <a:ea typeface="Helvetica Neue" charset="0"/>
                <a:cs typeface="Helvetica Neue" charset="0"/>
              </a:rPr>
              <a:t>Funded under the Horizon</a:t>
            </a:r>
            <a:r>
              <a:rPr lang="en-GB" sz="500" baseline="0" dirty="0" smtClean="0">
                <a:latin typeface="Helvetica Neue" charset="0"/>
                <a:ea typeface="Helvetica Neue" charset="0"/>
                <a:cs typeface="Helvetica Neue" charset="0"/>
              </a:rPr>
              <a:t> 2020 Framework Programme of the European Union</a:t>
            </a:r>
            <a:br>
              <a:rPr lang="en-GB" sz="500" baseline="0" dirty="0" smtClean="0"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GB" sz="500" baseline="0" dirty="0" smtClean="0">
                <a:latin typeface="Helvetica Neue" charset="0"/>
                <a:ea typeface="Helvetica Neue" charset="0"/>
                <a:cs typeface="Helvetica Neue" charset="0"/>
              </a:rPr>
              <a:t/>
            </a:r>
            <a:br>
              <a:rPr lang="en-GB" sz="500" baseline="0" dirty="0" smtClean="0"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GB" sz="500" baseline="0" dirty="0" smtClean="0">
                <a:latin typeface="Helvetica Neue" charset="0"/>
                <a:ea typeface="Helvetica Neue" charset="0"/>
                <a:cs typeface="Helvetica Neue" charset="0"/>
              </a:rPr>
              <a:t>Grant Agreement No 641811</a:t>
            </a:r>
            <a:endParaRPr lang="en-GB" sz="5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611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X_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65127"/>
            <a:ext cx="7886700" cy="573938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rgbClr val="77BB1F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r>
              <a:rPr lang="en-GB" dirty="0" smtClean="0"/>
              <a:t>INSERT TITLE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1" y="1670050"/>
            <a:ext cx="7885509" cy="3919717"/>
          </a:xfrm>
          <a:prstGeom prst="rect">
            <a:avLst/>
          </a:prstGeom>
        </p:spPr>
        <p:txBody>
          <a:bodyPr/>
          <a:lstStyle>
            <a:lvl1pPr>
              <a:buClr>
                <a:srgbClr val="33A2B4"/>
              </a:buClr>
              <a:defRPr sz="28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>
              <a:buClr>
                <a:srgbClr val="33A2B4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>
              <a:buClr>
                <a:srgbClr val="33A2B4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600200" indent="-228600">
              <a:buClr>
                <a:srgbClr val="33A2B4"/>
              </a:buClr>
              <a:buFont typeface="Wingdings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2057400" indent="-228600">
              <a:buClr>
                <a:srgbClr val="33A2B4"/>
              </a:buClr>
              <a:buFont typeface="Wingdings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lang="en-GB" dirty="0" smtClean="0"/>
              <a:t>Text level 1</a:t>
            </a:r>
          </a:p>
          <a:p>
            <a:pPr lvl="1"/>
            <a:r>
              <a:rPr lang="en-GB" dirty="0" smtClean="0"/>
              <a:t>Level 2</a:t>
            </a:r>
          </a:p>
          <a:p>
            <a:pPr lvl="2"/>
            <a:r>
              <a:rPr lang="en-GB" dirty="0" smtClean="0"/>
              <a:t>Level 3</a:t>
            </a:r>
          </a:p>
          <a:p>
            <a:pPr lvl="3"/>
            <a:r>
              <a:rPr lang="en-GB" dirty="0" smtClean="0"/>
              <a:t>Level 4</a:t>
            </a:r>
          </a:p>
          <a:p>
            <a:pPr lvl="4"/>
            <a:r>
              <a:rPr lang="en-GB" dirty="0" smtClean="0"/>
              <a:t>Level 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386762" y="6356350"/>
            <a:ext cx="445295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fld id="{BCF8DF2F-EEBC-094D-B7EB-BA36960A26B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832058" y="6223442"/>
            <a:ext cx="92310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" dirty="0" smtClean="0">
                <a:latin typeface="Helvetica Neue" charset="0"/>
                <a:ea typeface="Helvetica Neue" charset="0"/>
                <a:cs typeface="Helvetica Neue" charset="0"/>
              </a:rPr>
              <a:t>Funded under the Horizon</a:t>
            </a:r>
            <a:r>
              <a:rPr lang="en-GB" sz="500" baseline="0" dirty="0" smtClean="0">
                <a:latin typeface="Helvetica Neue" charset="0"/>
                <a:ea typeface="Helvetica Neue" charset="0"/>
                <a:cs typeface="Helvetica Neue" charset="0"/>
              </a:rPr>
              <a:t> 2020 Framework Programme of the European Union</a:t>
            </a:r>
            <a:br>
              <a:rPr lang="en-GB" sz="500" baseline="0" dirty="0" smtClean="0"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GB" sz="500" baseline="0" dirty="0" smtClean="0">
                <a:latin typeface="Helvetica Neue" charset="0"/>
                <a:ea typeface="Helvetica Neue" charset="0"/>
                <a:cs typeface="Helvetica Neue" charset="0"/>
              </a:rPr>
              <a:t/>
            </a:r>
            <a:br>
              <a:rPr lang="en-GB" sz="500" baseline="0" dirty="0" smtClean="0"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GB" sz="500" baseline="0" dirty="0" smtClean="0">
                <a:latin typeface="Helvetica Neue" charset="0"/>
                <a:ea typeface="Helvetica Neue" charset="0"/>
                <a:cs typeface="Helvetica Neue" charset="0"/>
              </a:rPr>
              <a:t>Grant Agreement No 641811</a:t>
            </a:r>
            <a:endParaRPr lang="en-GB" sz="5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83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X_two contents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238" y="365125"/>
            <a:ext cx="7886700" cy="575401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77BB1F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r>
              <a:rPr lang="en-GB" dirty="0" smtClean="0"/>
              <a:t>INSERT TITLE HERE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0238" y="940527"/>
            <a:ext cx="3868737" cy="36576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00" b="0" i="0" baseline="0">
                <a:solidFill>
                  <a:srgbClr val="1786CF"/>
                </a:solidFill>
                <a:latin typeface="Roboto Light" charset="0"/>
                <a:ea typeface="Roboto Light" charset="0"/>
                <a:cs typeface="Roboto Ligh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0238" y="1658983"/>
            <a:ext cx="3868737" cy="3944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r>
              <a:rPr lang="en-GB" dirty="0" smtClean="0"/>
              <a:t>Insert content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658983"/>
            <a:ext cx="3887788" cy="3944983"/>
          </a:xfrm>
          <a:prstGeom prst="rect">
            <a:avLst/>
          </a:prstGeom>
        </p:spPr>
        <p:txBody>
          <a:bodyPr/>
          <a:lstStyle>
            <a:lvl1pPr>
              <a:buClr>
                <a:srgbClr val="33A2B4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>
              <a:buClr>
                <a:srgbClr val="33A2B4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>
              <a:buClr>
                <a:srgbClr val="33A2B4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600200" indent="-228600">
              <a:buClr>
                <a:srgbClr val="33A2B4"/>
              </a:buClr>
              <a:buFont typeface="Wingdings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2057400" indent="-228600">
              <a:buClr>
                <a:srgbClr val="33A2B4"/>
              </a:buClr>
              <a:buFont typeface="Wingdings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</a:lstStyle>
          <a:p>
            <a:pPr lvl="0"/>
            <a:r>
              <a:rPr lang="en-GB" dirty="0" smtClean="0"/>
              <a:t>Text level 1</a:t>
            </a:r>
          </a:p>
          <a:p>
            <a:pPr lvl="1"/>
            <a:r>
              <a:rPr lang="en-GB" dirty="0" smtClean="0"/>
              <a:t>Level 2</a:t>
            </a:r>
          </a:p>
          <a:p>
            <a:pPr lvl="2"/>
            <a:r>
              <a:rPr lang="en-GB" dirty="0" smtClean="0"/>
              <a:t>Level 3</a:t>
            </a:r>
          </a:p>
          <a:p>
            <a:pPr lvl="3"/>
            <a:r>
              <a:rPr lang="en-GB" dirty="0" smtClean="0"/>
              <a:t>Level 4</a:t>
            </a:r>
          </a:p>
          <a:p>
            <a:pPr lvl="4"/>
            <a:r>
              <a:rPr lang="en-GB" dirty="0" smtClean="0"/>
              <a:t>Level 5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393577" y="6356350"/>
            <a:ext cx="43848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fld id="{D1880EF8-BBF4-A34D-9F68-CF6DAB474E2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832058" y="6223442"/>
            <a:ext cx="92310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" dirty="0" smtClean="0">
                <a:latin typeface="Helvetica Neue" charset="0"/>
                <a:ea typeface="Helvetica Neue" charset="0"/>
                <a:cs typeface="Helvetica Neue" charset="0"/>
              </a:rPr>
              <a:t>Funded under the Horizon</a:t>
            </a:r>
            <a:r>
              <a:rPr lang="en-GB" sz="500" baseline="0" dirty="0" smtClean="0">
                <a:latin typeface="Helvetica Neue" charset="0"/>
                <a:ea typeface="Helvetica Neue" charset="0"/>
                <a:cs typeface="Helvetica Neue" charset="0"/>
              </a:rPr>
              <a:t> 2020 Framework Programme of the European Union</a:t>
            </a:r>
            <a:br>
              <a:rPr lang="en-GB" sz="500" baseline="0" dirty="0" smtClean="0"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GB" sz="500" baseline="0" dirty="0" smtClean="0">
                <a:latin typeface="Helvetica Neue" charset="0"/>
                <a:ea typeface="Helvetica Neue" charset="0"/>
                <a:cs typeface="Helvetica Neue" charset="0"/>
              </a:rPr>
              <a:t/>
            </a:r>
            <a:br>
              <a:rPr lang="en-GB" sz="500" baseline="0" dirty="0" smtClean="0"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GB" sz="500" baseline="0" dirty="0" smtClean="0">
                <a:latin typeface="Helvetica Neue" charset="0"/>
                <a:ea typeface="Helvetica Neue" charset="0"/>
                <a:cs typeface="Helvetica Neue" charset="0"/>
              </a:rPr>
              <a:t>Grant Agreement No 641811</a:t>
            </a:r>
            <a:endParaRPr lang="en-GB" sz="5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192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X_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238" y="365125"/>
            <a:ext cx="7886700" cy="575401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77BB1F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r>
              <a:rPr lang="en-GB" dirty="0" smtClean="0"/>
              <a:t>INSERT TITLE HERE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0238" y="1658983"/>
            <a:ext cx="3868737" cy="3944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r>
              <a:rPr lang="en-GB" dirty="0" smtClean="0"/>
              <a:t>Insert content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658983"/>
            <a:ext cx="3887788" cy="3944983"/>
          </a:xfrm>
          <a:prstGeom prst="rect">
            <a:avLst/>
          </a:prstGeom>
        </p:spPr>
        <p:txBody>
          <a:bodyPr/>
          <a:lstStyle>
            <a:lvl1pPr>
              <a:buClr>
                <a:srgbClr val="33A2B4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>
              <a:buClr>
                <a:srgbClr val="33A2B4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>
              <a:buClr>
                <a:srgbClr val="33A2B4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600200" indent="-228600">
              <a:buClr>
                <a:srgbClr val="33A2B4"/>
              </a:buClr>
              <a:buFont typeface="Wingdings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2057400" indent="-228600">
              <a:buClr>
                <a:srgbClr val="33A2B4"/>
              </a:buClr>
              <a:buFont typeface="Wingdings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</a:lstStyle>
          <a:p>
            <a:pPr lvl="0"/>
            <a:r>
              <a:rPr lang="en-GB" dirty="0" smtClean="0"/>
              <a:t>Text level 1</a:t>
            </a:r>
          </a:p>
          <a:p>
            <a:pPr lvl="1"/>
            <a:r>
              <a:rPr lang="en-GB" dirty="0" smtClean="0"/>
              <a:t>Level 2</a:t>
            </a:r>
          </a:p>
          <a:p>
            <a:pPr lvl="2"/>
            <a:r>
              <a:rPr lang="en-GB" dirty="0" smtClean="0"/>
              <a:t>Level 3</a:t>
            </a:r>
          </a:p>
          <a:p>
            <a:pPr lvl="3"/>
            <a:r>
              <a:rPr lang="en-GB" dirty="0" smtClean="0"/>
              <a:t>Level 4</a:t>
            </a:r>
          </a:p>
          <a:p>
            <a:pPr lvl="4"/>
            <a:r>
              <a:rPr lang="en-GB" dirty="0" smtClean="0"/>
              <a:t>Level 5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393577" y="6356350"/>
            <a:ext cx="438480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fld id="{D1880EF8-BBF4-A34D-9F68-CF6DAB474E2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832058" y="6223442"/>
            <a:ext cx="92310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" dirty="0" smtClean="0">
                <a:latin typeface="Helvetica Neue" charset="0"/>
                <a:ea typeface="Helvetica Neue" charset="0"/>
                <a:cs typeface="Helvetica Neue" charset="0"/>
              </a:rPr>
              <a:t>Funded under the Horizon</a:t>
            </a:r>
            <a:r>
              <a:rPr lang="en-GB" sz="500" baseline="0" dirty="0" smtClean="0">
                <a:latin typeface="Helvetica Neue" charset="0"/>
                <a:ea typeface="Helvetica Neue" charset="0"/>
                <a:cs typeface="Helvetica Neue" charset="0"/>
              </a:rPr>
              <a:t> 2020 Framework Programme of the European Union</a:t>
            </a:r>
            <a:br>
              <a:rPr lang="en-GB" sz="500" baseline="0" dirty="0" smtClean="0"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GB" sz="500" baseline="0" dirty="0" smtClean="0">
                <a:latin typeface="Helvetica Neue" charset="0"/>
                <a:ea typeface="Helvetica Neue" charset="0"/>
                <a:cs typeface="Helvetica Neue" charset="0"/>
              </a:rPr>
              <a:t/>
            </a:r>
            <a:br>
              <a:rPr lang="en-GB" sz="500" baseline="0" dirty="0" smtClean="0"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GB" sz="500" baseline="0" dirty="0" smtClean="0">
                <a:latin typeface="Helvetica Neue" charset="0"/>
                <a:ea typeface="Helvetica Neue" charset="0"/>
                <a:cs typeface="Helvetica Neue" charset="0"/>
              </a:rPr>
              <a:t>Grant Agreement No 641811</a:t>
            </a:r>
            <a:endParaRPr lang="en-GB" sz="5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83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X_content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65126"/>
            <a:ext cx="7886700" cy="55870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77BB1F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r>
              <a:rPr lang="en-GB" dirty="0" smtClean="0"/>
              <a:t>INSERT TITLE HERE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1" y="923827"/>
            <a:ext cx="3868340" cy="38572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 b="0" baseline="0">
                <a:solidFill>
                  <a:srgbClr val="1786CF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GB" dirty="0" smtClean="0"/>
              <a:t>Click to edit 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9841" y="1696825"/>
            <a:ext cx="7886701" cy="3892942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33A2B4"/>
              </a:buClr>
              <a:buNone/>
              <a:defRPr sz="28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>
              <a:buClr>
                <a:srgbClr val="33A2B4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buClr>
                <a:srgbClr val="33A2B4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buClr>
                <a:srgbClr val="33A2B4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buClr>
                <a:srgbClr val="33A2B4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Insert content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386762" y="6356351"/>
            <a:ext cx="446912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fld id="{BCF8DF2F-EEBC-094D-B7EB-BA36960A26B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833674" y="6223442"/>
            <a:ext cx="92310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" dirty="0" smtClean="0">
                <a:latin typeface="Helvetica Neue" charset="0"/>
                <a:ea typeface="Helvetica Neue" charset="0"/>
                <a:cs typeface="Helvetica Neue" charset="0"/>
              </a:rPr>
              <a:t>Funded under the Horizon</a:t>
            </a:r>
            <a:r>
              <a:rPr lang="en-GB" sz="500" baseline="0" dirty="0" smtClean="0">
                <a:latin typeface="Helvetica Neue" charset="0"/>
                <a:ea typeface="Helvetica Neue" charset="0"/>
                <a:cs typeface="Helvetica Neue" charset="0"/>
              </a:rPr>
              <a:t> 2020 Framework Programme of the European Union</a:t>
            </a:r>
            <a:br>
              <a:rPr lang="en-GB" sz="500" baseline="0" dirty="0" smtClean="0"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GB" sz="500" baseline="0" dirty="0" smtClean="0">
                <a:latin typeface="Helvetica Neue" charset="0"/>
                <a:ea typeface="Helvetica Neue" charset="0"/>
                <a:cs typeface="Helvetica Neue" charset="0"/>
              </a:rPr>
              <a:t/>
            </a:r>
            <a:br>
              <a:rPr lang="en-GB" sz="500" baseline="0" dirty="0" smtClean="0"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GB" sz="500" baseline="0" dirty="0" smtClean="0">
                <a:latin typeface="Helvetica Neue" charset="0"/>
                <a:ea typeface="Helvetica Neue" charset="0"/>
                <a:cs typeface="Helvetica Neue" charset="0"/>
              </a:rPr>
              <a:t>Grant Agreement No 641811</a:t>
            </a:r>
            <a:endParaRPr lang="en-GB" sz="5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852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X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65126"/>
            <a:ext cx="7886700" cy="55870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77BB1F"/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r>
              <a:rPr lang="en-GB" dirty="0" smtClean="0"/>
              <a:t>INSERT TITLE HERE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9841" y="1696825"/>
            <a:ext cx="7886701" cy="3892942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33A2B4"/>
              </a:buClr>
              <a:buNone/>
              <a:defRPr sz="2800" baseline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>
              <a:buClr>
                <a:srgbClr val="33A2B4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buClr>
                <a:srgbClr val="33A2B4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buClr>
                <a:srgbClr val="33A2B4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buClr>
                <a:srgbClr val="33A2B4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Insert content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386762" y="6356351"/>
            <a:ext cx="446912" cy="365125"/>
          </a:xfrm>
          <a:prstGeom prst="rect">
            <a:avLst/>
          </a:prstGeom>
        </p:spPr>
        <p:txBody>
          <a:bodyPr/>
          <a:lstStyle>
            <a:lvl1pPr>
              <a:defRPr sz="1600" b="0" i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defRPr>
            </a:lvl1pPr>
          </a:lstStyle>
          <a:p>
            <a:fld id="{BCF8DF2F-EEBC-094D-B7EB-BA36960A26B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833674" y="6223442"/>
            <a:ext cx="92310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" dirty="0" smtClean="0">
                <a:latin typeface="Helvetica Neue" charset="0"/>
                <a:ea typeface="Helvetica Neue" charset="0"/>
                <a:cs typeface="Helvetica Neue" charset="0"/>
              </a:rPr>
              <a:t>Funded under the Horizon</a:t>
            </a:r>
            <a:r>
              <a:rPr lang="en-GB" sz="500" baseline="0" dirty="0" smtClean="0">
                <a:latin typeface="Helvetica Neue" charset="0"/>
                <a:ea typeface="Helvetica Neue" charset="0"/>
                <a:cs typeface="Helvetica Neue" charset="0"/>
              </a:rPr>
              <a:t> 2020 Framework Programme of the European Union</a:t>
            </a:r>
            <a:br>
              <a:rPr lang="en-GB" sz="500" baseline="0" dirty="0" smtClean="0"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GB" sz="500" baseline="0" dirty="0" smtClean="0">
                <a:latin typeface="Helvetica Neue" charset="0"/>
                <a:ea typeface="Helvetica Neue" charset="0"/>
                <a:cs typeface="Helvetica Neue" charset="0"/>
              </a:rPr>
              <a:t/>
            </a:r>
            <a:br>
              <a:rPr lang="en-GB" sz="500" baseline="0" dirty="0" smtClean="0"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GB" sz="500" baseline="0" dirty="0" smtClean="0">
                <a:latin typeface="Helvetica Neue" charset="0"/>
                <a:ea typeface="Helvetica Neue" charset="0"/>
                <a:cs typeface="Helvetica Neue" charset="0"/>
              </a:rPr>
              <a:t>Grant Agreement No 641811</a:t>
            </a:r>
            <a:endParaRPr lang="en-GB" sz="5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4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X_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115866" y="2331631"/>
            <a:ext cx="30861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0" i="0" baseline="0" dirty="0" smtClean="0">
                <a:solidFill>
                  <a:schemeClr val="bg1"/>
                </a:solidFill>
                <a:latin typeface="Roboto Thin" charset="0"/>
                <a:ea typeface="Roboto Thin" charset="0"/>
                <a:cs typeface="Roboto Thin" charset="0"/>
              </a:rPr>
              <a:t>Acknowledgement</a:t>
            </a:r>
          </a:p>
          <a:p>
            <a:endParaRPr lang="en-GB" dirty="0" smtClean="0"/>
          </a:p>
          <a:p>
            <a:pPr algn="ctr"/>
            <a:endParaRPr lang="en-GB" sz="1000" dirty="0" smtClean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GB" sz="1000" dirty="0" smtClean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endParaRPr lang="en-GB" sz="1000" dirty="0" smtClean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r>
              <a:rPr lang="en-GB" sz="1000" b="0" i="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IMPREX is a research</a:t>
            </a:r>
            <a:r>
              <a:rPr lang="en-GB" sz="1000" b="0" i="0" baseline="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project supported by the  European Commission under the Horizon 2020 Framework Programme</a:t>
            </a:r>
          </a:p>
          <a:p>
            <a:pPr algn="ctr"/>
            <a:endParaRPr lang="en-GB" sz="1000" b="0" i="1" baseline="0" dirty="0" smtClean="0">
              <a:solidFill>
                <a:schemeClr val="bg1"/>
              </a:solidFill>
              <a:latin typeface="Roboto Light" charset="0"/>
              <a:ea typeface="Roboto Light" charset="0"/>
              <a:cs typeface="Roboto Light" charset="0"/>
            </a:endParaRPr>
          </a:p>
          <a:p>
            <a:pPr algn="ctr"/>
            <a:r>
              <a:rPr lang="en-GB" sz="1000" b="0" i="1" baseline="0" dirty="0" smtClean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Grant Agreement No 641811</a:t>
            </a:r>
          </a:p>
          <a:p>
            <a:pPr algn="ctr"/>
            <a:endParaRPr lang="en-GB" sz="1000" baseline="0" dirty="0" smtClean="0">
              <a:solidFill>
                <a:schemeClr val="bg1"/>
              </a:solidFill>
              <a:latin typeface="Roboto Light" charset="0"/>
              <a:ea typeface="Roboto Light" charset="0"/>
              <a:cs typeface="Roboto Light" charset="0"/>
            </a:endParaRPr>
          </a:p>
          <a:p>
            <a:pPr algn="ctr"/>
            <a:r>
              <a:rPr lang="en-GB" sz="1000" baseline="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Duration: 01/10/15 – 01/10/19</a:t>
            </a:r>
            <a:endParaRPr lang="en-GB" dirty="0" smtClean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52459" y="6037450"/>
            <a:ext cx="11500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0" i="0" dirty="0" smtClean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www.imprex.eu</a:t>
            </a:r>
            <a:endParaRPr lang="en-GB" sz="1000" b="0" i="0" dirty="0">
              <a:solidFill>
                <a:schemeClr val="bg1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631444" y="4955458"/>
            <a:ext cx="205494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dirty="0" smtClean="0">
                <a:solidFill>
                  <a:schemeClr val="bg1"/>
                </a:solidFill>
                <a:latin typeface="Roboto Light" charset="0"/>
                <a:ea typeface="Roboto Light" charset="0"/>
                <a:cs typeface="Roboto Light" charset="0"/>
              </a:rPr>
              <a:t>Contact details</a:t>
            </a:r>
            <a:endParaRPr lang="en-GB" sz="1500" dirty="0">
              <a:solidFill>
                <a:schemeClr val="bg1"/>
              </a:solidFill>
              <a:latin typeface="Roboto Light" charset="0"/>
              <a:ea typeface="Roboto Light" charset="0"/>
              <a:cs typeface="Robo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543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723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0" r:id="rId3"/>
    <p:sldLayoutId id="2147483677" r:id="rId4"/>
    <p:sldLayoutId id="2147483685" r:id="rId5"/>
    <p:sldLayoutId id="2147483686" r:id="rId6"/>
    <p:sldLayoutId id="2147483679" r:id="rId7"/>
    <p:sldLayoutId id="2147483675" r:id="rId8"/>
    <p:sldLayoutId id="2147483668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8724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61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Sub-</a:t>
            </a:r>
            <a:r>
              <a:rPr lang="es-ES" dirty="0" err="1"/>
              <a:t>seasonal</a:t>
            </a:r>
            <a:r>
              <a:rPr lang="es-ES" dirty="0"/>
              <a:t> </a:t>
            </a:r>
            <a:r>
              <a:rPr lang="es-ES" dirty="0" err="1"/>
              <a:t>verification</a:t>
            </a:r>
            <a:r>
              <a:rPr lang="es-ES" dirty="0" smtClean="0"/>
              <a:t>: </a:t>
            </a:r>
            <a:r>
              <a:rPr lang="es-ES" dirty="0" smtClean="0">
                <a:solidFill>
                  <a:schemeClr val="tx2"/>
                </a:solidFill>
              </a:rPr>
              <a:t>2m </a:t>
            </a:r>
            <a:r>
              <a:rPr lang="es-ES" dirty="0" err="1" smtClean="0">
                <a:solidFill>
                  <a:schemeClr val="tx2"/>
                </a:solidFill>
              </a:rPr>
              <a:t>temperature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> ECMWF </a:t>
            </a:r>
            <a:r>
              <a:rPr lang="es-ES" dirty="0" err="1"/>
              <a:t>hindcast</a:t>
            </a:r>
            <a:r>
              <a:rPr lang="es-ES" dirty="0"/>
              <a:t> - </a:t>
            </a:r>
            <a:r>
              <a:rPr lang="es-ES" dirty="0" err="1"/>
              <a:t>January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DF2F-EEBC-094D-B7EB-BA36960A26B0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94265"/>
            <a:ext cx="9144001" cy="44143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5576" y="1247496"/>
            <a:ext cx="813690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 Week 1: days 5-11          Week 2: days 12-18           Week 3: days 19-25           Week 4: days 26-32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" y="5603031"/>
            <a:ext cx="7880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Ensemble mean correlation up to week 4 in some areas of Europe</a:t>
            </a:r>
          </a:p>
          <a:p>
            <a:r>
              <a:rPr lang="en-GB" dirty="0" smtClean="0"/>
              <a:t>Fair CRPSS: Significant skill over climatology up to week 2 (Central-Eastern Europe)</a:t>
            </a:r>
          </a:p>
        </p:txBody>
      </p:sp>
    </p:spTree>
    <p:extLst>
      <p:ext uri="{BB962C8B-B14F-4D97-AF65-F5344CB8AC3E}">
        <p14:creationId xmlns:p14="http://schemas.microsoft.com/office/powerpoint/2010/main" val="372578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Sub-</a:t>
            </a:r>
            <a:r>
              <a:rPr lang="es-ES" dirty="0" err="1"/>
              <a:t>seasonal</a:t>
            </a:r>
            <a:r>
              <a:rPr lang="es-ES" dirty="0"/>
              <a:t> </a:t>
            </a:r>
            <a:r>
              <a:rPr lang="es-ES" dirty="0" err="1"/>
              <a:t>verification</a:t>
            </a:r>
            <a:r>
              <a:rPr lang="es-ES" dirty="0" smtClean="0"/>
              <a:t>: </a:t>
            </a:r>
            <a:r>
              <a:rPr lang="es-ES" dirty="0" err="1" smtClean="0">
                <a:solidFill>
                  <a:schemeClr val="tx2"/>
                </a:solidFill>
              </a:rPr>
              <a:t>Precipitation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> ECMWF </a:t>
            </a:r>
            <a:r>
              <a:rPr lang="es-ES" dirty="0" err="1"/>
              <a:t>hindcast</a:t>
            </a:r>
            <a:r>
              <a:rPr lang="es-ES" dirty="0"/>
              <a:t> - </a:t>
            </a:r>
            <a:r>
              <a:rPr lang="es-ES" dirty="0" err="1"/>
              <a:t>January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464744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DF2F-EEBC-094D-B7EB-BA36960A26B0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1225048"/>
            <a:ext cx="813690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 Week 1: days 5-11          Week 2: days 12-18           Week 3: days 19-25           Week 4: days 26-32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5710019"/>
            <a:ext cx="78806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Ensemble mean correlation up to week </a:t>
            </a:r>
            <a:r>
              <a:rPr lang="en-GB" dirty="0" smtClean="0"/>
              <a:t>2, noisier pattern than for temperature</a:t>
            </a:r>
            <a:endParaRPr lang="en-GB" dirty="0"/>
          </a:p>
          <a:p>
            <a:pPr lvl="0"/>
            <a:r>
              <a:rPr lang="en-GB" dirty="0" smtClean="0"/>
              <a:t>F</a:t>
            </a:r>
            <a:r>
              <a:rPr lang="en-GB" dirty="0" smtClean="0">
                <a:solidFill>
                  <a:prstClr val="black"/>
                </a:solidFill>
              </a:rPr>
              <a:t>air </a:t>
            </a:r>
            <a:r>
              <a:rPr lang="en-GB" dirty="0">
                <a:solidFill>
                  <a:prstClr val="black"/>
                </a:solidFill>
              </a:rPr>
              <a:t>CRPSS: Significant skill over climatology up to week 2 (Central-Eastern Europe</a:t>
            </a:r>
            <a:r>
              <a:rPr lang="en-GB" dirty="0" smtClean="0">
                <a:solidFill>
                  <a:prstClr val="black"/>
                </a:solidFill>
              </a:rPr>
              <a:t>)</a:t>
            </a:r>
          </a:p>
          <a:p>
            <a:pPr lvl="0"/>
            <a:r>
              <a:rPr lang="en-GB" dirty="0" smtClean="0">
                <a:solidFill>
                  <a:prstClr val="black"/>
                </a:solidFill>
              </a:rPr>
              <a:t>(very low skill score in Southern latitudes associated to the scarce precipitation)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4446215" cy="573938"/>
          </a:xfrm>
        </p:spPr>
        <p:txBody>
          <a:bodyPr/>
          <a:lstStyle/>
          <a:p>
            <a:r>
              <a:rPr lang="en-US" dirty="0" smtClean="0"/>
              <a:t>Improvement due to soil moisture initialization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DF2F-EEBC-094D-B7EB-BA36960A26B0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134683"/>
            <a:ext cx="8208913" cy="4598573"/>
          </a:xfrm>
        </p:spPr>
      </p:pic>
      <p:sp>
        <p:nvSpPr>
          <p:cNvPr id="7" name="TextBox 6"/>
          <p:cNvSpPr txBox="1"/>
          <p:nvPr/>
        </p:nvSpPr>
        <p:spPr>
          <a:xfrm>
            <a:off x="7386762" y="1411803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 smtClean="0"/>
              <a:t>Target: JJA</a:t>
            </a:r>
          </a:p>
          <a:p>
            <a:r>
              <a:rPr lang="fr-CA" sz="1400" dirty="0" smtClean="0"/>
              <a:t>1981-2010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716016" y="5733256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Ceglar</a:t>
            </a:r>
            <a:r>
              <a:rPr lang="en-US" sz="1400" dirty="0" smtClean="0"/>
              <a:t> et al. (2017) Nat </a:t>
            </a:r>
            <a:r>
              <a:rPr lang="en-US" sz="1400" dirty="0" err="1" smtClean="0"/>
              <a:t>Sci</a:t>
            </a:r>
            <a:r>
              <a:rPr lang="en-US" sz="1400" dirty="0" smtClean="0"/>
              <a:t> Rep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3757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4446215" cy="573938"/>
          </a:xfrm>
        </p:spPr>
        <p:txBody>
          <a:bodyPr/>
          <a:lstStyle/>
          <a:p>
            <a:r>
              <a:rPr lang="en-US" dirty="0" smtClean="0"/>
              <a:t>Improvement due to soil moisture initialization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DF2F-EEBC-094D-B7EB-BA36960A26B0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716016" y="5733256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Ceglar</a:t>
            </a:r>
            <a:r>
              <a:rPr lang="en-US" sz="1400" dirty="0" smtClean="0"/>
              <a:t> et al. (2017) Nat </a:t>
            </a:r>
            <a:r>
              <a:rPr lang="en-US" sz="1400" dirty="0" err="1" smtClean="0"/>
              <a:t>Sci</a:t>
            </a:r>
            <a:r>
              <a:rPr lang="en-US" sz="1400" dirty="0" smtClean="0"/>
              <a:t> Rep</a:t>
            </a:r>
            <a:endParaRPr lang="en-US" sz="1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42" y="1421766"/>
            <a:ext cx="7442540" cy="4167822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80640" y="1125926"/>
                <a:ext cx="5544616" cy="3916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𝑆𝑃𝐸𝐼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𝐻𝐷𝐷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𝑗𝑗𝑎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𝐶𝑆𝐼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0" y="1125926"/>
                <a:ext cx="5544616" cy="391646"/>
              </a:xfrm>
              <a:prstGeom prst="rect">
                <a:avLst/>
              </a:prstGeom>
              <a:blipFill>
                <a:blip r:embed="rId3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703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provision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032" y="1670050"/>
            <a:ext cx="7885509" cy="3919717"/>
          </a:xfrm>
        </p:spPr>
        <p:txBody>
          <a:bodyPr/>
          <a:lstStyle/>
          <a:p>
            <a:endParaRPr lang="en-GB" dirty="0"/>
          </a:p>
          <a:p>
            <a:pPr>
              <a:spcBef>
                <a:spcPts val="1800"/>
              </a:spcBef>
            </a:pPr>
            <a:r>
              <a:rPr lang="en-GB" sz="2000" dirty="0" err="1" smtClean="0"/>
              <a:t>Politecnico</a:t>
            </a:r>
            <a:r>
              <a:rPr lang="en-GB" sz="2000" dirty="0"/>
              <a:t> Milano: Seasonal data </a:t>
            </a:r>
            <a:r>
              <a:rPr lang="en-GB" sz="2000" dirty="0" smtClean="0"/>
              <a:t>from EC-Earth</a:t>
            </a:r>
          </a:p>
          <a:p>
            <a:pPr>
              <a:spcBef>
                <a:spcPts val="1800"/>
              </a:spcBef>
            </a:pPr>
            <a:r>
              <a:rPr lang="en-GB" sz="2000" dirty="0" smtClean="0"/>
              <a:t>CIMA </a:t>
            </a:r>
            <a:r>
              <a:rPr lang="en-GB" sz="2000" dirty="0"/>
              <a:t>R</a:t>
            </a:r>
            <a:r>
              <a:rPr lang="en-GB" sz="2000" dirty="0" smtClean="0"/>
              <a:t>esearch Foundation</a:t>
            </a:r>
            <a:r>
              <a:rPr lang="en-GB" sz="2000" dirty="0"/>
              <a:t>: </a:t>
            </a:r>
            <a:r>
              <a:rPr lang="en-GB" sz="2000" dirty="0" smtClean="0"/>
              <a:t>Seasonal data from (ECMWF S4, </a:t>
            </a:r>
            <a:r>
              <a:rPr lang="en-GB" sz="2000" dirty="0" err="1" smtClean="0"/>
              <a:t>Meteo</a:t>
            </a:r>
            <a:r>
              <a:rPr lang="en-GB" sz="2000" dirty="0" smtClean="0"/>
              <a:t>-France </a:t>
            </a:r>
            <a:r>
              <a:rPr lang="en-GB" sz="2000" dirty="0" smtClean="0"/>
              <a:t>S5 and EC-Earth) </a:t>
            </a:r>
            <a:endParaRPr lang="en-GB" sz="2000" dirty="0" smtClean="0"/>
          </a:p>
          <a:p>
            <a:pPr>
              <a:spcBef>
                <a:spcPts val="1800"/>
              </a:spcBef>
            </a:pPr>
            <a:r>
              <a:rPr lang="en-GB" sz="2000" dirty="0" smtClean="0"/>
              <a:t>Technical </a:t>
            </a:r>
            <a:r>
              <a:rPr lang="en-GB" sz="2000" dirty="0" smtClean="0"/>
              <a:t>University of Crete (GloSea5, ECMWF S4)</a:t>
            </a:r>
          </a:p>
          <a:p>
            <a:pPr>
              <a:spcBef>
                <a:spcPts val="1800"/>
              </a:spcBef>
            </a:pPr>
            <a:r>
              <a:rPr lang="en-GB" sz="2000" b="1" dirty="0" smtClean="0"/>
              <a:t>All seasonal (</a:t>
            </a:r>
            <a:r>
              <a:rPr lang="en-GB" sz="2000" b="1" dirty="0" smtClean="0"/>
              <a:t>NMME (6), EUROSIP (4)) </a:t>
            </a:r>
            <a:r>
              <a:rPr lang="en-GB" sz="2000" b="1" dirty="0" smtClean="0"/>
              <a:t>and </a:t>
            </a:r>
            <a:r>
              <a:rPr lang="en-GB" sz="2000" b="1" dirty="0" smtClean="0"/>
              <a:t>sub-seasonal (6) </a:t>
            </a:r>
            <a:r>
              <a:rPr lang="en-GB" sz="2000" b="1" dirty="0" smtClean="0"/>
              <a:t>available listed in MS10 table (or ask me). </a:t>
            </a:r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DF2F-EEBC-094D-B7EB-BA36960A26B0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654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by M36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DF2F-EEBC-094D-B7EB-BA36960A26B0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648529" y="1340768"/>
            <a:ext cx="8052983" cy="40329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Skill of sub-seasonal systems over Europe (D3.3)</a:t>
            </a:r>
          </a:p>
          <a:p>
            <a:r>
              <a:rPr lang="en-GB" dirty="0" smtClean="0"/>
              <a:t>Skill of EUROSIP systems over Europe (D3.3)</a:t>
            </a:r>
          </a:p>
          <a:p>
            <a:r>
              <a:rPr lang="en-GB" dirty="0" smtClean="0"/>
              <a:t>Impact of increasing model resolution on seasonal skill of EC-Earth (D3.4)</a:t>
            </a:r>
          </a:p>
          <a:p>
            <a:r>
              <a:rPr lang="en-GB" dirty="0" smtClean="0"/>
              <a:t>Impact of land surface initialization on seasonal skill for EC-Earth (D3.4)</a:t>
            </a:r>
          </a:p>
          <a:p>
            <a:r>
              <a:rPr lang="en-GB" dirty="0" smtClean="0"/>
              <a:t>Impact of land surface initialization on agriculture relevant indices (D3.4)</a:t>
            </a:r>
          </a:p>
          <a:p>
            <a:r>
              <a:rPr lang="en-GB" dirty="0" smtClean="0"/>
              <a:t>Comparison of System4 and System5 skill (D3.4)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 smtClean="0"/>
          </a:p>
          <a:p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sz="1200" i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sz="1200" i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sz="1200" i="1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6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7245" y="5083406"/>
            <a:ext cx="2375827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dirty="0" smtClean="0">
                <a:solidFill>
                  <a:prstClr val="white"/>
                </a:solidFill>
                <a:latin typeface="Roboto Thin" charset="0"/>
                <a:ea typeface="Roboto Thin" charset="0"/>
                <a:cs typeface="Roboto Thin" charset="0"/>
              </a:rPr>
              <a:t>Contact details</a:t>
            </a:r>
          </a:p>
          <a:p>
            <a:pPr algn="ctr"/>
            <a:endParaRPr lang="en-GB" sz="1400" dirty="0" smtClean="0">
              <a:solidFill>
                <a:prstClr val="white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r>
              <a:rPr lang="en-GB" sz="1100" dirty="0" smtClean="0">
                <a:solidFill>
                  <a:prstClr val="white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Barcelona Supercomputing </a:t>
            </a:r>
            <a:r>
              <a:rPr lang="en-GB" sz="1100" dirty="0" err="1" smtClean="0">
                <a:solidFill>
                  <a:prstClr val="white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Center</a:t>
            </a:r>
            <a:endParaRPr lang="en-GB" sz="1100" dirty="0" smtClean="0">
              <a:solidFill>
                <a:prstClr val="white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algn="ctr"/>
            <a:endParaRPr lang="en-GB" sz="1100" dirty="0" smtClean="0">
              <a:solidFill>
                <a:prstClr val="white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algn="ctr"/>
            <a:r>
              <a:rPr lang="en-GB" sz="1100" dirty="0" smtClean="0">
                <a:solidFill>
                  <a:prstClr val="white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Louis-Philippe Caron</a:t>
            </a:r>
          </a:p>
          <a:p>
            <a:pPr algn="ctr"/>
            <a:r>
              <a:rPr lang="en-GB" sz="1100" dirty="0" smtClean="0">
                <a:solidFill>
                  <a:prstClr val="white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Louis-philippe.caron@bsc.es</a:t>
            </a:r>
            <a:endParaRPr lang="en-GB" sz="1100" dirty="0">
              <a:solidFill>
                <a:prstClr val="white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1541" y="2308952"/>
            <a:ext cx="34646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prstClr val="white"/>
                </a:solidFill>
                <a:latin typeface="Roboto Thin" charset="0"/>
                <a:ea typeface="Roboto Thin" charset="0"/>
                <a:cs typeface="Roboto Thin" charset="0"/>
              </a:rPr>
              <a:t>Acknowledgement</a:t>
            </a:r>
            <a:endParaRPr lang="en-US" sz="1000" dirty="0" smtClean="0">
              <a:solidFill>
                <a:prstClr val="white"/>
              </a:solidFill>
              <a:latin typeface="Helvetica Neue Light"/>
              <a:cs typeface="Helvetica Neue Light"/>
            </a:endParaRPr>
          </a:p>
          <a:p>
            <a:pPr algn="ctr"/>
            <a:endParaRPr lang="en-US" sz="1000" dirty="0" smtClean="0">
              <a:solidFill>
                <a:prstClr val="white"/>
              </a:solidFill>
              <a:latin typeface="Helvetica Neue Light"/>
              <a:cs typeface="Helvetica Neue Light"/>
            </a:endParaRPr>
          </a:p>
          <a:p>
            <a:pPr algn="ctr"/>
            <a:endParaRPr lang="en-US" sz="1000" dirty="0">
              <a:solidFill>
                <a:prstClr val="white"/>
              </a:solidFill>
              <a:latin typeface="Helvetica Neue Light"/>
              <a:cs typeface="Helvetica Neue Light"/>
            </a:endParaRPr>
          </a:p>
          <a:p>
            <a:pPr algn="ctr"/>
            <a:endParaRPr lang="en-US" sz="1000" dirty="0" smtClean="0">
              <a:solidFill>
                <a:prstClr val="white"/>
              </a:solidFill>
              <a:latin typeface="Helvetica Neue Light"/>
              <a:cs typeface="Helvetica Neue Light"/>
            </a:endParaRPr>
          </a:p>
          <a:p>
            <a:pPr algn="ctr"/>
            <a:endParaRPr lang="en-US" sz="1000" dirty="0">
              <a:solidFill>
                <a:prstClr val="white"/>
              </a:solidFill>
              <a:latin typeface="Helvetica Neue Light"/>
              <a:cs typeface="Helvetica Neue Light"/>
            </a:endParaRPr>
          </a:p>
          <a:p>
            <a:pPr algn="ctr"/>
            <a:endParaRPr lang="en-US" sz="1000" dirty="0" smtClean="0">
              <a:solidFill>
                <a:prstClr val="white"/>
              </a:solidFill>
              <a:latin typeface="Helvetica Neue Light"/>
              <a:cs typeface="Helvetica Neue Light"/>
            </a:endParaRPr>
          </a:p>
          <a:p>
            <a:pPr algn="ctr"/>
            <a:r>
              <a:rPr lang="en-US" sz="1000" dirty="0" smtClean="0">
                <a:solidFill>
                  <a:prstClr val="white"/>
                </a:solidFill>
                <a:latin typeface="Helvetica Neue Light"/>
                <a:cs typeface="Helvetica Neue Light"/>
              </a:rPr>
              <a:t>IMPREX </a:t>
            </a:r>
            <a:r>
              <a:rPr lang="en-US" sz="1000" dirty="0">
                <a:solidFill>
                  <a:prstClr val="white"/>
                </a:solidFill>
                <a:latin typeface="Helvetica Neue Light"/>
                <a:cs typeface="Helvetica Neue Light"/>
              </a:rPr>
              <a:t>is a research project supported by</a:t>
            </a:r>
            <a:br>
              <a:rPr lang="en-US" sz="1000" dirty="0">
                <a:solidFill>
                  <a:prstClr val="white"/>
                </a:solidFill>
                <a:latin typeface="Helvetica Neue Light"/>
                <a:cs typeface="Helvetica Neue Light"/>
              </a:rPr>
            </a:br>
            <a:r>
              <a:rPr lang="en-US" sz="1000" dirty="0">
                <a:solidFill>
                  <a:prstClr val="white"/>
                </a:solidFill>
                <a:latin typeface="Helvetica Neue Light"/>
                <a:cs typeface="Helvetica Neue Light"/>
              </a:rPr>
              <a:t>the European Commission under the Horizon 2020</a:t>
            </a:r>
            <a:br>
              <a:rPr lang="en-US" sz="1000" dirty="0">
                <a:solidFill>
                  <a:prstClr val="white"/>
                </a:solidFill>
                <a:latin typeface="Helvetica Neue Light"/>
                <a:cs typeface="Helvetica Neue Light"/>
              </a:rPr>
            </a:br>
            <a:r>
              <a:rPr lang="en-US" sz="1000" dirty="0" smtClean="0">
                <a:solidFill>
                  <a:prstClr val="white"/>
                </a:solidFill>
                <a:latin typeface="Helvetica Neue Light"/>
                <a:cs typeface="Helvetica Neue Light"/>
              </a:rPr>
              <a:t>Framework Programme</a:t>
            </a:r>
            <a:endParaRPr lang="en-US" sz="1000" dirty="0">
              <a:solidFill>
                <a:prstClr val="white"/>
              </a:solidFill>
              <a:latin typeface="Helvetica Neue Light"/>
              <a:cs typeface="Helvetica Neue Light"/>
            </a:endParaRPr>
          </a:p>
          <a:p>
            <a:pPr algn="ctr"/>
            <a:endParaRPr lang="en-US" sz="1000" dirty="0">
              <a:solidFill>
                <a:prstClr val="white"/>
              </a:solidFill>
              <a:latin typeface="Helvetica Neue Light"/>
              <a:cs typeface="Helvetica Neue Light"/>
            </a:endParaRPr>
          </a:p>
          <a:p>
            <a:pPr algn="ctr"/>
            <a:r>
              <a:rPr lang="en-US" sz="1000" i="1" dirty="0">
                <a:solidFill>
                  <a:prstClr val="white"/>
                </a:solidFill>
                <a:latin typeface="Helvetica Neue Light"/>
                <a:cs typeface="Helvetica Neue Light"/>
              </a:rPr>
              <a:t>Grant Agreement No 641811</a:t>
            </a:r>
          </a:p>
          <a:p>
            <a:pPr algn="ctr"/>
            <a:endParaRPr lang="en-US" sz="1000" dirty="0">
              <a:solidFill>
                <a:prstClr val="white"/>
              </a:solidFill>
              <a:latin typeface="Helvetica Neue Light"/>
              <a:cs typeface="Helvetica Neue Light"/>
            </a:endParaRPr>
          </a:p>
          <a:p>
            <a:pPr algn="ctr"/>
            <a:r>
              <a:rPr lang="en-US" sz="1000" dirty="0">
                <a:solidFill>
                  <a:prstClr val="white"/>
                </a:solidFill>
                <a:latin typeface="Helvetica Neue Light"/>
                <a:cs typeface="Helvetica Neue Light"/>
              </a:rPr>
              <a:t>Duration: 01/10/15 - 01/10/19</a:t>
            </a:r>
          </a:p>
          <a:p>
            <a:pPr algn="ctr"/>
            <a:endParaRPr lang="en-GB" sz="2800" dirty="0">
              <a:solidFill>
                <a:prstClr val="white"/>
              </a:solidFill>
              <a:latin typeface="Roboto Light" charset="0"/>
              <a:ea typeface="Roboto Light" charset="0"/>
              <a:cs typeface="Robo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61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Highlights [BSC]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283522" y="4918229"/>
            <a:ext cx="424891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spc="2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Louis-Philippe </a:t>
            </a:r>
            <a:r>
              <a:rPr lang="en-US" sz="1200" spc="2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Caron, Andrea </a:t>
            </a:r>
            <a:r>
              <a:rPr lang="en-US" sz="1200" spc="200" dirty="0" err="1" smtClean="0">
                <a:solidFill>
                  <a:schemeClr val="bg1"/>
                </a:solidFill>
                <a:latin typeface="Helvetica Neue Light"/>
                <a:cs typeface="Helvetica Neue Light"/>
              </a:rPr>
              <a:t>Manrique</a:t>
            </a:r>
            <a:r>
              <a:rPr lang="en-US" sz="1200" spc="2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, </a:t>
            </a:r>
            <a:r>
              <a:rPr lang="en-US" sz="1200" spc="200" dirty="0" err="1" smtClean="0">
                <a:solidFill>
                  <a:schemeClr val="bg1"/>
                </a:solidFill>
                <a:latin typeface="Helvetica Neue Light"/>
                <a:cs typeface="Helvetica Neue Light"/>
              </a:rPr>
              <a:t>Niti</a:t>
            </a:r>
            <a:r>
              <a:rPr lang="en-US" sz="1200" spc="2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 Mishra, </a:t>
            </a:r>
            <a:r>
              <a:rPr lang="en-US" sz="1200" spc="200" dirty="0" err="1" smtClean="0">
                <a:solidFill>
                  <a:schemeClr val="bg1"/>
                </a:solidFill>
                <a:latin typeface="Helvetica Neue Light"/>
                <a:cs typeface="Helvetica Neue Light"/>
              </a:rPr>
              <a:t>Chlo</a:t>
            </a:r>
            <a:r>
              <a:rPr lang="fr-CA" sz="1200" spc="2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é</a:t>
            </a:r>
            <a:r>
              <a:rPr lang="en-US" sz="1200" spc="2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 </a:t>
            </a:r>
            <a:r>
              <a:rPr lang="en-US" sz="1200" spc="200" dirty="0" err="1" smtClean="0">
                <a:solidFill>
                  <a:schemeClr val="bg1"/>
                </a:solidFill>
                <a:latin typeface="Helvetica Neue Light"/>
                <a:cs typeface="Helvetica Neue Light"/>
              </a:rPr>
              <a:t>Prodhomme</a:t>
            </a:r>
            <a:r>
              <a:rPr lang="en-US" sz="1200" spc="2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 </a:t>
            </a:r>
            <a:endParaRPr lang="en-US" sz="1200" spc="200" dirty="0">
              <a:solidFill>
                <a:schemeClr val="bg1"/>
              </a:solidFill>
              <a:latin typeface="Helvetica Neue Light"/>
              <a:cs typeface="Helvetica Neue Light"/>
            </a:endParaRPr>
          </a:p>
          <a:p>
            <a:pPr>
              <a:lnSpc>
                <a:spcPct val="120000"/>
              </a:lnSpc>
            </a:pPr>
            <a:r>
              <a:rPr lang="en-US" sz="1200" spc="2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Barcelona Supercomputing Center</a:t>
            </a:r>
            <a:endParaRPr lang="en-US" sz="1200" spc="200" dirty="0">
              <a:solidFill>
                <a:schemeClr val="bg1"/>
              </a:solidFill>
              <a:latin typeface="Helvetica Neue Light"/>
              <a:cs typeface="Helvetica Neue Light"/>
            </a:endParaRPr>
          </a:p>
          <a:p>
            <a:pPr>
              <a:lnSpc>
                <a:spcPct val="120000"/>
              </a:lnSpc>
            </a:pPr>
            <a:r>
              <a:rPr lang="en-US" sz="1200" spc="2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Mini GA, De </a:t>
            </a:r>
            <a:r>
              <a:rPr lang="en-US" sz="1200" spc="200" dirty="0" err="1" smtClean="0">
                <a:solidFill>
                  <a:schemeClr val="bg1"/>
                </a:solidFill>
                <a:latin typeface="Helvetica Neue Light"/>
                <a:cs typeface="Helvetica Neue Light"/>
              </a:rPr>
              <a:t>Bilt</a:t>
            </a:r>
            <a:r>
              <a:rPr lang="en-US" sz="1200" spc="2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, 15-16 March 2018</a:t>
            </a:r>
            <a:endParaRPr lang="en-US" sz="1200" spc="200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9942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Highlights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DF2F-EEBC-094D-B7EB-BA36960A26B0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4294967295"/>
          </p:nvPr>
        </p:nvSpPr>
        <p:spPr>
          <a:xfrm>
            <a:off x="629841" y="1556792"/>
            <a:ext cx="8052983" cy="4032975"/>
          </a:xfrm>
          <a:prstGeom prst="rect">
            <a:avLst/>
          </a:prstGeom>
        </p:spPr>
        <p:txBody>
          <a:bodyPr/>
          <a:lstStyle/>
          <a:p>
            <a:r>
              <a:rPr lang="en-GB" sz="2400" dirty="0" smtClean="0"/>
              <a:t>Skill of sub-seasonal systems over Europe</a:t>
            </a:r>
          </a:p>
          <a:p>
            <a:r>
              <a:rPr lang="en-GB" sz="2400" dirty="0" smtClean="0"/>
              <a:t>Skill of EUROSIP systems over Europe </a:t>
            </a:r>
            <a:endParaRPr lang="en-GB" sz="2400" dirty="0" smtClean="0"/>
          </a:p>
          <a:p>
            <a:r>
              <a:rPr lang="en-GB" sz="2400" dirty="0" smtClean="0"/>
              <a:t>Impact </a:t>
            </a:r>
            <a:r>
              <a:rPr lang="en-GB" sz="2400" dirty="0" smtClean="0"/>
              <a:t>of increasing model resolution on seasonal skill of EC-Earth</a:t>
            </a:r>
          </a:p>
          <a:p>
            <a:r>
              <a:rPr lang="en-GB" sz="2400" dirty="0" smtClean="0"/>
              <a:t>Impact of land surface initialization on seasonal skill </a:t>
            </a:r>
            <a:r>
              <a:rPr lang="en-GB" sz="2400" dirty="0" smtClean="0"/>
              <a:t>for EC-Earth</a:t>
            </a:r>
          </a:p>
          <a:p>
            <a:r>
              <a:rPr lang="en-GB" sz="2400" dirty="0"/>
              <a:t>I</a:t>
            </a:r>
            <a:r>
              <a:rPr lang="en-GB" sz="2400" dirty="0" smtClean="0"/>
              <a:t>mpact of land surface initialization </a:t>
            </a:r>
            <a:r>
              <a:rPr lang="en-GB" sz="2400" dirty="0" smtClean="0"/>
              <a:t>on</a:t>
            </a:r>
            <a:r>
              <a:rPr lang="en-GB" sz="2400" dirty="0" smtClean="0"/>
              <a:t> agriculture relevant indices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Comparison of System4 and System5 skill</a:t>
            </a:r>
            <a:endParaRPr lang="en-GB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sz="1200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2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200" i="1" dirty="0" smtClean="0">
              <a:solidFill>
                <a:schemeClr val="tx1"/>
              </a:solidFill>
            </a:endParaRP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916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Meteorological predictions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DF2F-EEBC-094D-B7EB-BA36960A26B0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6" name="Shape 67"/>
          <p:cNvPicPr preferRelativeResize="0"/>
          <p:nvPr/>
        </p:nvPicPr>
        <p:blipFill rotWithShape="1">
          <a:blip r:embed="rId3">
            <a:alphaModFix/>
          </a:blip>
          <a:srcRect t="11707"/>
          <a:stretch/>
        </p:blipFill>
        <p:spPr>
          <a:xfrm>
            <a:off x="1763688" y="1154589"/>
            <a:ext cx="6264696" cy="220240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032" y="2132856"/>
            <a:ext cx="7885509" cy="3919717"/>
          </a:xfrm>
        </p:spPr>
        <p:txBody>
          <a:bodyPr/>
          <a:lstStyle/>
          <a:p>
            <a:endParaRPr lang="en-GB" dirty="0"/>
          </a:p>
          <a:p>
            <a:pPr marL="0" indent="0">
              <a:buNone/>
            </a:pPr>
            <a:endParaRPr lang="en-GB" sz="12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en-US" sz="1800" dirty="0" smtClean="0">
              <a:latin typeface="Arial" charset="0"/>
            </a:endParaRPr>
          </a:p>
          <a:p>
            <a:r>
              <a:rPr lang="en-US" altLang="en-US" sz="1800" dirty="0" smtClean="0">
                <a:latin typeface="Arial" charset="0"/>
              </a:rPr>
              <a:t>Seasonal: EUROSIP (1992-2012)</a:t>
            </a:r>
          </a:p>
          <a:p>
            <a:pPr lvl="1"/>
            <a:r>
              <a:rPr lang="en-US" altLang="en-US" sz="1600" dirty="0" smtClean="0">
                <a:latin typeface="Arial" charset="0"/>
              </a:rPr>
              <a:t>ECMWF System4 (51 members)</a:t>
            </a:r>
          </a:p>
          <a:p>
            <a:pPr lvl="1"/>
            <a:r>
              <a:rPr lang="en-US" altLang="en-US" sz="1600" dirty="0" smtClean="0">
                <a:latin typeface="Arial" charset="0"/>
              </a:rPr>
              <a:t>GloSea5 (24 members)</a:t>
            </a:r>
          </a:p>
          <a:p>
            <a:pPr lvl="1"/>
            <a:r>
              <a:rPr lang="en-US" altLang="en-US" sz="1600" dirty="0" smtClean="0">
                <a:latin typeface="Arial" charset="0"/>
              </a:rPr>
              <a:t>NCEP System2  (28/24 members in winter/summer)</a:t>
            </a:r>
          </a:p>
          <a:p>
            <a:pPr lvl="1"/>
            <a:r>
              <a:rPr lang="en-US" altLang="en-US" sz="1600" dirty="0" err="1" smtClean="0">
                <a:latin typeface="Arial" charset="0"/>
              </a:rPr>
              <a:t>Météo</a:t>
            </a:r>
            <a:r>
              <a:rPr lang="en-US" altLang="en-US" sz="1600" dirty="0" smtClean="0">
                <a:latin typeface="Arial" charset="0"/>
              </a:rPr>
              <a:t>-France System5 (15 members)</a:t>
            </a:r>
          </a:p>
          <a:p>
            <a:endParaRPr lang="en-US" altLang="en-US" sz="2000" dirty="0" smtClean="0">
              <a:latin typeface="Arial" charset="0"/>
            </a:endParaRPr>
          </a:p>
          <a:p>
            <a:pPr marL="0" indent="0">
              <a:buNone/>
            </a:pPr>
            <a:endParaRPr lang="en-GB" sz="1200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2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200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200" i="1" dirty="0">
              <a:solidFill>
                <a:schemeClr val="tx1"/>
              </a:solidFill>
            </a:endParaRP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5292080" y="1196700"/>
            <a:ext cx="864096" cy="817144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90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Seasonal verification: </a:t>
            </a:r>
            <a:r>
              <a:rPr lang="en-US" dirty="0" smtClean="0">
                <a:solidFill>
                  <a:schemeClr val="tx2"/>
                </a:solidFill>
              </a:rPr>
              <a:t>correlation 2m </a:t>
            </a:r>
            <a:r>
              <a:rPr lang="en-US" dirty="0" smtClean="0">
                <a:solidFill>
                  <a:schemeClr val="tx2"/>
                </a:solidFill>
              </a:rPr>
              <a:t>temperature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798425"/>
            <a:ext cx="8265021" cy="486575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DF2F-EEBC-094D-B7EB-BA36960A26B0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716016" y="5733256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Mishra et al. (2018) </a:t>
            </a:r>
            <a:r>
              <a:rPr lang="en-US" sz="1400" dirty="0" err="1" smtClean="0"/>
              <a:t>Clim</a:t>
            </a:r>
            <a:r>
              <a:rPr lang="en-US" sz="1400" dirty="0" smtClean="0"/>
              <a:t> </a:t>
            </a:r>
            <a:r>
              <a:rPr lang="en-US" sz="1400" dirty="0" err="1" smtClean="0"/>
              <a:t>Dyn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5591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Seasonal verification: </a:t>
            </a:r>
            <a:r>
              <a:rPr lang="en-US" dirty="0" smtClean="0">
                <a:solidFill>
                  <a:schemeClr val="tx2"/>
                </a:solidFill>
              </a:rPr>
              <a:t>correlation precipitation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DF2F-EEBC-094D-B7EB-BA36960A26B0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50" y="922971"/>
            <a:ext cx="7926757" cy="4666617"/>
          </a:xfrm>
        </p:spPr>
      </p:pic>
      <p:sp>
        <p:nvSpPr>
          <p:cNvPr id="7" name="TextBox 6"/>
          <p:cNvSpPr txBox="1"/>
          <p:nvPr/>
        </p:nvSpPr>
        <p:spPr>
          <a:xfrm>
            <a:off x="4716016" y="5733256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Mishra et al. (2018) </a:t>
            </a:r>
            <a:r>
              <a:rPr lang="en-US" sz="1400" dirty="0" err="1" smtClean="0"/>
              <a:t>Clim</a:t>
            </a:r>
            <a:r>
              <a:rPr lang="en-US" sz="1400" dirty="0" smtClean="0"/>
              <a:t> </a:t>
            </a:r>
            <a:r>
              <a:rPr lang="en-US" sz="1400" dirty="0" err="1" smtClean="0"/>
              <a:t>Dyn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4300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Seasonal verification: </a:t>
            </a:r>
            <a:r>
              <a:rPr lang="en-US" dirty="0" smtClean="0">
                <a:solidFill>
                  <a:schemeClr val="tx2"/>
                </a:solidFill>
              </a:rPr>
              <a:t>best performing model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DF2F-EEBC-094D-B7EB-BA36960A26B0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3" y="924161"/>
            <a:ext cx="5698973" cy="5097127"/>
          </a:xfrm>
        </p:spPr>
      </p:pic>
      <p:sp>
        <p:nvSpPr>
          <p:cNvPr id="7" name="TextBox 6"/>
          <p:cNvSpPr txBox="1"/>
          <p:nvPr/>
        </p:nvSpPr>
        <p:spPr>
          <a:xfrm>
            <a:off x="7336366" y="450720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Mishra et al. (2018) </a:t>
            </a:r>
            <a:r>
              <a:rPr lang="en-US" sz="1400" dirty="0" err="1" smtClean="0"/>
              <a:t>Clim</a:t>
            </a:r>
            <a:r>
              <a:rPr lang="en-US" sz="1400" dirty="0" smtClean="0"/>
              <a:t> </a:t>
            </a:r>
            <a:r>
              <a:rPr lang="en-US" sz="1400" dirty="0" err="1" smtClean="0"/>
              <a:t>Dyn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5310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Seasonal </a:t>
            </a:r>
            <a:r>
              <a:rPr lang="en-US" dirty="0" smtClean="0"/>
              <a:t>verification:</a:t>
            </a:r>
            <a:r>
              <a:rPr lang="en-US" dirty="0" smtClean="0">
                <a:solidFill>
                  <a:schemeClr val="tx2"/>
                </a:solidFill>
              </a:rPr>
              <a:t> best </a:t>
            </a:r>
            <a:r>
              <a:rPr lang="en-US" dirty="0" smtClean="0">
                <a:solidFill>
                  <a:schemeClr val="tx2"/>
                </a:solidFill>
              </a:rPr>
              <a:t>performing model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DF2F-EEBC-094D-B7EB-BA36960A26B0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5611"/>
            <a:ext cx="6408712" cy="5049975"/>
          </a:xfrm>
        </p:spPr>
      </p:pic>
    </p:spTree>
    <p:extLst>
      <p:ext uri="{BB962C8B-B14F-4D97-AF65-F5344CB8AC3E}">
        <p14:creationId xmlns:p14="http://schemas.microsoft.com/office/powerpoint/2010/main" val="278452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Meteorological predictions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DF2F-EEBC-094D-B7EB-BA36960A26B0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6" name="Shape 67"/>
          <p:cNvPicPr preferRelativeResize="0"/>
          <p:nvPr/>
        </p:nvPicPr>
        <p:blipFill rotWithShape="1">
          <a:blip r:embed="rId3">
            <a:alphaModFix/>
          </a:blip>
          <a:srcRect t="11707"/>
          <a:stretch/>
        </p:blipFill>
        <p:spPr>
          <a:xfrm>
            <a:off x="1070128" y="984330"/>
            <a:ext cx="6572425" cy="21132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89683"/>
            <a:ext cx="7885509" cy="2664758"/>
          </a:xfrm>
        </p:spPr>
        <p:txBody>
          <a:bodyPr/>
          <a:lstStyle/>
          <a:p>
            <a:endParaRPr lang="en-GB" dirty="0"/>
          </a:p>
          <a:p>
            <a:pPr marL="0" indent="0">
              <a:buNone/>
            </a:pPr>
            <a:endParaRPr lang="en-GB" sz="1200" i="1" dirty="0">
              <a:solidFill>
                <a:schemeClr val="tx1"/>
              </a:solidFill>
            </a:endParaRPr>
          </a:p>
          <a:p>
            <a:r>
              <a:rPr lang="en-US" altLang="en-US" sz="1800" dirty="0" err="1" smtClean="0">
                <a:latin typeface="Arial" charset="0"/>
              </a:rPr>
              <a:t>Subseasonal</a:t>
            </a:r>
            <a:r>
              <a:rPr lang="en-US" altLang="en-US" sz="1800" dirty="0" smtClean="0">
                <a:latin typeface="Arial" charset="0"/>
              </a:rPr>
              <a:t>:</a:t>
            </a:r>
            <a:endParaRPr lang="en-US" altLang="en-US" sz="1800" dirty="0" smtClean="0">
              <a:latin typeface="Arial" charset="0"/>
            </a:endParaRPr>
          </a:p>
          <a:p>
            <a:pPr lvl="1"/>
            <a:r>
              <a:rPr lang="en-US" altLang="en-US" sz="1600" dirty="0" smtClean="0">
                <a:latin typeface="Arial" charset="0"/>
              </a:rPr>
              <a:t>ECMWF </a:t>
            </a:r>
            <a:r>
              <a:rPr lang="en-US" altLang="en-US" sz="1600" dirty="0" smtClean="0">
                <a:latin typeface="Arial" charset="0"/>
              </a:rPr>
              <a:t>monthly prediction system: 11 members, 20 </a:t>
            </a:r>
            <a:r>
              <a:rPr lang="en-US" altLang="en-US" sz="1600" dirty="0" err="1" smtClean="0">
                <a:latin typeface="Arial" charset="0"/>
              </a:rPr>
              <a:t>yrs</a:t>
            </a:r>
            <a:r>
              <a:rPr lang="en-US" altLang="en-US" sz="1600" dirty="0" smtClean="0">
                <a:latin typeface="Arial" charset="0"/>
              </a:rPr>
              <a:t> </a:t>
            </a:r>
            <a:r>
              <a:rPr lang="en-US" altLang="en-US" sz="1600" dirty="0" err="1" smtClean="0">
                <a:latin typeface="Arial" charset="0"/>
              </a:rPr>
              <a:t>hincast</a:t>
            </a:r>
            <a:r>
              <a:rPr lang="en-US" altLang="en-US" sz="1600" dirty="0" smtClean="0">
                <a:latin typeface="Arial" charset="0"/>
              </a:rPr>
              <a:t> (1996-2015) </a:t>
            </a:r>
          </a:p>
          <a:p>
            <a:pPr lvl="1"/>
            <a:r>
              <a:rPr lang="en-US" altLang="en-US" sz="1600" dirty="0" smtClean="0">
                <a:latin typeface="Arial" charset="0"/>
              </a:rPr>
              <a:t>NCEP (CFSv2): 4 members, 12 </a:t>
            </a:r>
            <a:r>
              <a:rPr lang="en-US" altLang="en-US" sz="1600" dirty="0" err="1" smtClean="0">
                <a:latin typeface="Arial" charset="0"/>
              </a:rPr>
              <a:t>yrs</a:t>
            </a:r>
            <a:r>
              <a:rPr lang="en-US" altLang="en-US" sz="1600" dirty="0" smtClean="0">
                <a:latin typeface="Arial" charset="0"/>
              </a:rPr>
              <a:t> </a:t>
            </a:r>
            <a:r>
              <a:rPr lang="en-US" altLang="en-US" sz="1600" dirty="0" err="1" smtClean="0">
                <a:latin typeface="Arial" charset="0"/>
              </a:rPr>
              <a:t>hindcast</a:t>
            </a:r>
            <a:r>
              <a:rPr lang="en-US" altLang="en-US" sz="1600" dirty="0" smtClean="0">
                <a:latin typeface="Arial" charset="0"/>
              </a:rPr>
              <a:t> (1999-2010)  </a:t>
            </a:r>
          </a:p>
          <a:p>
            <a:endParaRPr lang="en-US" altLang="en-US" sz="1800" dirty="0" smtClean="0">
              <a:latin typeface="Arial" charset="0"/>
            </a:endParaRPr>
          </a:p>
          <a:p>
            <a:pPr marL="0" indent="0">
              <a:buNone/>
            </a:pPr>
            <a:endParaRPr lang="en-GB" sz="1200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2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200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200" i="1" dirty="0">
              <a:solidFill>
                <a:schemeClr val="tx1"/>
              </a:solidFill>
            </a:endParaRP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3924292" y="1012454"/>
            <a:ext cx="864096" cy="817144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1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1783</TotalTime>
  <Words>509</Words>
  <Application>Microsoft Office PowerPoint</Application>
  <PresentationFormat>On-screen Show (4:3)</PresentationFormat>
  <Paragraphs>155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Cambria Math</vt:lpstr>
      <vt:lpstr>Helvetica Neue</vt:lpstr>
      <vt:lpstr>Helvetica Neue Light</vt:lpstr>
      <vt:lpstr>Roboto Light</vt:lpstr>
      <vt:lpstr>Roboto Thin</vt:lpstr>
      <vt:lpstr>Wingdings</vt:lpstr>
      <vt:lpstr>Office Theme</vt:lpstr>
      <vt:lpstr>1_Office Theme</vt:lpstr>
      <vt:lpstr>PowerPoint Presentation</vt:lpstr>
      <vt:lpstr> Highlights [BSC]</vt:lpstr>
      <vt:lpstr>Highlights</vt:lpstr>
      <vt:lpstr>Meteorological predictions</vt:lpstr>
      <vt:lpstr>Seasonal verification: correlation 2m temperature</vt:lpstr>
      <vt:lpstr>Seasonal verification: correlation precipitation</vt:lpstr>
      <vt:lpstr>Seasonal verification: best performing model</vt:lpstr>
      <vt:lpstr>Seasonal verification: best performing model</vt:lpstr>
      <vt:lpstr>Meteorological predictions</vt:lpstr>
      <vt:lpstr>Sub-seasonal verification: 2m temperature  ECMWF hindcast - January</vt:lpstr>
      <vt:lpstr>Sub-seasonal verification: Precipitation  ECMWF hindcast - January</vt:lpstr>
      <vt:lpstr>Improvement due to soil moisture initialization</vt:lpstr>
      <vt:lpstr>Improvement due to soil moisture initialization</vt:lpstr>
      <vt:lpstr>Data provision</vt:lpstr>
      <vt:lpstr>Results by M36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Riikka Pohjankoski</dc:creator>
  <cp:lastModifiedBy>Louis-Philippe Caron</cp:lastModifiedBy>
  <cp:revision>90</cp:revision>
  <cp:lastPrinted>2018-01-26T08:06:42Z</cp:lastPrinted>
  <dcterms:created xsi:type="dcterms:W3CDTF">2015-11-23T17:17:45Z</dcterms:created>
  <dcterms:modified xsi:type="dcterms:W3CDTF">2018-03-16T07:04:38Z</dcterms:modified>
</cp:coreProperties>
</file>