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89" r:id="rId2"/>
    <p:sldId id="279" r:id="rId3"/>
    <p:sldId id="282" r:id="rId4"/>
    <p:sldId id="256" r:id="rId5"/>
    <p:sldId id="283" r:id="rId6"/>
    <p:sldId id="281" r:id="rId7"/>
    <p:sldId id="258" r:id="rId8"/>
    <p:sldId id="263" r:id="rId9"/>
    <p:sldId id="272" r:id="rId10"/>
    <p:sldId id="260" r:id="rId11"/>
    <p:sldId id="261" r:id="rId12"/>
    <p:sldId id="262" r:id="rId13"/>
    <p:sldId id="285" r:id="rId14"/>
    <p:sldId id="267" r:id="rId15"/>
    <p:sldId id="286" r:id="rId16"/>
    <p:sldId id="288" r:id="rId17"/>
    <p:sldId id="269" r:id="rId18"/>
    <p:sldId id="287" r:id="rId19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A6D"/>
    <a:srgbClr val="94D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6"/>
    <p:restoredTop sz="82927"/>
  </p:normalViewPr>
  <p:slideViewPr>
    <p:cSldViewPr snapToGrid="0" snapToObjects="1" showGuides="1">
      <p:cViewPr>
        <p:scale>
          <a:sx n="55" d="100"/>
          <a:sy n="55" d="100"/>
        </p:scale>
        <p:origin x="3240" y="12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4D3C1-09EC-2046-A977-B5AEA30DBB51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FE19D-9FC6-A640-9BA5-0BF0AFC6312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784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FE19D-9FC6-A640-9BA5-0BF0AFC63121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3360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FE19D-9FC6-A640-9BA5-0BF0AFC63121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86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62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549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175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www.bsc.es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YOUR-EMAIL@bsc.es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941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</a:t>
            </a:r>
            <a:r>
              <a:rPr lang="es-ES" dirty="0" err="1" smtClean="0"/>
              <a:t>click</a:t>
            </a:r>
            <a:r>
              <a:rPr lang="es-ES" dirty="0" smtClean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 smtClean="0"/>
              <a:t>day</a:t>
            </a:r>
            <a:r>
              <a:rPr lang="es-ES" dirty="0" smtClean="0"/>
              <a:t>/</a:t>
            </a:r>
            <a:r>
              <a:rPr lang="es-ES" dirty="0" err="1" smtClean="0"/>
              <a:t>month</a:t>
            </a:r>
            <a:r>
              <a:rPr lang="es-ES" dirty="0" smtClean="0"/>
              <a:t>/</a:t>
            </a:r>
            <a:r>
              <a:rPr lang="es-ES" dirty="0" err="1" smtClean="0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 smtClean="0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45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095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858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47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429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047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811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258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449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ABB07-6D89-6D43-B282-BD273E24CD53}" type="datetimeFigureOut">
              <a:rPr lang="es-ES_tradnl" smtClean="0"/>
              <a:t>19/12/18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414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43.jpeg"/><Relationship Id="rId13" Type="http://schemas.openxmlformats.org/officeDocument/2006/relationships/image" Target="../media/image44.png"/><Relationship Id="rId14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jpe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jpeg"/><Relationship Id="rId10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437680" y="1631730"/>
            <a:ext cx="5474826" cy="2998826"/>
          </a:xfrm>
        </p:spPr>
        <p:txBody>
          <a:bodyPr>
            <a:normAutofit/>
          </a:bodyPr>
          <a:lstStyle/>
          <a:p>
            <a:r>
              <a:rPr lang="es-ES" dirty="0" err="1" smtClean="0"/>
              <a:t>Climate</a:t>
            </a:r>
            <a:r>
              <a:rPr lang="es-ES" dirty="0" smtClean="0"/>
              <a:t> </a:t>
            </a:r>
            <a:r>
              <a:rPr lang="es-ES" dirty="0" err="1" smtClean="0"/>
              <a:t>services</a:t>
            </a:r>
            <a:r>
              <a:rPr lang="es-ES" dirty="0" smtClean="0"/>
              <a:t> -</a:t>
            </a:r>
            <a:br>
              <a:rPr lang="es-ES" dirty="0" smtClean="0"/>
            </a:br>
            <a:r>
              <a:rPr lang="es-ES" dirty="0" err="1" smtClean="0"/>
              <a:t>Interdisciplinary</a:t>
            </a:r>
            <a:r>
              <a:rPr lang="es-ES" dirty="0" smtClean="0"/>
              <a:t> </a:t>
            </a:r>
            <a:r>
              <a:rPr lang="es-ES" dirty="0" err="1" smtClean="0"/>
              <a:t>teams</a:t>
            </a:r>
            <a:r>
              <a:rPr lang="es-ES" dirty="0" smtClean="0"/>
              <a:t> in </a:t>
            </a:r>
            <a:r>
              <a:rPr lang="es-ES" dirty="0" err="1" smtClean="0"/>
              <a:t>action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437680" y="4630556"/>
            <a:ext cx="5026945" cy="822742"/>
          </a:xfrm>
        </p:spPr>
        <p:txBody>
          <a:bodyPr/>
          <a:lstStyle/>
          <a:p>
            <a:r>
              <a:rPr lang="es-ES" dirty="0" smtClean="0"/>
              <a:t>Isadora </a:t>
            </a:r>
            <a:r>
              <a:rPr lang="es-ES" dirty="0" smtClean="0"/>
              <a:t>Jiménez</a:t>
            </a:r>
          </a:p>
          <a:p>
            <a:r>
              <a:rPr lang="es-ES" sz="2400" dirty="0" err="1" smtClean="0"/>
              <a:t>Earth</a:t>
            </a:r>
            <a:r>
              <a:rPr lang="es-ES" sz="2400" dirty="0" smtClean="0"/>
              <a:t> </a:t>
            </a:r>
            <a:r>
              <a:rPr lang="es-ES" sz="2400" dirty="0" err="1" smtClean="0"/>
              <a:t>Science</a:t>
            </a:r>
            <a:r>
              <a:rPr lang="es-ES" sz="2400" dirty="0" smtClean="0"/>
              <a:t>, ESS </a:t>
            </a:r>
            <a:r>
              <a:rPr lang="es-ES" sz="2400" dirty="0" err="1" smtClean="0"/>
              <a:t>group</a:t>
            </a:r>
            <a:r>
              <a:rPr lang="es-ES" sz="2400" dirty="0" smtClean="0"/>
              <a:t>	</a:t>
            </a:r>
            <a:endParaRPr lang="es-ES" sz="24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20/12/2018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3722147" y="6095684"/>
            <a:ext cx="5026946" cy="487533"/>
          </a:xfrm>
        </p:spPr>
        <p:txBody>
          <a:bodyPr/>
          <a:lstStyle/>
          <a:p>
            <a:r>
              <a:rPr lang="es-ES" dirty="0" smtClean="0"/>
              <a:t>BSC </a:t>
            </a:r>
            <a:r>
              <a:rPr lang="es-ES" dirty="0" err="1" smtClean="0"/>
              <a:t>Talks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5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2104">
            <a:off x="468362" y="1000602"/>
            <a:ext cx="3780748" cy="5217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0164" y="915234"/>
            <a:ext cx="4036874" cy="5703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8845">
            <a:off x="5248625" y="1497229"/>
            <a:ext cx="3791875" cy="5401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57935" y="96976"/>
            <a:ext cx="836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Science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communication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ijimenez\Downloads\IMG_01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0"/>
          <a:stretch/>
        </p:blipFill>
        <p:spPr bwMode="auto">
          <a:xfrm>
            <a:off x="-119270" y="902208"/>
            <a:ext cx="9263270" cy="47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ijimenez\Downloads\IMG_0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19961"/>
            <a:ext cx="9144000" cy="197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57935" y="96976"/>
            <a:ext cx="836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Social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science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2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/>
          <p:cNvGrpSpPr/>
          <p:nvPr/>
        </p:nvGrpSpPr>
        <p:grpSpPr>
          <a:xfrm>
            <a:off x="704185" y="772908"/>
            <a:ext cx="3922882" cy="2942161"/>
            <a:chOff x="2915816" y="1637754"/>
            <a:chExt cx="6047657" cy="4535742"/>
          </a:xfrm>
        </p:grpSpPr>
        <p:grpSp>
          <p:nvGrpSpPr>
            <p:cNvPr id="15" name="Group 3"/>
            <p:cNvGrpSpPr/>
            <p:nvPr/>
          </p:nvGrpSpPr>
          <p:grpSpPr>
            <a:xfrm>
              <a:off x="2915816" y="1637754"/>
              <a:ext cx="6047657" cy="4535742"/>
              <a:chOff x="3131840" y="276164"/>
              <a:chExt cx="9144001" cy="685800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5469" t="5055" b="296"/>
              <a:stretch/>
            </p:blipFill>
            <p:spPr bwMode="auto">
              <a:xfrm>
                <a:off x="3131840" y="276164"/>
                <a:ext cx="9144001" cy="68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153582" y="276164"/>
                <a:ext cx="1741943" cy="1079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897402"/>
              <a:ext cx="6047657" cy="126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Box 10"/>
          <p:cNvSpPr txBox="1"/>
          <p:nvPr/>
        </p:nvSpPr>
        <p:spPr>
          <a:xfrm>
            <a:off x="4412422" y="6195568"/>
            <a:ext cx="454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www.seasonalhurricanepredictions.org</a:t>
            </a:r>
          </a:p>
        </p:txBody>
      </p:sp>
      <p:pic>
        <p:nvPicPr>
          <p:cNvPr id="20" name="12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2216" y="1780610"/>
            <a:ext cx="2297353" cy="4252219"/>
          </a:xfrm>
          <a:prstGeom prst="rect">
            <a:avLst/>
          </a:prstGeom>
        </p:spPr>
      </p:pic>
      <p:sp>
        <p:nvSpPr>
          <p:cNvPr id="21" name="TextBox 10"/>
          <p:cNvSpPr txBox="1"/>
          <p:nvPr/>
        </p:nvSpPr>
        <p:spPr>
          <a:xfrm>
            <a:off x="4644387" y="949596"/>
            <a:ext cx="247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www.project-ukko.net</a:t>
            </a:r>
          </a:p>
        </p:txBody>
      </p:sp>
      <p:sp>
        <p:nvSpPr>
          <p:cNvPr id="24" name="TextBox 10"/>
          <p:cNvSpPr txBox="1"/>
          <p:nvPr/>
        </p:nvSpPr>
        <p:spPr>
          <a:xfrm>
            <a:off x="3295628" y="4727500"/>
            <a:ext cx="269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www.s2s4e.eu</a:t>
            </a:r>
            <a:endParaRPr lang="en-US" dirty="0" smtClean="0"/>
          </a:p>
        </p:txBody>
      </p:sp>
      <p:grpSp>
        <p:nvGrpSpPr>
          <p:cNvPr id="3" name="Agrupar 2"/>
          <p:cNvGrpSpPr/>
          <p:nvPr/>
        </p:nvGrpSpPr>
        <p:grpSpPr>
          <a:xfrm rot="20795579">
            <a:off x="393363" y="3893782"/>
            <a:ext cx="1468889" cy="3060769"/>
            <a:chOff x="506476" y="2854355"/>
            <a:chExt cx="1860224" cy="3876206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76" y="2854355"/>
              <a:ext cx="1860224" cy="3876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3589" y="3509816"/>
              <a:ext cx="1491300" cy="2468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extBox 10"/>
          <p:cNvSpPr txBox="1"/>
          <p:nvPr/>
        </p:nvSpPr>
        <p:spPr>
          <a:xfrm>
            <a:off x="2411683" y="6195568"/>
            <a:ext cx="269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Weather roulette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1087171" y="35543"/>
            <a:ext cx="692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Data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visualisation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068" y="2098783"/>
            <a:ext cx="4132328" cy="23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2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87171" y="35543"/>
            <a:ext cx="692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smtClean="0">
                <a:latin typeface="Arial" charset="0"/>
                <a:ea typeface="Arial" charset="0"/>
                <a:cs typeface="Arial" charset="0"/>
              </a:rPr>
              <a:t>Economy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5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8933" y="1625600"/>
            <a:ext cx="836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</a:t>
            </a:r>
            <a:r>
              <a:rPr lang="es-ES_tradnl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it</a:t>
            </a:r>
            <a:r>
              <a:rPr lang="es-ES_tradnl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work</a:t>
            </a:r>
            <a:r>
              <a:rPr lang="es-ES_tradnl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r>
              <a:rPr lang="mr-IN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endParaRPr lang="es-ES_tradnl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4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72" y="2128125"/>
            <a:ext cx="2994923" cy="107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6382" y="4679995"/>
            <a:ext cx="2208072" cy="42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4" descr="http://www.bsc.es/ess/resilience/assets/resilience_trans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81" y="5370322"/>
            <a:ext cx="1910307" cy="67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ISCA - Vineyards Integrated Smart Climate Appli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18"/>
          <a:stretch>
            <a:fillRect/>
          </a:stretch>
        </p:blipFill>
        <p:spPr bwMode="auto">
          <a:xfrm>
            <a:off x="4686648" y="2023115"/>
            <a:ext cx="1900238" cy="116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upload.wikimedia.org/wikipedia/en/d/db/Joint_Research_Centre_%28European_Commission%29_%28logo%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" y="4992146"/>
            <a:ext cx="1362244" cy="58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053" y="2100793"/>
            <a:ext cx="983923" cy="110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UC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521" y="3792450"/>
            <a:ext cx="1848451" cy="80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plicate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" y="3583870"/>
            <a:ext cx="2620918" cy="12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G:\Dropbox\ES SERVICES BSC\Graphic Resources\LOGOS\PROJECTS\Imprex-Notagline-cmyk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44" y="3821220"/>
            <a:ext cx="1894483" cy="59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s://www.primavera-h2020.eu/primavera/static/media/uploads/assets/primavera-black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323" y="3868690"/>
            <a:ext cx="1855644" cy="53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0313" y="4637918"/>
            <a:ext cx="1370876" cy="49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2" descr="http://clim4energy.climate.copernicus.eu/sites/default/files/repository/website-structure/c3s-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86" y="2284919"/>
            <a:ext cx="2359114" cy="69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1925835" y="4900801"/>
            <a:ext cx="13521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rgbClr val="009051"/>
                </a:solidFill>
                <a:latin typeface="+mj-lt"/>
              </a:rPr>
              <a:t>HIATUS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087171" y="35543"/>
            <a:ext cx="692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Earth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System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Services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group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3334435" y="777877"/>
            <a:ext cx="2475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altLang="es-ES_tradnl" sz="2400" b="1" dirty="0">
                <a:solidFill>
                  <a:schemeClr val="accent5"/>
                </a:solidFill>
              </a:rPr>
              <a:t>http://</a:t>
            </a:r>
            <a:r>
              <a:rPr lang="es-ES_tradnl" altLang="es-ES_tradnl" sz="2400" b="1" dirty="0" err="1">
                <a:solidFill>
                  <a:schemeClr val="accent5"/>
                </a:solidFill>
              </a:rPr>
              <a:t>ess.bsc.es</a:t>
            </a:r>
            <a:r>
              <a:rPr lang="es-ES_tradnl" altLang="es-ES_tradnl" sz="2400" b="1" dirty="0">
                <a:solidFill>
                  <a:schemeClr val="accent5"/>
                </a:solidFill>
              </a:rPr>
              <a:t>/</a:t>
            </a:r>
            <a:endParaRPr lang="es-ES_tradnl" altLang="es-ES_tradnl" sz="2400" b="1" dirty="0">
              <a:solidFill>
                <a:schemeClr val="accent5"/>
              </a:solidFill>
            </a:endParaRPr>
          </a:p>
        </p:txBody>
      </p:sp>
      <p:pic>
        <p:nvPicPr>
          <p:cNvPr id="21" name="Imagen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034" y="4871512"/>
            <a:ext cx="1404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5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8933" y="1625600"/>
            <a:ext cx="836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Why</a:t>
            </a:r>
            <a:r>
              <a:rPr lang="es-E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should</a:t>
            </a:r>
            <a:r>
              <a:rPr lang="es-E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</a:t>
            </a:r>
            <a:r>
              <a:rPr lang="es-E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care</a:t>
            </a:r>
            <a:r>
              <a:rPr lang="es-E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?...</a:t>
            </a:r>
            <a:endParaRPr lang="es-ES_tradnl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4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/>
          <p:cNvSpPr/>
          <p:nvPr/>
        </p:nvSpPr>
        <p:spPr>
          <a:xfrm>
            <a:off x="890954" y="4337066"/>
            <a:ext cx="4052502" cy="3244296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Elipse 25"/>
          <p:cNvSpPr/>
          <p:nvPr/>
        </p:nvSpPr>
        <p:spPr>
          <a:xfrm>
            <a:off x="2416529" y="2496689"/>
            <a:ext cx="3189955" cy="3244296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8" name="Agrupar 7"/>
          <p:cNvGrpSpPr/>
          <p:nvPr/>
        </p:nvGrpSpPr>
        <p:grpSpPr>
          <a:xfrm>
            <a:off x="273010" y="901962"/>
            <a:ext cx="8662977" cy="6063311"/>
            <a:chOff x="8849869" y="695646"/>
            <a:chExt cx="8662977" cy="6063311"/>
          </a:xfrm>
        </p:grpSpPr>
        <p:sp>
          <p:nvSpPr>
            <p:cNvPr id="5" name="Elipse 4"/>
            <p:cNvSpPr/>
            <p:nvPr/>
          </p:nvSpPr>
          <p:spPr>
            <a:xfrm>
              <a:off x="9794329" y="695646"/>
              <a:ext cx="3852834" cy="312607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" name="Elipse 19"/>
            <p:cNvSpPr/>
            <p:nvPr/>
          </p:nvSpPr>
          <p:spPr>
            <a:xfrm>
              <a:off x="8849869" y="1683246"/>
              <a:ext cx="3200400" cy="3361542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" name="Elipse 22"/>
            <p:cNvSpPr/>
            <p:nvPr/>
          </p:nvSpPr>
          <p:spPr>
            <a:xfrm>
              <a:off x="13099111" y="695646"/>
              <a:ext cx="4184082" cy="4079166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Elipse 23"/>
            <p:cNvSpPr/>
            <p:nvPr/>
          </p:nvSpPr>
          <p:spPr>
            <a:xfrm>
              <a:off x="12869458" y="2232002"/>
              <a:ext cx="4643388" cy="4526955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281354" y="255631"/>
            <a:ext cx="845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BSC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is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also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an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interdisciplinary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team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90953" y="2005172"/>
            <a:ext cx="4454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>
                <a:latin typeface="Arial" charset="0"/>
                <a:ea typeface="Arial" charset="0"/>
                <a:cs typeface="Arial" charset="0"/>
              </a:rPr>
              <a:t>Communication</a:t>
            </a:r>
            <a:endParaRPr lang="es-ES_tradnl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421101" y="2659566"/>
            <a:ext cx="4454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>
                <a:latin typeface="Arial" charset="0"/>
                <a:ea typeface="Arial" charset="0"/>
                <a:cs typeface="Arial" charset="0"/>
              </a:rPr>
              <a:t>Dissemination</a:t>
            </a:r>
            <a:endParaRPr lang="es-ES_tradnl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0" y="3134438"/>
            <a:ext cx="3493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>
                <a:latin typeface="Arial" charset="0"/>
                <a:ea typeface="Arial" charset="0"/>
                <a:cs typeface="Arial" charset="0"/>
              </a:rPr>
              <a:t>Technology</a:t>
            </a:r>
            <a:r>
              <a:rPr lang="es-ES" sz="3200" b="1" dirty="0" smtClean="0">
                <a:latin typeface="Arial" charset="0"/>
                <a:ea typeface="Arial" charset="0"/>
                <a:cs typeface="Arial" charset="0"/>
              </a:rPr>
              <a:t> Transfer</a:t>
            </a:r>
            <a:endParaRPr lang="es-ES_tradnl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280425" y="4484818"/>
            <a:ext cx="4454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Arial" charset="0"/>
                <a:ea typeface="Arial" charset="0"/>
                <a:cs typeface="Arial" charset="0"/>
              </a:rPr>
              <a:t>Project Management Office</a:t>
            </a:r>
            <a:endParaRPr lang="es-ES_tradnl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89820" y="5727750"/>
            <a:ext cx="4454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smtClean="0">
                <a:latin typeface="Arial" charset="0"/>
                <a:ea typeface="Arial" charset="0"/>
                <a:cs typeface="Arial" charset="0"/>
              </a:rPr>
              <a:t>Administration</a:t>
            </a:r>
            <a:endParaRPr lang="es-ES_tradnl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439523" y="3722741"/>
            <a:ext cx="303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3200" b="1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s-ES_tradnl" sz="3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2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8659" y="5603631"/>
            <a:ext cx="9181317" cy="1254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62763" y="2761636"/>
            <a:ext cx="5787330" cy="688936"/>
          </a:xfrm>
        </p:spPr>
        <p:txBody>
          <a:bodyPr/>
          <a:lstStyle/>
          <a:p>
            <a:r>
              <a:rPr lang="es-ES" dirty="0" err="1" smtClean="0"/>
              <a:t>Isadora.jimenez@bsc.es</a:t>
            </a:r>
            <a:endParaRPr lang="es-ES" dirty="0"/>
          </a:p>
        </p:txBody>
      </p:sp>
      <p:sp>
        <p:nvSpPr>
          <p:cNvPr id="2" name="TextBox 1"/>
          <p:cNvSpPr txBox="1"/>
          <p:nvPr/>
        </p:nvSpPr>
        <p:spPr>
          <a:xfrm>
            <a:off x="1619672" y="1919321"/>
            <a:ext cx="5873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@</a:t>
            </a:r>
            <a:r>
              <a:rPr lang="en-GB" sz="4400" b="1" dirty="0" err="1" smtClean="0">
                <a:solidFill>
                  <a:schemeClr val="bg1"/>
                </a:solidFill>
              </a:rPr>
              <a:t>isadorachristel</a:t>
            </a:r>
            <a:endParaRPr lang="en-GB" sz="4400" b="1" dirty="0" smtClean="0">
              <a:solidFill>
                <a:schemeClr val="bg1"/>
              </a:solidFill>
            </a:endParaRPr>
          </a:p>
        </p:txBody>
      </p:sp>
      <p:sp>
        <p:nvSpPr>
          <p:cNvPr id="15" name="Rectangle 23">
            <a:extLst>
              <a:ext uri="{FF2B5EF4-FFF2-40B4-BE49-F238E27FC236}"/>
            </a:extLst>
          </p:cNvPr>
          <p:cNvSpPr/>
          <p:nvPr/>
        </p:nvSpPr>
        <p:spPr>
          <a:xfrm>
            <a:off x="1225655" y="5796554"/>
            <a:ext cx="7789391" cy="8156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These projects have </a:t>
            </a:r>
            <a:r>
              <a:rPr lang="en-GB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received funding </a:t>
            </a:r>
            <a:r>
              <a:rPr lang="en-GB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from: </a:t>
            </a:r>
            <a:r>
              <a:rPr lang="en-GB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 Horizon 2020 programme under grant </a:t>
            </a:r>
            <a:r>
              <a:rPr lang="en-GB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agreements </a:t>
            </a:r>
            <a:r>
              <a:rPr lang="fr-FR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n° 776787, </a:t>
            </a:r>
            <a:r>
              <a:rPr lang="uk-UA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776467</a:t>
            </a:r>
            <a:r>
              <a:rPr lang="es-ES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, </a:t>
            </a:r>
            <a:r>
              <a:rPr lang="fi-FI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730253, </a:t>
            </a:r>
            <a:r>
              <a:rPr lang="is-IS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727862, 776613, </a:t>
            </a:r>
            <a:r>
              <a:rPr lang="cs-CZ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641811, </a:t>
            </a:r>
            <a:r>
              <a:rPr lang="is-IS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641727; the </a:t>
            </a:r>
            <a:r>
              <a:rPr lang="es-ES_tradnl" sz="1050" i="1" dirty="0" err="1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Seventh</a:t>
            </a:r>
            <a:r>
              <a:rPr lang="es-ES_tradnl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Framework </a:t>
            </a:r>
            <a:r>
              <a:rPr lang="es-ES_tradnl" sz="1050" i="1" dirty="0" err="1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Programme</a:t>
            </a:r>
            <a:r>
              <a:rPr lang="es-ES_tradnl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(FP7) </a:t>
            </a:r>
            <a:r>
              <a:rPr lang="es-ES_tradnl" sz="1050" i="1" dirty="0" err="1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under</a:t>
            </a:r>
            <a:r>
              <a:rPr lang="es-ES_tradnl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_tradnl" sz="1050" i="1" dirty="0" err="1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grant</a:t>
            </a:r>
            <a:r>
              <a:rPr lang="es-ES_tradnl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_tradnl" sz="1050" i="1" dirty="0" err="1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agreement</a:t>
            </a:r>
            <a:r>
              <a:rPr lang="es-ES_tradnl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nº </a:t>
            </a:r>
            <a:r>
              <a:rPr lang="is-IS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308291, 308378; and </a:t>
            </a:r>
            <a:r>
              <a:rPr lang="es-ES_tradnl" sz="1050" i="1" dirty="0" err="1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</a:t>
            </a:r>
            <a:r>
              <a:rPr lang="es-ES_tradnl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Ministerio de Economía y Competitividad (MINECO) as </a:t>
            </a:r>
            <a:r>
              <a:rPr lang="es-ES_tradnl" sz="1050" i="1" dirty="0" err="1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part</a:t>
            </a:r>
            <a:r>
              <a:rPr lang="es-ES_tradnl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of </a:t>
            </a:r>
            <a:r>
              <a:rPr lang="es-ES_tradnl" sz="1050" i="1" dirty="0" err="1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</a:t>
            </a:r>
            <a:r>
              <a:rPr lang="es-ES_tradnl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HIATUS </a:t>
            </a:r>
            <a:r>
              <a:rPr lang="es-ES_tradnl" sz="1050" i="1" dirty="0" err="1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project</a:t>
            </a:r>
            <a:r>
              <a:rPr lang="es-ES_tradnl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</a:t>
            </a:r>
            <a:r>
              <a:rPr lang="mr-IN" sz="1050" dirty="0"/>
              <a:t>CGL2015-70353-R</a:t>
            </a:r>
            <a:r>
              <a:rPr lang="es-ES" sz="1050" dirty="0"/>
              <a:t> and RESILIENCE </a:t>
            </a:r>
            <a:r>
              <a:rPr lang="es-ES" sz="1050" dirty="0" err="1"/>
              <a:t>project</a:t>
            </a:r>
            <a:r>
              <a:rPr lang="es-ES" sz="1050" dirty="0"/>
              <a:t> </a:t>
            </a:r>
            <a:r>
              <a:rPr lang="mr-IN" sz="1050" dirty="0"/>
              <a:t>CGL2013-41055-R</a:t>
            </a:r>
            <a:r>
              <a:rPr lang="es-ES" sz="1050" dirty="0"/>
              <a:t>. </a:t>
            </a:r>
            <a:r>
              <a:rPr lang="en-US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 </a:t>
            </a:r>
            <a:r>
              <a:rPr lang="en-US" sz="105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content of this presentation reflects only the author’s view. The European Commission is not responsible for any use that may be made of the information it contains.</a:t>
            </a:r>
            <a:endParaRPr lang="fr-FR" sz="1050" i="1" dirty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8" y="6026281"/>
            <a:ext cx="634371" cy="42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2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.libertaddigital.com/fotos/noticias/tiempo-tv3-12-o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0"/>
          <a:stretch/>
        </p:blipFill>
        <p:spPr bwMode="auto">
          <a:xfrm>
            <a:off x="0" y="0"/>
            <a:ext cx="9119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busy London street seen through a rain-streaked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1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dailymail.co.uk/i/pix/2010/03/09/article-1256549-08A2A4D5000005DC-305_634x5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5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30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ángulo 2"/>
          <p:cNvSpPr/>
          <p:nvPr/>
        </p:nvSpPr>
        <p:spPr>
          <a:xfrm>
            <a:off x="-806" y="1268760"/>
            <a:ext cx="9181317" cy="2623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477" y="1507011"/>
            <a:ext cx="1478132" cy="14836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788" y="1484784"/>
            <a:ext cx="1543492" cy="12611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507011"/>
            <a:ext cx="1417182" cy="12611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775" y="1507011"/>
            <a:ext cx="1695321" cy="15578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650" y="1484784"/>
            <a:ext cx="1574814" cy="13321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ángulo 8"/>
          <p:cNvSpPr/>
          <p:nvPr/>
        </p:nvSpPr>
        <p:spPr>
          <a:xfrm>
            <a:off x="529012" y="3064868"/>
            <a:ext cx="1546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AGRICULTURE</a:t>
            </a:r>
            <a:endParaRPr lang="es-ES_tradnl" dirty="0"/>
          </a:p>
        </p:txBody>
      </p:sp>
      <p:sp>
        <p:nvSpPr>
          <p:cNvPr id="10" name="Rectángulo 9"/>
          <p:cNvSpPr/>
          <p:nvPr/>
        </p:nvSpPr>
        <p:spPr>
          <a:xfrm>
            <a:off x="2156623" y="3064868"/>
            <a:ext cx="1369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/>
                </a:solidFill>
              </a:rPr>
              <a:t>RENEWABLE</a:t>
            </a:r>
          </a:p>
          <a:p>
            <a:pPr algn="ctr"/>
            <a:r>
              <a:rPr lang="es-ES" b="1" dirty="0" smtClean="0">
                <a:solidFill>
                  <a:schemeClr val="accent1"/>
                </a:solidFill>
              </a:rPr>
              <a:t>ENERGIES</a:t>
            </a:r>
            <a:endParaRPr lang="es-ES_tradnl" dirty="0"/>
          </a:p>
        </p:txBody>
      </p:sp>
      <p:sp>
        <p:nvSpPr>
          <p:cNvPr id="11" name="Rectángulo 10"/>
          <p:cNvSpPr/>
          <p:nvPr/>
        </p:nvSpPr>
        <p:spPr>
          <a:xfrm>
            <a:off x="3820270" y="3064868"/>
            <a:ext cx="1655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/>
                </a:solidFill>
              </a:rPr>
              <a:t>WATER </a:t>
            </a:r>
          </a:p>
          <a:p>
            <a:pPr algn="ctr"/>
            <a:r>
              <a:rPr lang="es-ES" b="1" dirty="0" smtClean="0">
                <a:solidFill>
                  <a:schemeClr val="accent1"/>
                </a:solidFill>
              </a:rPr>
              <a:t>MANAGEMENT</a:t>
            </a:r>
            <a:endParaRPr lang="es-ES" b="1" dirty="0" smtClean="0">
              <a:solidFill>
                <a:schemeClr val="accent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663944" y="3064868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smtClean="0">
                <a:solidFill>
                  <a:schemeClr val="accent1"/>
                </a:solidFill>
              </a:rPr>
              <a:t>INSURANCE</a:t>
            </a:r>
            <a:endParaRPr lang="es-ES" b="1" dirty="0" smtClean="0">
              <a:solidFill>
                <a:schemeClr val="accent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608233" y="3064868"/>
            <a:ext cx="70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smtClean="0">
                <a:solidFill>
                  <a:schemeClr val="accent1"/>
                </a:solidFill>
              </a:rPr>
              <a:t>FIRES</a:t>
            </a:r>
            <a:endParaRPr lang="es-ES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Picture 2" descr="https://images.unsplash.com/photo-1511027643875-5cbb0439c8f1?ixlib=rb-0.3.5&amp;ixid=eyJhcHBfaWQiOjEyMDd9&amp;s=dc01b4b1ed6dc7bc6eed0db20f7abe52&amp;dpr=1&amp;auto=format&amp;fit=crop&amp;w=1000&amp;q=80&amp;cs=tinysrg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36096"/>
          <a:stretch/>
        </p:blipFill>
        <p:spPr bwMode="auto">
          <a:xfrm>
            <a:off x="116237" y="3429000"/>
            <a:ext cx="8911525" cy="332664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t="17627" r="8564" b="33560"/>
          <a:stretch/>
        </p:blipFill>
        <p:spPr>
          <a:xfrm>
            <a:off x="129364" y="81366"/>
            <a:ext cx="8885271" cy="325291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48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9528" y="977391"/>
            <a:ext cx="5078169" cy="2790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14" y="1371364"/>
            <a:ext cx="6094077" cy="2716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657" y="3000518"/>
            <a:ext cx="6716600" cy="213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7774" y="4168920"/>
            <a:ext cx="4079923" cy="2402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1" y="-371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Climate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data </a:t>
            </a:r>
            <a:r>
              <a:rPr lang="es-ES" sz="4800" dirty="0" smtClean="0"/>
              <a:t>≠</a:t>
            </a:r>
            <a:r>
              <a:rPr lang="es-ES" sz="3600" dirty="0" smtClean="0"/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Climate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knowledge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ostandparcel.info/wp-content/uploads/2018/05/Mindthegap2-1024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381000"/>
            <a:ext cx="9753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60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0632" y="206704"/>
            <a:ext cx="8662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Interdisciplinary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teams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425" y="1117334"/>
            <a:ext cx="6374384" cy="5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9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1231</TotalTime>
  <Words>175</Words>
  <Application>Microsoft Macintosh PowerPoint</Application>
  <PresentationFormat>Presentación en pantalla (4:3)</PresentationFormat>
  <Paragraphs>39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Ebrima</vt:lpstr>
      <vt:lpstr>Mangal</vt:lpstr>
      <vt:lpstr>Arial</vt:lpstr>
      <vt:lpstr>Tema de Office</vt:lpstr>
      <vt:lpstr>Climate services - Interdisciplinary teams in action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Isadora.jimenez@bsc.es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Isadora Jimenez</dc:creator>
  <cp:lastModifiedBy>isadora.jimenez</cp:lastModifiedBy>
  <cp:revision>60</cp:revision>
  <cp:lastPrinted>2018-07-19T12:40:53Z</cp:lastPrinted>
  <dcterms:created xsi:type="dcterms:W3CDTF">2018-07-18T20:54:16Z</dcterms:created>
  <dcterms:modified xsi:type="dcterms:W3CDTF">2018-12-20T02:07:38Z</dcterms:modified>
</cp:coreProperties>
</file>