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6858000" cy="9144000"/>
  <p:embeddedFontLst>
    <p:embeddedFont>
      <p:font typeface="Roboto Mon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hifyhn8qT1nLE5qYdK1u6T9RPc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RobotoMono-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obotoMono-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RobotoMono-italic.fntdata"/><Relationship Id="rId14" Type="http://schemas.openxmlformats.org/officeDocument/2006/relationships/slide" Target="slides/slide10.xml"/><Relationship Id="rId58" Type="http://schemas.openxmlformats.org/officeDocument/2006/relationships/font" Target="fonts/RobotoMon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08aca59a5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08aca59a5_0_3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908aca59a5_0_3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908aca59a5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908aca59a5_0_4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2908aca59a5_0_4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08aca59a5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908aca59a5_0_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908aca59a5_0_2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08aca59a5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08aca59a5_0_4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2908aca59a5_0_4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b63dc4c83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28b63dc4c83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b63dc4c83_0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28b63dc4c83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b63dc4c83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28b63dc4c83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b63dc4c83_0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8b63dc4c83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b63dc4c83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28b63dc4c83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b63dc4c83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8b63dc4c83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c69e72d9d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8c69e72d9d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c69e72d9d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28c69e72d9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8b63dc4c83_0_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28b63dc4c83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e8880620a0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1e8880620a0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e8880620a0_0_4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1e8880620a0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c69e72d9d_18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28c69e72d9d_1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c69e72d9d_18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28c69e72d9d_18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88fcae043c_1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88fcae043c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e8880620a0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1e8880620a0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08aca59a5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08aca59a5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908aca59a5_0_2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88fcae043c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88fcae043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88fcae043c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288fcae043c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88fcae043c_1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288fcae043c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88fcae043c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88fcae043c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e8880620a0_0_3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1e8880620a0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e8880620a0_0_5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1e8880620a0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e8880620a0_0_5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1e8880620a0_0_5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e8880620a0_0_5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1e8880620a0_0_5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e8880620a0_0_5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1e8880620a0_0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e8880620a0_0_3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1e8880620a0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08aca59a5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908aca59a5_0_4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908aca59a5_0_4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8c69e72d9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8c69e72d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8c69e72d9d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8c69e72d9d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8b63dc4c83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g28b63dc4c83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e8880620a0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1e8880620a0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e8880620a0_0_3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1e8880620a0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e8880620a0_0_4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1e8880620a0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e8880620a0_0_4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1e8880620a0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e8880620a0_0_4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1e8880620a0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e8880620a0_0_4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1e8880620a0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e8880620a0_0_4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1e8880620a0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08aca59a5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908aca59a5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908aca59a5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e8880620a0_0_4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1e8880620a0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e8880620a0_0_4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1e8880620a0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8cfa39f21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8cfa39f21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28cfa39f21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08aca59a5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08aca59a5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908aca59a5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b63dc4c83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8b63dc4c83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08aca59a5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08aca59a5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908aca59a5_0_2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08aca59a5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08aca59a5_0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908aca59a5_0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15" name="Shape 15"/>
        <p:cNvGrpSpPr/>
        <p:nvPr/>
      </p:nvGrpSpPr>
      <p:grpSpPr>
        <a:xfrm>
          <a:off x="0" y="0"/>
          <a:ext cx="0" cy="0"/>
          <a:chOff x="0" y="0"/>
          <a:chExt cx="0" cy="0"/>
        </a:xfrm>
      </p:grpSpPr>
      <p:sp>
        <p:nvSpPr>
          <p:cNvPr id="16" name="Google Shape;16;p7"/>
          <p:cNvSpPr/>
          <p:nvPr/>
        </p:nvSpPr>
        <p:spPr>
          <a:xfrm>
            <a:off x="3431569" y="0"/>
            <a:ext cx="8760431" cy="6857999"/>
          </a:xfrm>
          <a:prstGeom prst="rect">
            <a:avLst/>
          </a:prstGeom>
          <a:solidFill>
            <a:srgbClr val="0043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Calibri"/>
              <a:ea typeface="Calibri"/>
              <a:cs typeface="Calibri"/>
              <a:sym typeface="Calibri"/>
            </a:endParaRPr>
          </a:p>
        </p:txBody>
      </p:sp>
      <p:pic>
        <p:nvPicPr>
          <p:cNvPr id="17" name="Google Shape;17;p7"/>
          <p:cNvPicPr preferRelativeResize="0"/>
          <p:nvPr/>
        </p:nvPicPr>
        <p:blipFill rotWithShape="1">
          <a:blip r:embed="rId2">
            <a:alphaModFix/>
          </a:blip>
          <a:srcRect b="0" l="0" r="0" t="0"/>
          <a:stretch/>
        </p:blipFill>
        <p:spPr>
          <a:xfrm>
            <a:off x="199837" y="6077597"/>
            <a:ext cx="2513618" cy="591440"/>
          </a:xfrm>
          <a:prstGeom prst="rect">
            <a:avLst/>
          </a:prstGeom>
          <a:noFill/>
          <a:ln>
            <a:noFill/>
          </a:ln>
        </p:spPr>
      </p:pic>
      <p:pic>
        <p:nvPicPr>
          <p:cNvPr id="18" name="Google Shape;18;p7"/>
          <p:cNvPicPr preferRelativeResize="0"/>
          <p:nvPr/>
        </p:nvPicPr>
        <p:blipFill rotWithShape="1">
          <a:blip r:embed="rId3">
            <a:alphaModFix/>
          </a:blip>
          <a:srcRect b="0" l="0" r="0" t="0"/>
          <a:stretch/>
        </p:blipFill>
        <p:spPr>
          <a:xfrm>
            <a:off x="199837" y="1675989"/>
            <a:ext cx="3003592" cy="591440"/>
          </a:xfrm>
          <a:prstGeom prst="rect">
            <a:avLst/>
          </a:prstGeom>
          <a:noFill/>
          <a:ln>
            <a:noFill/>
          </a:ln>
        </p:spPr>
      </p:pic>
      <p:pic>
        <p:nvPicPr>
          <p:cNvPr id="19" name="Google Shape;19;p7"/>
          <p:cNvPicPr preferRelativeResize="0"/>
          <p:nvPr/>
        </p:nvPicPr>
        <p:blipFill rotWithShape="1">
          <a:blip r:embed="rId4">
            <a:alphaModFix amt="12000"/>
          </a:blip>
          <a:srcRect b="17816" l="28145" r="0" t="0"/>
          <a:stretch/>
        </p:blipFill>
        <p:spPr>
          <a:xfrm>
            <a:off x="3428018" y="1500474"/>
            <a:ext cx="8760432" cy="5357525"/>
          </a:xfrm>
          <a:prstGeom prst="rect">
            <a:avLst/>
          </a:prstGeom>
          <a:noFill/>
          <a:ln>
            <a:noFill/>
          </a:ln>
        </p:spPr>
      </p:pic>
      <p:pic>
        <p:nvPicPr>
          <p:cNvPr id="20" name="Google Shape;20;p7"/>
          <p:cNvPicPr preferRelativeResize="0"/>
          <p:nvPr/>
        </p:nvPicPr>
        <p:blipFill rotWithShape="1">
          <a:blip r:embed="rId5">
            <a:alphaModFix/>
          </a:blip>
          <a:srcRect b="0" l="0" r="0" t="0"/>
          <a:stretch/>
        </p:blipFill>
        <p:spPr>
          <a:xfrm>
            <a:off x="199837" y="152747"/>
            <a:ext cx="2017834" cy="13477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2" name="Shape 62"/>
        <p:cNvGrpSpPr/>
        <p:nvPr/>
      </p:nvGrpSpPr>
      <p:grpSpPr>
        <a:xfrm>
          <a:off x="0" y="0"/>
          <a:ext cx="0" cy="0"/>
          <a:chOff x="0" y="0"/>
          <a:chExt cx="0" cy="0"/>
        </a:xfrm>
      </p:grpSpPr>
      <p:sp>
        <p:nvSpPr>
          <p:cNvPr id="63" name="Google Shape;6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6"/>
          <p:cNvSpPr/>
          <p:nvPr>
            <p:ph idx="2" type="pic"/>
          </p:nvPr>
        </p:nvSpPr>
        <p:spPr>
          <a:xfrm>
            <a:off x="5183188" y="987425"/>
            <a:ext cx="6172200" cy="4873625"/>
          </a:xfrm>
          <a:prstGeom prst="rect">
            <a:avLst/>
          </a:prstGeom>
          <a:noFill/>
          <a:ln>
            <a:noFill/>
          </a:ln>
        </p:spPr>
      </p:sp>
      <p:sp>
        <p:nvSpPr>
          <p:cNvPr id="65" name="Google Shape;65;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9" name="Shape 69"/>
        <p:cNvGrpSpPr/>
        <p:nvPr/>
      </p:nvGrpSpPr>
      <p:grpSpPr>
        <a:xfrm>
          <a:off x="0" y="0"/>
          <a:ext cx="0" cy="0"/>
          <a:chOff x="0" y="0"/>
          <a:chExt cx="0" cy="0"/>
        </a:xfrm>
      </p:grpSpPr>
      <p:sp>
        <p:nvSpPr>
          <p:cNvPr id="70" name="Google Shape;7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5" name="Shape 75"/>
        <p:cNvGrpSpPr/>
        <p:nvPr/>
      </p:nvGrpSpPr>
      <p:grpSpPr>
        <a:xfrm>
          <a:off x="0" y="0"/>
          <a:ext cx="0" cy="0"/>
          <a:chOff x="0" y="0"/>
          <a:chExt cx="0" cy="0"/>
        </a:xfrm>
      </p:grpSpPr>
      <p:sp>
        <p:nvSpPr>
          <p:cNvPr id="76" name="Google Shape;76;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g28b63dc4c83_0_49"/>
          <p:cNvSpPr txBox="1"/>
          <p:nvPr>
            <p:ph type="title"/>
          </p:nvPr>
        </p:nvSpPr>
        <p:spPr>
          <a:xfrm>
            <a:off x="0" y="256068"/>
            <a:ext cx="12192000" cy="8010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rgbClr val="124484"/>
              </a:buClr>
              <a:buSzPts val="4000"/>
              <a:buFont typeface="Calibri"/>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g28b63dc4c83_0_49"/>
          <p:cNvSpPr txBox="1"/>
          <p:nvPr>
            <p:ph idx="1" type="body"/>
          </p:nvPr>
        </p:nvSpPr>
        <p:spPr>
          <a:xfrm>
            <a:off x="603657" y="1514475"/>
            <a:ext cx="10984800" cy="46626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1"/>
              </a:buClr>
              <a:buSzPts val="2000"/>
              <a:buChar char="•"/>
              <a:defRPr sz="2000"/>
            </a:lvl1pPr>
            <a:lvl2pPr indent="-342900" lvl="1" marL="914400" rtl="0" algn="l">
              <a:lnSpc>
                <a:spcPct val="90000"/>
              </a:lnSpc>
              <a:spcBef>
                <a:spcPts val="500"/>
              </a:spcBef>
              <a:spcAft>
                <a:spcPts val="0"/>
              </a:spcAft>
              <a:buClr>
                <a:schemeClr val="dk1"/>
              </a:buClr>
              <a:buSzPts val="1800"/>
              <a:buChar char="•"/>
              <a:defRPr sz="1800"/>
            </a:lvl2pPr>
            <a:lvl3pPr indent="-330200" lvl="2" marL="1371600" rtl="0" algn="l">
              <a:lnSpc>
                <a:spcPct val="90000"/>
              </a:lnSpc>
              <a:spcBef>
                <a:spcPts val="500"/>
              </a:spcBef>
              <a:spcAft>
                <a:spcPts val="0"/>
              </a:spcAft>
              <a:buClr>
                <a:schemeClr val="dk1"/>
              </a:buClr>
              <a:buSzPts val="1600"/>
              <a:buChar char="•"/>
              <a:defRPr sz="1600"/>
            </a:lvl3pPr>
            <a:lvl4pPr indent="-330200" lvl="3" marL="1828800" rtl="0" algn="l">
              <a:lnSpc>
                <a:spcPct val="90000"/>
              </a:lnSpc>
              <a:spcBef>
                <a:spcPts val="500"/>
              </a:spcBef>
              <a:spcAft>
                <a:spcPts val="0"/>
              </a:spcAft>
              <a:buClr>
                <a:schemeClr val="dk1"/>
              </a:buClr>
              <a:buSzPts val="1600"/>
              <a:buChar char="•"/>
              <a:defRPr sz="1600"/>
            </a:lvl4pPr>
            <a:lvl5pPr indent="-330200" lvl="4" marL="2286000" rtl="0" algn="l">
              <a:lnSpc>
                <a:spcPct val="90000"/>
              </a:lnSpc>
              <a:spcBef>
                <a:spcPts val="500"/>
              </a:spcBef>
              <a:spcAft>
                <a:spcPts val="0"/>
              </a:spcAft>
              <a:buClr>
                <a:schemeClr val="dk1"/>
              </a:buClr>
              <a:buSzPts val="1600"/>
              <a:buChar char="•"/>
              <a:defRPr sz="16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4" name="Shape 84"/>
        <p:cNvGrpSpPr/>
        <p:nvPr/>
      </p:nvGrpSpPr>
      <p:grpSpPr>
        <a:xfrm>
          <a:off x="0" y="0"/>
          <a:ext cx="0" cy="0"/>
          <a:chOff x="0" y="0"/>
          <a:chExt cx="0" cy="0"/>
        </a:xfrm>
      </p:grpSpPr>
      <p:sp>
        <p:nvSpPr>
          <p:cNvPr id="85" name="Google Shape;85;g28b63dc4c83_0_110"/>
          <p:cNvSpPr txBox="1"/>
          <p:nvPr>
            <p:ph type="title"/>
          </p:nvPr>
        </p:nvSpPr>
        <p:spPr>
          <a:xfrm>
            <a:off x="609562" y="273423"/>
            <a:ext cx="10971600" cy="11445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700"/>
              <a:buNone/>
              <a:defRPr sz="1700"/>
            </a:lvl1pPr>
            <a:lvl2pPr lvl="1" rtl="0" algn="l">
              <a:spcBef>
                <a:spcPts val="0"/>
              </a:spcBef>
              <a:spcAft>
                <a:spcPts val="0"/>
              </a:spcAft>
              <a:buSzPts val="1700"/>
              <a:buNone/>
              <a:defRPr sz="1700"/>
            </a:lvl2pPr>
            <a:lvl3pPr lvl="2" rtl="0" algn="l">
              <a:spcBef>
                <a:spcPts val="0"/>
              </a:spcBef>
              <a:spcAft>
                <a:spcPts val="0"/>
              </a:spcAft>
              <a:buSzPts val="1700"/>
              <a:buNone/>
              <a:defRPr sz="1700"/>
            </a:lvl3pPr>
            <a:lvl4pPr lvl="3" rtl="0" algn="l">
              <a:spcBef>
                <a:spcPts val="0"/>
              </a:spcBef>
              <a:spcAft>
                <a:spcPts val="0"/>
              </a:spcAft>
              <a:buSzPts val="1700"/>
              <a:buNone/>
              <a:defRPr sz="1700"/>
            </a:lvl4pPr>
            <a:lvl5pPr lvl="4" rtl="0" algn="l">
              <a:spcBef>
                <a:spcPts val="0"/>
              </a:spcBef>
              <a:spcAft>
                <a:spcPts val="0"/>
              </a:spcAft>
              <a:buSzPts val="1700"/>
              <a:buNone/>
              <a:defRPr sz="1700"/>
            </a:lvl5pPr>
            <a:lvl6pPr lvl="5" rtl="0" algn="l">
              <a:spcBef>
                <a:spcPts val="0"/>
              </a:spcBef>
              <a:spcAft>
                <a:spcPts val="0"/>
              </a:spcAft>
              <a:buSzPts val="1700"/>
              <a:buNone/>
              <a:defRPr sz="1700"/>
            </a:lvl6pPr>
            <a:lvl7pPr lvl="6" rtl="0" algn="l">
              <a:spcBef>
                <a:spcPts val="0"/>
              </a:spcBef>
              <a:spcAft>
                <a:spcPts val="0"/>
              </a:spcAft>
              <a:buSzPts val="1700"/>
              <a:buNone/>
              <a:defRPr sz="1700"/>
            </a:lvl7pPr>
            <a:lvl8pPr lvl="7" rtl="0" algn="l">
              <a:spcBef>
                <a:spcPts val="0"/>
              </a:spcBef>
              <a:spcAft>
                <a:spcPts val="0"/>
              </a:spcAft>
              <a:buSzPts val="1700"/>
              <a:buNone/>
              <a:defRPr sz="1700"/>
            </a:lvl8pPr>
            <a:lvl9pPr lvl="8" rtl="0" algn="l">
              <a:spcBef>
                <a:spcPts val="0"/>
              </a:spcBef>
              <a:spcAft>
                <a:spcPts val="0"/>
              </a:spcAft>
              <a:buSzPts val="1700"/>
              <a:buNone/>
              <a:defRPr sz="1700"/>
            </a:lvl9pPr>
          </a:lstStyle>
          <a:p/>
        </p:txBody>
      </p:sp>
      <p:sp>
        <p:nvSpPr>
          <p:cNvPr id="86" name="Google Shape;86;g28b63dc4c83_0_110"/>
          <p:cNvSpPr txBox="1"/>
          <p:nvPr>
            <p:ph idx="1" type="body"/>
          </p:nvPr>
        </p:nvSpPr>
        <p:spPr>
          <a:xfrm>
            <a:off x="609562" y="1604399"/>
            <a:ext cx="10971600" cy="3976800"/>
          </a:xfrm>
          <a:prstGeom prst="rect">
            <a:avLst/>
          </a:prstGeom>
          <a:noFill/>
          <a:ln>
            <a:noFill/>
          </a:ln>
        </p:spPr>
        <p:txBody>
          <a:bodyPr anchorCtr="0" anchor="t" bIns="0" lIns="0" spcFirstLastPara="1" rIns="0" wrap="square" tIns="0">
            <a:normAutofit/>
          </a:bodyPr>
          <a:lstStyle>
            <a:lvl1pPr indent="-228600" lvl="0" marL="457200" rtl="0" algn="l">
              <a:spcBef>
                <a:spcPts val="1000"/>
              </a:spcBef>
              <a:spcAft>
                <a:spcPts val="0"/>
              </a:spcAft>
              <a:buSzPts val="1700"/>
              <a:buNone/>
              <a:defRPr sz="1700"/>
            </a:lvl1pPr>
            <a:lvl2pPr indent="-228600" lvl="1" marL="914400" rtl="0" algn="l">
              <a:spcBef>
                <a:spcPts val="500"/>
              </a:spcBef>
              <a:spcAft>
                <a:spcPts val="0"/>
              </a:spcAft>
              <a:buSzPts val="1700"/>
              <a:buNone/>
              <a:defRPr sz="1700"/>
            </a:lvl2pPr>
            <a:lvl3pPr indent="-228600" lvl="2" marL="1371600" rtl="0" algn="l">
              <a:spcBef>
                <a:spcPts val="500"/>
              </a:spcBef>
              <a:spcAft>
                <a:spcPts val="0"/>
              </a:spcAft>
              <a:buSzPts val="1700"/>
              <a:buNone/>
              <a:defRPr sz="1700"/>
            </a:lvl3pPr>
            <a:lvl4pPr indent="-228600" lvl="3" marL="1828800" rtl="0" algn="l">
              <a:spcBef>
                <a:spcPts val="500"/>
              </a:spcBef>
              <a:spcAft>
                <a:spcPts val="0"/>
              </a:spcAft>
              <a:buSzPts val="1700"/>
              <a:buNone/>
              <a:defRPr sz="1700"/>
            </a:lvl4pPr>
            <a:lvl5pPr indent="-228600" lvl="4" marL="2286000" rtl="0" algn="l">
              <a:spcBef>
                <a:spcPts val="500"/>
              </a:spcBef>
              <a:spcAft>
                <a:spcPts val="0"/>
              </a:spcAft>
              <a:buSzPts val="1700"/>
              <a:buNone/>
              <a:defRPr sz="1700"/>
            </a:lvl5pPr>
            <a:lvl6pPr indent="-228600" lvl="5" marL="2743200" rtl="0" algn="l">
              <a:spcBef>
                <a:spcPts val="500"/>
              </a:spcBef>
              <a:spcAft>
                <a:spcPts val="0"/>
              </a:spcAft>
              <a:buSzPts val="1700"/>
              <a:buNone/>
              <a:defRPr sz="1700"/>
            </a:lvl6pPr>
            <a:lvl7pPr indent="-228600" lvl="6" marL="3200400" rtl="0" algn="l">
              <a:spcBef>
                <a:spcPts val="500"/>
              </a:spcBef>
              <a:spcAft>
                <a:spcPts val="0"/>
              </a:spcAft>
              <a:buSzPts val="1700"/>
              <a:buNone/>
              <a:defRPr sz="1700"/>
            </a:lvl7pPr>
            <a:lvl8pPr indent="-228600" lvl="7" marL="3657600" rtl="0" algn="l">
              <a:spcBef>
                <a:spcPts val="500"/>
              </a:spcBef>
              <a:spcAft>
                <a:spcPts val="0"/>
              </a:spcAft>
              <a:buSzPts val="1700"/>
              <a:buNone/>
              <a:defRPr sz="1700"/>
            </a:lvl8pPr>
            <a:lvl9pPr indent="-228600" lvl="8" marL="4114800" rtl="0" algn="l">
              <a:spcBef>
                <a:spcPts val="500"/>
              </a:spcBef>
              <a:spcAft>
                <a:spcPts val="0"/>
              </a:spcAft>
              <a:buSzPts val="1700"/>
              <a:buNone/>
              <a:defRPr sz="17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de" type="blank">
  <p:cSld name="BLANK">
    <p:spTree>
      <p:nvGrpSpPr>
        <p:cNvPr id="21" name="Shape 21"/>
        <p:cNvGrpSpPr/>
        <p:nvPr/>
      </p:nvGrpSpPr>
      <p:grpSpPr>
        <a:xfrm>
          <a:off x="0" y="0"/>
          <a:ext cx="0" cy="0"/>
          <a:chOff x="0" y="0"/>
          <a:chExt cx="0" cy="0"/>
        </a:xfrm>
      </p:grpSpPr>
      <p:pic>
        <p:nvPicPr>
          <p:cNvPr id="22" name="Google Shape;22;p8"/>
          <p:cNvPicPr preferRelativeResize="0"/>
          <p:nvPr/>
        </p:nvPicPr>
        <p:blipFill rotWithShape="1">
          <a:blip r:embed="rId2">
            <a:alphaModFix/>
          </a:blip>
          <a:srcRect b="0" l="0" r="0" t="0"/>
          <a:stretch/>
        </p:blipFill>
        <p:spPr>
          <a:xfrm>
            <a:off x="7402628" y="6366326"/>
            <a:ext cx="2360134" cy="326898"/>
          </a:xfrm>
          <a:prstGeom prst="rect">
            <a:avLst/>
          </a:prstGeom>
          <a:noFill/>
          <a:ln>
            <a:noFill/>
          </a:ln>
        </p:spPr>
      </p:pic>
      <p:pic>
        <p:nvPicPr>
          <p:cNvPr id="23" name="Google Shape;23;p8"/>
          <p:cNvPicPr preferRelativeResize="0"/>
          <p:nvPr/>
        </p:nvPicPr>
        <p:blipFill rotWithShape="1">
          <a:blip r:embed="rId3">
            <a:alphaModFix/>
          </a:blip>
          <a:srcRect b="0" l="0" r="0" t="0"/>
          <a:stretch/>
        </p:blipFill>
        <p:spPr>
          <a:xfrm>
            <a:off x="10370504" y="6338453"/>
            <a:ext cx="1587598" cy="383022"/>
          </a:xfrm>
          <a:prstGeom prst="rect">
            <a:avLst/>
          </a:prstGeom>
          <a:noFill/>
          <a:ln>
            <a:noFill/>
          </a:ln>
        </p:spPr>
      </p:pic>
      <p:cxnSp>
        <p:nvCxnSpPr>
          <p:cNvPr id="24" name="Google Shape;24;p8"/>
          <p:cNvCxnSpPr/>
          <p:nvPr/>
        </p:nvCxnSpPr>
        <p:spPr>
          <a:xfrm flipH="1">
            <a:off x="10032411" y="6380723"/>
            <a:ext cx="1" cy="306444"/>
          </a:xfrm>
          <a:prstGeom prst="straightConnector1">
            <a:avLst/>
          </a:prstGeom>
          <a:noFill/>
          <a:ln cap="flat" cmpd="sng" w="9525">
            <a:solidFill>
              <a:schemeClr val="dk1"/>
            </a:solidFill>
            <a:prstDash val="solid"/>
            <a:miter lim="800000"/>
            <a:headEnd len="sm" w="sm" type="none"/>
            <a:tailEnd len="sm" w="sm" type="none"/>
          </a:ln>
        </p:spPr>
      </p:cxnSp>
      <p:sp>
        <p:nvSpPr>
          <p:cNvPr id="25" name="Google Shape;25;p8"/>
          <p:cNvSpPr/>
          <p:nvPr/>
        </p:nvSpPr>
        <p:spPr>
          <a:xfrm>
            <a:off x="0" y="0"/>
            <a:ext cx="12192000" cy="6070600"/>
          </a:xfrm>
          <a:prstGeom prst="rect">
            <a:avLst/>
          </a:prstGeom>
          <a:solidFill>
            <a:srgbClr val="0043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 name="Google Shape;26;p8"/>
          <p:cNvPicPr preferRelativeResize="0"/>
          <p:nvPr/>
        </p:nvPicPr>
        <p:blipFill rotWithShape="1">
          <a:blip r:embed="rId4">
            <a:alphaModFix amt="12000"/>
          </a:blip>
          <a:srcRect b="12172" l="-447" r="446" t="-2322"/>
          <a:stretch/>
        </p:blipFill>
        <p:spPr>
          <a:xfrm rot="10800000">
            <a:off x="0" y="0"/>
            <a:ext cx="12192000" cy="58769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p:cSld name="1_Diapositive de titre">
    <p:spTree>
      <p:nvGrpSpPr>
        <p:cNvPr id="27" name="Shape 27"/>
        <p:cNvGrpSpPr/>
        <p:nvPr/>
      </p:nvGrpSpPr>
      <p:grpSpPr>
        <a:xfrm>
          <a:off x="0" y="0"/>
          <a:ext cx="0" cy="0"/>
          <a:chOff x="0" y="0"/>
          <a:chExt cx="0" cy="0"/>
        </a:xfrm>
      </p:grpSpPr>
      <p:pic>
        <p:nvPicPr>
          <p:cNvPr id="28" name="Google Shape;28;p9"/>
          <p:cNvPicPr preferRelativeResize="0"/>
          <p:nvPr/>
        </p:nvPicPr>
        <p:blipFill rotWithShape="1">
          <a:blip r:embed="rId2">
            <a:alphaModFix/>
          </a:blip>
          <a:srcRect b="0" l="0" r="0" t="0"/>
          <a:stretch/>
        </p:blipFill>
        <p:spPr>
          <a:xfrm>
            <a:off x="10493675" y="6459537"/>
            <a:ext cx="1498379" cy="207538"/>
          </a:xfrm>
          <a:prstGeom prst="rect">
            <a:avLst/>
          </a:prstGeom>
          <a:noFill/>
          <a:ln>
            <a:noFill/>
          </a:ln>
        </p:spPr>
      </p:pic>
      <p:sp>
        <p:nvSpPr>
          <p:cNvPr id="29" name="Google Shape;29;p9"/>
          <p:cNvSpPr/>
          <p:nvPr/>
        </p:nvSpPr>
        <p:spPr>
          <a:xfrm>
            <a:off x="0" y="0"/>
            <a:ext cx="12192000" cy="859899"/>
          </a:xfrm>
          <a:prstGeom prst="rect">
            <a:avLst/>
          </a:prstGeom>
          <a:solidFill>
            <a:srgbClr val="0043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Vide">
    <p:spTree>
      <p:nvGrpSpPr>
        <p:cNvPr id="30" name="Shape 30"/>
        <p:cNvGrpSpPr/>
        <p:nvPr/>
      </p:nvGrpSpPr>
      <p:grpSpPr>
        <a:xfrm>
          <a:off x="0" y="0"/>
          <a:ext cx="0" cy="0"/>
          <a:chOff x="0" y="0"/>
          <a:chExt cx="0" cy="0"/>
        </a:xfrm>
      </p:grpSpPr>
      <p:pic>
        <p:nvPicPr>
          <p:cNvPr id="31" name="Google Shape;31;p10"/>
          <p:cNvPicPr preferRelativeResize="0"/>
          <p:nvPr/>
        </p:nvPicPr>
        <p:blipFill rotWithShape="1">
          <a:blip r:embed="rId2">
            <a:alphaModFix/>
          </a:blip>
          <a:srcRect b="0" l="0" r="0" t="0"/>
          <a:stretch/>
        </p:blipFill>
        <p:spPr>
          <a:xfrm>
            <a:off x="7402628" y="6366326"/>
            <a:ext cx="2360134" cy="326898"/>
          </a:xfrm>
          <a:prstGeom prst="rect">
            <a:avLst/>
          </a:prstGeom>
          <a:noFill/>
          <a:ln>
            <a:noFill/>
          </a:ln>
        </p:spPr>
      </p:pic>
      <p:pic>
        <p:nvPicPr>
          <p:cNvPr id="32" name="Google Shape;32;p10"/>
          <p:cNvPicPr preferRelativeResize="0"/>
          <p:nvPr/>
        </p:nvPicPr>
        <p:blipFill rotWithShape="1">
          <a:blip r:embed="rId3">
            <a:alphaModFix/>
          </a:blip>
          <a:srcRect b="0" l="0" r="0" t="0"/>
          <a:stretch/>
        </p:blipFill>
        <p:spPr>
          <a:xfrm>
            <a:off x="10370504" y="6338453"/>
            <a:ext cx="1587598" cy="383022"/>
          </a:xfrm>
          <a:prstGeom prst="rect">
            <a:avLst/>
          </a:prstGeom>
          <a:noFill/>
          <a:ln>
            <a:noFill/>
          </a:ln>
        </p:spPr>
      </p:pic>
      <p:cxnSp>
        <p:nvCxnSpPr>
          <p:cNvPr id="33" name="Google Shape;33;p10"/>
          <p:cNvCxnSpPr/>
          <p:nvPr/>
        </p:nvCxnSpPr>
        <p:spPr>
          <a:xfrm flipH="1">
            <a:off x="10032411" y="6380723"/>
            <a:ext cx="1" cy="306444"/>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e de titre">
  <p:cSld name="2_Diapositive de titre">
    <p:spTree>
      <p:nvGrpSpPr>
        <p:cNvPr id="34" name="Shape 34"/>
        <p:cNvGrpSpPr/>
        <p:nvPr/>
      </p:nvGrpSpPr>
      <p:grpSpPr>
        <a:xfrm>
          <a:off x="0" y="0"/>
          <a:ext cx="0" cy="0"/>
          <a:chOff x="0" y="0"/>
          <a:chExt cx="0" cy="0"/>
        </a:xfrm>
      </p:grpSpPr>
      <p:pic>
        <p:nvPicPr>
          <p:cNvPr id="35" name="Google Shape;35;p11"/>
          <p:cNvPicPr preferRelativeResize="0"/>
          <p:nvPr/>
        </p:nvPicPr>
        <p:blipFill rotWithShape="1">
          <a:blip r:embed="rId2">
            <a:alphaModFix/>
          </a:blip>
          <a:srcRect b="0" l="0" r="0" t="0"/>
          <a:stretch/>
        </p:blipFill>
        <p:spPr>
          <a:xfrm>
            <a:off x="10493675" y="6459537"/>
            <a:ext cx="1498379" cy="2075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36" name="Shape 36"/>
        <p:cNvGrpSpPr/>
        <p:nvPr/>
      </p:nvGrpSpPr>
      <p:grpSpPr>
        <a:xfrm>
          <a:off x="0" y="0"/>
          <a:ext cx="0" cy="0"/>
          <a:chOff x="0" y="0"/>
          <a:chExt cx="0" cy="0"/>
        </a:xfrm>
      </p:grpSpPr>
      <p:sp>
        <p:nvSpPr>
          <p:cNvPr id="37" name="Google Shape;37;p12"/>
          <p:cNvSpPr/>
          <p:nvPr/>
        </p:nvSpPr>
        <p:spPr>
          <a:xfrm>
            <a:off x="3431569" y="0"/>
            <a:ext cx="8760431" cy="6857999"/>
          </a:xfrm>
          <a:prstGeom prst="rect">
            <a:avLst/>
          </a:prstGeom>
          <a:solidFill>
            <a:srgbClr val="0043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Calibri"/>
              <a:ea typeface="Calibri"/>
              <a:cs typeface="Calibri"/>
              <a:sym typeface="Calibri"/>
            </a:endParaRPr>
          </a:p>
        </p:txBody>
      </p:sp>
      <p:pic>
        <p:nvPicPr>
          <p:cNvPr id="38" name="Google Shape;38;p12"/>
          <p:cNvPicPr preferRelativeResize="0"/>
          <p:nvPr/>
        </p:nvPicPr>
        <p:blipFill rotWithShape="1">
          <a:blip r:embed="rId2">
            <a:alphaModFix/>
          </a:blip>
          <a:srcRect b="0" l="0" r="0" t="0"/>
          <a:stretch/>
        </p:blipFill>
        <p:spPr>
          <a:xfrm>
            <a:off x="199837" y="6077597"/>
            <a:ext cx="2513618" cy="591440"/>
          </a:xfrm>
          <a:prstGeom prst="rect">
            <a:avLst/>
          </a:prstGeom>
          <a:noFill/>
          <a:ln>
            <a:noFill/>
          </a:ln>
        </p:spPr>
      </p:pic>
      <p:pic>
        <p:nvPicPr>
          <p:cNvPr id="39" name="Google Shape;39;p12"/>
          <p:cNvPicPr preferRelativeResize="0"/>
          <p:nvPr/>
        </p:nvPicPr>
        <p:blipFill rotWithShape="1">
          <a:blip r:embed="rId3">
            <a:alphaModFix amt="12000"/>
          </a:blip>
          <a:srcRect b="17816" l="28145" r="0" t="0"/>
          <a:stretch/>
        </p:blipFill>
        <p:spPr>
          <a:xfrm>
            <a:off x="3428018" y="1500474"/>
            <a:ext cx="8760432" cy="5357525"/>
          </a:xfrm>
          <a:prstGeom prst="rect">
            <a:avLst/>
          </a:prstGeom>
          <a:noFill/>
          <a:ln>
            <a:noFill/>
          </a:ln>
        </p:spPr>
      </p:pic>
      <p:pic>
        <p:nvPicPr>
          <p:cNvPr descr="Logo&#10;&#10;Description automatically generated" id="40" name="Google Shape;40;p12"/>
          <p:cNvPicPr preferRelativeResize="0"/>
          <p:nvPr/>
        </p:nvPicPr>
        <p:blipFill rotWithShape="1">
          <a:blip r:embed="rId4">
            <a:alphaModFix/>
          </a:blip>
          <a:srcRect b="0" l="0" r="0" t="0"/>
          <a:stretch/>
        </p:blipFill>
        <p:spPr>
          <a:xfrm>
            <a:off x="-95445" y="-350856"/>
            <a:ext cx="3714946" cy="26273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1" name="Shape 41"/>
        <p:cNvGrpSpPr/>
        <p:nvPr/>
      </p:nvGrpSpPr>
      <p:grpSpPr>
        <a:xfrm>
          <a:off x="0" y="0"/>
          <a:ext cx="0" cy="0"/>
          <a:chOff x="0" y="0"/>
          <a:chExt cx="0" cy="0"/>
        </a:xfrm>
      </p:grpSpPr>
      <p:sp>
        <p:nvSpPr>
          <p:cNvPr id="42" name="Google Shape;42;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0" name="Shape 50"/>
        <p:cNvGrpSpPr/>
        <p:nvPr/>
      </p:nvGrpSpPr>
      <p:grpSpPr>
        <a:xfrm>
          <a:off x="0" y="0"/>
          <a:ext cx="0" cy="0"/>
          <a:chOff x="0" y="0"/>
          <a:chExt cx="0" cy="0"/>
        </a:xfrm>
      </p:grpSpPr>
      <p:sp>
        <p:nvSpPr>
          <p:cNvPr id="51" name="Google Shape;5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5" name="Shape 55"/>
        <p:cNvGrpSpPr/>
        <p:nvPr/>
      </p:nvGrpSpPr>
      <p:grpSpPr>
        <a:xfrm>
          <a:off x="0" y="0"/>
          <a:ext cx="0" cy="0"/>
          <a:chOff x="0" y="0"/>
          <a:chExt cx="0" cy="0"/>
        </a:xfrm>
      </p:grpSpPr>
      <p:sp>
        <p:nvSpPr>
          <p:cNvPr id="56" name="Google Shape;5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doi.org/10.1109/HPCSim.2016.7568429" TargetMode="External"/><Relationship Id="rId5" Type="http://schemas.openxmlformats.org/officeDocument/2006/relationships/hyperlink" Target="https://doi.org/10.21105/joss.03049" TargetMode="External"/><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20.png"/><Relationship Id="rId13" Type="http://schemas.openxmlformats.org/officeDocument/2006/relationships/image" Target="../media/image22.png"/><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arth.bsc.es/gitlab/es/autosubmit" TargetMode="External"/><Relationship Id="rId4" Type="http://schemas.openxmlformats.org/officeDocument/2006/relationships/hyperlink" Target="mailto:support-autosubmit@bsc.es" TargetMode="External"/><Relationship Id="rId5" Type="http://schemas.openxmlformats.org/officeDocument/2006/relationships/hyperlink" Target="https://autosubmitgui.bsc.es/presentation/" TargetMode="External"/><Relationship Id="rId6" Type="http://schemas.openxmlformats.org/officeDocument/2006/relationships/hyperlink" Target="https://teams.microsoft.com/_?tenantId=3d82bbb3-068b-4359-8fd8-4bc494e79a17#/conversations/WP5?threadId=19:059182519fe74b3fafdd248cd01570e3@thread.tacv2&amp;ctx=channe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hyperlink" Target="https://autosubmit.readthedocs.io/en/master/userguide/create/index.html#create-new-experi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utosubmit.readthedocs.io/en/master/userguide/configure/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autosubmit.readthedocs.io/en/master/userguide/configure/index.html#how-to-configure-experiments" TargetMode="External"/><Relationship Id="rId4" Type="http://schemas.openxmlformats.org/officeDocument/2006/relationships/hyperlink" Target="https://autosubmit.readthedocs.io/en/master/userguide/run/index.html#running-experimen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utosubmit.readthedocs.io/en/master/userguide/configure/index.html#how-to-configure-experiments" TargetMode="External"/><Relationship Id="rId4" Type="http://schemas.openxmlformats.org/officeDocument/2006/relationships/hyperlink" Target="https://autosubmit.readthedocs.io/en/master/userguide/run/index.html#running-experiments" TargetMode="External"/><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autosubmit.readthedocs.io/en/master/userguide/configure/index.html#how-to-configure-experiments" TargetMode="External"/><Relationship Id="rId4" Type="http://schemas.openxmlformats.org/officeDocument/2006/relationships/hyperlink" Target="https://autosubmit.readthedocs.io/en/master/userguide/run/index.html#running-experiments" TargetMode="External"/><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hyperlink" Target="https://autosubmit.readthedocs.io/en/master/userguide/monitor_and_check/index.html#how-to-monitor-an-experim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earth.bsc.es/gitlab/es/autosubmit/-/merge_requests/342/diffs" TargetMode="External"/><Relationship Id="rId4" Type="http://schemas.openxmlformats.org/officeDocument/2006/relationships/hyperlink" Target="https://autosubmit.readthedocs.io/en/master/userguide/variables.html" TargetMode="External"/><Relationship Id="rId5" Type="http://schemas.openxmlformats.org/officeDocument/2006/relationships/hyperlink" Target="https://autosubmit.readthedocs.io/en/master/userguide/configure/develop_a_project.html#developing-a-projec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earth.bsc.es/gitlab/es/autosubmit/-/merge_requests/342/diffs" TargetMode="External"/><Relationship Id="rId4" Type="http://schemas.openxmlformats.org/officeDocument/2006/relationships/hyperlink" Target="https://autosubmit.readthedocs.io/en/master/userguide/variables.html" TargetMode="External"/><Relationship Id="rId5" Type="http://schemas.openxmlformats.org/officeDocument/2006/relationships/hyperlink" Target="https://autosubmit.readthedocs.io/en/master/userguide/configure/develop_a_project.html#developing-a-projec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earth.bsc.es/gitlab/es/autosubmit/-/merge_requests/342/diffs" TargetMode="Externa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autosubmit.readthedocs.io/en/master/qstartguide/index.html#pre-requisit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autosubmit.readthedocs.io/en/master/userguide/configure/develop_a_project.html#detailed-platform-configur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autosubmit.readthedocs.io/en/master/userguide/configure/index.html#how-to-add-a-new-platform"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hyperlink" Target="https://autosubmit.readthedocs.io/en/master/userguide/configure/index.html#how-to-add-a-new-platfor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autosubmit.readthedocs.io/en/master/troubleshooting/error-code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0.png"/><Relationship Id="rId4" Type="http://schemas.openxmlformats.org/officeDocument/2006/relationships/hyperlink" Target="https://autosubmit.readthedocs.io/en/master/troubleshooting/error-code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autosubmit.readthedocs.io/en/master/troubleshooting/error-code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earth.bsc.es/gitlab/es/autosubmit/-/issues" TargetMode="External"/><Relationship Id="rId4" Type="http://schemas.openxmlformats.org/officeDocument/2006/relationships/hyperlink" Target="https://teams.microsoft.com/_?tenantId=3d82bbb3-068b-4359-8fd8-4bc494e79a17#/conversations/WP5?threadId=19:059182519fe74b3fafdd248cd01570e3@thread.tacv2&amp;ctx=channel" TargetMode="External"/><Relationship Id="rId5" Type="http://schemas.openxmlformats.org/officeDocument/2006/relationships/hyperlink" Target="mailto:support-autosubmit@bsc.es" TargetMode="External"/><Relationship Id="rId6" Type="http://schemas.openxmlformats.org/officeDocument/2006/relationships/hyperlink" Target="https://autosubmit.readthedocs.io/en/master/troubleshooting/error-code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1.png"/><Relationship Id="rId4" Type="http://schemas.openxmlformats.org/officeDocument/2006/relationships/hyperlink" Target="https://autosubmit.readthedocs.io/en/master/userguide/create/index.html#create-new-experimen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autosubmit.readthedocs.io/en/master/userguide/configure/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5500574" y="1983257"/>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3600">
                <a:solidFill>
                  <a:srgbClr val="FFFFFF"/>
                </a:solidFill>
              </a:rPr>
              <a:t>EDITO-Model Lab - VOML Co-design technical meeting</a:t>
            </a:r>
            <a:endParaRPr/>
          </a:p>
          <a:p>
            <a:pPr indent="0" lvl="0" marL="0" marR="0" rtl="0" algn="l">
              <a:spcBef>
                <a:spcPts val="0"/>
              </a:spcBef>
              <a:spcAft>
                <a:spcPts val="0"/>
              </a:spcAft>
              <a:buNone/>
            </a:pPr>
            <a:r>
              <a:rPr lang="fr-FR" sz="3600">
                <a:solidFill>
                  <a:srgbClr val="FFFFFF"/>
                </a:solidFill>
              </a:rPr>
              <a:t>Oct</a:t>
            </a:r>
            <a:r>
              <a:rPr b="0" i="0" lang="fr-FR" sz="3600" u="none" cap="none" strike="noStrike">
                <a:solidFill>
                  <a:srgbClr val="FFFFFF"/>
                </a:solidFill>
                <a:latin typeface="Arial"/>
                <a:ea typeface="Arial"/>
                <a:cs typeface="Arial"/>
                <a:sym typeface="Arial"/>
              </a:rPr>
              <a:t> 2023</a:t>
            </a:r>
            <a:endParaRPr b="0" i="0" sz="3600" u="none" cap="none" strike="noStrike">
              <a:solidFill>
                <a:srgbClr val="FFFFFF"/>
              </a:solidFill>
              <a:latin typeface="Arial"/>
              <a:ea typeface="Arial"/>
              <a:cs typeface="Arial"/>
              <a:sym typeface="Arial"/>
            </a:endParaRPr>
          </a:p>
          <a:p>
            <a:pPr indent="0" lvl="0" marL="0" rtl="0" algn="l">
              <a:spcBef>
                <a:spcPts val="0"/>
              </a:spcBef>
              <a:spcAft>
                <a:spcPts val="0"/>
              </a:spcAft>
              <a:buClr>
                <a:schemeClr val="dk1"/>
              </a:buClr>
              <a:buFont typeface="Arial"/>
              <a:buNone/>
            </a:pPr>
            <a:r>
              <a:rPr lang="fr-FR" sz="2800">
                <a:solidFill>
                  <a:schemeClr val="lt1"/>
                </a:solidFill>
              </a:rPr>
              <a:t>T5.2 Back-end architecture</a:t>
            </a:r>
            <a:endParaRPr sz="2800">
              <a:solidFill>
                <a:schemeClr val="lt1"/>
              </a:solidFill>
            </a:endParaRPr>
          </a:p>
          <a:p>
            <a:pPr indent="0" lvl="0" marL="0" marR="0" rtl="0" algn="l">
              <a:spcBef>
                <a:spcPts val="0"/>
              </a:spcBef>
              <a:spcAft>
                <a:spcPts val="0"/>
              </a:spcAft>
              <a:buNone/>
            </a:pPr>
            <a:r>
              <a:t/>
            </a:r>
            <a:endParaRPr sz="3600">
              <a:solidFill>
                <a:srgbClr val="FFFFFF"/>
              </a:solidFill>
            </a:endParaRPr>
          </a:p>
        </p:txBody>
      </p:sp>
      <p:sp>
        <p:nvSpPr>
          <p:cNvPr id="92" name="Google Shape;92;p1"/>
          <p:cNvSpPr txBox="1"/>
          <p:nvPr/>
        </p:nvSpPr>
        <p:spPr>
          <a:xfrm>
            <a:off x="5500574" y="4470559"/>
            <a:ext cx="52077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chemeClr val="lt1"/>
                </a:solidFill>
              </a:rPr>
              <a:t>Miguel Castrillo, Daniel Beltrán, Bruno P. Kinoshita</a:t>
            </a:r>
            <a:endParaRPr b="1" sz="1600">
              <a:solidFill>
                <a:schemeClr val="lt1"/>
              </a:solidFill>
              <a:latin typeface="Arial"/>
              <a:ea typeface="Arial"/>
              <a:cs typeface="Arial"/>
              <a:sym typeface="Arial"/>
            </a:endParaRPr>
          </a:p>
          <a:p>
            <a:pPr indent="0" lvl="0" marL="0" marR="0" rtl="0" algn="l">
              <a:spcBef>
                <a:spcPts val="0"/>
              </a:spcBef>
              <a:spcAft>
                <a:spcPts val="0"/>
              </a:spcAft>
              <a:buNone/>
            </a:pPr>
            <a:r>
              <a:rPr lang="fr-FR" sz="1600">
                <a:solidFill>
                  <a:schemeClr val="lt1"/>
                </a:solidFill>
              </a:rPr>
              <a:t>Barcelona Supercomputing Center</a:t>
            </a:r>
            <a:r>
              <a:rPr lang="fr-FR" sz="1600">
                <a:solidFill>
                  <a:schemeClr val="lt1"/>
                </a:solidFill>
                <a:latin typeface="Arial"/>
                <a:ea typeface="Arial"/>
                <a:cs typeface="Arial"/>
                <a:sym typeface="Arial"/>
              </a:rPr>
              <a:t> </a:t>
            </a:r>
            <a:endParaRPr/>
          </a:p>
        </p:txBody>
      </p:sp>
      <p:cxnSp>
        <p:nvCxnSpPr>
          <p:cNvPr id="93" name="Google Shape;93;p1"/>
          <p:cNvCxnSpPr/>
          <p:nvPr/>
        </p:nvCxnSpPr>
        <p:spPr>
          <a:xfrm rot="10800000">
            <a:off x="5602797" y="4281132"/>
            <a:ext cx="24606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908aca59a5_0_356"/>
          <p:cNvSpPr txBox="1"/>
          <p:nvPr/>
        </p:nvSpPr>
        <p:spPr>
          <a:xfrm>
            <a:off x="228600" y="152400"/>
            <a:ext cx="11900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fr-FR" sz="3200">
                <a:solidFill>
                  <a:schemeClr val="lt1"/>
                </a:solidFill>
              </a:rPr>
              <a:t>The workflow manager</a:t>
            </a:r>
            <a:endParaRPr sz="3200">
              <a:solidFill>
                <a:schemeClr val="lt1"/>
              </a:solidFill>
            </a:endParaRPr>
          </a:p>
        </p:txBody>
      </p:sp>
      <p:pic>
        <p:nvPicPr>
          <p:cNvPr id="172" name="Google Shape;172;g2908aca59a5_0_356"/>
          <p:cNvPicPr preferRelativeResize="0"/>
          <p:nvPr/>
        </p:nvPicPr>
        <p:blipFill rotWithShape="1">
          <a:blip r:embed="rId3">
            <a:alphaModFix/>
          </a:blip>
          <a:srcRect b="71776" l="0" r="0" t="0"/>
          <a:stretch/>
        </p:blipFill>
        <p:spPr>
          <a:xfrm>
            <a:off x="4710099" y="-6625"/>
            <a:ext cx="2384877" cy="777477"/>
          </a:xfrm>
          <a:prstGeom prst="rect">
            <a:avLst/>
          </a:prstGeom>
          <a:noFill/>
          <a:ln>
            <a:noFill/>
          </a:ln>
        </p:spPr>
      </p:pic>
      <p:sp>
        <p:nvSpPr>
          <p:cNvPr id="173" name="Google Shape;173;g2908aca59a5_0_356"/>
          <p:cNvSpPr/>
          <p:nvPr/>
        </p:nvSpPr>
        <p:spPr>
          <a:xfrm rot="10800000">
            <a:off x="445600" y="1688250"/>
            <a:ext cx="6279600" cy="3888900"/>
          </a:xfrm>
          <a:prstGeom prst="snip1Rect">
            <a:avLst>
              <a:gd fmla="val 0" name="adj"/>
            </a:avLst>
          </a:prstGeom>
          <a:solidFill>
            <a:srgbClr val="F3F3F3"/>
          </a:solidFill>
          <a:ln cap="flat" cmpd="sng" w="12700">
            <a:solidFill>
              <a:srgbClr val="FFFFFF"/>
            </a:solidFill>
            <a:prstDash val="solid"/>
            <a:miter lim="800000"/>
            <a:headEnd len="sm" w="sm" type="none"/>
            <a:tailEnd len="sm" w="sm" type="none"/>
          </a:ln>
          <a:effectLst>
            <a:outerShdw blurRad="40005" rotWithShape="0" algn="ctr" dir="5400000" dist="12700">
              <a:srgbClr val="000000">
                <a:alpha val="2471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5B9BD5"/>
              </a:solidFill>
              <a:latin typeface="Calibri"/>
              <a:ea typeface="Calibri"/>
              <a:cs typeface="Calibri"/>
              <a:sym typeface="Calibri"/>
            </a:endParaRPr>
          </a:p>
        </p:txBody>
      </p:sp>
      <p:sp>
        <p:nvSpPr>
          <p:cNvPr id="174" name="Google Shape;174;g2908aca59a5_0_356"/>
          <p:cNvSpPr txBox="1"/>
          <p:nvPr/>
        </p:nvSpPr>
        <p:spPr>
          <a:xfrm>
            <a:off x="540475" y="1772100"/>
            <a:ext cx="2277300" cy="17574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300"/>
              <a:buFont typeface="Arial"/>
              <a:buNone/>
            </a:pPr>
            <a:r>
              <a:rPr b="1" i="0" lang="fr-FR" sz="1300" u="none" cap="none" strike="noStrike">
                <a:solidFill>
                  <a:srgbClr val="005390"/>
                </a:solidFill>
                <a:latin typeface="Calibri"/>
                <a:ea typeface="Calibri"/>
                <a:cs typeface="Calibri"/>
                <a:sym typeface="Calibri"/>
              </a:rPr>
              <a:t>Automatization</a:t>
            </a:r>
            <a:endParaRPr b="1" i="0" sz="1300" u="none" cap="none" strike="noStrike">
              <a:solidFill>
                <a:srgbClr val="005390"/>
              </a:solidFill>
              <a:latin typeface="Calibri"/>
              <a:ea typeface="Calibri"/>
              <a:cs typeface="Calibri"/>
              <a:sym typeface="Calibri"/>
            </a:endParaRPr>
          </a:p>
          <a:p>
            <a:pPr indent="0" lvl="0" marL="0" marR="0" rtl="0" algn="l">
              <a:lnSpc>
                <a:spcPct val="100000"/>
              </a:lnSpc>
              <a:spcBef>
                <a:spcPts val="1100"/>
              </a:spcBef>
              <a:spcAft>
                <a:spcPts val="0"/>
              </a:spcAft>
              <a:buNone/>
            </a:pPr>
            <a:r>
              <a:rPr b="1" lang="fr-FR" sz="1100">
                <a:solidFill>
                  <a:srgbClr val="005390"/>
                </a:solidFill>
                <a:latin typeface="Calibri"/>
                <a:ea typeface="Calibri"/>
                <a:cs typeface="Calibri"/>
                <a:sym typeface="Calibri"/>
              </a:rPr>
              <a:t>High-level</a:t>
            </a:r>
            <a:r>
              <a:rPr b="0" i="0" lang="fr-FR" sz="1100" u="none" cap="none" strike="noStrike">
                <a:solidFill>
                  <a:srgbClr val="005390"/>
                </a:solidFill>
                <a:latin typeface="Calibri"/>
                <a:ea typeface="Calibri"/>
                <a:cs typeface="Calibri"/>
                <a:sym typeface="Calibri"/>
              </a:rPr>
              <a:t> w</a:t>
            </a:r>
            <a:r>
              <a:rPr lang="fr-FR" sz="1100">
                <a:solidFill>
                  <a:srgbClr val="005390"/>
                </a:solidFill>
                <a:latin typeface="Calibri"/>
                <a:ea typeface="Calibri"/>
                <a:cs typeface="Calibri"/>
                <a:sym typeface="Calibri"/>
              </a:rPr>
              <a:t>ork</a:t>
            </a:r>
            <a:r>
              <a:rPr b="0" i="0" lang="fr-FR" sz="1100" u="none" cap="none" strike="noStrike">
                <a:solidFill>
                  <a:srgbClr val="005390"/>
                </a:solidFill>
                <a:latin typeface="Calibri"/>
                <a:ea typeface="Calibri"/>
                <a:cs typeface="Calibri"/>
                <a:sym typeface="Calibri"/>
              </a:rPr>
              <a:t>flow definition</a:t>
            </a:r>
            <a:endParaRPr b="0"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0"/>
              </a:spcAft>
              <a:buNone/>
            </a:pPr>
            <a:r>
              <a:rPr lang="fr-FR" sz="1100">
                <a:solidFill>
                  <a:srgbClr val="005390"/>
                </a:solidFill>
                <a:latin typeface="Calibri"/>
                <a:ea typeface="Calibri"/>
                <a:cs typeface="Calibri"/>
                <a:sym typeface="Calibri"/>
              </a:rPr>
              <a:t>B</a:t>
            </a:r>
            <a:r>
              <a:rPr b="0" i="0" lang="fr-FR" sz="1100" u="none" cap="none" strike="noStrike">
                <a:solidFill>
                  <a:srgbClr val="005390"/>
                </a:solidFill>
                <a:latin typeface="Calibri"/>
                <a:ea typeface="Calibri"/>
                <a:cs typeface="Calibri"/>
                <a:sym typeface="Calibri"/>
              </a:rPr>
              <a:t>ased on task </a:t>
            </a:r>
            <a:r>
              <a:rPr b="1" i="0" lang="fr-FR" sz="1100" u="none" cap="none" strike="noStrike">
                <a:solidFill>
                  <a:srgbClr val="005390"/>
                </a:solidFill>
                <a:latin typeface="Calibri"/>
                <a:ea typeface="Calibri"/>
                <a:cs typeface="Calibri"/>
                <a:sym typeface="Calibri"/>
              </a:rPr>
              <a:t>dependencies</a:t>
            </a:r>
            <a:endParaRPr b="1"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0"/>
              </a:spcAft>
              <a:buNone/>
            </a:pPr>
            <a:r>
              <a:rPr lang="fr-FR" sz="1100">
                <a:solidFill>
                  <a:srgbClr val="005390"/>
                </a:solidFill>
                <a:latin typeface="Calibri"/>
                <a:ea typeface="Calibri"/>
                <a:cs typeface="Calibri"/>
                <a:sym typeface="Calibri"/>
              </a:rPr>
              <a:t>S</a:t>
            </a:r>
            <a:r>
              <a:rPr b="0" i="0" lang="fr-FR" sz="1100" u="none" cap="none" strike="noStrike">
                <a:solidFill>
                  <a:srgbClr val="005390"/>
                </a:solidFill>
                <a:latin typeface="Calibri"/>
                <a:ea typeface="Calibri"/>
                <a:cs typeface="Calibri"/>
                <a:sym typeface="Calibri"/>
              </a:rPr>
              <a:t>eamless</a:t>
            </a:r>
            <a:r>
              <a:rPr lang="fr-FR" sz="1100">
                <a:solidFill>
                  <a:srgbClr val="005390"/>
                </a:solidFill>
                <a:latin typeface="Calibri"/>
                <a:ea typeface="Calibri"/>
                <a:cs typeface="Calibri"/>
                <a:sym typeface="Calibri"/>
              </a:rPr>
              <a:t> communication</a:t>
            </a:r>
            <a:r>
              <a:rPr b="0" i="0" lang="fr-FR" sz="1100" u="none" cap="none" strike="noStrike">
                <a:solidFill>
                  <a:srgbClr val="005390"/>
                </a:solidFill>
                <a:latin typeface="Calibri"/>
                <a:ea typeface="Calibri"/>
                <a:cs typeface="Calibri"/>
                <a:sym typeface="Calibri"/>
              </a:rPr>
              <a:t> with remote job </a:t>
            </a:r>
            <a:r>
              <a:rPr b="1" i="0" lang="fr-FR" sz="1100" u="none" cap="none" strike="noStrike">
                <a:solidFill>
                  <a:srgbClr val="005390"/>
                </a:solidFill>
                <a:latin typeface="Calibri"/>
                <a:ea typeface="Calibri"/>
                <a:cs typeface="Calibri"/>
                <a:sym typeface="Calibri"/>
              </a:rPr>
              <a:t>scheduler</a:t>
            </a:r>
            <a:endParaRPr b="1"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1000"/>
              </a:spcAft>
              <a:buNone/>
            </a:pPr>
            <a:r>
              <a:rPr b="0" i="0" lang="fr-FR" sz="1100" u="none" cap="none" strike="noStrike">
                <a:solidFill>
                  <a:srgbClr val="005390"/>
                </a:solidFill>
                <a:latin typeface="Calibri"/>
                <a:ea typeface="Calibri"/>
                <a:cs typeface="Calibri"/>
                <a:sym typeface="Calibri"/>
              </a:rPr>
              <a:t>Automatic </a:t>
            </a:r>
            <a:r>
              <a:rPr b="1" i="0" lang="fr-FR" sz="1100" u="none" cap="none" strike="noStrike">
                <a:solidFill>
                  <a:srgbClr val="005390"/>
                </a:solidFill>
                <a:latin typeface="Calibri"/>
                <a:ea typeface="Calibri"/>
                <a:cs typeface="Calibri"/>
                <a:sym typeface="Calibri"/>
              </a:rPr>
              <a:t>retries</a:t>
            </a:r>
            <a:r>
              <a:rPr b="0" i="0" lang="fr-FR" sz="1100" u="none" cap="none" strike="noStrike">
                <a:solidFill>
                  <a:srgbClr val="005390"/>
                </a:solidFill>
                <a:latin typeface="Calibri"/>
                <a:ea typeface="Calibri"/>
                <a:cs typeface="Calibri"/>
                <a:sym typeface="Calibri"/>
              </a:rPr>
              <a:t> in case of error</a:t>
            </a:r>
            <a:endParaRPr b="1" i="0" sz="1100" u="none" cap="none" strike="noStrike">
              <a:solidFill>
                <a:srgbClr val="005390"/>
              </a:solidFill>
              <a:latin typeface="Calibri"/>
              <a:ea typeface="Calibri"/>
              <a:cs typeface="Calibri"/>
              <a:sym typeface="Calibri"/>
            </a:endParaRPr>
          </a:p>
        </p:txBody>
      </p:sp>
      <p:sp>
        <p:nvSpPr>
          <p:cNvPr id="175" name="Google Shape;175;g2908aca59a5_0_356"/>
          <p:cNvSpPr txBox="1"/>
          <p:nvPr/>
        </p:nvSpPr>
        <p:spPr>
          <a:xfrm>
            <a:off x="348425" y="5687300"/>
            <a:ext cx="9590400" cy="109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FR" sz="1000" u="none" cap="none" strike="noStrike">
                <a:solidFill>
                  <a:srgbClr val="000000"/>
                </a:solidFill>
                <a:latin typeface="Arial"/>
                <a:ea typeface="Arial"/>
                <a:cs typeface="Arial"/>
                <a:sym typeface="Arial"/>
              </a:rPr>
              <a:t>D. Manubens-Gil, J. Vegas-Regidor, C. Prodhomme, O. Mula-Valls and F. J. Doblas-Reyes, (2016). “Seamless management of ensemble climate prediction experiments on HPC platforms”, 2016 International Conference on High Performance Computing &amp; Simulation (HPCS), Innsbruck, pp. 895-900. </a:t>
            </a:r>
            <a:r>
              <a:rPr b="0" i="0" lang="fr-FR" sz="1000" u="sng" cap="none" strike="noStrike">
                <a:solidFill>
                  <a:srgbClr val="0563C1"/>
                </a:solidFill>
                <a:latin typeface="Arial"/>
                <a:ea typeface="Arial"/>
                <a:cs typeface="Arial"/>
                <a:sym typeface="Arial"/>
                <a:hlinkClick r:id="rId4">
                  <a:extLst>
                    <a:ext uri="{A12FA001-AC4F-418D-AE19-62706E023703}">
                      <ahyp:hlinkClr val="tx"/>
                    </a:ext>
                  </a:extLst>
                </a:hlinkClick>
              </a:rPr>
              <a:t>https://doi.org/10.1109/HPCSim.2016.7568429</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1100"/>
              </a:spcBef>
              <a:spcAft>
                <a:spcPts val="0"/>
              </a:spcAft>
              <a:buClr>
                <a:srgbClr val="000000"/>
              </a:buClr>
              <a:buSzPts val="800"/>
              <a:buFont typeface="Arial"/>
              <a:buNone/>
            </a:pPr>
            <a:r>
              <a:rPr b="0" i="0" lang="fr-FR" sz="1000" u="none" cap="none" strike="noStrike">
                <a:solidFill>
                  <a:srgbClr val="000000"/>
                </a:solidFill>
                <a:latin typeface="Arial"/>
                <a:ea typeface="Arial"/>
                <a:cs typeface="Arial"/>
                <a:sym typeface="Arial"/>
              </a:rPr>
              <a:t>W. Uruchi, M. Castrillo and D. Beltrán, (2021). “Autosubmit GUI: A Javascript-based Graphical User Interface to Monitor Experiments Workflow Execution”, Journal of Open Source Software, 6(59), 3049. </a:t>
            </a:r>
            <a:r>
              <a:rPr b="0" i="0" lang="fr-FR" sz="1000" u="sng" cap="none" strike="noStrike">
                <a:solidFill>
                  <a:srgbClr val="0563C1"/>
                </a:solidFill>
                <a:latin typeface="Arial"/>
                <a:ea typeface="Arial"/>
                <a:cs typeface="Arial"/>
                <a:sym typeface="Arial"/>
                <a:hlinkClick r:id="rId5">
                  <a:extLst>
                    <a:ext uri="{A12FA001-AC4F-418D-AE19-62706E023703}">
                      <ahyp:hlinkClr val="tx"/>
                    </a:ext>
                  </a:extLst>
                </a:hlinkClick>
              </a:rPr>
              <a:t>https://doi.org/10.21105/joss.03049</a:t>
            </a:r>
            <a:endParaRPr b="0" i="0" sz="1000" u="none" cap="none" strike="noStrike">
              <a:solidFill>
                <a:srgbClr val="000000"/>
              </a:solidFill>
              <a:latin typeface="Arial"/>
              <a:ea typeface="Arial"/>
              <a:cs typeface="Arial"/>
              <a:sym typeface="Arial"/>
            </a:endParaRPr>
          </a:p>
        </p:txBody>
      </p:sp>
      <p:sp>
        <p:nvSpPr>
          <p:cNvPr id="176" name="Google Shape;176;g2908aca59a5_0_356"/>
          <p:cNvSpPr txBox="1"/>
          <p:nvPr/>
        </p:nvSpPr>
        <p:spPr>
          <a:xfrm>
            <a:off x="4613275" y="1764450"/>
            <a:ext cx="2207100" cy="24552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300"/>
              <a:buFont typeface="Arial"/>
              <a:buNone/>
            </a:pPr>
            <a:r>
              <a:rPr b="1" i="0" lang="fr-FR" sz="1300" u="none" cap="none" strike="noStrike">
                <a:solidFill>
                  <a:srgbClr val="005390"/>
                </a:solidFill>
                <a:latin typeface="Calibri"/>
                <a:ea typeface="Calibri"/>
                <a:cs typeface="Calibri"/>
                <a:sym typeface="Calibri"/>
              </a:rPr>
              <a:t>Efficiency</a:t>
            </a:r>
            <a:endParaRPr b="1" i="0" sz="1300" u="none" cap="none" strike="noStrike">
              <a:solidFill>
                <a:srgbClr val="005390"/>
              </a:solidFill>
              <a:latin typeface="Calibri"/>
              <a:ea typeface="Calibri"/>
              <a:cs typeface="Calibri"/>
              <a:sym typeface="Calibri"/>
            </a:endParaRPr>
          </a:p>
          <a:p>
            <a:pPr indent="0" lvl="0" marL="0" marR="0" rtl="0" algn="l">
              <a:lnSpc>
                <a:spcPct val="100000"/>
              </a:lnSpc>
              <a:spcBef>
                <a:spcPts val="1100"/>
              </a:spcBef>
              <a:spcAft>
                <a:spcPts val="0"/>
              </a:spcAft>
              <a:buNone/>
            </a:pPr>
            <a:r>
              <a:rPr b="0" i="0" lang="fr-FR" sz="1100" u="none" cap="none" strike="noStrike">
                <a:solidFill>
                  <a:srgbClr val="005390"/>
                </a:solidFill>
                <a:latin typeface="Calibri"/>
                <a:ea typeface="Calibri"/>
                <a:cs typeface="Calibri"/>
                <a:sym typeface="Calibri"/>
              </a:rPr>
              <a:t>Possibility to refine granularity (</a:t>
            </a:r>
            <a:r>
              <a:rPr b="1" i="0" lang="fr-FR" sz="1100" u="none" cap="none" strike="noStrike">
                <a:solidFill>
                  <a:srgbClr val="005390"/>
                </a:solidFill>
                <a:latin typeface="Calibri"/>
                <a:ea typeface="Calibri"/>
                <a:cs typeface="Calibri"/>
                <a:sym typeface="Calibri"/>
              </a:rPr>
              <a:t>chunks</a:t>
            </a:r>
            <a:r>
              <a:rPr b="0" i="0" lang="fr-FR" sz="1100" u="none" cap="none" strike="noStrike">
                <a:solidFill>
                  <a:srgbClr val="005390"/>
                </a:solidFill>
                <a:latin typeface="Calibri"/>
                <a:ea typeface="Calibri"/>
                <a:cs typeface="Calibri"/>
                <a:sym typeface="Calibri"/>
              </a:rPr>
              <a:t>)</a:t>
            </a:r>
            <a:endParaRPr b="0"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0"/>
              </a:spcAft>
              <a:buNone/>
            </a:pPr>
            <a:r>
              <a:rPr b="1" i="0" lang="fr-FR" sz="1100" u="none" cap="none" strike="noStrike">
                <a:solidFill>
                  <a:srgbClr val="005390"/>
                </a:solidFill>
                <a:latin typeface="Calibri"/>
                <a:ea typeface="Calibri"/>
                <a:cs typeface="Calibri"/>
                <a:sym typeface="Calibri"/>
              </a:rPr>
              <a:t>Wrap</a:t>
            </a:r>
            <a:r>
              <a:rPr b="0" i="0" lang="fr-FR" sz="1100" u="none" cap="none" strike="noStrike">
                <a:solidFill>
                  <a:srgbClr val="005390"/>
                </a:solidFill>
                <a:latin typeface="Calibri"/>
                <a:ea typeface="Calibri"/>
                <a:cs typeface="Calibri"/>
                <a:sym typeface="Calibri"/>
              </a:rPr>
              <a:t> individual tasks in bigger allocations to better suit running rules</a:t>
            </a:r>
            <a:endParaRPr b="0"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0"/>
              </a:spcAft>
              <a:buNone/>
            </a:pPr>
            <a:r>
              <a:t/>
            </a:r>
            <a:endParaRPr b="0" i="0" sz="1100" u="none" cap="none" strike="noStrike">
              <a:solidFill>
                <a:srgbClr val="005390"/>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1300"/>
              <a:buFont typeface="Arial"/>
              <a:buNone/>
            </a:pPr>
            <a:r>
              <a:t/>
            </a:r>
            <a:endParaRPr b="0" i="0" sz="13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1300"/>
              <a:buFont typeface="Arial"/>
              <a:buNone/>
            </a:pPr>
            <a:r>
              <a:t/>
            </a:r>
            <a:endParaRPr b="1" i="0" sz="1300" u="none" cap="none" strike="noStrike">
              <a:solidFill>
                <a:srgbClr val="005390"/>
              </a:solidFill>
              <a:latin typeface="Calibri"/>
              <a:ea typeface="Calibri"/>
              <a:cs typeface="Calibri"/>
              <a:sym typeface="Calibri"/>
            </a:endParaRPr>
          </a:p>
        </p:txBody>
      </p:sp>
      <p:sp>
        <p:nvSpPr>
          <p:cNvPr id="177" name="Google Shape;177;g2908aca59a5_0_356"/>
          <p:cNvSpPr txBox="1"/>
          <p:nvPr/>
        </p:nvSpPr>
        <p:spPr>
          <a:xfrm>
            <a:off x="577125" y="3543500"/>
            <a:ext cx="2094300" cy="238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fr-FR" sz="1300" u="none" cap="none" strike="noStrike">
                <a:solidFill>
                  <a:srgbClr val="38761D"/>
                </a:solidFill>
                <a:latin typeface="Calibri"/>
                <a:ea typeface="Calibri"/>
                <a:cs typeface="Calibri"/>
                <a:sym typeface="Calibri"/>
              </a:rPr>
              <a:t>Robustness</a:t>
            </a:r>
            <a:endParaRPr b="1" i="0" sz="1300" u="none" cap="none" strike="noStrike">
              <a:solidFill>
                <a:srgbClr val="38761D"/>
              </a:solidFill>
              <a:latin typeface="Calibri"/>
              <a:ea typeface="Calibri"/>
              <a:cs typeface="Calibri"/>
              <a:sym typeface="Calibri"/>
            </a:endParaRPr>
          </a:p>
          <a:p>
            <a:pPr indent="0" lvl="0" marL="0" marR="0" rtl="0" algn="l">
              <a:lnSpc>
                <a:spcPct val="100000"/>
              </a:lnSpc>
              <a:spcBef>
                <a:spcPts val="1100"/>
              </a:spcBef>
              <a:spcAft>
                <a:spcPts val="0"/>
              </a:spcAft>
              <a:buNone/>
            </a:pPr>
            <a:r>
              <a:rPr b="1" i="0" lang="fr-FR" sz="1100" u="none" cap="none" strike="noStrike">
                <a:solidFill>
                  <a:srgbClr val="38761D"/>
                </a:solidFill>
                <a:latin typeface="Calibri"/>
                <a:ea typeface="Calibri"/>
                <a:cs typeface="Calibri"/>
                <a:sym typeface="Calibri"/>
              </a:rPr>
              <a:t>Scalable</a:t>
            </a:r>
            <a:r>
              <a:rPr b="0" i="0" lang="fr-FR" sz="1100" u="none" cap="none" strike="noStrike">
                <a:solidFill>
                  <a:srgbClr val="38761D"/>
                </a:solidFill>
                <a:latin typeface="Calibri"/>
                <a:ea typeface="Calibri"/>
                <a:cs typeface="Calibri"/>
                <a:sym typeface="Calibri"/>
              </a:rPr>
              <a:t> database</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0" i="0" lang="fr-FR" sz="1100" u="none" cap="none" strike="noStrike">
                <a:solidFill>
                  <a:srgbClr val="38761D"/>
                </a:solidFill>
                <a:latin typeface="Calibri"/>
                <a:ea typeface="Calibri"/>
                <a:cs typeface="Calibri"/>
                <a:sym typeface="Calibri"/>
              </a:rPr>
              <a:t>Use </a:t>
            </a:r>
            <a:r>
              <a:rPr b="1" i="0" lang="fr-FR" sz="1100" u="none" cap="none" strike="noStrike">
                <a:solidFill>
                  <a:srgbClr val="38761D"/>
                </a:solidFill>
                <a:latin typeface="Calibri"/>
                <a:ea typeface="Calibri"/>
                <a:cs typeface="Calibri"/>
                <a:sym typeface="Calibri"/>
              </a:rPr>
              <a:t>multiple</a:t>
            </a:r>
            <a:r>
              <a:rPr b="0" i="0" lang="fr-FR" sz="1100" u="none" cap="none" strike="noStrike">
                <a:solidFill>
                  <a:srgbClr val="38761D"/>
                </a:solidFill>
                <a:latin typeface="Calibri"/>
                <a:ea typeface="Calibri"/>
                <a:cs typeface="Calibri"/>
                <a:sym typeface="Calibri"/>
              </a:rPr>
              <a:t> </a:t>
            </a:r>
            <a:r>
              <a:rPr b="1" i="0" lang="fr-FR" sz="1100" u="none" cap="none" strike="noStrike">
                <a:solidFill>
                  <a:srgbClr val="38761D"/>
                </a:solidFill>
                <a:latin typeface="Calibri"/>
                <a:ea typeface="Calibri"/>
                <a:cs typeface="Calibri"/>
                <a:sym typeface="Calibri"/>
              </a:rPr>
              <a:t>login</a:t>
            </a:r>
            <a:r>
              <a:rPr b="0" i="0" lang="fr-FR" sz="1100" u="none" cap="none" strike="noStrike">
                <a:solidFill>
                  <a:srgbClr val="38761D"/>
                </a:solidFill>
                <a:latin typeface="Calibri"/>
                <a:ea typeface="Calibri"/>
                <a:cs typeface="Calibri"/>
                <a:sym typeface="Calibri"/>
              </a:rPr>
              <a:t> nodes</a:t>
            </a:r>
            <a:endParaRPr b="1"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1" i="0" lang="fr-FR" sz="1100" u="none" cap="none" strike="noStrike">
                <a:solidFill>
                  <a:srgbClr val="38761D"/>
                </a:solidFill>
                <a:latin typeface="Calibri"/>
                <a:ea typeface="Calibri"/>
                <a:cs typeface="Calibri"/>
                <a:sym typeface="Calibri"/>
              </a:rPr>
              <a:t>Auto-recovery</a:t>
            </a:r>
            <a:r>
              <a:rPr b="0" i="0" lang="fr-FR" sz="1100" u="none" cap="none" strike="noStrike">
                <a:solidFill>
                  <a:srgbClr val="38761D"/>
                </a:solidFill>
                <a:latin typeface="Calibri"/>
                <a:ea typeface="Calibri"/>
                <a:cs typeface="Calibri"/>
                <a:sym typeface="Calibri"/>
              </a:rPr>
              <a:t> (after network</a:t>
            </a:r>
            <a:r>
              <a:rPr lang="fr-FR" sz="1100">
                <a:solidFill>
                  <a:srgbClr val="38761D"/>
                </a:solidFill>
                <a:latin typeface="Calibri"/>
                <a:ea typeface="Calibri"/>
                <a:cs typeface="Calibri"/>
                <a:sym typeface="Calibri"/>
              </a:rPr>
              <a:t> or </a:t>
            </a:r>
            <a:r>
              <a:rPr b="0" i="0" lang="fr-FR" sz="1100" u="none" cap="none" strike="noStrike">
                <a:solidFill>
                  <a:srgbClr val="38761D"/>
                </a:solidFill>
                <a:latin typeface="Calibri"/>
                <a:ea typeface="Calibri"/>
                <a:cs typeface="Calibri"/>
                <a:sym typeface="Calibri"/>
              </a:rPr>
              <a:t>filesystem issues)</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0" i="0" lang="fr-FR" sz="1100" u="none" cap="none" strike="noStrike">
                <a:solidFill>
                  <a:srgbClr val="38761D"/>
                </a:solidFill>
                <a:latin typeface="Calibri"/>
                <a:ea typeface="Calibri"/>
                <a:cs typeface="Calibri"/>
                <a:sym typeface="Calibri"/>
              </a:rPr>
              <a:t>Mail </a:t>
            </a:r>
            <a:r>
              <a:rPr b="1" i="0" lang="fr-FR" sz="1100" u="none" cap="none" strike="noStrike">
                <a:solidFill>
                  <a:srgbClr val="38761D"/>
                </a:solidFill>
                <a:latin typeface="Calibri"/>
                <a:ea typeface="Calibri"/>
                <a:cs typeface="Calibri"/>
                <a:sym typeface="Calibri"/>
              </a:rPr>
              <a:t>notifications</a:t>
            </a:r>
            <a:endParaRPr b="1"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0" i="0" lang="fr-FR" sz="1100" u="none" cap="none" strike="noStrike">
                <a:solidFill>
                  <a:srgbClr val="38761D"/>
                </a:solidFill>
                <a:latin typeface="Calibri"/>
                <a:ea typeface="Calibri"/>
                <a:cs typeface="Calibri"/>
                <a:sym typeface="Calibri"/>
              </a:rPr>
              <a:t>Full </a:t>
            </a:r>
            <a:r>
              <a:rPr b="1" i="0" lang="fr-FR" sz="1100" u="none" cap="none" strike="noStrike">
                <a:solidFill>
                  <a:srgbClr val="38761D"/>
                </a:solidFill>
                <a:latin typeface="Calibri"/>
                <a:ea typeface="Calibri"/>
                <a:cs typeface="Calibri"/>
                <a:sym typeface="Calibri"/>
              </a:rPr>
              <a:t>traceability</a:t>
            </a:r>
            <a:endParaRPr b="1"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1300"/>
              <a:buFont typeface="Arial"/>
              <a:buNone/>
            </a:pPr>
            <a:r>
              <a:t/>
            </a:r>
            <a:endParaRPr b="1" i="0" sz="1300" u="none" cap="none" strike="noStrike">
              <a:solidFill>
                <a:srgbClr val="38761D"/>
              </a:solidFill>
              <a:latin typeface="Calibri"/>
              <a:ea typeface="Calibri"/>
              <a:cs typeface="Calibri"/>
              <a:sym typeface="Calibri"/>
            </a:endParaRPr>
          </a:p>
        </p:txBody>
      </p:sp>
      <p:sp>
        <p:nvSpPr>
          <p:cNvPr id="178" name="Google Shape;178;g2908aca59a5_0_356"/>
          <p:cNvSpPr txBox="1"/>
          <p:nvPr/>
        </p:nvSpPr>
        <p:spPr>
          <a:xfrm>
            <a:off x="2621900" y="1772100"/>
            <a:ext cx="2094300" cy="1318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fr-FR" sz="1300" u="none" cap="none" strike="noStrike">
                <a:solidFill>
                  <a:srgbClr val="005390"/>
                </a:solidFill>
                <a:latin typeface="Calibri"/>
                <a:ea typeface="Calibri"/>
                <a:cs typeface="Calibri"/>
                <a:sym typeface="Calibri"/>
              </a:rPr>
              <a:t>Multi-platform</a:t>
            </a:r>
            <a:endParaRPr b="1" i="0" sz="13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0"/>
              </a:spcAft>
              <a:buNone/>
            </a:pPr>
            <a:r>
              <a:rPr b="0" i="0" lang="fr-FR" sz="1100" u="none" cap="none" strike="noStrike">
                <a:solidFill>
                  <a:srgbClr val="005390"/>
                </a:solidFill>
                <a:latin typeface="Calibri"/>
                <a:ea typeface="Calibri"/>
                <a:cs typeface="Calibri"/>
                <a:sym typeface="Calibri"/>
              </a:rPr>
              <a:t>Combines different </a:t>
            </a:r>
            <a:r>
              <a:rPr b="1" i="0" lang="fr-FR" sz="1100" u="none" cap="none" strike="noStrike">
                <a:solidFill>
                  <a:srgbClr val="005390"/>
                </a:solidFill>
                <a:latin typeface="Calibri"/>
                <a:ea typeface="Calibri"/>
                <a:cs typeface="Calibri"/>
                <a:sym typeface="Calibri"/>
              </a:rPr>
              <a:t>platforms</a:t>
            </a:r>
            <a:r>
              <a:rPr b="0" i="0" lang="fr-FR" sz="1100" u="none" cap="none" strike="noStrike">
                <a:solidFill>
                  <a:srgbClr val="005390"/>
                </a:solidFill>
                <a:latin typeface="Calibri"/>
                <a:ea typeface="Calibri"/>
                <a:cs typeface="Calibri"/>
                <a:sym typeface="Calibri"/>
              </a:rPr>
              <a:t> and </a:t>
            </a:r>
            <a:r>
              <a:rPr b="1" i="0" lang="fr-FR" sz="1100" u="none" cap="none" strike="noStrike">
                <a:solidFill>
                  <a:srgbClr val="005390"/>
                </a:solidFill>
                <a:latin typeface="Calibri"/>
                <a:ea typeface="Calibri"/>
                <a:cs typeface="Calibri"/>
                <a:sym typeface="Calibri"/>
              </a:rPr>
              <a:t>partitions</a:t>
            </a:r>
            <a:r>
              <a:rPr b="0" i="0" lang="fr-FR" sz="1100" u="none" cap="none" strike="noStrike">
                <a:solidFill>
                  <a:srgbClr val="005390"/>
                </a:solidFill>
                <a:latin typeface="Calibri"/>
                <a:ea typeface="Calibri"/>
                <a:cs typeface="Calibri"/>
                <a:sym typeface="Calibri"/>
              </a:rPr>
              <a:t> in the same workflow</a:t>
            </a:r>
            <a:endParaRPr b="0" i="0" sz="1100" u="none" cap="none" strike="noStrike">
              <a:solidFill>
                <a:srgbClr val="005390"/>
              </a:solidFill>
              <a:latin typeface="Calibri"/>
              <a:ea typeface="Calibri"/>
              <a:cs typeface="Calibri"/>
              <a:sym typeface="Calibri"/>
            </a:endParaRPr>
          </a:p>
          <a:p>
            <a:pPr indent="0" lvl="0" marL="0" marR="0" rtl="0" algn="l">
              <a:lnSpc>
                <a:spcPct val="100000"/>
              </a:lnSpc>
              <a:spcBef>
                <a:spcPts val="1000"/>
              </a:spcBef>
              <a:spcAft>
                <a:spcPts val="1000"/>
              </a:spcAft>
              <a:buNone/>
            </a:pPr>
            <a:r>
              <a:rPr lang="fr-FR" sz="1100">
                <a:solidFill>
                  <a:srgbClr val="005390"/>
                </a:solidFill>
                <a:latin typeface="Calibri"/>
                <a:ea typeface="Calibri"/>
                <a:cs typeface="Calibri"/>
                <a:sym typeface="Calibri"/>
              </a:rPr>
              <a:t>Centralized</a:t>
            </a:r>
            <a:r>
              <a:rPr b="0" i="0" lang="fr-FR" sz="1100" u="none" cap="none" strike="noStrike">
                <a:solidFill>
                  <a:srgbClr val="005390"/>
                </a:solidFill>
                <a:latin typeface="Calibri"/>
                <a:ea typeface="Calibri"/>
                <a:cs typeface="Calibri"/>
                <a:sym typeface="Calibri"/>
              </a:rPr>
              <a:t> </a:t>
            </a:r>
            <a:r>
              <a:rPr b="1" i="0" lang="fr-FR" sz="1100" u="none" cap="none" strike="noStrike">
                <a:solidFill>
                  <a:srgbClr val="005390"/>
                </a:solidFill>
                <a:latin typeface="Calibri"/>
                <a:ea typeface="Calibri"/>
                <a:cs typeface="Calibri"/>
                <a:sym typeface="Calibri"/>
              </a:rPr>
              <a:t>user authentication</a:t>
            </a:r>
            <a:endParaRPr b="1" i="0" sz="1100" u="none" cap="none" strike="noStrike">
              <a:solidFill>
                <a:srgbClr val="005390"/>
              </a:solidFill>
              <a:latin typeface="Calibri"/>
              <a:ea typeface="Calibri"/>
              <a:cs typeface="Calibri"/>
              <a:sym typeface="Calibri"/>
            </a:endParaRPr>
          </a:p>
        </p:txBody>
      </p:sp>
      <p:sp>
        <p:nvSpPr>
          <p:cNvPr id="179" name="Google Shape;179;g2908aca59a5_0_356"/>
          <p:cNvSpPr txBox="1"/>
          <p:nvPr/>
        </p:nvSpPr>
        <p:spPr>
          <a:xfrm>
            <a:off x="2637775" y="3543925"/>
            <a:ext cx="2094300" cy="16419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300"/>
              <a:buFont typeface="Arial"/>
              <a:buNone/>
            </a:pPr>
            <a:r>
              <a:rPr b="1" lang="fr-FR" sz="1300">
                <a:solidFill>
                  <a:srgbClr val="38761D"/>
                </a:solidFill>
                <a:latin typeface="Calibri"/>
                <a:ea typeface="Calibri"/>
                <a:cs typeface="Calibri"/>
                <a:sym typeface="Calibri"/>
              </a:rPr>
              <a:t>Portability</a:t>
            </a:r>
            <a:endParaRPr b="1" i="0" sz="1300" u="none" cap="none" strike="noStrike">
              <a:solidFill>
                <a:srgbClr val="38761D"/>
              </a:solidFill>
              <a:latin typeface="Calibri"/>
              <a:ea typeface="Calibri"/>
              <a:cs typeface="Calibri"/>
              <a:sym typeface="Calibri"/>
            </a:endParaRPr>
          </a:p>
          <a:p>
            <a:pPr indent="0" lvl="0" marL="0" marR="0" rtl="0" algn="l">
              <a:lnSpc>
                <a:spcPct val="100000"/>
              </a:lnSpc>
              <a:spcBef>
                <a:spcPts val="1100"/>
              </a:spcBef>
              <a:spcAft>
                <a:spcPts val="0"/>
              </a:spcAft>
              <a:buNone/>
            </a:pPr>
            <a:r>
              <a:rPr b="1" lang="fr-FR" sz="1100">
                <a:solidFill>
                  <a:srgbClr val="38761D"/>
                </a:solidFill>
                <a:latin typeface="Calibri"/>
                <a:ea typeface="Calibri"/>
                <a:cs typeface="Calibri"/>
                <a:sym typeface="Calibri"/>
              </a:rPr>
              <a:t>Python </a:t>
            </a:r>
            <a:r>
              <a:rPr lang="fr-FR" sz="1100">
                <a:solidFill>
                  <a:srgbClr val="38761D"/>
                </a:solidFill>
                <a:latin typeface="Calibri"/>
                <a:ea typeface="Calibri"/>
                <a:cs typeface="Calibri"/>
                <a:sym typeface="Calibri"/>
              </a:rPr>
              <a:t>tool (container available)</a:t>
            </a:r>
            <a:endParaRPr sz="1100">
              <a:solidFill>
                <a:srgbClr val="38761D"/>
              </a:solidFill>
              <a:latin typeface="Calibri"/>
              <a:ea typeface="Calibri"/>
              <a:cs typeface="Calibri"/>
              <a:sym typeface="Calibri"/>
            </a:endParaRPr>
          </a:p>
          <a:p>
            <a:pPr indent="0" lvl="0" marL="0" marR="0" rtl="0" algn="l">
              <a:lnSpc>
                <a:spcPct val="100000"/>
              </a:lnSpc>
              <a:spcBef>
                <a:spcPts val="1100"/>
              </a:spcBef>
              <a:spcAft>
                <a:spcPts val="0"/>
              </a:spcAft>
              <a:buNone/>
            </a:pPr>
            <a:r>
              <a:rPr b="1" i="0" lang="fr-FR" sz="1100" u="none" cap="none" strike="noStrike">
                <a:solidFill>
                  <a:srgbClr val="38761D"/>
                </a:solidFill>
                <a:latin typeface="Calibri"/>
                <a:ea typeface="Calibri"/>
                <a:cs typeface="Calibri"/>
                <a:sym typeface="Calibri"/>
              </a:rPr>
              <a:t>Shared </a:t>
            </a:r>
            <a:r>
              <a:rPr b="0" i="0" lang="fr-FR" sz="1100" u="none" cap="none" strike="noStrike">
                <a:solidFill>
                  <a:srgbClr val="38761D"/>
                </a:solidFill>
                <a:latin typeface="Calibri"/>
                <a:ea typeface="Calibri"/>
                <a:cs typeface="Calibri"/>
                <a:sym typeface="Calibri"/>
              </a:rPr>
              <a:t>database across platforms with option to copy experiments</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1000"/>
              </a:spcAft>
              <a:buNone/>
            </a:pPr>
            <a:r>
              <a:rPr b="0" i="0" lang="fr-FR" sz="1100" u="none" cap="none" strike="noStrike">
                <a:solidFill>
                  <a:srgbClr val="38761D"/>
                </a:solidFill>
                <a:latin typeface="Calibri"/>
                <a:ea typeface="Calibri"/>
                <a:cs typeface="Calibri"/>
                <a:sym typeface="Calibri"/>
              </a:rPr>
              <a:t>Web</a:t>
            </a:r>
            <a:r>
              <a:rPr lang="fr-FR" sz="1100">
                <a:solidFill>
                  <a:srgbClr val="38761D"/>
                </a:solidFill>
                <a:latin typeface="Calibri"/>
                <a:ea typeface="Calibri"/>
                <a:cs typeface="Calibri"/>
                <a:sym typeface="Calibri"/>
              </a:rPr>
              <a:t>-</a:t>
            </a:r>
            <a:r>
              <a:rPr b="0" i="0" lang="fr-FR" sz="1100" u="none" cap="none" strike="noStrike">
                <a:solidFill>
                  <a:srgbClr val="38761D"/>
                </a:solidFill>
                <a:latin typeface="Calibri"/>
                <a:ea typeface="Calibri"/>
                <a:cs typeface="Calibri"/>
                <a:sym typeface="Calibri"/>
              </a:rPr>
              <a:t>based </a:t>
            </a:r>
            <a:r>
              <a:rPr b="1" i="0" lang="fr-FR" sz="1100" u="none" cap="none" strike="noStrike">
                <a:solidFill>
                  <a:srgbClr val="38761D"/>
                </a:solidFill>
                <a:latin typeface="Calibri"/>
                <a:ea typeface="Calibri"/>
                <a:cs typeface="Calibri"/>
                <a:sym typeface="Calibri"/>
              </a:rPr>
              <a:t>GUI</a:t>
            </a:r>
            <a:endParaRPr b="0" i="0" sz="1100" u="none" cap="none" strike="noStrike">
              <a:solidFill>
                <a:srgbClr val="38761D"/>
              </a:solidFill>
              <a:latin typeface="Calibri"/>
              <a:ea typeface="Calibri"/>
              <a:cs typeface="Calibri"/>
              <a:sym typeface="Calibri"/>
            </a:endParaRPr>
          </a:p>
        </p:txBody>
      </p:sp>
      <p:sp>
        <p:nvSpPr>
          <p:cNvPr id="180" name="Google Shape;180;g2908aca59a5_0_356"/>
          <p:cNvSpPr txBox="1"/>
          <p:nvPr/>
        </p:nvSpPr>
        <p:spPr>
          <a:xfrm>
            <a:off x="4648725" y="3516350"/>
            <a:ext cx="2038500" cy="17574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300"/>
              <a:buFont typeface="Arial"/>
              <a:buNone/>
            </a:pPr>
            <a:r>
              <a:rPr b="1" i="0" lang="fr-FR" sz="1300" u="none" cap="none" strike="noStrike">
                <a:solidFill>
                  <a:srgbClr val="38761D"/>
                </a:solidFill>
                <a:latin typeface="Calibri"/>
                <a:ea typeface="Calibri"/>
                <a:cs typeface="Calibri"/>
                <a:sym typeface="Calibri"/>
              </a:rPr>
              <a:t>Monitoring</a:t>
            </a:r>
            <a:endParaRPr b="1" i="0" sz="1300" u="none" cap="none" strike="noStrike">
              <a:solidFill>
                <a:srgbClr val="38761D"/>
              </a:solidFill>
              <a:latin typeface="Calibri"/>
              <a:ea typeface="Calibri"/>
              <a:cs typeface="Calibri"/>
              <a:sym typeface="Calibri"/>
            </a:endParaRPr>
          </a:p>
          <a:p>
            <a:pPr indent="0" lvl="0" marL="0" marR="0" rtl="0" algn="l">
              <a:lnSpc>
                <a:spcPct val="100000"/>
              </a:lnSpc>
              <a:spcBef>
                <a:spcPts val="1100"/>
              </a:spcBef>
              <a:spcAft>
                <a:spcPts val="0"/>
              </a:spcAft>
              <a:buNone/>
            </a:pPr>
            <a:r>
              <a:rPr b="1" i="0" lang="fr-FR" sz="1100" u="none" cap="none" strike="noStrike">
                <a:solidFill>
                  <a:srgbClr val="38761D"/>
                </a:solidFill>
                <a:latin typeface="Calibri"/>
                <a:ea typeface="Calibri"/>
                <a:cs typeface="Calibri"/>
                <a:sym typeface="Calibri"/>
              </a:rPr>
              <a:t>Real time</a:t>
            </a:r>
            <a:r>
              <a:rPr b="0" i="0" lang="fr-FR" sz="1100" u="none" cap="none" strike="noStrike">
                <a:solidFill>
                  <a:srgbClr val="38761D"/>
                </a:solidFill>
                <a:latin typeface="Calibri"/>
                <a:ea typeface="Calibri"/>
                <a:cs typeface="Calibri"/>
                <a:sym typeface="Calibri"/>
              </a:rPr>
              <a:t> workflow status</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1" i="0" lang="fr-FR" sz="1100" u="none" cap="none" strike="noStrike">
                <a:solidFill>
                  <a:srgbClr val="38761D"/>
                </a:solidFill>
                <a:latin typeface="Calibri"/>
                <a:ea typeface="Calibri"/>
                <a:cs typeface="Calibri"/>
                <a:sym typeface="Calibri"/>
              </a:rPr>
              <a:t>Unique</a:t>
            </a:r>
            <a:r>
              <a:rPr b="0" i="0" lang="fr-FR" sz="1100" u="none" cap="none" strike="noStrike">
                <a:solidFill>
                  <a:srgbClr val="38761D"/>
                </a:solidFill>
                <a:latin typeface="Calibri"/>
                <a:ea typeface="Calibri"/>
                <a:cs typeface="Calibri"/>
                <a:sym typeface="Calibri"/>
              </a:rPr>
              <a:t> end point to all jobs with polling method</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0"/>
              </a:spcAft>
              <a:buNone/>
            </a:pPr>
            <a:r>
              <a:rPr b="0" i="0" lang="fr-FR" sz="1100" u="none" cap="none" strike="noStrike">
                <a:solidFill>
                  <a:srgbClr val="38761D"/>
                </a:solidFill>
                <a:latin typeface="Calibri"/>
                <a:ea typeface="Calibri"/>
                <a:cs typeface="Calibri"/>
                <a:sym typeface="Calibri"/>
              </a:rPr>
              <a:t>Access </a:t>
            </a:r>
            <a:r>
              <a:rPr b="1" i="0" lang="fr-FR" sz="1100" u="none" cap="none" strike="noStrike">
                <a:solidFill>
                  <a:srgbClr val="38761D"/>
                </a:solidFill>
                <a:latin typeface="Calibri"/>
                <a:ea typeface="Calibri"/>
                <a:cs typeface="Calibri"/>
                <a:sym typeface="Calibri"/>
              </a:rPr>
              <a:t>job log files</a:t>
            </a:r>
            <a:r>
              <a:rPr b="0" i="0" lang="fr-FR" sz="1100" u="none" cap="none" strike="noStrike">
                <a:solidFill>
                  <a:srgbClr val="38761D"/>
                </a:solidFill>
                <a:latin typeface="Calibri"/>
                <a:ea typeface="Calibri"/>
                <a:cs typeface="Calibri"/>
                <a:sym typeface="Calibri"/>
              </a:rPr>
              <a:t> from the GUI</a:t>
            </a:r>
            <a:endParaRPr b="0" i="0" sz="1100" u="none" cap="none" strike="noStrike">
              <a:solidFill>
                <a:srgbClr val="38761D"/>
              </a:solidFill>
              <a:latin typeface="Calibri"/>
              <a:ea typeface="Calibri"/>
              <a:cs typeface="Calibri"/>
              <a:sym typeface="Calibri"/>
            </a:endParaRPr>
          </a:p>
          <a:p>
            <a:pPr indent="0" lvl="0" marL="0" marR="0" rtl="0" algn="l">
              <a:lnSpc>
                <a:spcPct val="100000"/>
              </a:lnSpc>
              <a:spcBef>
                <a:spcPts val="1000"/>
              </a:spcBef>
              <a:spcAft>
                <a:spcPts val="1000"/>
              </a:spcAft>
              <a:buNone/>
            </a:pPr>
            <a:r>
              <a:rPr b="0" i="0" lang="fr-FR" sz="1100" u="none" cap="none" strike="noStrike">
                <a:solidFill>
                  <a:srgbClr val="38761D"/>
                </a:solidFill>
                <a:latin typeface="Calibri"/>
                <a:ea typeface="Calibri"/>
                <a:cs typeface="Calibri"/>
                <a:sym typeface="Calibri"/>
              </a:rPr>
              <a:t>Stats and </a:t>
            </a:r>
            <a:r>
              <a:rPr b="1" i="0" lang="fr-FR" sz="1100" u="none" cap="none" strike="noStrike">
                <a:solidFill>
                  <a:srgbClr val="38761D"/>
                </a:solidFill>
                <a:latin typeface="Calibri"/>
                <a:ea typeface="Calibri"/>
                <a:cs typeface="Calibri"/>
                <a:sym typeface="Calibri"/>
              </a:rPr>
              <a:t>performance metrics</a:t>
            </a:r>
            <a:endParaRPr b="1" i="0" sz="1100" u="none" cap="none" strike="noStrike">
              <a:solidFill>
                <a:srgbClr val="38761D"/>
              </a:solidFill>
              <a:latin typeface="Calibri"/>
              <a:ea typeface="Calibri"/>
              <a:cs typeface="Calibri"/>
              <a:sym typeface="Calibri"/>
            </a:endParaRPr>
          </a:p>
        </p:txBody>
      </p:sp>
      <p:pic>
        <p:nvPicPr>
          <p:cNvPr id="181" name="Google Shape;181;g2908aca59a5_0_356"/>
          <p:cNvPicPr preferRelativeResize="0"/>
          <p:nvPr/>
        </p:nvPicPr>
        <p:blipFill rotWithShape="1">
          <a:blip r:embed="rId6">
            <a:alphaModFix/>
          </a:blip>
          <a:srcRect b="0" l="0" r="0" t="0"/>
          <a:stretch/>
        </p:blipFill>
        <p:spPr>
          <a:xfrm>
            <a:off x="7088138" y="1863313"/>
            <a:ext cx="2750047" cy="1931364"/>
          </a:xfrm>
          <a:prstGeom prst="rect">
            <a:avLst/>
          </a:prstGeom>
          <a:noFill/>
          <a:ln>
            <a:noFill/>
          </a:ln>
          <a:effectLst>
            <a:outerShdw blurRad="57150" rotWithShape="0" algn="bl" dir="5400000" dist="19050">
              <a:srgbClr val="000000">
                <a:alpha val="49800"/>
              </a:srgbClr>
            </a:outerShdw>
          </a:effectLst>
        </p:spPr>
      </p:pic>
      <p:pic>
        <p:nvPicPr>
          <p:cNvPr id="182" name="Google Shape;182;g2908aca59a5_0_356"/>
          <p:cNvPicPr preferRelativeResize="0"/>
          <p:nvPr/>
        </p:nvPicPr>
        <p:blipFill rotWithShape="1">
          <a:blip r:embed="rId7">
            <a:alphaModFix/>
          </a:blip>
          <a:srcRect b="0" l="0" r="0" t="0"/>
          <a:stretch/>
        </p:blipFill>
        <p:spPr>
          <a:xfrm>
            <a:off x="9043201" y="2218741"/>
            <a:ext cx="2602725" cy="2025037"/>
          </a:xfrm>
          <a:prstGeom prst="rect">
            <a:avLst/>
          </a:prstGeom>
          <a:noFill/>
          <a:ln>
            <a:noFill/>
          </a:ln>
          <a:effectLst>
            <a:outerShdw blurRad="57150" rotWithShape="0" algn="bl" dir="5400000" dist="19050">
              <a:srgbClr val="000000">
                <a:alpha val="49800"/>
              </a:srgbClr>
            </a:outerShdw>
          </a:effectLst>
        </p:spPr>
      </p:pic>
      <p:pic>
        <p:nvPicPr>
          <p:cNvPr id="183" name="Google Shape;183;g2908aca59a5_0_356"/>
          <p:cNvPicPr preferRelativeResize="0"/>
          <p:nvPr/>
        </p:nvPicPr>
        <p:blipFill rotWithShape="1">
          <a:blip r:embed="rId8">
            <a:alphaModFix/>
          </a:blip>
          <a:srcRect b="0" l="0" r="0" t="0"/>
          <a:stretch/>
        </p:blipFill>
        <p:spPr>
          <a:xfrm>
            <a:off x="7453308" y="3440162"/>
            <a:ext cx="2991628" cy="2025037"/>
          </a:xfrm>
          <a:prstGeom prst="rect">
            <a:avLst/>
          </a:prstGeom>
          <a:noFill/>
          <a:ln>
            <a:noFill/>
          </a:ln>
        </p:spPr>
      </p:pic>
      <p:sp>
        <p:nvSpPr>
          <p:cNvPr id="184" name="Google Shape;184;g2908aca59a5_0_356"/>
          <p:cNvSpPr txBox="1"/>
          <p:nvPr/>
        </p:nvSpPr>
        <p:spPr>
          <a:xfrm>
            <a:off x="348525" y="937375"/>
            <a:ext cx="11380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The Autosubmit workflow manager has been designed to meet climate research necessities. It supports workflows based on different hierarchical levels (once, startdate, member, chunk) and provides multiple features developed after years of operation on climate investigation.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908aca59a5_0_434"/>
          <p:cNvSpPr txBox="1"/>
          <p:nvPr>
            <p:ph idx="4294967295" type="body"/>
          </p:nvPr>
        </p:nvSpPr>
        <p:spPr>
          <a:xfrm>
            <a:off x="603650" y="1651650"/>
            <a:ext cx="6015900" cy="4139700"/>
          </a:xfrm>
          <a:prstGeom prst="rect">
            <a:avLst/>
          </a:prstGeom>
          <a:noFill/>
          <a:ln>
            <a:noFill/>
          </a:ln>
        </p:spPr>
        <p:txBody>
          <a:bodyPr anchorCtr="0" anchor="t" bIns="45700" lIns="91425" spcFirstLastPara="1" rIns="91425" wrap="square" tIns="45700">
            <a:normAutofit fontScale="85000" lnSpcReduction="10000"/>
          </a:bodyPr>
          <a:lstStyle/>
          <a:p>
            <a:pPr indent="-336550" lvl="0" marL="457200" rtl="0" algn="l">
              <a:lnSpc>
                <a:spcPct val="115000"/>
              </a:lnSpc>
              <a:spcBef>
                <a:spcPts val="1000"/>
              </a:spcBef>
              <a:spcAft>
                <a:spcPts val="0"/>
              </a:spcAft>
              <a:buClr>
                <a:schemeClr val="dk1"/>
              </a:buClr>
              <a:buSzPct val="71428"/>
              <a:buChar char="•"/>
            </a:pPr>
            <a:r>
              <a:rPr b="1" lang="fr-FR"/>
              <a:t>Interactivity</a:t>
            </a:r>
            <a:r>
              <a:rPr lang="fr-FR"/>
              <a:t> is an essential feature of the DTO (and Digital Twins in general).</a:t>
            </a:r>
            <a:endParaRPr/>
          </a:p>
          <a:p>
            <a:pPr indent="-336550" lvl="0" marL="457200" rtl="0" algn="l">
              <a:lnSpc>
                <a:spcPct val="115000"/>
              </a:lnSpc>
              <a:spcBef>
                <a:spcPts val="1000"/>
              </a:spcBef>
              <a:spcAft>
                <a:spcPts val="0"/>
              </a:spcAft>
              <a:buClr>
                <a:schemeClr val="dk1"/>
              </a:buClr>
              <a:buSzPct val="71428"/>
              <a:buChar char="•"/>
            </a:pPr>
            <a:r>
              <a:rPr lang="fr-FR"/>
              <a:t>Users must be able to </a:t>
            </a:r>
            <a:r>
              <a:rPr b="1" lang="fr-FR"/>
              <a:t>monitor</a:t>
            </a:r>
            <a:r>
              <a:rPr lang="fr-FR"/>
              <a:t> the core engine, the available data, and their applications.</a:t>
            </a:r>
            <a:endParaRPr/>
          </a:p>
          <a:p>
            <a:pPr indent="-336550" lvl="0" marL="457200" rtl="0" algn="l">
              <a:lnSpc>
                <a:spcPct val="115000"/>
              </a:lnSpc>
              <a:spcBef>
                <a:spcPts val="1000"/>
              </a:spcBef>
              <a:spcAft>
                <a:spcPts val="0"/>
              </a:spcAft>
              <a:buClr>
                <a:schemeClr val="dk1"/>
              </a:buClr>
              <a:buSzPct val="71428"/>
              <a:buChar char="•"/>
            </a:pPr>
            <a:r>
              <a:rPr lang="fr-FR"/>
              <a:t>Users must be able to </a:t>
            </a:r>
            <a:r>
              <a:rPr b="1" lang="fr-FR"/>
              <a:t>interact</a:t>
            </a:r>
            <a:r>
              <a:rPr lang="fr-FR"/>
              <a:t> with the system through requests.</a:t>
            </a:r>
            <a:endParaRPr/>
          </a:p>
          <a:p>
            <a:pPr indent="-336550" lvl="0" marL="457200" rtl="0" algn="l">
              <a:lnSpc>
                <a:spcPct val="115000"/>
              </a:lnSpc>
              <a:spcBef>
                <a:spcPts val="1000"/>
              </a:spcBef>
              <a:spcAft>
                <a:spcPts val="0"/>
              </a:spcAft>
              <a:buClr>
                <a:schemeClr val="dk1"/>
              </a:buClr>
              <a:buSzPct val="71428"/>
              <a:buChar char="•"/>
            </a:pPr>
            <a:r>
              <a:rPr lang="fr-FR"/>
              <a:t>The </a:t>
            </a:r>
            <a:r>
              <a:rPr b="1" lang="fr-FR"/>
              <a:t>workflow</a:t>
            </a:r>
            <a:r>
              <a:rPr lang="fr-FR"/>
              <a:t> </a:t>
            </a:r>
            <a:r>
              <a:rPr b="1" lang="fr-FR"/>
              <a:t>manager</a:t>
            </a:r>
            <a:r>
              <a:rPr lang="fr-FR"/>
              <a:t>, as backend component, must </a:t>
            </a:r>
            <a:r>
              <a:rPr b="1" lang="fr-FR"/>
              <a:t>enable</a:t>
            </a:r>
            <a:r>
              <a:rPr lang="fr-FR"/>
              <a:t> this interactivity.</a:t>
            </a:r>
            <a:endParaRPr/>
          </a:p>
        </p:txBody>
      </p:sp>
      <p:sp>
        <p:nvSpPr>
          <p:cNvPr id="191" name="Google Shape;191;g2908aca59a5_0_434"/>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fr-FR" sz="3200">
                <a:solidFill>
                  <a:schemeClr val="lt1"/>
                </a:solidFill>
              </a:rPr>
              <a:t>Achieving interactivity with the system</a:t>
            </a:r>
            <a:endParaRPr sz="3200">
              <a:solidFill>
                <a:schemeClr val="lt1"/>
              </a:solidFill>
            </a:endParaRPr>
          </a:p>
          <a:p>
            <a:pPr indent="0" lvl="0" marL="0" marR="0" rtl="0" algn="l">
              <a:spcBef>
                <a:spcPts val="0"/>
              </a:spcBef>
              <a:spcAft>
                <a:spcPts val="0"/>
              </a:spcAft>
              <a:buSzPts val="1100"/>
              <a:buNone/>
            </a:pPr>
            <a:r>
              <a:t/>
            </a:r>
            <a:endParaRPr sz="3200">
              <a:solidFill>
                <a:schemeClr val="lt1"/>
              </a:solidFill>
            </a:endParaRPr>
          </a:p>
          <a:p>
            <a:pPr indent="0" lvl="0" marL="0" marR="0" rtl="0" algn="l">
              <a:spcBef>
                <a:spcPts val="0"/>
              </a:spcBef>
              <a:spcAft>
                <a:spcPts val="0"/>
              </a:spcAft>
              <a:buNone/>
            </a:pPr>
            <a:r>
              <a:t/>
            </a:r>
            <a:endParaRPr sz="3200">
              <a:solidFill>
                <a:schemeClr val="lt1"/>
              </a:solidFill>
            </a:endParaRPr>
          </a:p>
        </p:txBody>
      </p:sp>
      <p:pic>
        <p:nvPicPr>
          <p:cNvPr id="192" name="Google Shape;192;g2908aca59a5_0_434"/>
          <p:cNvPicPr preferRelativeResize="0"/>
          <p:nvPr/>
        </p:nvPicPr>
        <p:blipFill rotWithShape="1">
          <a:blip r:embed="rId3">
            <a:alphaModFix/>
          </a:blip>
          <a:srcRect b="0" l="0" r="0" t="0"/>
          <a:stretch/>
        </p:blipFill>
        <p:spPr>
          <a:xfrm>
            <a:off x="6716026" y="1432574"/>
            <a:ext cx="4451051" cy="4358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908aca59a5_0_25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 in EDITO Model Lab</a:t>
            </a:r>
            <a:endParaRPr sz="3200">
              <a:solidFill>
                <a:schemeClr val="lt1"/>
              </a:solidFill>
              <a:latin typeface="Arial"/>
              <a:ea typeface="Arial"/>
              <a:cs typeface="Arial"/>
              <a:sym typeface="Arial"/>
            </a:endParaRPr>
          </a:p>
        </p:txBody>
      </p:sp>
      <p:sp>
        <p:nvSpPr>
          <p:cNvPr id="199" name="Google Shape;199;g2908aca59a5_0_253"/>
          <p:cNvSpPr/>
          <p:nvPr/>
        </p:nvSpPr>
        <p:spPr>
          <a:xfrm>
            <a:off x="8414150" y="4709325"/>
            <a:ext cx="2577600" cy="1113600"/>
          </a:xfrm>
          <a:prstGeom prst="roundRect">
            <a:avLst>
              <a:gd fmla="val 16667" name="adj"/>
            </a:avLst>
          </a:prstGeom>
          <a:noFill/>
          <a:ln cap="flat" cmpd="sng" w="25400">
            <a:solidFill>
              <a:srgbClr val="7B7B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fr-FR">
                <a:solidFill>
                  <a:srgbClr val="000000"/>
                </a:solidFill>
              </a:rPr>
              <a:t>Data lake</a:t>
            </a:r>
            <a:endParaRPr b="0" i="0" sz="1400" u="none" cap="none" strike="noStrike">
              <a:solidFill>
                <a:srgbClr val="000000"/>
              </a:solidFill>
              <a:latin typeface="Arial"/>
              <a:ea typeface="Arial"/>
              <a:cs typeface="Arial"/>
              <a:sym typeface="Arial"/>
            </a:endParaRPr>
          </a:p>
        </p:txBody>
      </p:sp>
      <p:sp>
        <p:nvSpPr>
          <p:cNvPr id="200" name="Google Shape;200;g2908aca59a5_0_253"/>
          <p:cNvSpPr/>
          <p:nvPr/>
        </p:nvSpPr>
        <p:spPr>
          <a:xfrm>
            <a:off x="3218075" y="1454400"/>
            <a:ext cx="2068200" cy="910500"/>
          </a:xfrm>
          <a:prstGeom prst="roundRect">
            <a:avLst>
              <a:gd fmla="val 16667" name="adj"/>
            </a:avLst>
          </a:prstGeom>
          <a:solidFill>
            <a:srgbClr val="D9EAD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latin typeface="Calibri"/>
                <a:ea typeface="Calibri"/>
                <a:cs typeface="Calibri"/>
                <a:sym typeface="Calibri"/>
              </a:rPr>
              <a:t>Domain tools</a:t>
            </a:r>
            <a:endParaRPr>
              <a:latin typeface="Calibri"/>
              <a:ea typeface="Calibri"/>
              <a:cs typeface="Calibri"/>
              <a:sym typeface="Calibri"/>
            </a:endParaRPr>
          </a:p>
        </p:txBody>
      </p:sp>
      <p:sp>
        <p:nvSpPr>
          <p:cNvPr id="201" name="Google Shape;201;g2908aca59a5_0_253"/>
          <p:cNvSpPr/>
          <p:nvPr/>
        </p:nvSpPr>
        <p:spPr>
          <a:xfrm>
            <a:off x="8414150" y="1454400"/>
            <a:ext cx="2577600" cy="2663100"/>
          </a:xfrm>
          <a:prstGeom prst="roundRect">
            <a:avLst>
              <a:gd fmla="val 16667" name="adj"/>
            </a:avLst>
          </a:prstGeom>
          <a:noFill/>
          <a:ln cap="flat" cmpd="sng" w="25400">
            <a:solidFill>
              <a:srgbClr val="7B7B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g2908aca59a5_0_253"/>
          <p:cNvSpPr/>
          <p:nvPr/>
        </p:nvSpPr>
        <p:spPr>
          <a:xfrm>
            <a:off x="3218075" y="5014125"/>
            <a:ext cx="4354200" cy="801000"/>
          </a:xfrm>
          <a:prstGeom prst="roundRect">
            <a:avLst>
              <a:gd fmla="val 16667" name="adj"/>
            </a:avLst>
          </a:prstGeom>
          <a:noFill/>
          <a:ln cap="flat" cmpd="sng" w="25400">
            <a:solidFill>
              <a:srgbClr val="7B7B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03" name="Google Shape;203;g2908aca59a5_0_253"/>
          <p:cNvPicPr preferRelativeResize="0"/>
          <p:nvPr/>
        </p:nvPicPr>
        <p:blipFill rotWithShape="1">
          <a:blip r:embed="rId3">
            <a:alphaModFix/>
          </a:blip>
          <a:srcRect b="71776" l="0" r="0" t="0"/>
          <a:stretch/>
        </p:blipFill>
        <p:spPr>
          <a:xfrm>
            <a:off x="4924376" y="2384150"/>
            <a:ext cx="2177308" cy="709800"/>
          </a:xfrm>
          <a:prstGeom prst="rect">
            <a:avLst/>
          </a:prstGeom>
          <a:noFill/>
          <a:ln>
            <a:noFill/>
          </a:ln>
        </p:spPr>
      </p:pic>
      <p:pic>
        <p:nvPicPr>
          <p:cNvPr id="204" name="Google Shape;204;g2908aca59a5_0_253"/>
          <p:cNvPicPr preferRelativeResize="0"/>
          <p:nvPr/>
        </p:nvPicPr>
        <p:blipFill>
          <a:blip r:embed="rId4">
            <a:alphaModFix/>
          </a:blip>
          <a:stretch>
            <a:fillRect/>
          </a:stretch>
        </p:blipFill>
        <p:spPr>
          <a:xfrm>
            <a:off x="8649797" y="3128635"/>
            <a:ext cx="2068200" cy="622000"/>
          </a:xfrm>
          <a:prstGeom prst="rect">
            <a:avLst/>
          </a:prstGeom>
          <a:noFill/>
          <a:ln>
            <a:noFill/>
          </a:ln>
        </p:spPr>
      </p:pic>
      <p:pic>
        <p:nvPicPr>
          <p:cNvPr id="205" name="Google Shape;205;g2908aca59a5_0_253"/>
          <p:cNvPicPr preferRelativeResize="0"/>
          <p:nvPr/>
        </p:nvPicPr>
        <p:blipFill rotWithShape="1">
          <a:blip r:embed="rId3">
            <a:alphaModFix/>
          </a:blip>
          <a:srcRect b="71776" l="0" r="0" t="0"/>
          <a:stretch/>
        </p:blipFill>
        <p:spPr>
          <a:xfrm>
            <a:off x="3600401" y="4192425"/>
            <a:ext cx="2177308" cy="709800"/>
          </a:xfrm>
          <a:prstGeom prst="rect">
            <a:avLst/>
          </a:prstGeom>
          <a:noFill/>
          <a:ln>
            <a:noFill/>
          </a:ln>
        </p:spPr>
      </p:pic>
      <p:pic>
        <p:nvPicPr>
          <p:cNvPr id="206" name="Google Shape;206;g2908aca59a5_0_253"/>
          <p:cNvPicPr preferRelativeResize="0"/>
          <p:nvPr/>
        </p:nvPicPr>
        <p:blipFill rotWithShape="1">
          <a:blip r:embed="rId5">
            <a:alphaModFix/>
          </a:blip>
          <a:srcRect b="0" l="0" r="0" t="0"/>
          <a:stretch/>
        </p:blipFill>
        <p:spPr>
          <a:xfrm>
            <a:off x="6777150" y="3235288"/>
            <a:ext cx="713100" cy="713100"/>
          </a:xfrm>
          <a:prstGeom prst="rect">
            <a:avLst/>
          </a:prstGeom>
          <a:noFill/>
          <a:ln>
            <a:noFill/>
          </a:ln>
        </p:spPr>
      </p:pic>
      <p:pic>
        <p:nvPicPr>
          <p:cNvPr id="207" name="Google Shape;207;g2908aca59a5_0_253"/>
          <p:cNvPicPr preferRelativeResize="0"/>
          <p:nvPr/>
        </p:nvPicPr>
        <p:blipFill rotWithShape="1">
          <a:blip r:embed="rId6">
            <a:alphaModFix/>
          </a:blip>
          <a:srcRect b="0" l="0" r="0" t="0"/>
          <a:stretch/>
        </p:blipFill>
        <p:spPr>
          <a:xfrm>
            <a:off x="4491050" y="1570672"/>
            <a:ext cx="615400" cy="686378"/>
          </a:xfrm>
          <a:prstGeom prst="rect">
            <a:avLst/>
          </a:prstGeom>
          <a:noFill/>
          <a:ln>
            <a:noFill/>
          </a:ln>
        </p:spPr>
      </p:pic>
      <p:pic>
        <p:nvPicPr>
          <p:cNvPr id="208" name="Google Shape;208;g2908aca59a5_0_253"/>
          <p:cNvPicPr preferRelativeResize="0"/>
          <p:nvPr/>
        </p:nvPicPr>
        <p:blipFill rotWithShape="1">
          <a:blip r:embed="rId7">
            <a:alphaModFix/>
          </a:blip>
          <a:srcRect b="53350" l="10886" r="78614" t="31317"/>
          <a:stretch/>
        </p:blipFill>
        <p:spPr>
          <a:xfrm>
            <a:off x="1222523" y="2747631"/>
            <a:ext cx="975762" cy="801001"/>
          </a:xfrm>
          <a:prstGeom prst="rect">
            <a:avLst/>
          </a:prstGeom>
          <a:noFill/>
          <a:ln>
            <a:noFill/>
          </a:ln>
        </p:spPr>
      </p:pic>
      <p:pic>
        <p:nvPicPr>
          <p:cNvPr id="209" name="Google Shape;209;g2908aca59a5_0_253"/>
          <p:cNvPicPr preferRelativeResize="0"/>
          <p:nvPr/>
        </p:nvPicPr>
        <p:blipFill rotWithShape="1">
          <a:blip r:embed="rId8">
            <a:alphaModFix/>
          </a:blip>
          <a:srcRect b="0" l="0" r="7783" t="0"/>
          <a:stretch/>
        </p:blipFill>
        <p:spPr>
          <a:xfrm>
            <a:off x="4465721" y="5025761"/>
            <a:ext cx="1873592" cy="777746"/>
          </a:xfrm>
          <a:prstGeom prst="rect">
            <a:avLst/>
          </a:prstGeom>
          <a:noFill/>
          <a:ln>
            <a:noFill/>
          </a:ln>
        </p:spPr>
      </p:pic>
      <p:sp>
        <p:nvSpPr>
          <p:cNvPr id="210" name="Google Shape;210;g2908aca59a5_0_253"/>
          <p:cNvSpPr/>
          <p:nvPr/>
        </p:nvSpPr>
        <p:spPr>
          <a:xfrm>
            <a:off x="5504075" y="1454400"/>
            <a:ext cx="2068200" cy="910500"/>
          </a:xfrm>
          <a:prstGeom prst="roundRect">
            <a:avLst>
              <a:gd fmla="val 16667" name="adj"/>
            </a:avLst>
          </a:prstGeom>
          <a:solidFill>
            <a:srgbClr val="D9EAD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latin typeface="Calibri"/>
                <a:ea typeface="Calibri"/>
                <a:cs typeface="Calibri"/>
                <a:sym typeface="Calibri"/>
              </a:rPr>
              <a:t>Model + AI</a:t>
            </a:r>
            <a:endParaRPr>
              <a:latin typeface="Calibri"/>
              <a:ea typeface="Calibri"/>
              <a:cs typeface="Calibri"/>
              <a:sym typeface="Calibri"/>
            </a:endParaRPr>
          </a:p>
        </p:txBody>
      </p:sp>
      <p:sp>
        <p:nvSpPr>
          <p:cNvPr id="211" name="Google Shape;211;g2908aca59a5_0_253"/>
          <p:cNvSpPr/>
          <p:nvPr/>
        </p:nvSpPr>
        <p:spPr>
          <a:xfrm>
            <a:off x="3437150" y="3207000"/>
            <a:ext cx="2068200" cy="910500"/>
          </a:xfrm>
          <a:prstGeom prst="roundRect">
            <a:avLst>
              <a:gd fmla="val 16667" name="adj"/>
            </a:avLst>
          </a:prstGeom>
          <a:solidFill>
            <a:srgbClr val="C9DAF8"/>
          </a:solidFill>
          <a:ln cap="flat" cmpd="sng" w="9525">
            <a:solidFill>
              <a:srgbClr val="0053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latin typeface="Calibri"/>
                <a:ea typeface="Calibri"/>
                <a:cs typeface="Calibri"/>
                <a:sym typeface="Calibri"/>
              </a:rPr>
              <a:t>User applications</a:t>
            </a:r>
            <a:endParaRPr>
              <a:latin typeface="Calibri"/>
              <a:ea typeface="Calibri"/>
              <a:cs typeface="Calibri"/>
              <a:sym typeface="Calibri"/>
            </a:endParaRPr>
          </a:p>
        </p:txBody>
      </p:sp>
      <p:sp>
        <p:nvSpPr>
          <p:cNvPr id="212" name="Google Shape;212;g2908aca59a5_0_253"/>
          <p:cNvSpPr txBox="1"/>
          <p:nvPr/>
        </p:nvSpPr>
        <p:spPr>
          <a:xfrm>
            <a:off x="6315075" y="3810000"/>
            <a:ext cx="1647900" cy="51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FR">
                <a:latin typeface="Calibri"/>
                <a:ea typeface="Calibri"/>
                <a:cs typeface="Calibri"/>
                <a:sym typeface="Calibri"/>
              </a:rPr>
              <a:t>DTO data</a:t>
            </a:r>
            <a:endParaRPr>
              <a:latin typeface="Calibri"/>
              <a:ea typeface="Calibri"/>
              <a:cs typeface="Calibri"/>
              <a:sym typeface="Calibri"/>
            </a:endParaRPr>
          </a:p>
        </p:txBody>
      </p:sp>
      <p:sp>
        <p:nvSpPr>
          <p:cNvPr id="213" name="Google Shape;213;g2908aca59a5_0_253"/>
          <p:cNvSpPr/>
          <p:nvPr/>
        </p:nvSpPr>
        <p:spPr>
          <a:xfrm>
            <a:off x="908450" y="1502025"/>
            <a:ext cx="1606200" cy="801000"/>
          </a:xfrm>
          <a:prstGeom prst="roundRect">
            <a:avLst>
              <a:gd fmla="val 16667" name="adj"/>
            </a:avLst>
          </a:prstGeom>
          <a:noFill/>
          <a:ln cap="flat" cmpd="sng" w="25400">
            <a:solidFill>
              <a:srgbClr val="7B7B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fr-FR">
                <a:solidFill>
                  <a:srgbClr val="000000"/>
                </a:solidFill>
              </a:rPr>
              <a:t>GUIs</a:t>
            </a:r>
            <a:endParaRPr b="0" i="0" sz="1400" u="none" cap="none" strike="noStrike">
              <a:solidFill>
                <a:srgbClr val="000000"/>
              </a:solidFill>
              <a:latin typeface="Arial"/>
              <a:ea typeface="Arial"/>
              <a:cs typeface="Arial"/>
              <a:sym typeface="Arial"/>
            </a:endParaRPr>
          </a:p>
        </p:txBody>
      </p:sp>
      <p:cxnSp>
        <p:nvCxnSpPr>
          <p:cNvPr id="214" name="Google Shape;214;g2908aca59a5_0_253"/>
          <p:cNvCxnSpPr>
            <a:endCxn id="210" idx="1"/>
          </p:cNvCxnSpPr>
          <p:nvPr/>
        </p:nvCxnSpPr>
        <p:spPr>
          <a:xfrm>
            <a:off x="5286275" y="1909650"/>
            <a:ext cx="217800" cy="0"/>
          </a:xfrm>
          <a:prstGeom prst="straightConnector1">
            <a:avLst/>
          </a:prstGeom>
          <a:noFill/>
          <a:ln cap="flat" cmpd="sng" w="19050">
            <a:solidFill>
              <a:srgbClr val="44546A"/>
            </a:solidFill>
            <a:prstDash val="solid"/>
            <a:round/>
            <a:headEnd len="med" w="med" type="none"/>
            <a:tailEnd len="med" w="med" type="triangle"/>
          </a:ln>
        </p:spPr>
      </p:cxnSp>
      <p:cxnSp>
        <p:nvCxnSpPr>
          <p:cNvPr id="215" name="Google Shape;215;g2908aca59a5_0_253"/>
          <p:cNvCxnSpPr>
            <a:stCxn id="210" idx="3"/>
          </p:cNvCxnSpPr>
          <p:nvPr/>
        </p:nvCxnSpPr>
        <p:spPr>
          <a:xfrm>
            <a:off x="7572275" y="1909650"/>
            <a:ext cx="819300" cy="0"/>
          </a:xfrm>
          <a:prstGeom prst="straightConnector1">
            <a:avLst/>
          </a:prstGeom>
          <a:noFill/>
          <a:ln cap="flat" cmpd="sng" w="19050">
            <a:solidFill>
              <a:srgbClr val="44546A"/>
            </a:solidFill>
            <a:prstDash val="solid"/>
            <a:round/>
            <a:headEnd len="med" w="med" type="none"/>
            <a:tailEnd len="med" w="med" type="triangle"/>
          </a:ln>
        </p:spPr>
      </p:cxnSp>
      <p:pic>
        <p:nvPicPr>
          <p:cNvPr id="216" name="Google Shape;216;g2908aca59a5_0_253"/>
          <p:cNvPicPr preferRelativeResize="0"/>
          <p:nvPr/>
        </p:nvPicPr>
        <p:blipFill>
          <a:blip r:embed="rId9">
            <a:alphaModFix/>
          </a:blip>
          <a:stretch>
            <a:fillRect/>
          </a:stretch>
        </p:blipFill>
        <p:spPr>
          <a:xfrm>
            <a:off x="8649800" y="1772925"/>
            <a:ext cx="2108000" cy="1185745"/>
          </a:xfrm>
          <a:prstGeom prst="rect">
            <a:avLst/>
          </a:prstGeom>
          <a:noFill/>
          <a:ln>
            <a:noFill/>
          </a:ln>
        </p:spPr>
      </p:pic>
      <p:cxnSp>
        <p:nvCxnSpPr>
          <p:cNvPr id="217" name="Google Shape;217;g2908aca59a5_0_253"/>
          <p:cNvCxnSpPr>
            <a:stCxn id="206" idx="3"/>
          </p:cNvCxnSpPr>
          <p:nvPr/>
        </p:nvCxnSpPr>
        <p:spPr>
          <a:xfrm>
            <a:off x="7490250" y="3591838"/>
            <a:ext cx="910800" cy="0"/>
          </a:xfrm>
          <a:prstGeom prst="straightConnector1">
            <a:avLst/>
          </a:prstGeom>
          <a:noFill/>
          <a:ln cap="flat" cmpd="sng" w="19050">
            <a:solidFill>
              <a:srgbClr val="44546A"/>
            </a:solidFill>
            <a:prstDash val="solid"/>
            <a:round/>
            <a:headEnd len="med" w="med" type="triangle"/>
            <a:tailEnd len="med" w="med" type="none"/>
          </a:ln>
        </p:spPr>
      </p:cxnSp>
      <p:cxnSp>
        <p:nvCxnSpPr>
          <p:cNvPr id="218" name="Google Shape;218;g2908aca59a5_0_253"/>
          <p:cNvCxnSpPr>
            <a:endCxn id="206" idx="1"/>
          </p:cNvCxnSpPr>
          <p:nvPr/>
        </p:nvCxnSpPr>
        <p:spPr>
          <a:xfrm>
            <a:off x="5511750" y="3581338"/>
            <a:ext cx="1265400" cy="10500"/>
          </a:xfrm>
          <a:prstGeom prst="straightConnector1">
            <a:avLst/>
          </a:prstGeom>
          <a:noFill/>
          <a:ln cap="flat" cmpd="sng" w="19050">
            <a:solidFill>
              <a:srgbClr val="44546A"/>
            </a:solidFill>
            <a:prstDash val="solid"/>
            <a:round/>
            <a:headEnd len="med" w="med" type="triangle"/>
            <a:tailEnd len="med" w="med" type="none"/>
          </a:ln>
        </p:spPr>
      </p:cxnSp>
      <p:sp>
        <p:nvSpPr>
          <p:cNvPr id="219" name="Google Shape;219;g2908aca59a5_0_253"/>
          <p:cNvSpPr/>
          <p:nvPr/>
        </p:nvSpPr>
        <p:spPr>
          <a:xfrm>
            <a:off x="910325" y="4146825"/>
            <a:ext cx="1606200" cy="801000"/>
          </a:xfrm>
          <a:prstGeom prst="roundRect">
            <a:avLst>
              <a:gd fmla="val 16667" name="adj"/>
            </a:avLst>
          </a:prstGeom>
          <a:noFill/>
          <a:ln cap="flat" cmpd="sng" w="25400">
            <a:solidFill>
              <a:srgbClr val="7B7B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20" name="Google Shape;220;g2908aca59a5_0_253"/>
          <p:cNvPicPr preferRelativeResize="0"/>
          <p:nvPr/>
        </p:nvPicPr>
        <p:blipFill rotWithShape="1">
          <a:blip r:embed="rId10">
            <a:alphaModFix/>
          </a:blip>
          <a:srcRect b="0" l="30101" r="45860" t="85278"/>
          <a:stretch/>
        </p:blipFill>
        <p:spPr>
          <a:xfrm>
            <a:off x="1148862" y="4270813"/>
            <a:ext cx="1144425" cy="686374"/>
          </a:xfrm>
          <a:prstGeom prst="rect">
            <a:avLst/>
          </a:prstGeom>
          <a:noFill/>
          <a:ln>
            <a:noFill/>
          </a:ln>
        </p:spPr>
      </p:pic>
      <p:cxnSp>
        <p:nvCxnSpPr>
          <p:cNvPr id="221" name="Google Shape;221;g2908aca59a5_0_253"/>
          <p:cNvCxnSpPr>
            <a:stCxn id="213" idx="2"/>
            <a:endCxn id="208" idx="0"/>
          </p:cNvCxnSpPr>
          <p:nvPr/>
        </p:nvCxnSpPr>
        <p:spPr>
          <a:xfrm flipH="1">
            <a:off x="1710350" y="2303025"/>
            <a:ext cx="1200" cy="444600"/>
          </a:xfrm>
          <a:prstGeom prst="straightConnector1">
            <a:avLst/>
          </a:prstGeom>
          <a:noFill/>
          <a:ln cap="flat" cmpd="sng" w="19050">
            <a:solidFill>
              <a:srgbClr val="44546A"/>
            </a:solidFill>
            <a:prstDash val="solid"/>
            <a:round/>
            <a:headEnd len="med" w="med" type="triangle"/>
            <a:tailEnd len="med" w="med" type="none"/>
          </a:ln>
        </p:spPr>
      </p:cxnSp>
      <p:cxnSp>
        <p:nvCxnSpPr>
          <p:cNvPr id="222" name="Google Shape;222;g2908aca59a5_0_253"/>
          <p:cNvCxnSpPr>
            <a:stCxn id="219" idx="0"/>
            <a:endCxn id="208" idx="2"/>
          </p:cNvCxnSpPr>
          <p:nvPr/>
        </p:nvCxnSpPr>
        <p:spPr>
          <a:xfrm rot="10800000">
            <a:off x="1710425" y="3548625"/>
            <a:ext cx="3000" cy="598200"/>
          </a:xfrm>
          <a:prstGeom prst="straightConnector1">
            <a:avLst/>
          </a:prstGeom>
          <a:noFill/>
          <a:ln cap="flat" cmpd="sng" w="19050">
            <a:solidFill>
              <a:srgbClr val="44546A"/>
            </a:solidFill>
            <a:prstDash val="solid"/>
            <a:round/>
            <a:headEnd len="med" w="med" type="triangle"/>
            <a:tailEnd len="med" w="med" type="none"/>
          </a:ln>
        </p:spPr>
      </p:cxnSp>
      <p:cxnSp>
        <p:nvCxnSpPr>
          <p:cNvPr id="223" name="Google Shape;223;g2908aca59a5_0_253"/>
          <p:cNvCxnSpPr>
            <a:stCxn id="213" idx="3"/>
            <a:endCxn id="200" idx="1"/>
          </p:cNvCxnSpPr>
          <p:nvPr/>
        </p:nvCxnSpPr>
        <p:spPr>
          <a:xfrm>
            <a:off x="2514650" y="1902525"/>
            <a:ext cx="703500" cy="7200"/>
          </a:xfrm>
          <a:prstGeom prst="straightConnector1">
            <a:avLst/>
          </a:prstGeom>
          <a:noFill/>
          <a:ln cap="flat" cmpd="sng" w="19050">
            <a:solidFill>
              <a:srgbClr val="44546A"/>
            </a:solidFill>
            <a:prstDash val="solid"/>
            <a:round/>
            <a:headEnd len="med" w="med" type="triangle"/>
            <a:tailEnd len="med" w="med" type="none"/>
          </a:ln>
        </p:spPr>
      </p:cxnSp>
      <p:cxnSp>
        <p:nvCxnSpPr>
          <p:cNvPr id="224" name="Google Shape;224;g2908aca59a5_0_253"/>
          <p:cNvCxnSpPr>
            <a:stCxn id="219" idx="3"/>
            <a:endCxn id="205" idx="1"/>
          </p:cNvCxnSpPr>
          <p:nvPr/>
        </p:nvCxnSpPr>
        <p:spPr>
          <a:xfrm>
            <a:off x="2516525" y="4547325"/>
            <a:ext cx="1083900" cy="0"/>
          </a:xfrm>
          <a:prstGeom prst="straightConnector1">
            <a:avLst/>
          </a:prstGeom>
          <a:noFill/>
          <a:ln cap="flat" cmpd="sng" w="19050">
            <a:solidFill>
              <a:srgbClr val="44546A"/>
            </a:solidFill>
            <a:prstDash val="solid"/>
            <a:round/>
            <a:headEnd len="med" w="med" type="triangle"/>
            <a:tailEnd len="med" w="med" type="none"/>
          </a:ln>
        </p:spPr>
      </p:cxnSp>
      <p:pic>
        <p:nvPicPr>
          <p:cNvPr descr="Sauvegarde et archivage, une différence importante - Le Monde Informatique" id="225" name="Google Shape;225;g2908aca59a5_0_253"/>
          <p:cNvPicPr preferRelativeResize="0"/>
          <p:nvPr/>
        </p:nvPicPr>
        <p:blipFill rotWithShape="1">
          <a:blip r:embed="rId11">
            <a:alphaModFix/>
          </a:blip>
          <a:srcRect b="0" l="9684" r="14362" t="0"/>
          <a:stretch/>
        </p:blipFill>
        <p:spPr>
          <a:xfrm>
            <a:off x="9705975" y="4746850"/>
            <a:ext cx="1173950" cy="1028525"/>
          </a:xfrm>
          <a:prstGeom prst="rect">
            <a:avLst/>
          </a:prstGeom>
          <a:noFill/>
          <a:ln>
            <a:noFill/>
          </a:ln>
        </p:spPr>
      </p:pic>
      <p:cxnSp>
        <p:nvCxnSpPr>
          <p:cNvPr id="226" name="Google Shape;226;g2908aca59a5_0_253"/>
          <p:cNvCxnSpPr>
            <a:stCxn id="199" idx="0"/>
            <a:endCxn id="201" idx="2"/>
          </p:cNvCxnSpPr>
          <p:nvPr/>
        </p:nvCxnSpPr>
        <p:spPr>
          <a:xfrm rot="10800000">
            <a:off x="9702950" y="4117425"/>
            <a:ext cx="0" cy="591900"/>
          </a:xfrm>
          <a:prstGeom prst="straightConnector1">
            <a:avLst/>
          </a:prstGeom>
          <a:noFill/>
          <a:ln cap="flat" cmpd="sng" w="19050">
            <a:solidFill>
              <a:srgbClr val="44546A"/>
            </a:solidFill>
            <a:prstDash val="solid"/>
            <a:round/>
            <a:headEnd len="med" w="med" type="triangle"/>
            <a:tailEnd len="med" w="med" type="none"/>
          </a:ln>
        </p:spPr>
      </p:cxnSp>
      <p:cxnSp>
        <p:nvCxnSpPr>
          <p:cNvPr id="227" name="Google Shape;227;g2908aca59a5_0_253"/>
          <p:cNvCxnSpPr>
            <a:stCxn id="211" idx="3"/>
            <a:endCxn id="199" idx="1"/>
          </p:cNvCxnSpPr>
          <p:nvPr/>
        </p:nvCxnSpPr>
        <p:spPr>
          <a:xfrm>
            <a:off x="5505350" y="3662250"/>
            <a:ext cx="2908800" cy="1603800"/>
          </a:xfrm>
          <a:prstGeom prst="curvedConnector3">
            <a:avLst>
              <a:gd fmla="val 50000" name="adj1"/>
            </a:avLst>
          </a:prstGeom>
          <a:noFill/>
          <a:ln cap="flat" cmpd="sng" w="19050">
            <a:solidFill>
              <a:srgbClr val="44546A"/>
            </a:solidFill>
            <a:prstDash val="solid"/>
            <a:round/>
            <a:headEnd len="med" w="med" type="triangle"/>
            <a:tailEnd len="med" w="med" type="none"/>
          </a:ln>
        </p:spPr>
      </p:cxnSp>
      <p:pic>
        <p:nvPicPr>
          <p:cNvPr id="228" name="Google Shape;228;g2908aca59a5_0_253"/>
          <p:cNvPicPr preferRelativeResize="0"/>
          <p:nvPr/>
        </p:nvPicPr>
        <p:blipFill>
          <a:blip r:embed="rId12">
            <a:alphaModFix/>
          </a:blip>
          <a:stretch>
            <a:fillRect/>
          </a:stretch>
        </p:blipFill>
        <p:spPr>
          <a:xfrm>
            <a:off x="6620600" y="1581130"/>
            <a:ext cx="819301" cy="253800"/>
          </a:xfrm>
          <a:prstGeom prst="rect">
            <a:avLst/>
          </a:prstGeom>
          <a:noFill/>
          <a:ln>
            <a:noFill/>
          </a:ln>
        </p:spPr>
      </p:pic>
      <p:pic>
        <p:nvPicPr>
          <p:cNvPr id="229" name="Google Shape;229;g2908aca59a5_0_253"/>
          <p:cNvPicPr preferRelativeResize="0"/>
          <p:nvPr/>
        </p:nvPicPr>
        <p:blipFill>
          <a:blip r:embed="rId13">
            <a:alphaModFix/>
          </a:blip>
          <a:stretch>
            <a:fillRect/>
          </a:stretch>
        </p:blipFill>
        <p:spPr>
          <a:xfrm>
            <a:off x="6844050" y="1913800"/>
            <a:ext cx="372401" cy="372401"/>
          </a:xfrm>
          <a:prstGeom prst="rect">
            <a:avLst/>
          </a:prstGeom>
          <a:noFill/>
          <a:ln>
            <a:noFill/>
          </a:ln>
        </p:spPr>
      </p:pic>
      <p:pic>
        <p:nvPicPr>
          <p:cNvPr id="230" name="Google Shape;230;g2908aca59a5_0_253"/>
          <p:cNvPicPr preferRelativeResize="0"/>
          <p:nvPr/>
        </p:nvPicPr>
        <p:blipFill rotWithShape="1">
          <a:blip r:embed="rId14">
            <a:alphaModFix/>
          </a:blip>
          <a:srcRect b="0" l="9624" r="0" t="0"/>
          <a:stretch/>
        </p:blipFill>
        <p:spPr>
          <a:xfrm>
            <a:off x="4876849" y="3431960"/>
            <a:ext cx="520935" cy="515110"/>
          </a:xfrm>
          <a:prstGeom prst="rect">
            <a:avLst/>
          </a:prstGeom>
          <a:noFill/>
          <a:ln>
            <a:noFill/>
          </a:ln>
          <a:effectLst>
            <a:reflection blurRad="0" dir="5400000" dist="5000" endA="0" endPos="30000" fadeDir="5400012" kx="0" rotWithShape="0" algn="bl" stA="30000"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908aca59a5_0_412"/>
          <p:cNvSpPr/>
          <p:nvPr/>
        </p:nvSpPr>
        <p:spPr>
          <a:xfrm>
            <a:off x="284725" y="115625"/>
            <a:ext cx="104364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fr-FR" sz="3200">
                <a:solidFill>
                  <a:schemeClr val="lt1"/>
                </a:solidFill>
              </a:rPr>
              <a:t>Autosubmit v4 features exploited in EDITO Model Lab</a:t>
            </a:r>
            <a:endParaRPr sz="3200">
              <a:solidFill>
                <a:schemeClr val="lt1"/>
              </a:solidFill>
            </a:endParaRPr>
          </a:p>
          <a:p>
            <a:pPr indent="0" lvl="0" marL="0" marR="0" rtl="0" algn="l">
              <a:spcBef>
                <a:spcPts val="0"/>
              </a:spcBef>
              <a:spcAft>
                <a:spcPts val="0"/>
              </a:spcAft>
              <a:buClr>
                <a:schemeClr val="dk1"/>
              </a:buClr>
              <a:buSzPts val="1100"/>
              <a:buFont typeface="Arial"/>
              <a:buNone/>
            </a:pPr>
            <a:r>
              <a:t/>
            </a:r>
            <a:endParaRPr sz="3200">
              <a:solidFill>
                <a:schemeClr val="lt1"/>
              </a:solidFill>
            </a:endParaRPr>
          </a:p>
          <a:p>
            <a:pPr indent="0" lvl="0" marL="0" marR="0" rtl="0" algn="l">
              <a:spcBef>
                <a:spcPts val="0"/>
              </a:spcBef>
              <a:spcAft>
                <a:spcPts val="0"/>
              </a:spcAft>
              <a:buNone/>
            </a:pPr>
            <a:r>
              <a:t/>
            </a:r>
            <a:endParaRPr sz="3200">
              <a:solidFill>
                <a:schemeClr val="lt1"/>
              </a:solidFill>
            </a:endParaRPr>
          </a:p>
        </p:txBody>
      </p:sp>
      <p:sp>
        <p:nvSpPr>
          <p:cNvPr id="237" name="Google Shape;237;g2908aca59a5_0_412"/>
          <p:cNvSpPr txBox="1"/>
          <p:nvPr/>
        </p:nvSpPr>
        <p:spPr>
          <a:xfrm>
            <a:off x="603650" y="1514475"/>
            <a:ext cx="10616700" cy="42672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1000"/>
              </a:spcBef>
              <a:spcAft>
                <a:spcPts val="0"/>
              </a:spcAft>
              <a:buClr>
                <a:srgbClr val="000000"/>
              </a:buClr>
              <a:buSzPts val="2000"/>
              <a:buChar char="•"/>
            </a:pPr>
            <a:r>
              <a:rPr lang="fr-FR" sz="2000">
                <a:solidFill>
                  <a:srgbClr val="000000"/>
                </a:solidFill>
                <a:latin typeface="Calibri"/>
                <a:ea typeface="Calibri"/>
                <a:cs typeface="Calibri"/>
                <a:sym typeface="Calibri"/>
              </a:rPr>
              <a:t>New, </a:t>
            </a:r>
            <a:r>
              <a:rPr b="1" lang="fr-FR" sz="2000">
                <a:solidFill>
                  <a:srgbClr val="000000"/>
                </a:solidFill>
                <a:latin typeface="Calibri"/>
                <a:ea typeface="Calibri"/>
                <a:cs typeface="Calibri"/>
                <a:sym typeface="Calibri"/>
              </a:rPr>
              <a:t>flexible</a:t>
            </a:r>
            <a:r>
              <a:rPr lang="fr-FR" sz="2000">
                <a:solidFill>
                  <a:srgbClr val="000000"/>
                </a:solidFill>
                <a:latin typeface="Calibri"/>
                <a:ea typeface="Calibri"/>
                <a:cs typeface="Calibri"/>
                <a:sym typeface="Calibri"/>
              </a:rPr>
              <a:t>, YAML-based </a:t>
            </a:r>
            <a:r>
              <a:rPr b="1" lang="fr-FR" sz="2000">
                <a:solidFill>
                  <a:srgbClr val="000000"/>
                </a:solidFill>
                <a:latin typeface="Calibri"/>
                <a:ea typeface="Calibri"/>
                <a:cs typeface="Calibri"/>
                <a:sym typeface="Calibri"/>
              </a:rPr>
              <a:t>configuration</a:t>
            </a:r>
            <a:r>
              <a:rPr lang="fr-FR" sz="2000">
                <a:solidFill>
                  <a:srgbClr val="000000"/>
                </a:solidFill>
                <a:latin typeface="Calibri"/>
                <a:ea typeface="Calibri"/>
                <a:cs typeface="Calibri"/>
                <a:sym typeface="Calibri"/>
              </a:rPr>
              <a:t> system, allowing distributed experiment configuration.</a:t>
            </a:r>
            <a:endParaRPr sz="20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Pre-defined configurations under CVS.</a:t>
            </a:r>
            <a:endParaRPr sz="18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Users switch between configurations and customize them.</a:t>
            </a:r>
            <a:endParaRPr sz="1800">
              <a:solidFill>
                <a:srgbClr val="000000"/>
              </a:solidFill>
              <a:latin typeface="Calibri"/>
              <a:ea typeface="Calibri"/>
              <a:cs typeface="Calibri"/>
              <a:sym typeface="Calibri"/>
            </a:endParaRPr>
          </a:p>
          <a:p>
            <a:pPr indent="-355600" lvl="0" marL="457200" rtl="0" algn="l">
              <a:lnSpc>
                <a:spcPct val="115000"/>
              </a:lnSpc>
              <a:spcBef>
                <a:spcPts val="1000"/>
              </a:spcBef>
              <a:spcAft>
                <a:spcPts val="0"/>
              </a:spcAft>
              <a:buClr>
                <a:srgbClr val="000000"/>
              </a:buClr>
              <a:buSzPts val="2000"/>
              <a:buChar char="•"/>
            </a:pPr>
            <a:r>
              <a:rPr lang="fr-FR" sz="2000">
                <a:solidFill>
                  <a:srgbClr val="000000"/>
                </a:solidFill>
                <a:latin typeface="Calibri"/>
                <a:ea typeface="Calibri"/>
                <a:cs typeface="Calibri"/>
                <a:sym typeface="Calibri"/>
              </a:rPr>
              <a:t>Increased </a:t>
            </a:r>
            <a:r>
              <a:rPr b="1" lang="fr-FR" sz="2000">
                <a:solidFill>
                  <a:srgbClr val="000000"/>
                </a:solidFill>
                <a:latin typeface="Calibri"/>
                <a:ea typeface="Calibri"/>
                <a:cs typeface="Calibri"/>
                <a:sym typeface="Calibri"/>
              </a:rPr>
              <a:t>interoperability</a:t>
            </a:r>
            <a:r>
              <a:rPr lang="fr-FR" sz="2000">
                <a:solidFill>
                  <a:srgbClr val="000000"/>
                </a:solidFill>
                <a:latin typeface="Calibri"/>
                <a:ea typeface="Calibri"/>
                <a:cs typeface="Calibri"/>
                <a:sym typeface="Calibri"/>
              </a:rPr>
              <a:t> and </a:t>
            </a:r>
            <a:r>
              <a:rPr b="1" lang="fr-FR" sz="2000">
                <a:solidFill>
                  <a:srgbClr val="000000"/>
                </a:solidFill>
                <a:latin typeface="Calibri"/>
                <a:ea typeface="Calibri"/>
                <a:cs typeface="Calibri"/>
                <a:sym typeface="Calibri"/>
              </a:rPr>
              <a:t>portability</a:t>
            </a:r>
            <a:r>
              <a:rPr lang="fr-FR" sz="2000">
                <a:solidFill>
                  <a:srgbClr val="000000"/>
                </a:solidFill>
                <a:latin typeface="Calibri"/>
                <a:ea typeface="Calibri"/>
                <a:cs typeface="Calibri"/>
                <a:sym typeface="Calibri"/>
              </a:rPr>
              <a:t> (containers)</a:t>
            </a:r>
            <a:endParaRPr sz="20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Cloud service running in Jupyter Hub (EDITO Model Lab).</a:t>
            </a:r>
            <a:endParaRPr sz="18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Export workflows to other backends.</a:t>
            </a:r>
            <a:endParaRPr sz="1800">
              <a:solidFill>
                <a:srgbClr val="000000"/>
              </a:solidFill>
              <a:latin typeface="Calibri"/>
              <a:ea typeface="Calibri"/>
              <a:cs typeface="Calibri"/>
              <a:sym typeface="Calibri"/>
            </a:endParaRPr>
          </a:p>
          <a:p>
            <a:pPr indent="-355600" lvl="0" marL="457200" rtl="0" algn="l">
              <a:lnSpc>
                <a:spcPct val="115000"/>
              </a:lnSpc>
              <a:spcBef>
                <a:spcPts val="1000"/>
              </a:spcBef>
              <a:spcAft>
                <a:spcPts val="0"/>
              </a:spcAft>
              <a:buClr>
                <a:srgbClr val="000000"/>
              </a:buClr>
              <a:buSzPts val="2000"/>
              <a:buChar char="•"/>
            </a:pPr>
            <a:r>
              <a:rPr lang="fr-FR" sz="2000">
                <a:solidFill>
                  <a:srgbClr val="000000"/>
                </a:solidFill>
                <a:latin typeface="Calibri"/>
                <a:ea typeface="Calibri"/>
                <a:cs typeface="Calibri"/>
                <a:sym typeface="Calibri"/>
              </a:rPr>
              <a:t>Increased </a:t>
            </a:r>
            <a:r>
              <a:rPr b="1" lang="fr-FR" sz="2000">
                <a:solidFill>
                  <a:srgbClr val="000000"/>
                </a:solidFill>
                <a:latin typeface="Calibri"/>
                <a:ea typeface="Calibri"/>
                <a:cs typeface="Calibri"/>
                <a:sym typeface="Calibri"/>
              </a:rPr>
              <a:t>flexibility</a:t>
            </a:r>
            <a:r>
              <a:rPr lang="fr-FR" sz="2000">
                <a:solidFill>
                  <a:srgbClr val="000000"/>
                </a:solidFill>
                <a:latin typeface="Calibri"/>
                <a:ea typeface="Calibri"/>
                <a:cs typeface="Calibri"/>
                <a:sym typeface="Calibri"/>
              </a:rPr>
              <a:t> in defining workflows</a:t>
            </a:r>
            <a:endParaRPr sz="20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Dependencies customization.</a:t>
            </a:r>
            <a:endParaRPr sz="1800">
              <a:solidFill>
                <a:srgbClr val="000000"/>
              </a:solidFill>
              <a:latin typeface="Calibri"/>
              <a:ea typeface="Calibri"/>
              <a:cs typeface="Calibri"/>
              <a:sym typeface="Calibri"/>
            </a:endParaRPr>
          </a:p>
          <a:p>
            <a:pPr indent="-355600" lvl="0" marL="457200" rtl="0" algn="l">
              <a:lnSpc>
                <a:spcPct val="115000"/>
              </a:lnSpc>
              <a:spcBef>
                <a:spcPts val="1000"/>
              </a:spcBef>
              <a:spcAft>
                <a:spcPts val="0"/>
              </a:spcAft>
              <a:buClr>
                <a:srgbClr val="000000"/>
              </a:buClr>
              <a:buSzPts val="2000"/>
              <a:buChar char="•"/>
            </a:pPr>
            <a:r>
              <a:rPr b="1" lang="fr-FR" sz="2000">
                <a:solidFill>
                  <a:srgbClr val="000000"/>
                </a:solidFill>
                <a:latin typeface="Calibri"/>
                <a:ea typeface="Calibri"/>
                <a:cs typeface="Calibri"/>
                <a:sym typeface="Calibri"/>
              </a:rPr>
              <a:t>FAIR</a:t>
            </a:r>
            <a:r>
              <a:rPr lang="fr-FR" sz="2000">
                <a:solidFill>
                  <a:srgbClr val="000000"/>
                </a:solidFill>
                <a:latin typeface="Calibri"/>
                <a:ea typeface="Calibri"/>
                <a:cs typeface="Calibri"/>
                <a:sym typeface="Calibri"/>
              </a:rPr>
              <a:t> </a:t>
            </a:r>
            <a:r>
              <a:rPr b="1" lang="fr-FR" sz="2000">
                <a:solidFill>
                  <a:srgbClr val="000000"/>
                </a:solidFill>
                <a:latin typeface="Calibri"/>
                <a:ea typeface="Calibri"/>
                <a:cs typeface="Calibri"/>
                <a:sym typeface="Calibri"/>
              </a:rPr>
              <a:t>principles</a:t>
            </a:r>
            <a:endParaRPr sz="2000">
              <a:solidFill>
                <a:srgbClr val="000000"/>
              </a:solidFill>
              <a:latin typeface="Calibri"/>
              <a:ea typeface="Calibri"/>
              <a:cs typeface="Calibri"/>
              <a:sym typeface="Calibri"/>
            </a:endParaRPr>
          </a:p>
          <a:p>
            <a:pPr indent="-342900" lvl="1" marL="914400" rtl="0" algn="l">
              <a:lnSpc>
                <a:spcPct val="115000"/>
              </a:lnSpc>
              <a:spcBef>
                <a:spcPts val="500"/>
              </a:spcBef>
              <a:spcAft>
                <a:spcPts val="0"/>
              </a:spcAft>
              <a:buClr>
                <a:srgbClr val="000000"/>
              </a:buClr>
              <a:buSzPts val="1800"/>
              <a:buChar char="•"/>
            </a:pPr>
            <a:r>
              <a:rPr lang="fr-FR" sz="1800">
                <a:solidFill>
                  <a:srgbClr val="000000"/>
                </a:solidFill>
                <a:latin typeface="Calibri"/>
                <a:ea typeface="Calibri"/>
                <a:cs typeface="Calibri"/>
                <a:sym typeface="Calibri"/>
              </a:rPr>
              <a:t>Conforms the RO-Crate standard.</a:t>
            </a:r>
            <a:endParaRPr sz="1800">
              <a:solidFill>
                <a:srgbClr val="000000"/>
              </a:solidFill>
              <a:latin typeface="Calibri"/>
              <a:ea typeface="Calibri"/>
              <a:cs typeface="Calibri"/>
              <a:sym typeface="Calibri"/>
            </a:endParaRPr>
          </a:p>
        </p:txBody>
      </p:sp>
      <p:pic>
        <p:nvPicPr>
          <p:cNvPr id="238" name="Google Shape;238;g2908aca59a5_0_412"/>
          <p:cNvPicPr preferRelativeResize="0"/>
          <p:nvPr/>
        </p:nvPicPr>
        <p:blipFill rotWithShape="1">
          <a:blip r:embed="rId3">
            <a:alphaModFix/>
          </a:blip>
          <a:srcRect b="0" l="0" r="0" t="0"/>
          <a:stretch/>
        </p:blipFill>
        <p:spPr>
          <a:xfrm>
            <a:off x="7439026" y="3899774"/>
            <a:ext cx="3689949" cy="1657799"/>
          </a:xfrm>
          <a:prstGeom prst="rect">
            <a:avLst/>
          </a:prstGeom>
          <a:noFill/>
          <a:ln>
            <a:noFill/>
          </a:ln>
        </p:spPr>
      </p:pic>
      <p:sp>
        <p:nvSpPr>
          <p:cNvPr id="239" name="Google Shape;239;g2908aca59a5_0_412"/>
          <p:cNvSpPr txBox="1"/>
          <p:nvPr/>
        </p:nvSpPr>
        <p:spPr>
          <a:xfrm>
            <a:off x="8524875" y="5562600"/>
            <a:ext cx="2933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a:latin typeface="Calibri"/>
                <a:ea typeface="Calibri"/>
                <a:cs typeface="Calibri"/>
                <a:sym typeface="Calibri"/>
              </a:rPr>
              <a:t>Autosubmit service in EDITO Infra</a:t>
            </a:r>
            <a:endParaRPr b="1">
              <a:latin typeface="Calibri"/>
              <a:ea typeface="Calibri"/>
              <a:cs typeface="Calibri"/>
              <a:sym typeface="Calibri"/>
            </a:endParaRPr>
          </a:p>
        </p:txBody>
      </p:sp>
      <p:pic>
        <p:nvPicPr>
          <p:cNvPr id="240" name="Google Shape;240;g2908aca59a5_0_412"/>
          <p:cNvPicPr preferRelativeResize="0"/>
          <p:nvPr/>
        </p:nvPicPr>
        <p:blipFill>
          <a:blip r:embed="rId4">
            <a:alphaModFix/>
          </a:blip>
          <a:stretch>
            <a:fillRect/>
          </a:stretch>
        </p:blipFill>
        <p:spPr>
          <a:xfrm>
            <a:off x="9712100" y="2075819"/>
            <a:ext cx="1368275" cy="136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
          <p:cNvSpPr txBox="1"/>
          <p:nvPr/>
        </p:nvSpPr>
        <p:spPr>
          <a:xfrm>
            <a:off x="1441350" y="1939975"/>
            <a:ext cx="8383500" cy="4479000"/>
          </a:xfrm>
          <a:prstGeom prst="rect">
            <a:avLst/>
          </a:prstGeom>
          <a:noFill/>
          <a:ln>
            <a:noFill/>
          </a:ln>
        </p:spPr>
        <p:txBody>
          <a:bodyPr anchorCtr="0" anchor="t" bIns="45700" lIns="91425" spcFirstLastPara="1" rIns="91425" wrap="square" tIns="45700">
            <a:spAutoFit/>
          </a:bodyPr>
          <a:lstStyle/>
          <a:p>
            <a:pPr indent="-266700" lvl="0" marL="285750" marR="0" rtl="0" algn="l">
              <a:lnSpc>
                <a:spcPct val="150000"/>
              </a:lnSpc>
              <a:spcBef>
                <a:spcPts val="0"/>
              </a:spcBef>
              <a:spcAft>
                <a:spcPts val="0"/>
              </a:spcAft>
              <a:buClr>
                <a:srgbClr val="0043CE"/>
              </a:buClr>
              <a:buSzPts val="1500"/>
              <a:buChar char="•"/>
            </a:pPr>
            <a:r>
              <a:rPr lang="fr-FR" sz="1500">
                <a:solidFill>
                  <a:schemeClr val="dk1"/>
                </a:solidFill>
              </a:rPr>
              <a:t>Autosubmit (AS)</a:t>
            </a:r>
            <a:endParaRPr sz="1500">
              <a:solidFill>
                <a:schemeClr val="dk1"/>
              </a:solidFill>
            </a:endParaRPr>
          </a:p>
          <a:p>
            <a:pPr indent="-323850" lvl="1" marL="914400" marR="0" rtl="0" algn="l">
              <a:lnSpc>
                <a:spcPct val="150000"/>
              </a:lnSpc>
              <a:spcBef>
                <a:spcPts val="0"/>
              </a:spcBef>
              <a:spcAft>
                <a:spcPts val="0"/>
              </a:spcAft>
              <a:buClr>
                <a:srgbClr val="0043CE"/>
              </a:buClr>
              <a:buSzPts val="1500"/>
              <a:buChar char="○"/>
            </a:pPr>
            <a:r>
              <a:rPr lang="fr-FR" sz="1500">
                <a:solidFill>
                  <a:schemeClr val="dk1"/>
                </a:solidFill>
              </a:rPr>
              <a:t>Pip install and docs: https://autosubmit.readthedocs.io/en/master/installation/index.html</a:t>
            </a:r>
            <a:endParaRPr sz="1500">
              <a:solidFill>
                <a:schemeClr val="dk1"/>
              </a:solidFill>
            </a:endParaRPr>
          </a:p>
          <a:p>
            <a:pPr indent="-323850" lvl="1" marL="914400" marR="0" rtl="0" algn="l">
              <a:lnSpc>
                <a:spcPct val="150000"/>
              </a:lnSpc>
              <a:spcBef>
                <a:spcPts val="0"/>
              </a:spcBef>
              <a:spcAft>
                <a:spcPts val="0"/>
              </a:spcAft>
              <a:buClr>
                <a:srgbClr val="0043CE"/>
              </a:buClr>
              <a:buSzPts val="1500"/>
              <a:buChar char="○"/>
            </a:pPr>
            <a:r>
              <a:rPr lang="fr-FR" sz="1500">
                <a:solidFill>
                  <a:schemeClr val="dk1"/>
                </a:solidFill>
              </a:rPr>
              <a:t>Repository: </a:t>
            </a:r>
            <a:r>
              <a:rPr lang="fr-FR" sz="1500" u="sng">
                <a:solidFill>
                  <a:schemeClr val="hlink"/>
                </a:solidFill>
                <a:hlinkClick r:id="rId3"/>
              </a:rPr>
              <a:t>https://earth.bsc.es/gitlab/es/autosubmit</a:t>
            </a:r>
            <a:endParaRPr sz="1500">
              <a:solidFill>
                <a:schemeClr val="dk1"/>
              </a:solidFill>
            </a:endParaRPr>
          </a:p>
          <a:p>
            <a:pPr indent="-323850" lvl="1" marL="914400" marR="0" rtl="0" algn="l">
              <a:lnSpc>
                <a:spcPct val="150000"/>
              </a:lnSpc>
              <a:spcBef>
                <a:spcPts val="0"/>
              </a:spcBef>
              <a:spcAft>
                <a:spcPts val="0"/>
              </a:spcAft>
              <a:buClr>
                <a:srgbClr val="0043CE"/>
              </a:buClr>
              <a:buSzPts val="1500"/>
              <a:buChar char="○"/>
            </a:pPr>
            <a:r>
              <a:rPr lang="fr-FR" sz="1500">
                <a:solidFill>
                  <a:schemeClr val="dk1"/>
                </a:solidFill>
              </a:rPr>
              <a:t>Contact: </a:t>
            </a:r>
            <a:r>
              <a:rPr lang="fr-FR" sz="1500" u="sng">
                <a:solidFill>
                  <a:schemeClr val="hlink"/>
                </a:solidFill>
                <a:hlinkClick r:id="rId4"/>
              </a:rPr>
              <a:t>support-autosubmit@bsc.es</a:t>
            </a:r>
            <a:r>
              <a:rPr lang="fr-FR" sz="1500">
                <a:solidFill>
                  <a:schemeClr val="dk1"/>
                </a:solidFill>
              </a:rPr>
              <a:t> </a:t>
            </a:r>
            <a:endParaRPr sz="1500">
              <a:solidFill>
                <a:schemeClr val="dk1"/>
              </a:solidFill>
            </a:endParaRPr>
          </a:p>
          <a:p>
            <a:pPr indent="-266700" lvl="0" marL="285750" marR="0" rtl="0" algn="l">
              <a:lnSpc>
                <a:spcPct val="150000"/>
              </a:lnSpc>
              <a:spcBef>
                <a:spcPts val="0"/>
              </a:spcBef>
              <a:spcAft>
                <a:spcPts val="0"/>
              </a:spcAft>
              <a:buClr>
                <a:srgbClr val="0043CE"/>
              </a:buClr>
              <a:buSzPts val="1500"/>
              <a:buChar char="•"/>
            </a:pPr>
            <a:r>
              <a:rPr lang="fr-FR" sz="1500">
                <a:solidFill>
                  <a:schemeClr val="dk1"/>
                </a:solidFill>
              </a:rPr>
              <a:t>Autosubmit GUI</a:t>
            </a:r>
            <a:endParaRPr sz="1500">
              <a:solidFill>
                <a:schemeClr val="dk1"/>
              </a:solidFill>
            </a:endParaRPr>
          </a:p>
          <a:p>
            <a:pPr indent="-323850" lvl="1" marL="914400" marR="0" rtl="0" algn="l">
              <a:lnSpc>
                <a:spcPct val="150000"/>
              </a:lnSpc>
              <a:spcBef>
                <a:spcPts val="0"/>
              </a:spcBef>
              <a:spcAft>
                <a:spcPts val="0"/>
              </a:spcAft>
              <a:buClr>
                <a:srgbClr val="0043CE"/>
              </a:buClr>
              <a:buSzPts val="1500"/>
              <a:buChar char="○"/>
            </a:pPr>
            <a:r>
              <a:rPr lang="fr-FR" sz="1500">
                <a:solidFill>
                  <a:schemeClr val="dk1"/>
                </a:solidFill>
              </a:rPr>
              <a:t>Public mockup: https://earth.bsc.es/gitlab/wuruchi/autosubmitreact</a:t>
            </a:r>
            <a:endParaRPr sz="1500">
              <a:solidFill>
                <a:schemeClr val="dk1"/>
              </a:solidFill>
            </a:endParaRPr>
          </a:p>
          <a:p>
            <a:pPr indent="-323850" lvl="1" marL="914400" marR="0" rtl="0" algn="l">
              <a:lnSpc>
                <a:spcPct val="150000"/>
              </a:lnSpc>
              <a:spcBef>
                <a:spcPts val="0"/>
              </a:spcBef>
              <a:spcAft>
                <a:spcPts val="0"/>
              </a:spcAft>
              <a:buClr>
                <a:srgbClr val="0043CE"/>
              </a:buClr>
              <a:buSzPts val="1500"/>
              <a:buFont typeface="Arial"/>
              <a:buChar char="○"/>
            </a:pPr>
            <a:r>
              <a:rPr lang="fr-FR" sz="1500">
                <a:solidFill>
                  <a:schemeClr val="dk1"/>
                </a:solidFill>
              </a:rPr>
              <a:t>Demo: </a:t>
            </a:r>
            <a:r>
              <a:rPr lang="fr-FR" sz="1500" u="sng">
                <a:solidFill>
                  <a:schemeClr val="hlink"/>
                </a:solidFill>
                <a:hlinkClick r:id="rId5"/>
              </a:rPr>
              <a:t>https://autosubmitgui.bsc.es/presentation/</a:t>
            </a:r>
            <a:endParaRPr sz="1500">
              <a:solidFill>
                <a:schemeClr val="dk1"/>
              </a:solidFill>
            </a:endParaRPr>
          </a:p>
          <a:p>
            <a:pPr indent="-323850" lvl="0" marL="457200" marR="0" rtl="0" algn="l">
              <a:lnSpc>
                <a:spcPct val="150000"/>
              </a:lnSpc>
              <a:spcBef>
                <a:spcPts val="0"/>
              </a:spcBef>
              <a:spcAft>
                <a:spcPts val="0"/>
              </a:spcAft>
              <a:buClr>
                <a:schemeClr val="dk1"/>
              </a:buClr>
              <a:buSzPts val="1500"/>
              <a:buChar char="•"/>
            </a:pPr>
            <a:r>
              <a:rPr lang="fr-FR" sz="1500">
                <a:solidFill>
                  <a:schemeClr val="dk1"/>
                </a:solidFill>
              </a:rPr>
              <a:t>Other</a:t>
            </a:r>
            <a:endParaRPr sz="1500">
              <a:solidFill>
                <a:schemeClr val="dk1"/>
              </a:solidFill>
            </a:endParaRPr>
          </a:p>
          <a:p>
            <a:pPr indent="-323850" lvl="1" marL="914400" marR="0" rtl="0" algn="l">
              <a:lnSpc>
                <a:spcPct val="150000"/>
              </a:lnSpc>
              <a:spcBef>
                <a:spcPts val="0"/>
              </a:spcBef>
              <a:spcAft>
                <a:spcPts val="0"/>
              </a:spcAft>
              <a:buClr>
                <a:schemeClr val="dk1"/>
              </a:buClr>
              <a:buSzPts val="1500"/>
              <a:buChar char="○"/>
            </a:pPr>
            <a:r>
              <a:rPr lang="fr-FR" sz="1500">
                <a:solidFill>
                  <a:schemeClr val="dk1"/>
                </a:solidFill>
              </a:rPr>
              <a:t>Microsoft Teams for WP5 - T5.2: </a:t>
            </a:r>
            <a:r>
              <a:rPr lang="fr-FR" sz="1500" u="sng">
                <a:solidFill>
                  <a:schemeClr val="hlink"/>
                </a:solidFill>
                <a:hlinkClick r:id="rId6"/>
              </a:rPr>
              <a:t>https://teams.microsoft.com/_?tenantId=3d82bbb3-068b-4359-8fd8-4bc494e79a17#/conversations/WP5?threadId=19:059182519fe74b3fafdd248cd01570e3@thread.tacv2&amp;ctx=channel</a:t>
            </a:r>
            <a:r>
              <a:rPr lang="fr-FR" sz="1500">
                <a:solidFill>
                  <a:schemeClr val="dk1"/>
                </a:solidFill>
              </a:rPr>
              <a:t> </a:t>
            </a:r>
            <a:endParaRPr sz="1500">
              <a:solidFill>
                <a:schemeClr val="dk1"/>
              </a:solidFill>
            </a:endParaRPr>
          </a:p>
        </p:txBody>
      </p:sp>
      <p:sp>
        <p:nvSpPr>
          <p:cNvPr id="246" name="Google Shape;246;p3"/>
          <p:cNvSpPr/>
          <p:nvPr/>
        </p:nvSpPr>
        <p:spPr>
          <a:xfrm>
            <a:off x="284715" y="115629"/>
            <a:ext cx="710194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247" name="Google Shape;247;p3"/>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Useful links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8b63dc4c83_0_174"/>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Basic Usage</a:t>
            </a:r>
            <a:endParaRPr sz="6600">
              <a:solidFill>
                <a:schemeClr val="lt1"/>
              </a:solidFill>
            </a:endParaRPr>
          </a:p>
          <a:p>
            <a:pPr indent="0" lvl="0" marL="0" marR="0" rtl="0" algn="l">
              <a:spcBef>
                <a:spcPts val="0"/>
              </a:spcBef>
              <a:spcAft>
                <a:spcPts val="0"/>
              </a:spcAft>
              <a:buNone/>
            </a:pPr>
            <a:r>
              <a:rPr lang="fr-FR" sz="3000">
                <a:solidFill>
                  <a:schemeClr val="lt1"/>
                </a:solidFill>
              </a:rPr>
              <a:t>Learn the basic Autosubmit commands</a:t>
            </a:r>
            <a:endParaRPr sz="3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8b63dc4c83_0_178"/>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Experiment Lifecycle</a:t>
            </a:r>
            <a:endParaRPr b="1"/>
          </a:p>
        </p:txBody>
      </p:sp>
      <p:sp>
        <p:nvSpPr>
          <p:cNvPr id="258" name="Google Shape;258;g28b63dc4c83_0_178"/>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259" name="Google Shape;259;g28b63dc4c83_0_178"/>
          <p:cNvSpPr txBox="1"/>
          <p:nvPr/>
        </p:nvSpPr>
        <p:spPr>
          <a:xfrm>
            <a:off x="498763" y="3182700"/>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1. CREATE</a:t>
            </a:r>
            <a:endParaRPr b="1" sz="2000">
              <a:latin typeface="Calibri"/>
              <a:ea typeface="Calibri"/>
              <a:cs typeface="Calibri"/>
              <a:sym typeface="Calibri"/>
            </a:endParaRPr>
          </a:p>
        </p:txBody>
      </p:sp>
      <p:sp>
        <p:nvSpPr>
          <p:cNvPr id="260" name="Google Shape;260;g28b63dc4c83_0_178"/>
          <p:cNvSpPr txBox="1"/>
          <p:nvPr/>
        </p:nvSpPr>
        <p:spPr>
          <a:xfrm>
            <a:off x="2880087" y="3182700"/>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2. CONFIGURE</a:t>
            </a:r>
            <a:endParaRPr b="1" sz="2000">
              <a:latin typeface="Calibri"/>
              <a:ea typeface="Calibri"/>
              <a:cs typeface="Calibri"/>
              <a:sym typeface="Calibri"/>
            </a:endParaRPr>
          </a:p>
        </p:txBody>
      </p:sp>
      <p:sp>
        <p:nvSpPr>
          <p:cNvPr id="261" name="Google Shape;261;g28b63dc4c83_0_178"/>
          <p:cNvSpPr txBox="1"/>
          <p:nvPr/>
        </p:nvSpPr>
        <p:spPr>
          <a:xfrm>
            <a:off x="5185213" y="3182700"/>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3. PREPARE</a:t>
            </a:r>
            <a:endParaRPr b="1" sz="2000">
              <a:latin typeface="Calibri"/>
              <a:ea typeface="Calibri"/>
              <a:cs typeface="Calibri"/>
              <a:sym typeface="Calibri"/>
            </a:endParaRPr>
          </a:p>
        </p:txBody>
      </p:sp>
      <p:sp>
        <p:nvSpPr>
          <p:cNvPr id="262" name="Google Shape;262;g28b63dc4c83_0_178"/>
          <p:cNvSpPr txBox="1"/>
          <p:nvPr/>
        </p:nvSpPr>
        <p:spPr>
          <a:xfrm>
            <a:off x="7508988" y="3182700"/>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4. RUN</a:t>
            </a:r>
            <a:endParaRPr b="1" sz="2000">
              <a:latin typeface="Calibri"/>
              <a:ea typeface="Calibri"/>
              <a:cs typeface="Calibri"/>
              <a:sym typeface="Calibri"/>
            </a:endParaRPr>
          </a:p>
        </p:txBody>
      </p:sp>
      <p:sp>
        <p:nvSpPr>
          <p:cNvPr id="263" name="Google Shape;263;g28b63dc4c83_0_178"/>
          <p:cNvSpPr txBox="1"/>
          <p:nvPr/>
        </p:nvSpPr>
        <p:spPr>
          <a:xfrm>
            <a:off x="9814038" y="3182700"/>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5. MONITOR</a:t>
            </a:r>
            <a:endParaRPr b="1" sz="2000">
              <a:latin typeface="Calibri"/>
              <a:ea typeface="Calibri"/>
              <a:cs typeface="Calibri"/>
              <a:sym typeface="Calibri"/>
            </a:endParaRPr>
          </a:p>
        </p:txBody>
      </p:sp>
      <p:cxnSp>
        <p:nvCxnSpPr>
          <p:cNvPr id="264" name="Google Shape;264;g28b63dc4c83_0_178"/>
          <p:cNvCxnSpPr>
            <a:stCxn id="259" idx="3"/>
            <a:endCxn id="260" idx="1"/>
          </p:cNvCxnSpPr>
          <p:nvPr/>
        </p:nvCxnSpPr>
        <p:spPr>
          <a:xfrm>
            <a:off x="2377963" y="3429000"/>
            <a:ext cx="502200" cy="0"/>
          </a:xfrm>
          <a:prstGeom prst="straightConnector1">
            <a:avLst/>
          </a:prstGeom>
          <a:noFill/>
          <a:ln cap="flat" cmpd="sng" w="19050">
            <a:solidFill>
              <a:srgbClr val="44546A"/>
            </a:solidFill>
            <a:prstDash val="solid"/>
            <a:round/>
            <a:headEnd len="med" w="med" type="none"/>
            <a:tailEnd len="med" w="med" type="triangle"/>
          </a:ln>
        </p:spPr>
      </p:cxnSp>
      <p:cxnSp>
        <p:nvCxnSpPr>
          <p:cNvPr id="265" name="Google Shape;265;g28b63dc4c83_0_178"/>
          <p:cNvCxnSpPr>
            <a:stCxn id="260" idx="3"/>
            <a:endCxn id="261" idx="1"/>
          </p:cNvCxnSpPr>
          <p:nvPr/>
        </p:nvCxnSpPr>
        <p:spPr>
          <a:xfrm>
            <a:off x="4759287" y="3429000"/>
            <a:ext cx="426000" cy="0"/>
          </a:xfrm>
          <a:prstGeom prst="straightConnector1">
            <a:avLst/>
          </a:prstGeom>
          <a:noFill/>
          <a:ln cap="flat" cmpd="sng" w="19050">
            <a:solidFill>
              <a:srgbClr val="44546A"/>
            </a:solidFill>
            <a:prstDash val="solid"/>
            <a:round/>
            <a:headEnd len="med" w="med" type="none"/>
            <a:tailEnd len="med" w="med" type="triangle"/>
          </a:ln>
        </p:spPr>
      </p:cxnSp>
      <p:cxnSp>
        <p:nvCxnSpPr>
          <p:cNvPr id="266" name="Google Shape;266;g28b63dc4c83_0_178"/>
          <p:cNvCxnSpPr>
            <a:stCxn id="261" idx="3"/>
            <a:endCxn id="262" idx="1"/>
          </p:cNvCxnSpPr>
          <p:nvPr/>
        </p:nvCxnSpPr>
        <p:spPr>
          <a:xfrm>
            <a:off x="7064413" y="3429000"/>
            <a:ext cx="444600" cy="0"/>
          </a:xfrm>
          <a:prstGeom prst="straightConnector1">
            <a:avLst/>
          </a:prstGeom>
          <a:noFill/>
          <a:ln cap="flat" cmpd="sng" w="19050">
            <a:solidFill>
              <a:srgbClr val="44546A"/>
            </a:solidFill>
            <a:prstDash val="solid"/>
            <a:round/>
            <a:headEnd len="med" w="med" type="none"/>
            <a:tailEnd len="med" w="med" type="triangle"/>
          </a:ln>
        </p:spPr>
      </p:cxnSp>
      <p:cxnSp>
        <p:nvCxnSpPr>
          <p:cNvPr id="267" name="Google Shape;267;g28b63dc4c83_0_178"/>
          <p:cNvCxnSpPr>
            <a:stCxn id="262" idx="3"/>
            <a:endCxn id="263" idx="1"/>
          </p:cNvCxnSpPr>
          <p:nvPr/>
        </p:nvCxnSpPr>
        <p:spPr>
          <a:xfrm>
            <a:off x="9388188" y="3429000"/>
            <a:ext cx="426000" cy="0"/>
          </a:xfrm>
          <a:prstGeom prst="straightConnector1">
            <a:avLst/>
          </a:prstGeom>
          <a:noFill/>
          <a:ln cap="flat" cmpd="sng" w="19050">
            <a:solidFill>
              <a:srgbClr val="44546A"/>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8b63dc4c83_0_192"/>
          <p:cNvSpPr/>
          <p:nvPr/>
        </p:nvSpPr>
        <p:spPr>
          <a:xfrm>
            <a:off x="1267155" y="1180475"/>
            <a:ext cx="99432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a:t>
            </a:r>
            <a:r>
              <a:rPr b="1" lang="fr-FR" sz="2800">
                <a:solidFill>
                  <a:schemeClr val="dk1"/>
                </a:solidFill>
              </a:rPr>
              <a:t>Create</a:t>
            </a:r>
            <a:r>
              <a:rPr b="1" lang="fr-FR" sz="2800">
                <a:solidFill>
                  <a:schemeClr val="dk1"/>
                </a:solidFill>
              </a:rPr>
              <a:t> an Experiment</a:t>
            </a:r>
            <a:endParaRPr b="1"/>
          </a:p>
        </p:txBody>
      </p:sp>
      <p:sp>
        <p:nvSpPr>
          <p:cNvPr id="273" name="Google Shape;273;g28b63dc4c83_0_192"/>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274" name="Google Shape;274;g28b63dc4c83_0_192"/>
          <p:cNvSpPr txBox="1"/>
          <p:nvPr/>
        </p:nvSpPr>
        <p:spPr>
          <a:xfrm>
            <a:off x="453232" y="2155573"/>
            <a:ext cx="7065000" cy="1179900"/>
          </a:xfrm>
          <a:prstGeom prst="rect">
            <a:avLst/>
          </a:prstGeom>
          <a:noFill/>
          <a:ln>
            <a:noFill/>
          </a:ln>
        </p:spPr>
        <p:txBody>
          <a:bodyPr anchorCtr="0" anchor="t" bIns="45700" lIns="91425" spcFirstLastPara="1" rIns="91425" wrap="square" tIns="45700">
            <a:spAutoFit/>
          </a:bodyPr>
          <a:lstStyle/>
          <a:p>
            <a:pPr indent="-355600" lvl="0" marL="457200" rtl="0" algn="l">
              <a:lnSpc>
                <a:spcPct val="90000"/>
              </a:lnSpc>
              <a:spcBef>
                <a:spcPts val="1000"/>
              </a:spcBef>
              <a:spcAft>
                <a:spcPts val="0"/>
              </a:spcAft>
              <a:buClr>
                <a:srgbClr val="000000"/>
              </a:buClr>
              <a:buSzPts val="2000"/>
              <a:buChar char="●"/>
            </a:pPr>
            <a:r>
              <a:rPr b="1" lang="fr-FR" sz="2000">
                <a:solidFill>
                  <a:srgbClr val="000000"/>
                </a:solidFill>
                <a:latin typeface="Calibri"/>
                <a:ea typeface="Calibri"/>
                <a:cs typeface="Calibri"/>
                <a:sym typeface="Calibri"/>
              </a:rPr>
              <a:t> </a:t>
            </a:r>
            <a:r>
              <a:rPr b="1" lang="fr-FR" sz="2000">
                <a:latin typeface="Calibri"/>
                <a:ea typeface="Calibri"/>
                <a:cs typeface="Calibri"/>
                <a:sym typeface="Calibri"/>
              </a:rPr>
              <a:t>Create</a:t>
            </a:r>
            <a:r>
              <a:rPr b="1" lang="fr-FR" sz="2000">
                <a:solidFill>
                  <a:srgbClr val="000000"/>
                </a:solidFill>
                <a:latin typeface="Calibri"/>
                <a:ea typeface="Calibri"/>
                <a:cs typeface="Calibri"/>
                <a:sym typeface="Calibri"/>
              </a:rPr>
              <a:t> a new experiment</a:t>
            </a:r>
            <a:endParaRPr sz="2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p:txBody>
      </p:sp>
      <p:sp>
        <p:nvSpPr>
          <p:cNvPr id="275" name="Google Shape;275;g28b63dc4c83_0_192"/>
          <p:cNvSpPr txBox="1"/>
          <p:nvPr/>
        </p:nvSpPr>
        <p:spPr>
          <a:xfrm>
            <a:off x="964815" y="2581847"/>
            <a:ext cx="6405300" cy="400200"/>
          </a:xfrm>
          <a:prstGeom prst="rect">
            <a:avLst/>
          </a:prstGeom>
          <a:solidFill>
            <a:srgbClr val="D0E0E3"/>
          </a:solid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Clr>
                <a:srgbClr val="000000"/>
              </a:buClr>
              <a:buSzPts val="1100"/>
              <a:buFont typeface="Arial"/>
              <a:buNone/>
            </a:pPr>
            <a:r>
              <a:rPr i="1" lang="fr-FR">
                <a:solidFill>
                  <a:srgbClr val="000000"/>
                </a:solidFill>
                <a:highlight>
                  <a:srgbClr val="E7E6E6"/>
                </a:highlight>
                <a:latin typeface="Roboto Mono"/>
                <a:ea typeface="Roboto Mono"/>
                <a:cs typeface="Roboto Mono"/>
                <a:sym typeface="Roboto Mono"/>
              </a:rPr>
              <a:t>autosubmit </a:t>
            </a:r>
            <a:r>
              <a:rPr b="1" i="1" lang="fr-FR">
                <a:solidFill>
                  <a:srgbClr val="000000"/>
                </a:solidFill>
                <a:highlight>
                  <a:srgbClr val="E7E6E6"/>
                </a:highlight>
                <a:latin typeface="Roboto Mono"/>
                <a:ea typeface="Roboto Mono"/>
                <a:cs typeface="Roboto Mono"/>
                <a:sym typeface="Roboto Mono"/>
              </a:rPr>
              <a:t>expid</a:t>
            </a:r>
            <a:r>
              <a:rPr i="1" lang="fr-FR">
                <a:solidFill>
                  <a:srgbClr val="000000"/>
                </a:solidFill>
                <a:highlight>
                  <a:srgbClr val="E7E6E6"/>
                </a:highlight>
                <a:latin typeface="Roboto Mono"/>
                <a:ea typeface="Roboto Mono"/>
                <a:cs typeface="Roboto Mono"/>
                <a:sym typeface="Roboto Mono"/>
              </a:rPr>
              <a:t> -H "</a:t>
            </a:r>
            <a:r>
              <a:rPr i="1" lang="fr-FR">
                <a:highlight>
                  <a:srgbClr val="E7E6E6"/>
                </a:highlight>
                <a:latin typeface="Roboto Mono"/>
                <a:ea typeface="Roboto Mono"/>
                <a:cs typeface="Roboto Mono"/>
                <a:sym typeface="Roboto Mono"/>
              </a:rPr>
              <a:t>local</a:t>
            </a:r>
            <a:r>
              <a:rPr i="1" lang="fr-FR">
                <a:solidFill>
                  <a:srgbClr val="000000"/>
                </a:solidFill>
                <a:highlight>
                  <a:srgbClr val="E7E6E6"/>
                </a:highlight>
                <a:latin typeface="Roboto Mono"/>
                <a:ea typeface="Roboto Mono"/>
                <a:cs typeface="Roboto Mono"/>
                <a:sym typeface="Roboto Mono"/>
              </a:rPr>
              <a:t>" -d "</a:t>
            </a:r>
            <a:r>
              <a:rPr i="1" lang="fr-FR">
                <a:highlight>
                  <a:srgbClr val="E7E6E6"/>
                </a:highlight>
                <a:latin typeface="Roboto Mono"/>
                <a:ea typeface="Roboto Mono"/>
                <a:cs typeface="Roboto Mono"/>
                <a:sym typeface="Roboto Mono"/>
              </a:rPr>
              <a:t>Description</a:t>
            </a:r>
            <a:r>
              <a:rPr i="1" lang="fr-FR">
                <a:solidFill>
                  <a:srgbClr val="000000"/>
                </a:solidFill>
                <a:highlight>
                  <a:srgbClr val="E7E6E6"/>
                </a:highlight>
                <a:latin typeface="Roboto Mono"/>
                <a:ea typeface="Roboto Mono"/>
                <a:cs typeface="Roboto Mono"/>
                <a:sym typeface="Roboto Mono"/>
              </a:rPr>
              <a:t>"</a:t>
            </a:r>
            <a:endParaRPr sz="1800"/>
          </a:p>
        </p:txBody>
      </p:sp>
      <p:sp>
        <p:nvSpPr>
          <p:cNvPr id="276" name="Google Shape;276;g28b63dc4c83_0_192"/>
          <p:cNvSpPr txBox="1"/>
          <p:nvPr/>
        </p:nvSpPr>
        <p:spPr>
          <a:xfrm>
            <a:off x="453232" y="3565647"/>
            <a:ext cx="7255200" cy="4617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1000"/>
              </a:spcBef>
              <a:spcAft>
                <a:spcPts val="0"/>
              </a:spcAft>
              <a:buClr>
                <a:srgbClr val="000000"/>
              </a:buClr>
              <a:buSzPts val="2000"/>
              <a:buFont typeface="Calibri"/>
              <a:buChar char="●"/>
            </a:pPr>
            <a:r>
              <a:rPr b="1" lang="fr-FR" sz="2000">
                <a:latin typeface="Calibri"/>
                <a:ea typeface="Calibri"/>
                <a:cs typeface="Calibri"/>
                <a:sym typeface="Calibri"/>
              </a:rPr>
              <a:t>C</a:t>
            </a:r>
            <a:r>
              <a:rPr b="1" lang="fr-FR" sz="2000">
                <a:solidFill>
                  <a:srgbClr val="000000"/>
                </a:solidFill>
                <a:latin typeface="Calibri"/>
                <a:ea typeface="Calibri"/>
                <a:cs typeface="Calibri"/>
                <a:sym typeface="Calibri"/>
              </a:rPr>
              <a:t>opy an existing experiment</a:t>
            </a:r>
            <a:endParaRPr b="1" sz="2000">
              <a:solidFill>
                <a:srgbClr val="000000"/>
              </a:solidFill>
              <a:latin typeface="Calibri"/>
              <a:ea typeface="Calibri"/>
              <a:cs typeface="Calibri"/>
              <a:sym typeface="Calibri"/>
            </a:endParaRPr>
          </a:p>
        </p:txBody>
      </p:sp>
      <p:sp>
        <p:nvSpPr>
          <p:cNvPr id="277" name="Google Shape;277;g28b63dc4c83_0_192"/>
          <p:cNvSpPr txBox="1"/>
          <p:nvPr/>
        </p:nvSpPr>
        <p:spPr>
          <a:xfrm>
            <a:off x="954963" y="4091484"/>
            <a:ext cx="6405300" cy="400200"/>
          </a:xfrm>
          <a:prstGeom prst="rect">
            <a:avLst/>
          </a:prstGeom>
          <a:solidFill>
            <a:srgbClr val="D0E0E3"/>
          </a:solid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Clr>
                <a:srgbClr val="000000"/>
              </a:buClr>
              <a:buSzPts val="1100"/>
              <a:buFont typeface="Arial"/>
              <a:buNone/>
            </a:pPr>
            <a:r>
              <a:rPr i="1" lang="fr-FR">
                <a:solidFill>
                  <a:srgbClr val="000000"/>
                </a:solidFill>
                <a:highlight>
                  <a:srgbClr val="E7E6E6"/>
                </a:highlight>
                <a:latin typeface="Roboto Mono"/>
                <a:ea typeface="Roboto Mono"/>
                <a:cs typeface="Roboto Mono"/>
                <a:sym typeface="Roboto Mono"/>
              </a:rPr>
              <a:t>autosubmit </a:t>
            </a:r>
            <a:r>
              <a:rPr b="1" i="1" lang="fr-FR">
                <a:solidFill>
                  <a:srgbClr val="000000"/>
                </a:solidFill>
                <a:highlight>
                  <a:srgbClr val="E7E6E6"/>
                </a:highlight>
                <a:latin typeface="Roboto Mono"/>
                <a:ea typeface="Roboto Mono"/>
                <a:cs typeface="Roboto Mono"/>
                <a:sym typeface="Roboto Mono"/>
              </a:rPr>
              <a:t>expid</a:t>
            </a:r>
            <a:r>
              <a:rPr i="1" lang="fr-FR">
                <a:solidFill>
                  <a:srgbClr val="000000"/>
                </a:solidFill>
                <a:highlight>
                  <a:srgbClr val="E7E6E6"/>
                </a:highlight>
                <a:latin typeface="Roboto Mono"/>
                <a:ea typeface="Roboto Mono"/>
                <a:cs typeface="Roboto Mono"/>
                <a:sym typeface="Roboto Mono"/>
              </a:rPr>
              <a:t> -H "</a:t>
            </a:r>
            <a:r>
              <a:rPr i="1" lang="fr-FR">
                <a:highlight>
                  <a:srgbClr val="E7E6E6"/>
                </a:highlight>
                <a:latin typeface="Roboto Mono"/>
                <a:ea typeface="Roboto Mono"/>
                <a:cs typeface="Roboto Mono"/>
                <a:sym typeface="Roboto Mono"/>
              </a:rPr>
              <a:t>local</a:t>
            </a:r>
            <a:r>
              <a:rPr i="1" lang="fr-FR">
                <a:solidFill>
                  <a:srgbClr val="000000"/>
                </a:solidFill>
                <a:highlight>
                  <a:srgbClr val="E7E6E6"/>
                </a:highlight>
                <a:latin typeface="Roboto Mono"/>
                <a:ea typeface="Roboto Mono"/>
                <a:cs typeface="Roboto Mono"/>
                <a:sym typeface="Roboto Mono"/>
              </a:rPr>
              <a:t>" -d "</a:t>
            </a:r>
            <a:r>
              <a:rPr i="1" lang="fr-FR">
                <a:highlight>
                  <a:srgbClr val="E7E6E6"/>
                </a:highlight>
                <a:latin typeface="Roboto Mono"/>
                <a:ea typeface="Roboto Mono"/>
                <a:cs typeface="Roboto Mono"/>
                <a:sym typeface="Roboto Mono"/>
              </a:rPr>
              <a:t>Copy a00x</a:t>
            </a:r>
            <a:r>
              <a:rPr i="1" lang="fr-FR">
                <a:solidFill>
                  <a:srgbClr val="000000"/>
                </a:solidFill>
                <a:highlight>
                  <a:srgbClr val="E7E6E6"/>
                </a:highlight>
                <a:latin typeface="Roboto Mono"/>
                <a:ea typeface="Roboto Mono"/>
                <a:cs typeface="Roboto Mono"/>
                <a:sym typeface="Roboto Mono"/>
              </a:rPr>
              <a:t>" --copy a00x</a:t>
            </a:r>
            <a:endParaRPr sz="1800"/>
          </a:p>
        </p:txBody>
      </p:sp>
      <p:sp>
        <p:nvSpPr>
          <p:cNvPr id="278" name="Google Shape;278;g28b63dc4c83_0_192"/>
          <p:cNvSpPr txBox="1"/>
          <p:nvPr/>
        </p:nvSpPr>
        <p:spPr>
          <a:xfrm>
            <a:off x="9836400" y="5682406"/>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1. CREATE</a:t>
            </a:r>
            <a:endParaRPr b="1" sz="2000">
              <a:latin typeface="Calibri"/>
              <a:ea typeface="Calibri"/>
              <a:cs typeface="Calibri"/>
              <a:sym typeface="Calibri"/>
            </a:endParaRPr>
          </a:p>
        </p:txBody>
      </p:sp>
      <p:pic>
        <p:nvPicPr>
          <p:cNvPr id="279" name="Google Shape;279;g28b63dc4c83_0_192"/>
          <p:cNvPicPr preferRelativeResize="0"/>
          <p:nvPr/>
        </p:nvPicPr>
        <p:blipFill>
          <a:blip r:embed="rId3">
            <a:alphaModFix/>
          </a:blip>
          <a:stretch>
            <a:fillRect/>
          </a:stretch>
        </p:blipFill>
        <p:spPr>
          <a:xfrm>
            <a:off x="7558912" y="2809738"/>
            <a:ext cx="4190451" cy="1589750"/>
          </a:xfrm>
          <a:prstGeom prst="rect">
            <a:avLst/>
          </a:prstGeom>
          <a:noFill/>
          <a:ln>
            <a:noFill/>
          </a:ln>
        </p:spPr>
      </p:pic>
      <p:sp>
        <p:nvSpPr>
          <p:cNvPr id="280" name="Google Shape;280;g28b63dc4c83_0_192"/>
          <p:cNvSpPr txBox="1"/>
          <p:nvPr/>
        </p:nvSpPr>
        <p:spPr>
          <a:xfrm>
            <a:off x="7576638" y="4867463"/>
            <a:ext cx="415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Calibri"/>
                <a:ea typeface="Calibri"/>
                <a:cs typeface="Calibri"/>
                <a:sym typeface="Calibri"/>
              </a:rPr>
              <a:t>In this example, </a:t>
            </a:r>
            <a:r>
              <a:rPr b="1" lang="fr-FR">
                <a:latin typeface="Calibri"/>
                <a:ea typeface="Calibri"/>
                <a:cs typeface="Calibri"/>
                <a:sym typeface="Calibri"/>
              </a:rPr>
              <a:t>a007</a:t>
            </a:r>
            <a:r>
              <a:rPr lang="fr-FR">
                <a:latin typeface="Calibri"/>
                <a:ea typeface="Calibri"/>
                <a:cs typeface="Calibri"/>
                <a:sym typeface="Calibri"/>
              </a:rPr>
              <a:t> is the </a:t>
            </a:r>
            <a:r>
              <a:rPr b="1" lang="fr-FR">
                <a:latin typeface="Calibri"/>
                <a:ea typeface="Calibri"/>
                <a:cs typeface="Calibri"/>
                <a:sym typeface="Calibri"/>
              </a:rPr>
              <a:t>$expid</a:t>
            </a:r>
            <a:r>
              <a:rPr lang="fr-FR">
                <a:latin typeface="Calibri"/>
                <a:ea typeface="Calibri"/>
                <a:cs typeface="Calibri"/>
                <a:sym typeface="Calibri"/>
              </a:rPr>
              <a:t> created</a:t>
            </a:r>
            <a:endParaRPr>
              <a:latin typeface="Calibri"/>
              <a:ea typeface="Calibri"/>
              <a:cs typeface="Calibri"/>
              <a:sym typeface="Calibri"/>
            </a:endParaRPr>
          </a:p>
        </p:txBody>
      </p:sp>
      <p:sp>
        <p:nvSpPr>
          <p:cNvPr id="281" name="Google Shape;281;g28b63dc4c83_0_192"/>
          <p:cNvSpPr/>
          <p:nvPr/>
        </p:nvSpPr>
        <p:spPr>
          <a:xfrm>
            <a:off x="9935013" y="3313425"/>
            <a:ext cx="351900" cy="2136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8b63dc4c83_0_192"/>
          <p:cNvSpPr/>
          <p:nvPr/>
        </p:nvSpPr>
        <p:spPr>
          <a:xfrm>
            <a:off x="8189038" y="3931000"/>
            <a:ext cx="351900" cy="2136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8b63dc4c83_0_192"/>
          <p:cNvSpPr txBox="1"/>
          <p:nvPr/>
        </p:nvSpPr>
        <p:spPr>
          <a:xfrm>
            <a:off x="954963" y="5097400"/>
            <a:ext cx="6405300" cy="6771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fr-FR" sz="1600">
                <a:solidFill>
                  <a:srgbClr val="000000"/>
                </a:solidFill>
                <a:latin typeface="Roboto Mono"/>
                <a:ea typeface="Roboto Mono"/>
                <a:cs typeface="Roboto Mono"/>
                <a:sym typeface="Roboto Mono"/>
              </a:rPr>
              <a:t>Expected output:</a:t>
            </a:r>
            <a:endParaRPr b="1" sz="1600">
              <a:solidFill>
                <a:srgbClr val="000000"/>
              </a:solidFill>
              <a:latin typeface="Roboto Mono"/>
              <a:ea typeface="Roboto Mono"/>
              <a:cs typeface="Roboto Mono"/>
              <a:sym typeface="Roboto Mono"/>
            </a:endParaRPr>
          </a:p>
          <a:p>
            <a:pPr indent="0" lvl="0" marL="0" rtl="0" algn="l">
              <a:lnSpc>
                <a:spcPct val="115000"/>
              </a:lnSpc>
              <a:spcBef>
                <a:spcPts val="0"/>
              </a:spcBef>
              <a:spcAft>
                <a:spcPts val="0"/>
              </a:spcAft>
              <a:buClr>
                <a:srgbClr val="000000"/>
              </a:buClr>
              <a:buSzPts val="1100"/>
              <a:buFont typeface="Arial"/>
              <a:buNone/>
            </a:pPr>
            <a:r>
              <a:rPr lang="fr-FR" sz="1600">
                <a:solidFill>
                  <a:srgbClr val="000000"/>
                </a:solidFill>
                <a:latin typeface="Roboto Mono"/>
                <a:ea typeface="Roboto Mono"/>
                <a:cs typeface="Roboto Mono"/>
                <a:sym typeface="Roboto Mono"/>
              </a:rPr>
              <a:t>The new experiment "</a:t>
            </a:r>
            <a:r>
              <a:rPr b="1" lang="fr-FR" sz="1600">
                <a:solidFill>
                  <a:srgbClr val="000000"/>
                </a:solidFill>
                <a:latin typeface="Roboto Mono"/>
                <a:ea typeface="Roboto Mono"/>
                <a:cs typeface="Roboto Mono"/>
                <a:sym typeface="Roboto Mono"/>
              </a:rPr>
              <a:t>$expid</a:t>
            </a:r>
            <a:r>
              <a:rPr lang="fr-FR" sz="1600">
                <a:solidFill>
                  <a:srgbClr val="000000"/>
                </a:solidFill>
                <a:latin typeface="Roboto Mono"/>
                <a:ea typeface="Roboto Mono"/>
                <a:cs typeface="Roboto Mono"/>
                <a:sym typeface="Roboto Mono"/>
              </a:rPr>
              <a:t>" has been registered.</a:t>
            </a:r>
            <a:endParaRPr sz="1500" u="sng">
              <a:latin typeface="Roboto Mono"/>
              <a:ea typeface="Roboto Mono"/>
              <a:cs typeface="Roboto Mono"/>
              <a:sym typeface="Roboto Mono"/>
            </a:endParaRPr>
          </a:p>
        </p:txBody>
      </p:sp>
      <p:sp>
        <p:nvSpPr>
          <p:cNvPr id="284" name="Google Shape;284;g28b63dc4c83_0_192"/>
          <p:cNvSpPr txBox="1"/>
          <p:nvPr/>
        </p:nvSpPr>
        <p:spPr>
          <a:xfrm>
            <a:off x="-11250" y="641455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https://autosubmit.readthedocs.io/en/master/userguide/create/index.html#create-new-experiment</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b63dc4c83_0_21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290" name="Google Shape;290;g28b63dc4c83_0_210"/>
          <p:cNvSpPr txBox="1"/>
          <p:nvPr/>
        </p:nvSpPr>
        <p:spPr>
          <a:xfrm>
            <a:off x="441150" y="2614613"/>
            <a:ext cx="11309700" cy="22320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None/>
            </a:pPr>
            <a:r>
              <a:rPr lang="fr-FR" sz="1900">
                <a:latin typeface="Roboto Mono"/>
                <a:ea typeface="Roboto Mono"/>
                <a:cs typeface="Roboto Mono"/>
                <a:sym typeface="Roboto Mono"/>
              </a:rPr>
              <a:t>/appl/AS/AUTOSUBMIT_DATA/</a:t>
            </a:r>
            <a:r>
              <a:rPr lang="fr-FR" sz="1900">
                <a:solidFill>
                  <a:srgbClr val="FF0000"/>
                </a:solidFill>
                <a:latin typeface="Roboto Mono"/>
                <a:ea typeface="Roboto Mono"/>
                <a:cs typeface="Roboto Mono"/>
                <a:sym typeface="Roboto Mono"/>
              </a:rPr>
              <a:t>$expid</a:t>
            </a:r>
            <a:r>
              <a:rPr b="1" lang="fr-FR" sz="1900">
                <a:solidFill>
                  <a:srgbClr val="000000"/>
                </a:solidFill>
                <a:latin typeface="Roboto Mono"/>
                <a:ea typeface="Roboto Mono"/>
                <a:cs typeface="Roboto Mono"/>
                <a:sym typeface="Roboto Mono"/>
              </a:rPr>
              <a:t>/conf</a:t>
            </a:r>
            <a:r>
              <a:rPr lang="fr-FR" sz="1900">
                <a:solidFill>
                  <a:srgbClr val="000000"/>
                </a:solidFill>
                <a:latin typeface="Roboto Mono"/>
                <a:ea typeface="Roboto Mono"/>
                <a:cs typeface="Roboto Mono"/>
                <a:sym typeface="Roboto Mono"/>
              </a:rPr>
              <a:t> -&gt; Ex</a:t>
            </a:r>
            <a:r>
              <a:rPr lang="fr-FR" sz="1900">
                <a:latin typeface="Roboto Mono"/>
                <a:ea typeface="Roboto Mono"/>
                <a:cs typeface="Roboto Mono"/>
                <a:sym typeface="Roboto Mono"/>
              </a:rPr>
              <a:t>periment Configuration</a:t>
            </a:r>
            <a:endParaRPr sz="19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900">
                <a:solidFill>
                  <a:srgbClr val="000000"/>
                </a:solidFill>
                <a:latin typeface="Roboto Mono"/>
                <a:ea typeface="Roboto Mono"/>
                <a:cs typeface="Roboto Mono"/>
                <a:sym typeface="Roboto Mono"/>
              </a:rPr>
              <a:t>/appl/AS/AUTOSUBMIT_DATA/</a:t>
            </a:r>
            <a:r>
              <a:rPr lang="fr-FR" sz="1900">
                <a:solidFill>
                  <a:srgbClr val="FF0000"/>
                </a:solidFill>
                <a:latin typeface="Roboto Mono"/>
                <a:ea typeface="Roboto Mono"/>
                <a:cs typeface="Roboto Mono"/>
                <a:sym typeface="Roboto Mono"/>
              </a:rPr>
              <a:t>$expid</a:t>
            </a:r>
            <a:r>
              <a:rPr b="1" lang="fr-FR" sz="1900">
                <a:solidFill>
                  <a:srgbClr val="000000"/>
                </a:solidFill>
                <a:latin typeface="Roboto Mono"/>
                <a:ea typeface="Roboto Mono"/>
                <a:cs typeface="Roboto Mono"/>
                <a:sym typeface="Roboto Mono"/>
              </a:rPr>
              <a:t>/proj</a:t>
            </a:r>
            <a:r>
              <a:rPr lang="fr-FR" sz="1900">
                <a:solidFill>
                  <a:srgbClr val="000000"/>
                </a:solidFill>
                <a:latin typeface="Roboto Mono"/>
                <a:ea typeface="Roboto Mono"/>
                <a:cs typeface="Roboto Mono"/>
                <a:sym typeface="Roboto Mono"/>
              </a:rPr>
              <a:t> -&gt; Project (</a:t>
            </a:r>
            <a:r>
              <a:rPr lang="fr-FR" sz="1900">
                <a:latin typeface="Roboto Mono"/>
                <a:ea typeface="Roboto Mono"/>
                <a:cs typeface="Roboto Mono"/>
                <a:sym typeface="Roboto Mono"/>
              </a:rPr>
              <a:t>scripts, configuration, …)</a:t>
            </a:r>
            <a:endParaRPr sz="19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900">
                <a:solidFill>
                  <a:srgbClr val="000000"/>
                </a:solidFill>
                <a:latin typeface="Roboto Mono"/>
                <a:ea typeface="Roboto Mono"/>
                <a:cs typeface="Roboto Mono"/>
                <a:sym typeface="Roboto Mono"/>
              </a:rPr>
              <a:t>/appl/AS/AUTOSUBMIT_DATA/</a:t>
            </a:r>
            <a:r>
              <a:rPr lang="fr-FR" sz="1900">
                <a:solidFill>
                  <a:srgbClr val="FF0000"/>
                </a:solidFill>
                <a:latin typeface="Roboto Mono"/>
                <a:ea typeface="Roboto Mono"/>
                <a:cs typeface="Roboto Mono"/>
                <a:sym typeface="Roboto Mono"/>
              </a:rPr>
              <a:t>$expid</a:t>
            </a:r>
            <a:r>
              <a:rPr b="1" lang="fr-FR" sz="1900">
                <a:solidFill>
                  <a:srgbClr val="000000"/>
                </a:solidFill>
                <a:latin typeface="Roboto Mono"/>
                <a:ea typeface="Roboto Mono"/>
                <a:cs typeface="Roboto Mono"/>
                <a:sym typeface="Roboto Mono"/>
              </a:rPr>
              <a:t>/plot</a:t>
            </a:r>
            <a:r>
              <a:rPr lang="fr-FR" sz="1900">
                <a:solidFill>
                  <a:srgbClr val="000000"/>
                </a:solidFill>
                <a:latin typeface="Roboto Mono"/>
                <a:ea typeface="Roboto Mono"/>
                <a:cs typeface="Roboto Mono"/>
                <a:sym typeface="Roboto Mono"/>
              </a:rPr>
              <a:t> -&gt; Visualization</a:t>
            </a:r>
            <a:endParaRPr sz="19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900">
                <a:solidFill>
                  <a:srgbClr val="000000"/>
                </a:solidFill>
                <a:latin typeface="Roboto Mono"/>
                <a:ea typeface="Roboto Mono"/>
                <a:cs typeface="Roboto Mono"/>
                <a:sym typeface="Roboto Mono"/>
              </a:rPr>
              <a:t>/appl/AS/AUTOSUBMIT_DATA/</a:t>
            </a:r>
            <a:r>
              <a:rPr lang="fr-FR" sz="1900">
                <a:solidFill>
                  <a:srgbClr val="FF0000"/>
                </a:solidFill>
                <a:latin typeface="Roboto Mono"/>
                <a:ea typeface="Roboto Mono"/>
                <a:cs typeface="Roboto Mono"/>
                <a:sym typeface="Roboto Mono"/>
              </a:rPr>
              <a:t>$expid</a:t>
            </a:r>
            <a:r>
              <a:rPr b="1" lang="fr-FR" sz="1900">
                <a:solidFill>
                  <a:srgbClr val="000000"/>
                </a:solidFill>
                <a:latin typeface="Roboto Mono"/>
                <a:ea typeface="Roboto Mono"/>
                <a:cs typeface="Roboto Mono"/>
                <a:sym typeface="Roboto Mono"/>
              </a:rPr>
              <a:t>/tmp</a:t>
            </a:r>
            <a:r>
              <a:rPr lang="fr-FR" sz="1900">
                <a:solidFill>
                  <a:srgbClr val="000000"/>
                </a:solidFill>
                <a:latin typeface="Roboto Mono"/>
                <a:ea typeface="Roboto Mono"/>
                <a:cs typeface="Roboto Mono"/>
                <a:sym typeface="Roboto Mono"/>
              </a:rPr>
              <a:t>  -&gt; Logs,templates </a:t>
            </a:r>
            <a:endParaRPr sz="19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900">
                <a:solidFill>
                  <a:srgbClr val="000000"/>
                </a:solidFill>
                <a:latin typeface="Roboto Mono"/>
                <a:ea typeface="Roboto Mono"/>
                <a:cs typeface="Roboto Mono"/>
                <a:sym typeface="Roboto Mono"/>
              </a:rPr>
              <a:t>/appl/AS/AUTOSUBMIT_DATA/</a:t>
            </a:r>
            <a:r>
              <a:rPr lang="fr-FR" sz="1900">
                <a:solidFill>
                  <a:srgbClr val="FF0000"/>
                </a:solidFill>
                <a:latin typeface="Roboto Mono"/>
                <a:ea typeface="Roboto Mono"/>
                <a:cs typeface="Roboto Mono"/>
                <a:sym typeface="Roboto Mono"/>
              </a:rPr>
              <a:t>$expid</a:t>
            </a:r>
            <a:r>
              <a:rPr b="1" lang="fr-FR" sz="1900">
                <a:solidFill>
                  <a:srgbClr val="000000"/>
                </a:solidFill>
                <a:latin typeface="Roboto Mono"/>
                <a:ea typeface="Roboto Mono"/>
                <a:cs typeface="Roboto Mono"/>
                <a:sym typeface="Roboto Mono"/>
              </a:rPr>
              <a:t>/pkl</a:t>
            </a:r>
            <a:r>
              <a:rPr lang="fr-FR" sz="1900">
                <a:solidFill>
                  <a:srgbClr val="000000"/>
                </a:solidFill>
                <a:latin typeface="Roboto Mono"/>
                <a:ea typeface="Roboto Mono"/>
                <a:cs typeface="Roboto Mono"/>
                <a:sym typeface="Roboto Mono"/>
              </a:rPr>
              <a:t>  -&gt; Workflow database</a:t>
            </a:r>
            <a:endParaRPr sz="1900">
              <a:solidFill>
                <a:srgbClr val="000000"/>
              </a:solidFill>
              <a:latin typeface="Roboto Mono"/>
              <a:ea typeface="Roboto Mono"/>
              <a:cs typeface="Roboto Mono"/>
              <a:sym typeface="Roboto Mono"/>
            </a:endParaRPr>
          </a:p>
        </p:txBody>
      </p:sp>
      <p:sp>
        <p:nvSpPr>
          <p:cNvPr id="291" name="Google Shape;291;g28b63dc4c83_0_210"/>
          <p:cNvSpPr txBox="1"/>
          <p:nvPr/>
        </p:nvSpPr>
        <p:spPr>
          <a:xfrm>
            <a:off x="9836400" y="5666298"/>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2. CONFIGURE</a:t>
            </a:r>
            <a:endParaRPr b="1" sz="2000">
              <a:latin typeface="Calibri"/>
              <a:ea typeface="Calibri"/>
              <a:cs typeface="Calibri"/>
              <a:sym typeface="Calibri"/>
            </a:endParaRPr>
          </a:p>
        </p:txBody>
      </p:sp>
      <p:sp>
        <p:nvSpPr>
          <p:cNvPr id="292" name="Google Shape;292;g28b63dc4c83_0_210"/>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Directory Structure</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8b63dc4c83_0_21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298" name="Google Shape;298;g28b63dc4c83_0_217"/>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Configuration</a:t>
            </a:r>
            <a:endParaRPr b="1"/>
          </a:p>
        </p:txBody>
      </p:sp>
      <p:sp>
        <p:nvSpPr>
          <p:cNvPr id="299" name="Google Shape;299;g28b63dc4c83_0_217"/>
          <p:cNvSpPr txBox="1"/>
          <p:nvPr/>
        </p:nvSpPr>
        <p:spPr>
          <a:xfrm>
            <a:off x="477625" y="1827550"/>
            <a:ext cx="4884300" cy="42867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FR" sz="1300">
                <a:latin typeface="Roboto Mono"/>
                <a:ea typeface="Roboto Mono"/>
                <a:cs typeface="Roboto Mono"/>
                <a:sym typeface="Roboto Mono"/>
              </a:rPr>
              <a:t># File: conf/minimal.yml</a:t>
            </a:r>
            <a:endParaRPr b="1"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300">
                <a:latin typeface="Roboto Mono"/>
                <a:ea typeface="Roboto Mono"/>
                <a:cs typeface="Roboto Mono"/>
                <a:sym typeface="Roboto Mono"/>
              </a:rPr>
              <a:t>C</a:t>
            </a:r>
            <a:r>
              <a:rPr b="1" lang="fr-FR" sz="1300">
                <a:latin typeface="Roboto Mono"/>
                <a:ea typeface="Roboto Mono"/>
                <a:cs typeface="Roboto Mono"/>
                <a:sym typeface="Roboto Mono"/>
              </a:rPr>
              <a:t>ONFIG</a:t>
            </a:r>
            <a:r>
              <a:rPr lang="fr-FR" sz="1300">
                <a:latin typeface="Roboto Mono"/>
                <a:ea typeface="Roboto Mono"/>
                <a:cs typeface="Roboto Mono"/>
                <a:sym typeface="Roboto Mono"/>
              </a:rPr>
              <a:t>:</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AUTOSUBMIT_VERSION: “4.x.x”</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300">
                <a:latin typeface="Roboto Mono"/>
                <a:ea typeface="Roboto Mono"/>
                <a:cs typeface="Roboto Mono"/>
                <a:sym typeface="Roboto Mono"/>
              </a:rPr>
              <a:t>DEFAULT</a:t>
            </a:r>
            <a:r>
              <a:rPr lang="fr-FR" sz="1300">
                <a:latin typeface="Roboto Mono"/>
                <a:ea typeface="Roboto Mono"/>
                <a:cs typeface="Roboto Mono"/>
                <a:sym typeface="Roboto Mono"/>
              </a:rPr>
              <a:t>:</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EXPID: </a:t>
            </a:r>
            <a:r>
              <a:rPr b="1" lang="fr-FR" sz="1300">
                <a:latin typeface="Roboto Mono"/>
                <a:ea typeface="Roboto Mono"/>
                <a:cs typeface="Roboto Mono"/>
                <a:sym typeface="Roboto Mono"/>
              </a:rPr>
              <a:t>$expid</a:t>
            </a:r>
            <a:r>
              <a:rPr lang="fr-FR" sz="1300">
                <a:solidFill>
                  <a:srgbClr val="CC0000"/>
                </a:solidFill>
                <a:latin typeface="Roboto Mono"/>
                <a:ea typeface="Roboto Mono"/>
                <a:cs typeface="Roboto Mono"/>
                <a:sym typeface="Roboto Mono"/>
              </a:rPr>
              <a:t> </a:t>
            </a:r>
            <a:r>
              <a:rPr b="1" lang="fr-FR" sz="1300">
                <a:solidFill>
                  <a:srgbClr val="FF00FF"/>
                </a:solidFill>
                <a:latin typeface="Roboto Mono"/>
                <a:ea typeface="Roboto Mono"/>
                <a:cs typeface="Roboto Mono"/>
                <a:sym typeface="Roboto Mono"/>
              </a:rPr>
              <a:t># From `autosubmit expid`</a:t>
            </a:r>
            <a:endParaRPr b="1" sz="13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HPCARCH: “</a:t>
            </a:r>
            <a:r>
              <a:rPr b="1" lang="fr-FR" sz="1300">
                <a:latin typeface="Roboto Mono"/>
                <a:ea typeface="Roboto Mono"/>
                <a:cs typeface="Roboto Mono"/>
                <a:sym typeface="Roboto Mono"/>
              </a:rPr>
              <a:t>local</a:t>
            </a:r>
            <a:r>
              <a:rPr lang="fr-FR" sz="1300">
                <a:latin typeface="Roboto Mono"/>
                <a:ea typeface="Roboto Mono"/>
                <a:cs typeface="Roboto Mono"/>
                <a:sym typeface="Roboto Mono"/>
              </a:rPr>
              <a:t>” </a:t>
            </a:r>
            <a:r>
              <a:rPr b="1" lang="fr-FR" sz="1300">
                <a:solidFill>
                  <a:srgbClr val="FF00FF"/>
                </a:solidFill>
                <a:latin typeface="Roboto Mono"/>
                <a:ea typeface="Roboto Mono"/>
                <a:cs typeface="Roboto Mono"/>
                <a:sym typeface="Roboto Mono"/>
              </a:rPr>
              <a:t># -H “local”</a:t>
            </a:r>
            <a:endParaRPr b="1" sz="13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extLst>
                  <a:ext uri="http://customooxmlschemas.google.com/">
                    <go:slidesCustomData xmlns:go="http://customooxmlschemas.google.com/" textRoundtripDataId="0"/>
                  </a:ext>
                </a:extLst>
              </a:rPr>
              <a:t>  CUSTOM_CONFIG: “</a:t>
            </a:r>
            <a:r>
              <a:rPr b="1" lang="fr-FR" sz="1300">
                <a:latin typeface="Roboto Mono"/>
                <a:ea typeface="Roboto Mono"/>
                <a:cs typeface="Roboto Mono"/>
                <a:sym typeface="Roboto Mono"/>
                <a:extLst>
                  <a:ext uri="http://customooxmlschemas.google.com/">
                    <go:slidesCustomData xmlns:go="http://customooxmlschemas.google.com/" textRoundtripDataId="1"/>
                  </a:ext>
                </a:extLst>
              </a:rPr>
              <a:t>%PROJDIR%/</a:t>
            </a:r>
            <a:r>
              <a:rPr lang="fr-FR" sz="1300">
                <a:latin typeface="Roboto Mono"/>
                <a:ea typeface="Roboto Mono"/>
                <a:cs typeface="Roboto Mono"/>
                <a:sym typeface="Roboto Mono"/>
                <a:extLst>
                  <a:ext uri="http://customooxmlschemas.google.com/">
                    <go:slidesCustomData xmlns:go="http://customooxmlschemas.google.com/" textRoundtripDataId="2"/>
                  </a:ext>
                </a:extLst>
              </a:rPr>
              <a:t>”</a:t>
            </a:r>
            <a:r>
              <a:rPr lang="fr-FR" sz="1300">
                <a:solidFill>
                  <a:srgbClr val="CC0000"/>
                </a:solidFill>
                <a:latin typeface="Roboto Mono"/>
                <a:ea typeface="Roboto Mono"/>
                <a:cs typeface="Roboto Mono"/>
                <a:sym typeface="Roboto Mono"/>
                <a:extLst>
                  <a:ext uri="http://customooxmlschemas.google.com/">
                    <go:slidesCustomData xmlns:go="http://customooxmlschemas.google.com/" textRoundtripDataId="3"/>
                  </a:ext>
                </a:extLst>
              </a:rPr>
              <a:t> </a:t>
            </a:r>
            <a:r>
              <a:rPr b="1" lang="fr-FR" sz="1300">
                <a:solidFill>
                  <a:srgbClr val="FF00FF"/>
                </a:solidFill>
                <a:latin typeface="Roboto Mono"/>
                <a:ea typeface="Roboto Mono"/>
                <a:cs typeface="Roboto Mono"/>
                <a:sym typeface="Roboto Mono"/>
                <a:extLst>
                  <a:ext uri="http://customooxmlschemas.google.com/">
                    <go:slidesCustomData xmlns:go="http://customooxmlschemas.google.com/" textRoundtripDataId="4"/>
                  </a:ext>
                </a:extLst>
              </a:rPr>
              <a:t># Other files?</a:t>
            </a:r>
            <a:endParaRPr b="1" sz="13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300">
                <a:latin typeface="Roboto Mono"/>
                <a:ea typeface="Roboto Mono"/>
                <a:cs typeface="Roboto Mono"/>
                <a:sym typeface="Roboto Mono"/>
              </a:rPr>
              <a:t>PROJECT</a:t>
            </a:r>
            <a:r>
              <a:rPr lang="fr-FR" sz="1300">
                <a:latin typeface="Roboto Mono"/>
                <a:ea typeface="Roboto Mono"/>
                <a:cs typeface="Roboto Mono"/>
                <a:sym typeface="Roboto Mono"/>
              </a:rPr>
              <a:t>:</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PROJECT_TYPE: “</a:t>
            </a:r>
            <a:r>
              <a:rPr b="1" lang="fr-FR" sz="1300">
                <a:latin typeface="Roboto Mono"/>
                <a:ea typeface="Roboto Mono"/>
                <a:cs typeface="Roboto Mono"/>
                <a:sym typeface="Roboto Mono"/>
              </a:rPr>
              <a:t>git</a:t>
            </a:r>
            <a:r>
              <a:rPr lang="fr-FR" sz="1300">
                <a:latin typeface="Roboto Mono"/>
                <a:ea typeface="Roboto Mono"/>
                <a:cs typeface="Roboto Mono"/>
                <a:sym typeface="Roboto Mono"/>
              </a:rPr>
              <a:t>” </a:t>
            </a:r>
            <a:r>
              <a:rPr b="1" lang="fr-FR" sz="1300">
                <a:solidFill>
                  <a:srgbClr val="FF00FF"/>
                </a:solidFill>
                <a:latin typeface="Roboto Mono"/>
                <a:ea typeface="Roboto Mono"/>
                <a:cs typeface="Roboto Mono"/>
                <a:sym typeface="Roboto Mono"/>
              </a:rPr>
              <a:t># or local, svn</a:t>
            </a:r>
            <a:endParaRPr b="1" sz="13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PROJECT_DESTINATION: “”</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300">
                <a:latin typeface="Roboto Mono"/>
                <a:ea typeface="Roboto Mono"/>
                <a:cs typeface="Roboto Mono"/>
                <a:sym typeface="Roboto Mono"/>
              </a:rPr>
              <a:t>GIT</a:t>
            </a:r>
            <a:r>
              <a:rPr lang="fr-FR" sz="1300">
                <a:latin typeface="Roboto Mono"/>
                <a:ea typeface="Roboto Mono"/>
                <a:cs typeface="Roboto Mono"/>
                <a:sym typeface="Roboto Mono"/>
              </a:rPr>
              <a:t>: </a:t>
            </a:r>
            <a:r>
              <a:rPr b="1" lang="fr-FR" sz="1300">
                <a:solidFill>
                  <a:srgbClr val="FF00FF"/>
                </a:solidFill>
                <a:latin typeface="Roboto Mono"/>
                <a:ea typeface="Roboto Mono"/>
                <a:cs typeface="Roboto Mono"/>
                <a:sym typeface="Roboto Mono"/>
              </a:rPr>
              <a:t># Because PROJECT_TYPE is “git”</a:t>
            </a:r>
            <a:endParaRPr b="1" sz="13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PROJECT_ORIGIN: “</a:t>
            </a:r>
            <a:r>
              <a:rPr b="1" lang="fr-FR" sz="1300">
                <a:latin typeface="Roboto Mono"/>
                <a:ea typeface="Roboto Mono"/>
                <a:cs typeface="Roboto Mono"/>
                <a:sym typeface="Roboto Mono"/>
              </a:rPr>
              <a:t>https://gitlab.bsc.es/…</a:t>
            </a:r>
            <a:r>
              <a:rPr lang="fr-FR" sz="1300">
                <a:latin typeface="Roboto Mono"/>
                <a:ea typeface="Roboto Mono"/>
                <a:cs typeface="Roboto Mono"/>
                <a:sym typeface="Roboto Mono"/>
              </a:rPr>
              <a:t>”</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PROJECT_BRANCH: “v1.2.3”</a:t>
            </a:r>
            <a:endParaRPr sz="13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300">
                <a:latin typeface="Roboto Mono"/>
                <a:ea typeface="Roboto Mono"/>
                <a:cs typeface="Roboto Mono"/>
                <a:sym typeface="Roboto Mono"/>
              </a:rPr>
              <a:t>  PROJECT_COMMIT: “123456…”</a:t>
            </a:r>
            <a:endParaRPr sz="1300">
              <a:latin typeface="Roboto Mono"/>
              <a:ea typeface="Roboto Mono"/>
              <a:cs typeface="Roboto Mono"/>
              <a:sym typeface="Roboto Mono"/>
            </a:endParaRPr>
          </a:p>
        </p:txBody>
      </p:sp>
      <p:sp>
        <p:nvSpPr>
          <p:cNvPr id="300" name="Google Shape;300;g28b63dc4c83_0_217"/>
          <p:cNvSpPr txBox="1"/>
          <p:nvPr/>
        </p:nvSpPr>
        <p:spPr>
          <a:xfrm>
            <a:off x="5361771" y="1827543"/>
            <a:ext cx="7115700" cy="4566300"/>
          </a:xfrm>
          <a:prstGeom prst="rect">
            <a:avLst/>
          </a:prstGeom>
          <a:noFill/>
          <a:ln>
            <a:noFill/>
          </a:ln>
        </p:spPr>
        <p:txBody>
          <a:bodyPr anchorCtr="0" anchor="t" bIns="45700" lIns="91425" spcFirstLastPara="1" rIns="91425" wrap="square" tIns="45700">
            <a:noAutofit/>
          </a:bodyPr>
          <a:lstStyle/>
          <a:p>
            <a:pPr indent="-387350" lvl="0" marL="457200" rtl="0" algn="l">
              <a:lnSpc>
                <a:spcPct val="115000"/>
              </a:lnSpc>
              <a:spcBef>
                <a:spcPts val="1000"/>
              </a:spcBef>
              <a:spcAft>
                <a:spcPts val="0"/>
              </a:spcAft>
              <a:buClr>
                <a:srgbClr val="0070C0"/>
              </a:buClr>
              <a:buSzPts val="2500"/>
              <a:buChar char="●"/>
            </a:pPr>
            <a:r>
              <a:rPr lang="fr-FR" sz="2100">
                <a:solidFill>
                  <a:srgbClr val="000000"/>
                </a:solidFill>
                <a:latin typeface="Calibri"/>
                <a:ea typeface="Calibri"/>
                <a:cs typeface="Calibri"/>
                <a:sym typeface="Calibri"/>
              </a:rPr>
              <a:t>Autosubmit configuration files are written in YAML</a:t>
            </a:r>
            <a:endParaRPr sz="2100">
              <a:solidFill>
                <a:srgbClr val="000000"/>
              </a:solidFill>
              <a:latin typeface="Calibri"/>
              <a:ea typeface="Calibri"/>
              <a:cs typeface="Calibri"/>
              <a:sym typeface="Calibri"/>
            </a:endParaRPr>
          </a:p>
          <a:p>
            <a:pPr indent="-387350" lvl="0" marL="457200" rtl="0" algn="l">
              <a:lnSpc>
                <a:spcPct val="115000"/>
              </a:lnSpc>
              <a:spcBef>
                <a:spcPts val="1000"/>
              </a:spcBef>
              <a:spcAft>
                <a:spcPts val="0"/>
              </a:spcAft>
              <a:buClr>
                <a:srgbClr val="0070C0"/>
              </a:buClr>
              <a:buSzPts val="2500"/>
              <a:buChar char="●"/>
            </a:pPr>
            <a:r>
              <a:rPr lang="fr-FR" sz="2100">
                <a:solidFill>
                  <a:srgbClr val="000000"/>
                </a:solidFill>
                <a:latin typeface="Calibri"/>
                <a:ea typeface="Calibri"/>
                <a:cs typeface="Calibri"/>
                <a:sym typeface="Calibri"/>
              </a:rPr>
              <a:t>Autosubmit will try to load other files located at</a:t>
            </a:r>
            <a:br>
              <a:rPr lang="fr-FR" sz="2100">
                <a:latin typeface="Calibri"/>
                <a:ea typeface="Calibri"/>
                <a:cs typeface="Calibri"/>
                <a:sym typeface="Calibri"/>
              </a:rPr>
            </a:br>
            <a:r>
              <a:rPr lang="fr-FR" sz="2100">
                <a:solidFill>
                  <a:srgbClr val="000000"/>
                </a:solidFill>
                <a:latin typeface="Calibri"/>
                <a:ea typeface="Calibri"/>
                <a:cs typeface="Calibri"/>
                <a:sym typeface="Calibri"/>
              </a:rPr>
              <a:t>the</a:t>
            </a:r>
            <a:r>
              <a:rPr lang="fr-FR" sz="2100">
                <a:latin typeface="Calibri"/>
                <a:ea typeface="Calibri"/>
                <a:cs typeface="Calibri"/>
                <a:sym typeface="Calibri"/>
              </a:rPr>
              <a:t> </a:t>
            </a:r>
            <a:r>
              <a:rPr b="1" lang="fr-FR" sz="2100">
                <a:solidFill>
                  <a:srgbClr val="000000"/>
                </a:solidFill>
                <a:latin typeface="Calibri"/>
                <a:ea typeface="Calibri"/>
                <a:cs typeface="Calibri"/>
                <a:sym typeface="Calibri"/>
              </a:rPr>
              <a:t>CUSTOM_CONFIG</a:t>
            </a:r>
            <a:r>
              <a:rPr lang="fr-FR" sz="2100">
                <a:solidFill>
                  <a:srgbClr val="000000"/>
                </a:solidFill>
                <a:latin typeface="Calibri"/>
                <a:ea typeface="Calibri"/>
                <a:cs typeface="Calibri"/>
                <a:sym typeface="Calibri"/>
              </a:rPr>
              <a:t> value.</a:t>
            </a:r>
            <a:endParaRPr sz="2100">
              <a:solidFill>
                <a:srgbClr val="000000"/>
              </a:solidFill>
              <a:latin typeface="Calibri"/>
              <a:ea typeface="Calibri"/>
              <a:cs typeface="Calibri"/>
              <a:sym typeface="Calibri"/>
            </a:endParaRPr>
          </a:p>
          <a:p>
            <a:pPr indent="-387350" lvl="0" marL="457200" rtl="0" algn="l">
              <a:lnSpc>
                <a:spcPct val="115000"/>
              </a:lnSpc>
              <a:spcBef>
                <a:spcPts val="1000"/>
              </a:spcBef>
              <a:spcAft>
                <a:spcPts val="0"/>
              </a:spcAft>
              <a:buClr>
                <a:srgbClr val="0070C0"/>
              </a:buClr>
              <a:buSzPts val="2500"/>
              <a:buChar char="●"/>
            </a:pPr>
            <a:r>
              <a:rPr b="1" lang="fr-FR" sz="2100">
                <a:solidFill>
                  <a:srgbClr val="000000"/>
                </a:solidFill>
                <a:latin typeface="Calibri"/>
                <a:ea typeface="Calibri"/>
                <a:cs typeface="Calibri"/>
                <a:sym typeface="Calibri"/>
              </a:rPr>
              <a:t>%PROJDIR% </a:t>
            </a:r>
            <a:r>
              <a:rPr lang="fr-FR" sz="2100">
                <a:solidFill>
                  <a:srgbClr val="000000"/>
                </a:solidFill>
                <a:latin typeface="Calibri"/>
                <a:ea typeface="Calibri"/>
                <a:cs typeface="Calibri"/>
                <a:sym typeface="Calibri"/>
              </a:rPr>
              <a:t>is a placeholder variable. Autosubmit</a:t>
            </a:r>
            <a:br>
              <a:rPr lang="fr-FR" sz="2100">
                <a:solidFill>
                  <a:srgbClr val="000000"/>
                </a:solidFill>
                <a:latin typeface="Calibri"/>
                <a:ea typeface="Calibri"/>
                <a:cs typeface="Calibri"/>
                <a:sym typeface="Calibri"/>
              </a:rPr>
            </a:br>
            <a:r>
              <a:rPr lang="fr-FR" sz="2100">
                <a:solidFill>
                  <a:srgbClr val="000000"/>
                </a:solidFill>
                <a:latin typeface="Calibri"/>
                <a:ea typeface="Calibri"/>
                <a:cs typeface="Calibri"/>
                <a:sym typeface="Calibri"/>
              </a:rPr>
              <a:t>replaces this by a value from the workflow</a:t>
            </a:r>
            <a:br>
              <a:rPr lang="fr-FR" sz="2100">
                <a:latin typeface="Calibri"/>
                <a:ea typeface="Calibri"/>
                <a:cs typeface="Calibri"/>
                <a:sym typeface="Calibri"/>
              </a:rPr>
            </a:br>
            <a:r>
              <a:rPr lang="fr-FR" sz="2100">
                <a:solidFill>
                  <a:srgbClr val="000000"/>
                </a:solidFill>
                <a:latin typeface="Calibri"/>
                <a:ea typeface="Calibri"/>
                <a:cs typeface="Calibri"/>
                <a:sym typeface="Calibri"/>
              </a:rPr>
              <a:t>configuration.</a:t>
            </a:r>
            <a:endParaRPr sz="21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t/>
            </a:r>
            <a:endParaRPr b="1">
              <a:solidFill>
                <a:srgbClr val="000000"/>
              </a:solidFill>
              <a:latin typeface="Calibri"/>
              <a:ea typeface="Calibri"/>
              <a:cs typeface="Calibri"/>
              <a:sym typeface="Calibri"/>
            </a:endParaRPr>
          </a:p>
        </p:txBody>
      </p:sp>
      <p:sp>
        <p:nvSpPr>
          <p:cNvPr id="301" name="Google Shape;301;g28b63dc4c83_0_217"/>
          <p:cNvSpPr txBox="1"/>
          <p:nvPr/>
        </p:nvSpPr>
        <p:spPr>
          <a:xfrm>
            <a:off x="9836400" y="5666298"/>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2. CONFIGURE</a:t>
            </a:r>
            <a:endParaRPr b="1" sz="2000">
              <a:latin typeface="Calibri"/>
              <a:ea typeface="Calibri"/>
              <a:cs typeface="Calibri"/>
              <a:sym typeface="Calibri"/>
            </a:endParaRPr>
          </a:p>
        </p:txBody>
      </p:sp>
      <p:sp>
        <p:nvSpPr>
          <p:cNvPr id="302" name="Google Shape;302;g28b63dc4c83_0_217"/>
          <p:cNvSpPr txBox="1"/>
          <p:nvPr/>
        </p:nvSpPr>
        <p:spPr>
          <a:xfrm>
            <a:off x="-11250" y="641455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809980" y="4011775"/>
            <a:ext cx="5514702"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600">
                <a:solidFill>
                  <a:schemeClr val="lt1"/>
                </a:solidFill>
              </a:rPr>
              <a:t>Motivation</a:t>
            </a:r>
            <a:endParaRPr sz="2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8b63dc4c83_0_239"/>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08" name="Google Shape;308;g28b63dc4c83_0_239"/>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Project</a:t>
            </a:r>
            <a:endParaRPr b="1"/>
          </a:p>
        </p:txBody>
      </p:sp>
      <p:sp>
        <p:nvSpPr>
          <p:cNvPr id="309" name="Google Shape;309;g28b63dc4c83_0_239"/>
          <p:cNvSpPr txBox="1"/>
          <p:nvPr/>
        </p:nvSpPr>
        <p:spPr>
          <a:xfrm>
            <a:off x="9912600" y="5640603"/>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3. PREPARE</a:t>
            </a:r>
            <a:endParaRPr b="1" sz="2000">
              <a:latin typeface="Calibri"/>
              <a:ea typeface="Calibri"/>
              <a:cs typeface="Calibri"/>
              <a:sym typeface="Calibri"/>
            </a:endParaRPr>
          </a:p>
        </p:txBody>
      </p:sp>
      <p:sp>
        <p:nvSpPr>
          <p:cNvPr id="310" name="Google Shape;310;g28b63dc4c83_0_239"/>
          <p:cNvSpPr txBox="1"/>
          <p:nvPr/>
        </p:nvSpPr>
        <p:spPr>
          <a:xfrm>
            <a:off x="-11250" y="615472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https://autosubmit.readthedocs.io/en/master/userguide/configure/index.html#how-to-configure-experiments</a:t>
            </a:r>
            <a:br>
              <a:rPr lang="fr-FR">
                <a:latin typeface="Calibri"/>
                <a:ea typeface="Calibri"/>
                <a:cs typeface="Calibri"/>
                <a:sym typeface="Calibri"/>
              </a:rPr>
            </a:br>
            <a:r>
              <a:rPr lang="fr-FR" u="sng">
                <a:solidFill>
                  <a:schemeClr val="hlink"/>
                </a:solidFill>
                <a:latin typeface="Calibri"/>
                <a:ea typeface="Calibri"/>
                <a:cs typeface="Calibri"/>
                <a:sym typeface="Calibri"/>
                <a:hlinkClick r:id="rId4"/>
              </a:rPr>
              <a:t>https://autosubmit.readthedocs.io/en/master/userguide/run/index.html#running-experiments</a:t>
            </a:r>
            <a:r>
              <a:rPr lang="fr-FR">
                <a:latin typeface="Calibri"/>
                <a:ea typeface="Calibri"/>
                <a:cs typeface="Calibri"/>
                <a:sym typeface="Calibri"/>
              </a:rPr>
              <a:t> </a:t>
            </a:r>
            <a:endParaRPr>
              <a:latin typeface="Calibri"/>
              <a:ea typeface="Calibri"/>
              <a:cs typeface="Calibri"/>
              <a:sym typeface="Calibri"/>
            </a:endParaRPr>
          </a:p>
        </p:txBody>
      </p:sp>
      <p:sp>
        <p:nvSpPr>
          <p:cNvPr id="311" name="Google Shape;311;g28b63dc4c83_0_239"/>
          <p:cNvSpPr txBox="1"/>
          <p:nvPr/>
        </p:nvSpPr>
        <p:spPr>
          <a:xfrm>
            <a:off x="684125" y="2437300"/>
            <a:ext cx="107292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2600">
                <a:latin typeface="Calibri"/>
                <a:ea typeface="Calibri"/>
                <a:cs typeface="Calibri"/>
                <a:sym typeface="Calibri"/>
              </a:rPr>
              <a:t>In Autosubmit, the </a:t>
            </a:r>
            <a:r>
              <a:rPr b="1" lang="fr-FR" sz="2600">
                <a:latin typeface="Calibri"/>
                <a:ea typeface="Calibri"/>
                <a:cs typeface="Calibri"/>
                <a:sym typeface="Calibri"/>
              </a:rPr>
              <a:t>Project</a:t>
            </a:r>
            <a:r>
              <a:rPr lang="fr-FR" sz="2600">
                <a:latin typeface="Calibri"/>
                <a:ea typeface="Calibri"/>
                <a:cs typeface="Calibri"/>
                <a:sym typeface="Calibri"/>
              </a:rPr>
              <a:t> is something external to the experiment configuration that contains extra resources that must be copied before the workflow is run.</a:t>
            </a:r>
            <a:endParaRPr sz="2600">
              <a:latin typeface="Calibri"/>
              <a:ea typeface="Calibri"/>
              <a:cs typeface="Calibri"/>
              <a:sym typeface="Calibri"/>
            </a:endParaRPr>
          </a:p>
          <a:p>
            <a:pPr indent="0" lvl="0" marL="0" rtl="0" algn="l">
              <a:spcBef>
                <a:spcPts val="0"/>
              </a:spcBef>
              <a:spcAft>
                <a:spcPts val="0"/>
              </a:spcAft>
              <a:buNone/>
            </a:pPr>
            <a:r>
              <a:t/>
            </a:r>
            <a:endParaRPr sz="2600">
              <a:latin typeface="Calibri"/>
              <a:ea typeface="Calibri"/>
              <a:cs typeface="Calibri"/>
              <a:sym typeface="Calibri"/>
            </a:endParaRPr>
          </a:p>
          <a:p>
            <a:pPr indent="0" lvl="0" marL="0" rtl="0" algn="l">
              <a:spcBef>
                <a:spcPts val="0"/>
              </a:spcBef>
              <a:spcAft>
                <a:spcPts val="0"/>
              </a:spcAft>
              <a:buNone/>
            </a:pPr>
            <a:r>
              <a:rPr lang="fr-FR" sz="2600">
                <a:latin typeface="Calibri"/>
                <a:ea typeface="Calibri"/>
                <a:cs typeface="Calibri"/>
                <a:sym typeface="Calibri"/>
              </a:rPr>
              <a:t>e.g. configuration files, namelists, YAML files, bash scripts, Python code, etc.</a:t>
            </a:r>
            <a:endParaRPr sz="2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8c69e72d9d_0_51"/>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17" name="Google Shape;317;g28c69e72d9d_0_51"/>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Project</a:t>
            </a:r>
            <a:endParaRPr b="1"/>
          </a:p>
        </p:txBody>
      </p:sp>
      <p:sp>
        <p:nvSpPr>
          <p:cNvPr id="318" name="Google Shape;318;g28c69e72d9d_0_51"/>
          <p:cNvSpPr txBox="1"/>
          <p:nvPr/>
        </p:nvSpPr>
        <p:spPr>
          <a:xfrm>
            <a:off x="9912600" y="5640603"/>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3. PREPARE</a:t>
            </a:r>
            <a:endParaRPr b="1" sz="2000">
              <a:latin typeface="Calibri"/>
              <a:ea typeface="Calibri"/>
              <a:cs typeface="Calibri"/>
              <a:sym typeface="Calibri"/>
            </a:endParaRPr>
          </a:p>
        </p:txBody>
      </p:sp>
      <p:sp>
        <p:nvSpPr>
          <p:cNvPr id="319" name="Google Shape;319;g28c69e72d9d_0_51"/>
          <p:cNvSpPr txBox="1"/>
          <p:nvPr/>
        </p:nvSpPr>
        <p:spPr>
          <a:xfrm>
            <a:off x="-11250" y="615472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https://autosubmit.readthedocs.io/en/master/userguide/configure/index.html#how-to-configure-experiments</a:t>
            </a:r>
            <a:br>
              <a:rPr lang="fr-FR">
                <a:latin typeface="Calibri"/>
                <a:ea typeface="Calibri"/>
                <a:cs typeface="Calibri"/>
                <a:sym typeface="Calibri"/>
              </a:rPr>
            </a:br>
            <a:r>
              <a:rPr lang="fr-FR" u="sng">
                <a:solidFill>
                  <a:schemeClr val="hlink"/>
                </a:solidFill>
                <a:latin typeface="Calibri"/>
                <a:ea typeface="Calibri"/>
                <a:cs typeface="Calibri"/>
                <a:sym typeface="Calibri"/>
                <a:hlinkClick r:id="rId4"/>
              </a:rPr>
              <a:t>https://autosubmit.readthedocs.io/en/master/userguide/run/index.html#running-experiments</a:t>
            </a:r>
            <a:r>
              <a:rPr lang="fr-FR">
                <a:latin typeface="Calibri"/>
                <a:ea typeface="Calibri"/>
                <a:cs typeface="Calibri"/>
                <a:sym typeface="Calibri"/>
              </a:rPr>
              <a:t> </a:t>
            </a:r>
            <a:endParaRPr>
              <a:latin typeface="Calibri"/>
              <a:ea typeface="Calibri"/>
              <a:cs typeface="Calibri"/>
              <a:sym typeface="Calibri"/>
            </a:endParaRPr>
          </a:p>
        </p:txBody>
      </p:sp>
      <p:sp>
        <p:nvSpPr>
          <p:cNvPr id="320" name="Google Shape;320;g28c69e72d9d_0_51"/>
          <p:cNvSpPr txBox="1"/>
          <p:nvPr/>
        </p:nvSpPr>
        <p:spPr>
          <a:xfrm>
            <a:off x="1340774" y="1896750"/>
            <a:ext cx="5499600" cy="20319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PROJECT</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PROJECT_TYPE: “</a:t>
            </a:r>
            <a:r>
              <a:rPr b="1" lang="fr-FR" sz="1200">
                <a:latin typeface="Roboto Mono"/>
                <a:ea typeface="Roboto Mono"/>
                <a:cs typeface="Roboto Mono"/>
                <a:sym typeface="Roboto Mono"/>
              </a:rPr>
              <a:t>git</a:t>
            </a:r>
            <a:r>
              <a:rPr lang="fr-FR" sz="1200">
                <a:latin typeface="Roboto Mono"/>
                <a:ea typeface="Roboto Mono"/>
                <a:cs typeface="Roboto Mono"/>
                <a:sym typeface="Roboto Mono"/>
              </a:rPr>
              <a:t>”</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PROJECT_DESTINATION: “”</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GIT</a:t>
            </a:r>
            <a:r>
              <a:rPr lang="fr-FR" sz="1200">
                <a:latin typeface="Roboto Mono"/>
                <a:ea typeface="Roboto Mono"/>
                <a:cs typeface="Roboto Mono"/>
                <a:sym typeface="Roboto Mono"/>
              </a:rPr>
              <a:t>:</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PROJECT_ORIGIN: “</a:t>
            </a:r>
            <a:r>
              <a:rPr b="1" lang="fr-FR" sz="1200">
                <a:latin typeface="Roboto Mono"/>
                <a:ea typeface="Roboto Mono"/>
                <a:cs typeface="Roboto Mono"/>
                <a:sym typeface="Roboto Mono"/>
              </a:rPr>
              <a:t>https://gitlab.bsc.es/…</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PROJECT_BRANCH: “v1.2.3”</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PROJECT_COMMIT: “123456…”</a:t>
            </a:r>
            <a:endParaRPr sz="1200">
              <a:latin typeface="Roboto Mono"/>
              <a:ea typeface="Roboto Mono"/>
              <a:cs typeface="Roboto Mono"/>
              <a:sym typeface="Roboto Mono"/>
            </a:endParaRPr>
          </a:p>
        </p:txBody>
      </p:sp>
      <p:sp>
        <p:nvSpPr>
          <p:cNvPr id="321" name="Google Shape;321;g28c69e72d9d_0_51"/>
          <p:cNvSpPr txBox="1"/>
          <p:nvPr/>
        </p:nvSpPr>
        <p:spPr>
          <a:xfrm>
            <a:off x="1300725" y="4445192"/>
            <a:ext cx="5499600" cy="16086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i="1" lang="fr-FR">
                <a:solidFill>
                  <a:srgbClr val="000000"/>
                </a:solidFill>
                <a:highlight>
                  <a:srgbClr val="EFEFEF"/>
                </a:highlight>
                <a:latin typeface="Roboto Mono"/>
                <a:ea typeface="Roboto Mono"/>
                <a:cs typeface="Roboto Mono"/>
                <a:sym typeface="Roboto Mono"/>
              </a:rPr>
              <a:t>autosubmit </a:t>
            </a:r>
            <a:r>
              <a:rPr b="1" i="1" lang="fr-FR">
                <a:solidFill>
                  <a:srgbClr val="000000"/>
                </a:solidFill>
                <a:highlight>
                  <a:srgbClr val="EFEFEF"/>
                </a:highlight>
                <a:latin typeface="Roboto Mono"/>
                <a:ea typeface="Roboto Mono"/>
                <a:cs typeface="Roboto Mono"/>
                <a:sym typeface="Roboto Mono"/>
              </a:rPr>
              <a:t>create</a:t>
            </a:r>
            <a:r>
              <a:rPr i="1" lang="fr-FR">
                <a:solidFill>
                  <a:srgbClr val="000000"/>
                </a:solidFill>
                <a:highlight>
                  <a:srgbClr val="EFEFEF"/>
                </a:highlight>
                <a:latin typeface="Roboto Mono"/>
                <a:ea typeface="Roboto Mono"/>
                <a:cs typeface="Roboto Mono"/>
                <a:sym typeface="Roboto Mono"/>
              </a:rPr>
              <a:t> $expid</a:t>
            </a:r>
            <a:endParaRPr sz="1300">
              <a:solidFill>
                <a:srgbClr val="000000"/>
              </a:solidFill>
              <a:latin typeface="Roboto Mono"/>
              <a:ea typeface="Roboto Mono"/>
              <a:cs typeface="Roboto Mono"/>
              <a:sym typeface="Roboto Mono"/>
            </a:endParaRPr>
          </a:p>
          <a:p>
            <a:pPr indent="-311150" lvl="0" marL="457200" rtl="0" algn="l">
              <a:lnSpc>
                <a:spcPct val="150000"/>
              </a:lnSpc>
              <a:spcBef>
                <a:spcPts val="0"/>
              </a:spcBef>
              <a:spcAft>
                <a:spcPts val="0"/>
              </a:spcAft>
              <a:buClr>
                <a:srgbClr val="000000"/>
              </a:buClr>
              <a:buSzPts val="1300"/>
              <a:buFont typeface="Roboto Mono"/>
              <a:buChar char="●"/>
            </a:pPr>
            <a:r>
              <a:rPr lang="fr-FR" sz="1300">
                <a:solidFill>
                  <a:srgbClr val="000000"/>
                </a:solidFill>
                <a:latin typeface="Roboto Mono"/>
                <a:ea typeface="Roboto Mono"/>
                <a:cs typeface="Roboto Mono"/>
                <a:sym typeface="Roboto Mono"/>
              </a:rPr>
              <a:t>The first time, </a:t>
            </a:r>
            <a:r>
              <a:rPr lang="fr-FR" sz="1300">
                <a:solidFill>
                  <a:srgbClr val="000000"/>
                </a:solidFill>
                <a:latin typeface="Roboto Mono"/>
                <a:ea typeface="Roboto Mono"/>
                <a:cs typeface="Roboto Mono"/>
                <a:sym typeface="Roboto Mono"/>
                <a:extLst>
                  <a:ext uri="http://customooxmlschemas.google.com/">
                    <go:slidesCustomData xmlns:go="http://customooxmlschemas.google.com/" textRoundtripDataId="5"/>
                  </a:ext>
                </a:extLst>
              </a:rPr>
              <a:t>it copies the </a:t>
            </a:r>
            <a:r>
              <a:rPr b="1" lang="fr-FR" sz="1300">
                <a:solidFill>
                  <a:srgbClr val="000000"/>
                </a:solidFill>
                <a:latin typeface="Roboto Mono"/>
                <a:ea typeface="Roboto Mono"/>
                <a:cs typeface="Roboto Mono"/>
                <a:sym typeface="Roboto Mono"/>
                <a:extLst>
                  <a:ext uri="http://customooxmlschemas.google.com/">
                    <go:slidesCustomData xmlns:go="http://customooxmlschemas.google.com/" textRoundtripDataId="6"/>
                  </a:ext>
                </a:extLst>
              </a:rPr>
              <a:t>project</a:t>
            </a:r>
            <a:r>
              <a:rPr lang="fr-FR" sz="1300">
                <a:solidFill>
                  <a:srgbClr val="000000"/>
                </a:solidFill>
                <a:latin typeface="Roboto Mono"/>
                <a:ea typeface="Roboto Mono"/>
                <a:cs typeface="Roboto Mono"/>
                <a:sym typeface="Roboto Mono"/>
                <a:extLst>
                  <a:ext uri="http://customooxmlschemas.google.com/">
                    <go:slidesCustomData xmlns:go="http://customooxmlschemas.google.com/" textRoundtripDataId="7"/>
                  </a:ext>
                </a:extLst>
              </a:rPr>
              <a:t> content</a:t>
            </a:r>
            <a:r>
              <a:rPr lang="fr-FR" sz="1300">
                <a:solidFill>
                  <a:srgbClr val="000000"/>
                </a:solidFill>
                <a:latin typeface="Roboto Mono"/>
                <a:ea typeface="Roboto Mono"/>
                <a:cs typeface="Roboto Mono"/>
                <a:sym typeface="Roboto Mono"/>
              </a:rPr>
              <a:t> into $expid/</a:t>
            </a:r>
            <a:r>
              <a:rPr i="1" lang="fr-FR" sz="1300">
                <a:solidFill>
                  <a:srgbClr val="000000"/>
                </a:solidFill>
                <a:latin typeface="Roboto Mono"/>
                <a:ea typeface="Roboto Mono"/>
                <a:cs typeface="Roboto Mono"/>
                <a:sym typeface="Roboto Mono"/>
              </a:rPr>
              <a:t>proj</a:t>
            </a:r>
            <a:endParaRPr i="1" sz="1300">
              <a:solidFill>
                <a:srgbClr val="000000"/>
              </a:solidFill>
              <a:latin typeface="Roboto Mono"/>
              <a:ea typeface="Roboto Mono"/>
              <a:cs typeface="Roboto Mono"/>
              <a:sym typeface="Roboto Mono"/>
            </a:endParaRPr>
          </a:p>
          <a:p>
            <a:pPr indent="-311150" lvl="0" marL="457200" rtl="0" algn="l">
              <a:lnSpc>
                <a:spcPct val="150000"/>
              </a:lnSpc>
              <a:spcBef>
                <a:spcPts val="0"/>
              </a:spcBef>
              <a:spcAft>
                <a:spcPts val="0"/>
              </a:spcAft>
              <a:buClr>
                <a:srgbClr val="000000"/>
              </a:buClr>
              <a:buSzPts val="1300"/>
              <a:buFont typeface="Roboto Mono"/>
              <a:buChar char="●"/>
            </a:pPr>
            <a:r>
              <a:rPr lang="fr-FR" sz="1300">
                <a:solidFill>
                  <a:srgbClr val="000000"/>
                </a:solidFill>
                <a:latin typeface="Roboto Mono"/>
                <a:ea typeface="Roboto Mono"/>
                <a:cs typeface="Roboto Mono"/>
                <a:sym typeface="Roboto Mono"/>
              </a:rPr>
              <a:t>Generates the experiment workflow</a:t>
            </a:r>
            <a:endParaRPr sz="1300">
              <a:solidFill>
                <a:srgbClr val="000000"/>
              </a:solidFill>
              <a:latin typeface="Roboto Mono"/>
              <a:ea typeface="Roboto Mono"/>
              <a:cs typeface="Roboto Mono"/>
              <a:sym typeface="Roboto Mono"/>
            </a:endParaRPr>
          </a:p>
          <a:p>
            <a:pPr indent="-311150" lvl="0" marL="457200" rtl="0" algn="l">
              <a:lnSpc>
                <a:spcPct val="150000"/>
              </a:lnSpc>
              <a:spcBef>
                <a:spcPts val="0"/>
              </a:spcBef>
              <a:spcAft>
                <a:spcPts val="0"/>
              </a:spcAft>
              <a:buClr>
                <a:srgbClr val="000000"/>
              </a:buClr>
              <a:buSzPts val="1300"/>
              <a:buFont typeface="Roboto Mono"/>
              <a:buChar char="●"/>
            </a:pPr>
            <a:r>
              <a:rPr lang="fr-FR" sz="1300">
                <a:solidFill>
                  <a:srgbClr val="000000"/>
                </a:solidFill>
                <a:latin typeface="Roboto Mono"/>
                <a:ea typeface="Roboto Mono"/>
                <a:cs typeface="Roboto Mono"/>
                <a:sym typeface="Roboto Mono"/>
              </a:rPr>
              <a:t>Generates </a:t>
            </a:r>
            <a:r>
              <a:rPr i="1" lang="fr-FR" sz="1300">
                <a:solidFill>
                  <a:srgbClr val="000000"/>
                </a:solidFill>
                <a:latin typeface="Roboto Mono"/>
                <a:ea typeface="Roboto Mono"/>
                <a:cs typeface="Roboto Mono"/>
                <a:sym typeface="Roboto Mono"/>
              </a:rPr>
              <a:t>plot/${</a:t>
            </a:r>
            <a:r>
              <a:rPr i="1" lang="fr-FR" sz="1300">
                <a:solidFill>
                  <a:srgbClr val="000000"/>
                </a:solidFill>
                <a:latin typeface="Roboto Mono"/>
                <a:ea typeface="Roboto Mono"/>
                <a:cs typeface="Roboto Mono"/>
                <a:sym typeface="Roboto Mono"/>
                <a:extLst>
                  <a:ext uri="http://customooxmlschemas.google.com/">
                    <go:slidesCustomData xmlns:go="http://customooxmlschemas.google.com/" textRoundtripDataId="8"/>
                  </a:ext>
                </a:extLst>
              </a:rPr>
              <a:t>expid}_${current_timestamp</a:t>
            </a:r>
            <a:r>
              <a:rPr i="1" lang="fr-FR" sz="1300">
                <a:solidFill>
                  <a:srgbClr val="000000"/>
                </a:solidFill>
                <a:latin typeface="Roboto Mono"/>
                <a:ea typeface="Roboto Mono"/>
                <a:cs typeface="Roboto Mono"/>
                <a:sym typeface="Roboto Mono"/>
              </a:rPr>
              <a:t>}.pdf</a:t>
            </a:r>
            <a:r>
              <a:rPr lang="fr-FR" sz="1300">
                <a:solidFill>
                  <a:srgbClr val="000000"/>
                </a:solidFill>
                <a:latin typeface="Roboto Mono"/>
                <a:ea typeface="Roboto Mono"/>
                <a:cs typeface="Roboto Mono"/>
                <a:sym typeface="Roboto Mono"/>
              </a:rPr>
              <a:t> </a:t>
            </a:r>
            <a:endParaRPr b="1">
              <a:latin typeface="Roboto Mono"/>
              <a:ea typeface="Roboto Mono"/>
              <a:cs typeface="Roboto Mono"/>
              <a:sym typeface="Roboto Mono"/>
            </a:endParaRPr>
          </a:p>
        </p:txBody>
      </p:sp>
      <p:sp>
        <p:nvSpPr>
          <p:cNvPr id="322" name="Google Shape;322;g28c69e72d9d_0_51"/>
          <p:cNvSpPr/>
          <p:nvPr/>
        </p:nvSpPr>
        <p:spPr>
          <a:xfrm>
            <a:off x="6851798" y="5123342"/>
            <a:ext cx="1153800" cy="348900"/>
          </a:xfrm>
          <a:prstGeom prst="rightArrow">
            <a:avLst>
              <a:gd fmla="val 50000" name="adj1"/>
              <a:gd fmla="val 50000" name="adj2"/>
            </a:avLst>
          </a:prstGeom>
          <a:solidFill>
            <a:srgbClr val="00FF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g28c69e72d9d_0_51"/>
          <p:cNvPicPr preferRelativeResize="0"/>
          <p:nvPr/>
        </p:nvPicPr>
        <p:blipFill>
          <a:blip r:embed="rId5">
            <a:alphaModFix/>
          </a:blip>
          <a:stretch>
            <a:fillRect/>
          </a:stretch>
        </p:blipFill>
        <p:spPr>
          <a:xfrm>
            <a:off x="8000600" y="1702363"/>
            <a:ext cx="1648175" cy="4430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8c69e72d9d_0_3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29" name="Google Shape;329;g28c69e72d9d_0_33"/>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Run</a:t>
            </a:r>
            <a:endParaRPr b="1"/>
          </a:p>
        </p:txBody>
      </p:sp>
      <p:sp>
        <p:nvSpPr>
          <p:cNvPr id="330" name="Google Shape;330;g28c69e72d9d_0_33"/>
          <p:cNvSpPr/>
          <p:nvPr/>
        </p:nvSpPr>
        <p:spPr>
          <a:xfrm>
            <a:off x="6913548" y="2713300"/>
            <a:ext cx="1153800" cy="348900"/>
          </a:xfrm>
          <a:prstGeom prst="rightArrow">
            <a:avLst>
              <a:gd fmla="val 50000" name="adj1"/>
              <a:gd fmla="val 50000" name="adj2"/>
            </a:avLst>
          </a:prstGeom>
          <a:solidFill>
            <a:srgbClr val="00FF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8c69e72d9d_0_33"/>
          <p:cNvSpPr txBox="1"/>
          <p:nvPr/>
        </p:nvSpPr>
        <p:spPr>
          <a:xfrm>
            <a:off x="1362375" y="2366371"/>
            <a:ext cx="5499600" cy="10083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fr-FR">
                <a:solidFill>
                  <a:srgbClr val="000000"/>
                </a:solidFill>
                <a:highlight>
                  <a:srgbClr val="EFEFEF"/>
                </a:highlight>
                <a:latin typeface="Roboto Mono"/>
                <a:ea typeface="Roboto Mono"/>
                <a:cs typeface="Roboto Mono"/>
                <a:sym typeface="Roboto Mono"/>
              </a:rPr>
              <a:t>autosubmit </a:t>
            </a:r>
            <a:r>
              <a:rPr b="1" i="1" lang="fr-FR">
                <a:solidFill>
                  <a:srgbClr val="000000"/>
                </a:solidFill>
                <a:highlight>
                  <a:srgbClr val="EFEFEF"/>
                </a:highlight>
                <a:latin typeface="Roboto Mono"/>
                <a:ea typeface="Roboto Mono"/>
                <a:cs typeface="Roboto Mono"/>
                <a:sym typeface="Roboto Mono"/>
              </a:rPr>
              <a:t>run</a:t>
            </a:r>
            <a:r>
              <a:rPr i="1" lang="fr-FR">
                <a:solidFill>
                  <a:srgbClr val="000000"/>
                </a:solidFill>
                <a:highlight>
                  <a:srgbClr val="EFEFEF"/>
                </a:highlight>
                <a:latin typeface="Roboto Mono"/>
                <a:ea typeface="Roboto Mono"/>
                <a:cs typeface="Roboto Mono"/>
                <a:sym typeface="Roboto Mono"/>
              </a:rPr>
              <a:t> $expid</a:t>
            </a:r>
            <a:endParaRPr i="1">
              <a:solidFill>
                <a:srgbClr val="000000"/>
              </a:solidFill>
              <a:highlight>
                <a:srgbClr val="EFEFEF"/>
              </a:highlight>
              <a:latin typeface="Roboto Mono"/>
              <a:ea typeface="Roboto Mono"/>
              <a:cs typeface="Roboto Mono"/>
              <a:sym typeface="Roboto Mono"/>
            </a:endParaRPr>
          </a:p>
          <a:p>
            <a:pPr indent="-311150" lvl="0" marL="457200" rtl="0" algn="l">
              <a:lnSpc>
                <a:spcPct val="150000"/>
              </a:lnSpc>
              <a:spcBef>
                <a:spcPts val="0"/>
              </a:spcBef>
              <a:spcAft>
                <a:spcPts val="0"/>
              </a:spcAft>
              <a:buClr>
                <a:srgbClr val="000000"/>
              </a:buClr>
              <a:buSzPts val="1300"/>
              <a:buFont typeface="Roboto Mono"/>
              <a:buChar char="●"/>
            </a:pPr>
            <a:r>
              <a:rPr lang="fr-FR" sz="1300">
                <a:solidFill>
                  <a:srgbClr val="000000"/>
                </a:solidFill>
                <a:latin typeface="Roboto Mono"/>
                <a:ea typeface="Roboto Mono"/>
                <a:cs typeface="Roboto Mono"/>
                <a:sym typeface="Roboto Mono"/>
              </a:rPr>
              <a:t>Runs the experiment. </a:t>
            </a:r>
            <a:endParaRPr sz="1300">
              <a:solidFill>
                <a:srgbClr val="000000"/>
              </a:solidFill>
              <a:latin typeface="Roboto Mono"/>
              <a:ea typeface="Roboto Mono"/>
              <a:cs typeface="Roboto Mono"/>
              <a:sym typeface="Roboto Mono"/>
            </a:endParaRPr>
          </a:p>
          <a:p>
            <a:pPr indent="-311150" lvl="0" marL="457200" rtl="0" algn="l">
              <a:lnSpc>
                <a:spcPct val="150000"/>
              </a:lnSpc>
              <a:spcBef>
                <a:spcPts val="0"/>
              </a:spcBef>
              <a:spcAft>
                <a:spcPts val="0"/>
              </a:spcAft>
              <a:buClr>
                <a:srgbClr val="000000"/>
              </a:buClr>
              <a:buSzPts val="1300"/>
              <a:buFont typeface="Roboto Mono"/>
              <a:buChar char="●"/>
            </a:pPr>
            <a:r>
              <a:rPr lang="fr-FR" sz="1300">
                <a:solidFill>
                  <a:srgbClr val="000000"/>
                </a:solidFill>
                <a:latin typeface="Roboto Mono"/>
                <a:ea typeface="Roboto Mono"/>
                <a:cs typeface="Roboto Mono"/>
                <a:sym typeface="Roboto Mono"/>
              </a:rPr>
              <a:t>Generates </a:t>
            </a:r>
            <a:r>
              <a:rPr i="1" lang="fr-FR" sz="1300">
                <a:solidFill>
                  <a:srgbClr val="000000"/>
                </a:solidFill>
                <a:latin typeface="Roboto Mono"/>
                <a:ea typeface="Roboto Mono"/>
                <a:cs typeface="Roboto Mono"/>
                <a:sym typeface="Roboto Mono"/>
              </a:rPr>
              <a:t>tmp/Log_${expid}</a:t>
            </a:r>
            <a:r>
              <a:rPr lang="fr-FR" sz="1300">
                <a:solidFill>
                  <a:srgbClr val="000000"/>
                </a:solidFill>
                <a:latin typeface="Roboto Mono"/>
                <a:ea typeface="Roboto Mono"/>
                <a:cs typeface="Roboto Mono"/>
                <a:sym typeface="Roboto Mono"/>
              </a:rPr>
              <a:t> &lt;= template logs</a:t>
            </a:r>
            <a:endParaRPr b="1" sz="1300">
              <a:latin typeface="Roboto Mono"/>
              <a:ea typeface="Roboto Mono"/>
              <a:cs typeface="Roboto Mono"/>
              <a:sym typeface="Roboto Mono"/>
            </a:endParaRPr>
          </a:p>
        </p:txBody>
      </p:sp>
      <p:sp>
        <p:nvSpPr>
          <p:cNvPr id="332" name="Google Shape;332;g28c69e72d9d_0_33"/>
          <p:cNvSpPr txBox="1"/>
          <p:nvPr/>
        </p:nvSpPr>
        <p:spPr>
          <a:xfrm>
            <a:off x="1362375" y="3967750"/>
            <a:ext cx="5499600" cy="7851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fr-FR" sz="1300">
                <a:solidFill>
                  <a:srgbClr val="000000"/>
                </a:solidFill>
                <a:latin typeface="Roboto Mono"/>
                <a:ea typeface="Roboto Mono"/>
                <a:cs typeface="Roboto Mono"/>
                <a:sym typeface="Roboto Mono"/>
              </a:rPr>
              <a:t>Expected output:</a:t>
            </a:r>
            <a:endParaRPr b="1" sz="1300">
              <a:solidFill>
                <a:srgbClr val="000000"/>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fr-FR" sz="1300">
                <a:solidFill>
                  <a:srgbClr val="000000"/>
                </a:solidFill>
                <a:latin typeface="Roboto Mono"/>
                <a:ea typeface="Roboto Mono"/>
                <a:cs typeface="Roboto Mono"/>
                <a:sym typeface="Roboto Mono"/>
              </a:rPr>
              <a:t>[local] Connection successful to host localhost</a:t>
            </a:r>
            <a:endParaRPr sz="1300">
              <a:solidFill>
                <a:srgbClr val="000000"/>
              </a:solidFill>
              <a:latin typeface="Roboto Mono"/>
              <a:ea typeface="Roboto Mono"/>
              <a:cs typeface="Roboto Mono"/>
              <a:sym typeface="Roboto Mono"/>
            </a:endParaRPr>
          </a:p>
          <a:p>
            <a:pPr indent="0" lvl="0" marL="0" rtl="0" algn="l">
              <a:spcBef>
                <a:spcPts val="0"/>
              </a:spcBef>
              <a:spcAft>
                <a:spcPts val="0"/>
              </a:spcAft>
              <a:buNone/>
            </a:pPr>
            <a:r>
              <a:rPr lang="fr-FR" sz="1300">
                <a:solidFill>
                  <a:srgbClr val="000000"/>
                </a:solidFill>
                <a:latin typeface="Roboto Mono"/>
                <a:ea typeface="Roboto Mono"/>
                <a:cs typeface="Roboto Mono"/>
                <a:sym typeface="Roboto Mono"/>
              </a:rPr>
              <a:t>[local] Correct user privileges for host localhost</a:t>
            </a:r>
            <a:endParaRPr sz="1300" u="sng">
              <a:latin typeface="Roboto Mono"/>
              <a:ea typeface="Roboto Mono"/>
              <a:cs typeface="Roboto Mono"/>
              <a:sym typeface="Roboto Mono"/>
            </a:endParaRPr>
          </a:p>
        </p:txBody>
      </p:sp>
      <p:sp>
        <p:nvSpPr>
          <p:cNvPr id="333" name="Google Shape;333;g28c69e72d9d_0_33"/>
          <p:cNvSpPr txBox="1"/>
          <p:nvPr/>
        </p:nvSpPr>
        <p:spPr>
          <a:xfrm>
            <a:off x="1359725" y="5715500"/>
            <a:ext cx="6784800" cy="3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FR" sz="1300">
                <a:solidFill>
                  <a:srgbClr val="000000"/>
                </a:solidFill>
                <a:latin typeface="Roboto Mono"/>
                <a:ea typeface="Roboto Mono"/>
                <a:cs typeface="Roboto Mono"/>
                <a:sym typeface="Roboto Mono"/>
              </a:rPr>
              <a:t>* All commands generate command logs in tmp/ASLOG for traceability</a:t>
            </a:r>
            <a:endParaRPr/>
          </a:p>
        </p:txBody>
      </p:sp>
      <p:sp>
        <p:nvSpPr>
          <p:cNvPr id="334" name="Google Shape;334;g28c69e72d9d_0_33"/>
          <p:cNvSpPr txBox="1"/>
          <p:nvPr/>
        </p:nvSpPr>
        <p:spPr>
          <a:xfrm>
            <a:off x="-11250" y="615472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https://autosubmit.readthedocs.io/en/master/userguide/configure/index.html#how-to-configure-experiments</a:t>
            </a:r>
            <a:br>
              <a:rPr lang="fr-FR">
                <a:latin typeface="Calibri"/>
                <a:ea typeface="Calibri"/>
                <a:cs typeface="Calibri"/>
                <a:sym typeface="Calibri"/>
              </a:rPr>
            </a:br>
            <a:r>
              <a:rPr lang="fr-FR" u="sng">
                <a:solidFill>
                  <a:schemeClr val="hlink"/>
                </a:solidFill>
                <a:latin typeface="Calibri"/>
                <a:ea typeface="Calibri"/>
                <a:cs typeface="Calibri"/>
                <a:sym typeface="Calibri"/>
                <a:hlinkClick r:id="rId4"/>
              </a:rPr>
              <a:t>https://autosubmit.readthedocs.io/en/master/userguide/run/index.html#running-experiments</a:t>
            </a:r>
            <a:r>
              <a:rPr lang="fr-FR">
                <a:latin typeface="Calibri"/>
                <a:ea typeface="Calibri"/>
                <a:cs typeface="Calibri"/>
                <a:sym typeface="Calibri"/>
              </a:rPr>
              <a:t> </a:t>
            </a:r>
            <a:endParaRPr>
              <a:latin typeface="Calibri"/>
              <a:ea typeface="Calibri"/>
              <a:cs typeface="Calibri"/>
              <a:sym typeface="Calibri"/>
            </a:endParaRPr>
          </a:p>
        </p:txBody>
      </p:sp>
      <p:pic>
        <p:nvPicPr>
          <p:cNvPr id="335" name="Google Shape;335;g28c69e72d9d_0_33"/>
          <p:cNvPicPr preferRelativeResize="0"/>
          <p:nvPr/>
        </p:nvPicPr>
        <p:blipFill>
          <a:blip r:embed="rId5">
            <a:alphaModFix/>
          </a:blip>
          <a:stretch>
            <a:fillRect/>
          </a:stretch>
        </p:blipFill>
        <p:spPr>
          <a:xfrm>
            <a:off x="8053999" y="1736550"/>
            <a:ext cx="1808932" cy="4430826"/>
          </a:xfrm>
          <a:prstGeom prst="rect">
            <a:avLst/>
          </a:prstGeom>
          <a:noFill/>
          <a:ln>
            <a:noFill/>
          </a:ln>
        </p:spPr>
      </p:pic>
      <p:sp>
        <p:nvSpPr>
          <p:cNvPr id="336" name="Google Shape;336;g28c69e72d9d_0_33"/>
          <p:cNvSpPr txBox="1"/>
          <p:nvPr/>
        </p:nvSpPr>
        <p:spPr>
          <a:xfrm>
            <a:off x="9836400" y="5674773"/>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4. RUN</a:t>
            </a:r>
            <a:endParaRPr b="1" sz="2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8b63dc4c83_0_25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pic>
        <p:nvPicPr>
          <p:cNvPr id="342" name="Google Shape;342;g28b63dc4c83_0_253"/>
          <p:cNvPicPr preferRelativeResize="0"/>
          <p:nvPr/>
        </p:nvPicPr>
        <p:blipFill>
          <a:blip r:embed="rId3">
            <a:alphaModFix/>
          </a:blip>
          <a:stretch>
            <a:fillRect/>
          </a:stretch>
        </p:blipFill>
        <p:spPr>
          <a:xfrm>
            <a:off x="603607" y="926600"/>
            <a:ext cx="10984801" cy="457200"/>
          </a:xfrm>
          <a:prstGeom prst="rect">
            <a:avLst/>
          </a:prstGeom>
          <a:noFill/>
          <a:ln>
            <a:noFill/>
          </a:ln>
        </p:spPr>
      </p:pic>
      <p:pic>
        <p:nvPicPr>
          <p:cNvPr id="343" name="Google Shape;343;g28b63dc4c83_0_253"/>
          <p:cNvPicPr preferRelativeResize="0"/>
          <p:nvPr/>
        </p:nvPicPr>
        <p:blipFill>
          <a:blip r:embed="rId4">
            <a:alphaModFix/>
          </a:blip>
          <a:stretch>
            <a:fillRect/>
          </a:stretch>
        </p:blipFill>
        <p:spPr>
          <a:xfrm>
            <a:off x="1548182" y="1558000"/>
            <a:ext cx="1739025" cy="4187274"/>
          </a:xfrm>
          <a:prstGeom prst="rect">
            <a:avLst/>
          </a:prstGeom>
          <a:noFill/>
          <a:ln>
            <a:noFill/>
          </a:ln>
        </p:spPr>
      </p:pic>
      <p:pic>
        <p:nvPicPr>
          <p:cNvPr id="344" name="Google Shape;344;g28b63dc4c83_0_253"/>
          <p:cNvPicPr preferRelativeResize="0"/>
          <p:nvPr/>
        </p:nvPicPr>
        <p:blipFill>
          <a:blip r:embed="rId5">
            <a:alphaModFix/>
          </a:blip>
          <a:stretch>
            <a:fillRect/>
          </a:stretch>
        </p:blipFill>
        <p:spPr>
          <a:xfrm>
            <a:off x="5094782" y="1604625"/>
            <a:ext cx="1709500" cy="4187276"/>
          </a:xfrm>
          <a:prstGeom prst="rect">
            <a:avLst/>
          </a:prstGeom>
          <a:noFill/>
          <a:ln>
            <a:noFill/>
          </a:ln>
        </p:spPr>
      </p:pic>
      <p:sp>
        <p:nvSpPr>
          <p:cNvPr id="345" name="Google Shape;345;g28b63dc4c83_0_253"/>
          <p:cNvSpPr/>
          <p:nvPr/>
        </p:nvSpPr>
        <p:spPr>
          <a:xfrm>
            <a:off x="3744396" y="3148946"/>
            <a:ext cx="896990" cy="631193"/>
          </a:xfrm>
          <a:custGeom>
            <a:rect b="b" l="l" r="r" t="t"/>
            <a:pathLst>
              <a:path extrusionOk="0" h="29104" w="37154">
                <a:moveTo>
                  <a:pt x="619" y="0"/>
                </a:moveTo>
                <a:lnTo>
                  <a:pt x="37154" y="17338"/>
                </a:lnTo>
                <a:lnTo>
                  <a:pt x="0" y="29104"/>
                </a:lnTo>
                <a:lnTo>
                  <a:pt x="11146" y="15481"/>
                </a:lnTo>
                <a:close/>
              </a:path>
            </a:pathLst>
          </a:custGeom>
          <a:solidFill>
            <a:srgbClr val="E7E6E6"/>
          </a:solidFill>
          <a:ln cap="flat" cmpd="sng" w="9525">
            <a:solidFill>
              <a:srgbClr val="44546A"/>
            </a:solidFill>
            <a:prstDash val="solid"/>
            <a:round/>
            <a:headEnd len="med" w="med" type="none"/>
            <a:tailEnd len="med" w="med" type="none"/>
          </a:ln>
        </p:spPr>
      </p:sp>
      <p:sp>
        <p:nvSpPr>
          <p:cNvPr id="346" name="Google Shape;346;g28b63dc4c83_0_253"/>
          <p:cNvSpPr/>
          <p:nvPr/>
        </p:nvSpPr>
        <p:spPr>
          <a:xfrm>
            <a:off x="7397463" y="3148946"/>
            <a:ext cx="896990" cy="631193"/>
          </a:xfrm>
          <a:custGeom>
            <a:rect b="b" l="l" r="r" t="t"/>
            <a:pathLst>
              <a:path extrusionOk="0" h="29104" w="37154">
                <a:moveTo>
                  <a:pt x="619" y="0"/>
                </a:moveTo>
                <a:lnTo>
                  <a:pt x="37154" y="17338"/>
                </a:lnTo>
                <a:lnTo>
                  <a:pt x="0" y="29104"/>
                </a:lnTo>
                <a:lnTo>
                  <a:pt x="11146" y="15481"/>
                </a:lnTo>
                <a:close/>
              </a:path>
            </a:pathLst>
          </a:custGeom>
          <a:solidFill>
            <a:srgbClr val="E7E6E6"/>
          </a:solidFill>
          <a:ln cap="flat" cmpd="sng" w="9525">
            <a:solidFill>
              <a:srgbClr val="44546A"/>
            </a:solidFill>
            <a:prstDash val="solid"/>
            <a:round/>
            <a:headEnd len="med" w="med" type="none"/>
            <a:tailEnd len="med" w="med" type="none"/>
          </a:ln>
        </p:spPr>
      </p:sp>
      <p:pic>
        <p:nvPicPr>
          <p:cNvPr id="347" name="Google Shape;347;g28b63dc4c83_0_253"/>
          <p:cNvPicPr preferRelativeResize="0"/>
          <p:nvPr/>
        </p:nvPicPr>
        <p:blipFill>
          <a:blip r:embed="rId6">
            <a:alphaModFix/>
          </a:blip>
          <a:stretch>
            <a:fillRect/>
          </a:stretch>
        </p:blipFill>
        <p:spPr>
          <a:xfrm>
            <a:off x="8867432" y="1541050"/>
            <a:ext cx="1739025" cy="4174649"/>
          </a:xfrm>
          <a:prstGeom prst="rect">
            <a:avLst/>
          </a:prstGeom>
          <a:noFill/>
          <a:ln>
            <a:noFill/>
          </a:ln>
        </p:spPr>
      </p:pic>
      <p:sp>
        <p:nvSpPr>
          <p:cNvPr id="348" name="Google Shape;348;g28b63dc4c83_0_253"/>
          <p:cNvSpPr/>
          <p:nvPr/>
        </p:nvSpPr>
        <p:spPr>
          <a:xfrm>
            <a:off x="4124182" y="5921125"/>
            <a:ext cx="3650700" cy="514800"/>
          </a:xfrm>
          <a:prstGeom prst="roundRect">
            <a:avLst>
              <a:gd fmla="val 16667" name="adj"/>
            </a:avLst>
          </a:prstGeom>
          <a:solidFill>
            <a:srgbClr val="D0E0E3"/>
          </a:solidFill>
          <a:ln cap="flat" cmpd="sng" w="9525">
            <a:solidFill>
              <a:srgbClr val="068600"/>
            </a:solidFill>
            <a:prstDash val="solid"/>
            <a:miter lim="8000"/>
            <a:headEnd len="sm" w="sm" type="none"/>
            <a:tailEnd len="sm" w="sm" type="none"/>
          </a:ln>
        </p:spPr>
        <p:txBody>
          <a:bodyPr anchorCtr="0" anchor="ctr" bIns="91425" lIns="91425" spcFirstLastPara="1" rIns="91425" wrap="square" tIns="91425">
            <a:noAutofit/>
          </a:bodyPr>
          <a:lstStyle/>
          <a:p>
            <a:pPr indent="0" lvl="0" marL="179999" marR="0" rtl="0" algn="l">
              <a:lnSpc>
                <a:spcPct val="115000"/>
              </a:lnSpc>
              <a:spcBef>
                <a:spcPts val="0"/>
              </a:spcBef>
              <a:spcAft>
                <a:spcPts val="0"/>
              </a:spcAft>
              <a:buClr>
                <a:srgbClr val="000000"/>
              </a:buClr>
              <a:buSzPts val="1100"/>
              <a:buFont typeface="Arial"/>
              <a:buNone/>
            </a:pPr>
            <a:r>
              <a:rPr b="1" lang="fr-FR">
                <a:solidFill>
                  <a:srgbClr val="000000"/>
                </a:solidFill>
                <a:latin typeface="Consolas"/>
                <a:ea typeface="Consolas"/>
                <a:cs typeface="Consolas"/>
                <a:sym typeface="Consolas"/>
              </a:rPr>
              <a:t>autosubmit monitor </a:t>
            </a:r>
            <a:r>
              <a:rPr b="1" lang="fr-FR">
                <a:latin typeface="Consolas"/>
                <a:ea typeface="Consolas"/>
                <a:cs typeface="Consolas"/>
                <a:sym typeface="Consolas"/>
              </a:rPr>
              <a:t>$</a:t>
            </a:r>
            <a:r>
              <a:rPr b="1" lang="fr-FR">
                <a:solidFill>
                  <a:srgbClr val="000000"/>
                </a:solidFill>
                <a:latin typeface="Consolas"/>
                <a:ea typeface="Consolas"/>
                <a:cs typeface="Consolas"/>
                <a:sym typeface="Consolas"/>
              </a:rPr>
              <a:t>expid</a:t>
            </a:r>
            <a:endParaRPr b="1">
              <a:solidFill>
                <a:srgbClr val="000000"/>
              </a:solidFill>
              <a:latin typeface="Consolas"/>
              <a:ea typeface="Consolas"/>
              <a:cs typeface="Consolas"/>
              <a:sym typeface="Consolas"/>
            </a:endParaRPr>
          </a:p>
        </p:txBody>
      </p:sp>
      <p:sp>
        <p:nvSpPr>
          <p:cNvPr id="349" name="Google Shape;349;g28b63dc4c83_0_253"/>
          <p:cNvSpPr txBox="1"/>
          <p:nvPr/>
        </p:nvSpPr>
        <p:spPr>
          <a:xfrm>
            <a:off x="9836400" y="5537382"/>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5. MONITOR</a:t>
            </a:r>
            <a:endParaRPr b="1" sz="2000">
              <a:latin typeface="Calibri"/>
              <a:ea typeface="Calibri"/>
              <a:cs typeface="Calibri"/>
              <a:sym typeface="Calibri"/>
            </a:endParaRPr>
          </a:p>
        </p:txBody>
      </p:sp>
      <p:sp>
        <p:nvSpPr>
          <p:cNvPr id="350" name="Google Shape;350;g28b63dc4c83_0_253"/>
          <p:cNvSpPr txBox="1"/>
          <p:nvPr/>
        </p:nvSpPr>
        <p:spPr>
          <a:xfrm>
            <a:off x="9836400" y="5547773"/>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5</a:t>
            </a:r>
            <a:r>
              <a:rPr b="1" lang="fr-FR" sz="2000">
                <a:latin typeface="Calibri"/>
                <a:ea typeface="Calibri"/>
                <a:cs typeface="Calibri"/>
                <a:sym typeface="Calibri"/>
              </a:rPr>
              <a:t>. MONITOR</a:t>
            </a:r>
            <a:endParaRPr b="1" sz="2000">
              <a:latin typeface="Calibri"/>
              <a:ea typeface="Calibri"/>
              <a:cs typeface="Calibri"/>
              <a:sym typeface="Calibri"/>
            </a:endParaRPr>
          </a:p>
        </p:txBody>
      </p:sp>
      <p:sp>
        <p:nvSpPr>
          <p:cNvPr id="351" name="Google Shape;351;g28b63dc4c83_0_253"/>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7"/>
              </a:rPr>
              <a:t>https://autosubmit.readthedocs.io/en/master/userguide/monitor_and_check/index.html#how-to-monitor-an-experiment</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e8880620a0_0_162"/>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Adding your code using Template Scripts</a:t>
            </a:r>
            <a:endParaRPr sz="6600">
              <a:solidFill>
                <a:schemeClr val="lt1"/>
              </a:solidFill>
            </a:endParaRPr>
          </a:p>
          <a:p>
            <a:pPr indent="0" lvl="0" marL="0" marR="0" rtl="0" algn="l">
              <a:spcBef>
                <a:spcPts val="0"/>
              </a:spcBef>
              <a:spcAft>
                <a:spcPts val="0"/>
              </a:spcAft>
              <a:buNone/>
            </a:pPr>
            <a:r>
              <a:rPr lang="fr-FR" sz="3000">
                <a:solidFill>
                  <a:schemeClr val="lt1"/>
                </a:solidFill>
              </a:rPr>
              <a:t>Learn how to use your code (model, application) in a workflow</a:t>
            </a:r>
            <a:endParaRPr sz="3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e8880620a0_0_489"/>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Script templates</a:t>
            </a:r>
            <a:endParaRPr b="1"/>
          </a:p>
        </p:txBody>
      </p:sp>
      <p:sp>
        <p:nvSpPr>
          <p:cNvPr id="362" name="Google Shape;362;g1e8880620a0_0_489"/>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63" name="Google Shape;363;g1e8880620a0_0_489"/>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0"/>
              </a:spcBef>
              <a:spcAft>
                <a:spcPts val="0"/>
              </a:spcAft>
              <a:buClr>
                <a:schemeClr val="dk1"/>
              </a:buClr>
              <a:buSzPts val="2600"/>
              <a:buChar char="●"/>
            </a:pPr>
            <a:r>
              <a:rPr lang="fr-FR" sz="2600">
                <a:solidFill>
                  <a:schemeClr val="dk1"/>
                </a:solidFill>
              </a:rPr>
              <a:t>Autosubmit jobs uses Shell Script to submit jobs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A script template is </a:t>
            </a:r>
            <a:r>
              <a:rPr b="1" lang="fr-FR" sz="2600">
                <a:solidFill>
                  <a:schemeClr val="dk1"/>
                </a:solidFill>
              </a:rPr>
              <a:t>preprocessed</a:t>
            </a:r>
            <a:r>
              <a:rPr lang="fr-FR" sz="2600">
                <a:solidFill>
                  <a:schemeClr val="dk1"/>
                </a:solidFill>
              </a:rPr>
              <a:t> by Autosubmit to produce the final script</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Preprocessing validates and replaces placeholder variables such as </a:t>
            </a:r>
            <a:r>
              <a:rPr b="1" lang="fr-FR" sz="2600">
                <a:solidFill>
                  <a:schemeClr val="dk1"/>
                </a:solidFill>
                <a:latin typeface="Courier New"/>
                <a:ea typeface="Courier New"/>
                <a:cs typeface="Courier New"/>
                <a:sym typeface="Courier New"/>
              </a:rPr>
              <a:t>%DEFAULT.EXPID%</a:t>
            </a:r>
            <a:endParaRPr b="1" sz="2600">
              <a:solidFill>
                <a:schemeClr val="dk1"/>
              </a:solidFill>
              <a:latin typeface="Courier New"/>
              <a:ea typeface="Courier New"/>
              <a:cs typeface="Courier New"/>
              <a:sym typeface="Courier New"/>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Script templates can be written in </a:t>
            </a:r>
            <a:r>
              <a:rPr b="1" lang="fr-FR" sz="2600">
                <a:solidFill>
                  <a:schemeClr val="dk1"/>
                </a:solidFill>
              </a:rPr>
              <a:t>Shell Script</a:t>
            </a:r>
            <a:r>
              <a:rPr lang="fr-FR" sz="2600">
                <a:solidFill>
                  <a:schemeClr val="dk1"/>
                </a:solidFill>
              </a:rPr>
              <a:t> (default), </a:t>
            </a:r>
            <a:r>
              <a:rPr b="1" lang="fr-FR" sz="2600">
                <a:solidFill>
                  <a:schemeClr val="dk1"/>
                </a:solidFill>
              </a:rPr>
              <a:t>Python</a:t>
            </a:r>
            <a:r>
              <a:rPr lang="fr-FR" sz="2600">
                <a:solidFill>
                  <a:schemeClr val="dk1"/>
                </a:solidFill>
              </a:rPr>
              <a:t>, or </a:t>
            </a:r>
            <a:r>
              <a:rPr b="1" lang="fr-FR" sz="2600">
                <a:solidFill>
                  <a:schemeClr val="dk1"/>
                </a:solidFill>
              </a:rPr>
              <a:t>R</a:t>
            </a:r>
            <a:endParaRPr b="1"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You create script templates inside your experiment </a:t>
            </a:r>
            <a:r>
              <a:rPr b="1" lang="fr-FR" sz="2600">
                <a:solidFill>
                  <a:schemeClr val="dk1"/>
                </a:solidFill>
              </a:rPr>
              <a:t>Project</a:t>
            </a:r>
            <a:endParaRPr b="1" sz="2600">
              <a:solidFill>
                <a:schemeClr val="dk1"/>
              </a:solidFill>
            </a:endParaRPr>
          </a:p>
        </p:txBody>
      </p:sp>
      <p:sp>
        <p:nvSpPr>
          <p:cNvPr id="364" name="Google Shape;364;g1e8880620a0_0_489"/>
          <p:cNvSpPr txBox="1"/>
          <p:nvPr/>
        </p:nvSpPr>
        <p:spPr>
          <a:xfrm>
            <a:off x="-11250" y="5965432"/>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https://earth.bsc.es/gitlab/es/autosubmit/-/merge_requests/342/diffs</a:t>
            </a:r>
            <a:r>
              <a:rPr lang="fr-FR">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https://autosubmit.readthedocs.io/en/master/userguide/variables.html</a:t>
            </a:r>
            <a:r>
              <a:rPr lang="fr-FR">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rPr lang="fr-FR" u="sng">
                <a:solidFill>
                  <a:schemeClr val="hlink"/>
                </a:solidFill>
                <a:latin typeface="Calibri"/>
                <a:ea typeface="Calibri"/>
                <a:cs typeface="Calibri"/>
                <a:sym typeface="Calibri"/>
                <a:hlinkClick r:id="rId5"/>
              </a:rPr>
              <a:t>https://autosubmit.readthedocs.io/en/master/userguide/configure/develop_a_project.html#developing-a-project</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8c69e72d9d_18_0"/>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Script templates</a:t>
            </a:r>
            <a:endParaRPr b="1"/>
          </a:p>
        </p:txBody>
      </p:sp>
      <p:sp>
        <p:nvSpPr>
          <p:cNvPr id="370" name="Google Shape;370;g28c69e72d9d_18_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71" name="Google Shape;371;g28c69e72d9d_18_0"/>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0"/>
              </a:spcBef>
              <a:spcAft>
                <a:spcPts val="0"/>
              </a:spcAft>
              <a:buClr>
                <a:schemeClr val="dk1"/>
              </a:buClr>
              <a:buSzPts val="2600"/>
              <a:buChar char="●"/>
            </a:pPr>
            <a:r>
              <a:rPr lang="fr-FR" sz="2600">
                <a:solidFill>
                  <a:schemeClr val="dk1"/>
                </a:solidFill>
              </a:rPr>
              <a:t>Autosubmit jobs uses Shell Script to submit jobs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A script template is </a:t>
            </a:r>
            <a:r>
              <a:rPr b="1" lang="fr-FR" sz="2600">
                <a:solidFill>
                  <a:schemeClr val="dk1"/>
                </a:solidFill>
              </a:rPr>
              <a:t>preprocessed</a:t>
            </a:r>
            <a:r>
              <a:rPr lang="fr-FR" sz="2600">
                <a:solidFill>
                  <a:schemeClr val="dk1"/>
                </a:solidFill>
              </a:rPr>
              <a:t> by Autosubmit to produce the final script</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Preprocessing validates and replaces placeholder variables such as </a:t>
            </a:r>
            <a:r>
              <a:rPr b="1" lang="fr-FR" sz="2600">
                <a:solidFill>
                  <a:schemeClr val="dk1"/>
                </a:solidFill>
                <a:latin typeface="Courier New"/>
                <a:ea typeface="Courier New"/>
                <a:cs typeface="Courier New"/>
                <a:sym typeface="Courier New"/>
              </a:rPr>
              <a:t>%DEFAULT.EXPID%</a:t>
            </a:r>
            <a:endParaRPr b="1" sz="2600">
              <a:solidFill>
                <a:schemeClr val="dk1"/>
              </a:solidFill>
              <a:latin typeface="Courier New"/>
              <a:ea typeface="Courier New"/>
              <a:cs typeface="Courier New"/>
              <a:sym typeface="Courier New"/>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Script templates can be written in </a:t>
            </a:r>
            <a:r>
              <a:rPr b="1" lang="fr-FR" sz="2600">
                <a:solidFill>
                  <a:schemeClr val="dk1"/>
                </a:solidFill>
              </a:rPr>
              <a:t>Shell Script</a:t>
            </a:r>
            <a:r>
              <a:rPr lang="fr-FR" sz="2600">
                <a:solidFill>
                  <a:schemeClr val="dk1"/>
                </a:solidFill>
              </a:rPr>
              <a:t> (default), </a:t>
            </a:r>
            <a:r>
              <a:rPr b="1" lang="fr-FR" sz="2600">
                <a:solidFill>
                  <a:schemeClr val="dk1"/>
                </a:solidFill>
              </a:rPr>
              <a:t>Python</a:t>
            </a:r>
            <a:r>
              <a:rPr lang="fr-FR" sz="2600">
                <a:solidFill>
                  <a:schemeClr val="dk1"/>
                </a:solidFill>
              </a:rPr>
              <a:t>, or </a:t>
            </a:r>
            <a:r>
              <a:rPr b="1" lang="fr-FR" sz="2600">
                <a:solidFill>
                  <a:schemeClr val="dk1"/>
                </a:solidFill>
              </a:rPr>
              <a:t>R</a:t>
            </a:r>
            <a:endParaRPr b="1"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You create script templates inside your experiment </a:t>
            </a:r>
            <a:r>
              <a:rPr b="1" lang="fr-FR" sz="2600">
                <a:solidFill>
                  <a:schemeClr val="dk1"/>
                </a:solidFill>
              </a:rPr>
              <a:t>Project</a:t>
            </a:r>
            <a:endParaRPr b="1" sz="2600">
              <a:solidFill>
                <a:schemeClr val="dk1"/>
              </a:solidFill>
            </a:endParaRPr>
          </a:p>
        </p:txBody>
      </p:sp>
      <p:sp>
        <p:nvSpPr>
          <p:cNvPr id="372" name="Google Shape;372;g28c69e72d9d_18_0"/>
          <p:cNvSpPr txBox="1"/>
          <p:nvPr/>
        </p:nvSpPr>
        <p:spPr>
          <a:xfrm>
            <a:off x="-11250" y="5965432"/>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https://earth.bsc.es/gitlab/es/autosubmit/-/merge_requests/342/diffs</a:t>
            </a:r>
            <a:r>
              <a:rPr lang="fr-FR">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https://autosubmit.readthedocs.io/en/master/userguide/variables.html</a:t>
            </a:r>
            <a:r>
              <a:rPr lang="fr-FR">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rPr lang="fr-FR" u="sng">
                <a:solidFill>
                  <a:schemeClr val="hlink"/>
                </a:solidFill>
                <a:latin typeface="Calibri"/>
                <a:ea typeface="Calibri"/>
                <a:cs typeface="Calibri"/>
                <a:sym typeface="Calibri"/>
                <a:hlinkClick r:id="rId5"/>
              </a:rPr>
              <a:t>https://autosubmit.readthedocs.io/en/master/userguide/configure/develop_a_project.html#developing-a-project</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8c69e72d9d_18_7"/>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Script templates</a:t>
            </a:r>
            <a:endParaRPr b="1"/>
          </a:p>
        </p:txBody>
      </p:sp>
      <p:sp>
        <p:nvSpPr>
          <p:cNvPr id="378" name="Google Shape;378;g28c69e72d9d_18_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379" name="Google Shape;379;g28c69e72d9d_18_7"/>
          <p:cNvSpPr/>
          <p:nvPr/>
        </p:nvSpPr>
        <p:spPr>
          <a:xfrm>
            <a:off x="1641727" y="4058629"/>
            <a:ext cx="1750800" cy="736200"/>
          </a:xfrm>
          <a:prstGeom prst="rect">
            <a:avLst/>
          </a:prstGeom>
          <a:solidFill>
            <a:srgbClr val="FFD96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template.sh</a:t>
            </a:r>
            <a:endParaRPr/>
          </a:p>
        </p:txBody>
      </p:sp>
      <p:sp>
        <p:nvSpPr>
          <p:cNvPr id="380" name="Google Shape;380;g28c69e72d9d_18_7"/>
          <p:cNvSpPr/>
          <p:nvPr/>
        </p:nvSpPr>
        <p:spPr>
          <a:xfrm>
            <a:off x="1641727" y="2725637"/>
            <a:ext cx="1750800" cy="792300"/>
          </a:xfrm>
          <a:prstGeom prst="rect">
            <a:avLst/>
          </a:prstGeom>
          <a:solidFill>
            <a:srgbClr val="C9DAF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workflow configuration</a:t>
            </a:r>
            <a:endParaRPr/>
          </a:p>
        </p:txBody>
      </p:sp>
      <p:sp>
        <p:nvSpPr>
          <p:cNvPr id="381" name="Google Shape;381;g28c69e72d9d_18_7"/>
          <p:cNvSpPr/>
          <p:nvPr/>
        </p:nvSpPr>
        <p:spPr>
          <a:xfrm>
            <a:off x="4604843" y="3416853"/>
            <a:ext cx="1750800" cy="736200"/>
          </a:xfrm>
          <a:prstGeom prst="rect">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body</a:t>
            </a:r>
            <a:endParaRPr/>
          </a:p>
        </p:txBody>
      </p:sp>
      <p:sp>
        <p:nvSpPr>
          <p:cNvPr id="382" name="Google Shape;382;g28c69e72d9d_18_7"/>
          <p:cNvSpPr/>
          <p:nvPr/>
        </p:nvSpPr>
        <p:spPr>
          <a:xfrm>
            <a:off x="4604843" y="3080103"/>
            <a:ext cx="1750800" cy="333300"/>
          </a:xfrm>
          <a:prstGeom prst="rect">
            <a:avLst/>
          </a:prstGeom>
          <a:solidFill>
            <a:srgbClr val="D5A6B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header</a:t>
            </a:r>
            <a:endParaRPr/>
          </a:p>
        </p:txBody>
      </p:sp>
      <p:sp>
        <p:nvSpPr>
          <p:cNvPr id="383" name="Google Shape;383;g28c69e72d9d_18_7"/>
          <p:cNvSpPr/>
          <p:nvPr/>
        </p:nvSpPr>
        <p:spPr>
          <a:xfrm>
            <a:off x="4604843" y="4155950"/>
            <a:ext cx="1750800" cy="333300"/>
          </a:xfrm>
          <a:prstGeom prst="rect">
            <a:avLst/>
          </a:prstGeom>
          <a:solidFill>
            <a:srgbClr val="D5A6B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footer</a:t>
            </a:r>
            <a:endParaRPr/>
          </a:p>
        </p:txBody>
      </p:sp>
      <p:cxnSp>
        <p:nvCxnSpPr>
          <p:cNvPr id="384" name="Google Shape;384;g28c69e72d9d_18_7"/>
          <p:cNvCxnSpPr>
            <a:stCxn id="379" idx="0"/>
            <a:endCxn id="381" idx="1"/>
          </p:cNvCxnSpPr>
          <p:nvPr/>
        </p:nvCxnSpPr>
        <p:spPr>
          <a:xfrm rot="-5400000">
            <a:off x="3424177" y="2877979"/>
            <a:ext cx="273600" cy="2087700"/>
          </a:xfrm>
          <a:prstGeom prst="bentConnector2">
            <a:avLst/>
          </a:prstGeom>
          <a:noFill/>
          <a:ln cap="flat" cmpd="sng" w="9525">
            <a:solidFill>
              <a:srgbClr val="44546A"/>
            </a:solidFill>
            <a:prstDash val="solid"/>
            <a:round/>
            <a:headEnd len="med" w="med" type="none"/>
            <a:tailEnd len="med" w="med" type="none"/>
          </a:ln>
        </p:spPr>
      </p:cxnSp>
      <p:cxnSp>
        <p:nvCxnSpPr>
          <p:cNvPr id="385" name="Google Shape;385;g28c69e72d9d_18_7"/>
          <p:cNvCxnSpPr>
            <a:stCxn id="380" idx="2"/>
            <a:endCxn id="381" idx="1"/>
          </p:cNvCxnSpPr>
          <p:nvPr/>
        </p:nvCxnSpPr>
        <p:spPr>
          <a:xfrm flipH="1" rot="-5400000">
            <a:off x="3427477" y="2607587"/>
            <a:ext cx="267000" cy="2087700"/>
          </a:xfrm>
          <a:prstGeom prst="bentConnector2">
            <a:avLst/>
          </a:prstGeom>
          <a:noFill/>
          <a:ln cap="flat" cmpd="sng" w="9525">
            <a:solidFill>
              <a:srgbClr val="44546A"/>
            </a:solidFill>
            <a:prstDash val="solid"/>
            <a:round/>
            <a:headEnd len="med" w="med" type="none"/>
            <a:tailEnd len="med" w="med" type="triangle"/>
          </a:ln>
        </p:spPr>
      </p:cxnSp>
      <p:cxnSp>
        <p:nvCxnSpPr>
          <p:cNvPr id="386" name="Google Shape;386;g28c69e72d9d_18_7"/>
          <p:cNvCxnSpPr>
            <a:stCxn id="387" idx="0"/>
            <a:endCxn id="379" idx="2"/>
          </p:cNvCxnSpPr>
          <p:nvPr/>
        </p:nvCxnSpPr>
        <p:spPr>
          <a:xfrm rot="10800000">
            <a:off x="2517175" y="4794786"/>
            <a:ext cx="0" cy="540600"/>
          </a:xfrm>
          <a:prstGeom prst="straightConnector1">
            <a:avLst/>
          </a:prstGeom>
          <a:noFill/>
          <a:ln cap="flat" cmpd="sng" w="9525">
            <a:solidFill>
              <a:srgbClr val="44546A"/>
            </a:solidFill>
            <a:prstDash val="solid"/>
            <a:round/>
            <a:headEnd len="med" w="med" type="none"/>
            <a:tailEnd len="med" w="med" type="triangle"/>
          </a:ln>
        </p:spPr>
      </p:cxnSp>
      <p:sp>
        <p:nvSpPr>
          <p:cNvPr id="387" name="Google Shape;387;g28c69e72d9d_18_7"/>
          <p:cNvSpPr txBox="1"/>
          <p:nvPr/>
        </p:nvSpPr>
        <p:spPr>
          <a:xfrm>
            <a:off x="865975" y="5335386"/>
            <a:ext cx="3302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a:latin typeface="Calibri"/>
                <a:ea typeface="Calibri"/>
                <a:cs typeface="Calibri"/>
                <a:sym typeface="Calibri"/>
              </a:rPr>
              <a:t>Generic and included in the project</a:t>
            </a:r>
            <a:endParaRPr>
              <a:latin typeface="Calibri"/>
              <a:ea typeface="Calibri"/>
              <a:cs typeface="Calibri"/>
              <a:sym typeface="Calibri"/>
            </a:endParaRPr>
          </a:p>
        </p:txBody>
      </p:sp>
      <p:cxnSp>
        <p:nvCxnSpPr>
          <p:cNvPr id="388" name="Google Shape;388;g28c69e72d9d_18_7"/>
          <p:cNvCxnSpPr>
            <a:stCxn id="389" idx="2"/>
            <a:endCxn id="380" idx="0"/>
          </p:cNvCxnSpPr>
          <p:nvPr/>
        </p:nvCxnSpPr>
        <p:spPr>
          <a:xfrm>
            <a:off x="2517072" y="2167477"/>
            <a:ext cx="0" cy="558300"/>
          </a:xfrm>
          <a:prstGeom prst="straightConnector1">
            <a:avLst/>
          </a:prstGeom>
          <a:noFill/>
          <a:ln cap="flat" cmpd="sng" w="9525">
            <a:solidFill>
              <a:srgbClr val="44546A"/>
            </a:solidFill>
            <a:prstDash val="solid"/>
            <a:round/>
            <a:headEnd len="med" w="med" type="none"/>
            <a:tailEnd len="med" w="med" type="triangle"/>
          </a:ln>
        </p:spPr>
      </p:cxnSp>
      <p:sp>
        <p:nvSpPr>
          <p:cNvPr id="389" name="Google Shape;389;g28c69e72d9d_18_7"/>
          <p:cNvSpPr txBox="1"/>
          <p:nvPr/>
        </p:nvSpPr>
        <p:spPr>
          <a:xfrm>
            <a:off x="1207722" y="1767277"/>
            <a:ext cx="261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a:latin typeface="Calibri"/>
                <a:ea typeface="Calibri"/>
                <a:cs typeface="Calibri"/>
                <a:sym typeface="Calibri"/>
              </a:rPr>
              <a:t>Tuned for the experiment</a:t>
            </a:r>
            <a:endParaRPr>
              <a:latin typeface="Calibri"/>
              <a:ea typeface="Calibri"/>
              <a:cs typeface="Calibri"/>
              <a:sym typeface="Calibri"/>
            </a:endParaRPr>
          </a:p>
        </p:txBody>
      </p:sp>
      <p:cxnSp>
        <p:nvCxnSpPr>
          <p:cNvPr id="390" name="Google Shape;390;g28c69e72d9d_18_7"/>
          <p:cNvCxnSpPr>
            <a:stCxn id="391" idx="2"/>
            <a:endCxn id="382" idx="0"/>
          </p:cNvCxnSpPr>
          <p:nvPr/>
        </p:nvCxnSpPr>
        <p:spPr>
          <a:xfrm>
            <a:off x="5472314" y="2735925"/>
            <a:ext cx="7800" cy="344100"/>
          </a:xfrm>
          <a:prstGeom prst="straightConnector1">
            <a:avLst/>
          </a:prstGeom>
          <a:noFill/>
          <a:ln cap="flat" cmpd="sng" w="9525">
            <a:solidFill>
              <a:srgbClr val="44546A"/>
            </a:solidFill>
            <a:prstDash val="solid"/>
            <a:round/>
            <a:headEnd len="med" w="med" type="none"/>
            <a:tailEnd len="med" w="med" type="triangle"/>
          </a:ln>
        </p:spPr>
      </p:cxnSp>
      <p:sp>
        <p:nvSpPr>
          <p:cNvPr id="391" name="Google Shape;391;g28c69e72d9d_18_7"/>
          <p:cNvSpPr txBox="1"/>
          <p:nvPr/>
        </p:nvSpPr>
        <p:spPr>
          <a:xfrm>
            <a:off x="4321514" y="2120325"/>
            <a:ext cx="2301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a:latin typeface="Calibri"/>
                <a:ea typeface="Calibri"/>
                <a:cs typeface="Calibri"/>
                <a:sym typeface="Calibri"/>
              </a:rPr>
              <a:t>Added by AS,</a:t>
            </a:r>
            <a:endParaRPr>
              <a:latin typeface="Calibri"/>
              <a:ea typeface="Calibri"/>
              <a:cs typeface="Calibri"/>
              <a:sym typeface="Calibri"/>
            </a:endParaRPr>
          </a:p>
          <a:p>
            <a:pPr indent="0" lvl="0" marL="0" rtl="0" algn="ctr">
              <a:spcBef>
                <a:spcPts val="0"/>
              </a:spcBef>
              <a:spcAft>
                <a:spcPts val="0"/>
              </a:spcAft>
              <a:buNone/>
            </a:pPr>
            <a:r>
              <a:rPr lang="fr-FR">
                <a:latin typeface="Calibri"/>
                <a:ea typeface="Calibri"/>
                <a:cs typeface="Calibri"/>
                <a:sym typeface="Calibri"/>
              </a:rPr>
              <a:t>platform dependent</a:t>
            </a:r>
            <a:endParaRPr>
              <a:latin typeface="Calibri"/>
              <a:ea typeface="Calibri"/>
              <a:cs typeface="Calibri"/>
              <a:sym typeface="Calibri"/>
            </a:endParaRPr>
          </a:p>
        </p:txBody>
      </p:sp>
      <p:cxnSp>
        <p:nvCxnSpPr>
          <p:cNvPr id="392" name="Google Shape;392;g28c69e72d9d_18_7"/>
          <p:cNvCxnSpPr>
            <a:stCxn id="393" idx="0"/>
            <a:endCxn id="383" idx="2"/>
          </p:cNvCxnSpPr>
          <p:nvPr/>
        </p:nvCxnSpPr>
        <p:spPr>
          <a:xfrm flipH="1" rot="10800000">
            <a:off x="5472331" y="4489181"/>
            <a:ext cx="7800" cy="458700"/>
          </a:xfrm>
          <a:prstGeom prst="straightConnector1">
            <a:avLst/>
          </a:prstGeom>
          <a:noFill/>
          <a:ln cap="flat" cmpd="sng" w="9525">
            <a:solidFill>
              <a:srgbClr val="44546A"/>
            </a:solidFill>
            <a:prstDash val="solid"/>
            <a:round/>
            <a:headEnd len="med" w="med" type="none"/>
            <a:tailEnd len="med" w="med" type="triangle"/>
          </a:ln>
        </p:spPr>
      </p:cxnSp>
      <p:sp>
        <p:nvSpPr>
          <p:cNvPr id="393" name="Google Shape;393;g28c69e72d9d_18_7"/>
          <p:cNvSpPr txBox="1"/>
          <p:nvPr/>
        </p:nvSpPr>
        <p:spPr>
          <a:xfrm>
            <a:off x="3272731" y="4947881"/>
            <a:ext cx="439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a:latin typeface="Calibri"/>
                <a:ea typeface="Calibri"/>
                <a:cs typeface="Calibri"/>
                <a:sym typeface="Calibri"/>
              </a:rPr>
              <a:t>Added by AS,</a:t>
            </a:r>
            <a:endParaRPr>
              <a:latin typeface="Calibri"/>
              <a:ea typeface="Calibri"/>
              <a:cs typeface="Calibri"/>
              <a:sym typeface="Calibri"/>
            </a:endParaRPr>
          </a:p>
          <a:p>
            <a:pPr indent="0" lvl="0" marL="0" rtl="0" algn="ctr">
              <a:spcBef>
                <a:spcPts val="0"/>
              </a:spcBef>
              <a:spcAft>
                <a:spcPts val="0"/>
              </a:spcAft>
              <a:buNone/>
            </a:pPr>
            <a:r>
              <a:rPr lang="fr-FR">
                <a:latin typeface="Calibri"/>
                <a:ea typeface="Calibri"/>
                <a:cs typeface="Calibri"/>
                <a:sym typeface="Calibri"/>
              </a:rPr>
              <a:t>generic footer</a:t>
            </a:r>
            <a:endParaRPr>
              <a:latin typeface="Calibri"/>
              <a:ea typeface="Calibri"/>
              <a:cs typeface="Calibri"/>
              <a:sym typeface="Calibri"/>
            </a:endParaRPr>
          </a:p>
        </p:txBody>
      </p:sp>
      <p:sp>
        <p:nvSpPr>
          <p:cNvPr id="394" name="Google Shape;394;g28c69e72d9d_18_7"/>
          <p:cNvSpPr txBox="1"/>
          <p:nvPr/>
        </p:nvSpPr>
        <p:spPr>
          <a:xfrm>
            <a:off x="3343248" y="4489865"/>
            <a:ext cx="27654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900">
                <a:solidFill>
                  <a:srgbClr val="000000"/>
                </a:solidFill>
                <a:latin typeface="Courier New"/>
                <a:ea typeface="Courier New"/>
                <a:cs typeface="Courier New"/>
                <a:sym typeface="Courier New"/>
              </a:rPr>
              <a:t>batch_script.cmd</a:t>
            </a:r>
            <a:endParaRPr sz="900">
              <a:latin typeface="Courier New"/>
              <a:ea typeface="Courier New"/>
              <a:cs typeface="Courier New"/>
              <a:sym typeface="Courier New"/>
            </a:endParaRPr>
          </a:p>
        </p:txBody>
      </p:sp>
      <p:cxnSp>
        <p:nvCxnSpPr>
          <p:cNvPr id="395" name="Google Shape;395;g28c69e72d9d_18_7"/>
          <p:cNvCxnSpPr>
            <a:stCxn id="381" idx="3"/>
            <a:endCxn id="396" idx="1"/>
          </p:cNvCxnSpPr>
          <p:nvPr/>
        </p:nvCxnSpPr>
        <p:spPr>
          <a:xfrm flipH="1" rot="10800000">
            <a:off x="6355643" y="3001053"/>
            <a:ext cx="1178400" cy="783900"/>
          </a:xfrm>
          <a:prstGeom prst="straightConnector1">
            <a:avLst/>
          </a:prstGeom>
          <a:noFill/>
          <a:ln cap="flat" cmpd="sng" w="9525">
            <a:solidFill>
              <a:srgbClr val="44546A"/>
            </a:solidFill>
            <a:prstDash val="solid"/>
            <a:round/>
            <a:headEnd len="med" w="med" type="none"/>
            <a:tailEnd len="med" w="med" type="triangle"/>
          </a:ln>
        </p:spPr>
      </p:cxnSp>
      <p:cxnSp>
        <p:nvCxnSpPr>
          <p:cNvPr id="397" name="Google Shape;397;g28c69e72d9d_18_7"/>
          <p:cNvCxnSpPr>
            <a:stCxn id="381" idx="3"/>
            <a:endCxn id="398" idx="1"/>
          </p:cNvCxnSpPr>
          <p:nvPr/>
        </p:nvCxnSpPr>
        <p:spPr>
          <a:xfrm flipH="1" rot="10800000">
            <a:off x="6355643" y="3735153"/>
            <a:ext cx="1298100" cy="49800"/>
          </a:xfrm>
          <a:prstGeom prst="straightConnector1">
            <a:avLst/>
          </a:prstGeom>
          <a:noFill/>
          <a:ln cap="flat" cmpd="sng" w="9525">
            <a:solidFill>
              <a:srgbClr val="44546A"/>
            </a:solidFill>
            <a:prstDash val="solid"/>
            <a:round/>
            <a:headEnd len="med" w="med" type="none"/>
            <a:tailEnd len="med" w="med" type="triangle"/>
          </a:ln>
        </p:spPr>
      </p:cxnSp>
      <p:cxnSp>
        <p:nvCxnSpPr>
          <p:cNvPr id="399" name="Google Shape;399;g28c69e72d9d_18_7"/>
          <p:cNvCxnSpPr>
            <a:stCxn id="381" idx="3"/>
            <a:endCxn id="400" idx="1"/>
          </p:cNvCxnSpPr>
          <p:nvPr/>
        </p:nvCxnSpPr>
        <p:spPr>
          <a:xfrm>
            <a:off x="6355643" y="3784953"/>
            <a:ext cx="964800" cy="1017000"/>
          </a:xfrm>
          <a:prstGeom prst="straightConnector1">
            <a:avLst/>
          </a:prstGeom>
          <a:noFill/>
          <a:ln cap="flat" cmpd="sng" w="9525">
            <a:solidFill>
              <a:srgbClr val="44546A"/>
            </a:solidFill>
            <a:prstDash val="solid"/>
            <a:round/>
            <a:headEnd len="med" w="med" type="none"/>
            <a:tailEnd len="med" w="med" type="triangle"/>
          </a:ln>
        </p:spPr>
      </p:cxnSp>
      <p:sp>
        <p:nvSpPr>
          <p:cNvPr id="396" name="Google Shape;396;g28c69e72d9d_18_7"/>
          <p:cNvSpPr txBox="1"/>
          <p:nvPr/>
        </p:nvSpPr>
        <p:spPr>
          <a:xfrm>
            <a:off x="7534109" y="2793435"/>
            <a:ext cx="8811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FR" sz="1500">
                <a:latin typeface="Calibri"/>
                <a:ea typeface="Calibri"/>
                <a:cs typeface="Calibri"/>
                <a:sym typeface="Calibri"/>
              </a:rPr>
              <a:t>LOCAL</a:t>
            </a:r>
            <a:endParaRPr sz="1500">
              <a:latin typeface="Calibri"/>
              <a:ea typeface="Calibri"/>
              <a:cs typeface="Calibri"/>
              <a:sym typeface="Calibri"/>
            </a:endParaRPr>
          </a:p>
        </p:txBody>
      </p:sp>
      <p:sp>
        <p:nvSpPr>
          <p:cNvPr id="398" name="Google Shape;398;g28c69e72d9d_18_7"/>
          <p:cNvSpPr txBox="1"/>
          <p:nvPr/>
        </p:nvSpPr>
        <p:spPr>
          <a:xfrm>
            <a:off x="7653842" y="3527385"/>
            <a:ext cx="6417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FR" sz="1500">
                <a:latin typeface="Calibri"/>
                <a:ea typeface="Calibri"/>
                <a:cs typeface="Calibri"/>
                <a:sym typeface="Calibri"/>
              </a:rPr>
              <a:t>PS</a:t>
            </a:r>
            <a:endParaRPr sz="1500">
              <a:latin typeface="Calibri"/>
              <a:ea typeface="Calibri"/>
              <a:cs typeface="Calibri"/>
              <a:sym typeface="Calibri"/>
            </a:endParaRPr>
          </a:p>
        </p:txBody>
      </p:sp>
      <p:sp>
        <p:nvSpPr>
          <p:cNvPr id="400" name="Google Shape;400;g28c69e72d9d_18_7"/>
          <p:cNvSpPr txBox="1"/>
          <p:nvPr/>
        </p:nvSpPr>
        <p:spPr>
          <a:xfrm>
            <a:off x="7320552" y="4594103"/>
            <a:ext cx="13083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500">
                <a:latin typeface="Calibri"/>
                <a:ea typeface="Calibri"/>
                <a:cs typeface="Calibri"/>
                <a:sym typeface="Calibri"/>
              </a:rPr>
              <a:t>SCHEDULER</a:t>
            </a:r>
            <a:endParaRPr sz="1500">
              <a:latin typeface="Calibri"/>
              <a:ea typeface="Calibri"/>
              <a:cs typeface="Calibri"/>
              <a:sym typeface="Calibri"/>
            </a:endParaRPr>
          </a:p>
        </p:txBody>
      </p:sp>
      <p:cxnSp>
        <p:nvCxnSpPr>
          <p:cNvPr id="401" name="Google Shape;401;g28c69e72d9d_18_7"/>
          <p:cNvCxnSpPr>
            <a:stCxn id="396" idx="3"/>
          </p:cNvCxnSpPr>
          <p:nvPr/>
        </p:nvCxnSpPr>
        <p:spPr>
          <a:xfrm>
            <a:off x="8415209" y="3001185"/>
            <a:ext cx="960900" cy="649800"/>
          </a:xfrm>
          <a:prstGeom prst="straightConnector1">
            <a:avLst/>
          </a:prstGeom>
          <a:noFill/>
          <a:ln cap="flat" cmpd="sng" w="9525">
            <a:solidFill>
              <a:srgbClr val="44546A"/>
            </a:solidFill>
            <a:prstDash val="solid"/>
            <a:round/>
            <a:headEnd len="med" w="med" type="none"/>
            <a:tailEnd len="med" w="med" type="triangle"/>
          </a:ln>
        </p:spPr>
      </p:cxnSp>
      <p:cxnSp>
        <p:nvCxnSpPr>
          <p:cNvPr id="402" name="Google Shape;402;g28c69e72d9d_18_7"/>
          <p:cNvCxnSpPr>
            <a:stCxn id="398" idx="3"/>
          </p:cNvCxnSpPr>
          <p:nvPr/>
        </p:nvCxnSpPr>
        <p:spPr>
          <a:xfrm>
            <a:off x="8295542" y="3735135"/>
            <a:ext cx="962700" cy="4500"/>
          </a:xfrm>
          <a:prstGeom prst="straightConnector1">
            <a:avLst/>
          </a:prstGeom>
          <a:noFill/>
          <a:ln cap="flat" cmpd="sng" w="9525">
            <a:solidFill>
              <a:srgbClr val="44546A"/>
            </a:solidFill>
            <a:prstDash val="solid"/>
            <a:round/>
            <a:headEnd len="med" w="med" type="none"/>
            <a:tailEnd len="med" w="med" type="triangle"/>
          </a:ln>
        </p:spPr>
      </p:cxnSp>
      <p:cxnSp>
        <p:nvCxnSpPr>
          <p:cNvPr id="403" name="Google Shape;403;g28c69e72d9d_18_7"/>
          <p:cNvCxnSpPr>
            <a:stCxn id="400" idx="3"/>
          </p:cNvCxnSpPr>
          <p:nvPr/>
        </p:nvCxnSpPr>
        <p:spPr>
          <a:xfrm flipH="1" rot="10800000">
            <a:off x="8628852" y="3851453"/>
            <a:ext cx="604500" cy="950400"/>
          </a:xfrm>
          <a:prstGeom prst="straightConnector1">
            <a:avLst/>
          </a:prstGeom>
          <a:noFill/>
          <a:ln cap="flat" cmpd="sng" w="9525">
            <a:solidFill>
              <a:srgbClr val="44546A"/>
            </a:solidFill>
            <a:prstDash val="solid"/>
            <a:round/>
            <a:headEnd len="med" w="med" type="none"/>
            <a:tailEnd len="med" w="med" type="triangle"/>
          </a:ln>
        </p:spPr>
      </p:cxnSp>
      <p:sp>
        <p:nvSpPr>
          <p:cNvPr id="404" name="Google Shape;404;g28c69e72d9d_18_7"/>
          <p:cNvSpPr/>
          <p:nvPr/>
        </p:nvSpPr>
        <p:spPr>
          <a:xfrm>
            <a:off x="9406798" y="3130334"/>
            <a:ext cx="1750800" cy="333300"/>
          </a:xfrm>
          <a:prstGeom prst="rect">
            <a:avLst/>
          </a:prstGeom>
          <a:solidFill>
            <a:srgbClr val="D5A6B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COMPLETED</a:t>
            </a:r>
            <a:endParaRPr/>
          </a:p>
        </p:txBody>
      </p:sp>
      <p:sp>
        <p:nvSpPr>
          <p:cNvPr id="405" name="Google Shape;405;g28c69e72d9d_18_7"/>
          <p:cNvSpPr/>
          <p:nvPr/>
        </p:nvSpPr>
        <p:spPr>
          <a:xfrm>
            <a:off x="9406798" y="4082471"/>
            <a:ext cx="1750800" cy="333300"/>
          </a:xfrm>
          <a:prstGeom prst="rect">
            <a:avLst/>
          </a:prstGeom>
          <a:solidFill>
            <a:srgbClr val="D5A6B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STATS</a:t>
            </a:r>
            <a:endParaRPr/>
          </a:p>
        </p:txBody>
      </p:sp>
      <p:cxnSp>
        <p:nvCxnSpPr>
          <p:cNvPr id="406" name="Google Shape;406;g28c69e72d9d_18_7"/>
          <p:cNvCxnSpPr>
            <a:stCxn id="407" idx="2"/>
            <a:endCxn id="404" idx="0"/>
          </p:cNvCxnSpPr>
          <p:nvPr/>
        </p:nvCxnSpPr>
        <p:spPr>
          <a:xfrm>
            <a:off x="10282166" y="2518516"/>
            <a:ext cx="0" cy="611700"/>
          </a:xfrm>
          <a:prstGeom prst="straightConnector1">
            <a:avLst/>
          </a:prstGeom>
          <a:noFill/>
          <a:ln cap="flat" cmpd="sng" w="9525">
            <a:solidFill>
              <a:srgbClr val="44546A"/>
            </a:solidFill>
            <a:prstDash val="solid"/>
            <a:round/>
            <a:headEnd len="med" w="med" type="none"/>
            <a:tailEnd len="med" w="med" type="triangle"/>
          </a:ln>
        </p:spPr>
      </p:cxnSp>
      <p:sp>
        <p:nvSpPr>
          <p:cNvPr id="407" name="Google Shape;407;g28c69e72d9d_18_7"/>
          <p:cNvSpPr txBox="1"/>
          <p:nvPr/>
        </p:nvSpPr>
        <p:spPr>
          <a:xfrm>
            <a:off x="9238316" y="2118316"/>
            <a:ext cx="208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a:latin typeface="Calibri"/>
                <a:ea typeface="Calibri"/>
                <a:cs typeface="Calibri"/>
                <a:sym typeface="Calibri"/>
              </a:rPr>
              <a:t>Completion flag file</a:t>
            </a:r>
            <a:endParaRPr>
              <a:latin typeface="Calibri"/>
              <a:ea typeface="Calibri"/>
              <a:cs typeface="Calibri"/>
              <a:sym typeface="Calibri"/>
            </a:endParaRPr>
          </a:p>
        </p:txBody>
      </p:sp>
      <p:cxnSp>
        <p:nvCxnSpPr>
          <p:cNvPr id="408" name="Google Shape;408;g28c69e72d9d_18_7"/>
          <p:cNvCxnSpPr>
            <a:stCxn id="409" idx="0"/>
            <a:endCxn id="405" idx="2"/>
          </p:cNvCxnSpPr>
          <p:nvPr/>
        </p:nvCxnSpPr>
        <p:spPr>
          <a:xfrm rot="10800000">
            <a:off x="10282153" y="4415648"/>
            <a:ext cx="0" cy="750000"/>
          </a:xfrm>
          <a:prstGeom prst="straightConnector1">
            <a:avLst/>
          </a:prstGeom>
          <a:noFill/>
          <a:ln cap="flat" cmpd="sng" w="9525">
            <a:solidFill>
              <a:srgbClr val="44546A"/>
            </a:solidFill>
            <a:prstDash val="solid"/>
            <a:round/>
            <a:headEnd len="med" w="med" type="none"/>
            <a:tailEnd len="med" w="med" type="triangle"/>
          </a:ln>
        </p:spPr>
      </p:cxnSp>
      <p:sp>
        <p:nvSpPr>
          <p:cNvPr id="409" name="Google Shape;409;g28c69e72d9d_18_7"/>
          <p:cNvSpPr txBox="1"/>
          <p:nvPr/>
        </p:nvSpPr>
        <p:spPr>
          <a:xfrm>
            <a:off x="9238303" y="5165648"/>
            <a:ext cx="208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Calibri"/>
                <a:ea typeface="Calibri"/>
                <a:cs typeface="Calibri"/>
                <a:sym typeface="Calibri"/>
              </a:rPr>
              <a:t>Process / job stats file</a:t>
            </a:r>
            <a:endParaRPr>
              <a:latin typeface="Calibri"/>
              <a:ea typeface="Calibri"/>
              <a:cs typeface="Calibri"/>
              <a:sym typeface="Calibri"/>
            </a:endParaRPr>
          </a:p>
        </p:txBody>
      </p:sp>
      <p:pic>
        <p:nvPicPr>
          <p:cNvPr id="410" name="Google Shape;410;g28c69e72d9d_18_7"/>
          <p:cNvPicPr preferRelativeResize="0"/>
          <p:nvPr/>
        </p:nvPicPr>
        <p:blipFill>
          <a:blip r:embed="rId3">
            <a:alphaModFix/>
          </a:blip>
          <a:stretch>
            <a:fillRect/>
          </a:stretch>
        </p:blipFill>
        <p:spPr>
          <a:xfrm>
            <a:off x="7791793" y="4919093"/>
            <a:ext cx="272820" cy="246574"/>
          </a:xfrm>
          <a:prstGeom prst="rect">
            <a:avLst/>
          </a:prstGeom>
          <a:noFill/>
          <a:ln>
            <a:noFill/>
          </a:ln>
        </p:spPr>
      </p:pic>
      <p:sp>
        <p:nvSpPr>
          <p:cNvPr id="411" name="Google Shape;411;g28c69e72d9d_18_7"/>
          <p:cNvSpPr txBox="1"/>
          <p:nvPr/>
        </p:nvSpPr>
        <p:spPr>
          <a:xfrm>
            <a:off x="7385345" y="5027615"/>
            <a:ext cx="117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Calibri"/>
                <a:ea typeface="Calibri"/>
                <a:cs typeface="Calibri"/>
                <a:sym typeface="Calibri"/>
              </a:rPr>
              <a:t>Status polling</a:t>
            </a:r>
            <a:endParaRPr sz="800">
              <a:latin typeface="Calibri"/>
              <a:ea typeface="Calibri"/>
              <a:cs typeface="Calibri"/>
              <a:sym typeface="Calibri"/>
            </a:endParaRPr>
          </a:p>
        </p:txBody>
      </p:sp>
      <p:pic>
        <p:nvPicPr>
          <p:cNvPr id="412" name="Google Shape;412;g28c69e72d9d_18_7"/>
          <p:cNvPicPr preferRelativeResize="0"/>
          <p:nvPr/>
        </p:nvPicPr>
        <p:blipFill rotWithShape="1">
          <a:blip r:embed="rId4">
            <a:alphaModFix/>
          </a:blip>
          <a:srcRect b="71776" l="0" r="0" t="0"/>
          <a:stretch/>
        </p:blipFill>
        <p:spPr>
          <a:xfrm>
            <a:off x="4702037" y="5588119"/>
            <a:ext cx="2618521" cy="771509"/>
          </a:xfrm>
          <a:prstGeom prst="rect">
            <a:avLst/>
          </a:prstGeom>
          <a:noFill/>
          <a:ln>
            <a:noFill/>
          </a:ln>
        </p:spPr>
      </p:pic>
      <p:pic>
        <p:nvPicPr>
          <p:cNvPr id="413" name="Google Shape;413;g28c69e72d9d_18_7"/>
          <p:cNvPicPr preferRelativeResize="0"/>
          <p:nvPr/>
        </p:nvPicPr>
        <p:blipFill>
          <a:blip r:embed="rId3">
            <a:alphaModFix/>
          </a:blip>
          <a:stretch>
            <a:fillRect/>
          </a:stretch>
        </p:blipFill>
        <p:spPr>
          <a:xfrm>
            <a:off x="7791793" y="3966956"/>
            <a:ext cx="272820" cy="246574"/>
          </a:xfrm>
          <a:prstGeom prst="rect">
            <a:avLst/>
          </a:prstGeom>
          <a:noFill/>
          <a:ln>
            <a:noFill/>
          </a:ln>
        </p:spPr>
      </p:pic>
      <p:sp>
        <p:nvSpPr>
          <p:cNvPr id="414" name="Google Shape;414;g28c69e72d9d_18_7"/>
          <p:cNvSpPr/>
          <p:nvPr/>
        </p:nvSpPr>
        <p:spPr>
          <a:xfrm>
            <a:off x="9406798" y="3588520"/>
            <a:ext cx="1750800" cy="333300"/>
          </a:xfrm>
          <a:prstGeom prst="rect">
            <a:avLst/>
          </a:prstGeom>
          <a:solidFill>
            <a:srgbClr val="D5A6B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LOG</a:t>
            </a:r>
            <a:endParaRPr/>
          </a:p>
        </p:txBody>
      </p:sp>
      <p:sp>
        <p:nvSpPr>
          <p:cNvPr id="415" name="Google Shape;415;g28c69e72d9d_18_7"/>
          <p:cNvSpPr txBox="1"/>
          <p:nvPr/>
        </p:nvSpPr>
        <p:spPr>
          <a:xfrm>
            <a:off x="7385315" y="4077243"/>
            <a:ext cx="117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Calibri"/>
                <a:ea typeface="Calibri"/>
                <a:cs typeface="Calibri"/>
                <a:sym typeface="Calibri"/>
              </a:rPr>
              <a:t>Status polling</a:t>
            </a:r>
            <a:endParaRPr sz="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88fcae043c_1_51"/>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Script templates</a:t>
            </a:r>
            <a:endParaRPr b="1"/>
          </a:p>
        </p:txBody>
      </p:sp>
      <p:sp>
        <p:nvSpPr>
          <p:cNvPr id="421" name="Google Shape;421;g288fcae043c_1_51"/>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22" name="Google Shape;422;g288fcae043c_1_51"/>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3000">
                <a:solidFill>
                  <a:schemeClr val="dk1"/>
                </a:solidFill>
              </a:rPr>
              <a:t>Job </a:t>
            </a:r>
            <a:r>
              <a:rPr b="1" lang="fr-FR" sz="3000">
                <a:solidFill>
                  <a:schemeClr val="dk1"/>
                </a:solidFill>
                <a:latin typeface="Courier New"/>
                <a:ea typeface="Courier New"/>
                <a:cs typeface="Courier New"/>
                <a:sym typeface="Courier New"/>
              </a:rPr>
              <a:t>t1</a:t>
            </a:r>
            <a:r>
              <a:rPr lang="fr-FR" sz="3000">
                <a:solidFill>
                  <a:schemeClr val="dk1"/>
                </a:solidFill>
              </a:rPr>
              <a:t> uses script template </a:t>
            </a:r>
            <a:r>
              <a:rPr b="1" lang="fr-FR" sz="3000">
                <a:solidFill>
                  <a:schemeClr val="dk1"/>
                </a:solidFill>
                <a:latin typeface="Courier New"/>
                <a:ea typeface="Courier New"/>
                <a:cs typeface="Courier New"/>
                <a:sym typeface="Courier New"/>
              </a:rPr>
              <a:t>template.a.sh</a:t>
            </a:r>
            <a:endParaRPr b="1" sz="3000">
              <a:solidFill>
                <a:schemeClr val="dk1"/>
              </a:solidFill>
              <a:latin typeface="Courier New"/>
              <a:ea typeface="Courier New"/>
              <a:cs typeface="Courier New"/>
              <a:sym typeface="Courier New"/>
            </a:endParaRPr>
          </a:p>
        </p:txBody>
      </p:sp>
      <p:sp>
        <p:nvSpPr>
          <p:cNvPr id="423" name="Google Shape;423;g288fcae043c_1_51"/>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https://earth.bsc.es/gitlab/es/autosubmit/-/merge_requests/342/diffs</a:t>
            </a:r>
            <a:r>
              <a:rPr lang="fr-FR">
                <a:latin typeface="Calibri"/>
                <a:ea typeface="Calibri"/>
                <a:cs typeface="Calibri"/>
                <a:sym typeface="Calibri"/>
              </a:rPr>
              <a:t> </a:t>
            </a:r>
            <a:endParaRPr>
              <a:latin typeface="Calibri"/>
              <a:ea typeface="Calibri"/>
              <a:cs typeface="Calibri"/>
              <a:sym typeface="Calibri"/>
            </a:endParaRPr>
          </a:p>
        </p:txBody>
      </p:sp>
      <p:grpSp>
        <p:nvGrpSpPr>
          <p:cNvPr id="424" name="Google Shape;424;g288fcae043c_1_51"/>
          <p:cNvGrpSpPr/>
          <p:nvPr/>
        </p:nvGrpSpPr>
        <p:grpSpPr>
          <a:xfrm>
            <a:off x="2021095" y="2256052"/>
            <a:ext cx="7808116" cy="3883120"/>
            <a:chOff x="920950" y="866210"/>
            <a:chExt cx="10350101" cy="5533875"/>
          </a:xfrm>
        </p:grpSpPr>
        <p:pic>
          <p:nvPicPr>
            <p:cNvPr id="425" name="Google Shape;425;g288fcae043c_1_51"/>
            <p:cNvPicPr preferRelativeResize="0"/>
            <p:nvPr/>
          </p:nvPicPr>
          <p:blipFill rotWithShape="1">
            <a:blip r:embed="rId4">
              <a:alphaModFix/>
            </a:blip>
            <a:srcRect b="4899" l="0" r="0" t="6511"/>
            <a:stretch/>
          </p:blipFill>
          <p:spPr>
            <a:xfrm>
              <a:off x="920950" y="866210"/>
              <a:ext cx="10350101" cy="5533875"/>
            </a:xfrm>
            <a:prstGeom prst="rect">
              <a:avLst/>
            </a:prstGeom>
            <a:noFill/>
            <a:ln>
              <a:noFill/>
            </a:ln>
          </p:spPr>
        </p:pic>
        <p:sp>
          <p:nvSpPr>
            <p:cNvPr id="426" name="Google Shape;426;g288fcae043c_1_51"/>
            <p:cNvSpPr/>
            <p:nvPr/>
          </p:nvSpPr>
          <p:spPr>
            <a:xfrm>
              <a:off x="3129625" y="5608507"/>
              <a:ext cx="2066700" cy="330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7" name="Google Shape;427;g288fcae043c_1_51"/>
            <p:cNvSpPr/>
            <p:nvPr/>
          </p:nvSpPr>
          <p:spPr>
            <a:xfrm>
              <a:off x="3129625" y="4965288"/>
              <a:ext cx="2066700" cy="330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428" name="Google Shape;428;g288fcae043c_1_51"/>
          <p:cNvSpPr/>
          <p:nvPr/>
        </p:nvSpPr>
        <p:spPr>
          <a:xfrm>
            <a:off x="7624425" y="5266800"/>
            <a:ext cx="909300" cy="49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e8880620a0_0_166"/>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How to integrate a platform</a:t>
            </a:r>
            <a:endParaRPr sz="6600">
              <a:solidFill>
                <a:schemeClr val="lt1"/>
              </a:solidFill>
            </a:endParaRPr>
          </a:p>
          <a:p>
            <a:pPr indent="0" lvl="0" marL="0" marR="0" rtl="0" algn="l">
              <a:spcBef>
                <a:spcPts val="0"/>
              </a:spcBef>
              <a:spcAft>
                <a:spcPts val="0"/>
              </a:spcAft>
              <a:buNone/>
            </a:pPr>
            <a:r>
              <a:rPr lang="fr-FR" sz="3000">
                <a:solidFill>
                  <a:schemeClr val="lt1"/>
                </a:solidFill>
              </a:rPr>
              <a:t>Execute jobs in remote platforms via SSH (Slurm, PBS, LFS, Linux process scheduler, etc.)</a:t>
            </a:r>
            <a:endParaRPr sz="3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908aca59a5_0_22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VOML back-end requirements</a:t>
            </a:r>
            <a:endParaRPr sz="3200">
              <a:solidFill>
                <a:schemeClr val="lt1"/>
              </a:solidFill>
              <a:latin typeface="Arial"/>
              <a:ea typeface="Arial"/>
              <a:cs typeface="Arial"/>
              <a:sym typeface="Arial"/>
            </a:endParaRPr>
          </a:p>
        </p:txBody>
      </p:sp>
      <p:sp>
        <p:nvSpPr>
          <p:cNvPr id="105" name="Google Shape;105;g2908aca59a5_0_220"/>
          <p:cNvSpPr txBox="1"/>
          <p:nvPr/>
        </p:nvSpPr>
        <p:spPr>
          <a:xfrm>
            <a:off x="298850" y="1432625"/>
            <a:ext cx="8667000" cy="46626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1000"/>
              </a:spcBef>
              <a:spcAft>
                <a:spcPts val="0"/>
              </a:spcAft>
              <a:buClr>
                <a:srgbClr val="000000"/>
              </a:buClr>
              <a:buSzPts val="2000"/>
              <a:buChar char="•"/>
            </a:pPr>
            <a:r>
              <a:rPr b="1" lang="fr-FR" sz="2000">
                <a:solidFill>
                  <a:srgbClr val="005390"/>
                </a:solidFill>
                <a:latin typeface="Calibri"/>
                <a:ea typeface="Calibri"/>
                <a:cs typeface="Calibri"/>
                <a:sym typeface="Calibri"/>
              </a:rPr>
              <a:t>Enable c</a:t>
            </a:r>
            <a:r>
              <a:rPr b="1" lang="fr-FR" sz="2000">
                <a:solidFill>
                  <a:srgbClr val="005390"/>
                </a:solidFill>
                <a:latin typeface="Calibri"/>
                <a:ea typeface="Calibri"/>
                <a:cs typeface="Calibri"/>
                <a:sym typeface="Calibri"/>
              </a:rPr>
              <a:t>o-development</a:t>
            </a:r>
            <a:r>
              <a:rPr b="1" lang="fr-FR" sz="2000">
                <a:solidFill>
                  <a:srgbClr val="000000"/>
                </a:solidFill>
                <a:latin typeface="Calibri"/>
                <a:ea typeface="Calibri"/>
                <a:cs typeface="Calibri"/>
                <a:sym typeface="Calibri"/>
              </a:rPr>
              <a:t> → </a:t>
            </a:r>
            <a:r>
              <a:rPr lang="fr-FR" sz="2000">
                <a:solidFill>
                  <a:srgbClr val="000000"/>
                </a:solidFill>
                <a:latin typeface="Calibri"/>
                <a:ea typeface="Calibri"/>
                <a:cs typeface="Calibri"/>
                <a:sym typeface="Calibri"/>
              </a:rPr>
              <a:t>Discover and replicate experiments</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Char char="•"/>
            </a:pPr>
            <a:r>
              <a:rPr b="1" lang="fr-FR" sz="2000">
                <a:solidFill>
                  <a:srgbClr val="005390"/>
                </a:solidFill>
                <a:latin typeface="Calibri"/>
                <a:ea typeface="Calibri"/>
                <a:cs typeface="Calibri"/>
                <a:sym typeface="Calibri"/>
              </a:rPr>
              <a:t>Model-agnostic</a:t>
            </a:r>
            <a:r>
              <a:rPr b="1" lang="fr-FR" sz="2000">
                <a:solidFill>
                  <a:srgbClr val="000000"/>
                </a:solidFill>
                <a:latin typeface="Calibri"/>
                <a:ea typeface="Calibri"/>
                <a:cs typeface="Calibri"/>
                <a:sym typeface="Calibri"/>
              </a:rPr>
              <a:t> </a:t>
            </a:r>
            <a:r>
              <a:rPr lang="fr-FR" sz="2000">
                <a:solidFill>
                  <a:srgbClr val="000000"/>
                </a:solidFill>
                <a:latin typeface="Calibri"/>
                <a:ea typeface="Calibri"/>
                <a:cs typeface="Calibri"/>
                <a:sym typeface="Calibri"/>
              </a:rPr>
              <a:t>experiment</a:t>
            </a:r>
            <a:r>
              <a:rPr b="1" lang="fr-FR" sz="2000">
                <a:solidFill>
                  <a:srgbClr val="000000"/>
                </a:solidFill>
                <a:latin typeface="Calibri"/>
                <a:ea typeface="Calibri"/>
                <a:cs typeface="Calibri"/>
                <a:sym typeface="Calibri"/>
              </a:rPr>
              <a:t> </a:t>
            </a:r>
            <a:r>
              <a:rPr b="1" lang="fr-FR" sz="2000">
                <a:solidFill>
                  <a:srgbClr val="005390"/>
                </a:solidFill>
                <a:latin typeface="Calibri"/>
                <a:ea typeface="Calibri"/>
                <a:cs typeface="Calibri"/>
                <a:sym typeface="Calibri"/>
              </a:rPr>
              <a:t>configuration</a:t>
            </a:r>
            <a:endParaRPr sz="2000">
              <a:solidFill>
                <a:srgbClr val="00539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Char char="•"/>
            </a:pPr>
            <a:r>
              <a:rPr b="1" lang="fr-FR" sz="2000">
                <a:solidFill>
                  <a:srgbClr val="005390"/>
                </a:solidFill>
                <a:latin typeface="Calibri"/>
                <a:ea typeface="Calibri"/>
                <a:cs typeface="Calibri"/>
                <a:sym typeface="Calibri"/>
              </a:rPr>
              <a:t>Hide</a:t>
            </a:r>
            <a:r>
              <a:rPr b="1" lang="fr-FR" sz="2000">
                <a:solidFill>
                  <a:srgbClr val="000000"/>
                </a:solidFill>
                <a:latin typeface="Calibri"/>
                <a:ea typeface="Calibri"/>
                <a:cs typeface="Calibri"/>
                <a:sym typeface="Calibri"/>
              </a:rPr>
              <a:t> </a:t>
            </a:r>
            <a:r>
              <a:rPr b="1" lang="fr-FR" sz="2000">
                <a:solidFill>
                  <a:srgbClr val="005390"/>
                </a:solidFill>
                <a:latin typeface="Calibri"/>
                <a:ea typeface="Calibri"/>
                <a:cs typeface="Calibri"/>
                <a:sym typeface="Calibri"/>
              </a:rPr>
              <a:t>complexity</a:t>
            </a:r>
            <a:r>
              <a:rPr lang="fr-FR" sz="2000">
                <a:solidFill>
                  <a:srgbClr val="000000"/>
                </a:solidFill>
                <a:latin typeface="Calibri"/>
                <a:ea typeface="Calibri"/>
                <a:cs typeface="Calibri"/>
                <a:sym typeface="Calibri"/>
              </a:rPr>
              <a:t> → Scientific language interface</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Char char="•"/>
            </a:pPr>
            <a:r>
              <a:rPr lang="fr-FR" sz="2000">
                <a:solidFill>
                  <a:srgbClr val="000000"/>
                </a:solidFill>
                <a:latin typeface="Calibri"/>
                <a:ea typeface="Calibri"/>
                <a:cs typeface="Calibri"/>
                <a:sym typeface="Calibri"/>
              </a:rPr>
              <a:t>Automatic and reproducible workflow </a:t>
            </a:r>
            <a:r>
              <a:rPr b="1" lang="fr-FR" sz="2000">
                <a:solidFill>
                  <a:srgbClr val="005390"/>
                </a:solidFill>
                <a:latin typeface="Calibri"/>
                <a:ea typeface="Calibri"/>
                <a:cs typeface="Calibri"/>
                <a:sym typeface="Calibri"/>
              </a:rPr>
              <a:t>orchestration</a:t>
            </a:r>
            <a:endParaRPr b="1" sz="2000">
              <a:solidFill>
                <a:srgbClr val="00539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Char char="•"/>
            </a:pPr>
            <a:r>
              <a:rPr b="1" lang="fr-FR" sz="2000">
                <a:solidFill>
                  <a:srgbClr val="005390"/>
                </a:solidFill>
                <a:latin typeface="Calibri"/>
                <a:ea typeface="Calibri"/>
                <a:cs typeface="Calibri"/>
                <a:sym typeface="Calibri"/>
              </a:rPr>
              <a:t>Portability</a:t>
            </a:r>
            <a:r>
              <a:rPr lang="fr-FR" sz="2000">
                <a:solidFill>
                  <a:srgbClr val="000000"/>
                </a:solidFill>
                <a:latin typeface="Calibri"/>
                <a:ea typeface="Calibri"/>
                <a:cs typeface="Calibri"/>
                <a:sym typeface="Calibri"/>
              </a:rPr>
              <a:t> → Python, better if containerized</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5390"/>
              </a:buClr>
              <a:buSzPts val="2000"/>
              <a:buChar char="•"/>
            </a:pPr>
            <a:r>
              <a:rPr b="1" lang="fr-FR" sz="2000">
                <a:solidFill>
                  <a:srgbClr val="005390"/>
                </a:solidFill>
                <a:latin typeface="Calibri"/>
                <a:ea typeface="Calibri"/>
                <a:cs typeface="Calibri"/>
                <a:sym typeface="Calibri"/>
              </a:rPr>
              <a:t>Monitorization</a:t>
            </a:r>
            <a:endParaRPr b="1" sz="2000">
              <a:solidFill>
                <a:srgbClr val="00539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Char char="•"/>
            </a:pPr>
            <a:r>
              <a:rPr b="1" lang="fr-FR" sz="2000">
                <a:solidFill>
                  <a:srgbClr val="005390"/>
                </a:solidFill>
                <a:latin typeface="Calibri"/>
                <a:ea typeface="Calibri"/>
                <a:cs typeface="Calibri"/>
                <a:sym typeface="Calibri"/>
              </a:rPr>
              <a:t>Robustness and efficiency</a:t>
            </a:r>
            <a:r>
              <a:rPr lang="fr-FR" sz="2000">
                <a:solidFill>
                  <a:srgbClr val="000000"/>
                </a:solidFill>
                <a:latin typeface="Calibri"/>
                <a:ea typeface="Calibri"/>
                <a:cs typeface="Calibri"/>
                <a:sym typeface="Calibri"/>
              </a:rPr>
              <a:t> in using </a:t>
            </a:r>
            <a:r>
              <a:rPr b="1" lang="fr-FR" sz="2000">
                <a:solidFill>
                  <a:srgbClr val="005390"/>
                </a:solidFill>
                <a:latin typeface="Calibri"/>
                <a:ea typeface="Calibri"/>
                <a:cs typeface="Calibri"/>
                <a:sym typeface="Calibri"/>
              </a:rPr>
              <a:t>shared</a:t>
            </a:r>
            <a:r>
              <a:rPr lang="fr-FR" sz="2000">
                <a:solidFill>
                  <a:srgbClr val="005390"/>
                </a:solidFill>
                <a:latin typeface="Calibri"/>
                <a:ea typeface="Calibri"/>
                <a:cs typeface="Calibri"/>
                <a:sym typeface="Calibri"/>
              </a:rPr>
              <a:t> </a:t>
            </a:r>
            <a:r>
              <a:rPr b="1" lang="fr-FR" sz="2000">
                <a:solidFill>
                  <a:srgbClr val="005390"/>
                </a:solidFill>
                <a:latin typeface="Calibri"/>
                <a:ea typeface="Calibri"/>
                <a:cs typeface="Calibri"/>
                <a:sym typeface="Calibri"/>
              </a:rPr>
              <a:t>resources</a:t>
            </a:r>
            <a:r>
              <a:rPr lang="fr-FR" sz="2000">
                <a:solidFill>
                  <a:srgbClr val="000000"/>
                </a:solidFill>
                <a:latin typeface="Calibri"/>
                <a:ea typeface="Calibri"/>
                <a:cs typeface="Calibri"/>
                <a:sym typeface="Calibri"/>
              </a:rPr>
              <a:t> →Job aggregation</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5390"/>
              </a:buClr>
              <a:buSzPts val="2000"/>
              <a:buChar char="•"/>
            </a:pPr>
            <a:r>
              <a:rPr b="1" lang="fr-FR" sz="2000">
                <a:solidFill>
                  <a:srgbClr val="005390"/>
                </a:solidFill>
                <a:latin typeface="Calibri"/>
                <a:ea typeface="Calibri"/>
                <a:cs typeface="Calibri"/>
                <a:sym typeface="Calibri"/>
              </a:rPr>
              <a:t>Interactivity</a:t>
            </a:r>
            <a:endParaRPr b="1" sz="2000">
              <a:solidFill>
                <a:srgbClr val="005390"/>
              </a:solidFill>
              <a:latin typeface="Calibri"/>
              <a:ea typeface="Calibri"/>
              <a:cs typeface="Calibri"/>
              <a:sym typeface="Calibri"/>
            </a:endParaRPr>
          </a:p>
          <a:p>
            <a:pPr indent="-228600" lvl="0" marL="457200" rtl="0" algn="l">
              <a:lnSpc>
                <a:spcPct val="150000"/>
              </a:lnSpc>
              <a:spcBef>
                <a:spcPts val="1000"/>
              </a:spcBef>
              <a:spcAft>
                <a:spcPts val="0"/>
              </a:spcAft>
              <a:buNone/>
            </a:pPr>
            <a:r>
              <a:t/>
            </a:r>
            <a:endParaRPr sz="2000">
              <a:solidFill>
                <a:srgbClr val="000000"/>
              </a:solidFill>
              <a:latin typeface="Calibri"/>
              <a:ea typeface="Calibri"/>
              <a:cs typeface="Calibri"/>
              <a:sym typeface="Calibri"/>
            </a:endParaRPr>
          </a:p>
          <a:p>
            <a:pPr indent="-228600" lvl="0" marL="457200" rtl="0" algn="l">
              <a:lnSpc>
                <a:spcPct val="150000"/>
              </a:lnSpc>
              <a:spcBef>
                <a:spcPts val="1000"/>
              </a:spcBef>
              <a:spcAft>
                <a:spcPts val="0"/>
              </a:spcAft>
              <a:buNone/>
            </a:pPr>
            <a:r>
              <a:t/>
            </a:r>
            <a:endParaRPr sz="2000">
              <a:solidFill>
                <a:srgbClr val="000000"/>
              </a:solidFill>
              <a:latin typeface="Calibri"/>
              <a:ea typeface="Calibri"/>
              <a:cs typeface="Calibri"/>
              <a:sym typeface="Calibri"/>
            </a:endParaRPr>
          </a:p>
          <a:p>
            <a:pPr indent="-228600" lvl="0" marL="457200" rtl="0" algn="l">
              <a:lnSpc>
                <a:spcPct val="150000"/>
              </a:lnSpc>
              <a:spcBef>
                <a:spcPts val="1000"/>
              </a:spcBef>
              <a:spcAft>
                <a:spcPts val="0"/>
              </a:spcAft>
              <a:buNone/>
            </a:pPr>
            <a:r>
              <a:t/>
            </a:r>
            <a:endParaRPr sz="2000">
              <a:solidFill>
                <a:srgbClr val="000000"/>
              </a:solidFill>
              <a:latin typeface="Calibri"/>
              <a:ea typeface="Calibri"/>
              <a:cs typeface="Calibri"/>
              <a:sym typeface="Calibri"/>
            </a:endParaRPr>
          </a:p>
          <a:p>
            <a:pPr indent="0" lvl="0" marL="101600" rtl="0" algn="l">
              <a:lnSpc>
                <a:spcPct val="150000"/>
              </a:lnSpc>
              <a:spcBef>
                <a:spcPts val="1000"/>
              </a:spcBef>
              <a:spcAft>
                <a:spcPts val="0"/>
              </a:spcAft>
              <a:buNone/>
            </a:pPr>
            <a:r>
              <a:t/>
            </a:r>
            <a:endParaRPr sz="2000">
              <a:solidFill>
                <a:srgbClr val="000000"/>
              </a:solidFill>
              <a:latin typeface="Calibri"/>
              <a:ea typeface="Calibri"/>
              <a:cs typeface="Calibri"/>
              <a:sym typeface="Calibri"/>
            </a:endParaRPr>
          </a:p>
          <a:p>
            <a:pPr indent="-228600" lvl="0" marL="457200" rtl="0" algn="l">
              <a:lnSpc>
                <a:spcPct val="150000"/>
              </a:lnSpc>
              <a:spcBef>
                <a:spcPts val="1000"/>
              </a:spcBef>
              <a:spcAft>
                <a:spcPts val="0"/>
              </a:spcAft>
              <a:buNone/>
            </a:pPr>
            <a:r>
              <a:t/>
            </a:r>
            <a:endParaRPr sz="2000">
              <a:solidFill>
                <a:srgbClr val="000000"/>
              </a:solidFill>
              <a:latin typeface="Calibri"/>
              <a:ea typeface="Calibri"/>
              <a:cs typeface="Calibri"/>
              <a:sym typeface="Calibri"/>
            </a:endParaRPr>
          </a:p>
        </p:txBody>
      </p:sp>
      <p:sp>
        <p:nvSpPr>
          <p:cNvPr id="106" name="Google Shape;106;g2908aca59a5_0_220"/>
          <p:cNvSpPr txBox="1"/>
          <p:nvPr/>
        </p:nvSpPr>
        <p:spPr>
          <a:xfrm>
            <a:off x="9231084" y="2075741"/>
            <a:ext cx="376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Calibri"/>
                <a:ea typeface="Calibri"/>
                <a:cs typeface="Calibri"/>
                <a:sym typeface="Calibri"/>
              </a:rPr>
              <a:t>Experiment manager</a:t>
            </a:r>
            <a:endParaRPr b="1" i="0" sz="2000" u="none" cap="none" strike="noStrike">
              <a:solidFill>
                <a:srgbClr val="000000"/>
              </a:solidFill>
              <a:latin typeface="Calibri"/>
              <a:ea typeface="Calibri"/>
              <a:cs typeface="Calibri"/>
              <a:sym typeface="Calibri"/>
            </a:endParaRPr>
          </a:p>
        </p:txBody>
      </p:sp>
      <p:sp>
        <p:nvSpPr>
          <p:cNvPr id="107" name="Google Shape;107;g2908aca59a5_0_220"/>
          <p:cNvSpPr txBox="1"/>
          <p:nvPr/>
        </p:nvSpPr>
        <p:spPr>
          <a:xfrm>
            <a:off x="9231085" y="4059012"/>
            <a:ext cx="376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Calibri"/>
                <a:ea typeface="Calibri"/>
                <a:cs typeface="Calibri"/>
                <a:sym typeface="Calibri"/>
              </a:rPr>
              <a:t>Workflow manager</a:t>
            </a:r>
            <a:endParaRPr b="1" i="0" sz="2000" u="none" cap="none" strike="noStrike">
              <a:solidFill>
                <a:srgbClr val="000000"/>
              </a:solidFill>
              <a:latin typeface="Calibri"/>
              <a:ea typeface="Calibri"/>
              <a:cs typeface="Calibri"/>
              <a:sym typeface="Calibri"/>
            </a:endParaRPr>
          </a:p>
        </p:txBody>
      </p:sp>
      <p:sp>
        <p:nvSpPr>
          <p:cNvPr id="108" name="Google Shape;108;g2908aca59a5_0_220"/>
          <p:cNvSpPr/>
          <p:nvPr/>
        </p:nvSpPr>
        <p:spPr>
          <a:xfrm>
            <a:off x="8599725" y="1580450"/>
            <a:ext cx="282900" cy="1366800"/>
          </a:xfrm>
          <a:prstGeom prst="rightBrace">
            <a:avLst>
              <a:gd fmla="val 8333" name="adj1"/>
              <a:gd fmla="val 50000" name="adj2"/>
            </a:avLst>
          </a:prstGeom>
          <a:noFill/>
          <a:ln cap="flat" cmpd="sng" w="19050">
            <a:solidFill>
              <a:srgbClr val="445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g2908aca59a5_0_220"/>
          <p:cNvSpPr/>
          <p:nvPr/>
        </p:nvSpPr>
        <p:spPr>
          <a:xfrm>
            <a:off x="8599713" y="3113580"/>
            <a:ext cx="282900" cy="2291100"/>
          </a:xfrm>
          <a:prstGeom prst="rightBrace">
            <a:avLst>
              <a:gd fmla="val 8333" name="adj1"/>
              <a:gd fmla="val 50000" name="adj2"/>
            </a:avLst>
          </a:prstGeom>
          <a:noFill/>
          <a:ln cap="flat" cmpd="sng" w="19050">
            <a:solidFill>
              <a:srgbClr val="445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88fcae043c_1_0"/>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Autosubmit talks SSH!</a:t>
            </a:r>
            <a:endParaRPr b="1"/>
          </a:p>
        </p:txBody>
      </p:sp>
      <p:sp>
        <p:nvSpPr>
          <p:cNvPr id="439" name="Google Shape;439;g288fcae043c_1_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40" name="Google Shape;440;g288fcae043c_1_0"/>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15000"/>
              </a:lnSpc>
              <a:spcBef>
                <a:spcPts val="1000"/>
              </a:spcBef>
              <a:spcAft>
                <a:spcPts val="0"/>
              </a:spcAft>
              <a:buClr>
                <a:schemeClr val="dk1"/>
              </a:buClr>
              <a:buSzPts val="2600"/>
              <a:buChar char="●"/>
            </a:pPr>
            <a:r>
              <a:rPr lang="fr-FR" sz="2600">
                <a:solidFill>
                  <a:schemeClr val="dk1"/>
                </a:solidFill>
              </a:rPr>
              <a:t>It uses SSH to communicate with each platform</a:t>
            </a:r>
            <a:endParaRPr sz="2600">
              <a:solidFill>
                <a:schemeClr val="dk1"/>
              </a:solidFill>
            </a:endParaRPr>
          </a:p>
          <a:p>
            <a:pPr indent="-393700" lvl="0" marL="457200" marR="0" rtl="0" algn="l">
              <a:lnSpc>
                <a:spcPct val="115000"/>
              </a:lnSpc>
              <a:spcBef>
                <a:spcPts val="1000"/>
              </a:spcBef>
              <a:spcAft>
                <a:spcPts val="0"/>
              </a:spcAft>
              <a:buClr>
                <a:schemeClr val="dk1"/>
              </a:buClr>
              <a:buSzPts val="2600"/>
              <a:buChar char="●"/>
            </a:pPr>
            <a:r>
              <a:rPr lang="fr-FR" sz="2600">
                <a:solidFill>
                  <a:schemeClr val="dk1"/>
                </a:solidFill>
              </a:rPr>
              <a:t>2FA is supported</a:t>
            </a:r>
            <a:endParaRPr sz="2600">
              <a:solidFill>
                <a:schemeClr val="dk1"/>
              </a:solidFill>
            </a:endParaRPr>
          </a:p>
          <a:p>
            <a:pPr indent="-393700" lvl="0" marL="457200" marR="0" rtl="0" algn="l">
              <a:lnSpc>
                <a:spcPct val="115000"/>
              </a:lnSpc>
              <a:spcBef>
                <a:spcPts val="1000"/>
              </a:spcBef>
              <a:spcAft>
                <a:spcPts val="0"/>
              </a:spcAft>
              <a:buClr>
                <a:schemeClr val="dk1"/>
              </a:buClr>
              <a:buSzPts val="2600"/>
              <a:buChar char="●"/>
            </a:pPr>
            <a:r>
              <a:rPr lang="fr-FR" sz="2600">
                <a:solidFill>
                  <a:schemeClr val="dk1"/>
                </a:solidFill>
              </a:rPr>
              <a:t>Easier to use passwordless connection</a:t>
            </a:r>
            <a:endParaRPr sz="2600">
              <a:solidFill>
                <a:schemeClr val="dk1"/>
              </a:solidFill>
            </a:endParaRPr>
          </a:p>
          <a:p>
            <a:pPr indent="-393700" lvl="0" marL="457200" marR="0" rtl="0" algn="l">
              <a:lnSpc>
                <a:spcPct val="115000"/>
              </a:lnSpc>
              <a:spcBef>
                <a:spcPts val="1000"/>
              </a:spcBef>
              <a:spcAft>
                <a:spcPts val="0"/>
              </a:spcAft>
              <a:buClr>
                <a:schemeClr val="dk1"/>
              </a:buClr>
              <a:buSzPts val="2600"/>
              <a:buChar char="●"/>
            </a:pPr>
            <a:r>
              <a:rPr lang="fr-FR" sz="2600">
                <a:solidFill>
                  <a:schemeClr val="dk1"/>
                </a:solidFill>
              </a:rPr>
              <a:t>Or you can use ssh-agent</a:t>
            </a:r>
            <a:endParaRPr sz="2600">
              <a:solidFill>
                <a:schemeClr val="dk1"/>
              </a:solidFill>
            </a:endParaRPr>
          </a:p>
          <a:p>
            <a:pPr indent="-393700" lvl="0" marL="457200" rtl="0" algn="l">
              <a:lnSpc>
                <a:spcPct val="115000"/>
              </a:lnSpc>
              <a:spcBef>
                <a:spcPts val="1000"/>
              </a:spcBef>
              <a:spcAft>
                <a:spcPts val="0"/>
              </a:spcAft>
              <a:buClr>
                <a:schemeClr val="dk1"/>
              </a:buClr>
              <a:buSzPts val="2600"/>
              <a:buChar char="●"/>
            </a:pPr>
            <a:r>
              <a:rPr lang="fr-FR" sz="2600">
                <a:solidFill>
                  <a:schemeClr val="dk1"/>
                </a:solidFill>
              </a:rPr>
              <a:t>22/TCP is the only port you will have to enable in your firewall, one-way</a:t>
            </a:r>
            <a:endParaRPr sz="2600">
              <a:solidFill>
                <a:schemeClr val="dk1"/>
              </a:solidFill>
            </a:endParaRPr>
          </a:p>
          <a:p>
            <a:pPr indent="-393700" lvl="0" marL="457200" rtl="0" algn="l">
              <a:lnSpc>
                <a:spcPct val="115000"/>
              </a:lnSpc>
              <a:spcBef>
                <a:spcPts val="1000"/>
              </a:spcBef>
              <a:spcAft>
                <a:spcPts val="1000"/>
              </a:spcAft>
              <a:buClr>
                <a:schemeClr val="dk1"/>
              </a:buClr>
              <a:buSzPts val="2600"/>
              <a:buChar char="●"/>
            </a:pPr>
            <a:r>
              <a:rPr lang="fr-FR" sz="2600">
                <a:solidFill>
                  <a:schemeClr val="dk1"/>
                </a:solidFill>
              </a:rPr>
              <a:t>Communication goes from Autosubmit to the remote nodes (never bidirectional, never incoming to Autosubmit)</a:t>
            </a:r>
            <a:endParaRPr sz="2600">
              <a:solidFill>
                <a:schemeClr val="dk1"/>
              </a:solidFill>
            </a:endParaRPr>
          </a:p>
        </p:txBody>
      </p:sp>
      <p:sp>
        <p:nvSpPr>
          <p:cNvPr id="441" name="Google Shape;441;g288fcae043c_1_0"/>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https://autosubmit.readthedocs.io/en/master/qstartguide/index.html#pre-requisites</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88fcae043c_1_7"/>
          <p:cNvSpPr/>
          <p:nvPr/>
        </p:nvSpPr>
        <p:spPr>
          <a:xfrm>
            <a:off x="1267150" y="1180475"/>
            <a:ext cx="92958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Autosubmit supports different schedulers for jobs</a:t>
            </a:r>
            <a:endParaRPr b="1"/>
          </a:p>
        </p:txBody>
      </p:sp>
      <p:sp>
        <p:nvSpPr>
          <p:cNvPr id="447" name="Google Shape;447;g288fcae043c_1_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48" name="Google Shape;448;g288fcae043c_1_7"/>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0"/>
              </a:spcBef>
              <a:spcAft>
                <a:spcPts val="0"/>
              </a:spcAft>
              <a:buClr>
                <a:schemeClr val="dk1"/>
              </a:buClr>
              <a:buSzPts val="2600"/>
              <a:buChar char="●"/>
            </a:pPr>
            <a:r>
              <a:rPr lang="fr-FR" sz="2600">
                <a:solidFill>
                  <a:schemeClr val="dk1"/>
                </a:solidFill>
              </a:rPr>
              <a:t>Linux processes (ps)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Slurm</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PBS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SGE</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LSF</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PJM</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fr-FR" sz="2600">
                <a:solidFill>
                  <a:schemeClr val="dk1"/>
                </a:solidFill>
              </a:rPr>
              <a:t>ecaccess</a:t>
            </a:r>
            <a:endParaRPr sz="2600">
              <a:solidFill>
                <a:schemeClr val="dk1"/>
              </a:solidFill>
            </a:endParaRPr>
          </a:p>
        </p:txBody>
      </p:sp>
      <p:sp>
        <p:nvSpPr>
          <p:cNvPr id="449" name="Google Shape;449;g288fcae043c_1_7"/>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https://autosubmit.readthedocs.io/en/master/userguide/configure/develop_a_project.html#detailed-platform-configuration</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88fcae043c_1_16"/>
          <p:cNvSpPr/>
          <p:nvPr/>
        </p:nvSpPr>
        <p:spPr>
          <a:xfrm>
            <a:off x="1267151" y="1180475"/>
            <a:ext cx="7923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How to add a new platform</a:t>
            </a:r>
            <a:endParaRPr b="1"/>
          </a:p>
        </p:txBody>
      </p:sp>
      <p:sp>
        <p:nvSpPr>
          <p:cNvPr id="455" name="Google Shape;455;g288fcae043c_1_16"/>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56" name="Google Shape;456;g288fcae043c_1_16"/>
          <p:cNvSpPr/>
          <p:nvPr/>
        </p:nvSpPr>
        <p:spPr>
          <a:xfrm>
            <a:off x="1264350" y="1793000"/>
            <a:ext cx="4314000" cy="14484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Clr>
                <a:schemeClr val="dk1"/>
              </a:buClr>
              <a:buSzPts val="3000"/>
              <a:buChar char="●"/>
            </a:pPr>
            <a:r>
              <a:rPr lang="fr-FR" sz="3000">
                <a:solidFill>
                  <a:schemeClr val="dk1"/>
                </a:solidFill>
              </a:rPr>
              <a:t>In your experiment configuration (YAML) you will need to define, under the key “PLATFORMS”, a new entry for your platform.</a:t>
            </a:r>
            <a:endParaRPr sz="3000">
              <a:solidFill>
                <a:schemeClr val="dk1"/>
              </a:solidFill>
            </a:endParaRPr>
          </a:p>
        </p:txBody>
      </p:sp>
      <p:sp>
        <p:nvSpPr>
          <p:cNvPr id="457" name="Google Shape;457;g288fcae043c_1_16"/>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https://autosubmit.readthedocs.io/en/master/userguide/configure/index.html#how-to-add-a-new-platform</a:t>
            </a:r>
            <a:r>
              <a:rPr lang="fr-FR">
                <a:latin typeface="Calibri"/>
                <a:ea typeface="Calibri"/>
                <a:cs typeface="Calibri"/>
                <a:sym typeface="Calibri"/>
              </a:rPr>
              <a:t> </a:t>
            </a:r>
            <a:endParaRPr>
              <a:latin typeface="Calibri"/>
              <a:ea typeface="Calibri"/>
              <a:cs typeface="Calibri"/>
              <a:sym typeface="Calibri"/>
            </a:endParaRPr>
          </a:p>
        </p:txBody>
      </p:sp>
      <p:pic>
        <p:nvPicPr>
          <p:cNvPr id="458" name="Google Shape;458;g288fcae043c_1_16"/>
          <p:cNvPicPr preferRelativeResize="0"/>
          <p:nvPr/>
        </p:nvPicPr>
        <p:blipFill>
          <a:blip r:embed="rId4">
            <a:alphaModFix/>
          </a:blip>
          <a:stretch>
            <a:fillRect/>
          </a:stretch>
        </p:blipFill>
        <p:spPr>
          <a:xfrm>
            <a:off x="5904425" y="1180475"/>
            <a:ext cx="5075325" cy="5066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g288fcae043c_1_25"/>
          <p:cNvGrpSpPr/>
          <p:nvPr/>
        </p:nvGrpSpPr>
        <p:grpSpPr>
          <a:xfrm>
            <a:off x="2021095" y="2256052"/>
            <a:ext cx="7808116" cy="3883120"/>
            <a:chOff x="920950" y="866210"/>
            <a:chExt cx="10350101" cy="5533875"/>
          </a:xfrm>
        </p:grpSpPr>
        <p:pic>
          <p:nvPicPr>
            <p:cNvPr id="464" name="Google Shape;464;g288fcae043c_1_25"/>
            <p:cNvPicPr preferRelativeResize="0"/>
            <p:nvPr/>
          </p:nvPicPr>
          <p:blipFill rotWithShape="1">
            <a:blip r:embed="rId3">
              <a:alphaModFix/>
            </a:blip>
            <a:srcRect b="4899" l="0" r="0" t="6511"/>
            <a:stretch/>
          </p:blipFill>
          <p:spPr>
            <a:xfrm>
              <a:off x="920950" y="866210"/>
              <a:ext cx="10350101" cy="5533875"/>
            </a:xfrm>
            <a:prstGeom prst="rect">
              <a:avLst/>
            </a:prstGeom>
            <a:noFill/>
            <a:ln>
              <a:noFill/>
            </a:ln>
          </p:spPr>
        </p:pic>
        <p:sp>
          <p:nvSpPr>
            <p:cNvPr id="465" name="Google Shape;465;g288fcae043c_1_25"/>
            <p:cNvSpPr/>
            <p:nvPr/>
          </p:nvSpPr>
          <p:spPr>
            <a:xfrm>
              <a:off x="3129625" y="5182475"/>
              <a:ext cx="2066700" cy="330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6" name="Google Shape;466;g288fcae043c_1_25"/>
            <p:cNvSpPr/>
            <p:nvPr/>
          </p:nvSpPr>
          <p:spPr>
            <a:xfrm>
              <a:off x="3129625" y="5803800"/>
              <a:ext cx="2066700" cy="330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467" name="Google Shape;467;g288fcae043c_1_25"/>
          <p:cNvSpPr/>
          <p:nvPr/>
        </p:nvSpPr>
        <p:spPr>
          <a:xfrm>
            <a:off x="1267151" y="1180475"/>
            <a:ext cx="7923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Using your platform</a:t>
            </a:r>
            <a:endParaRPr b="1"/>
          </a:p>
        </p:txBody>
      </p:sp>
      <p:sp>
        <p:nvSpPr>
          <p:cNvPr id="468" name="Google Shape;468;g288fcae043c_1_25"/>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69" name="Google Shape;469;g288fcae043c_1_25"/>
          <p:cNvSpPr/>
          <p:nvPr/>
        </p:nvSpPr>
        <p:spPr>
          <a:xfrm>
            <a:off x="1264350" y="1793000"/>
            <a:ext cx="10219200" cy="14484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Clr>
                <a:schemeClr val="dk1"/>
              </a:buClr>
              <a:buSzPts val="3000"/>
              <a:buChar char="●"/>
            </a:pPr>
            <a:r>
              <a:rPr lang="fr-FR" sz="3000">
                <a:solidFill>
                  <a:schemeClr val="dk1"/>
                </a:solidFill>
              </a:rPr>
              <a:t>Simply set the PLATFORM in your job configuration</a:t>
            </a:r>
            <a:endParaRPr sz="3000">
              <a:solidFill>
                <a:schemeClr val="dk1"/>
              </a:solidFill>
            </a:endParaRPr>
          </a:p>
        </p:txBody>
      </p:sp>
      <p:sp>
        <p:nvSpPr>
          <p:cNvPr id="470" name="Google Shape;470;g288fcae043c_1_25"/>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https://autosubmit.readthedocs.io/en/master/userguide/configure/index.html#how-to-add-a-new-platform</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1e8880620a0_0_367"/>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Troubleshooting</a:t>
            </a:r>
            <a:endParaRPr sz="6600">
              <a:solidFill>
                <a:schemeClr val="lt1"/>
              </a:solidFill>
            </a:endParaRPr>
          </a:p>
          <a:p>
            <a:pPr indent="0" lvl="0" marL="0" marR="0" rtl="0" algn="l">
              <a:spcBef>
                <a:spcPts val="0"/>
              </a:spcBef>
              <a:spcAft>
                <a:spcPts val="0"/>
              </a:spcAft>
              <a:buNone/>
            </a:pPr>
            <a:r>
              <a:rPr lang="fr-FR" sz="3000">
                <a:solidFill>
                  <a:schemeClr val="lt1"/>
                </a:solidFill>
              </a:rPr>
              <a:t>How to solve common issues, where to find help</a:t>
            </a:r>
            <a:endParaRPr sz="30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e8880620a0_0_503"/>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Log level</a:t>
            </a:r>
            <a:endParaRPr b="1"/>
          </a:p>
        </p:txBody>
      </p:sp>
      <p:sp>
        <p:nvSpPr>
          <p:cNvPr id="481" name="Google Shape;481;g1e8880620a0_0_50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82" name="Google Shape;482;g1e8880620a0_0_503"/>
          <p:cNvSpPr/>
          <p:nvPr/>
        </p:nvSpPr>
        <p:spPr>
          <a:xfrm>
            <a:off x="1264350" y="1793003"/>
            <a:ext cx="9663300" cy="14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a:solidFill>
                  <a:schemeClr val="dk1"/>
                </a:solidFill>
              </a:rPr>
              <a:t>If your Autosubmit command failed for whatever reason, you can increase the verbosity of the command output logs with </a:t>
            </a:r>
            <a:r>
              <a:rPr lang="fr-FR" sz="2800">
                <a:solidFill>
                  <a:srgbClr val="FF0000"/>
                </a:solidFill>
              </a:rPr>
              <a:t>autosubmit -lc DEBUG -lf DEBUG &lt;CMD&gt;</a:t>
            </a:r>
            <a:endParaRPr>
              <a:solidFill>
                <a:srgbClr val="FF0000"/>
              </a:solidFill>
            </a:endParaRPr>
          </a:p>
        </p:txBody>
      </p:sp>
      <p:sp>
        <p:nvSpPr>
          <p:cNvPr id="483" name="Google Shape;483;g1e8880620a0_0_503"/>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https://autosubmit.readthedocs.io/en/master/troubleshooting/error-codes.html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e8880620a0_0_524"/>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Error codes</a:t>
            </a:r>
            <a:endParaRPr b="1"/>
          </a:p>
        </p:txBody>
      </p:sp>
      <p:sp>
        <p:nvSpPr>
          <p:cNvPr id="489" name="Google Shape;489;g1e8880620a0_0_524"/>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90" name="Google Shape;490;g1e8880620a0_0_524"/>
          <p:cNvSpPr/>
          <p:nvPr/>
        </p:nvSpPr>
        <p:spPr>
          <a:xfrm>
            <a:off x="1264350" y="1793007"/>
            <a:ext cx="9663300" cy="2473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a:solidFill>
                  <a:schemeClr val="dk1"/>
                </a:solidFill>
              </a:rPr>
              <a:t>Autosubmit error messages may contain an Error Code like 6002. The documentation page for error codes contains the explanation and workaround.</a:t>
            </a:r>
            <a:endParaRPr/>
          </a:p>
        </p:txBody>
      </p:sp>
      <p:pic>
        <p:nvPicPr>
          <p:cNvPr id="491" name="Google Shape;491;g1e8880620a0_0_524"/>
          <p:cNvPicPr preferRelativeResize="0"/>
          <p:nvPr/>
        </p:nvPicPr>
        <p:blipFill>
          <a:blip r:embed="rId3">
            <a:alphaModFix/>
          </a:blip>
          <a:stretch>
            <a:fillRect/>
          </a:stretch>
        </p:blipFill>
        <p:spPr>
          <a:xfrm>
            <a:off x="2947963" y="3340625"/>
            <a:ext cx="6296076" cy="2974650"/>
          </a:xfrm>
          <a:prstGeom prst="rect">
            <a:avLst/>
          </a:prstGeom>
          <a:noFill/>
          <a:ln>
            <a:noFill/>
          </a:ln>
        </p:spPr>
      </p:pic>
      <p:sp>
        <p:nvSpPr>
          <p:cNvPr id="492" name="Google Shape;492;g1e8880620a0_0_524"/>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https://autosubmit.readthedocs.io/en/master/troubleshooting/error-codes.html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1e8880620a0_0_534"/>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Log files, scripts, platforms</a:t>
            </a:r>
            <a:endParaRPr b="1"/>
          </a:p>
        </p:txBody>
      </p:sp>
      <p:sp>
        <p:nvSpPr>
          <p:cNvPr id="498" name="Google Shape;498;g1e8880620a0_0_534"/>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499" name="Google Shape;499;g1e8880620a0_0_534"/>
          <p:cNvSpPr/>
          <p:nvPr/>
        </p:nvSpPr>
        <p:spPr>
          <a:xfrm>
            <a:off x="1264350" y="1793007"/>
            <a:ext cx="9663300" cy="2473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600">
                <a:solidFill>
                  <a:schemeClr val="dk1"/>
                </a:solidFill>
              </a:rPr>
              <a:t>Each experiment will contain log directories inside the ~/autosubmit/&lt;EXPID&gt; directory. Autosubmit will also try to copy the job output of remote jobs locally.</a:t>
            </a:r>
            <a:endParaRPr sz="2600">
              <a:solidFill>
                <a:schemeClr val="dk1"/>
              </a:solidFill>
            </a:endParaRPr>
          </a:p>
          <a:p>
            <a:pPr indent="0" lvl="0" marL="0" marR="0" rtl="0" algn="l">
              <a:lnSpc>
                <a:spcPct val="115000"/>
              </a:lnSpc>
              <a:spcBef>
                <a:spcPts val="0"/>
              </a:spcBef>
              <a:spcAft>
                <a:spcPts val="0"/>
              </a:spcAft>
              <a:buNone/>
            </a:pPr>
            <a:r>
              <a:t/>
            </a:r>
            <a:endParaRPr sz="2600">
              <a:solidFill>
                <a:schemeClr val="dk1"/>
              </a:solidFill>
            </a:endParaRPr>
          </a:p>
          <a:p>
            <a:pPr indent="0" lvl="0" marL="0" marR="0" rtl="0" algn="l">
              <a:lnSpc>
                <a:spcPct val="115000"/>
              </a:lnSpc>
              <a:spcBef>
                <a:spcPts val="0"/>
              </a:spcBef>
              <a:spcAft>
                <a:spcPts val="0"/>
              </a:spcAft>
              <a:buNone/>
            </a:pPr>
            <a:r>
              <a:rPr lang="fr-FR" sz="2600">
                <a:solidFill>
                  <a:schemeClr val="dk1"/>
                </a:solidFill>
              </a:rPr>
              <a:t>You can run `autosubmit inspect &lt;EXPID&gt;` and it will generate the scripts Autosubmit will use for your workflow.</a:t>
            </a:r>
            <a:endParaRPr sz="2600">
              <a:solidFill>
                <a:schemeClr val="dk1"/>
              </a:solidFill>
            </a:endParaRPr>
          </a:p>
          <a:p>
            <a:pPr indent="0" lvl="0" marL="0" marR="0" rtl="0" algn="l">
              <a:lnSpc>
                <a:spcPct val="115000"/>
              </a:lnSpc>
              <a:spcBef>
                <a:spcPts val="0"/>
              </a:spcBef>
              <a:spcAft>
                <a:spcPts val="0"/>
              </a:spcAft>
              <a:buNone/>
            </a:pPr>
            <a:r>
              <a:t/>
            </a:r>
            <a:endParaRPr sz="2600">
              <a:solidFill>
                <a:schemeClr val="dk1"/>
              </a:solidFill>
            </a:endParaRPr>
          </a:p>
          <a:p>
            <a:pPr indent="0" lvl="0" marL="0" marR="0" rtl="0" algn="l">
              <a:lnSpc>
                <a:spcPct val="115000"/>
              </a:lnSpc>
              <a:spcBef>
                <a:spcPts val="0"/>
              </a:spcBef>
              <a:spcAft>
                <a:spcPts val="0"/>
              </a:spcAft>
              <a:buNone/>
            </a:pPr>
            <a:r>
              <a:rPr lang="fr-FR" sz="2600">
                <a:solidFill>
                  <a:schemeClr val="dk1"/>
                </a:solidFill>
              </a:rPr>
              <a:t>If you have platform errors, try ssh -vvv $USER@$HOST, and make sure your credentials work, and that you have a password-less SSH connection (or ssh-agent configured).</a:t>
            </a:r>
            <a:endParaRPr sz="2600">
              <a:solidFill>
                <a:schemeClr val="dk1"/>
              </a:solidFill>
            </a:endParaRPr>
          </a:p>
        </p:txBody>
      </p:sp>
      <p:sp>
        <p:nvSpPr>
          <p:cNvPr id="500" name="Google Shape;500;g1e8880620a0_0_534"/>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https://autosubmit.readthedocs.io/en/master/troubleshooting/error-codes.html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1e8880620a0_0_542"/>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Ask for Help</a:t>
            </a:r>
            <a:endParaRPr b="1"/>
          </a:p>
        </p:txBody>
      </p:sp>
      <p:sp>
        <p:nvSpPr>
          <p:cNvPr id="506" name="Google Shape;506;g1e8880620a0_0_542"/>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507" name="Google Shape;507;g1e8880620a0_0_542"/>
          <p:cNvSpPr/>
          <p:nvPr/>
        </p:nvSpPr>
        <p:spPr>
          <a:xfrm>
            <a:off x="1264350" y="1793007"/>
            <a:ext cx="9663300" cy="2473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600">
                <a:solidFill>
                  <a:schemeClr val="dk1"/>
                </a:solidFill>
              </a:rPr>
              <a:t>Feel free to report any issues or questions via </a:t>
            </a:r>
            <a:r>
              <a:rPr lang="fr-FR" sz="2600" u="sng">
                <a:solidFill>
                  <a:schemeClr val="hlink"/>
                </a:solidFill>
                <a:hlinkClick r:id="rId3"/>
              </a:rPr>
              <a:t>https://earth.bsc.es/gitlab/es/autosubmit/-/issues</a:t>
            </a:r>
            <a:r>
              <a:rPr lang="fr-FR" sz="2600">
                <a:solidFill>
                  <a:schemeClr val="dk1"/>
                </a:solidFill>
              </a:rPr>
              <a:t> </a:t>
            </a:r>
            <a:endParaRPr sz="2600">
              <a:solidFill>
                <a:schemeClr val="dk1"/>
              </a:solidFill>
            </a:endParaRPr>
          </a:p>
          <a:p>
            <a:pPr indent="0" lvl="0" marL="0" marR="0" rtl="0" algn="l">
              <a:lnSpc>
                <a:spcPct val="115000"/>
              </a:lnSpc>
              <a:spcBef>
                <a:spcPts val="0"/>
              </a:spcBef>
              <a:spcAft>
                <a:spcPts val="0"/>
              </a:spcAft>
              <a:buNone/>
            </a:pPr>
            <a:r>
              <a:t/>
            </a:r>
            <a:endParaRPr sz="2600">
              <a:solidFill>
                <a:schemeClr val="dk1"/>
              </a:solidFill>
            </a:endParaRPr>
          </a:p>
          <a:p>
            <a:pPr indent="0" lvl="0" marL="0" marR="0" rtl="0" algn="l">
              <a:lnSpc>
                <a:spcPct val="115000"/>
              </a:lnSpc>
              <a:spcBef>
                <a:spcPts val="0"/>
              </a:spcBef>
              <a:spcAft>
                <a:spcPts val="0"/>
              </a:spcAft>
              <a:buNone/>
            </a:pPr>
            <a:r>
              <a:rPr lang="fr-FR" sz="2600">
                <a:solidFill>
                  <a:schemeClr val="dk1"/>
                </a:solidFill>
              </a:rPr>
              <a:t>To chat with Autosubmit developers, you can message us via the WP5 - T5.2 </a:t>
            </a:r>
            <a:r>
              <a:rPr lang="fr-FR" sz="2600">
                <a:solidFill>
                  <a:schemeClr val="dk1"/>
                </a:solidFill>
              </a:rPr>
              <a:t>Microsoft Teams for</a:t>
            </a:r>
            <a:r>
              <a:rPr lang="fr-FR" sz="2600">
                <a:solidFill>
                  <a:schemeClr val="dk1"/>
                </a:solidFill>
              </a:rPr>
              <a:t>: </a:t>
            </a:r>
            <a:r>
              <a:rPr lang="fr-FR" sz="2600" u="sng">
                <a:solidFill>
                  <a:schemeClr val="hlink"/>
                </a:solidFill>
                <a:hlinkClick r:id="rId4"/>
              </a:rPr>
              <a:t>https://teams.microsoft.com/_?tenantId=3d82bbb3-068b-4359-8fd8-4bc494e79a17#/conversations/WP5?threadId=19:059182519fe74b3fafdd248cd01570e3@thread.tacv2&amp;ctx=channel</a:t>
            </a:r>
            <a:r>
              <a:rPr lang="fr-FR" sz="2600">
                <a:solidFill>
                  <a:schemeClr val="dk1"/>
                </a:solidFill>
              </a:rPr>
              <a:t> </a:t>
            </a:r>
            <a:endParaRPr sz="2600">
              <a:solidFill>
                <a:schemeClr val="dk1"/>
              </a:solidFill>
            </a:endParaRPr>
          </a:p>
          <a:p>
            <a:pPr indent="0" lvl="0" marL="0" marR="0" rtl="0" algn="l">
              <a:lnSpc>
                <a:spcPct val="115000"/>
              </a:lnSpc>
              <a:spcBef>
                <a:spcPts val="0"/>
              </a:spcBef>
              <a:spcAft>
                <a:spcPts val="0"/>
              </a:spcAft>
              <a:buNone/>
            </a:pPr>
            <a:r>
              <a:rPr lang="fr-FR" sz="2600">
                <a:solidFill>
                  <a:schemeClr val="dk1"/>
                </a:solidFill>
              </a:rPr>
              <a:t>or via the email </a:t>
            </a:r>
            <a:r>
              <a:rPr lang="fr-FR" sz="2600" u="sng">
                <a:solidFill>
                  <a:schemeClr val="hlink"/>
                </a:solidFill>
                <a:hlinkClick r:id="rId5"/>
              </a:rPr>
              <a:t>support-autosubmit@bsc.es</a:t>
            </a:r>
            <a:r>
              <a:rPr lang="fr-FR" sz="2600">
                <a:solidFill>
                  <a:schemeClr val="dk1"/>
                </a:solidFill>
              </a:rPr>
              <a:t> </a:t>
            </a:r>
            <a:endParaRPr sz="26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2600">
              <a:solidFill>
                <a:schemeClr val="dk1"/>
              </a:solidFill>
            </a:endParaRPr>
          </a:p>
          <a:p>
            <a:pPr indent="0" lvl="0" marL="0" marR="0" rtl="0" algn="l">
              <a:lnSpc>
                <a:spcPct val="115000"/>
              </a:lnSpc>
              <a:spcBef>
                <a:spcPts val="0"/>
              </a:spcBef>
              <a:spcAft>
                <a:spcPts val="0"/>
              </a:spcAft>
              <a:buNone/>
            </a:pPr>
            <a:r>
              <a:t/>
            </a:r>
            <a:endParaRPr sz="2600">
              <a:solidFill>
                <a:schemeClr val="dk1"/>
              </a:solidFill>
            </a:endParaRPr>
          </a:p>
        </p:txBody>
      </p:sp>
      <p:sp>
        <p:nvSpPr>
          <p:cNvPr id="508" name="Google Shape;508;g1e8880620a0_0_542"/>
          <p:cNvSpPr txBox="1"/>
          <p:nvPr/>
        </p:nvSpPr>
        <p:spPr>
          <a:xfrm>
            <a:off x="-11250" y="6414550"/>
            <a:ext cx="118728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6"/>
              </a:rPr>
              <a:t>https://autosubmit.readthedocs.io/en/master/troubleshooting/error-codes.html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1e8880620a0_0_371"/>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Questions?</a:t>
            </a:r>
            <a:endParaRPr sz="6600">
              <a:solidFill>
                <a:schemeClr val="lt1"/>
              </a:solidFill>
            </a:endParaRPr>
          </a:p>
          <a:p>
            <a:pPr indent="0" lvl="0" marL="0" marR="0" rtl="0" algn="l">
              <a:spcBef>
                <a:spcPts val="0"/>
              </a:spcBef>
              <a:spcAft>
                <a:spcPts val="0"/>
              </a:spcAft>
              <a:buNone/>
            </a:pPr>
            <a:r>
              <a:rPr lang="fr-FR" sz="3000">
                <a:solidFill>
                  <a:schemeClr val="lt1"/>
                </a:solidFill>
              </a:rPr>
              <a:t>Thank you!</a:t>
            </a:r>
            <a:endParaRPr sz="3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908aca59a5_0_428"/>
          <p:cNvSpPr txBox="1"/>
          <p:nvPr>
            <p:ph idx="4294967295" type="body"/>
          </p:nvPr>
        </p:nvSpPr>
        <p:spPr>
          <a:xfrm>
            <a:off x="603650" y="1259250"/>
            <a:ext cx="10651500" cy="5160000"/>
          </a:xfrm>
          <a:prstGeom prst="rect">
            <a:avLst/>
          </a:prstGeom>
          <a:noFill/>
          <a:ln>
            <a:noFill/>
          </a:ln>
        </p:spPr>
        <p:txBody>
          <a:bodyPr anchorCtr="0" anchor="t" bIns="45700" lIns="91425" spcFirstLastPara="1" rIns="91425" wrap="square" tIns="45700">
            <a:normAutofit fontScale="85000" lnSpcReduction="20000"/>
          </a:bodyPr>
          <a:lstStyle/>
          <a:p>
            <a:pPr indent="-358140" lvl="0" marL="457200" rtl="0" algn="just">
              <a:lnSpc>
                <a:spcPct val="115000"/>
              </a:lnSpc>
              <a:spcBef>
                <a:spcPts val="1000"/>
              </a:spcBef>
              <a:spcAft>
                <a:spcPts val="0"/>
              </a:spcAft>
              <a:buClr>
                <a:schemeClr val="dk1"/>
              </a:buClr>
              <a:buSzPct val="85714"/>
              <a:buChar char="•"/>
            </a:pPr>
            <a:r>
              <a:rPr b="1" lang="fr-FR"/>
              <a:t>Open source python</a:t>
            </a:r>
            <a:r>
              <a:rPr lang="fr-FR"/>
              <a:t> tool, created at IC3-CFU (now BSC-ES) more than 10 years ago to manage and automate climate experiments.</a:t>
            </a:r>
            <a:endParaRPr/>
          </a:p>
          <a:p>
            <a:pPr indent="-358140" lvl="0" marL="457200" rtl="0" algn="just">
              <a:lnSpc>
                <a:spcPct val="115000"/>
              </a:lnSpc>
              <a:spcBef>
                <a:spcPts val="1000"/>
              </a:spcBef>
              <a:spcAft>
                <a:spcPts val="0"/>
              </a:spcAft>
              <a:buClr>
                <a:schemeClr val="dk1"/>
              </a:buClr>
              <a:buSzPct val="85714"/>
              <a:buChar char="•"/>
            </a:pPr>
            <a:r>
              <a:rPr lang="fr-FR"/>
              <a:t>Received funding by </a:t>
            </a:r>
            <a:r>
              <a:rPr b="1" lang="fr-FR"/>
              <a:t>European</a:t>
            </a:r>
            <a:r>
              <a:rPr lang="fr-FR"/>
              <a:t> initiatives such as SPECS, IS-ENES and ESiWACE.</a:t>
            </a:r>
            <a:endParaRPr/>
          </a:p>
          <a:p>
            <a:pPr indent="-358140" lvl="0" marL="457200" rtl="0" algn="just">
              <a:lnSpc>
                <a:spcPct val="115000"/>
              </a:lnSpc>
              <a:spcBef>
                <a:spcPts val="1000"/>
              </a:spcBef>
              <a:spcAft>
                <a:spcPts val="0"/>
              </a:spcAft>
              <a:buSzPct val="85714"/>
              <a:buChar char="•"/>
            </a:pPr>
            <a:r>
              <a:rPr lang="fr-FR"/>
              <a:t>Development driven by </a:t>
            </a:r>
            <a:r>
              <a:rPr b="1" lang="fr-FR"/>
              <a:t>scientific</a:t>
            </a:r>
            <a:r>
              <a:rPr lang="fr-FR"/>
              <a:t> </a:t>
            </a:r>
            <a:r>
              <a:rPr b="1" lang="fr-FR"/>
              <a:t>needs</a:t>
            </a:r>
            <a:r>
              <a:rPr lang="fr-FR"/>
              <a:t>.</a:t>
            </a:r>
            <a:endParaRPr/>
          </a:p>
          <a:p>
            <a:pPr indent="-358140" lvl="0" marL="457200" rtl="0" algn="just">
              <a:lnSpc>
                <a:spcPct val="115000"/>
              </a:lnSpc>
              <a:spcBef>
                <a:spcPts val="1000"/>
              </a:spcBef>
              <a:spcAft>
                <a:spcPts val="0"/>
              </a:spcAft>
              <a:buSzPct val="85714"/>
              <a:buChar char="•"/>
            </a:pPr>
            <a:r>
              <a:rPr lang="fr-FR"/>
              <a:t>Contributed to dozens of scientific initiatives such as CMIP5, CMIP6, PRIMAVERA, DustCLIM, FORCES, OptimESM, RESCUE, ASPECT, EERIE…</a:t>
            </a:r>
            <a:endParaRPr/>
          </a:p>
          <a:p>
            <a:pPr indent="-358140" lvl="0" marL="457200" rtl="0" algn="just">
              <a:lnSpc>
                <a:spcPct val="115000"/>
              </a:lnSpc>
              <a:spcBef>
                <a:spcPts val="1000"/>
              </a:spcBef>
              <a:spcAft>
                <a:spcPts val="0"/>
              </a:spcAft>
              <a:buSzPct val="85714"/>
              <a:buChar char="•"/>
            </a:pPr>
            <a:r>
              <a:rPr lang="fr-FR"/>
              <a:t>Used for weather and atmospheric composition experimentation, data processing and AI in different machines at MareNostrum, LUMI, JUWELS, Levante, HPC2020, MeluXina, etc.</a:t>
            </a:r>
            <a:endParaRPr/>
          </a:p>
          <a:p>
            <a:pPr indent="-358140" lvl="0" marL="457200" rtl="0" algn="just">
              <a:lnSpc>
                <a:spcPct val="115000"/>
              </a:lnSpc>
              <a:spcBef>
                <a:spcPts val="1000"/>
              </a:spcBef>
              <a:spcAft>
                <a:spcPts val="0"/>
              </a:spcAft>
              <a:buSzPct val="85714"/>
              <a:buChar char="•"/>
            </a:pPr>
            <a:r>
              <a:rPr lang="fr-FR"/>
              <a:t>Supporting 9 </a:t>
            </a:r>
            <a:r>
              <a:rPr b="1" lang="fr-FR"/>
              <a:t>operational</a:t>
            </a:r>
            <a:r>
              <a:rPr lang="fr-FR"/>
              <a:t> </a:t>
            </a:r>
            <a:r>
              <a:rPr b="1" lang="fr-FR"/>
              <a:t>forecasts</a:t>
            </a:r>
            <a:r>
              <a:rPr lang="fr-FR"/>
              <a:t> such as SDS-WAS or the CAMS40 AQ suite.</a:t>
            </a:r>
            <a:endParaRPr/>
          </a:p>
          <a:p>
            <a:pPr indent="-358140" lvl="0" marL="457200" rtl="0" algn="just">
              <a:lnSpc>
                <a:spcPct val="115000"/>
              </a:lnSpc>
              <a:spcBef>
                <a:spcPts val="1000"/>
              </a:spcBef>
              <a:spcAft>
                <a:spcPts val="0"/>
              </a:spcAft>
              <a:buSzPct val="85714"/>
              <a:buChar char="•"/>
            </a:pPr>
            <a:r>
              <a:rPr lang="fr-FR"/>
              <a:t>Now contributing to </a:t>
            </a:r>
            <a:r>
              <a:rPr b="1" lang="fr-FR"/>
              <a:t>Destination Earth</a:t>
            </a:r>
            <a:r>
              <a:rPr lang="fr-FR"/>
              <a:t> (Climate DT) and </a:t>
            </a:r>
            <a:r>
              <a:rPr b="1" lang="fr-FR"/>
              <a:t>DTO</a:t>
            </a:r>
            <a:r>
              <a:rPr lang="fr-FR"/>
              <a:t> (EDITO Model Lab) back-ends.</a:t>
            </a:r>
            <a:endParaRPr/>
          </a:p>
        </p:txBody>
      </p:sp>
      <p:pic>
        <p:nvPicPr>
          <p:cNvPr id="116" name="Google Shape;116;g2908aca59a5_0_428"/>
          <p:cNvPicPr preferRelativeResize="0"/>
          <p:nvPr/>
        </p:nvPicPr>
        <p:blipFill rotWithShape="1">
          <a:blip r:embed="rId3">
            <a:alphaModFix/>
          </a:blip>
          <a:srcRect b="71776" l="0" r="0" t="0"/>
          <a:stretch/>
        </p:blipFill>
        <p:spPr>
          <a:xfrm>
            <a:off x="329224" y="17100"/>
            <a:ext cx="2384877" cy="7774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8c69e72d9d_0_0"/>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Backup slides</a:t>
            </a:r>
            <a:endParaRPr sz="30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8c69e72d9d_0_4"/>
          <p:cNvSpPr/>
          <p:nvPr/>
        </p:nvSpPr>
        <p:spPr>
          <a:xfrm>
            <a:off x="1267155" y="1180475"/>
            <a:ext cx="99432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Create an Experiment (different options)</a:t>
            </a:r>
            <a:endParaRPr b="1"/>
          </a:p>
        </p:txBody>
      </p:sp>
      <p:sp>
        <p:nvSpPr>
          <p:cNvPr id="524" name="Google Shape;524;g28c69e72d9d_0_4"/>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525" name="Google Shape;525;g28c69e72d9d_0_4"/>
          <p:cNvSpPr txBox="1"/>
          <p:nvPr/>
        </p:nvSpPr>
        <p:spPr>
          <a:xfrm>
            <a:off x="453232" y="1927801"/>
            <a:ext cx="7065000" cy="1179900"/>
          </a:xfrm>
          <a:prstGeom prst="rect">
            <a:avLst/>
          </a:prstGeom>
          <a:noFill/>
          <a:ln>
            <a:noFill/>
          </a:ln>
        </p:spPr>
        <p:txBody>
          <a:bodyPr anchorCtr="0" anchor="t" bIns="45700" lIns="91425" spcFirstLastPara="1" rIns="91425" wrap="square" tIns="45700">
            <a:spAutoFit/>
          </a:bodyPr>
          <a:lstStyle/>
          <a:p>
            <a:pPr indent="-355600" lvl="0" marL="457200" rtl="0" algn="l">
              <a:lnSpc>
                <a:spcPct val="90000"/>
              </a:lnSpc>
              <a:spcBef>
                <a:spcPts val="1000"/>
              </a:spcBef>
              <a:spcAft>
                <a:spcPts val="0"/>
              </a:spcAft>
              <a:buClr>
                <a:srgbClr val="000000"/>
              </a:buClr>
              <a:buSzPts val="2000"/>
              <a:buChar char="●"/>
            </a:pPr>
            <a:r>
              <a:rPr b="1" lang="fr-FR" sz="2000">
                <a:solidFill>
                  <a:srgbClr val="000000"/>
                </a:solidFill>
                <a:latin typeface="Calibri"/>
                <a:ea typeface="Calibri"/>
                <a:cs typeface="Calibri"/>
                <a:sym typeface="Calibri"/>
              </a:rPr>
              <a:t> To generate a new experiment using standard configuration</a:t>
            </a:r>
            <a:endParaRPr sz="2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p:txBody>
      </p:sp>
      <p:sp>
        <p:nvSpPr>
          <p:cNvPr id="526" name="Google Shape;526;g28c69e72d9d_0_4"/>
          <p:cNvSpPr txBox="1"/>
          <p:nvPr/>
        </p:nvSpPr>
        <p:spPr>
          <a:xfrm>
            <a:off x="964815" y="2354075"/>
            <a:ext cx="6405300" cy="400200"/>
          </a:xfrm>
          <a:prstGeom prst="rect">
            <a:avLst/>
          </a:prstGeom>
          <a:solidFill>
            <a:srgbClr val="D0E0E3"/>
          </a:solid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Clr>
                <a:srgbClr val="000000"/>
              </a:buClr>
              <a:buSzPts val="1100"/>
              <a:buFont typeface="Arial"/>
              <a:buNone/>
            </a:pPr>
            <a:r>
              <a:rPr i="1" lang="fr-FR">
                <a:solidFill>
                  <a:srgbClr val="000000"/>
                </a:solidFill>
                <a:highlight>
                  <a:srgbClr val="E7E6E6"/>
                </a:highlight>
                <a:latin typeface="Roboto Mono"/>
                <a:ea typeface="Roboto Mono"/>
                <a:cs typeface="Roboto Mono"/>
                <a:sym typeface="Roboto Mono"/>
              </a:rPr>
              <a:t>autosubmit </a:t>
            </a:r>
            <a:r>
              <a:rPr b="1" i="1" lang="fr-FR">
                <a:solidFill>
                  <a:srgbClr val="000000"/>
                </a:solidFill>
                <a:highlight>
                  <a:srgbClr val="E7E6E6"/>
                </a:highlight>
                <a:latin typeface="Roboto Mono"/>
                <a:ea typeface="Roboto Mono"/>
                <a:cs typeface="Roboto Mono"/>
                <a:sym typeface="Roboto Mono"/>
              </a:rPr>
              <a:t>expid</a:t>
            </a:r>
            <a:r>
              <a:rPr i="1" lang="fr-FR">
                <a:solidFill>
                  <a:srgbClr val="000000"/>
                </a:solidFill>
                <a:highlight>
                  <a:srgbClr val="E7E6E6"/>
                </a:highlight>
                <a:latin typeface="Roboto Mono"/>
                <a:ea typeface="Roboto Mono"/>
                <a:cs typeface="Roboto Mono"/>
                <a:sym typeface="Roboto Mono"/>
              </a:rPr>
              <a:t> -H "</a:t>
            </a:r>
            <a:r>
              <a:rPr i="1" lang="fr-FR">
                <a:highlight>
                  <a:srgbClr val="E7E6E6"/>
                </a:highlight>
                <a:latin typeface="Roboto Mono"/>
                <a:ea typeface="Roboto Mono"/>
                <a:cs typeface="Roboto Mono"/>
                <a:sym typeface="Roboto Mono"/>
              </a:rPr>
              <a:t>local</a:t>
            </a:r>
            <a:r>
              <a:rPr i="1" lang="fr-FR">
                <a:solidFill>
                  <a:srgbClr val="000000"/>
                </a:solidFill>
                <a:highlight>
                  <a:srgbClr val="E7E6E6"/>
                </a:highlight>
                <a:latin typeface="Roboto Mono"/>
                <a:ea typeface="Roboto Mono"/>
                <a:cs typeface="Roboto Mono"/>
                <a:sym typeface="Roboto Mono"/>
              </a:rPr>
              <a:t>" -d "</a:t>
            </a:r>
            <a:r>
              <a:rPr i="1" lang="fr-FR">
                <a:highlight>
                  <a:srgbClr val="E7E6E6"/>
                </a:highlight>
                <a:latin typeface="Roboto Mono"/>
                <a:ea typeface="Roboto Mono"/>
                <a:cs typeface="Roboto Mono"/>
                <a:sym typeface="Roboto Mono"/>
              </a:rPr>
              <a:t>Description</a:t>
            </a:r>
            <a:r>
              <a:rPr i="1" lang="fr-FR">
                <a:solidFill>
                  <a:srgbClr val="000000"/>
                </a:solidFill>
                <a:highlight>
                  <a:srgbClr val="E7E6E6"/>
                </a:highlight>
                <a:latin typeface="Roboto Mono"/>
                <a:ea typeface="Roboto Mono"/>
                <a:cs typeface="Roboto Mono"/>
                <a:sym typeface="Roboto Mono"/>
              </a:rPr>
              <a:t>"</a:t>
            </a:r>
            <a:endParaRPr sz="1800"/>
          </a:p>
        </p:txBody>
      </p:sp>
      <p:sp>
        <p:nvSpPr>
          <p:cNvPr id="527" name="Google Shape;527;g28c69e72d9d_0_4"/>
          <p:cNvSpPr txBox="1"/>
          <p:nvPr/>
        </p:nvSpPr>
        <p:spPr>
          <a:xfrm>
            <a:off x="453232" y="3855539"/>
            <a:ext cx="7255200" cy="4617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1000"/>
              </a:spcBef>
              <a:spcAft>
                <a:spcPts val="0"/>
              </a:spcAft>
              <a:buClr>
                <a:srgbClr val="000000"/>
              </a:buClr>
              <a:buSzPts val="2000"/>
              <a:buFont typeface="Calibri"/>
              <a:buChar char="●"/>
            </a:pPr>
            <a:r>
              <a:rPr b="1" lang="fr-FR" sz="2000">
                <a:solidFill>
                  <a:srgbClr val="000000"/>
                </a:solidFill>
                <a:latin typeface="Calibri"/>
                <a:ea typeface="Calibri"/>
                <a:cs typeface="Calibri"/>
                <a:sym typeface="Calibri"/>
              </a:rPr>
              <a:t>To copy an existing experiment</a:t>
            </a:r>
            <a:endParaRPr b="1" sz="2000">
              <a:solidFill>
                <a:srgbClr val="000000"/>
              </a:solidFill>
              <a:latin typeface="Calibri"/>
              <a:ea typeface="Calibri"/>
              <a:cs typeface="Calibri"/>
              <a:sym typeface="Calibri"/>
            </a:endParaRPr>
          </a:p>
        </p:txBody>
      </p:sp>
      <p:sp>
        <p:nvSpPr>
          <p:cNvPr id="528" name="Google Shape;528;g28c69e72d9d_0_4"/>
          <p:cNvSpPr txBox="1"/>
          <p:nvPr/>
        </p:nvSpPr>
        <p:spPr>
          <a:xfrm>
            <a:off x="964810" y="3329625"/>
            <a:ext cx="6405300" cy="400200"/>
          </a:xfrm>
          <a:prstGeom prst="rect">
            <a:avLst/>
          </a:prstGeom>
          <a:solidFill>
            <a:srgbClr val="D0E0E3"/>
          </a:solid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Clr>
                <a:srgbClr val="000000"/>
              </a:buClr>
              <a:buSzPts val="1100"/>
              <a:buFont typeface="Arial"/>
              <a:buNone/>
            </a:pPr>
            <a:r>
              <a:rPr i="1" lang="fr-FR">
                <a:solidFill>
                  <a:srgbClr val="000000"/>
                </a:solidFill>
                <a:highlight>
                  <a:srgbClr val="E7E6E6"/>
                </a:highlight>
                <a:latin typeface="Roboto Mono"/>
                <a:ea typeface="Roboto Mono"/>
                <a:cs typeface="Roboto Mono"/>
                <a:sym typeface="Roboto Mono"/>
              </a:rPr>
              <a:t>autosubmit </a:t>
            </a:r>
            <a:r>
              <a:rPr b="1" i="1" lang="fr-FR">
                <a:solidFill>
                  <a:srgbClr val="000000"/>
                </a:solidFill>
                <a:highlight>
                  <a:srgbClr val="E7E6E6"/>
                </a:highlight>
                <a:latin typeface="Roboto Mono"/>
                <a:ea typeface="Roboto Mono"/>
                <a:cs typeface="Roboto Mono"/>
                <a:sym typeface="Roboto Mono"/>
              </a:rPr>
              <a:t>expid</a:t>
            </a:r>
            <a:r>
              <a:rPr i="1" lang="fr-FR">
                <a:solidFill>
                  <a:srgbClr val="000000"/>
                </a:solidFill>
                <a:highlight>
                  <a:srgbClr val="E7E6E6"/>
                </a:highlight>
                <a:latin typeface="Roboto Mono"/>
                <a:ea typeface="Roboto Mono"/>
                <a:cs typeface="Roboto Mono"/>
                <a:sym typeface="Roboto Mono"/>
              </a:rPr>
              <a:t> -H "</a:t>
            </a:r>
            <a:r>
              <a:rPr i="1" lang="fr-FR">
                <a:highlight>
                  <a:srgbClr val="E7E6E6"/>
                </a:highlight>
                <a:latin typeface="Roboto Mono"/>
                <a:ea typeface="Roboto Mono"/>
                <a:cs typeface="Roboto Mono"/>
                <a:sym typeface="Roboto Mono"/>
              </a:rPr>
              <a:t>local</a:t>
            </a:r>
            <a:r>
              <a:rPr i="1" lang="fr-FR">
                <a:solidFill>
                  <a:srgbClr val="000000"/>
                </a:solidFill>
                <a:highlight>
                  <a:srgbClr val="E7E6E6"/>
                </a:highlight>
                <a:latin typeface="Roboto Mono"/>
                <a:ea typeface="Roboto Mono"/>
                <a:cs typeface="Roboto Mono"/>
                <a:sym typeface="Roboto Mono"/>
              </a:rPr>
              <a:t>" </a:t>
            </a:r>
            <a:r>
              <a:rPr i="1" lang="fr-FR">
                <a:highlight>
                  <a:srgbClr val="E7E6E6"/>
                </a:highlight>
                <a:latin typeface="Roboto Mono"/>
                <a:ea typeface="Roboto Mono"/>
                <a:cs typeface="Roboto Mono"/>
                <a:sym typeface="Roboto Mono"/>
              </a:rPr>
              <a:t>-</a:t>
            </a:r>
            <a:r>
              <a:rPr i="1" lang="fr-FR">
                <a:solidFill>
                  <a:srgbClr val="000000"/>
                </a:solidFill>
                <a:highlight>
                  <a:srgbClr val="E7E6E6"/>
                </a:highlight>
                <a:latin typeface="Roboto Mono"/>
                <a:ea typeface="Roboto Mono"/>
                <a:cs typeface="Roboto Mono"/>
                <a:sym typeface="Roboto Mono"/>
              </a:rPr>
              <a:t>d "</a:t>
            </a:r>
            <a:r>
              <a:rPr i="1" lang="fr-FR">
                <a:highlight>
                  <a:srgbClr val="E7E6E6"/>
                </a:highlight>
                <a:latin typeface="Roboto Mono"/>
                <a:ea typeface="Roboto Mono"/>
                <a:cs typeface="Roboto Mono"/>
                <a:sym typeface="Roboto Mono"/>
              </a:rPr>
              <a:t>Minimal</a:t>
            </a:r>
            <a:r>
              <a:rPr i="1" lang="fr-FR">
                <a:solidFill>
                  <a:srgbClr val="000000"/>
                </a:solidFill>
                <a:highlight>
                  <a:srgbClr val="E7E6E6"/>
                </a:highlight>
                <a:latin typeface="Roboto Mono"/>
                <a:ea typeface="Roboto Mono"/>
                <a:cs typeface="Roboto Mono"/>
                <a:sym typeface="Roboto Mono"/>
              </a:rPr>
              <a:t>" -min</a:t>
            </a:r>
            <a:endParaRPr sz="1800"/>
          </a:p>
        </p:txBody>
      </p:sp>
      <p:sp>
        <p:nvSpPr>
          <p:cNvPr id="529" name="Google Shape;529;g28c69e72d9d_0_4"/>
          <p:cNvSpPr txBox="1"/>
          <p:nvPr/>
        </p:nvSpPr>
        <p:spPr>
          <a:xfrm>
            <a:off x="954963" y="4381375"/>
            <a:ext cx="6405300" cy="400200"/>
          </a:xfrm>
          <a:prstGeom prst="rect">
            <a:avLst/>
          </a:prstGeom>
          <a:solidFill>
            <a:srgbClr val="D0E0E3"/>
          </a:solid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Clr>
                <a:srgbClr val="000000"/>
              </a:buClr>
              <a:buSzPts val="1100"/>
              <a:buFont typeface="Arial"/>
              <a:buNone/>
            </a:pPr>
            <a:r>
              <a:rPr i="1" lang="fr-FR">
                <a:solidFill>
                  <a:srgbClr val="000000"/>
                </a:solidFill>
                <a:highlight>
                  <a:srgbClr val="E7E6E6"/>
                </a:highlight>
                <a:latin typeface="Roboto Mono"/>
                <a:ea typeface="Roboto Mono"/>
                <a:cs typeface="Roboto Mono"/>
                <a:sym typeface="Roboto Mono"/>
              </a:rPr>
              <a:t>autosubmit </a:t>
            </a:r>
            <a:r>
              <a:rPr b="1" i="1" lang="fr-FR">
                <a:solidFill>
                  <a:srgbClr val="000000"/>
                </a:solidFill>
                <a:highlight>
                  <a:srgbClr val="E7E6E6"/>
                </a:highlight>
                <a:latin typeface="Roboto Mono"/>
                <a:ea typeface="Roboto Mono"/>
                <a:cs typeface="Roboto Mono"/>
                <a:sym typeface="Roboto Mono"/>
              </a:rPr>
              <a:t>expid</a:t>
            </a:r>
            <a:r>
              <a:rPr i="1" lang="fr-FR">
                <a:solidFill>
                  <a:srgbClr val="000000"/>
                </a:solidFill>
                <a:highlight>
                  <a:srgbClr val="E7E6E6"/>
                </a:highlight>
                <a:latin typeface="Roboto Mono"/>
                <a:ea typeface="Roboto Mono"/>
                <a:cs typeface="Roboto Mono"/>
                <a:sym typeface="Roboto Mono"/>
              </a:rPr>
              <a:t> -H "</a:t>
            </a:r>
            <a:r>
              <a:rPr i="1" lang="fr-FR">
                <a:highlight>
                  <a:srgbClr val="E7E6E6"/>
                </a:highlight>
                <a:latin typeface="Roboto Mono"/>
                <a:ea typeface="Roboto Mono"/>
                <a:cs typeface="Roboto Mono"/>
                <a:sym typeface="Roboto Mono"/>
              </a:rPr>
              <a:t>local</a:t>
            </a:r>
            <a:r>
              <a:rPr i="1" lang="fr-FR">
                <a:solidFill>
                  <a:srgbClr val="000000"/>
                </a:solidFill>
                <a:highlight>
                  <a:srgbClr val="E7E6E6"/>
                </a:highlight>
                <a:latin typeface="Roboto Mono"/>
                <a:ea typeface="Roboto Mono"/>
                <a:cs typeface="Roboto Mono"/>
                <a:sym typeface="Roboto Mono"/>
              </a:rPr>
              <a:t>" -d "</a:t>
            </a:r>
            <a:r>
              <a:rPr i="1" lang="fr-FR">
                <a:highlight>
                  <a:srgbClr val="E7E6E6"/>
                </a:highlight>
                <a:latin typeface="Roboto Mono"/>
                <a:ea typeface="Roboto Mono"/>
                <a:cs typeface="Roboto Mono"/>
                <a:sym typeface="Roboto Mono"/>
              </a:rPr>
              <a:t>Copy a00x</a:t>
            </a:r>
            <a:r>
              <a:rPr i="1" lang="fr-FR">
                <a:solidFill>
                  <a:srgbClr val="000000"/>
                </a:solidFill>
                <a:highlight>
                  <a:srgbClr val="E7E6E6"/>
                </a:highlight>
                <a:latin typeface="Roboto Mono"/>
                <a:ea typeface="Roboto Mono"/>
                <a:cs typeface="Roboto Mono"/>
                <a:sym typeface="Roboto Mono"/>
              </a:rPr>
              <a:t>" --copy a00x</a:t>
            </a:r>
            <a:endParaRPr sz="1800"/>
          </a:p>
        </p:txBody>
      </p:sp>
      <p:sp>
        <p:nvSpPr>
          <p:cNvPr id="530" name="Google Shape;530;g28c69e72d9d_0_4"/>
          <p:cNvSpPr txBox="1"/>
          <p:nvPr/>
        </p:nvSpPr>
        <p:spPr>
          <a:xfrm>
            <a:off x="442632" y="2853576"/>
            <a:ext cx="7255200" cy="4617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1000"/>
              </a:spcBef>
              <a:spcAft>
                <a:spcPts val="0"/>
              </a:spcAft>
              <a:buClr>
                <a:srgbClr val="000000"/>
              </a:buClr>
              <a:buSzPts val="2000"/>
              <a:buFont typeface="Calibri"/>
              <a:buChar char="●"/>
            </a:pPr>
            <a:r>
              <a:rPr b="1" lang="fr-FR" sz="2000">
                <a:solidFill>
                  <a:srgbClr val="000000"/>
                </a:solidFill>
                <a:latin typeface="Calibri"/>
                <a:ea typeface="Calibri"/>
                <a:cs typeface="Calibri"/>
                <a:sym typeface="Calibri"/>
                <a:extLst>
                  <a:ext uri="http://customooxmlschemas.google.com/">
                    <go:slidesCustomData xmlns:go="http://customooxmlschemas.google.com/" textRoundtripDataId="9"/>
                  </a:ext>
                </a:extLst>
              </a:rPr>
              <a:t>To generate a new experiment using minimal / custom conf</a:t>
            </a:r>
            <a:endParaRPr b="1" sz="2000">
              <a:solidFill>
                <a:srgbClr val="000000"/>
              </a:solidFill>
              <a:latin typeface="Calibri"/>
              <a:ea typeface="Calibri"/>
              <a:cs typeface="Calibri"/>
              <a:sym typeface="Calibri"/>
            </a:endParaRPr>
          </a:p>
        </p:txBody>
      </p:sp>
      <p:sp>
        <p:nvSpPr>
          <p:cNvPr id="531" name="Google Shape;531;g28c69e72d9d_0_4"/>
          <p:cNvSpPr txBox="1"/>
          <p:nvPr/>
        </p:nvSpPr>
        <p:spPr>
          <a:xfrm>
            <a:off x="9836400" y="5682406"/>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1. CREATE</a:t>
            </a:r>
            <a:endParaRPr b="1" sz="2000">
              <a:latin typeface="Calibri"/>
              <a:ea typeface="Calibri"/>
              <a:cs typeface="Calibri"/>
              <a:sym typeface="Calibri"/>
            </a:endParaRPr>
          </a:p>
        </p:txBody>
      </p:sp>
      <p:pic>
        <p:nvPicPr>
          <p:cNvPr id="532" name="Google Shape;532;g28c69e72d9d_0_4"/>
          <p:cNvPicPr preferRelativeResize="0"/>
          <p:nvPr/>
        </p:nvPicPr>
        <p:blipFill>
          <a:blip r:embed="rId3">
            <a:alphaModFix/>
          </a:blip>
          <a:stretch>
            <a:fillRect/>
          </a:stretch>
        </p:blipFill>
        <p:spPr>
          <a:xfrm>
            <a:off x="7558912" y="2809738"/>
            <a:ext cx="4190451" cy="1589750"/>
          </a:xfrm>
          <a:prstGeom prst="rect">
            <a:avLst/>
          </a:prstGeom>
          <a:noFill/>
          <a:ln>
            <a:noFill/>
          </a:ln>
        </p:spPr>
      </p:pic>
      <p:sp>
        <p:nvSpPr>
          <p:cNvPr id="533" name="Google Shape;533;g28c69e72d9d_0_4"/>
          <p:cNvSpPr txBox="1"/>
          <p:nvPr/>
        </p:nvSpPr>
        <p:spPr>
          <a:xfrm>
            <a:off x="7576638" y="4867463"/>
            <a:ext cx="415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Calibri"/>
                <a:ea typeface="Calibri"/>
                <a:cs typeface="Calibri"/>
                <a:sym typeface="Calibri"/>
              </a:rPr>
              <a:t>In this example, </a:t>
            </a:r>
            <a:r>
              <a:rPr b="1" lang="fr-FR">
                <a:latin typeface="Calibri"/>
                <a:ea typeface="Calibri"/>
                <a:cs typeface="Calibri"/>
                <a:sym typeface="Calibri"/>
              </a:rPr>
              <a:t>a007</a:t>
            </a:r>
            <a:r>
              <a:rPr lang="fr-FR">
                <a:latin typeface="Calibri"/>
                <a:ea typeface="Calibri"/>
                <a:cs typeface="Calibri"/>
                <a:sym typeface="Calibri"/>
              </a:rPr>
              <a:t> is the </a:t>
            </a:r>
            <a:r>
              <a:rPr b="1" lang="fr-FR">
                <a:latin typeface="Calibri"/>
                <a:ea typeface="Calibri"/>
                <a:cs typeface="Calibri"/>
                <a:sym typeface="Calibri"/>
              </a:rPr>
              <a:t>$expid</a:t>
            </a:r>
            <a:r>
              <a:rPr lang="fr-FR">
                <a:latin typeface="Calibri"/>
                <a:ea typeface="Calibri"/>
                <a:cs typeface="Calibri"/>
                <a:sym typeface="Calibri"/>
              </a:rPr>
              <a:t> created</a:t>
            </a:r>
            <a:endParaRPr>
              <a:latin typeface="Calibri"/>
              <a:ea typeface="Calibri"/>
              <a:cs typeface="Calibri"/>
              <a:sym typeface="Calibri"/>
            </a:endParaRPr>
          </a:p>
        </p:txBody>
      </p:sp>
      <p:sp>
        <p:nvSpPr>
          <p:cNvPr id="534" name="Google Shape;534;g28c69e72d9d_0_4"/>
          <p:cNvSpPr/>
          <p:nvPr/>
        </p:nvSpPr>
        <p:spPr>
          <a:xfrm>
            <a:off x="9935013" y="3313425"/>
            <a:ext cx="351900" cy="2136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8c69e72d9d_0_4"/>
          <p:cNvSpPr/>
          <p:nvPr/>
        </p:nvSpPr>
        <p:spPr>
          <a:xfrm>
            <a:off x="8189038" y="3931000"/>
            <a:ext cx="351900" cy="2136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8c69e72d9d_0_4"/>
          <p:cNvSpPr txBox="1"/>
          <p:nvPr/>
        </p:nvSpPr>
        <p:spPr>
          <a:xfrm>
            <a:off x="954963" y="5097400"/>
            <a:ext cx="6405300" cy="5850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fr-FR" sz="1300">
                <a:solidFill>
                  <a:srgbClr val="000000"/>
                </a:solidFill>
                <a:latin typeface="Roboto Mono"/>
                <a:ea typeface="Roboto Mono"/>
                <a:cs typeface="Roboto Mono"/>
                <a:sym typeface="Roboto Mono"/>
              </a:rPr>
              <a:t>Expected output:</a:t>
            </a:r>
            <a:endParaRPr b="1" sz="1300">
              <a:solidFill>
                <a:srgbClr val="000000"/>
              </a:solidFill>
              <a:latin typeface="Roboto Mono"/>
              <a:ea typeface="Roboto Mono"/>
              <a:cs typeface="Roboto Mono"/>
              <a:sym typeface="Roboto Mono"/>
            </a:endParaRPr>
          </a:p>
          <a:p>
            <a:pPr indent="0" lvl="0" marL="0" rtl="0" algn="l">
              <a:lnSpc>
                <a:spcPct val="115000"/>
              </a:lnSpc>
              <a:spcBef>
                <a:spcPts val="0"/>
              </a:spcBef>
              <a:spcAft>
                <a:spcPts val="0"/>
              </a:spcAft>
              <a:buClr>
                <a:srgbClr val="000000"/>
              </a:buClr>
              <a:buSzPts val="1100"/>
              <a:buFont typeface="Arial"/>
              <a:buNone/>
            </a:pPr>
            <a:r>
              <a:rPr lang="fr-FR" sz="1300">
                <a:solidFill>
                  <a:srgbClr val="000000"/>
                </a:solidFill>
                <a:latin typeface="Roboto Mono"/>
                <a:ea typeface="Roboto Mono"/>
                <a:cs typeface="Roboto Mono"/>
                <a:sym typeface="Roboto Mono"/>
              </a:rPr>
              <a:t>The new experiment "</a:t>
            </a:r>
            <a:r>
              <a:rPr b="1" lang="fr-FR" sz="1300">
                <a:solidFill>
                  <a:srgbClr val="000000"/>
                </a:solidFill>
                <a:latin typeface="Roboto Mono"/>
                <a:ea typeface="Roboto Mono"/>
                <a:cs typeface="Roboto Mono"/>
                <a:sym typeface="Roboto Mono"/>
              </a:rPr>
              <a:t>$expid</a:t>
            </a:r>
            <a:r>
              <a:rPr lang="fr-FR" sz="1300">
                <a:solidFill>
                  <a:srgbClr val="000000"/>
                </a:solidFill>
                <a:latin typeface="Roboto Mono"/>
                <a:ea typeface="Roboto Mono"/>
                <a:cs typeface="Roboto Mono"/>
                <a:sym typeface="Roboto Mono"/>
              </a:rPr>
              <a:t>" has been registered.</a:t>
            </a:r>
            <a:endParaRPr sz="1200" u="sng">
              <a:latin typeface="Roboto Mono"/>
              <a:ea typeface="Roboto Mono"/>
              <a:cs typeface="Roboto Mono"/>
              <a:sym typeface="Roboto Mono"/>
            </a:endParaRPr>
          </a:p>
        </p:txBody>
      </p:sp>
      <p:sp>
        <p:nvSpPr>
          <p:cNvPr id="537" name="Google Shape;537;g28c69e72d9d_0_4"/>
          <p:cNvSpPr txBox="1"/>
          <p:nvPr/>
        </p:nvSpPr>
        <p:spPr>
          <a:xfrm>
            <a:off x="-11250" y="641455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4"/>
              </a:rPr>
              <a:t>https://autosubmit.readthedocs.io/en/master/userguide/create/index.html#create-new-experiment</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28b63dc4c83_0_228"/>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
        <p:nvSpPr>
          <p:cNvPr id="543" name="Google Shape;543;g28b63dc4c83_0_228"/>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Basic Usage - Configuration</a:t>
            </a:r>
            <a:endParaRPr b="1"/>
          </a:p>
        </p:txBody>
      </p:sp>
      <p:sp>
        <p:nvSpPr>
          <p:cNvPr id="544" name="Google Shape;544;g28b63dc4c83_0_228"/>
          <p:cNvSpPr txBox="1"/>
          <p:nvPr/>
        </p:nvSpPr>
        <p:spPr>
          <a:xfrm>
            <a:off x="141750" y="1896750"/>
            <a:ext cx="4384200" cy="45252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FR" sz="1200" u="sng">
                <a:solidFill>
                  <a:srgbClr val="666666"/>
                </a:solidFill>
                <a:latin typeface="Roboto Mono"/>
                <a:ea typeface="Roboto Mono"/>
                <a:cs typeface="Roboto Mono"/>
                <a:sym typeface="Roboto Mono"/>
              </a:rPr>
              <a:t># FILE: $expid/conf/minimal.yml (-min)</a:t>
            </a:r>
            <a:endParaRPr b="1" sz="1200" u="sng">
              <a:solidFill>
                <a:srgbClr val="666666"/>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CONFIG</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AUTOSUBMIT_VERSION: “4.x.x”</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DEFAULT</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EXPID: </a:t>
            </a:r>
            <a:r>
              <a:rPr b="1" lang="fr-FR" sz="1200">
                <a:latin typeface="Roboto Mono"/>
                <a:ea typeface="Roboto Mono"/>
                <a:cs typeface="Roboto Mono"/>
                <a:sym typeface="Roboto Mono"/>
              </a:rPr>
              <a:t>$expid</a:t>
            </a:r>
            <a:r>
              <a:rPr lang="fr-FR" sz="1200">
                <a:solidFill>
                  <a:srgbClr val="CC0000"/>
                </a:solidFill>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From `autosubmit expid`</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HPCARCH: “</a:t>
            </a:r>
            <a:r>
              <a:rPr b="1" lang="fr-FR" sz="1200">
                <a:latin typeface="Roboto Mono"/>
                <a:ea typeface="Roboto Mono"/>
                <a:cs typeface="Roboto Mono"/>
                <a:sym typeface="Roboto Mono"/>
              </a:rPr>
              <a:t>local</a:t>
            </a:r>
            <a:r>
              <a:rPr lang="fr-FR" sz="1200">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-H “local”</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extLst>
                  <a:ext uri="http://customooxmlschemas.google.com/">
                    <go:slidesCustomData xmlns:go="http://customooxmlschemas.google.com/" textRoundtripDataId="10"/>
                  </a:ext>
                </a:extLst>
              </a:rPr>
              <a:t>  CUSTOM_CONFIG: “</a:t>
            </a:r>
            <a:r>
              <a:rPr b="1" lang="fr-FR" sz="1200">
                <a:latin typeface="Roboto Mono"/>
                <a:ea typeface="Roboto Mono"/>
                <a:cs typeface="Roboto Mono"/>
                <a:sym typeface="Roboto Mono"/>
                <a:extLst>
                  <a:ext uri="http://customooxmlschemas.google.com/">
                    <go:slidesCustomData xmlns:go="http://customooxmlschemas.google.com/" textRoundtripDataId="11"/>
                  </a:ext>
                </a:extLst>
              </a:rPr>
              <a:t>%PROJDIR%/</a:t>
            </a:r>
            <a:r>
              <a:rPr lang="fr-FR" sz="1200">
                <a:latin typeface="Roboto Mono"/>
                <a:ea typeface="Roboto Mono"/>
                <a:cs typeface="Roboto Mono"/>
                <a:sym typeface="Roboto Mono"/>
                <a:extLst>
                  <a:ext uri="http://customooxmlschemas.google.com/">
                    <go:slidesCustomData xmlns:go="http://customooxmlschemas.google.com/" textRoundtripDataId="12"/>
                  </a:ext>
                </a:extLst>
              </a:rPr>
              <a:t>”</a:t>
            </a:r>
            <a:r>
              <a:rPr lang="fr-FR" sz="1200">
                <a:solidFill>
                  <a:srgbClr val="CC0000"/>
                </a:solidFill>
                <a:latin typeface="Roboto Mono"/>
                <a:ea typeface="Roboto Mono"/>
                <a:cs typeface="Roboto Mono"/>
                <a:sym typeface="Roboto Mono"/>
                <a:extLst>
                  <a:ext uri="http://customooxmlschemas.google.com/">
                    <go:slidesCustomData xmlns:go="http://customooxmlschemas.google.com/" textRoundtripDataId="13"/>
                  </a:ext>
                </a:extLst>
              </a:rPr>
              <a:t> </a:t>
            </a:r>
            <a:r>
              <a:rPr b="1" lang="fr-FR" sz="1200">
                <a:solidFill>
                  <a:srgbClr val="FF00FF"/>
                </a:solidFill>
                <a:latin typeface="Roboto Mono"/>
                <a:ea typeface="Roboto Mono"/>
                <a:cs typeface="Roboto Mono"/>
                <a:sym typeface="Roboto Mono"/>
                <a:extLst>
                  <a:ext uri="http://customooxmlschemas.google.com/">
                    <go:slidesCustomData xmlns:go="http://customooxmlschemas.google.com/" textRoundtripDataId="14"/>
                  </a:ext>
                </a:extLst>
              </a:rPr>
              <a:t># Other files?</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PROJECT</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PROJECT_TYPE: “</a:t>
            </a:r>
            <a:r>
              <a:rPr b="1" lang="fr-FR" sz="1200">
                <a:latin typeface="Roboto Mono"/>
                <a:ea typeface="Roboto Mono"/>
                <a:cs typeface="Roboto Mono"/>
                <a:sym typeface="Roboto Mono"/>
              </a:rPr>
              <a:t>git</a:t>
            </a:r>
            <a:r>
              <a:rPr lang="fr-FR" sz="1200">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or local, svn</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PROJECT_DESTINATION: “”</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b="1" lang="fr-FR" sz="1200">
                <a:latin typeface="Roboto Mono"/>
                <a:ea typeface="Roboto Mono"/>
                <a:cs typeface="Roboto Mono"/>
                <a:sym typeface="Roboto Mono"/>
              </a:rPr>
              <a:t>GIT</a:t>
            </a:r>
            <a:r>
              <a:rPr lang="fr-FR" sz="1200">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Because PROJECT_TYPE is “git”</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PROJECT_ORIGIN: “</a:t>
            </a:r>
            <a:r>
              <a:rPr b="1" lang="fr-FR" sz="1200">
                <a:latin typeface="Roboto Mono"/>
                <a:ea typeface="Roboto Mono"/>
                <a:cs typeface="Roboto Mono"/>
                <a:sym typeface="Roboto Mono"/>
              </a:rPr>
              <a:t>https://gitlab.bsc.es/…</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PROJECT_BRANCH: “v1.2.3”</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PROJECT_COMMIT: “123456…”</a:t>
            </a:r>
            <a:endParaRPr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extLst>
                  <a:ext uri="http://customooxmlschemas.google.com/">
                    <go:slidesCustomData xmlns:go="http://customooxmlschemas.google.com/" textRoundtripDataId="15"/>
                  </a:ext>
                </a:extLst>
              </a:rPr>
              <a:t>  PROJECT_SUBMODULES: “”</a:t>
            </a:r>
            <a:endParaRPr sz="1200">
              <a:latin typeface="Roboto Mono"/>
              <a:ea typeface="Roboto Mono"/>
              <a:cs typeface="Roboto Mono"/>
              <a:sym typeface="Roboto Mono"/>
              <a:extLst>
                <a:ext uri="http://customooxmlschemas.google.com/">
                  <go:slidesCustomData xmlns:go="http://customooxmlschemas.google.com/" textRoundtripDataId="16"/>
                </a:ext>
              </a:extLst>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extLst>
                  <a:ext uri="http://customooxmlschemas.google.com/">
                    <go:slidesCustomData xmlns:go="http://customooxmlschemas.google.com/" textRoundtripDataId="17"/>
                  </a:ext>
                </a:extLst>
              </a:rPr>
              <a:t>  FETCH_SINGLE_BRANCH: True</a:t>
            </a:r>
            <a:endParaRPr sz="1200">
              <a:latin typeface="Roboto Mono"/>
              <a:ea typeface="Roboto Mono"/>
              <a:cs typeface="Roboto Mono"/>
              <a:sym typeface="Roboto Mono"/>
            </a:endParaRPr>
          </a:p>
        </p:txBody>
      </p:sp>
      <p:sp>
        <p:nvSpPr>
          <p:cNvPr id="545" name="Google Shape;545;g28b63dc4c83_0_228"/>
          <p:cNvSpPr txBox="1"/>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FR"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
        <p:nvSpPr>
          <p:cNvPr id="546" name="Google Shape;546;g28b63dc4c83_0_228"/>
          <p:cNvSpPr txBox="1"/>
          <p:nvPr/>
        </p:nvSpPr>
        <p:spPr>
          <a:xfrm>
            <a:off x="9836400" y="5666298"/>
            <a:ext cx="1879200" cy="4926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latin typeface="Calibri"/>
                <a:ea typeface="Calibri"/>
                <a:cs typeface="Calibri"/>
                <a:sym typeface="Calibri"/>
              </a:rPr>
              <a:t>2. CONFIGURE</a:t>
            </a:r>
            <a:endParaRPr b="1" sz="2000">
              <a:latin typeface="Calibri"/>
              <a:ea typeface="Calibri"/>
              <a:cs typeface="Calibri"/>
              <a:sym typeface="Calibri"/>
            </a:endParaRPr>
          </a:p>
        </p:txBody>
      </p:sp>
      <p:sp>
        <p:nvSpPr>
          <p:cNvPr id="547" name="Google Shape;547;g28b63dc4c83_0_228"/>
          <p:cNvSpPr txBox="1"/>
          <p:nvPr/>
        </p:nvSpPr>
        <p:spPr>
          <a:xfrm>
            <a:off x="4640950" y="1901614"/>
            <a:ext cx="3719700" cy="42483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FR" sz="1200" u="sng">
                <a:solidFill>
                  <a:srgbClr val="666666"/>
                </a:solidFill>
                <a:latin typeface="Roboto Mono"/>
                <a:ea typeface="Roboto Mono"/>
                <a:cs typeface="Roboto Mono"/>
                <a:sym typeface="Roboto Mono"/>
              </a:rPr>
              <a:t># FILE: </a:t>
            </a:r>
            <a:r>
              <a:rPr b="1" lang="fr-FR" sz="1200" u="sng">
                <a:solidFill>
                  <a:srgbClr val="000000"/>
                </a:solidFill>
                <a:latin typeface="Roboto Mono"/>
                <a:ea typeface="Roboto Mono"/>
                <a:cs typeface="Roboto Mono"/>
                <a:sym typeface="Roboto Mono"/>
              </a:rPr>
              <a:t>%PROJDIR%</a:t>
            </a:r>
            <a:r>
              <a:rPr b="1" lang="fr-FR" sz="1200" u="sng">
                <a:solidFill>
                  <a:srgbClr val="666666"/>
                </a:solidFill>
                <a:latin typeface="Roboto Mono"/>
                <a:ea typeface="Roboto Mono"/>
                <a:cs typeface="Roboto Mono"/>
                <a:sym typeface="Roboto Mono"/>
              </a:rPr>
              <a:t>/config.yml</a:t>
            </a:r>
            <a:endParaRPr b="1" sz="1200" u="sng">
              <a:solidFill>
                <a:srgbClr val="666666"/>
              </a:solidFill>
              <a:latin typeface="Roboto Mono"/>
              <a:ea typeface="Roboto Mono"/>
              <a:cs typeface="Roboto Mono"/>
              <a:sym typeface="Roboto Mono"/>
            </a:endParaRPr>
          </a:p>
          <a:p>
            <a:pPr indent="0" lvl="0" marL="0" rtl="0" algn="l">
              <a:lnSpc>
                <a:spcPct val="150000"/>
              </a:lnSpc>
              <a:spcBef>
                <a:spcPts val="0"/>
              </a:spcBef>
              <a:spcAft>
                <a:spcPts val="0"/>
              </a:spcAft>
              <a:buNone/>
            </a:pPr>
            <a:r>
              <a:rPr b="1" lang="fr-FR" sz="1200">
                <a:latin typeface="Roboto Mono"/>
                <a:ea typeface="Roboto Mono"/>
                <a:cs typeface="Roboto Mono"/>
                <a:sym typeface="Roboto Mono"/>
              </a:rPr>
              <a:t>EXPERIMENT</a:t>
            </a:r>
            <a:r>
              <a:rPr lang="fr-FR" sz="1200">
                <a:latin typeface="Roboto Mono"/>
                <a:ea typeface="Roboto Mono"/>
                <a:cs typeface="Roboto Mono"/>
                <a:sym typeface="Roboto Mono"/>
              </a:rPr>
              <a:t>:</a:t>
            </a:r>
            <a:r>
              <a:rPr b="1" lang="fr-FR" sz="1200">
                <a:solidFill>
                  <a:srgbClr val="CC0000"/>
                </a:solidFill>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dates, members, chunks</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DATELIST: </a:t>
            </a:r>
            <a:r>
              <a:rPr b="1" lang="fr-FR" sz="1200">
                <a:latin typeface="Roboto Mono"/>
                <a:ea typeface="Roboto Mono"/>
                <a:cs typeface="Roboto Mono"/>
                <a:sym typeface="Roboto Mono"/>
              </a:rPr>
              <a:t>20000101</a:t>
            </a:r>
            <a:endParaRPr b="1" sz="1200">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latin typeface="Roboto Mono"/>
                <a:ea typeface="Roboto Mono"/>
                <a:cs typeface="Roboto Mono"/>
                <a:sym typeface="Roboto Mono"/>
              </a:rPr>
              <a:t>  NUMCHUNKS: </a:t>
            </a:r>
            <a:r>
              <a:rPr b="1" lang="fr-FR" sz="1200">
                <a:latin typeface="Roboto Mono"/>
                <a:ea typeface="Roboto Mono"/>
                <a:cs typeface="Roboto Mono"/>
                <a:sym typeface="Roboto Mono"/>
              </a:rPr>
              <a:t>1</a:t>
            </a:r>
            <a:endParaRPr b="1"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MEMBERS: "</a:t>
            </a:r>
            <a:r>
              <a:rPr b="1" lang="fr-FR" sz="1200">
                <a:latin typeface="Roboto Mono"/>
                <a:ea typeface="Roboto Mono"/>
                <a:cs typeface="Roboto Mono"/>
                <a:sym typeface="Roboto Mono"/>
              </a:rPr>
              <a:t>fc0</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b="1" lang="fr-FR" sz="1200">
                <a:latin typeface="Roboto Mono"/>
                <a:ea typeface="Roboto Mono"/>
                <a:cs typeface="Roboto Mono"/>
                <a:sym typeface="Roboto Mono"/>
              </a:rPr>
              <a:t>PLATFORMS</a:t>
            </a:r>
            <a:r>
              <a:rPr lang="fr-FR" sz="1200">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Where the tasks run</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LOCAL:</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TYPE: ps</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HOST: localhost</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USER: “mary.jane”</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 . .</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a:t>
            </a:r>
            <a:r>
              <a:rPr b="1" lang="fr-FR" sz="1200">
                <a:latin typeface="Roboto Mono"/>
                <a:ea typeface="Roboto Mono"/>
                <a:cs typeface="Roboto Mono"/>
                <a:sym typeface="Roboto Mono"/>
              </a:rPr>
              <a:t>lumi</a:t>
            </a:r>
            <a:r>
              <a:rPr lang="fr-FR"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TYPE: slurm</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HOST: “abcde.lumi.csc.fi”</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 .</a:t>
            </a:r>
            <a:endParaRPr sz="1200">
              <a:latin typeface="Roboto Mono"/>
              <a:ea typeface="Roboto Mono"/>
              <a:cs typeface="Roboto Mono"/>
              <a:sym typeface="Roboto Mono"/>
            </a:endParaRPr>
          </a:p>
        </p:txBody>
      </p:sp>
      <p:sp>
        <p:nvSpPr>
          <p:cNvPr id="548" name="Google Shape;548;g28b63dc4c83_0_228"/>
          <p:cNvSpPr txBox="1"/>
          <p:nvPr/>
        </p:nvSpPr>
        <p:spPr>
          <a:xfrm>
            <a:off x="8475656" y="1901595"/>
            <a:ext cx="3535200" cy="3417000"/>
          </a:xfrm>
          <a:prstGeom prst="rect">
            <a:avLst/>
          </a:prstGeom>
          <a:solidFill>
            <a:srgbClr val="D9EAD3"/>
          </a:solid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FR" sz="1200" u="sng">
                <a:solidFill>
                  <a:srgbClr val="666666"/>
                </a:solidFill>
                <a:latin typeface="Roboto Mono"/>
                <a:ea typeface="Roboto Mono"/>
                <a:cs typeface="Roboto Mono"/>
                <a:sym typeface="Roboto Mono"/>
              </a:rPr>
              <a:t># FILE: </a:t>
            </a:r>
            <a:r>
              <a:rPr b="1" lang="fr-FR" sz="1200" u="sng">
                <a:solidFill>
                  <a:srgbClr val="000000"/>
                </a:solidFill>
                <a:latin typeface="Roboto Mono"/>
                <a:ea typeface="Roboto Mono"/>
                <a:cs typeface="Roboto Mono"/>
                <a:sym typeface="Roboto Mono"/>
              </a:rPr>
              <a:t>%PROJDIR%</a:t>
            </a:r>
            <a:r>
              <a:rPr b="1" lang="fr-FR" sz="1200" u="sng">
                <a:solidFill>
                  <a:srgbClr val="666666"/>
                </a:solidFill>
                <a:latin typeface="Roboto Mono"/>
                <a:ea typeface="Roboto Mono"/>
                <a:cs typeface="Roboto Mono"/>
                <a:sym typeface="Roboto Mono"/>
              </a:rPr>
              <a:t>/jobs.yml</a:t>
            </a:r>
            <a:endParaRPr b="1" sz="1200" u="sng">
              <a:solidFill>
                <a:srgbClr val="666666"/>
              </a:solidFill>
              <a:latin typeface="Roboto Mono"/>
              <a:ea typeface="Roboto Mono"/>
              <a:cs typeface="Roboto Mono"/>
              <a:sym typeface="Roboto Mono"/>
            </a:endParaRPr>
          </a:p>
          <a:p>
            <a:pPr indent="0" lvl="0" marL="0" rtl="0" algn="l">
              <a:lnSpc>
                <a:spcPct val="150000"/>
              </a:lnSpc>
              <a:spcBef>
                <a:spcPts val="0"/>
              </a:spcBef>
              <a:spcAft>
                <a:spcPts val="0"/>
              </a:spcAft>
              <a:buNone/>
            </a:pPr>
            <a:r>
              <a:rPr b="1" lang="fr-FR" sz="1200">
                <a:latin typeface="Roboto Mono"/>
                <a:ea typeface="Roboto Mono"/>
                <a:cs typeface="Roboto Mono"/>
                <a:sym typeface="Roboto Mono"/>
              </a:rPr>
              <a:t>JOBS</a:t>
            </a:r>
            <a:r>
              <a:rPr lang="fr-FR" sz="1200">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your workflow tasks</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LOCAL_SETUP:</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FILE: templates/ini.sh</a:t>
            </a:r>
            <a:endParaRPr sz="1200">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latin typeface="Roboto Mono"/>
                <a:ea typeface="Roboto Mono"/>
                <a:cs typeface="Roboto Mono"/>
                <a:sym typeface="Roboto Mono"/>
              </a:rPr>
              <a:t>    PLATFORM: </a:t>
            </a:r>
            <a:r>
              <a:rPr b="1" lang="fr-FR" sz="1200">
                <a:latin typeface="Roboto Mono"/>
                <a:ea typeface="Roboto Mono"/>
                <a:cs typeface="Roboto Mono"/>
                <a:sym typeface="Roboto Mono"/>
              </a:rPr>
              <a:t>LOCAL</a:t>
            </a:r>
            <a:r>
              <a:rPr lang="fr-FR" sz="1200">
                <a:latin typeface="Roboto Mono"/>
                <a:ea typeface="Roboto Mono"/>
                <a:cs typeface="Roboto Mono"/>
                <a:sym typeface="Roboto Mono"/>
              </a:rPr>
              <a:t> </a:t>
            </a:r>
            <a:r>
              <a:rPr b="1" lang="fr-FR" sz="1200">
                <a:solidFill>
                  <a:srgbClr val="CC0000"/>
                </a:solidFill>
                <a:latin typeface="Roboto Mono"/>
                <a:ea typeface="Roboto Mono"/>
                <a:cs typeface="Roboto Mono"/>
                <a:sym typeface="Roboto Mono"/>
              </a:rPr>
              <a:t> </a:t>
            </a:r>
            <a:r>
              <a:rPr b="1" lang="fr-FR" sz="1200">
                <a:solidFill>
                  <a:srgbClr val="FF00FF"/>
                </a:solidFill>
                <a:latin typeface="Roboto Mono"/>
                <a:ea typeface="Roboto Mono"/>
                <a:cs typeface="Roboto Mono"/>
                <a:sym typeface="Roboto Mono"/>
              </a:rPr>
              <a:t># or lumi, etc.</a:t>
            </a:r>
            <a:endParaRPr b="1" sz="1200">
              <a:solidFill>
                <a:srgbClr val="FF00FF"/>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RUNNING: once</a:t>
            </a:r>
            <a:endParaRPr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REMOTE_SETUP:</a:t>
            </a:r>
            <a:endParaRPr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Clr>
                <a:srgbClr val="000000"/>
              </a:buClr>
              <a:buSzPts val="1100"/>
              <a:buFont typeface="Arial"/>
              <a:buNone/>
            </a:pPr>
            <a:r>
              <a:rPr lang="fr-FR" sz="1200">
                <a:solidFill>
                  <a:srgbClr val="000000"/>
                </a:solidFill>
                <a:latin typeface="Roboto Mono"/>
                <a:ea typeface="Roboto Mono"/>
                <a:cs typeface="Roboto Mono"/>
                <a:sym typeface="Roboto Mono"/>
              </a:rPr>
              <a:t>    FILE: templates/sim.sh</a:t>
            </a:r>
            <a:endParaRPr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PLATFORM: </a:t>
            </a:r>
            <a:r>
              <a:rPr b="1" lang="fr-FR" sz="1200">
                <a:solidFill>
                  <a:srgbClr val="000000"/>
                </a:solidFill>
                <a:latin typeface="Roboto Mono"/>
                <a:ea typeface="Roboto Mono"/>
                <a:cs typeface="Roboto Mono"/>
                <a:sym typeface="Roboto Mono"/>
              </a:rPr>
              <a:t>lumi</a:t>
            </a:r>
            <a:endParaRPr b="1"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DEPENDENCIES: REMOTE_SETUP</a:t>
            </a:r>
            <a:endParaRPr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RUNNING: one</a:t>
            </a:r>
            <a:endParaRPr sz="1200">
              <a:solidFill>
                <a:srgbClr val="000000"/>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fr-FR" sz="1200">
                <a:solidFill>
                  <a:srgbClr val="000000"/>
                </a:solidFill>
                <a:latin typeface="Roboto Mono"/>
                <a:ea typeface="Roboto Mono"/>
                <a:cs typeface="Roboto Mono"/>
                <a:sym typeface="Roboto Mono"/>
              </a:rPr>
              <a:t>. . .</a:t>
            </a:r>
            <a:endParaRPr sz="1200">
              <a:solidFill>
                <a:srgbClr val="000000"/>
              </a:solidFill>
              <a:latin typeface="Roboto Mono"/>
              <a:ea typeface="Roboto Mono"/>
              <a:cs typeface="Roboto Mono"/>
              <a:sym typeface="Roboto Mono"/>
            </a:endParaRPr>
          </a:p>
        </p:txBody>
      </p:sp>
      <p:sp>
        <p:nvSpPr>
          <p:cNvPr id="549" name="Google Shape;549;g28b63dc4c83_0_228"/>
          <p:cNvSpPr txBox="1"/>
          <p:nvPr/>
        </p:nvSpPr>
        <p:spPr>
          <a:xfrm>
            <a:off x="-11250" y="6414550"/>
            <a:ext cx="103671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3"/>
              </a:rPr>
              <a:t>https://autosubmit.readthedocs.io/en/master/userguide/configure/index.html</a:t>
            </a:r>
            <a:r>
              <a:rPr lang="fr-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e8880620a0_0_154"/>
          <p:cNvSpPr/>
          <p:nvPr/>
        </p:nvSpPr>
        <p:spPr>
          <a:xfrm>
            <a:off x="809970" y="3055042"/>
            <a:ext cx="10676400" cy="153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6600">
                <a:solidFill>
                  <a:schemeClr val="lt1"/>
                </a:solidFill>
              </a:rPr>
              <a:t>Launching Autosubmit in the EDITO Model Lab</a:t>
            </a:r>
            <a:endParaRPr sz="2800">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g1e8880620a0_0_396"/>
          <p:cNvPicPr preferRelativeResize="0"/>
          <p:nvPr/>
        </p:nvPicPr>
        <p:blipFill>
          <a:blip r:embed="rId3">
            <a:alphaModFix/>
          </a:blip>
          <a:stretch>
            <a:fillRect/>
          </a:stretch>
        </p:blipFill>
        <p:spPr>
          <a:xfrm>
            <a:off x="2084673" y="2272971"/>
            <a:ext cx="8022650" cy="4418769"/>
          </a:xfrm>
          <a:prstGeom prst="rect">
            <a:avLst/>
          </a:prstGeom>
          <a:noFill/>
          <a:ln>
            <a:noFill/>
          </a:ln>
        </p:spPr>
      </p:pic>
      <p:sp>
        <p:nvSpPr>
          <p:cNvPr id="560" name="Google Shape;560;g1e8880620a0_0_396"/>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1.</a:t>
            </a:r>
            <a:r>
              <a:rPr lang="fr-FR" sz="2800">
                <a:solidFill>
                  <a:schemeClr val="dk1"/>
                </a:solidFill>
              </a:rPr>
              <a:t> Log in to EDITO Model Lab and clik on the “Services catalog”</a:t>
            </a:r>
            <a:endParaRPr/>
          </a:p>
        </p:txBody>
      </p:sp>
      <p:sp>
        <p:nvSpPr>
          <p:cNvPr id="561" name="Google Shape;561;g1e8880620a0_0_396"/>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562" name="Google Shape;562;g1e8880620a0_0_396"/>
          <p:cNvCxnSpPr/>
          <p:nvPr/>
        </p:nvCxnSpPr>
        <p:spPr>
          <a:xfrm>
            <a:off x="2508050" y="4108298"/>
            <a:ext cx="4962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1e8880620a0_0_403"/>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2. </a:t>
            </a:r>
            <a:r>
              <a:rPr lang="fr-FR" sz="2800">
                <a:solidFill>
                  <a:schemeClr val="dk1"/>
                </a:solidFill>
              </a:rPr>
              <a:t>Launch “jupyterlab-autosubmit-bsc” service (under “ModelLab”)</a:t>
            </a:r>
            <a:endParaRPr/>
          </a:p>
        </p:txBody>
      </p:sp>
      <p:sp>
        <p:nvSpPr>
          <p:cNvPr id="568" name="Google Shape;568;g1e8880620a0_0_40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pic>
        <p:nvPicPr>
          <p:cNvPr id="569" name="Google Shape;569;g1e8880620a0_0_403"/>
          <p:cNvPicPr preferRelativeResize="0"/>
          <p:nvPr/>
        </p:nvPicPr>
        <p:blipFill>
          <a:blip r:embed="rId3">
            <a:alphaModFix/>
          </a:blip>
          <a:stretch>
            <a:fillRect/>
          </a:stretch>
        </p:blipFill>
        <p:spPr>
          <a:xfrm>
            <a:off x="2084673" y="2272971"/>
            <a:ext cx="8022650" cy="4418769"/>
          </a:xfrm>
          <a:prstGeom prst="rect">
            <a:avLst/>
          </a:prstGeom>
          <a:noFill/>
          <a:ln>
            <a:noFill/>
          </a:ln>
        </p:spPr>
      </p:pic>
      <p:cxnSp>
        <p:nvCxnSpPr>
          <p:cNvPr id="570" name="Google Shape;570;g1e8880620a0_0_403"/>
          <p:cNvCxnSpPr/>
          <p:nvPr/>
        </p:nvCxnSpPr>
        <p:spPr>
          <a:xfrm>
            <a:off x="4363000" y="5705598"/>
            <a:ext cx="496200" cy="0"/>
          </a:xfrm>
          <a:prstGeom prst="straightConnector1">
            <a:avLst/>
          </a:prstGeom>
          <a:noFill/>
          <a:ln cap="flat" cmpd="sng" w="28575">
            <a:solidFill>
              <a:srgbClr val="FF0000"/>
            </a:solidFill>
            <a:prstDash val="solid"/>
            <a:round/>
            <a:headEnd len="med" w="med" type="none"/>
            <a:tailEnd len="med" w="med" type="none"/>
          </a:ln>
        </p:spPr>
      </p:cxnSp>
      <p:cxnSp>
        <p:nvCxnSpPr>
          <p:cNvPr id="571" name="Google Shape;571;g1e8880620a0_0_403"/>
          <p:cNvCxnSpPr/>
          <p:nvPr/>
        </p:nvCxnSpPr>
        <p:spPr>
          <a:xfrm>
            <a:off x="4486975" y="4294198"/>
            <a:ext cx="4962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g1e8880620a0_0_418"/>
          <p:cNvPicPr preferRelativeResize="0"/>
          <p:nvPr/>
        </p:nvPicPr>
        <p:blipFill>
          <a:blip r:embed="rId3">
            <a:alphaModFix/>
          </a:blip>
          <a:stretch>
            <a:fillRect/>
          </a:stretch>
        </p:blipFill>
        <p:spPr>
          <a:xfrm>
            <a:off x="2116026" y="2272990"/>
            <a:ext cx="7991299" cy="4401500"/>
          </a:xfrm>
          <a:prstGeom prst="rect">
            <a:avLst/>
          </a:prstGeom>
          <a:noFill/>
          <a:ln>
            <a:noFill/>
          </a:ln>
        </p:spPr>
      </p:pic>
      <p:sp>
        <p:nvSpPr>
          <p:cNvPr id="577" name="Google Shape;577;g1e8880620a0_0_418"/>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3.</a:t>
            </a:r>
            <a:r>
              <a:rPr lang="fr-FR" sz="2800">
                <a:solidFill>
                  <a:schemeClr val="dk1"/>
                </a:solidFill>
              </a:rPr>
              <a:t> Wait for your service to finish launching (it may take a few minutes)</a:t>
            </a:r>
            <a:endParaRPr/>
          </a:p>
        </p:txBody>
      </p:sp>
      <p:sp>
        <p:nvSpPr>
          <p:cNvPr id="578" name="Google Shape;578;g1e8880620a0_0_418"/>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579" name="Google Shape;579;g1e8880620a0_0_418"/>
          <p:cNvCxnSpPr/>
          <p:nvPr/>
        </p:nvCxnSpPr>
        <p:spPr>
          <a:xfrm>
            <a:off x="4439200" y="4948148"/>
            <a:ext cx="4962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g1e8880620a0_0_429"/>
          <p:cNvPicPr preferRelativeResize="0"/>
          <p:nvPr/>
        </p:nvPicPr>
        <p:blipFill>
          <a:blip r:embed="rId3">
            <a:alphaModFix/>
          </a:blip>
          <a:stretch>
            <a:fillRect/>
          </a:stretch>
        </p:blipFill>
        <p:spPr>
          <a:xfrm>
            <a:off x="2116023" y="2272988"/>
            <a:ext cx="7991299" cy="4401502"/>
          </a:xfrm>
          <a:prstGeom prst="rect">
            <a:avLst/>
          </a:prstGeom>
          <a:noFill/>
          <a:ln>
            <a:noFill/>
          </a:ln>
        </p:spPr>
      </p:pic>
      <p:sp>
        <p:nvSpPr>
          <p:cNvPr id="585" name="Google Shape;585;g1e8880620a0_0_429"/>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4.</a:t>
            </a:r>
            <a:r>
              <a:rPr lang="fr-FR" sz="2800">
                <a:solidFill>
                  <a:schemeClr val="dk1"/>
                </a:solidFill>
              </a:rPr>
              <a:t> Click on “Open” to open the service</a:t>
            </a:r>
            <a:endParaRPr/>
          </a:p>
        </p:txBody>
      </p:sp>
      <p:sp>
        <p:nvSpPr>
          <p:cNvPr id="586" name="Google Shape;586;g1e8880620a0_0_429"/>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587" name="Google Shape;587;g1e8880620a0_0_429"/>
          <p:cNvCxnSpPr/>
          <p:nvPr/>
        </p:nvCxnSpPr>
        <p:spPr>
          <a:xfrm>
            <a:off x="4835000" y="5191748"/>
            <a:ext cx="4962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1e8880620a0_0_447"/>
          <p:cNvSpPr/>
          <p:nvPr/>
        </p:nvSpPr>
        <p:spPr>
          <a:xfrm>
            <a:off x="1267138" y="1180477"/>
            <a:ext cx="7101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5.</a:t>
            </a:r>
            <a:r>
              <a:rPr lang="fr-FR" sz="2800">
                <a:solidFill>
                  <a:schemeClr val="dk1"/>
                </a:solidFill>
              </a:rPr>
              <a:t> If you see this page, you have to get a token</a:t>
            </a:r>
            <a:endParaRPr/>
          </a:p>
        </p:txBody>
      </p:sp>
      <p:sp>
        <p:nvSpPr>
          <p:cNvPr id="593" name="Google Shape;593;g1e8880620a0_0_44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594" name="Google Shape;594;g1e8880620a0_0_447"/>
          <p:cNvCxnSpPr/>
          <p:nvPr/>
        </p:nvCxnSpPr>
        <p:spPr>
          <a:xfrm>
            <a:off x="4835000" y="5191748"/>
            <a:ext cx="496200" cy="0"/>
          </a:xfrm>
          <a:prstGeom prst="straightConnector1">
            <a:avLst/>
          </a:prstGeom>
          <a:noFill/>
          <a:ln cap="flat" cmpd="sng" w="28575">
            <a:solidFill>
              <a:srgbClr val="FF0000"/>
            </a:solidFill>
            <a:prstDash val="solid"/>
            <a:round/>
            <a:headEnd len="med" w="med" type="none"/>
            <a:tailEnd len="med" w="med" type="none"/>
          </a:ln>
        </p:spPr>
      </p:cxnSp>
      <p:pic>
        <p:nvPicPr>
          <p:cNvPr id="595" name="Google Shape;595;g1e8880620a0_0_447"/>
          <p:cNvPicPr preferRelativeResize="0"/>
          <p:nvPr/>
        </p:nvPicPr>
        <p:blipFill>
          <a:blip r:embed="rId3">
            <a:alphaModFix/>
          </a:blip>
          <a:stretch>
            <a:fillRect/>
          </a:stretch>
        </p:blipFill>
        <p:spPr>
          <a:xfrm>
            <a:off x="2116023" y="2273014"/>
            <a:ext cx="7991299" cy="440150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g1e8880620a0_0_440"/>
          <p:cNvPicPr preferRelativeResize="0"/>
          <p:nvPr/>
        </p:nvPicPr>
        <p:blipFill>
          <a:blip r:embed="rId3">
            <a:alphaModFix/>
          </a:blip>
          <a:stretch>
            <a:fillRect/>
          </a:stretch>
        </p:blipFill>
        <p:spPr>
          <a:xfrm>
            <a:off x="2116023" y="2272988"/>
            <a:ext cx="7991299" cy="4401502"/>
          </a:xfrm>
          <a:prstGeom prst="rect">
            <a:avLst/>
          </a:prstGeom>
          <a:noFill/>
          <a:ln>
            <a:noFill/>
          </a:ln>
        </p:spPr>
      </p:pic>
      <p:sp>
        <p:nvSpPr>
          <p:cNvPr id="601" name="Google Shape;601;g1e8880620a0_0_440"/>
          <p:cNvSpPr/>
          <p:nvPr/>
        </p:nvSpPr>
        <p:spPr>
          <a:xfrm>
            <a:off x="1267152" y="1180475"/>
            <a:ext cx="82488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extLst>
                  <a:ext uri="http://customooxmlschemas.google.com/">
                    <go:slidesCustomData xmlns:go="http://customooxmlschemas.google.com/" textRoundtripDataId="18"/>
                  </a:ext>
                </a:extLst>
              </a:rPr>
              <a:t>Step 6.</a:t>
            </a:r>
            <a:r>
              <a:rPr lang="fr-FR" sz="2800">
                <a:solidFill>
                  <a:schemeClr val="dk1"/>
                </a:solidFill>
                <a:extLst>
                  <a:ext uri="http://customooxmlschemas.google.com/">
                    <go:slidesCustomData xmlns:go="http://customooxmlschemas.google.com/" textRoundtripDataId="19"/>
                  </a:ext>
                </a:extLst>
              </a:rPr>
              <a:t> Click on </a:t>
            </a:r>
            <a:r>
              <a:rPr lang="fr-FR" sz="2800">
                <a:solidFill>
                  <a:schemeClr val="dk1"/>
                </a:solidFill>
              </a:rPr>
              <a:t>“Copy the services password” option to copy the Jupyter Lab token.</a:t>
            </a:r>
            <a:endParaRPr/>
          </a:p>
        </p:txBody>
      </p:sp>
      <p:sp>
        <p:nvSpPr>
          <p:cNvPr id="602" name="Google Shape;602;g1e8880620a0_0_44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603" name="Google Shape;603;g1e8880620a0_0_440"/>
          <p:cNvCxnSpPr/>
          <p:nvPr/>
        </p:nvCxnSpPr>
        <p:spPr>
          <a:xfrm>
            <a:off x="4503575" y="4070473"/>
            <a:ext cx="966000" cy="1470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908aca59a5_0_9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pic>
        <p:nvPicPr>
          <p:cNvPr id="123" name="Google Shape;123;g2908aca59a5_0_97"/>
          <p:cNvPicPr preferRelativeResize="0"/>
          <p:nvPr/>
        </p:nvPicPr>
        <p:blipFill rotWithShape="1">
          <a:blip r:embed="rId3">
            <a:alphaModFix/>
          </a:blip>
          <a:srcRect b="71776" l="0" r="0" t="0"/>
          <a:stretch/>
        </p:blipFill>
        <p:spPr>
          <a:xfrm>
            <a:off x="4672624" y="1769700"/>
            <a:ext cx="2384877" cy="777477"/>
          </a:xfrm>
          <a:prstGeom prst="rect">
            <a:avLst/>
          </a:prstGeom>
          <a:noFill/>
          <a:ln>
            <a:noFill/>
          </a:ln>
        </p:spPr>
      </p:pic>
      <p:sp>
        <p:nvSpPr>
          <p:cNvPr id="124" name="Google Shape;124;g2908aca59a5_0_97"/>
          <p:cNvSpPr txBox="1"/>
          <p:nvPr/>
        </p:nvSpPr>
        <p:spPr>
          <a:xfrm>
            <a:off x="2388425" y="3127950"/>
            <a:ext cx="1717500" cy="1453500"/>
          </a:xfrm>
          <a:prstGeom prst="rect">
            <a:avLst/>
          </a:prstGeom>
          <a:solidFill>
            <a:srgbClr val="FCE5CD"/>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600">
                <a:latin typeface="Calibri"/>
                <a:ea typeface="Calibri"/>
                <a:cs typeface="Calibri"/>
                <a:sym typeface="Calibri"/>
              </a:rPr>
              <a:t>Experiment configuration</a:t>
            </a:r>
            <a:endParaRPr sz="1600">
              <a:latin typeface="Calibri"/>
              <a:ea typeface="Calibri"/>
              <a:cs typeface="Calibri"/>
              <a:sym typeface="Calibri"/>
            </a:endParaRPr>
          </a:p>
        </p:txBody>
      </p:sp>
      <p:sp>
        <p:nvSpPr>
          <p:cNvPr id="125" name="Google Shape;125;g2908aca59a5_0_97"/>
          <p:cNvSpPr txBox="1"/>
          <p:nvPr/>
        </p:nvSpPr>
        <p:spPr>
          <a:xfrm>
            <a:off x="4979225" y="3127950"/>
            <a:ext cx="1717500" cy="1453500"/>
          </a:xfrm>
          <a:prstGeom prst="rect">
            <a:avLst/>
          </a:prstGeom>
          <a:solidFill>
            <a:srgbClr val="C9DAF8"/>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600">
                <a:latin typeface="Calibri"/>
                <a:ea typeface="Calibri"/>
                <a:cs typeface="Calibri"/>
                <a:sym typeface="Calibri"/>
              </a:rPr>
              <a:t>Workflow engine</a:t>
            </a:r>
            <a:endParaRPr sz="1600">
              <a:latin typeface="Calibri"/>
              <a:ea typeface="Calibri"/>
              <a:cs typeface="Calibri"/>
              <a:sym typeface="Calibri"/>
            </a:endParaRPr>
          </a:p>
        </p:txBody>
      </p:sp>
      <p:sp>
        <p:nvSpPr>
          <p:cNvPr id="126" name="Google Shape;126;g2908aca59a5_0_97"/>
          <p:cNvSpPr txBox="1"/>
          <p:nvPr/>
        </p:nvSpPr>
        <p:spPr>
          <a:xfrm>
            <a:off x="7570025" y="3127950"/>
            <a:ext cx="1717500" cy="1453500"/>
          </a:xfrm>
          <a:prstGeom prst="rect">
            <a:avLst/>
          </a:prstGeom>
          <a:solidFill>
            <a:srgbClr val="B6D7A8"/>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600">
                <a:latin typeface="Calibri"/>
                <a:ea typeface="Calibri"/>
                <a:cs typeface="Calibri"/>
                <a:sym typeface="Calibri"/>
              </a:rPr>
              <a:t>Workflow monitoring and analysis</a:t>
            </a:r>
            <a:endParaRPr sz="1600">
              <a:latin typeface="Calibri"/>
              <a:ea typeface="Calibri"/>
              <a:cs typeface="Calibri"/>
              <a:sym typeface="Calibri"/>
            </a:endParaRPr>
          </a:p>
        </p:txBody>
      </p:sp>
      <p:sp>
        <p:nvSpPr>
          <p:cNvPr id="127" name="Google Shape;127;g2908aca59a5_0_97"/>
          <p:cNvSpPr txBox="1"/>
          <p:nvPr/>
        </p:nvSpPr>
        <p:spPr>
          <a:xfrm>
            <a:off x="2388425" y="4651950"/>
            <a:ext cx="1717500" cy="863100"/>
          </a:xfrm>
          <a:prstGeom prst="rect">
            <a:avLst/>
          </a:prstGeom>
          <a:solidFill>
            <a:srgbClr val="FCE5C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100">
                <a:latin typeface="Calibri"/>
                <a:ea typeface="Calibri"/>
                <a:cs typeface="Calibri"/>
                <a:sym typeface="Calibri"/>
              </a:rPr>
              <a:t>Workflow definition</a:t>
            </a:r>
            <a:endParaRPr sz="1100">
              <a:latin typeface="Calibri"/>
              <a:ea typeface="Calibri"/>
              <a:cs typeface="Calibri"/>
              <a:sym typeface="Calibri"/>
            </a:endParaRPr>
          </a:p>
          <a:p>
            <a:pPr indent="0" lvl="0" marL="0" rtl="0" algn="ctr">
              <a:spcBef>
                <a:spcPts val="0"/>
              </a:spcBef>
              <a:spcAft>
                <a:spcPts val="0"/>
              </a:spcAft>
              <a:buNone/>
            </a:pPr>
            <a:r>
              <a:rPr lang="fr-FR" sz="1100">
                <a:latin typeface="Calibri"/>
                <a:ea typeface="Calibri"/>
                <a:cs typeface="Calibri"/>
                <a:sym typeface="Calibri"/>
              </a:rPr>
              <a:t>Workflow parametrization</a:t>
            </a:r>
            <a:endParaRPr sz="1100">
              <a:latin typeface="Calibri"/>
              <a:ea typeface="Calibri"/>
              <a:cs typeface="Calibri"/>
              <a:sym typeface="Calibri"/>
            </a:endParaRPr>
          </a:p>
        </p:txBody>
      </p:sp>
      <p:sp>
        <p:nvSpPr>
          <p:cNvPr id="128" name="Google Shape;128;g2908aca59a5_0_97"/>
          <p:cNvSpPr txBox="1"/>
          <p:nvPr/>
        </p:nvSpPr>
        <p:spPr>
          <a:xfrm>
            <a:off x="4979225" y="4651950"/>
            <a:ext cx="1717500" cy="863100"/>
          </a:xfrm>
          <a:prstGeom prst="rect">
            <a:avLst/>
          </a:prstGeom>
          <a:solidFill>
            <a:srgbClr val="C9DAF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100">
                <a:latin typeface="Calibri"/>
                <a:ea typeface="Calibri"/>
                <a:cs typeface="Calibri"/>
                <a:sym typeface="Calibri"/>
              </a:rPr>
              <a:t>Workflow control</a:t>
            </a:r>
            <a:endParaRPr sz="1100">
              <a:latin typeface="Calibri"/>
              <a:ea typeface="Calibri"/>
              <a:cs typeface="Calibri"/>
              <a:sym typeface="Calibri"/>
            </a:endParaRPr>
          </a:p>
          <a:p>
            <a:pPr indent="0" lvl="0" marL="0" rtl="0" algn="ctr">
              <a:spcBef>
                <a:spcPts val="0"/>
              </a:spcBef>
              <a:spcAft>
                <a:spcPts val="0"/>
              </a:spcAft>
              <a:buNone/>
            </a:pPr>
            <a:r>
              <a:rPr lang="fr-FR" sz="1100">
                <a:latin typeface="Calibri"/>
                <a:ea typeface="Calibri"/>
                <a:cs typeface="Calibri"/>
                <a:sym typeface="Calibri"/>
              </a:rPr>
              <a:t>Workflow logging</a:t>
            </a:r>
            <a:endParaRPr sz="1100">
              <a:latin typeface="Calibri"/>
              <a:ea typeface="Calibri"/>
              <a:cs typeface="Calibri"/>
              <a:sym typeface="Calibri"/>
            </a:endParaRPr>
          </a:p>
        </p:txBody>
      </p:sp>
      <p:sp>
        <p:nvSpPr>
          <p:cNvPr id="129" name="Google Shape;129;g2908aca59a5_0_97"/>
          <p:cNvSpPr txBox="1"/>
          <p:nvPr/>
        </p:nvSpPr>
        <p:spPr>
          <a:xfrm>
            <a:off x="7570025" y="4651950"/>
            <a:ext cx="1717500" cy="8631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1100">
                <a:latin typeface="Calibri"/>
                <a:ea typeface="Calibri"/>
                <a:cs typeface="Calibri"/>
                <a:sym typeface="Calibri"/>
              </a:rPr>
              <a:t>Workflow visualization</a:t>
            </a:r>
            <a:endParaRPr sz="1100">
              <a:latin typeface="Calibri"/>
              <a:ea typeface="Calibri"/>
              <a:cs typeface="Calibri"/>
              <a:sym typeface="Calibri"/>
            </a:endParaRPr>
          </a:p>
          <a:p>
            <a:pPr indent="0" lvl="0" marL="0" rtl="0" algn="ctr">
              <a:spcBef>
                <a:spcPts val="0"/>
              </a:spcBef>
              <a:spcAft>
                <a:spcPts val="0"/>
              </a:spcAft>
              <a:buNone/>
            </a:pPr>
            <a:r>
              <a:rPr lang="fr-FR" sz="1100">
                <a:latin typeface="Calibri"/>
                <a:ea typeface="Calibri"/>
                <a:cs typeface="Calibri"/>
                <a:sym typeface="Calibri"/>
              </a:rPr>
              <a:t>Statistics</a:t>
            </a:r>
            <a:endParaRPr sz="1100">
              <a:latin typeface="Calibri"/>
              <a:ea typeface="Calibri"/>
              <a:cs typeface="Calibri"/>
              <a:sym typeface="Calibri"/>
            </a:endParaRPr>
          </a:p>
          <a:p>
            <a:pPr indent="0" lvl="0" marL="0" rtl="0" algn="ctr">
              <a:spcBef>
                <a:spcPts val="0"/>
              </a:spcBef>
              <a:spcAft>
                <a:spcPts val="0"/>
              </a:spcAft>
              <a:buNone/>
            </a:pPr>
            <a:r>
              <a:rPr lang="fr-FR" sz="1100">
                <a:latin typeface="Calibri"/>
                <a:ea typeface="Calibri"/>
                <a:cs typeface="Calibri"/>
                <a:sym typeface="Calibri"/>
              </a:rPr>
              <a:t>Performance metrics</a:t>
            </a:r>
            <a:endParaRPr sz="1100">
              <a:latin typeface="Calibri"/>
              <a:ea typeface="Calibri"/>
              <a:cs typeface="Calibri"/>
              <a:sym typeface="Calibri"/>
            </a:endParaRPr>
          </a:p>
        </p:txBody>
      </p:sp>
      <p:sp>
        <p:nvSpPr>
          <p:cNvPr id="130" name="Google Shape;130;g2908aca59a5_0_97"/>
          <p:cNvSpPr/>
          <p:nvPr/>
        </p:nvSpPr>
        <p:spPr>
          <a:xfrm>
            <a:off x="4183500" y="3655975"/>
            <a:ext cx="723900" cy="429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908aca59a5_0_97"/>
          <p:cNvSpPr/>
          <p:nvPr/>
        </p:nvSpPr>
        <p:spPr>
          <a:xfrm>
            <a:off x="6762032" y="3655975"/>
            <a:ext cx="723900" cy="429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id="608" name="Google Shape;608;g1e8880620a0_0_457"/>
          <p:cNvPicPr preferRelativeResize="0"/>
          <p:nvPr/>
        </p:nvPicPr>
        <p:blipFill>
          <a:blip r:embed="rId3">
            <a:alphaModFix/>
          </a:blip>
          <a:stretch>
            <a:fillRect/>
          </a:stretch>
        </p:blipFill>
        <p:spPr>
          <a:xfrm>
            <a:off x="1954800" y="2273000"/>
            <a:ext cx="7991376" cy="4401500"/>
          </a:xfrm>
          <a:prstGeom prst="rect">
            <a:avLst/>
          </a:prstGeom>
          <a:noFill/>
          <a:ln>
            <a:noFill/>
          </a:ln>
        </p:spPr>
      </p:pic>
      <p:sp>
        <p:nvSpPr>
          <p:cNvPr id="609" name="Google Shape;609;g1e8880620a0_0_457"/>
          <p:cNvSpPr/>
          <p:nvPr/>
        </p:nvSpPr>
        <p:spPr>
          <a:xfrm>
            <a:off x="1267152" y="1180475"/>
            <a:ext cx="82488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7.</a:t>
            </a:r>
            <a:r>
              <a:rPr lang="fr-FR" sz="2800">
                <a:solidFill>
                  <a:schemeClr val="dk1"/>
                </a:solidFill>
              </a:rPr>
              <a:t> Now you can create a Python 3 notebook for your Autosubmit experiments</a:t>
            </a:r>
            <a:endParaRPr/>
          </a:p>
        </p:txBody>
      </p:sp>
      <p:sp>
        <p:nvSpPr>
          <p:cNvPr id="610" name="Google Shape;610;g1e8880620a0_0_457"/>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cxnSp>
        <p:nvCxnSpPr>
          <p:cNvPr id="611" name="Google Shape;611;g1e8880620a0_0_457"/>
          <p:cNvCxnSpPr/>
          <p:nvPr/>
        </p:nvCxnSpPr>
        <p:spPr>
          <a:xfrm>
            <a:off x="3731450" y="5186773"/>
            <a:ext cx="6906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g1e8880620a0_0_465"/>
          <p:cNvPicPr preferRelativeResize="0"/>
          <p:nvPr/>
        </p:nvPicPr>
        <p:blipFill>
          <a:blip r:embed="rId3">
            <a:alphaModFix/>
          </a:blip>
          <a:stretch>
            <a:fillRect/>
          </a:stretch>
        </p:blipFill>
        <p:spPr>
          <a:xfrm>
            <a:off x="1954828" y="2273008"/>
            <a:ext cx="7991341" cy="4401500"/>
          </a:xfrm>
          <a:prstGeom prst="rect">
            <a:avLst/>
          </a:prstGeom>
          <a:noFill/>
          <a:ln>
            <a:noFill/>
          </a:ln>
        </p:spPr>
      </p:pic>
      <p:sp>
        <p:nvSpPr>
          <p:cNvPr id="617" name="Google Shape;617;g1e8880620a0_0_465"/>
          <p:cNvSpPr/>
          <p:nvPr/>
        </p:nvSpPr>
        <p:spPr>
          <a:xfrm>
            <a:off x="1267152" y="1180475"/>
            <a:ext cx="82488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800">
                <a:solidFill>
                  <a:schemeClr val="dk1"/>
                </a:solidFill>
              </a:rPr>
              <a:t>Step 8.</a:t>
            </a:r>
            <a:r>
              <a:rPr lang="fr-FR" sz="2800">
                <a:solidFill>
                  <a:schemeClr val="dk1"/>
                </a:solidFill>
              </a:rPr>
              <a:t> Now you can start a Terminal or Python 3 notebook for your Autosubmit experiments</a:t>
            </a:r>
            <a:endParaRPr/>
          </a:p>
        </p:txBody>
      </p:sp>
      <p:sp>
        <p:nvSpPr>
          <p:cNvPr id="618" name="Google Shape;618;g1e8880620a0_0_465"/>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a:t>
            </a:r>
            <a:endParaRPr sz="3200">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8cfa39f212_0_0"/>
          <p:cNvSpPr txBox="1"/>
          <p:nvPr/>
        </p:nvSpPr>
        <p:spPr>
          <a:xfrm>
            <a:off x="3764175" y="6061800"/>
            <a:ext cx="639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solidFill>
                  <a:schemeClr val="lt1"/>
                </a:solidFill>
              </a:rPr>
              <a:t>This project has received funding from the European Union’s Horizon Europe research and innovation programme under the grant No 101093293</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908aca59a5_0_9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 architecture</a:t>
            </a:r>
            <a:endParaRPr sz="3200">
              <a:solidFill>
                <a:schemeClr val="lt1"/>
              </a:solidFill>
              <a:latin typeface="Arial"/>
              <a:ea typeface="Arial"/>
              <a:cs typeface="Arial"/>
              <a:sym typeface="Arial"/>
            </a:endParaRPr>
          </a:p>
        </p:txBody>
      </p:sp>
      <p:pic>
        <p:nvPicPr>
          <p:cNvPr id="138" name="Google Shape;138;g2908aca59a5_0_93"/>
          <p:cNvPicPr preferRelativeResize="0"/>
          <p:nvPr/>
        </p:nvPicPr>
        <p:blipFill rotWithShape="1">
          <a:blip r:embed="rId3">
            <a:alphaModFix/>
          </a:blip>
          <a:srcRect b="4899" l="0" r="0" t="6511"/>
          <a:stretch/>
        </p:blipFill>
        <p:spPr>
          <a:xfrm>
            <a:off x="920950" y="866210"/>
            <a:ext cx="10350101" cy="553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8b63dc4c83_0_113"/>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 configuration manager</a:t>
            </a:r>
            <a:endParaRPr sz="3200">
              <a:solidFill>
                <a:schemeClr val="lt1"/>
              </a:solidFill>
              <a:latin typeface="Arial"/>
              <a:ea typeface="Arial"/>
              <a:cs typeface="Arial"/>
              <a:sym typeface="Arial"/>
            </a:endParaRPr>
          </a:p>
        </p:txBody>
      </p:sp>
      <p:sp>
        <p:nvSpPr>
          <p:cNvPr id="144" name="Google Shape;144;g28b63dc4c83_0_113"/>
          <p:cNvSpPr txBox="1"/>
          <p:nvPr/>
        </p:nvSpPr>
        <p:spPr>
          <a:xfrm>
            <a:off x="684125" y="1522900"/>
            <a:ext cx="10729200" cy="4571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Calibri"/>
              <a:buChar char="●"/>
            </a:pPr>
            <a:r>
              <a:rPr b="1" lang="fr-FR" sz="2600">
                <a:latin typeface="Calibri"/>
                <a:ea typeface="Calibri"/>
                <a:cs typeface="Calibri"/>
                <a:sym typeface="Calibri"/>
              </a:rPr>
              <a:t>Declarative</a:t>
            </a:r>
            <a:endParaRPr b="1" sz="26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YAML</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Validation, Inheritance, Imports</a:t>
            </a:r>
            <a:br>
              <a:rPr lang="fr-FR" sz="2300">
                <a:latin typeface="Calibri"/>
                <a:ea typeface="Calibri"/>
                <a:cs typeface="Calibri"/>
                <a:sym typeface="Calibri"/>
              </a:rPr>
            </a:br>
            <a:endParaRPr sz="2300">
              <a:latin typeface="Calibri"/>
              <a:ea typeface="Calibri"/>
              <a:cs typeface="Calibri"/>
              <a:sym typeface="Calibri"/>
            </a:endParaRPr>
          </a:p>
          <a:p>
            <a:pPr indent="-393700" lvl="0" marL="457200" rtl="0" algn="l">
              <a:spcBef>
                <a:spcPts val="0"/>
              </a:spcBef>
              <a:spcAft>
                <a:spcPts val="0"/>
              </a:spcAft>
              <a:buSzPts val="2600"/>
              <a:buFont typeface="Calibri"/>
              <a:buChar char="●"/>
            </a:pPr>
            <a:r>
              <a:rPr b="1" lang="fr-FR" sz="2600">
                <a:latin typeface="Calibri"/>
                <a:ea typeface="Calibri"/>
                <a:cs typeface="Calibri"/>
                <a:sym typeface="Calibri"/>
              </a:rPr>
              <a:t>Consistent</a:t>
            </a:r>
            <a:endParaRPr b="1" sz="26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Start Dates, Members, Chunks, Job Splits variables</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Same meaning across different experiments and science users</a:t>
            </a:r>
            <a:br>
              <a:rPr lang="fr-FR" sz="2300">
                <a:latin typeface="Calibri"/>
                <a:ea typeface="Calibri"/>
                <a:cs typeface="Calibri"/>
                <a:sym typeface="Calibri"/>
              </a:rPr>
            </a:br>
            <a:endParaRPr sz="2300">
              <a:latin typeface="Calibri"/>
              <a:ea typeface="Calibri"/>
              <a:cs typeface="Calibri"/>
              <a:sym typeface="Calibri"/>
            </a:endParaRPr>
          </a:p>
          <a:p>
            <a:pPr indent="-393700" lvl="0" marL="457200" rtl="0" algn="l">
              <a:spcBef>
                <a:spcPts val="0"/>
              </a:spcBef>
              <a:spcAft>
                <a:spcPts val="0"/>
              </a:spcAft>
              <a:buSzPts val="2600"/>
              <a:buFont typeface="Calibri"/>
              <a:buChar char="●"/>
            </a:pPr>
            <a:r>
              <a:rPr b="1" lang="fr-FR" sz="2600">
                <a:latin typeface="Calibri"/>
                <a:ea typeface="Calibri"/>
                <a:cs typeface="Calibri"/>
                <a:sym typeface="Calibri"/>
              </a:rPr>
              <a:t>Experiment Management</a:t>
            </a:r>
            <a:endParaRPr b="1" sz="26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Unique and standardised IDs</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Create, Copy, Migrate, Monitor</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fr-FR" sz="2300">
                <a:latin typeface="Calibri"/>
                <a:ea typeface="Calibri"/>
                <a:cs typeface="Calibri"/>
                <a:sym typeface="Calibri"/>
              </a:rPr>
              <a:t>Separate Workflow and Model code (via Projects)</a:t>
            </a:r>
            <a:endParaRPr sz="2300">
              <a:latin typeface="Calibri"/>
              <a:ea typeface="Calibri"/>
              <a:cs typeface="Calibri"/>
              <a:sym typeface="Calibri"/>
            </a:endParaRPr>
          </a:p>
        </p:txBody>
      </p:sp>
      <p:pic>
        <p:nvPicPr>
          <p:cNvPr id="145" name="Google Shape;145;g28b63dc4c83_0_113"/>
          <p:cNvPicPr preferRelativeResize="0"/>
          <p:nvPr/>
        </p:nvPicPr>
        <p:blipFill>
          <a:blip r:embed="rId3">
            <a:alphaModFix/>
          </a:blip>
          <a:stretch>
            <a:fillRect/>
          </a:stretch>
        </p:blipFill>
        <p:spPr>
          <a:xfrm>
            <a:off x="9394301" y="1361875"/>
            <a:ext cx="1568500" cy="197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908aca59a5_0_235"/>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 configuration</a:t>
            </a:r>
            <a:endParaRPr sz="3200">
              <a:solidFill>
                <a:schemeClr val="lt1"/>
              </a:solidFill>
              <a:latin typeface="Arial"/>
              <a:ea typeface="Arial"/>
              <a:cs typeface="Arial"/>
              <a:sym typeface="Arial"/>
            </a:endParaRPr>
          </a:p>
        </p:txBody>
      </p:sp>
      <p:pic>
        <p:nvPicPr>
          <p:cNvPr id="152" name="Google Shape;152;g2908aca59a5_0_235"/>
          <p:cNvPicPr preferRelativeResize="0"/>
          <p:nvPr/>
        </p:nvPicPr>
        <p:blipFill rotWithShape="1">
          <a:blip r:embed="rId3">
            <a:alphaModFix/>
          </a:blip>
          <a:srcRect b="3725" l="0" r="1864" t="0"/>
          <a:stretch/>
        </p:blipFill>
        <p:spPr>
          <a:xfrm>
            <a:off x="1512825" y="1257325"/>
            <a:ext cx="9166349" cy="4952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908aca59a5_0_230"/>
          <p:cNvSpPr/>
          <p:nvPr/>
        </p:nvSpPr>
        <p:spPr>
          <a:xfrm>
            <a:off x="284715" y="115629"/>
            <a:ext cx="7101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3200">
                <a:solidFill>
                  <a:schemeClr val="lt1"/>
                </a:solidFill>
              </a:rPr>
              <a:t>Autosubmit configuration</a:t>
            </a:r>
            <a:endParaRPr sz="3200">
              <a:solidFill>
                <a:schemeClr val="lt1"/>
              </a:solidFill>
              <a:latin typeface="Arial"/>
              <a:ea typeface="Arial"/>
              <a:cs typeface="Arial"/>
              <a:sym typeface="Arial"/>
            </a:endParaRPr>
          </a:p>
        </p:txBody>
      </p:sp>
      <p:sp>
        <p:nvSpPr>
          <p:cNvPr id="159" name="Google Shape;159;g2908aca59a5_0_230"/>
          <p:cNvSpPr txBox="1"/>
          <p:nvPr/>
        </p:nvSpPr>
        <p:spPr>
          <a:xfrm>
            <a:off x="637200" y="1394575"/>
            <a:ext cx="433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600">
                <a:latin typeface="Calibri"/>
                <a:ea typeface="Calibri"/>
                <a:cs typeface="Calibri"/>
                <a:sym typeface="Calibri"/>
              </a:rPr>
              <a:t>Workflow Hierarchy</a:t>
            </a:r>
            <a:endParaRPr b="1" sz="3600">
              <a:latin typeface="Calibri"/>
              <a:ea typeface="Calibri"/>
              <a:cs typeface="Calibri"/>
              <a:sym typeface="Calibri"/>
            </a:endParaRPr>
          </a:p>
        </p:txBody>
      </p:sp>
      <p:sp>
        <p:nvSpPr>
          <p:cNvPr id="160" name="Google Shape;160;g2908aca59a5_0_230"/>
          <p:cNvSpPr txBox="1"/>
          <p:nvPr/>
        </p:nvSpPr>
        <p:spPr>
          <a:xfrm>
            <a:off x="8701875" y="1514275"/>
            <a:ext cx="2817000" cy="3699000"/>
          </a:xfrm>
          <a:prstGeom prst="rect">
            <a:avLst/>
          </a:prstGeom>
          <a:solidFill>
            <a:srgbClr val="D9EAD3"/>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JOBS:</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ONCE: </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FILE: Once.sh</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RUNNING: once</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DATE:</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FILE: date.sh</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DEPENDENCIES: once</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RUNNING: date</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MEMBER:</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FILE: Member.sh</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DEPENDENCIES: date</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RUNNING: member</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CHUNK:</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FILE: Chunk.py</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DEPENDENCIES = member</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RUNNING: chunk</a:t>
            </a:r>
            <a:endParaRPr b="1" sz="1450">
              <a:solidFill>
                <a:srgbClr val="000000"/>
              </a:solidFill>
              <a:latin typeface="Roboto Mono"/>
              <a:ea typeface="Roboto Mono"/>
              <a:cs typeface="Roboto Mono"/>
              <a:sym typeface="Roboto Mono"/>
            </a:endParaRPr>
          </a:p>
          <a:p>
            <a:pPr indent="0" lvl="0" marL="0" rtl="0" algn="l">
              <a:spcBef>
                <a:spcPts val="0"/>
              </a:spcBef>
              <a:spcAft>
                <a:spcPts val="0"/>
              </a:spcAft>
              <a:buNone/>
            </a:pPr>
            <a:r>
              <a:rPr b="1" lang="fr-FR" sz="1450">
                <a:solidFill>
                  <a:srgbClr val="000000"/>
                </a:solidFill>
                <a:latin typeface="Roboto Mono"/>
                <a:ea typeface="Roboto Mono"/>
                <a:cs typeface="Roboto Mono"/>
                <a:sym typeface="Roboto Mono"/>
              </a:rPr>
              <a:t>  </a:t>
            </a:r>
            <a:endParaRPr b="1" sz="1450">
              <a:solidFill>
                <a:srgbClr val="000000"/>
              </a:solidFill>
              <a:latin typeface="Roboto Mono"/>
              <a:ea typeface="Roboto Mono"/>
              <a:cs typeface="Roboto Mono"/>
              <a:sym typeface="Roboto Mono"/>
            </a:endParaRPr>
          </a:p>
        </p:txBody>
      </p:sp>
      <p:pic>
        <p:nvPicPr>
          <p:cNvPr id="161" name="Google Shape;161;g2908aca59a5_0_230"/>
          <p:cNvPicPr preferRelativeResize="0"/>
          <p:nvPr/>
        </p:nvPicPr>
        <p:blipFill>
          <a:blip r:embed="rId3">
            <a:alphaModFix/>
          </a:blip>
          <a:stretch>
            <a:fillRect/>
          </a:stretch>
        </p:blipFill>
        <p:spPr>
          <a:xfrm>
            <a:off x="637200" y="2362067"/>
            <a:ext cx="7623401" cy="3767640"/>
          </a:xfrm>
          <a:prstGeom prst="rect">
            <a:avLst/>
          </a:prstGeom>
          <a:noFill/>
          <a:ln>
            <a:noFill/>
          </a:ln>
        </p:spPr>
      </p:pic>
      <p:cxnSp>
        <p:nvCxnSpPr>
          <p:cNvPr id="162" name="Google Shape;162;g2908aca59a5_0_230"/>
          <p:cNvCxnSpPr/>
          <p:nvPr/>
        </p:nvCxnSpPr>
        <p:spPr>
          <a:xfrm flipH="1">
            <a:off x="5780275" y="2388625"/>
            <a:ext cx="3191100" cy="210000"/>
          </a:xfrm>
          <a:prstGeom prst="curvedConnector3">
            <a:avLst>
              <a:gd fmla="val 50000" name="adj1"/>
            </a:avLst>
          </a:prstGeom>
          <a:noFill/>
          <a:ln cap="flat" cmpd="sng" w="38100">
            <a:solidFill>
              <a:srgbClr val="5B9BD5"/>
            </a:solidFill>
            <a:prstDash val="solid"/>
            <a:round/>
            <a:headEnd len="med" w="med" type="none"/>
            <a:tailEnd len="med" w="med" type="triangle"/>
          </a:ln>
        </p:spPr>
      </p:cxnSp>
      <p:cxnSp>
        <p:nvCxnSpPr>
          <p:cNvPr id="163" name="Google Shape;163;g2908aca59a5_0_230"/>
          <p:cNvCxnSpPr/>
          <p:nvPr/>
        </p:nvCxnSpPr>
        <p:spPr>
          <a:xfrm flipH="1">
            <a:off x="7207975" y="3270375"/>
            <a:ext cx="1763400" cy="363900"/>
          </a:xfrm>
          <a:prstGeom prst="curvedConnector3">
            <a:avLst>
              <a:gd fmla="val 50000" name="adj1"/>
            </a:avLst>
          </a:prstGeom>
          <a:noFill/>
          <a:ln cap="flat" cmpd="sng" w="38100">
            <a:solidFill>
              <a:srgbClr val="ED7D31"/>
            </a:solidFill>
            <a:prstDash val="solid"/>
            <a:round/>
            <a:headEnd len="med" w="med" type="none"/>
            <a:tailEnd len="med" w="med" type="triangle"/>
          </a:ln>
        </p:spPr>
      </p:cxnSp>
      <p:cxnSp>
        <p:nvCxnSpPr>
          <p:cNvPr id="164" name="Google Shape;164;g2908aca59a5_0_230"/>
          <p:cNvCxnSpPr/>
          <p:nvPr/>
        </p:nvCxnSpPr>
        <p:spPr>
          <a:xfrm flipH="1">
            <a:off x="7879475" y="4124125"/>
            <a:ext cx="1119900" cy="252000"/>
          </a:xfrm>
          <a:prstGeom prst="curvedConnector3">
            <a:avLst>
              <a:gd fmla="val 50000" name="adj1"/>
            </a:avLst>
          </a:prstGeom>
          <a:noFill/>
          <a:ln cap="flat" cmpd="sng" w="38100">
            <a:solidFill>
              <a:srgbClr val="70AD47"/>
            </a:solidFill>
            <a:prstDash val="solid"/>
            <a:round/>
            <a:headEnd len="med" w="med" type="none"/>
            <a:tailEnd len="med" w="med" type="triangle"/>
          </a:ln>
        </p:spPr>
      </p:cxnSp>
      <p:cxnSp>
        <p:nvCxnSpPr>
          <p:cNvPr id="165" name="Google Shape;165;g2908aca59a5_0_230"/>
          <p:cNvCxnSpPr/>
          <p:nvPr/>
        </p:nvCxnSpPr>
        <p:spPr>
          <a:xfrm flipH="1">
            <a:off x="6984000" y="5019875"/>
            <a:ext cx="1973400" cy="769800"/>
          </a:xfrm>
          <a:prstGeom prst="curvedConnector3">
            <a:avLst>
              <a:gd fmla="val 50000" name="adj1"/>
            </a:avLst>
          </a:prstGeom>
          <a:noFill/>
          <a:ln cap="flat" cmpd="sng" w="38100">
            <a:solidFill>
              <a:srgbClr val="674EA7"/>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2022-12-08T15:56:59Z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0x01010065672C2B1CB0444D8850768095546706</vt:lpwstr>
  </property>
  <property fmtid="{D5CDD505-2E9C-101B-9397-08002B2CF9AE}" pid="3" name="MediaServiceImageTags">
    <vt:lpwstr/>
  </property>
</Properties>
</file>