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880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5056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911919" y="1106886"/>
            <a:ext cx="11373624" cy="3302001"/>
          </a:xfrm>
          <a:prstGeom prst="rect">
            <a:avLst/>
          </a:prstGeom>
        </p:spPr>
        <p:txBody>
          <a:bodyPr/>
          <a:lstStyle/>
          <a:p>
            <a:pPr defTabSz="484886">
              <a:defRPr sz="6640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6640" dirty="0" err="1">
                <a:sym typeface="Arial"/>
              </a:rPr>
              <a:t>Historias</a:t>
            </a:r>
            <a:r>
              <a:rPr lang="en-GB" sz="6640" dirty="0">
                <a:sym typeface="Arial"/>
              </a:rPr>
              <a:t> del </a:t>
            </a:r>
            <a:r>
              <a:rPr lang="en-GB" sz="6640" dirty="0" err="1">
                <a:sym typeface="Arial"/>
              </a:rPr>
              <a:t>Norte</a:t>
            </a:r>
            <a:r>
              <a:rPr lang="en-GB" sz="6640" dirty="0">
                <a:sym typeface="Arial"/>
              </a:rPr>
              <a:t>  </a:t>
            </a:r>
            <a:r>
              <a:rPr lang="en-GB" sz="6640" dirty="0" err="1">
                <a:sym typeface="Arial"/>
              </a:rPr>
              <a:t>Cambio</a:t>
            </a:r>
            <a:r>
              <a:rPr lang="en-GB" sz="6640" dirty="0">
                <a:sym typeface="Arial"/>
              </a:rPr>
              <a:t> </a:t>
            </a:r>
            <a:r>
              <a:rPr lang="en-GB" sz="6640" dirty="0" err="1">
                <a:sym typeface="Arial"/>
              </a:rPr>
              <a:t>Climático</a:t>
            </a:r>
            <a:r>
              <a:rPr lang="en-GB" sz="6640" dirty="0">
                <a:sym typeface="Arial"/>
              </a:rPr>
              <a:t> en el </a:t>
            </a:r>
            <a:r>
              <a:rPr lang="en-GB" sz="6640" dirty="0" err="1">
                <a:sym typeface="Arial"/>
              </a:rPr>
              <a:t>Ártico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911919" y="5646933"/>
            <a:ext cx="11180962" cy="2062752"/>
          </a:xfrm>
          <a:prstGeom prst="rect">
            <a:avLst/>
          </a:prstGeom>
        </p:spPr>
        <p:txBody>
          <a:bodyPr/>
          <a:lstStyle/>
          <a:p>
            <a:pPr defTabSz="233679">
              <a:defRPr sz="2800" b="1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Dragana Bojović</a:t>
            </a:r>
          </a:p>
          <a:p>
            <a:pPr defTabSz="233679">
              <a:defRPr sz="1600" b="1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233679">
              <a:defRPr sz="2400" b="1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Earth Sciences Department </a:t>
            </a:r>
          </a:p>
          <a:p>
            <a:pPr defTabSz="233679">
              <a:defRPr sz="2000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233679">
              <a:defRPr sz="2400">
                <a:solidFill>
                  <a:srgbClr val="0434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Earth System Services Group - Knowledge Transfer Team </a:t>
            </a:r>
          </a:p>
        </p:txBody>
      </p:sp>
      <p:pic>
        <p:nvPicPr>
          <p:cNvPr id="121" name="BSC_bl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82" y="7831790"/>
            <a:ext cx="6659519" cy="1787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9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iving arct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6996"/>
            <a:ext cx="13004800" cy="8282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18-02-14 at 9.33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4" y="134798"/>
            <a:ext cx="8042734" cy="4073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creen Shot 2018-02-14 at 9.36.0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0510" y="5054274"/>
            <a:ext cx="8756433" cy="433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reen Shot 2018-02-14 at 9.38.1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8750" y="4305300"/>
            <a:ext cx="4102100" cy="72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8121104" y="3474411"/>
            <a:ext cx="113139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145FA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1992</a:t>
            </a:r>
          </a:p>
        </p:txBody>
      </p:sp>
      <p:sp>
        <p:nvSpPr>
          <p:cNvPr id="154" name="Shape 154"/>
          <p:cNvSpPr/>
          <p:nvPr/>
        </p:nvSpPr>
        <p:spPr>
          <a:xfrm>
            <a:off x="2609304" y="8649828"/>
            <a:ext cx="113139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145FA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2012</a:t>
            </a:r>
          </a:p>
        </p:txBody>
      </p:sp>
      <p:sp>
        <p:nvSpPr>
          <p:cNvPr id="155" name="Shape 155"/>
          <p:cNvSpPr/>
          <p:nvPr/>
        </p:nvSpPr>
        <p:spPr>
          <a:xfrm>
            <a:off x="243656" y="7358701"/>
            <a:ext cx="2738488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145FA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NOAA climate.org</a:t>
            </a:r>
          </a:p>
        </p:txBody>
      </p:sp>
      <p:sp>
        <p:nvSpPr>
          <p:cNvPr id="156" name="Shape 156"/>
          <p:cNvSpPr/>
          <p:nvPr/>
        </p:nvSpPr>
        <p:spPr>
          <a:xfrm>
            <a:off x="6038570" y="3702050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0137464" y="284801"/>
            <a:ext cx="1950072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145FA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Sea ice age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ipp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006" y="1048824"/>
            <a:ext cx="13054812" cy="734692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0578011" y="8400698"/>
            <a:ext cx="234665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CREDIT: Wendy Laursen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iatom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106" y="-87962"/>
            <a:ext cx="3749356" cy="2812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algal blook.jpg"/>
          <p:cNvPicPr>
            <a:picLocks noChangeAspect="1"/>
          </p:cNvPicPr>
          <p:nvPr/>
        </p:nvPicPr>
        <p:blipFill>
          <a:blip r:embed="rId3">
            <a:extLst/>
          </a:blip>
          <a:srcRect t="6965" b="14500"/>
          <a:stretch>
            <a:fillRect/>
          </a:stretch>
        </p:blipFill>
        <p:spPr>
          <a:xfrm>
            <a:off x="-74921" y="2916829"/>
            <a:ext cx="13154642" cy="6863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8812205" y="9406823"/>
            <a:ext cx="248993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CREDIT: David Munroe</a:t>
            </a:r>
          </a:p>
        </p:txBody>
      </p:sp>
      <p:pic>
        <p:nvPicPr>
          <p:cNvPr id="167" name="Screen Shot 2018-03-05 at 10.21.48 PM.png"/>
          <p:cNvPicPr>
            <a:picLocks noChangeAspect="1"/>
          </p:cNvPicPr>
          <p:nvPr/>
        </p:nvPicPr>
        <p:blipFill>
          <a:blip r:embed="rId4">
            <a:extLst/>
          </a:blip>
          <a:srcRect l="5413" t="7073" r="1947" b="14569"/>
          <a:stretch>
            <a:fillRect/>
          </a:stretch>
        </p:blipFill>
        <p:spPr>
          <a:xfrm>
            <a:off x="3645490" y="-9818"/>
            <a:ext cx="4705277" cy="272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lgae_hir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23801" y="-19745"/>
            <a:ext cx="4846907" cy="272638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1240638" y="2377025"/>
            <a:ext cx="1740397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4283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CREDIT: Rolf Gradinger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7803903" y="6636082"/>
            <a:ext cx="2330228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CREDIT: M. Tibbles</a:t>
            </a:r>
          </a:p>
        </p:txBody>
      </p:sp>
      <p:pic>
        <p:nvPicPr>
          <p:cNvPr id="172" name="fish serv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1709" y="2210879"/>
            <a:ext cx="7361382" cy="490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 Shot 2018-02-28 at 12.36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34" y="29254"/>
            <a:ext cx="1163875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702347" y="3822"/>
            <a:ext cx="1956707" cy="13689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4208150" y="696966"/>
            <a:ext cx="2593618" cy="1722020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walr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684" y="-59411"/>
            <a:ext cx="13146169" cy="11701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northern ligh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reindeer mladu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8498" y="-566"/>
            <a:ext cx="14638976" cy="975473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10673638" y="9387416"/>
            <a:ext cx="196992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CREDIT:Trams safari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18-03-05 at 5.39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4438" y="5457006"/>
            <a:ext cx="6031433" cy="402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0461066" y="9169400"/>
            <a:ext cx="21410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CREDIT: Clemens Vanderwerf</a:t>
            </a:r>
          </a:p>
        </p:txBody>
      </p:sp>
      <p:pic>
        <p:nvPicPr>
          <p:cNvPr id="187" name="orange liche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466" y="357139"/>
            <a:ext cx="81280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381330" y="6125633"/>
            <a:ext cx="187894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CREDIT: Rebecca Barfoot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GD pod snego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0134" y="6245231"/>
            <a:ext cx="5814533" cy="386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creen Shot 2018-03-05 at 11.37.2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806" y="4644946"/>
            <a:ext cx="5814533" cy="335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Screen Shot 2018-03-05 at 12.01.10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7786" y="2175543"/>
            <a:ext cx="6585347" cy="289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creen Shot 2018-03-02 at 9.16.33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225" y="-75520"/>
            <a:ext cx="7147739" cy="381113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853935" y="7719419"/>
            <a:ext cx="1195427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credit: NYTimes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Reindeers</a:t>
            </a:r>
          </a:p>
        </p:txBody>
      </p:sp>
      <p:pic>
        <p:nvPicPr>
          <p:cNvPr id="191" name="yakut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13" y="1082308"/>
            <a:ext cx="13071026" cy="73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sami woman </a:t>
            </a:r>
          </a:p>
        </p:txBody>
      </p:sp>
      <p:pic>
        <p:nvPicPr>
          <p:cNvPr id="194" name="reindeers and sami wom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11548"/>
            <a:ext cx="13004801" cy="6134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7713681" y="4552950"/>
            <a:ext cx="34569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FA9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@applicate_eu </a:t>
            </a:r>
          </a:p>
        </p:txBody>
      </p:sp>
      <p:sp>
        <p:nvSpPr>
          <p:cNvPr id="197" name="Shape 197"/>
          <p:cNvSpPr/>
          <p:nvPr/>
        </p:nvSpPr>
        <p:spPr>
          <a:xfrm>
            <a:off x="8353405" y="5640374"/>
            <a:ext cx="2414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3FA9E0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19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14762"/>
            <a:ext cx="13004801" cy="405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284" y="137183"/>
            <a:ext cx="2999612" cy="486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3120" y="-18288"/>
            <a:ext cx="2816734" cy="211255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1173498" y="4552950"/>
            <a:ext cx="40609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FA9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www.applicate.eu </a:t>
            </a:r>
          </a:p>
        </p:txBody>
      </p:sp>
      <p:sp>
        <p:nvSpPr>
          <p:cNvPr id="202" name="Shape 202"/>
          <p:cNvSpPr/>
          <p:nvPr/>
        </p:nvSpPr>
        <p:spPr>
          <a:xfrm>
            <a:off x="432125" y="2809196"/>
            <a:ext cx="12140551" cy="166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600">
                <a:solidFill>
                  <a:srgbClr val="60BCE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A</a:t>
            </a:r>
            <a:r>
              <a:t>dvanced </a:t>
            </a:r>
            <a:r>
              <a:rPr b="1"/>
              <a:t>P</a:t>
            </a:r>
            <a:r>
              <a:t>rediction in </a:t>
            </a:r>
            <a:r>
              <a:rPr b="1"/>
              <a:t>P</a:t>
            </a:r>
            <a:r>
              <a:t>olar regions and beyond: Modelling, observing system design, and </a:t>
            </a:r>
            <a:r>
              <a:rPr b="1"/>
              <a:t>LI</a:t>
            </a:r>
            <a:r>
              <a:t>nkages associated with a </a:t>
            </a:r>
            <a:r>
              <a:rPr b="1"/>
              <a:t>C</a:t>
            </a:r>
            <a:r>
              <a:t>hanging </a:t>
            </a:r>
            <a:r>
              <a:rPr b="1"/>
              <a:t>A</a:t>
            </a:r>
            <a:r>
              <a:t>rctic clima</a:t>
            </a:r>
            <a:r>
              <a:rPr b="1"/>
              <a:t>TE</a:t>
            </a:r>
          </a:p>
          <a:p>
            <a:pPr algn="just" defTabSz="457200">
              <a:defRPr sz="2600">
                <a:solidFill>
                  <a:srgbClr val="60BCE7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203" name="Shape 203"/>
          <p:cNvSpPr/>
          <p:nvPr/>
        </p:nvSpPr>
        <p:spPr>
          <a:xfrm>
            <a:off x="3154771" y="1754937"/>
            <a:ext cx="66952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60BCE7"/>
                </a:solidFill>
              </a:rPr>
              <a:t>EU H2020 Project APPLICATE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2Meuweek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807" y="369008"/>
            <a:ext cx="11982190" cy="86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lobal average anomly.png"/>
          <p:cNvPicPr>
            <a:picLocks noChangeAspect="1"/>
          </p:cNvPicPr>
          <p:nvPr/>
        </p:nvPicPr>
        <p:blipFill>
          <a:blip r:embed="rId2">
            <a:extLst/>
          </a:blip>
          <a:srcRect l="611" r="611"/>
          <a:stretch>
            <a:fillRect/>
          </a:stretch>
        </p:blipFill>
        <p:spPr>
          <a:xfrm>
            <a:off x="658762" y="358666"/>
            <a:ext cx="11978955" cy="9117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3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7080" y="1037166"/>
            <a:ext cx="2281668" cy="2007792"/>
          </a:xfrm>
          <a:prstGeom prst="rect">
            <a:avLst/>
          </a:prstGeom>
        </p:spPr>
      </p:pic>
      <p:pic>
        <p:nvPicPr>
          <p:cNvPr id="134" name="Picture 13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8608" y="8736740"/>
            <a:ext cx="1307736" cy="9545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131" y="-1"/>
            <a:ext cx="9753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0"/>
            <a:ext cx="9829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2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10414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02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Screen Shot 2018-02-13 at 1.01.36 PM.png"/>
          <p:cNvPicPr>
            <a:picLocks noChangeAspect="1"/>
          </p:cNvPicPr>
          <p:nvPr/>
        </p:nvPicPr>
        <p:blipFill>
          <a:blip r:embed="rId2">
            <a:extLst/>
          </a:blip>
          <a:srcRect b="12148"/>
          <a:stretch>
            <a:fillRect/>
          </a:stretch>
        </p:blipFill>
        <p:spPr>
          <a:xfrm>
            <a:off x="-559650" y="1546418"/>
            <a:ext cx="13976713" cy="5788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Screen Shot 2018-03-06 at 5.17.4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199" y="100897"/>
            <a:ext cx="3067303" cy="42366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956050" y="2299248"/>
            <a:ext cx="1662177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regular ships </a:t>
            </a:r>
          </a:p>
        </p:txBody>
      </p:sp>
      <p:sp>
        <p:nvSpPr>
          <p:cNvPr id="143" name="Shape 143"/>
          <p:cNvSpPr/>
          <p:nvPr/>
        </p:nvSpPr>
        <p:spPr>
          <a:xfrm>
            <a:off x="5981063" y="2018927"/>
            <a:ext cx="2269237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ice breaking ships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79155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0371185" y="9061901"/>
            <a:ext cx="245150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CREDIT: Sergey Anisimov</a:t>
            </a:r>
          </a:p>
        </p:txBody>
      </p:sp>
      <p:sp>
        <p:nvSpPr>
          <p:cNvPr id="148" name="Shape 148"/>
          <p:cNvSpPr/>
          <p:nvPr/>
        </p:nvSpPr>
        <p:spPr>
          <a:xfrm>
            <a:off x="4221018" y="4079089"/>
            <a:ext cx="2570917" cy="223662"/>
          </a:xfrm>
          <a:prstGeom prst="rect">
            <a:avLst/>
          </a:prstGeom>
          <a:solidFill>
            <a:schemeClr val="accent5">
              <a:hueOff val="-522602"/>
              <a:satOff val="-6700"/>
              <a:lumOff val="-2232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Macintosh PowerPoint</Application>
  <PresentationFormat>Custom</PresentationFormat>
  <Paragraphs>28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White</vt:lpstr>
      <vt:lpstr>Historias del Norte  Cambio Climático en el Ártico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Reindeers</vt:lpstr>
      <vt:lpstr>sami woman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Historias del Norte  Cambio Climático en el Ártico</dc:title>
  <cp:lastModifiedBy>Dragi Bojo</cp:lastModifiedBy>
  <cp:revision>2</cp:revision>
  <dcterms:modified xsi:type="dcterms:W3CDTF">2018-05-16T09:32:19Z</dcterms:modified>
</cp:coreProperties>
</file>