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76" r:id="rId7"/>
    <p:sldId id="277" r:id="rId8"/>
    <p:sldId id="261" r:id="rId9"/>
    <p:sldId id="262" r:id="rId10"/>
    <p:sldId id="264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-1880" y="-11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850564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5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Relationship Id="rId3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ctrTitle"/>
          </p:nvPr>
        </p:nvSpPr>
        <p:spPr>
          <a:xfrm>
            <a:off x="911919" y="1106886"/>
            <a:ext cx="11373624" cy="3302001"/>
          </a:xfrm>
          <a:prstGeom prst="rect">
            <a:avLst/>
          </a:prstGeom>
        </p:spPr>
        <p:txBody>
          <a:bodyPr/>
          <a:lstStyle/>
          <a:p>
            <a:pPr defTabSz="484886">
              <a:defRPr sz="6640">
                <a:solidFill>
                  <a:srgbClr val="04347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6640" dirty="0" err="1">
                <a:sym typeface="Arial"/>
              </a:rPr>
              <a:t>Historias</a:t>
            </a:r>
            <a:r>
              <a:rPr lang="en-GB" sz="6640" dirty="0">
                <a:sym typeface="Arial"/>
              </a:rPr>
              <a:t> del </a:t>
            </a:r>
            <a:r>
              <a:rPr lang="en-GB" sz="6640" dirty="0" err="1">
                <a:sym typeface="Arial"/>
              </a:rPr>
              <a:t>Norte</a:t>
            </a:r>
            <a:r>
              <a:rPr lang="en-GB" sz="6640" dirty="0">
                <a:sym typeface="Arial"/>
              </a:rPr>
              <a:t>  </a:t>
            </a:r>
            <a:r>
              <a:rPr lang="en-GB" sz="6640" dirty="0" err="1">
                <a:sym typeface="Arial"/>
              </a:rPr>
              <a:t>Cambio</a:t>
            </a:r>
            <a:r>
              <a:rPr lang="en-GB" sz="6640" dirty="0">
                <a:sym typeface="Arial"/>
              </a:rPr>
              <a:t> </a:t>
            </a:r>
            <a:r>
              <a:rPr lang="en-GB" sz="6640" dirty="0" err="1">
                <a:sym typeface="Arial"/>
              </a:rPr>
              <a:t>Climático</a:t>
            </a:r>
            <a:r>
              <a:rPr lang="en-GB" sz="6640" dirty="0">
                <a:sym typeface="Arial"/>
              </a:rPr>
              <a:t> en el </a:t>
            </a:r>
            <a:r>
              <a:rPr lang="en-GB" sz="6640" dirty="0" err="1">
                <a:sym typeface="Arial"/>
              </a:rPr>
              <a:t>Ártico</a:t>
            </a:r>
            <a:endParaRPr dirty="0"/>
          </a:p>
        </p:txBody>
      </p:sp>
      <p:sp>
        <p:nvSpPr>
          <p:cNvPr id="120" name="Shape 120"/>
          <p:cNvSpPr>
            <a:spLocks noGrp="1"/>
          </p:cNvSpPr>
          <p:nvPr>
            <p:ph type="subTitle" sz="quarter" idx="1"/>
          </p:nvPr>
        </p:nvSpPr>
        <p:spPr>
          <a:xfrm>
            <a:off x="911919" y="5646933"/>
            <a:ext cx="11180962" cy="2062752"/>
          </a:xfrm>
          <a:prstGeom prst="rect">
            <a:avLst/>
          </a:prstGeom>
        </p:spPr>
        <p:txBody>
          <a:bodyPr/>
          <a:lstStyle/>
          <a:p>
            <a:pPr defTabSz="233679">
              <a:defRPr sz="2800" b="1">
                <a:solidFill>
                  <a:srgbClr val="04347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Dragana Bojović</a:t>
            </a:r>
          </a:p>
          <a:p>
            <a:pPr defTabSz="233679">
              <a:defRPr sz="1600" b="1">
                <a:solidFill>
                  <a:srgbClr val="04347C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233679">
              <a:defRPr sz="2400" b="1">
                <a:solidFill>
                  <a:srgbClr val="04347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Earth Sciences Department </a:t>
            </a:r>
          </a:p>
          <a:p>
            <a:pPr defTabSz="233679">
              <a:defRPr sz="2000">
                <a:solidFill>
                  <a:srgbClr val="04347C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233679">
              <a:defRPr sz="2400">
                <a:solidFill>
                  <a:srgbClr val="04347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Earth System Services Group - Knowledge Transfer Team </a:t>
            </a:r>
          </a:p>
        </p:txBody>
      </p:sp>
      <p:pic>
        <p:nvPicPr>
          <p:cNvPr id="121" name="BSC_blu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282" y="7831790"/>
            <a:ext cx="6659519" cy="17879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0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diving arcti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76996"/>
            <a:ext cx="13004800" cy="82828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1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Screen Shot 2018-02-14 at 9.33.27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84" y="134798"/>
            <a:ext cx="8042734" cy="40734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Screen Shot 2018-02-14 at 9.36.08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60510" y="5054274"/>
            <a:ext cx="8756433" cy="4331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Screen Shot 2018-02-14 at 9.38.15 PM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68750" y="4305300"/>
            <a:ext cx="4102100" cy="723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Shape 153"/>
          <p:cNvSpPr/>
          <p:nvPr/>
        </p:nvSpPr>
        <p:spPr>
          <a:xfrm>
            <a:off x="8121104" y="3474411"/>
            <a:ext cx="1131392" cy="620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145F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1992</a:t>
            </a:r>
          </a:p>
        </p:txBody>
      </p:sp>
      <p:sp>
        <p:nvSpPr>
          <p:cNvPr id="154" name="Shape 154"/>
          <p:cNvSpPr/>
          <p:nvPr/>
        </p:nvSpPr>
        <p:spPr>
          <a:xfrm>
            <a:off x="2609304" y="8649828"/>
            <a:ext cx="1131392" cy="620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145F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2012</a:t>
            </a:r>
          </a:p>
        </p:txBody>
      </p:sp>
      <p:sp>
        <p:nvSpPr>
          <p:cNvPr id="155" name="Shape 155"/>
          <p:cNvSpPr/>
          <p:nvPr/>
        </p:nvSpPr>
        <p:spPr>
          <a:xfrm>
            <a:off x="243656" y="7358701"/>
            <a:ext cx="2738488" cy="484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rgbClr val="145F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NOAA climate.org</a:t>
            </a:r>
          </a:p>
        </p:txBody>
      </p:sp>
      <p:sp>
        <p:nvSpPr>
          <p:cNvPr id="156" name="Shape 156"/>
          <p:cNvSpPr/>
          <p:nvPr/>
        </p:nvSpPr>
        <p:spPr>
          <a:xfrm>
            <a:off x="6038570" y="3702050"/>
            <a:ext cx="927660" cy="6477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10137464" y="284801"/>
            <a:ext cx="1950072" cy="484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rgbClr val="145F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Sea ice age 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ippin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5006" y="1048824"/>
            <a:ext cx="13054812" cy="7346927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/>
          <p:nvPr/>
        </p:nvSpPr>
        <p:spPr>
          <a:xfrm>
            <a:off x="10578011" y="8400698"/>
            <a:ext cx="2346656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/>
            </a:lvl1pPr>
          </a:lstStyle>
          <a:p>
            <a:r>
              <a:t>CREDIT: Wendy Laursen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diatom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0106" y="-87962"/>
            <a:ext cx="3749356" cy="28120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algal blook.jpg"/>
          <p:cNvPicPr>
            <a:picLocks noChangeAspect="1"/>
          </p:cNvPicPr>
          <p:nvPr/>
        </p:nvPicPr>
        <p:blipFill>
          <a:blip r:embed="rId3">
            <a:extLst/>
          </a:blip>
          <a:srcRect t="6965" b="14500"/>
          <a:stretch>
            <a:fillRect/>
          </a:stretch>
        </p:blipFill>
        <p:spPr>
          <a:xfrm>
            <a:off x="-74921" y="2916829"/>
            <a:ext cx="13154642" cy="6863911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hape 166"/>
          <p:cNvSpPr/>
          <p:nvPr/>
        </p:nvSpPr>
        <p:spPr>
          <a:xfrm>
            <a:off x="8812205" y="9406823"/>
            <a:ext cx="2489933" cy="360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CREDIT: David Munroe</a:t>
            </a:r>
          </a:p>
        </p:txBody>
      </p:sp>
      <p:pic>
        <p:nvPicPr>
          <p:cNvPr id="167" name="Screen Shot 2018-03-05 at 10.21.48 PM.png"/>
          <p:cNvPicPr>
            <a:picLocks noChangeAspect="1"/>
          </p:cNvPicPr>
          <p:nvPr/>
        </p:nvPicPr>
        <p:blipFill>
          <a:blip r:embed="rId4">
            <a:extLst/>
          </a:blip>
          <a:srcRect l="5413" t="7073" r="1947" b="14569"/>
          <a:stretch>
            <a:fillRect/>
          </a:stretch>
        </p:blipFill>
        <p:spPr>
          <a:xfrm>
            <a:off x="3645490" y="-9818"/>
            <a:ext cx="4705277" cy="2725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algae_hires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23801" y="-19745"/>
            <a:ext cx="4846907" cy="2726385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hape 169"/>
          <p:cNvSpPr/>
          <p:nvPr/>
        </p:nvSpPr>
        <p:spPr>
          <a:xfrm>
            <a:off x="11240638" y="2377025"/>
            <a:ext cx="1740397" cy="274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>
                <a:solidFill>
                  <a:srgbClr val="42834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CREDIT: Rolf Gradinger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/>
        </p:nvSpPr>
        <p:spPr>
          <a:xfrm>
            <a:off x="7803903" y="6636082"/>
            <a:ext cx="2330228" cy="385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CREDIT: M. Tibbles</a:t>
            </a:r>
          </a:p>
        </p:txBody>
      </p:sp>
      <p:pic>
        <p:nvPicPr>
          <p:cNvPr id="172" name="fish served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21709" y="2210879"/>
            <a:ext cx="7361382" cy="49026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Screen Shot 2018-02-28 at 12.36.21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7934" y="29254"/>
            <a:ext cx="11638750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Shape 175"/>
          <p:cNvSpPr/>
          <p:nvPr/>
        </p:nvSpPr>
        <p:spPr>
          <a:xfrm>
            <a:off x="702347" y="3822"/>
            <a:ext cx="1956707" cy="136898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4208150" y="696966"/>
            <a:ext cx="2593618" cy="1722020"/>
          </a:xfrm>
          <a:prstGeom prst="line">
            <a:avLst/>
          </a:prstGeom>
          <a:ln w="50800">
            <a:solidFill>
              <a:srgbClr val="FF26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walru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0684" y="-59411"/>
            <a:ext cx="13146169" cy="117010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5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northern light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200"/>
            <a:ext cx="13004800" cy="7315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reindeer mladun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8498" y="-566"/>
            <a:ext cx="14638976" cy="9754732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Shape 183"/>
          <p:cNvSpPr/>
          <p:nvPr/>
        </p:nvSpPr>
        <p:spPr>
          <a:xfrm>
            <a:off x="10673638" y="9387416"/>
            <a:ext cx="1969924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/>
            </a:lvl1pPr>
          </a:lstStyle>
          <a:p>
            <a:r>
              <a:t>CREDIT:Trams safari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Screen Shot 2018-03-05 at 5.39.20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84438" y="5457006"/>
            <a:ext cx="6031433" cy="4020955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Shape 186"/>
          <p:cNvSpPr/>
          <p:nvPr/>
        </p:nvSpPr>
        <p:spPr>
          <a:xfrm>
            <a:off x="10461066" y="9169400"/>
            <a:ext cx="214106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r>
              <a:t>CREDIT: Clemens Vanderwerf</a:t>
            </a:r>
          </a:p>
        </p:txBody>
      </p:sp>
      <p:pic>
        <p:nvPicPr>
          <p:cNvPr id="187" name="orange lichen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9466" y="357139"/>
            <a:ext cx="8128001" cy="609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Shape 188"/>
          <p:cNvSpPr/>
          <p:nvPr/>
        </p:nvSpPr>
        <p:spPr>
          <a:xfrm>
            <a:off x="381330" y="6125633"/>
            <a:ext cx="187894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r>
              <a:t>CREDIT: Rebecca Barfoot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BGD pod snego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00134" y="6245231"/>
            <a:ext cx="5814533" cy="3867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Screen Shot 2018-03-05 at 11.37.27 A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0806" y="4644946"/>
            <a:ext cx="5814533" cy="33538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Screen Shot 2018-03-05 at 12.01.10 AM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07786" y="2175543"/>
            <a:ext cx="6585347" cy="28937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Screen Shot 2018-03-02 at 9.16.33 AM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3225" y="-75520"/>
            <a:ext cx="7147739" cy="3811139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853935" y="7719419"/>
            <a:ext cx="1195427" cy="279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r>
              <a:t>credit: NYTimes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Reindeers</a:t>
            </a:r>
          </a:p>
        </p:txBody>
      </p:sp>
      <p:pic>
        <p:nvPicPr>
          <p:cNvPr id="191" name="yakuti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113" y="1082308"/>
            <a:ext cx="13071026" cy="7345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sami woman </a:t>
            </a:r>
          </a:p>
        </p:txBody>
      </p:sp>
      <p:pic>
        <p:nvPicPr>
          <p:cNvPr id="194" name="reindeers and sami woma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411548"/>
            <a:ext cx="13004801" cy="61343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/>
        </p:nvSpPr>
        <p:spPr>
          <a:xfrm>
            <a:off x="7713681" y="4552950"/>
            <a:ext cx="345690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3FA9E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@applicate_eu </a:t>
            </a:r>
          </a:p>
        </p:txBody>
      </p:sp>
      <p:sp>
        <p:nvSpPr>
          <p:cNvPr id="197" name="Shape 197"/>
          <p:cNvSpPr/>
          <p:nvPr/>
        </p:nvSpPr>
        <p:spPr>
          <a:xfrm>
            <a:off x="8353405" y="5640374"/>
            <a:ext cx="24140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3FA9E0"/>
                </a:solidFill>
              </a:defRPr>
            </a:lvl1pPr>
          </a:lstStyle>
          <a:p>
            <a:r>
              <a:t> </a:t>
            </a:r>
          </a:p>
        </p:txBody>
      </p:sp>
      <p:pic>
        <p:nvPicPr>
          <p:cNvPr id="198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714762"/>
            <a:ext cx="13004801" cy="40512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3284" y="137183"/>
            <a:ext cx="2999612" cy="48637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123120" y="-18288"/>
            <a:ext cx="2816734" cy="2112551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hape 201"/>
          <p:cNvSpPr/>
          <p:nvPr/>
        </p:nvSpPr>
        <p:spPr>
          <a:xfrm>
            <a:off x="1173498" y="4552950"/>
            <a:ext cx="406099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3FA9E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www.applicate.eu </a:t>
            </a:r>
          </a:p>
        </p:txBody>
      </p:sp>
      <p:sp>
        <p:nvSpPr>
          <p:cNvPr id="202" name="Shape 202"/>
          <p:cNvSpPr/>
          <p:nvPr/>
        </p:nvSpPr>
        <p:spPr>
          <a:xfrm>
            <a:off x="432125" y="2809196"/>
            <a:ext cx="12140551" cy="1665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defRPr sz="2600">
                <a:solidFill>
                  <a:srgbClr val="60BCE7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A</a:t>
            </a:r>
            <a:r>
              <a:t>dvanced </a:t>
            </a:r>
            <a:r>
              <a:rPr b="1"/>
              <a:t>P</a:t>
            </a:r>
            <a:r>
              <a:t>rediction in </a:t>
            </a:r>
            <a:r>
              <a:rPr b="1"/>
              <a:t>P</a:t>
            </a:r>
            <a:r>
              <a:t>olar regions and beyond: Modelling, observing system design, and </a:t>
            </a:r>
            <a:r>
              <a:rPr b="1"/>
              <a:t>LI</a:t>
            </a:r>
            <a:r>
              <a:t>nkages associated with a </a:t>
            </a:r>
            <a:r>
              <a:rPr b="1"/>
              <a:t>C</a:t>
            </a:r>
            <a:r>
              <a:t>hanging </a:t>
            </a:r>
            <a:r>
              <a:rPr b="1"/>
              <a:t>A</a:t>
            </a:r>
            <a:r>
              <a:t>rctic clima</a:t>
            </a:r>
            <a:r>
              <a:rPr b="1"/>
              <a:t>TE</a:t>
            </a:r>
          </a:p>
          <a:p>
            <a:pPr algn="just" defTabSz="457200">
              <a:defRPr sz="2600">
                <a:solidFill>
                  <a:srgbClr val="60BCE7"/>
                </a:solidFill>
                <a:latin typeface="Arial"/>
                <a:ea typeface="Arial"/>
                <a:cs typeface="Arial"/>
                <a:sym typeface="Arial"/>
              </a:defRPr>
            </a:pPr>
            <a:endParaRPr b="1"/>
          </a:p>
        </p:txBody>
      </p:sp>
      <p:sp>
        <p:nvSpPr>
          <p:cNvPr id="203" name="Shape 203"/>
          <p:cNvSpPr/>
          <p:nvPr/>
        </p:nvSpPr>
        <p:spPr>
          <a:xfrm>
            <a:off x="3154771" y="1754937"/>
            <a:ext cx="669525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60BCE7"/>
                </a:solidFill>
              </a:rPr>
              <a:t>EU H2020 Project APPLICATE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T2Meuweek_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2807" y="369008"/>
            <a:ext cx="11982190" cy="86713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lobal average anomly.png"/>
          <p:cNvPicPr>
            <a:picLocks noChangeAspect="1"/>
          </p:cNvPicPr>
          <p:nvPr/>
        </p:nvPicPr>
        <p:blipFill>
          <a:blip r:embed="rId2">
            <a:extLst/>
          </a:blip>
          <a:srcRect l="611" r="611"/>
          <a:stretch>
            <a:fillRect/>
          </a:stretch>
        </p:blipFill>
        <p:spPr>
          <a:xfrm>
            <a:off x="658762" y="358666"/>
            <a:ext cx="11978955" cy="91174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Picture 131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47080" y="1037166"/>
            <a:ext cx="2281668" cy="2007792"/>
          </a:xfrm>
          <a:prstGeom prst="rect">
            <a:avLst/>
          </a:prstGeom>
        </p:spPr>
      </p:pic>
      <p:pic>
        <p:nvPicPr>
          <p:cNvPr id="134" name="Picture 133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68608" y="8736740"/>
            <a:ext cx="1307736" cy="95455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1131" y="-1"/>
            <a:ext cx="975360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0"/>
            <a:ext cx="98298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125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0"/>
            <a:ext cx="104140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26022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0" name="Screen Shot 2018-02-13 at 1.01.36 PM.png"/>
          <p:cNvPicPr>
            <a:picLocks noChangeAspect="1"/>
          </p:cNvPicPr>
          <p:nvPr/>
        </p:nvPicPr>
        <p:blipFill>
          <a:blip r:embed="rId2">
            <a:extLst/>
          </a:blip>
          <a:srcRect b="12148"/>
          <a:stretch>
            <a:fillRect/>
          </a:stretch>
        </p:blipFill>
        <p:spPr>
          <a:xfrm>
            <a:off x="-559650" y="1546418"/>
            <a:ext cx="13976713" cy="5788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Screen Shot 2018-03-06 at 5.17.47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06199" y="100897"/>
            <a:ext cx="3067303" cy="423662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142"/>
          <p:cNvSpPr/>
          <p:nvPr/>
        </p:nvSpPr>
        <p:spPr>
          <a:xfrm>
            <a:off x="5956050" y="2299248"/>
            <a:ext cx="1662177" cy="406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regular ships </a:t>
            </a:r>
          </a:p>
        </p:txBody>
      </p:sp>
      <p:sp>
        <p:nvSpPr>
          <p:cNvPr id="143" name="Shape 143"/>
          <p:cNvSpPr/>
          <p:nvPr/>
        </p:nvSpPr>
        <p:spPr>
          <a:xfrm>
            <a:off x="5981063" y="2018927"/>
            <a:ext cx="2269237" cy="406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ice breaking ships 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6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79155"/>
            <a:ext cx="13004801" cy="8669868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/>
          <p:nvPr/>
        </p:nvSpPr>
        <p:spPr>
          <a:xfrm>
            <a:off x="10371185" y="9061901"/>
            <a:ext cx="2451507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/>
            </a:lvl1pPr>
          </a:lstStyle>
          <a:p>
            <a:r>
              <a:t>CREDIT: Sergey Anisimov</a:t>
            </a:r>
          </a:p>
        </p:txBody>
      </p:sp>
      <p:sp>
        <p:nvSpPr>
          <p:cNvPr id="148" name="Shape 148"/>
          <p:cNvSpPr/>
          <p:nvPr/>
        </p:nvSpPr>
        <p:spPr>
          <a:xfrm>
            <a:off x="4221018" y="4079089"/>
            <a:ext cx="2570917" cy="223662"/>
          </a:xfrm>
          <a:prstGeom prst="rect">
            <a:avLst/>
          </a:prstGeom>
          <a:solidFill>
            <a:schemeClr val="accent5">
              <a:hueOff val="-522602"/>
              <a:satOff val="-6700"/>
              <a:lumOff val="-22320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Macintosh PowerPoint</Application>
  <PresentationFormat>Custom</PresentationFormat>
  <Paragraphs>28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White</vt:lpstr>
      <vt:lpstr>Historias del Norte  Cambio Climático en el Ártico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Reindeers</vt:lpstr>
      <vt:lpstr>sami woman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Historias del Norte  Cambio Climático en el Ártico</dc:title>
  <cp:lastModifiedBy>Dragi Bojo</cp:lastModifiedBy>
  <cp:revision>2</cp:revision>
  <dcterms:modified xsi:type="dcterms:W3CDTF">2018-05-16T09:32:19Z</dcterms:modified>
</cp:coreProperties>
</file>