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8" r:id="rId2"/>
    <p:sldId id="293" r:id="rId3"/>
    <p:sldId id="292" r:id="rId4"/>
    <p:sldId id="296" r:id="rId5"/>
    <p:sldId id="295" r:id="rId6"/>
    <p:sldId id="297" r:id="rId7"/>
    <p:sldId id="299" r:id="rId8"/>
    <p:sldId id="298" r:id="rId9"/>
    <p:sldId id="300" r:id="rId10"/>
    <p:sldId id="302" r:id="rId11"/>
    <p:sldId id="305" r:id="rId12"/>
    <p:sldId id="310" r:id="rId13"/>
    <p:sldId id="301" r:id="rId14"/>
    <p:sldId id="311" r:id="rId15"/>
    <p:sldId id="303" r:id="rId16"/>
    <p:sldId id="304" r:id="rId17"/>
    <p:sldId id="306" r:id="rId18"/>
    <p:sldId id="307" r:id="rId19"/>
    <p:sldId id="308" r:id="rId20"/>
    <p:sldId id="309" r:id="rId21"/>
    <p:sldId id="271" r:id="rId2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8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9B2"/>
    <a:srgbClr val="7C9DB5"/>
    <a:srgbClr val="144173"/>
    <a:srgbClr val="426DA9"/>
    <a:srgbClr val="424242"/>
    <a:srgbClr val="CD7983"/>
    <a:srgbClr val="7B9DCB"/>
    <a:srgbClr val="B4C8E2"/>
    <a:srgbClr val="EC613A"/>
    <a:srgbClr val="7FCB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49" autoAdjust="0"/>
  </p:normalViewPr>
  <p:slideViewPr>
    <p:cSldViewPr snapToGrid="0">
      <p:cViewPr varScale="1">
        <p:scale>
          <a:sx n="50" d="100"/>
          <a:sy n="50" d="100"/>
        </p:scale>
        <p:origin x="1176" y="40"/>
      </p:cViewPr>
      <p:guideLst>
        <p:guide orient="horz" pos="2795"/>
        <p:guide pos="892"/>
      </p:guideLst>
    </p:cSldViewPr>
  </p:slideViewPr>
  <p:notesTextViewPr>
    <p:cViewPr>
      <p:scale>
        <a:sx n="1" d="1"/>
        <a:sy n="1" d="1"/>
      </p:scale>
      <p:origin x="0" y="0"/>
    </p:cViewPr>
  </p:notesTextViewPr>
  <p:notesViewPr>
    <p:cSldViewPr snapToGrid="0" showGuides="1">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3E574-F3E4-445F-836D-3BC80B6B7FC2}" type="datetimeFigureOut">
              <a:rPr lang="en-GB" smtClean="0"/>
              <a:t>29/05/2019</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24078-6EF0-4FBE-A189-5C9D521ECA0B}" type="slidenum">
              <a:rPr lang="en-GB" smtClean="0"/>
              <a:t>‹Nº›</a:t>
            </a:fld>
            <a:endParaRPr lang="en-GB"/>
          </a:p>
        </p:txBody>
      </p:sp>
    </p:spTree>
    <p:extLst>
      <p:ext uri="{BB962C8B-B14F-4D97-AF65-F5344CB8AC3E}">
        <p14:creationId xmlns:p14="http://schemas.microsoft.com/office/powerpoint/2010/main" val="401090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a:t>
            </a:r>
            <a:r>
              <a:rPr lang="es-ES" dirty="0" smtClean="0"/>
              <a:t> share of </a:t>
            </a:r>
            <a:r>
              <a:rPr lang="es-ES" dirty="0" err="1" smtClean="0"/>
              <a:t>renewable</a:t>
            </a:r>
            <a:r>
              <a:rPr lang="es-ES" baseline="0" dirty="0" smtClean="0"/>
              <a:t> </a:t>
            </a:r>
            <a:r>
              <a:rPr lang="es-ES" baseline="0" dirty="0" err="1" smtClean="0"/>
              <a:t>energy</a:t>
            </a:r>
            <a:r>
              <a:rPr lang="es-ES" baseline="0" dirty="0" smtClean="0"/>
              <a:t> in </a:t>
            </a:r>
            <a:r>
              <a:rPr lang="es-ES" baseline="0" dirty="0" err="1" smtClean="0"/>
              <a:t>the</a:t>
            </a:r>
            <a:r>
              <a:rPr lang="es-ES" baseline="0" dirty="0" smtClean="0"/>
              <a:t> </a:t>
            </a:r>
            <a:r>
              <a:rPr lang="es-ES" baseline="0" dirty="0" err="1" smtClean="0"/>
              <a:t>energy</a:t>
            </a:r>
            <a:r>
              <a:rPr lang="es-ES" baseline="0" dirty="0" smtClean="0"/>
              <a:t> mix </a:t>
            </a:r>
            <a:r>
              <a:rPr lang="es-ES" baseline="0" dirty="0" err="1" smtClean="0"/>
              <a:t>is</a:t>
            </a:r>
            <a:r>
              <a:rPr lang="es-ES" baseline="0" dirty="0" smtClean="0"/>
              <a:t> </a:t>
            </a:r>
            <a:r>
              <a:rPr lang="es-ES" baseline="0" dirty="0" err="1" smtClean="0"/>
              <a:t>increasing</a:t>
            </a:r>
            <a:r>
              <a:rPr lang="es-ES" baseline="0" dirty="0" smtClean="0"/>
              <a:t>. In </a:t>
            </a:r>
            <a:r>
              <a:rPr lang="es-ES" baseline="0" dirty="0" err="1" smtClean="0"/>
              <a:t>Europe</a:t>
            </a:r>
            <a:r>
              <a:rPr lang="es-ES" baseline="0" dirty="0" smtClean="0"/>
              <a:t> </a:t>
            </a:r>
            <a:r>
              <a:rPr lang="es-ES" baseline="0" dirty="0" err="1" smtClean="0"/>
              <a:t>it</a:t>
            </a:r>
            <a:r>
              <a:rPr lang="es-ES" baseline="0" dirty="0" smtClean="0"/>
              <a:t> </a:t>
            </a:r>
            <a:r>
              <a:rPr lang="es-ES" baseline="0" dirty="0" err="1" smtClean="0"/>
              <a:t>will</a:t>
            </a:r>
            <a:r>
              <a:rPr lang="es-ES" baseline="0" dirty="0" smtClean="0"/>
              <a:t> </a:t>
            </a:r>
            <a:r>
              <a:rPr lang="es-ES" baseline="0" dirty="0" err="1" smtClean="0"/>
              <a:t>continue</a:t>
            </a:r>
            <a:r>
              <a:rPr lang="es-ES" baseline="0" dirty="0" smtClean="0"/>
              <a:t> to </a:t>
            </a:r>
            <a:r>
              <a:rPr lang="es-ES" baseline="0" dirty="0" err="1" smtClean="0"/>
              <a:t>increase</a:t>
            </a:r>
            <a:r>
              <a:rPr lang="es-ES" baseline="0" dirty="0" smtClean="0"/>
              <a:t> to </a:t>
            </a:r>
            <a:r>
              <a:rPr lang="es-ES" baseline="0" dirty="0" err="1" smtClean="0"/>
              <a:t>meet</a:t>
            </a:r>
            <a:r>
              <a:rPr lang="es-ES" baseline="0" dirty="0" smtClean="0"/>
              <a:t> </a:t>
            </a:r>
            <a:r>
              <a:rPr lang="es-ES" baseline="0" dirty="0" err="1" smtClean="0"/>
              <a:t>the</a:t>
            </a:r>
            <a:r>
              <a:rPr lang="es-ES" baseline="0" dirty="0" smtClean="0"/>
              <a:t> targets set to </a:t>
            </a:r>
            <a:r>
              <a:rPr lang="es-ES" baseline="0" dirty="0" err="1" smtClean="0"/>
              <a:t>comply</a:t>
            </a:r>
            <a:r>
              <a:rPr lang="es-ES" baseline="0" dirty="0" smtClean="0"/>
              <a:t> </a:t>
            </a:r>
            <a:r>
              <a:rPr lang="es-ES" baseline="0" dirty="0" err="1" smtClean="0"/>
              <a:t>with</a:t>
            </a:r>
            <a:r>
              <a:rPr lang="es-ES" baseline="0" dirty="0" smtClean="0"/>
              <a:t> </a:t>
            </a:r>
            <a:r>
              <a:rPr lang="es-ES" baseline="0" dirty="0" err="1" smtClean="0"/>
              <a:t>emission</a:t>
            </a:r>
            <a:r>
              <a:rPr lang="es-ES" baseline="0" dirty="0" smtClean="0"/>
              <a:t> </a:t>
            </a:r>
            <a:r>
              <a:rPr lang="es-ES" baseline="0" dirty="0" err="1" smtClean="0"/>
              <a:t>reductions</a:t>
            </a:r>
            <a:r>
              <a:rPr lang="es-ES" baseline="0" dirty="0" smtClean="0"/>
              <a:t> </a:t>
            </a:r>
            <a:r>
              <a:rPr lang="es-ES" baseline="0" dirty="0" err="1" smtClean="0"/>
              <a:t>established</a:t>
            </a:r>
            <a:r>
              <a:rPr lang="es-ES" baseline="0" dirty="0" smtClean="0"/>
              <a:t> in </a:t>
            </a:r>
            <a:r>
              <a:rPr lang="es-ES" baseline="0" dirty="0" err="1" smtClean="0"/>
              <a:t>the</a:t>
            </a:r>
            <a:r>
              <a:rPr lang="es-ES" baseline="0" dirty="0" smtClean="0"/>
              <a:t> </a:t>
            </a:r>
            <a:r>
              <a:rPr lang="es-ES" dirty="0" smtClean="0"/>
              <a:t>Paris </a:t>
            </a:r>
            <a:r>
              <a:rPr lang="es-ES" dirty="0" err="1" smtClean="0"/>
              <a:t>agreement</a:t>
            </a:r>
            <a:r>
              <a:rPr lang="es-E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A </a:t>
            </a:r>
            <a:r>
              <a:rPr lang="es-ES" baseline="0" dirty="0" err="1" smtClean="0"/>
              <a:t>higher</a:t>
            </a:r>
            <a:r>
              <a:rPr lang="es-ES" baseline="0" dirty="0" smtClean="0"/>
              <a:t> </a:t>
            </a:r>
            <a:r>
              <a:rPr lang="es-ES" baseline="0" dirty="0" err="1" smtClean="0"/>
              <a:t>integration</a:t>
            </a:r>
            <a:r>
              <a:rPr lang="es-ES" baseline="0" dirty="0" smtClean="0"/>
              <a:t> of </a:t>
            </a:r>
            <a:r>
              <a:rPr lang="es-ES" baseline="0" dirty="0" err="1" smtClean="0"/>
              <a:t>renewable</a:t>
            </a:r>
            <a:r>
              <a:rPr lang="es-ES" baseline="0" dirty="0" smtClean="0"/>
              <a:t> </a:t>
            </a:r>
            <a:r>
              <a:rPr lang="es-ES" baseline="0" dirty="0" err="1" smtClean="0"/>
              <a:t>energy</a:t>
            </a:r>
            <a:r>
              <a:rPr lang="es-ES" baseline="0" dirty="0" smtClean="0"/>
              <a:t> in </a:t>
            </a:r>
            <a:r>
              <a:rPr lang="es-ES" baseline="0" dirty="0" err="1" smtClean="0"/>
              <a:t>the</a:t>
            </a:r>
            <a:r>
              <a:rPr lang="es-ES" baseline="0" dirty="0" smtClean="0"/>
              <a:t> </a:t>
            </a:r>
            <a:r>
              <a:rPr lang="es-ES" baseline="0" dirty="0" err="1" smtClean="0"/>
              <a:t>energy</a:t>
            </a:r>
            <a:r>
              <a:rPr lang="es-ES" baseline="0" dirty="0" smtClean="0"/>
              <a:t> mix </a:t>
            </a:r>
            <a:r>
              <a:rPr lang="es-ES" baseline="0" dirty="0" err="1" smtClean="0"/>
              <a:t>will</a:t>
            </a:r>
            <a:r>
              <a:rPr lang="es-ES" baseline="0" dirty="0" smtClean="0"/>
              <a:t> </a:t>
            </a:r>
            <a:r>
              <a:rPr lang="es-ES" baseline="0" dirty="0" err="1" smtClean="0"/>
              <a:t>increase</a:t>
            </a:r>
            <a:r>
              <a:rPr lang="es-ES" baseline="0" dirty="0" smtClean="0"/>
              <a:t> </a:t>
            </a:r>
            <a:r>
              <a:rPr lang="es-ES" baseline="0" dirty="0" err="1" smtClean="0"/>
              <a:t>the</a:t>
            </a:r>
            <a:r>
              <a:rPr lang="es-ES" baseline="0" dirty="0" smtClean="0"/>
              <a:t> </a:t>
            </a:r>
            <a:r>
              <a:rPr lang="es-ES" baseline="0" dirty="0" err="1" smtClean="0"/>
              <a:t>dependence</a:t>
            </a:r>
            <a:r>
              <a:rPr lang="es-ES" baseline="0" dirty="0" smtClean="0"/>
              <a:t> </a:t>
            </a:r>
            <a:r>
              <a:rPr lang="es-ES" baseline="0" dirty="0" err="1" smtClean="0"/>
              <a:t>on</a:t>
            </a:r>
            <a:r>
              <a:rPr lang="es-ES" baseline="0" dirty="0" smtClean="0"/>
              <a:t> </a:t>
            </a:r>
            <a:r>
              <a:rPr lang="es-ES" baseline="0" dirty="0" err="1" smtClean="0"/>
              <a:t>intermittent</a:t>
            </a:r>
            <a:r>
              <a:rPr lang="es-ES" baseline="0" dirty="0" smtClean="0"/>
              <a:t> </a:t>
            </a:r>
            <a:r>
              <a:rPr lang="es-ES" baseline="0" dirty="0" err="1" smtClean="0"/>
              <a:t>climate</a:t>
            </a:r>
            <a:r>
              <a:rPr lang="es-ES" baseline="0" dirty="0" smtClean="0"/>
              <a:t> </a:t>
            </a:r>
            <a:r>
              <a:rPr lang="es-ES" baseline="0" dirty="0" err="1" smtClean="0"/>
              <a:t>sources</a:t>
            </a:r>
            <a:r>
              <a:rPr lang="es-ES" baseline="0" dirty="0" smtClean="0"/>
              <a:t>, </a:t>
            </a:r>
            <a:r>
              <a:rPr lang="es-ES" baseline="0" dirty="0" err="1" smtClean="0"/>
              <a:t>involving</a:t>
            </a:r>
            <a:r>
              <a:rPr lang="es-ES" baseline="0" dirty="0" smtClean="0"/>
              <a:t> a </a:t>
            </a:r>
            <a:r>
              <a:rPr lang="es-ES" baseline="0" dirty="0" err="1" smtClean="0"/>
              <a:t>higher</a:t>
            </a:r>
            <a:r>
              <a:rPr lang="es-ES" baseline="0" dirty="0" smtClean="0"/>
              <a:t> </a:t>
            </a:r>
            <a:r>
              <a:rPr lang="es-ES" baseline="0" dirty="0" err="1" smtClean="0"/>
              <a:t>sensitivity</a:t>
            </a:r>
            <a:r>
              <a:rPr lang="es-ES" baseline="0" dirty="0" smtClean="0"/>
              <a:t> </a:t>
            </a:r>
            <a:r>
              <a:rPr lang="es-ES" baseline="0" dirty="0" err="1" smtClean="0"/>
              <a:t>on</a:t>
            </a:r>
            <a:r>
              <a:rPr lang="es-ES" baseline="0" dirty="0" smtClean="0"/>
              <a:t> </a:t>
            </a:r>
            <a:r>
              <a:rPr lang="es-ES" baseline="0" dirty="0" err="1" smtClean="0"/>
              <a:t>climate</a:t>
            </a:r>
            <a:r>
              <a:rPr lang="es-ES" baseline="0" dirty="0" smtClean="0"/>
              <a:t> </a:t>
            </a:r>
            <a:r>
              <a:rPr lang="es-ES" baseline="0" dirty="0" err="1" smtClean="0"/>
              <a:t>variation</a:t>
            </a:r>
            <a:endParaRPr lang="es-ES" dirty="0" smtClean="0"/>
          </a:p>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3</a:t>
            </a:fld>
            <a:endParaRPr lang="en-GB"/>
          </a:p>
        </p:txBody>
      </p:sp>
    </p:spTree>
    <p:extLst>
      <p:ext uri="{BB962C8B-B14F-4D97-AF65-F5344CB8AC3E}">
        <p14:creationId xmlns:p14="http://schemas.microsoft.com/office/powerpoint/2010/main" val="88684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The</a:t>
            </a:r>
            <a:r>
              <a:rPr lang="es-ES" dirty="0" smtClean="0"/>
              <a:t> DST</a:t>
            </a:r>
            <a:r>
              <a:rPr lang="es-ES" baseline="0" dirty="0" smtClean="0"/>
              <a:t> </a:t>
            </a:r>
            <a:r>
              <a:rPr lang="es-ES" baseline="0" dirty="0" err="1" smtClean="0"/>
              <a:t>will</a:t>
            </a:r>
            <a:r>
              <a:rPr lang="es-ES" baseline="0" dirty="0" smtClean="0"/>
              <a:t> be </a:t>
            </a:r>
            <a:r>
              <a:rPr lang="es-ES" baseline="0" dirty="0" err="1" smtClean="0"/>
              <a:t>operational</a:t>
            </a:r>
            <a:r>
              <a:rPr lang="es-ES" baseline="0" dirty="0" smtClean="0"/>
              <a:t> and open to </a:t>
            </a:r>
            <a:r>
              <a:rPr lang="es-ES" baseline="0" dirty="0" err="1" smtClean="0"/>
              <a:t>everyone</a:t>
            </a:r>
            <a:r>
              <a:rPr lang="es-ES" baseline="0" dirty="0" smtClean="0"/>
              <a:t> </a:t>
            </a:r>
            <a:r>
              <a:rPr lang="es-ES" baseline="0" dirty="0" err="1" smtClean="0"/>
              <a:t>for</a:t>
            </a:r>
            <a:r>
              <a:rPr lang="es-ES" baseline="0" dirty="0" smtClean="0"/>
              <a:t> </a:t>
            </a:r>
            <a:r>
              <a:rPr lang="es-ES" baseline="0" dirty="0" err="1" smtClean="0"/>
              <a:t>testing</a:t>
            </a:r>
            <a:r>
              <a:rPr lang="es-ES" baseline="0" dirty="0" smtClean="0"/>
              <a:t> </a:t>
            </a:r>
            <a:r>
              <a:rPr lang="es-ES" baseline="0" dirty="0" err="1" smtClean="0"/>
              <a:t>starting</a:t>
            </a:r>
            <a:r>
              <a:rPr lang="es-ES" baseline="0" dirty="0" smtClean="0"/>
              <a:t> </a:t>
            </a:r>
            <a:r>
              <a:rPr lang="es-ES" baseline="0" dirty="0" err="1" smtClean="0"/>
              <a:t>from</a:t>
            </a:r>
            <a:r>
              <a:rPr lang="es-ES" baseline="0" dirty="0" smtClean="0"/>
              <a:t> June </a:t>
            </a:r>
            <a:r>
              <a:rPr lang="es-ES" baseline="0" dirty="0" err="1" smtClean="0"/>
              <a:t>until</a:t>
            </a:r>
            <a:r>
              <a:rPr lang="es-ES" baseline="0" dirty="0" smtClean="0"/>
              <a:t> </a:t>
            </a:r>
            <a:r>
              <a:rPr lang="es-ES" baseline="0" dirty="0" err="1" smtClean="0"/>
              <a:t>the</a:t>
            </a:r>
            <a:r>
              <a:rPr lang="es-ES" baseline="0" dirty="0" smtClean="0"/>
              <a:t> </a:t>
            </a:r>
            <a:r>
              <a:rPr lang="es-ES" baseline="0" dirty="0" err="1" smtClean="0"/>
              <a:t>end</a:t>
            </a:r>
            <a:r>
              <a:rPr lang="es-ES" baseline="0" dirty="0" smtClean="0"/>
              <a:t> of </a:t>
            </a:r>
            <a:r>
              <a:rPr lang="es-ES" baseline="0" dirty="0" err="1" smtClean="0"/>
              <a:t>the</a:t>
            </a:r>
            <a:r>
              <a:rPr lang="es-ES" baseline="0" dirty="0" smtClean="0"/>
              <a:t> </a:t>
            </a:r>
            <a:r>
              <a:rPr lang="es-ES" baseline="0" dirty="0" err="1" smtClean="0"/>
              <a:t>project</a:t>
            </a:r>
            <a:r>
              <a:rPr lang="es-ES" baseline="0" dirty="0" smtClean="0"/>
              <a:t> in </a:t>
            </a:r>
            <a:r>
              <a:rPr lang="es-ES" baseline="0" dirty="0" err="1" smtClean="0"/>
              <a:t>November</a:t>
            </a:r>
            <a:r>
              <a:rPr lang="es-ES" baseline="0" dirty="0" smtClean="0"/>
              <a:t> 2020. </a:t>
            </a:r>
            <a:r>
              <a:rPr lang="es-ES" baseline="0" dirty="0" err="1" smtClean="0"/>
              <a:t>The</a:t>
            </a:r>
            <a:r>
              <a:rPr lang="es-ES" baseline="0" dirty="0" smtClean="0"/>
              <a:t> </a:t>
            </a:r>
            <a:r>
              <a:rPr lang="es-ES" baseline="0" dirty="0" err="1" smtClean="0"/>
              <a:t>official</a:t>
            </a:r>
            <a:r>
              <a:rPr lang="es-ES" baseline="0" dirty="0" smtClean="0"/>
              <a:t> </a:t>
            </a:r>
            <a:r>
              <a:rPr lang="es-ES" baseline="0" dirty="0" err="1" smtClean="0"/>
              <a:t>launch</a:t>
            </a:r>
            <a:r>
              <a:rPr lang="es-ES" baseline="0" dirty="0" smtClean="0"/>
              <a:t> </a:t>
            </a:r>
            <a:r>
              <a:rPr lang="es-ES" baseline="0" dirty="0" err="1" smtClean="0"/>
              <a:t>will</a:t>
            </a:r>
            <a:r>
              <a:rPr lang="es-ES" baseline="0" dirty="0" smtClean="0"/>
              <a:t> be </a:t>
            </a:r>
            <a:r>
              <a:rPr lang="es-ES" baseline="0" dirty="0" err="1" smtClean="0"/>
              <a:t>on</a:t>
            </a:r>
            <a:r>
              <a:rPr lang="es-ES" baseline="0" dirty="0" smtClean="0"/>
              <a:t> </a:t>
            </a:r>
            <a:r>
              <a:rPr lang="es-ES" baseline="0" dirty="0" err="1" smtClean="0"/>
              <a:t>the</a:t>
            </a:r>
            <a:r>
              <a:rPr lang="es-ES" baseline="0" dirty="0" smtClean="0"/>
              <a:t> 20th of June in </a:t>
            </a:r>
            <a:r>
              <a:rPr lang="es-ES" baseline="0" dirty="0" err="1" smtClean="0"/>
              <a:t>Brussels</a:t>
            </a:r>
            <a:r>
              <a:rPr lang="es-ES" baseline="0" dirty="0" smtClean="0"/>
              <a:t> as </a:t>
            </a:r>
            <a:r>
              <a:rPr lang="es-ES" baseline="0" dirty="0" err="1" smtClean="0"/>
              <a:t>official</a:t>
            </a:r>
            <a:r>
              <a:rPr lang="es-ES" baseline="0" dirty="0" smtClean="0"/>
              <a:t> </a:t>
            </a:r>
            <a:r>
              <a:rPr lang="es-ES" baseline="0" dirty="0" err="1" smtClean="0"/>
              <a:t>side</a:t>
            </a:r>
            <a:r>
              <a:rPr lang="es-ES" baseline="0" dirty="0" smtClean="0"/>
              <a:t> </a:t>
            </a:r>
            <a:r>
              <a:rPr lang="es-ES" baseline="0" dirty="0" err="1" smtClean="0"/>
              <a:t>event</a:t>
            </a:r>
            <a:r>
              <a:rPr lang="es-ES" baseline="0" dirty="0" smtClean="0"/>
              <a:t> of </a:t>
            </a:r>
            <a:r>
              <a:rPr lang="es-ES" baseline="0" dirty="0" err="1" smtClean="0"/>
              <a:t>the</a:t>
            </a:r>
            <a:r>
              <a:rPr lang="es-ES" baseline="0" dirty="0" smtClean="0"/>
              <a:t> EUSEW19. </a:t>
            </a:r>
            <a:r>
              <a:rPr lang="es-ES" baseline="0" dirty="0" err="1" smtClean="0"/>
              <a:t>Registrations</a:t>
            </a:r>
            <a:r>
              <a:rPr lang="es-ES" baseline="0" dirty="0" smtClean="0"/>
              <a:t> are open.</a:t>
            </a:r>
            <a:endParaRPr lang="es-ES" dirty="0" smtClean="0"/>
          </a:p>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20</a:t>
            </a:fld>
            <a:endParaRPr lang="en-GB"/>
          </a:p>
        </p:txBody>
      </p:sp>
    </p:spTree>
    <p:extLst>
      <p:ext uri="{BB962C8B-B14F-4D97-AF65-F5344CB8AC3E}">
        <p14:creationId xmlns:p14="http://schemas.microsoft.com/office/powerpoint/2010/main" val="218222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S2S4E stands for: Sub-seasonal</a:t>
            </a:r>
            <a:r>
              <a:rPr lang="en-GB" baseline="0" dirty="0" smtClean="0"/>
              <a:t> to seasonal predictions for energy</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4</a:t>
            </a:fld>
            <a:endParaRPr lang="en-GB"/>
          </a:p>
        </p:txBody>
      </p:sp>
    </p:spTree>
    <p:extLst>
      <p:ext uri="{BB962C8B-B14F-4D97-AF65-F5344CB8AC3E}">
        <p14:creationId xmlns:p14="http://schemas.microsoft.com/office/powerpoint/2010/main" val="404643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err="1" smtClean="0"/>
              <a:t>We</a:t>
            </a:r>
            <a:r>
              <a:rPr lang="es-ES" baseline="0" dirty="0" smtClean="0"/>
              <a:t> are </a:t>
            </a:r>
            <a:r>
              <a:rPr lang="es-ES" baseline="0" dirty="0" err="1" smtClean="0"/>
              <a:t>developing</a:t>
            </a:r>
            <a:r>
              <a:rPr lang="es-ES" baseline="0" dirty="0" smtClean="0"/>
              <a:t> a </a:t>
            </a:r>
            <a:r>
              <a:rPr lang="es-ES" baseline="0" dirty="0" err="1" smtClean="0"/>
              <a:t>tool</a:t>
            </a:r>
            <a:r>
              <a:rPr lang="es-ES" baseline="0" dirty="0" smtClean="0"/>
              <a:t> </a:t>
            </a:r>
            <a:r>
              <a:rPr lang="es-ES" baseline="0" dirty="0" err="1" smtClean="0"/>
              <a:t>providing</a:t>
            </a:r>
            <a:r>
              <a:rPr lang="es-ES" baseline="0" dirty="0" smtClean="0"/>
              <a:t> sub-</a:t>
            </a:r>
            <a:r>
              <a:rPr lang="es-ES" baseline="0" dirty="0" err="1" smtClean="0"/>
              <a:t>seasonal</a:t>
            </a:r>
            <a:r>
              <a:rPr lang="es-ES" baseline="0" dirty="0" smtClean="0"/>
              <a:t> and </a:t>
            </a:r>
            <a:r>
              <a:rPr lang="es-ES" baseline="0" dirty="0" err="1" smtClean="0"/>
              <a:t>seasonal</a:t>
            </a:r>
            <a:r>
              <a:rPr lang="es-ES" baseline="0" dirty="0" smtClean="0"/>
              <a:t> </a:t>
            </a:r>
            <a:r>
              <a:rPr lang="es-ES" baseline="0" dirty="0" err="1" smtClean="0"/>
              <a:t>forecasts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coming</a:t>
            </a:r>
            <a:r>
              <a:rPr lang="es-ES" baseline="0" dirty="0" smtClean="0"/>
              <a:t> </a:t>
            </a:r>
            <a:r>
              <a:rPr lang="es-ES" baseline="0" dirty="0" err="1" smtClean="0"/>
              <a:t>weeks</a:t>
            </a:r>
            <a:r>
              <a:rPr lang="es-ES" baseline="0" dirty="0" smtClean="0"/>
              <a:t> and up to </a:t>
            </a:r>
            <a:r>
              <a:rPr lang="es-ES" baseline="0" dirty="0" err="1" smtClean="0"/>
              <a:t>the</a:t>
            </a:r>
            <a:r>
              <a:rPr lang="es-ES" baseline="0" dirty="0" smtClean="0"/>
              <a:t> </a:t>
            </a:r>
            <a:r>
              <a:rPr lang="es-ES" baseline="0" dirty="0" err="1" smtClean="0"/>
              <a:t>next</a:t>
            </a:r>
            <a:r>
              <a:rPr lang="es-ES" baseline="0" dirty="0" smtClean="0"/>
              <a:t> 3 </a:t>
            </a:r>
            <a:r>
              <a:rPr lang="es-ES" baseline="0" dirty="0" err="1" smtClean="0"/>
              <a:t>months</a:t>
            </a:r>
            <a:r>
              <a:rPr lang="es-E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err="1" smtClean="0"/>
              <a:t>The</a:t>
            </a:r>
            <a:r>
              <a:rPr lang="es-ES" baseline="0" dirty="0" smtClean="0"/>
              <a:t> </a:t>
            </a:r>
            <a:r>
              <a:rPr lang="es-ES" baseline="0" dirty="0" err="1" smtClean="0"/>
              <a:t>solution</a:t>
            </a:r>
            <a:r>
              <a:rPr lang="es-ES" baseline="0" dirty="0" smtClean="0"/>
              <a:t> </a:t>
            </a:r>
            <a:r>
              <a:rPr lang="es-ES" baseline="0" dirty="0" err="1" smtClean="0"/>
              <a:t>is</a:t>
            </a:r>
            <a:r>
              <a:rPr lang="es-ES" baseline="0" dirty="0" smtClean="0"/>
              <a:t> </a:t>
            </a:r>
            <a:r>
              <a:rPr lang="es-ES" baseline="0" dirty="0" err="1" smtClean="0"/>
              <a:t>particularly</a:t>
            </a:r>
            <a:r>
              <a:rPr lang="es-ES" baseline="0" dirty="0" smtClean="0"/>
              <a:t> </a:t>
            </a:r>
            <a:r>
              <a:rPr lang="es-ES" baseline="0" dirty="0" err="1" smtClean="0"/>
              <a:t>innovative</a:t>
            </a:r>
            <a:r>
              <a:rPr lang="es-ES" baseline="0" dirty="0" smtClean="0"/>
              <a:t> </a:t>
            </a:r>
            <a:r>
              <a:rPr lang="es-ES" baseline="0" dirty="0" err="1" smtClean="0"/>
              <a:t>because</a:t>
            </a:r>
            <a:r>
              <a:rPr lang="es-ES" baseline="0" dirty="0" smtClean="0"/>
              <a:t> </a:t>
            </a:r>
            <a:r>
              <a:rPr lang="es-ES" baseline="0" dirty="0" err="1" smtClean="0"/>
              <a:t>it</a:t>
            </a:r>
            <a:r>
              <a:rPr lang="es-ES" baseline="0" dirty="0" smtClean="0"/>
              <a:t> </a:t>
            </a:r>
            <a:r>
              <a:rPr lang="es-ES" baseline="0" dirty="0" err="1" smtClean="0"/>
              <a:t>offers</a:t>
            </a:r>
            <a:r>
              <a:rPr lang="es-ES" baseline="0" dirty="0" smtClean="0"/>
              <a:t> at </a:t>
            </a:r>
            <a:r>
              <a:rPr lang="es-ES" baseline="0" dirty="0" err="1" smtClean="0"/>
              <a:t>the</a:t>
            </a:r>
            <a:r>
              <a:rPr lang="es-ES" baseline="0" dirty="0" smtClean="0"/>
              <a:t> </a:t>
            </a:r>
            <a:r>
              <a:rPr lang="es-ES" baseline="0" dirty="0" err="1" smtClean="0"/>
              <a:t>same</a:t>
            </a:r>
            <a:r>
              <a:rPr lang="es-ES" baseline="0" dirty="0" smtClean="0"/>
              <a:t> time sub-</a:t>
            </a:r>
            <a:r>
              <a:rPr lang="es-ES" baseline="0" dirty="0" err="1" smtClean="0"/>
              <a:t>seasonal</a:t>
            </a:r>
            <a:r>
              <a:rPr lang="es-ES" baseline="0" dirty="0" smtClean="0"/>
              <a:t> and </a:t>
            </a:r>
            <a:r>
              <a:rPr lang="es-ES" baseline="0" dirty="0" err="1" smtClean="0"/>
              <a:t>seasonal</a:t>
            </a:r>
            <a:r>
              <a:rPr lang="es-ES" baseline="0" dirty="0" smtClean="0"/>
              <a:t> </a:t>
            </a:r>
            <a:r>
              <a:rPr lang="es-ES" baseline="0" dirty="0" err="1" smtClean="0"/>
              <a:t>forecast</a:t>
            </a:r>
            <a:r>
              <a:rPr lang="es-ES" baseline="0" dirty="0" smtClean="0"/>
              <a:t>  </a:t>
            </a:r>
            <a:r>
              <a:rPr lang="es-ES" baseline="0" dirty="0" err="1" smtClean="0"/>
              <a:t>for</a:t>
            </a:r>
            <a:r>
              <a:rPr lang="es-ES" baseline="0" dirty="0" smtClean="0"/>
              <a:t> </a:t>
            </a:r>
            <a:r>
              <a:rPr lang="es-ES" baseline="0" dirty="0" err="1" smtClean="0"/>
              <a:t>wind</a:t>
            </a:r>
            <a:r>
              <a:rPr lang="es-ES" baseline="0" dirty="0" smtClean="0"/>
              <a:t>, solar and </a:t>
            </a:r>
            <a:r>
              <a:rPr lang="es-ES" baseline="0" dirty="0" err="1" smtClean="0"/>
              <a:t>hydro</a:t>
            </a:r>
            <a:r>
              <a:rPr lang="es-ES" baseline="0" dirty="0" smtClean="0"/>
              <a:t> </a:t>
            </a:r>
            <a:r>
              <a:rPr lang="es-ES" baseline="0" dirty="0" err="1" smtClean="0"/>
              <a:t>power</a:t>
            </a:r>
            <a:r>
              <a:rPr lang="es-ES" baseline="0" dirty="0" smtClean="0"/>
              <a:t> as </a:t>
            </a:r>
            <a:r>
              <a:rPr lang="es-ES" baseline="0" dirty="0" err="1" smtClean="0"/>
              <a:t>well</a:t>
            </a:r>
            <a:r>
              <a:rPr lang="es-ES" baseline="0" dirty="0" smtClean="0"/>
              <a:t> as </a:t>
            </a:r>
            <a:r>
              <a:rPr lang="es-ES" baseline="0" dirty="0" err="1" smtClean="0"/>
              <a:t>for</a:t>
            </a:r>
            <a:r>
              <a:rPr lang="es-ES" baseline="0" dirty="0" smtClean="0"/>
              <a:t> </a:t>
            </a:r>
            <a:r>
              <a:rPr lang="es-ES" baseline="0" dirty="0" err="1" smtClean="0"/>
              <a:t>energy</a:t>
            </a:r>
            <a:r>
              <a:rPr lang="es-ES" baseline="0" dirty="0" smtClean="0"/>
              <a:t> </a:t>
            </a:r>
            <a:r>
              <a:rPr lang="es-ES" baseline="0" dirty="0" err="1" smtClean="0"/>
              <a:t>demand</a:t>
            </a:r>
            <a:r>
              <a:rPr lang="es-ES" baseline="0" dirty="0" smtClean="0"/>
              <a:t>.</a:t>
            </a:r>
            <a:endParaRPr lang="es-ES" dirty="0" smtClean="0"/>
          </a:p>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5</a:t>
            </a:fld>
            <a:endParaRPr lang="en-GB"/>
          </a:p>
        </p:txBody>
      </p:sp>
    </p:spTree>
    <p:extLst>
      <p:ext uri="{BB962C8B-B14F-4D97-AF65-F5344CB8AC3E}">
        <p14:creationId xmlns:p14="http://schemas.microsoft.com/office/powerpoint/2010/main" val="263073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The DST is co-developed together with</a:t>
            </a:r>
            <a:r>
              <a:rPr lang="en-GB" baseline="0" dirty="0" smtClean="0"/>
              <a:t> industrial partners and other stakeholders. EDPR, EDF and EnBW are energy companies that take part in the project as partners and they have been highly involved in the creation of the tool and in finding the best way to visualise the information. Additional stakeholders external to the project have also contributed in this process</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8</a:t>
            </a:fld>
            <a:endParaRPr lang="en-GB"/>
          </a:p>
        </p:txBody>
      </p:sp>
    </p:spTree>
    <p:extLst>
      <p:ext uri="{BB962C8B-B14F-4D97-AF65-F5344CB8AC3E}">
        <p14:creationId xmlns:p14="http://schemas.microsoft.com/office/powerpoint/2010/main" val="156274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One of the user engagement activities</a:t>
            </a:r>
            <a:r>
              <a:rPr lang="en-GB" baseline="0" dirty="0" smtClean="0"/>
              <a:t> in the project has consisted in conducting interviews to users from the energy sector with different profiles. In total, 18 interviews where conducted with users from 8 different companies from 6 different countries.</a:t>
            </a:r>
          </a:p>
          <a:p>
            <a:r>
              <a:rPr lang="en-GB" baseline="0" dirty="0" smtClean="0"/>
              <a:t>Some outcomes from the interviews were that…</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9</a:t>
            </a:fld>
            <a:endParaRPr lang="en-GB"/>
          </a:p>
        </p:txBody>
      </p:sp>
    </p:spTree>
    <p:extLst>
      <p:ext uri="{BB962C8B-B14F-4D97-AF65-F5344CB8AC3E}">
        <p14:creationId xmlns:p14="http://schemas.microsoft.com/office/powerpoint/2010/main" val="348451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On 20 Jan 2017 demand reached a high</a:t>
            </a:r>
            <a:r>
              <a:rPr lang="en-GB" baseline="0" dirty="0" smtClean="0"/>
              <a:t> peak of 94,2 GW</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13</a:t>
            </a:fld>
            <a:endParaRPr lang="en-GB"/>
          </a:p>
        </p:txBody>
      </p:sp>
    </p:spTree>
    <p:extLst>
      <p:ext uri="{BB962C8B-B14F-4D97-AF65-F5344CB8AC3E}">
        <p14:creationId xmlns:p14="http://schemas.microsoft.com/office/powerpoint/2010/main" val="162565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According</a:t>
            </a:r>
            <a:r>
              <a:rPr lang="en-GB" baseline="0" dirty="0" smtClean="0"/>
              <a:t> to available forecasts the cold spell was highly likely weeks in advance, with the 4-week lead time sub-seasonal forecast predicting 44% probability of below-normal situation.</a:t>
            </a:r>
          </a:p>
          <a:p>
            <a:r>
              <a:rPr lang="en-GB" baseline="0" dirty="0" smtClean="0"/>
              <a:t>The skill associated to the T forecasts remained low for the longer lead times, but grew to 0.37 the week before the event. </a:t>
            </a:r>
          </a:p>
          <a:p>
            <a:r>
              <a:rPr lang="en-GB" baseline="0" dirty="0" smtClean="0"/>
              <a:t>Also, whereas ensemble members (in yellow) were more spread before, 1 week before the event they grouped around the below normal </a:t>
            </a:r>
            <a:r>
              <a:rPr lang="en-GB" baseline="0" dirty="0" err="1" smtClean="0"/>
              <a:t>tercile</a:t>
            </a:r>
            <a:r>
              <a:rPr lang="en-GB" baseline="0" dirty="0" smtClean="0"/>
              <a:t>, predicting a 54% probability of an extremely low temperature</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15</a:t>
            </a:fld>
            <a:endParaRPr lang="en-GB"/>
          </a:p>
        </p:txBody>
      </p:sp>
    </p:spTree>
    <p:extLst>
      <p:ext uri="{BB962C8B-B14F-4D97-AF65-F5344CB8AC3E}">
        <p14:creationId xmlns:p14="http://schemas.microsoft.com/office/powerpoint/2010/main" val="422534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Electricity demand in France is an indicator highly</a:t>
            </a:r>
            <a:r>
              <a:rPr lang="en-GB" baseline="0" dirty="0" smtClean="0"/>
              <a:t> linked to low temperatures in winter, since most of the domestic heating systems feed on electricity.</a:t>
            </a:r>
          </a:p>
          <a:p>
            <a:r>
              <a:rPr lang="en-GB" baseline="0" dirty="0" smtClean="0"/>
              <a:t>Demand was predicted to be above average for mid-Jan. Demand forecasts followed the same pattern as temperature forecasts: the longer the lead time, the larger the spread of members.</a:t>
            </a:r>
          </a:p>
          <a:p>
            <a:r>
              <a:rPr lang="en-GB" baseline="0" dirty="0" smtClean="0"/>
              <a:t>The week before the event almost all forecasts pointed to above normal demand, with a 95% probability of an extreme demand situation, which finally occurred</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16</a:t>
            </a:fld>
            <a:endParaRPr lang="en-GB"/>
          </a:p>
        </p:txBody>
      </p:sp>
    </p:spTree>
    <p:extLst>
      <p:ext uri="{BB962C8B-B14F-4D97-AF65-F5344CB8AC3E}">
        <p14:creationId xmlns:p14="http://schemas.microsoft.com/office/powerpoint/2010/main" val="34356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In general, wind drought was</a:t>
            </a:r>
            <a:r>
              <a:rPr lang="en-GB" baseline="0" dirty="0" smtClean="0"/>
              <a:t> much harder to predict. Forecasts pointed to a normal wind situation as more likely to occur.</a:t>
            </a:r>
          </a:p>
          <a:p>
            <a:r>
              <a:rPr lang="en-GB" baseline="0" dirty="0" smtClean="0"/>
              <a:t>There was large spread among ensemble members, with skills ranging from 0.02 to 0.12, considered too low for many applications despite being positive.</a:t>
            </a:r>
          </a:p>
          <a:p>
            <a:r>
              <a:rPr lang="en-GB" baseline="0" dirty="0" smtClean="0"/>
              <a:t>1 week before, the normal </a:t>
            </a:r>
            <a:r>
              <a:rPr lang="en-GB" baseline="0" dirty="0" err="1" smtClean="0"/>
              <a:t>tercile</a:t>
            </a:r>
            <a:r>
              <a:rPr lang="en-GB" baseline="0" dirty="0" smtClean="0"/>
              <a:t> was predicted with 44% probability, although the lower </a:t>
            </a:r>
            <a:r>
              <a:rPr lang="en-GB" baseline="0" dirty="0" err="1" smtClean="0"/>
              <a:t>tercile</a:t>
            </a:r>
            <a:r>
              <a:rPr lang="en-GB" baseline="0" dirty="0" smtClean="0"/>
              <a:t> (where the actual observation fell) presented 41% probability</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17</a:t>
            </a:fld>
            <a:endParaRPr lang="en-GB"/>
          </a:p>
        </p:txBody>
      </p:sp>
    </p:spTree>
    <p:extLst>
      <p:ext uri="{BB962C8B-B14F-4D97-AF65-F5344CB8AC3E}">
        <p14:creationId xmlns:p14="http://schemas.microsoft.com/office/powerpoint/2010/main" val="225499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s2s4e@bsc.es" TargetMode="Externa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29/05/2019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283456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2F1F4F-15C7-4936-957D-C1FFCCE2073D}"/>
              </a:ext>
            </a:extLst>
          </p:cNvPr>
          <p:cNvSpPr/>
          <p:nvPr userDrawn="1"/>
        </p:nvSpPr>
        <p:spPr>
          <a:xfrm>
            <a:off x="0" y="0"/>
            <a:ext cx="12192000" cy="250753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ZoneTexte 15">
            <a:extLst>
              <a:ext uri="{FF2B5EF4-FFF2-40B4-BE49-F238E27FC236}">
                <a16:creationId xmlns:a16="http://schemas.microsoft.com/office/drawing/2014/main" id="{3BACE99B-9EAD-4B42-971E-E8B2CF183FB1}"/>
              </a:ext>
            </a:extLst>
          </p:cNvPr>
          <p:cNvSpPr txBox="1"/>
          <p:nvPr userDrawn="1"/>
        </p:nvSpPr>
        <p:spPr>
          <a:xfrm>
            <a:off x="-62845" y="530524"/>
            <a:ext cx="6158845"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4400" b="1" dirty="0" err="1">
                <a:solidFill>
                  <a:srgbClr val="0E4878"/>
                </a:solidFill>
                <a:latin typeface="Segoe UI" panose="020B0502040204020203" pitchFamily="34" charset="0"/>
                <a:ea typeface="Ebrima" panose="02000000000000000000" pitchFamily="2" charset="0"/>
                <a:cs typeface="Segoe UI" panose="020B0502040204020203" pitchFamily="34" charset="0"/>
              </a:rPr>
              <a:t>Thank</a:t>
            </a:r>
            <a:r>
              <a:rPr lang="fr-FR" sz="4400" b="1" dirty="0">
                <a:solidFill>
                  <a:srgbClr val="0E4878"/>
                </a:solidFill>
                <a:latin typeface="Segoe UI" panose="020B0502040204020203" pitchFamily="34" charset="0"/>
                <a:ea typeface="Ebrima" panose="02000000000000000000" pitchFamily="2" charset="0"/>
                <a:cs typeface="Segoe UI" panose="020B0502040204020203" pitchFamily="34" charset="0"/>
              </a:rPr>
              <a:t> </a:t>
            </a:r>
            <a:r>
              <a:rPr lang="fr-FR" sz="4400" b="1" dirty="0" err="1">
                <a:solidFill>
                  <a:srgbClr val="0E4878"/>
                </a:solidFill>
                <a:latin typeface="Segoe UI" panose="020B0502040204020203" pitchFamily="34" charset="0"/>
                <a:ea typeface="Ebrima" panose="02000000000000000000" pitchFamily="2" charset="0"/>
                <a:cs typeface="Segoe UI" panose="020B0502040204020203" pitchFamily="34" charset="0"/>
              </a:rPr>
              <a:t>you</a:t>
            </a:r>
            <a:endParaRPr lang="fr-FR" sz="4400" b="1" dirty="0">
              <a:solidFill>
                <a:srgbClr val="0E4878"/>
              </a:solidFill>
              <a:latin typeface="Segoe UI" panose="020B0502040204020203" pitchFamily="34" charset="0"/>
              <a:ea typeface="Ebrima" panose="02000000000000000000" pitchFamily="2" charset="0"/>
              <a:cs typeface="Segoe UI" panose="020B0502040204020203" pitchFamily="34" charset="0"/>
            </a:endParaRPr>
          </a:p>
          <a:p>
            <a:pPr algn="ctr"/>
            <a:endParaRPr lang="fr-FR" sz="1800" dirty="0"/>
          </a:p>
        </p:txBody>
      </p:sp>
      <p:sp>
        <p:nvSpPr>
          <p:cNvPr id="17" name="Rectangle 16">
            <a:extLst>
              <a:ext uri="{FF2B5EF4-FFF2-40B4-BE49-F238E27FC236}">
                <a16:creationId xmlns:a16="http://schemas.microsoft.com/office/drawing/2014/main" id="{D2A5AB9C-C060-4E09-B9E2-9DF9ADD1C71B}"/>
              </a:ext>
            </a:extLst>
          </p:cNvPr>
          <p:cNvSpPr/>
          <p:nvPr userDrawn="1"/>
        </p:nvSpPr>
        <p:spPr>
          <a:xfrm>
            <a:off x="149429" y="1421222"/>
            <a:ext cx="5882324" cy="523220"/>
          </a:xfrm>
          <a:prstGeom prst="rect">
            <a:avLst/>
          </a:prstGeom>
        </p:spPr>
        <p:txBody>
          <a:bodyPr wrap="square">
            <a:spAutoFit/>
          </a:bodyPr>
          <a:lstStyle/>
          <a:p>
            <a:pPr algn="ctr"/>
            <a:r>
              <a:rPr lang="fr-FR" sz="2800" b="1" dirty="0" smtClean="0">
                <a:solidFill>
                  <a:srgbClr val="0E4878"/>
                </a:solidFill>
                <a:latin typeface="Segoe UI" panose="020B0502040204020203" pitchFamily="34" charset="0"/>
                <a:ea typeface="Ebrima" panose="02000000000000000000" pitchFamily="2" charset="0"/>
                <a:cs typeface="Segoe UI" panose="020B0502040204020203" pitchFamily="34" charset="0"/>
              </a:rPr>
              <a:t>marta.terrado@bsc.es</a:t>
            </a:r>
            <a:endParaRPr lang="en-GB" sz="2800" b="1" dirty="0">
              <a:solidFill>
                <a:srgbClr val="0E4878"/>
              </a:solidFill>
              <a:latin typeface="Segoe UI" panose="020B0502040204020203" pitchFamily="34" charset="0"/>
              <a:cs typeface="Segoe UI" panose="020B0502040204020203" pitchFamily="34" charset="0"/>
            </a:endParaRPr>
          </a:p>
        </p:txBody>
      </p:sp>
      <p:pic>
        <p:nvPicPr>
          <p:cNvPr id="19" name="Image 2">
            <a:extLst>
              <a:ext uri="{FF2B5EF4-FFF2-40B4-BE49-F238E27FC236}">
                <a16:creationId xmlns:a16="http://schemas.microsoft.com/office/drawing/2014/main" id="{1449DAC3-2D29-4DF5-8F99-D15FA9B67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5268" y="508079"/>
            <a:ext cx="4157463" cy="1491371"/>
          </a:xfrm>
          <a:prstGeom prst="rect">
            <a:avLst/>
          </a:prstGeom>
        </p:spPr>
      </p:pic>
      <p:grpSp>
        <p:nvGrpSpPr>
          <p:cNvPr id="20" name="Groupe 3">
            <a:extLst>
              <a:ext uri="{FF2B5EF4-FFF2-40B4-BE49-F238E27FC236}">
                <a16:creationId xmlns:a16="http://schemas.microsoft.com/office/drawing/2014/main" id="{F6C448E3-AE86-46DD-A15D-48243B69DC61}"/>
              </a:ext>
            </a:extLst>
          </p:cNvPr>
          <p:cNvGrpSpPr/>
          <p:nvPr userDrawn="1"/>
        </p:nvGrpSpPr>
        <p:grpSpPr>
          <a:xfrm>
            <a:off x="2331274" y="2908743"/>
            <a:ext cx="7400957" cy="2769715"/>
            <a:chOff x="1569467" y="2963279"/>
            <a:chExt cx="7400957" cy="2769715"/>
          </a:xfrm>
        </p:grpSpPr>
        <p:sp>
          <p:nvSpPr>
            <p:cNvPr id="24" name="Titre 1">
              <a:extLst>
                <a:ext uri="{FF2B5EF4-FFF2-40B4-BE49-F238E27FC236}">
                  <a16:creationId xmlns:a16="http://schemas.microsoft.com/office/drawing/2014/main" id="{C9C2BC8D-BBA7-4E8F-9640-CDE80562F01C}"/>
                </a:ext>
              </a:extLst>
            </p:cNvPr>
            <p:cNvSpPr txBox="1">
              <a:spLocks/>
            </p:cNvSpPr>
            <p:nvPr/>
          </p:nvSpPr>
          <p:spPr>
            <a:xfrm>
              <a:off x="3047607" y="2991888"/>
              <a:ext cx="5762074" cy="1127563"/>
            </a:xfrm>
            <a:prstGeom prst="rect">
              <a:avLst/>
            </a:prstGeom>
          </p:spPr>
          <p:txBody>
            <a:bodyPr/>
            <a:lstStyle>
              <a:lvl1pPr algn="l" defTabSz="685800" rtl="0" eaLnBrk="1" latinLnBrk="0" hangingPunct="1">
                <a:lnSpc>
                  <a:spcPct val="90000"/>
                </a:lnSpc>
                <a:spcBef>
                  <a:spcPct val="0"/>
                </a:spcBef>
                <a:buNone/>
                <a:defRPr sz="3300" kern="1200">
                  <a:solidFill>
                    <a:schemeClr val="tx1">
                      <a:lumMod val="65000"/>
                      <a:lumOff val="35000"/>
                    </a:schemeClr>
                  </a:solidFill>
                  <a:latin typeface="+mj-lt"/>
                  <a:ea typeface="+mj-ea"/>
                  <a:cs typeface="+mj-cs"/>
                </a:defRPr>
              </a:lvl1pPr>
            </a:lstStyle>
            <a:p>
              <a:pPr algn="l"/>
              <a:r>
                <a:rPr lang="fr-FR" sz="16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Public reports will be available for download on our website: </a:t>
              </a:r>
              <a:r>
                <a:rPr lang="fr-FR" sz="1600" b="1" dirty="0">
                  <a:solidFill>
                    <a:srgbClr val="0E4878"/>
                  </a:solidFill>
                  <a:latin typeface="Ebrima" panose="02000000000000000000" pitchFamily="2" charset="0"/>
                  <a:ea typeface="Ebrima" panose="02000000000000000000" pitchFamily="2" charset="0"/>
                  <a:cs typeface="Ebrima" panose="02000000000000000000" pitchFamily="2" charset="0"/>
                </a:rPr>
                <a:t>www.s2s4e.eu</a:t>
              </a:r>
              <a:endParaRPr lang="en-GB" sz="1600" b="1" dirty="0">
                <a:solidFill>
                  <a:srgbClr val="0E4878"/>
                </a:solidFill>
                <a:latin typeface="Ebrima" panose="02000000000000000000" pitchFamily="2" charset="0"/>
                <a:ea typeface="Ebrima" panose="02000000000000000000" pitchFamily="2" charset="0"/>
                <a:cs typeface="Ebrima" panose="02000000000000000000" pitchFamily="2" charset="0"/>
              </a:endParaRPr>
            </a:p>
          </p:txBody>
        </p:sp>
        <p:sp>
          <p:nvSpPr>
            <p:cNvPr id="26" name="Titre 1">
              <a:extLst>
                <a:ext uri="{FF2B5EF4-FFF2-40B4-BE49-F238E27FC236}">
                  <a16:creationId xmlns:a16="http://schemas.microsoft.com/office/drawing/2014/main" id="{65E20D77-48B2-4DE1-A5D8-067529CC3412}"/>
                </a:ext>
              </a:extLst>
            </p:cNvPr>
            <p:cNvSpPr txBox="1">
              <a:spLocks/>
            </p:cNvSpPr>
            <p:nvPr/>
          </p:nvSpPr>
          <p:spPr>
            <a:xfrm>
              <a:off x="3066461" y="3883186"/>
              <a:ext cx="5903963" cy="1119947"/>
            </a:xfrm>
            <a:prstGeom prst="rect">
              <a:avLst/>
            </a:prstGeom>
          </p:spPr>
          <p:txBody>
            <a:bodyPr/>
            <a:lstStyle>
              <a:lvl1pPr algn="l" defTabSz="685800" rtl="0" eaLnBrk="1" latinLnBrk="0" hangingPunct="1">
                <a:lnSpc>
                  <a:spcPct val="90000"/>
                </a:lnSpc>
                <a:spcBef>
                  <a:spcPct val="0"/>
                </a:spcBef>
                <a:buNone/>
                <a:defRPr sz="3300" kern="1200">
                  <a:solidFill>
                    <a:schemeClr val="tx1">
                      <a:lumMod val="65000"/>
                      <a:lumOff val="35000"/>
                    </a:schemeClr>
                  </a:solidFill>
                  <a:latin typeface="+mj-lt"/>
                  <a:ea typeface="+mj-ea"/>
                  <a:cs typeface="+mj-cs"/>
                </a:defRPr>
              </a:lvl1pPr>
            </a:lstStyle>
            <a:p>
              <a:pPr algn="l"/>
              <a:r>
                <a:rPr lang="fr-FR" sz="1600" b="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Project coordinator: </a:t>
              </a:r>
              <a:r>
                <a:rPr lang="fr-FR" sz="16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Albert Soret, </a:t>
              </a:r>
            </a:p>
            <a:p>
              <a:pPr algn="l"/>
              <a:r>
                <a:rPr lang="fr-FR" sz="1600" b="1" dirty="0">
                  <a:solidFill>
                    <a:srgbClr val="0E4878"/>
                  </a:solidFill>
                  <a:latin typeface="Ebrima" panose="02000000000000000000" pitchFamily="2" charset="0"/>
                  <a:ea typeface="Ebrima" panose="02000000000000000000" pitchFamily="2" charset="0"/>
                  <a:cs typeface="Ebrima" panose="02000000000000000000" pitchFamily="2" charset="0"/>
                </a:rPr>
                <a:t>Barcelona Supercomputing Center (BSC)</a:t>
              </a:r>
            </a:p>
            <a:p>
              <a:pPr algn="l"/>
              <a:endParaRPr lang="fr-FR" sz="1600" b="1" dirty="0">
                <a:solidFill>
                  <a:srgbClr val="0E4878"/>
                </a:solidFill>
                <a:latin typeface="Ebrima" panose="02000000000000000000" pitchFamily="2" charset="0"/>
                <a:ea typeface="Ebrima" panose="02000000000000000000" pitchFamily="2" charset="0"/>
                <a:cs typeface="Ebrima" panose="02000000000000000000" pitchFamily="2" charset="0"/>
              </a:endParaRPr>
            </a:p>
            <a:p>
              <a:pPr algn="l"/>
              <a:r>
                <a:rPr lang="fr-FR" sz="1600" b="1" dirty="0">
                  <a:solidFill>
                    <a:srgbClr val="0E4878"/>
                  </a:solidFill>
                  <a:latin typeface="Ebrima" panose="02000000000000000000" pitchFamily="2" charset="0"/>
                  <a:ea typeface="Ebrima" panose="02000000000000000000" pitchFamily="2" charset="0"/>
                  <a:cs typeface="Ebrima" panose="02000000000000000000" pitchFamily="2" charset="0"/>
                </a:rPr>
                <a:t>s2s4e@bsc.es</a:t>
              </a:r>
            </a:p>
            <a:p>
              <a:pPr algn="l"/>
              <a:endParaRPr lang="fr-FR" sz="2000" b="1" u="sng" kern="1200" dirty="0">
                <a:solidFill>
                  <a:schemeClr val="tx1"/>
                </a:solidFill>
                <a:effectLst/>
                <a:latin typeface="Gadugi" panose="020B0502040204020203" pitchFamily="34" charset="0"/>
                <a:ea typeface="Ebrima" panose="02000000000000000000" pitchFamily="2" charset="0"/>
                <a:cs typeface="Ebrima" panose="02000000000000000000" pitchFamily="2" charset="0"/>
                <a:hlinkClick r:id="rId3"/>
              </a:endParaRPr>
            </a:p>
          </p:txBody>
        </p:sp>
        <p:sp>
          <p:nvSpPr>
            <p:cNvPr id="28" name="Titre 1">
              <a:extLst>
                <a:ext uri="{FF2B5EF4-FFF2-40B4-BE49-F238E27FC236}">
                  <a16:creationId xmlns:a16="http://schemas.microsoft.com/office/drawing/2014/main" id="{34445E9B-C40F-4694-BBC2-050F377C03EA}"/>
                </a:ext>
              </a:extLst>
            </p:cNvPr>
            <p:cNvSpPr txBox="1">
              <a:spLocks/>
            </p:cNvSpPr>
            <p:nvPr/>
          </p:nvSpPr>
          <p:spPr>
            <a:xfrm>
              <a:off x="3047607" y="5164670"/>
              <a:ext cx="5332823" cy="568324"/>
            </a:xfrm>
            <a:prstGeom prst="rect">
              <a:avLst/>
            </a:prstGeom>
          </p:spPr>
          <p:txBody>
            <a:bodyPr/>
            <a:lstStyle>
              <a:lvl1pPr algn="l" defTabSz="685800" rtl="0" eaLnBrk="1" latinLnBrk="0" hangingPunct="1">
                <a:lnSpc>
                  <a:spcPct val="90000"/>
                </a:lnSpc>
                <a:spcBef>
                  <a:spcPct val="0"/>
                </a:spcBef>
                <a:buNone/>
                <a:defRPr sz="3300" kern="1200">
                  <a:solidFill>
                    <a:schemeClr val="tx1">
                      <a:lumMod val="65000"/>
                      <a:lumOff val="35000"/>
                    </a:schemeClr>
                  </a:solidFill>
                  <a:latin typeface="+mj-lt"/>
                  <a:ea typeface="+mj-ea"/>
                  <a:cs typeface="+mj-cs"/>
                </a:defRPr>
              </a:lvl1pPr>
            </a:lstStyle>
            <a:p>
              <a:pPr algn="just"/>
              <a:r>
                <a:rPr lang="fr-FR" sz="1800" b="1" dirty="0">
                  <a:solidFill>
                    <a:srgbClr val="0E4878"/>
                  </a:solidFill>
                  <a:latin typeface="Ebrima" panose="02000000000000000000" pitchFamily="2" charset="0"/>
                  <a:ea typeface="Ebrima" panose="02000000000000000000" pitchFamily="2" charset="0"/>
                  <a:cs typeface="Ebrima" panose="02000000000000000000" pitchFamily="2" charset="0"/>
                </a:rPr>
                <a:t>@s2s4e</a:t>
              </a:r>
              <a:endParaRPr lang="en-GB" sz="1800" b="1" dirty="0">
                <a:solidFill>
                  <a:srgbClr val="0E4878"/>
                </a:solidFill>
                <a:latin typeface="Ebrima" panose="02000000000000000000" pitchFamily="2" charset="0"/>
                <a:ea typeface="Ebrima" panose="02000000000000000000" pitchFamily="2" charset="0"/>
                <a:cs typeface="Ebrima" panose="02000000000000000000" pitchFamily="2" charset="0"/>
              </a:endParaRPr>
            </a:p>
          </p:txBody>
        </p:sp>
        <p:pic>
          <p:nvPicPr>
            <p:cNvPr id="29" name="Image 17">
              <a:extLst>
                <a:ext uri="{FF2B5EF4-FFF2-40B4-BE49-F238E27FC236}">
                  <a16:creationId xmlns:a16="http://schemas.microsoft.com/office/drawing/2014/main" id="{64BBFC08-42D9-44B7-88DF-DD210FFE81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7047" y="5125100"/>
              <a:ext cx="593889" cy="593889"/>
            </a:xfrm>
            <a:prstGeom prst="rect">
              <a:avLst/>
            </a:prstGeom>
          </p:spPr>
        </p:pic>
        <p:pic>
          <p:nvPicPr>
            <p:cNvPr id="30" name="Image 22">
              <a:extLst>
                <a:ext uri="{FF2B5EF4-FFF2-40B4-BE49-F238E27FC236}">
                  <a16:creationId xmlns:a16="http://schemas.microsoft.com/office/drawing/2014/main" id="{E623EBD7-2A00-446F-B319-25BD1605D9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65955" y="2963279"/>
              <a:ext cx="750385" cy="750385"/>
            </a:xfrm>
            <a:prstGeom prst="rect">
              <a:avLst/>
            </a:prstGeom>
          </p:spPr>
        </p:pic>
        <p:pic>
          <p:nvPicPr>
            <p:cNvPr id="31" name="Image 24">
              <a:extLst>
                <a:ext uri="{FF2B5EF4-FFF2-40B4-BE49-F238E27FC236}">
                  <a16:creationId xmlns:a16="http://schemas.microsoft.com/office/drawing/2014/main" id="{9F65D943-0679-4BAF-958B-EA1225AE8FB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24750" y="3997486"/>
              <a:ext cx="791590" cy="791590"/>
            </a:xfrm>
            <a:prstGeom prst="rect">
              <a:avLst/>
            </a:prstGeom>
          </p:spPr>
        </p:pic>
        <p:pic>
          <p:nvPicPr>
            <p:cNvPr id="32" name="Image 26">
              <a:extLst>
                <a:ext uri="{FF2B5EF4-FFF2-40B4-BE49-F238E27FC236}">
                  <a16:creationId xmlns:a16="http://schemas.microsoft.com/office/drawing/2014/main" id="{70516342-C282-4FB1-B4D9-9117F121211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69467" y="5103676"/>
              <a:ext cx="609268" cy="609268"/>
            </a:xfrm>
            <a:prstGeom prst="rect">
              <a:avLst/>
            </a:prstGeom>
          </p:spPr>
        </p:pic>
      </p:grpSp>
      <p:sp>
        <p:nvSpPr>
          <p:cNvPr id="33" name="Rectangle 20">
            <a:extLst>
              <a:ext uri="{FF2B5EF4-FFF2-40B4-BE49-F238E27FC236}">
                <a16:creationId xmlns:a16="http://schemas.microsoft.com/office/drawing/2014/main" id="{8A833BB2-B01F-4FEE-A5A0-1D06C4D40A5F}"/>
              </a:ext>
            </a:extLst>
          </p:cNvPr>
          <p:cNvSpPr/>
          <p:nvPr userDrawn="1"/>
        </p:nvSpPr>
        <p:spPr>
          <a:xfrm>
            <a:off x="1244339" y="6055284"/>
            <a:ext cx="10575484" cy="600164"/>
          </a:xfrm>
          <a:prstGeom prst="rect">
            <a:avLst/>
          </a:prstGeom>
        </p:spPr>
        <p:txBody>
          <a:bodyPr wrap="square">
            <a:spAutoFit/>
          </a:bodyPr>
          <a:lstStyle/>
          <a:p>
            <a:pPr lvl="0" algn="l"/>
            <a:r>
              <a:rPr lang="en-GB" sz="1100" b="0" i="1"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This project has received funding from the Horizon 2020 programme under grant agreement </a:t>
            </a:r>
            <a:r>
              <a:rPr lang="fr-FR" sz="1100" b="0" i="1" u="none" strike="noStrike" kern="1200" baseline="0" dirty="0">
                <a:solidFill>
                  <a:schemeClr val="tx1"/>
                </a:solidFill>
                <a:latin typeface="Arial" panose="020B0604020202020204" pitchFamily="34" charset="0"/>
                <a:ea typeface="Ebrima" panose="02000000000000000000" pitchFamily="2" charset="0"/>
                <a:cs typeface="Arial" panose="020B0604020202020204" pitchFamily="34" charset="0"/>
              </a:rPr>
              <a:t>n°776787.</a:t>
            </a:r>
          </a:p>
          <a:p>
            <a:pPr lvl="0" algn="l"/>
            <a:r>
              <a:rPr lang="en-US" sz="1100" b="0" i="1" kern="1200" dirty="0">
                <a:solidFill>
                  <a:schemeClr val="tx1"/>
                </a:solidFill>
                <a:effectLst/>
                <a:latin typeface="Arial" panose="020B0604020202020204" pitchFamily="34" charset="0"/>
                <a:ea typeface="Ebrima" panose="02000000000000000000" pitchFamily="2" charset="0"/>
                <a:cs typeface="Arial" panose="020B0604020202020204" pitchFamily="34" charset="0"/>
              </a:rPr>
              <a:t>The content of this presentation reflects only the author’s view. The European Commission is not responsible for any use that may be made of the information it contains.</a:t>
            </a:r>
            <a:endParaRPr lang="fr-FR" sz="1100" i="1" dirty="0">
              <a:solidFill>
                <a:schemeClr val="tx1"/>
              </a:solidFill>
              <a:latin typeface="Arial" panose="020B0604020202020204" pitchFamily="34" charset="0"/>
              <a:ea typeface="Ebrima" panose="02000000000000000000" pitchFamily="2" charset="0"/>
              <a:cs typeface="Arial" panose="020B0604020202020204" pitchFamily="34" charset="0"/>
            </a:endParaRPr>
          </a:p>
        </p:txBody>
      </p:sp>
      <p:pic>
        <p:nvPicPr>
          <p:cNvPr id="34" name="Image 21">
            <a:extLst>
              <a:ext uri="{FF2B5EF4-FFF2-40B4-BE49-F238E27FC236}">
                <a16:creationId xmlns:a16="http://schemas.microsoft.com/office/drawing/2014/main" id="{B8A09E87-408E-48E4-BCB7-644B062FC75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7802" y="6127514"/>
            <a:ext cx="700032" cy="466571"/>
          </a:xfrm>
          <a:prstGeom prst="rect">
            <a:avLst/>
          </a:prstGeom>
        </p:spPr>
      </p:pic>
    </p:spTree>
    <p:extLst>
      <p:ext uri="{BB962C8B-B14F-4D97-AF65-F5344CB8AC3E}">
        <p14:creationId xmlns:p14="http://schemas.microsoft.com/office/powerpoint/2010/main" val="68542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9737" y="217894"/>
            <a:ext cx="10972797" cy="838397"/>
          </a:xfrm>
          <a:prstGeom prst="rect">
            <a:avLst/>
          </a:prstGeom>
        </p:spPr>
        <p:txBody>
          <a:bodyPr vert="horz" lIns="91440" tIns="45720" rIns="91440" bIns="45720" rtlCol="0" anchor="ctr">
            <a:noAutofit/>
          </a:bodyPr>
          <a:lstStyle>
            <a:lvl1pPr algn="ctr">
              <a:defRPr sz="3500" b="1"/>
            </a:lvl1pPr>
          </a:lstStyle>
          <a:p>
            <a:r>
              <a:rPr lang="es-ES" dirty="0"/>
              <a:t>Haga clic para modificar el estilo de título del patrón</a:t>
            </a:r>
            <a:endParaRPr lang="en-US" dirty="0"/>
          </a:p>
        </p:txBody>
      </p:sp>
      <p:sp>
        <p:nvSpPr>
          <p:cNvPr id="7" name="Text Placeholder 2"/>
          <p:cNvSpPr>
            <a:spLocks noGrp="1"/>
          </p:cNvSpPr>
          <p:nvPr>
            <p:ph idx="1"/>
          </p:nvPr>
        </p:nvSpPr>
        <p:spPr>
          <a:xfrm>
            <a:off x="619737" y="1215072"/>
            <a:ext cx="10972797" cy="483325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5945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29/05/2019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59444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1AA90A-6250-4772-8B21-505C20ED392F}"/>
              </a:ext>
            </a:extLst>
          </p:cNvPr>
          <p:cNvSpPr/>
          <p:nvPr userDrawn="1"/>
        </p:nvSpPr>
        <p:spPr>
          <a:xfrm>
            <a:off x="1659119" y="6055284"/>
            <a:ext cx="10118100" cy="600164"/>
          </a:xfrm>
          <a:prstGeom prst="rect">
            <a:avLst/>
          </a:prstGeom>
        </p:spPr>
        <p:txBody>
          <a:bodyPr wrap="square">
            <a:spAutoFit/>
          </a:bodyPr>
          <a:lstStyle/>
          <a:p>
            <a:pPr lvl="0" algn="l"/>
            <a:r>
              <a:rPr lang="en-GB" sz="1100" b="0" i="1"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This project has received funding from the Horizon 2020 programme under grant agreement </a:t>
            </a:r>
            <a:r>
              <a:rPr lang="fr-FR" sz="1100" b="0" i="1" u="none" strike="noStrike" kern="1200" baseline="0" dirty="0">
                <a:solidFill>
                  <a:schemeClr val="tx1"/>
                </a:solidFill>
                <a:latin typeface="Arial" panose="020B0604020202020204" pitchFamily="34" charset="0"/>
                <a:ea typeface="Ebrima" panose="02000000000000000000" pitchFamily="2" charset="0"/>
                <a:cs typeface="Arial" panose="020B0604020202020204" pitchFamily="34" charset="0"/>
              </a:rPr>
              <a:t>n°776787.</a:t>
            </a:r>
          </a:p>
          <a:p>
            <a:pPr lvl="0" algn="l"/>
            <a:r>
              <a:rPr lang="en-US" sz="1100" b="0" i="1" kern="1200" dirty="0">
                <a:solidFill>
                  <a:schemeClr val="tx1"/>
                </a:solidFill>
                <a:effectLst/>
                <a:latin typeface="Arial" panose="020B0604020202020204" pitchFamily="34" charset="0"/>
                <a:ea typeface="Ebrima" panose="02000000000000000000" pitchFamily="2" charset="0"/>
                <a:cs typeface="Arial" panose="020B0604020202020204" pitchFamily="34" charset="0"/>
              </a:rPr>
              <a:t>The content of this presentation reflects only the author’s view. The European Commission is not responsible for any use that may be made of the information it contains.</a:t>
            </a:r>
            <a:endParaRPr lang="fr-FR" sz="1100" i="1" dirty="0">
              <a:solidFill>
                <a:schemeClr val="tx1"/>
              </a:solidFill>
              <a:latin typeface="Arial" panose="020B0604020202020204" pitchFamily="34" charset="0"/>
              <a:ea typeface="Ebrima" panose="02000000000000000000" pitchFamily="2" charset="0"/>
              <a:cs typeface="Arial" panose="020B0604020202020204" pitchFamily="34" charset="0"/>
            </a:endParaRPr>
          </a:p>
        </p:txBody>
      </p:sp>
      <p:sp>
        <p:nvSpPr>
          <p:cNvPr id="2" name="Titre 1">
            <a:extLst>
              <a:ext uri="{FF2B5EF4-FFF2-40B4-BE49-F238E27FC236}">
                <a16:creationId xmlns:a16="http://schemas.microsoft.com/office/drawing/2014/main" id="{719A0BF0-FE4B-4EBC-9EA2-54748C622138}"/>
              </a:ext>
            </a:extLst>
          </p:cNvPr>
          <p:cNvSpPr>
            <a:spLocks noGrp="1"/>
          </p:cNvSpPr>
          <p:nvPr>
            <p:ph type="title" hasCustomPrompt="1"/>
          </p:nvPr>
        </p:nvSpPr>
        <p:spPr>
          <a:xfrm>
            <a:off x="543736" y="3223970"/>
            <a:ext cx="11233483" cy="1356353"/>
          </a:xfrm>
          <a:prstGeom prst="rect">
            <a:avLst/>
          </a:prstGeom>
        </p:spPr>
        <p:txBody>
          <a:bodyPr>
            <a:normAutofit/>
          </a:bodyPr>
          <a:lstStyle>
            <a:lvl1pPr algn="l">
              <a:defRPr sz="4400" b="1">
                <a:solidFill>
                  <a:srgbClr val="0E4878"/>
                </a:solidFill>
                <a:latin typeface="Segoe UI" panose="020B0502040204020203" pitchFamily="34" charset="0"/>
                <a:cs typeface="Segoe UI" panose="020B0502040204020203" pitchFamily="34" charset="0"/>
              </a:defRPr>
            </a:lvl1pPr>
          </a:lstStyle>
          <a:p>
            <a:r>
              <a:rPr lang="fr-FR" dirty="0"/>
              <a:t>Cliquez pour ajouter un titre</a:t>
            </a:r>
          </a:p>
        </p:txBody>
      </p:sp>
      <p:sp>
        <p:nvSpPr>
          <p:cNvPr id="6" name="Espace réservé du texte 5">
            <a:extLst>
              <a:ext uri="{FF2B5EF4-FFF2-40B4-BE49-F238E27FC236}">
                <a16:creationId xmlns:a16="http://schemas.microsoft.com/office/drawing/2014/main" id="{89B515B4-64EC-4BE5-A99C-E05C0DEBD531}"/>
              </a:ext>
            </a:extLst>
          </p:cNvPr>
          <p:cNvSpPr>
            <a:spLocks noGrp="1"/>
          </p:cNvSpPr>
          <p:nvPr>
            <p:ph type="body" sz="quarter" idx="10" hasCustomPrompt="1"/>
          </p:nvPr>
        </p:nvSpPr>
        <p:spPr>
          <a:xfrm>
            <a:off x="543738" y="4600844"/>
            <a:ext cx="11233481" cy="684830"/>
          </a:xfrm>
          <a:prstGeom prst="rect">
            <a:avLst/>
          </a:prstGeom>
        </p:spPr>
        <p:txBody>
          <a:bodyPr>
            <a:normAutofit/>
          </a:bodyPr>
          <a:lstStyle>
            <a:lvl1pPr marL="0" indent="0">
              <a:buNone/>
              <a:defRPr sz="3200" b="1">
                <a:solidFill>
                  <a:srgbClr val="0E4878"/>
                </a:solidFill>
                <a:latin typeface="Segoe UI" panose="020B0502040204020203" pitchFamily="34" charset="0"/>
                <a:cs typeface="Segoe UI" panose="020B0502040204020203" pitchFamily="34" charset="0"/>
              </a:defRPr>
            </a:lvl1pPr>
          </a:lstStyle>
          <a:p>
            <a:pPr lvl="0"/>
            <a:r>
              <a:rPr lang="fr-FR" dirty="0"/>
              <a:t>Cliquez pour ajouter un sous-titre</a:t>
            </a:r>
          </a:p>
        </p:txBody>
      </p:sp>
      <p:sp>
        <p:nvSpPr>
          <p:cNvPr id="8" name="Espace réservé du texte 7">
            <a:extLst>
              <a:ext uri="{FF2B5EF4-FFF2-40B4-BE49-F238E27FC236}">
                <a16:creationId xmlns:a16="http://schemas.microsoft.com/office/drawing/2014/main" id="{5FB24CC7-FBA3-499D-AF93-41DF6A37A03A}"/>
              </a:ext>
            </a:extLst>
          </p:cNvPr>
          <p:cNvSpPr>
            <a:spLocks noGrp="1"/>
          </p:cNvSpPr>
          <p:nvPr>
            <p:ph type="body" sz="quarter" idx="11" hasCustomPrompt="1"/>
          </p:nvPr>
        </p:nvSpPr>
        <p:spPr>
          <a:xfrm>
            <a:off x="543738" y="5345244"/>
            <a:ext cx="11233481" cy="433388"/>
          </a:xfrm>
          <a:prstGeom prst="rect">
            <a:avLst/>
          </a:prstGeom>
        </p:spPr>
        <p:txBody>
          <a:bodyPr/>
          <a:lstStyle>
            <a:lvl1pPr marL="0" indent="0">
              <a:buNone/>
              <a:defRPr sz="2400" b="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lvl="0"/>
            <a:r>
              <a:rPr lang="fr-FR" dirty="0"/>
              <a:t>Event, </a:t>
            </a:r>
            <a:r>
              <a:rPr lang="fr-FR" dirty="0" err="1"/>
              <a:t>Author</a:t>
            </a:r>
            <a:r>
              <a:rPr lang="fr-FR" dirty="0"/>
              <a:t>, Organisation </a:t>
            </a:r>
            <a:r>
              <a:rPr lang="fr-FR" dirty="0" err="1"/>
              <a:t>name</a:t>
            </a:r>
            <a:endParaRPr lang="fr-FR" dirty="0"/>
          </a:p>
        </p:txBody>
      </p:sp>
      <p:pic>
        <p:nvPicPr>
          <p:cNvPr id="5" name="Image 4">
            <a:extLst>
              <a:ext uri="{FF2B5EF4-FFF2-40B4-BE49-F238E27FC236}">
                <a16:creationId xmlns:a16="http://schemas.microsoft.com/office/drawing/2014/main" id="{CAA1B233-5A12-4142-9CE4-C48C6424BF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736" y="6127515"/>
            <a:ext cx="933376" cy="466571"/>
          </a:xfrm>
          <a:prstGeom prst="rect">
            <a:avLst/>
          </a:prstGeom>
        </p:spPr>
      </p:pic>
      <p:sp>
        <p:nvSpPr>
          <p:cNvPr id="10" name="Rectangle 9">
            <a:extLst>
              <a:ext uri="{FF2B5EF4-FFF2-40B4-BE49-F238E27FC236}">
                <a16:creationId xmlns:a16="http://schemas.microsoft.com/office/drawing/2014/main" id="{8D7B2CD8-70CA-4EB4-903A-4C2B41BF082C}"/>
              </a:ext>
            </a:extLst>
          </p:cNvPr>
          <p:cNvSpPr/>
          <p:nvPr userDrawn="1"/>
        </p:nvSpPr>
        <p:spPr>
          <a:xfrm>
            <a:off x="0" y="1"/>
            <a:ext cx="12192000" cy="22624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Image 3">
            <a:extLst>
              <a:ext uri="{FF2B5EF4-FFF2-40B4-BE49-F238E27FC236}">
                <a16:creationId xmlns:a16="http://schemas.microsoft.com/office/drawing/2014/main" id="{99076FE2-489B-4E7C-99C8-4B25414792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562"/>
            <a:ext cx="12192000" cy="3029570"/>
          </a:xfrm>
          <a:prstGeom prst="rect">
            <a:avLst/>
          </a:prstGeom>
        </p:spPr>
      </p:pic>
      <p:pic>
        <p:nvPicPr>
          <p:cNvPr id="11" name="Image 6">
            <a:extLst>
              <a:ext uri="{FF2B5EF4-FFF2-40B4-BE49-F238E27FC236}">
                <a16:creationId xmlns:a16="http://schemas.microsoft.com/office/drawing/2014/main" id="{2DFB4915-4A61-4816-B762-0D8B688450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1361" y="319822"/>
            <a:ext cx="3629319" cy="1301915"/>
          </a:xfrm>
          <a:prstGeom prst="rect">
            <a:avLst/>
          </a:prstGeom>
        </p:spPr>
      </p:pic>
    </p:spTree>
    <p:extLst>
      <p:ext uri="{BB962C8B-B14F-4D97-AF65-F5344CB8AC3E}">
        <p14:creationId xmlns:p14="http://schemas.microsoft.com/office/powerpoint/2010/main" val="19727718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73B78-7BA7-48A3-A437-C6602705BB4B}"/>
              </a:ext>
            </a:extLst>
          </p:cNvPr>
          <p:cNvSpPr>
            <a:spLocks noGrp="1"/>
          </p:cNvSpPr>
          <p:nvPr>
            <p:ph type="title" hasCustomPrompt="1"/>
          </p:nvPr>
        </p:nvSpPr>
        <p:spPr>
          <a:xfrm>
            <a:off x="1923067" y="402833"/>
            <a:ext cx="9832159" cy="886952"/>
          </a:xfrm>
          <a:prstGeom prst="rect">
            <a:avLst/>
          </a:prstGeom>
        </p:spPr>
        <p:txBody>
          <a:bodyPr/>
          <a:lstStyle>
            <a:lvl1pPr algn="l">
              <a:defRPr b="1">
                <a:solidFill>
                  <a:srgbClr val="0E4878"/>
                </a:solidFill>
                <a:latin typeface="Segoe UI" panose="020B0502040204020203" pitchFamily="34" charset="0"/>
                <a:cs typeface="Segoe UI" panose="020B0502040204020203" pitchFamily="34" charset="0"/>
              </a:defRPr>
            </a:lvl1pPr>
          </a:lstStyle>
          <a:p>
            <a:r>
              <a:rPr lang="fr-FR" dirty="0"/>
              <a:t>Cliquez pour ajouter un titre</a:t>
            </a:r>
          </a:p>
        </p:txBody>
      </p:sp>
      <p:sp>
        <p:nvSpPr>
          <p:cNvPr id="4" name="Espace réservé du texte 3">
            <a:extLst>
              <a:ext uri="{FF2B5EF4-FFF2-40B4-BE49-F238E27FC236}">
                <a16:creationId xmlns:a16="http://schemas.microsoft.com/office/drawing/2014/main" id="{FA795AE9-D0D0-4005-BCAE-C29FB4CEC6D9}"/>
              </a:ext>
            </a:extLst>
          </p:cNvPr>
          <p:cNvSpPr>
            <a:spLocks noGrp="1"/>
          </p:cNvSpPr>
          <p:nvPr>
            <p:ph type="body" sz="quarter" idx="10" hasCustomPrompt="1"/>
          </p:nvPr>
        </p:nvSpPr>
        <p:spPr>
          <a:xfrm>
            <a:off x="1923067" y="1696645"/>
            <a:ext cx="10033264" cy="716617"/>
          </a:xfrm>
          <a:prstGeom prst="rect">
            <a:avLst/>
          </a:prstGeom>
        </p:spPr>
        <p:txBody>
          <a:bodyPr/>
          <a:lstStyle>
            <a:lvl1pPr marL="457200" indent="-457200">
              <a:buClr>
                <a:srgbClr val="F9C327"/>
              </a:buClr>
              <a:buFont typeface="Wingdings 3" panose="05040102010807070707" pitchFamily="18" charset="2"/>
              <a:buChar char="u"/>
              <a:defRPr sz="3200">
                <a:solidFill>
                  <a:srgbClr val="0E4878"/>
                </a:solidFill>
                <a:latin typeface="Segoe UI" panose="020B0502040204020203" pitchFamily="34" charset="0"/>
                <a:cs typeface="Segoe UI" panose="020B0502040204020203" pitchFamily="34" charset="0"/>
              </a:defRPr>
            </a:lvl1pPr>
          </a:lstStyle>
          <a:p>
            <a:pPr lvl="0"/>
            <a:r>
              <a:rPr lang="fr-FR" dirty="0"/>
              <a:t>Cliquez pour ajouter un sous-titre</a:t>
            </a:r>
          </a:p>
        </p:txBody>
      </p:sp>
      <p:sp>
        <p:nvSpPr>
          <p:cNvPr id="6" name="Rectangle 5">
            <a:extLst>
              <a:ext uri="{FF2B5EF4-FFF2-40B4-BE49-F238E27FC236}">
                <a16:creationId xmlns:a16="http://schemas.microsoft.com/office/drawing/2014/main" id="{4267C6C3-2BA2-4C56-AC52-97B87809F779}"/>
              </a:ext>
            </a:extLst>
          </p:cNvPr>
          <p:cNvSpPr/>
          <p:nvPr userDrawn="1"/>
        </p:nvSpPr>
        <p:spPr>
          <a:xfrm>
            <a:off x="-1" y="0"/>
            <a:ext cx="1809948"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7" name="Image 9">
            <a:extLst>
              <a:ext uri="{FF2B5EF4-FFF2-40B4-BE49-F238E27FC236}">
                <a16:creationId xmlns:a16="http://schemas.microsoft.com/office/drawing/2014/main" id="{6278F2C5-BEEA-40F8-848F-E6B7B78C2D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847" y="6202639"/>
            <a:ext cx="1122251" cy="402575"/>
          </a:xfrm>
          <a:prstGeom prst="rect">
            <a:avLst/>
          </a:prstGeom>
        </p:spPr>
      </p:pic>
    </p:spTree>
    <p:extLst>
      <p:ext uri="{BB962C8B-B14F-4D97-AF65-F5344CB8AC3E}">
        <p14:creationId xmlns:p14="http://schemas.microsoft.com/office/powerpoint/2010/main" val="28050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2C3D8-28EE-494B-A594-C3CEEE15DF70}"/>
              </a:ext>
            </a:extLst>
          </p:cNvPr>
          <p:cNvSpPr>
            <a:spLocks noGrp="1"/>
          </p:cNvSpPr>
          <p:nvPr>
            <p:ph type="title" hasCustomPrompt="1"/>
          </p:nvPr>
        </p:nvSpPr>
        <p:spPr>
          <a:xfrm>
            <a:off x="838200" y="365126"/>
            <a:ext cx="10515600" cy="822652"/>
          </a:xfrm>
          <a:prstGeom prst="rect">
            <a:avLst/>
          </a:prstGeom>
        </p:spPr>
        <p:txBody>
          <a:bodyPr/>
          <a:lstStyle>
            <a:lvl1pPr>
              <a:defRPr b="1">
                <a:solidFill>
                  <a:srgbClr val="144173"/>
                </a:solidFill>
                <a:latin typeface="Segoe UI" panose="020B0502040204020203" pitchFamily="34" charset="0"/>
                <a:cs typeface="Segoe UI" panose="020B0502040204020203" pitchFamily="34" charset="0"/>
              </a:defRPr>
            </a:lvl1pPr>
          </a:lstStyle>
          <a:p>
            <a:r>
              <a:rPr lang="fr-FR" dirty="0"/>
              <a:t>Cliquez pour ajouter un titre</a:t>
            </a:r>
          </a:p>
        </p:txBody>
      </p:sp>
      <p:sp>
        <p:nvSpPr>
          <p:cNvPr id="4" name="Espace réservé du texte 3">
            <a:extLst>
              <a:ext uri="{FF2B5EF4-FFF2-40B4-BE49-F238E27FC236}">
                <a16:creationId xmlns:a16="http://schemas.microsoft.com/office/drawing/2014/main" id="{98909327-CDB7-4F69-9809-B5841D54DF05}"/>
              </a:ext>
            </a:extLst>
          </p:cNvPr>
          <p:cNvSpPr>
            <a:spLocks noGrp="1"/>
          </p:cNvSpPr>
          <p:nvPr>
            <p:ph type="body" sz="quarter" idx="10" hasCustomPrompt="1"/>
          </p:nvPr>
        </p:nvSpPr>
        <p:spPr>
          <a:xfrm>
            <a:off x="838200" y="1395414"/>
            <a:ext cx="10515600" cy="753898"/>
          </a:xfrm>
          <a:prstGeom prst="rect">
            <a:avLst/>
          </a:prstGeom>
        </p:spPr>
        <p:txBody>
          <a:bodyPr/>
          <a:lstStyle>
            <a:lvl1pPr marL="457200" indent="-457200">
              <a:buClr>
                <a:srgbClr val="F9C327"/>
              </a:buClr>
              <a:buFont typeface="Wingdings 3" panose="05040102010807070707" pitchFamily="18" charset="2"/>
              <a:buChar char="u"/>
              <a:defRPr sz="3200">
                <a:solidFill>
                  <a:srgbClr val="0E4878"/>
                </a:solidFill>
                <a:latin typeface="Segoe UI" panose="020B0502040204020203" pitchFamily="34" charset="0"/>
                <a:cs typeface="Segoe UI" panose="020B0502040204020203" pitchFamily="34" charset="0"/>
              </a:defRPr>
            </a:lvl1pPr>
          </a:lstStyle>
          <a:p>
            <a:pPr lvl="0"/>
            <a:r>
              <a:rPr lang="fr-FR" dirty="0"/>
              <a:t>Cliquez pour ajouter un sous-titre</a:t>
            </a:r>
          </a:p>
        </p:txBody>
      </p:sp>
      <p:pic>
        <p:nvPicPr>
          <p:cNvPr id="5" name="Image 11">
            <a:extLst>
              <a:ext uri="{FF2B5EF4-FFF2-40B4-BE49-F238E27FC236}">
                <a16:creationId xmlns:a16="http://schemas.microsoft.com/office/drawing/2014/main" id="{2A8A7301-3683-4E4C-9EE0-AFFE158546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165" y="6136258"/>
            <a:ext cx="1341379" cy="481181"/>
          </a:xfrm>
          <a:prstGeom prst="rect">
            <a:avLst/>
          </a:prstGeom>
        </p:spPr>
      </p:pic>
    </p:spTree>
    <p:extLst>
      <p:ext uri="{BB962C8B-B14F-4D97-AF65-F5344CB8AC3E}">
        <p14:creationId xmlns:p14="http://schemas.microsoft.com/office/powerpoint/2010/main" val="301839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8BF89D-DA82-458F-811B-BFFE27A530FA}"/>
              </a:ext>
            </a:extLst>
          </p:cNvPr>
          <p:cNvSpPr/>
          <p:nvPr userDrawn="1"/>
        </p:nvSpPr>
        <p:spPr>
          <a:xfrm>
            <a:off x="3178422" y="4660086"/>
            <a:ext cx="5857188" cy="1003167"/>
          </a:xfrm>
          <a:prstGeom prst="rect">
            <a:avLst/>
          </a:prstGeom>
          <a:solidFill>
            <a:srgbClr val="F9C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a:extLst>
              <a:ext uri="{FF2B5EF4-FFF2-40B4-BE49-F238E27FC236}">
                <a16:creationId xmlns:a16="http://schemas.microsoft.com/office/drawing/2014/main" id="{723F9E34-E043-4B0E-BA1C-4542A9F7898A}"/>
              </a:ext>
            </a:extLst>
          </p:cNvPr>
          <p:cNvSpPr/>
          <p:nvPr userDrawn="1"/>
        </p:nvSpPr>
        <p:spPr>
          <a:xfrm>
            <a:off x="0" y="0"/>
            <a:ext cx="12192000" cy="4873658"/>
          </a:xfrm>
          <a:prstGeom prst="rect">
            <a:avLst/>
          </a:prstGeom>
          <a:solidFill>
            <a:srgbClr val="F9C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Image 3">
            <a:extLst>
              <a:ext uri="{FF2B5EF4-FFF2-40B4-BE49-F238E27FC236}">
                <a16:creationId xmlns:a16="http://schemas.microsoft.com/office/drawing/2014/main" id="{A72361A8-86BC-4E09-9F66-DB4C9E5096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6969"/>
            <a:ext cx="12214032" cy="3671951"/>
          </a:xfrm>
          <a:prstGeom prst="rect">
            <a:avLst/>
          </a:prstGeom>
        </p:spPr>
      </p:pic>
      <p:sp>
        <p:nvSpPr>
          <p:cNvPr id="6" name="Titre 1">
            <a:extLst>
              <a:ext uri="{FF2B5EF4-FFF2-40B4-BE49-F238E27FC236}">
                <a16:creationId xmlns:a16="http://schemas.microsoft.com/office/drawing/2014/main" id="{6A7F15DE-DA67-42D1-BB42-CF5F9A648BD4}"/>
              </a:ext>
            </a:extLst>
          </p:cNvPr>
          <p:cNvSpPr>
            <a:spLocks noGrp="1"/>
          </p:cNvSpPr>
          <p:nvPr>
            <p:ph type="title" hasCustomPrompt="1"/>
          </p:nvPr>
        </p:nvSpPr>
        <p:spPr>
          <a:xfrm>
            <a:off x="838200" y="365126"/>
            <a:ext cx="10515600" cy="82265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fr-FR" dirty="0"/>
              <a:t>Cliquez pour ajouter un titre</a:t>
            </a:r>
          </a:p>
        </p:txBody>
      </p:sp>
      <p:sp>
        <p:nvSpPr>
          <p:cNvPr id="9" name="Espace réservé du texte 3">
            <a:extLst>
              <a:ext uri="{FF2B5EF4-FFF2-40B4-BE49-F238E27FC236}">
                <a16:creationId xmlns:a16="http://schemas.microsoft.com/office/drawing/2014/main" id="{5D75C302-566D-4792-9905-A8AE72A8A654}"/>
              </a:ext>
            </a:extLst>
          </p:cNvPr>
          <p:cNvSpPr>
            <a:spLocks noGrp="1"/>
          </p:cNvSpPr>
          <p:nvPr>
            <p:ph type="body" sz="quarter" idx="10" hasCustomPrompt="1"/>
          </p:nvPr>
        </p:nvSpPr>
        <p:spPr>
          <a:xfrm>
            <a:off x="838200" y="1395414"/>
            <a:ext cx="10515600" cy="753898"/>
          </a:xfrm>
          <a:prstGeom prst="rect">
            <a:avLst/>
          </a:prstGeom>
        </p:spPr>
        <p:txBody>
          <a:bodyPr/>
          <a:lstStyle>
            <a:lvl1pPr marL="0" indent="0">
              <a:buClr>
                <a:srgbClr val="F9C327"/>
              </a:buClr>
              <a:buFontTx/>
              <a:buNone/>
              <a:defRPr sz="3200">
                <a:solidFill>
                  <a:schemeClr val="bg1"/>
                </a:solidFill>
                <a:latin typeface="Segoe UI" panose="020B0502040204020203" pitchFamily="34" charset="0"/>
                <a:cs typeface="Segoe UI" panose="020B0502040204020203" pitchFamily="34" charset="0"/>
              </a:defRPr>
            </a:lvl1pPr>
          </a:lstStyle>
          <a:p>
            <a:pPr lvl="0"/>
            <a:r>
              <a:rPr lang="fr-FR" dirty="0"/>
              <a:t>Cliquez pour ajouter un sous-titre</a:t>
            </a:r>
          </a:p>
        </p:txBody>
      </p:sp>
      <p:pic>
        <p:nvPicPr>
          <p:cNvPr id="10" name="Image 4">
            <a:extLst>
              <a:ext uri="{FF2B5EF4-FFF2-40B4-BE49-F238E27FC236}">
                <a16:creationId xmlns:a16="http://schemas.microsoft.com/office/drawing/2014/main" id="{EFBD0EEF-1904-44CF-A503-FB0EA5D34D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061438"/>
            <a:ext cx="1341379" cy="481181"/>
          </a:xfrm>
          <a:prstGeom prst="rect">
            <a:avLst/>
          </a:prstGeom>
        </p:spPr>
      </p:pic>
    </p:spTree>
    <p:extLst>
      <p:ext uri="{BB962C8B-B14F-4D97-AF65-F5344CB8AC3E}">
        <p14:creationId xmlns:p14="http://schemas.microsoft.com/office/powerpoint/2010/main" val="420623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8BF89D-DA82-458F-811B-BFFE27A530FA}"/>
              </a:ext>
            </a:extLst>
          </p:cNvPr>
          <p:cNvSpPr/>
          <p:nvPr userDrawn="1"/>
        </p:nvSpPr>
        <p:spPr>
          <a:xfrm>
            <a:off x="3178422" y="4660086"/>
            <a:ext cx="5857188" cy="1003167"/>
          </a:xfrm>
          <a:prstGeom prst="rect">
            <a:avLst/>
          </a:prstGeom>
          <a:solidFill>
            <a:srgbClr val="0E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a:extLst>
              <a:ext uri="{FF2B5EF4-FFF2-40B4-BE49-F238E27FC236}">
                <a16:creationId xmlns:a16="http://schemas.microsoft.com/office/drawing/2014/main" id="{723F9E34-E043-4B0E-BA1C-4542A9F7898A}"/>
              </a:ext>
            </a:extLst>
          </p:cNvPr>
          <p:cNvSpPr/>
          <p:nvPr userDrawn="1"/>
        </p:nvSpPr>
        <p:spPr>
          <a:xfrm>
            <a:off x="0" y="0"/>
            <a:ext cx="12192000" cy="4873658"/>
          </a:xfrm>
          <a:prstGeom prst="rect">
            <a:avLst/>
          </a:prstGeom>
          <a:solidFill>
            <a:srgbClr val="0E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Image 3">
            <a:extLst>
              <a:ext uri="{FF2B5EF4-FFF2-40B4-BE49-F238E27FC236}">
                <a16:creationId xmlns:a16="http://schemas.microsoft.com/office/drawing/2014/main" id="{A72361A8-86BC-4E09-9F66-DB4C9E5096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32" y="2630078"/>
            <a:ext cx="12214032" cy="3671951"/>
          </a:xfrm>
          <a:prstGeom prst="rect">
            <a:avLst/>
          </a:prstGeom>
        </p:spPr>
      </p:pic>
      <p:sp>
        <p:nvSpPr>
          <p:cNvPr id="6" name="Titre 1">
            <a:extLst>
              <a:ext uri="{FF2B5EF4-FFF2-40B4-BE49-F238E27FC236}">
                <a16:creationId xmlns:a16="http://schemas.microsoft.com/office/drawing/2014/main" id="{6A7F15DE-DA67-42D1-BB42-CF5F9A648BD4}"/>
              </a:ext>
            </a:extLst>
          </p:cNvPr>
          <p:cNvSpPr>
            <a:spLocks noGrp="1"/>
          </p:cNvSpPr>
          <p:nvPr>
            <p:ph type="title" hasCustomPrompt="1"/>
          </p:nvPr>
        </p:nvSpPr>
        <p:spPr>
          <a:xfrm>
            <a:off x="838200" y="365126"/>
            <a:ext cx="10515600" cy="82265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fr-FR" dirty="0"/>
              <a:t>Cliquez pour ajouter un titre</a:t>
            </a:r>
          </a:p>
        </p:txBody>
      </p:sp>
      <p:sp>
        <p:nvSpPr>
          <p:cNvPr id="9" name="Espace réservé du texte 3">
            <a:extLst>
              <a:ext uri="{FF2B5EF4-FFF2-40B4-BE49-F238E27FC236}">
                <a16:creationId xmlns:a16="http://schemas.microsoft.com/office/drawing/2014/main" id="{2BAF73FB-76C3-4F70-81CE-FFAAC370C8EB}"/>
              </a:ext>
            </a:extLst>
          </p:cNvPr>
          <p:cNvSpPr>
            <a:spLocks noGrp="1"/>
          </p:cNvSpPr>
          <p:nvPr>
            <p:ph type="body" sz="quarter" idx="10" hasCustomPrompt="1"/>
          </p:nvPr>
        </p:nvSpPr>
        <p:spPr>
          <a:xfrm>
            <a:off x="838200" y="1395414"/>
            <a:ext cx="10515600" cy="753898"/>
          </a:xfrm>
          <a:prstGeom prst="rect">
            <a:avLst/>
          </a:prstGeom>
        </p:spPr>
        <p:txBody>
          <a:bodyPr/>
          <a:lstStyle>
            <a:lvl1pPr marL="0" indent="0">
              <a:buClr>
                <a:srgbClr val="F9C327"/>
              </a:buClr>
              <a:buFontTx/>
              <a:buNone/>
              <a:defRPr sz="3200">
                <a:solidFill>
                  <a:schemeClr val="bg1"/>
                </a:solidFill>
                <a:latin typeface="Segoe UI" panose="020B0502040204020203" pitchFamily="34" charset="0"/>
                <a:cs typeface="Segoe UI" panose="020B0502040204020203" pitchFamily="34" charset="0"/>
              </a:defRPr>
            </a:lvl1pPr>
          </a:lstStyle>
          <a:p>
            <a:pPr lvl="0"/>
            <a:r>
              <a:rPr lang="fr-FR" dirty="0"/>
              <a:t>Cliquez pour ajouter un sous-titre</a:t>
            </a:r>
          </a:p>
        </p:txBody>
      </p:sp>
      <p:pic>
        <p:nvPicPr>
          <p:cNvPr id="10" name="Image 4">
            <a:extLst>
              <a:ext uri="{FF2B5EF4-FFF2-40B4-BE49-F238E27FC236}">
                <a16:creationId xmlns:a16="http://schemas.microsoft.com/office/drawing/2014/main" id="{EFBD0EEF-1904-44CF-A503-FB0EA5D34D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061438"/>
            <a:ext cx="1341379" cy="481181"/>
          </a:xfrm>
          <a:prstGeom prst="rect">
            <a:avLst/>
          </a:prstGeom>
        </p:spPr>
      </p:pic>
    </p:spTree>
    <p:extLst>
      <p:ext uri="{BB962C8B-B14F-4D97-AF65-F5344CB8AC3E}">
        <p14:creationId xmlns:p14="http://schemas.microsoft.com/office/powerpoint/2010/main" val="149442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8BF89D-DA82-458F-811B-BFFE27A530FA}"/>
              </a:ext>
            </a:extLst>
          </p:cNvPr>
          <p:cNvSpPr/>
          <p:nvPr userDrawn="1"/>
        </p:nvSpPr>
        <p:spPr>
          <a:xfrm>
            <a:off x="3178422" y="4660086"/>
            <a:ext cx="5857188" cy="1003167"/>
          </a:xfrm>
          <a:prstGeom prst="rect">
            <a:avLst/>
          </a:prstGeom>
          <a:solidFill>
            <a:srgbClr val="10B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a:extLst>
              <a:ext uri="{FF2B5EF4-FFF2-40B4-BE49-F238E27FC236}">
                <a16:creationId xmlns:a16="http://schemas.microsoft.com/office/drawing/2014/main" id="{723F9E34-E043-4B0E-BA1C-4542A9F7898A}"/>
              </a:ext>
            </a:extLst>
          </p:cNvPr>
          <p:cNvSpPr/>
          <p:nvPr userDrawn="1"/>
        </p:nvSpPr>
        <p:spPr>
          <a:xfrm>
            <a:off x="0" y="0"/>
            <a:ext cx="12192000" cy="4873658"/>
          </a:xfrm>
          <a:prstGeom prst="rect">
            <a:avLst/>
          </a:prstGeom>
          <a:solidFill>
            <a:srgbClr val="10B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Image 3">
            <a:extLst>
              <a:ext uri="{FF2B5EF4-FFF2-40B4-BE49-F238E27FC236}">
                <a16:creationId xmlns:a16="http://schemas.microsoft.com/office/drawing/2014/main" id="{A72361A8-86BC-4E09-9F66-DB4C9E5096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30078"/>
            <a:ext cx="12214032" cy="3671951"/>
          </a:xfrm>
          <a:prstGeom prst="rect">
            <a:avLst/>
          </a:prstGeom>
        </p:spPr>
      </p:pic>
      <p:sp>
        <p:nvSpPr>
          <p:cNvPr id="6" name="Titre 1">
            <a:extLst>
              <a:ext uri="{FF2B5EF4-FFF2-40B4-BE49-F238E27FC236}">
                <a16:creationId xmlns:a16="http://schemas.microsoft.com/office/drawing/2014/main" id="{6A7F15DE-DA67-42D1-BB42-CF5F9A648BD4}"/>
              </a:ext>
            </a:extLst>
          </p:cNvPr>
          <p:cNvSpPr>
            <a:spLocks noGrp="1"/>
          </p:cNvSpPr>
          <p:nvPr>
            <p:ph type="title" hasCustomPrompt="1"/>
          </p:nvPr>
        </p:nvSpPr>
        <p:spPr>
          <a:xfrm>
            <a:off x="838200" y="365126"/>
            <a:ext cx="10515600" cy="82265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fr-FR" dirty="0"/>
              <a:t>Cliquez pour ajouter un titre</a:t>
            </a:r>
          </a:p>
        </p:txBody>
      </p:sp>
      <p:sp>
        <p:nvSpPr>
          <p:cNvPr id="9" name="Espace réservé du texte 3">
            <a:extLst>
              <a:ext uri="{FF2B5EF4-FFF2-40B4-BE49-F238E27FC236}">
                <a16:creationId xmlns:a16="http://schemas.microsoft.com/office/drawing/2014/main" id="{37EF5EC0-8A64-4083-8F4B-F95D85AF1A07}"/>
              </a:ext>
            </a:extLst>
          </p:cNvPr>
          <p:cNvSpPr>
            <a:spLocks noGrp="1"/>
          </p:cNvSpPr>
          <p:nvPr>
            <p:ph type="body" sz="quarter" idx="10" hasCustomPrompt="1"/>
          </p:nvPr>
        </p:nvSpPr>
        <p:spPr>
          <a:xfrm>
            <a:off x="838200" y="1395414"/>
            <a:ext cx="10515600" cy="753898"/>
          </a:xfrm>
          <a:prstGeom prst="rect">
            <a:avLst/>
          </a:prstGeom>
        </p:spPr>
        <p:txBody>
          <a:bodyPr/>
          <a:lstStyle>
            <a:lvl1pPr marL="0" indent="0">
              <a:buClr>
                <a:srgbClr val="F9C327"/>
              </a:buClr>
              <a:buFontTx/>
              <a:buNone/>
              <a:defRPr sz="3200">
                <a:solidFill>
                  <a:schemeClr val="bg1"/>
                </a:solidFill>
                <a:latin typeface="Segoe UI" panose="020B0502040204020203" pitchFamily="34" charset="0"/>
                <a:cs typeface="Segoe UI" panose="020B0502040204020203" pitchFamily="34" charset="0"/>
              </a:defRPr>
            </a:lvl1pPr>
          </a:lstStyle>
          <a:p>
            <a:pPr lvl="0"/>
            <a:r>
              <a:rPr lang="fr-FR" dirty="0"/>
              <a:t>Cliquez pour ajouter un sous-titre</a:t>
            </a:r>
          </a:p>
        </p:txBody>
      </p:sp>
      <p:pic>
        <p:nvPicPr>
          <p:cNvPr id="10" name="Image 4">
            <a:extLst>
              <a:ext uri="{FF2B5EF4-FFF2-40B4-BE49-F238E27FC236}">
                <a16:creationId xmlns:a16="http://schemas.microsoft.com/office/drawing/2014/main" id="{EFBD0EEF-1904-44CF-A503-FB0EA5D34D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061438"/>
            <a:ext cx="1341379" cy="481181"/>
          </a:xfrm>
          <a:prstGeom prst="rect">
            <a:avLst/>
          </a:prstGeom>
        </p:spPr>
      </p:pic>
    </p:spTree>
    <p:extLst>
      <p:ext uri="{BB962C8B-B14F-4D97-AF65-F5344CB8AC3E}">
        <p14:creationId xmlns:p14="http://schemas.microsoft.com/office/powerpoint/2010/main" val="47175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8BF89D-DA82-458F-811B-BFFE27A530FA}"/>
              </a:ext>
            </a:extLst>
          </p:cNvPr>
          <p:cNvSpPr/>
          <p:nvPr userDrawn="1"/>
        </p:nvSpPr>
        <p:spPr>
          <a:xfrm>
            <a:off x="3178422" y="4660086"/>
            <a:ext cx="5857188" cy="1003167"/>
          </a:xfrm>
          <a:prstGeom prst="rect">
            <a:avLst/>
          </a:prstGeom>
          <a:solidFill>
            <a:srgbClr val="F2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a:extLst>
              <a:ext uri="{FF2B5EF4-FFF2-40B4-BE49-F238E27FC236}">
                <a16:creationId xmlns:a16="http://schemas.microsoft.com/office/drawing/2014/main" id="{723F9E34-E043-4B0E-BA1C-4542A9F7898A}"/>
              </a:ext>
            </a:extLst>
          </p:cNvPr>
          <p:cNvSpPr/>
          <p:nvPr userDrawn="1"/>
        </p:nvSpPr>
        <p:spPr>
          <a:xfrm>
            <a:off x="0" y="0"/>
            <a:ext cx="12192000" cy="4873658"/>
          </a:xfrm>
          <a:prstGeom prst="rect">
            <a:avLst/>
          </a:prstGeom>
          <a:solidFill>
            <a:srgbClr val="F2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Image 3">
            <a:extLst>
              <a:ext uri="{FF2B5EF4-FFF2-40B4-BE49-F238E27FC236}">
                <a16:creationId xmlns:a16="http://schemas.microsoft.com/office/drawing/2014/main" id="{A72361A8-86BC-4E09-9F66-DB4C9E5096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30078"/>
            <a:ext cx="12214032" cy="3671951"/>
          </a:xfrm>
          <a:prstGeom prst="rect">
            <a:avLst/>
          </a:prstGeom>
        </p:spPr>
      </p:pic>
      <p:sp>
        <p:nvSpPr>
          <p:cNvPr id="6" name="Titre 1">
            <a:extLst>
              <a:ext uri="{FF2B5EF4-FFF2-40B4-BE49-F238E27FC236}">
                <a16:creationId xmlns:a16="http://schemas.microsoft.com/office/drawing/2014/main" id="{6A7F15DE-DA67-42D1-BB42-CF5F9A648BD4}"/>
              </a:ext>
            </a:extLst>
          </p:cNvPr>
          <p:cNvSpPr>
            <a:spLocks noGrp="1"/>
          </p:cNvSpPr>
          <p:nvPr>
            <p:ph type="title" hasCustomPrompt="1"/>
          </p:nvPr>
        </p:nvSpPr>
        <p:spPr>
          <a:xfrm>
            <a:off x="838200" y="365126"/>
            <a:ext cx="10515600" cy="82265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fr-FR" dirty="0"/>
              <a:t>Cliquez pour ajouter un titre</a:t>
            </a:r>
          </a:p>
        </p:txBody>
      </p:sp>
      <p:sp>
        <p:nvSpPr>
          <p:cNvPr id="9" name="Espace réservé du texte 3">
            <a:extLst>
              <a:ext uri="{FF2B5EF4-FFF2-40B4-BE49-F238E27FC236}">
                <a16:creationId xmlns:a16="http://schemas.microsoft.com/office/drawing/2014/main" id="{DAAF28C2-C867-40F8-A278-C43F2EC432EB}"/>
              </a:ext>
            </a:extLst>
          </p:cNvPr>
          <p:cNvSpPr>
            <a:spLocks noGrp="1"/>
          </p:cNvSpPr>
          <p:nvPr>
            <p:ph type="body" sz="quarter" idx="10" hasCustomPrompt="1"/>
          </p:nvPr>
        </p:nvSpPr>
        <p:spPr>
          <a:xfrm>
            <a:off x="838200" y="1395414"/>
            <a:ext cx="10515600" cy="753898"/>
          </a:xfrm>
          <a:prstGeom prst="rect">
            <a:avLst/>
          </a:prstGeom>
        </p:spPr>
        <p:txBody>
          <a:bodyPr/>
          <a:lstStyle>
            <a:lvl1pPr marL="0" indent="0">
              <a:buClr>
                <a:srgbClr val="F9C327"/>
              </a:buClr>
              <a:buFontTx/>
              <a:buNone/>
              <a:defRPr sz="3200">
                <a:solidFill>
                  <a:schemeClr val="bg1"/>
                </a:solidFill>
                <a:latin typeface="Segoe UI" panose="020B0502040204020203" pitchFamily="34" charset="0"/>
                <a:cs typeface="Segoe UI" panose="020B0502040204020203" pitchFamily="34" charset="0"/>
              </a:defRPr>
            </a:lvl1pPr>
          </a:lstStyle>
          <a:p>
            <a:pPr lvl="0"/>
            <a:r>
              <a:rPr lang="fr-FR" dirty="0"/>
              <a:t>Cliquez pour ajouter un sous-titre</a:t>
            </a:r>
          </a:p>
        </p:txBody>
      </p:sp>
      <p:pic>
        <p:nvPicPr>
          <p:cNvPr id="10" name="Image 4">
            <a:extLst>
              <a:ext uri="{FF2B5EF4-FFF2-40B4-BE49-F238E27FC236}">
                <a16:creationId xmlns:a16="http://schemas.microsoft.com/office/drawing/2014/main" id="{EFBD0EEF-1904-44CF-A503-FB0EA5D34D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061438"/>
            <a:ext cx="1341379" cy="481181"/>
          </a:xfrm>
          <a:prstGeom prst="rect">
            <a:avLst/>
          </a:prstGeom>
        </p:spPr>
      </p:pic>
    </p:spTree>
    <p:extLst>
      <p:ext uri="{BB962C8B-B14F-4D97-AF65-F5344CB8AC3E}">
        <p14:creationId xmlns:p14="http://schemas.microsoft.com/office/powerpoint/2010/main" val="8570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7B83A-AD33-45B3-A28D-778A0678FCA6}" type="datetimeFigureOut">
              <a:rPr lang="pt-PT" smtClean="0"/>
              <a:t>29/05/2019</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CDDE9-7A8D-4D85-B9DA-20F871FF966A}" type="slidenum">
              <a:rPr lang="pt-PT" smtClean="0"/>
              <a:t>‹Nº›</a:t>
            </a:fld>
            <a:endParaRPr lang="pt-PT"/>
          </a:p>
        </p:txBody>
      </p:sp>
    </p:spTree>
    <p:extLst>
      <p:ext uri="{BB962C8B-B14F-4D97-AF65-F5344CB8AC3E}">
        <p14:creationId xmlns:p14="http://schemas.microsoft.com/office/powerpoint/2010/main" val="413793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s2s4e.eu/climate-services/d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736" y="3080710"/>
            <a:ext cx="11233483" cy="1356353"/>
          </a:xfrm>
        </p:spPr>
        <p:txBody>
          <a:bodyPr>
            <a:normAutofit fontScale="90000"/>
          </a:bodyPr>
          <a:lstStyle/>
          <a:p>
            <a:r>
              <a:rPr lang="en-GB" dirty="0" smtClean="0">
                <a:latin typeface="Arial" panose="020B0604020202020204" pitchFamily="34" charset="0"/>
                <a:cs typeface="Arial" panose="020B0604020202020204" pitchFamily="34" charset="0"/>
              </a:rPr>
              <a:t>S2S4E -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decision support tool to visualize climate variability weeks and months ahead</a:t>
            </a:r>
            <a:endParaRPr lang="en-GB" dirty="0">
              <a:latin typeface="Arial" panose="020B0604020202020204" pitchFamily="34" charset="0"/>
              <a:cs typeface="Arial" panose="020B0604020202020204" pitchFamily="34" charset="0"/>
            </a:endParaRPr>
          </a:p>
        </p:txBody>
      </p:sp>
      <p:sp>
        <p:nvSpPr>
          <p:cNvPr id="4" name="Marcador de texto 3"/>
          <p:cNvSpPr>
            <a:spLocks noGrp="1"/>
          </p:cNvSpPr>
          <p:nvPr>
            <p:ph type="body" sz="quarter" idx="11"/>
          </p:nvPr>
        </p:nvSpPr>
        <p:spPr>
          <a:xfrm>
            <a:off x="543738" y="4567479"/>
            <a:ext cx="11233481" cy="708714"/>
          </a:xfrm>
        </p:spPr>
        <p:txBody>
          <a:bodyPr>
            <a:normAutofit/>
          </a:bodyPr>
          <a:lstStyle/>
          <a:p>
            <a:r>
              <a:rPr lang="en-GB" sz="2000" dirty="0">
                <a:latin typeface="Arial" panose="020B0604020202020204" pitchFamily="34" charset="0"/>
                <a:cs typeface="Arial" panose="020B0604020202020204" pitchFamily="34" charset="0"/>
              </a:rPr>
              <a:t>Isadora </a:t>
            </a:r>
            <a:r>
              <a:rPr lang="en-GB" sz="2000" dirty="0" err="1" smtClean="0">
                <a:latin typeface="Arial" panose="020B0604020202020204" pitchFamily="34" charset="0"/>
                <a:cs typeface="Arial" panose="020B0604020202020204" pitchFamily="34" charset="0"/>
              </a:rPr>
              <a:t>Christel</a:t>
            </a:r>
            <a:r>
              <a:rPr lang="en-GB" sz="2000" dirty="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Albert </a:t>
            </a:r>
            <a:r>
              <a:rPr lang="en-GB" sz="2000" dirty="0" err="1" smtClean="0">
                <a:latin typeface="Arial" panose="020B0604020202020204" pitchFamily="34" charset="0"/>
                <a:cs typeface="Arial" panose="020B0604020202020204" pitchFamily="34" charset="0"/>
              </a:rPr>
              <a:t>Soret</a:t>
            </a:r>
            <a:r>
              <a:rPr lang="en-GB" sz="2000" dirty="0" smtClean="0">
                <a:latin typeface="Arial" panose="020B0604020202020204" pitchFamily="34" charset="0"/>
                <a:cs typeface="Arial" panose="020B0604020202020204" pitchFamily="34" charset="0"/>
              </a:rPr>
              <a:t>, Fernando </a:t>
            </a:r>
            <a:r>
              <a:rPr lang="en-GB" sz="2000" dirty="0" err="1" smtClean="0">
                <a:latin typeface="Arial" panose="020B0604020202020204" pitchFamily="34" charset="0"/>
                <a:cs typeface="Arial" panose="020B0604020202020204" pitchFamily="34" charset="0"/>
              </a:rPr>
              <a:t>Cucchietti</a:t>
            </a:r>
            <a:r>
              <a:rPr lang="en-GB" sz="2000" dirty="0" smtClean="0">
                <a:latin typeface="Arial" panose="020B0604020202020204" pitchFamily="34" charset="0"/>
                <a:cs typeface="Arial" panose="020B0604020202020204" pitchFamily="34" charset="0"/>
              </a:rPr>
              <a:t>, Luz </a:t>
            </a:r>
            <a:r>
              <a:rPr lang="en-GB" sz="2000" dirty="0" err="1" smtClean="0">
                <a:latin typeface="Arial" panose="020B0604020202020204" pitchFamily="34" charset="0"/>
                <a:cs typeface="Arial" panose="020B0604020202020204" pitchFamily="34" charset="0"/>
              </a:rPr>
              <a:t>Calvo</a:t>
            </a:r>
            <a:r>
              <a:rPr lang="en-GB" sz="2000" dirty="0" smtClean="0">
                <a:latin typeface="Arial" panose="020B0604020202020204" pitchFamily="34" charset="0"/>
                <a:cs typeface="Arial" panose="020B0604020202020204" pitchFamily="34" charset="0"/>
              </a:rPr>
              <a:t>, </a:t>
            </a:r>
            <a:r>
              <a:rPr lang="en-GB" sz="2000" u="sng" dirty="0" smtClean="0">
                <a:latin typeface="Arial" panose="020B0604020202020204" pitchFamily="34" charset="0"/>
                <a:cs typeface="Arial" panose="020B0604020202020204" pitchFamily="34" charset="0"/>
              </a:rPr>
              <a:t>Marta Terrado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Dragana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Bojovic</a:t>
            </a:r>
            <a:r>
              <a:rPr lang="en-GB" sz="2000" dirty="0" smtClean="0">
                <a:latin typeface="Arial" panose="020B0604020202020204" pitchFamily="34" charset="0"/>
                <a:cs typeface="Arial" panose="020B0604020202020204" pitchFamily="34" charset="0"/>
              </a:rPr>
              <a:t>, Julia </a:t>
            </a:r>
            <a:r>
              <a:rPr lang="en-GB" sz="2000" dirty="0" err="1" smtClean="0">
                <a:latin typeface="Arial" panose="020B0604020202020204" pitchFamily="34" charset="0"/>
                <a:cs typeface="Arial" panose="020B0604020202020204" pitchFamily="34" charset="0"/>
              </a:rPr>
              <a:t>Cannata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Llorenç</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Lledó</a:t>
            </a:r>
            <a:r>
              <a:rPr lang="en-GB" sz="2000" dirty="0" smtClean="0">
                <a:latin typeface="Arial" panose="020B0604020202020204" pitchFamily="34" charset="0"/>
                <a:cs typeface="Arial" panose="020B0604020202020204" pitchFamily="34" charset="0"/>
              </a:rPr>
              <a:t>, Andrea </a:t>
            </a:r>
            <a:r>
              <a:rPr lang="en-GB" sz="2000" dirty="0" err="1" smtClean="0">
                <a:latin typeface="Arial" panose="020B0604020202020204" pitchFamily="34" charset="0"/>
                <a:cs typeface="Arial" panose="020B0604020202020204" pitchFamily="34" charset="0"/>
              </a:rPr>
              <a:t>Manrique-Suñén</a:t>
            </a:r>
            <a:endParaRPr lang="en-GB" sz="2000" dirty="0">
              <a:latin typeface="Arial" panose="020B0604020202020204" pitchFamily="34" charset="0"/>
              <a:cs typeface="Arial" panose="020B0604020202020204" pitchFamily="34" charset="0"/>
            </a:endParaRPr>
          </a:p>
        </p:txBody>
      </p:sp>
      <p:sp>
        <p:nvSpPr>
          <p:cNvPr id="5" name="Marcador de texto 3"/>
          <p:cNvSpPr>
            <a:spLocks noGrp="1"/>
          </p:cNvSpPr>
          <p:nvPr>
            <p:ph type="body" sz="quarter" idx="11"/>
          </p:nvPr>
        </p:nvSpPr>
        <p:spPr>
          <a:xfrm>
            <a:off x="543738" y="5364918"/>
            <a:ext cx="11233481" cy="708714"/>
          </a:xfrm>
        </p:spPr>
        <p:txBody>
          <a:bodyPr>
            <a:normAutofit/>
          </a:bodyPr>
          <a:lstStyle/>
          <a:p>
            <a:r>
              <a:rPr lang="en-GB" sz="2000" dirty="0" smtClean="0">
                <a:latin typeface="Arial" panose="020B0604020202020204" pitchFamily="34" charset="0"/>
                <a:cs typeface="Arial" panose="020B0604020202020204" pitchFamily="34" charset="0"/>
              </a:rPr>
              <a:t>Barcelona Supercomputing </a:t>
            </a:r>
            <a:r>
              <a:rPr lang="en-GB" sz="2000" dirty="0" err="1" smtClean="0">
                <a:latin typeface="Arial" panose="020B0604020202020204" pitchFamily="34" charset="0"/>
                <a:cs typeface="Arial" panose="020B0604020202020204" pitchFamily="34" charset="0"/>
              </a:rPr>
              <a:t>Center</a:t>
            </a:r>
            <a:r>
              <a:rPr lang="en-GB" sz="2000" dirty="0" smtClean="0">
                <a:latin typeface="Arial" panose="020B0604020202020204" pitchFamily="34" charset="0"/>
                <a:cs typeface="Arial" panose="020B0604020202020204" pitchFamily="34" charset="0"/>
              </a:rPr>
              <a:t>, Spain</a:t>
            </a:r>
            <a:endParaRPr lang="en-GB" sz="20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0428" t="27963" r="9243" b="26976"/>
          <a:stretch/>
        </p:blipFill>
        <p:spPr>
          <a:xfrm>
            <a:off x="9250297" y="5276193"/>
            <a:ext cx="2526922" cy="720000"/>
          </a:xfrm>
          <a:prstGeom prst="rect">
            <a:avLst/>
          </a:prstGeom>
        </p:spPr>
      </p:pic>
    </p:spTree>
    <p:extLst>
      <p:ext uri="{BB962C8B-B14F-4D97-AF65-F5344CB8AC3E}">
        <p14:creationId xmlns:p14="http://schemas.microsoft.com/office/powerpoint/2010/main" val="170727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Case studies</a:t>
            </a:r>
            <a:endParaRPr lang="en-GB" dirty="0"/>
          </a:p>
        </p:txBody>
      </p:sp>
      <p:sp>
        <p:nvSpPr>
          <p:cNvPr id="4" name="Marcador de texto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06320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Why to use case studies?</a:t>
            </a:r>
            <a:endParaRPr lang="en-GB" dirty="0"/>
          </a:p>
        </p:txBody>
      </p:sp>
      <p:sp>
        <p:nvSpPr>
          <p:cNvPr id="3" name="Marcador de texto 2"/>
          <p:cNvSpPr>
            <a:spLocks noGrp="1"/>
          </p:cNvSpPr>
          <p:nvPr>
            <p:ph type="body" sz="quarter" idx="10"/>
          </p:nvPr>
        </p:nvSpPr>
        <p:spPr>
          <a:xfrm>
            <a:off x="838200" y="1857869"/>
            <a:ext cx="10515600" cy="1221662"/>
          </a:xfrm>
        </p:spPr>
        <p:txBody>
          <a:bodyPr>
            <a:normAutofit/>
          </a:bodyPr>
          <a:lstStyle/>
          <a:p>
            <a:r>
              <a:rPr lang="en-US" sz="2400" dirty="0">
                <a:latin typeface="Arial" panose="020B0604020202020204" pitchFamily="34" charset="0"/>
                <a:cs typeface="Arial" panose="020B0604020202020204" pitchFamily="34" charset="0"/>
              </a:rPr>
              <a:t>Past </a:t>
            </a:r>
            <a:r>
              <a:rPr lang="en-US" sz="2400" b="1" dirty="0">
                <a:latin typeface="Arial" panose="020B0604020202020204" pitchFamily="34" charset="0"/>
                <a:cs typeface="Arial" panose="020B0604020202020204" pitchFamily="34" charset="0"/>
              </a:rPr>
              <a:t>events of relevance</a:t>
            </a:r>
            <a:r>
              <a:rPr lang="en-US" sz="2400" dirty="0">
                <a:latin typeface="Arial" panose="020B0604020202020204" pitchFamily="34" charset="0"/>
                <a:cs typeface="Arial" panose="020B0604020202020204" pitchFamily="34" charset="0"/>
              </a:rPr>
              <a:t> for stakeholders (affecting their business, activities, etc.)</a:t>
            </a:r>
          </a:p>
          <a:p>
            <a:endParaRPr lang="en-GB" sz="2400" dirty="0">
              <a:latin typeface="Arial" panose="020B0604020202020204" pitchFamily="34" charset="0"/>
              <a:cs typeface="Arial" panose="020B0604020202020204" pitchFamily="34" charset="0"/>
            </a:endParaRPr>
          </a:p>
        </p:txBody>
      </p:sp>
      <p:sp>
        <p:nvSpPr>
          <p:cNvPr id="4" name="Marcador de texto 2"/>
          <p:cNvSpPr txBox="1">
            <a:spLocks/>
          </p:cNvSpPr>
          <p:nvPr/>
        </p:nvSpPr>
        <p:spPr>
          <a:xfrm>
            <a:off x="838200" y="3138791"/>
            <a:ext cx="10515600" cy="12216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Help </a:t>
            </a:r>
            <a:r>
              <a:rPr lang="en-US" sz="2400" b="1" dirty="0" smtClean="0">
                <a:latin typeface="Arial" panose="020B0604020202020204" pitchFamily="34" charset="0"/>
                <a:cs typeface="Arial" panose="020B0604020202020204" pitchFamily="34" charset="0"/>
              </a:rPr>
              <a:t>showcase</a:t>
            </a:r>
            <a:r>
              <a:rPr lang="en-US" sz="2400" dirty="0" smtClean="0">
                <a:latin typeface="Arial" panose="020B0604020202020204" pitchFamily="34" charset="0"/>
                <a:cs typeface="Arial" panose="020B0604020202020204" pitchFamily="34" charset="0"/>
              </a:rPr>
              <a:t> how climate predictions would </a:t>
            </a:r>
            <a:r>
              <a:rPr lang="en-US" sz="2400" dirty="0">
                <a:latin typeface="Arial" panose="020B0604020202020204" pitchFamily="34" charset="0"/>
                <a:cs typeface="Arial" panose="020B0604020202020204" pitchFamily="34" charset="0"/>
              </a:rPr>
              <a:t>have been useful if available </a:t>
            </a:r>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the moment of the </a:t>
            </a:r>
            <a:r>
              <a:rPr lang="en-US" sz="2400" dirty="0" smtClean="0">
                <a:latin typeface="Arial" panose="020B0604020202020204" pitchFamily="34" charset="0"/>
                <a:cs typeface="Arial" panose="020B0604020202020204" pitchFamily="34" charset="0"/>
              </a:rPr>
              <a:t>event</a:t>
            </a:r>
            <a:endParaRPr lang="en-US"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5" name="Marcador de texto 2"/>
          <p:cNvSpPr txBox="1">
            <a:spLocks/>
          </p:cNvSpPr>
          <p:nvPr/>
        </p:nvSpPr>
        <p:spPr>
          <a:xfrm>
            <a:off x="838200" y="4373758"/>
            <a:ext cx="10515600" cy="122166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Good to illustrate </a:t>
            </a:r>
            <a:r>
              <a:rPr lang="en-US" sz="2400" dirty="0">
                <a:latin typeface="Arial" panose="020B0604020202020204" pitchFamily="34" charset="0"/>
                <a:cs typeface="Arial" panose="020B0604020202020204" pitchFamily="34" charset="0"/>
              </a:rPr>
              <a:t>how to move </a:t>
            </a:r>
            <a:r>
              <a:rPr lang="en-US" sz="2400" b="1" dirty="0">
                <a:latin typeface="Arial" panose="020B0604020202020204" pitchFamily="34" charset="0"/>
                <a:cs typeface="Arial" panose="020B0604020202020204" pitchFamily="34" charset="0"/>
              </a:rPr>
              <a:t>from model </a:t>
            </a:r>
            <a:r>
              <a:rPr lang="en-US" sz="2400" b="1" dirty="0" smtClean="0">
                <a:latin typeface="Arial" panose="020B0604020202020204" pitchFamily="34" charset="0"/>
                <a:cs typeface="Arial" panose="020B0604020202020204" pitchFamily="34" charset="0"/>
              </a:rPr>
              <a:t>outcomes </a:t>
            </a:r>
            <a:r>
              <a:rPr lang="en-US" sz="2400" dirty="0" smtClean="0">
                <a:latin typeface="Arial" panose="020B0604020202020204" pitchFamily="34" charset="0"/>
                <a:cs typeface="Arial" panose="020B0604020202020204" pitchFamily="34" charset="0"/>
              </a:rPr>
              <a:t>(probabilistic) </a:t>
            </a:r>
            <a:r>
              <a:rPr lang="en-US" sz="2400" b="1" dirty="0">
                <a:latin typeface="Arial" panose="020B0604020202020204" pitchFamily="34" charset="0"/>
                <a:cs typeface="Arial" panose="020B0604020202020204" pitchFamily="34" charset="0"/>
              </a:rPr>
              <a:t>to a decision-making </a:t>
            </a:r>
            <a:r>
              <a:rPr lang="en-US" sz="2400" dirty="0" smtClean="0">
                <a:latin typeface="Arial" panose="020B0604020202020204" pitchFamily="34" charset="0"/>
                <a:cs typeface="Arial" panose="020B0604020202020204" pitchFamily="34" charset="0"/>
              </a:rPr>
              <a:t>process (deterministic)</a:t>
            </a:r>
            <a:endParaRPr lang="en-US"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9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838200" y="1395413"/>
            <a:ext cx="10515600" cy="1312861"/>
          </a:xfrm>
        </p:spPr>
        <p:txBody>
          <a:bodyPr>
            <a:normAutofit/>
          </a:bodyPr>
          <a:lstStyle/>
          <a:p>
            <a:r>
              <a:rPr lang="en-GB" dirty="0" smtClean="0"/>
              <a:t>Cold spell over central Europe and low wind speeds</a:t>
            </a:r>
          </a:p>
          <a:p>
            <a:r>
              <a:rPr lang="en-GB" dirty="0" smtClean="0"/>
              <a:t>January 2017</a:t>
            </a:r>
            <a:endParaRPr lang="en-GB" dirty="0"/>
          </a:p>
        </p:txBody>
      </p:sp>
      <p:sp>
        <p:nvSpPr>
          <p:cNvPr id="5" name="Título 4"/>
          <p:cNvSpPr>
            <a:spLocks noGrp="1"/>
          </p:cNvSpPr>
          <p:nvPr>
            <p:ph type="title"/>
          </p:nvPr>
        </p:nvSpPr>
        <p:spPr/>
        <p:txBody>
          <a:bodyPr/>
          <a:lstStyle/>
          <a:p>
            <a:endParaRPr lang="en-GB" dirty="0"/>
          </a:p>
        </p:txBody>
      </p:sp>
      <p:sp>
        <p:nvSpPr>
          <p:cNvPr id="6" name="Marcador de texto 2"/>
          <p:cNvSpPr txBox="1">
            <a:spLocks/>
          </p:cNvSpPr>
          <p:nvPr/>
        </p:nvSpPr>
        <p:spPr>
          <a:xfrm>
            <a:off x="841739" y="2706772"/>
            <a:ext cx="10515600" cy="13128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9C327"/>
              </a:buClr>
              <a:buFontTx/>
              <a:buNone/>
              <a:defRPr sz="32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t>Observations</a:t>
            </a:r>
            <a:endParaRPr lang="en-GB" b="1" dirty="0"/>
          </a:p>
        </p:txBody>
      </p:sp>
    </p:spTree>
    <p:extLst>
      <p:ext uri="{BB962C8B-B14F-4D97-AF65-F5344CB8AC3E}">
        <p14:creationId xmlns:p14="http://schemas.microsoft.com/office/powerpoint/2010/main" val="3746488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2214"/>
            <a:ext cx="10691648" cy="822652"/>
          </a:xfrm>
        </p:spPr>
        <p:txBody>
          <a:bodyPr>
            <a:noAutofit/>
          </a:bodyPr>
          <a:lstStyle/>
          <a:p>
            <a:pPr algn="ctr"/>
            <a:r>
              <a:rPr lang="en-GB" sz="3200" dirty="0" smtClean="0"/>
              <a:t>Cold spell over central Europe and low wind speeds Jan 2017</a:t>
            </a:r>
            <a:endParaRPr lang="en-GB" sz="3200" dirty="0"/>
          </a:p>
        </p:txBody>
      </p:sp>
      <p:grpSp>
        <p:nvGrpSpPr>
          <p:cNvPr id="42" name="Grupo 41"/>
          <p:cNvGrpSpPr>
            <a:grpSpLocks noChangeAspect="1"/>
          </p:cNvGrpSpPr>
          <p:nvPr/>
        </p:nvGrpSpPr>
        <p:grpSpPr>
          <a:xfrm>
            <a:off x="225848" y="1569559"/>
            <a:ext cx="11304000" cy="5081603"/>
            <a:chOff x="-51582" y="1239225"/>
            <a:chExt cx="11735283" cy="5275477"/>
          </a:xfrm>
        </p:grpSpPr>
        <p:pic>
          <p:nvPicPr>
            <p:cNvPr id="33" name="Imagen 32"/>
            <p:cNvPicPr>
              <a:picLocks noChangeAspect="1"/>
            </p:cNvPicPr>
            <p:nvPr/>
          </p:nvPicPr>
          <p:blipFill>
            <a:blip r:embed="rId3"/>
            <a:stretch>
              <a:fillRect/>
            </a:stretch>
          </p:blipFill>
          <p:spPr>
            <a:xfrm>
              <a:off x="976505" y="1618702"/>
              <a:ext cx="10707196" cy="4896000"/>
            </a:xfrm>
            <a:prstGeom prst="rect">
              <a:avLst/>
            </a:prstGeom>
          </p:spPr>
        </p:pic>
        <p:sp>
          <p:nvSpPr>
            <p:cNvPr id="35" name="Text Placeholder 2"/>
            <p:cNvSpPr txBox="1">
              <a:spLocks/>
            </p:cNvSpPr>
            <p:nvPr/>
          </p:nvSpPr>
          <p:spPr>
            <a:xfrm rot="20127228">
              <a:off x="-51582" y="1239225"/>
              <a:ext cx="1659338" cy="558337"/>
            </a:xfrm>
            <a:prstGeom prst="rect">
              <a:avLst/>
            </a:prstGeom>
          </p:spPr>
          <p:txBody>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800" b="1" dirty="0" smtClean="0">
                  <a:latin typeface="Arial" panose="020B0604020202020204" pitchFamily="34" charset="0"/>
                  <a:ea typeface="Roboto" panose="02000000000000000000" pitchFamily="2" charset="0"/>
                  <a:cs typeface="Arial" panose="020B0604020202020204" pitchFamily="34" charset="0"/>
                </a:rPr>
                <a:t>2m Temperature</a:t>
              </a:r>
              <a:endParaRPr lang="en-GB" sz="1800" b="1" dirty="0">
                <a:latin typeface="Arial" panose="020B0604020202020204" pitchFamily="34" charset="0"/>
                <a:ea typeface="Roboto" panose="02000000000000000000" pitchFamily="2" charset="0"/>
                <a:cs typeface="Arial" panose="020B0604020202020204" pitchFamily="34" charset="0"/>
              </a:endParaRPr>
            </a:p>
          </p:txBody>
        </p:sp>
        <p:sp>
          <p:nvSpPr>
            <p:cNvPr id="37" name="CuadroTexto 36"/>
            <p:cNvSpPr txBox="1"/>
            <p:nvPr/>
          </p:nvSpPr>
          <p:spPr>
            <a:xfrm>
              <a:off x="1705215" y="1256784"/>
              <a:ext cx="2080763" cy="523220"/>
            </a:xfrm>
            <a:prstGeom prst="rect">
              <a:avLst/>
            </a:prstGeom>
            <a:noFill/>
          </p:spPr>
          <p:txBody>
            <a:bodyPr wrap="square" rtlCol="0">
              <a:spAutoFit/>
            </a:bodyPr>
            <a:lstStyle/>
            <a:p>
              <a:pPr algn="ctr"/>
              <a:r>
                <a:rPr lang="en-GB" sz="1400" b="1" dirty="0" smtClean="0"/>
                <a:t>Observed weekly means and climatology</a:t>
              </a:r>
              <a:endParaRPr lang="en-GB" sz="1400" b="1" dirty="0"/>
            </a:p>
          </p:txBody>
        </p:sp>
        <p:sp>
          <p:nvSpPr>
            <p:cNvPr id="38" name="CuadroTexto 37"/>
            <p:cNvSpPr txBox="1"/>
            <p:nvPr/>
          </p:nvSpPr>
          <p:spPr>
            <a:xfrm>
              <a:off x="5809130" y="1464813"/>
              <a:ext cx="2080763" cy="307777"/>
            </a:xfrm>
            <a:prstGeom prst="rect">
              <a:avLst/>
            </a:prstGeom>
            <a:noFill/>
          </p:spPr>
          <p:txBody>
            <a:bodyPr wrap="square" rtlCol="0">
              <a:spAutoFit/>
            </a:bodyPr>
            <a:lstStyle/>
            <a:p>
              <a:pPr algn="ctr"/>
              <a:r>
                <a:rPr lang="en-GB" sz="1400" b="1" dirty="0" smtClean="0"/>
                <a:t>Temperature (17-23 Jan)</a:t>
              </a:r>
              <a:endParaRPr lang="en-GB" sz="1400" b="1" dirty="0"/>
            </a:p>
          </p:txBody>
        </p:sp>
        <p:sp>
          <p:nvSpPr>
            <p:cNvPr id="39" name="CuadroTexto 38"/>
            <p:cNvSpPr txBox="1"/>
            <p:nvPr/>
          </p:nvSpPr>
          <p:spPr>
            <a:xfrm>
              <a:off x="8459653" y="1464810"/>
              <a:ext cx="3224048" cy="319519"/>
            </a:xfrm>
            <a:prstGeom prst="rect">
              <a:avLst/>
            </a:prstGeom>
            <a:noFill/>
          </p:spPr>
          <p:txBody>
            <a:bodyPr wrap="square" rtlCol="0">
              <a:spAutoFit/>
            </a:bodyPr>
            <a:lstStyle/>
            <a:p>
              <a:pPr algn="ctr"/>
              <a:r>
                <a:rPr lang="en-GB" sz="1400" b="1" dirty="0" smtClean="0"/>
                <a:t>Monthly electricity demand </a:t>
              </a:r>
              <a:endParaRPr lang="en-GB" sz="1400" b="1" dirty="0"/>
            </a:p>
          </p:txBody>
        </p:sp>
        <p:sp>
          <p:nvSpPr>
            <p:cNvPr id="40" name="CuadroTexto 39"/>
            <p:cNvSpPr txBox="1"/>
            <p:nvPr/>
          </p:nvSpPr>
          <p:spPr>
            <a:xfrm>
              <a:off x="5809130" y="3912813"/>
              <a:ext cx="2080763" cy="307777"/>
            </a:xfrm>
            <a:prstGeom prst="rect">
              <a:avLst/>
            </a:prstGeom>
            <a:noFill/>
          </p:spPr>
          <p:txBody>
            <a:bodyPr wrap="square" rtlCol="0">
              <a:spAutoFit/>
            </a:bodyPr>
            <a:lstStyle/>
            <a:p>
              <a:pPr algn="ctr"/>
              <a:r>
                <a:rPr lang="en-GB" sz="1400" b="1" dirty="0" smtClean="0"/>
                <a:t>Wind speed (17-23 Jan)</a:t>
              </a:r>
              <a:endParaRPr lang="en-GB" sz="1400" b="1" dirty="0"/>
            </a:p>
          </p:txBody>
        </p:sp>
        <p:sp>
          <p:nvSpPr>
            <p:cNvPr id="41" name="CuadroTexto 40"/>
            <p:cNvSpPr txBox="1"/>
            <p:nvPr/>
          </p:nvSpPr>
          <p:spPr>
            <a:xfrm>
              <a:off x="8459653" y="3912812"/>
              <a:ext cx="3224048" cy="319519"/>
            </a:xfrm>
            <a:prstGeom prst="rect">
              <a:avLst/>
            </a:prstGeom>
            <a:noFill/>
          </p:spPr>
          <p:txBody>
            <a:bodyPr wrap="square" rtlCol="0">
              <a:spAutoFit/>
            </a:bodyPr>
            <a:lstStyle/>
            <a:p>
              <a:pPr algn="ctr"/>
              <a:r>
                <a:rPr lang="en-GB" sz="1400" b="1" dirty="0" smtClean="0"/>
                <a:t>Monthly wind power generation</a:t>
              </a:r>
              <a:endParaRPr lang="en-GB" sz="1400" b="1" dirty="0"/>
            </a:p>
          </p:txBody>
        </p:sp>
      </p:grpSp>
      <p:sp>
        <p:nvSpPr>
          <p:cNvPr id="43" name="Text Placeholder 2"/>
          <p:cNvSpPr txBox="1">
            <a:spLocks/>
          </p:cNvSpPr>
          <p:nvPr/>
        </p:nvSpPr>
        <p:spPr>
          <a:xfrm rot="20127228">
            <a:off x="57278" y="4308451"/>
            <a:ext cx="1659338" cy="558337"/>
          </a:xfrm>
          <a:prstGeom prst="rect">
            <a:avLst/>
          </a:prstGeom>
        </p:spPr>
        <p:txBody>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800" b="1" dirty="0" smtClean="0">
                <a:latin typeface="Arial" panose="020B0604020202020204" pitchFamily="34" charset="0"/>
                <a:ea typeface="Roboto" panose="02000000000000000000" pitchFamily="2" charset="0"/>
                <a:cs typeface="Arial" panose="020B0604020202020204" pitchFamily="34" charset="0"/>
              </a:rPr>
              <a:t>10m wind speed</a:t>
            </a:r>
            <a:endParaRPr lang="en-GB" sz="1800" b="1" dirty="0">
              <a:latin typeface="Arial" panose="020B0604020202020204" pitchFamily="34" charset="0"/>
              <a:ea typeface="Roboto" panose="02000000000000000000" pitchFamily="2" charset="0"/>
              <a:cs typeface="Arial" panose="020B0604020202020204" pitchFamily="34" charset="0"/>
            </a:endParaRPr>
          </a:p>
        </p:txBody>
      </p:sp>
      <p:sp>
        <p:nvSpPr>
          <p:cNvPr id="47" name="CuadroTexto 46"/>
          <p:cNvSpPr txBox="1"/>
          <p:nvPr/>
        </p:nvSpPr>
        <p:spPr>
          <a:xfrm>
            <a:off x="8424287" y="1525208"/>
            <a:ext cx="3105561" cy="307777"/>
          </a:xfrm>
          <a:prstGeom prst="rect">
            <a:avLst/>
          </a:prstGeom>
          <a:noFill/>
        </p:spPr>
        <p:txBody>
          <a:bodyPr wrap="square" rtlCol="0">
            <a:spAutoFit/>
          </a:bodyPr>
          <a:lstStyle/>
          <a:p>
            <a:pPr algn="ctr"/>
            <a:r>
              <a:rPr lang="en-GB" sz="1400" b="1" dirty="0" smtClean="0"/>
              <a:t>FRANCE</a:t>
            </a:r>
            <a:endParaRPr lang="en-GB" sz="1400" b="1" dirty="0"/>
          </a:p>
        </p:txBody>
      </p:sp>
      <p:sp>
        <p:nvSpPr>
          <p:cNvPr id="48" name="Rectángulo 47"/>
          <p:cNvSpPr/>
          <p:nvPr/>
        </p:nvSpPr>
        <p:spPr>
          <a:xfrm>
            <a:off x="0" y="4242392"/>
            <a:ext cx="12192000" cy="2615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302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838200" y="1395413"/>
            <a:ext cx="10515600" cy="1312861"/>
          </a:xfrm>
        </p:spPr>
        <p:txBody>
          <a:bodyPr>
            <a:normAutofit/>
          </a:bodyPr>
          <a:lstStyle/>
          <a:p>
            <a:r>
              <a:rPr lang="en-GB" dirty="0" smtClean="0"/>
              <a:t>Cold spell over central Europe and low wind speeds</a:t>
            </a:r>
          </a:p>
          <a:p>
            <a:r>
              <a:rPr lang="en-GB" dirty="0" smtClean="0"/>
              <a:t>January 2017</a:t>
            </a:r>
            <a:endParaRPr lang="en-GB" dirty="0"/>
          </a:p>
        </p:txBody>
      </p:sp>
      <p:sp>
        <p:nvSpPr>
          <p:cNvPr id="5" name="Título 4"/>
          <p:cNvSpPr>
            <a:spLocks noGrp="1"/>
          </p:cNvSpPr>
          <p:nvPr>
            <p:ph type="title"/>
          </p:nvPr>
        </p:nvSpPr>
        <p:spPr/>
        <p:txBody>
          <a:bodyPr/>
          <a:lstStyle/>
          <a:p>
            <a:endParaRPr lang="en-GB"/>
          </a:p>
        </p:txBody>
      </p:sp>
      <p:sp>
        <p:nvSpPr>
          <p:cNvPr id="6" name="Marcador de texto 2"/>
          <p:cNvSpPr txBox="1">
            <a:spLocks/>
          </p:cNvSpPr>
          <p:nvPr/>
        </p:nvSpPr>
        <p:spPr>
          <a:xfrm>
            <a:off x="841739" y="2706772"/>
            <a:ext cx="10515600" cy="13128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9C327"/>
              </a:buClr>
              <a:buFontTx/>
              <a:buNone/>
              <a:defRPr sz="32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smtClean="0"/>
              <a:t>Could the situation have been predicted?</a:t>
            </a:r>
            <a:endParaRPr lang="en-GB" b="1" dirty="0"/>
          </a:p>
        </p:txBody>
      </p:sp>
    </p:spTree>
    <p:extLst>
      <p:ext uri="{BB962C8B-B14F-4D97-AF65-F5344CB8AC3E}">
        <p14:creationId xmlns:p14="http://schemas.microsoft.com/office/powerpoint/2010/main" val="2061897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Forecasts: 2m temperature</a:t>
            </a:r>
            <a:endParaRPr lang="en-GB"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00" y="1370239"/>
            <a:ext cx="5436000" cy="5436000"/>
          </a:xfrm>
          <a:prstGeom prst="rect">
            <a:avLst/>
          </a:prstGeom>
        </p:spPr>
      </p:pic>
      <p:pic>
        <p:nvPicPr>
          <p:cNvPr id="6" name="Picture 6"/>
          <p:cNvPicPr>
            <a:picLocks noChangeAspect="1"/>
          </p:cNvPicPr>
          <p:nvPr/>
        </p:nvPicPr>
        <p:blipFill rotWithShape="1">
          <a:blip r:embed="rId4"/>
          <a:srcRect l="-1" t="33988" r="38738" b="4751"/>
          <a:stretch/>
        </p:blipFill>
        <p:spPr>
          <a:xfrm>
            <a:off x="7504276" y="1783896"/>
            <a:ext cx="1238011" cy="1244625"/>
          </a:xfrm>
          <a:prstGeom prst="rect">
            <a:avLst/>
          </a:prstGeom>
          <a:ln w="12700">
            <a:solidFill>
              <a:sysClr val="window" lastClr="FFFFFF"/>
            </a:solidFill>
          </a:ln>
        </p:spPr>
      </p:pic>
      <p:sp>
        <p:nvSpPr>
          <p:cNvPr id="7" name="5 Rectángulo"/>
          <p:cNvSpPr/>
          <p:nvPr/>
        </p:nvSpPr>
        <p:spPr>
          <a:xfrm>
            <a:off x="7327825" y="3312310"/>
            <a:ext cx="2828925" cy="1169551"/>
          </a:xfrm>
          <a:prstGeom prst="rect">
            <a:avLst/>
          </a:prstGeom>
        </p:spPr>
        <p:txBody>
          <a:bodyPr wrap="square">
            <a:spAutoFit/>
          </a:bodyPr>
          <a:lstStyle/>
          <a:p>
            <a:pPr>
              <a:defRPr/>
            </a:pPr>
            <a:r>
              <a:rPr lang="en-US" sz="1400" dirty="0">
                <a:solidFill>
                  <a:srgbClr val="7F7F7F"/>
                </a:solidFill>
                <a:ea typeface="ＭＳ Ｐゴシック" pitchFamily="34" charset="-128"/>
                <a:cs typeface="ＭＳ Ｐゴシック" charset="0"/>
              </a:rPr>
              <a:t>System: ECMWF MPS</a:t>
            </a:r>
          </a:p>
          <a:p>
            <a:pPr>
              <a:defRPr/>
            </a:pPr>
            <a:r>
              <a:rPr lang="en-US" sz="1400" dirty="0">
                <a:solidFill>
                  <a:srgbClr val="7F7F7F"/>
                </a:solidFill>
                <a:ea typeface="ＭＳ Ｐゴシック" pitchFamily="34" charset="-128"/>
                <a:cs typeface="ＭＳ Ｐゴシック" charset="0"/>
              </a:rPr>
              <a:t>Reanalysis: ERA-Interim</a:t>
            </a:r>
          </a:p>
          <a:p>
            <a:pPr>
              <a:defRPr/>
            </a:pPr>
            <a:r>
              <a:rPr lang="en-US" sz="1400" dirty="0">
                <a:solidFill>
                  <a:srgbClr val="7F7F7F"/>
                </a:solidFill>
                <a:ea typeface="ＭＳ Ｐゴシック" pitchFamily="34" charset="-128"/>
                <a:cs typeface="ＭＳ Ｐゴシック" charset="0"/>
              </a:rPr>
              <a:t>Bias adjustment: Variance inflation</a:t>
            </a:r>
          </a:p>
          <a:p>
            <a:pPr>
              <a:defRPr/>
            </a:pPr>
            <a:r>
              <a:rPr lang="en-US" sz="1400" dirty="0" err="1">
                <a:solidFill>
                  <a:srgbClr val="7F7F7F"/>
                </a:solidFill>
                <a:ea typeface="ＭＳ Ｐゴシック" pitchFamily="34" charset="-128"/>
                <a:cs typeface="ＭＳ Ｐゴシック" charset="0"/>
              </a:rPr>
              <a:t>Hindcast</a:t>
            </a:r>
            <a:r>
              <a:rPr lang="en-US" sz="1400" dirty="0">
                <a:solidFill>
                  <a:srgbClr val="7F7F7F"/>
                </a:solidFill>
                <a:ea typeface="ＭＳ Ｐゴシック" pitchFamily="34" charset="-128"/>
                <a:cs typeface="ＭＳ Ｐゴシック" charset="0"/>
              </a:rPr>
              <a:t>: 1997-2016</a:t>
            </a:r>
          </a:p>
          <a:p>
            <a:pPr>
              <a:defRPr/>
            </a:pPr>
            <a:r>
              <a:rPr lang="en-US" sz="1400" dirty="0">
                <a:solidFill>
                  <a:srgbClr val="7F7F7F"/>
                </a:solidFill>
                <a:ea typeface="ＭＳ Ｐゴシック" pitchFamily="34" charset="-128"/>
                <a:cs typeface="ＭＳ Ｐゴシック" charset="0"/>
              </a:rPr>
              <a:t>Area: 5W-12E, 47-54N</a:t>
            </a:r>
          </a:p>
        </p:txBody>
      </p:sp>
    </p:spTree>
    <p:extLst>
      <p:ext uri="{BB962C8B-B14F-4D97-AF65-F5344CB8AC3E}">
        <p14:creationId xmlns:p14="http://schemas.microsoft.com/office/powerpoint/2010/main" val="826361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Forecasts: energy demand in France</a:t>
            </a:r>
            <a:endParaRPr lang="en-GB" dirty="0"/>
          </a:p>
        </p:txBody>
      </p:sp>
      <p:pic>
        <p:nvPicPr>
          <p:cNvPr id="4" name="Picture 5">
            <a:extLst>
              <a:ext uri="{FF2B5EF4-FFF2-40B4-BE49-F238E27FC236}">
                <a16:creationId xmlns:a16="http://schemas.microsoft.com/office/drawing/2014/main" id="{0C588082-EEAA-4805-9AF6-5AA58F4A5781}"/>
              </a:ext>
            </a:extLst>
          </p:cNvPr>
          <p:cNvPicPr>
            <a:picLocks noChangeAspect="1"/>
          </p:cNvPicPr>
          <p:nvPr/>
        </p:nvPicPr>
        <p:blipFill rotWithShape="1">
          <a:blip r:embed="rId3">
            <a:extLst>
              <a:ext uri="{28A0092B-C50C-407E-A947-70E740481C1C}">
                <a14:useLocalDpi xmlns:a14="http://schemas.microsoft.com/office/drawing/2010/main" val="0"/>
              </a:ext>
            </a:extLst>
          </a:blip>
          <a:srcRect l="30417" t="7592" r="21041" b="4631"/>
          <a:stretch/>
        </p:blipFill>
        <p:spPr>
          <a:xfrm>
            <a:off x="1088292" y="1328678"/>
            <a:ext cx="5436000" cy="5529322"/>
          </a:xfrm>
          <a:prstGeom prst="rect">
            <a:avLst/>
          </a:prstGeom>
        </p:spPr>
      </p:pic>
      <p:pic>
        <p:nvPicPr>
          <p:cNvPr id="5" name="Picture 13">
            <a:extLst>
              <a:ext uri="{FF2B5EF4-FFF2-40B4-BE49-F238E27FC236}">
                <a16:creationId xmlns:a16="http://schemas.microsoft.com/office/drawing/2014/main" id="{37B3A2E7-41CB-4057-9EAD-2DC63BF5E848}"/>
              </a:ext>
            </a:extLst>
          </p:cNvPr>
          <p:cNvPicPr>
            <a:picLocks noChangeAspect="1"/>
          </p:cNvPicPr>
          <p:nvPr/>
        </p:nvPicPr>
        <p:blipFill rotWithShape="1">
          <a:blip r:embed="rId4">
            <a:extLst>
              <a:ext uri="{28A0092B-C50C-407E-A947-70E740481C1C}">
                <a14:useLocalDpi xmlns:a14="http://schemas.microsoft.com/office/drawing/2010/main" val="0"/>
              </a:ext>
            </a:extLst>
          </a:blip>
          <a:srcRect l="6562" t="32911" r="47396" b="7778"/>
          <a:stretch/>
        </p:blipFill>
        <p:spPr>
          <a:xfrm>
            <a:off x="7313064" y="1901036"/>
            <a:ext cx="3824040" cy="2770888"/>
          </a:xfrm>
          <a:prstGeom prst="rect">
            <a:avLst/>
          </a:prstGeom>
        </p:spPr>
      </p:pic>
      <p:sp>
        <p:nvSpPr>
          <p:cNvPr id="7" name="CuadroTexto 6"/>
          <p:cNvSpPr txBox="1"/>
          <p:nvPr/>
        </p:nvSpPr>
        <p:spPr>
          <a:xfrm>
            <a:off x="7940788" y="1477950"/>
            <a:ext cx="2568591" cy="523220"/>
          </a:xfrm>
          <a:prstGeom prst="rect">
            <a:avLst/>
          </a:prstGeom>
          <a:noFill/>
        </p:spPr>
        <p:txBody>
          <a:bodyPr wrap="square" rtlCol="0">
            <a:spAutoFit/>
          </a:bodyPr>
          <a:lstStyle/>
          <a:p>
            <a:pPr algn="ctr"/>
            <a:r>
              <a:rPr lang="en-GB" sz="1400" b="1" dirty="0" smtClean="0"/>
              <a:t>Monthly electricity demand (France)</a:t>
            </a:r>
            <a:endParaRPr lang="en-GB" sz="1400" b="1" dirty="0"/>
          </a:p>
        </p:txBody>
      </p:sp>
      <p:sp>
        <p:nvSpPr>
          <p:cNvPr id="8" name="TextBox 10">
            <a:extLst>
              <a:ext uri="{FF2B5EF4-FFF2-40B4-BE49-F238E27FC236}">
                <a16:creationId xmlns:a16="http://schemas.microsoft.com/office/drawing/2014/main" id="{E705787B-0C54-4C10-81FF-263EDE644D0F}"/>
              </a:ext>
            </a:extLst>
          </p:cNvPr>
          <p:cNvSpPr txBox="1"/>
          <p:nvPr/>
        </p:nvSpPr>
        <p:spPr>
          <a:xfrm>
            <a:off x="8987156" y="4548813"/>
            <a:ext cx="2149948" cy="246221"/>
          </a:xfrm>
          <a:prstGeom prst="rect">
            <a:avLst/>
          </a:prstGeom>
          <a:noFill/>
        </p:spPr>
        <p:txBody>
          <a:bodyPr wrap="none" rtlCol="0">
            <a:spAutoFit/>
          </a:bodyPr>
          <a:lstStyle/>
          <a:p>
            <a:r>
              <a:rPr lang="en-GB" sz="1000" dirty="0"/>
              <a:t>Source: https://www.rte-france.com  </a:t>
            </a:r>
          </a:p>
        </p:txBody>
      </p:sp>
      <p:sp>
        <p:nvSpPr>
          <p:cNvPr id="11" name="Text Placeholder 2"/>
          <p:cNvSpPr txBox="1">
            <a:spLocks/>
          </p:cNvSpPr>
          <p:nvPr/>
        </p:nvSpPr>
        <p:spPr>
          <a:xfrm>
            <a:off x="7313064" y="5249576"/>
            <a:ext cx="3933498" cy="558337"/>
          </a:xfrm>
          <a:prstGeom prst="rect">
            <a:avLst/>
          </a:prstGeom>
        </p:spPr>
        <p:txBody>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0">
              <a:spcBef>
                <a:spcPts val="600"/>
              </a:spcBef>
            </a:pPr>
            <a:r>
              <a:rPr lang="en-US" sz="1600" dirty="0">
                <a:latin typeface="Arial" panose="020B0604020202020204" pitchFamily="34" charset="0"/>
                <a:ea typeface="Roboto" panose="02000000000000000000" pitchFamily="2" charset="0"/>
                <a:cs typeface="Arial" panose="020B0604020202020204" pitchFamily="34" charset="0"/>
              </a:rPr>
              <a:t>On 20/01/2017 demand reached a peak </a:t>
            </a:r>
            <a:r>
              <a:rPr lang="en-US" sz="1600" dirty="0" smtClean="0">
                <a:latin typeface="Arial" panose="020B0604020202020204" pitchFamily="34" charset="0"/>
                <a:ea typeface="Roboto" panose="02000000000000000000" pitchFamily="2" charset="0"/>
                <a:cs typeface="Arial" panose="020B0604020202020204" pitchFamily="34" charset="0"/>
              </a:rPr>
              <a:t>high of </a:t>
            </a:r>
            <a:r>
              <a:rPr lang="en-US" sz="1600" dirty="0">
                <a:latin typeface="Arial" panose="020B0604020202020204" pitchFamily="34" charset="0"/>
                <a:ea typeface="Roboto" panose="02000000000000000000" pitchFamily="2" charset="0"/>
                <a:cs typeface="Arial" panose="020B0604020202020204" pitchFamily="34" charset="0"/>
              </a:rPr>
              <a:t>94.2 GW (highest since Feb 2012)</a:t>
            </a:r>
          </a:p>
        </p:txBody>
      </p:sp>
    </p:spTree>
    <p:extLst>
      <p:ext uri="{BB962C8B-B14F-4D97-AF65-F5344CB8AC3E}">
        <p14:creationId xmlns:p14="http://schemas.microsoft.com/office/powerpoint/2010/main" val="3802553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Forecasts: 10m wind speed</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01" y="1379960"/>
            <a:ext cx="5436000" cy="5436000"/>
          </a:xfrm>
          <a:prstGeom prst="rect">
            <a:avLst/>
          </a:prstGeom>
        </p:spPr>
      </p:pic>
      <p:pic>
        <p:nvPicPr>
          <p:cNvPr id="5" name="Picture 4"/>
          <p:cNvPicPr>
            <a:picLocks noChangeAspect="1"/>
          </p:cNvPicPr>
          <p:nvPr/>
        </p:nvPicPr>
        <p:blipFill rotWithShape="1">
          <a:blip r:embed="rId4"/>
          <a:srcRect l="-1" t="33988" r="38738" b="4751"/>
          <a:stretch/>
        </p:blipFill>
        <p:spPr>
          <a:xfrm>
            <a:off x="7261448" y="1879242"/>
            <a:ext cx="1238011" cy="1244625"/>
          </a:xfrm>
          <a:prstGeom prst="rect">
            <a:avLst/>
          </a:prstGeom>
          <a:ln w="12700">
            <a:solidFill>
              <a:sysClr val="window" lastClr="FFFFFF"/>
            </a:solidFill>
          </a:ln>
        </p:spPr>
      </p:pic>
      <p:sp>
        <p:nvSpPr>
          <p:cNvPr id="6" name="5 Rectángulo">
            <a:extLst>
              <a:ext uri="{FF2B5EF4-FFF2-40B4-BE49-F238E27FC236}">
                <a16:creationId xmlns:a16="http://schemas.microsoft.com/office/drawing/2014/main" id="{D36AB90C-E872-49C0-81DE-0D007C2B4EE7}"/>
              </a:ext>
            </a:extLst>
          </p:cNvPr>
          <p:cNvSpPr/>
          <p:nvPr/>
        </p:nvSpPr>
        <p:spPr>
          <a:xfrm>
            <a:off x="7009200" y="3380252"/>
            <a:ext cx="2828925" cy="1169551"/>
          </a:xfrm>
          <a:prstGeom prst="rect">
            <a:avLst/>
          </a:prstGeom>
        </p:spPr>
        <p:txBody>
          <a:bodyPr wrap="square">
            <a:spAutoFit/>
          </a:bodyPr>
          <a:lstStyle/>
          <a:p>
            <a:pPr>
              <a:defRPr/>
            </a:pPr>
            <a:r>
              <a:rPr lang="en-US" sz="1400" dirty="0">
                <a:solidFill>
                  <a:srgbClr val="7F7F7F"/>
                </a:solidFill>
                <a:ea typeface="ＭＳ Ｐゴシック" pitchFamily="34" charset="-128"/>
                <a:cs typeface="ＭＳ Ｐゴシック" charset="0"/>
              </a:rPr>
              <a:t>System: ECMWF MPS</a:t>
            </a:r>
          </a:p>
          <a:p>
            <a:pPr>
              <a:defRPr/>
            </a:pPr>
            <a:r>
              <a:rPr lang="en-US" sz="1400" dirty="0">
                <a:solidFill>
                  <a:srgbClr val="7F7F7F"/>
                </a:solidFill>
                <a:ea typeface="ＭＳ Ｐゴシック" pitchFamily="34" charset="-128"/>
                <a:cs typeface="ＭＳ Ｐゴシック" charset="0"/>
              </a:rPr>
              <a:t>Reanalysis: ERA-Interim</a:t>
            </a:r>
          </a:p>
          <a:p>
            <a:pPr>
              <a:defRPr/>
            </a:pPr>
            <a:r>
              <a:rPr lang="en-US" sz="1400" dirty="0">
                <a:solidFill>
                  <a:srgbClr val="7F7F7F"/>
                </a:solidFill>
                <a:ea typeface="ＭＳ Ｐゴシック" pitchFamily="34" charset="-128"/>
                <a:cs typeface="ＭＳ Ｐゴシック" charset="0"/>
              </a:rPr>
              <a:t>Bias adjustment: Variance inflation</a:t>
            </a:r>
          </a:p>
          <a:p>
            <a:pPr>
              <a:defRPr/>
            </a:pPr>
            <a:r>
              <a:rPr lang="en-US" sz="1400" dirty="0" err="1">
                <a:solidFill>
                  <a:srgbClr val="7F7F7F"/>
                </a:solidFill>
                <a:ea typeface="ＭＳ Ｐゴシック" pitchFamily="34" charset="-128"/>
                <a:cs typeface="ＭＳ Ｐゴシック" charset="0"/>
              </a:rPr>
              <a:t>Hindcast</a:t>
            </a:r>
            <a:r>
              <a:rPr lang="en-US" sz="1400" dirty="0">
                <a:solidFill>
                  <a:srgbClr val="7F7F7F"/>
                </a:solidFill>
                <a:ea typeface="ＭＳ Ｐゴシック" pitchFamily="34" charset="-128"/>
                <a:cs typeface="ＭＳ Ｐゴシック" charset="0"/>
              </a:rPr>
              <a:t>: 1997-2016</a:t>
            </a:r>
          </a:p>
          <a:p>
            <a:pPr>
              <a:defRPr/>
            </a:pPr>
            <a:r>
              <a:rPr lang="en-US" sz="1400" dirty="0">
                <a:solidFill>
                  <a:srgbClr val="7F7F7F"/>
                </a:solidFill>
                <a:ea typeface="ＭＳ Ｐゴシック" pitchFamily="34" charset="-128"/>
                <a:cs typeface="ＭＳ Ｐゴシック" charset="0"/>
              </a:rPr>
              <a:t>Area: 5W-12E, 47-54N</a:t>
            </a:r>
          </a:p>
        </p:txBody>
      </p:sp>
    </p:spTree>
    <p:extLst>
      <p:ext uri="{BB962C8B-B14F-4D97-AF65-F5344CB8AC3E}">
        <p14:creationId xmlns:p14="http://schemas.microsoft.com/office/powerpoint/2010/main" val="2969942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Decision Support Tool (DST)</a:t>
            </a:r>
            <a:endParaRPr lang="en-GB" dirty="0"/>
          </a:p>
        </p:txBody>
      </p:sp>
      <p:sp>
        <p:nvSpPr>
          <p:cNvPr id="3" name="Marcador de texto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594945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DST</a:t>
            </a:r>
            <a:endParaRPr lang="en-GB"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073" y="1152779"/>
            <a:ext cx="8905230" cy="4680000"/>
          </a:xfrm>
          <a:prstGeom prst="rect">
            <a:avLst/>
          </a:prstGeom>
        </p:spPr>
      </p:pic>
      <p:grpSp>
        <p:nvGrpSpPr>
          <p:cNvPr id="5" name="Grupo 4"/>
          <p:cNvGrpSpPr/>
          <p:nvPr/>
        </p:nvGrpSpPr>
        <p:grpSpPr>
          <a:xfrm>
            <a:off x="416469" y="2200918"/>
            <a:ext cx="2282223" cy="1478651"/>
            <a:chOff x="651500" y="2582095"/>
            <a:chExt cx="3235209" cy="1478651"/>
          </a:xfrm>
        </p:grpSpPr>
        <p:sp>
          <p:nvSpPr>
            <p:cNvPr id="6" name="Rectángulo 5"/>
            <p:cNvSpPr/>
            <p:nvPr/>
          </p:nvSpPr>
          <p:spPr>
            <a:xfrm rot="5400000" flipV="1">
              <a:off x="3384475" y="3558512"/>
              <a:ext cx="524544" cy="479924"/>
            </a:xfrm>
            <a:prstGeom prst="rect">
              <a:avLst/>
            </a:prstGeom>
          </p:spPr>
          <p:txBody>
            <a:bodyPr wrap="square">
              <a:spAutoFit/>
            </a:bodyPr>
            <a:lstStyle/>
            <a:p>
              <a:r>
                <a:rPr lang="es-ES_tradnl" sz="1600" b="1" dirty="0">
                  <a:solidFill>
                    <a:srgbClr val="54617A"/>
                  </a:solidFill>
                </a:rPr>
                <a:t>▼</a:t>
              </a:r>
              <a:endParaRPr lang="es-ES_tradnl" sz="1600" dirty="0">
                <a:solidFill>
                  <a:srgbClr val="54617A"/>
                </a:solidFill>
              </a:endParaRPr>
            </a:p>
          </p:txBody>
        </p:sp>
        <p:sp>
          <p:nvSpPr>
            <p:cNvPr id="7" name="Rectángulo 6"/>
            <p:cNvSpPr/>
            <p:nvPr/>
          </p:nvSpPr>
          <p:spPr>
            <a:xfrm>
              <a:off x="651500" y="2582095"/>
              <a:ext cx="2956235" cy="954107"/>
            </a:xfrm>
            <a:prstGeom prst="rect">
              <a:avLst/>
            </a:prstGeom>
          </p:spPr>
          <p:txBody>
            <a:bodyPr wrap="square">
              <a:spAutoFit/>
            </a:bodyPr>
            <a:lstStyle/>
            <a:p>
              <a:r>
                <a:rPr lang="en-GB" sz="1400" b="1" dirty="0" err="1" smtClean="0">
                  <a:solidFill>
                    <a:srgbClr val="54617A"/>
                  </a:solidFill>
                  <a:latin typeface="Arial" panose="020B0604020202020204" pitchFamily="34" charset="0"/>
                  <a:cs typeface="Arial" panose="020B0604020202020204" pitchFamily="34" charset="0"/>
                </a:rPr>
                <a:t>Terciles</a:t>
              </a:r>
              <a:r>
                <a:rPr lang="en-GB" sz="1400" b="1" dirty="0" smtClean="0">
                  <a:solidFill>
                    <a:srgbClr val="54617A"/>
                  </a:solidFill>
                  <a:latin typeface="Arial" panose="020B0604020202020204" pitchFamily="34" charset="0"/>
                  <a:cs typeface="Arial" panose="020B0604020202020204" pitchFamily="34" charset="0"/>
                </a:rPr>
                <a:t> – Define probability threshold</a:t>
              </a:r>
              <a:r>
                <a:rPr lang="en-GB" sz="1400" b="1" dirty="0">
                  <a:solidFill>
                    <a:srgbClr val="54617A"/>
                  </a:solidFill>
                  <a:latin typeface="Arial" panose="020B0604020202020204" pitchFamily="34" charset="0"/>
                  <a:cs typeface="Arial" panose="020B0604020202020204" pitchFamily="34" charset="0"/>
                </a:rPr>
                <a:t>. </a:t>
              </a:r>
              <a:r>
                <a:rPr lang="en-GB" sz="1400" dirty="0">
                  <a:solidFill>
                    <a:srgbClr val="54617A"/>
                  </a:solidFill>
                  <a:latin typeface="Arial" panose="020B0604020202020204" pitchFamily="34" charset="0"/>
                  <a:cs typeface="Arial" panose="020B0604020202020204" pitchFamily="34" charset="0"/>
                </a:rPr>
                <a:t>Only locations with a </a:t>
              </a:r>
              <a:r>
                <a:rPr lang="en-GB" sz="1400" dirty="0" smtClean="0">
                  <a:solidFill>
                    <a:srgbClr val="54617A"/>
                  </a:solidFill>
                  <a:latin typeface="Arial" panose="020B0604020202020204" pitchFamily="34" charset="0"/>
                  <a:cs typeface="Arial" panose="020B0604020202020204" pitchFamily="34" charset="0"/>
                </a:rPr>
                <a:t>higher probability </a:t>
              </a:r>
              <a:r>
                <a:rPr lang="en-GB" sz="1400" dirty="0">
                  <a:solidFill>
                    <a:srgbClr val="54617A"/>
                  </a:solidFill>
                  <a:latin typeface="Arial" panose="020B0604020202020204" pitchFamily="34" charset="0"/>
                  <a:cs typeface="Arial" panose="020B0604020202020204" pitchFamily="34" charset="0"/>
                </a:rPr>
                <a:t>in the most likely </a:t>
              </a:r>
              <a:r>
                <a:rPr lang="en-GB" sz="1400" dirty="0" err="1">
                  <a:solidFill>
                    <a:srgbClr val="54617A"/>
                  </a:solidFill>
                  <a:latin typeface="Arial" panose="020B0604020202020204" pitchFamily="34" charset="0"/>
                  <a:cs typeface="Arial" panose="020B0604020202020204" pitchFamily="34" charset="0"/>
                </a:rPr>
                <a:t>tercile</a:t>
              </a:r>
              <a:r>
                <a:rPr lang="en-GB" sz="1400" dirty="0">
                  <a:solidFill>
                    <a:srgbClr val="54617A"/>
                  </a:solidFill>
                  <a:latin typeface="Arial" panose="020B0604020202020204" pitchFamily="34" charset="0"/>
                  <a:cs typeface="Arial" panose="020B0604020202020204" pitchFamily="34" charset="0"/>
                </a:rPr>
                <a:t> are </a:t>
              </a:r>
              <a:r>
                <a:rPr lang="en-GB" sz="1400" dirty="0" smtClean="0">
                  <a:solidFill>
                    <a:srgbClr val="54617A"/>
                  </a:solidFill>
                  <a:latin typeface="Arial" panose="020B0604020202020204" pitchFamily="34" charset="0"/>
                  <a:cs typeface="Arial" panose="020B0604020202020204" pitchFamily="34" charset="0"/>
                </a:rPr>
                <a:t>shown</a:t>
              </a:r>
              <a:endParaRPr lang="en-GB" sz="1600" dirty="0">
                <a:solidFill>
                  <a:srgbClr val="EC613A"/>
                </a:solidFill>
                <a:latin typeface="Arial" panose="020B0604020202020204" pitchFamily="34" charset="0"/>
                <a:cs typeface="Arial" panose="020B0604020202020204" pitchFamily="34" charset="0"/>
              </a:endParaRPr>
            </a:p>
          </p:txBody>
        </p:sp>
      </p:grpSp>
      <p:grpSp>
        <p:nvGrpSpPr>
          <p:cNvPr id="8" name="Grupo 7"/>
          <p:cNvGrpSpPr/>
          <p:nvPr/>
        </p:nvGrpSpPr>
        <p:grpSpPr>
          <a:xfrm>
            <a:off x="414568" y="3745232"/>
            <a:ext cx="2185042" cy="738664"/>
            <a:chOff x="680047" y="4040740"/>
            <a:chExt cx="3170359" cy="738664"/>
          </a:xfrm>
        </p:grpSpPr>
        <p:sp>
          <p:nvSpPr>
            <p:cNvPr id="9" name="Rectángulo 8"/>
            <p:cNvSpPr/>
            <p:nvPr/>
          </p:nvSpPr>
          <p:spPr>
            <a:xfrm rot="5400000" flipV="1">
              <a:off x="3397145" y="4219515"/>
              <a:ext cx="567967" cy="338554"/>
            </a:xfrm>
            <a:prstGeom prst="rect">
              <a:avLst/>
            </a:prstGeom>
          </p:spPr>
          <p:txBody>
            <a:bodyPr wrap="square">
              <a:spAutoFit/>
            </a:bodyPr>
            <a:lstStyle/>
            <a:p>
              <a:r>
                <a:rPr lang="es-ES_tradnl" sz="1600" b="1" dirty="0">
                  <a:solidFill>
                    <a:srgbClr val="54617A"/>
                  </a:solidFill>
                </a:rPr>
                <a:t>▼</a:t>
              </a:r>
              <a:endParaRPr lang="es-ES_tradnl" sz="1600" dirty="0">
                <a:solidFill>
                  <a:srgbClr val="54617A"/>
                </a:solidFill>
              </a:endParaRPr>
            </a:p>
          </p:txBody>
        </p:sp>
        <p:sp>
          <p:nvSpPr>
            <p:cNvPr id="10" name="Rectángulo 9"/>
            <p:cNvSpPr/>
            <p:nvPr/>
          </p:nvSpPr>
          <p:spPr>
            <a:xfrm>
              <a:off x="680047" y="4040740"/>
              <a:ext cx="2958585" cy="738664"/>
            </a:xfrm>
            <a:prstGeom prst="rect">
              <a:avLst/>
            </a:prstGeom>
          </p:spPr>
          <p:txBody>
            <a:bodyPr wrap="square">
              <a:spAutoFit/>
            </a:bodyPr>
            <a:lstStyle/>
            <a:p>
              <a:r>
                <a:rPr lang="en-GB" sz="1400" b="1" dirty="0" smtClean="0">
                  <a:solidFill>
                    <a:srgbClr val="54617A"/>
                  </a:solidFill>
                  <a:latin typeface="Arial" panose="020B0604020202020204" pitchFamily="34" charset="0"/>
                  <a:cs typeface="Arial" panose="020B0604020202020204" pitchFamily="34" charset="0"/>
                </a:rPr>
                <a:t>RPSS skill score. </a:t>
              </a:r>
              <a:r>
                <a:rPr lang="en-GB" sz="1400" dirty="0" smtClean="0">
                  <a:solidFill>
                    <a:srgbClr val="54617A"/>
                  </a:solidFill>
                  <a:latin typeface="Arial" panose="020B0604020202020204" pitchFamily="34" charset="0"/>
                  <a:cs typeface="Arial" panose="020B0604020202020204" pitchFamily="34" charset="0"/>
                </a:rPr>
                <a:t>View all values or hide forecasts below a selected value</a:t>
              </a:r>
              <a:endParaRPr lang="en-GB" sz="1600" dirty="0">
                <a:solidFill>
                  <a:srgbClr val="EC613A"/>
                </a:solidFill>
                <a:latin typeface="Arial" panose="020B0604020202020204" pitchFamily="34" charset="0"/>
                <a:cs typeface="Arial" panose="020B0604020202020204" pitchFamily="34" charset="0"/>
              </a:endParaRPr>
            </a:p>
          </p:txBody>
        </p:sp>
      </p:grpSp>
      <p:grpSp>
        <p:nvGrpSpPr>
          <p:cNvPr id="11" name="Grupo 10"/>
          <p:cNvGrpSpPr/>
          <p:nvPr/>
        </p:nvGrpSpPr>
        <p:grpSpPr>
          <a:xfrm>
            <a:off x="384577" y="4489173"/>
            <a:ext cx="2283338" cy="567967"/>
            <a:chOff x="428320" y="4943348"/>
            <a:chExt cx="3334521" cy="567967"/>
          </a:xfrm>
        </p:grpSpPr>
        <p:sp>
          <p:nvSpPr>
            <p:cNvPr id="12" name="Rectángulo 11"/>
            <p:cNvSpPr/>
            <p:nvPr/>
          </p:nvSpPr>
          <p:spPr>
            <a:xfrm rot="5400000" flipV="1">
              <a:off x="3254123" y="5002597"/>
              <a:ext cx="567967" cy="449469"/>
            </a:xfrm>
            <a:prstGeom prst="rect">
              <a:avLst/>
            </a:prstGeom>
          </p:spPr>
          <p:txBody>
            <a:bodyPr wrap="square">
              <a:spAutoFit/>
            </a:bodyPr>
            <a:lstStyle/>
            <a:p>
              <a:r>
                <a:rPr lang="es-ES_tradnl" sz="1400" b="1" dirty="0">
                  <a:solidFill>
                    <a:srgbClr val="54617A"/>
                  </a:solidFill>
                </a:rPr>
                <a:t>▼</a:t>
              </a:r>
              <a:endParaRPr lang="es-ES_tradnl" sz="1400" dirty="0">
                <a:solidFill>
                  <a:srgbClr val="54617A"/>
                </a:solidFill>
              </a:endParaRPr>
            </a:p>
          </p:txBody>
        </p:sp>
        <p:sp>
          <p:nvSpPr>
            <p:cNvPr id="13" name="Rectángulo 12"/>
            <p:cNvSpPr/>
            <p:nvPr/>
          </p:nvSpPr>
          <p:spPr>
            <a:xfrm>
              <a:off x="428320" y="5171401"/>
              <a:ext cx="2842280" cy="307777"/>
            </a:xfrm>
            <a:prstGeom prst="rect">
              <a:avLst/>
            </a:prstGeom>
          </p:spPr>
          <p:txBody>
            <a:bodyPr wrap="square">
              <a:spAutoFit/>
            </a:bodyPr>
            <a:lstStyle/>
            <a:p>
              <a:r>
                <a:rPr lang="en-GB" sz="1400" b="1" dirty="0" smtClean="0">
                  <a:solidFill>
                    <a:srgbClr val="54617A"/>
                  </a:solidFill>
                  <a:latin typeface="Arial" panose="020B0604020202020204" pitchFamily="34" charset="0"/>
                  <a:cs typeface="Arial" panose="020B0604020202020204" pitchFamily="34" charset="0"/>
                </a:rPr>
                <a:t>Extremes probability</a:t>
              </a:r>
              <a:endParaRPr lang="en-GB" sz="1400" dirty="0">
                <a:solidFill>
                  <a:srgbClr val="EC613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052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Motivation</a:t>
            </a:r>
            <a:endParaRPr lang="en-GB" dirty="0"/>
          </a:p>
        </p:txBody>
      </p:sp>
      <p:sp>
        <p:nvSpPr>
          <p:cNvPr id="3" name="Marcador de texto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2240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113282"/>
            <a:ext cx="12192000" cy="2796541"/>
          </a:xfrm>
          <a:prstGeom prst="rect">
            <a:avLst/>
          </a:prstGeom>
          <a:solidFill>
            <a:srgbClr val="B1CF47"/>
          </a:solidFill>
          <a:ln>
            <a:solidFill>
              <a:srgbClr val="F9C32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 dirty="0"/>
          </a:p>
          <a:p>
            <a:pPr algn="ctr"/>
            <a:r>
              <a:rPr lang="en-GB" sz="3200" b="1" dirty="0">
                <a:solidFill>
                  <a:srgbClr val="0E4878"/>
                </a:solidFill>
                <a:latin typeface="Segoe UI" panose="020B0502040204020203" pitchFamily="34" charset="0"/>
                <a:cs typeface="Segoe UI" panose="020B0502040204020203" pitchFamily="34" charset="0"/>
              </a:rPr>
              <a:t>DST LAUNCH EVENT</a:t>
            </a:r>
          </a:p>
          <a:p>
            <a:pPr algn="ctr"/>
            <a:endParaRPr lang="en-GB" sz="2000" b="1" dirty="0">
              <a:solidFill>
                <a:srgbClr val="F26944"/>
              </a:solidFill>
              <a:latin typeface="Segoe UI" panose="020B0502040204020203" pitchFamily="34" charset="0"/>
              <a:cs typeface="Segoe UI" panose="020B0502040204020203" pitchFamily="34" charset="0"/>
            </a:endParaRPr>
          </a:p>
          <a:p>
            <a:pPr algn="ctr"/>
            <a:r>
              <a:rPr lang="en-GB" sz="2000" b="1" dirty="0">
                <a:solidFill>
                  <a:srgbClr val="0E4878"/>
                </a:solidFill>
                <a:latin typeface="Segoe UI" panose="020B0502040204020203" pitchFamily="34" charset="0"/>
                <a:cs typeface="Segoe UI" panose="020B0502040204020203" pitchFamily="34" charset="0"/>
              </a:rPr>
              <a:t>Thursday, June 20</a:t>
            </a:r>
            <a:r>
              <a:rPr lang="en-GB" sz="2000" b="1" baseline="30000" dirty="0">
                <a:solidFill>
                  <a:srgbClr val="0E4878"/>
                </a:solidFill>
                <a:latin typeface="Segoe UI" panose="020B0502040204020203" pitchFamily="34" charset="0"/>
                <a:cs typeface="Segoe UI" panose="020B0502040204020203" pitchFamily="34" charset="0"/>
              </a:rPr>
              <a:t>th</a:t>
            </a:r>
            <a:r>
              <a:rPr lang="en-GB" sz="2000" b="1" dirty="0">
                <a:solidFill>
                  <a:srgbClr val="0E4878"/>
                </a:solidFill>
                <a:latin typeface="Segoe UI" panose="020B0502040204020203" pitchFamily="34" charset="0"/>
                <a:cs typeface="Segoe UI" panose="020B0502040204020203" pitchFamily="34" charset="0"/>
              </a:rPr>
              <a:t>, 14:00h</a:t>
            </a:r>
          </a:p>
          <a:p>
            <a:pPr algn="ctr"/>
            <a:r>
              <a:rPr lang="en-GB" dirty="0"/>
              <a:t>at</a:t>
            </a:r>
          </a:p>
          <a:p>
            <a:pPr algn="ctr"/>
            <a:r>
              <a:rPr lang="en-GB" sz="2000" b="1" dirty="0">
                <a:solidFill>
                  <a:srgbClr val="0E4878"/>
                </a:solidFill>
                <a:latin typeface="Segoe UI" panose="020B0502040204020203" pitchFamily="34" charset="0"/>
                <a:cs typeface="Segoe UI" panose="020B0502040204020203" pitchFamily="34" charset="0"/>
              </a:rPr>
              <a:t>Norway House, Brussels</a:t>
            </a:r>
          </a:p>
          <a:p>
            <a:pPr algn="ctr"/>
            <a:r>
              <a:rPr lang="es-ES" dirty="0"/>
              <a:t>5 minutes </a:t>
            </a:r>
            <a:r>
              <a:rPr lang="es-ES" dirty="0" err="1"/>
              <a:t>walk</a:t>
            </a:r>
            <a:r>
              <a:rPr lang="es-ES" dirty="0"/>
              <a:t> </a:t>
            </a:r>
            <a:r>
              <a:rPr lang="es-ES" dirty="0" err="1"/>
              <a:t>from</a:t>
            </a:r>
            <a:r>
              <a:rPr lang="es-ES" dirty="0"/>
              <a:t> </a:t>
            </a:r>
            <a:r>
              <a:rPr lang="es-ES" dirty="0" err="1"/>
              <a:t>Berlaymont</a:t>
            </a:r>
            <a:endParaRPr lang="en-GB" sz="2000" b="1" dirty="0">
              <a:solidFill>
                <a:srgbClr val="0E4878"/>
              </a:solidFill>
              <a:latin typeface="Segoe UI" panose="020B0502040204020203" pitchFamily="34" charset="0"/>
              <a:cs typeface="Segoe UI" panose="020B0502040204020203" pitchFamily="34" charset="0"/>
            </a:endParaRPr>
          </a:p>
          <a:p>
            <a:pPr algn="ctr"/>
            <a:r>
              <a:rPr lang="en-GB" sz="2000" b="1" dirty="0">
                <a:solidFill>
                  <a:srgbClr val="0E4878"/>
                </a:solidFill>
                <a:latin typeface="Segoe UI" panose="020B0502040204020203" pitchFamily="34" charset="0"/>
                <a:cs typeface="Segoe UI" panose="020B0502040204020203" pitchFamily="34" charset="0"/>
              </a:rPr>
              <a:t> </a:t>
            </a:r>
          </a:p>
          <a:p>
            <a:pPr algn="ctr"/>
            <a:endParaRPr lang="es-ES" sz="2000" b="1" dirty="0">
              <a:solidFill>
                <a:srgbClr val="F26944"/>
              </a:solidFill>
              <a:latin typeface="Segoe UI" panose="020B0502040204020203" pitchFamily="34" charset="0"/>
              <a:cs typeface="Segoe UI" panose="020B0502040204020203" pitchFamily="34" charset="0"/>
            </a:endParaRPr>
          </a:p>
        </p:txBody>
      </p:sp>
      <p:pic>
        <p:nvPicPr>
          <p:cNvPr id="5" name="Imagen 4"/>
          <p:cNvPicPr>
            <a:picLocks noChangeAspect="1"/>
          </p:cNvPicPr>
          <p:nvPr/>
        </p:nvPicPr>
        <p:blipFill rotWithShape="1">
          <a:blip r:embed="rId3"/>
          <a:srcRect l="9354" r="1"/>
          <a:stretch/>
        </p:blipFill>
        <p:spPr>
          <a:xfrm>
            <a:off x="-12700" y="0"/>
            <a:ext cx="12204700" cy="2209921"/>
          </a:xfrm>
          <a:prstGeom prst="rect">
            <a:avLst/>
          </a:prstGeom>
        </p:spPr>
      </p:pic>
      <p:pic>
        <p:nvPicPr>
          <p:cNvPr id="6" name="Imagen 5"/>
          <p:cNvPicPr>
            <a:picLocks noChangeAspect="1"/>
          </p:cNvPicPr>
          <p:nvPr/>
        </p:nvPicPr>
        <p:blipFill rotWithShape="1">
          <a:blip r:embed="rId3"/>
          <a:srcRect l="40156" t="2298" r="33066" b="81610"/>
          <a:stretch/>
        </p:blipFill>
        <p:spPr>
          <a:xfrm>
            <a:off x="1993900" y="563878"/>
            <a:ext cx="4140200" cy="1328422"/>
          </a:xfrm>
          <a:prstGeom prst="rect">
            <a:avLst/>
          </a:prstGeom>
        </p:spPr>
      </p:pic>
      <p:pic>
        <p:nvPicPr>
          <p:cNvPr id="7" name="Imagen 6"/>
          <p:cNvPicPr>
            <a:picLocks noChangeAspect="1"/>
          </p:cNvPicPr>
          <p:nvPr/>
        </p:nvPicPr>
        <p:blipFill rotWithShape="1">
          <a:blip r:embed="rId3"/>
          <a:srcRect l="29910" t="22482" r="29293" b="13728"/>
          <a:stretch/>
        </p:blipFill>
        <p:spPr>
          <a:xfrm>
            <a:off x="5835293" y="482600"/>
            <a:ext cx="4121246" cy="1409700"/>
          </a:xfrm>
          <a:prstGeom prst="rect">
            <a:avLst/>
          </a:prstGeom>
        </p:spPr>
      </p:pic>
      <p:sp>
        <p:nvSpPr>
          <p:cNvPr id="8" name="Rectángulo 7"/>
          <p:cNvSpPr/>
          <p:nvPr/>
        </p:nvSpPr>
        <p:spPr>
          <a:xfrm>
            <a:off x="3312994" y="6275341"/>
            <a:ext cx="5437771" cy="646331"/>
          </a:xfrm>
          <a:prstGeom prst="rect">
            <a:avLst/>
          </a:prstGeom>
        </p:spPr>
        <p:txBody>
          <a:bodyPr wrap="none">
            <a:spAutoFit/>
          </a:bodyPr>
          <a:lstStyle/>
          <a:p>
            <a:r>
              <a:rPr lang="en-GB" b="1" dirty="0">
                <a:solidFill>
                  <a:srgbClr val="0E4878"/>
                </a:solidFill>
                <a:latin typeface="Segoe UI" panose="020B0502040204020203" pitchFamily="34" charset="0"/>
                <a:cs typeface="Segoe UI" panose="020B0502040204020203" pitchFamily="34" charset="0"/>
              </a:rPr>
              <a:t>Register at </a:t>
            </a:r>
            <a:r>
              <a:rPr lang="en-GB" b="1" dirty="0">
                <a:solidFill>
                  <a:srgbClr val="0E4878"/>
                </a:solidFill>
                <a:latin typeface="Segoe UI" panose="020B0502040204020203" pitchFamily="34" charset="0"/>
                <a:cs typeface="Segoe UI" panose="020B0502040204020203" pitchFamily="34" charset="0"/>
                <a:hlinkClick r:id="rId4"/>
              </a:rPr>
              <a:t>https://</a:t>
            </a:r>
            <a:r>
              <a:rPr lang="en-GB" b="1" dirty="0" smtClean="0">
                <a:solidFill>
                  <a:srgbClr val="0E4878"/>
                </a:solidFill>
                <a:latin typeface="Segoe UI" panose="020B0502040204020203" pitchFamily="34" charset="0"/>
                <a:cs typeface="Segoe UI" panose="020B0502040204020203" pitchFamily="34" charset="0"/>
                <a:hlinkClick r:id="rId4"/>
              </a:rPr>
              <a:t>s2s4e.eu/climate-services/dst</a:t>
            </a:r>
            <a:endParaRPr lang="en-GB" b="1" dirty="0" smtClean="0">
              <a:solidFill>
                <a:srgbClr val="0E4878"/>
              </a:solidFill>
              <a:latin typeface="Segoe UI" panose="020B0502040204020203" pitchFamily="34" charset="0"/>
              <a:cs typeface="Segoe UI" panose="020B0502040204020203" pitchFamily="34" charset="0"/>
            </a:endParaRPr>
          </a:p>
          <a:p>
            <a:r>
              <a:rPr lang="en-GB" b="1" dirty="0" smtClean="0">
                <a:solidFill>
                  <a:srgbClr val="0E4878"/>
                </a:solidFill>
                <a:latin typeface="Segoe UI" panose="020B0502040204020203" pitchFamily="34" charset="0"/>
                <a:cs typeface="Segoe UI" panose="020B0502040204020203" pitchFamily="34" charset="0"/>
              </a:rPr>
              <a:t>  </a:t>
            </a:r>
            <a:endParaRPr lang="es-ES" dirty="0"/>
          </a:p>
        </p:txBody>
      </p:sp>
      <p:sp>
        <p:nvSpPr>
          <p:cNvPr id="9" name="Rectángulo 8"/>
          <p:cNvSpPr/>
          <p:nvPr/>
        </p:nvSpPr>
        <p:spPr>
          <a:xfrm>
            <a:off x="0" y="1834004"/>
            <a:ext cx="3599832" cy="369332"/>
          </a:xfrm>
          <a:prstGeom prst="rect">
            <a:avLst/>
          </a:prstGeom>
        </p:spPr>
        <p:txBody>
          <a:bodyPr wrap="none">
            <a:spAutoFit/>
          </a:bodyPr>
          <a:lstStyle/>
          <a:p>
            <a:r>
              <a:rPr lang="en-GB" b="1" dirty="0">
                <a:solidFill>
                  <a:srgbClr val="B1CF47"/>
                </a:solidFill>
                <a:latin typeface="Segoe UI" panose="020B0502040204020203" pitchFamily="34" charset="0"/>
                <a:cs typeface="Segoe UI" panose="020B0502040204020203" pitchFamily="34" charset="0"/>
              </a:rPr>
              <a:t>Official EUSEW 2019 Side Event</a:t>
            </a:r>
            <a:endParaRPr lang="es-ES" dirty="0">
              <a:solidFill>
                <a:srgbClr val="B1CF47"/>
              </a:solidFill>
            </a:endParaRPr>
          </a:p>
        </p:txBody>
      </p:sp>
    </p:spTree>
    <p:extLst>
      <p:ext uri="{BB962C8B-B14F-4D97-AF65-F5344CB8AC3E}">
        <p14:creationId xmlns:p14="http://schemas.microsoft.com/office/powerpoint/2010/main" val="3246115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3369" y="1106981"/>
            <a:ext cx="4493538" cy="1200329"/>
          </a:xfrm>
          <a:prstGeom prst="rect">
            <a:avLst/>
          </a:prstGeom>
          <a:noFill/>
        </p:spPr>
        <p:txBody>
          <a:bodyPr wrap="none" rtlCol="0">
            <a:spAutoFit/>
          </a:bodyPr>
          <a:lstStyle/>
          <a:p>
            <a:r>
              <a:rPr lang="en-GB" sz="7200" dirty="0" smtClean="0">
                <a:solidFill>
                  <a:srgbClr val="426DA9"/>
                </a:solidFill>
                <a:latin typeface="Arial" panose="020B0604020202020204" pitchFamily="34" charset="0"/>
                <a:cs typeface="Arial" panose="020B0604020202020204" pitchFamily="34" charset="0"/>
              </a:rPr>
              <a:t>Thank you</a:t>
            </a:r>
            <a:endParaRPr lang="en-GB" sz="7200" dirty="0">
              <a:solidFill>
                <a:srgbClr val="426DA9"/>
              </a:solidFill>
              <a:latin typeface="Arial" panose="020B0604020202020204" pitchFamily="34" charset="0"/>
              <a:cs typeface="Arial" panose="020B0604020202020204" pitchFamily="34" charset="0"/>
            </a:endParaRPr>
          </a:p>
        </p:txBody>
      </p:sp>
      <p:sp>
        <p:nvSpPr>
          <p:cNvPr id="5" name="Rectangle 20">
            <a:extLst>
              <a:ext uri="{FF2B5EF4-FFF2-40B4-BE49-F238E27FC236}">
                <a16:creationId xmlns:a16="http://schemas.microsoft.com/office/drawing/2014/main" id="{8A833BB2-B01F-4FEE-A5A0-1D06C4D40A5F}"/>
              </a:ext>
            </a:extLst>
          </p:cNvPr>
          <p:cNvSpPr/>
          <p:nvPr/>
        </p:nvSpPr>
        <p:spPr>
          <a:xfrm>
            <a:off x="1839310" y="5385081"/>
            <a:ext cx="9301656" cy="1015663"/>
          </a:xfrm>
          <a:prstGeom prst="rect">
            <a:avLst/>
          </a:prstGeom>
        </p:spPr>
        <p:txBody>
          <a:bodyPr wrap="square">
            <a:spAutoFit/>
          </a:bodyPr>
          <a:lstStyle/>
          <a:p>
            <a:pPr lvl="0" algn="ct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The projects participating in this presentation have </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received funding from </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the European</a:t>
            </a:r>
            <a:r>
              <a:rPr lang="en-GB" sz="1200" b="0" u="none" strike="noStrike" dirty="0" smtClean="0">
                <a:solidFill>
                  <a:schemeClr val="tx1"/>
                </a:solidFill>
                <a:latin typeface="Arial" panose="020B0604020202020204" pitchFamily="34" charset="0"/>
                <a:ea typeface="Ebrima" panose="02000000000000000000" pitchFamily="2" charset="0"/>
                <a:cs typeface="Arial" panose="020B0604020202020204" pitchFamily="34" charset="0"/>
              </a:rPr>
              <a:t> Union’s</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 Horizon 2020 research</a:t>
            </a:r>
            <a:r>
              <a:rPr lang="en-GB" sz="1200" b="0" u="none" strike="noStrike" dirty="0" smtClean="0">
                <a:solidFill>
                  <a:schemeClr val="tx1"/>
                </a:solidFill>
                <a:latin typeface="Arial" panose="020B0604020202020204" pitchFamily="34" charset="0"/>
                <a:ea typeface="Ebrima" panose="02000000000000000000" pitchFamily="2" charset="0"/>
                <a:cs typeface="Arial" panose="020B0604020202020204" pitchFamily="34" charset="0"/>
              </a:rPr>
              <a:t> and innovation</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 programme </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under grant </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agreement</a:t>
            </a:r>
            <a:r>
              <a:rPr lang="en-GB" sz="1200" dirty="0" smtClean="0">
                <a:latin typeface="Arial" panose="020B0604020202020204" pitchFamily="34" charset="0"/>
                <a:ea typeface="Ebrima" panose="02000000000000000000" pitchFamily="2" charset="0"/>
                <a:cs typeface="Arial" panose="020B0604020202020204" pitchFamily="34" charset="0"/>
              </a:rPr>
              <a:t> </a:t>
            </a:r>
            <a:r>
              <a:rPr lang="fr-FR" sz="1200" b="0" u="none" strike="noStrike" kern="1200"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n°776787 (S2S4E).</a:t>
            </a:r>
          </a:p>
          <a:p>
            <a:pPr lvl="0" algn="ctr"/>
            <a:endParaRPr lang="fr-FR" sz="1200" b="0" u="none" strike="noStrike" kern="1200" baseline="0" dirty="0">
              <a:solidFill>
                <a:schemeClr val="tx1"/>
              </a:solidFill>
              <a:latin typeface="Arial" panose="020B0604020202020204" pitchFamily="34" charset="0"/>
              <a:ea typeface="Ebrima" panose="02000000000000000000" pitchFamily="2" charset="0"/>
              <a:cs typeface="Arial" panose="020B0604020202020204" pitchFamily="34" charset="0"/>
            </a:endParaRPr>
          </a:p>
          <a:p>
            <a:pPr lvl="0" algn="ctr"/>
            <a:r>
              <a:rPr lang="en-US" sz="1200" b="0" kern="1200" dirty="0">
                <a:solidFill>
                  <a:schemeClr val="tx1"/>
                </a:solidFill>
                <a:effectLst/>
                <a:latin typeface="Arial" panose="020B0604020202020204" pitchFamily="34" charset="0"/>
                <a:ea typeface="Ebrima" panose="02000000000000000000" pitchFamily="2" charset="0"/>
                <a:cs typeface="Arial" panose="020B0604020202020204" pitchFamily="34" charset="0"/>
              </a:rPr>
              <a:t>The content of this presentation reflects only the author’s view. The European Commission is not responsible for any use that may be made of the information it contains.</a:t>
            </a:r>
            <a:endParaRPr lang="fr-FR" sz="1200" dirty="0">
              <a:solidFill>
                <a:schemeClr val="tx1"/>
              </a:solidFill>
              <a:latin typeface="Arial" panose="020B0604020202020204" pitchFamily="34" charset="0"/>
              <a:ea typeface="Ebrima" panose="02000000000000000000" pitchFamily="2" charset="0"/>
              <a:cs typeface="Arial" panose="020B0604020202020204" pitchFamily="34" charset="0"/>
            </a:endParaRPr>
          </a:p>
        </p:txBody>
      </p:sp>
      <p:pic>
        <p:nvPicPr>
          <p:cNvPr id="6" name="Image 21">
            <a:extLst>
              <a:ext uri="{FF2B5EF4-FFF2-40B4-BE49-F238E27FC236}">
                <a16:creationId xmlns:a16="http://schemas.microsoft.com/office/drawing/2014/main" id="{B8A09E87-408E-48E4-BCB7-644B062FC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152" y="4391802"/>
            <a:ext cx="1080271" cy="720000"/>
          </a:xfrm>
          <a:prstGeom prst="rect">
            <a:avLst/>
          </a:prstGeom>
        </p:spPr>
      </p:pic>
      <p:pic>
        <p:nvPicPr>
          <p:cNvPr id="7" name="Google Shape;84;p17"/>
          <p:cNvPicPr preferRelativeResize="0">
            <a:picLocks noChangeAspect="1"/>
          </p:cNvPicPr>
          <p:nvPr/>
        </p:nvPicPr>
        <p:blipFill rotWithShape="1">
          <a:blip r:embed="rId3">
            <a:alphaModFix/>
          </a:blip>
          <a:srcRect/>
          <a:stretch/>
        </p:blipFill>
        <p:spPr>
          <a:xfrm>
            <a:off x="5486320" y="3175163"/>
            <a:ext cx="2007636" cy="720000"/>
          </a:xfrm>
          <a:prstGeom prst="rect">
            <a:avLst/>
          </a:prstGeom>
          <a:noFill/>
          <a:ln>
            <a:noFill/>
          </a:ln>
        </p:spPr>
      </p:pic>
    </p:spTree>
    <p:extLst>
      <p:ext uri="{BB962C8B-B14F-4D97-AF65-F5344CB8AC3E}">
        <p14:creationId xmlns:p14="http://schemas.microsoft.com/office/powerpoint/2010/main" val="100076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711" y="0"/>
            <a:ext cx="9144000" cy="6858000"/>
          </a:xfrm>
          <a:prstGeom prst="rect">
            <a:avLst/>
          </a:prstGeom>
        </p:spPr>
      </p:pic>
      <p:sp>
        <p:nvSpPr>
          <p:cNvPr id="5" name="Título 1"/>
          <p:cNvSpPr>
            <a:spLocks noGrp="1"/>
          </p:cNvSpPr>
          <p:nvPr>
            <p:ph type="title"/>
          </p:nvPr>
        </p:nvSpPr>
        <p:spPr>
          <a:xfrm rot="16200000">
            <a:off x="-1514146" y="1886498"/>
            <a:ext cx="4205452" cy="822652"/>
          </a:xfrm>
        </p:spPr>
        <p:txBody>
          <a:bodyPr/>
          <a:lstStyle/>
          <a:p>
            <a:pPr algn="r"/>
            <a:r>
              <a:rPr lang="en-GB" dirty="0" smtClean="0">
                <a:latin typeface="Arial" panose="020B0604020202020204" pitchFamily="34" charset="0"/>
                <a:cs typeface="Arial" panose="020B0604020202020204" pitchFamily="34" charset="0"/>
              </a:rPr>
              <a:t>Motivation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213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S2S time scale</a:t>
            </a:r>
            <a:endParaRPr lang="en-GB" dirty="0"/>
          </a:p>
        </p:txBody>
      </p:sp>
      <p:sp>
        <p:nvSpPr>
          <p:cNvPr id="3" name="Marcador de texto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75549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S2S time scale</a:t>
            </a:r>
            <a:endParaRPr lang="en-GB"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3"/>
          <a:stretch>
            <a:fillRect/>
          </a:stretch>
        </p:blipFill>
        <p:spPr>
          <a:xfrm>
            <a:off x="838200" y="1491934"/>
            <a:ext cx="9705673" cy="5072312"/>
          </a:xfrm>
          <a:prstGeom prst="rect">
            <a:avLst/>
          </a:prstGeom>
        </p:spPr>
      </p:pic>
    </p:spTree>
    <p:extLst>
      <p:ext uri="{BB962C8B-B14F-4D97-AF65-F5344CB8AC3E}">
        <p14:creationId xmlns:p14="http://schemas.microsoft.com/office/powerpoint/2010/main" val="253074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Climate service co-production</a:t>
            </a:r>
            <a:endParaRPr lang="en-GB" dirty="0"/>
          </a:p>
        </p:txBody>
      </p:sp>
      <p:sp>
        <p:nvSpPr>
          <p:cNvPr id="3" name="Marcador de texto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50493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From climate data to climate services</a:t>
            </a:r>
            <a:endParaRPr lang="en-GB" dirty="0">
              <a:latin typeface="Arial" panose="020B0604020202020204" pitchFamily="34" charset="0"/>
              <a:cs typeface="Arial" panose="020B0604020202020204" pitchFamily="34" charset="0"/>
            </a:endParaRPr>
          </a:p>
        </p:txBody>
      </p:sp>
      <p:grpSp>
        <p:nvGrpSpPr>
          <p:cNvPr id="7" name="Grupo 6"/>
          <p:cNvGrpSpPr/>
          <p:nvPr/>
        </p:nvGrpSpPr>
        <p:grpSpPr>
          <a:xfrm>
            <a:off x="1397876" y="1720084"/>
            <a:ext cx="9146830" cy="4352925"/>
            <a:chOff x="1397876" y="1720084"/>
            <a:chExt cx="9146830" cy="4352925"/>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 t="14495" r="340" b="19651"/>
            <a:stretch/>
          </p:blipFill>
          <p:spPr bwMode="auto">
            <a:xfrm>
              <a:off x="1397876" y="1720084"/>
              <a:ext cx="914683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a:extLst>
                <a:ext uri="{FF2B5EF4-FFF2-40B4-BE49-F238E27FC236}">
                  <a16:creationId xmlns:a16="http://schemas.microsoft.com/office/drawing/2014/main" id="{D3A90E11-BA86-4AFE-8068-D4C5E2DB91C0}"/>
                </a:ext>
              </a:extLst>
            </p:cNvPr>
            <p:cNvSpPr txBox="1"/>
            <p:nvPr/>
          </p:nvSpPr>
          <p:spPr>
            <a:xfrm>
              <a:off x="2535726" y="4604570"/>
              <a:ext cx="699910" cy="338554"/>
            </a:xfrm>
            <a:prstGeom prst="rect">
              <a:avLst/>
            </a:prstGeom>
            <a:solidFill>
              <a:srgbClr val="7899B2"/>
            </a:solidFill>
          </p:spPr>
          <p:txBody>
            <a:bodyPr wrap="square" rtlCol="0">
              <a:spAutoFit/>
            </a:bodyPr>
            <a:lstStyle/>
            <a:p>
              <a:r>
                <a:rPr lang="en-US" sz="1600" dirty="0">
                  <a:solidFill>
                    <a:schemeClr val="bg1">
                      <a:lumMod val="95000"/>
                    </a:schemeClr>
                  </a:solidFill>
                </a:rPr>
                <a:t>CFSv2</a:t>
              </a:r>
            </a:p>
          </p:txBody>
        </p:sp>
      </p:grpSp>
    </p:spTree>
    <p:extLst>
      <p:ext uri="{BB962C8B-B14F-4D97-AF65-F5344CB8AC3E}">
        <p14:creationId xmlns:p14="http://schemas.microsoft.com/office/powerpoint/2010/main" val="238243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Co-production with industrial partners…</a:t>
            </a:r>
            <a:endParaRPr lang="en-GB"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327359" y="1862961"/>
            <a:ext cx="8327858" cy="4066384"/>
          </a:xfrm>
          <a:prstGeom prst="rect">
            <a:avLst/>
          </a:prstGeom>
        </p:spPr>
      </p:pic>
      <p:sp>
        <p:nvSpPr>
          <p:cNvPr id="5" name="Título 1"/>
          <p:cNvSpPr txBox="1">
            <a:spLocks/>
          </p:cNvSpPr>
          <p:nvPr/>
        </p:nvSpPr>
        <p:spPr>
          <a:xfrm>
            <a:off x="693683" y="5929345"/>
            <a:ext cx="10515600" cy="82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44173"/>
                </a:solidFill>
                <a:latin typeface="Segoe UI" panose="020B0502040204020203" pitchFamily="34" charset="0"/>
                <a:ea typeface="+mj-ea"/>
                <a:cs typeface="Segoe UI" panose="020B0502040204020203" pitchFamily="34" charset="0"/>
              </a:defRPr>
            </a:lvl1pPr>
          </a:lstStyle>
          <a:p>
            <a:r>
              <a:rPr lang="en-GB" sz="3200" dirty="0" smtClean="0">
                <a:latin typeface="Arial" panose="020B0604020202020204" pitchFamily="34" charset="0"/>
                <a:cs typeface="Arial" panose="020B0604020202020204" pitchFamily="34" charset="0"/>
              </a:rPr>
              <a:t>…and external stakeholders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82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User engagement</a:t>
            </a:r>
            <a:endParaRPr lang="en-GB" dirty="0">
              <a:latin typeface="Arial" panose="020B0604020202020204" pitchFamily="34" charset="0"/>
              <a:cs typeface="Arial" panose="020B0604020202020204" pitchFamily="34" charset="0"/>
            </a:endParaRPr>
          </a:p>
        </p:txBody>
      </p:sp>
      <p:grpSp>
        <p:nvGrpSpPr>
          <p:cNvPr id="14" name="Grupo 13"/>
          <p:cNvGrpSpPr>
            <a:grpSpLocks noChangeAspect="1"/>
          </p:cNvGrpSpPr>
          <p:nvPr/>
        </p:nvGrpSpPr>
        <p:grpSpPr>
          <a:xfrm>
            <a:off x="6912380" y="643129"/>
            <a:ext cx="4441420" cy="3240000"/>
            <a:chOff x="5582550" y="1464131"/>
            <a:chExt cx="5514923" cy="4023117"/>
          </a:xfrm>
        </p:grpSpPr>
        <p:sp>
          <p:nvSpPr>
            <p:cNvPr id="7" name="Freeform 6"/>
            <p:cNvSpPr>
              <a:spLocks noChangeAspect="1"/>
            </p:cNvSpPr>
            <p:nvPr/>
          </p:nvSpPr>
          <p:spPr>
            <a:xfrm>
              <a:off x="7289887" y="3507248"/>
              <a:ext cx="2100249" cy="1980000"/>
            </a:xfrm>
            <a:custGeom>
              <a:avLst/>
              <a:gdLst>
                <a:gd name="connsiteX0" fmla="*/ 0 w 1383792"/>
                <a:gd name="connsiteY0" fmla="*/ 593913 h 1187825"/>
                <a:gd name="connsiteX1" fmla="*/ 296956 w 1383792"/>
                <a:gd name="connsiteY1" fmla="*/ 0 h 1187825"/>
                <a:gd name="connsiteX2" fmla="*/ 1086836 w 1383792"/>
                <a:gd name="connsiteY2" fmla="*/ 0 h 1187825"/>
                <a:gd name="connsiteX3" fmla="*/ 1383792 w 1383792"/>
                <a:gd name="connsiteY3" fmla="*/ 593913 h 1187825"/>
                <a:gd name="connsiteX4" fmla="*/ 1086836 w 1383792"/>
                <a:gd name="connsiteY4" fmla="*/ 1187825 h 1187825"/>
                <a:gd name="connsiteX5" fmla="*/ 296956 w 1383792"/>
                <a:gd name="connsiteY5" fmla="*/ 1187825 h 1187825"/>
                <a:gd name="connsiteX6" fmla="*/ 0 w 1383792"/>
                <a:gd name="connsiteY6" fmla="*/ 593913 h 1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792" h="1187825">
                  <a:moveTo>
                    <a:pt x="0" y="593913"/>
                  </a:moveTo>
                  <a:lnTo>
                    <a:pt x="296956" y="0"/>
                  </a:lnTo>
                  <a:lnTo>
                    <a:pt x="1086836" y="0"/>
                  </a:lnTo>
                  <a:lnTo>
                    <a:pt x="1383792" y="593913"/>
                  </a:lnTo>
                  <a:lnTo>
                    <a:pt x="1086836" y="1187825"/>
                  </a:lnTo>
                  <a:lnTo>
                    <a:pt x="296956" y="1187825"/>
                  </a:lnTo>
                  <a:lnTo>
                    <a:pt x="0" y="593913"/>
                  </a:lnTo>
                  <a:close/>
                </a:path>
              </a:pathLst>
            </a:custGeom>
            <a:solidFill>
              <a:srgbClr val="14417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301" tIns="205543" rIns="214301" bIns="205543"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8</a:t>
              </a:r>
              <a:r>
                <a:rPr kumimoji="0" lang="en-US" sz="16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companies</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Freeform 7"/>
            <p:cNvSpPr>
              <a:spLocks noChangeAspect="1"/>
            </p:cNvSpPr>
            <p:nvPr/>
          </p:nvSpPr>
          <p:spPr>
            <a:xfrm>
              <a:off x="5582550" y="2454131"/>
              <a:ext cx="2100249" cy="1980000"/>
            </a:xfrm>
            <a:custGeom>
              <a:avLst/>
              <a:gdLst>
                <a:gd name="connsiteX0" fmla="*/ 0 w 1383792"/>
                <a:gd name="connsiteY0" fmla="*/ 593913 h 1187825"/>
                <a:gd name="connsiteX1" fmla="*/ 296956 w 1383792"/>
                <a:gd name="connsiteY1" fmla="*/ 0 h 1187825"/>
                <a:gd name="connsiteX2" fmla="*/ 1086836 w 1383792"/>
                <a:gd name="connsiteY2" fmla="*/ 0 h 1187825"/>
                <a:gd name="connsiteX3" fmla="*/ 1383792 w 1383792"/>
                <a:gd name="connsiteY3" fmla="*/ 593913 h 1187825"/>
                <a:gd name="connsiteX4" fmla="*/ 1086836 w 1383792"/>
                <a:gd name="connsiteY4" fmla="*/ 1187825 h 1187825"/>
                <a:gd name="connsiteX5" fmla="*/ 296956 w 1383792"/>
                <a:gd name="connsiteY5" fmla="*/ 1187825 h 1187825"/>
                <a:gd name="connsiteX6" fmla="*/ 0 w 1383792"/>
                <a:gd name="connsiteY6" fmla="*/ 593913 h 1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792" h="1187825">
                  <a:moveTo>
                    <a:pt x="0" y="593913"/>
                  </a:moveTo>
                  <a:lnTo>
                    <a:pt x="296956" y="0"/>
                  </a:lnTo>
                  <a:lnTo>
                    <a:pt x="1086836" y="0"/>
                  </a:lnTo>
                  <a:lnTo>
                    <a:pt x="1383792" y="593913"/>
                  </a:lnTo>
                  <a:lnTo>
                    <a:pt x="1086836" y="1187825"/>
                  </a:lnTo>
                  <a:lnTo>
                    <a:pt x="296956" y="1187825"/>
                  </a:lnTo>
                  <a:lnTo>
                    <a:pt x="0" y="593913"/>
                  </a:lnTo>
                  <a:close/>
                </a:path>
              </a:pathLst>
            </a:custGeom>
            <a:solidFill>
              <a:srgbClr val="14417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301" tIns="205543" rIns="214301" bIns="205543"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lang="en-US" sz="1600" b="1" noProof="0" dirty="0">
                  <a:solidFill>
                    <a:prstClr val="white"/>
                  </a:solidFill>
                  <a:latin typeface="Arial" panose="020B0604020202020204" pitchFamily="34" charset="0"/>
                  <a:cs typeface="Arial" panose="020B0604020202020204" pitchFamily="34" charset="0"/>
                </a:rPr>
                <a:t>18 </a:t>
              </a:r>
              <a:r>
                <a:rPr lang="en-US" sz="1600" b="1" noProof="0" dirty="0" smtClean="0">
                  <a:solidFill>
                    <a:prstClr val="white"/>
                  </a:solidFill>
                  <a:latin typeface="Arial" panose="020B0604020202020204" pitchFamily="34" charset="0"/>
                  <a:cs typeface="Arial" panose="020B0604020202020204" pitchFamily="34" charset="0"/>
                </a:rPr>
                <a:t>interviews</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Freeform 9"/>
            <p:cNvSpPr>
              <a:spLocks noChangeAspect="1"/>
            </p:cNvSpPr>
            <p:nvPr/>
          </p:nvSpPr>
          <p:spPr>
            <a:xfrm>
              <a:off x="8997225" y="2454188"/>
              <a:ext cx="2100248" cy="1980000"/>
            </a:xfrm>
            <a:custGeom>
              <a:avLst/>
              <a:gdLst>
                <a:gd name="connsiteX0" fmla="*/ 0 w 1383792"/>
                <a:gd name="connsiteY0" fmla="*/ 593913 h 1187825"/>
                <a:gd name="connsiteX1" fmla="*/ 296956 w 1383792"/>
                <a:gd name="connsiteY1" fmla="*/ 0 h 1187825"/>
                <a:gd name="connsiteX2" fmla="*/ 1086836 w 1383792"/>
                <a:gd name="connsiteY2" fmla="*/ 0 h 1187825"/>
                <a:gd name="connsiteX3" fmla="*/ 1383792 w 1383792"/>
                <a:gd name="connsiteY3" fmla="*/ 593913 h 1187825"/>
                <a:gd name="connsiteX4" fmla="*/ 1086836 w 1383792"/>
                <a:gd name="connsiteY4" fmla="*/ 1187825 h 1187825"/>
                <a:gd name="connsiteX5" fmla="*/ 296956 w 1383792"/>
                <a:gd name="connsiteY5" fmla="*/ 1187825 h 1187825"/>
                <a:gd name="connsiteX6" fmla="*/ 0 w 1383792"/>
                <a:gd name="connsiteY6" fmla="*/ 593913 h 11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792" h="1187825">
                  <a:moveTo>
                    <a:pt x="0" y="593913"/>
                  </a:moveTo>
                  <a:lnTo>
                    <a:pt x="296956" y="0"/>
                  </a:lnTo>
                  <a:lnTo>
                    <a:pt x="1086836" y="0"/>
                  </a:lnTo>
                  <a:lnTo>
                    <a:pt x="1383792" y="593913"/>
                  </a:lnTo>
                  <a:lnTo>
                    <a:pt x="1086836" y="1187825"/>
                  </a:lnTo>
                  <a:lnTo>
                    <a:pt x="296956" y="1187825"/>
                  </a:lnTo>
                  <a:lnTo>
                    <a:pt x="0" y="593913"/>
                  </a:lnTo>
                  <a:close/>
                </a:path>
              </a:pathLst>
            </a:custGeom>
            <a:solidFill>
              <a:srgbClr val="144173"/>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301" tIns="205543" rIns="214301" bIns="205543"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lang="en-US" sz="1700" b="1" dirty="0">
                  <a:solidFill>
                    <a:prstClr val="white"/>
                  </a:solidFill>
                  <a:latin typeface="Arial" panose="020B0604020202020204" pitchFamily="34" charset="0"/>
                  <a:cs typeface="Arial" panose="020B0604020202020204" pitchFamily="34" charset="0"/>
                </a:rPr>
                <a:t>6 countries</a:t>
              </a:r>
              <a:endParaRPr kumimoji="0" lang="en-US" sz="17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Hexagon 5"/>
            <p:cNvSpPr>
              <a:spLocks noChangeAspect="1"/>
            </p:cNvSpPr>
            <p:nvPr/>
          </p:nvSpPr>
          <p:spPr>
            <a:xfrm>
              <a:off x="7289888" y="1464131"/>
              <a:ext cx="2100249" cy="1980000"/>
            </a:xfrm>
            <a:prstGeom prst="hexagon">
              <a:avLst>
                <a:gd name="adj" fmla="val 25000"/>
                <a:gd name="vf" fmla="val 115470"/>
              </a:avLst>
            </a:prstGeom>
            <a:blipFill rotWithShape="1">
              <a:blip r:embed="rId3"/>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1" name="Text Placeholder 2"/>
          <p:cNvSpPr txBox="1">
            <a:spLocks/>
          </p:cNvSpPr>
          <p:nvPr/>
        </p:nvSpPr>
        <p:spPr>
          <a:xfrm>
            <a:off x="838199" y="1570466"/>
            <a:ext cx="8572145" cy="558337"/>
          </a:xfrm>
          <a:prstGeom prst="rect">
            <a:avLst/>
          </a:prstGeom>
        </p:spPr>
        <p:txBody>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0">
              <a:spcBef>
                <a:spcPts val="600"/>
              </a:spcBef>
            </a:pPr>
            <a:r>
              <a:rPr lang="en-GB" sz="2400" b="1" dirty="0">
                <a:latin typeface="Arial" panose="020B0604020202020204" pitchFamily="34" charset="0"/>
                <a:ea typeface="Roboto" panose="02000000000000000000" pitchFamily="2" charset="0"/>
                <a:cs typeface="Arial" panose="020B0604020202020204" pitchFamily="34" charset="0"/>
              </a:rPr>
              <a:t>User interviews </a:t>
            </a:r>
          </a:p>
        </p:txBody>
      </p:sp>
      <p:sp>
        <p:nvSpPr>
          <p:cNvPr id="12" name="TextBox 2"/>
          <p:cNvSpPr txBox="1"/>
          <p:nvPr/>
        </p:nvSpPr>
        <p:spPr>
          <a:xfrm>
            <a:off x="1502710" y="2128803"/>
            <a:ext cx="4492959" cy="1754326"/>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GB" dirty="0">
                <a:solidFill>
                  <a:srgbClr val="0E4878"/>
                </a:solidFill>
                <a:latin typeface="Arial" panose="020B0604020202020204" pitchFamily="34" charset="0"/>
                <a:ea typeface="Roboto" panose="02000000000000000000" pitchFamily="2" charset="0"/>
                <a:cs typeface="Arial" panose="020B0604020202020204" pitchFamily="34" charset="0"/>
              </a:rPr>
              <a:t>Energy producers </a:t>
            </a:r>
          </a:p>
          <a:p>
            <a:pPr marL="285750" lvl="0" indent="-285750" defTabSz="914400">
              <a:buFont typeface="Arial" panose="020B0604020202020204" pitchFamily="34" charset="0"/>
              <a:buChar char="•"/>
              <a:defRPr/>
            </a:pPr>
            <a:r>
              <a:rPr lang="en-GB" dirty="0">
                <a:solidFill>
                  <a:srgbClr val="0E4878"/>
                </a:solidFill>
                <a:latin typeface="Arial" panose="020B0604020202020204" pitchFamily="34" charset="0"/>
                <a:ea typeface="Roboto" panose="02000000000000000000" pitchFamily="2" charset="0"/>
                <a:cs typeface="Arial" panose="020B0604020202020204" pitchFamily="34" charset="0"/>
              </a:rPr>
              <a:t>Energy providers </a:t>
            </a:r>
          </a:p>
          <a:p>
            <a:pPr marL="285750" lvl="0" indent="-285750" defTabSz="914400">
              <a:buFont typeface="Arial" panose="020B0604020202020204" pitchFamily="34" charset="0"/>
              <a:buChar char="•"/>
              <a:defRPr/>
            </a:pPr>
            <a:r>
              <a:rPr lang="en-GB" dirty="0">
                <a:solidFill>
                  <a:srgbClr val="0E4878"/>
                </a:solidFill>
                <a:latin typeface="Arial" panose="020B0604020202020204" pitchFamily="34" charset="0"/>
                <a:ea typeface="Roboto" panose="02000000000000000000" pitchFamily="2" charset="0"/>
                <a:cs typeface="Arial" panose="020B0604020202020204" pitchFamily="34" charset="0"/>
              </a:rPr>
              <a:t>Meteorologists</a:t>
            </a:r>
          </a:p>
          <a:p>
            <a:pPr marL="285750" lvl="0" indent="-285750" defTabSz="914400">
              <a:buFont typeface="Arial" panose="020B0604020202020204" pitchFamily="34" charset="0"/>
              <a:buChar char="•"/>
              <a:defRPr/>
            </a:pPr>
            <a:r>
              <a:rPr lang="en-GB" dirty="0">
                <a:solidFill>
                  <a:srgbClr val="0E4878"/>
                </a:solidFill>
                <a:latin typeface="Arial" panose="020B0604020202020204" pitchFamily="34" charset="0"/>
                <a:ea typeface="Roboto" panose="02000000000000000000" pitchFamily="2" charset="0"/>
                <a:cs typeface="Arial" panose="020B0604020202020204" pitchFamily="34" charset="0"/>
              </a:rPr>
              <a:t>Transmission system operators (TSO)</a:t>
            </a:r>
          </a:p>
          <a:p>
            <a:pPr marL="285750" lvl="0" indent="-285750" defTabSz="914400">
              <a:buFont typeface="Arial" panose="020B0604020202020204" pitchFamily="34" charset="0"/>
              <a:buChar char="•"/>
              <a:defRPr/>
            </a:pPr>
            <a:r>
              <a:rPr lang="en-GB" dirty="0">
                <a:solidFill>
                  <a:srgbClr val="0E4878"/>
                </a:solidFill>
                <a:latin typeface="Arial" panose="020B0604020202020204" pitchFamily="34" charset="0"/>
                <a:ea typeface="Roboto" panose="02000000000000000000" pitchFamily="2" charset="0"/>
                <a:cs typeface="Arial" panose="020B0604020202020204" pitchFamily="34" charset="0"/>
              </a:rPr>
              <a:t>Distribution system operators (DSO)</a:t>
            </a:r>
          </a:p>
          <a:p>
            <a:pPr marL="285750" lvl="0" indent="-285750" defTabSz="914400">
              <a:buFont typeface="Arial" panose="020B0604020202020204" pitchFamily="34" charset="0"/>
              <a:buChar char="•"/>
              <a:defRPr/>
            </a:pPr>
            <a:r>
              <a:rPr lang="en-GB" dirty="0">
                <a:solidFill>
                  <a:srgbClr val="0E4878"/>
                </a:solidFill>
                <a:latin typeface="Arial" panose="020B0604020202020204" pitchFamily="34" charset="0"/>
                <a:ea typeface="Roboto" panose="02000000000000000000" pitchFamily="2" charset="0"/>
                <a:cs typeface="Arial" panose="020B0604020202020204" pitchFamily="34" charset="0"/>
              </a:rPr>
              <a:t>Energy traders</a:t>
            </a:r>
          </a:p>
        </p:txBody>
      </p:sp>
      <p:sp>
        <p:nvSpPr>
          <p:cNvPr id="15" name="Text Placeholder 2"/>
          <p:cNvSpPr txBox="1">
            <a:spLocks/>
          </p:cNvSpPr>
          <p:nvPr/>
        </p:nvSpPr>
        <p:spPr>
          <a:xfrm>
            <a:off x="854421" y="4651672"/>
            <a:ext cx="3933498" cy="558337"/>
          </a:xfrm>
          <a:prstGeom prst="rect">
            <a:avLst/>
          </a:prstGeom>
        </p:spPr>
        <p:txBody>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0">
              <a:spcBef>
                <a:spcPts val="600"/>
              </a:spcBef>
            </a:pPr>
            <a:r>
              <a:rPr lang="en-GB" sz="2000" b="1" dirty="0" smtClean="0">
                <a:latin typeface="Arial" panose="020B0604020202020204" pitchFamily="34" charset="0"/>
                <a:ea typeface="Roboto" panose="02000000000000000000" pitchFamily="2" charset="0"/>
                <a:cs typeface="Arial" panose="020B0604020202020204" pitchFamily="34" charset="0"/>
              </a:rPr>
              <a:t>Current practice</a:t>
            </a:r>
            <a:endParaRPr lang="en-GB" sz="2000" b="1" dirty="0">
              <a:latin typeface="Arial" panose="020B0604020202020204" pitchFamily="34" charset="0"/>
              <a:ea typeface="Roboto" panose="02000000000000000000" pitchFamily="2" charset="0"/>
              <a:cs typeface="Arial" panose="020B0604020202020204" pitchFamily="34" charset="0"/>
            </a:endParaRPr>
          </a:p>
        </p:txBody>
      </p:sp>
      <p:sp>
        <p:nvSpPr>
          <p:cNvPr id="16" name="Text Placeholder 2"/>
          <p:cNvSpPr txBox="1">
            <a:spLocks/>
          </p:cNvSpPr>
          <p:nvPr/>
        </p:nvSpPr>
        <p:spPr>
          <a:xfrm>
            <a:off x="6320628" y="4651672"/>
            <a:ext cx="3933498" cy="558337"/>
          </a:xfrm>
          <a:prstGeom prst="rect">
            <a:avLst/>
          </a:prstGeom>
        </p:spPr>
        <p:txBody>
          <a:bodyPr/>
          <a:lstStyle>
            <a:lvl1pPr marL="457200" indent="-457200" algn="l" defTabSz="914400" rtl="0" eaLnBrk="1" latinLnBrk="0" hangingPunct="1">
              <a:lnSpc>
                <a:spcPct val="90000"/>
              </a:lnSpc>
              <a:spcBef>
                <a:spcPts val="1000"/>
              </a:spcBef>
              <a:buClr>
                <a:srgbClr val="F9C327"/>
              </a:buClr>
              <a:buFont typeface="Wingdings 3" panose="05040102010807070707" pitchFamily="18" charset="2"/>
              <a:buChar char="u"/>
              <a:defRPr sz="3200" kern="1200">
                <a:solidFill>
                  <a:srgbClr val="0E4878"/>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000">
              <a:spcBef>
                <a:spcPts val="600"/>
              </a:spcBef>
            </a:pPr>
            <a:r>
              <a:rPr lang="en-GB" sz="2000" b="1" dirty="0" smtClean="0">
                <a:latin typeface="Arial" panose="020B0604020202020204" pitchFamily="34" charset="0"/>
                <a:ea typeface="Roboto" panose="02000000000000000000" pitchFamily="2" charset="0"/>
                <a:cs typeface="Arial" panose="020B0604020202020204" pitchFamily="34" charset="0"/>
              </a:rPr>
              <a:t>Potential application</a:t>
            </a:r>
            <a:endParaRPr lang="en-GB" sz="2000" b="1" dirty="0">
              <a:latin typeface="Arial" panose="020B0604020202020204" pitchFamily="34" charset="0"/>
              <a:ea typeface="Roboto" panose="02000000000000000000" pitchFamily="2" charset="0"/>
              <a:cs typeface="Arial" panose="020B0604020202020204" pitchFamily="34" charset="0"/>
            </a:endParaRPr>
          </a:p>
        </p:txBody>
      </p:sp>
      <p:sp>
        <p:nvSpPr>
          <p:cNvPr id="17" name="TextBox 2"/>
          <p:cNvSpPr txBox="1"/>
          <p:nvPr/>
        </p:nvSpPr>
        <p:spPr>
          <a:xfrm>
            <a:off x="1243155" y="5106570"/>
            <a:ext cx="4492959" cy="1477328"/>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GB" dirty="0" smtClean="0">
                <a:solidFill>
                  <a:srgbClr val="0E4878"/>
                </a:solidFill>
                <a:latin typeface="Arial" panose="020B0604020202020204" pitchFamily="34" charset="0"/>
                <a:ea typeface="Roboto" panose="02000000000000000000" pitchFamily="2" charset="0"/>
                <a:cs typeface="Arial" panose="020B0604020202020204" pitchFamily="34" charset="0"/>
              </a:rPr>
              <a:t>Energy users are already advanced users of weather forecasts</a:t>
            </a:r>
          </a:p>
          <a:p>
            <a:pPr marL="285750" lvl="0" indent="-285750" defTabSz="914400">
              <a:buFont typeface="Arial" panose="020B0604020202020204" pitchFamily="34" charset="0"/>
              <a:buChar char="•"/>
              <a:defRPr/>
            </a:pPr>
            <a:endParaRPr lang="en-GB" dirty="0">
              <a:solidFill>
                <a:srgbClr val="0E4878"/>
              </a:solidFill>
              <a:latin typeface="Arial" panose="020B0604020202020204" pitchFamily="34" charset="0"/>
              <a:ea typeface="Roboto" panose="02000000000000000000" pitchFamily="2" charset="0"/>
              <a:cs typeface="Arial" panose="020B0604020202020204" pitchFamily="34" charset="0"/>
            </a:endParaRPr>
          </a:p>
          <a:p>
            <a:pPr marL="285750" lvl="0" indent="-285750" defTabSz="914400">
              <a:buFont typeface="Arial" panose="020B0604020202020204" pitchFamily="34" charset="0"/>
              <a:buChar char="•"/>
              <a:defRPr/>
            </a:pPr>
            <a:r>
              <a:rPr lang="en-GB" dirty="0" smtClean="0">
                <a:solidFill>
                  <a:srgbClr val="0E4878"/>
                </a:solidFill>
                <a:latin typeface="Arial" panose="020B0604020202020204" pitchFamily="34" charset="0"/>
                <a:ea typeface="Roboto" panose="02000000000000000000" pitchFamily="2" charset="0"/>
                <a:cs typeface="Arial" panose="020B0604020202020204" pitchFamily="34" charset="0"/>
              </a:rPr>
              <a:t>50% of interviewees use S2S data in a ‘qualitative’ way</a:t>
            </a:r>
            <a:endParaRPr lang="en-GB" dirty="0">
              <a:solidFill>
                <a:srgbClr val="0E4878"/>
              </a:solidFill>
              <a:latin typeface="Arial" panose="020B0604020202020204" pitchFamily="34" charset="0"/>
              <a:ea typeface="Roboto" panose="02000000000000000000" pitchFamily="2" charset="0"/>
              <a:cs typeface="Arial" panose="020B0604020202020204" pitchFamily="34" charset="0"/>
            </a:endParaRPr>
          </a:p>
        </p:txBody>
      </p:sp>
      <p:sp>
        <p:nvSpPr>
          <p:cNvPr id="18" name="TextBox 2"/>
          <p:cNvSpPr txBox="1"/>
          <p:nvPr/>
        </p:nvSpPr>
        <p:spPr>
          <a:xfrm>
            <a:off x="6684310" y="5106570"/>
            <a:ext cx="4492959" cy="923330"/>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GB" dirty="0" smtClean="0">
                <a:solidFill>
                  <a:srgbClr val="0E4878"/>
                </a:solidFill>
                <a:latin typeface="Arial" panose="020B0604020202020204" pitchFamily="34" charset="0"/>
                <a:ea typeface="Roboto" panose="02000000000000000000" pitchFamily="2" charset="0"/>
                <a:cs typeface="Arial" panose="020B0604020202020204" pitchFamily="34" charset="0"/>
              </a:rPr>
              <a:t>Maintenance scheduling</a:t>
            </a:r>
          </a:p>
          <a:p>
            <a:pPr marL="285750" lvl="0" indent="-285750" defTabSz="914400">
              <a:buFont typeface="Arial" panose="020B0604020202020204" pitchFamily="34" charset="0"/>
              <a:buChar char="•"/>
              <a:defRPr/>
            </a:pPr>
            <a:endParaRPr lang="en-GB" dirty="0">
              <a:solidFill>
                <a:srgbClr val="0E4878"/>
              </a:solidFill>
              <a:latin typeface="Arial" panose="020B0604020202020204" pitchFamily="34" charset="0"/>
              <a:ea typeface="Roboto" panose="02000000000000000000" pitchFamily="2" charset="0"/>
              <a:cs typeface="Arial" panose="020B0604020202020204" pitchFamily="34" charset="0"/>
            </a:endParaRPr>
          </a:p>
          <a:p>
            <a:pPr marL="285750" lvl="0" indent="-285750" defTabSz="914400">
              <a:buFont typeface="Arial" panose="020B0604020202020204" pitchFamily="34" charset="0"/>
              <a:buChar char="•"/>
              <a:defRPr/>
            </a:pPr>
            <a:r>
              <a:rPr lang="en-GB" dirty="0" smtClean="0">
                <a:solidFill>
                  <a:srgbClr val="0E4878"/>
                </a:solidFill>
                <a:latin typeface="Arial" panose="020B0604020202020204" pitchFamily="34" charset="0"/>
                <a:ea typeface="Roboto" panose="02000000000000000000" pitchFamily="2" charset="0"/>
                <a:cs typeface="Arial" panose="020B0604020202020204" pitchFamily="34" charset="0"/>
              </a:rPr>
              <a:t>Estimation of demand and supply</a:t>
            </a:r>
            <a:endParaRPr lang="en-GB" dirty="0">
              <a:solidFill>
                <a:srgbClr val="0E4878"/>
              </a:solidFill>
              <a:latin typeface="Arial" panose="020B0604020202020204" pitchFamily="34" charset="0"/>
              <a:ea typeface="Roboto" panose="02000000000000000000" pitchFamily="2" charset="0"/>
              <a:cs typeface="Arial" panose="020B0604020202020204" pitchFamily="34" charset="0"/>
            </a:endParaRPr>
          </a:p>
        </p:txBody>
      </p:sp>
      <p:cxnSp>
        <p:nvCxnSpPr>
          <p:cNvPr id="22" name="Conector recto 21"/>
          <p:cNvCxnSpPr/>
          <p:nvPr/>
        </p:nvCxnSpPr>
        <p:spPr>
          <a:xfrm>
            <a:off x="977460" y="4466896"/>
            <a:ext cx="9000000" cy="0"/>
          </a:xfrm>
          <a:prstGeom prst="line">
            <a:avLst/>
          </a:prstGeom>
          <a:ln w="19050">
            <a:solidFill>
              <a:srgbClr val="1441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780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1042</Words>
  <Application>Microsoft Office PowerPoint</Application>
  <PresentationFormat>Panorámica</PresentationFormat>
  <Paragraphs>119</Paragraphs>
  <Slides>21</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ＭＳ Ｐゴシック</vt:lpstr>
      <vt:lpstr>Arial</vt:lpstr>
      <vt:lpstr>Calibri</vt:lpstr>
      <vt:lpstr>Calibri Light</vt:lpstr>
      <vt:lpstr>Ebrima</vt:lpstr>
      <vt:lpstr>Gadugi</vt:lpstr>
      <vt:lpstr>Roboto</vt:lpstr>
      <vt:lpstr>Segoe UI</vt:lpstr>
      <vt:lpstr>Wingdings 3</vt:lpstr>
      <vt:lpstr>Tema do Office</vt:lpstr>
      <vt:lpstr>S2S4E - a decision support tool to visualize climate variability weeks and months ahead</vt:lpstr>
      <vt:lpstr>Motivation</vt:lpstr>
      <vt:lpstr>Motivation</vt:lpstr>
      <vt:lpstr>S2S time scale</vt:lpstr>
      <vt:lpstr>S2S time scale</vt:lpstr>
      <vt:lpstr>Climate service co-production</vt:lpstr>
      <vt:lpstr>From climate data to climate services</vt:lpstr>
      <vt:lpstr>Co-production with industrial partners…</vt:lpstr>
      <vt:lpstr>User engagement</vt:lpstr>
      <vt:lpstr>Case studies</vt:lpstr>
      <vt:lpstr>Why to use case studies?</vt:lpstr>
      <vt:lpstr>Presentación de PowerPoint</vt:lpstr>
      <vt:lpstr>Cold spell over central Europe and low wind speeds Jan 2017</vt:lpstr>
      <vt:lpstr>Presentación de PowerPoint</vt:lpstr>
      <vt:lpstr>Forecasts: 2m temperature</vt:lpstr>
      <vt:lpstr>Forecasts: energy demand in France</vt:lpstr>
      <vt:lpstr>Forecasts: 10m wind speed</vt:lpstr>
      <vt:lpstr>Decision Support Tool (DST)</vt:lpstr>
      <vt:lpstr>DST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subject/>
  <dc:creator>Celia Araujo | Leading.pt</dc:creator>
  <cp:keywords/>
  <dc:description/>
  <cp:lastModifiedBy>Marta Terrado Casanovas</cp:lastModifiedBy>
  <cp:revision>127</cp:revision>
  <dcterms:created xsi:type="dcterms:W3CDTF">2018-04-30T18:57:27Z</dcterms:created>
  <dcterms:modified xsi:type="dcterms:W3CDTF">2019-05-29T08:27:32Z</dcterms:modified>
  <cp:category/>
</cp:coreProperties>
</file>