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6"/>
  </p:notesMasterIdLst>
  <p:sldIdLst>
    <p:sldId id="256" r:id="rId2"/>
    <p:sldId id="257" r:id="rId3"/>
    <p:sldId id="317" r:id="rId4"/>
    <p:sldId id="319" r:id="rId5"/>
    <p:sldId id="321" r:id="rId6"/>
    <p:sldId id="322" r:id="rId7"/>
    <p:sldId id="323" r:id="rId8"/>
    <p:sldId id="324" r:id="rId9"/>
    <p:sldId id="327" r:id="rId10"/>
    <p:sldId id="325" r:id="rId11"/>
    <p:sldId id="330" r:id="rId12"/>
    <p:sldId id="328" r:id="rId13"/>
    <p:sldId id="332" r:id="rId14"/>
    <p:sldId id="333" r:id="rId15"/>
  </p:sldIdLst>
  <p:sldSz cx="12192000" cy="6858000"/>
  <p:notesSz cx="9928225" cy="6797675"/>
  <p:embeddedFontLst>
    <p:embeddedFont>
      <p:font typeface="MS PGothic" panose="020B0600070205080204" pitchFamily="34" charset="-128"/>
      <p:regular r:id="rId17"/>
    </p:embeddedFont>
    <p:embeddedFont>
      <p:font typeface="Quattrocento Sans" panose="020B0502050000020003"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47" userDrawn="1">
          <p15:clr>
            <a:srgbClr val="FBAE40"/>
          </p15:clr>
        </p15:guide>
        <p15:guide id="2" pos="7469" userDrawn="1">
          <p15:clr>
            <a:srgbClr val="FBAE40"/>
          </p15:clr>
        </p15:guide>
        <p15:guide id="3" orient="horz" pos="164" userDrawn="1">
          <p15:clr>
            <a:srgbClr val="FBAE4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pos="347"/>
        <p:guide pos="7469"/>
        <p:guide orient="horz" pos="1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302231" cy="34106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3697" y="1"/>
            <a:ext cx="4302231" cy="34106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56612"/>
            <a:ext cx="4302231" cy="3410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3697" y="6456612"/>
            <a:ext cx="4302231" cy="3410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5623697" y="6456612"/>
            <a:ext cx="4302231" cy="3410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AE5B8FC0-D40C-2FAD-9488-F952E7416F24}"/>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B0C95A18-D2B7-79DA-B6CA-2F8BD5529FFA}"/>
              </a:ext>
            </a:extLst>
          </p:cNvPr>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38A5FE4D-1B11-353F-C3B8-E717790705BE}"/>
              </a:ext>
            </a:extLst>
          </p:cNvPr>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3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FCD1517C-C156-1CFC-6DB7-A58E3F7C5D7E}"/>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89F5CB84-6920-2169-A23A-2A2981FDBF69}"/>
              </a:ext>
            </a:extLst>
          </p:cNvPr>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2FFCC181-B54F-9CF7-284D-90BCDBF57D1E}"/>
              </a:ext>
            </a:extLst>
          </p:cNvPr>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74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a:extLst>
            <a:ext uri="{FF2B5EF4-FFF2-40B4-BE49-F238E27FC236}">
              <a16:creationId xmlns:a16="http://schemas.microsoft.com/office/drawing/2014/main" id="{2B80E96A-C2D9-40DF-C498-2E9EC45BEE6F}"/>
            </a:ext>
          </a:extLst>
        </p:cNvPr>
        <p:cNvGrpSpPr/>
        <p:nvPr/>
      </p:nvGrpSpPr>
      <p:grpSpPr>
        <a:xfrm>
          <a:off x="0" y="0"/>
          <a:ext cx="0" cy="0"/>
          <a:chOff x="0" y="0"/>
          <a:chExt cx="0" cy="0"/>
        </a:xfrm>
      </p:grpSpPr>
      <p:sp>
        <p:nvSpPr>
          <p:cNvPr id="956" name="Google Shape;956;p25:notes">
            <a:extLst>
              <a:ext uri="{FF2B5EF4-FFF2-40B4-BE49-F238E27FC236}">
                <a16:creationId xmlns:a16="http://schemas.microsoft.com/office/drawing/2014/main" id="{773BCCB4-37E2-A3FB-FEE9-449C852C995C}"/>
              </a:ext>
            </a:extLst>
          </p:cNvPr>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25:notes">
            <a:extLst>
              <a:ext uri="{FF2B5EF4-FFF2-40B4-BE49-F238E27FC236}">
                <a16:creationId xmlns:a16="http://schemas.microsoft.com/office/drawing/2014/main" id="{3F7746E1-707C-68BC-45CB-28CE6E70B669}"/>
              </a:ext>
            </a:extLst>
          </p:cNvPr>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56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a:extLst>
            <a:ext uri="{FF2B5EF4-FFF2-40B4-BE49-F238E27FC236}">
              <a16:creationId xmlns:a16="http://schemas.microsoft.com/office/drawing/2014/main" id="{B61A2B01-6D0F-2925-F57E-717B4179ECFE}"/>
            </a:ext>
          </a:extLst>
        </p:cNvPr>
        <p:cNvGrpSpPr/>
        <p:nvPr/>
      </p:nvGrpSpPr>
      <p:grpSpPr>
        <a:xfrm>
          <a:off x="0" y="0"/>
          <a:ext cx="0" cy="0"/>
          <a:chOff x="0" y="0"/>
          <a:chExt cx="0" cy="0"/>
        </a:xfrm>
      </p:grpSpPr>
      <p:sp>
        <p:nvSpPr>
          <p:cNvPr id="956" name="Google Shape;956;p25:notes">
            <a:extLst>
              <a:ext uri="{FF2B5EF4-FFF2-40B4-BE49-F238E27FC236}">
                <a16:creationId xmlns:a16="http://schemas.microsoft.com/office/drawing/2014/main" id="{7724B2A2-67AD-5B3F-6383-C8D948B7393C}"/>
              </a:ext>
            </a:extLst>
          </p:cNvPr>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25:notes">
            <a:extLst>
              <a:ext uri="{FF2B5EF4-FFF2-40B4-BE49-F238E27FC236}">
                <a16:creationId xmlns:a16="http://schemas.microsoft.com/office/drawing/2014/main" id="{B6B7E204-39F6-ED98-A790-6DF49C0719B3}"/>
              </a:ext>
            </a:extLst>
          </p:cNvPr>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463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ortada">
  <p:cSld name="Portada">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963889" y="1631730"/>
            <a:ext cx="6702593" cy="29988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890"/>
              </a:buClr>
              <a:buSzPts val="5200"/>
              <a:buFont typeface="Calibri"/>
              <a:buNone/>
              <a:defRPr sz="5200" b="1">
                <a:solidFill>
                  <a:srgbClr val="00489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4963889" y="4762500"/>
            <a:ext cx="6702593" cy="10858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dk1"/>
              </a:buClr>
              <a:buSzPts val="3200"/>
              <a:buNone/>
              <a:defRPr sz="3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2"/>
          <p:cNvSpPr txBox="1">
            <a:spLocks noGrp="1"/>
          </p:cNvSpPr>
          <p:nvPr>
            <p:ph type="body" idx="2"/>
          </p:nvPr>
        </p:nvSpPr>
        <p:spPr>
          <a:xfrm>
            <a:off x="325968" y="6095686"/>
            <a:ext cx="3255433" cy="48753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
          <p:cNvSpPr txBox="1">
            <a:spLocks noGrp="1"/>
          </p:cNvSpPr>
          <p:nvPr>
            <p:ph type="body" idx="3"/>
          </p:nvPr>
        </p:nvSpPr>
        <p:spPr>
          <a:xfrm>
            <a:off x="4963888" y="6095685"/>
            <a:ext cx="6702595" cy="487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004890"/>
              </a:buClr>
              <a:buSzPts val="2400"/>
              <a:buNone/>
              <a:defRPr>
                <a:solidFill>
                  <a:srgbClr val="00489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124484"/>
              </a:buClr>
              <a:buSzPts val="4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3657" y="1514475"/>
            <a:ext cx="10984685" cy="46624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raportada">
  <p:cSld name="Contraportada">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p:nvPr/>
        </p:nvSpPr>
        <p:spPr>
          <a:xfrm>
            <a:off x="4064000" y="6095686"/>
            <a:ext cx="8128000" cy="487533"/>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4;p5"/>
          <p:cNvSpPr txBox="1">
            <a:spLocks noGrp="1"/>
          </p:cNvSpPr>
          <p:nvPr>
            <p:ph type="ctrTitle"/>
          </p:nvPr>
        </p:nvSpPr>
        <p:spPr>
          <a:xfrm>
            <a:off x="4963889" y="1631730"/>
            <a:ext cx="6702593" cy="29988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890"/>
              </a:buClr>
              <a:buSzPts val="8000"/>
              <a:buFont typeface="Calibri"/>
              <a:buNone/>
              <a:defRPr sz="8000" b="1">
                <a:solidFill>
                  <a:srgbClr val="00489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subTitle" idx="1"/>
          </p:nvPr>
        </p:nvSpPr>
        <p:spPr>
          <a:xfrm>
            <a:off x="4963889" y="4900141"/>
            <a:ext cx="6702593" cy="8227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dk1"/>
              </a:buClr>
              <a:buSzPts val="3200"/>
              <a:buNone/>
              <a:defRPr sz="3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5"/>
          <p:cNvSpPr/>
          <p:nvPr/>
        </p:nvSpPr>
        <p:spPr>
          <a:xfrm>
            <a:off x="1" y="6095686"/>
            <a:ext cx="4064000" cy="487533"/>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27" name="Google Shape;27;p5"/>
          <p:cNvSpPr txBox="1">
            <a:spLocks noGrp="1"/>
          </p:cNvSpPr>
          <p:nvPr>
            <p:ph type="body" idx="2"/>
          </p:nvPr>
        </p:nvSpPr>
        <p:spPr>
          <a:xfrm>
            <a:off x="4963888" y="6095685"/>
            <a:ext cx="6702595" cy="487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004890"/>
              </a:buClr>
              <a:buSzPts val="2400"/>
              <a:buNone/>
              <a:defRPr>
                <a:solidFill>
                  <a:srgbClr val="00489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subtítulo y objetos">
  <p:cSld name="Título, subtítulo y objeto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12448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595618" y="1569411"/>
            <a:ext cx="10996916" cy="456627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6"/>
          <p:cNvSpPr txBox="1">
            <a:spLocks noGrp="1"/>
          </p:cNvSpPr>
          <p:nvPr>
            <p:ph type="body" idx="2"/>
          </p:nvPr>
        </p:nvSpPr>
        <p:spPr>
          <a:xfrm>
            <a:off x="0" y="1057275"/>
            <a:ext cx="12192000" cy="512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400"/>
              <a:buNone/>
              <a:defRPr b="1"/>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598716" y="210011"/>
            <a:ext cx="10972797" cy="74521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124484"/>
              </a:buClr>
              <a:buSzPts val="3500"/>
              <a:buFont typeface="Calibri"/>
              <a:buNone/>
              <a:defRPr sz="3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598716" y="1175657"/>
            <a:ext cx="10972797" cy="483325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7"/>
          <p:cNvPicPr preferRelativeResize="0"/>
          <p:nvPr/>
        </p:nvPicPr>
        <p:blipFill rotWithShape="1">
          <a:blip r:embed="rId2">
            <a:alphaModFix/>
          </a:blip>
          <a:srcRect/>
          <a:stretch/>
        </p:blipFill>
        <p:spPr>
          <a:xfrm>
            <a:off x="576946" y="6176963"/>
            <a:ext cx="2501900" cy="457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Subtitle">
  <p:cSld name="Title+Subtitle">
    <p:bg>
      <p:bgPr>
        <a:solidFill>
          <a:srgbClr val="00AE88"/>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279400" y="1027296"/>
            <a:ext cx="10972800" cy="780684"/>
          </a:xfrm>
          <a:prstGeom prst="rect">
            <a:avLst/>
          </a:prstGeom>
          <a:noFill/>
          <a:ln>
            <a:noFill/>
          </a:ln>
        </p:spPr>
        <p:txBody>
          <a:bodyPr spcFirstLastPara="1" wrap="square" lIns="91425" tIns="45700" rIns="91425" bIns="45700" anchor="t" anchorCtr="0">
            <a:noAutofit/>
          </a:bodyPr>
          <a:lstStyle>
            <a:lvl1pPr lvl="0" algn="ctr">
              <a:lnSpc>
                <a:spcPct val="80000"/>
              </a:lnSpc>
              <a:spcBef>
                <a:spcPts val="0"/>
              </a:spcBef>
              <a:spcAft>
                <a:spcPts val="0"/>
              </a:spcAft>
              <a:buClr>
                <a:srgbClr val="000B32"/>
              </a:buClr>
              <a:buSzPts val="5000"/>
              <a:buFont typeface="Arial"/>
              <a:buNone/>
              <a:defRPr sz="5000">
                <a:solidFill>
                  <a:srgbClr val="000B3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280326" y="1968882"/>
            <a:ext cx="10972800" cy="2117148"/>
          </a:xfrm>
          <a:prstGeom prst="rect">
            <a:avLst/>
          </a:prstGeom>
          <a:noFill/>
          <a:ln>
            <a:noFill/>
          </a:ln>
        </p:spPr>
        <p:txBody>
          <a:bodyPr spcFirstLastPara="1" wrap="square" lIns="91425" tIns="45700" rIns="91425" bIns="45700" anchor="t" anchorCtr="0">
            <a:normAutofit/>
          </a:bodyPr>
          <a:lstStyle>
            <a:lvl1pPr marL="457200" lvl="0" indent="-228600" algn="l">
              <a:lnSpc>
                <a:spcPct val="70000"/>
              </a:lnSpc>
              <a:spcBef>
                <a:spcPts val="1000"/>
              </a:spcBef>
              <a:spcAft>
                <a:spcPts val="0"/>
              </a:spcAft>
              <a:buClr>
                <a:srgbClr val="000B32"/>
              </a:buClr>
              <a:buSzPts val="10000"/>
              <a:buNone/>
              <a:defRPr sz="10000">
                <a:solidFill>
                  <a:srgbClr val="000B3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
          <p:cNvSpPr txBox="1">
            <a:spLocks noGrp="1"/>
          </p:cNvSpPr>
          <p:nvPr>
            <p:ph type="body" idx="2"/>
          </p:nvPr>
        </p:nvSpPr>
        <p:spPr>
          <a:xfrm>
            <a:off x="279400" y="4468086"/>
            <a:ext cx="10973594" cy="838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000B32"/>
              </a:buClr>
              <a:buSzPts val="1500"/>
              <a:buNone/>
              <a:defRPr sz="1500">
                <a:solidFill>
                  <a:srgbClr val="000B3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199693" y="270798"/>
            <a:ext cx="2741613" cy="180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B32"/>
              </a:buClr>
              <a:buSzPts val="750"/>
              <a:buNone/>
              <a:defRPr sz="750">
                <a:solidFill>
                  <a:srgbClr val="000B3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
          <p:cNvSpPr txBox="1"/>
          <p:nvPr/>
        </p:nvSpPr>
        <p:spPr>
          <a:xfrm>
            <a:off x="11709313" y="259591"/>
            <a:ext cx="240449" cy="187550"/>
          </a:xfrm>
          <a:prstGeom prst="rect">
            <a:avLst/>
          </a:prstGeom>
          <a:noFill/>
          <a:ln>
            <a:noFill/>
          </a:ln>
        </p:spPr>
        <p:txBody>
          <a:bodyPr spcFirstLastPara="1" wrap="square" lIns="35700" tIns="35700" rIns="35700" bIns="35700" anchor="t" anchorCtr="0">
            <a:spAutoFit/>
          </a:bodyPr>
          <a:lstStyle/>
          <a:p>
            <a:pPr marL="0" marR="0" lvl="0" indent="0" algn="ctr" rtl="0">
              <a:lnSpc>
                <a:spcPct val="100000"/>
              </a:lnSpc>
              <a:spcBef>
                <a:spcPts val="0"/>
              </a:spcBef>
              <a:spcAft>
                <a:spcPts val="0"/>
              </a:spcAft>
              <a:buClr>
                <a:srgbClr val="000B32"/>
              </a:buClr>
              <a:buSzPts val="750"/>
              <a:buFont typeface="Arial"/>
              <a:buNone/>
            </a:pPr>
            <a:fld id="{00000000-1234-1234-1234-123412341234}" type="slidenum">
              <a:rPr lang="en-GB" sz="750" b="0" i="0" u="none" strike="noStrike" cap="none">
                <a:solidFill>
                  <a:srgbClr val="000B32"/>
                </a:solidFill>
                <a:latin typeface="Arial"/>
                <a:ea typeface="Arial"/>
                <a:cs typeface="Arial"/>
                <a:sym typeface="Arial"/>
              </a:rPr>
              <a:t>‹#›</a:t>
            </a:fld>
            <a:endParaRPr sz="750" b="0" i="0" u="none" strike="noStrike" cap="none">
              <a:solidFill>
                <a:srgbClr val="000B32"/>
              </a:solidFill>
              <a:latin typeface="Arial"/>
              <a:ea typeface="Arial"/>
              <a:cs typeface="Arial"/>
              <a:sym typeface="Arial"/>
            </a:endParaRPr>
          </a:p>
        </p:txBody>
      </p:sp>
      <p:pic>
        <p:nvPicPr>
          <p:cNvPr id="42" name="Google Shape;42;p8" descr="Recurso 2@3x.png"/>
          <p:cNvPicPr preferRelativeResize="0"/>
          <p:nvPr/>
        </p:nvPicPr>
        <p:blipFill rotWithShape="1">
          <a:blip r:embed="rId2">
            <a:alphaModFix/>
          </a:blip>
          <a:srcRect/>
          <a:stretch/>
        </p:blipFill>
        <p:spPr>
          <a:xfrm>
            <a:off x="5643022" y="176185"/>
            <a:ext cx="908648" cy="2793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124484"/>
              </a:buClr>
              <a:buSzPts val="4000"/>
              <a:buFont typeface="Calibri"/>
              <a:buNone/>
              <a:defRPr sz="4000" b="1" i="0" u="none" strike="noStrike" cap="none">
                <a:solidFill>
                  <a:srgbClr val="12448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3657" y="1514475"/>
            <a:ext cx="10984685" cy="466248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albert.soret@bsc.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ess.bsc.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mailto:albert.soret@bsc.es"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hyperlink" Target="https://ess.bsc.es/"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ctrTitle"/>
          </p:nvPr>
        </p:nvSpPr>
        <p:spPr>
          <a:xfrm>
            <a:off x="3847836" y="3265395"/>
            <a:ext cx="5967773" cy="1079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4890"/>
              </a:buClr>
              <a:buSzPts val="8000"/>
              <a:buFont typeface="Calibri"/>
              <a:buNone/>
            </a:pPr>
            <a:r>
              <a:rPr lang="es-ES" sz="4400" dirty="0"/>
              <a:t>Proyecto BOREAS</a:t>
            </a:r>
            <a:endParaRPr sz="4400" i="1" dirty="0"/>
          </a:p>
        </p:txBody>
      </p:sp>
      <p:sp>
        <p:nvSpPr>
          <p:cNvPr id="90" name="Google Shape;90;p18"/>
          <p:cNvSpPr txBox="1">
            <a:spLocks noGrp="1"/>
          </p:cNvSpPr>
          <p:nvPr>
            <p:ph type="subTitle" idx="1"/>
          </p:nvPr>
        </p:nvSpPr>
        <p:spPr>
          <a:xfrm>
            <a:off x="4784077" y="4108660"/>
            <a:ext cx="6726865" cy="18656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n-GB" sz="1800" dirty="0"/>
              <a:t>A. Soret, V. Torralba, V. </a:t>
            </a:r>
            <a:r>
              <a:rPr lang="en-GB" sz="1800" dirty="0" err="1"/>
              <a:t>Agudetse-Roures</a:t>
            </a:r>
            <a:r>
              <a:rPr lang="en-GB" sz="1800" dirty="0"/>
              <a:t>, A. </a:t>
            </a:r>
            <a:r>
              <a:rPr lang="en-GB" sz="1800" dirty="0" err="1"/>
              <a:t>Batalla</a:t>
            </a:r>
            <a:r>
              <a:rPr lang="en-GB" sz="1800" dirty="0"/>
              <a:t>, E. </a:t>
            </a:r>
            <a:r>
              <a:rPr lang="en-GB" sz="1800" dirty="0" err="1"/>
              <a:t>Baulenas</a:t>
            </a:r>
            <a:r>
              <a:rPr lang="en-GB" sz="1800" dirty="0"/>
              <a:t>, D. </a:t>
            </a:r>
            <a:r>
              <a:rPr lang="en-GB" sz="1800" dirty="0" err="1"/>
              <a:t>Bojovic</a:t>
            </a:r>
            <a:r>
              <a:rPr lang="en-GB" sz="1800" dirty="0"/>
              <a:t>, C. Delgado-Torres, S. Moreno-Montes, Á. G. Muñoz, M. Olmo, N. Pérez-</a:t>
            </a:r>
            <a:r>
              <a:rPr lang="en-GB" sz="1800" dirty="0" err="1"/>
              <a:t>Zanón</a:t>
            </a:r>
            <a:r>
              <a:rPr lang="en-GB" sz="1800" dirty="0"/>
              <a:t>, P. </a:t>
            </a:r>
            <a:r>
              <a:rPr lang="en-GB" sz="1800" dirty="0" err="1"/>
              <a:t>Trascasa</a:t>
            </a:r>
            <a:r>
              <a:rPr lang="en-GB" sz="1800" dirty="0"/>
              <a:t>-Castro, Sheetal </a:t>
            </a:r>
            <a:r>
              <a:rPr lang="en-GB" sz="1800" dirty="0" err="1"/>
              <a:t>Saklani</a:t>
            </a:r>
            <a:endParaRPr sz="1800" dirty="0"/>
          </a:p>
        </p:txBody>
      </p:sp>
      <p:pic>
        <p:nvPicPr>
          <p:cNvPr id="1026" name="Picture 2" descr="Imagen que contiene Diagrama&#10;&#10;Descripción generada automáticamente">
            <a:extLst>
              <a:ext uri="{FF2B5EF4-FFF2-40B4-BE49-F238E27FC236}">
                <a16:creationId xmlns:a16="http://schemas.microsoft.com/office/drawing/2014/main" id="{76E2FE14-8C88-F4B4-AABB-D4EB513B6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073902" cy="670767"/>
          </a:xfrm>
          <a:prstGeom prst="rect">
            <a:avLst/>
          </a:prstGeom>
          <a:noFill/>
          <a:extLst>
            <a:ext uri="{909E8E84-426E-40DD-AFC4-6F175D3DCCD1}">
              <a14:hiddenFill xmlns:a14="http://schemas.microsoft.com/office/drawing/2010/main">
                <a:solidFill>
                  <a:srgbClr val="FFFFFF"/>
                </a:solidFill>
              </a14:hiddenFill>
            </a:ext>
          </a:extLst>
        </p:spPr>
      </p:pic>
      <p:pic>
        <p:nvPicPr>
          <p:cNvPr id="3" name="Imatge 2" descr="Imatge que conté text, captura de pantalla, Font, programari&#10;&#10;Descripció generada automàticament">
            <a:extLst>
              <a:ext uri="{FF2B5EF4-FFF2-40B4-BE49-F238E27FC236}">
                <a16:creationId xmlns:a16="http://schemas.microsoft.com/office/drawing/2014/main" id="{68336E77-2CBD-2717-0A72-E4368DEEE4F7}"/>
              </a:ext>
            </a:extLst>
          </p:cNvPr>
          <p:cNvPicPr>
            <a:picLocks noChangeAspect="1"/>
          </p:cNvPicPr>
          <p:nvPr/>
        </p:nvPicPr>
        <p:blipFill>
          <a:blip r:embed="rId4"/>
          <a:srcRect t="43565" b="36589"/>
          <a:stretch/>
        </p:blipFill>
        <p:spPr>
          <a:xfrm>
            <a:off x="9133857" y="3193395"/>
            <a:ext cx="2711117" cy="1195600"/>
          </a:xfrm>
          <a:prstGeom prst="rect">
            <a:avLst/>
          </a:prstGeom>
        </p:spPr>
      </p:pic>
      <p:sp>
        <p:nvSpPr>
          <p:cNvPr id="5" name="QuadreDeText 4">
            <a:extLst>
              <a:ext uri="{FF2B5EF4-FFF2-40B4-BE49-F238E27FC236}">
                <a16:creationId xmlns:a16="http://schemas.microsoft.com/office/drawing/2014/main" id="{01AB6B43-E855-BF1C-3C69-C55DFFF6D12C}"/>
              </a:ext>
            </a:extLst>
          </p:cNvPr>
          <p:cNvSpPr txBox="1"/>
          <p:nvPr/>
        </p:nvSpPr>
        <p:spPr>
          <a:xfrm>
            <a:off x="4487547" y="6054818"/>
            <a:ext cx="4688350" cy="461665"/>
          </a:xfrm>
          <a:prstGeom prst="rect">
            <a:avLst/>
          </a:prstGeom>
          <a:noFill/>
        </p:spPr>
        <p:txBody>
          <a:bodyPr wrap="square">
            <a:spAutoFit/>
          </a:bodyPr>
          <a:lstStyle/>
          <a:p>
            <a:pPr algn="ctr"/>
            <a:r>
              <a:rPr lang="es-ES" sz="1200" dirty="0">
                <a:solidFill>
                  <a:schemeClr val="dk1"/>
                </a:solidFill>
                <a:latin typeface="Calibri"/>
                <a:cs typeface="Calibri"/>
                <a:sym typeface="Calibri"/>
              </a:rPr>
              <a:t>Esta publicación/resultados es parte del proyecto PID2022-140673OA-I00 financiado por MICIU/AEI/10.13039/501100011033 y por FEDER, UE</a:t>
            </a:r>
            <a:endParaRPr lang="en-GB" sz="1200" dirty="0">
              <a:solidFill>
                <a:schemeClr val="dk1"/>
              </a:solidFill>
              <a:latin typeface="Calibri"/>
              <a:cs typeface="Calibri"/>
              <a:sym typeface="Calibri"/>
            </a:endParaRPr>
          </a:p>
        </p:txBody>
      </p:sp>
      <p:pic>
        <p:nvPicPr>
          <p:cNvPr id="6" name="Imatge 5" descr="Imatge que conté text, captura de pantalla, Font, pòster&#10;&#10;Descripció generada automàticament">
            <a:extLst>
              <a:ext uri="{FF2B5EF4-FFF2-40B4-BE49-F238E27FC236}">
                <a16:creationId xmlns:a16="http://schemas.microsoft.com/office/drawing/2014/main" id="{3E3B1EA4-451E-53D8-D3FA-8C4804F7B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7379" y="5941470"/>
            <a:ext cx="2124072" cy="655475"/>
          </a:xfrm>
          <a:prstGeom prst="rect">
            <a:avLst/>
          </a:prstGeom>
        </p:spPr>
      </p:pic>
      <p:sp>
        <p:nvSpPr>
          <p:cNvPr id="8" name="QuadreDeText 7">
            <a:extLst>
              <a:ext uri="{FF2B5EF4-FFF2-40B4-BE49-F238E27FC236}">
                <a16:creationId xmlns:a16="http://schemas.microsoft.com/office/drawing/2014/main" id="{E72E2AAF-87EB-ABA7-D2E6-B93037F38EBB}"/>
              </a:ext>
            </a:extLst>
          </p:cNvPr>
          <p:cNvSpPr txBox="1"/>
          <p:nvPr/>
        </p:nvSpPr>
        <p:spPr>
          <a:xfrm>
            <a:off x="4219072" y="1599720"/>
            <a:ext cx="7439295" cy="1569660"/>
          </a:xfrm>
          <a:prstGeom prst="rect">
            <a:avLst/>
          </a:prstGeom>
          <a:noFill/>
        </p:spPr>
        <p:txBody>
          <a:bodyPr wrap="square">
            <a:spAutoFit/>
          </a:bodyPr>
          <a:lstStyle/>
          <a:p>
            <a:pPr algn="ctr"/>
            <a:r>
              <a:rPr lang="es-ES" sz="3200" b="1" dirty="0">
                <a:solidFill>
                  <a:srgbClr val="004890"/>
                </a:solidFill>
                <a:latin typeface="Calibri"/>
                <a:cs typeface="Calibri"/>
                <a:sym typeface="Calibri"/>
              </a:rPr>
              <a:t>Generación de información climática </a:t>
            </a:r>
            <a:r>
              <a:rPr lang="es-ES" sz="3200" b="1" dirty="0" err="1">
                <a:solidFill>
                  <a:srgbClr val="004890"/>
                </a:solidFill>
                <a:latin typeface="Calibri"/>
                <a:cs typeface="Calibri"/>
                <a:sym typeface="Calibri"/>
              </a:rPr>
              <a:t>multi-escala</a:t>
            </a:r>
            <a:r>
              <a:rPr lang="es-ES" sz="3200" b="1" dirty="0">
                <a:solidFill>
                  <a:srgbClr val="004890"/>
                </a:solidFill>
                <a:latin typeface="Calibri"/>
                <a:cs typeface="Calibri"/>
                <a:sym typeface="Calibri"/>
              </a:rPr>
              <a:t> para aumentar la resiliencia del sector energético Español. </a:t>
            </a:r>
            <a:endParaRPr lang="en-GB" sz="3200" b="1" dirty="0">
              <a:solidFill>
                <a:srgbClr val="004890"/>
              </a:solidFill>
              <a:latin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235AE-36DC-B3B9-0F56-2509B2491421}"/>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BAF553CC-9557-B307-E092-CAF7448221A7}"/>
              </a:ext>
            </a:extLst>
          </p:cNvPr>
          <p:cNvSpPr>
            <a:spLocks noGrp="1"/>
          </p:cNvSpPr>
          <p:nvPr>
            <p:ph type="title"/>
          </p:nvPr>
        </p:nvSpPr>
        <p:spPr/>
        <p:txBody>
          <a:bodyPr/>
          <a:lstStyle/>
          <a:p>
            <a:r>
              <a:rPr lang="es-ES" dirty="0"/>
              <a:t>Novel </a:t>
            </a:r>
            <a:r>
              <a:rPr lang="es-ES" dirty="0" err="1"/>
              <a:t>research</a:t>
            </a:r>
            <a:r>
              <a:rPr lang="es-ES" dirty="0"/>
              <a:t> </a:t>
            </a:r>
            <a:r>
              <a:rPr lang="es-ES" dirty="0" err="1"/>
              <a:t>lines</a:t>
            </a:r>
            <a:r>
              <a:rPr lang="es-ES" dirty="0"/>
              <a:t>: </a:t>
            </a:r>
            <a:r>
              <a:rPr lang="en-US" dirty="0"/>
              <a:t>Seamless seasonal to decadal predictions</a:t>
            </a:r>
            <a:br>
              <a:rPr lang="en-US" dirty="0"/>
            </a:br>
            <a:endParaRPr lang="en-GB" dirty="0"/>
          </a:p>
        </p:txBody>
      </p:sp>
      <p:pic>
        <p:nvPicPr>
          <p:cNvPr id="4" name="Picture 2">
            <a:extLst>
              <a:ext uri="{FF2B5EF4-FFF2-40B4-BE49-F238E27FC236}">
                <a16:creationId xmlns:a16="http://schemas.microsoft.com/office/drawing/2014/main" id="{2DF28B5E-6491-9C7A-21FA-BB83AB55E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186" b="20443"/>
          <a:stretch/>
        </p:blipFill>
        <p:spPr bwMode="auto">
          <a:xfrm>
            <a:off x="38029" y="2138957"/>
            <a:ext cx="3762517" cy="2938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D3E89B-21BD-A204-9827-DBFED780C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663"/>
          <a:stretch/>
        </p:blipFill>
        <p:spPr bwMode="auto">
          <a:xfrm>
            <a:off x="4149498" y="1620546"/>
            <a:ext cx="7940675" cy="3040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D380ED-219D-C5C2-8E8D-C7B763F29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313"/>
          <a:stretch/>
        </p:blipFill>
        <p:spPr bwMode="auto">
          <a:xfrm>
            <a:off x="4137352" y="4661201"/>
            <a:ext cx="7940675" cy="1212998"/>
          </a:xfrm>
          <a:prstGeom prst="rect">
            <a:avLst/>
          </a:prstGeom>
          <a:noFill/>
          <a:extLst>
            <a:ext uri="{909E8E84-426E-40DD-AFC4-6F175D3DCCD1}">
              <a14:hiddenFill xmlns:a14="http://schemas.microsoft.com/office/drawing/2010/main">
                <a:solidFill>
                  <a:srgbClr val="FFFFFF"/>
                </a:solidFill>
              </a14:hiddenFill>
            </a:ext>
          </a:extLst>
        </p:spPr>
      </p:pic>
      <p:pic>
        <p:nvPicPr>
          <p:cNvPr id="6" name="Imatge 5" descr="Imatge que conté text, captura de pantalla, Font, programari&#10;&#10;Descripció generada automàticament">
            <a:extLst>
              <a:ext uri="{FF2B5EF4-FFF2-40B4-BE49-F238E27FC236}">
                <a16:creationId xmlns:a16="http://schemas.microsoft.com/office/drawing/2014/main" id="{C6B51198-4DAE-1CD4-FB79-3376AF0D8BE6}"/>
              </a:ext>
            </a:extLst>
          </p:cNvPr>
          <p:cNvPicPr>
            <a:picLocks noChangeAspect="1"/>
          </p:cNvPicPr>
          <p:nvPr/>
        </p:nvPicPr>
        <p:blipFill>
          <a:blip r:embed="rId4"/>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224201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B98BB-7B9B-0094-371A-9D7312E4CE38}"/>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0160D38F-A91A-69E1-FF2F-8820DBD0CC7B}"/>
              </a:ext>
            </a:extLst>
          </p:cNvPr>
          <p:cNvSpPr>
            <a:spLocks noGrp="1"/>
          </p:cNvSpPr>
          <p:nvPr>
            <p:ph type="title"/>
          </p:nvPr>
        </p:nvSpPr>
        <p:spPr/>
        <p:txBody>
          <a:bodyPr/>
          <a:lstStyle/>
          <a:p>
            <a:r>
              <a:rPr lang="es-ES" dirty="0"/>
              <a:t>Novel </a:t>
            </a:r>
            <a:r>
              <a:rPr lang="es-ES" dirty="0" err="1"/>
              <a:t>research</a:t>
            </a:r>
            <a:r>
              <a:rPr lang="es-ES" dirty="0"/>
              <a:t> </a:t>
            </a:r>
            <a:r>
              <a:rPr lang="es-ES" dirty="0" err="1"/>
              <a:t>lines</a:t>
            </a:r>
            <a:r>
              <a:rPr lang="es-ES" dirty="0"/>
              <a:t>: </a:t>
            </a:r>
            <a:r>
              <a:rPr lang="es-ES" dirty="0" err="1"/>
              <a:t>DestinationEarth</a:t>
            </a:r>
            <a:endParaRPr lang="en-GB" dirty="0"/>
          </a:p>
        </p:txBody>
      </p:sp>
      <p:pic>
        <p:nvPicPr>
          <p:cNvPr id="5" name="Imatge 4">
            <a:extLst>
              <a:ext uri="{FF2B5EF4-FFF2-40B4-BE49-F238E27FC236}">
                <a16:creationId xmlns:a16="http://schemas.microsoft.com/office/drawing/2014/main" id="{C543DAEA-B2AD-9675-95D8-7DCAF1969EC0}"/>
              </a:ext>
            </a:extLst>
          </p:cNvPr>
          <p:cNvPicPr>
            <a:picLocks noChangeAspect="1"/>
          </p:cNvPicPr>
          <p:nvPr/>
        </p:nvPicPr>
        <p:blipFill>
          <a:blip r:embed="rId2"/>
          <a:srcRect l="33052" t="34884" r="18111" b="20620"/>
          <a:stretch/>
        </p:blipFill>
        <p:spPr>
          <a:xfrm>
            <a:off x="1244009" y="964639"/>
            <a:ext cx="9484242" cy="4860674"/>
          </a:xfrm>
          <a:prstGeom prst="rect">
            <a:avLst/>
          </a:prstGeom>
        </p:spPr>
      </p:pic>
    </p:spTree>
    <p:extLst>
      <p:ext uri="{BB962C8B-B14F-4D97-AF65-F5344CB8AC3E}">
        <p14:creationId xmlns:p14="http://schemas.microsoft.com/office/powerpoint/2010/main" val="2762886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82654-BA8A-01AD-0EED-8BE80993C5A1}"/>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B71E9976-2565-E806-C766-95435CACA864}"/>
              </a:ext>
            </a:extLst>
          </p:cNvPr>
          <p:cNvSpPr>
            <a:spLocks noGrp="1"/>
          </p:cNvSpPr>
          <p:nvPr>
            <p:ph type="title"/>
          </p:nvPr>
        </p:nvSpPr>
        <p:spPr/>
        <p:txBody>
          <a:bodyPr/>
          <a:lstStyle/>
          <a:p>
            <a:r>
              <a:rPr lang="es-ES" dirty="0"/>
              <a:t>Novel </a:t>
            </a:r>
            <a:r>
              <a:rPr lang="es-ES" dirty="0" err="1"/>
              <a:t>research</a:t>
            </a:r>
            <a:r>
              <a:rPr lang="es-ES" dirty="0"/>
              <a:t> </a:t>
            </a:r>
            <a:r>
              <a:rPr lang="es-ES" dirty="0" err="1"/>
              <a:t>lines</a:t>
            </a:r>
            <a:r>
              <a:rPr lang="es-ES" dirty="0"/>
              <a:t>: </a:t>
            </a:r>
            <a:r>
              <a:rPr lang="es-ES" dirty="0" err="1"/>
              <a:t>Economic</a:t>
            </a:r>
            <a:r>
              <a:rPr lang="es-ES" dirty="0"/>
              <a:t> </a:t>
            </a:r>
            <a:r>
              <a:rPr lang="es-ES" dirty="0" err="1"/>
              <a:t>assessment</a:t>
            </a:r>
            <a:endParaRPr lang="en-GB" dirty="0"/>
          </a:p>
        </p:txBody>
      </p:sp>
      <p:sp>
        <p:nvSpPr>
          <p:cNvPr id="4" name="QuadreDeText 3">
            <a:extLst>
              <a:ext uri="{FF2B5EF4-FFF2-40B4-BE49-F238E27FC236}">
                <a16:creationId xmlns:a16="http://schemas.microsoft.com/office/drawing/2014/main" id="{5A501918-BA9D-5E96-348E-5924633F0435}"/>
              </a:ext>
            </a:extLst>
          </p:cNvPr>
          <p:cNvSpPr txBox="1"/>
          <p:nvPr/>
        </p:nvSpPr>
        <p:spPr>
          <a:xfrm>
            <a:off x="295052" y="1057013"/>
            <a:ext cx="11677207" cy="1323439"/>
          </a:xfrm>
          <a:prstGeom prst="rect">
            <a:avLst/>
          </a:prstGeom>
          <a:noFill/>
        </p:spPr>
        <p:txBody>
          <a:bodyPr wrap="square">
            <a:spAutoFit/>
          </a:bodyPr>
          <a:lstStyle/>
          <a:p>
            <a:pPr algn="just"/>
            <a:r>
              <a:rPr lang="en-GB" sz="2000" dirty="0">
                <a:solidFill>
                  <a:srgbClr val="0E4878"/>
                </a:solidFill>
                <a:latin typeface="Quattrocento Sans"/>
              </a:rPr>
              <a:t>Decision tree explaining user choices based on skill scores and probability distribution functions. In step 1, decision-makers look at the skill. In step 2, decision-makers look at the probability distribution of the forecast compared to the climatology of the weather variable of interest and, if this is informative, it can be incorporated into the decision-making either as qualitative or quantitative information in step 3.</a:t>
            </a:r>
          </a:p>
        </p:txBody>
      </p:sp>
      <p:pic>
        <p:nvPicPr>
          <p:cNvPr id="5" name="Imatge 4">
            <a:extLst>
              <a:ext uri="{FF2B5EF4-FFF2-40B4-BE49-F238E27FC236}">
                <a16:creationId xmlns:a16="http://schemas.microsoft.com/office/drawing/2014/main" id="{B5A5B561-6213-FC65-F2C5-B39C2A9CCF88}"/>
              </a:ext>
            </a:extLst>
          </p:cNvPr>
          <p:cNvPicPr>
            <a:picLocks noChangeAspect="1"/>
          </p:cNvPicPr>
          <p:nvPr/>
        </p:nvPicPr>
        <p:blipFill rotWithShape="1">
          <a:blip r:embed="rId2"/>
          <a:srcRect l="40550" t="23486" r="9248" b="14956"/>
          <a:stretch/>
        </p:blipFill>
        <p:spPr>
          <a:xfrm>
            <a:off x="3766539" y="2630491"/>
            <a:ext cx="5757914" cy="3971441"/>
          </a:xfrm>
          <a:prstGeom prst="rect">
            <a:avLst/>
          </a:prstGeom>
        </p:spPr>
      </p:pic>
      <p:pic>
        <p:nvPicPr>
          <p:cNvPr id="3" name="Imatge 2" descr="Imatge que conté text, captura de pantalla, Font, programari&#10;&#10;Descripció generada automàticament">
            <a:extLst>
              <a:ext uri="{FF2B5EF4-FFF2-40B4-BE49-F238E27FC236}">
                <a16:creationId xmlns:a16="http://schemas.microsoft.com/office/drawing/2014/main" id="{46619B5F-9EC1-DC7B-F0CA-57EC05212010}"/>
              </a:ext>
            </a:extLst>
          </p:cNvPr>
          <p:cNvPicPr>
            <a:picLocks noChangeAspect="1"/>
          </p:cNvPicPr>
          <p:nvPr/>
        </p:nvPicPr>
        <p:blipFill>
          <a:blip r:embed="rId3"/>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125856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8">
          <a:extLst>
            <a:ext uri="{FF2B5EF4-FFF2-40B4-BE49-F238E27FC236}">
              <a16:creationId xmlns:a16="http://schemas.microsoft.com/office/drawing/2014/main" id="{1FD31E43-2C4D-2145-AE2E-B785F752962B}"/>
            </a:ext>
          </a:extLst>
        </p:cNvPr>
        <p:cNvGrpSpPr/>
        <p:nvPr/>
      </p:nvGrpSpPr>
      <p:grpSpPr>
        <a:xfrm>
          <a:off x="0" y="0"/>
          <a:ext cx="0" cy="0"/>
          <a:chOff x="0" y="0"/>
          <a:chExt cx="0" cy="0"/>
        </a:xfrm>
      </p:grpSpPr>
      <p:sp>
        <p:nvSpPr>
          <p:cNvPr id="960" name="Google Shape;960;p72">
            <a:extLst>
              <a:ext uri="{FF2B5EF4-FFF2-40B4-BE49-F238E27FC236}">
                <a16:creationId xmlns:a16="http://schemas.microsoft.com/office/drawing/2014/main" id="{30F71D9C-6A36-B0BE-FA4F-F83988C7B480}"/>
              </a:ext>
            </a:extLst>
          </p:cNvPr>
          <p:cNvSpPr txBox="1"/>
          <p:nvPr/>
        </p:nvSpPr>
        <p:spPr>
          <a:xfrm>
            <a:off x="4242374" y="6006852"/>
            <a:ext cx="794962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u="sng" dirty="0">
                <a:solidFill>
                  <a:schemeClr val="hlink"/>
                </a:solidFill>
                <a:latin typeface="Calibri"/>
                <a:ea typeface="Calibri"/>
                <a:cs typeface="Calibri"/>
                <a:sym typeface="Calibri"/>
                <a:hlinkClick r:id="rId3"/>
              </a:rPr>
              <a:t>albert.soret@bsc.es</a:t>
            </a:r>
            <a:r>
              <a:rPr lang="en-GB" sz="3200" dirty="0">
                <a:solidFill>
                  <a:schemeClr val="dk1"/>
                </a:solidFill>
                <a:latin typeface="Calibri"/>
                <a:ea typeface="Calibri"/>
                <a:cs typeface="Calibri"/>
                <a:sym typeface="Calibri"/>
              </a:rPr>
              <a:t>    	</a:t>
            </a:r>
            <a:r>
              <a:rPr lang="en-GB" sz="3200" u="sng" dirty="0">
                <a:solidFill>
                  <a:schemeClr val="hlink"/>
                </a:solidFill>
                <a:latin typeface="Calibri"/>
                <a:ea typeface="Calibri"/>
                <a:cs typeface="Calibri"/>
                <a:sym typeface="Calibri"/>
                <a:hlinkClick r:id="rId4"/>
              </a:rPr>
              <a:t>https://ess.bsc.es/</a:t>
            </a:r>
            <a:r>
              <a:rPr lang="en-GB" sz="32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84;p24">
            <a:extLst>
              <a:ext uri="{FF2B5EF4-FFF2-40B4-BE49-F238E27FC236}">
                <a16:creationId xmlns:a16="http://schemas.microsoft.com/office/drawing/2014/main" id="{4014554C-2E80-3413-19CD-1DE9C2371AD6}"/>
              </a:ext>
            </a:extLst>
          </p:cNvPr>
          <p:cNvSpPr txBox="1">
            <a:spLocks/>
          </p:cNvSpPr>
          <p:nvPr/>
        </p:nvSpPr>
        <p:spPr>
          <a:xfrm>
            <a:off x="-398201" y="329252"/>
            <a:ext cx="4888684" cy="800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890"/>
              </a:buClr>
              <a:buSzPts val="8000"/>
              <a:buFont typeface="Calibri"/>
              <a:buNone/>
              <a:defRPr sz="8000" b="1" i="0" u="none" strike="noStrike" cap="none">
                <a:solidFill>
                  <a:srgbClr val="0048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124484"/>
              </a:buClr>
            </a:pPr>
            <a:r>
              <a:rPr lang="en-US" sz="4000" dirty="0">
                <a:solidFill>
                  <a:schemeClr val="bg1"/>
                </a:solidFill>
              </a:rPr>
              <a:t>Forecast outlooks</a:t>
            </a:r>
          </a:p>
        </p:txBody>
      </p:sp>
      <p:pic>
        <p:nvPicPr>
          <p:cNvPr id="5" name="Imatge 4">
            <a:extLst>
              <a:ext uri="{FF2B5EF4-FFF2-40B4-BE49-F238E27FC236}">
                <a16:creationId xmlns:a16="http://schemas.microsoft.com/office/drawing/2014/main" id="{C4AE4263-5219-BF59-7DFC-81494FF1FEBD}"/>
              </a:ext>
            </a:extLst>
          </p:cNvPr>
          <p:cNvPicPr>
            <a:picLocks noChangeAspect="1"/>
          </p:cNvPicPr>
          <p:nvPr/>
        </p:nvPicPr>
        <p:blipFill>
          <a:blip r:embed="rId5"/>
          <a:stretch>
            <a:fillRect/>
          </a:stretch>
        </p:blipFill>
        <p:spPr>
          <a:xfrm>
            <a:off x="101941" y="1130197"/>
            <a:ext cx="7203467" cy="4735438"/>
          </a:xfrm>
          <a:prstGeom prst="rect">
            <a:avLst/>
          </a:prstGeom>
        </p:spPr>
      </p:pic>
      <p:sp>
        <p:nvSpPr>
          <p:cNvPr id="6" name="Google Shape;959;p72">
            <a:extLst>
              <a:ext uri="{FF2B5EF4-FFF2-40B4-BE49-F238E27FC236}">
                <a16:creationId xmlns:a16="http://schemas.microsoft.com/office/drawing/2014/main" id="{29453CD7-F67C-508E-1C2F-2522C4BA7C22}"/>
              </a:ext>
            </a:extLst>
          </p:cNvPr>
          <p:cNvSpPr txBox="1">
            <a:spLocks noGrp="1"/>
          </p:cNvSpPr>
          <p:nvPr>
            <p:ph type="ctrTitle"/>
          </p:nvPr>
        </p:nvSpPr>
        <p:spPr>
          <a:xfrm>
            <a:off x="7187609" y="2108975"/>
            <a:ext cx="5004391" cy="29988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890"/>
              </a:buClr>
              <a:buSzPts val="8000"/>
              <a:buFont typeface="Calibri"/>
              <a:buNone/>
            </a:pPr>
            <a:r>
              <a:rPr lang="en-US" sz="4800" dirty="0"/>
              <a:t>If you have exciting case studies or see a connection with our research, let’s collaborate—reach out to us!</a:t>
            </a:r>
            <a:endParaRPr sz="4800" dirty="0"/>
          </a:p>
        </p:txBody>
      </p:sp>
    </p:spTree>
    <p:extLst>
      <p:ext uri="{BB962C8B-B14F-4D97-AF65-F5344CB8AC3E}">
        <p14:creationId xmlns:p14="http://schemas.microsoft.com/office/powerpoint/2010/main" val="179597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8">
          <a:extLst>
            <a:ext uri="{FF2B5EF4-FFF2-40B4-BE49-F238E27FC236}">
              <a16:creationId xmlns:a16="http://schemas.microsoft.com/office/drawing/2014/main" id="{1E9717E3-64E2-B47A-32EB-0636077CF4B9}"/>
            </a:ext>
          </a:extLst>
        </p:cNvPr>
        <p:cNvGrpSpPr/>
        <p:nvPr/>
      </p:nvGrpSpPr>
      <p:grpSpPr>
        <a:xfrm>
          <a:off x="0" y="0"/>
          <a:ext cx="0" cy="0"/>
          <a:chOff x="0" y="0"/>
          <a:chExt cx="0" cy="0"/>
        </a:xfrm>
      </p:grpSpPr>
      <p:sp>
        <p:nvSpPr>
          <p:cNvPr id="960" name="Google Shape;960;p72">
            <a:extLst>
              <a:ext uri="{FF2B5EF4-FFF2-40B4-BE49-F238E27FC236}">
                <a16:creationId xmlns:a16="http://schemas.microsoft.com/office/drawing/2014/main" id="{17FCEADE-6122-8C5B-8A0C-829926606AA1}"/>
              </a:ext>
            </a:extLst>
          </p:cNvPr>
          <p:cNvSpPr txBox="1"/>
          <p:nvPr/>
        </p:nvSpPr>
        <p:spPr>
          <a:xfrm>
            <a:off x="4242374" y="6006852"/>
            <a:ext cx="794962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u="sng" dirty="0">
                <a:solidFill>
                  <a:schemeClr val="hlink"/>
                </a:solidFill>
                <a:latin typeface="Calibri"/>
                <a:ea typeface="Calibri"/>
                <a:cs typeface="Calibri"/>
                <a:sym typeface="Calibri"/>
                <a:hlinkClick r:id="rId3"/>
              </a:rPr>
              <a:t>albert.soret@bsc.es</a:t>
            </a:r>
            <a:r>
              <a:rPr lang="en-GB" sz="3200" dirty="0">
                <a:solidFill>
                  <a:schemeClr val="dk1"/>
                </a:solidFill>
                <a:latin typeface="Calibri"/>
                <a:ea typeface="Calibri"/>
                <a:cs typeface="Calibri"/>
                <a:sym typeface="Calibri"/>
              </a:rPr>
              <a:t>    	</a:t>
            </a:r>
            <a:r>
              <a:rPr lang="en-GB" sz="3200" u="sng" dirty="0">
                <a:solidFill>
                  <a:schemeClr val="hlink"/>
                </a:solidFill>
                <a:latin typeface="Calibri"/>
                <a:ea typeface="Calibri"/>
                <a:cs typeface="Calibri"/>
                <a:sym typeface="Calibri"/>
                <a:hlinkClick r:id="rId4"/>
              </a:rPr>
              <a:t>https://ess.bsc.es/</a:t>
            </a:r>
            <a:r>
              <a:rPr lang="en-GB" sz="32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 name="Imatge 1" descr="Imatge que conté text, mapa, diagrama, captura de pantalla&#10;&#10;Descripció generada automàticament">
            <a:extLst>
              <a:ext uri="{FF2B5EF4-FFF2-40B4-BE49-F238E27FC236}">
                <a16:creationId xmlns:a16="http://schemas.microsoft.com/office/drawing/2014/main" id="{83452290-D031-DA51-F7D1-D37F801793CC}"/>
              </a:ext>
            </a:extLst>
          </p:cNvPr>
          <p:cNvPicPr>
            <a:picLocks noChangeAspect="1"/>
          </p:cNvPicPr>
          <p:nvPr/>
        </p:nvPicPr>
        <p:blipFill>
          <a:blip r:embed="rId5"/>
          <a:stretch>
            <a:fillRect/>
          </a:stretch>
        </p:blipFill>
        <p:spPr>
          <a:xfrm>
            <a:off x="0" y="929517"/>
            <a:ext cx="2688000" cy="2520000"/>
          </a:xfrm>
          <a:prstGeom prst="rect">
            <a:avLst/>
          </a:prstGeom>
        </p:spPr>
      </p:pic>
      <p:pic>
        <p:nvPicPr>
          <p:cNvPr id="3" name="Imatge 2" descr="Imatge que conté text, diagrama, captura de pantalla, nombre&#10;&#10;Descripció generada automàticament">
            <a:extLst>
              <a:ext uri="{FF2B5EF4-FFF2-40B4-BE49-F238E27FC236}">
                <a16:creationId xmlns:a16="http://schemas.microsoft.com/office/drawing/2014/main" id="{D8AFEB3F-B170-09B0-34E0-B1A9C490C467}"/>
              </a:ext>
            </a:extLst>
          </p:cNvPr>
          <p:cNvPicPr>
            <a:picLocks noChangeAspect="1"/>
          </p:cNvPicPr>
          <p:nvPr/>
        </p:nvPicPr>
        <p:blipFill>
          <a:blip r:embed="rId6"/>
          <a:stretch>
            <a:fillRect/>
          </a:stretch>
        </p:blipFill>
        <p:spPr>
          <a:xfrm>
            <a:off x="3123120" y="929517"/>
            <a:ext cx="2688000" cy="2520000"/>
          </a:xfrm>
          <a:prstGeom prst="rect">
            <a:avLst/>
          </a:prstGeom>
        </p:spPr>
      </p:pic>
      <p:pic>
        <p:nvPicPr>
          <p:cNvPr id="6" name="Imatge 5" descr="Imatge que conté text, línia, punt, diagrama&#10;&#10;Descripció generada automàticament">
            <a:extLst>
              <a:ext uri="{FF2B5EF4-FFF2-40B4-BE49-F238E27FC236}">
                <a16:creationId xmlns:a16="http://schemas.microsoft.com/office/drawing/2014/main" id="{C6F8FBAC-11A8-69CC-020C-939D963F7F91}"/>
              </a:ext>
            </a:extLst>
          </p:cNvPr>
          <p:cNvPicPr>
            <a:picLocks noChangeAspect="1"/>
          </p:cNvPicPr>
          <p:nvPr/>
        </p:nvPicPr>
        <p:blipFill>
          <a:blip r:embed="rId7"/>
          <a:stretch>
            <a:fillRect/>
          </a:stretch>
        </p:blipFill>
        <p:spPr>
          <a:xfrm>
            <a:off x="6380881" y="929517"/>
            <a:ext cx="2688000" cy="2520000"/>
          </a:xfrm>
          <a:prstGeom prst="rect">
            <a:avLst/>
          </a:prstGeom>
        </p:spPr>
      </p:pic>
      <p:pic>
        <p:nvPicPr>
          <p:cNvPr id="7" name="Imatge 6" descr="Imatge que conté text, diagrama, captura de pantalla, mapa&#10;&#10;Descripció generada automàticament">
            <a:extLst>
              <a:ext uri="{FF2B5EF4-FFF2-40B4-BE49-F238E27FC236}">
                <a16:creationId xmlns:a16="http://schemas.microsoft.com/office/drawing/2014/main" id="{CDB176EC-A261-3D45-586E-D4D533705EE2}"/>
              </a:ext>
            </a:extLst>
          </p:cNvPr>
          <p:cNvPicPr>
            <a:picLocks noChangeAspect="1"/>
          </p:cNvPicPr>
          <p:nvPr/>
        </p:nvPicPr>
        <p:blipFill>
          <a:blip r:embed="rId8"/>
          <a:stretch>
            <a:fillRect/>
          </a:stretch>
        </p:blipFill>
        <p:spPr>
          <a:xfrm>
            <a:off x="9504000" y="929517"/>
            <a:ext cx="2688000" cy="2520000"/>
          </a:xfrm>
          <a:prstGeom prst="rect">
            <a:avLst/>
          </a:prstGeom>
        </p:spPr>
      </p:pic>
      <p:pic>
        <p:nvPicPr>
          <p:cNvPr id="8" name="Imatge 7" descr="Imatge que conté text, diagrama, captura de pantalla, mapa&#10;&#10;Descripció generada automàticament">
            <a:extLst>
              <a:ext uri="{FF2B5EF4-FFF2-40B4-BE49-F238E27FC236}">
                <a16:creationId xmlns:a16="http://schemas.microsoft.com/office/drawing/2014/main" id="{38B278A5-20B3-3FE6-C6B9-ED76B0C61479}"/>
              </a:ext>
            </a:extLst>
          </p:cNvPr>
          <p:cNvPicPr>
            <a:picLocks noChangeAspect="1"/>
          </p:cNvPicPr>
          <p:nvPr/>
        </p:nvPicPr>
        <p:blipFill>
          <a:blip r:embed="rId9"/>
          <a:stretch>
            <a:fillRect/>
          </a:stretch>
        </p:blipFill>
        <p:spPr>
          <a:xfrm>
            <a:off x="4595520" y="3608823"/>
            <a:ext cx="3080000" cy="2520000"/>
          </a:xfrm>
          <a:prstGeom prst="rect">
            <a:avLst/>
          </a:prstGeom>
        </p:spPr>
      </p:pic>
      <p:pic>
        <p:nvPicPr>
          <p:cNvPr id="9" name="Imatge 8" descr="Imatge que conté text, diagrama, mapa, captura de pantalla&#10;&#10;Descripció generada automàticament">
            <a:extLst>
              <a:ext uri="{FF2B5EF4-FFF2-40B4-BE49-F238E27FC236}">
                <a16:creationId xmlns:a16="http://schemas.microsoft.com/office/drawing/2014/main" id="{A55247B3-FF4A-D732-747D-A3EF89C8E5E4}"/>
              </a:ext>
            </a:extLst>
          </p:cNvPr>
          <p:cNvPicPr>
            <a:picLocks noChangeAspect="1"/>
          </p:cNvPicPr>
          <p:nvPr/>
        </p:nvPicPr>
        <p:blipFill>
          <a:blip r:embed="rId10"/>
          <a:stretch>
            <a:fillRect/>
          </a:stretch>
        </p:blipFill>
        <p:spPr>
          <a:xfrm>
            <a:off x="8470235" y="3608823"/>
            <a:ext cx="3080000" cy="2520000"/>
          </a:xfrm>
          <a:prstGeom prst="rect">
            <a:avLst/>
          </a:prstGeom>
        </p:spPr>
      </p:pic>
      <p:pic>
        <p:nvPicPr>
          <p:cNvPr id="10" name="Imatge 9" descr="Imatge que conté text, captura de pantalla, Rectangle, disseny&#10;&#10;Descripció generada automàticament">
            <a:extLst>
              <a:ext uri="{FF2B5EF4-FFF2-40B4-BE49-F238E27FC236}">
                <a16:creationId xmlns:a16="http://schemas.microsoft.com/office/drawing/2014/main" id="{B2330193-6F5F-EF1A-DA18-3979B3E91D75}"/>
              </a:ext>
            </a:extLst>
          </p:cNvPr>
          <p:cNvPicPr>
            <a:picLocks noChangeAspect="1"/>
          </p:cNvPicPr>
          <p:nvPr/>
        </p:nvPicPr>
        <p:blipFill>
          <a:blip r:embed="rId11"/>
          <a:stretch>
            <a:fillRect/>
          </a:stretch>
        </p:blipFill>
        <p:spPr>
          <a:xfrm>
            <a:off x="720806" y="3608823"/>
            <a:ext cx="3080000" cy="2520000"/>
          </a:xfrm>
          <a:prstGeom prst="rect">
            <a:avLst/>
          </a:prstGeom>
        </p:spPr>
      </p:pic>
      <p:sp>
        <p:nvSpPr>
          <p:cNvPr id="11" name="Google Shape;184;p24">
            <a:extLst>
              <a:ext uri="{FF2B5EF4-FFF2-40B4-BE49-F238E27FC236}">
                <a16:creationId xmlns:a16="http://schemas.microsoft.com/office/drawing/2014/main" id="{DF07B20B-F551-0418-92F9-5821DA10C816}"/>
              </a:ext>
            </a:extLst>
          </p:cNvPr>
          <p:cNvSpPr txBox="1">
            <a:spLocks/>
          </p:cNvSpPr>
          <p:nvPr/>
        </p:nvSpPr>
        <p:spPr>
          <a:xfrm>
            <a:off x="-398201" y="329252"/>
            <a:ext cx="4888684" cy="800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4890"/>
              </a:buClr>
              <a:buSzPts val="8000"/>
              <a:buFont typeface="Calibri"/>
              <a:buNone/>
              <a:defRPr sz="8000" b="1" i="0" u="none" strike="noStrike" cap="none">
                <a:solidFill>
                  <a:srgbClr val="00489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124484"/>
              </a:buClr>
            </a:pPr>
            <a:r>
              <a:rPr lang="en-US" sz="4000" dirty="0">
                <a:solidFill>
                  <a:schemeClr val="bg1"/>
                </a:solidFill>
              </a:rPr>
              <a:t>Forecast outlooks</a:t>
            </a:r>
          </a:p>
        </p:txBody>
      </p:sp>
    </p:spTree>
    <p:extLst>
      <p:ext uri="{BB962C8B-B14F-4D97-AF65-F5344CB8AC3E}">
        <p14:creationId xmlns:p14="http://schemas.microsoft.com/office/powerpoint/2010/main" val="541322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9"/>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24484"/>
              </a:buClr>
              <a:buSzPts val="4000"/>
              <a:buFont typeface="Calibri"/>
              <a:buNone/>
            </a:pPr>
            <a:r>
              <a:rPr lang="en-GB" dirty="0"/>
              <a:t>Introduction. Motivation</a:t>
            </a:r>
            <a:endParaRPr dirty="0"/>
          </a:p>
        </p:txBody>
      </p:sp>
      <p:pic>
        <p:nvPicPr>
          <p:cNvPr id="4" name="Imatge 3" descr="Imatge que conté text, captura de pantalla, Font, programari&#10;&#10;Descripció generada automàticament">
            <a:extLst>
              <a:ext uri="{FF2B5EF4-FFF2-40B4-BE49-F238E27FC236}">
                <a16:creationId xmlns:a16="http://schemas.microsoft.com/office/drawing/2014/main" id="{94EAC9F6-D7EA-50A7-33EA-B15E090B92BC}"/>
              </a:ext>
            </a:extLst>
          </p:cNvPr>
          <p:cNvPicPr>
            <a:picLocks noChangeAspect="1"/>
          </p:cNvPicPr>
          <p:nvPr/>
        </p:nvPicPr>
        <p:blipFill>
          <a:blip r:embed="rId3"/>
          <a:srcRect t="43565" b="36589"/>
          <a:stretch/>
        </p:blipFill>
        <p:spPr>
          <a:xfrm>
            <a:off x="10242696" y="5978881"/>
            <a:ext cx="1853611" cy="817441"/>
          </a:xfrm>
          <a:prstGeom prst="rect">
            <a:avLst/>
          </a:prstGeom>
        </p:spPr>
      </p:pic>
      <p:sp>
        <p:nvSpPr>
          <p:cNvPr id="5" name="Rectangle 2">
            <a:extLst>
              <a:ext uri="{FF2B5EF4-FFF2-40B4-BE49-F238E27FC236}">
                <a16:creationId xmlns:a16="http://schemas.microsoft.com/office/drawing/2014/main" id="{6FF9EDD7-7CA6-7448-7491-E6570F61756F}"/>
              </a:ext>
            </a:extLst>
          </p:cNvPr>
          <p:cNvSpPr/>
          <p:nvPr/>
        </p:nvSpPr>
        <p:spPr>
          <a:xfrm>
            <a:off x="2013820" y="5347264"/>
            <a:ext cx="8789437" cy="584775"/>
          </a:xfrm>
          <a:prstGeom prst="rect">
            <a:avLst/>
          </a:prstGeom>
        </p:spPr>
        <p:txBody>
          <a:bodyPr wrap="square">
            <a:spAutoFit/>
          </a:bodyPr>
          <a:lstStyle/>
          <a:p>
            <a:pPr>
              <a:defRPr/>
            </a:pPr>
            <a:r>
              <a:rPr lang="en-US" altLang="en-US" sz="1600" dirty="0">
                <a:solidFill>
                  <a:srgbClr val="7F7F7F"/>
                </a:solidFill>
                <a:ea typeface="ＭＳ Ｐゴシック" pitchFamily="34" charset="-128"/>
                <a:cs typeface="ＭＳ Ｐゴシック" charset="0"/>
              </a:rPr>
              <a:t>Annual variability (percentage deviation from the average) of onshore wind resources in the 26 climate years for the considered regions. Source: JRC, 2020</a:t>
            </a:r>
          </a:p>
        </p:txBody>
      </p:sp>
      <p:pic>
        <p:nvPicPr>
          <p:cNvPr id="6" name="Picture 4">
            <a:extLst>
              <a:ext uri="{FF2B5EF4-FFF2-40B4-BE49-F238E27FC236}">
                <a16:creationId xmlns:a16="http://schemas.microsoft.com/office/drawing/2014/main" id="{678FC9EA-2E84-DB4B-699F-D8B9A67BC4CF}"/>
              </a:ext>
            </a:extLst>
          </p:cNvPr>
          <p:cNvPicPr>
            <a:picLocks noChangeAspect="1"/>
          </p:cNvPicPr>
          <p:nvPr/>
        </p:nvPicPr>
        <p:blipFill>
          <a:blip r:embed="rId4"/>
          <a:stretch>
            <a:fillRect/>
          </a:stretch>
        </p:blipFill>
        <p:spPr>
          <a:xfrm>
            <a:off x="563562" y="918019"/>
            <a:ext cx="11064875" cy="43208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50684CB9-4E4E-DA95-596A-3D4EAC40BD9F}"/>
            </a:ext>
          </a:extLst>
        </p:cNvPr>
        <p:cNvGrpSpPr/>
        <p:nvPr/>
      </p:nvGrpSpPr>
      <p:grpSpPr>
        <a:xfrm>
          <a:off x="0" y="0"/>
          <a:ext cx="0" cy="0"/>
          <a:chOff x="0" y="0"/>
          <a:chExt cx="0" cy="0"/>
        </a:xfrm>
      </p:grpSpPr>
      <p:sp>
        <p:nvSpPr>
          <p:cNvPr id="96" name="Google Shape;96;p19">
            <a:extLst>
              <a:ext uri="{FF2B5EF4-FFF2-40B4-BE49-F238E27FC236}">
                <a16:creationId xmlns:a16="http://schemas.microsoft.com/office/drawing/2014/main" id="{171BF664-F5CB-1569-30C2-84C122B42E0A}"/>
              </a:ext>
            </a:extLst>
          </p:cNvPr>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24484"/>
              </a:buClr>
              <a:buSzPts val="4000"/>
              <a:buFont typeface="Calibri"/>
              <a:buNone/>
            </a:pPr>
            <a:r>
              <a:rPr lang="en-GB" dirty="0"/>
              <a:t>Introduction. Motivation</a:t>
            </a:r>
            <a:endParaRPr dirty="0"/>
          </a:p>
        </p:txBody>
      </p:sp>
      <p:pic>
        <p:nvPicPr>
          <p:cNvPr id="2" name="Imatge 1" descr="Imatge que conté text, captura de pantalla, Font, programari&#10;&#10;Descripció generada automàticament">
            <a:extLst>
              <a:ext uri="{FF2B5EF4-FFF2-40B4-BE49-F238E27FC236}">
                <a16:creationId xmlns:a16="http://schemas.microsoft.com/office/drawing/2014/main" id="{EB81B500-CD11-3F84-2E3B-8936B87E771E}"/>
              </a:ext>
            </a:extLst>
          </p:cNvPr>
          <p:cNvPicPr>
            <a:picLocks noChangeAspect="1"/>
          </p:cNvPicPr>
          <p:nvPr/>
        </p:nvPicPr>
        <p:blipFill>
          <a:blip r:embed="rId3"/>
          <a:srcRect t="43565" b="36589"/>
          <a:stretch/>
        </p:blipFill>
        <p:spPr>
          <a:xfrm>
            <a:off x="10242696" y="5978881"/>
            <a:ext cx="1853611" cy="817441"/>
          </a:xfrm>
          <a:prstGeom prst="rect">
            <a:avLst/>
          </a:prstGeom>
        </p:spPr>
      </p:pic>
      <p:pic>
        <p:nvPicPr>
          <p:cNvPr id="5" name="image8.png" descr="Mapa&#10;&#10;Descripción generada automáticamente">
            <a:extLst>
              <a:ext uri="{FF2B5EF4-FFF2-40B4-BE49-F238E27FC236}">
                <a16:creationId xmlns:a16="http://schemas.microsoft.com/office/drawing/2014/main" id="{5CC2E4D6-FE11-C66D-2457-8DE75B82D02D}"/>
              </a:ext>
            </a:extLst>
          </p:cNvPr>
          <p:cNvPicPr/>
          <p:nvPr/>
        </p:nvPicPr>
        <p:blipFill>
          <a:blip r:embed="rId4"/>
          <a:srcRect l="16739" t="22465" r="9779" b="2464"/>
          <a:stretch>
            <a:fillRect/>
          </a:stretch>
        </p:blipFill>
        <p:spPr>
          <a:xfrm>
            <a:off x="4412512" y="829340"/>
            <a:ext cx="5682482" cy="5772592"/>
          </a:xfrm>
          <a:prstGeom prst="rect">
            <a:avLst/>
          </a:prstGeom>
          <a:ln/>
        </p:spPr>
      </p:pic>
      <p:sp>
        <p:nvSpPr>
          <p:cNvPr id="7" name="QuadreDeText 6">
            <a:extLst>
              <a:ext uri="{FF2B5EF4-FFF2-40B4-BE49-F238E27FC236}">
                <a16:creationId xmlns:a16="http://schemas.microsoft.com/office/drawing/2014/main" id="{0CD503C0-9F73-ED2E-6C66-2FF3E3358090}"/>
              </a:ext>
            </a:extLst>
          </p:cNvPr>
          <p:cNvSpPr txBox="1"/>
          <p:nvPr/>
        </p:nvSpPr>
        <p:spPr>
          <a:xfrm>
            <a:off x="306840" y="3915586"/>
            <a:ext cx="3957970" cy="1815882"/>
          </a:xfrm>
          <a:prstGeom prst="rect">
            <a:avLst/>
          </a:prstGeom>
          <a:noFill/>
        </p:spPr>
        <p:txBody>
          <a:bodyPr wrap="square">
            <a:spAutoFit/>
          </a:bodyPr>
          <a:lstStyle/>
          <a:p>
            <a:r>
              <a:rPr lang="en-GB" sz="1600" dirty="0">
                <a:solidFill>
                  <a:srgbClr val="7F7F7F"/>
                </a:solidFill>
                <a:ea typeface="ＭＳ Ｐゴシック" pitchFamily="34" charset="-128"/>
              </a:rPr>
              <a:t>The day ahead prices for 16/12/2021. Large differences across the continent, with a core region of around €420. UK prices are the highest in Europe due to low wind energy production, while Iberian system prices are the lowest due to high wind resources (source: </a:t>
            </a:r>
            <a:r>
              <a:rPr lang="en-GB" sz="1600" dirty="0" err="1">
                <a:solidFill>
                  <a:srgbClr val="7F7F7F"/>
                </a:solidFill>
                <a:ea typeface="ＭＳ Ｐゴシック" pitchFamily="34" charset="-128"/>
              </a:rPr>
              <a:t>EnAppSys</a:t>
            </a:r>
            <a:r>
              <a:rPr lang="en-GB" sz="1600" dirty="0">
                <a:solidFill>
                  <a:srgbClr val="7F7F7F"/>
                </a:solidFill>
                <a:ea typeface="ＭＳ Ｐゴシック" pitchFamily="34" charset="-128"/>
              </a:rPr>
              <a:t>).</a:t>
            </a:r>
          </a:p>
        </p:txBody>
      </p:sp>
    </p:spTree>
    <p:extLst>
      <p:ext uri="{BB962C8B-B14F-4D97-AF65-F5344CB8AC3E}">
        <p14:creationId xmlns:p14="http://schemas.microsoft.com/office/powerpoint/2010/main" val="61473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0DFF744D-ED6A-4F1C-AF00-DB2199D8BEDB}"/>
            </a:ext>
          </a:extLst>
        </p:cNvPr>
        <p:cNvGrpSpPr/>
        <p:nvPr/>
      </p:nvGrpSpPr>
      <p:grpSpPr>
        <a:xfrm>
          <a:off x="0" y="0"/>
          <a:ext cx="0" cy="0"/>
          <a:chOff x="0" y="0"/>
          <a:chExt cx="0" cy="0"/>
        </a:xfrm>
      </p:grpSpPr>
      <p:sp>
        <p:nvSpPr>
          <p:cNvPr id="96" name="Google Shape;96;p19">
            <a:extLst>
              <a:ext uri="{FF2B5EF4-FFF2-40B4-BE49-F238E27FC236}">
                <a16:creationId xmlns:a16="http://schemas.microsoft.com/office/drawing/2014/main" id="{AAB878F6-A5B7-E605-F575-0CEE2D1785F9}"/>
              </a:ext>
            </a:extLst>
          </p:cNvPr>
          <p:cNvSpPr txBox="1">
            <a:spLocks noGrp="1"/>
          </p:cNvSpPr>
          <p:nvPr>
            <p:ph type="title"/>
          </p:nvPr>
        </p:nvSpPr>
        <p:spPr>
          <a:xfrm>
            <a:off x="0" y="256068"/>
            <a:ext cx="12192000" cy="80094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24484"/>
              </a:buClr>
              <a:buSzPts val="4000"/>
              <a:buFont typeface="Calibri"/>
              <a:buNone/>
            </a:pPr>
            <a:r>
              <a:rPr lang="en-GB" dirty="0" err="1"/>
              <a:t>Aplications</a:t>
            </a:r>
            <a:endParaRPr dirty="0"/>
          </a:p>
        </p:txBody>
      </p:sp>
      <p:pic>
        <p:nvPicPr>
          <p:cNvPr id="4" name="Imatge 3" descr="Imatge que conté text, captura de pantalla, Font, programari&#10;&#10;Descripció generada automàticament">
            <a:extLst>
              <a:ext uri="{FF2B5EF4-FFF2-40B4-BE49-F238E27FC236}">
                <a16:creationId xmlns:a16="http://schemas.microsoft.com/office/drawing/2014/main" id="{65B77E70-251F-B778-FC3E-3691384E6E5A}"/>
              </a:ext>
            </a:extLst>
          </p:cNvPr>
          <p:cNvPicPr>
            <a:picLocks noChangeAspect="1"/>
          </p:cNvPicPr>
          <p:nvPr/>
        </p:nvPicPr>
        <p:blipFill>
          <a:blip r:embed="rId3"/>
          <a:srcRect t="43565" b="36589"/>
          <a:stretch/>
        </p:blipFill>
        <p:spPr>
          <a:xfrm>
            <a:off x="5071730" y="5741583"/>
            <a:ext cx="2356884" cy="1039384"/>
          </a:xfrm>
          <a:prstGeom prst="rect">
            <a:avLst/>
          </a:prstGeom>
        </p:spPr>
      </p:pic>
      <p:pic>
        <p:nvPicPr>
          <p:cNvPr id="8" name="Imatge 7">
            <a:extLst>
              <a:ext uri="{FF2B5EF4-FFF2-40B4-BE49-F238E27FC236}">
                <a16:creationId xmlns:a16="http://schemas.microsoft.com/office/drawing/2014/main" id="{8014DDFA-8219-62EA-E366-D7B671F8F37B}"/>
              </a:ext>
            </a:extLst>
          </p:cNvPr>
          <p:cNvPicPr>
            <a:picLocks noChangeAspect="1"/>
          </p:cNvPicPr>
          <p:nvPr/>
        </p:nvPicPr>
        <p:blipFill>
          <a:blip r:embed="rId4"/>
          <a:srcRect l="10639" t="26047" r="3460" b="20930"/>
          <a:stretch/>
        </p:blipFill>
        <p:spPr>
          <a:xfrm>
            <a:off x="74427" y="1361723"/>
            <a:ext cx="12063285" cy="4188471"/>
          </a:xfrm>
          <a:prstGeom prst="rect">
            <a:avLst/>
          </a:prstGeom>
        </p:spPr>
      </p:pic>
      <p:sp>
        <p:nvSpPr>
          <p:cNvPr id="2" name="Rectangle 1">
            <a:extLst>
              <a:ext uri="{FF2B5EF4-FFF2-40B4-BE49-F238E27FC236}">
                <a16:creationId xmlns:a16="http://schemas.microsoft.com/office/drawing/2014/main" id="{DED45377-DE99-E402-47A7-C44312FEAD36}"/>
              </a:ext>
            </a:extLst>
          </p:cNvPr>
          <p:cNvSpPr/>
          <p:nvPr/>
        </p:nvSpPr>
        <p:spPr>
          <a:xfrm>
            <a:off x="5071730" y="1148316"/>
            <a:ext cx="7065982" cy="455073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261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FFE77E7-6C82-3167-3BA6-FF1BFDC3640A}"/>
              </a:ext>
            </a:extLst>
          </p:cNvPr>
          <p:cNvSpPr>
            <a:spLocks noGrp="1"/>
          </p:cNvSpPr>
          <p:nvPr>
            <p:ph type="title"/>
          </p:nvPr>
        </p:nvSpPr>
        <p:spPr/>
        <p:txBody>
          <a:bodyPr/>
          <a:lstStyle/>
          <a:p>
            <a:r>
              <a:rPr lang="en-US" sz="4000" b="1" i="0" u="none" strike="noStrike" cap="none" dirty="0">
                <a:solidFill>
                  <a:srgbClr val="144173"/>
                </a:solidFill>
                <a:latin typeface="Quattrocento Sans"/>
                <a:ea typeface="Quattrocento Sans"/>
                <a:cs typeface="Quattrocento Sans"/>
                <a:sym typeface="Quattrocento Sans"/>
              </a:rPr>
              <a:t>Heat wave and wind drought in Spain. Sep 2016</a:t>
            </a:r>
            <a:br>
              <a:rPr lang="en-US" sz="4000" b="0" i="0" u="none" strike="noStrike" cap="none" dirty="0">
                <a:solidFill>
                  <a:srgbClr val="000000"/>
                </a:solidFill>
                <a:latin typeface="Calibri"/>
                <a:ea typeface="Calibri"/>
                <a:cs typeface="Calibri"/>
                <a:sym typeface="Calibri"/>
              </a:rPr>
            </a:br>
            <a:endParaRPr lang="en-GB" dirty="0"/>
          </a:p>
        </p:txBody>
      </p:sp>
      <p:pic>
        <p:nvPicPr>
          <p:cNvPr id="5" name="Google Shape;677;p130">
            <a:extLst>
              <a:ext uri="{FF2B5EF4-FFF2-40B4-BE49-F238E27FC236}">
                <a16:creationId xmlns:a16="http://schemas.microsoft.com/office/drawing/2014/main" id="{92D3DB5C-81AF-137E-446A-E6FE1D7CFD6C}"/>
              </a:ext>
            </a:extLst>
          </p:cNvPr>
          <p:cNvPicPr preferRelativeResize="0"/>
          <p:nvPr/>
        </p:nvPicPr>
        <p:blipFill rotWithShape="1">
          <a:blip r:embed="rId2">
            <a:alphaModFix/>
          </a:blip>
          <a:srcRect t="7209"/>
          <a:stretch/>
        </p:blipFill>
        <p:spPr>
          <a:xfrm>
            <a:off x="7029653" y="3456515"/>
            <a:ext cx="3395322" cy="2563775"/>
          </a:xfrm>
          <a:prstGeom prst="rect">
            <a:avLst/>
          </a:prstGeom>
          <a:noFill/>
          <a:ln>
            <a:noFill/>
          </a:ln>
        </p:spPr>
      </p:pic>
      <p:sp>
        <p:nvSpPr>
          <p:cNvPr id="7" name="Google Shape;679;p130">
            <a:extLst>
              <a:ext uri="{FF2B5EF4-FFF2-40B4-BE49-F238E27FC236}">
                <a16:creationId xmlns:a16="http://schemas.microsoft.com/office/drawing/2014/main" id="{06B1D30F-D946-DDB0-9A55-C363354036D0}"/>
              </a:ext>
            </a:extLst>
          </p:cNvPr>
          <p:cNvSpPr/>
          <p:nvPr/>
        </p:nvSpPr>
        <p:spPr>
          <a:xfrm>
            <a:off x="2749956" y="6243275"/>
            <a:ext cx="5733600" cy="516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Surface wind and temperature anomalies for the week 30/08/2016-5/09/2016. ERA-Interim with respect to climatology (1981-2017)</a:t>
            </a:r>
            <a:endParaRPr sz="1400" b="0" i="0" u="none" strike="noStrike" cap="none">
              <a:latin typeface="Arial"/>
              <a:ea typeface="Arial"/>
              <a:cs typeface="Arial"/>
              <a:sym typeface="Arial"/>
            </a:endParaRPr>
          </a:p>
        </p:txBody>
      </p:sp>
      <p:grpSp>
        <p:nvGrpSpPr>
          <p:cNvPr id="8" name="Google Shape;680;p130">
            <a:extLst>
              <a:ext uri="{FF2B5EF4-FFF2-40B4-BE49-F238E27FC236}">
                <a16:creationId xmlns:a16="http://schemas.microsoft.com/office/drawing/2014/main" id="{CA6E8B7B-791E-F9F9-DE15-6572247AFEEA}"/>
              </a:ext>
            </a:extLst>
          </p:cNvPr>
          <p:cNvGrpSpPr/>
          <p:nvPr/>
        </p:nvGrpSpPr>
        <p:grpSpPr>
          <a:xfrm>
            <a:off x="2126853" y="1307867"/>
            <a:ext cx="4929016" cy="5011603"/>
            <a:chOff x="381325" y="2528975"/>
            <a:chExt cx="4016801" cy="4019250"/>
          </a:xfrm>
        </p:grpSpPr>
        <p:pic>
          <p:nvPicPr>
            <p:cNvPr id="9" name="Google Shape;681;p130">
              <a:extLst>
                <a:ext uri="{FF2B5EF4-FFF2-40B4-BE49-F238E27FC236}">
                  <a16:creationId xmlns:a16="http://schemas.microsoft.com/office/drawing/2014/main" id="{47938350-0027-065D-F492-93A7A170CB8B}"/>
                </a:ext>
              </a:extLst>
            </p:cNvPr>
            <p:cNvPicPr preferRelativeResize="0"/>
            <p:nvPr/>
          </p:nvPicPr>
          <p:blipFill rotWithShape="1">
            <a:blip r:embed="rId3">
              <a:alphaModFix/>
            </a:blip>
            <a:srcRect t="7183"/>
            <a:stretch/>
          </p:blipFill>
          <p:spPr>
            <a:xfrm>
              <a:off x="381325" y="4417949"/>
              <a:ext cx="4016801" cy="2130275"/>
            </a:xfrm>
            <a:prstGeom prst="rect">
              <a:avLst/>
            </a:prstGeom>
            <a:noFill/>
            <a:ln>
              <a:noFill/>
            </a:ln>
          </p:spPr>
        </p:pic>
        <p:pic>
          <p:nvPicPr>
            <p:cNvPr id="10" name="Google Shape;682;p130">
              <a:extLst>
                <a:ext uri="{FF2B5EF4-FFF2-40B4-BE49-F238E27FC236}">
                  <a16:creationId xmlns:a16="http://schemas.microsoft.com/office/drawing/2014/main" id="{9F1165B3-61F4-A2A6-5061-E2CB7C7F1359}"/>
                </a:ext>
              </a:extLst>
            </p:cNvPr>
            <p:cNvPicPr preferRelativeResize="0"/>
            <p:nvPr/>
          </p:nvPicPr>
          <p:blipFill rotWithShape="1">
            <a:blip r:embed="rId4">
              <a:alphaModFix/>
            </a:blip>
            <a:srcRect r="25400" b="17614"/>
            <a:stretch/>
          </p:blipFill>
          <p:spPr>
            <a:xfrm>
              <a:off x="418125" y="2528975"/>
              <a:ext cx="2965976" cy="1871575"/>
            </a:xfrm>
            <a:prstGeom prst="rect">
              <a:avLst/>
            </a:prstGeom>
            <a:noFill/>
            <a:ln>
              <a:noFill/>
            </a:ln>
          </p:spPr>
        </p:pic>
        <p:sp>
          <p:nvSpPr>
            <p:cNvPr id="11" name="Google Shape;683;p130">
              <a:extLst>
                <a:ext uri="{FF2B5EF4-FFF2-40B4-BE49-F238E27FC236}">
                  <a16:creationId xmlns:a16="http://schemas.microsoft.com/office/drawing/2014/main" id="{751F2583-BA2F-4F10-F502-098C3A10702E}"/>
                </a:ext>
              </a:extLst>
            </p:cNvPr>
            <p:cNvSpPr/>
            <p:nvPr/>
          </p:nvSpPr>
          <p:spPr>
            <a:xfrm flipH="1">
              <a:off x="1485825" y="2752725"/>
              <a:ext cx="200100" cy="3362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684;p130">
            <a:extLst>
              <a:ext uri="{FF2B5EF4-FFF2-40B4-BE49-F238E27FC236}">
                <a16:creationId xmlns:a16="http://schemas.microsoft.com/office/drawing/2014/main" id="{D39BA117-FBC2-632B-DFC0-B0EA4CE1EB5C}"/>
              </a:ext>
            </a:extLst>
          </p:cNvPr>
          <p:cNvSpPr txBox="1"/>
          <p:nvPr/>
        </p:nvSpPr>
        <p:spPr>
          <a:xfrm>
            <a:off x="6972647" y="937814"/>
            <a:ext cx="3885600" cy="2397900"/>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 sz="2000" dirty="0">
                <a:solidFill>
                  <a:srgbClr val="0E4878"/>
                </a:solidFill>
                <a:latin typeface="Quattrocento Sans"/>
                <a:ea typeface="Quattrocento Sans"/>
                <a:cs typeface="Quattrocento Sans"/>
                <a:sym typeface="Quattrocento Sans"/>
              </a:rPr>
              <a:t>A heat wave and wind drought over Iberian Peninsula created a combination of:</a:t>
            </a:r>
            <a:endParaRPr sz="2000" dirty="0">
              <a:solidFill>
                <a:srgbClr val="0E4878"/>
              </a:solidFill>
              <a:latin typeface="Quattrocento Sans"/>
              <a:ea typeface="Quattrocento Sans"/>
              <a:cs typeface="Quattrocento Sans"/>
              <a:sym typeface="Quattrocento Sans"/>
            </a:endParaRPr>
          </a:p>
          <a:p>
            <a:pPr marL="457200" lvl="0" indent="-355600" algn="just" rtl="0">
              <a:lnSpc>
                <a:spcPct val="90000"/>
              </a:lnSpc>
              <a:spcBef>
                <a:spcPts val="0"/>
              </a:spcBef>
              <a:spcAft>
                <a:spcPts val="0"/>
              </a:spcAft>
              <a:buClr>
                <a:srgbClr val="F9C327"/>
              </a:buClr>
              <a:buSzPts val="2000"/>
              <a:buFont typeface="Noto Sans Symbols"/>
              <a:buChar char="▶"/>
            </a:pPr>
            <a:r>
              <a:rPr lang="en" sz="2000" dirty="0">
                <a:solidFill>
                  <a:srgbClr val="0E4878"/>
                </a:solidFill>
                <a:latin typeface="Quattrocento Sans"/>
                <a:ea typeface="Quattrocento Sans"/>
                <a:cs typeface="Quattrocento Sans"/>
                <a:sym typeface="Quattrocento Sans"/>
              </a:rPr>
              <a:t>large increase in electricity demand </a:t>
            </a:r>
            <a:endParaRPr sz="2000" dirty="0">
              <a:solidFill>
                <a:srgbClr val="0E4878"/>
              </a:solidFill>
              <a:latin typeface="Quattrocento Sans"/>
              <a:ea typeface="Quattrocento Sans"/>
              <a:cs typeface="Quattrocento Sans"/>
              <a:sym typeface="Quattrocento Sans"/>
            </a:endParaRPr>
          </a:p>
          <a:p>
            <a:pPr marL="457200" lvl="0" indent="-355600" algn="just" rtl="0">
              <a:lnSpc>
                <a:spcPct val="90000"/>
              </a:lnSpc>
              <a:spcBef>
                <a:spcPts val="0"/>
              </a:spcBef>
              <a:spcAft>
                <a:spcPts val="0"/>
              </a:spcAft>
              <a:buClr>
                <a:srgbClr val="F9C327"/>
              </a:buClr>
              <a:buSzPts val="2000"/>
              <a:buFont typeface="Noto Sans Symbols"/>
              <a:buChar char="▶"/>
            </a:pPr>
            <a:r>
              <a:rPr lang="en" sz="2000" dirty="0">
                <a:solidFill>
                  <a:srgbClr val="0E4878"/>
                </a:solidFill>
                <a:latin typeface="Quattrocento Sans"/>
                <a:ea typeface="Quattrocento Sans"/>
                <a:cs typeface="Quattrocento Sans"/>
                <a:sym typeface="Quattrocento Sans"/>
              </a:rPr>
              <a:t>lower than usual wind power generation</a:t>
            </a:r>
            <a:endParaRPr sz="2000" dirty="0">
              <a:solidFill>
                <a:schemeClr val="dk1"/>
              </a:solidFill>
              <a:latin typeface="Calibri"/>
              <a:ea typeface="Calibri"/>
              <a:cs typeface="Calibri"/>
              <a:sym typeface="Calibri"/>
            </a:endParaRPr>
          </a:p>
        </p:txBody>
      </p:sp>
      <p:pic>
        <p:nvPicPr>
          <p:cNvPr id="3" name="Imatge 2" descr="Imatge que conté text, captura de pantalla, Font, programari&#10;&#10;Descripció generada automàticament">
            <a:extLst>
              <a:ext uri="{FF2B5EF4-FFF2-40B4-BE49-F238E27FC236}">
                <a16:creationId xmlns:a16="http://schemas.microsoft.com/office/drawing/2014/main" id="{64911E42-02ED-A455-28C8-C3707C618504}"/>
              </a:ext>
            </a:extLst>
          </p:cNvPr>
          <p:cNvPicPr>
            <a:picLocks noChangeAspect="1"/>
          </p:cNvPicPr>
          <p:nvPr/>
        </p:nvPicPr>
        <p:blipFill>
          <a:blip r:embed="rId5"/>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87802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0CC4-7569-54C5-FBB7-82AA082CA74D}"/>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654A9AE9-16BA-39F3-5411-5DB042CCA73A}"/>
              </a:ext>
            </a:extLst>
          </p:cNvPr>
          <p:cNvSpPr>
            <a:spLocks noGrp="1"/>
          </p:cNvSpPr>
          <p:nvPr>
            <p:ph type="title"/>
          </p:nvPr>
        </p:nvSpPr>
        <p:spPr/>
        <p:txBody>
          <a:bodyPr/>
          <a:lstStyle/>
          <a:p>
            <a:r>
              <a:rPr lang="en-US" sz="4000" b="1" i="0" u="none" strike="noStrike" cap="none" dirty="0">
                <a:solidFill>
                  <a:srgbClr val="144173"/>
                </a:solidFill>
                <a:latin typeface="Quattrocento Sans"/>
                <a:ea typeface="Quattrocento Sans"/>
                <a:cs typeface="Quattrocento Sans"/>
                <a:sym typeface="Quattrocento Sans"/>
              </a:rPr>
              <a:t>Heat wave and wind drought in Spain. Sep 2016</a:t>
            </a:r>
            <a:br>
              <a:rPr lang="en-US" sz="4000" b="0" i="0" u="none" strike="noStrike" cap="none" dirty="0">
                <a:solidFill>
                  <a:srgbClr val="000000"/>
                </a:solidFill>
                <a:latin typeface="Calibri"/>
                <a:ea typeface="Calibri"/>
                <a:cs typeface="Calibri"/>
                <a:sym typeface="Calibri"/>
              </a:rPr>
            </a:br>
            <a:endParaRPr lang="en-GB" dirty="0"/>
          </a:p>
        </p:txBody>
      </p:sp>
      <p:pic>
        <p:nvPicPr>
          <p:cNvPr id="3" name="Google Shape;691;p131">
            <a:extLst>
              <a:ext uri="{FF2B5EF4-FFF2-40B4-BE49-F238E27FC236}">
                <a16:creationId xmlns:a16="http://schemas.microsoft.com/office/drawing/2014/main" id="{926146DB-AFDD-49BD-ADDE-18E8B52017AC}"/>
              </a:ext>
            </a:extLst>
          </p:cNvPr>
          <p:cNvPicPr preferRelativeResize="0"/>
          <p:nvPr/>
        </p:nvPicPr>
        <p:blipFill rotWithShape="1">
          <a:blip r:embed="rId2">
            <a:alphaModFix/>
          </a:blip>
          <a:srcRect/>
          <a:stretch/>
        </p:blipFill>
        <p:spPr>
          <a:xfrm>
            <a:off x="3000850" y="1057013"/>
            <a:ext cx="5537400" cy="5537400"/>
          </a:xfrm>
          <a:prstGeom prst="rect">
            <a:avLst/>
          </a:prstGeom>
          <a:noFill/>
          <a:ln>
            <a:noFill/>
          </a:ln>
        </p:spPr>
      </p:pic>
      <p:sp>
        <p:nvSpPr>
          <p:cNvPr id="13" name="Google Shape;692;p131">
            <a:extLst>
              <a:ext uri="{FF2B5EF4-FFF2-40B4-BE49-F238E27FC236}">
                <a16:creationId xmlns:a16="http://schemas.microsoft.com/office/drawing/2014/main" id="{43FF6120-8DDB-5708-B166-BBCDCC67FFFA}"/>
              </a:ext>
            </a:extLst>
          </p:cNvPr>
          <p:cNvSpPr/>
          <p:nvPr/>
        </p:nvSpPr>
        <p:spPr>
          <a:xfrm>
            <a:off x="2487130" y="1848303"/>
            <a:ext cx="4940700" cy="33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Calibri"/>
                <a:ea typeface="Calibri"/>
                <a:cs typeface="Calibri"/>
                <a:sym typeface="Calibri"/>
              </a:rPr>
              <a:t>fairRPSS</a:t>
            </a:r>
            <a:r>
              <a:rPr lang="en" sz="1600">
                <a:latin typeface="Calibri"/>
                <a:ea typeface="Calibri"/>
                <a:cs typeface="Calibri"/>
                <a:sym typeface="Calibri"/>
              </a:rPr>
              <a:t>:</a:t>
            </a:r>
            <a:r>
              <a:rPr lang="en" sz="1600" b="0" i="0" u="none" strike="noStrike" cap="none">
                <a:solidFill>
                  <a:srgbClr val="000000"/>
                </a:solidFill>
                <a:latin typeface="Calibri"/>
                <a:ea typeface="Calibri"/>
                <a:cs typeface="Calibri"/>
                <a:sym typeface="Calibri"/>
              </a:rPr>
              <a:t>       -0.01             -0.02             0.02             0.09    </a:t>
            </a:r>
            <a:endParaRPr sz="1600" b="0" i="0" u="none" strike="noStrike" cap="none">
              <a:latin typeface="Arial"/>
              <a:ea typeface="Arial"/>
              <a:cs typeface="Arial"/>
              <a:sym typeface="Arial"/>
            </a:endParaRPr>
          </a:p>
        </p:txBody>
      </p:sp>
      <p:sp>
        <p:nvSpPr>
          <p:cNvPr id="14" name="Google Shape;693;p131">
            <a:extLst>
              <a:ext uri="{FF2B5EF4-FFF2-40B4-BE49-F238E27FC236}">
                <a16:creationId xmlns:a16="http://schemas.microsoft.com/office/drawing/2014/main" id="{1C659D6B-728F-F72B-7108-76DE3F7C3690}"/>
              </a:ext>
            </a:extLst>
          </p:cNvPr>
          <p:cNvSpPr/>
          <p:nvPr/>
        </p:nvSpPr>
        <p:spPr>
          <a:xfrm>
            <a:off x="8848775" y="3141103"/>
            <a:ext cx="2216100" cy="1369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System: ECMWF monthly prediction system</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Reanalysis: ERA-Interim</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Bias adjusted –calibrated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Hindcast: 1996-2015</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Lat= 40.5 N/Lon = 358.5 E</a:t>
            </a:r>
            <a:endParaRPr sz="1400" b="0" i="0" u="none" strike="noStrike" cap="none">
              <a:latin typeface="Arial"/>
              <a:ea typeface="Arial"/>
              <a:cs typeface="Arial"/>
              <a:sym typeface="Arial"/>
            </a:endParaRPr>
          </a:p>
        </p:txBody>
      </p:sp>
      <p:pic>
        <p:nvPicPr>
          <p:cNvPr id="4" name="Imatge 3" descr="Imatge que conté text, captura de pantalla, Font, programari&#10;&#10;Descripció generada automàticament">
            <a:extLst>
              <a:ext uri="{FF2B5EF4-FFF2-40B4-BE49-F238E27FC236}">
                <a16:creationId xmlns:a16="http://schemas.microsoft.com/office/drawing/2014/main" id="{393FE485-0F94-A947-9091-52240AE50A70}"/>
              </a:ext>
            </a:extLst>
          </p:cNvPr>
          <p:cNvPicPr>
            <a:picLocks noChangeAspect="1"/>
          </p:cNvPicPr>
          <p:nvPr/>
        </p:nvPicPr>
        <p:blipFill>
          <a:blip r:embed="rId3"/>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16834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FA3DE-3584-90A2-F4AC-4964F9D4ED83}"/>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41202E2C-3C2E-633A-BB99-F71C98BBB06D}"/>
              </a:ext>
            </a:extLst>
          </p:cNvPr>
          <p:cNvSpPr>
            <a:spLocks noGrp="1"/>
          </p:cNvSpPr>
          <p:nvPr>
            <p:ph type="title"/>
          </p:nvPr>
        </p:nvSpPr>
        <p:spPr/>
        <p:txBody>
          <a:bodyPr/>
          <a:lstStyle/>
          <a:p>
            <a:r>
              <a:rPr lang="en-US" sz="4000" b="1" i="0" u="none" strike="noStrike" cap="none" dirty="0">
                <a:solidFill>
                  <a:srgbClr val="144173"/>
                </a:solidFill>
                <a:latin typeface="Quattrocento Sans"/>
                <a:ea typeface="Quattrocento Sans"/>
                <a:cs typeface="Quattrocento Sans"/>
                <a:sym typeface="Quattrocento Sans"/>
              </a:rPr>
              <a:t>Heat wave and wind drought in Spain. Sep 2016</a:t>
            </a:r>
            <a:br>
              <a:rPr lang="en-US" sz="4000" b="0" i="0" u="none" strike="noStrike" cap="none" dirty="0">
                <a:solidFill>
                  <a:srgbClr val="000000"/>
                </a:solidFill>
                <a:latin typeface="Calibri"/>
                <a:ea typeface="Calibri"/>
                <a:cs typeface="Calibri"/>
                <a:sym typeface="Calibri"/>
              </a:rPr>
            </a:br>
            <a:endParaRPr lang="en-GB" dirty="0"/>
          </a:p>
        </p:txBody>
      </p:sp>
      <p:pic>
        <p:nvPicPr>
          <p:cNvPr id="6" name="Google Shape;700;p132">
            <a:extLst>
              <a:ext uri="{FF2B5EF4-FFF2-40B4-BE49-F238E27FC236}">
                <a16:creationId xmlns:a16="http://schemas.microsoft.com/office/drawing/2014/main" id="{09792E33-A688-9E7F-4291-D68F65E9FCD0}"/>
              </a:ext>
            </a:extLst>
          </p:cNvPr>
          <p:cNvPicPr preferRelativeResize="0"/>
          <p:nvPr/>
        </p:nvPicPr>
        <p:blipFill rotWithShape="1">
          <a:blip r:embed="rId2">
            <a:alphaModFix/>
          </a:blip>
          <a:srcRect/>
          <a:stretch/>
        </p:blipFill>
        <p:spPr>
          <a:xfrm>
            <a:off x="2567679" y="1039699"/>
            <a:ext cx="5770799" cy="5770799"/>
          </a:xfrm>
          <a:prstGeom prst="rect">
            <a:avLst/>
          </a:prstGeom>
          <a:noFill/>
          <a:ln>
            <a:noFill/>
          </a:ln>
        </p:spPr>
      </p:pic>
      <p:sp>
        <p:nvSpPr>
          <p:cNvPr id="7" name="Google Shape;701;p132">
            <a:extLst>
              <a:ext uri="{FF2B5EF4-FFF2-40B4-BE49-F238E27FC236}">
                <a16:creationId xmlns:a16="http://schemas.microsoft.com/office/drawing/2014/main" id="{6267BC05-9BEC-FED8-37B3-CA9465F0BC38}"/>
              </a:ext>
            </a:extLst>
          </p:cNvPr>
          <p:cNvSpPr/>
          <p:nvPr/>
        </p:nvSpPr>
        <p:spPr>
          <a:xfrm>
            <a:off x="2137839" y="1803966"/>
            <a:ext cx="5359200" cy="33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Calibri"/>
                <a:ea typeface="Calibri"/>
                <a:cs typeface="Calibri"/>
                <a:sym typeface="Calibri"/>
              </a:rPr>
              <a:t>fairRPSS:        0.05               0.05              0.03              0.42 </a:t>
            </a:r>
            <a:endParaRPr sz="1600" b="0" i="0" u="none" strike="noStrike" cap="none">
              <a:latin typeface="Arial"/>
              <a:ea typeface="Arial"/>
              <a:cs typeface="Arial"/>
              <a:sym typeface="Arial"/>
            </a:endParaRPr>
          </a:p>
        </p:txBody>
      </p:sp>
      <p:sp>
        <p:nvSpPr>
          <p:cNvPr id="8" name="Google Shape;702;p132">
            <a:extLst>
              <a:ext uri="{FF2B5EF4-FFF2-40B4-BE49-F238E27FC236}">
                <a16:creationId xmlns:a16="http://schemas.microsoft.com/office/drawing/2014/main" id="{377F339D-E7B5-64F8-25CA-E20438808400}"/>
              </a:ext>
            </a:extLst>
          </p:cNvPr>
          <p:cNvSpPr/>
          <p:nvPr/>
        </p:nvSpPr>
        <p:spPr>
          <a:xfrm>
            <a:off x="8627954" y="3240486"/>
            <a:ext cx="2216100" cy="1369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System: ECMWF monthly prediction system</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Reanalysis: ERA-Interim</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Bias adjusted –calibrated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Hindcast: 1996-2015</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7F7F7F"/>
                </a:solidFill>
                <a:latin typeface="Calibri"/>
                <a:ea typeface="Calibri"/>
                <a:cs typeface="Calibri"/>
                <a:sym typeface="Calibri"/>
              </a:rPr>
              <a:t>Lat= 40.5 N/Lon = 358.5 E</a:t>
            </a:r>
            <a:endParaRPr sz="1400" b="0" i="0" u="none" strike="noStrike" cap="none">
              <a:latin typeface="Arial"/>
              <a:ea typeface="Arial"/>
              <a:cs typeface="Arial"/>
              <a:sym typeface="Arial"/>
            </a:endParaRPr>
          </a:p>
        </p:txBody>
      </p:sp>
      <p:pic>
        <p:nvPicPr>
          <p:cNvPr id="3" name="Imatge 2" descr="Imatge que conté text, captura de pantalla, Font, programari&#10;&#10;Descripció generada automàticament">
            <a:extLst>
              <a:ext uri="{FF2B5EF4-FFF2-40B4-BE49-F238E27FC236}">
                <a16:creationId xmlns:a16="http://schemas.microsoft.com/office/drawing/2014/main" id="{997BCFE2-79F4-2ABA-57C0-43641D9EE6AE}"/>
              </a:ext>
            </a:extLst>
          </p:cNvPr>
          <p:cNvPicPr>
            <a:picLocks noChangeAspect="1"/>
          </p:cNvPicPr>
          <p:nvPr/>
        </p:nvPicPr>
        <p:blipFill>
          <a:blip r:embed="rId3"/>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543125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1C266F1-B96D-231D-95CF-55AC2A1659AB}"/>
              </a:ext>
            </a:extLst>
          </p:cNvPr>
          <p:cNvSpPr>
            <a:spLocks noGrp="1"/>
          </p:cNvSpPr>
          <p:nvPr>
            <p:ph type="title"/>
          </p:nvPr>
        </p:nvSpPr>
        <p:spPr/>
        <p:txBody>
          <a:bodyPr/>
          <a:lstStyle/>
          <a:p>
            <a:r>
              <a:rPr lang="es-ES" dirty="0"/>
              <a:t>Novel </a:t>
            </a:r>
            <a:r>
              <a:rPr lang="es-ES" dirty="0" err="1"/>
              <a:t>research</a:t>
            </a:r>
            <a:r>
              <a:rPr lang="es-ES" dirty="0"/>
              <a:t> </a:t>
            </a:r>
            <a:r>
              <a:rPr lang="es-ES" dirty="0" err="1"/>
              <a:t>lines</a:t>
            </a:r>
            <a:r>
              <a:rPr lang="es-ES" dirty="0"/>
              <a:t>: Decadal </a:t>
            </a:r>
            <a:r>
              <a:rPr lang="es-ES" dirty="0" err="1"/>
              <a:t>predictions</a:t>
            </a:r>
            <a:endParaRPr lang="en-GB" dirty="0"/>
          </a:p>
        </p:txBody>
      </p:sp>
      <p:sp>
        <p:nvSpPr>
          <p:cNvPr id="4" name="TextBox 11">
            <a:extLst>
              <a:ext uri="{FF2B5EF4-FFF2-40B4-BE49-F238E27FC236}">
                <a16:creationId xmlns:a16="http://schemas.microsoft.com/office/drawing/2014/main" id="{5636EB8A-547A-9644-A611-F03C098B53A0}"/>
              </a:ext>
            </a:extLst>
          </p:cNvPr>
          <p:cNvSpPr txBox="1"/>
          <p:nvPr/>
        </p:nvSpPr>
        <p:spPr>
          <a:xfrm>
            <a:off x="0" y="2234553"/>
            <a:ext cx="7800585" cy="926279"/>
          </a:xfrm>
          <a:prstGeom prst="rect">
            <a:avLst/>
          </a:prstGeom>
          <a:noFill/>
        </p:spPr>
        <p:txBody>
          <a:bodyPr wrap="square">
            <a:spAutoFit/>
          </a:bodyPr>
          <a:lstStyle/>
          <a:p>
            <a:pPr marL="444500" indent="-342900" algn="just">
              <a:lnSpc>
                <a:spcPct val="90000"/>
              </a:lnSpc>
              <a:buClr>
                <a:srgbClr val="F9C327"/>
              </a:buClr>
              <a:buSzPts val="2000"/>
              <a:buFont typeface="Arial" panose="020B0604020202020204" pitchFamily="34" charset="0"/>
              <a:buChar char="•"/>
            </a:pPr>
            <a:r>
              <a:rPr lang="en-US" sz="2000" dirty="0">
                <a:solidFill>
                  <a:srgbClr val="0E4878"/>
                </a:solidFill>
                <a:latin typeface="Quattrocento Sans"/>
              </a:rPr>
              <a:t>Between seasonal predictions and climate projections</a:t>
            </a:r>
          </a:p>
          <a:p>
            <a:pPr marL="444500" indent="-342900" algn="just">
              <a:lnSpc>
                <a:spcPct val="90000"/>
              </a:lnSpc>
              <a:buClr>
                <a:srgbClr val="F9C327"/>
              </a:buClr>
              <a:buSzPts val="2000"/>
              <a:buFont typeface="Arial" panose="020B0604020202020204" pitchFamily="34" charset="0"/>
              <a:buChar char="•"/>
            </a:pPr>
            <a:r>
              <a:rPr lang="en-US" sz="2000" dirty="0">
                <a:solidFill>
                  <a:srgbClr val="0E4878"/>
                </a:solidFill>
                <a:latin typeface="Quattrocento Sans"/>
              </a:rPr>
              <a:t>Both initial value and boundary condition problems</a:t>
            </a:r>
          </a:p>
          <a:p>
            <a:pPr marL="444500" indent="-342900" algn="just">
              <a:lnSpc>
                <a:spcPct val="90000"/>
              </a:lnSpc>
              <a:buClr>
                <a:srgbClr val="F9C327"/>
              </a:buClr>
              <a:buSzPts val="2000"/>
              <a:buFont typeface="Arial" panose="020B0604020202020204" pitchFamily="34" charset="0"/>
              <a:buChar char="•"/>
            </a:pPr>
            <a:r>
              <a:rPr lang="en-US" sz="2000" dirty="0">
                <a:solidFill>
                  <a:srgbClr val="0E4878"/>
                </a:solidFill>
                <a:latin typeface="Quattrocento Sans"/>
              </a:rPr>
              <a:t>Different sources of predictability</a:t>
            </a:r>
          </a:p>
        </p:txBody>
      </p:sp>
      <p:pic>
        <p:nvPicPr>
          <p:cNvPr id="5" name="Picture 2">
            <a:extLst>
              <a:ext uri="{FF2B5EF4-FFF2-40B4-BE49-F238E27FC236}">
                <a16:creationId xmlns:a16="http://schemas.microsoft.com/office/drawing/2014/main" id="{CB1061DE-362F-7562-38A1-1B4D4755B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906" y="3797358"/>
            <a:ext cx="5528159" cy="3060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53BCE8D0-F90F-C64D-489F-7DCB61F9806B}"/>
              </a:ext>
            </a:extLst>
          </p:cNvPr>
          <p:cNvPicPr>
            <a:picLocks noChangeAspect="1"/>
          </p:cNvPicPr>
          <p:nvPr/>
        </p:nvPicPr>
        <p:blipFill>
          <a:blip r:embed="rId3"/>
          <a:stretch>
            <a:fillRect/>
          </a:stretch>
        </p:blipFill>
        <p:spPr>
          <a:xfrm>
            <a:off x="6712372" y="1203073"/>
            <a:ext cx="5301111" cy="2689210"/>
          </a:xfrm>
          <a:prstGeom prst="rect">
            <a:avLst/>
          </a:prstGeom>
        </p:spPr>
      </p:pic>
      <p:pic>
        <p:nvPicPr>
          <p:cNvPr id="3" name="Imatge 2" descr="Imatge que conté text, captura de pantalla, Font, programari&#10;&#10;Descripció generada automàticament">
            <a:extLst>
              <a:ext uri="{FF2B5EF4-FFF2-40B4-BE49-F238E27FC236}">
                <a16:creationId xmlns:a16="http://schemas.microsoft.com/office/drawing/2014/main" id="{33CC998B-66A6-3F1F-6FC5-24DBD7F01767}"/>
              </a:ext>
            </a:extLst>
          </p:cNvPr>
          <p:cNvPicPr>
            <a:picLocks noChangeAspect="1"/>
          </p:cNvPicPr>
          <p:nvPr/>
        </p:nvPicPr>
        <p:blipFill>
          <a:blip r:embed="rId4"/>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57160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ED79-38FE-3F9D-F6E6-1A971AF88724}"/>
            </a:ext>
          </a:extLst>
        </p:cNvPr>
        <p:cNvGrpSpPr/>
        <p:nvPr/>
      </p:nvGrpSpPr>
      <p:grpSpPr>
        <a:xfrm>
          <a:off x="0" y="0"/>
          <a:ext cx="0" cy="0"/>
          <a:chOff x="0" y="0"/>
          <a:chExt cx="0" cy="0"/>
        </a:xfrm>
      </p:grpSpPr>
      <p:sp>
        <p:nvSpPr>
          <p:cNvPr id="2" name="Títol 1">
            <a:extLst>
              <a:ext uri="{FF2B5EF4-FFF2-40B4-BE49-F238E27FC236}">
                <a16:creationId xmlns:a16="http://schemas.microsoft.com/office/drawing/2014/main" id="{02BCC572-1A08-9A0E-6BB7-605C8ACE0740}"/>
              </a:ext>
            </a:extLst>
          </p:cNvPr>
          <p:cNvSpPr>
            <a:spLocks noGrp="1"/>
          </p:cNvSpPr>
          <p:nvPr>
            <p:ph type="title"/>
          </p:nvPr>
        </p:nvSpPr>
        <p:spPr/>
        <p:txBody>
          <a:bodyPr/>
          <a:lstStyle/>
          <a:p>
            <a:r>
              <a:rPr lang="es-ES" dirty="0"/>
              <a:t>Novel </a:t>
            </a:r>
            <a:r>
              <a:rPr lang="es-ES" dirty="0" err="1"/>
              <a:t>research</a:t>
            </a:r>
            <a:r>
              <a:rPr lang="es-ES" dirty="0"/>
              <a:t> </a:t>
            </a:r>
            <a:r>
              <a:rPr lang="es-ES" dirty="0" err="1"/>
              <a:t>lines</a:t>
            </a:r>
            <a:r>
              <a:rPr lang="es-ES" dirty="0"/>
              <a:t>: Decadal </a:t>
            </a:r>
            <a:r>
              <a:rPr lang="es-ES" dirty="0" err="1"/>
              <a:t>predictions</a:t>
            </a:r>
            <a:endParaRPr lang="en-GB" dirty="0"/>
          </a:p>
        </p:txBody>
      </p:sp>
      <p:pic>
        <p:nvPicPr>
          <p:cNvPr id="3" name="Picture 2">
            <a:extLst>
              <a:ext uri="{FF2B5EF4-FFF2-40B4-BE49-F238E27FC236}">
                <a16:creationId xmlns:a16="http://schemas.microsoft.com/office/drawing/2014/main" id="{6A7C5E96-A894-2E45-EA9D-1BE57C22E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940" y="839163"/>
            <a:ext cx="5657330" cy="33925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FA6EB14-5FE5-CB52-57A3-1D620EDBD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012" y="4231681"/>
            <a:ext cx="8066552" cy="2626319"/>
          </a:xfrm>
          <a:prstGeom prst="rect">
            <a:avLst/>
          </a:prstGeom>
          <a:noFill/>
          <a:extLst>
            <a:ext uri="{909E8E84-426E-40DD-AFC4-6F175D3DCCD1}">
              <a14:hiddenFill xmlns:a14="http://schemas.microsoft.com/office/drawing/2010/main">
                <a:solidFill>
                  <a:srgbClr val="FFFFFF"/>
                </a:solidFill>
              </a14:hiddenFill>
            </a:ext>
          </a:extLst>
        </p:spPr>
      </p:pic>
      <p:pic>
        <p:nvPicPr>
          <p:cNvPr id="4" name="Imatge 3" descr="Imatge que conté text, captura de pantalla, Font, programari&#10;&#10;Descripció generada automàticament">
            <a:extLst>
              <a:ext uri="{FF2B5EF4-FFF2-40B4-BE49-F238E27FC236}">
                <a16:creationId xmlns:a16="http://schemas.microsoft.com/office/drawing/2014/main" id="{4061CF13-C246-4D64-E0DE-1E9290C56E6E}"/>
              </a:ext>
            </a:extLst>
          </p:cNvPr>
          <p:cNvPicPr>
            <a:picLocks noChangeAspect="1"/>
          </p:cNvPicPr>
          <p:nvPr/>
        </p:nvPicPr>
        <p:blipFill>
          <a:blip r:embed="rId4"/>
          <a:srcRect t="43565" b="36589"/>
          <a:stretch/>
        </p:blipFill>
        <p:spPr>
          <a:xfrm>
            <a:off x="10242696" y="5978881"/>
            <a:ext cx="1853611" cy="817441"/>
          </a:xfrm>
          <a:prstGeom prst="rect">
            <a:avLst/>
          </a:prstGeom>
        </p:spPr>
      </p:pic>
    </p:spTree>
    <p:extLst>
      <p:ext uri="{BB962C8B-B14F-4D97-AF65-F5344CB8AC3E}">
        <p14:creationId xmlns:p14="http://schemas.microsoft.com/office/powerpoint/2010/main" val="1067911301"/>
      </p:ext>
    </p:extLst>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497</Words>
  <Application>Microsoft Office PowerPoint</Application>
  <PresentationFormat>Pantalla panoràmica</PresentationFormat>
  <Paragraphs>43</Paragraphs>
  <Slides>14</Slides>
  <Notes>6</Notes>
  <HiddenSlides>0</HiddenSlides>
  <MMClips>0</MMClips>
  <ScaleCrop>false</ScaleCrop>
  <HeadingPairs>
    <vt:vector size="6" baseType="variant">
      <vt:variant>
        <vt:lpstr>Tipus de lletra utilitzats</vt:lpstr>
      </vt:variant>
      <vt:variant>
        <vt:i4>5</vt:i4>
      </vt:variant>
      <vt:variant>
        <vt:lpstr>Tema</vt:lpstr>
      </vt:variant>
      <vt:variant>
        <vt:i4>1</vt:i4>
      </vt:variant>
      <vt:variant>
        <vt:lpstr>Títols de les diapositives</vt:lpstr>
      </vt:variant>
      <vt:variant>
        <vt:i4>14</vt:i4>
      </vt:variant>
    </vt:vector>
  </HeadingPairs>
  <TitlesOfParts>
    <vt:vector size="20" baseType="lpstr">
      <vt:lpstr>MS PGothic</vt:lpstr>
      <vt:lpstr>Arial</vt:lpstr>
      <vt:lpstr>Calibri</vt:lpstr>
      <vt:lpstr>Quattrocento Sans</vt:lpstr>
      <vt:lpstr>Noto Sans Symbols</vt:lpstr>
      <vt:lpstr>Diseño personalizado</vt:lpstr>
      <vt:lpstr>Proyecto BOREAS</vt:lpstr>
      <vt:lpstr>Introduction. Motivation</vt:lpstr>
      <vt:lpstr>Introduction. Motivation</vt:lpstr>
      <vt:lpstr>Aplications</vt:lpstr>
      <vt:lpstr>Heat wave and wind drought in Spain. Sep 2016 </vt:lpstr>
      <vt:lpstr>Heat wave and wind drought in Spain. Sep 2016 </vt:lpstr>
      <vt:lpstr>Heat wave and wind drought in Spain. Sep 2016 </vt:lpstr>
      <vt:lpstr>Novel research lines: Decadal predictions</vt:lpstr>
      <vt:lpstr>Novel research lines: Decadal predictions</vt:lpstr>
      <vt:lpstr>Novel research lines: Seamless seasonal to decadal predictions </vt:lpstr>
      <vt:lpstr>Novel research lines: DestinationEarth</vt:lpstr>
      <vt:lpstr>Novel research lines: Economic assessment</vt:lpstr>
      <vt:lpstr>If you have exciting case studies or see a connection with our research, let’s collaborate—reach out to us!</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asoret</dc:creator>
  <cp:lastModifiedBy>Albert Soret</cp:lastModifiedBy>
  <cp:revision>6</cp:revision>
  <dcterms:modified xsi:type="dcterms:W3CDTF">2025-01-22T10:28:58Z</dcterms:modified>
</cp:coreProperties>
</file>