
<file path=[Content_Types].xml><?xml version="1.0" encoding="utf-8"?>
<Types xmlns="http://schemas.openxmlformats.org/package/2006/content-types">
  <Default Extension="png" ContentType="image/png"/>
  <Default Extension="mpg" ContentType="video/mpeg"/>
  <Default Extension="mpeg" ContentType="video/mpeg"/>
  <Default Extension="jpeg" ContentType="image/jpeg"/>
  <Default Extension="emf" ContentType="image/x-emf"/>
  <Default Extension="rels" ContentType="application/vnd.openxmlformats-package.relationships+xml"/>
  <Default Extension="xml" ContentType="application/xml"/>
  <Default Extension="tiff" ContentType="image/tiff"/>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2"/>
  </p:notesMasterIdLst>
  <p:handoutMasterIdLst>
    <p:handoutMasterId r:id="rId43"/>
  </p:handoutMasterIdLst>
  <p:sldIdLst>
    <p:sldId id="280" r:id="rId2"/>
    <p:sldId id="318" r:id="rId3"/>
    <p:sldId id="319" r:id="rId4"/>
    <p:sldId id="321" r:id="rId5"/>
    <p:sldId id="433" r:id="rId6"/>
    <p:sldId id="429" r:id="rId7"/>
    <p:sldId id="438" r:id="rId8"/>
    <p:sldId id="390" r:id="rId9"/>
    <p:sldId id="436" r:id="rId10"/>
    <p:sldId id="422" r:id="rId11"/>
    <p:sldId id="324" r:id="rId12"/>
    <p:sldId id="325" r:id="rId13"/>
    <p:sldId id="326" r:id="rId14"/>
    <p:sldId id="323" r:id="rId15"/>
    <p:sldId id="351" r:id="rId16"/>
    <p:sldId id="430" r:id="rId17"/>
    <p:sldId id="431" r:id="rId18"/>
    <p:sldId id="423" r:id="rId19"/>
    <p:sldId id="432" r:id="rId20"/>
    <p:sldId id="424" r:id="rId21"/>
    <p:sldId id="425" r:id="rId22"/>
    <p:sldId id="426" r:id="rId23"/>
    <p:sldId id="427" r:id="rId24"/>
    <p:sldId id="428" r:id="rId25"/>
    <p:sldId id="328" r:id="rId26"/>
    <p:sldId id="329" r:id="rId27"/>
    <p:sldId id="330" r:id="rId28"/>
    <p:sldId id="331" r:id="rId29"/>
    <p:sldId id="332" r:id="rId30"/>
    <p:sldId id="333" r:id="rId31"/>
    <p:sldId id="334" r:id="rId32"/>
    <p:sldId id="335" r:id="rId33"/>
    <p:sldId id="336" r:id="rId34"/>
    <p:sldId id="337" r:id="rId35"/>
    <p:sldId id="374" r:id="rId36"/>
    <p:sldId id="387" r:id="rId37"/>
    <p:sldId id="342" r:id="rId38"/>
    <p:sldId id="434" r:id="rId39"/>
    <p:sldId id="439" r:id="rId40"/>
    <p:sldId id="269" r:id="rId41"/>
  </p:sldIdLst>
  <p:sldSz cx="9144000" cy="6858000" type="screen4x3"/>
  <p:notesSz cx="6797675" cy="9874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4484"/>
    <a:srgbClr val="F5B783"/>
    <a:srgbClr val="DE7558"/>
    <a:srgbClr val="A50021"/>
    <a:srgbClr val="FF6969"/>
    <a:srgbClr val="3C84E4"/>
    <a:srgbClr val="EAEDF2"/>
    <a:srgbClr val="1E2B33"/>
    <a:srgbClr val="2F5597"/>
    <a:srgbClr val="6BA0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63" autoAdjust="0"/>
    <p:restoredTop sz="84072" autoAdjust="0"/>
  </p:normalViewPr>
  <p:slideViewPr>
    <p:cSldViewPr snapToGrid="0">
      <p:cViewPr varScale="1">
        <p:scale>
          <a:sx n="81" d="100"/>
          <a:sy n="81" d="100"/>
        </p:scale>
        <p:origin x="1080" y="96"/>
      </p:cViewPr>
      <p:guideLst>
        <p:guide orient="horz" pos="2115"/>
        <p:guide pos="2880"/>
      </p:guideLst>
    </p:cSldViewPr>
  </p:slideViewPr>
  <p:notesTextViewPr>
    <p:cViewPr>
      <p:scale>
        <a:sx n="3" d="2"/>
        <a:sy n="3" d="2"/>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3713"/>
          </a:xfrm>
          <a:prstGeom prst="rect">
            <a:avLst/>
          </a:prstGeom>
        </p:spPr>
        <p:txBody>
          <a:bodyPr vert="horz" lIns="91440" tIns="45720" rIns="91440" bIns="45720" rtlCol="0"/>
          <a:lstStyle>
            <a:lvl1pPr algn="r">
              <a:defRPr sz="1200"/>
            </a:lvl1pPr>
          </a:lstStyle>
          <a:p>
            <a:fld id="{A31F8031-2876-4C49-B2AB-FA63CCCA4B46}" type="datetimeFigureOut">
              <a:rPr lang="en-US" smtClean="0"/>
              <a:t>11/9/2020</a:t>
            </a:fld>
            <a:endParaRPr lang="en-US"/>
          </a:p>
        </p:txBody>
      </p:sp>
      <p:sp>
        <p:nvSpPr>
          <p:cNvPr id="4" name="Footer Placeholder 3"/>
          <p:cNvSpPr>
            <a:spLocks noGrp="1"/>
          </p:cNvSpPr>
          <p:nvPr>
            <p:ph type="ftr" sz="quarter" idx="2"/>
          </p:nvPr>
        </p:nvSpPr>
        <p:spPr>
          <a:xfrm>
            <a:off x="0" y="9378824"/>
            <a:ext cx="2945659" cy="49371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378824"/>
            <a:ext cx="2945659" cy="493713"/>
          </a:xfrm>
          <a:prstGeom prst="rect">
            <a:avLst/>
          </a:prstGeom>
        </p:spPr>
        <p:txBody>
          <a:bodyPr vert="horz" lIns="91440" tIns="45720" rIns="91440" bIns="45720" rtlCol="0" anchor="b"/>
          <a:lstStyle>
            <a:lvl1pPr algn="r">
              <a:defRPr sz="1200"/>
            </a:lvl1pPr>
          </a:lstStyle>
          <a:p>
            <a:fld id="{350C2212-AB90-4CCA-9B10-8B2494265CDF}" type="slidenum">
              <a:rPr lang="en-US" smtClean="0"/>
              <a:t>‹#›</a:t>
            </a:fld>
            <a:endParaRPr lang="en-US"/>
          </a:p>
        </p:txBody>
      </p:sp>
    </p:spTree>
    <p:extLst>
      <p:ext uri="{BB962C8B-B14F-4D97-AF65-F5344CB8AC3E}">
        <p14:creationId xmlns:p14="http://schemas.microsoft.com/office/powerpoint/2010/main" val="4821745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5427"/>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50443" y="0"/>
            <a:ext cx="2945659" cy="495427"/>
          </a:xfrm>
          <a:prstGeom prst="rect">
            <a:avLst/>
          </a:prstGeom>
        </p:spPr>
        <p:txBody>
          <a:bodyPr vert="horz" lIns="91440" tIns="45720" rIns="91440" bIns="45720" rtlCol="0"/>
          <a:lstStyle>
            <a:lvl1pPr algn="r">
              <a:defRPr sz="1200"/>
            </a:lvl1pPr>
          </a:lstStyle>
          <a:p>
            <a:fld id="{D880A98B-92B9-4661-8148-70A28B87BFA7}" type="datetimeFigureOut">
              <a:rPr lang="es-ES" smtClean="0"/>
              <a:t>09/11/2020</a:t>
            </a:fld>
            <a:endParaRPr lang="es-ES"/>
          </a:p>
        </p:txBody>
      </p:sp>
      <p:sp>
        <p:nvSpPr>
          <p:cNvPr id="4" name="Marcador de imagen de diapositiva 3"/>
          <p:cNvSpPr>
            <a:spLocks noGrp="1" noRot="1" noChangeAspect="1"/>
          </p:cNvSpPr>
          <p:nvPr>
            <p:ph type="sldImg" idx="2"/>
          </p:nvPr>
        </p:nvSpPr>
        <p:spPr>
          <a:xfrm>
            <a:off x="1176338" y="1233488"/>
            <a:ext cx="4445000" cy="333375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79768" y="4751983"/>
            <a:ext cx="5438140" cy="3887986"/>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9378824"/>
            <a:ext cx="2945659" cy="495426"/>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50443" y="9378824"/>
            <a:ext cx="2945659" cy="495426"/>
          </a:xfrm>
          <a:prstGeom prst="rect">
            <a:avLst/>
          </a:prstGeom>
        </p:spPr>
        <p:txBody>
          <a:bodyPr vert="horz" lIns="91440" tIns="45720" rIns="91440" bIns="45720" rtlCol="0" anchor="b"/>
          <a:lstStyle>
            <a:lvl1pPr algn="r">
              <a:defRPr sz="1200"/>
            </a:lvl1pPr>
          </a:lstStyle>
          <a:p>
            <a:fld id="{F710EC59-92A8-49D9-A266-1F666DA847F6}" type="slidenum">
              <a:rPr lang="es-ES" smtClean="0"/>
              <a:t>‹#›</a:t>
            </a:fld>
            <a:endParaRPr lang="es-ES"/>
          </a:p>
        </p:txBody>
      </p:sp>
    </p:spTree>
    <p:extLst>
      <p:ext uri="{BB962C8B-B14F-4D97-AF65-F5344CB8AC3E}">
        <p14:creationId xmlns:p14="http://schemas.microsoft.com/office/powerpoint/2010/main" val="3049826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www.meted.ucar.edu/mesoprim/dust/media/flash/dust_devil.swf"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2</a:t>
            </a:fld>
            <a:endParaRPr lang="es-ES"/>
          </a:p>
        </p:txBody>
      </p:sp>
    </p:spTree>
    <p:extLst>
      <p:ext uri="{BB962C8B-B14F-4D97-AF65-F5344CB8AC3E}">
        <p14:creationId xmlns:p14="http://schemas.microsoft.com/office/powerpoint/2010/main" val="21877758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a:xfrm>
            <a:off x="992188" y="768350"/>
            <a:ext cx="5114925" cy="3835400"/>
          </a:xfrm>
          <a:ln/>
        </p:spPr>
      </p:sp>
      <p:sp>
        <p:nvSpPr>
          <p:cNvPr id="880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5144077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0E9FA1-F776-4A64-BDF0-96DF7FD67BB5}" type="slidenum">
              <a:rPr lang="es-ES"/>
              <a:pPr/>
              <a:t>13</a:t>
            </a:fld>
            <a:endParaRPr lang="es-ES"/>
          </a:p>
        </p:txBody>
      </p:sp>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p:txBody>
          <a:bodyPr/>
          <a:lstStyle/>
          <a:p>
            <a:pPr>
              <a:lnSpc>
                <a:spcPct val="90000"/>
              </a:lnSpc>
              <a:buFontTx/>
              <a:buChar char="•"/>
            </a:pPr>
            <a:endParaRPr lang="es-ES" dirty="0"/>
          </a:p>
        </p:txBody>
      </p:sp>
    </p:spTree>
    <p:extLst>
      <p:ext uri="{BB962C8B-B14F-4D97-AF65-F5344CB8AC3E}">
        <p14:creationId xmlns:p14="http://schemas.microsoft.com/office/powerpoint/2010/main" val="30677129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14</a:t>
            </a:fld>
            <a:endParaRPr lang="es-ES"/>
          </a:p>
        </p:txBody>
      </p:sp>
    </p:spTree>
    <p:extLst>
      <p:ext uri="{BB962C8B-B14F-4D97-AF65-F5344CB8AC3E}">
        <p14:creationId xmlns:p14="http://schemas.microsoft.com/office/powerpoint/2010/main" val="10296810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Rot="1" noChangeAspect="1" noChangeArrowheads="1" noTextEdit="1"/>
          </p:cNvSpPr>
          <p:nvPr>
            <p:ph type="sldImg"/>
          </p:nvPr>
        </p:nvSpPr>
        <p:spPr>
          <a:xfrm>
            <a:off x="931863" y="741363"/>
            <a:ext cx="4933950" cy="3700462"/>
          </a:xfrm>
          <a:ln/>
        </p:spPr>
      </p:sp>
      <p:sp>
        <p:nvSpPr>
          <p:cNvPr id="1710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34473184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Rot="1" noChangeAspect="1" noChangeArrowheads="1" noTextEdit="1"/>
          </p:cNvSpPr>
          <p:nvPr>
            <p:ph type="sldImg"/>
          </p:nvPr>
        </p:nvSpPr>
        <p:spPr>
          <a:xfrm>
            <a:off x="931863" y="741363"/>
            <a:ext cx="4933950" cy="3700462"/>
          </a:xfrm>
          <a:ln/>
        </p:spPr>
      </p:sp>
      <p:sp>
        <p:nvSpPr>
          <p:cNvPr id="1710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10819780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Rot="1" noChangeAspect="1" noChangeArrowheads="1" noTextEdit="1"/>
          </p:cNvSpPr>
          <p:nvPr>
            <p:ph type="sldImg"/>
          </p:nvPr>
        </p:nvSpPr>
        <p:spPr>
          <a:xfrm>
            <a:off x="931863" y="741363"/>
            <a:ext cx="4933950" cy="3700462"/>
          </a:xfrm>
          <a:ln/>
        </p:spPr>
      </p:sp>
      <p:sp>
        <p:nvSpPr>
          <p:cNvPr id="1710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t>The structure</a:t>
            </a:r>
            <a:r>
              <a:rPr lang="en-US" baseline="0" dirty="0" smtClean="0"/>
              <a:t> of an integrated wind erosion </a:t>
            </a:r>
            <a:r>
              <a:rPr lang="en-US" baseline="0" dirty="0" err="1" smtClean="0"/>
              <a:t>modelling</a:t>
            </a:r>
            <a:r>
              <a:rPr lang="en-US" baseline="0" dirty="0" smtClean="0"/>
              <a:t> system consisting of the components for </a:t>
            </a:r>
            <a:r>
              <a:rPr lang="en-US" baseline="0" dirty="0" err="1" smtClean="0"/>
              <a:t>modelling</a:t>
            </a:r>
            <a:r>
              <a:rPr lang="en-US" baseline="0" dirty="0" smtClean="0"/>
              <a:t>, monitoring, database and data assimilation.</a:t>
            </a:r>
            <a:endParaRPr lang="en-US" dirty="0" smtClean="0"/>
          </a:p>
        </p:txBody>
      </p:sp>
    </p:spTree>
    <p:extLst>
      <p:ext uri="{BB962C8B-B14F-4D97-AF65-F5344CB8AC3E}">
        <p14:creationId xmlns:p14="http://schemas.microsoft.com/office/powerpoint/2010/main" val="13650216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a:xfrm>
            <a:off x="992188" y="768350"/>
            <a:ext cx="5114925" cy="3835400"/>
          </a:xfrm>
          <a:ln/>
        </p:spPr>
      </p:sp>
      <p:sp>
        <p:nvSpPr>
          <p:cNvPr id="880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33538798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Rot="1" noChangeAspect="1" noChangeArrowheads="1" noTextEdit="1"/>
          </p:cNvSpPr>
          <p:nvPr>
            <p:ph type="sldImg"/>
          </p:nvPr>
        </p:nvSpPr>
        <p:spPr>
          <a:xfrm>
            <a:off x="931863" y="741363"/>
            <a:ext cx="4933950" cy="3700462"/>
          </a:xfrm>
          <a:ln/>
        </p:spPr>
      </p:sp>
      <p:sp>
        <p:nvSpPr>
          <p:cNvPr id="1710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25085568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a:xfrm>
            <a:off x="992188" y="768350"/>
            <a:ext cx="5114925" cy="3835400"/>
          </a:xfrm>
          <a:ln/>
        </p:spPr>
      </p:sp>
      <p:sp>
        <p:nvSpPr>
          <p:cNvPr id="911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18348139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fontAlgn="base"/>
            <a:r>
              <a:rPr lang="en-GB" dirty="0"/>
              <a:t>Prefrontal dust storms occur when a band of winds generated ahead of low-pressure areas moves across a dust source region such as the Sahara.</a:t>
            </a:r>
            <a:endParaRPr lang="en-GB" b="1" dirty="0" smtClean="0"/>
          </a:p>
          <a:p>
            <a:pPr fontAlgn="base"/>
            <a:endParaRPr lang="en-GB" b="1" dirty="0" smtClean="0"/>
          </a:p>
          <a:p>
            <a:pPr fontAlgn="base"/>
            <a:r>
              <a:rPr lang="en-GB" b="1" dirty="0" smtClean="0"/>
              <a:t>North </a:t>
            </a:r>
            <a:r>
              <a:rPr lang="en-GB" b="1" dirty="0"/>
              <a:t>Africa Sirocco Winds and Prefrontal Dust Event</a:t>
            </a:r>
          </a:p>
          <a:p>
            <a:pPr fontAlgn="base"/>
            <a:r>
              <a:rPr lang="en-GB" dirty="0"/>
              <a:t>This MODIS true </a:t>
            </a:r>
            <a:r>
              <a:rPr lang="en-GB" dirty="0" err="1"/>
              <a:t>color</a:t>
            </a:r>
            <a:r>
              <a:rPr lang="en-GB" dirty="0"/>
              <a:t> image shows another case of prefrontal dust over North Africa. It is associated with a frontal system over the Mediterranean, which extends southward into Libya. The prefrontal winds responsible for the blowing dust are known as the sirocco in this region.</a:t>
            </a:r>
          </a:p>
          <a:p>
            <a:pPr fontAlgn="base"/>
            <a:r>
              <a:rPr lang="en-GB" dirty="0"/>
              <a:t>Plumes of dust can be seen moving from </a:t>
            </a:r>
            <a:r>
              <a:rPr lang="en-GB" dirty="0" err="1"/>
              <a:t>northwestern</a:t>
            </a:r>
            <a:r>
              <a:rPr lang="en-GB" dirty="0"/>
              <a:t> Egypt and </a:t>
            </a:r>
            <a:r>
              <a:rPr lang="en-GB" dirty="0" err="1"/>
              <a:t>northeastern</a:t>
            </a:r>
            <a:r>
              <a:rPr lang="en-GB" dirty="0"/>
              <a:t> Libya across the Mediterranean Sea.</a:t>
            </a:r>
          </a:p>
          <a:p>
            <a:pPr fontAlgn="base"/>
            <a:r>
              <a:rPr lang="en-GB" dirty="0"/>
              <a:t>The leading edge of the advancing cold front is indicated by the middle- and high-level cloud band oriented north to south.</a:t>
            </a:r>
          </a:p>
          <a:p>
            <a:pPr fontAlgn="base"/>
            <a:r>
              <a:rPr lang="en-GB" dirty="0"/>
              <a:t>The weather chart shows the synoptic features and low-level wind flow associated with the dust outbreak as the low-pressure system over the southern Mediterranean moves eastward.</a:t>
            </a:r>
          </a:p>
          <a:p>
            <a:pPr fontAlgn="base"/>
            <a:r>
              <a:rPr lang="en-GB" dirty="0"/>
              <a:t>Sirocco wind events can have speeds of up to 100 km/h (55 knots) and are most common during the fall and spring.</a:t>
            </a:r>
          </a:p>
          <a:p>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26</a:t>
            </a:fld>
            <a:endParaRPr lang="es-ES"/>
          </a:p>
        </p:txBody>
      </p:sp>
    </p:spTree>
    <p:extLst>
      <p:ext uri="{BB962C8B-B14F-4D97-AF65-F5344CB8AC3E}">
        <p14:creationId xmlns:p14="http://schemas.microsoft.com/office/powerpoint/2010/main" val="1396937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3</a:t>
            </a:fld>
            <a:endParaRPr lang="es-ES"/>
          </a:p>
        </p:txBody>
      </p:sp>
    </p:spTree>
    <p:extLst>
      <p:ext uri="{BB962C8B-B14F-4D97-AF65-F5344CB8AC3E}">
        <p14:creationId xmlns:p14="http://schemas.microsoft.com/office/powerpoint/2010/main" val="31280872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fontAlgn="base"/>
            <a:r>
              <a:rPr lang="en-GB" dirty="0"/>
              <a:t>As we have seen, widespread dust can also occur behind a cold front. Especially in winter, the passage of a cold front leads to strong </a:t>
            </a:r>
            <a:r>
              <a:rPr lang="en-GB" dirty="0" err="1"/>
              <a:t>northwesterly</a:t>
            </a:r>
            <a:r>
              <a:rPr lang="en-GB" dirty="0"/>
              <a:t> winds. In Southwest Asia, the resulting dust storm is referred to as a  “</a:t>
            </a:r>
            <a:r>
              <a:rPr lang="en-GB" dirty="0" err="1"/>
              <a:t>Shamal</a:t>
            </a:r>
            <a:r>
              <a:rPr lang="en-GB" dirty="0"/>
              <a:t>” from the Arabic word for north. </a:t>
            </a:r>
            <a:r>
              <a:rPr lang="en-GB" dirty="0" err="1"/>
              <a:t>Shamals</a:t>
            </a:r>
            <a:r>
              <a:rPr lang="en-GB" dirty="0"/>
              <a:t> produce the most widespread hazardous weather in the Middle East.</a:t>
            </a:r>
          </a:p>
          <a:p>
            <a:pPr fontAlgn="base"/>
            <a:r>
              <a:rPr lang="en-GB" dirty="0"/>
              <a:t>This dust RGB animation shows a cold front-generated sandstorm stretching to the west of the Persian Gulf. The front has passed and lies to the south of the dust front. Strong </a:t>
            </a:r>
            <a:r>
              <a:rPr lang="en-GB" dirty="0" err="1"/>
              <a:t>northwesterly</a:t>
            </a:r>
            <a:r>
              <a:rPr lang="en-GB" dirty="0"/>
              <a:t> postfrontal flow is moving dust to the south and east.</a:t>
            </a:r>
          </a:p>
          <a:p>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27</a:t>
            </a:fld>
            <a:endParaRPr lang="es-ES"/>
          </a:p>
        </p:txBody>
      </p:sp>
    </p:spTree>
    <p:extLst>
      <p:ext uri="{BB962C8B-B14F-4D97-AF65-F5344CB8AC3E}">
        <p14:creationId xmlns:p14="http://schemas.microsoft.com/office/powerpoint/2010/main" val="42663761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GB" dirty="0"/>
              <a:t>The trade winds (or trades) are the prevailing surface winds in subtropical areas. They blow predominantly from the northeast in the Northern Hemisphere and southeast in the Southern Hemisphere. Their direction can change over the continents due to local thermal lows, such as the summer heat low over Afghanistan and northern Pakistan. In the Middle East, the summer trade wind comes from the north and is called a </a:t>
            </a:r>
            <a:r>
              <a:rPr lang="en-GB" dirty="0" err="1"/>
              <a:t>Shamal</a:t>
            </a:r>
            <a:r>
              <a:rPr lang="en-GB" dirty="0"/>
              <a:t>, while in northern Africa, it comes from the northeast and is called a Harmattan. When trade winds are strong enough, they can lift large amounts of dust up into the air. The “40-day </a:t>
            </a:r>
            <a:r>
              <a:rPr lang="en-GB" dirty="0" err="1"/>
              <a:t>Shamal</a:t>
            </a:r>
            <a:r>
              <a:rPr lang="en-GB" dirty="0"/>
              <a:t>” refers to the length of time that these summer versions of the dust storms can last</a:t>
            </a:r>
          </a:p>
          <a:p>
            <a:pPr fontAlgn="base"/>
            <a:r>
              <a:rPr lang="en-GB" dirty="0"/>
              <a:t>Trade and monsoon winds are responsible for transporting huge dust clouds from northern Africa and the Middle East westward across the Atlantic Ocean into the Caribbean Sea and </a:t>
            </a:r>
            <a:r>
              <a:rPr lang="en-GB" dirty="0" err="1"/>
              <a:t>southeastward</a:t>
            </a:r>
            <a:r>
              <a:rPr lang="en-GB" dirty="0"/>
              <a:t> across the Indian Ocean towards India.</a:t>
            </a:r>
          </a:p>
          <a:p>
            <a:pPr fontAlgn="base"/>
            <a:r>
              <a:rPr lang="en-GB" dirty="0"/>
              <a:t>Dust outbreaks caused by strong trade winds can occur throughout the year. However, summer dust outbreaks have a greater capacity to lift sand and dust due to convective instability induced by high surface temperatures.  </a:t>
            </a:r>
          </a:p>
          <a:p>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28</a:t>
            </a:fld>
            <a:endParaRPr lang="es-ES"/>
          </a:p>
        </p:txBody>
      </p:sp>
    </p:spTree>
    <p:extLst>
      <p:ext uri="{BB962C8B-B14F-4D97-AF65-F5344CB8AC3E}">
        <p14:creationId xmlns:p14="http://schemas.microsoft.com/office/powerpoint/2010/main" val="25904219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GB" dirty="0"/>
              <a:t>The trade winds (or trades) are the prevailing surface winds in subtropical areas. They blow predominantly from the northeast in the Northern Hemisphere and southeast in the Southern Hemisphere. Their direction can change over the continents due to local thermal lows, such as the summer heat low over Afghanistan and northern Pakistan. In the Middle East, the summer trade wind comes from the north and is called a </a:t>
            </a:r>
            <a:r>
              <a:rPr lang="en-GB" dirty="0" err="1"/>
              <a:t>Shamal</a:t>
            </a:r>
            <a:r>
              <a:rPr lang="en-GB" dirty="0"/>
              <a:t>, while in northern Africa, it comes from the northeast and is called a Harmattan. When trade winds are strong enough, they can lift large amounts of dust up into the air. The “40-day </a:t>
            </a:r>
            <a:r>
              <a:rPr lang="en-GB" dirty="0" err="1"/>
              <a:t>Shamal</a:t>
            </a:r>
            <a:r>
              <a:rPr lang="en-GB" dirty="0"/>
              <a:t>” refers to the length of time that these summer versions of the dust storms can last</a:t>
            </a:r>
          </a:p>
          <a:p>
            <a:pPr fontAlgn="base"/>
            <a:r>
              <a:rPr lang="en-GB" dirty="0"/>
              <a:t>Trade and monsoon winds are responsible for transporting huge dust clouds from northern Africa and the Middle East westward across the Atlantic Ocean into the Caribbean Sea and </a:t>
            </a:r>
            <a:r>
              <a:rPr lang="en-GB" dirty="0" err="1"/>
              <a:t>southeastward</a:t>
            </a:r>
            <a:r>
              <a:rPr lang="en-GB" dirty="0"/>
              <a:t> across the Indian Ocean towards India.</a:t>
            </a:r>
          </a:p>
          <a:p>
            <a:pPr fontAlgn="base"/>
            <a:r>
              <a:rPr lang="en-GB" dirty="0"/>
              <a:t>Dust outbreaks caused by strong trade winds can occur throughout the year. However, summer dust outbreaks have a greater capacity to lift sand and dust due to convective instability induced by high surface temperatures.  </a:t>
            </a:r>
          </a:p>
          <a:p>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29</a:t>
            </a:fld>
            <a:endParaRPr lang="es-ES"/>
          </a:p>
        </p:txBody>
      </p:sp>
    </p:spTree>
    <p:extLst>
      <p:ext uri="{BB962C8B-B14F-4D97-AF65-F5344CB8AC3E}">
        <p14:creationId xmlns:p14="http://schemas.microsoft.com/office/powerpoint/2010/main" val="38739755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30</a:t>
            </a:fld>
            <a:endParaRPr lang="es-ES"/>
          </a:p>
        </p:txBody>
      </p:sp>
    </p:spTree>
    <p:extLst>
      <p:ext uri="{BB962C8B-B14F-4D97-AF65-F5344CB8AC3E}">
        <p14:creationId xmlns:p14="http://schemas.microsoft.com/office/powerpoint/2010/main" val="6503251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fontAlgn="base"/>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31</a:t>
            </a:fld>
            <a:endParaRPr lang="es-ES"/>
          </a:p>
        </p:txBody>
      </p:sp>
    </p:spTree>
    <p:extLst>
      <p:ext uri="{BB962C8B-B14F-4D97-AF65-F5344CB8AC3E}">
        <p14:creationId xmlns:p14="http://schemas.microsoft.com/office/powerpoint/2010/main" val="22678031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GB" dirty="0"/>
              <a:t>The </a:t>
            </a:r>
            <a:r>
              <a:rPr lang="en-GB" dirty="0" err="1"/>
              <a:t>Bodélé</a:t>
            </a:r>
            <a:r>
              <a:rPr lang="en-GB" dirty="0"/>
              <a:t> Depression of northern Chad contains a series of dry lake beds that form the world’s largest single source of wind-blown dust. The large dust events that frequently arise in this area are primarily caused by a high-pressure system over North Africa that drives the </a:t>
            </a:r>
            <a:r>
              <a:rPr lang="en-GB" dirty="0" err="1"/>
              <a:t>northeasterly</a:t>
            </a:r>
            <a:endParaRPr lang="en-GB" dirty="0"/>
          </a:p>
          <a:p>
            <a:endParaRPr lang="en-GB" dirty="0"/>
          </a:p>
          <a:p>
            <a:r>
              <a:rPr lang="en-GB" dirty="0"/>
              <a:t>The gap between the </a:t>
            </a:r>
            <a:r>
              <a:rPr lang="en-GB" dirty="0" err="1"/>
              <a:t>Tibesti</a:t>
            </a:r>
            <a:r>
              <a:rPr lang="en-GB" dirty="0"/>
              <a:t> Mountains (3415 m) and the </a:t>
            </a:r>
            <a:r>
              <a:rPr lang="en-GB" dirty="0" err="1"/>
              <a:t>Ennedi</a:t>
            </a:r>
            <a:r>
              <a:rPr lang="en-GB" dirty="0"/>
              <a:t> Mountains (1450 m) plays a role as well. Although it's not as narrow as some, the gap creates a natural wind tunnel that focuses and intensifies winds across the region, forming a low-level jet. That’s evident in this MODIS image from 5 January 2005, which shows bright streaks of dust arcs across the </a:t>
            </a:r>
            <a:r>
              <a:rPr lang="en-GB" dirty="0" err="1"/>
              <a:t>Bodélé</a:t>
            </a:r>
            <a:r>
              <a:rPr lang="en-GB" dirty="0"/>
              <a:t> Depression toward Lake Chad. Harmattan winds over the Sahara.</a:t>
            </a:r>
          </a:p>
        </p:txBody>
      </p:sp>
      <p:sp>
        <p:nvSpPr>
          <p:cNvPr id="4" name="3 Marcador de número de diapositiva"/>
          <p:cNvSpPr>
            <a:spLocks noGrp="1"/>
          </p:cNvSpPr>
          <p:nvPr>
            <p:ph type="sldNum" sz="quarter" idx="10"/>
          </p:nvPr>
        </p:nvSpPr>
        <p:spPr/>
        <p:txBody>
          <a:bodyPr/>
          <a:lstStyle/>
          <a:p>
            <a:fld id="{90799E72-CB38-4F12-87EF-E621BD195274}" type="slidenum">
              <a:rPr lang="es-ES" smtClean="0"/>
              <a:t>32</a:t>
            </a:fld>
            <a:endParaRPr lang="es-ES"/>
          </a:p>
        </p:txBody>
      </p:sp>
    </p:spTree>
    <p:extLst>
      <p:ext uri="{BB962C8B-B14F-4D97-AF65-F5344CB8AC3E}">
        <p14:creationId xmlns:p14="http://schemas.microsoft.com/office/powerpoint/2010/main" val="33320152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fontAlgn="base"/>
            <a:r>
              <a:rPr lang="en-GB" dirty="0"/>
              <a:t>Dust devils are a common wind phenomenon that occur throughout much of the world. These dust-filled vortices are created by strong surface heating and are generally smaller and less intense than tornados. Their diameters typically range from 10 to 300 feet (3 to 90 m), with an average height of approximately 500 to 1,000 feet (150 to 300 m). Dust devils typically last only a few minutes before dissipating. However, when conditions are optimal, they can persist for an hour or more. Wind speeds in larger dust devils can reach 60 mph or greater.</a:t>
            </a:r>
          </a:p>
          <a:p>
            <a:pPr fontAlgn="base"/>
            <a:r>
              <a:rPr lang="en-GB" u="sng" dirty="0">
                <a:hlinkClick r:id="rId3"/>
              </a:rPr>
              <a:t/>
            </a:r>
            <a:br>
              <a:rPr lang="en-GB" u="sng" dirty="0">
                <a:hlinkClick r:id="rId3"/>
              </a:rPr>
            </a:br>
            <a:r>
              <a:rPr lang="en-GB" u="sng" dirty="0">
                <a:hlinkClick r:id="rId3"/>
              </a:rPr>
              <a:t>Click to view animation.</a:t>
            </a:r>
            <a:endParaRPr lang="en-GB" dirty="0"/>
          </a:p>
          <a:p>
            <a:pPr fontAlgn="base"/>
            <a:r>
              <a:rPr lang="en-GB" dirty="0"/>
              <a:t>Dust devils form in areas of strong surface heating. This typically occurs under clear skies and light winds when the sun can warm the air near the ground to temperatures well above those just above the surface layer.</a:t>
            </a:r>
          </a:p>
          <a:p>
            <a:pPr fontAlgn="base"/>
            <a:r>
              <a:rPr lang="en-GB" dirty="0"/>
              <a:t>Once the ground heats up enough, a localized pocket of air will quickly rise through the cooler air above it. Hot air rushes in to replace the rising air at the bottom of the developing vortex, intensifying the spinning effect. Once formed, the dust devil is a funnel-like chimney through which hot air moves both upwardly and circularly. If a steady supply of warm, unstable air is available, the dust devil will continue to move across the ground. However, once that supply is depleted or the balance is broken in some other way, the dust devil will break down and dissipate.</a:t>
            </a:r>
          </a:p>
          <a:p>
            <a:pPr fontAlgn="base"/>
            <a:r>
              <a:rPr lang="en-GB" dirty="0"/>
              <a:t>Dust devils can vary greatly in size, both in diameter and vertical extent. Notice how aggressive the interaction with the surface can be.</a:t>
            </a:r>
          </a:p>
        </p:txBody>
      </p:sp>
      <p:sp>
        <p:nvSpPr>
          <p:cNvPr id="4" name="3 Marcador de número de diapositiva"/>
          <p:cNvSpPr>
            <a:spLocks noGrp="1"/>
          </p:cNvSpPr>
          <p:nvPr>
            <p:ph type="sldNum" sz="quarter" idx="10"/>
          </p:nvPr>
        </p:nvSpPr>
        <p:spPr/>
        <p:txBody>
          <a:bodyPr/>
          <a:lstStyle/>
          <a:p>
            <a:fld id="{90799E72-CB38-4F12-87EF-E621BD195274}" type="slidenum">
              <a:rPr lang="es-ES" smtClean="0"/>
              <a:t>33</a:t>
            </a:fld>
            <a:endParaRPr lang="es-ES"/>
          </a:p>
        </p:txBody>
      </p:sp>
    </p:spTree>
    <p:extLst>
      <p:ext uri="{BB962C8B-B14F-4D97-AF65-F5344CB8AC3E}">
        <p14:creationId xmlns:p14="http://schemas.microsoft.com/office/powerpoint/2010/main" val="20411896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fontAlgn="base"/>
            <a:r>
              <a:rPr lang="en-GB" dirty="0"/>
              <a:t>Winds associated with the gust front of a dry downburst from a convective storm average 35 to 50 knots and can easily excite a dust storm when they encounter an appropriate source area. </a:t>
            </a:r>
            <a:r>
              <a:rPr lang="en-GB" dirty="0" err="1"/>
              <a:t>Haboobs</a:t>
            </a:r>
            <a:r>
              <a:rPr lang="en-GB" dirty="0"/>
              <a:t> tend to be rather small, on the order of 60 to 90 miles (100 to 150 km). Their average height extends from 5,000 to 8,000 feet (about 1500 to 2500 meters) at the peak of the event. However, heights up 15,000 feet (4500 meters) have been recorded when exacerbated by convergent outflow boundaries. The average </a:t>
            </a:r>
            <a:r>
              <a:rPr lang="en-GB" dirty="0" err="1"/>
              <a:t>haboob</a:t>
            </a:r>
            <a:r>
              <a:rPr lang="en-GB" dirty="0"/>
              <a:t> tends to be short-lived, about three hours. Visibility usually begins to improve soon after the gust front passes.</a:t>
            </a:r>
          </a:p>
          <a:p>
            <a:pPr fontAlgn="base"/>
            <a:r>
              <a:rPr lang="en-GB" dirty="0"/>
              <a:t>Although </a:t>
            </a:r>
            <a:r>
              <a:rPr lang="en-GB" dirty="0" err="1"/>
              <a:t>haboobs</a:t>
            </a:r>
            <a:r>
              <a:rPr lang="en-GB" dirty="0"/>
              <a:t> can be seen approaching a location from afar, they move in very quickly, typically at about half the velocity of the winds within the storm. So a </a:t>
            </a:r>
            <a:r>
              <a:rPr lang="en-GB" dirty="0" err="1"/>
              <a:t>haboob</a:t>
            </a:r>
            <a:r>
              <a:rPr lang="en-GB" dirty="0"/>
              <a:t> packing 50-knot winds will move at about 25 knots.</a:t>
            </a:r>
          </a:p>
          <a:p>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34</a:t>
            </a:fld>
            <a:endParaRPr lang="es-ES"/>
          </a:p>
        </p:txBody>
      </p:sp>
    </p:spTree>
    <p:extLst>
      <p:ext uri="{BB962C8B-B14F-4D97-AF65-F5344CB8AC3E}">
        <p14:creationId xmlns:p14="http://schemas.microsoft.com/office/powerpoint/2010/main" val="5875375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xfrm>
            <a:off x="3505200" y="552450"/>
            <a:ext cx="3678238" cy="2757488"/>
          </a:xfrm>
          <a:ln/>
        </p:spPr>
      </p:sp>
      <p:sp>
        <p:nvSpPr>
          <p:cNvPr id="901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37452306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fontAlgn="base"/>
            <a:r>
              <a:rPr lang="en-GB" dirty="0" smtClean="0"/>
              <a:t>Inversion </a:t>
            </a:r>
            <a:r>
              <a:rPr lang="en-GB" dirty="0"/>
              <a:t>downburst storms are windstorms that occur on sloping coastal plains with a strong sea breeze. As the sea breeze intensifies, convergence along the sea breeze front can generate sufficient lift to break a capping inversion. This potential instability results in the downward mixing of cool air aloft, which flows downslope and out over the water. The descending air produces roll vortices and potentially severe local dust storms along the coast. Then the inversion is </a:t>
            </a:r>
            <a:r>
              <a:rPr lang="en-GB" dirty="0" err="1"/>
              <a:t>reestablished</a:t>
            </a:r>
            <a:r>
              <a:rPr lang="en-GB" dirty="0"/>
              <a:t> and the event dies out.</a:t>
            </a:r>
          </a:p>
          <a:p>
            <a:pPr fontAlgn="base"/>
            <a:r>
              <a:rPr lang="en-GB" dirty="0"/>
              <a:t>Inversion downburst storms form in coastal terrain where slopes are at least 20 feet (6 m) per mile, such as those found along the Red Sea and Persian Gulf. They occur when the sea breeze exceeds 15 knots and there's an inversion aloft, but not a particularly strong one. The downburst winds last 15 to 45 minutes and reach speeds of 90% of the gradient flow immediately above the inversion, typically 20 to 25 knots. These storms are limited in size, although they can still reduce visibility to less than one mile depending on local surface soil conditions.</a:t>
            </a:r>
          </a:p>
          <a:p>
            <a:pPr fontAlgn="base"/>
            <a:r>
              <a:rPr lang="en-GB" dirty="0"/>
              <a:t>Inversion downburst storms typically lead to a very narrow streamer of dust out over the Persian Gulf. Although they occur on both sides of the Gulf, they are more commonly associated with the eastern side, along the Iranian coast. That's probably because the climatologic synoptic flow </a:t>
            </a:r>
            <a:r>
              <a:rPr lang="en-GB" dirty="0" err="1"/>
              <a:t>favors</a:t>
            </a:r>
            <a:r>
              <a:rPr lang="en-GB" dirty="0"/>
              <a:t> a stronger sea breeze there. Predicting their location is very difficult, but you should look for places where coastal curvature </a:t>
            </a:r>
            <a:r>
              <a:rPr lang="en-GB" dirty="0" err="1"/>
              <a:t>favors</a:t>
            </a:r>
            <a:r>
              <a:rPr lang="en-GB" dirty="0"/>
              <a:t> stronger sea breezes or sea breeze convergence. Variations in the strength of the inversion also impact where the event is located. And, like all dust events, they require an appropriate source region.</a:t>
            </a:r>
          </a:p>
          <a:p>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36</a:t>
            </a:fld>
            <a:endParaRPr lang="es-ES"/>
          </a:p>
        </p:txBody>
      </p:sp>
    </p:spTree>
    <p:extLst>
      <p:ext uri="{BB962C8B-B14F-4D97-AF65-F5344CB8AC3E}">
        <p14:creationId xmlns:p14="http://schemas.microsoft.com/office/powerpoint/2010/main" val="1835443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4</a:t>
            </a:fld>
            <a:endParaRPr lang="es-ES"/>
          </a:p>
        </p:txBody>
      </p:sp>
    </p:spTree>
    <p:extLst>
      <p:ext uri="{BB962C8B-B14F-4D97-AF65-F5344CB8AC3E}">
        <p14:creationId xmlns:p14="http://schemas.microsoft.com/office/powerpoint/2010/main" val="9264871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a:xfrm>
            <a:off x="931863" y="741363"/>
            <a:ext cx="4933950" cy="3700462"/>
          </a:xfrm>
          <a:ln/>
        </p:spPr>
      </p:sp>
      <p:sp>
        <p:nvSpPr>
          <p:cNvPr id="911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a:endParaRPr lang="en-GB" dirty="0" smtClean="0"/>
          </a:p>
        </p:txBody>
      </p:sp>
    </p:spTree>
    <p:extLst>
      <p:ext uri="{BB962C8B-B14F-4D97-AF65-F5344CB8AC3E}">
        <p14:creationId xmlns:p14="http://schemas.microsoft.com/office/powerpoint/2010/main" val="37383310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2: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 name="Google Shape;57;p2:notes"/>
          <p:cNvSpPr txBox="1">
            <a:spLocks noGrp="1"/>
          </p:cNvSpPr>
          <p:nvPr>
            <p:ph type="body" idx="1"/>
          </p:nvPr>
        </p:nvSpPr>
        <p:spPr>
          <a:xfrm>
            <a:off x="679768" y="4751983"/>
            <a:ext cx="5438140" cy="388798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 name="Google Shape;58;p2:notes"/>
          <p:cNvSpPr txBox="1">
            <a:spLocks noGrp="1"/>
          </p:cNvSpPr>
          <p:nvPr>
            <p:ph type="sldNum" idx="12"/>
          </p:nvPr>
        </p:nvSpPr>
        <p:spPr>
          <a:xfrm>
            <a:off x="3850443" y="9378824"/>
            <a:ext cx="2945659" cy="495426"/>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38</a:t>
            </a:fld>
            <a:endParaRPr/>
          </a:p>
        </p:txBody>
      </p:sp>
    </p:spTree>
    <p:extLst>
      <p:ext uri="{BB962C8B-B14F-4D97-AF65-F5344CB8AC3E}">
        <p14:creationId xmlns:p14="http://schemas.microsoft.com/office/powerpoint/2010/main" val="38788640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9pPr>
          </a:lstStyle>
          <a:p>
            <a:pPr>
              <a:spcBef>
                <a:spcPct val="0"/>
              </a:spcBef>
              <a:buClrTx/>
              <a:buFontTx/>
              <a:buNone/>
            </a:pPr>
            <a:fld id="{190B5714-0357-4FD2-B5A2-C5BDE6311A06}" type="slidenum">
              <a:rPr lang="es-ES" altLang="es-ES" sz="1400" smtClean="0">
                <a:cs typeface="Arial Unicode MS" panose="020B0604020202020204" pitchFamily="32" charset="0"/>
              </a:rPr>
              <a:pPr>
                <a:spcBef>
                  <a:spcPct val="0"/>
                </a:spcBef>
                <a:buClrTx/>
                <a:buFontTx/>
                <a:buNone/>
              </a:pPr>
              <a:t>39</a:t>
            </a:fld>
            <a:endParaRPr lang="es-ES" altLang="es-ES" sz="1400" smtClean="0">
              <a:cs typeface="Arial Unicode MS" panose="020B0604020202020204" pitchFamily="32" charset="0"/>
            </a:endParaRPr>
          </a:p>
        </p:txBody>
      </p:sp>
      <p:sp>
        <p:nvSpPr>
          <p:cNvPr id="30723" name="Rectangle 1"/>
          <p:cNvSpPr>
            <a:spLocks noGrp="1" noRot="1" noChangeAspect="1" noChangeArrowheads="1" noTextEdit="1"/>
          </p:cNvSpPr>
          <p:nvPr>
            <p:ph type="sldImg"/>
          </p:nvPr>
        </p:nvSpPr>
        <p:spPr>
          <a:xfrm>
            <a:off x="1106488" y="812800"/>
            <a:ext cx="5343525" cy="40068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0724" name="Rectangle 2"/>
          <p:cNvSpPr>
            <a:spLocks noGrp="1" noChangeArrowheads="1"/>
          </p:cNvSpPr>
          <p:nvPr>
            <p:ph type="body" idx="1"/>
          </p:nvPr>
        </p:nvSpPr>
        <p:spPr>
          <a:xfrm>
            <a:off x="755650" y="5078413"/>
            <a:ext cx="6046788" cy="4810125"/>
          </a:xfrm>
          <a:noFill/>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smtClean="0"/>
          </a:p>
        </p:txBody>
      </p:sp>
    </p:spTree>
    <p:extLst>
      <p:ext uri="{BB962C8B-B14F-4D97-AF65-F5344CB8AC3E}">
        <p14:creationId xmlns:p14="http://schemas.microsoft.com/office/powerpoint/2010/main" val="24150809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40</a:t>
            </a:fld>
            <a:endParaRPr lang="es-ES"/>
          </a:p>
        </p:txBody>
      </p:sp>
    </p:spTree>
    <p:extLst>
      <p:ext uri="{BB962C8B-B14F-4D97-AF65-F5344CB8AC3E}">
        <p14:creationId xmlns:p14="http://schemas.microsoft.com/office/powerpoint/2010/main" val="30340038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710EC59-92A8-49D9-A266-1F666DA847F6}" type="slidenum">
              <a:rPr lang="es-ES" smtClean="0"/>
              <a:t>5</a:t>
            </a:fld>
            <a:endParaRPr lang="es-ES"/>
          </a:p>
        </p:txBody>
      </p:sp>
    </p:spTree>
    <p:extLst>
      <p:ext uri="{BB962C8B-B14F-4D97-AF65-F5344CB8AC3E}">
        <p14:creationId xmlns:p14="http://schemas.microsoft.com/office/powerpoint/2010/main" val="6279368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342900" indent="-342900">
              <a:lnSpc>
                <a:spcPct val="150000"/>
              </a:lnSpc>
              <a:spcAft>
                <a:spcPct val="0"/>
              </a:spcAft>
              <a:buFont typeface="Wingdings" panose="05000000000000000000" pitchFamily="2" charset="2"/>
              <a:buChar char="§"/>
            </a:pPr>
            <a:r>
              <a:rPr lang="en-US" altLang="es-ES" sz="1200" dirty="0" smtClean="0">
                <a:latin typeface="+mn-lt"/>
              </a:rPr>
              <a:t>Satellite measurements</a:t>
            </a:r>
          </a:p>
          <a:p>
            <a:pPr marL="342900" indent="-342900">
              <a:lnSpc>
                <a:spcPct val="150000"/>
              </a:lnSpc>
              <a:spcAft>
                <a:spcPct val="0"/>
              </a:spcAft>
              <a:buFont typeface="Wingdings" panose="05000000000000000000" pitchFamily="2" charset="2"/>
              <a:buChar char="§"/>
            </a:pPr>
            <a:r>
              <a:rPr lang="en-US" altLang="es-ES" sz="1200" dirty="0" smtClean="0">
                <a:latin typeface="+mn-lt"/>
              </a:rPr>
              <a:t>Ground based remote sensing</a:t>
            </a:r>
          </a:p>
          <a:p>
            <a:pPr marL="342900" indent="-342900">
              <a:lnSpc>
                <a:spcPct val="150000"/>
              </a:lnSpc>
              <a:spcAft>
                <a:spcPct val="0"/>
              </a:spcAft>
              <a:buFont typeface="Wingdings" panose="05000000000000000000" pitchFamily="2" charset="2"/>
              <a:buChar char="§"/>
            </a:pPr>
            <a:r>
              <a:rPr lang="en-US" altLang="es-ES" sz="1200" dirty="0" smtClean="0">
                <a:latin typeface="+mn-lt"/>
              </a:rPr>
              <a:t>Near surface characterization</a:t>
            </a:r>
          </a:p>
          <a:p>
            <a:pPr marL="342900" indent="-342900">
              <a:lnSpc>
                <a:spcPct val="150000"/>
              </a:lnSpc>
              <a:spcAft>
                <a:spcPct val="0"/>
              </a:spcAft>
              <a:buFont typeface="Wingdings" panose="05000000000000000000" pitchFamily="2" charset="2"/>
              <a:buChar char="§"/>
            </a:pPr>
            <a:r>
              <a:rPr lang="en-US" altLang="es-ES" sz="1200" dirty="0" smtClean="0">
                <a:latin typeface="+mn-lt"/>
              </a:rPr>
              <a:t>Measurement campaigns </a:t>
            </a:r>
          </a:p>
          <a:p>
            <a:r>
              <a:rPr lang="en-GB" dirty="0" smtClean="0"/>
              <a:t>.</a:t>
            </a:r>
          </a:p>
          <a:p>
            <a:endParaRPr lang="en-GB" dirty="0" smtClean="0"/>
          </a:p>
          <a:p>
            <a:r>
              <a:rPr lang="en-GB" dirty="0" smtClean="0"/>
              <a:t>In alignment with the mission of the WMO Sand and Dust Storm Warning Advisory and Assessment System, the Dust Storms Assessment for the development of user-oriented Climate services in Northern Africa, the Middle East and Europe“ (</a:t>
            </a:r>
            <a:r>
              <a:rPr lang="en-GB" dirty="0" err="1" smtClean="0"/>
              <a:t>DustClim</a:t>
            </a:r>
            <a:r>
              <a:rPr lang="en-GB" dirty="0" smtClean="0"/>
              <a:t>) will make a major step forward in the way SDS affects society by producing and delivering an advanced dust regional model reanalysis for Northern Africa, Middle East and Europe covering the satellite era of quantitative aerosol information, and by developing dust-related services tailored to specific socio-economic sectors.</a:t>
            </a:r>
          </a:p>
          <a:p>
            <a:endParaRPr lang="en-GB" dirty="0" smtClean="0"/>
          </a:p>
          <a:p>
            <a:r>
              <a:rPr lang="en-GB" dirty="0" smtClean="0"/>
              <a:t>The novelties of the </a:t>
            </a:r>
            <a:r>
              <a:rPr lang="en-GB" dirty="0" err="1" smtClean="0"/>
              <a:t>DustClim</a:t>
            </a:r>
            <a:r>
              <a:rPr lang="en-GB" dirty="0" smtClean="0"/>
              <a:t> reanalysis include its unprecedented high-resolution, the assimilation of satellite products over dust source regions with specific dust observational constraints, and a thorough evaluation using a wide variety of observations and data from experimental campaigns. There is currently a very limited integration of dust information into practice and policy. In this context, </a:t>
            </a:r>
            <a:r>
              <a:rPr lang="en-GB" dirty="0" err="1" smtClean="0"/>
              <a:t>DustClim</a:t>
            </a:r>
            <a:r>
              <a:rPr lang="en-GB" dirty="0" smtClean="0"/>
              <a:t> will not only provide reliable information on SDS trends and current conditions, but will also develop dust impact assessment pilot studies for three key economic sectors (air quality, aviation and solar energy). Since the beginning of the project, there will be a continuous exchange between the scientific teams (from observational and</a:t>
            </a:r>
            <a:r>
              <a:rPr lang="en-GB" baseline="0" dirty="0" smtClean="0"/>
              <a:t> modelling communities</a:t>
            </a:r>
            <a:r>
              <a:rPr lang="en-GB" dirty="0" smtClean="0"/>
              <a:t>) and the main user communities. This collaboration is fundamental for better defining the dust parameters to be investigated and to design and optimise the future provision of dust services.</a:t>
            </a:r>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7</a:t>
            </a:fld>
            <a:endParaRPr lang="es-ES"/>
          </a:p>
        </p:txBody>
      </p:sp>
    </p:spTree>
    <p:extLst>
      <p:ext uri="{BB962C8B-B14F-4D97-AF65-F5344CB8AC3E}">
        <p14:creationId xmlns:p14="http://schemas.microsoft.com/office/powerpoint/2010/main" val="12701299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0" name="PlaceHolder 1"/>
          <p:cNvSpPr>
            <a:spLocks noGrp="1"/>
          </p:cNvSpPr>
          <p:nvPr>
            <p:ph type="body"/>
          </p:nvPr>
        </p:nvSpPr>
        <p:spPr>
          <a:xfrm>
            <a:off x="685800" y="4400640"/>
            <a:ext cx="5486040" cy="3600000"/>
          </a:xfrm>
          <a:prstGeom prst="rect">
            <a:avLst/>
          </a:prstGeom>
        </p:spPr>
        <p:txBody>
          <a:bodyPr/>
          <a:lstStyle/>
          <a:p>
            <a:pPr>
              <a:lnSpc>
                <a:spcPct val="100000"/>
              </a:lnSpc>
              <a:spcBef>
                <a:spcPts val="360"/>
              </a:spcBef>
            </a:pPr>
            <a:r>
              <a:rPr lang="en-US" sz="1200" b="0" strike="noStrike" spc="-1" dirty="0">
                <a:solidFill>
                  <a:srgbClr val="000000"/>
                </a:solidFill>
                <a:uFill>
                  <a:solidFill>
                    <a:srgbClr val="FFFFFF"/>
                  </a:solidFill>
                </a:uFill>
                <a:latin typeface="+mn-lt"/>
                <a:ea typeface="ＭＳ Ｐゴシック"/>
              </a:rPr>
              <a:t>Dust (red), sea salt (blue), organic/black carbon (green), and sulfates (white) displayed by their extinction aerosol optical </a:t>
            </a:r>
            <a:r>
              <a:rPr lang="en-US" sz="1200" b="0" strike="noStrike" spc="-1" dirty="0" err="1">
                <a:solidFill>
                  <a:srgbClr val="000000"/>
                </a:solidFill>
                <a:uFill>
                  <a:solidFill>
                    <a:srgbClr val="FFFFFF"/>
                  </a:solidFill>
                </a:uFill>
                <a:latin typeface="+mn-lt"/>
                <a:ea typeface="ＭＳ Ｐゴシック"/>
              </a:rPr>
              <a:t>thickness.This</a:t>
            </a:r>
            <a:r>
              <a:rPr lang="en-US" sz="1200" b="0" strike="noStrike" spc="-1" dirty="0">
                <a:solidFill>
                  <a:srgbClr val="000000"/>
                </a:solidFill>
                <a:uFill>
                  <a:solidFill>
                    <a:srgbClr val="FFFFFF"/>
                  </a:solidFill>
                </a:uFill>
                <a:latin typeface="+mn-lt"/>
                <a:ea typeface="ＭＳ Ｐゴシック"/>
              </a:rPr>
              <a:t> simulation used GEOS-5 and the Goddard Chemistry Aerosol Radiation and Transport (GOCART) Model.</a:t>
            </a:r>
            <a:endParaRPr lang="en-US" sz="1200" b="0" strike="noStrike" spc="-1" dirty="0">
              <a:solidFill>
                <a:srgbClr val="000000"/>
              </a:solidFill>
              <a:uFill>
                <a:solidFill>
                  <a:srgbClr val="FFFFFF"/>
                </a:solidFill>
              </a:uFill>
              <a:latin typeface="Arial"/>
            </a:endParaRPr>
          </a:p>
          <a:p>
            <a:pPr>
              <a:lnSpc>
                <a:spcPct val="100000"/>
              </a:lnSpc>
            </a:pPr>
            <a:endParaRPr lang="en-US" sz="1200" b="0" strike="noStrike" spc="-1" dirty="0">
              <a:solidFill>
                <a:srgbClr val="000000"/>
              </a:solidFill>
              <a:uFill>
                <a:solidFill>
                  <a:srgbClr val="FFFFFF"/>
                </a:solidFill>
              </a:uFill>
              <a:latin typeface="Arial"/>
            </a:endParaRPr>
          </a:p>
        </p:txBody>
      </p:sp>
      <p:sp>
        <p:nvSpPr>
          <p:cNvPr id="1571" name="TextShape 2"/>
          <p:cNvSpPr txBox="1"/>
          <p:nvPr/>
        </p:nvSpPr>
        <p:spPr>
          <a:xfrm>
            <a:off x="3884760" y="8685360"/>
            <a:ext cx="2971440" cy="458280"/>
          </a:xfrm>
          <a:prstGeom prst="rect">
            <a:avLst/>
          </a:prstGeom>
          <a:noFill/>
          <a:ln>
            <a:noFill/>
          </a:ln>
        </p:spPr>
        <p:txBody>
          <a:bodyPr anchor="b"/>
          <a:lstStyle/>
          <a:p>
            <a:pPr algn="r">
              <a:lnSpc>
                <a:spcPct val="100000"/>
              </a:lnSpc>
            </a:pPr>
            <a:fld id="{23F97101-561B-44D8-B95B-1862BB6BCE36}" type="slidenum">
              <a:rPr lang="en-US" sz="1200" b="0" strike="noStrike" spc="-1">
                <a:solidFill>
                  <a:srgbClr val="000000"/>
                </a:solidFill>
                <a:uFill>
                  <a:solidFill>
                    <a:srgbClr val="FFFFFF"/>
                  </a:solidFill>
                </a:uFill>
                <a:latin typeface="+mn-lt"/>
                <a:ea typeface="+mn-ea"/>
              </a:rPr>
              <a:t>8</a:t>
            </a:fld>
            <a:endParaRPr lang="en-US" sz="12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3934081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9pPr>
          </a:lstStyle>
          <a:p>
            <a:pPr>
              <a:spcBef>
                <a:spcPct val="0"/>
              </a:spcBef>
              <a:buClrTx/>
              <a:buFontTx/>
              <a:buNone/>
            </a:pPr>
            <a:fld id="{54064729-0C08-4187-B744-066BB474762C}" type="slidenum">
              <a:rPr lang="es-ES" altLang="es-ES" sz="1400" smtClean="0">
                <a:cs typeface="Arial Unicode MS" panose="020B0604020202020204" pitchFamily="32" charset="0"/>
              </a:rPr>
              <a:pPr>
                <a:spcBef>
                  <a:spcPct val="0"/>
                </a:spcBef>
                <a:buClrTx/>
                <a:buFontTx/>
                <a:buNone/>
              </a:pPr>
              <a:t>9</a:t>
            </a:fld>
            <a:endParaRPr lang="es-ES" altLang="es-ES" sz="1400" smtClean="0">
              <a:cs typeface="Arial Unicode MS" panose="020B0604020202020204" pitchFamily="32" charset="0"/>
            </a:endParaRPr>
          </a:p>
        </p:txBody>
      </p:sp>
      <p:sp>
        <p:nvSpPr>
          <p:cNvPr id="20483" name="Rectangle 1"/>
          <p:cNvSpPr>
            <a:spLocks noGrp="1" noRot="1" noChangeAspect="1" noChangeArrowheads="1" noTextEdit="1"/>
          </p:cNvSpPr>
          <p:nvPr>
            <p:ph type="sldImg"/>
          </p:nvPr>
        </p:nvSpPr>
        <p:spPr>
          <a:xfrm>
            <a:off x="1106488" y="812800"/>
            <a:ext cx="5343525" cy="40068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0484" name="Rectangle 2"/>
          <p:cNvSpPr>
            <a:spLocks noGrp="1" noChangeArrowheads="1"/>
          </p:cNvSpPr>
          <p:nvPr>
            <p:ph type="body" idx="1"/>
          </p:nvPr>
        </p:nvSpPr>
        <p:spPr>
          <a:xfrm>
            <a:off x="755650" y="5078413"/>
            <a:ext cx="6046788" cy="4810125"/>
          </a:xfrm>
          <a:noFill/>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smtClean="0"/>
          </a:p>
        </p:txBody>
      </p:sp>
    </p:spTree>
    <p:extLst>
      <p:ext uri="{BB962C8B-B14F-4D97-AF65-F5344CB8AC3E}">
        <p14:creationId xmlns:p14="http://schemas.microsoft.com/office/powerpoint/2010/main" val="15524847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10</a:t>
            </a:fld>
            <a:endParaRPr lang="es-ES"/>
          </a:p>
        </p:txBody>
      </p:sp>
    </p:spTree>
    <p:extLst>
      <p:ext uri="{BB962C8B-B14F-4D97-AF65-F5344CB8AC3E}">
        <p14:creationId xmlns:p14="http://schemas.microsoft.com/office/powerpoint/2010/main" val="15378323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11</a:t>
            </a:fld>
            <a:endParaRPr lang="es-ES"/>
          </a:p>
        </p:txBody>
      </p:sp>
    </p:spTree>
    <p:extLst>
      <p:ext uri="{BB962C8B-B14F-4D97-AF65-F5344CB8AC3E}">
        <p14:creationId xmlns:p14="http://schemas.microsoft.com/office/powerpoint/2010/main" val="12576877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SC2017-Fir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095685"/>
            <a:ext cx="6096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itle 1"/>
          <p:cNvSpPr>
            <a:spLocks noGrp="1"/>
          </p:cNvSpPr>
          <p:nvPr>
            <p:ph type="ctrTitle"/>
          </p:nvPr>
        </p:nvSpPr>
        <p:spPr>
          <a:xfrm>
            <a:off x="3722916" y="1631730"/>
            <a:ext cx="5026945" cy="2998826"/>
          </a:xfrm>
          <a:prstGeom prst="rect">
            <a:avLst/>
          </a:prstGeom>
        </p:spPr>
        <p:txBody>
          <a:bodyPr anchor="ctr">
            <a:normAutofit/>
          </a:bodyPr>
          <a:lstStyle>
            <a:lvl1pPr algn="l">
              <a:defRPr sz="52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hasCustomPrompt="1"/>
          </p:nvPr>
        </p:nvSpPr>
        <p:spPr>
          <a:xfrm>
            <a:off x="3722916" y="4900141"/>
            <a:ext cx="5026945"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a:t>
            </a:r>
            <a:r>
              <a:rPr lang="es-ES" dirty="0" err="1" smtClean="0"/>
              <a:t>click</a:t>
            </a:r>
            <a:r>
              <a:rPr lang="es-ES" dirty="0" smtClean="0"/>
              <a:t> aquí para modificar el subtítulo</a:t>
            </a:r>
          </a:p>
        </p:txBody>
      </p:sp>
      <p:sp>
        <p:nvSpPr>
          <p:cNvPr id="13" name="Rectángulo 12"/>
          <p:cNvSpPr/>
          <p:nvPr userDrawn="1"/>
        </p:nvSpPr>
        <p:spPr>
          <a:xfrm>
            <a:off x="1" y="6095685"/>
            <a:ext cx="3048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15" name="Marcador de texto 14"/>
          <p:cNvSpPr>
            <a:spLocks noGrp="1"/>
          </p:cNvSpPr>
          <p:nvPr>
            <p:ph type="body" sz="quarter" idx="10" hasCustomPrompt="1"/>
          </p:nvPr>
        </p:nvSpPr>
        <p:spPr>
          <a:xfrm>
            <a:off x="244475" y="6095685"/>
            <a:ext cx="2441575" cy="487533"/>
          </a:xfrm>
          <a:prstGeom prst="rect">
            <a:avLst/>
          </a:prstGeom>
        </p:spPr>
        <p:txBody>
          <a:bodyPr anchor="ctr"/>
          <a:lstStyle>
            <a:lvl1pPr marL="0" indent="0" algn="ctr">
              <a:buNone/>
              <a:defRPr>
                <a:solidFill>
                  <a:schemeClr val="bg1"/>
                </a:solidFill>
              </a:defRPr>
            </a:lvl1pPr>
          </a:lstStyle>
          <a:p>
            <a:pPr lvl="0"/>
            <a:r>
              <a:rPr lang="es-ES" dirty="0" err="1" smtClean="0"/>
              <a:t>day</a:t>
            </a:r>
            <a:r>
              <a:rPr lang="es-ES" dirty="0" smtClean="0"/>
              <a:t>/</a:t>
            </a:r>
            <a:r>
              <a:rPr lang="es-ES" dirty="0" err="1" smtClean="0"/>
              <a:t>month</a:t>
            </a:r>
            <a:r>
              <a:rPr lang="es-ES" dirty="0" smtClean="0"/>
              <a:t>/</a:t>
            </a:r>
            <a:r>
              <a:rPr lang="es-ES" dirty="0" err="1" smtClean="0"/>
              <a:t>year</a:t>
            </a:r>
            <a:endParaRPr lang="es-ES" dirty="0"/>
          </a:p>
        </p:txBody>
      </p:sp>
      <p:sp>
        <p:nvSpPr>
          <p:cNvPr id="17" name="Marcador de texto 16"/>
          <p:cNvSpPr>
            <a:spLocks noGrp="1"/>
          </p:cNvSpPr>
          <p:nvPr>
            <p:ph type="body" sz="quarter" idx="11" hasCustomPrompt="1"/>
          </p:nvPr>
        </p:nvSpPr>
        <p:spPr>
          <a:xfrm>
            <a:off x="3722916" y="6095684"/>
            <a:ext cx="5026946" cy="487533"/>
          </a:xfrm>
          <a:prstGeom prst="rect">
            <a:avLst/>
          </a:prstGeom>
        </p:spPr>
        <p:txBody>
          <a:bodyPr anchor="ctr"/>
          <a:lstStyle>
            <a:lvl1pPr marL="0" indent="0" algn="l">
              <a:buNone/>
              <a:defRPr>
                <a:solidFill>
                  <a:srgbClr val="004890"/>
                </a:solidFill>
              </a:defRPr>
            </a:lvl1pPr>
          </a:lstStyle>
          <a:p>
            <a:pPr lvl="0"/>
            <a:r>
              <a:rPr lang="es-ES" dirty="0" err="1" smtClean="0"/>
              <a:t>Venue</a:t>
            </a:r>
            <a:endParaRPr lang="es-ES" dirty="0"/>
          </a:p>
        </p:txBody>
      </p:sp>
    </p:spTree>
    <p:extLst>
      <p:ext uri="{BB962C8B-B14F-4D97-AF65-F5344CB8AC3E}">
        <p14:creationId xmlns:p14="http://schemas.microsoft.com/office/powerpoint/2010/main" val="278710932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232144"/>
            <a:ext cx="1876425" cy="457200"/>
          </a:xfrm>
          <a:prstGeom prst="rect">
            <a:avLst/>
          </a:prstGeom>
        </p:spPr>
      </p:pic>
    </p:spTree>
    <p:extLst>
      <p:ext uri="{BB962C8B-B14F-4D97-AF65-F5344CB8AC3E}">
        <p14:creationId xmlns:p14="http://schemas.microsoft.com/office/powerpoint/2010/main" val="108554650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152000" y="877500"/>
            <a:ext cx="6840000" cy="3960000"/>
          </a:xfrm>
          <a:prstGeom prst="rect">
            <a:avLst/>
          </a:prstGeom>
        </p:spPr>
        <p:txBody>
          <a:bodyPr anchor="ctr"/>
          <a:lstStyle>
            <a:lvl1pPr algn="ctr">
              <a:defRPr sz="6000" b="1">
                <a:latin typeface="+mn-lt"/>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120175353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CuadroTexto 3"/>
          <p:cNvSpPr txBox="1"/>
          <p:nvPr userDrawn="1"/>
        </p:nvSpPr>
        <p:spPr>
          <a:xfrm>
            <a:off x="1991225" y="2636182"/>
            <a:ext cx="5161550" cy="901825"/>
          </a:xfrm>
          <a:prstGeom prst="rect">
            <a:avLst/>
          </a:prstGeom>
          <a:effectLst>
            <a:outerShdw blurRad="127000" algn="ctr" rotWithShape="0">
              <a:schemeClr val="accent1">
                <a:lumMod val="50000"/>
                <a:alpha val="85000"/>
              </a:schemeClr>
            </a:outerShdw>
          </a:effectLst>
        </p:spPr>
        <p:txBody>
          <a:bodyPr wrap="square" rtlCol="0" anchor="ctr">
            <a:spAutoFit/>
          </a:bodyPr>
          <a:lstStyle/>
          <a:p>
            <a:pPr algn="ctr"/>
            <a:r>
              <a:rPr lang="es-ES" sz="7200" dirty="0" smtClean="0">
                <a:solidFill>
                  <a:schemeClr val="bg1"/>
                </a:solidFill>
              </a:rPr>
              <a:t>THANK YOU!</a:t>
            </a:r>
            <a:endParaRPr lang="es-ES" sz="7200" dirty="0">
              <a:solidFill>
                <a:schemeClr val="bg1"/>
              </a:solidFill>
            </a:endParaRPr>
          </a:p>
        </p:txBody>
      </p:sp>
      <p:sp>
        <p:nvSpPr>
          <p:cNvPr id="5" name="CuadroTexto 4"/>
          <p:cNvSpPr txBox="1"/>
          <p:nvPr userDrawn="1"/>
        </p:nvSpPr>
        <p:spPr>
          <a:xfrm>
            <a:off x="3360099" y="5922083"/>
            <a:ext cx="2407901" cy="534158"/>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a:r>
              <a:rPr lang="es-ES" sz="3600" dirty="0" smtClean="0">
                <a:solidFill>
                  <a:schemeClr val="bg1"/>
                </a:solidFill>
              </a:rPr>
              <a:t>www.bsc.es</a:t>
            </a:r>
            <a:endParaRPr lang="es-ES" sz="3600" dirty="0">
              <a:solidFill>
                <a:schemeClr val="bg1"/>
              </a:solidFill>
            </a:endParaRPr>
          </a:p>
        </p:txBody>
      </p:sp>
      <p:sp>
        <p:nvSpPr>
          <p:cNvPr id="2" name="Título 1"/>
          <p:cNvSpPr>
            <a:spLocks noGrp="1"/>
          </p:cNvSpPr>
          <p:nvPr>
            <p:ph type="title" hasCustomPrompt="1"/>
          </p:nvPr>
        </p:nvSpPr>
        <p:spPr>
          <a:xfrm>
            <a:off x="910318" y="4101711"/>
            <a:ext cx="7323364" cy="688936"/>
          </a:xfrm>
          <a:prstGeom prst="rect">
            <a:avLst/>
          </a:prstGeom>
        </p:spPr>
        <p:txBody>
          <a:bodyPr/>
          <a:lstStyle>
            <a:lvl1pPr algn="ctr">
              <a:defRPr sz="3600">
                <a:solidFill>
                  <a:schemeClr val="bg1"/>
                </a:solidFill>
              </a:defRPr>
            </a:lvl1pPr>
          </a:lstStyle>
          <a:p>
            <a:r>
              <a:rPr lang="es-ES" dirty="0" smtClean="0"/>
              <a:t>YOUR-EMAIL@bsc.es</a:t>
            </a:r>
            <a:endParaRPr lang="es-ES" dirty="0"/>
          </a:p>
        </p:txBody>
      </p:sp>
    </p:spTree>
    <p:extLst>
      <p:ext uri="{BB962C8B-B14F-4D97-AF65-F5344CB8AC3E}">
        <p14:creationId xmlns:p14="http://schemas.microsoft.com/office/powerpoint/2010/main" val="40705621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6" name="Footer Placeholder 4"/>
          <p:cNvSpPr>
            <a:spLocks noGrp="1"/>
          </p:cNvSpPr>
          <p:nvPr>
            <p:ph type="ftr" sz="quarter" idx="3"/>
          </p:nvPr>
        </p:nvSpPr>
        <p:spPr>
          <a:xfrm>
            <a:off x="2195736" y="6356350"/>
            <a:ext cx="6336704" cy="41404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7" name="Slide Number Placeholder 5"/>
          <p:cNvSpPr>
            <a:spLocks noGrp="1"/>
          </p:cNvSpPr>
          <p:nvPr>
            <p:ph type="sldNum" sz="quarter" idx="4"/>
          </p:nvPr>
        </p:nvSpPr>
        <p:spPr>
          <a:xfrm>
            <a:off x="8604448" y="6357553"/>
            <a:ext cx="442392" cy="412838"/>
          </a:xfrm>
          <a:prstGeom prst="rect">
            <a:avLst/>
          </a:prstGeom>
        </p:spPr>
        <p:txBody>
          <a:bodyPr anchor="b"/>
          <a:lstStyle>
            <a:lvl1pPr algn="r">
              <a:defRPr sz="1100">
                <a:solidFill>
                  <a:srgbClr val="004990"/>
                </a:solidFill>
              </a:defRPr>
            </a:lvl1pPr>
          </a:lstStyle>
          <a:p>
            <a:fld id="{4A490C5D-AEA8-4823-B9B3-806910A0ECF7}" type="slidenum">
              <a:rPr lang="es-ES" smtClean="0"/>
              <a:pPr/>
              <a:t>‹#›</a:t>
            </a:fld>
            <a:endParaRPr lang="es-ES" dirty="0"/>
          </a:p>
        </p:txBody>
      </p:sp>
    </p:spTree>
    <p:extLst>
      <p:ext uri="{BB962C8B-B14F-4D97-AF65-F5344CB8AC3E}">
        <p14:creationId xmlns:p14="http://schemas.microsoft.com/office/powerpoint/2010/main" val="355462995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0" y="0"/>
            <a:ext cx="8893175" cy="6381750"/>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1558002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49037" y="210010"/>
            <a:ext cx="8229598" cy="745215"/>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49037" y="1175657"/>
            <a:ext cx="8229598" cy="483325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176963"/>
            <a:ext cx="1876425" cy="457200"/>
          </a:xfrm>
          <a:prstGeom prst="rect">
            <a:avLst/>
          </a:prstGeom>
        </p:spPr>
      </p:pic>
    </p:spTree>
    <p:extLst>
      <p:ext uri="{BB962C8B-B14F-4D97-AF65-F5344CB8AC3E}">
        <p14:creationId xmlns:p14="http://schemas.microsoft.com/office/powerpoint/2010/main" val="4107773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9_Diseño personalizado">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49037" y="210010"/>
            <a:ext cx="8229598" cy="745215"/>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49037" y="1175657"/>
            <a:ext cx="8229598" cy="483325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176963"/>
            <a:ext cx="1876425" cy="457200"/>
          </a:xfrm>
          <a:prstGeom prst="rect">
            <a:avLst/>
          </a:prstGeom>
        </p:spPr>
      </p:pic>
    </p:spTree>
    <p:extLst>
      <p:ext uri="{BB962C8B-B14F-4D97-AF65-F5344CB8AC3E}">
        <p14:creationId xmlns:p14="http://schemas.microsoft.com/office/powerpoint/2010/main" val="1103389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3900457"/>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5" r:id="rId3"/>
    <p:sldLayoutId id="2147483654" r:id="rId4"/>
    <p:sldLayoutId id="2147483658" r:id="rId5"/>
    <p:sldLayoutId id="2147483659" r:id="rId6"/>
    <p:sldLayoutId id="2147483663" r:id="rId7"/>
    <p:sldLayoutId id="2147483669" r:id="rId8"/>
  </p:sldLayoutIdLst>
  <p:timing>
    <p:tnLst>
      <p:par>
        <p:cTn id="1" dur="indefinite" restart="never" nodeType="tmRoot"/>
      </p:par>
    </p:tnLst>
  </p:timing>
  <p:hf sldNum="0" hdr="0" ftr="0"/>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mailto:sara.basart@bsc.es"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g"/><Relationship Id="rId1" Type="http://schemas.microsoft.com/office/2007/relationships/media" Target="../media/media1.mpg"/><Relationship Id="rId5" Type="http://schemas.openxmlformats.org/officeDocument/2006/relationships/image" Target="../media/image33.png"/><Relationship Id="rId4" Type="http://schemas.openxmlformats.org/officeDocument/2006/relationships/notesSlide" Target="../notesSlides/notesSlide17.xml"/></Relationships>
</file>

<file path=ppt/slides/_rels/slide23.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2.mpeg"/><Relationship Id="rId1" Type="http://schemas.microsoft.com/office/2007/relationships/media" Target="../media/media2.mpeg"/><Relationship Id="rId5" Type="http://schemas.openxmlformats.org/officeDocument/2006/relationships/image" Target="../media/image40.png"/><Relationship Id="rId4"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file:///\\vboxsrv\sbasart\Documentos\Feineta\Contributions\Congressos\2014\20141117_20_4th_Training_Course_WMO_SDS-WAS_Casablanca_Morocco\movies\dust_devils.wmv" TargetMode="External"/><Relationship Id="rId1" Type="http://schemas.microsoft.com/office/2007/relationships/media" Target="file:///\\vboxsrv\sbasart\Documentos\Feineta\Contributions\Congressos\2014\20141117_20_4th_Training_Course_WMO_SDS-WAS_Casablanca_Morocco\movies\dust_devils.wmv" TargetMode="External"/><Relationship Id="rId5" Type="http://schemas.openxmlformats.org/officeDocument/2006/relationships/image" Target="../media/image44.png"/><Relationship Id="rId4" Type="http://schemas.openxmlformats.org/officeDocument/2006/relationships/notesSlide" Target="../notesSlides/notesSlide26.xml"/></Relationships>
</file>

<file path=ppt/slides/_rels/slide34.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47.png"/></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8" Type="http://schemas.openxmlformats.org/officeDocument/2006/relationships/image" Target="../media/image45.gif"/><Relationship Id="rId3" Type="http://schemas.openxmlformats.org/officeDocument/2006/relationships/slideLayout" Target="../slideLayouts/slideLayout5.xml"/><Relationship Id="rId7" Type="http://schemas.openxmlformats.org/officeDocument/2006/relationships/image" Target="../media/image44.png"/><Relationship Id="rId2" Type="http://schemas.openxmlformats.org/officeDocument/2006/relationships/video" Target="file:///\\vboxsrv\sbasart\Documentos\Feineta\Contributions\Congressos\2014\20141117_20_4th_Training_Course_WMO_SDS-WAS_Casablanca_Morocco\movies\dust_devils.wmv" TargetMode="External"/><Relationship Id="rId1" Type="http://schemas.microsoft.com/office/2007/relationships/media" Target="file:///\\vboxsrv\sbasart\Documentos\Feineta\Contributions\Congressos\2014\20141117_20_4th_Training_Course_WMO_SDS-WAS_Casablanca_Morocco\movies\dust_devils.wmv" TargetMode="External"/><Relationship Id="rId6" Type="http://schemas.openxmlformats.org/officeDocument/2006/relationships/image" Target="../media/image43.jpeg"/><Relationship Id="rId11" Type="http://schemas.openxmlformats.org/officeDocument/2006/relationships/image" Target="../media/image50.jpeg"/><Relationship Id="rId5" Type="http://schemas.openxmlformats.org/officeDocument/2006/relationships/image" Target="../media/image42.jpeg"/><Relationship Id="rId10" Type="http://schemas.openxmlformats.org/officeDocument/2006/relationships/image" Target="../media/image49.jpeg"/><Relationship Id="rId4" Type="http://schemas.openxmlformats.org/officeDocument/2006/relationships/notesSlide" Target="../notesSlides/notesSlide30.xml"/><Relationship Id="rId9" Type="http://schemas.openxmlformats.org/officeDocument/2006/relationships/image" Target="../media/image38.gif"/></Relationships>
</file>

<file path=ppt/slides/_rels/slide38.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1.jpg"/><Relationship Id="rId7" Type="http://schemas.openxmlformats.org/officeDocument/2006/relationships/image" Target="../media/image54.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jpg"/><Relationship Id="rId4" Type="http://schemas.openxmlformats.org/officeDocument/2006/relationships/hyperlink" Target="http://dust.aemet.es/"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58.emf"/><Relationship Id="rId4" Type="http://schemas.openxmlformats.org/officeDocument/2006/relationships/image" Target="../media/image57.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hyperlink" Target="file:///\\VBOXSVR\sbasart\Documentos\workstation\20180426_ConsCiencia_Barcelona_Spain\Videos\NASA%20-%20GEOS-5%20Aerosols.mp4"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3608615" y="1968023"/>
            <a:ext cx="5255547" cy="2998826"/>
          </a:xfrm>
        </p:spPr>
        <p:txBody>
          <a:bodyPr/>
          <a:lstStyle/>
          <a:p>
            <a:r>
              <a:rPr lang="es-ES" dirty="0" smtClean="0"/>
              <a:t>Conceptos Básicos</a:t>
            </a:r>
            <a:br>
              <a:rPr lang="es-ES" dirty="0" smtClean="0"/>
            </a:br>
            <a:endParaRPr lang="es-ES" b="0" dirty="0"/>
          </a:p>
        </p:txBody>
      </p:sp>
      <p:sp>
        <p:nvSpPr>
          <p:cNvPr id="3" name="Marcador de texto 2"/>
          <p:cNvSpPr>
            <a:spLocks noGrp="1"/>
          </p:cNvSpPr>
          <p:nvPr>
            <p:ph type="body" sz="quarter" idx="11"/>
          </p:nvPr>
        </p:nvSpPr>
        <p:spPr/>
        <p:txBody>
          <a:bodyPr/>
          <a:lstStyle/>
          <a:p>
            <a:r>
              <a:rPr lang="en-US" sz="1800" i="1" dirty="0" smtClean="0"/>
              <a:t>AEMET, </a:t>
            </a:r>
            <a:r>
              <a:rPr lang="en-US" sz="1800" i="1" dirty="0" err="1" smtClean="0"/>
              <a:t>Curso</a:t>
            </a:r>
            <a:r>
              <a:rPr lang="en-US" sz="1800" i="1" dirty="0" smtClean="0"/>
              <a:t> </a:t>
            </a:r>
            <a:r>
              <a:rPr lang="en-US" sz="1800" i="1" dirty="0" err="1" smtClean="0"/>
              <a:t>remoto</a:t>
            </a:r>
            <a:r>
              <a:rPr lang="en-US" sz="1800" i="1" dirty="0" smtClean="0"/>
              <a:t>, 10-12 de </a:t>
            </a:r>
            <a:r>
              <a:rPr lang="en-US" sz="1800" i="1" dirty="0" err="1" smtClean="0"/>
              <a:t>noviembre</a:t>
            </a:r>
            <a:r>
              <a:rPr lang="en-US" sz="1800" i="1" dirty="0" smtClean="0"/>
              <a:t> de 2020</a:t>
            </a:r>
            <a:endParaRPr lang="es-ES" sz="1800" i="1" dirty="0"/>
          </a:p>
        </p:txBody>
      </p:sp>
      <p:sp>
        <p:nvSpPr>
          <p:cNvPr id="5" name="Marcador de texto 2"/>
          <p:cNvSpPr>
            <a:spLocks noGrp="1"/>
          </p:cNvSpPr>
          <p:nvPr>
            <p:ph type="body" sz="quarter" idx="11"/>
          </p:nvPr>
        </p:nvSpPr>
        <p:spPr>
          <a:xfrm>
            <a:off x="3649848" y="4344128"/>
            <a:ext cx="5026946" cy="487533"/>
          </a:xfrm>
        </p:spPr>
        <p:txBody>
          <a:bodyPr/>
          <a:lstStyle/>
          <a:p>
            <a:r>
              <a:rPr lang="es-ES" sz="1800" i="1" dirty="0" smtClean="0"/>
              <a:t>Sara Basart (</a:t>
            </a:r>
            <a:r>
              <a:rPr lang="es-ES" sz="1800" i="1" dirty="0" smtClean="0">
                <a:hlinkClick r:id="rId2"/>
              </a:rPr>
              <a:t>sara.basart@bsc.es</a:t>
            </a:r>
            <a:r>
              <a:rPr lang="es-ES" sz="1800" i="1" dirty="0" smtClean="0"/>
              <a:t>)</a:t>
            </a:r>
          </a:p>
          <a:p>
            <a:r>
              <a:rPr lang="es-ES" sz="1800" i="1" dirty="0" smtClean="0"/>
              <a:t>Grupo de Composición Atmosférica del Departamento de Ciencias de la Tierra del </a:t>
            </a:r>
          </a:p>
          <a:p>
            <a:r>
              <a:rPr lang="es-ES" sz="1800" i="1" dirty="0" smtClean="0"/>
              <a:t>Barcelona </a:t>
            </a:r>
            <a:r>
              <a:rPr lang="es-ES" sz="1800" i="1" dirty="0" err="1" smtClean="0"/>
              <a:t>Supercomputing</a:t>
            </a:r>
            <a:r>
              <a:rPr lang="es-ES" sz="1800" i="1" dirty="0" smtClean="0"/>
              <a:t> Center – Centro Nacional de Supercomputación (BSC-CNS)</a:t>
            </a: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29386" t="-1" r="21650" b="19130"/>
          <a:stretch/>
        </p:blipFill>
        <p:spPr>
          <a:xfrm>
            <a:off x="7095277" y="567681"/>
            <a:ext cx="2025571" cy="670811"/>
          </a:xfrm>
          <a:prstGeom prst="rect">
            <a:avLst/>
          </a:prstGeom>
        </p:spPr>
      </p:pic>
    </p:spTree>
    <p:extLst>
      <p:ext uri="{BB962C8B-B14F-4D97-AF65-F5344CB8AC3E}">
        <p14:creationId xmlns:p14="http://schemas.microsoft.com/office/powerpoint/2010/main" val="30546300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Imagen 67" descr="Bodele_TMO2004042_lrg.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1076" y="2652227"/>
            <a:ext cx="2792413" cy="209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Rectángulo 71"/>
          <p:cNvSpPr>
            <a:spLocks noChangeArrowheads="1"/>
          </p:cNvSpPr>
          <p:nvPr/>
        </p:nvSpPr>
        <p:spPr bwMode="auto">
          <a:xfrm>
            <a:off x="935339" y="4723915"/>
            <a:ext cx="308927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defTabSz="457200">
              <a:spcBef>
                <a:spcPct val="0"/>
              </a:spcBef>
            </a:pPr>
            <a:r>
              <a:rPr lang="es-ES_tradnl" sz="1400" i="0" dirty="0">
                <a:latin typeface="Calibri" pitchFamily="34" charset="0"/>
                <a:ea typeface="ＭＳ Ｐゴシック" pitchFamily="-106" charset="-128"/>
              </a:rPr>
              <a:t>MODIS true </a:t>
            </a:r>
            <a:r>
              <a:rPr lang="es-ES_tradnl" sz="1400" i="0" dirty="0" err="1">
                <a:latin typeface="Calibri" pitchFamily="34" charset="0"/>
                <a:ea typeface="ＭＳ Ｐゴシック" pitchFamily="-106" charset="-128"/>
              </a:rPr>
              <a:t>colour</a:t>
            </a:r>
            <a:r>
              <a:rPr lang="es-ES_tradnl" sz="1400" i="0" dirty="0">
                <a:latin typeface="Calibri" pitchFamily="34" charset="0"/>
                <a:ea typeface="ＭＳ Ｐゴシック" pitchFamily="-106" charset="-128"/>
              </a:rPr>
              <a:t> </a:t>
            </a:r>
            <a:r>
              <a:rPr lang="es-ES_tradnl" sz="1400" i="0" dirty="0" err="1">
                <a:latin typeface="Calibri" pitchFamily="34" charset="0"/>
                <a:ea typeface="ＭＳ Ｐゴシック" pitchFamily="-106" charset="-128"/>
              </a:rPr>
              <a:t>composite</a:t>
            </a:r>
            <a:r>
              <a:rPr lang="es-ES_tradnl" sz="1400" i="0" dirty="0">
                <a:latin typeface="Calibri" pitchFamily="34" charset="0"/>
                <a:ea typeface="ＭＳ Ｐゴシック" pitchFamily="-106" charset="-128"/>
              </a:rPr>
              <a:t> </a:t>
            </a:r>
            <a:r>
              <a:rPr lang="es-ES_tradnl" sz="1400" i="0" dirty="0" err="1">
                <a:latin typeface="Calibri" pitchFamily="34" charset="0"/>
                <a:ea typeface="ＭＳ Ｐゴシック" pitchFamily="-106" charset="-128"/>
              </a:rPr>
              <a:t>image</a:t>
            </a:r>
            <a:r>
              <a:rPr lang="es-ES_tradnl" sz="1400" i="0" dirty="0">
                <a:latin typeface="Calibri" pitchFamily="34" charset="0"/>
                <a:ea typeface="ＭＳ Ｐゴシック" pitchFamily="-106" charset="-128"/>
              </a:rPr>
              <a:t> </a:t>
            </a:r>
            <a:r>
              <a:rPr lang="es-ES_tradnl" sz="1400" i="0" dirty="0" err="1">
                <a:latin typeface="Calibri" pitchFamily="34" charset="0"/>
                <a:ea typeface="ＭＳ Ｐゴシック" pitchFamily="-106" charset="-128"/>
              </a:rPr>
              <a:t>for</a:t>
            </a:r>
            <a:r>
              <a:rPr lang="es-ES_tradnl" sz="1400" i="0" dirty="0">
                <a:latin typeface="Calibri" pitchFamily="34" charset="0"/>
                <a:ea typeface="ＭＳ Ｐゴシック" pitchFamily="-106" charset="-128"/>
              </a:rPr>
              <a:t> </a:t>
            </a:r>
            <a:r>
              <a:rPr lang="es-ES_tradnl" sz="1400" i="0" dirty="0" err="1">
                <a:latin typeface="Calibri" pitchFamily="34" charset="0"/>
                <a:ea typeface="ＭＳ Ｐゴシック" pitchFamily="-106" charset="-128"/>
              </a:rPr>
              <a:t>March</a:t>
            </a:r>
            <a:r>
              <a:rPr lang="es-ES_tradnl" sz="1400" i="0" dirty="0">
                <a:latin typeface="Calibri" pitchFamily="34" charset="0"/>
                <a:ea typeface="ＭＳ Ｐゴシック" pitchFamily="-106" charset="-128"/>
              </a:rPr>
              <a:t> 2005 </a:t>
            </a:r>
            <a:r>
              <a:rPr lang="es-ES_tradnl" sz="1400" i="0" dirty="0" err="1">
                <a:latin typeface="Calibri" pitchFamily="34" charset="0"/>
                <a:ea typeface="ＭＳ Ｐゴシック" pitchFamily="-106" charset="-128"/>
              </a:rPr>
              <a:t>depicting</a:t>
            </a:r>
            <a:r>
              <a:rPr lang="es-ES_tradnl" sz="1400" i="0" dirty="0">
                <a:latin typeface="Calibri" pitchFamily="34" charset="0"/>
                <a:ea typeface="ＭＳ Ｐゴシック" pitchFamily="-106" charset="-128"/>
              </a:rPr>
              <a:t> a </a:t>
            </a:r>
            <a:r>
              <a:rPr lang="es-ES_tradnl" sz="1400" i="0" dirty="0" err="1">
                <a:latin typeface="Calibri" pitchFamily="34" charset="0"/>
                <a:ea typeface="ＭＳ Ｐゴシック" pitchFamily="-106" charset="-128"/>
              </a:rPr>
              <a:t>dust</a:t>
            </a:r>
            <a:r>
              <a:rPr lang="es-ES_tradnl" sz="1400" i="0" dirty="0">
                <a:latin typeface="Calibri" pitchFamily="34" charset="0"/>
                <a:ea typeface="ＭＳ Ｐゴシック" pitchFamily="-106" charset="-128"/>
              </a:rPr>
              <a:t> </a:t>
            </a:r>
            <a:r>
              <a:rPr lang="es-ES_tradnl" sz="1400" i="0" dirty="0" err="1">
                <a:latin typeface="Calibri" pitchFamily="34" charset="0"/>
                <a:ea typeface="ＭＳ Ｐゴシック" pitchFamily="-106" charset="-128"/>
              </a:rPr>
              <a:t>storm</a:t>
            </a:r>
            <a:r>
              <a:rPr lang="es-ES_tradnl" sz="1400" i="0" dirty="0">
                <a:latin typeface="Calibri" pitchFamily="34" charset="0"/>
                <a:ea typeface="ＭＳ Ｐゴシック" pitchFamily="-106" charset="-128"/>
              </a:rPr>
              <a:t> </a:t>
            </a:r>
            <a:r>
              <a:rPr lang="es-ES_tradnl" sz="1400" i="0" dirty="0" err="1">
                <a:latin typeface="Calibri" pitchFamily="34" charset="0"/>
                <a:ea typeface="ＭＳ Ｐゴシック" pitchFamily="-106" charset="-128"/>
              </a:rPr>
              <a:t>initiated</a:t>
            </a:r>
            <a:r>
              <a:rPr lang="es-ES_tradnl" sz="1400" i="0" dirty="0">
                <a:latin typeface="Calibri" pitchFamily="34" charset="0"/>
                <a:ea typeface="ＭＳ Ｐゴシック" pitchFamily="-106" charset="-128"/>
              </a:rPr>
              <a:t> at </a:t>
            </a:r>
            <a:r>
              <a:rPr lang="es-ES_tradnl" sz="1400" i="0" dirty="0" err="1">
                <a:latin typeface="Calibri" pitchFamily="34" charset="0"/>
                <a:ea typeface="ＭＳ Ｐゴシック" pitchFamily="-106" charset="-128"/>
              </a:rPr>
              <a:t>the</a:t>
            </a:r>
            <a:r>
              <a:rPr lang="es-ES_tradnl" sz="1400" i="0" dirty="0">
                <a:latin typeface="Calibri" pitchFamily="34" charset="0"/>
                <a:ea typeface="ＭＳ Ｐゴシック" pitchFamily="-106" charset="-128"/>
              </a:rPr>
              <a:t> </a:t>
            </a:r>
            <a:r>
              <a:rPr lang="es-ES_tradnl" sz="1400" i="0" dirty="0" err="1">
                <a:latin typeface="Calibri" pitchFamily="34" charset="0"/>
                <a:ea typeface="ＭＳ Ｐゴシック" pitchFamily="-106" charset="-128"/>
              </a:rPr>
              <a:t>Bodélé</a:t>
            </a:r>
            <a:r>
              <a:rPr lang="es-ES_tradnl" sz="1400" i="0" dirty="0">
                <a:latin typeface="Calibri" pitchFamily="34" charset="0"/>
                <a:ea typeface="ＭＳ Ｐゴシック" pitchFamily="-106" charset="-128"/>
              </a:rPr>
              <a:t> </a:t>
            </a:r>
            <a:r>
              <a:rPr lang="es-ES_tradnl" sz="1400" i="0" dirty="0" err="1">
                <a:latin typeface="Calibri" pitchFamily="34" charset="0"/>
                <a:ea typeface="ＭＳ Ｐゴシック" pitchFamily="-106" charset="-128"/>
              </a:rPr>
              <a:t>Depression</a:t>
            </a:r>
            <a:r>
              <a:rPr lang="es-ES_tradnl" sz="1400" i="0" dirty="0">
                <a:latin typeface="Calibri" pitchFamily="34" charset="0"/>
                <a:ea typeface="ＭＳ Ｐゴシック" pitchFamily="-106" charset="-128"/>
              </a:rPr>
              <a:t> (Chad </a:t>
            </a:r>
            <a:r>
              <a:rPr lang="es-ES_tradnl" sz="1400" i="0" dirty="0" err="1">
                <a:latin typeface="Calibri" pitchFamily="34" charset="0"/>
                <a:ea typeface="ＭＳ Ｐゴシック" pitchFamily="-106" charset="-128"/>
              </a:rPr>
              <a:t>Basin</a:t>
            </a:r>
            <a:r>
              <a:rPr lang="es-ES_tradnl" sz="1400" i="0" dirty="0">
                <a:latin typeface="Calibri" pitchFamily="34" charset="0"/>
                <a:ea typeface="ＭＳ Ｐゴシック" pitchFamily="-106" charset="-128"/>
              </a:rPr>
              <a:t>)</a:t>
            </a:r>
          </a:p>
        </p:txBody>
      </p:sp>
      <p:pic>
        <p:nvPicPr>
          <p:cNvPr id="12295" name="Imagen 9" descr="WAfrica.A2004037.1215.250m.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91401" y="2674452"/>
            <a:ext cx="2849563" cy="211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6" name="CuadroTexto 11"/>
          <p:cNvSpPr txBox="1">
            <a:spLocks noChangeArrowheads="1"/>
          </p:cNvSpPr>
          <p:nvPr/>
        </p:nvSpPr>
        <p:spPr bwMode="auto">
          <a:xfrm>
            <a:off x="5229526" y="4739790"/>
            <a:ext cx="2465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200" i="1">
                <a:solidFill>
                  <a:schemeClr val="tx1"/>
                </a:solidFill>
                <a:latin typeface="Arial Narrow" pitchFamily="34" charset="0"/>
              </a:defRPr>
            </a:lvl1pPr>
            <a:lvl2pPr marL="742950" indent="-285750" defTabSz="457200" eaLnBrk="0" hangingPunct="0">
              <a:defRPr sz="1200" i="1">
                <a:solidFill>
                  <a:schemeClr val="tx1"/>
                </a:solidFill>
                <a:latin typeface="Arial Narrow" pitchFamily="34" charset="0"/>
              </a:defRPr>
            </a:lvl2pPr>
            <a:lvl3pPr marL="1143000" indent="-228600" defTabSz="457200" eaLnBrk="0" hangingPunct="0">
              <a:defRPr sz="1200" i="1">
                <a:solidFill>
                  <a:schemeClr val="tx1"/>
                </a:solidFill>
                <a:latin typeface="Arial Narrow" pitchFamily="34" charset="0"/>
              </a:defRPr>
            </a:lvl3pPr>
            <a:lvl4pPr marL="1600200" indent="-228600" defTabSz="457200" eaLnBrk="0" hangingPunct="0">
              <a:defRPr sz="1200" i="1">
                <a:solidFill>
                  <a:schemeClr val="tx1"/>
                </a:solidFill>
                <a:latin typeface="Arial Narrow" pitchFamily="34" charset="0"/>
              </a:defRPr>
            </a:lvl4pPr>
            <a:lvl5pPr marL="2057400" indent="-228600" defTabSz="457200" eaLnBrk="0" hangingPunct="0">
              <a:defRPr sz="1200" i="1">
                <a:solidFill>
                  <a:schemeClr val="tx1"/>
                </a:solidFill>
                <a:latin typeface="Arial Narrow" pitchFamily="34" charset="0"/>
              </a:defRPr>
            </a:lvl5pPr>
            <a:lvl6pPr marL="2514600" indent="-228600" algn="r" defTabSz="457200" eaLnBrk="0" fontAlgn="base" hangingPunct="0">
              <a:spcBef>
                <a:spcPct val="50000"/>
              </a:spcBef>
              <a:spcAft>
                <a:spcPct val="0"/>
              </a:spcAft>
              <a:defRPr sz="1200" i="1">
                <a:solidFill>
                  <a:schemeClr val="tx1"/>
                </a:solidFill>
                <a:latin typeface="Arial Narrow" pitchFamily="34" charset="0"/>
              </a:defRPr>
            </a:lvl6pPr>
            <a:lvl7pPr marL="2971800" indent="-228600" algn="r" defTabSz="457200" eaLnBrk="0" fontAlgn="base" hangingPunct="0">
              <a:spcBef>
                <a:spcPct val="50000"/>
              </a:spcBef>
              <a:spcAft>
                <a:spcPct val="0"/>
              </a:spcAft>
              <a:defRPr sz="1200" i="1">
                <a:solidFill>
                  <a:schemeClr val="tx1"/>
                </a:solidFill>
                <a:latin typeface="Arial Narrow" pitchFamily="34" charset="0"/>
              </a:defRPr>
            </a:lvl7pPr>
            <a:lvl8pPr marL="3429000" indent="-228600" algn="r" defTabSz="457200" eaLnBrk="0" fontAlgn="base" hangingPunct="0">
              <a:spcBef>
                <a:spcPct val="50000"/>
              </a:spcBef>
              <a:spcAft>
                <a:spcPct val="0"/>
              </a:spcAft>
              <a:defRPr sz="1200" i="1">
                <a:solidFill>
                  <a:schemeClr val="tx1"/>
                </a:solidFill>
                <a:latin typeface="Arial Narrow" pitchFamily="34" charset="0"/>
              </a:defRPr>
            </a:lvl8pPr>
            <a:lvl9pPr marL="3886200" indent="-228600" algn="r" defTabSz="457200" eaLnBrk="0" fontAlgn="base" hangingPunct="0">
              <a:spcBef>
                <a:spcPct val="50000"/>
              </a:spcBef>
              <a:spcAft>
                <a:spcPct val="0"/>
              </a:spcAft>
              <a:defRPr sz="1200" i="1">
                <a:solidFill>
                  <a:schemeClr val="tx1"/>
                </a:solidFill>
                <a:latin typeface="Arial Narrow" pitchFamily="34" charset="0"/>
              </a:defRPr>
            </a:lvl9pPr>
          </a:lstStyle>
          <a:p>
            <a:pPr algn="ctr" eaLnBrk="1" hangingPunct="1">
              <a:spcBef>
                <a:spcPct val="0"/>
              </a:spcBef>
            </a:pPr>
            <a:r>
              <a:rPr lang="es-ES_tradnl" i="0" dirty="0">
                <a:latin typeface="Calibri" pitchFamily="34" charset="0"/>
                <a:ea typeface="ＭＳ Ｐゴシック" pitchFamily="-106" charset="-128"/>
              </a:rPr>
              <a:t>MODIS True color Western </a:t>
            </a:r>
            <a:r>
              <a:rPr lang="es-ES_tradnl" i="0" dirty="0" err="1">
                <a:latin typeface="Calibri" pitchFamily="34" charset="0"/>
                <a:ea typeface="ＭＳ Ｐゴシック" pitchFamily="-106" charset="-128"/>
              </a:rPr>
              <a:t>Africa</a:t>
            </a:r>
            <a:r>
              <a:rPr lang="es-ES_tradnl" i="0" dirty="0">
                <a:latin typeface="Calibri" pitchFamily="34" charset="0"/>
                <a:ea typeface="ＭＳ Ｐゴシック" pitchFamily="-106" charset="-128"/>
              </a:rPr>
              <a:t> – </a:t>
            </a:r>
            <a:r>
              <a:rPr lang="es-ES_tradnl" i="0" dirty="0" err="1">
                <a:latin typeface="Calibri" pitchFamily="34" charset="0"/>
                <a:ea typeface="ＭＳ Ｐゴシック" pitchFamily="-106" charset="-128"/>
              </a:rPr>
              <a:t>Altantic</a:t>
            </a:r>
            <a:r>
              <a:rPr lang="es-ES_tradnl" i="0" dirty="0">
                <a:latin typeface="Calibri" pitchFamily="34" charset="0"/>
                <a:ea typeface="ＭＳ Ｐゴシック" pitchFamily="-106" charset="-128"/>
              </a:rPr>
              <a:t> </a:t>
            </a:r>
            <a:r>
              <a:rPr lang="es-ES_tradnl" i="0" dirty="0" err="1">
                <a:latin typeface="Calibri" pitchFamily="34" charset="0"/>
                <a:ea typeface="ＭＳ Ｐゴシック" pitchFamily="-106" charset="-128"/>
              </a:rPr>
              <a:t>Ocean</a:t>
            </a:r>
            <a:endParaRPr lang="es-ES_tradnl" i="0" dirty="0">
              <a:latin typeface="Calibri" pitchFamily="34" charset="0"/>
              <a:ea typeface="ＭＳ Ｐゴシック" pitchFamily="-106" charset="-128"/>
            </a:endParaRPr>
          </a:p>
        </p:txBody>
      </p:sp>
      <p:sp>
        <p:nvSpPr>
          <p:cNvPr id="10"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El </a:t>
            </a:r>
            <a:r>
              <a:rPr lang="en-US" altLang="ca-ES" sz="3500" b="1" dirty="0" err="1" smtClean="0"/>
              <a:t>ciclo</a:t>
            </a:r>
            <a:r>
              <a:rPr lang="en-US" altLang="ca-ES" sz="3500" b="1" dirty="0" smtClean="0"/>
              <a:t> del </a:t>
            </a:r>
            <a:r>
              <a:rPr lang="en-US" altLang="ca-ES" sz="3500" b="1" dirty="0" err="1" smtClean="0"/>
              <a:t>polvo</a:t>
            </a:r>
            <a:r>
              <a:rPr lang="en-US" altLang="ca-ES" sz="3500" b="1" dirty="0" smtClean="0"/>
              <a:t> y </a:t>
            </a:r>
            <a:r>
              <a:rPr lang="en-US" altLang="ca-ES" sz="3500" b="1" dirty="0" err="1" smtClean="0"/>
              <a:t>los</a:t>
            </a:r>
            <a:r>
              <a:rPr lang="en-US" altLang="ca-ES" sz="3500" b="1" dirty="0" smtClean="0"/>
              <a:t> </a:t>
            </a:r>
            <a:r>
              <a:rPr lang="en-US" altLang="ca-ES" sz="3500" b="1" dirty="0" err="1" smtClean="0"/>
              <a:t>procesos</a:t>
            </a:r>
            <a:r>
              <a:rPr lang="en-US" altLang="ca-ES" sz="3500" b="1" dirty="0" smtClean="0"/>
              <a:t> </a:t>
            </a:r>
            <a:r>
              <a:rPr lang="en-US" altLang="ca-ES" sz="3500" b="1" dirty="0" err="1" smtClean="0"/>
              <a:t>asociados</a:t>
            </a:r>
            <a:endParaRPr lang="en-US" altLang="ca-ES" sz="3500" b="1" dirty="0"/>
          </a:p>
        </p:txBody>
      </p:sp>
      <p:sp>
        <p:nvSpPr>
          <p:cNvPr id="8" name="TextBox 7"/>
          <p:cNvSpPr txBox="1"/>
          <p:nvPr/>
        </p:nvSpPr>
        <p:spPr>
          <a:xfrm>
            <a:off x="341763" y="5678646"/>
            <a:ext cx="8683663" cy="1029476"/>
          </a:xfrm>
          <a:prstGeom prst="rect">
            <a:avLst/>
          </a:prstGeom>
          <a:solidFill>
            <a:schemeClr val="bg1">
              <a:lumMod val="85000"/>
            </a:schemeClr>
          </a:solidFill>
        </p:spPr>
        <p:txBody>
          <a:bodyPr wrap="square" tIns="144000" bIns="144000" rtlCol="0">
            <a:spAutoFit/>
          </a:bodyPr>
          <a:lstStyle/>
          <a:p>
            <a:pPr algn="ctr">
              <a:spcBef>
                <a:spcPts val="1200"/>
              </a:spcBef>
              <a:spcAft>
                <a:spcPts val="1200"/>
              </a:spcAft>
            </a:pPr>
            <a:r>
              <a:rPr lang="en-GB" sz="2400" dirty="0" err="1" smtClean="0">
                <a:latin typeface="+mj-lt"/>
              </a:rPr>
              <a:t>Emisión</a:t>
            </a:r>
            <a:r>
              <a:rPr lang="en-GB" sz="2400" dirty="0" smtClean="0">
                <a:latin typeface="+mj-lt"/>
              </a:rPr>
              <a:t>, </a:t>
            </a:r>
            <a:r>
              <a:rPr lang="en-GB" sz="2400" dirty="0" err="1" smtClean="0">
                <a:latin typeface="+mj-lt"/>
              </a:rPr>
              <a:t>transporte</a:t>
            </a:r>
            <a:r>
              <a:rPr lang="en-GB" sz="2400" dirty="0" smtClean="0">
                <a:latin typeface="+mj-lt"/>
              </a:rPr>
              <a:t> y </a:t>
            </a:r>
            <a:r>
              <a:rPr lang="en-GB" sz="2400" dirty="0" err="1" smtClean="0">
                <a:latin typeface="+mj-lt"/>
              </a:rPr>
              <a:t>deposición</a:t>
            </a:r>
            <a:r>
              <a:rPr lang="en-GB" sz="2400" dirty="0" smtClean="0">
                <a:latin typeface="+mj-lt"/>
              </a:rPr>
              <a:t> de </a:t>
            </a:r>
            <a:r>
              <a:rPr lang="en-GB" sz="2400" dirty="0" err="1" smtClean="0">
                <a:latin typeface="+mj-lt"/>
              </a:rPr>
              <a:t>polvo</a:t>
            </a:r>
            <a:r>
              <a:rPr lang="en-GB" sz="2400" dirty="0" smtClean="0">
                <a:latin typeface="+mj-lt"/>
              </a:rPr>
              <a:t> son </a:t>
            </a:r>
            <a:r>
              <a:rPr lang="en-GB" sz="2400" dirty="0" err="1" smtClean="0">
                <a:latin typeface="+mj-lt"/>
              </a:rPr>
              <a:t>muy</a:t>
            </a:r>
            <a:r>
              <a:rPr lang="en-GB" sz="2400" dirty="0" smtClean="0">
                <a:latin typeface="+mj-lt"/>
              </a:rPr>
              <a:t> </a:t>
            </a:r>
            <a:r>
              <a:rPr lang="en-GB" sz="2400" dirty="0" err="1" smtClean="0">
                <a:latin typeface="+mj-lt"/>
              </a:rPr>
              <a:t>sensibles</a:t>
            </a:r>
            <a:r>
              <a:rPr lang="en-GB" sz="2400" dirty="0" smtClean="0">
                <a:latin typeface="+mj-lt"/>
              </a:rPr>
              <a:t> a la </a:t>
            </a:r>
            <a:r>
              <a:rPr lang="en-GB" sz="2400" b="1" dirty="0" err="1" smtClean="0">
                <a:latin typeface="+mj-lt"/>
              </a:rPr>
              <a:t>velocidad</a:t>
            </a:r>
            <a:r>
              <a:rPr lang="en-GB" sz="2400" b="1" dirty="0" smtClean="0">
                <a:latin typeface="+mj-lt"/>
              </a:rPr>
              <a:t> del </a:t>
            </a:r>
            <a:r>
              <a:rPr lang="en-GB" sz="2400" b="1" dirty="0" err="1" smtClean="0">
                <a:latin typeface="+mj-lt"/>
              </a:rPr>
              <a:t>viento</a:t>
            </a:r>
            <a:r>
              <a:rPr lang="en-GB" sz="2400" b="1" dirty="0" smtClean="0">
                <a:latin typeface="+mj-lt"/>
              </a:rPr>
              <a:t> y la </a:t>
            </a:r>
            <a:r>
              <a:rPr lang="en-GB" sz="2400" b="1" dirty="0" err="1" smtClean="0">
                <a:latin typeface="+mj-lt"/>
              </a:rPr>
              <a:t>precipitación</a:t>
            </a:r>
            <a:r>
              <a:rPr lang="en-GB" sz="2400" dirty="0" smtClean="0">
                <a:latin typeface="+mj-lt"/>
              </a:rPr>
              <a:t>, entre </a:t>
            </a:r>
            <a:r>
              <a:rPr lang="en-GB" sz="2400" dirty="0" err="1" smtClean="0">
                <a:latin typeface="+mj-lt"/>
              </a:rPr>
              <a:t>otros</a:t>
            </a:r>
            <a:endParaRPr lang="en-GB" sz="2400" dirty="0">
              <a:latin typeface="+mj-lt"/>
            </a:endParaRPr>
          </a:p>
        </p:txBody>
      </p:sp>
      <p:sp>
        <p:nvSpPr>
          <p:cNvPr id="9" name="TextBox 8"/>
          <p:cNvSpPr txBox="1"/>
          <p:nvPr/>
        </p:nvSpPr>
        <p:spPr>
          <a:xfrm>
            <a:off x="237770" y="864610"/>
            <a:ext cx="8683663" cy="1398808"/>
          </a:xfrm>
          <a:prstGeom prst="rect">
            <a:avLst/>
          </a:prstGeom>
          <a:solidFill>
            <a:schemeClr val="bg1">
              <a:lumMod val="85000"/>
            </a:schemeClr>
          </a:solidFill>
        </p:spPr>
        <p:txBody>
          <a:bodyPr wrap="square" tIns="144000" bIns="144000" rtlCol="0">
            <a:spAutoFit/>
          </a:bodyPr>
          <a:lstStyle/>
          <a:p>
            <a:pPr algn="ctr">
              <a:spcBef>
                <a:spcPts val="1200"/>
              </a:spcBef>
              <a:spcAft>
                <a:spcPts val="1200"/>
              </a:spcAft>
            </a:pPr>
            <a:r>
              <a:rPr lang="en-GB" sz="2400" dirty="0" smtClean="0">
                <a:latin typeface="+mj-lt"/>
              </a:rPr>
              <a:t>El </a:t>
            </a:r>
            <a:r>
              <a:rPr lang="en-GB" sz="2400" b="1" dirty="0" err="1" smtClean="0">
                <a:latin typeface="+mj-lt"/>
              </a:rPr>
              <a:t>transporte</a:t>
            </a:r>
            <a:r>
              <a:rPr lang="en-GB" sz="2400" dirty="0" smtClean="0">
                <a:latin typeface="+mj-lt"/>
              </a:rPr>
              <a:t> de </a:t>
            </a:r>
            <a:r>
              <a:rPr lang="en-GB" sz="2400" dirty="0" err="1" smtClean="0">
                <a:latin typeface="+mj-lt"/>
              </a:rPr>
              <a:t>polvo</a:t>
            </a:r>
            <a:r>
              <a:rPr lang="en-GB" sz="2400" dirty="0" smtClean="0">
                <a:latin typeface="+mj-lt"/>
              </a:rPr>
              <a:t> </a:t>
            </a:r>
            <a:r>
              <a:rPr lang="en-GB" sz="2400" dirty="0" err="1" smtClean="0">
                <a:latin typeface="+mj-lt"/>
              </a:rPr>
              <a:t>es</a:t>
            </a:r>
            <a:r>
              <a:rPr lang="en-GB" sz="2400" dirty="0" smtClean="0">
                <a:latin typeface="+mj-lt"/>
              </a:rPr>
              <a:t> un </a:t>
            </a:r>
            <a:r>
              <a:rPr lang="en-GB" sz="2400" dirty="0" err="1" smtClean="0">
                <a:latin typeface="+mj-lt"/>
              </a:rPr>
              <a:t>fenómeno</a:t>
            </a:r>
            <a:r>
              <a:rPr lang="en-GB" sz="2400" dirty="0" smtClean="0">
                <a:latin typeface="+mj-lt"/>
              </a:rPr>
              <a:t> </a:t>
            </a:r>
            <a:r>
              <a:rPr lang="en-GB" sz="2400" b="1" dirty="0" smtClean="0">
                <a:latin typeface="+mj-lt"/>
              </a:rPr>
              <a:t>global</a:t>
            </a:r>
            <a:r>
              <a:rPr lang="en-GB" sz="2400" dirty="0" smtClean="0">
                <a:latin typeface="+mj-lt"/>
              </a:rPr>
              <a:t>. </a:t>
            </a:r>
            <a:r>
              <a:rPr lang="en-GB" sz="2400" dirty="0" err="1" smtClean="0">
                <a:latin typeface="+mj-lt"/>
              </a:rPr>
              <a:t>Mientras</a:t>
            </a:r>
            <a:r>
              <a:rPr lang="en-GB" sz="2400" dirty="0" smtClean="0">
                <a:latin typeface="+mj-lt"/>
              </a:rPr>
              <a:t> que la </a:t>
            </a:r>
            <a:r>
              <a:rPr lang="en-GB" sz="2400" b="1" dirty="0" err="1" smtClean="0">
                <a:latin typeface="+mj-lt"/>
              </a:rPr>
              <a:t>emisión</a:t>
            </a:r>
            <a:r>
              <a:rPr lang="en-GB" sz="2400" dirty="0" smtClean="0">
                <a:latin typeface="+mj-lt"/>
              </a:rPr>
              <a:t> de </a:t>
            </a:r>
            <a:r>
              <a:rPr lang="en-GB" sz="2400" dirty="0" err="1" smtClean="0">
                <a:latin typeface="+mj-lt"/>
              </a:rPr>
              <a:t>polvo</a:t>
            </a:r>
            <a:r>
              <a:rPr lang="en-GB" sz="2400" dirty="0" smtClean="0">
                <a:latin typeface="+mj-lt"/>
              </a:rPr>
              <a:t> </a:t>
            </a:r>
            <a:r>
              <a:rPr lang="en-GB" sz="2400" dirty="0" err="1" smtClean="0">
                <a:latin typeface="+mj-lt"/>
              </a:rPr>
              <a:t>es</a:t>
            </a:r>
            <a:r>
              <a:rPr lang="en-GB" sz="2400" dirty="0" smtClean="0">
                <a:latin typeface="+mj-lt"/>
              </a:rPr>
              <a:t> un </a:t>
            </a:r>
            <a:r>
              <a:rPr lang="en-GB" sz="2400" dirty="0" err="1" smtClean="0">
                <a:latin typeface="+mj-lt"/>
              </a:rPr>
              <a:t>fenómeno</a:t>
            </a:r>
            <a:r>
              <a:rPr lang="en-GB" sz="2400" dirty="0" smtClean="0">
                <a:latin typeface="+mj-lt"/>
              </a:rPr>
              <a:t> </a:t>
            </a:r>
            <a:r>
              <a:rPr lang="en-GB" sz="2400" b="1" dirty="0" smtClean="0">
                <a:latin typeface="+mj-lt"/>
              </a:rPr>
              <a:t>local</a:t>
            </a:r>
            <a:r>
              <a:rPr lang="en-GB" sz="2400" dirty="0" smtClean="0">
                <a:latin typeface="+mj-lt"/>
              </a:rPr>
              <a:t>, </a:t>
            </a:r>
            <a:r>
              <a:rPr lang="en-GB" sz="2400" dirty="0" err="1" smtClean="0">
                <a:latin typeface="+mj-lt"/>
              </a:rPr>
              <a:t>esporádico</a:t>
            </a:r>
            <a:r>
              <a:rPr lang="en-GB" sz="2400" dirty="0" smtClean="0">
                <a:latin typeface="+mj-lt"/>
              </a:rPr>
              <a:t> y </a:t>
            </a:r>
            <a:r>
              <a:rPr lang="en-GB" sz="2400" dirty="0" err="1" smtClean="0">
                <a:latin typeface="+mj-lt"/>
              </a:rPr>
              <a:t>distribuido</a:t>
            </a:r>
            <a:r>
              <a:rPr lang="en-GB" sz="2400" dirty="0" smtClean="0">
                <a:latin typeface="+mj-lt"/>
              </a:rPr>
              <a:t> de forma </a:t>
            </a:r>
            <a:r>
              <a:rPr lang="en-GB" sz="2400" dirty="0" err="1" smtClean="0">
                <a:latin typeface="+mj-lt"/>
              </a:rPr>
              <a:t>muy</a:t>
            </a:r>
            <a:r>
              <a:rPr lang="en-GB" sz="2400" dirty="0" smtClean="0">
                <a:latin typeface="+mj-lt"/>
              </a:rPr>
              <a:t> </a:t>
            </a:r>
            <a:r>
              <a:rPr lang="en-GB" sz="2400" dirty="0" err="1" smtClean="0">
                <a:latin typeface="+mj-lt"/>
              </a:rPr>
              <a:t>hererogénea</a:t>
            </a:r>
            <a:r>
              <a:rPr lang="en-GB" sz="2400" dirty="0" smtClean="0">
                <a:latin typeface="+mj-lt"/>
              </a:rPr>
              <a:t>.</a:t>
            </a:r>
            <a:endParaRPr lang="en-GB" sz="2400" dirty="0">
              <a:latin typeface="+mj-lt"/>
            </a:endParaRPr>
          </a:p>
        </p:txBody>
      </p:sp>
    </p:spTree>
    <p:extLst>
      <p:ext uri="{BB962C8B-B14F-4D97-AF65-F5344CB8AC3E}">
        <p14:creationId xmlns:p14="http://schemas.microsoft.com/office/powerpoint/2010/main" val="10587565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ctangle 6"/>
          <p:cNvSpPr>
            <a:spLocks noChangeArrowheads="1"/>
          </p:cNvSpPr>
          <p:nvPr/>
        </p:nvSpPr>
        <p:spPr bwMode="auto">
          <a:xfrm>
            <a:off x="239231" y="5096033"/>
            <a:ext cx="8713788"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spcBef>
                <a:spcPct val="0"/>
              </a:spcBef>
              <a:buClr>
                <a:schemeClr val="tx1"/>
              </a:buClr>
              <a:buFontTx/>
              <a:buChar char="•"/>
            </a:pPr>
            <a:r>
              <a:rPr lang="en-US" sz="1600" b="1" i="0" dirty="0">
                <a:latin typeface="Calibri" pitchFamily="34" charset="0"/>
              </a:rPr>
              <a:t> </a:t>
            </a:r>
            <a:r>
              <a:rPr lang="en-US" sz="1600" dirty="0" smtClean="0">
                <a:latin typeface="Calibri" pitchFamily="34" charset="0"/>
              </a:rPr>
              <a:t>La </a:t>
            </a:r>
            <a:r>
              <a:rPr lang="en-US" sz="1600" dirty="0" err="1" smtClean="0">
                <a:latin typeface="Calibri" pitchFamily="34" charset="0"/>
              </a:rPr>
              <a:t>distribución</a:t>
            </a:r>
            <a:r>
              <a:rPr lang="en-US" sz="1600" dirty="0" smtClean="0">
                <a:latin typeface="Calibri" pitchFamily="34" charset="0"/>
              </a:rPr>
              <a:t> </a:t>
            </a:r>
            <a:r>
              <a:rPr lang="en-US" sz="1600" b="1" dirty="0" err="1" smtClean="0">
                <a:latin typeface="Calibri" pitchFamily="34" charset="0"/>
              </a:rPr>
              <a:t>estacional</a:t>
            </a:r>
            <a:r>
              <a:rPr lang="en-US" sz="1600" b="1" dirty="0" smtClean="0">
                <a:latin typeface="Calibri" pitchFamily="34" charset="0"/>
              </a:rPr>
              <a:t> </a:t>
            </a:r>
            <a:r>
              <a:rPr lang="en-US" sz="1600" dirty="0" smtClean="0">
                <a:latin typeface="Calibri" pitchFamily="34" charset="0"/>
              </a:rPr>
              <a:t>de </a:t>
            </a:r>
            <a:r>
              <a:rPr lang="en-US" sz="1600" dirty="0" err="1" smtClean="0">
                <a:latin typeface="Calibri" pitchFamily="34" charset="0"/>
              </a:rPr>
              <a:t>polvo</a:t>
            </a:r>
            <a:r>
              <a:rPr lang="en-US" sz="1600" dirty="0" smtClean="0">
                <a:latin typeface="Calibri" pitchFamily="34" charset="0"/>
              </a:rPr>
              <a:t> </a:t>
            </a:r>
            <a:r>
              <a:rPr lang="en-US" sz="1600" dirty="0" err="1" smtClean="0">
                <a:latin typeface="Calibri" pitchFamily="34" charset="0"/>
              </a:rPr>
              <a:t>está</a:t>
            </a:r>
            <a:r>
              <a:rPr lang="en-US" sz="1600" dirty="0" smtClean="0">
                <a:latin typeface="Calibri" pitchFamily="34" charset="0"/>
              </a:rPr>
              <a:t> </a:t>
            </a:r>
            <a:r>
              <a:rPr lang="en-US" sz="1600" dirty="0" err="1" smtClean="0">
                <a:latin typeface="Calibri" pitchFamily="34" charset="0"/>
              </a:rPr>
              <a:t>bien</a:t>
            </a:r>
            <a:r>
              <a:rPr lang="en-US" sz="1600" dirty="0" smtClean="0">
                <a:latin typeface="Calibri" pitchFamily="34" charset="0"/>
              </a:rPr>
              <a:t> </a:t>
            </a:r>
            <a:r>
              <a:rPr lang="en-US" sz="1600" dirty="0" err="1" smtClean="0">
                <a:latin typeface="Calibri" pitchFamily="34" charset="0"/>
              </a:rPr>
              <a:t>caracterizada</a:t>
            </a:r>
            <a:r>
              <a:rPr lang="en-US" sz="1600" dirty="0" smtClean="0">
                <a:latin typeface="Calibri" pitchFamily="34" charset="0"/>
              </a:rPr>
              <a:t> a </a:t>
            </a:r>
            <a:r>
              <a:rPr lang="en-US" sz="1600" dirty="0" err="1" smtClean="0">
                <a:latin typeface="Calibri" pitchFamily="34" charset="0"/>
              </a:rPr>
              <a:t>escala</a:t>
            </a:r>
            <a:r>
              <a:rPr lang="en-US" sz="1600" dirty="0" smtClean="0">
                <a:latin typeface="Calibri" pitchFamily="34" charset="0"/>
              </a:rPr>
              <a:t> global </a:t>
            </a:r>
            <a:r>
              <a:rPr lang="en-US" sz="1600" dirty="0" err="1" smtClean="0">
                <a:latin typeface="Calibri" pitchFamily="34" charset="0"/>
              </a:rPr>
              <a:t>ya</a:t>
            </a:r>
            <a:r>
              <a:rPr lang="en-US" sz="1600" dirty="0" smtClean="0">
                <a:latin typeface="Calibri" pitchFamily="34" charset="0"/>
              </a:rPr>
              <a:t> que </a:t>
            </a:r>
            <a:r>
              <a:rPr lang="en-US" sz="1600" dirty="0" err="1" smtClean="0">
                <a:latin typeface="Calibri" pitchFamily="34" charset="0"/>
              </a:rPr>
              <a:t>sigue</a:t>
            </a:r>
            <a:r>
              <a:rPr lang="en-US" sz="1600" dirty="0" smtClean="0">
                <a:latin typeface="Calibri" pitchFamily="34" charset="0"/>
              </a:rPr>
              <a:t> </a:t>
            </a:r>
            <a:r>
              <a:rPr lang="en-US" sz="1600" dirty="0" err="1" smtClean="0">
                <a:latin typeface="Calibri" pitchFamily="34" charset="0"/>
              </a:rPr>
              <a:t>los</a:t>
            </a:r>
            <a:r>
              <a:rPr lang="en-US" sz="1600" dirty="0" smtClean="0">
                <a:latin typeface="Calibri" pitchFamily="34" charset="0"/>
              </a:rPr>
              <a:t> </a:t>
            </a:r>
            <a:r>
              <a:rPr lang="en-US" sz="1600" dirty="0" err="1" smtClean="0">
                <a:latin typeface="Calibri" pitchFamily="34" charset="0"/>
              </a:rPr>
              <a:t>cambios</a:t>
            </a:r>
            <a:r>
              <a:rPr lang="en-US" sz="1600" dirty="0" smtClean="0">
                <a:latin typeface="Calibri" pitchFamily="34" charset="0"/>
              </a:rPr>
              <a:t> de </a:t>
            </a:r>
            <a:r>
              <a:rPr lang="en-US" sz="1600" dirty="0" err="1" smtClean="0">
                <a:latin typeface="Calibri" pitchFamily="34" charset="0"/>
              </a:rPr>
              <a:t>los</a:t>
            </a:r>
            <a:r>
              <a:rPr lang="en-US" sz="1600" dirty="0" smtClean="0">
                <a:latin typeface="Calibri" pitchFamily="34" charset="0"/>
              </a:rPr>
              <a:t> regimens </a:t>
            </a:r>
            <a:r>
              <a:rPr lang="en-US" sz="1600" dirty="0" err="1" smtClean="0">
                <a:latin typeface="Calibri" pitchFamily="34" charset="0"/>
              </a:rPr>
              <a:t>meteorológicos</a:t>
            </a:r>
            <a:r>
              <a:rPr lang="en-US" sz="1600" dirty="0" smtClean="0">
                <a:latin typeface="Calibri" pitchFamily="34" charset="0"/>
              </a:rPr>
              <a:t> y </a:t>
            </a:r>
            <a:r>
              <a:rPr lang="en-US" sz="1600" dirty="0" err="1" smtClean="0">
                <a:latin typeface="Calibri" pitchFamily="34" charset="0"/>
              </a:rPr>
              <a:t>cambios</a:t>
            </a:r>
            <a:r>
              <a:rPr lang="en-US" sz="1600" dirty="0" smtClean="0">
                <a:latin typeface="Calibri" pitchFamily="34" charset="0"/>
              </a:rPr>
              <a:t> </a:t>
            </a:r>
            <a:r>
              <a:rPr lang="en-US" sz="1600" dirty="0" err="1" smtClean="0">
                <a:latin typeface="Calibri" pitchFamily="34" charset="0"/>
              </a:rPr>
              <a:t>en</a:t>
            </a:r>
            <a:r>
              <a:rPr lang="en-US" sz="1600" dirty="0" smtClean="0">
                <a:latin typeface="Calibri" pitchFamily="34" charset="0"/>
              </a:rPr>
              <a:t> la </a:t>
            </a:r>
            <a:r>
              <a:rPr lang="en-US" sz="1600" dirty="0" err="1" smtClean="0">
                <a:latin typeface="Calibri" pitchFamily="34" charset="0"/>
              </a:rPr>
              <a:t>vegetación</a:t>
            </a:r>
            <a:r>
              <a:rPr lang="en-US" sz="1600" dirty="0" smtClean="0">
                <a:latin typeface="Calibri" pitchFamily="34" charset="0"/>
              </a:rPr>
              <a:t>.</a:t>
            </a:r>
            <a:endParaRPr lang="en-US" sz="1600" b="1" dirty="0">
              <a:latin typeface="Calibri" pitchFamily="34" charset="0"/>
            </a:endParaRPr>
          </a:p>
          <a:p>
            <a:pPr algn="just">
              <a:spcBef>
                <a:spcPct val="0"/>
              </a:spcBef>
              <a:buClr>
                <a:schemeClr val="tx1"/>
              </a:buClr>
              <a:buFontTx/>
              <a:buChar char="•"/>
            </a:pPr>
            <a:r>
              <a:rPr lang="en-US" sz="1600" i="0" dirty="0" err="1" smtClean="0">
                <a:latin typeface="Calibri" pitchFamily="34" charset="0"/>
              </a:rPr>
              <a:t>Cambios</a:t>
            </a:r>
            <a:r>
              <a:rPr lang="en-US" sz="1600" b="1" i="0" dirty="0" smtClean="0">
                <a:latin typeface="Calibri" pitchFamily="34" charset="0"/>
              </a:rPr>
              <a:t> </a:t>
            </a:r>
            <a:r>
              <a:rPr lang="en-US" sz="1600" b="1" i="0" dirty="0" err="1" smtClean="0">
                <a:latin typeface="Calibri" pitchFamily="34" charset="0"/>
              </a:rPr>
              <a:t>interanuales</a:t>
            </a:r>
            <a:r>
              <a:rPr lang="en-US" sz="1600" b="1" i="0" dirty="0" smtClean="0">
                <a:latin typeface="Calibri" pitchFamily="34" charset="0"/>
              </a:rPr>
              <a:t> y </a:t>
            </a:r>
            <a:r>
              <a:rPr lang="en-US" sz="1600" b="1" i="0" dirty="0" err="1" smtClean="0">
                <a:latin typeface="Calibri" pitchFamily="34" charset="0"/>
              </a:rPr>
              <a:t>decadales</a:t>
            </a:r>
            <a:r>
              <a:rPr lang="en-US" sz="1600" b="1" i="0" dirty="0" smtClean="0">
                <a:latin typeface="Calibri" pitchFamily="34" charset="0"/>
              </a:rPr>
              <a:t> </a:t>
            </a:r>
            <a:r>
              <a:rPr lang="en-US" sz="1600" i="0" dirty="0" err="1" smtClean="0">
                <a:latin typeface="Calibri" pitchFamily="34" charset="0"/>
              </a:rPr>
              <a:t>están</a:t>
            </a:r>
            <a:r>
              <a:rPr lang="en-US" sz="1600" i="0" dirty="0" smtClean="0">
                <a:latin typeface="Calibri" pitchFamily="34" charset="0"/>
              </a:rPr>
              <a:t> </a:t>
            </a:r>
            <a:r>
              <a:rPr lang="en-US" sz="1600" i="0" dirty="0" err="1" smtClean="0">
                <a:latin typeface="Calibri" pitchFamily="34" charset="0"/>
              </a:rPr>
              <a:t>asociados</a:t>
            </a:r>
            <a:r>
              <a:rPr lang="en-US" sz="1600" i="0" dirty="0" smtClean="0">
                <a:latin typeface="Calibri" pitchFamily="34" charset="0"/>
              </a:rPr>
              <a:t> a </a:t>
            </a:r>
            <a:r>
              <a:rPr lang="en-US" sz="1600" i="0" dirty="0" err="1" smtClean="0">
                <a:latin typeface="Calibri" pitchFamily="34" charset="0"/>
              </a:rPr>
              <a:t>cambios</a:t>
            </a:r>
            <a:r>
              <a:rPr lang="en-US" sz="1600" i="0" dirty="0" smtClean="0">
                <a:latin typeface="Calibri" pitchFamily="34" charset="0"/>
              </a:rPr>
              <a:t> </a:t>
            </a:r>
            <a:r>
              <a:rPr lang="en-US" sz="1600" i="0" dirty="0" err="1" smtClean="0">
                <a:latin typeface="Calibri" pitchFamily="34" charset="0"/>
              </a:rPr>
              <a:t>en</a:t>
            </a:r>
            <a:r>
              <a:rPr lang="en-US" sz="1600" i="0" dirty="0" smtClean="0">
                <a:latin typeface="Calibri" pitchFamily="34" charset="0"/>
              </a:rPr>
              <a:t> el </a:t>
            </a:r>
            <a:r>
              <a:rPr lang="en-US" sz="1600" i="0" dirty="0" err="1" smtClean="0">
                <a:latin typeface="Calibri" pitchFamily="34" charset="0"/>
              </a:rPr>
              <a:t>suelo</a:t>
            </a:r>
            <a:r>
              <a:rPr lang="en-US" sz="1600" i="0" dirty="0" smtClean="0">
                <a:latin typeface="Calibri" pitchFamily="34" charset="0"/>
              </a:rPr>
              <a:t> (</a:t>
            </a:r>
            <a:r>
              <a:rPr lang="en-US" sz="1600" i="0" dirty="0" err="1" smtClean="0">
                <a:latin typeface="Calibri" pitchFamily="34" charset="0"/>
              </a:rPr>
              <a:t>por</a:t>
            </a:r>
            <a:r>
              <a:rPr lang="en-US" sz="1600" i="0" dirty="0" smtClean="0">
                <a:latin typeface="Calibri" pitchFamily="34" charset="0"/>
              </a:rPr>
              <a:t> </a:t>
            </a:r>
            <a:r>
              <a:rPr lang="en-US" sz="1600" i="0" dirty="0" err="1" smtClean="0">
                <a:latin typeface="Calibri" pitchFamily="34" charset="0"/>
              </a:rPr>
              <a:t>ejemplo</a:t>
            </a:r>
            <a:r>
              <a:rPr lang="en-US" sz="1600" i="0" dirty="0" smtClean="0">
                <a:latin typeface="Calibri" pitchFamily="34" charset="0"/>
              </a:rPr>
              <a:t> la </a:t>
            </a:r>
            <a:r>
              <a:rPr lang="en-US" sz="1600" i="0" dirty="0" err="1" smtClean="0">
                <a:latin typeface="Calibri" pitchFamily="34" charset="0"/>
              </a:rPr>
              <a:t>desertificación</a:t>
            </a:r>
            <a:r>
              <a:rPr lang="en-US" sz="1600" dirty="0" smtClean="0">
                <a:latin typeface="Calibri" pitchFamily="34" charset="0"/>
              </a:rPr>
              <a:t>) y al </a:t>
            </a:r>
            <a:r>
              <a:rPr lang="en-US" sz="1600" dirty="0" err="1" smtClean="0">
                <a:latin typeface="Calibri" pitchFamily="34" charset="0"/>
              </a:rPr>
              <a:t>clima</a:t>
            </a:r>
            <a:r>
              <a:rPr lang="en-US" sz="1600" dirty="0" smtClean="0">
                <a:latin typeface="Calibri" pitchFamily="34" charset="0"/>
              </a:rPr>
              <a:t>.</a:t>
            </a:r>
            <a:endParaRPr lang="en-US" sz="1600" i="0" dirty="0">
              <a:latin typeface="Calibri" pitchFamily="34" charset="0"/>
            </a:endParaRPr>
          </a:p>
        </p:txBody>
      </p:sp>
      <p:pic>
        <p:nvPicPr>
          <p:cNvPr id="16386" name="Picture 2" descr="G:\Feineta\UPC_Doctorat\Manuscript\imatges\tegen_200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83853" y="1667709"/>
            <a:ext cx="4824544" cy="3294600"/>
          </a:xfrm>
          <a:prstGeom prst="rect">
            <a:avLst/>
          </a:prstGeom>
          <a:noFill/>
          <a:extLst>
            <a:ext uri="{909E8E84-426E-40DD-AFC4-6F175D3DCCD1}">
              <a14:hiddenFill xmlns:a14="http://schemas.microsoft.com/office/drawing/2010/main">
                <a:solidFill>
                  <a:srgbClr val="FFFFFF"/>
                </a:solidFill>
              </a14:hiddenFill>
            </a:ext>
          </a:extLst>
        </p:spPr>
      </p:pic>
      <p:sp>
        <p:nvSpPr>
          <p:cNvPr id="7" name="Rectángulo 7"/>
          <p:cNvSpPr>
            <a:spLocks noChangeArrowheads="1"/>
          </p:cNvSpPr>
          <p:nvPr/>
        </p:nvSpPr>
        <p:spPr bwMode="auto">
          <a:xfrm>
            <a:off x="3724731" y="6553196"/>
            <a:ext cx="538494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r" defTabSz="457200">
              <a:spcBef>
                <a:spcPct val="0"/>
              </a:spcBef>
            </a:pPr>
            <a:r>
              <a:rPr lang="es-ES_tradnl" sz="1200" i="1" dirty="0" smtClean="0">
                <a:latin typeface="Calibri" pitchFamily="34" charset="0"/>
                <a:ea typeface="ＭＳ Ｐゴシック" pitchFamily="-106" charset="-128"/>
                <a:cs typeface="Calibri" pitchFamily="34" charset="0"/>
              </a:rPr>
              <a:t>Figure </a:t>
            </a:r>
            <a:r>
              <a:rPr lang="es-ES_tradnl" sz="1200" i="1" dirty="0" err="1" smtClean="0">
                <a:latin typeface="Calibri" pitchFamily="34" charset="0"/>
                <a:ea typeface="ＭＳ Ｐゴシック" pitchFamily="-106" charset="-128"/>
                <a:cs typeface="Calibri" pitchFamily="34" charset="0"/>
              </a:rPr>
              <a:t>extracted</a:t>
            </a:r>
            <a:r>
              <a:rPr lang="es-ES_tradnl" sz="1200" i="1" dirty="0" smtClean="0">
                <a:latin typeface="Calibri" pitchFamily="34" charset="0"/>
                <a:ea typeface="ＭＳ Ｐゴシック" pitchFamily="-106" charset="-128"/>
                <a:cs typeface="Calibri" pitchFamily="34" charset="0"/>
              </a:rPr>
              <a:t> </a:t>
            </a:r>
            <a:r>
              <a:rPr lang="es-ES_tradnl" sz="1200" i="1" dirty="0" err="1" smtClean="0">
                <a:latin typeface="Calibri" pitchFamily="34" charset="0"/>
                <a:ea typeface="ＭＳ Ｐゴシック" pitchFamily="-106" charset="-128"/>
                <a:cs typeface="Calibri" pitchFamily="34" charset="0"/>
              </a:rPr>
              <a:t>from</a:t>
            </a:r>
            <a:r>
              <a:rPr lang="es-ES_tradnl" sz="1200" i="1" dirty="0" smtClean="0">
                <a:latin typeface="Calibri" pitchFamily="34" charset="0"/>
                <a:ea typeface="ＭＳ Ｐゴシック" pitchFamily="-106" charset="-128"/>
                <a:cs typeface="Calibri" pitchFamily="34" charset="0"/>
              </a:rPr>
              <a:t> </a:t>
            </a:r>
            <a:r>
              <a:rPr lang="es-ES_tradnl" sz="1200" i="1" dirty="0" err="1" smtClean="0">
                <a:latin typeface="Calibri" pitchFamily="34" charset="0"/>
                <a:ea typeface="ＭＳ Ｐゴシック" pitchFamily="-106" charset="-128"/>
                <a:cs typeface="Calibri" pitchFamily="34" charset="0"/>
              </a:rPr>
              <a:t>Tegen</a:t>
            </a:r>
            <a:r>
              <a:rPr lang="es-ES_tradnl" sz="1200" i="1" dirty="0" smtClean="0">
                <a:latin typeface="Calibri" pitchFamily="34" charset="0"/>
                <a:ea typeface="ＭＳ Ｐゴシック" pitchFamily="-106" charset="-128"/>
                <a:cs typeface="Calibri" pitchFamily="34" charset="0"/>
              </a:rPr>
              <a:t> al. (2002)</a:t>
            </a:r>
            <a:endParaRPr lang="es-ES_tradnl" sz="1200" i="1" dirty="0">
              <a:latin typeface="Calibri" pitchFamily="34" charset="0"/>
              <a:ea typeface="ＭＳ Ｐゴシック" pitchFamily="-106" charset="-128"/>
              <a:cs typeface="Calibri" pitchFamily="34" charset="0"/>
            </a:endParaRPr>
          </a:p>
        </p:txBody>
      </p:sp>
      <p:sp>
        <p:nvSpPr>
          <p:cNvPr id="9"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El </a:t>
            </a:r>
            <a:r>
              <a:rPr lang="en-US" altLang="ca-ES" sz="3500" b="1" dirty="0" err="1"/>
              <a:t>ciclo</a:t>
            </a:r>
            <a:r>
              <a:rPr lang="en-US" altLang="ca-ES" sz="3500" b="1" dirty="0"/>
              <a:t> del </a:t>
            </a:r>
            <a:r>
              <a:rPr lang="en-US" altLang="ca-ES" sz="3500" b="1" dirty="0" err="1"/>
              <a:t>polvo</a:t>
            </a:r>
            <a:r>
              <a:rPr lang="en-US" altLang="ca-ES" sz="3500" b="1" dirty="0"/>
              <a:t> y </a:t>
            </a:r>
            <a:r>
              <a:rPr lang="en-US" altLang="ca-ES" sz="3500" b="1" dirty="0" err="1"/>
              <a:t>los</a:t>
            </a:r>
            <a:r>
              <a:rPr lang="en-US" altLang="ca-ES" sz="3500" b="1" dirty="0"/>
              <a:t> </a:t>
            </a:r>
            <a:r>
              <a:rPr lang="en-US" altLang="ca-ES" sz="3500" b="1" dirty="0" err="1"/>
              <a:t>procesos</a:t>
            </a:r>
            <a:r>
              <a:rPr lang="en-US" altLang="ca-ES" sz="3500" b="1" dirty="0"/>
              <a:t> </a:t>
            </a:r>
            <a:r>
              <a:rPr lang="en-US" altLang="ca-ES" sz="3500" b="1" dirty="0" err="1"/>
              <a:t>asociados</a:t>
            </a:r>
            <a:endParaRPr lang="en-US" altLang="ca-ES" sz="3500" b="1" dirty="0"/>
          </a:p>
          <a:p>
            <a:pPr algn="ctr"/>
            <a:endParaRPr lang="en-US" altLang="ca-ES" sz="3500" b="1" dirty="0"/>
          </a:p>
        </p:txBody>
      </p:sp>
      <p:sp>
        <p:nvSpPr>
          <p:cNvPr id="10" name="2 Rectángulo"/>
          <p:cNvSpPr/>
          <p:nvPr/>
        </p:nvSpPr>
        <p:spPr>
          <a:xfrm>
            <a:off x="149225" y="836712"/>
            <a:ext cx="8545176" cy="830997"/>
          </a:xfrm>
          <a:prstGeom prst="rect">
            <a:avLst/>
          </a:prstGeom>
        </p:spPr>
        <p:txBody>
          <a:bodyPr wrap="square">
            <a:spAutoFit/>
          </a:bodyPr>
          <a:lstStyle/>
          <a:p>
            <a:r>
              <a:rPr lang="es-ES_tradnl" sz="2400" dirty="0" smtClean="0">
                <a:latin typeface="Calibri" pitchFamily="34" charset="0"/>
                <a:ea typeface="Arial Unicode MS" pitchFamily="34" charset="-128"/>
                <a:cs typeface="Arial Unicode MS" pitchFamily="34" charset="-128"/>
              </a:rPr>
              <a:t>El ciclo del polvo presenta tendencias interanuales (por estación del año) pero también </a:t>
            </a:r>
            <a:r>
              <a:rPr lang="es-ES_tradnl" sz="2400" dirty="0" err="1" smtClean="0">
                <a:latin typeface="Calibri" pitchFamily="34" charset="0"/>
                <a:ea typeface="Arial Unicode MS" pitchFamily="34" charset="-128"/>
                <a:cs typeface="Arial Unicode MS" pitchFamily="34" charset="-128"/>
              </a:rPr>
              <a:t>decadales</a:t>
            </a:r>
            <a:endParaRPr lang="en-GB" sz="2400" dirty="0"/>
          </a:p>
        </p:txBody>
      </p:sp>
    </p:spTree>
    <p:extLst>
      <p:ext uri="{BB962C8B-B14F-4D97-AF65-F5344CB8AC3E}">
        <p14:creationId xmlns:p14="http://schemas.microsoft.com/office/powerpoint/2010/main" val="36744484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Marcador de contenido 2"/>
          <p:cNvSpPr>
            <a:spLocks/>
          </p:cNvSpPr>
          <p:nvPr/>
        </p:nvSpPr>
        <p:spPr bwMode="auto">
          <a:xfrm>
            <a:off x="385763" y="116522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457200" indent="-457200" algn="l" defTabSz="457200">
              <a:lnSpc>
                <a:spcPct val="80000"/>
              </a:lnSpc>
              <a:spcBef>
                <a:spcPct val="20000"/>
              </a:spcBef>
              <a:buClr>
                <a:schemeClr val="accent2"/>
              </a:buClr>
              <a:buFont typeface="Arial" charset="0"/>
              <a:buNone/>
            </a:pPr>
            <a:r>
              <a:rPr lang="es-ES_tradnl" sz="1800" i="0" dirty="0" smtClean="0">
                <a:latin typeface="Calibri" pitchFamily="34" charset="0"/>
              </a:rPr>
              <a:t>El ciclo atmosférico del polv</a:t>
            </a:r>
            <a:r>
              <a:rPr lang="es-ES_tradnl" dirty="0" smtClean="0">
                <a:latin typeface="Calibri" pitchFamily="34" charset="0"/>
              </a:rPr>
              <a:t>o involucra una serie de procesos:</a:t>
            </a:r>
            <a:endParaRPr lang="en-US" sz="1800" i="0" dirty="0">
              <a:latin typeface="Calibri" pitchFamily="34" charset="0"/>
            </a:endParaRPr>
          </a:p>
          <a:p>
            <a:pPr marL="457200" indent="-457200" algn="l" defTabSz="457200">
              <a:lnSpc>
                <a:spcPct val="80000"/>
              </a:lnSpc>
              <a:spcBef>
                <a:spcPct val="20000"/>
              </a:spcBef>
              <a:buClr>
                <a:schemeClr val="accent2"/>
              </a:buClr>
              <a:buFont typeface="Arial" charset="0"/>
              <a:buNone/>
            </a:pPr>
            <a:endParaRPr lang="es-ES_tradnl" sz="1800" i="0" dirty="0">
              <a:latin typeface="Calibri" pitchFamily="34" charset="0"/>
            </a:endParaRPr>
          </a:p>
          <a:p>
            <a:pPr marL="457200" indent="-457200" algn="l" defTabSz="457200">
              <a:lnSpc>
                <a:spcPct val="80000"/>
              </a:lnSpc>
              <a:spcBef>
                <a:spcPct val="20000"/>
              </a:spcBef>
              <a:buClr>
                <a:schemeClr val="accent2"/>
              </a:buClr>
              <a:buFont typeface="Arial" charset="0"/>
              <a:buNone/>
            </a:pPr>
            <a:endParaRPr lang="es-ES_tradnl" sz="1800" i="0" dirty="0">
              <a:latin typeface="Calibri" pitchFamily="34" charset="0"/>
            </a:endParaRPr>
          </a:p>
          <a:p>
            <a:pPr marL="457200" indent="-457200" algn="l" defTabSz="457200">
              <a:lnSpc>
                <a:spcPct val="80000"/>
              </a:lnSpc>
              <a:spcBef>
                <a:spcPct val="20000"/>
              </a:spcBef>
              <a:buClr>
                <a:schemeClr val="accent2"/>
              </a:buClr>
              <a:buFont typeface="Arial" charset="0"/>
              <a:buNone/>
            </a:pPr>
            <a:endParaRPr lang="es-ES_tradnl" sz="1800" i="0" dirty="0">
              <a:latin typeface="Calibri" pitchFamily="34" charset="0"/>
            </a:endParaRPr>
          </a:p>
          <a:p>
            <a:pPr marL="457200" indent="-457200" algn="l" defTabSz="457200">
              <a:lnSpc>
                <a:spcPct val="80000"/>
              </a:lnSpc>
              <a:spcBef>
                <a:spcPct val="20000"/>
              </a:spcBef>
              <a:buClr>
                <a:schemeClr val="accent2"/>
              </a:buClr>
              <a:buFont typeface="Arial" charset="0"/>
              <a:buNone/>
            </a:pPr>
            <a:endParaRPr lang="es-ES_tradnl" sz="1800" i="0" dirty="0">
              <a:latin typeface="Calibri" pitchFamily="34" charset="0"/>
            </a:endParaRPr>
          </a:p>
          <a:p>
            <a:pPr marL="457200" indent="-457200" algn="l" defTabSz="457200">
              <a:lnSpc>
                <a:spcPct val="80000"/>
              </a:lnSpc>
              <a:spcBef>
                <a:spcPct val="20000"/>
              </a:spcBef>
              <a:buClr>
                <a:schemeClr val="accent2"/>
              </a:buClr>
              <a:buFont typeface="Arial" charset="0"/>
              <a:buNone/>
            </a:pPr>
            <a:endParaRPr lang="es-ES_tradnl" sz="1800" i="0" dirty="0">
              <a:latin typeface="Calibri" pitchFamily="34" charset="0"/>
            </a:endParaRPr>
          </a:p>
          <a:p>
            <a:pPr marL="457200" indent="-457200" algn="l" defTabSz="457200">
              <a:lnSpc>
                <a:spcPct val="80000"/>
              </a:lnSpc>
              <a:spcBef>
                <a:spcPct val="20000"/>
              </a:spcBef>
              <a:buClr>
                <a:schemeClr val="accent2"/>
              </a:buClr>
              <a:buFont typeface="Arial" charset="0"/>
              <a:buNone/>
            </a:pPr>
            <a:endParaRPr lang="es-ES_tradnl" sz="1800" i="0" dirty="0">
              <a:latin typeface="Calibri" pitchFamily="34" charset="0"/>
            </a:endParaRPr>
          </a:p>
          <a:p>
            <a:pPr marL="457200" indent="-457200" algn="l" defTabSz="457200">
              <a:lnSpc>
                <a:spcPct val="80000"/>
              </a:lnSpc>
              <a:spcBef>
                <a:spcPct val="20000"/>
              </a:spcBef>
              <a:buClr>
                <a:schemeClr val="accent2"/>
              </a:buClr>
              <a:buFont typeface="Arial" charset="0"/>
              <a:buNone/>
            </a:pPr>
            <a:endParaRPr lang="es-ES_tradnl" sz="1800" i="0" dirty="0">
              <a:latin typeface="Calibri" pitchFamily="34" charset="0"/>
            </a:endParaRPr>
          </a:p>
          <a:p>
            <a:pPr algn="l" defTabSz="457200">
              <a:lnSpc>
                <a:spcPct val="80000"/>
              </a:lnSpc>
              <a:spcBef>
                <a:spcPct val="20000"/>
              </a:spcBef>
              <a:buClr>
                <a:schemeClr val="accent2"/>
              </a:buClr>
            </a:pPr>
            <a:endParaRPr lang="es-ES_tradnl" sz="1800" i="0" dirty="0">
              <a:latin typeface="Calibri" pitchFamily="34" charset="0"/>
            </a:endParaRPr>
          </a:p>
          <a:p>
            <a:pPr marL="457200" indent="-457200" algn="l" defTabSz="457200">
              <a:lnSpc>
                <a:spcPct val="80000"/>
              </a:lnSpc>
              <a:spcBef>
                <a:spcPct val="20000"/>
              </a:spcBef>
              <a:buClr>
                <a:schemeClr val="accent2"/>
              </a:buClr>
              <a:buFont typeface="Arial" charset="0"/>
              <a:buChar char="●"/>
            </a:pPr>
            <a:endParaRPr lang="es-ES_tradnl" sz="1800" i="0" dirty="0">
              <a:latin typeface="Calibri" pitchFamily="34" charset="0"/>
            </a:endParaRPr>
          </a:p>
          <a:p>
            <a:pPr marL="457200" indent="-457200" algn="l" defTabSz="457200">
              <a:lnSpc>
                <a:spcPct val="80000"/>
              </a:lnSpc>
              <a:spcBef>
                <a:spcPct val="20000"/>
              </a:spcBef>
              <a:buClr>
                <a:schemeClr val="accent2"/>
              </a:buClr>
              <a:buFont typeface="Arial" charset="0"/>
              <a:buChar char="●"/>
            </a:pPr>
            <a:endParaRPr lang="es-ES_tradnl" sz="1800" i="0" dirty="0">
              <a:latin typeface="Calibri" pitchFamily="34" charset="0"/>
            </a:endParaRPr>
          </a:p>
          <a:p>
            <a:pPr marL="457200" indent="-457200" algn="l" defTabSz="457200">
              <a:lnSpc>
                <a:spcPct val="80000"/>
              </a:lnSpc>
              <a:spcBef>
                <a:spcPct val="20000"/>
              </a:spcBef>
              <a:buClr>
                <a:schemeClr val="accent2"/>
              </a:buClr>
              <a:buFont typeface="Arial" charset="0"/>
              <a:buChar char="●"/>
            </a:pPr>
            <a:endParaRPr lang="es-ES_tradnl" sz="1800" i="0" dirty="0">
              <a:latin typeface="Calibri" pitchFamily="34" charset="0"/>
            </a:endParaRPr>
          </a:p>
          <a:p>
            <a:pPr marL="457200" indent="-457200" algn="just" defTabSz="457200">
              <a:lnSpc>
                <a:spcPct val="80000"/>
              </a:lnSpc>
              <a:spcBef>
                <a:spcPct val="0"/>
              </a:spcBef>
              <a:buClr>
                <a:schemeClr val="accent2"/>
              </a:buClr>
              <a:buFont typeface="Wingdings" pitchFamily="2" charset="2"/>
              <a:buChar char="ü"/>
            </a:pPr>
            <a:endParaRPr lang="en-US" sz="1800" i="0" dirty="0">
              <a:latin typeface="Calibri" pitchFamily="34" charset="0"/>
            </a:endParaRPr>
          </a:p>
          <a:p>
            <a:pPr marL="457200" indent="-457200" algn="l" defTabSz="457200">
              <a:lnSpc>
                <a:spcPct val="80000"/>
              </a:lnSpc>
              <a:spcBef>
                <a:spcPct val="20000"/>
              </a:spcBef>
              <a:buClr>
                <a:schemeClr val="accent2"/>
              </a:buClr>
              <a:buFont typeface="Arial" charset="0"/>
              <a:buNone/>
            </a:pPr>
            <a:endParaRPr lang="es-ES_tradnl" sz="1800" i="0" dirty="0">
              <a:latin typeface="Calibri" pitchFamily="34" charset="0"/>
            </a:endParaRPr>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6854" t="3755" r="13820" b="17110"/>
          <a:stretch/>
        </p:blipFill>
        <p:spPr bwMode="auto">
          <a:xfrm>
            <a:off x="323528" y="1628800"/>
            <a:ext cx="5710659" cy="4202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CuadroTexto"/>
          <p:cNvSpPr txBox="1"/>
          <p:nvPr/>
        </p:nvSpPr>
        <p:spPr>
          <a:xfrm>
            <a:off x="6034187" y="2294870"/>
            <a:ext cx="2714277" cy="2806922"/>
          </a:xfrm>
          <a:prstGeom prst="rect">
            <a:avLst/>
          </a:prstGeom>
          <a:noFill/>
        </p:spPr>
        <p:txBody>
          <a:bodyPr wrap="square" rtlCol="0">
            <a:spAutoFit/>
          </a:bodyPr>
          <a:lstStyle/>
          <a:p>
            <a:pPr marL="285750" indent="-285750" defTabSz="457200">
              <a:lnSpc>
                <a:spcPct val="80000"/>
              </a:lnSpc>
              <a:spcBef>
                <a:spcPct val="20000"/>
              </a:spcBef>
              <a:buClr>
                <a:schemeClr val="tx1"/>
              </a:buClr>
              <a:buFont typeface="Wingdings" pitchFamily="2" charset="2"/>
              <a:buChar char="§"/>
            </a:pPr>
            <a:r>
              <a:rPr lang="es-ES_tradnl" dirty="0" smtClean="0">
                <a:latin typeface="Calibri" pitchFamily="34" charset="0"/>
              </a:rPr>
              <a:t>Emisión en zonas secas y con poca vegetación (fuentes de polvo)</a:t>
            </a:r>
          </a:p>
          <a:p>
            <a:pPr defTabSz="457200">
              <a:lnSpc>
                <a:spcPct val="80000"/>
              </a:lnSpc>
              <a:spcBef>
                <a:spcPct val="20000"/>
              </a:spcBef>
              <a:buClr>
                <a:schemeClr val="tx1"/>
              </a:buClr>
            </a:pPr>
            <a:endParaRPr lang="es-ES_tradnl" dirty="0">
              <a:latin typeface="Calibri" pitchFamily="34" charset="0"/>
            </a:endParaRPr>
          </a:p>
          <a:p>
            <a:pPr marL="285750" indent="-285750" defTabSz="457200">
              <a:lnSpc>
                <a:spcPct val="80000"/>
              </a:lnSpc>
              <a:spcBef>
                <a:spcPct val="20000"/>
              </a:spcBef>
              <a:buClr>
                <a:schemeClr val="tx1"/>
              </a:buClr>
              <a:buFont typeface="Wingdings" pitchFamily="2" charset="2"/>
              <a:buChar char="§"/>
            </a:pPr>
            <a:r>
              <a:rPr lang="es-ES_tradnl" dirty="0" smtClean="0">
                <a:latin typeface="Calibri" pitchFamily="34" charset="0"/>
              </a:rPr>
              <a:t>Transporte a medio- y largo recorrido</a:t>
            </a:r>
          </a:p>
          <a:p>
            <a:pPr marL="285750" indent="-285750" defTabSz="457200">
              <a:lnSpc>
                <a:spcPct val="80000"/>
              </a:lnSpc>
              <a:spcBef>
                <a:spcPct val="20000"/>
              </a:spcBef>
              <a:buClr>
                <a:schemeClr val="tx1"/>
              </a:buClr>
              <a:buFont typeface="Wingdings" pitchFamily="2" charset="2"/>
              <a:buChar char="§"/>
            </a:pPr>
            <a:endParaRPr lang="es-ES_tradnl" dirty="0">
              <a:latin typeface="Calibri" pitchFamily="34" charset="0"/>
            </a:endParaRPr>
          </a:p>
          <a:p>
            <a:pPr marL="285750" indent="-285750" defTabSz="457200">
              <a:lnSpc>
                <a:spcPct val="80000"/>
              </a:lnSpc>
              <a:spcBef>
                <a:spcPct val="20000"/>
              </a:spcBef>
              <a:buClr>
                <a:schemeClr val="tx1"/>
              </a:buClr>
              <a:buFont typeface="Wingdings" pitchFamily="2" charset="2"/>
              <a:buChar char="§"/>
            </a:pPr>
            <a:r>
              <a:rPr lang="es-ES_tradnl" dirty="0" smtClean="0">
                <a:latin typeface="Calibri" pitchFamily="34" charset="0"/>
              </a:rPr>
              <a:t>Sedimentación y deposición (seca y húmeda)</a:t>
            </a:r>
            <a:endParaRPr lang="es-ES_tradnl" dirty="0">
              <a:latin typeface="Calibri" pitchFamily="34" charset="0"/>
            </a:endParaRPr>
          </a:p>
          <a:p>
            <a:endParaRPr lang="en-GB" dirty="0"/>
          </a:p>
        </p:txBody>
      </p:sp>
      <p:sp>
        <p:nvSpPr>
          <p:cNvPr id="7" name="Título 1"/>
          <p:cNvSpPr>
            <a:spLocks/>
          </p:cNvSpPr>
          <p:nvPr/>
        </p:nvSpPr>
        <p:spPr bwMode="auto">
          <a:xfrm>
            <a:off x="446856" y="5445224"/>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762000" indent="-762000" algn="l" defTabSz="457200">
              <a:spcBef>
                <a:spcPct val="0"/>
              </a:spcBef>
            </a:pPr>
            <a:r>
              <a:rPr lang="en-US" sz="1600" i="1" dirty="0" smtClean="0">
                <a:latin typeface="Calibri" pitchFamily="34" charset="0"/>
                <a:ea typeface="Arial Unicode MS" pitchFamily="34" charset="-128"/>
                <a:cs typeface="Arial Unicode MS" pitchFamily="34" charset="-128"/>
              </a:rPr>
              <a:t>Extracted from Shao (2008)</a:t>
            </a:r>
            <a:r>
              <a:rPr lang="en-US" sz="1600" i="1" dirty="0">
                <a:latin typeface="Calibri" pitchFamily="34" charset="0"/>
                <a:ea typeface="Arial Unicode MS" pitchFamily="34" charset="-128"/>
                <a:cs typeface="Arial Unicode MS" pitchFamily="34" charset="-128"/>
              </a:rPr>
              <a:t/>
            </a:r>
            <a:br>
              <a:rPr lang="en-US" sz="1600" i="1" dirty="0">
                <a:latin typeface="Calibri" pitchFamily="34" charset="0"/>
                <a:ea typeface="Arial Unicode MS" pitchFamily="34" charset="-128"/>
                <a:cs typeface="Arial Unicode MS" pitchFamily="34" charset="-128"/>
              </a:rPr>
            </a:br>
            <a:endParaRPr lang="es-ES_tradnl" sz="1600" i="1" dirty="0">
              <a:latin typeface="Calibri" pitchFamily="34" charset="0"/>
              <a:ea typeface="Arial Unicode MS" pitchFamily="34" charset="-128"/>
              <a:cs typeface="Arial Unicode MS" pitchFamily="34" charset="-128"/>
            </a:endParaRPr>
          </a:p>
        </p:txBody>
      </p:sp>
      <p:sp>
        <p:nvSpPr>
          <p:cNvPr id="9"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El </a:t>
            </a:r>
            <a:r>
              <a:rPr lang="en-US" altLang="ca-ES" sz="3500" b="1" dirty="0" err="1"/>
              <a:t>ciclo</a:t>
            </a:r>
            <a:r>
              <a:rPr lang="en-US" altLang="ca-ES" sz="3500" b="1" dirty="0"/>
              <a:t> del </a:t>
            </a:r>
            <a:r>
              <a:rPr lang="en-US" altLang="ca-ES" sz="3500" b="1" dirty="0" err="1"/>
              <a:t>polvo</a:t>
            </a:r>
            <a:r>
              <a:rPr lang="en-US" altLang="ca-ES" sz="3500" b="1" dirty="0"/>
              <a:t> y </a:t>
            </a:r>
            <a:r>
              <a:rPr lang="en-US" altLang="ca-ES" sz="3500" b="1" dirty="0" err="1"/>
              <a:t>los</a:t>
            </a:r>
            <a:r>
              <a:rPr lang="en-US" altLang="ca-ES" sz="3500" b="1" dirty="0"/>
              <a:t> </a:t>
            </a:r>
            <a:r>
              <a:rPr lang="en-US" altLang="ca-ES" sz="3500" b="1" dirty="0" err="1"/>
              <a:t>procesos</a:t>
            </a:r>
            <a:r>
              <a:rPr lang="en-US" altLang="ca-ES" sz="3500" b="1" dirty="0"/>
              <a:t> </a:t>
            </a:r>
            <a:r>
              <a:rPr lang="en-US" altLang="ca-ES" sz="3500" b="1" dirty="0" err="1"/>
              <a:t>asociados</a:t>
            </a:r>
            <a:endParaRPr lang="en-US" altLang="ca-ES" sz="3500" b="1" dirty="0"/>
          </a:p>
        </p:txBody>
      </p:sp>
    </p:spTree>
    <p:extLst>
      <p:ext uri="{BB962C8B-B14F-4D97-AF65-F5344CB8AC3E}">
        <p14:creationId xmlns:p14="http://schemas.microsoft.com/office/powerpoint/2010/main" val="3189051456"/>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171" y="1406014"/>
            <a:ext cx="5184576" cy="4403501"/>
          </a:xfrm>
          <a:prstGeom prst="rect">
            <a:avLst/>
          </a:prstGeom>
        </p:spPr>
      </p:pic>
      <p:sp>
        <p:nvSpPr>
          <p:cNvPr id="29" name="Rectángulo 7"/>
          <p:cNvSpPr>
            <a:spLocks noChangeArrowheads="1"/>
          </p:cNvSpPr>
          <p:nvPr/>
        </p:nvSpPr>
        <p:spPr bwMode="auto">
          <a:xfrm>
            <a:off x="267171" y="5847655"/>
            <a:ext cx="53849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457200">
              <a:spcBef>
                <a:spcPct val="0"/>
              </a:spcBef>
            </a:pPr>
            <a:r>
              <a:rPr lang="es-ES_tradnl" sz="1200" i="1" dirty="0" err="1" smtClean="0">
                <a:solidFill>
                  <a:srgbClr val="080808"/>
                </a:solidFill>
                <a:latin typeface="Calibri" panose="020F0502020204030204" pitchFamily="34" charset="0"/>
                <a:ea typeface="ＭＳ Ｐゴシック" pitchFamily="-106" charset="-128"/>
              </a:rPr>
              <a:t>Image</a:t>
            </a:r>
            <a:r>
              <a:rPr lang="es-ES_tradnl" sz="1200" i="1" dirty="0" smtClean="0">
                <a:solidFill>
                  <a:srgbClr val="080808"/>
                </a:solidFill>
                <a:latin typeface="Calibri" panose="020F0502020204030204" pitchFamily="34" charset="0"/>
                <a:ea typeface="ＭＳ Ｐゴシック" pitchFamily="-106" charset="-128"/>
              </a:rPr>
              <a:t> </a:t>
            </a:r>
            <a:r>
              <a:rPr lang="es-ES_tradnl" sz="1200" i="1" dirty="0" err="1" smtClean="0">
                <a:solidFill>
                  <a:srgbClr val="080808"/>
                </a:solidFill>
                <a:latin typeface="Calibri" panose="020F0502020204030204" pitchFamily="34" charset="0"/>
                <a:ea typeface="ＭＳ Ｐゴシック" pitchFamily="-106" charset="-128"/>
              </a:rPr>
              <a:t>from</a:t>
            </a:r>
            <a:r>
              <a:rPr lang="es-ES_tradnl" sz="1200" i="1" dirty="0" smtClean="0">
                <a:solidFill>
                  <a:srgbClr val="080808"/>
                </a:solidFill>
                <a:latin typeface="Calibri" panose="020F0502020204030204" pitchFamily="34" charset="0"/>
                <a:ea typeface="ＭＳ Ｐゴシック" pitchFamily="-106" charset="-128"/>
              </a:rPr>
              <a:t> WMO </a:t>
            </a:r>
            <a:r>
              <a:rPr lang="es-ES_tradnl" sz="1200" i="1" dirty="0" err="1" smtClean="0">
                <a:solidFill>
                  <a:srgbClr val="080808"/>
                </a:solidFill>
                <a:latin typeface="Calibri" panose="020F0502020204030204" pitchFamily="34" charset="0"/>
                <a:ea typeface="ＭＳ Ｐゴシック" pitchFamily="-106" charset="-128"/>
              </a:rPr>
              <a:t>website</a:t>
            </a:r>
            <a:r>
              <a:rPr lang="es-ES_tradnl" sz="1200" i="1" dirty="0">
                <a:solidFill>
                  <a:srgbClr val="080808"/>
                </a:solidFill>
                <a:latin typeface="Calibri" panose="020F0502020204030204" pitchFamily="34" charset="0"/>
                <a:ea typeface="ＭＳ Ｐゴシック" pitchFamily="-106" charset="-128"/>
              </a:rPr>
              <a:t> (http://</a:t>
            </a:r>
            <a:r>
              <a:rPr lang="es-ES_tradnl" sz="1200" i="1" dirty="0" smtClean="0">
                <a:solidFill>
                  <a:srgbClr val="080808"/>
                </a:solidFill>
                <a:latin typeface="Calibri" panose="020F0502020204030204" pitchFamily="34" charset="0"/>
                <a:ea typeface="ＭＳ Ｐゴシック" pitchFamily="-106" charset="-128"/>
              </a:rPr>
              <a:t>www.wmo.int/pages/prog/arep/wwrp/new/hurricanes.html)</a:t>
            </a:r>
            <a:endParaRPr lang="es-ES_tradnl" sz="1200" i="1" dirty="0">
              <a:solidFill>
                <a:srgbClr val="080808"/>
              </a:solidFill>
              <a:latin typeface="Calibri" panose="020F0502020204030204" pitchFamily="34" charset="0"/>
              <a:ea typeface="ＭＳ Ｐゴシック" pitchFamily="-106" charset="-128"/>
            </a:endParaRPr>
          </a:p>
        </p:txBody>
      </p:sp>
      <p:sp>
        <p:nvSpPr>
          <p:cNvPr id="5" name="Rectangle 4"/>
          <p:cNvSpPr>
            <a:spLocks noChangeArrowheads="1"/>
          </p:cNvSpPr>
          <p:nvPr/>
        </p:nvSpPr>
        <p:spPr bwMode="auto">
          <a:xfrm>
            <a:off x="5543600" y="1454761"/>
            <a:ext cx="3600400" cy="4616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s-ES_tradnl" b="1" dirty="0" smtClean="0">
                <a:solidFill>
                  <a:srgbClr val="080808"/>
                </a:solidFill>
                <a:latin typeface="Calibri" panose="020F0502020204030204" pitchFamily="34" charset="0"/>
              </a:rPr>
              <a:t>Ecosistemas, meteorología y clima</a:t>
            </a:r>
            <a:endParaRPr lang="es-ES" b="1" dirty="0" smtClean="0">
              <a:solidFill>
                <a:srgbClr val="080808"/>
              </a:solidFill>
              <a:latin typeface="Calibri" panose="020F0502020204030204" pitchFamily="34" charset="0"/>
            </a:endParaRPr>
          </a:p>
          <a:p>
            <a:pPr marL="533400" lvl="1" indent="-177800">
              <a:buFont typeface="Arial" pitchFamily="34" charset="0"/>
              <a:buChar char="•"/>
            </a:pPr>
            <a:r>
              <a:rPr lang="es-ES" i="1" dirty="0" smtClean="0">
                <a:solidFill>
                  <a:srgbClr val="080808"/>
                </a:solidFill>
                <a:latin typeface="Calibri" panose="020F0502020204030204" pitchFamily="34" charset="0"/>
              </a:rPr>
              <a:t>Producción marina</a:t>
            </a:r>
            <a:endParaRPr lang="es-ES" i="1" dirty="0">
              <a:solidFill>
                <a:srgbClr val="080808"/>
              </a:solidFill>
              <a:latin typeface="Calibri" panose="020F0502020204030204" pitchFamily="34" charset="0"/>
            </a:endParaRPr>
          </a:p>
          <a:p>
            <a:pPr marL="533400" lvl="1" indent="-177800">
              <a:buFont typeface="Arial" pitchFamily="34" charset="0"/>
              <a:buChar char="•"/>
            </a:pPr>
            <a:r>
              <a:rPr lang="es-ES" i="1" dirty="0" smtClean="0">
                <a:solidFill>
                  <a:srgbClr val="080808"/>
                </a:solidFill>
                <a:latin typeface="Calibri" panose="020F0502020204030204" pitchFamily="34" charset="0"/>
              </a:rPr>
              <a:t>Muerte de corales</a:t>
            </a:r>
          </a:p>
          <a:p>
            <a:pPr marL="533400" lvl="1" indent="-177800">
              <a:buFont typeface="Arial" pitchFamily="34" charset="0"/>
              <a:buChar char="•"/>
            </a:pPr>
            <a:r>
              <a:rPr lang="es-ES" i="1" dirty="0" smtClean="0">
                <a:solidFill>
                  <a:srgbClr val="080808"/>
                </a:solidFill>
                <a:latin typeface="Calibri" panose="020F0502020204030204" pitchFamily="34" charset="0"/>
              </a:rPr>
              <a:t>Formación de huracanes</a:t>
            </a:r>
          </a:p>
          <a:p>
            <a:pPr marL="533400" lvl="1" indent="-177800">
              <a:buFont typeface="Arial" pitchFamily="34" charset="0"/>
              <a:buChar char="•"/>
            </a:pPr>
            <a:endParaRPr lang="es-ES" sz="1200" dirty="0" smtClean="0">
              <a:solidFill>
                <a:srgbClr val="080808"/>
              </a:solidFill>
              <a:latin typeface="Calibri" panose="020F0502020204030204" pitchFamily="34" charset="0"/>
            </a:endParaRPr>
          </a:p>
          <a:p>
            <a:r>
              <a:rPr lang="es-ES" b="1" dirty="0" smtClean="0">
                <a:solidFill>
                  <a:srgbClr val="080808"/>
                </a:solidFill>
                <a:latin typeface="Calibri" panose="020F0502020204030204" pitchFamily="34" charset="0"/>
              </a:rPr>
              <a:t>Calidad del aire y Salud</a:t>
            </a:r>
            <a:endParaRPr lang="es-ES" b="1" dirty="0">
              <a:solidFill>
                <a:srgbClr val="080808"/>
              </a:solidFill>
              <a:latin typeface="Calibri" panose="020F0502020204030204" pitchFamily="34" charset="0"/>
            </a:endParaRPr>
          </a:p>
          <a:p>
            <a:pPr marL="533400" lvl="1" indent="-177800">
              <a:buFont typeface="Arial" pitchFamily="34" charset="0"/>
              <a:buChar char="•"/>
            </a:pPr>
            <a:r>
              <a:rPr lang="es-ES" i="1" dirty="0" smtClean="0">
                <a:solidFill>
                  <a:srgbClr val="080808"/>
                </a:solidFill>
                <a:latin typeface="Calibri" panose="020F0502020204030204" pitchFamily="34" charset="0"/>
              </a:rPr>
              <a:t>Enfermedades </a:t>
            </a:r>
            <a:r>
              <a:rPr lang="es-ES" i="1" dirty="0" err="1" smtClean="0">
                <a:solidFill>
                  <a:srgbClr val="080808"/>
                </a:solidFill>
                <a:latin typeface="Calibri" panose="020F0502020204030204" pitchFamily="34" charset="0"/>
              </a:rPr>
              <a:t>cardio</a:t>
            </a:r>
            <a:r>
              <a:rPr lang="es-ES" i="1" dirty="0" smtClean="0">
                <a:solidFill>
                  <a:srgbClr val="080808"/>
                </a:solidFill>
                <a:latin typeface="Calibri" panose="020F0502020204030204" pitchFamily="34" charset="0"/>
              </a:rPr>
              <a:t>-respiratorias </a:t>
            </a:r>
          </a:p>
          <a:p>
            <a:pPr marL="533400" lvl="1" indent="-177800">
              <a:buFont typeface="Arial" pitchFamily="34" charset="0"/>
              <a:buChar char="•"/>
            </a:pPr>
            <a:r>
              <a:rPr lang="es-ES" i="1" dirty="0" smtClean="0">
                <a:solidFill>
                  <a:srgbClr val="080808"/>
                </a:solidFill>
                <a:latin typeface="Calibri" panose="020F0502020204030204" pitchFamily="34" charset="0"/>
              </a:rPr>
              <a:t>Infección de ojos</a:t>
            </a:r>
            <a:endParaRPr lang="es-ES" i="1" dirty="0">
              <a:solidFill>
                <a:srgbClr val="080808"/>
              </a:solidFill>
              <a:latin typeface="Calibri" panose="020F0502020204030204" pitchFamily="34" charset="0"/>
            </a:endParaRPr>
          </a:p>
          <a:p>
            <a:pPr marL="533400" lvl="1" indent="-177800">
              <a:buFont typeface="Arial" pitchFamily="34" charset="0"/>
              <a:buChar char="•"/>
            </a:pPr>
            <a:r>
              <a:rPr lang="es-ES" i="1" dirty="0">
                <a:solidFill>
                  <a:srgbClr val="080808"/>
                </a:solidFill>
                <a:latin typeface="Calibri" panose="020F0502020204030204" pitchFamily="34" charset="0"/>
              </a:rPr>
              <a:t>Meningitis </a:t>
            </a:r>
            <a:r>
              <a:rPr lang="es-ES" i="1" dirty="0" smtClean="0">
                <a:solidFill>
                  <a:srgbClr val="080808"/>
                </a:solidFill>
                <a:latin typeface="Calibri" panose="020F0502020204030204" pitchFamily="34" charset="0"/>
              </a:rPr>
              <a:t>en África</a:t>
            </a:r>
            <a:endParaRPr lang="es-ES" i="1" dirty="0">
              <a:solidFill>
                <a:srgbClr val="080808"/>
              </a:solidFill>
              <a:latin typeface="Calibri" panose="020F0502020204030204" pitchFamily="34" charset="0"/>
            </a:endParaRPr>
          </a:p>
          <a:p>
            <a:pPr marL="533400" lvl="1" indent="-177800">
              <a:buFont typeface="Arial" pitchFamily="34" charset="0"/>
              <a:buChar char="•"/>
            </a:pPr>
            <a:r>
              <a:rPr lang="es-ES" i="1" dirty="0">
                <a:solidFill>
                  <a:srgbClr val="080808"/>
                </a:solidFill>
                <a:latin typeface="Calibri" panose="020F0502020204030204" pitchFamily="34" charset="0"/>
              </a:rPr>
              <a:t>Valley </a:t>
            </a:r>
            <a:r>
              <a:rPr lang="es-ES" i="1" dirty="0" err="1">
                <a:solidFill>
                  <a:srgbClr val="080808"/>
                </a:solidFill>
                <a:latin typeface="Calibri" panose="020F0502020204030204" pitchFamily="34" charset="0"/>
              </a:rPr>
              <a:t>Fever</a:t>
            </a:r>
            <a:r>
              <a:rPr lang="es-ES" i="1" dirty="0">
                <a:solidFill>
                  <a:srgbClr val="080808"/>
                </a:solidFill>
                <a:latin typeface="Calibri" panose="020F0502020204030204" pitchFamily="34" charset="0"/>
              </a:rPr>
              <a:t> </a:t>
            </a:r>
            <a:r>
              <a:rPr lang="es-ES" i="1" dirty="0" smtClean="0">
                <a:solidFill>
                  <a:srgbClr val="080808"/>
                </a:solidFill>
                <a:latin typeface="Calibri" panose="020F0502020204030204" pitchFamily="34" charset="0"/>
              </a:rPr>
              <a:t>en Arizona</a:t>
            </a:r>
            <a:endParaRPr lang="es-ES" i="1" dirty="0">
              <a:solidFill>
                <a:srgbClr val="080808"/>
              </a:solidFill>
              <a:latin typeface="Calibri" panose="020F0502020204030204" pitchFamily="34" charset="0"/>
            </a:endParaRPr>
          </a:p>
          <a:p>
            <a:endParaRPr lang="es-ES" sz="1200" dirty="0" smtClean="0">
              <a:solidFill>
                <a:srgbClr val="080808"/>
              </a:solidFill>
              <a:latin typeface="Calibri" panose="020F0502020204030204" pitchFamily="34" charset="0"/>
            </a:endParaRPr>
          </a:p>
          <a:p>
            <a:r>
              <a:rPr lang="es-ES" b="1" dirty="0" smtClean="0">
                <a:solidFill>
                  <a:srgbClr val="080808"/>
                </a:solidFill>
                <a:latin typeface="Calibri" panose="020F0502020204030204" pitchFamily="34" charset="0"/>
              </a:rPr>
              <a:t>Sectores socio-</a:t>
            </a:r>
            <a:r>
              <a:rPr lang="es-ES" b="1" dirty="0" err="1" smtClean="0">
                <a:solidFill>
                  <a:srgbClr val="080808"/>
                </a:solidFill>
                <a:latin typeface="Calibri" panose="020F0502020204030204" pitchFamily="34" charset="0"/>
              </a:rPr>
              <a:t>ecónomicos</a:t>
            </a:r>
            <a:endParaRPr lang="es-ES" b="1" dirty="0" smtClean="0">
              <a:solidFill>
                <a:srgbClr val="080808"/>
              </a:solidFill>
              <a:latin typeface="Calibri" panose="020F0502020204030204" pitchFamily="34" charset="0"/>
            </a:endParaRPr>
          </a:p>
          <a:p>
            <a:pPr marL="533400" lvl="1" indent="-177800">
              <a:buFont typeface="Arial" pitchFamily="34" charset="0"/>
              <a:buChar char="•"/>
            </a:pPr>
            <a:r>
              <a:rPr lang="es-ES" i="1" dirty="0" smtClean="0">
                <a:solidFill>
                  <a:srgbClr val="080808"/>
                </a:solidFill>
                <a:latin typeface="Calibri" panose="020F0502020204030204" pitchFamily="34" charset="0"/>
              </a:rPr>
              <a:t>Transporte aéreo y de tierra</a:t>
            </a:r>
          </a:p>
          <a:p>
            <a:pPr marL="533400" lvl="1" indent="-177800">
              <a:buFont typeface="Arial" pitchFamily="34" charset="0"/>
              <a:buChar char="•"/>
            </a:pPr>
            <a:r>
              <a:rPr lang="es-ES" i="1" dirty="0" err="1">
                <a:solidFill>
                  <a:srgbClr val="080808"/>
                </a:solidFill>
                <a:latin typeface="Calibri" panose="020F0502020204030204" pitchFamily="34" charset="0"/>
              </a:rPr>
              <a:t>Agriculture</a:t>
            </a:r>
            <a:r>
              <a:rPr lang="es-ES" i="1" dirty="0">
                <a:solidFill>
                  <a:srgbClr val="080808"/>
                </a:solidFill>
                <a:latin typeface="Calibri" panose="020F0502020204030204" pitchFamily="34" charset="0"/>
              </a:rPr>
              <a:t> and </a:t>
            </a:r>
            <a:r>
              <a:rPr lang="es-ES" i="1" dirty="0" err="1">
                <a:solidFill>
                  <a:srgbClr val="080808"/>
                </a:solidFill>
                <a:latin typeface="Calibri" panose="020F0502020204030204" pitchFamily="34" charset="0"/>
              </a:rPr>
              <a:t>fishering</a:t>
            </a:r>
            <a:endParaRPr lang="es-ES" i="1" dirty="0">
              <a:solidFill>
                <a:srgbClr val="080808"/>
              </a:solidFill>
              <a:latin typeface="Calibri" panose="020F0502020204030204" pitchFamily="34" charset="0"/>
            </a:endParaRPr>
          </a:p>
          <a:p>
            <a:pPr marL="533400" lvl="1" indent="-177800">
              <a:buFont typeface="Arial" pitchFamily="34" charset="0"/>
              <a:buChar char="•"/>
            </a:pPr>
            <a:r>
              <a:rPr lang="es-ES" i="1" dirty="0" err="1" smtClean="0">
                <a:solidFill>
                  <a:srgbClr val="080808"/>
                </a:solidFill>
                <a:latin typeface="Calibri" panose="020F0502020204030204" pitchFamily="34" charset="0"/>
              </a:rPr>
              <a:t>Energy</a:t>
            </a:r>
            <a:r>
              <a:rPr lang="es-ES" i="1" dirty="0" smtClean="0">
                <a:solidFill>
                  <a:srgbClr val="080808"/>
                </a:solidFill>
                <a:latin typeface="Calibri" panose="020F0502020204030204" pitchFamily="34" charset="0"/>
              </a:rPr>
              <a:t> </a:t>
            </a:r>
            <a:r>
              <a:rPr lang="es-ES" i="1" dirty="0">
                <a:solidFill>
                  <a:srgbClr val="080808"/>
                </a:solidFill>
                <a:latin typeface="Calibri" panose="020F0502020204030204" pitchFamily="34" charset="0"/>
              </a:rPr>
              <a:t>and </a:t>
            </a:r>
            <a:r>
              <a:rPr lang="es-ES" i="1" dirty="0" err="1" smtClean="0">
                <a:solidFill>
                  <a:srgbClr val="080808"/>
                </a:solidFill>
                <a:latin typeface="Calibri" panose="020F0502020204030204" pitchFamily="34" charset="0"/>
              </a:rPr>
              <a:t>industry</a:t>
            </a:r>
            <a:endParaRPr lang="es-ES" i="1" dirty="0" smtClean="0">
              <a:solidFill>
                <a:srgbClr val="080808"/>
              </a:solidFill>
              <a:latin typeface="Calibri" panose="020F0502020204030204" pitchFamily="34" charset="0"/>
            </a:endParaRPr>
          </a:p>
          <a:p>
            <a:pPr marL="533400" lvl="1" indent="-177800">
              <a:buFont typeface="Arial" pitchFamily="34" charset="0"/>
              <a:buChar char="•"/>
            </a:pPr>
            <a:r>
              <a:rPr lang="es-ES" i="1" dirty="0" smtClean="0">
                <a:solidFill>
                  <a:srgbClr val="080808"/>
                </a:solidFill>
                <a:latin typeface="Calibri" panose="020F0502020204030204" pitchFamily="34" charset="0"/>
              </a:rPr>
              <a:t>…</a:t>
            </a:r>
            <a:endParaRPr lang="es-ES" i="1" dirty="0">
              <a:solidFill>
                <a:srgbClr val="080808"/>
              </a:solidFill>
              <a:latin typeface="Calibri" panose="020F0502020204030204" pitchFamily="34" charset="0"/>
            </a:endParaRPr>
          </a:p>
        </p:txBody>
      </p:sp>
      <p:sp>
        <p:nvSpPr>
          <p:cNvPr id="6" name="1 Marcador de número de diapositiva"/>
          <p:cNvSpPr txBox="1">
            <a:spLocks/>
          </p:cNvSpPr>
          <p:nvPr/>
        </p:nvSpPr>
        <p:spPr>
          <a:xfrm>
            <a:off x="6553200" y="6356350"/>
            <a:ext cx="2133600" cy="365125"/>
          </a:xfrm>
          <a:prstGeom prst="rect">
            <a:avLst/>
          </a:prstGeom>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8DD722E-9734-4009-BE0F-B7ED3F8399D2}" type="slidenum">
              <a:rPr lang="es-ES" sz="1200" smtClean="0"/>
              <a:pPr algn="r"/>
              <a:t>13</a:t>
            </a:fld>
            <a:endParaRPr lang="es-ES" sz="1200" dirty="0"/>
          </a:p>
        </p:txBody>
      </p:sp>
      <p:sp>
        <p:nvSpPr>
          <p:cNvPr id="7" name="Rectangle 24"/>
          <p:cNvSpPr>
            <a:spLocks noChangeArrowheads="1"/>
          </p:cNvSpPr>
          <p:nvPr/>
        </p:nvSpPr>
        <p:spPr bwMode="auto">
          <a:xfrm>
            <a:off x="267171" y="908720"/>
            <a:ext cx="6969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p>
            <a:pPr algn="l">
              <a:spcBef>
                <a:spcPct val="0"/>
              </a:spcBef>
            </a:pPr>
            <a:r>
              <a:rPr lang="en-US" sz="2400" dirty="0" err="1" smtClean="0">
                <a:latin typeface="+mj-lt"/>
              </a:rPr>
              <a:t>Impactos</a:t>
            </a:r>
            <a:r>
              <a:rPr lang="en-US" sz="2400" dirty="0" smtClean="0">
                <a:latin typeface="+mj-lt"/>
              </a:rPr>
              <a:t> del </a:t>
            </a:r>
            <a:r>
              <a:rPr lang="en-US" sz="2400" dirty="0" err="1" smtClean="0">
                <a:latin typeface="+mj-lt"/>
              </a:rPr>
              <a:t>polvo</a:t>
            </a:r>
            <a:endParaRPr lang="en-US" sz="2000" i="0" dirty="0">
              <a:latin typeface="+mj-lt"/>
            </a:endParaRPr>
          </a:p>
        </p:txBody>
      </p:sp>
      <p:sp>
        <p:nvSpPr>
          <p:cNvPr id="10"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El </a:t>
            </a:r>
            <a:r>
              <a:rPr lang="en-US" altLang="ca-ES" sz="3500" b="1" dirty="0" err="1"/>
              <a:t>ciclo</a:t>
            </a:r>
            <a:r>
              <a:rPr lang="en-US" altLang="ca-ES" sz="3500" b="1" dirty="0"/>
              <a:t> del </a:t>
            </a:r>
            <a:r>
              <a:rPr lang="en-US" altLang="ca-ES" sz="3500" b="1" dirty="0" err="1"/>
              <a:t>polvo</a:t>
            </a:r>
            <a:r>
              <a:rPr lang="en-US" altLang="ca-ES" sz="3500" b="1" dirty="0"/>
              <a:t> y </a:t>
            </a:r>
            <a:r>
              <a:rPr lang="en-US" altLang="ca-ES" sz="3500" b="1" dirty="0" err="1"/>
              <a:t>los</a:t>
            </a:r>
            <a:r>
              <a:rPr lang="en-US" altLang="ca-ES" sz="3500" b="1" dirty="0"/>
              <a:t> </a:t>
            </a:r>
            <a:r>
              <a:rPr lang="en-US" altLang="ca-ES" sz="3500" b="1" dirty="0" err="1"/>
              <a:t>procesos</a:t>
            </a:r>
            <a:r>
              <a:rPr lang="en-US" altLang="ca-ES" sz="3500" b="1" dirty="0"/>
              <a:t> </a:t>
            </a:r>
            <a:r>
              <a:rPr lang="en-US" altLang="ca-ES" sz="3500" b="1" dirty="0" err="1"/>
              <a:t>asociados</a:t>
            </a:r>
            <a:endParaRPr lang="en-US" altLang="ca-ES" sz="3500" b="1" dirty="0"/>
          </a:p>
        </p:txBody>
      </p:sp>
    </p:spTree>
    <p:extLst>
      <p:ext uri="{BB962C8B-B14F-4D97-AF65-F5344CB8AC3E}">
        <p14:creationId xmlns:p14="http://schemas.microsoft.com/office/powerpoint/2010/main" val="22010095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ítulo 1"/>
          <p:cNvSpPr>
            <a:spLocks/>
          </p:cNvSpPr>
          <p:nvPr/>
        </p:nvSpPr>
        <p:spPr bwMode="auto">
          <a:xfrm>
            <a:off x="179388" y="677493"/>
            <a:ext cx="8515013"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l">
              <a:spcBef>
                <a:spcPct val="0"/>
              </a:spcBef>
            </a:pPr>
            <a:r>
              <a:rPr lang="es-ES_tradnl" sz="2400" i="0" dirty="0" smtClean="0">
                <a:latin typeface="+mj-lt"/>
                <a:ea typeface="Arial Unicode MS" pitchFamily="34" charset="-128"/>
                <a:cs typeface="Arial Unicode MS" pitchFamily="34" charset="-128"/>
              </a:rPr>
              <a:t>Distribución del </a:t>
            </a:r>
            <a:r>
              <a:rPr lang="es-ES_tradnl" sz="2400" dirty="0" smtClean="0">
                <a:latin typeface="+mj-lt"/>
                <a:ea typeface="Arial Unicode MS" pitchFamily="34" charset="-128"/>
                <a:cs typeface="Arial Unicode MS" pitchFamily="34" charset="-128"/>
              </a:rPr>
              <a:t>zonas fuente a nivel global</a:t>
            </a:r>
            <a:endParaRPr lang="es-ES_tradnl" sz="2400" i="0" dirty="0">
              <a:latin typeface="+mj-lt"/>
              <a:ea typeface="Arial Unicode MS" pitchFamily="34" charset="-128"/>
              <a:cs typeface="Arial Unicode MS" pitchFamily="34" charset="-128"/>
            </a:endParaRPr>
          </a:p>
        </p:txBody>
      </p:sp>
      <p:pic>
        <p:nvPicPr>
          <p:cNvPr id="10" name="Picture 2"/>
          <p:cNvPicPr>
            <a:picLocks noChangeAspect="1" noChangeArrowheads="1"/>
          </p:cNvPicPr>
          <p:nvPr/>
        </p:nvPicPr>
        <p:blipFill>
          <a:blip r:embed="rId3" cstate="print"/>
          <a:srcRect/>
          <a:stretch>
            <a:fillRect/>
          </a:stretch>
        </p:blipFill>
        <p:spPr bwMode="auto">
          <a:xfrm>
            <a:off x="1331640" y="1356197"/>
            <a:ext cx="6624736" cy="4300268"/>
          </a:xfrm>
          <a:prstGeom prst="rect">
            <a:avLst/>
          </a:prstGeom>
          <a:noFill/>
          <a:ln w="9525">
            <a:noFill/>
            <a:round/>
            <a:headEnd/>
            <a:tailEnd/>
          </a:ln>
        </p:spPr>
      </p:pic>
      <p:sp>
        <p:nvSpPr>
          <p:cNvPr id="11" name="Rectangle 1"/>
          <p:cNvSpPr txBox="1">
            <a:spLocks noChangeArrowheads="1"/>
          </p:cNvSpPr>
          <p:nvPr/>
        </p:nvSpPr>
        <p:spPr>
          <a:xfrm>
            <a:off x="415120" y="5557841"/>
            <a:ext cx="9070975"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es-ES"/>
            </a:defPPr>
            <a:lvl1pPr marL="762000" indent="-762000" defTabSz="457200">
              <a:spcBef>
                <a:spcPct val="0"/>
              </a:spcBef>
              <a:defRPr sz="1600" i="0">
                <a:latin typeface="Calibri" pitchFamily="34" charset="0"/>
                <a:ea typeface="Arial Unicode MS" pitchFamily="34" charset="-128"/>
                <a:cs typeface="Arial Unicode MS" pitchFamily="34" charset="-128"/>
              </a:defRPr>
            </a:lvl1pPr>
          </a:lstStyle>
          <a:p>
            <a:r>
              <a:rPr lang="en-GB" dirty="0"/>
              <a:t>Global‐scale attribution of anthropogenic and natural dust sources and their emission rates based on MODIS Deep Blue aerosol </a:t>
            </a:r>
            <a:r>
              <a:rPr lang="en-GB" dirty="0" smtClean="0"/>
              <a:t>products by </a:t>
            </a:r>
            <a:r>
              <a:rPr lang="en-GB" dirty="0" err="1" smtClean="0"/>
              <a:t>Ginoux</a:t>
            </a:r>
            <a:r>
              <a:rPr lang="en-GB" dirty="0" smtClean="0"/>
              <a:t> et al. (2012)</a:t>
            </a:r>
            <a:endParaRPr lang="en-GB" dirty="0"/>
          </a:p>
        </p:txBody>
      </p:sp>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Fuentes de </a:t>
            </a:r>
            <a:r>
              <a:rPr lang="en-US" altLang="ca-ES" sz="3500" b="1" dirty="0" err="1" smtClean="0"/>
              <a:t>polvo</a:t>
            </a:r>
            <a:endParaRPr lang="en-US" altLang="ca-ES" sz="3500" b="1" dirty="0"/>
          </a:p>
        </p:txBody>
      </p:sp>
    </p:spTree>
    <p:extLst>
      <p:ext uri="{BB962C8B-B14F-4D97-AF65-F5344CB8AC3E}">
        <p14:creationId xmlns:p14="http://schemas.microsoft.com/office/powerpoint/2010/main" val="13892906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Fuentes de </a:t>
            </a:r>
            <a:r>
              <a:rPr lang="en-US" altLang="ca-ES" sz="3500" b="1" dirty="0" err="1" smtClean="0"/>
              <a:t>polvo</a:t>
            </a:r>
            <a:endParaRPr lang="en-US" altLang="ca-ES" sz="3500" b="1" dirty="0"/>
          </a:p>
        </p:txBody>
      </p:sp>
      <p:sp>
        <p:nvSpPr>
          <p:cNvPr id="9" name="Rectangle 10"/>
          <p:cNvSpPr>
            <a:spLocks noChangeArrowheads="1"/>
          </p:cNvSpPr>
          <p:nvPr/>
        </p:nvSpPr>
        <p:spPr bwMode="auto">
          <a:xfrm>
            <a:off x="6195967" y="813221"/>
            <a:ext cx="2621686" cy="4816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algn="l"/>
            <a:r>
              <a:rPr lang="es-ES" sz="1200" i="1" dirty="0" err="1">
                <a:latin typeface="Calibri" pitchFamily="34" charset="0"/>
              </a:rPr>
              <a:t>Main</a:t>
            </a:r>
            <a:r>
              <a:rPr lang="es-ES" sz="1200" i="1" dirty="0">
                <a:latin typeface="Calibri" pitchFamily="34" charset="0"/>
              </a:rPr>
              <a:t> </a:t>
            </a:r>
            <a:r>
              <a:rPr lang="es-ES" sz="1200" i="1" dirty="0" err="1">
                <a:latin typeface="Calibri" pitchFamily="34" charset="0"/>
              </a:rPr>
              <a:t>landscapes</a:t>
            </a:r>
            <a:r>
              <a:rPr lang="es-ES" sz="1200" i="1" dirty="0">
                <a:latin typeface="Calibri" pitchFamily="34" charset="0"/>
              </a:rPr>
              <a:t> of </a:t>
            </a:r>
            <a:r>
              <a:rPr lang="es-ES" sz="1200" i="1" dirty="0" err="1">
                <a:latin typeface="Calibri" pitchFamily="34" charset="0"/>
              </a:rPr>
              <a:t>the</a:t>
            </a:r>
            <a:r>
              <a:rPr lang="es-ES" sz="1200" i="1" dirty="0">
                <a:latin typeface="Calibri" pitchFamily="34" charset="0"/>
              </a:rPr>
              <a:t> North </a:t>
            </a:r>
            <a:r>
              <a:rPr lang="es-ES" sz="1200" i="1" dirty="0" err="1">
                <a:latin typeface="Calibri" pitchFamily="34" charset="0"/>
              </a:rPr>
              <a:t>Africa</a:t>
            </a:r>
            <a:r>
              <a:rPr lang="es-ES" sz="1200" i="1" dirty="0">
                <a:latin typeface="Calibri" pitchFamily="34" charset="0"/>
              </a:rPr>
              <a:t> (</a:t>
            </a:r>
            <a:r>
              <a:rPr lang="es-ES" sz="1200" i="1" dirty="0" err="1">
                <a:latin typeface="Calibri" pitchFamily="34" charset="0"/>
              </a:rPr>
              <a:t>Photos</a:t>
            </a:r>
            <a:r>
              <a:rPr lang="es-ES" sz="1200" i="1" dirty="0">
                <a:latin typeface="Calibri" pitchFamily="34" charset="0"/>
              </a:rPr>
              <a:t> </a:t>
            </a:r>
            <a:r>
              <a:rPr lang="es-ES" sz="1200" i="1" dirty="0" err="1">
                <a:latin typeface="Calibri" pitchFamily="34" charset="0"/>
              </a:rPr>
              <a:t>from</a:t>
            </a:r>
            <a:r>
              <a:rPr lang="es-ES" sz="1200" i="1" dirty="0">
                <a:latin typeface="Calibri" pitchFamily="34" charset="0"/>
              </a:rPr>
              <a:t> </a:t>
            </a:r>
            <a:r>
              <a:rPr lang="es-ES" sz="1200" i="1" dirty="0" err="1">
                <a:latin typeface="Calibri" pitchFamily="34" charset="0"/>
              </a:rPr>
              <a:t>Callot</a:t>
            </a:r>
            <a:r>
              <a:rPr lang="es-ES" sz="1200" i="1" dirty="0">
                <a:latin typeface="Calibri" pitchFamily="34" charset="0"/>
              </a:rPr>
              <a:t> et al. 2000) </a:t>
            </a:r>
            <a:r>
              <a:rPr lang="es-ES" sz="1200" i="1" dirty="0" smtClean="0">
                <a:latin typeface="Calibri" pitchFamily="34" charset="0"/>
              </a:rPr>
              <a:t>:</a:t>
            </a:r>
          </a:p>
          <a:p>
            <a:pPr algn="l">
              <a:spcBef>
                <a:spcPts val="600"/>
              </a:spcBef>
              <a:spcAft>
                <a:spcPts val="600"/>
              </a:spcAft>
            </a:pPr>
            <a:r>
              <a:rPr lang="es-ES" sz="1200" i="1" dirty="0" smtClean="0">
                <a:latin typeface="Calibri" pitchFamily="34" charset="0"/>
              </a:rPr>
              <a:t>A</a:t>
            </a:r>
            <a:r>
              <a:rPr lang="es-ES" sz="1200" i="1" dirty="0">
                <a:latin typeface="Calibri" pitchFamily="34" charset="0"/>
              </a:rPr>
              <a:t>) Central </a:t>
            </a:r>
            <a:r>
              <a:rPr lang="es-ES" sz="1200" i="1" dirty="0" err="1">
                <a:latin typeface="Calibri" pitchFamily="34" charset="0"/>
              </a:rPr>
              <a:t>part</a:t>
            </a:r>
            <a:r>
              <a:rPr lang="es-ES" sz="1200" i="1" dirty="0">
                <a:latin typeface="Calibri" pitchFamily="34" charset="0"/>
              </a:rPr>
              <a:t> of </a:t>
            </a:r>
            <a:r>
              <a:rPr lang="es-ES" sz="1200" i="1" dirty="0" err="1">
                <a:latin typeface="Calibri" pitchFamily="34" charset="0"/>
              </a:rPr>
              <a:t>Saharan</a:t>
            </a:r>
            <a:r>
              <a:rPr lang="es-ES" sz="1200" i="1" dirty="0">
                <a:latin typeface="Calibri" pitchFamily="34" charset="0"/>
              </a:rPr>
              <a:t> Atlas. In </a:t>
            </a:r>
            <a:r>
              <a:rPr lang="es-ES" sz="1200" i="1" dirty="0" err="1">
                <a:latin typeface="Calibri" pitchFamily="34" charset="0"/>
              </a:rPr>
              <a:t>the</a:t>
            </a:r>
            <a:r>
              <a:rPr lang="es-ES" sz="1200" i="1" dirty="0">
                <a:latin typeface="Calibri" pitchFamily="34" charset="0"/>
              </a:rPr>
              <a:t> </a:t>
            </a:r>
            <a:r>
              <a:rPr lang="es-ES" sz="1200" i="1" dirty="0" err="1">
                <a:latin typeface="Calibri" pitchFamily="34" charset="0"/>
              </a:rPr>
              <a:t>background</a:t>
            </a:r>
            <a:r>
              <a:rPr lang="es-ES" sz="1200" i="1" dirty="0">
                <a:latin typeface="Calibri" pitchFamily="34" charset="0"/>
              </a:rPr>
              <a:t>, </a:t>
            </a:r>
            <a:r>
              <a:rPr lang="es-ES" sz="1200" i="1" dirty="0" err="1">
                <a:latin typeface="Calibri" pitchFamily="34" charset="0"/>
              </a:rPr>
              <a:t>mountains</a:t>
            </a:r>
            <a:r>
              <a:rPr lang="es-ES" sz="1200" i="1" dirty="0">
                <a:latin typeface="Calibri" pitchFamily="34" charset="0"/>
              </a:rPr>
              <a:t>, and in </a:t>
            </a:r>
            <a:r>
              <a:rPr lang="es-ES" sz="1200" i="1" dirty="0" err="1">
                <a:latin typeface="Calibri" pitchFamily="34" charset="0"/>
              </a:rPr>
              <a:t>front</a:t>
            </a:r>
            <a:r>
              <a:rPr lang="es-ES" sz="1200" i="1" dirty="0">
                <a:latin typeface="Calibri" pitchFamily="34" charset="0"/>
              </a:rPr>
              <a:t>, </a:t>
            </a:r>
            <a:r>
              <a:rPr lang="es-ES" sz="1200" i="1" dirty="0" err="1">
                <a:latin typeface="Calibri" pitchFamily="34" charset="0"/>
              </a:rPr>
              <a:t>an</a:t>
            </a:r>
            <a:r>
              <a:rPr lang="es-ES" sz="1200" i="1" dirty="0">
                <a:latin typeface="Calibri" pitchFamily="34" charset="0"/>
              </a:rPr>
              <a:t> </a:t>
            </a:r>
            <a:r>
              <a:rPr lang="es-ES" sz="1200" i="1" dirty="0" err="1">
                <a:latin typeface="Calibri" pitchFamily="34" charset="0"/>
              </a:rPr>
              <a:t>overgrazed</a:t>
            </a:r>
            <a:r>
              <a:rPr lang="es-ES" sz="1200" i="1" dirty="0">
                <a:latin typeface="Calibri" pitchFamily="34" charset="0"/>
              </a:rPr>
              <a:t> </a:t>
            </a:r>
            <a:r>
              <a:rPr lang="es-ES" sz="1200" i="1" dirty="0" err="1">
                <a:latin typeface="Calibri" pitchFamily="34" charset="0"/>
              </a:rPr>
              <a:t>plain</a:t>
            </a:r>
            <a:r>
              <a:rPr lang="es-ES" sz="1200" i="1" dirty="0">
                <a:latin typeface="Calibri" pitchFamily="34" charset="0"/>
              </a:rPr>
              <a:t>;</a:t>
            </a:r>
          </a:p>
          <a:p>
            <a:pPr algn="l">
              <a:spcBef>
                <a:spcPts val="600"/>
              </a:spcBef>
              <a:spcAft>
                <a:spcPts val="600"/>
              </a:spcAft>
            </a:pPr>
            <a:r>
              <a:rPr lang="es-ES" sz="1200" i="1" dirty="0">
                <a:latin typeface="Calibri" pitchFamily="34" charset="0"/>
              </a:rPr>
              <a:t>B) </a:t>
            </a:r>
            <a:r>
              <a:rPr lang="es-ES" sz="1200" i="1" dirty="0" err="1">
                <a:latin typeface="Calibri" pitchFamily="34" charset="0"/>
              </a:rPr>
              <a:t>Northern</a:t>
            </a:r>
            <a:r>
              <a:rPr lang="es-ES" sz="1200" i="1" dirty="0">
                <a:latin typeface="Calibri" pitchFamily="34" charset="0"/>
              </a:rPr>
              <a:t> </a:t>
            </a:r>
            <a:r>
              <a:rPr lang="es-ES" sz="1200" i="1" dirty="0" err="1">
                <a:latin typeface="Calibri" pitchFamily="34" charset="0"/>
              </a:rPr>
              <a:t>part</a:t>
            </a:r>
            <a:r>
              <a:rPr lang="es-ES" sz="1200" i="1" dirty="0">
                <a:latin typeface="Calibri" pitchFamily="34" charset="0"/>
              </a:rPr>
              <a:t> of </a:t>
            </a:r>
            <a:r>
              <a:rPr lang="es-ES" sz="1200" i="1" dirty="0" err="1">
                <a:latin typeface="Calibri" pitchFamily="34" charset="0"/>
              </a:rPr>
              <a:t>Saharan</a:t>
            </a:r>
            <a:r>
              <a:rPr lang="es-ES" sz="1200" i="1" dirty="0">
                <a:latin typeface="Calibri" pitchFamily="34" charset="0"/>
              </a:rPr>
              <a:t> Atlas. Esparto </a:t>
            </a:r>
            <a:r>
              <a:rPr lang="es-ES" sz="1200" i="1" dirty="0" err="1">
                <a:latin typeface="Calibri" pitchFamily="34" charset="0"/>
              </a:rPr>
              <a:t>grass</a:t>
            </a:r>
            <a:r>
              <a:rPr lang="es-ES" sz="1200" i="1" dirty="0">
                <a:latin typeface="Calibri" pitchFamily="34" charset="0"/>
              </a:rPr>
              <a:t> </a:t>
            </a:r>
            <a:r>
              <a:rPr lang="es-ES" sz="1200" i="1" dirty="0" err="1">
                <a:latin typeface="Calibri" pitchFamily="34" charset="0"/>
              </a:rPr>
              <a:t>steppe</a:t>
            </a:r>
            <a:r>
              <a:rPr lang="es-ES" sz="1200" i="1" dirty="0">
                <a:latin typeface="Calibri" pitchFamily="34" charset="0"/>
              </a:rPr>
              <a:t> </a:t>
            </a:r>
            <a:r>
              <a:rPr lang="es-ES" sz="1200" i="1" dirty="0" err="1">
                <a:latin typeface="Calibri" pitchFamily="34" charset="0"/>
              </a:rPr>
              <a:t>degraded</a:t>
            </a:r>
            <a:r>
              <a:rPr lang="es-ES" sz="1200" i="1" dirty="0">
                <a:latin typeface="Calibri" pitchFamily="34" charset="0"/>
              </a:rPr>
              <a:t> </a:t>
            </a:r>
            <a:r>
              <a:rPr lang="es-ES" sz="1200" i="1" dirty="0" err="1">
                <a:latin typeface="Calibri" pitchFamily="34" charset="0"/>
              </a:rPr>
              <a:t>by</a:t>
            </a:r>
            <a:r>
              <a:rPr lang="es-ES" sz="1200" i="1" dirty="0">
                <a:latin typeface="Calibri" pitchFamily="34" charset="0"/>
              </a:rPr>
              <a:t> a </a:t>
            </a:r>
            <a:r>
              <a:rPr lang="es-ES" sz="1200" i="1" dirty="0" err="1">
                <a:latin typeface="Calibri" pitchFamily="34" charset="0"/>
              </a:rPr>
              <a:t>strong</a:t>
            </a:r>
            <a:r>
              <a:rPr lang="es-ES" sz="1200" i="1" dirty="0">
                <a:latin typeface="Calibri" pitchFamily="34" charset="0"/>
              </a:rPr>
              <a:t> </a:t>
            </a:r>
            <a:r>
              <a:rPr lang="es-ES" sz="1200" i="1" dirty="0" err="1">
                <a:latin typeface="Calibri" pitchFamily="34" charset="0"/>
              </a:rPr>
              <a:t>anthropic</a:t>
            </a:r>
            <a:r>
              <a:rPr lang="es-ES" sz="1200" i="1" dirty="0">
                <a:latin typeface="Calibri" pitchFamily="34" charset="0"/>
              </a:rPr>
              <a:t> </a:t>
            </a:r>
            <a:r>
              <a:rPr lang="es-ES" sz="1200" i="1" dirty="0" err="1">
                <a:latin typeface="Calibri" pitchFamily="34" charset="0"/>
              </a:rPr>
              <a:t>action</a:t>
            </a:r>
            <a:r>
              <a:rPr lang="es-ES" sz="1200" i="1" dirty="0">
                <a:latin typeface="Calibri" pitchFamily="34" charset="0"/>
              </a:rPr>
              <a:t>. </a:t>
            </a:r>
            <a:r>
              <a:rPr lang="es-ES" sz="1200" i="1" dirty="0" err="1">
                <a:latin typeface="Calibri" pitchFamily="34" charset="0"/>
              </a:rPr>
              <a:t>The</a:t>
            </a:r>
            <a:r>
              <a:rPr lang="es-ES" sz="1200" i="1" dirty="0">
                <a:latin typeface="Calibri" pitchFamily="34" charset="0"/>
              </a:rPr>
              <a:t> </a:t>
            </a:r>
            <a:r>
              <a:rPr lang="es-ES" sz="1200" i="1" dirty="0" err="1">
                <a:latin typeface="Calibri" pitchFamily="34" charset="0"/>
              </a:rPr>
              <a:t>sandy</a:t>
            </a:r>
            <a:r>
              <a:rPr lang="es-ES" sz="1200" i="1" dirty="0">
                <a:latin typeface="Calibri" pitchFamily="34" charset="0"/>
              </a:rPr>
              <a:t> </a:t>
            </a:r>
            <a:r>
              <a:rPr lang="es-ES" sz="1200" i="1" dirty="0" err="1">
                <a:latin typeface="Calibri" pitchFamily="34" charset="0"/>
              </a:rPr>
              <a:t>soil</a:t>
            </a:r>
            <a:r>
              <a:rPr lang="es-ES" sz="1200" i="1" dirty="0">
                <a:latin typeface="Calibri" pitchFamily="34" charset="0"/>
              </a:rPr>
              <a:t> </a:t>
            </a:r>
            <a:r>
              <a:rPr lang="es-ES" sz="1200" i="1" dirty="0" err="1">
                <a:latin typeface="Calibri" pitchFamily="34" charset="0"/>
              </a:rPr>
              <a:t>disappears</a:t>
            </a:r>
            <a:r>
              <a:rPr lang="es-ES" sz="1200" i="1" dirty="0">
                <a:latin typeface="Calibri" pitchFamily="34" charset="0"/>
              </a:rPr>
              <a:t>, </a:t>
            </a:r>
            <a:r>
              <a:rPr lang="es-ES" sz="1200" i="1" dirty="0" err="1">
                <a:latin typeface="Calibri" pitchFamily="34" charset="0"/>
              </a:rPr>
              <a:t>denuding</a:t>
            </a:r>
            <a:r>
              <a:rPr lang="es-ES" sz="1200" i="1" dirty="0">
                <a:latin typeface="Calibri" pitchFamily="34" charset="0"/>
              </a:rPr>
              <a:t> </a:t>
            </a:r>
            <a:r>
              <a:rPr lang="es-ES" sz="1200" i="1" dirty="0" err="1">
                <a:latin typeface="Calibri" pitchFamily="34" charset="0"/>
              </a:rPr>
              <a:t>the</a:t>
            </a:r>
            <a:r>
              <a:rPr lang="es-ES" sz="1200" i="1" dirty="0">
                <a:latin typeface="Calibri" pitchFamily="34" charset="0"/>
              </a:rPr>
              <a:t> </a:t>
            </a:r>
            <a:r>
              <a:rPr lang="es-ES" sz="1200" i="1" dirty="0" err="1">
                <a:latin typeface="Calibri" pitchFamily="34" charset="0"/>
              </a:rPr>
              <a:t>sandstone</a:t>
            </a:r>
            <a:r>
              <a:rPr lang="es-ES" sz="1200" i="1" dirty="0">
                <a:latin typeface="Calibri" pitchFamily="34" charset="0"/>
              </a:rPr>
              <a:t> </a:t>
            </a:r>
            <a:r>
              <a:rPr lang="es-ES" sz="1200" i="1" dirty="0" err="1">
                <a:latin typeface="Calibri" pitchFamily="34" charset="0"/>
              </a:rPr>
              <a:t>substratum</a:t>
            </a:r>
            <a:r>
              <a:rPr lang="es-ES" sz="1200" i="1" dirty="0">
                <a:latin typeface="Calibri" pitchFamily="34" charset="0"/>
              </a:rPr>
              <a:t>;</a:t>
            </a:r>
          </a:p>
          <a:p>
            <a:pPr algn="l">
              <a:spcBef>
                <a:spcPts val="600"/>
              </a:spcBef>
              <a:spcAft>
                <a:spcPts val="600"/>
              </a:spcAft>
            </a:pPr>
            <a:r>
              <a:rPr lang="es-ES" sz="1200" i="1" dirty="0">
                <a:latin typeface="Calibri" pitchFamily="34" charset="0"/>
              </a:rPr>
              <a:t>C) </a:t>
            </a:r>
            <a:r>
              <a:rPr lang="es-ES" sz="1200" i="1" dirty="0" err="1">
                <a:latin typeface="Calibri" pitchFamily="34" charset="0"/>
              </a:rPr>
              <a:t>The</a:t>
            </a:r>
            <a:r>
              <a:rPr lang="es-ES" sz="1200" i="1" dirty="0">
                <a:latin typeface="Calibri" pitchFamily="34" charset="0"/>
              </a:rPr>
              <a:t> Great Hamada </a:t>
            </a:r>
            <a:r>
              <a:rPr lang="es-ES" sz="1200" i="1" dirty="0" err="1">
                <a:latin typeface="Calibri" pitchFamily="34" charset="0"/>
              </a:rPr>
              <a:t>south-west</a:t>
            </a:r>
            <a:r>
              <a:rPr lang="es-ES" sz="1200" i="1" dirty="0">
                <a:latin typeface="Calibri" pitchFamily="34" charset="0"/>
              </a:rPr>
              <a:t> of El-</a:t>
            </a:r>
            <a:r>
              <a:rPr lang="es-ES" sz="1200" i="1" dirty="0" err="1">
                <a:latin typeface="Calibri" pitchFamily="34" charset="0"/>
              </a:rPr>
              <a:t>Abiodh</a:t>
            </a:r>
            <a:r>
              <a:rPr lang="es-ES" sz="1200" i="1" dirty="0">
                <a:latin typeface="Calibri" pitchFamily="34" charset="0"/>
              </a:rPr>
              <a:t>-</a:t>
            </a:r>
            <a:r>
              <a:rPr lang="es-ES" sz="1200" i="1" dirty="0" err="1">
                <a:latin typeface="Calibri" pitchFamily="34" charset="0"/>
              </a:rPr>
              <a:t>Sidi-Cheikh</a:t>
            </a:r>
            <a:r>
              <a:rPr lang="es-ES" sz="1200" i="1" dirty="0">
                <a:latin typeface="Calibri" pitchFamily="34" charset="0"/>
              </a:rPr>
              <a:t>;</a:t>
            </a:r>
          </a:p>
          <a:p>
            <a:pPr algn="l">
              <a:spcBef>
                <a:spcPts val="600"/>
              </a:spcBef>
              <a:spcAft>
                <a:spcPts val="600"/>
              </a:spcAft>
            </a:pPr>
            <a:r>
              <a:rPr lang="es-ES" sz="1200" i="1" dirty="0">
                <a:latin typeface="Calibri" pitchFamily="34" charset="0"/>
              </a:rPr>
              <a:t>D) </a:t>
            </a:r>
            <a:r>
              <a:rPr lang="es-ES" sz="1200" i="1" dirty="0" err="1">
                <a:latin typeface="Calibri" pitchFamily="34" charset="0"/>
              </a:rPr>
              <a:t>Daïa</a:t>
            </a:r>
            <a:r>
              <a:rPr lang="es-ES" sz="1200" i="1" dirty="0">
                <a:latin typeface="Calibri" pitchFamily="34" charset="0"/>
              </a:rPr>
              <a:t> in </a:t>
            </a:r>
            <a:r>
              <a:rPr lang="es-ES" sz="1200" i="1" dirty="0" err="1">
                <a:latin typeface="Calibri" pitchFamily="34" charset="0"/>
              </a:rPr>
              <a:t>the</a:t>
            </a:r>
            <a:r>
              <a:rPr lang="es-ES" sz="1200" i="1" dirty="0">
                <a:latin typeface="Calibri" pitchFamily="34" charset="0"/>
              </a:rPr>
              <a:t> </a:t>
            </a:r>
            <a:r>
              <a:rPr lang="es-ES" sz="1200" i="1" dirty="0" err="1">
                <a:latin typeface="Calibri" pitchFamily="34" charset="0"/>
              </a:rPr>
              <a:t>Mechfar</a:t>
            </a:r>
            <a:r>
              <a:rPr lang="es-ES" sz="1200" i="1" dirty="0">
                <a:latin typeface="Calibri" pitchFamily="34" charset="0"/>
              </a:rPr>
              <a:t>, at </a:t>
            </a:r>
            <a:r>
              <a:rPr lang="es-ES" sz="1200" i="1" dirty="0" err="1">
                <a:latin typeface="Calibri" pitchFamily="34" charset="0"/>
              </a:rPr>
              <a:t>Hassi</a:t>
            </a:r>
            <a:r>
              <a:rPr lang="es-ES" sz="1200" i="1" dirty="0">
                <a:latin typeface="Calibri" pitchFamily="34" charset="0"/>
              </a:rPr>
              <a:t> </a:t>
            </a:r>
            <a:r>
              <a:rPr lang="es-ES" sz="1200" i="1" dirty="0" err="1">
                <a:latin typeface="Calibri" pitchFamily="34" charset="0"/>
              </a:rPr>
              <a:t>Cheikh</a:t>
            </a:r>
            <a:r>
              <a:rPr lang="es-ES" sz="1200" i="1" dirty="0">
                <a:latin typeface="Calibri" pitchFamily="34" charset="0"/>
              </a:rPr>
              <a:t> </a:t>
            </a:r>
            <a:r>
              <a:rPr lang="es-ES" sz="1200" i="1" dirty="0" err="1">
                <a:latin typeface="Calibri" pitchFamily="34" charset="0"/>
              </a:rPr>
              <a:t>well</a:t>
            </a:r>
            <a:r>
              <a:rPr lang="es-ES" sz="1200" i="1" dirty="0">
                <a:latin typeface="Calibri" pitchFamily="34" charset="0"/>
              </a:rPr>
              <a:t>;</a:t>
            </a:r>
          </a:p>
          <a:p>
            <a:pPr algn="l">
              <a:spcBef>
                <a:spcPts val="600"/>
              </a:spcBef>
              <a:spcAft>
                <a:spcPts val="600"/>
              </a:spcAft>
            </a:pPr>
            <a:r>
              <a:rPr lang="es-ES" sz="1200" i="1" dirty="0">
                <a:latin typeface="Calibri" pitchFamily="34" charset="0"/>
              </a:rPr>
              <a:t>E) North-</a:t>
            </a:r>
            <a:r>
              <a:rPr lang="es-ES" sz="1200" i="1" dirty="0" err="1">
                <a:latin typeface="Calibri" pitchFamily="34" charset="0"/>
              </a:rPr>
              <a:t>east</a:t>
            </a:r>
            <a:r>
              <a:rPr lang="es-ES" sz="1200" i="1" dirty="0">
                <a:latin typeface="Calibri" pitchFamily="34" charset="0"/>
              </a:rPr>
              <a:t> of </a:t>
            </a:r>
            <a:r>
              <a:rPr lang="es-ES" sz="1200" i="1" dirty="0" err="1">
                <a:latin typeface="Calibri" pitchFamily="34" charset="0"/>
              </a:rPr>
              <a:t>the</a:t>
            </a:r>
            <a:r>
              <a:rPr lang="es-ES" sz="1200" i="1" dirty="0">
                <a:latin typeface="Calibri" pitchFamily="34" charset="0"/>
              </a:rPr>
              <a:t> Great Western Erg: </a:t>
            </a:r>
            <a:r>
              <a:rPr lang="es-ES" sz="1200" i="1" dirty="0" err="1">
                <a:latin typeface="Calibri" pitchFamily="34" charset="0"/>
              </a:rPr>
              <a:t>coarse</a:t>
            </a:r>
            <a:r>
              <a:rPr lang="es-ES" sz="1200" i="1" dirty="0">
                <a:latin typeface="Calibri" pitchFamily="34" charset="0"/>
              </a:rPr>
              <a:t> </a:t>
            </a:r>
            <a:r>
              <a:rPr lang="es-ES" sz="1200" i="1" dirty="0" err="1">
                <a:latin typeface="Calibri" pitchFamily="34" charset="0"/>
              </a:rPr>
              <a:t>sand</a:t>
            </a:r>
            <a:r>
              <a:rPr lang="es-ES" sz="1200" i="1" dirty="0">
                <a:latin typeface="Calibri" pitchFamily="34" charset="0"/>
              </a:rPr>
              <a:t> </a:t>
            </a:r>
            <a:r>
              <a:rPr lang="es-ES" sz="1200" i="1" dirty="0" err="1">
                <a:latin typeface="Calibri" pitchFamily="34" charset="0"/>
              </a:rPr>
              <a:t>interdune</a:t>
            </a:r>
            <a:r>
              <a:rPr lang="es-ES" sz="1200" i="1" dirty="0">
                <a:latin typeface="Calibri" pitchFamily="34" charset="0"/>
              </a:rPr>
              <a:t> </a:t>
            </a:r>
            <a:r>
              <a:rPr lang="es-ES" sz="1200" i="1" dirty="0" err="1">
                <a:latin typeface="Calibri" pitchFamily="34" charset="0"/>
              </a:rPr>
              <a:t>corridor</a:t>
            </a:r>
            <a:r>
              <a:rPr lang="es-ES" sz="1200" i="1" dirty="0">
                <a:latin typeface="Calibri" pitchFamily="34" charset="0"/>
              </a:rPr>
              <a:t> </a:t>
            </a:r>
            <a:r>
              <a:rPr lang="es-ES" sz="1200" i="1" dirty="0" err="1">
                <a:latin typeface="Calibri" pitchFamily="34" charset="0"/>
              </a:rPr>
              <a:t>with</a:t>
            </a:r>
            <a:r>
              <a:rPr lang="es-ES" sz="1200" i="1" dirty="0">
                <a:latin typeface="Calibri" pitchFamily="34" charset="0"/>
              </a:rPr>
              <a:t> </a:t>
            </a:r>
            <a:r>
              <a:rPr lang="es-ES" sz="1200" i="1" dirty="0" err="1">
                <a:latin typeface="Calibri" pitchFamily="34" charset="0"/>
              </a:rPr>
              <a:t>deflation</a:t>
            </a:r>
            <a:r>
              <a:rPr lang="es-ES" sz="1200" i="1" dirty="0">
                <a:latin typeface="Calibri" pitchFamily="34" charset="0"/>
              </a:rPr>
              <a:t> </a:t>
            </a:r>
            <a:r>
              <a:rPr lang="es-ES" sz="1200" i="1" dirty="0" err="1">
                <a:latin typeface="Calibri" pitchFamily="34" charset="0"/>
              </a:rPr>
              <a:t>cauldron</a:t>
            </a:r>
            <a:r>
              <a:rPr lang="es-ES" sz="1200" i="1" dirty="0">
                <a:latin typeface="Calibri" pitchFamily="34" charset="0"/>
              </a:rPr>
              <a:t> and </a:t>
            </a:r>
            <a:r>
              <a:rPr lang="es-ES" sz="1200" i="1" dirty="0" err="1">
                <a:latin typeface="Calibri" pitchFamily="34" charset="0"/>
              </a:rPr>
              <a:t>palaeolake</a:t>
            </a:r>
            <a:r>
              <a:rPr lang="es-ES" sz="1200" i="1" dirty="0">
                <a:latin typeface="Calibri" pitchFamily="34" charset="0"/>
              </a:rPr>
              <a:t> </a:t>
            </a:r>
            <a:r>
              <a:rPr lang="es-ES" sz="1200" i="1" dirty="0" err="1">
                <a:latin typeface="Calibri" pitchFamily="34" charset="0"/>
              </a:rPr>
              <a:t>deposits</a:t>
            </a:r>
            <a:r>
              <a:rPr lang="es-ES" sz="1200" i="1" dirty="0">
                <a:latin typeface="Calibri" pitchFamily="34" charset="0"/>
              </a:rPr>
              <a:t>;</a:t>
            </a:r>
          </a:p>
          <a:p>
            <a:pPr algn="l">
              <a:spcBef>
                <a:spcPts val="600"/>
              </a:spcBef>
              <a:spcAft>
                <a:spcPts val="600"/>
              </a:spcAft>
            </a:pPr>
            <a:r>
              <a:rPr lang="es-ES" sz="1200" i="1" dirty="0">
                <a:latin typeface="Calibri" pitchFamily="34" charset="0"/>
              </a:rPr>
              <a:t>F) North-</a:t>
            </a:r>
            <a:r>
              <a:rPr lang="es-ES" sz="1200" i="1" dirty="0" err="1">
                <a:latin typeface="Calibri" pitchFamily="34" charset="0"/>
              </a:rPr>
              <a:t>east</a:t>
            </a:r>
            <a:r>
              <a:rPr lang="es-ES" sz="1200" i="1" dirty="0">
                <a:latin typeface="Calibri" pitchFamily="34" charset="0"/>
              </a:rPr>
              <a:t> of </a:t>
            </a:r>
            <a:r>
              <a:rPr lang="es-ES" sz="1200" i="1" dirty="0" err="1">
                <a:latin typeface="Calibri" pitchFamily="34" charset="0"/>
              </a:rPr>
              <a:t>the</a:t>
            </a:r>
            <a:r>
              <a:rPr lang="es-ES" sz="1200" i="1" dirty="0">
                <a:latin typeface="Calibri" pitchFamily="34" charset="0"/>
              </a:rPr>
              <a:t> Great Western Erg: </a:t>
            </a:r>
            <a:r>
              <a:rPr lang="es-ES" sz="1200" i="1" dirty="0" err="1">
                <a:latin typeface="Calibri" pitchFamily="34" charset="0"/>
              </a:rPr>
              <a:t>great</a:t>
            </a:r>
            <a:r>
              <a:rPr lang="es-ES" sz="1200" i="1" dirty="0">
                <a:latin typeface="Calibri" pitchFamily="34" charset="0"/>
              </a:rPr>
              <a:t> </a:t>
            </a:r>
            <a:r>
              <a:rPr lang="es-ES" sz="1200" i="1" dirty="0" err="1">
                <a:latin typeface="Calibri" pitchFamily="34" charset="0"/>
              </a:rPr>
              <a:t>coarse</a:t>
            </a:r>
            <a:r>
              <a:rPr lang="es-ES" sz="1200" i="1" dirty="0">
                <a:latin typeface="Calibri" pitchFamily="34" charset="0"/>
              </a:rPr>
              <a:t> </a:t>
            </a:r>
            <a:r>
              <a:rPr lang="es-ES" sz="1200" i="1" dirty="0" err="1">
                <a:latin typeface="Calibri" pitchFamily="34" charset="0"/>
              </a:rPr>
              <a:t>sand</a:t>
            </a:r>
            <a:r>
              <a:rPr lang="es-ES" sz="1200" i="1" dirty="0">
                <a:latin typeface="Calibri" pitchFamily="34" charset="0"/>
              </a:rPr>
              <a:t> dome </a:t>
            </a:r>
            <a:r>
              <a:rPr lang="es-ES" sz="1200" i="1" dirty="0" err="1">
                <a:latin typeface="Calibri" pitchFamily="34" charset="0"/>
              </a:rPr>
              <a:t>dunes</a:t>
            </a:r>
            <a:r>
              <a:rPr lang="es-ES" sz="1200" i="1" dirty="0">
                <a:latin typeface="Calibri" pitchFamily="34" charset="0"/>
              </a:rPr>
              <a:t>, </a:t>
            </a:r>
            <a:r>
              <a:rPr lang="es-ES" sz="1200" i="1" dirty="0" err="1">
                <a:latin typeface="Calibri" pitchFamily="34" charset="0"/>
              </a:rPr>
              <a:t>covered</a:t>
            </a:r>
            <a:r>
              <a:rPr lang="es-ES" sz="1200" i="1" dirty="0">
                <a:latin typeface="Calibri" pitchFamily="34" charset="0"/>
              </a:rPr>
              <a:t> </a:t>
            </a:r>
            <a:r>
              <a:rPr lang="es-ES" sz="1200" i="1" dirty="0" err="1">
                <a:latin typeface="Calibri" pitchFamily="34" charset="0"/>
              </a:rPr>
              <a:t>by</a:t>
            </a:r>
            <a:r>
              <a:rPr lang="es-ES" sz="1200" i="1" dirty="0">
                <a:latin typeface="Calibri" pitchFamily="34" charset="0"/>
              </a:rPr>
              <a:t> fine </a:t>
            </a:r>
            <a:r>
              <a:rPr lang="es-ES" sz="1200" i="1" dirty="0" err="1">
                <a:latin typeface="Calibri" pitchFamily="34" charset="0"/>
              </a:rPr>
              <a:t>sand</a:t>
            </a:r>
            <a:r>
              <a:rPr lang="es-ES" sz="1200" i="1" dirty="0">
                <a:latin typeface="Calibri" pitchFamily="34" charset="0"/>
              </a:rPr>
              <a:t> active </a:t>
            </a:r>
            <a:r>
              <a:rPr lang="es-ES" sz="1200" i="1" dirty="0" err="1">
                <a:latin typeface="Calibri" pitchFamily="34" charset="0"/>
              </a:rPr>
              <a:t>dunes</a:t>
            </a:r>
            <a:r>
              <a:rPr lang="es-ES" sz="1200" i="1" dirty="0">
                <a:latin typeface="Calibri" pitchFamily="34" charset="0"/>
              </a:rPr>
              <a:t>.</a:t>
            </a:r>
          </a:p>
        </p:txBody>
      </p:sp>
      <p:pic>
        <p:nvPicPr>
          <p:cNvPr id="11" name="Picture 10"/>
          <p:cNvPicPr>
            <a:picLocks noChangeAspect="1"/>
          </p:cNvPicPr>
          <p:nvPr/>
        </p:nvPicPr>
        <p:blipFill>
          <a:blip r:embed="rId3"/>
          <a:stretch>
            <a:fillRect/>
          </a:stretch>
        </p:blipFill>
        <p:spPr>
          <a:xfrm>
            <a:off x="491463" y="813221"/>
            <a:ext cx="5704503" cy="5885598"/>
          </a:xfrm>
          <a:prstGeom prst="rect">
            <a:avLst/>
          </a:prstGeom>
        </p:spPr>
      </p:pic>
    </p:spTree>
    <p:extLst>
      <p:ext uri="{BB962C8B-B14F-4D97-AF65-F5344CB8AC3E}">
        <p14:creationId xmlns:p14="http://schemas.microsoft.com/office/powerpoint/2010/main" val="4141314378"/>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Fuentes de </a:t>
            </a:r>
            <a:r>
              <a:rPr lang="en-US" altLang="ca-ES" sz="3500" b="1" dirty="0" err="1" smtClean="0"/>
              <a:t>polvo</a:t>
            </a:r>
            <a:endParaRPr lang="en-US" altLang="ca-ES" sz="3500" b="1" dirty="0"/>
          </a:p>
        </p:txBody>
      </p:sp>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l="8101" t="6256"/>
          <a:stretch/>
        </p:blipFill>
        <p:spPr>
          <a:xfrm>
            <a:off x="759092" y="1442873"/>
            <a:ext cx="7641019" cy="4020378"/>
          </a:xfrm>
          <a:prstGeom prst="rect">
            <a:avLst/>
          </a:prstGeom>
        </p:spPr>
      </p:pic>
      <p:sp>
        <p:nvSpPr>
          <p:cNvPr id="11" name="2 Rectángulo"/>
          <p:cNvSpPr/>
          <p:nvPr/>
        </p:nvSpPr>
        <p:spPr>
          <a:xfrm>
            <a:off x="281424" y="740717"/>
            <a:ext cx="3584636" cy="461665"/>
          </a:xfrm>
          <a:prstGeom prst="rect">
            <a:avLst/>
          </a:prstGeom>
        </p:spPr>
        <p:txBody>
          <a:bodyPr wrap="none">
            <a:spAutoFit/>
          </a:bodyPr>
          <a:lstStyle/>
          <a:p>
            <a:r>
              <a:rPr lang="en-US" altLang="ca-ES" sz="2400" dirty="0" err="1" smtClean="0">
                <a:latin typeface="Calibri" pitchFamily="34" charset="0"/>
                <a:ea typeface="Arial Unicode MS" pitchFamily="34" charset="-128"/>
                <a:cs typeface="Arial Unicode MS" pitchFamily="34" charset="-128"/>
              </a:rPr>
              <a:t>Definición</a:t>
            </a:r>
            <a:r>
              <a:rPr lang="en-US" altLang="ca-ES" sz="2400" dirty="0" smtClean="0">
                <a:latin typeface="Calibri" pitchFamily="34" charset="0"/>
                <a:ea typeface="Arial Unicode MS" pitchFamily="34" charset="-128"/>
                <a:cs typeface="Arial Unicode MS" pitchFamily="34" charset="-128"/>
              </a:rPr>
              <a:t> de </a:t>
            </a:r>
            <a:r>
              <a:rPr lang="en-US" altLang="ca-ES" sz="2400" dirty="0" err="1" smtClean="0">
                <a:latin typeface="Calibri" pitchFamily="34" charset="0"/>
                <a:ea typeface="Arial Unicode MS" pitchFamily="34" charset="-128"/>
                <a:cs typeface="Arial Unicode MS" pitchFamily="34" charset="-128"/>
              </a:rPr>
              <a:t>polvo</a:t>
            </a:r>
            <a:r>
              <a:rPr lang="en-US" altLang="ca-ES" sz="2400" dirty="0" smtClean="0">
                <a:latin typeface="Calibri" pitchFamily="34" charset="0"/>
                <a:ea typeface="Arial Unicode MS" pitchFamily="34" charset="-128"/>
                <a:cs typeface="Arial Unicode MS" pitchFamily="34" charset="-128"/>
              </a:rPr>
              <a:t> y arena</a:t>
            </a:r>
            <a:endParaRPr lang="en-GB" sz="2400" dirty="0"/>
          </a:p>
        </p:txBody>
      </p:sp>
    </p:spTree>
    <p:extLst>
      <p:ext uri="{BB962C8B-B14F-4D97-AF65-F5344CB8AC3E}">
        <p14:creationId xmlns:p14="http://schemas.microsoft.com/office/powerpoint/2010/main" val="3778567489"/>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ítulo 1"/>
          <p:cNvSpPr txBox="1">
            <a:spLocks/>
          </p:cNvSpPr>
          <p:nvPr/>
        </p:nvSpPr>
        <p:spPr>
          <a:xfrm>
            <a:off x="138896" y="207616"/>
            <a:ext cx="8808334"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endParaRPr lang="en-US" altLang="ca-ES" sz="3500" b="1" dirty="0" smtClean="0"/>
          </a:p>
        </p:txBody>
      </p:sp>
      <p:pic>
        <p:nvPicPr>
          <p:cNvPr id="31" name="Picture 22"/>
          <p:cNvPicPr>
            <a:picLocks noChangeArrowheads="1"/>
          </p:cNvPicPr>
          <p:nvPr/>
        </p:nvPicPr>
        <p:blipFill>
          <a:blip r:embed="rId3">
            <a:extLst>
              <a:ext uri="{28A0092B-C50C-407E-A947-70E740481C1C}">
                <a14:useLocalDpi xmlns:a14="http://schemas.microsoft.com/office/drawing/2010/main" val="0"/>
              </a:ext>
            </a:extLst>
          </a:blip>
          <a:srcRect l="25725" t="24353" r="4463" b="22548"/>
          <a:stretch>
            <a:fillRect/>
          </a:stretch>
        </p:blipFill>
        <p:spPr bwMode="auto">
          <a:xfrm>
            <a:off x="4644008" y="3573612"/>
            <a:ext cx="4032250" cy="2160587"/>
          </a:xfrm>
          <a:prstGeom prst="rect">
            <a:avLst/>
          </a:prstGeom>
          <a:noFill/>
          <a:ln w="63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6" name="Picture 20"/>
          <p:cNvPicPr>
            <a:picLocks noChangeAspect="1" noChangeArrowheads="1"/>
          </p:cNvPicPr>
          <p:nvPr/>
        </p:nvPicPr>
        <p:blipFill>
          <a:blip r:embed="rId4">
            <a:extLst>
              <a:ext uri="{28A0092B-C50C-407E-A947-70E740481C1C}">
                <a14:useLocalDpi xmlns:a14="http://schemas.microsoft.com/office/drawing/2010/main" val="0"/>
              </a:ext>
            </a:extLst>
          </a:blip>
          <a:srcRect l="25729" t="23518" r="4190" b="23283"/>
          <a:stretch>
            <a:fillRect/>
          </a:stretch>
        </p:blipFill>
        <p:spPr bwMode="auto">
          <a:xfrm>
            <a:off x="395288" y="3573612"/>
            <a:ext cx="4105275" cy="2128837"/>
          </a:xfrm>
          <a:prstGeom prst="rect">
            <a:avLst/>
          </a:prstGeom>
          <a:noFill/>
          <a:ln w="63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7" name="Picture 18"/>
          <p:cNvPicPr>
            <a:picLocks noChangeAspect="1" noChangeArrowheads="1"/>
          </p:cNvPicPr>
          <p:nvPr/>
        </p:nvPicPr>
        <p:blipFill>
          <a:blip r:embed="rId5">
            <a:extLst>
              <a:ext uri="{28A0092B-C50C-407E-A947-70E740481C1C}">
                <a14:useLocalDpi xmlns:a14="http://schemas.microsoft.com/office/drawing/2010/main" val="0"/>
              </a:ext>
            </a:extLst>
          </a:blip>
          <a:srcRect l="25729" t="24352" r="4445" b="21698"/>
          <a:stretch>
            <a:fillRect/>
          </a:stretch>
        </p:blipFill>
        <p:spPr>
          <a:xfrm>
            <a:off x="4665414" y="1270000"/>
            <a:ext cx="4010844" cy="2079625"/>
          </a:xfrm>
          <a:prstGeom prst="rect">
            <a:avLst/>
          </a:prstGeom>
          <a:ln w="6350">
            <a:solidFill>
              <a:schemeClr val="tx1"/>
            </a:solidFill>
            <a:miter lim="800000"/>
            <a:headEnd/>
            <a:tailEnd/>
          </a:ln>
        </p:spPr>
      </p:pic>
      <p:pic>
        <p:nvPicPr>
          <p:cNvPr id="38" name="Picture 16"/>
          <p:cNvPicPr>
            <a:picLocks noChangeAspect="1" noChangeArrowheads="1"/>
          </p:cNvPicPr>
          <p:nvPr/>
        </p:nvPicPr>
        <p:blipFill>
          <a:blip r:embed="rId6">
            <a:extLst>
              <a:ext uri="{28A0092B-C50C-407E-A947-70E740481C1C}">
                <a14:useLocalDpi xmlns:a14="http://schemas.microsoft.com/office/drawing/2010/main" val="0"/>
              </a:ext>
            </a:extLst>
          </a:blip>
          <a:srcRect l="25984" t="24352" r="4190" b="21722"/>
          <a:stretch>
            <a:fillRect/>
          </a:stretch>
        </p:blipFill>
        <p:spPr>
          <a:xfrm>
            <a:off x="442913" y="1270000"/>
            <a:ext cx="4083050" cy="2079625"/>
          </a:xfrm>
          <a:prstGeom prst="rect">
            <a:avLst/>
          </a:prstGeom>
          <a:ln w="6350">
            <a:solidFill>
              <a:schemeClr val="tx1"/>
            </a:solidFill>
            <a:miter lim="800000"/>
            <a:headEnd/>
            <a:tailEnd/>
          </a:ln>
        </p:spPr>
      </p:pic>
      <p:sp>
        <p:nvSpPr>
          <p:cNvPr id="39" name="Text Box 7"/>
          <p:cNvSpPr txBox="1">
            <a:spLocks noChangeArrowheads="1"/>
          </p:cNvSpPr>
          <p:nvPr/>
        </p:nvSpPr>
        <p:spPr bwMode="auto">
          <a:xfrm>
            <a:off x="6486525" y="2998937"/>
            <a:ext cx="8159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eaLnBrk="0" hangingPunct="0">
              <a:defRPr sz="1200" i="1">
                <a:solidFill>
                  <a:schemeClr val="tx1"/>
                </a:solidFill>
                <a:latin typeface="Arial Narrow" pitchFamily="34" charset="0"/>
              </a:defRPr>
            </a:lvl1pPr>
            <a:lvl2pPr marL="742950" indent="-285750" defTabSz="457200" eaLnBrk="0" hangingPunct="0">
              <a:defRPr sz="1200" i="1">
                <a:solidFill>
                  <a:schemeClr val="tx1"/>
                </a:solidFill>
                <a:latin typeface="Arial Narrow" pitchFamily="34" charset="0"/>
              </a:defRPr>
            </a:lvl2pPr>
            <a:lvl3pPr marL="1143000" indent="-228600" defTabSz="457200" eaLnBrk="0" hangingPunct="0">
              <a:defRPr sz="1200" i="1">
                <a:solidFill>
                  <a:schemeClr val="tx1"/>
                </a:solidFill>
                <a:latin typeface="Arial Narrow" pitchFamily="34" charset="0"/>
              </a:defRPr>
            </a:lvl3pPr>
            <a:lvl4pPr marL="1600200" indent="-228600" defTabSz="457200" eaLnBrk="0" hangingPunct="0">
              <a:defRPr sz="1200" i="1">
                <a:solidFill>
                  <a:schemeClr val="tx1"/>
                </a:solidFill>
                <a:latin typeface="Arial Narrow" pitchFamily="34" charset="0"/>
              </a:defRPr>
            </a:lvl4pPr>
            <a:lvl5pPr marL="2057400" indent="-228600" defTabSz="457200" eaLnBrk="0" hangingPunct="0">
              <a:defRPr sz="1200" i="1">
                <a:solidFill>
                  <a:schemeClr val="tx1"/>
                </a:solidFill>
                <a:latin typeface="Arial Narrow" pitchFamily="34" charset="0"/>
              </a:defRPr>
            </a:lvl5pPr>
            <a:lvl6pPr marL="2514600" indent="-228600" algn="r" defTabSz="457200" eaLnBrk="0" fontAlgn="base" hangingPunct="0">
              <a:spcBef>
                <a:spcPct val="50000"/>
              </a:spcBef>
              <a:spcAft>
                <a:spcPct val="0"/>
              </a:spcAft>
              <a:defRPr sz="1200" i="1">
                <a:solidFill>
                  <a:schemeClr val="tx1"/>
                </a:solidFill>
                <a:latin typeface="Arial Narrow" pitchFamily="34" charset="0"/>
              </a:defRPr>
            </a:lvl6pPr>
            <a:lvl7pPr marL="2971800" indent="-228600" algn="r" defTabSz="457200" eaLnBrk="0" fontAlgn="base" hangingPunct="0">
              <a:spcBef>
                <a:spcPct val="50000"/>
              </a:spcBef>
              <a:spcAft>
                <a:spcPct val="0"/>
              </a:spcAft>
              <a:defRPr sz="1200" i="1">
                <a:solidFill>
                  <a:schemeClr val="tx1"/>
                </a:solidFill>
                <a:latin typeface="Arial Narrow" pitchFamily="34" charset="0"/>
              </a:defRPr>
            </a:lvl7pPr>
            <a:lvl8pPr marL="3429000" indent="-228600" algn="r" defTabSz="457200" eaLnBrk="0" fontAlgn="base" hangingPunct="0">
              <a:spcBef>
                <a:spcPct val="50000"/>
              </a:spcBef>
              <a:spcAft>
                <a:spcPct val="0"/>
              </a:spcAft>
              <a:defRPr sz="1200" i="1">
                <a:solidFill>
                  <a:schemeClr val="tx1"/>
                </a:solidFill>
                <a:latin typeface="Arial Narrow" pitchFamily="34" charset="0"/>
              </a:defRPr>
            </a:lvl8pPr>
            <a:lvl9pPr marL="3886200" indent="-228600" algn="r" defTabSz="457200" eaLnBrk="0" fontAlgn="base" hangingPunct="0">
              <a:spcBef>
                <a:spcPct val="50000"/>
              </a:spcBef>
              <a:spcAft>
                <a:spcPct val="0"/>
              </a:spcAft>
              <a:defRPr sz="1200" i="1">
                <a:solidFill>
                  <a:schemeClr val="tx1"/>
                </a:solidFill>
                <a:latin typeface="Arial Narrow" pitchFamily="34" charset="0"/>
              </a:defRPr>
            </a:lvl9pPr>
          </a:lstStyle>
          <a:p>
            <a:pPr algn="l" eaLnBrk="1" hangingPunct="1">
              <a:spcBef>
                <a:spcPct val="0"/>
              </a:spcBef>
            </a:pPr>
            <a:r>
              <a:rPr lang="es-ES_tradnl" sz="1000" b="1" i="0">
                <a:latin typeface="Calibri" pitchFamily="34" charset="0"/>
                <a:ea typeface="ＭＳ Ｐゴシック" pitchFamily="-106" charset="-128"/>
              </a:rPr>
              <a:t>Silt 2-50 </a:t>
            </a:r>
            <a:r>
              <a:rPr lang="es-ES_tradnl" sz="1000" b="1" i="0">
                <a:latin typeface="Calibri" pitchFamily="34" charset="0"/>
                <a:ea typeface="ＭＳ Ｐゴシック" pitchFamily="-106" charset="-128"/>
                <a:cs typeface="Arial" charset="0"/>
              </a:rPr>
              <a:t>μm</a:t>
            </a:r>
            <a:endParaRPr lang="de-DE" sz="1000" b="1" i="0">
              <a:latin typeface="Calibri" pitchFamily="34" charset="0"/>
              <a:ea typeface="ＭＳ Ｐゴシック" pitchFamily="-106" charset="-128"/>
            </a:endParaRPr>
          </a:p>
        </p:txBody>
      </p:sp>
      <p:sp>
        <p:nvSpPr>
          <p:cNvPr id="40" name="Text Box 5"/>
          <p:cNvSpPr txBox="1">
            <a:spLocks noChangeArrowheads="1"/>
          </p:cNvSpPr>
          <p:nvPr/>
        </p:nvSpPr>
        <p:spPr bwMode="auto">
          <a:xfrm>
            <a:off x="2484438" y="2998937"/>
            <a:ext cx="803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eaLnBrk="0" hangingPunct="0">
              <a:defRPr sz="1200" i="1">
                <a:solidFill>
                  <a:schemeClr val="tx1"/>
                </a:solidFill>
                <a:latin typeface="Arial Narrow" pitchFamily="34" charset="0"/>
              </a:defRPr>
            </a:lvl1pPr>
            <a:lvl2pPr marL="742950" indent="-285750" defTabSz="457200" eaLnBrk="0" hangingPunct="0">
              <a:defRPr sz="1200" i="1">
                <a:solidFill>
                  <a:schemeClr val="tx1"/>
                </a:solidFill>
                <a:latin typeface="Arial Narrow" pitchFamily="34" charset="0"/>
              </a:defRPr>
            </a:lvl2pPr>
            <a:lvl3pPr marL="1143000" indent="-228600" defTabSz="457200" eaLnBrk="0" hangingPunct="0">
              <a:defRPr sz="1200" i="1">
                <a:solidFill>
                  <a:schemeClr val="tx1"/>
                </a:solidFill>
                <a:latin typeface="Arial Narrow" pitchFamily="34" charset="0"/>
              </a:defRPr>
            </a:lvl3pPr>
            <a:lvl4pPr marL="1600200" indent="-228600" defTabSz="457200" eaLnBrk="0" hangingPunct="0">
              <a:defRPr sz="1200" i="1">
                <a:solidFill>
                  <a:schemeClr val="tx1"/>
                </a:solidFill>
                <a:latin typeface="Arial Narrow" pitchFamily="34" charset="0"/>
              </a:defRPr>
            </a:lvl4pPr>
            <a:lvl5pPr marL="2057400" indent="-228600" defTabSz="457200" eaLnBrk="0" hangingPunct="0">
              <a:defRPr sz="1200" i="1">
                <a:solidFill>
                  <a:schemeClr val="tx1"/>
                </a:solidFill>
                <a:latin typeface="Arial Narrow" pitchFamily="34" charset="0"/>
              </a:defRPr>
            </a:lvl5pPr>
            <a:lvl6pPr marL="2514600" indent="-228600" algn="r" defTabSz="457200" eaLnBrk="0" fontAlgn="base" hangingPunct="0">
              <a:spcBef>
                <a:spcPct val="50000"/>
              </a:spcBef>
              <a:spcAft>
                <a:spcPct val="0"/>
              </a:spcAft>
              <a:defRPr sz="1200" i="1">
                <a:solidFill>
                  <a:schemeClr val="tx1"/>
                </a:solidFill>
                <a:latin typeface="Arial Narrow" pitchFamily="34" charset="0"/>
              </a:defRPr>
            </a:lvl6pPr>
            <a:lvl7pPr marL="2971800" indent="-228600" algn="r" defTabSz="457200" eaLnBrk="0" fontAlgn="base" hangingPunct="0">
              <a:spcBef>
                <a:spcPct val="50000"/>
              </a:spcBef>
              <a:spcAft>
                <a:spcPct val="0"/>
              </a:spcAft>
              <a:defRPr sz="1200" i="1">
                <a:solidFill>
                  <a:schemeClr val="tx1"/>
                </a:solidFill>
                <a:latin typeface="Arial Narrow" pitchFamily="34" charset="0"/>
              </a:defRPr>
            </a:lvl7pPr>
            <a:lvl8pPr marL="3429000" indent="-228600" algn="r" defTabSz="457200" eaLnBrk="0" fontAlgn="base" hangingPunct="0">
              <a:spcBef>
                <a:spcPct val="50000"/>
              </a:spcBef>
              <a:spcAft>
                <a:spcPct val="0"/>
              </a:spcAft>
              <a:defRPr sz="1200" i="1">
                <a:solidFill>
                  <a:schemeClr val="tx1"/>
                </a:solidFill>
                <a:latin typeface="Arial Narrow" pitchFamily="34" charset="0"/>
              </a:defRPr>
            </a:lvl8pPr>
            <a:lvl9pPr marL="3886200" indent="-228600" algn="r" defTabSz="457200" eaLnBrk="0" fontAlgn="base" hangingPunct="0">
              <a:spcBef>
                <a:spcPct val="50000"/>
              </a:spcBef>
              <a:spcAft>
                <a:spcPct val="0"/>
              </a:spcAft>
              <a:defRPr sz="1200" i="1">
                <a:solidFill>
                  <a:schemeClr val="tx1"/>
                </a:solidFill>
                <a:latin typeface="Arial Narrow" pitchFamily="34" charset="0"/>
              </a:defRPr>
            </a:lvl9pPr>
          </a:lstStyle>
          <a:p>
            <a:pPr algn="l" eaLnBrk="1" hangingPunct="1">
              <a:spcBef>
                <a:spcPct val="0"/>
              </a:spcBef>
            </a:pPr>
            <a:r>
              <a:rPr lang="es-ES_tradnl" sz="1000" b="1" i="0">
                <a:latin typeface="Calibri" pitchFamily="34" charset="0"/>
                <a:ea typeface="ＭＳ Ｐゴシック" pitchFamily="-106" charset="-128"/>
              </a:rPr>
              <a:t>Clay 0-2 </a:t>
            </a:r>
            <a:r>
              <a:rPr lang="es-ES_tradnl" sz="1000" b="1" i="0">
                <a:latin typeface="Calibri" pitchFamily="34" charset="0"/>
                <a:ea typeface="ＭＳ Ｐゴシック" pitchFamily="-106" charset="-128"/>
                <a:cs typeface="Arial" charset="0"/>
              </a:rPr>
              <a:t>μm</a:t>
            </a:r>
            <a:endParaRPr lang="de-DE" sz="1000" b="1" i="0">
              <a:latin typeface="Calibri" pitchFamily="34" charset="0"/>
              <a:ea typeface="ＭＳ Ｐゴシック" pitchFamily="-106" charset="-128"/>
            </a:endParaRPr>
          </a:p>
        </p:txBody>
      </p:sp>
      <p:sp>
        <p:nvSpPr>
          <p:cNvPr id="43" name="Text Box 10"/>
          <p:cNvSpPr txBox="1">
            <a:spLocks noChangeArrowheads="1"/>
          </p:cNvSpPr>
          <p:nvPr/>
        </p:nvSpPr>
        <p:spPr bwMode="auto">
          <a:xfrm>
            <a:off x="2119313" y="5159524"/>
            <a:ext cx="177006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eaLnBrk="0" hangingPunct="0">
              <a:defRPr sz="1200" i="1">
                <a:solidFill>
                  <a:schemeClr val="tx1"/>
                </a:solidFill>
                <a:latin typeface="Arial Narrow" pitchFamily="34" charset="0"/>
              </a:defRPr>
            </a:lvl1pPr>
            <a:lvl2pPr marL="742950" indent="-285750" defTabSz="457200" eaLnBrk="0" hangingPunct="0">
              <a:defRPr sz="1200" i="1">
                <a:solidFill>
                  <a:schemeClr val="tx1"/>
                </a:solidFill>
                <a:latin typeface="Arial Narrow" pitchFamily="34" charset="0"/>
              </a:defRPr>
            </a:lvl2pPr>
            <a:lvl3pPr marL="1143000" indent="-228600" defTabSz="457200" eaLnBrk="0" hangingPunct="0">
              <a:defRPr sz="1200" i="1">
                <a:solidFill>
                  <a:schemeClr val="tx1"/>
                </a:solidFill>
                <a:latin typeface="Arial Narrow" pitchFamily="34" charset="0"/>
              </a:defRPr>
            </a:lvl3pPr>
            <a:lvl4pPr marL="1600200" indent="-228600" defTabSz="457200" eaLnBrk="0" hangingPunct="0">
              <a:defRPr sz="1200" i="1">
                <a:solidFill>
                  <a:schemeClr val="tx1"/>
                </a:solidFill>
                <a:latin typeface="Arial Narrow" pitchFamily="34" charset="0"/>
              </a:defRPr>
            </a:lvl4pPr>
            <a:lvl5pPr marL="2057400" indent="-228600" defTabSz="457200" eaLnBrk="0" hangingPunct="0">
              <a:defRPr sz="1200" i="1">
                <a:solidFill>
                  <a:schemeClr val="tx1"/>
                </a:solidFill>
                <a:latin typeface="Arial Narrow" pitchFamily="34" charset="0"/>
              </a:defRPr>
            </a:lvl5pPr>
            <a:lvl6pPr marL="2514600" indent="-228600" algn="r" defTabSz="457200" eaLnBrk="0" fontAlgn="base" hangingPunct="0">
              <a:spcBef>
                <a:spcPct val="50000"/>
              </a:spcBef>
              <a:spcAft>
                <a:spcPct val="0"/>
              </a:spcAft>
              <a:defRPr sz="1200" i="1">
                <a:solidFill>
                  <a:schemeClr val="tx1"/>
                </a:solidFill>
                <a:latin typeface="Arial Narrow" pitchFamily="34" charset="0"/>
              </a:defRPr>
            </a:lvl6pPr>
            <a:lvl7pPr marL="2971800" indent="-228600" algn="r" defTabSz="457200" eaLnBrk="0" fontAlgn="base" hangingPunct="0">
              <a:spcBef>
                <a:spcPct val="50000"/>
              </a:spcBef>
              <a:spcAft>
                <a:spcPct val="0"/>
              </a:spcAft>
              <a:defRPr sz="1200" i="1">
                <a:solidFill>
                  <a:schemeClr val="tx1"/>
                </a:solidFill>
                <a:latin typeface="Arial Narrow" pitchFamily="34" charset="0"/>
              </a:defRPr>
            </a:lvl7pPr>
            <a:lvl8pPr marL="3429000" indent="-228600" algn="r" defTabSz="457200" eaLnBrk="0" fontAlgn="base" hangingPunct="0">
              <a:spcBef>
                <a:spcPct val="50000"/>
              </a:spcBef>
              <a:spcAft>
                <a:spcPct val="0"/>
              </a:spcAft>
              <a:defRPr sz="1200" i="1">
                <a:solidFill>
                  <a:schemeClr val="tx1"/>
                </a:solidFill>
                <a:latin typeface="Arial Narrow" pitchFamily="34" charset="0"/>
              </a:defRPr>
            </a:lvl8pPr>
            <a:lvl9pPr marL="3886200" indent="-228600" algn="r" defTabSz="457200" eaLnBrk="0" fontAlgn="base" hangingPunct="0">
              <a:spcBef>
                <a:spcPct val="50000"/>
              </a:spcBef>
              <a:spcAft>
                <a:spcPct val="0"/>
              </a:spcAft>
              <a:defRPr sz="1200" i="1">
                <a:solidFill>
                  <a:schemeClr val="tx1"/>
                </a:solidFill>
                <a:latin typeface="Arial Narrow" pitchFamily="34" charset="0"/>
              </a:defRPr>
            </a:lvl9pPr>
          </a:lstStyle>
          <a:p>
            <a:pPr algn="l" eaLnBrk="1" hangingPunct="1">
              <a:spcBef>
                <a:spcPct val="0"/>
              </a:spcBef>
            </a:pPr>
            <a:r>
              <a:rPr lang="es-ES_tradnl" sz="1000" b="1" i="0">
                <a:latin typeface="Calibri" pitchFamily="34" charset="0"/>
                <a:ea typeface="ＭＳ Ｐゴシック" pitchFamily="-106" charset="-128"/>
              </a:rPr>
              <a:t>Fine/medium sand 50-500 </a:t>
            </a:r>
            <a:r>
              <a:rPr lang="es-ES_tradnl" sz="1000" b="1" i="0">
                <a:latin typeface="Calibri" pitchFamily="34" charset="0"/>
                <a:ea typeface="ＭＳ Ｐゴシック" pitchFamily="-106" charset="-128"/>
                <a:cs typeface="Arial" charset="0"/>
              </a:rPr>
              <a:t>μm</a:t>
            </a:r>
            <a:endParaRPr lang="de-DE" sz="1000" b="1" i="0">
              <a:latin typeface="Calibri" pitchFamily="34" charset="0"/>
              <a:ea typeface="ＭＳ Ｐゴシック" pitchFamily="-106" charset="-128"/>
            </a:endParaRPr>
          </a:p>
        </p:txBody>
      </p:sp>
      <p:sp>
        <p:nvSpPr>
          <p:cNvPr id="44" name="Text Box 14"/>
          <p:cNvSpPr txBox="1">
            <a:spLocks noChangeArrowheads="1"/>
          </p:cNvSpPr>
          <p:nvPr/>
        </p:nvSpPr>
        <p:spPr bwMode="auto">
          <a:xfrm>
            <a:off x="6221413" y="5159524"/>
            <a:ext cx="154146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eaLnBrk="0" hangingPunct="0">
              <a:defRPr sz="1200" i="1">
                <a:solidFill>
                  <a:schemeClr val="tx1"/>
                </a:solidFill>
                <a:latin typeface="Arial Narrow" pitchFamily="34" charset="0"/>
              </a:defRPr>
            </a:lvl1pPr>
            <a:lvl2pPr marL="742950" indent="-285750" defTabSz="457200" eaLnBrk="0" hangingPunct="0">
              <a:defRPr sz="1200" i="1">
                <a:solidFill>
                  <a:schemeClr val="tx1"/>
                </a:solidFill>
                <a:latin typeface="Arial Narrow" pitchFamily="34" charset="0"/>
              </a:defRPr>
            </a:lvl2pPr>
            <a:lvl3pPr marL="1143000" indent="-228600" defTabSz="457200" eaLnBrk="0" hangingPunct="0">
              <a:defRPr sz="1200" i="1">
                <a:solidFill>
                  <a:schemeClr val="tx1"/>
                </a:solidFill>
                <a:latin typeface="Arial Narrow" pitchFamily="34" charset="0"/>
              </a:defRPr>
            </a:lvl3pPr>
            <a:lvl4pPr marL="1600200" indent="-228600" defTabSz="457200" eaLnBrk="0" hangingPunct="0">
              <a:defRPr sz="1200" i="1">
                <a:solidFill>
                  <a:schemeClr val="tx1"/>
                </a:solidFill>
                <a:latin typeface="Arial Narrow" pitchFamily="34" charset="0"/>
              </a:defRPr>
            </a:lvl4pPr>
            <a:lvl5pPr marL="2057400" indent="-228600" defTabSz="457200" eaLnBrk="0" hangingPunct="0">
              <a:defRPr sz="1200" i="1">
                <a:solidFill>
                  <a:schemeClr val="tx1"/>
                </a:solidFill>
                <a:latin typeface="Arial Narrow" pitchFamily="34" charset="0"/>
              </a:defRPr>
            </a:lvl5pPr>
            <a:lvl6pPr marL="2514600" indent="-228600" algn="r" defTabSz="457200" eaLnBrk="0" fontAlgn="base" hangingPunct="0">
              <a:spcBef>
                <a:spcPct val="50000"/>
              </a:spcBef>
              <a:spcAft>
                <a:spcPct val="0"/>
              </a:spcAft>
              <a:defRPr sz="1200" i="1">
                <a:solidFill>
                  <a:schemeClr val="tx1"/>
                </a:solidFill>
                <a:latin typeface="Arial Narrow" pitchFamily="34" charset="0"/>
              </a:defRPr>
            </a:lvl6pPr>
            <a:lvl7pPr marL="2971800" indent="-228600" algn="r" defTabSz="457200" eaLnBrk="0" fontAlgn="base" hangingPunct="0">
              <a:spcBef>
                <a:spcPct val="50000"/>
              </a:spcBef>
              <a:spcAft>
                <a:spcPct val="0"/>
              </a:spcAft>
              <a:defRPr sz="1200" i="1">
                <a:solidFill>
                  <a:schemeClr val="tx1"/>
                </a:solidFill>
                <a:latin typeface="Arial Narrow" pitchFamily="34" charset="0"/>
              </a:defRPr>
            </a:lvl7pPr>
            <a:lvl8pPr marL="3429000" indent="-228600" algn="r" defTabSz="457200" eaLnBrk="0" fontAlgn="base" hangingPunct="0">
              <a:spcBef>
                <a:spcPct val="50000"/>
              </a:spcBef>
              <a:spcAft>
                <a:spcPct val="0"/>
              </a:spcAft>
              <a:defRPr sz="1200" i="1">
                <a:solidFill>
                  <a:schemeClr val="tx1"/>
                </a:solidFill>
                <a:latin typeface="Arial Narrow" pitchFamily="34" charset="0"/>
              </a:defRPr>
            </a:lvl8pPr>
            <a:lvl9pPr marL="3886200" indent="-228600" algn="r" defTabSz="457200" eaLnBrk="0" fontAlgn="base" hangingPunct="0">
              <a:spcBef>
                <a:spcPct val="50000"/>
              </a:spcBef>
              <a:spcAft>
                <a:spcPct val="0"/>
              </a:spcAft>
              <a:defRPr sz="1200" i="1">
                <a:solidFill>
                  <a:schemeClr val="tx1"/>
                </a:solidFill>
                <a:latin typeface="Arial Narrow" pitchFamily="34" charset="0"/>
              </a:defRPr>
            </a:lvl9pPr>
          </a:lstStyle>
          <a:p>
            <a:pPr algn="l" eaLnBrk="1" hangingPunct="1">
              <a:spcBef>
                <a:spcPct val="0"/>
              </a:spcBef>
            </a:pPr>
            <a:r>
              <a:rPr lang="es-ES_tradnl" sz="1000" b="1" i="0">
                <a:latin typeface="Calibri" pitchFamily="34" charset="0"/>
                <a:ea typeface="ＭＳ Ｐゴシック" pitchFamily="-106" charset="-128"/>
              </a:rPr>
              <a:t>Coarse sand 500-1000 </a:t>
            </a:r>
            <a:r>
              <a:rPr lang="es-ES_tradnl" sz="1000" b="1" i="0">
                <a:latin typeface="Calibri" pitchFamily="34" charset="0"/>
                <a:ea typeface="ＭＳ Ｐゴシック" pitchFamily="-106" charset="-128"/>
                <a:cs typeface="Arial" charset="0"/>
              </a:rPr>
              <a:t>μm</a:t>
            </a:r>
            <a:endParaRPr lang="de-DE" sz="1000" b="1" i="0">
              <a:latin typeface="Calibri" pitchFamily="34" charset="0"/>
              <a:ea typeface="ＭＳ Ｐゴシック" pitchFamily="-106" charset="-128"/>
            </a:endParaRPr>
          </a:p>
        </p:txBody>
      </p:sp>
      <p:sp>
        <p:nvSpPr>
          <p:cNvPr id="45" name="Rectangle 15"/>
          <p:cNvSpPr>
            <a:spLocks noChangeAspect="1" noChangeArrowheads="1"/>
          </p:cNvSpPr>
          <p:nvPr/>
        </p:nvSpPr>
        <p:spPr bwMode="auto">
          <a:xfrm>
            <a:off x="385763" y="5878661"/>
            <a:ext cx="836295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defTabSz="457200">
              <a:spcBef>
                <a:spcPct val="20000"/>
              </a:spcBef>
              <a:buClr>
                <a:schemeClr val="accent2"/>
              </a:buClr>
              <a:buFont typeface="Wingdings" pitchFamily="2" charset="2"/>
              <a:buNone/>
            </a:pPr>
            <a:r>
              <a:rPr lang="en-US" sz="1600" dirty="0">
                <a:solidFill>
                  <a:srgbClr val="000000"/>
                </a:solidFill>
                <a:latin typeface="Calibri" pitchFamily="34" charset="0"/>
                <a:ea typeface="ＭＳ Ｐゴシック" pitchFamily="-106" charset="-128"/>
                <a:cs typeface="Arial" charset="0"/>
                <a:sym typeface="Wingdings" pitchFamily="2" charset="2"/>
              </a:rPr>
              <a:t>Four top soil texture classes according STASGO-FAO 1km database are converted to 4 parent soil size categories following </a:t>
            </a:r>
            <a:r>
              <a:rPr lang="en-US" sz="1600" dirty="0" err="1">
                <a:solidFill>
                  <a:srgbClr val="000000"/>
                </a:solidFill>
                <a:latin typeface="Calibri" pitchFamily="34" charset="0"/>
                <a:ea typeface="ＭＳ Ｐゴシック" pitchFamily="-106" charset="-128"/>
                <a:cs typeface="Arial" charset="0"/>
                <a:sym typeface="Wingdings" pitchFamily="2" charset="2"/>
              </a:rPr>
              <a:t>Tegen</a:t>
            </a:r>
            <a:r>
              <a:rPr lang="en-US" sz="1600" dirty="0">
                <a:solidFill>
                  <a:srgbClr val="000000"/>
                </a:solidFill>
                <a:latin typeface="Calibri" pitchFamily="34" charset="0"/>
                <a:ea typeface="ＭＳ Ｐゴシック" pitchFamily="-106" charset="-128"/>
                <a:cs typeface="Arial" charset="0"/>
                <a:sym typeface="Wingdings" pitchFamily="2" charset="2"/>
              </a:rPr>
              <a:t> et al. [2002</a:t>
            </a:r>
            <a:r>
              <a:rPr lang="en-US" sz="1600" dirty="0" smtClean="0">
                <a:solidFill>
                  <a:srgbClr val="000000"/>
                </a:solidFill>
                <a:latin typeface="Calibri" pitchFamily="34" charset="0"/>
                <a:ea typeface="ＭＳ Ｐゴシック" pitchFamily="-106" charset="-128"/>
                <a:cs typeface="Arial" charset="0"/>
                <a:sym typeface="Wingdings" pitchFamily="2" charset="2"/>
              </a:rPr>
              <a:t>].</a:t>
            </a:r>
            <a:endParaRPr lang="en-US" sz="1600" dirty="0">
              <a:solidFill>
                <a:srgbClr val="000000"/>
              </a:solidFill>
              <a:latin typeface="Calibri" pitchFamily="34" charset="0"/>
              <a:ea typeface="ＭＳ Ｐゴシック" pitchFamily="-106" charset="-128"/>
              <a:cs typeface="Arial" charset="0"/>
              <a:sym typeface="Wingdings" pitchFamily="2" charset="2"/>
            </a:endParaRPr>
          </a:p>
          <a:p>
            <a:pPr marL="342900" indent="-342900" algn="ctr" defTabSz="457200">
              <a:spcBef>
                <a:spcPct val="20000"/>
              </a:spcBef>
              <a:buClr>
                <a:schemeClr val="accent2"/>
              </a:buClr>
              <a:buFont typeface="Wingdings" pitchFamily="2" charset="2"/>
              <a:buNone/>
            </a:pPr>
            <a:endParaRPr lang="en-US" sz="1600" dirty="0">
              <a:solidFill>
                <a:srgbClr val="000000"/>
              </a:solidFill>
              <a:latin typeface="Calibri" pitchFamily="34" charset="0"/>
              <a:ea typeface="ＭＳ Ｐゴシック" pitchFamily="-106" charset="-128"/>
              <a:cs typeface="Arial" charset="0"/>
              <a:sym typeface="Wingdings" pitchFamily="2" charset="2"/>
            </a:endParaRPr>
          </a:p>
        </p:txBody>
      </p:sp>
      <p:pic>
        <p:nvPicPr>
          <p:cNvPr id="47" name="Picture 23"/>
          <p:cNvPicPr>
            <a:picLocks noChangeAspect="1" noChangeArrowheads="1"/>
          </p:cNvPicPr>
          <p:nvPr/>
        </p:nvPicPr>
        <p:blipFill>
          <a:blip r:embed="rId3">
            <a:extLst>
              <a:ext uri="{28A0092B-C50C-407E-A947-70E740481C1C}">
                <a14:useLocalDpi xmlns:a14="http://schemas.microsoft.com/office/drawing/2010/main" val="0"/>
              </a:ext>
            </a:extLst>
          </a:blip>
          <a:srcRect l="4358" t="41425" r="90625" b="53224"/>
          <a:stretch>
            <a:fillRect/>
          </a:stretch>
        </p:blipFill>
        <p:spPr bwMode="auto">
          <a:xfrm>
            <a:off x="4716463" y="2583012"/>
            <a:ext cx="5746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24"/>
          <p:cNvPicPr>
            <a:picLocks noChangeAspect="1" noChangeArrowheads="1"/>
          </p:cNvPicPr>
          <p:nvPr/>
        </p:nvPicPr>
        <p:blipFill>
          <a:blip r:embed="rId3">
            <a:extLst>
              <a:ext uri="{28A0092B-C50C-407E-A947-70E740481C1C}">
                <a14:useLocalDpi xmlns:a14="http://schemas.microsoft.com/office/drawing/2010/main" val="0"/>
              </a:ext>
            </a:extLst>
          </a:blip>
          <a:srcRect l="4358" t="41425" r="90625" b="53224"/>
          <a:stretch>
            <a:fillRect/>
          </a:stretch>
        </p:blipFill>
        <p:spPr bwMode="auto">
          <a:xfrm>
            <a:off x="755650" y="2575074"/>
            <a:ext cx="5746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25"/>
          <p:cNvPicPr>
            <a:picLocks noChangeAspect="1" noChangeArrowheads="1"/>
          </p:cNvPicPr>
          <p:nvPr/>
        </p:nvPicPr>
        <p:blipFill>
          <a:blip r:embed="rId3">
            <a:extLst>
              <a:ext uri="{28A0092B-C50C-407E-A947-70E740481C1C}">
                <a14:useLocalDpi xmlns:a14="http://schemas.microsoft.com/office/drawing/2010/main" val="0"/>
              </a:ext>
            </a:extLst>
          </a:blip>
          <a:srcRect l="4358" t="41425" r="90625" b="53224"/>
          <a:stretch>
            <a:fillRect/>
          </a:stretch>
        </p:blipFill>
        <p:spPr bwMode="auto">
          <a:xfrm>
            <a:off x="4716463" y="4726137"/>
            <a:ext cx="5746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Picture 26"/>
          <p:cNvPicPr>
            <a:picLocks noChangeAspect="1" noChangeArrowheads="1"/>
          </p:cNvPicPr>
          <p:nvPr/>
        </p:nvPicPr>
        <p:blipFill>
          <a:blip r:embed="rId3">
            <a:extLst>
              <a:ext uri="{28A0092B-C50C-407E-A947-70E740481C1C}">
                <a14:useLocalDpi xmlns:a14="http://schemas.microsoft.com/office/drawing/2010/main" val="0"/>
              </a:ext>
            </a:extLst>
          </a:blip>
          <a:srcRect l="4358" t="41425" r="90625" b="53224"/>
          <a:stretch>
            <a:fillRect/>
          </a:stretch>
        </p:blipFill>
        <p:spPr bwMode="auto">
          <a:xfrm>
            <a:off x="755650" y="4726137"/>
            <a:ext cx="5746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Fuentes de </a:t>
            </a:r>
            <a:r>
              <a:rPr lang="en-US" altLang="ca-ES" sz="3500" b="1" dirty="0" err="1" smtClean="0"/>
              <a:t>polvo</a:t>
            </a:r>
            <a:endParaRPr lang="en-US" altLang="ca-ES" sz="3500" b="1" dirty="0"/>
          </a:p>
        </p:txBody>
      </p:sp>
      <p:sp>
        <p:nvSpPr>
          <p:cNvPr id="17" name="2 Rectángulo"/>
          <p:cNvSpPr/>
          <p:nvPr/>
        </p:nvSpPr>
        <p:spPr>
          <a:xfrm>
            <a:off x="281424" y="740717"/>
            <a:ext cx="6100324" cy="830997"/>
          </a:xfrm>
          <a:prstGeom prst="rect">
            <a:avLst/>
          </a:prstGeom>
        </p:spPr>
        <p:txBody>
          <a:bodyPr wrap="none">
            <a:spAutoFit/>
          </a:bodyPr>
          <a:lstStyle/>
          <a:p>
            <a:r>
              <a:rPr lang="en-US" altLang="ca-ES" sz="2400" dirty="0" err="1" smtClean="0">
                <a:latin typeface="Calibri" pitchFamily="34" charset="0"/>
                <a:ea typeface="Arial Unicode MS" pitchFamily="34" charset="-128"/>
                <a:cs typeface="Arial Unicode MS" pitchFamily="34" charset="-128"/>
              </a:rPr>
              <a:t>Distribución</a:t>
            </a:r>
            <a:r>
              <a:rPr lang="en-US" altLang="ca-ES" sz="2400" dirty="0" smtClean="0">
                <a:latin typeface="Calibri" pitchFamily="34" charset="0"/>
                <a:ea typeface="Arial Unicode MS" pitchFamily="34" charset="-128"/>
                <a:cs typeface="Arial Unicode MS" pitchFamily="34" charset="-128"/>
              </a:rPr>
              <a:t> </a:t>
            </a:r>
            <a:r>
              <a:rPr lang="en-US" altLang="ca-ES" sz="2400" dirty="0">
                <a:latin typeface="Calibri" pitchFamily="34" charset="0"/>
                <a:ea typeface="Arial Unicode MS" pitchFamily="34" charset="-128"/>
                <a:cs typeface="Arial Unicode MS" pitchFamily="34" charset="-128"/>
              </a:rPr>
              <a:t>global </a:t>
            </a:r>
            <a:r>
              <a:rPr lang="en-US" altLang="ca-ES" sz="2400" dirty="0" err="1">
                <a:latin typeface="Calibri" pitchFamily="34" charset="0"/>
                <a:ea typeface="Arial Unicode MS" pitchFamily="34" charset="-128"/>
                <a:cs typeface="Arial Unicode MS" pitchFamily="34" charset="-128"/>
              </a:rPr>
              <a:t>estimada</a:t>
            </a:r>
            <a:r>
              <a:rPr lang="en-US" altLang="ca-ES" sz="2400" dirty="0">
                <a:latin typeface="Calibri" pitchFamily="34" charset="0"/>
                <a:ea typeface="Arial Unicode MS" pitchFamily="34" charset="-128"/>
                <a:cs typeface="Arial Unicode MS" pitchFamily="34" charset="-128"/>
              </a:rPr>
              <a:t> de arena y </a:t>
            </a:r>
            <a:r>
              <a:rPr lang="en-US" altLang="ca-ES" sz="2400" dirty="0" err="1">
                <a:latin typeface="Calibri" pitchFamily="34" charset="0"/>
                <a:ea typeface="Arial Unicode MS" pitchFamily="34" charset="-128"/>
                <a:cs typeface="Arial Unicode MS" pitchFamily="34" charset="-128"/>
              </a:rPr>
              <a:t>polvo</a:t>
            </a:r>
            <a:endParaRPr lang="en-US" altLang="ca-ES" sz="2400" dirty="0">
              <a:latin typeface="Calibri" pitchFamily="34" charset="0"/>
              <a:ea typeface="Arial Unicode MS" pitchFamily="34" charset="-128"/>
              <a:cs typeface="Arial Unicode MS" pitchFamily="34" charset="-128"/>
            </a:endParaRPr>
          </a:p>
          <a:p>
            <a:endParaRPr lang="en-GB" sz="2400" dirty="0"/>
          </a:p>
        </p:txBody>
      </p:sp>
    </p:spTree>
    <p:extLst>
      <p:ext uri="{BB962C8B-B14F-4D97-AF65-F5344CB8AC3E}">
        <p14:creationId xmlns:p14="http://schemas.microsoft.com/office/powerpoint/2010/main" val="629990478"/>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Es</a:t>
            </a:r>
            <a:r>
              <a:rPr lang="en-US" dirty="0" smtClean="0"/>
              <a:t> un </a:t>
            </a:r>
            <a:r>
              <a:rPr lang="en-US" dirty="0" err="1" smtClean="0"/>
              <a:t>fenómeno</a:t>
            </a:r>
            <a:r>
              <a:rPr lang="en-US" dirty="0" smtClean="0"/>
              <a:t> natural?</a:t>
            </a:r>
            <a:endParaRPr lang="en-US" dirty="0"/>
          </a:p>
        </p:txBody>
      </p:sp>
      <p:pic>
        <p:nvPicPr>
          <p:cNvPr id="4" name="Picture 3"/>
          <p:cNvPicPr>
            <a:picLocks noChangeAspect="1"/>
          </p:cNvPicPr>
          <p:nvPr/>
        </p:nvPicPr>
        <p:blipFill>
          <a:blip r:embed="rId2"/>
          <a:stretch>
            <a:fillRect/>
          </a:stretch>
        </p:blipFill>
        <p:spPr>
          <a:xfrm>
            <a:off x="601941" y="955225"/>
            <a:ext cx="7923789" cy="5380700"/>
          </a:xfrm>
          <a:prstGeom prst="rect">
            <a:avLst/>
          </a:prstGeom>
        </p:spPr>
      </p:pic>
    </p:spTree>
    <p:extLst>
      <p:ext uri="{BB962C8B-B14F-4D97-AF65-F5344CB8AC3E}">
        <p14:creationId xmlns:p14="http://schemas.microsoft.com/office/powerpoint/2010/main" val="20022551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err="1" smtClean="0"/>
              <a:t>Es</a:t>
            </a:r>
            <a:r>
              <a:rPr lang="en-US" altLang="ca-ES" sz="3500" b="1" dirty="0" smtClean="0"/>
              <a:t> un </a:t>
            </a:r>
            <a:r>
              <a:rPr lang="en-US" altLang="ca-ES" sz="3500" b="1" dirty="0" err="1" smtClean="0"/>
              <a:t>fenómeno</a:t>
            </a:r>
            <a:r>
              <a:rPr lang="en-US" altLang="ca-ES" sz="3500" b="1" dirty="0" smtClean="0"/>
              <a:t> natural?</a:t>
            </a:r>
            <a:endParaRPr lang="en-US" altLang="ca-ES" sz="3500" b="1" dirty="0"/>
          </a:p>
        </p:txBody>
      </p:sp>
      <p:sp>
        <p:nvSpPr>
          <p:cNvPr id="8" name="Rectángulo 7"/>
          <p:cNvSpPr/>
          <p:nvPr/>
        </p:nvSpPr>
        <p:spPr>
          <a:xfrm>
            <a:off x="651023" y="955409"/>
            <a:ext cx="7977352" cy="830997"/>
          </a:xfrm>
          <a:prstGeom prst="rect">
            <a:avLst/>
          </a:prstGeom>
          <a:solidFill>
            <a:schemeClr val="bg1">
              <a:lumMod val="85000"/>
            </a:schemeClr>
          </a:solidFill>
        </p:spPr>
        <p:txBody>
          <a:bodyPr wrap="square">
            <a:spAutoFit/>
          </a:bodyPr>
          <a:lstStyle/>
          <a:p>
            <a:pPr algn="ctr"/>
            <a:r>
              <a:rPr lang="es-ES" sz="2400" dirty="0" smtClean="0">
                <a:latin typeface="+mj-lt"/>
              </a:rPr>
              <a:t>La </a:t>
            </a:r>
            <a:r>
              <a:rPr lang="es-ES" sz="2400" b="1" dirty="0" smtClean="0">
                <a:latin typeface="+mj-lt"/>
              </a:rPr>
              <a:t>emisión y </a:t>
            </a:r>
            <a:r>
              <a:rPr lang="es-ES" sz="2400" b="1" dirty="0" err="1" smtClean="0">
                <a:latin typeface="+mj-lt"/>
              </a:rPr>
              <a:t>resuspensión</a:t>
            </a:r>
            <a:r>
              <a:rPr lang="es-ES" sz="2400" b="1" dirty="0" smtClean="0">
                <a:latin typeface="+mj-lt"/>
              </a:rPr>
              <a:t> de polvo </a:t>
            </a:r>
            <a:r>
              <a:rPr lang="es-ES" sz="2400" dirty="0" smtClean="0">
                <a:latin typeface="+mj-lt"/>
              </a:rPr>
              <a:t>debida a actividades humanas son consideradas fuentes antropogénica</a:t>
            </a:r>
            <a:endParaRPr lang="es-ES" sz="2400" b="1" dirty="0">
              <a:latin typeface="+mj-l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803" y="1793806"/>
            <a:ext cx="8100466" cy="3553032"/>
          </a:xfrm>
          <a:prstGeom prst="rect">
            <a:avLst/>
          </a:prstGeom>
        </p:spPr>
      </p:pic>
      <p:grpSp>
        <p:nvGrpSpPr>
          <p:cNvPr id="5" name="Group 4"/>
          <p:cNvGrpSpPr/>
          <p:nvPr/>
        </p:nvGrpSpPr>
        <p:grpSpPr>
          <a:xfrm>
            <a:off x="4623370" y="4982173"/>
            <a:ext cx="5061856" cy="2041071"/>
            <a:chOff x="3568713" y="3592285"/>
            <a:chExt cx="8229600" cy="3537538"/>
          </a:xfrm>
        </p:grpSpPr>
        <p:pic>
          <p:nvPicPr>
            <p:cNvPr id="4" name="Imagen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83279" y="3592285"/>
              <a:ext cx="5011122" cy="2820089"/>
            </a:xfrm>
            <a:prstGeom prst="rect">
              <a:avLst/>
            </a:prstGeom>
          </p:spPr>
        </p:pic>
        <p:sp>
          <p:nvSpPr>
            <p:cNvPr id="11" name="Título 1"/>
            <p:cNvSpPr>
              <a:spLocks/>
            </p:cNvSpPr>
            <p:nvPr/>
          </p:nvSpPr>
          <p:spPr bwMode="auto">
            <a:xfrm>
              <a:off x="3568713" y="5986823"/>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762000" indent="-762000">
                <a:spcBef>
                  <a:spcPct val="0"/>
                </a:spcBef>
              </a:pPr>
              <a:r>
                <a:rPr lang="en-US" sz="1600" i="1" dirty="0">
                  <a:latin typeface="Calibri" pitchFamily="34" charset="0"/>
                  <a:ea typeface="Arial Unicode MS" pitchFamily="34" charset="-128"/>
                  <a:cs typeface="Arial Unicode MS" pitchFamily="34" charset="-128"/>
                </a:rPr>
                <a:t>Kathmandu, </a:t>
              </a:r>
              <a:r>
                <a:rPr lang="en-US" sz="1600" i="1" dirty="0" smtClean="0">
                  <a:latin typeface="Calibri" pitchFamily="34" charset="0"/>
                  <a:ea typeface="Arial Unicode MS" pitchFamily="34" charset="-128"/>
                  <a:cs typeface="Arial Unicode MS" pitchFamily="34" charset="-128"/>
                </a:rPr>
                <a:t>Nepal, March 2017</a:t>
              </a:r>
              <a:endParaRPr lang="es-ES_tradnl" sz="1600" i="1" dirty="0">
                <a:latin typeface="Calibri" pitchFamily="34" charset="0"/>
                <a:ea typeface="Arial Unicode MS" pitchFamily="34" charset="-128"/>
                <a:cs typeface="Arial Unicode MS" pitchFamily="34" charset="-128"/>
              </a:endParaRPr>
            </a:p>
          </p:txBody>
        </p:sp>
      </p:grpSp>
    </p:spTree>
    <p:extLst>
      <p:ext uri="{BB962C8B-B14F-4D97-AF65-F5344CB8AC3E}">
        <p14:creationId xmlns:p14="http://schemas.microsoft.com/office/powerpoint/2010/main" val="3676613712"/>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1800" y="1058445"/>
            <a:ext cx="3456384" cy="5178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No </a:t>
            </a:r>
            <a:r>
              <a:rPr lang="en-US" altLang="ca-ES" sz="3500" b="1" dirty="0" err="1" smtClean="0"/>
              <a:t>duden</a:t>
            </a:r>
            <a:r>
              <a:rPr lang="en-US" altLang="ca-ES" sz="3500" b="1" dirty="0" smtClean="0"/>
              <a:t> </a:t>
            </a:r>
            <a:r>
              <a:rPr lang="en-US" altLang="ca-ES" sz="3500" b="1" dirty="0" err="1" smtClean="0"/>
              <a:t>en</a:t>
            </a:r>
            <a:r>
              <a:rPr lang="en-US" altLang="ca-ES" sz="3500" b="1" dirty="0" smtClean="0"/>
              <a:t> </a:t>
            </a:r>
            <a:r>
              <a:rPr lang="en-US" altLang="ca-ES" sz="3500" b="1" dirty="0" err="1" smtClean="0"/>
              <a:t>preguntar</a:t>
            </a:r>
            <a:r>
              <a:rPr lang="en-US" altLang="ca-ES" sz="3500" b="1" dirty="0" smtClean="0"/>
              <a:t>!</a:t>
            </a:r>
            <a:endParaRPr lang="en-US" altLang="ca-ES" sz="3500" b="1" dirty="0"/>
          </a:p>
        </p:txBody>
      </p:sp>
    </p:spTree>
    <p:extLst>
      <p:ext uri="{BB962C8B-B14F-4D97-AF65-F5344CB8AC3E}">
        <p14:creationId xmlns:p14="http://schemas.microsoft.com/office/powerpoint/2010/main" val="251318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63836" y="1624414"/>
            <a:ext cx="4404446" cy="3800699"/>
          </a:xfrm>
          <a:prstGeom prst="rect">
            <a:avLst/>
          </a:prstGeom>
        </p:spPr>
      </p:pic>
      <p:pic>
        <p:nvPicPr>
          <p:cNvPr id="3" name="Picture 2"/>
          <p:cNvPicPr>
            <a:picLocks noChangeAspect="1"/>
          </p:cNvPicPr>
          <p:nvPr/>
        </p:nvPicPr>
        <p:blipFill>
          <a:blip r:embed="rId3"/>
          <a:stretch>
            <a:fillRect/>
          </a:stretch>
        </p:blipFill>
        <p:spPr>
          <a:xfrm>
            <a:off x="147639" y="1543393"/>
            <a:ext cx="4590686" cy="3962743"/>
          </a:xfrm>
          <a:prstGeom prst="rect">
            <a:avLst/>
          </a:prstGeom>
        </p:spPr>
      </p:pic>
      <p:sp>
        <p:nvSpPr>
          <p:cNvPr id="7" name="TextBox 6"/>
          <p:cNvSpPr txBox="1"/>
          <p:nvPr/>
        </p:nvSpPr>
        <p:spPr>
          <a:xfrm>
            <a:off x="5250424" y="6420464"/>
            <a:ext cx="3746091" cy="307777"/>
          </a:xfrm>
          <a:prstGeom prst="rect">
            <a:avLst/>
          </a:prstGeom>
          <a:noFill/>
        </p:spPr>
        <p:txBody>
          <a:bodyPr wrap="square" rtlCol="0">
            <a:spAutoFit/>
          </a:bodyPr>
          <a:lstStyle/>
          <a:p>
            <a:pPr algn="r"/>
            <a:r>
              <a:rPr lang="en-GB" sz="1400" i="1" dirty="0" smtClean="0"/>
              <a:t>(</a:t>
            </a:r>
            <a:r>
              <a:rPr lang="en-GB" sz="1400" i="1" dirty="0" err="1" smtClean="0"/>
              <a:t>Ginoux</a:t>
            </a:r>
            <a:r>
              <a:rPr lang="en-GB" sz="1400" i="1" dirty="0" smtClean="0"/>
              <a:t> et al., </a:t>
            </a:r>
            <a:r>
              <a:rPr lang="en-GB" sz="1400" i="1" dirty="0" err="1" smtClean="0"/>
              <a:t>RoG</a:t>
            </a:r>
            <a:r>
              <a:rPr lang="en-GB" sz="1400" i="1" dirty="0" smtClean="0"/>
              <a:t>, 2012)</a:t>
            </a:r>
          </a:p>
        </p:txBody>
      </p:sp>
      <p:sp>
        <p:nvSpPr>
          <p:cNvPr id="8" name="Title 1"/>
          <p:cNvSpPr>
            <a:spLocks noGrp="1"/>
          </p:cNvSpPr>
          <p:nvPr>
            <p:ph type="title"/>
          </p:nvPr>
        </p:nvSpPr>
        <p:spPr>
          <a:xfrm>
            <a:off x="410401" y="380606"/>
            <a:ext cx="8229598" cy="745215"/>
          </a:xfrm>
        </p:spPr>
        <p:txBody>
          <a:bodyPr/>
          <a:lstStyle/>
          <a:p>
            <a:r>
              <a:rPr lang="en-US" dirty="0" smtClean="0"/>
              <a:t>Fuentes de </a:t>
            </a:r>
            <a:r>
              <a:rPr lang="en-US" dirty="0" err="1" smtClean="0"/>
              <a:t>polvo</a:t>
            </a:r>
            <a:r>
              <a:rPr lang="en-US" dirty="0" smtClean="0"/>
              <a:t> natural y </a:t>
            </a:r>
            <a:r>
              <a:rPr lang="en-US" dirty="0" err="1" smtClean="0"/>
              <a:t>antropogénicas</a:t>
            </a:r>
            <a:endParaRPr lang="en-US" dirty="0"/>
          </a:p>
        </p:txBody>
      </p:sp>
    </p:spTree>
    <p:extLst>
      <p:ext uri="{BB962C8B-B14F-4D97-AF65-F5344CB8AC3E}">
        <p14:creationId xmlns:p14="http://schemas.microsoft.com/office/powerpoint/2010/main" val="38538311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Fuentes de </a:t>
            </a:r>
            <a:r>
              <a:rPr lang="en-US" dirty="0" err="1"/>
              <a:t>polvo</a:t>
            </a:r>
            <a:r>
              <a:rPr lang="en-US" dirty="0"/>
              <a:t> natural y </a:t>
            </a:r>
            <a:r>
              <a:rPr lang="en-US" dirty="0" err="1" smtClean="0"/>
              <a:t>antropogénicas</a:t>
            </a:r>
            <a:r>
              <a:rPr lang="en-US" dirty="0" smtClean="0"/>
              <a:t>: </a:t>
            </a:r>
            <a:r>
              <a:rPr lang="en-US" dirty="0" err="1" smtClean="0"/>
              <a:t>Cuantificación</a:t>
            </a:r>
            <a:r>
              <a:rPr lang="en-US" dirty="0" smtClean="0"/>
              <a:t> </a:t>
            </a:r>
            <a:endParaRPr lang="en-US" dirty="0"/>
          </a:p>
        </p:txBody>
      </p:sp>
      <p:pic>
        <p:nvPicPr>
          <p:cNvPr id="5" name="Picture 4" descr="../../Desktop/GOCART1_PERCENT.png"/>
          <p:cNvPicPr/>
          <p:nvPr/>
        </p:nvPicPr>
        <p:blipFill>
          <a:blip r:embed="rId2">
            <a:extLst>
              <a:ext uri="{28A0092B-C50C-407E-A947-70E740481C1C}">
                <a14:useLocalDpi xmlns:a14="http://schemas.microsoft.com/office/drawing/2010/main" val="0"/>
              </a:ext>
            </a:extLst>
          </a:blip>
          <a:srcRect/>
          <a:stretch>
            <a:fillRect/>
          </a:stretch>
        </p:blipFill>
        <p:spPr bwMode="auto">
          <a:xfrm>
            <a:off x="4563836" y="1670800"/>
            <a:ext cx="4367512" cy="3707042"/>
          </a:xfrm>
          <a:prstGeom prst="rect">
            <a:avLst/>
          </a:prstGeom>
          <a:noFill/>
          <a:ln>
            <a:noFill/>
          </a:ln>
        </p:spPr>
      </p:pic>
      <p:pic>
        <p:nvPicPr>
          <p:cNvPr id="6" name="Picture 5" descr="../../Desktop/GOCART2_SFC_MAP.png"/>
          <p:cNvPicPr/>
          <p:nvPr/>
        </p:nvPicPr>
        <p:blipFill>
          <a:blip r:embed="rId3">
            <a:extLst>
              <a:ext uri="{28A0092B-C50C-407E-A947-70E740481C1C}">
                <a14:useLocalDpi xmlns:a14="http://schemas.microsoft.com/office/drawing/2010/main" val="0"/>
              </a:ext>
            </a:extLst>
          </a:blip>
          <a:srcRect/>
          <a:stretch>
            <a:fillRect/>
          </a:stretch>
        </p:blipFill>
        <p:spPr bwMode="auto">
          <a:xfrm>
            <a:off x="0" y="1573618"/>
            <a:ext cx="4563836" cy="3901407"/>
          </a:xfrm>
          <a:prstGeom prst="rect">
            <a:avLst/>
          </a:prstGeom>
          <a:noFill/>
          <a:ln>
            <a:noFill/>
          </a:ln>
        </p:spPr>
      </p:pic>
      <p:sp>
        <p:nvSpPr>
          <p:cNvPr id="7" name="TextBox 6"/>
          <p:cNvSpPr txBox="1"/>
          <p:nvPr/>
        </p:nvSpPr>
        <p:spPr>
          <a:xfrm>
            <a:off x="5554590" y="6267225"/>
            <a:ext cx="3376758" cy="369332"/>
          </a:xfrm>
          <a:prstGeom prst="rect">
            <a:avLst/>
          </a:prstGeom>
          <a:noFill/>
        </p:spPr>
        <p:txBody>
          <a:bodyPr wrap="none" rtlCol="0">
            <a:spAutoFit/>
          </a:bodyPr>
          <a:lstStyle/>
          <a:p>
            <a:r>
              <a:rPr lang="en-US" i="1" dirty="0" smtClean="0"/>
              <a:t>Perez </a:t>
            </a:r>
            <a:r>
              <a:rPr lang="en-US" i="1" dirty="0" err="1" smtClean="0"/>
              <a:t>García</a:t>
            </a:r>
            <a:r>
              <a:rPr lang="en-US" i="1" dirty="0" smtClean="0"/>
              <a:t>-Pando et al., in prep</a:t>
            </a:r>
            <a:endParaRPr lang="en-US" i="1" dirty="0"/>
          </a:p>
        </p:txBody>
      </p:sp>
    </p:spTree>
    <p:extLst>
      <p:ext uri="{BB962C8B-B14F-4D97-AF65-F5344CB8AC3E}">
        <p14:creationId xmlns:p14="http://schemas.microsoft.com/office/powerpoint/2010/main" val="750171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err="1" smtClean="0"/>
              <a:t>Mecanismos</a:t>
            </a:r>
            <a:r>
              <a:rPr lang="en-US" altLang="ca-ES" sz="3500" b="1" dirty="0" smtClean="0"/>
              <a:t> de </a:t>
            </a:r>
            <a:r>
              <a:rPr lang="en-US" altLang="ca-ES" sz="3500" b="1" dirty="0" err="1" smtClean="0"/>
              <a:t>emisión</a:t>
            </a:r>
            <a:endParaRPr lang="en-US" altLang="ca-ES" sz="3500" b="1" dirty="0"/>
          </a:p>
          <a:p>
            <a:pPr algn="ctr"/>
            <a:endParaRPr lang="en-US" altLang="ca-ES" sz="3500" b="1" dirty="0"/>
          </a:p>
        </p:txBody>
      </p:sp>
      <p:sp>
        <p:nvSpPr>
          <p:cNvPr id="3" name="CuadroTexto 4"/>
          <p:cNvSpPr txBox="1">
            <a:spLocks noChangeArrowheads="1"/>
          </p:cNvSpPr>
          <p:nvPr/>
        </p:nvSpPr>
        <p:spPr bwMode="auto">
          <a:xfrm>
            <a:off x="5795963" y="2349500"/>
            <a:ext cx="3089307"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eaLnBrk="0" hangingPunct="0">
              <a:defRPr sz="1200" i="1">
                <a:solidFill>
                  <a:schemeClr val="tx1"/>
                </a:solidFill>
                <a:latin typeface="Arial Narrow" pitchFamily="34" charset="0"/>
              </a:defRPr>
            </a:lvl1pPr>
            <a:lvl2pPr marL="742950" indent="-285750" defTabSz="457200" eaLnBrk="0" hangingPunct="0">
              <a:defRPr sz="1200" i="1">
                <a:solidFill>
                  <a:schemeClr val="tx1"/>
                </a:solidFill>
                <a:latin typeface="Arial Narrow" pitchFamily="34" charset="0"/>
              </a:defRPr>
            </a:lvl2pPr>
            <a:lvl3pPr marL="1143000" indent="-228600" defTabSz="457200" eaLnBrk="0" hangingPunct="0">
              <a:defRPr sz="1200" i="1">
                <a:solidFill>
                  <a:schemeClr val="tx1"/>
                </a:solidFill>
                <a:latin typeface="Arial Narrow" pitchFamily="34" charset="0"/>
              </a:defRPr>
            </a:lvl3pPr>
            <a:lvl4pPr marL="1600200" indent="-228600" defTabSz="457200" eaLnBrk="0" hangingPunct="0">
              <a:defRPr sz="1200" i="1">
                <a:solidFill>
                  <a:schemeClr val="tx1"/>
                </a:solidFill>
                <a:latin typeface="Arial Narrow" pitchFamily="34" charset="0"/>
              </a:defRPr>
            </a:lvl4pPr>
            <a:lvl5pPr marL="2057400" indent="-228600" defTabSz="457200" eaLnBrk="0" hangingPunct="0">
              <a:defRPr sz="1200" i="1">
                <a:solidFill>
                  <a:schemeClr val="tx1"/>
                </a:solidFill>
                <a:latin typeface="Arial Narrow" pitchFamily="34" charset="0"/>
              </a:defRPr>
            </a:lvl5pPr>
            <a:lvl6pPr marL="2514600" indent="-228600" algn="r" defTabSz="457200" eaLnBrk="0" fontAlgn="base" hangingPunct="0">
              <a:spcBef>
                <a:spcPct val="50000"/>
              </a:spcBef>
              <a:spcAft>
                <a:spcPct val="0"/>
              </a:spcAft>
              <a:defRPr sz="1200" i="1">
                <a:solidFill>
                  <a:schemeClr val="tx1"/>
                </a:solidFill>
                <a:latin typeface="Arial Narrow" pitchFamily="34" charset="0"/>
              </a:defRPr>
            </a:lvl6pPr>
            <a:lvl7pPr marL="2971800" indent="-228600" algn="r" defTabSz="457200" eaLnBrk="0" fontAlgn="base" hangingPunct="0">
              <a:spcBef>
                <a:spcPct val="50000"/>
              </a:spcBef>
              <a:spcAft>
                <a:spcPct val="0"/>
              </a:spcAft>
              <a:defRPr sz="1200" i="1">
                <a:solidFill>
                  <a:schemeClr val="tx1"/>
                </a:solidFill>
                <a:latin typeface="Arial Narrow" pitchFamily="34" charset="0"/>
              </a:defRPr>
            </a:lvl7pPr>
            <a:lvl8pPr marL="3429000" indent="-228600" algn="r" defTabSz="457200" eaLnBrk="0" fontAlgn="base" hangingPunct="0">
              <a:spcBef>
                <a:spcPct val="50000"/>
              </a:spcBef>
              <a:spcAft>
                <a:spcPct val="0"/>
              </a:spcAft>
              <a:defRPr sz="1200" i="1">
                <a:solidFill>
                  <a:schemeClr val="tx1"/>
                </a:solidFill>
                <a:latin typeface="Arial Narrow" pitchFamily="34" charset="0"/>
              </a:defRPr>
            </a:lvl8pPr>
            <a:lvl9pPr marL="3886200" indent="-228600" algn="r" defTabSz="457200" eaLnBrk="0" fontAlgn="base" hangingPunct="0">
              <a:spcBef>
                <a:spcPct val="50000"/>
              </a:spcBef>
              <a:spcAft>
                <a:spcPct val="0"/>
              </a:spcAft>
              <a:defRPr sz="1200" i="1">
                <a:solidFill>
                  <a:schemeClr val="tx1"/>
                </a:solidFill>
                <a:latin typeface="Arial Narrow" pitchFamily="34" charset="0"/>
              </a:defRPr>
            </a:lvl9pPr>
          </a:lstStyle>
          <a:p>
            <a:pPr algn="l" eaLnBrk="1" hangingPunct="1">
              <a:spcBef>
                <a:spcPct val="0"/>
              </a:spcBef>
            </a:pPr>
            <a:endParaRPr lang="es-ES_tradnl" sz="1600" dirty="0">
              <a:latin typeface="Calibri" pitchFamily="34" charset="0"/>
              <a:ea typeface="ＭＳ Ｐゴシック" pitchFamily="-106" charset="-128"/>
            </a:endParaRPr>
          </a:p>
          <a:p>
            <a:pPr algn="l" eaLnBrk="1" hangingPunct="1">
              <a:spcBef>
                <a:spcPct val="0"/>
              </a:spcBef>
              <a:buFontTx/>
              <a:buChar char="-"/>
            </a:pPr>
            <a:r>
              <a:rPr lang="es-ES_tradnl" sz="1600" dirty="0">
                <a:latin typeface="Calibri" pitchFamily="34" charset="0"/>
                <a:ea typeface="ＭＳ Ｐゴシック" pitchFamily="-106" charset="-128"/>
              </a:rPr>
              <a:t> </a:t>
            </a:r>
            <a:r>
              <a:rPr lang="es-ES_tradnl" sz="1600" dirty="0" err="1">
                <a:latin typeface="Calibri" pitchFamily="34" charset="0"/>
                <a:ea typeface="ＭＳ Ｐゴシック" pitchFamily="-106" charset="-128"/>
              </a:rPr>
              <a:t>Creep</a:t>
            </a:r>
            <a:r>
              <a:rPr lang="es-ES_tradnl" sz="1600" dirty="0">
                <a:latin typeface="Calibri" pitchFamily="34" charset="0"/>
                <a:ea typeface="ＭＳ Ｐゴシック" pitchFamily="-106" charset="-128"/>
              </a:rPr>
              <a:t> </a:t>
            </a:r>
            <a:r>
              <a:rPr lang="es-ES_tradnl" sz="1600" dirty="0" err="1">
                <a:latin typeface="Calibri" pitchFamily="34" charset="0"/>
                <a:ea typeface="ＭＳ Ｐゴシック" pitchFamily="-106" charset="-128"/>
              </a:rPr>
              <a:t>or</a:t>
            </a:r>
            <a:r>
              <a:rPr lang="es-ES_tradnl" sz="1600" dirty="0">
                <a:latin typeface="Calibri" pitchFamily="34" charset="0"/>
                <a:ea typeface="ＭＳ Ｐゴシック" pitchFamily="-106" charset="-128"/>
              </a:rPr>
              <a:t> </a:t>
            </a:r>
            <a:r>
              <a:rPr lang="es-ES_tradnl" sz="1600" b="1" dirty="0" err="1">
                <a:latin typeface="Calibri" pitchFamily="34" charset="0"/>
                <a:ea typeface="ＭＳ Ｐゴシック" pitchFamily="-106" charset="-128"/>
              </a:rPr>
              <a:t>rolling</a:t>
            </a:r>
            <a:r>
              <a:rPr lang="es-ES_tradnl" sz="1600" dirty="0">
                <a:latin typeface="Calibri" pitchFamily="34" charset="0"/>
                <a:ea typeface="ＭＳ Ｐゴシック" pitchFamily="-106" charset="-128"/>
              </a:rPr>
              <a:t> </a:t>
            </a:r>
            <a:r>
              <a:rPr lang="es-ES_tradnl" sz="1600" dirty="0" err="1">
                <a:latin typeface="Calibri" pitchFamily="34" charset="0"/>
                <a:ea typeface="ＭＳ Ｐゴシック" pitchFamily="-106" charset="-128"/>
              </a:rPr>
              <a:t>motion</a:t>
            </a:r>
            <a:r>
              <a:rPr lang="es-ES_tradnl" sz="1600" dirty="0">
                <a:latin typeface="Calibri" pitchFamily="34" charset="0"/>
                <a:ea typeface="ＭＳ Ｐゴシック" pitchFamily="-106" charset="-128"/>
              </a:rPr>
              <a:t> of </a:t>
            </a:r>
            <a:r>
              <a:rPr lang="es-ES_tradnl" sz="1600" dirty="0" err="1">
                <a:latin typeface="Calibri" pitchFamily="34" charset="0"/>
                <a:ea typeface="ＭＳ Ｐゴシック" pitchFamily="-106" charset="-128"/>
              </a:rPr>
              <a:t>the</a:t>
            </a:r>
            <a:r>
              <a:rPr lang="es-ES_tradnl" sz="1600" dirty="0">
                <a:latin typeface="Calibri" pitchFamily="34" charset="0"/>
                <a:ea typeface="ＭＳ Ｐゴシック" pitchFamily="-106" charset="-128"/>
              </a:rPr>
              <a:t> </a:t>
            </a:r>
          </a:p>
          <a:p>
            <a:pPr algn="l" eaLnBrk="1" hangingPunct="1">
              <a:spcBef>
                <a:spcPct val="0"/>
              </a:spcBef>
            </a:pPr>
            <a:r>
              <a:rPr lang="es-ES_tradnl" sz="1600" dirty="0" err="1">
                <a:latin typeface="Calibri" pitchFamily="34" charset="0"/>
                <a:ea typeface="ＭＳ Ｐゴシック" pitchFamily="-106" charset="-128"/>
              </a:rPr>
              <a:t>largest</a:t>
            </a:r>
            <a:r>
              <a:rPr lang="es-ES_tradnl" sz="1600" dirty="0">
                <a:latin typeface="Calibri" pitchFamily="34" charset="0"/>
                <a:ea typeface="ＭＳ Ｐゴシック" pitchFamily="-106" charset="-128"/>
              </a:rPr>
              <a:t> </a:t>
            </a:r>
            <a:r>
              <a:rPr lang="es-ES_tradnl" sz="1600" dirty="0" err="1">
                <a:latin typeface="Calibri" pitchFamily="34" charset="0"/>
                <a:ea typeface="ＭＳ Ｐゴシック" pitchFamily="-106" charset="-128"/>
              </a:rPr>
              <a:t>particles</a:t>
            </a:r>
            <a:r>
              <a:rPr lang="es-ES_tradnl" sz="1600" dirty="0">
                <a:latin typeface="Calibri" pitchFamily="34" charset="0"/>
                <a:ea typeface="ＭＳ Ｐゴシック" pitchFamily="-106" charset="-128"/>
              </a:rPr>
              <a:t> (&gt; 500 </a:t>
            </a:r>
            <a:r>
              <a:rPr lang="es-ES_tradnl" sz="1600" dirty="0" err="1">
                <a:latin typeface="Calibri" pitchFamily="34" charset="0"/>
                <a:ea typeface="ＭＳ Ｐゴシック" pitchFamily="-106" charset="-128"/>
              </a:rPr>
              <a:t>um</a:t>
            </a:r>
            <a:r>
              <a:rPr lang="es-ES_tradnl" sz="1600" dirty="0">
                <a:latin typeface="Calibri" pitchFamily="34" charset="0"/>
                <a:ea typeface="ＭＳ Ｐゴシック" pitchFamily="-106" charset="-128"/>
              </a:rPr>
              <a:t>)</a:t>
            </a:r>
          </a:p>
          <a:p>
            <a:pPr algn="l" eaLnBrk="1" hangingPunct="1">
              <a:spcBef>
                <a:spcPct val="0"/>
              </a:spcBef>
            </a:pPr>
            <a:endParaRPr lang="es-ES_tradnl" sz="1600" dirty="0">
              <a:latin typeface="Calibri" pitchFamily="34" charset="0"/>
              <a:ea typeface="ＭＳ Ｐゴシック" pitchFamily="-106" charset="-128"/>
            </a:endParaRPr>
          </a:p>
          <a:p>
            <a:pPr algn="l" eaLnBrk="1" hangingPunct="1">
              <a:spcBef>
                <a:spcPct val="0"/>
              </a:spcBef>
              <a:buFontTx/>
              <a:buChar char="-"/>
            </a:pPr>
            <a:r>
              <a:rPr lang="es-ES_tradnl" sz="1600" dirty="0">
                <a:latin typeface="Calibri" pitchFamily="34" charset="0"/>
                <a:ea typeface="ＭＳ Ｐゴシック" pitchFamily="-106" charset="-128"/>
              </a:rPr>
              <a:t> </a:t>
            </a:r>
            <a:r>
              <a:rPr lang="es-ES_tradnl" sz="1600" b="1" dirty="0" err="1">
                <a:latin typeface="Calibri" pitchFamily="34" charset="0"/>
                <a:ea typeface="ＭＳ Ｐゴシック" pitchFamily="-106" charset="-128"/>
              </a:rPr>
              <a:t>Saltation</a:t>
            </a:r>
            <a:r>
              <a:rPr lang="es-ES_tradnl" sz="1600" dirty="0">
                <a:latin typeface="Calibri" pitchFamily="34" charset="0"/>
                <a:ea typeface="ＭＳ Ｐゴシック" pitchFamily="-106" charset="-128"/>
              </a:rPr>
              <a:t> </a:t>
            </a:r>
            <a:r>
              <a:rPr lang="es-ES_tradnl" sz="1600" dirty="0" err="1">
                <a:latin typeface="Calibri" pitchFamily="34" charset="0"/>
                <a:ea typeface="ＭＳ Ｐゴシック" pitchFamily="-106" charset="-128"/>
              </a:rPr>
              <a:t>or</a:t>
            </a:r>
            <a:r>
              <a:rPr lang="es-ES_tradnl" sz="1600" dirty="0">
                <a:latin typeface="Calibri" pitchFamily="34" charset="0"/>
                <a:ea typeface="ＭＳ Ｐゴシック" pitchFamily="-106" charset="-128"/>
              </a:rPr>
              <a:t> horizontal </a:t>
            </a:r>
            <a:r>
              <a:rPr lang="es-ES_tradnl" sz="1600" dirty="0" err="1">
                <a:latin typeface="Calibri" pitchFamily="34" charset="0"/>
                <a:ea typeface="ＭＳ Ｐゴシック" pitchFamily="-106" charset="-128"/>
              </a:rPr>
              <a:t>motion</a:t>
            </a:r>
            <a:r>
              <a:rPr lang="es-ES_tradnl" sz="1600" dirty="0">
                <a:latin typeface="Calibri" pitchFamily="34" charset="0"/>
                <a:ea typeface="ＭＳ Ｐゴシック" pitchFamily="-106" charset="-128"/>
              </a:rPr>
              <a:t> of</a:t>
            </a:r>
          </a:p>
          <a:p>
            <a:pPr algn="l" eaLnBrk="1" hangingPunct="1">
              <a:spcBef>
                <a:spcPct val="0"/>
              </a:spcBef>
            </a:pPr>
            <a:r>
              <a:rPr lang="es-ES_tradnl" sz="1600" dirty="0" err="1">
                <a:latin typeface="Calibri" pitchFamily="34" charset="0"/>
                <a:ea typeface="ＭＳ Ｐゴシック" pitchFamily="-106" charset="-128"/>
              </a:rPr>
              <a:t>large</a:t>
            </a:r>
            <a:r>
              <a:rPr lang="es-ES_tradnl" sz="1600" dirty="0">
                <a:latin typeface="Calibri" pitchFamily="34" charset="0"/>
                <a:ea typeface="ＭＳ Ｐゴシック" pitchFamily="-106" charset="-128"/>
              </a:rPr>
              <a:t> </a:t>
            </a:r>
            <a:r>
              <a:rPr lang="es-ES_tradnl" sz="1600" dirty="0" err="1">
                <a:latin typeface="Calibri" pitchFamily="34" charset="0"/>
                <a:ea typeface="ＭＳ Ｐゴシック" pitchFamily="-106" charset="-128"/>
              </a:rPr>
              <a:t>soil</a:t>
            </a:r>
            <a:r>
              <a:rPr lang="es-ES_tradnl" sz="1600" dirty="0">
                <a:latin typeface="Calibri" pitchFamily="34" charset="0"/>
                <a:ea typeface="ＭＳ Ｐゴシック" pitchFamily="-106" charset="-128"/>
              </a:rPr>
              <a:t> </a:t>
            </a:r>
            <a:r>
              <a:rPr lang="es-ES_tradnl" sz="1600" dirty="0" err="1">
                <a:latin typeface="Calibri" pitchFamily="34" charset="0"/>
                <a:ea typeface="ＭＳ Ｐゴシック" pitchFamily="-106" charset="-128"/>
              </a:rPr>
              <a:t>grains</a:t>
            </a:r>
            <a:r>
              <a:rPr lang="es-ES_tradnl" sz="1600" dirty="0">
                <a:latin typeface="Calibri" pitchFamily="34" charset="0"/>
                <a:ea typeface="ＭＳ Ｐゴシック" pitchFamily="-106" charset="-128"/>
              </a:rPr>
              <a:t> (</a:t>
            </a:r>
            <a:r>
              <a:rPr lang="es-ES_tradnl" sz="1600" dirty="0" err="1">
                <a:latin typeface="Calibri" pitchFamily="34" charset="0"/>
                <a:ea typeface="ＭＳ Ｐゴシック" pitchFamily="-106" charset="-128"/>
              </a:rPr>
              <a:t>sand</a:t>
            </a:r>
            <a:r>
              <a:rPr lang="es-ES_tradnl" sz="1600" dirty="0">
                <a:latin typeface="Calibri" pitchFamily="34" charset="0"/>
                <a:ea typeface="ＭＳ Ｐゴシック" pitchFamily="-106" charset="-128"/>
              </a:rPr>
              <a:t>) (50-500um)</a:t>
            </a:r>
          </a:p>
          <a:p>
            <a:pPr algn="l" eaLnBrk="1" hangingPunct="1">
              <a:spcBef>
                <a:spcPct val="0"/>
              </a:spcBef>
            </a:pPr>
            <a:endParaRPr lang="es-ES_tradnl" sz="1600" dirty="0">
              <a:latin typeface="Calibri" pitchFamily="34" charset="0"/>
              <a:ea typeface="ＭＳ Ｐゴシック" pitchFamily="-106" charset="-128"/>
            </a:endParaRPr>
          </a:p>
          <a:p>
            <a:pPr algn="l" eaLnBrk="1" hangingPunct="1">
              <a:spcBef>
                <a:spcPct val="0"/>
              </a:spcBef>
            </a:pPr>
            <a:r>
              <a:rPr lang="es-ES_tradnl" sz="1600" dirty="0">
                <a:latin typeface="Calibri" pitchFamily="34" charset="0"/>
                <a:ea typeface="ＭＳ Ｐゴシック" pitchFamily="-106" charset="-128"/>
              </a:rPr>
              <a:t>- </a:t>
            </a:r>
            <a:r>
              <a:rPr lang="es-ES_tradnl" sz="1600" b="1" dirty="0" err="1">
                <a:latin typeface="Calibri" pitchFamily="34" charset="0"/>
                <a:ea typeface="ＭＳ Ｐゴシック" pitchFamily="-106" charset="-128"/>
              </a:rPr>
              <a:t>Suspension</a:t>
            </a:r>
            <a:r>
              <a:rPr lang="es-ES_tradnl" sz="1600" dirty="0">
                <a:latin typeface="Calibri" pitchFamily="34" charset="0"/>
                <a:ea typeface="ＭＳ Ｐゴシック" pitchFamily="-106" charset="-128"/>
              </a:rPr>
              <a:t> of </a:t>
            </a:r>
            <a:r>
              <a:rPr lang="es-ES_tradnl" sz="1600" dirty="0" err="1">
                <a:latin typeface="Calibri" pitchFamily="34" charset="0"/>
                <a:ea typeface="ＭＳ Ｐゴシック" pitchFamily="-106" charset="-128"/>
              </a:rPr>
              <a:t>dust</a:t>
            </a:r>
            <a:r>
              <a:rPr lang="es-ES_tradnl" sz="1600" dirty="0">
                <a:latin typeface="Calibri" pitchFamily="34" charset="0"/>
                <a:ea typeface="ＭＳ Ｐゴシック" pitchFamily="-106" charset="-128"/>
              </a:rPr>
              <a:t> </a:t>
            </a:r>
          </a:p>
          <a:p>
            <a:pPr algn="l" eaLnBrk="1" hangingPunct="1">
              <a:spcBef>
                <a:spcPct val="0"/>
              </a:spcBef>
            </a:pPr>
            <a:r>
              <a:rPr lang="es-ES_tradnl" sz="1600" dirty="0">
                <a:latin typeface="Calibri" pitchFamily="34" charset="0"/>
                <a:ea typeface="ＭＳ Ｐゴシック" pitchFamily="-106" charset="-128"/>
              </a:rPr>
              <a:t>(</a:t>
            </a:r>
            <a:r>
              <a:rPr lang="es-ES_tradnl" sz="1600" dirty="0" err="1">
                <a:latin typeface="Calibri" pitchFamily="34" charset="0"/>
                <a:ea typeface="ＭＳ Ｐゴシック" pitchFamily="-106" charset="-128"/>
              </a:rPr>
              <a:t>after</a:t>
            </a:r>
            <a:r>
              <a:rPr lang="es-ES_tradnl" sz="1600" dirty="0">
                <a:latin typeface="Calibri" pitchFamily="34" charset="0"/>
                <a:ea typeface="ＭＳ Ｐゴシック" pitchFamily="-106" charset="-128"/>
              </a:rPr>
              <a:t> </a:t>
            </a:r>
            <a:r>
              <a:rPr lang="es-ES_tradnl" sz="1600" dirty="0" err="1">
                <a:latin typeface="Calibri" pitchFamily="34" charset="0"/>
                <a:ea typeface="ＭＳ Ｐゴシック" pitchFamily="-106" charset="-128"/>
              </a:rPr>
              <a:t>sandblasting</a:t>
            </a:r>
            <a:r>
              <a:rPr lang="es-ES_tradnl" sz="1600" dirty="0">
                <a:latin typeface="Calibri" pitchFamily="34" charset="0"/>
                <a:ea typeface="ＭＳ Ｐゴシック" pitchFamily="-106" charset="-128"/>
              </a:rPr>
              <a:t> </a:t>
            </a:r>
          </a:p>
          <a:p>
            <a:pPr algn="l" eaLnBrk="1" hangingPunct="1">
              <a:spcBef>
                <a:spcPct val="0"/>
              </a:spcBef>
            </a:pPr>
            <a:r>
              <a:rPr lang="es-ES_tradnl" sz="1600" dirty="0" err="1">
                <a:latin typeface="Calibri" pitchFamily="34" charset="0"/>
                <a:ea typeface="ＭＳ Ｐゴシック" pitchFamily="-106" charset="-128"/>
              </a:rPr>
              <a:t>or</a:t>
            </a:r>
            <a:r>
              <a:rPr lang="es-ES_tradnl" sz="1600" dirty="0">
                <a:latin typeface="Calibri" pitchFamily="34" charset="0"/>
                <a:ea typeface="ＭＳ Ｐゴシック" pitchFamily="-106" charset="-128"/>
              </a:rPr>
              <a:t> </a:t>
            </a:r>
            <a:r>
              <a:rPr lang="es-ES_tradnl" sz="1600" dirty="0" err="1">
                <a:latin typeface="Calibri" pitchFamily="34" charset="0"/>
                <a:ea typeface="ＭＳ Ｐゴシック" pitchFamily="-106" charset="-128"/>
              </a:rPr>
              <a:t>saltation</a:t>
            </a:r>
            <a:r>
              <a:rPr lang="es-ES_tradnl" sz="1600" dirty="0">
                <a:latin typeface="Calibri" pitchFamily="34" charset="0"/>
                <a:ea typeface="ＭＳ Ｐゴシック" pitchFamily="-106" charset="-128"/>
              </a:rPr>
              <a:t> </a:t>
            </a:r>
            <a:r>
              <a:rPr lang="es-ES_tradnl" sz="1600" dirty="0" err="1">
                <a:latin typeface="Calibri" pitchFamily="34" charset="0"/>
                <a:ea typeface="ＭＳ Ｐゴシック" pitchFamily="-106" charset="-128"/>
              </a:rPr>
              <a:t>bombardment</a:t>
            </a:r>
            <a:r>
              <a:rPr lang="es-ES_tradnl" sz="1600" dirty="0">
                <a:latin typeface="Calibri" pitchFamily="34" charset="0"/>
                <a:ea typeface="ＭＳ Ｐゴシック" pitchFamily="-106" charset="-128"/>
              </a:rPr>
              <a:t>)</a:t>
            </a:r>
          </a:p>
          <a:p>
            <a:pPr algn="l" eaLnBrk="1" hangingPunct="1">
              <a:spcBef>
                <a:spcPct val="0"/>
              </a:spcBef>
            </a:pPr>
            <a:r>
              <a:rPr lang="es-ES_tradnl" sz="1600" dirty="0">
                <a:latin typeface="Calibri" pitchFamily="34" charset="0"/>
                <a:ea typeface="ＭＳ Ｐゴシック" pitchFamily="-106" charset="-128"/>
              </a:rPr>
              <a:t>(0.1-50 </a:t>
            </a:r>
            <a:r>
              <a:rPr lang="es-ES_tradnl" sz="1600" dirty="0" err="1">
                <a:latin typeface="Calibri" pitchFamily="34" charset="0"/>
                <a:ea typeface="ＭＳ Ｐゴシック" pitchFamily="-106" charset="-128"/>
              </a:rPr>
              <a:t>um</a:t>
            </a:r>
            <a:r>
              <a:rPr lang="es-ES_tradnl" sz="1600" dirty="0">
                <a:latin typeface="Calibri" pitchFamily="34" charset="0"/>
                <a:ea typeface="ＭＳ Ｐゴシック" pitchFamily="-106" charset="-128"/>
              </a:rPr>
              <a:t>)</a:t>
            </a:r>
          </a:p>
        </p:txBody>
      </p:sp>
      <p:sp>
        <p:nvSpPr>
          <p:cNvPr id="4" name="CuadroTexto 5"/>
          <p:cNvSpPr txBox="1">
            <a:spLocks noChangeArrowheads="1"/>
          </p:cNvSpPr>
          <p:nvPr/>
        </p:nvSpPr>
        <p:spPr bwMode="auto">
          <a:xfrm>
            <a:off x="107950" y="5876925"/>
            <a:ext cx="87249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eaLnBrk="0" hangingPunct="0">
              <a:defRPr sz="1200" i="1">
                <a:solidFill>
                  <a:schemeClr val="tx1"/>
                </a:solidFill>
                <a:latin typeface="Arial Narrow" pitchFamily="34" charset="0"/>
              </a:defRPr>
            </a:lvl1pPr>
            <a:lvl2pPr marL="742950" indent="-285750" defTabSz="457200" eaLnBrk="0" hangingPunct="0">
              <a:defRPr sz="1200" i="1">
                <a:solidFill>
                  <a:schemeClr val="tx1"/>
                </a:solidFill>
                <a:latin typeface="Arial Narrow" pitchFamily="34" charset="0"/>
              </a:defRPr>
            </a:lvl2pPr>
            <a:lvl3pPr marL="1143000" indent="-228600" defTabSz="457200" eaLnBrk="0" hangingPunct="0">
              <a:defRPr sz="1200" i="1">
                <a:solidFill>
                  <a:schemeClr val="tx1"/>
                </a:solidFill>
                <a:latin typeface="Arial Narrow" pitchFamily="34" charset="0"/>
              </a:defRPr>
            </a:lvl3pPr>
            <a:lvl4pPr marL="1600200" indent="-228600" defTabSz="457200" eaLnBrk="0" hangingPunct="0">
              <a:defRPr sz="1200" i="1">
                <a:solidFill>
                  <a:schemeClr val="tx1"/>
                </a:solidFill>
                <a:latin typeface="Arial Narrow" pitchFamily="34" charset="0"/>
              </a:defRPr>
            </a:lvl4pPr>
            <a:lvl5pPr marL="2057400" indent="-228600" defTabSz="457200" eaLnBrk="0" hangingPunct="0">
              <a:defRPr sz="1200" i="1">
                <a:solidFill>
                  <a:schemeClr val="tx1"/>
                </a:solidFill>
                <a:latin typeface="Arial Narrow" pitchFamily="34" charset="0"/>
              </a:defRPr>
            </a:lvl5pPr>
            <a:lvl6pPr marL="2514600" indent="-228600" algn="r" defTabSz="457200" eaLnBrk="0" fontAlgn="base" hangingPunct="0">
              <a:spcBef>
                <a:spcPct val="50000"/>
              </a:spcBef>
              <a:spcAft>
                <a:spcPct val="0"/>
              </a:spcAft>
              <a:defRPr sz="1200" i="1">
                <a:solidFill>
                  <a:schemeClr val="tx1"/>
                </a:solidFill>
                <a:latin typeface="Arial Narrow" pitchFamily="34" charset="0"/>
              </a:defRPr>
            </a:lvl6pPr>
            <a:lvl7pPr marL="2971800" indent="-228600" algn="r" defTabSz="457200" eaLnBrk="0" fontAlgn="base" hangingPunct="0">
              <a:spcBef>
                <a:spcPct val="50000"/>
              </a:spcBef>
              <a:spcAft>
                <a:spcPct val="0"/>
              </a:spcAft>
              <a:defRPr sz="1200" i="1">
                <a:solidFill>
                  <a:schemeClr val="tx1"/>
                </a:solidFill>
                <a:latin typeface="Arial Narrow" pitchFamily="34" charset="0"/>
              </a:defRPr>
            </a:lvl7pPr>
            <a:lvl8pPr marL="3429000" indent="-228600" algn="r" defTabSz="457200" eaLnBrk="0" fontAlgn="base" hangingPunct="0">
              <a:spcBef>
                <a:spcPct val="50000"/>
              </a:spcBef>
              <a:spcAft>
                <a:spcPct val="0"/>
              </a:spcAft>
              <a:defRPr sz="1200" i="1">
                <a:solidFill>
                  <a:schemeClr val="tx1"/>
                </a:solidFill>
                <a:latin typeface="Arial Narrow" pitchFamily="34" charset="0"/>
              </a:defRPr>
            </a:lvl8pPr>
            <a:lvl9pPr marL="3886200" indent="-228600" algn="r" defTabSz="457200" eaLnBrk="0" fontAlgn="base" hangingPunct="0">
              <a:spcBef>
                <a:spcPct val="50000"/>
              </a:spcBef>
              <a:spcAft>
                <a:spcPct val="0"/>
              </a:spcAft>
              <a:defRPr sz="1200" i="1">
                <a:solidFill>
                  <a:schemeClr val="tx1"/>
                </a:solidFill>
                <a:latin typeface="Arial Narrow" pitchFamily="34" charset="0"/>
              </a:defRPr>
            </a:lvl9pPr>
          </a:lstStyle>
          <a:p>
            <a:pPr algn="l" eaLnBrk="1" hangingPunct="1">
              <a:spcBef>
                <a:spcPct val="0"/>
              </a:spcBef>
            </a:pPr>
            <a:r>
              <a:rPr lang="es-ES_tradnl" i="0" dirty="0" err="1">
                <a:latin typeface="Calibri" pitchFamily="34" charset="0"/>
                <a:ea typeface="ＭＳ Ｐゴシック" pitchFamily="-106" charset="-128"/>
              </a:rPr>
              <a:t>Movie</a:t>
            </a:r>
            <a:r>
              <a:rPr lang="es-ES_tradnl" i="0" dirty="0">
                <a:latin typeface="Calibri" pitchFamily="34" charset="0"/>
                <a:ea typeface="ＭＳ Ｐゴシック" pitchFamily="-106" charset="-128"/>
              </a:rPr>
              <a:t> </a:t>
            </a:r>
            <a:r>
              <a:rPr lang="es-ES_tradnl" i="0" dirty="0" err="1">
                <a:latin typeface="Calibri" pitchFamily="34" charset="0"/>
                <a:ea typeface="ＭＳ Ｐゴシック" pitchFamily="-106" charset="-128"/>
              </a:rPr>
              <a:t>from</a:t>
            </a:r>
            <a:r>
              <a:rPr lang="es-ES_tradnl" i="0" dirty="0">
                <a:latin typeface="Calibri" pitchFamily="34" charset="0"/>
                <a:ea typeface="ＭＳ Ｐゴシック" pitchFamily="-106" charset="-128"/>
              </a:rPr>
              <a:t> </a:t>
            </a:r>
            <a:r>
              <a:rPr lang="es-ES_tradnl" i="0" dirty="0" err="1">
                <a:latin typeface="Calibri" pitchFamily="34" charset="0"/>
                <a:ea typeface="ＭＳ Ｐゴシック" pitchFamily="-106" charset="-128"/>
              </a:rPr>
              <a:t>the</a:t>
            </a:r>
            <a:r>
              <a:rPr lang="es-ES_tradnl" i="0" dirty="0">
                <a:latin typeface="Calibri" pitchFamily="34" charset="0"/>
                <a:ea typeface="ＭＳ Ｐゴシック" pitchFamily="-106" charset="-128"/>
              </a:rPr>
              <a:t> COMET </a:t>
            </a:r>
            <a:r>
              <a:rPr lang="es-ES_tradnl" i="0" dirty="0" err="1">
                <a:latin typeface="Calibri" pitchFamily="34" charset="0"/>
                <a:ea typeface="ＭＳ Ｐゴシック" pitchFamily="-106" charset="-128"/>
              </a:rPr>
              <a:t>program</a:t>
            </a:r>
            <a:r>
              <a:rPr lang="es-ES_tradnl" i="0" dirty="0">
                <a:latin typeface="Calibri" pitchFamily="34" charset="0"/>
                <a:ea typeface="ＭＳ Ｐゴシック" pitchFamily="-106" charset="-128"/>
              </a:rPr>
              <a:t> at http://meted.ucar.edu/ of </a:t>
            </a:r>
            <a:r>
              <a:rPr lang="es-ES_tradnl" i="0" dirty="0" err="1">
                <a:latin typeface="Calibri" pitchFamily="34" charset="0"/>
                <a:ea typeface="ＭＳ Ｐゴシック" pitchFamily="-106" charset="-128"/>
              </a:rPr>
              <a:t>the</a:t>
            </a:r>
            <a:r>
              <a:rPr lang="es-ES_tradnl" i="0" dirty="0">
                <a:latin typeface="Calibri" pitchFamily="34" charset="0"/>
                <a:ea typeface="ＭＳ Ｐゴシック" pitchFamily="-106" charset="-128"/>
              </a:rPr>
              <a:t> </a:t>
            </a:r>
            <a:r>
              <a:rPr lang="es-ES_tradnl" i="0" dirty="0" smtClean="0">
                <a:latin typeface="Calibri" pitchFamily="34" charset="0"/>
                <a:ea typeface="ＭＳ Ｐゴシック" pitchFamily="-106" charset="-128"/>
              </a:rPr>
              <a:t> </a:t>
            </a:r>
            <a:r>
              <a:rPr lang="es-ES_tradnl" i="0" dirty="0" err="1" smtClean="0">
                <a:latin typeface="Calibri" pitchFamily="34" charset="0"/>
                <a:ea typeface="ＭＳ Ｐゴシック" pitchFamily="-106" charset="-128"/>
              </a:rPr>
              <a:t>University</a:t>
            </a:r>
            <a:r>
              <a:rPr lang="es-ES_tradnl" i="0" dirty="0" smtClean="0">
                <a:latin typeface="Calibri" pitchFamily="34" charset="0"/>
                <a:ea typeface="ＭＳ Ｐゴシック" pitchFamily="-106" charset="-128"/>
              </a:rPr>
              <a:t> </a:t>
            </a:r>
            <a:r>
              <a:rPr lang="es-ES_tradnl" i="0" dirty="0" err="1">
                <a:latin typeface="Calibri" pitchFamily="34" charset="0"/>
                <a:ea typeface="ＭＳ Ｐゴシック" pitchFamily="-106" charset="-128"/>
              </a:rPr>
              <a:t>Corporation</a:t>
            </a:r>
            <a:r>
              <a:rPr lang="es-ES_tradnl" i="0" dirty="0">
                <a:latin typeface="Calibri" pitchFamily="34" charset="0"/>
                <a:ea typeface="ＭＳ Ｐゴシック" pitchFamily="-106" charset="-128"/>
              </a:rPr>
              <a:t> </a:t>
            </a:r>
            <a:r>
              <a:rPr lang="es-ES_tradnl" i="0" dirty="0" err="1">
                <a:latin typeface="Calibri" pitchFamily="34" charset="0"/>
                <a:ea typeface="ＭＳ Ｐゴシック" pitchFamily="-106" charset="-128"/>
              </a:rPr>
              <a:t>for</a:t>
            </a:r>
            <a:r>
              <a:rPr lang="es-ES_tradnl" i="0" dirty="0">
                <a:latin typeface="Calibri" pitchFamily="34" charset="0"/>
                <a:ea typeface="ＭＳ Ｐゴシック" pitchFamily="-106" charset="-128"/>
              </a:rPr>
              <a:t> </a:t>
            </a:r>
            <a:r>
              <a:rPr lang="es-ES_tradnl" i="0" dirty="0" err="1">
                <a:latin typeface="Calibri" pitchFamily="34" charset="0"/>
                <a:ea typeface="ＭＳ Ｐゴシック" pitchFamily="-106" charset="-128"/>
              </a:rPr>
              <a:t>Atmospheric</a:t>
            </a:r>
            <a:r>
              <a:rPr lang="es-ES_tradnl" i="0" dirty="0">
                <a:latin typeface="Calibri" pitchFamily="34" charset="0"/>
                <a:ea typeface="ＭＳ Ｐゴシック" pitchFamily="-106" charset="-128"/>
              </a:rPr>
              <a:t> </a:t>
            </a:r>
            <a:r>
              <a:rPr lang="es-ES_tradnl" i="0" dirty="0" err="1">
                <a:latin typeface="Calibri" pitchFamily="34" charset="0"/>
                <a:ea typeface="ＭＳ Ｐゴシック" pitchFamily="-106" charset="-128"/>
              </a:rPr>
              <a:t>Research</a:t>
            </a:r>
            <a:r>
              <a:rPr lang="es-ES_tradnl" i="0" dirty="0">
                <a:latin typeface="Calibri" pitchFamily="34" charset="0"/>
                <a:ea typeface="ＭＳ Ｐゴシック" pitchFamily="-106" charset="-128"/>
              </a:rPr>
              <a:t> (UCAR)</a:t>
            </a:r>
          </a:p>
        </p:txBody>
      </p:sp>
      <p:sp>
        <p:nvSpPr>
          <p:cNvPr id="5" name="Rectangle 8"/>
          <p:cNvSpPr>
            <a:spLocks noChangeArrowheads="1"/>
          </p:cNvSpPr>
          <p:nvPr/>
        </p:nvSpPr>
        <p:spPr bwMode="auto">
          <a:xfrm>
            <a:off x="574674" y="931475"/>
            <a:ext cx="846137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lgn="l"/>
            <a:r>
              <a:rPr lang="es-ES" sz="2000" dirty="0" smtClean="0">
                <a:latin typeface="Calibri" pitchFamily="34" charset="0"/>
                <a:ea typeface="ＭＳ Ｐゴシック" pitchFamily="-106" charset="-128"/>
              </a:rPr>
              <a:t>Es un proceso físico complejo que involucra el arrastre de partículas del suelo por la acción del </a:t>
            </a:r>
            <a:r>
              <a:rPr lang="es-ES" sz="2000" b="1" dirty="0" smtClean="0">
                <a:latin typeface="Calibri" pitchFamily="34" charset="0"/>
                <a:ea typeface="ＭＳ Ｐゴシック" pitchFamily="-106" charset="-128"/>
              </a:rPr>
              <a:t>viento en superficie</a:t>
            </a:r>
            <a:r>
              <a:rPr lang="es-ES" sz="2000" dirty="0" smtClean="0">
                <a:latin typeface="Calibri" pitchFamily="34" charset="0"/>
                <a:ea typeface="ＭＳ Ｐゴシック" pitchFamily="-106" charset="-128"/>
              </a:rPr>
              <a:t>.</a:t>
            </a:r>
            <a:endParaRPr lang="es-ES" sz="2000" i="0" dirty="0"/>
          </a:p>
        </p:txBody>
      </p:sp>
      <p:pic>
        <p:nvPicPr>
          <p:cNvPr id="6" name="aeolian.mp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74674" y="1911350"/>
            <a:ext cx="5005437" cy="3754078"/>
          </a:xfrm>
          <a:prstGeom prst="rect">
            <a:avLst/>
          </a:prstGeom>
        </p:spPr>
      </p:pic>
    </p:spTree>
    <p:extLst>
      <p:ext uri="{BB962C8B-B14F-4D97-AF65-F5344CB8AC3E}">
        <p14:creationId xmlns:p14="http://schemas.microsoft.com/office/powerpoint/2010/main" val="3860018000"/>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ca-ES" dirty="0" err="1"/>
              <a:t>Mecanismos</a:t>
            </a:r>
            <a:r>
              <a:rPr lang="en-US" altLang="ca-ES" dirty="0"/>
              <a:t> de </a:t>
            </a:r>
            <a:r>
              <a:rPr lang="en-US" altLang="ca-ES" dirty="0" err="1"/>
              <a:t>emisión</a:t>
            </a:r>
            <a:endParaRPr lang="en-US" altLang="ca-ES" dirty="0"/>
          </a:p>
        </p:txBody>
      </p:sp>
      <p:pic>
        <p:nvPicPr>
          <p:cNvPr id="3" name="Picture 2"/>
          <p:cNvPicPr>
            <a:picLocks noChangeAspect="1"/>
          </p:cNvPicPr>
          <p:nvPr/>
        </p:nvPicPr>
        <p:blipFill>
          <a:blip r:embed="rId2"/>
          <a:stretch>
            <a:fillRect/>
          </a:stretch>
        </p:blipFill>
        <p:spPr>
          <a:xfrm>
            <a:off x="2366919" y="1898247"/>
            <a:ext cx="4609519" cy="4629516"/>
          </a:xfrm>
          <a:prstGeom prst="rect">
            <a:avLst/>
          </a:prstGeom>
        </p:spPr>
      </p:pic>
      <p:sp>
        <p:nvSpPr>
          <p:cNvPr id="8" name="Rectangle 8"/>
          <p:cNvSpPr>
            <a:spLocks noChangeArrowheads="1"/>
          </p:cNvSpPr>
          <p:nvPr/>
        </p:nvSpPr>
        <p:spPr bwMode="auto">
          <a:xfrm>
            <a:off x="574674" y="931475"/>
            <a:ext cx="84613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lgn="l"/>
            <a:r>
              <a:rPr lang="es-ES" sz="2000" dirty="0" smtClean="0">
                <a:latin typeface="Calibri" pitchFamily="34" charset="0"/>
                <a:ea typeface="ＭＳ Ｐゴシック" pitchFamily="-106" charset="-128"/>
              </a:rPr>
              <a:t>La emisión de la masa de polvo está asociada al tamaño de la partículas</a:t>
            </a:r>
            <a:endParaRPr lang="es-ES" sz="2000" i="0" dirty="0"/>
          </a:p>
        </p:txBody>
      </p:sp>
    </p:spTree>
    <p:extLst>
      <p:ext uri="{BB962C8B-B14F-4D97-AF65-F5344CB8AC3E}">
        <p14:creationId xmlns:p14="http://schemas.microsoft.com/office/powerpoint/2010/main" val="10732161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ca-ES" dirty="0" err="1"/>
              <a:t>Mecanismos</a:t>
            </a:r>
            <a:r>
              <a:rPr lang="en-US" altLang="ca-ES" dirty="0"/>
              <a:t> de </a:t>
            </a:r>
            <a:r>
              <a:rPr lang="en-US" altLang="ca-ES" dirty="0" err="1" smtClean="0"/>
              <a:t>emisión</a:t>
            </a:r>
            <a:endParaRPr lang="en-GB" dirty="0"/>
          </a:p>
        </p:txBody>
      </p:sp>
      <p:pic>
        <p:nvPicPr>
          <p:cNvPr id="4" name="Picture 3"/>
          <p:cNvPicPr>
            <a:picLocks noChangeAspect="1"/>
          </p:cNvPicPr>
          <p:nvPr/>
        </p:nvPicPr>
        <p:blipFill rotWithShape="1">
          <a:blip r:embed="rId2"/>
          <a:srcRect t="1514" b="693"/>
          <a:stretch/>
        </p:blipFill>
        <p:spPr>
          <a:xfrm>
            <a:off x="1244788" y="1504709"/>
            <a:ext cx="6638095" cy="4815068"/>
          </a:xfrm>
          <a:prstGeom prst="rect">
            <a:avLst/>
          </a:prstGeom>
        </p:spPr>
      </p:pic>
      <p:sp>
        <p:nvSpPr>
          <p:cNvPr id="5" name="2 Rectángulo"/>
          <p:cNvSpPr/>
          <p:nvPr/>
        </p:nvSpPr>
        <p:spPr>
          <a:xfrm>
            <a:off x="149225" y="836712"/>
            <a:ext cx="7591437" cy="461665"/>
          </a:xfrm>
          <a:prstGeom prst="rect">
            <a:avLst/>
          </a:prstGeom>
        </p:spPr>
        <p:txBody>
          <a:bodyPr wrap="none">
            <a:spAutoFit/>
          </a:bodyPr>
          <a:lstStyle/>
          <a:p>
            <a:r>
              <a:rPr lang="es-ES_tradnl" sz="2400" dirty="0" smtClean="0">
                <a:latin typeface="Calibri" pitchFamily="34" charset="0"/>
                <a:ea typeface="Arial Unicode MS" pitchFamily="34" charset="-128"/>
                <a:cs typeface="Arial Unicode MS" pitchFamily="34" charset="-128"/>
              </a:rPr>
              <a:t>El umbral de emisión depende del tipo de suelo y su estado</a:t>
            </a:r>
            <a:endParaRPr lang="en-GB" sz="2400" dirty="0"/>
          </a:p>
        </p:txBody>
      </p:sp>
    </p:spTree>
    <p:extLst>
      <p:ext uri="{BB962C8B-B14F-4D97-AF65-F5344CB8AC3E}">
        <p14:creationId xmlns:p14="http://schemas.microsoft.com/office/powerpoint/2010/main" val="11087984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Marcador de contenido 2"/>
          <p:cNvSpPr>
            <a:spLocks/>
          </p:cNvSpPr>
          <p:nvPr/>
        </p:nvSpPr>
        <p:spPr bwMode="auto">
          <a:xfrm>
            <a:off x="446088" y="1855366"/>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752475" lvl="1" indent="-220663" defTabSz="457200">
              <a:lnSpc>
                <a:spcPct val="80000"/>
              </a:lnSpc>
              <a:spcBef>
                <a:spcPct val="20000"/>
              </a:spcBef>
              <a:buClr>
                <a:schemeClr val="accent2"/>
              </a:buClr>
            </a:pPr>
            <a:r>
              <a:rPr lang="es-ES_tradnl" b="1" dirty="0" smtClean="0">
                <a:latin typeface="Calibri" pitchFamily="34" charset="0"/>
              </a:rPr>
              <a:t>Sinópticas y meso-alfa</a:t>
            </a:r>
          </a:p>
          <a:p>
            <a:pPr marL="752475" lvl="1" indent="-220663" defTabSz="457200">
              <a:lnSpc>
                <a:spcPct val="80000"/>
              </a:lnSpc>
              <a:spcBef>
                <a:spcPct val="20000"/>
              </a:spcBef>
              <a:buClr>
                <a:schemeClr val="accent2"/>
              </a:buClr>
            </a:pPr>
            <a:endParaRPr lang="es-ES_tradnl" dirty="0">
              <a:latin typeface="Calibri" pitchFamily="34" charset="0"/>
            </a:endParaRPr>
          </a:p>
          <a:p>
            <a:pPr marL="752475" lvl="1" indent="-220663" defTabSz="457200">
              <a:lnSpc>
                <a:spcPct val="80000"/>
              </a:lnSpc>
              <a:spcBef>
                <a:spcPct val="20000"/>
              </a:spcBef>
              <a:buClr>
                <a:schemeClr val="tx1"/>
              </a:buClr>
              <a:buFontTx/>
              <a:buChar char="•"/>
            </a:pPr>
            <a:r>
              <a:rPr lang="es-ES_tradnl" dirty="0" smtClean="0">
                <a:latin typeface="Calibri" pitchFamily="34" charset="0"/>
              </a:rPr>
              <a:t>Vientos Prefrontales</a:t>
            </a:r>
            <a:endParaRPr lang="es-ES_tradnl" dirty="0">
              <a:latin typeface="Calibri" pitchFamily="34" charset="0"/>
            </a:endParaRPr>
          </a:p>
          <a:p>
            <a:pPr marL="752475" lvl="1" indent="-220663" defTabSz="457200">
              <a:lnSpc>
                <a:spcPct val="80000"/>
              </a:lnSpc>
              <a:spcBef>
                <a:spcPct val="20000"/>
              </a:spcBef>
              <a:buClr>
                <a:schemeClr val="tx1"/>
              </a:buClr>
              <a:buFontTx/>
              <a:buChar char="•"/>
            </a:pPr>
            <a:r>
              <a:rPr lang="es-ES_tradnl" dirty="0" smtClean="0">
                <a:latin typeface="Calibri" pitchFamily="34" charset="0"/>
              </a:rPr>
              <a:t>Vientos </a:t>
            </a:r>
            <a:r>
              <a:rPr lang="es-ES_tradnl" dirty="0" err="1" smtClean="0">
                <a:latin typeface="Calibri" pitchFamily="34" charset="0"/>
              </a:rPr>
              <a:t>Postprontales</a:t>
            </a:r>
            <a:endParaRPr lang="es-ES_tradnl" dirty="0" smtClean="0">
              <a:latin typeface="Calibri" pitchFamily="34" charset="0"/>
            </a:endParaRPr>
          </a:p>
          <a:p>
            <a:pPr marL="752475" lvl="1" indent="-220663">
              <a:lnSpc>
                <a:spcPct val="80000"/>
              </a:lnSpc>
              <a:spcBef>
                <a:spcPct val="20000"/>
              </a:spcBef>
              <a:buClr>
                <a:schemeClr val="tx1"/>
              </a:buClr>
              <a:buFontTx/>
              <a:buChar char="•"/>
            </a:pPr>
            <a:r>
              <a:rPr lang="es-ES" dirty="0">
                <a:latin typeface="Calibri" pitchFamily="34" charset="0"/>
              </a:rPr>
              <a:t>Vientos alisios a gran </a:t>
            </a:r>
            <a:r>
              <a:rPr lang="es-ES" dirty="0" smtClean="0">
                <a:latin typeface="Calibri" pitchFamily="34" charset="0"/>
              </a:rPr>
              <a:t>escala (</a:t>
            </a:r>
            <a:r>
              <a:rPr lang="es-ES_tradnl" i="1" dirty="0" err="1" smtClean="0">
                <a:latin typeface="Calibri" pitchFamily="34" charset="0"/>
              </a:rPr>
              <a:t>Large-scale</a:t>
            </a:r>
            <a:r>
              <a:rPr lang="es-ES_tradnl" i="1" dirty="0" smtClean="0">
                <a:latin typeface="Calibri" pitchFamily="34" charset="0"/>
              </a:rPr>
              <a:t> </a:t>
            </a:r>
            <a:r>
              <a:rPr lang="es-ES_tradnl" i="1" dirty="0" err="1">
                <a:latin typeface="Calibri" pitchFamily="34" charset="0"/>
              </a:rPr>
              <a:t>Trade</a:t>
            </a:r>
            <a:r>
              <a:rPr lang="es-ES_tradnl" i="1" dirty="0">
                <a:latin typeface="Calibri" pitchFamily="34" charset="0"/>
              </a:rPr>
              <a:t> </a:t>
            </a:r>
            <a:r>
              <a:rPr lang="es-ES_tradnl" i="1" dirty="0" err="1" smtClean="0">
                <a:latin typeface="Calibri" pitchFamily="34" charset="0"/>
              </a:rPr>
              <a:t>winds</a:t>
            </a:r>
            <a:r>
              <a:rPr lang="es-ES_tradnl" i="1" dirty="0" smtClean="0">
                <a:latin typeface="Calibri" pitchFamily="34" charset="0"/>
              </a:rPr>
              <a:t>)</a:t>
            </a:r>
            <a:endParaRPr lang="es-ES_tradnl" i="1" dirty="0">
              <a:latin typeface="Calibri" pitchFamily="34" charset="0"/>
            </a:endParaRPr>
          </a:p>
          <a:p>
            <a:pPr marL="752475" lvl="1" indent="-220663" defTabSz="457200">
              <a:lnSpc>
                <a:spcPct val="80000"/>
              </a:lnSpc>
              <a:spcBef>
                <a:spcPct val="20000"/>
              </a:spcBef>
              <a:buClr>
                <a:schemeClr val="tx1"/>
              </a:buClr>
              <a:buFontTx/>
              <a:buChar char="•"/>
            </a:pPr>
            <a:r>
              <a:rPr lang="es-ES_tradnl" dirty="0">
                <a:latin typeface="Calibri" pitchFamily="34" charset="0"/>
              </a:rPr>
              <a:t>…</a:t>
            </a:r>
          </a:p>
          <a:p>
            <a:pPr algn="l" defTabSz="457200">
              <a:lnSpc>
                <a:spcPct val="80000"/>
              </a:lnSpc>
              <a:spcBef>
                <a:spcPct val="20000"/>
              </a:spcBef>
              <a:buClr>
                <a:schemeClr val="accent2"/>
              </a:buClr>
              <a:buFont typeface="Arial" charset="0"/>
              <a:buNone/>
            </a:pPr>
            <a:endParaRPr lang="es-ES_tradnl" b="1" dirty="0">
              <a:latin typeface="Calibri" pitchFamily="34" charset="0"/>
            </a:endParaRPr>
          </a:p>
          <a:p>
            <a:pPr algn="l" defTabSz="457200">
              <a:lnSpc>
                <a:spcPct val="80000"/>
              </a:lnSpc>
              <a:spcBef>
                <a:spcPct val="20000"/>
              </a:spcBef>
              <a:buClr>
                <a:schemeClr val="accent2"/>
              </a:buClr>
              <a:buFont typeface="Arial" charset="0"/>
              <a:buNone/>
            </a:pPr>
            <a:r>
              <a:rPr lang="es-ES_tradnl" sz="1800" b="1" i="0" dirty="0" smtClean="0">
                <a:latin typeface="Calibri" pitchFamily="34" charset="0"/>
              </a:rPr>
              <a:t>	Meso-gamma y </a:t>
            </a:r>
            <a:r>
              <a:rPr lang="es-ES_tradnl" sz="1800" b="1" i="0" dirty="0" err="1" smtClean="0">
                <a:latin typeface="Calibri" pitchFamily="34" charset="0"/>
              </a:rPr>
              <a:t>microescala</a:t>
            </a:r>
            <a:endParaRPr lang="es-ES_tradnl" sz="1800" b="1" i="0" dirty="0">
              <a:latin typeface="Calibri" pitchFamily="34" charset="0"/>
            </a:endParaRPr>
          </a:p>
          <a:p>
            <a:pPr algn="l" defTabSz="457200">
              <a:lnSpc>
                <a:spcPct val="80000"/>
              </a:lnSpc>
              <a:spcBef>
                <a:spcPct val="20000"/>
              </a:spcBef>
              <a:buClr>
                <a:schemeClr val="accent2"/>
              </a:buClr>
              <a:buFont typeface="Arial" charset="0"/>
              <a:buNone/>
            </a:pPr>
            <a:endParaRPr lang="es-ES_tradnl" sz="1800" i="0" dirty="0">
              <a:latin typeface="Calibri" pitchFamily="34" charset="0"/>
            </a:endParaRPr>
          </a:p>
          <a:p>
            <a:pPr marL="752475" lvl="1" indent="-220663">
              <a:lnSpc>
                <a:spcPct val="80000"/>
              </a:lnSpc>
              <a:spcBef>
                <a:spcPct val="20000"/>
              </a:spcBef>
              <a:buClr>
                <a:schemeClr val="tx1"/>
              </a:buClr>
              <a:buFontTx/>
              <a:buChar char="•"/>
            </a:pPr>
            <a:r>
              <a:rPr lang="es-ES" dirty="0" smtClean="0">
                <a:latin typeface="Calibri" pitchFamily="34" charset="0"/>
              </a:rPr>
              <a:t>Vientos cuesta abajo (</a:t>
            </a:r>
            <a:r>
              <a:rPr lang="es-ES_tradnl" i="1" dirty="0" err="1">
                <a:latin typeface="Calibri" pitchFamily="34" charset="0"/>
              </a:rPr>
              <a:t>Downslope</a:t>
            </a:r>
            <a:r>
              <a:rPr lang="es-ES_tradnl" i="1" dirty="0">
                <a:latin typeface="Calibri" pitchFamily="34" charset="0"/>
              </a:rPr>
              <a:t> </a:t>
            </a:r>
            <a:r>
              <a:rPr lang="es-ES_tradnl" i="1" dirty="0" err="1" smtClean="0">
                <a:latin typeface="Calibri" pitchFamily="34" charset="0"/>
              </a:rPr>
              <a:t>winds</a:t>
            </a:r>
            <a:r>
              <a:rPr lang="es-ES" dirty="0" smtClean="0">
                <a:latin typeface="Calibri" pitchFamily="34" charset="0"/>
              </a:rPr>
              <a:t>)</a:t>
            </a:r>
          </a:p>
          <a:p>
            <a:pPr marL="752475" lvl="1" indent="-220663">
              <a:lnSpc>
                <a:spcPct val="80000"/>
              </a:lnSpc>
              <a:spcBef>
                <a:spcPct val="20000"/>
              </a:spcBef>
              <a:buClr>
                <a:schemeClr val="tx1"/>
              </a:buClr>
              <a:buFontTx/>
              <a:buChar char="•"/>
            </a:pPr>
            <a:r>
              <a:rPr lang="es-ES" dirty="0" smtClean="0">
                <a:latin typeface="Calibri" pitchFamily="34" charset="0"/>
              </a:rPr>
              <a:t>Flujo </a:t>
            </a:r>
            <a:r>
              <a:rPr lang="es-ES" dirty="0">
                <a:latin typeface="Calibri" pitchFamily="34" charset="0"/>
              </a:rPr>
              <a:t>de </a:t>
            </a:r>
            <a:r>
              <a:rPr lang="es-ES" dirty="0" smtClean="0">
                <a:latin typeface="Calibri" pitchFamily="34" charset="0"/>
              </a:rPr>
              <a:t>brecha (</a:t>
            </a:r>
            <a:r>
              <a:rPr lang="es-ES_tradnl" i="1" dirty="0">
                <a:latin typeface="Calibri" pitchFamily="34" charset="0"/>
              </a:rPr>
              <a:t>Gap </a:t>
            </a:r>
            <a:r>
              <a:rPr lang="es-ES_tradnl" i="1" dirty="0" err="1" smtClean="0">
                <a:latin typeface="Calibri" pitchFamily="34" charset="0"/>
              </a:rPr>
              <a:t>flow</a:t>
            </a:r>
            <a:r>
              <a:rPr lang="es-ES_tradnl" i="1" dirty="0" smtClean="0">
                <a:latin typeface="Calibri" pitchFamily="34" charset="0"/>
              </a:rPr>
              <a:t>)</a:t>
            </a:r>
            <a:endParaRPr lang="es-ES" dirty="0">
              <a:latin typeface="Calibri" pitchFamily="34" charset="0"/>
            </a:endParaRPr>
          </a:p>
          <a:p>
            <a:pPr marL="752475" lvl="1" indent="-220663">
              <a:lnSpc>
                <a:spcPct val="80000"/>
              </a:lnSpc>
              <a:spcBef>
                <a:spcPct val="20000"/>
              </a:spcBef>
              <a:buClr>
                <a:schemeClr val="tx1"/>
              </a:buClr>
              <a:buFontTx/>
              <a:buChar char="•"/>
            </a:pPr>
            <a:r>
              <a:rPr lang="es-ES" dirty="0">
                <a:latin typeface="Calibri" pitchFamily="34" charset="0"/>
              </a:rPr>
              <a:t>Convección (diablos de polvo y </a:t>
            </a:r>
            <a:r>
              <a:rPr lang="es-ES" dirty="0" err="1">
                <a:latin typeface="Calibri" pitchFamily="34" charset="0"/>
              </a:rPr>
              <a:t>Haboobs</a:t>
            </a:r>
            <a:r>
              <a:rPr lang="es-ES" dirty="0">
                <a:latin typeface="Calibri" pitchFamily="34" charset="0"/>
              </a:rPr>
              <a:t>)</a:t>
            </a:r>
          </a:p>
          <a:p>
            <a:pPr marL="752475" lvl="1" indent="-220663">
              <a:lnSpc>
                <a:spcPct val="80000"/>
              </a:lnSpc>
              <a:spcBef>
                <a:spcPct val="20000"/>
              </a:spcBef>
              <a:buClr>
                <a:schemeClr val="tx1"/>
              </a:buClr>
              <a:buFontTx/>
              <a:buChar char="•"/>
            </a:pPr>
            <a:r>
              <a:rPr lang="es-ES" dirty="0">
                <a:latin typeface="Calibri" pitchFamily="34" charset="0"/>
              </a:rPr>
              <a:t>Tormentas de </a:t>
            </a:r>
            <a:r>
              <a:rPr lang="es-ES" dirty="0" smtClean="0">
                <a:latin typeface="Calibri" pitchFamily="34" charset="0"/>
              </a:rPr>
              <a:t>inversión (</a:t>
            </a:r>
            <a:r>
              <a:rPr lang="es-ES_tradnl" i="1" dirty="0" err="1">
                <a:latin typeface="Calibri" pitchFamily="34" charset="0"/>
              </a:rPr>
              <a:t>Inversion</a:t>
            </a:r>
            <a:r>
              <a:rPr lang="es-ES_tradnl" i="1" dirty="0">
                <a:latin typeface="Calibri" pitchFamily="34" charset="0"/>
              </a:rPr>
              <a:t> </a:t>
            </a:r>
            <a:r>
              <a:rPr lang="es-ES_tradnl" i="1" dirty="0" err="1">
                <a:latin typeface="Calibri" pitchFamily="34" charset="0"/>
              </a:rPr>
              <a:t>downburst</a:t>
            </a:r>
            <a:r>
              <a:rPr lang="es-ES_tradnl" i="1" dirty="0">
                <a:latin typeface="Calibri" pitchFamily="34" charset="0"/>
              </a:rPr>
              <a:t> </a:t>
            </a:r>
            <a:r>
              <a:rPr lang="es-ES_tradnl" i="1" dirty="0" err="1" smtClean="0">
                <a:latin typeface="Calibri" pitchFamily="34" charset="0"/>
              </a:rPr>
              <a:t>storms</a:t>
            </a:r>
            <a:r>
              <a:rPr lang="es-ES" dirty="0" smtClean="0">
                <a:latin typeface="Calibri" pitchFamily="34" charset="0"/>
              </a:rPr>
              <a:t>)</a:t>
            </a:r>
            <a:endParaRPr lang="es-ES_tradnl" sz="1800" i="0" dirty="0">
              <a:latin typeface="Calibri" pitchFamily="34" charset="0"/>
            </a:endParaRPr>
          </a:p>
          <a:p>
            <a:pPr marL="752475" lvl="1" indent="-220663" algn="l" defTabSz="457200">
              <a:lnSpc>
                <a:spcPct val="80000"/>
              </a:lnSpc>
              <a:spcBef>
                <a:spcPct val="20000"/>
              </a:spcBef>
              <a:buClr>
                <a:schemeClr val="tx1"/>
              </a:buClr>
              <a:buFontTx/>
              <a:buChar char="•"/>
            </a:pPr>
            <a:r>
              <a:rPr lang="es-ES_tradnl" sz="1800" dirty="0" smtClean="0">
                <a:latin typeface="Calibri" pitchFamily="34" charset="0"/>
              </a:rPr>
              <a:t>…</a:t>
            </a:r>
            <a:endParaRPr lang="es-ES_tradnl" sz="1800" dirty="0">
              <a:latin typeface="Calibri" pitchFamily="34" charset="0"/>
            </a:endParaRPr>
          </a:p>
          <a:p>
            <a:pPr marL="752475" lvl="1" indent="-220663" algn="l" defTabSz="457200">
              <a:lnSpc>
                <a:spcPct val="80000"/>
              </a:lnSpc>
              <a:spcBef>
                <a:spcPct val="20000"/>
              </a:spcBef>
              <a:buClr>
                <a:schemeClr val="accent2"/>
              </a:buClr>
              <a:buFont typeface="Arial" charset="0"/>
              <a:buNone/>
            </a:pPr>
            <a:endParaRPr lang="es-ES_tradnl" sz="1600" i="0" dirty="0">
              <a:latin typeface="Calibri" pitchFamily="34" charset="0"/>
            </a:endParaRPr>
          </a:p>
          <a:p>
            <a:pPr marL="752475" lvl="1" indent="-220663" algn="l" defTabSz="457200">
              <a:lnSpc>
                <a:spcPct val="80000"/>
              </a:lnSpc>
              <a:spcBef>
                <a:spcPct val="20000"/>
              </a:spcBef>
              <a:buClr>
                <a:schemeClr val="accent2"/>
              </a:buClr>
              <a:buFont typeface="Arial" charset="0"/>
              <a:buNone/>
            </a:pPr>
            <a:endParaRPr lang="es-ES_tradnl" sz="1600" i="0" dirty="0">
              <a:latin typeface="Calibri" pitchFamily="34" charset="0"/>
            </a:endParaRPr>
          </a:p>
          <a:p>
            <a:pPr marL="752475" lvl="1" indent="-220663" algn="l" defTabSz="457200">
              <a:lnSpc>
                <a:spcPct val="80000"/>
              </a:lnSpc>
              <a:spcBef>
                <a:spcPct val="20000"/>
              </a:spcBef>
              <a:buClr>
                <a:schemeClr val="tx1"/>
              </a:buClr>
            </a:pPr>
            <a:endParaRPr lang="es-ES_tradnl" sz="1600" dirty="0">
              <a:latin typeface="Calibri" pitchFamily="34" charset="0"/>
            </a:endParaRPr>
          </a:p>
        </p:txBody>
      </p:sp>
      <p:sp>
        <p:nvSpPr>
          <p:cNvPr id="8" name="Rectangle 24"/>
          <p:cNvSpPr>
            <a:spLocks noChangeArrowheads="1"/>
          </p:cNvSpPr>
          <p:nvPr/>
        </p:nvSpPr>
        <p:spPr bwMode="auto">
          <a:xfrm>
            <a:off x="411163" y="1172741"/>
            <a:ext cx="69691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p>
            <a:pPr algn="l">
              <a:spcBef>
                <a:spcPct val="0"/>
              </a:spcBef>
            </a:pPr>
            <a:r>
              <a:rPr lang="en-US" sz="2400" b="1" i="0" dirty="0" err="1" smtClean="0">
                <a:latin typeface="Calibri" pitchFamily="34" charset="0"/>
              </a:rPr>
              <a:t>Tipos</a:t>
            </a:r>
            <a:r>
              <a:rPr lang="en-US" sz="2400" b="1" i="0" dirty="0" smtClean="0">
                <a:latin typeface="Calibri" pitchFamily="34" charset="0"/>
              </a:rPr>
              <a:t> de </a:t>
            </a:r>
            <a:r>
              <a:rPr lang="en-US" sz="2400" b="1" i="0" dirty="0" err="1" smtClean="0">
                <a:latin typeface="Calibri" pitchFamily="34" charset="0"/>
              </a:rPr>
              <a:t>tormentas</a:t>
            </a:r>
            <a:r>
              <a:rPr lang="en-US" sz="2400" b="1" i="0" dirty="0" smtClean="0">
                <a:latin typeface="Calibri" pitchFamily="34" charset="0"/>
              </a:rPr>
              <a:t> de </a:t>
            </a:r>
            <a:r>
              <a:rPr lang="en-US" sz="2400" b="1" i="0" dirty="0" err="1" smtClean="0">
                <a:latin typeface="Calibri" pitchFamily="34" charset="0"/>
              </a:rPr>
              <a:t>polvo</a:t>
            </a:r>
            <a:r>
              <a:rPr lang="en-US" sz="2400" b="1" i="0" dirty="0" smtClean="0">
                <a:latin typeface="Calibri" pitchFamily="34" charset="0"/>
              </a:rPr>
              <a:t> y arena:</a:t>
            </a:r>
            <a:endParaRPr lang="en-US" sz="2400" b="1" i="0" dirty="0">
              <a:latin typeface="Calibri" pitchFamily="34" charset="0"/>
            </a:endParaRPr>
          </a:p>
        </p:txBody>
      </p:sp>
      <p:sp>
        <p:nvSpPr>
          <p:cNvPr id="6"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s-ES" altLang="ca-ES" sz="3500" b="1" dirty="0"/>
              <a:t>Tipos de tormentas de polvo y arena</a:t>
            </a:r>
          </a:p>
        </p:txBody>
      </p:sp>
    </p:spTree>
    <p:extLst>
      <p:ext uri="{BB962C8B-B14F-4D97-AF65-F5344CB8AC3E}">
        <p14:creationId xmlns:p14="http://schemas.microsoft.com/office/powerpoint/2010/main" val="1374992533"/>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600638" y="1056290"/>
            <a:ext cx="2785891" cy="461665"/>
          </a:xfrm>
          <a:prstGeom prst="rect">
            <a:avLst/>
          </a:prstGeom>
        </p:spPr>
        <p:txBody>
          <a:bodyPr wrap="none">
            <a:spAutoFit/>
          </a:bodyPr>
          <a:lstStyle/>
          <a:p>
            <a:r>
              <a:rPr lang="es-ES_tradnl" sz="2400" b="1" dirty="0">
                <a:latin typeface="Calibri" pitchFamily="34" charset="0"/>
                <a:ea typeface="Arial Unicode MS" pitchFamily="34" charset="-128"/>
                <a:cs typeface="Arial Unicode MS" pitchFamily="34" charset="-128"/>
              </a:rPr>
              <a:t>Vientos Prefrontales</a:t>
            </a:r>
          </a:p>
        </p:txBody>
      </p:sp>
      <p:sp>
        <p:nvSpPr>
          <p:cNvPr id="4" name="AutoShape 2" descr="MODIS true color image showing prefrontal dust over North Africa at 0905Z 08 March 2010"/>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48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666875"/>
            <a:ext cx="4762500" cy="352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2120" y="3424411"/>
            <a:ext cx="3430098" cy="2744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s-ES" altLang="ca-ES" sz="3500" b="1" dirty="0"/>
              <a:t>Tipos de tormentas de polvo y arena</a:t>
            </a:r>
          </a:p>
        </p:txBody>
      </p:sp>
    </p:spTree>
    <p:extLst>
      <p:ext uri="{BB962C8B-B14F-4D97-AF65-F5344CB8AC3E}">
        <p14:creationId xmlns:p14="http://schemas.microsoft.com/office/powerpoint/2010/main" val="18099349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mar2007_seviri_rgb_an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442393"/>
            <a:ext cx="8527666" cy="4722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s-ES" altLang="ca-ES" sz="3500" b="1" dirty="0"/>
              <a:t>Tipos de tormentas de polvo y arena</a:t>
            </a:r>
          </a:p>
        </p:txBody>
      </p:sp>
      <p:sp>
        <p:nvSpPr>
          <p:cNvPr id="6" name="2 Rectángulo"/>
          <p:cNvSpPr/>
          <p:nvPr/>
        </p:nvSpPr>
        <p:spPr>
          <a:xfrm>
            <a:off x="218673" y="825457"/>
            <a:ext cx="2914644" cy="461665"/>
          </a:xfrm>
          <a:prstGeom prst="rect">
            <a:avLst/>
          </a:prstGeom>
        </p:spPr>
        <p:txBody>
          <a:bodyPr wrap="none">
            <a:spAutoFit/>
          </a:bodyPr>
          <a:lstStyle/>
          <a:p>
            <a:r>
              <a:rPr lang="es-ES_tradnl" sz="2400" b="1" dirty="0">
                <a:latin typeface="Calibri" pitchFamily="34" charset="0"/>
                <a:ea typeface="Arial Unicode MS" pitchFamily="34" charset="-128"/>
                <a:cs typeface="Arial Unicode MS" pitchFamily="34" charset="-128"/>
              </a:rPr>
              <a:t>Vientos </a:t>
            </a:r>
            <a:r>
              <a:rPr lang="es-ES_tradnl" sz="2400" b="1" dirty="0" err="1" smtClean="0">
                <a:latin typeface="Calibri" pitchFamily="34" charset="0"/>
                <a:ea typeface="Arial Unicode MS" pitchFamily="34" charset="-128"/>
                <a:cs typeface="Arial Unicode MS" pitchFamily="34" charset="-128"/>
              </a:rPr>
              <a:t>Postfrontales</a:t>
            </a:r>
            <a:endParaRPr lang="es-ES_tradnl" sz="2400" b="1" dirty="0">
              <a:latin typeface="Calibri" pitchFamily="34" charset="0"/>
              <a:ea typeface="Arial Unicode MS" pitchFamily="34" charset="-128"/>
              <a:cs typeface="Arial Unicode MS" pitchFamily="34" charset="-128"/>
            </a:endParaRPr>
          </a:p>
        </p:txBody>
      </p:sp>
    </p:spTree>
    <p:extLst>
      <p:ext uri="{BB962C8B-B14F-4D97-AF65-F5344CB8AC3E}">
        <p14:creationId xmlns:p14="http://schemas.microsoft.com/office/powerpoint/2010/main" val="11395474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4"/>
          </p:nvPr>
        </p:nvSpPr>
        <p:spPr/>
        <p:txBody>
          <a:bodyPr/>
          <a:lstStyle/>
          <a:p>
            <a:fld id="{4A490C5D-AEA8-4823-B9B3-806910A0ECF7}" type="slidenum">
              <a:rPr lang="es-ES" smtClean="0"/>
              <a:pPr/>
              <a:t>28</a:t>
            </a:fld>
            <a:endParaRPr lang="es-ES" dirty="0"/>
          </a:p>
        </p:txBody>
      </p:sp>
      <p:pic>
        <p:nvPicPr>
          <p:cNvPr id="16386" name="Picture 2" descr="Globe showing areas of polar easterlies, prevailing westerlies, NE trades, and SE trad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1484784"/>
            <a:ext cx="6144682" cy="4608512"/>
          </a:xfrm>
          <a:prstGeom prst="rect">
            <a:avLst/>
          </a:prstGeom>
          <a:noFill/>
          <a:extLst>
            <a:ext uri="{909E8E84-426E-40DD-AFC4-6F175D3DCCD1}">
              <a14:hiddenFill xmlns:a14="http://schemas.microsoft.com/office/drawing/2010/main">
                <a:solidFill>
                  <a:srgbClr val="FFFFFF"/>
                </a:solidFill>
              </a14:hiddenFill>
            </a:ext>
          </a:extLst>
        </p:spPr>
      </p:pic>
      <p:sp>
        <p:nvSpPr>
          <p:cNvPr id="8"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s-ES" altLang="ca-ES" sz="3500" b="1" dirty="0"/>
              <a:t>Tipos de tormentas de polvo y arena</a:t>
            </a:r>
          </a:p>
        </p:txBody>
      </p:sp>
      <p:sp>
        <p:nvSpPr>
          <p:cNvPr id="7" name="2 Rectángulo"/>
          <p:cNvSpPr/>
          <p:nvPr/>
        </p:nvSpPr>
        <p:spPr>
          <a:xfrm>
            <a:off x="464803" y="917394"/>
            <a:ext cx="2161682" cy="461665"/>
          </a:xfrm>
          <a:prstGeom prst="rect">
            <a:avLst/>
          </a:prstGeom>
        </p:spPr>
        <p:txBody>
          <a:bodyPr wrap="none">
            <a:spAutoFit/>
          </a:bodyPr>
          <a:lstStyle/>
          <a:p>
            <a:r>
              <a:rPr lang="es-ES_tradnl" sz="2400" b="1" dirty="0">
                <a:latin typeface="Calibri" pitchFamily="34" charset="0"/>
                <a:ea typeface="Arial Unicode MS" pitchFamily="34" charset="-128"/>
                <a:cs typeface="Arial Unicode MS" pitchFamily="34" charset="-128"/>
              </a:rPr>
              <a:t>Vientos </a:t>
            </a:r>
            <a:r>
              <a:rPr lang="es-ES_tradnl" sz="2400" b="1" dirty="0" err="1" smtClean="0">
                <a:latin typeface="Calibri" pitchFamily="34" charset="0"/>
                <a:ea typeface="Arial Unicode MS" pitchFamily="34" charset="-128"/>
                <a:cs typeface="Arial Unicode MS" pitchFamily="34" charset="-128"/>
              </a:rPr>
              <a:t>aliseos</a:t>
            </a:r>
            <a:endParaRPr lang="es-ES_tradnl" sz="2400" b="1" dirty="0">
              <a:latin typeface="Calibri" pitchFamily="34" charset="0"/>
              <a:ea typeface="Arial Unicode MS" pitchFamily="34" charset="-128"/>
              <a:cs typeface="Arial Unicode MS" pitchFamily="34" charset="-128"/>
            </a:endParaRPr>
          </a:p>
        </p:txBody>
      </p:sp>
    </p:spTree>
    <p:extLst>
      <p:ext uri="{BB962C8B-B14F-4D97-AF65-F5344CB8AC3E}">
        <p14:creationId xmlns:p14="http://schemas.microsoft.com/office/powerpoint/2010/main" val="345118527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4"/>
          </p:nvPr>
        </p:nvSpPr>
        <p:spPr/>
        <p:txBody>
          <a:bodyPr/>
          <a:lstStyle/>
          <a:p>
            <a:fld id="{4A490C5D-AEA8-4823-B9B3-806910A0ECF7}" type="slidenum">
              <a:rPr lang="es-ES" smtClean="0"/>
              <a:pPr/>
              <a:t>29</a:t>
            </a:fld>
            <a:endParaRPr lang="es-ES" dirty="0"/>
          </a:p>
        </p:txBody>
      </p:sp>
      <p:pic>
        <p:nvPicPr>
          <p:cNvPr id="3" name="DUST 20060305-10.mpe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59632" y="1358516"/>
            <a:ext cx="6360368" cy="4770276"/>
          </a:xfrm>
          <a:prstGeom prst="rect">
            <a:avLst/>
          </a:prstGeom>
        </p:spPr>
      </p:pic>
      <p:sp>
        <p:nvSpPr>
          <p:cNvPr id="8"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s-ES" altLang="ca-ES" sz="3500" b="1" dirty="0"/>
              <a:t>Tipos de tormentas de polvo y arena</a:t>
            </a:r>
          </a:p>
        </p:txBody>
      </p:sp>
      <p:sp>
        <p:nvSpPr>
          <p:cNvPr id="7" name="2 Rectángulo"/>
          <p:cNvSpPr/>
          <p:nvPr/>
        </p:nvSpPr>
        <p:spPr>
          <a:xfrm>
            <a:off x="464803" y="917394"/>
            <a:ext cx="2161682" cy="461665"/>
          </a:xfrm>
          <a:prstGeom prst="rect">
            <a:avLst/>
          </a:prstGeom>
        </p:spPr>
        <p:txBody>
          <a:bodyPr wrap="none">
            <a:spAutoFit/>
          </a:bodyPr>
          <a:lstStyle/>
          <a:p>
            <a:r>
              <a:rPr lang="es-ES_tradnl" sz="2400" b="1" dirty="0">
                <a:latin typeface="Calibri" pitchFamily="34" charset="0"/>
                <a:ea typeface="Arial Unicode MS" pitchFamily="34" charset="-128"/>
                <a:cs typeface="Arial Unicode MS" pitchFamily="34" charset="-128"/>
              </a:rPr>
              <a:t>Vientos </a:t>
            </a:r>
            <a:r>
              <a:rPr lang="es-ES_tradnl" sz="2400" b="1" dirty="0" err="1" smtClean="0">
                <a:latin typeface="Calibri" pitchFamily="34" charset="0"/>
                <a:ea typeface="Arial Unicode MS" pitchFamily="34" charset="-128"/>
                <a:cs typeface="Arial Unicode MS" pitchFamily="34" charset="-128"/>
              </a:rPr>
              <a:t>aliseos</a:t>
            </a:r>
            <a:endParaRPr lang="es-ES_tradnl" sz="2400" b="1" dirty="0">
              <a:latin typeface="Calibri" pitchFamily="34" charset="0"/>
              <a:ea typeface="Arial Unicode MS" pitchFamily="34" charset="-128"/>
              <a:cs typeface="Arial Unicode MS" pitchFamily="34" charset="-128"/>
            </a:endParaRPr>
          </a:p>
        </p:txBody>
      </p:sp>
    </p:spTree>
    <p:extLst>
      <p:ext uri="{BB962C8B-B14F-4D97-AF65-F5344CB8AC3E}">
        <p14:creationId xmlns:p14="http://schemas.microsoft.com/office/powerpoint/2010/main" val="242848853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ítulo 1"/>
          <p:cNvSpPr>
            <a:spLocks noGrp="1"/>
          </p:cNvSpPr>
          <p:nvPr>
            <p:ph type="title" idx="4294967295"/>
          </p:nvPr>
        </p:nvSpPr>
        <p:spPr>
          <a:xfrm>
            <a:off x="288255" y="1414463"/>
            <a:ext cx="8612677" cy="738428"/>
          </a:xfrm>
          <a:prstGeom prst="rect">
            <a:avLst/>
          </a:prstGeom>
        </p:spPr>
        <p:txBody>
          <a:bodyPr/>
          <a:lstStyle/>
          <a:p>
            <a:pPr eaLnBrk="1" hangingPunct="1"/>
            <a:r>
              <a:rPr lang="es-ES_tradnl" sz="2800" b="1" dirty="0" smtClean="0">
                <a:solidFill>
                  <a:srgbClr val="124484"/>
                </a:solidFill>
                <a:latin typeface="Calibri" pitchFamily="34" charset="0"/>
                <a:ea typeface="Arial Unicode MS" pitchFamily="34" charset="-128"/>
                <a:cs typeface="Arial Unicode MS" pitchFamily="34" charset="-128"/>
              </a:rPr>
              <a:t>Qué se necesita para pronosticar tormentas de polvo?</a:t>
            </a:r>
          </a:p>
        </p:txBody>
      </p:sp>
      <p:sp>
        <p:nvSpPr>
          <p:cNvPr id="229379" name="Marcador de contenido 2"/>
          <p:cNvSpPr>
            <a:spLocks noGrp="1"/>
          </p:cNvSpPr>
          <p:nvPr>
            <p:ph idx="4294967295"/>
          </p:nvPr>
        </p:nvSpPr>
        <p:spPr>
          <a:xfrm>
            <a:off x="466476" y="2565400"/>
            <a:ext cx="8281988" cy="1655763"/>
          </a:xfrm>
          <a:prstGeom prst="rect">
            <a:avLst/>
          </a:prstGeom>
        </p:spPr>
        <p:txBody>
          <a:bodyPr/>
          <a:lstStyle/>
          <a:p>
            <a:pPr marL="457200" indent="-457200" defTabSz="457200">
              <a:buFont typeface="+mj-lt"/>
              <a:buAutoNum type="arabicPeriod"/>
            </a:pPr>
            <a:r>
              <a:rPr lang="es-ES_tradnl" sz="2200" dirty="0" smtClean="0">
                <a:latin typeface="Calibri" pitchFamily="34" charset="0"/>
              </a:rPr>
              <a:t>Satélites, observaciones en superficie, modelos de predicción del tiempo y modelos de predicción de polvo. </a:t>
            </a:r>
          </a:p>
          <a:p>
            <a:pPr marL="457200" indent="-457200" defTabSz="457200">
              <a:buFont typeface="+mj-lt"/>
              <a:buAutoNum type="arabicPeriod"/>
            </a:pPr>
            <a:r>
              <a:rPr lang="es-ES_tradnl" sz="2200" dirty="0" smtClean="0">
                <a:latin typeface="Calibri" pitchFamily="34" charset="0"/>
              </a:rPr>
              <a:t>Buen conocimiento del ciclo del polvo en la región considerada.</a:t>
            </a:r>
          </a:p>
          <a:p>
            <a:pPr marL="457200" indent="-457200" defTabSz="457200">
              <a:buFont typeface="+mj-lt"/>
              <a:buAutoNum type="arabicPeriod"/>
            </a:pPr>
            <a:r>
              <a:rPr lang="es-ES_tradnl" sz="2200" dirty="0" smtClean="0">
                <a:latin typeface="Calibri" pitchFamily="34" charset="0"/>
              </a:rPr>
              <a:t>Buen conocimiento de las limitaciones asociadas a las observaciones.</a:t>
            </a:r>
          </a:p>
          <a:p>
            <a:pPr marL="457200" indent="-457200" defTabSz="457200">
              <a:buFont typeface="+mj-lt"/>
              <a:buAutoNum type="arabicPeriod"/>
            </a:pPr>
            <a:r>
              <a:rPr lang="es-ES_tradnl" sz="2200" dirty="0" smtClean="0">
                <a:latin typeface="Calibri" pitchFamily="34" charset="0"/>
              </a:rPr>
              <a:t>Buen conocimiento  de las limitaciones de los modelos de polvo atmosférico.</a:t>
            </a:r>
          </a:p>
          <a:p>
            <a:pPr marL="457200" indent="-457200" defTabSz="457200">
              <a:buFont typeface="Arial" charset="0"/>
              <a:buAutoNum type="arabicPeriod"/>
            </a:pPr>
            <a:endParaRPr lang="es-ES_tradnl" sz="2200" dirty="0" smtClean="0">
              <a:latin typeface="Calibri" pitchFamily="34" charset="0"/>
            </a:endParaRPr>
          </a:p>
          <a:p>
            <a:pPr marL="457200" indent="-457200" defTabSz="457200">
              <a:buFont typeface="Arial" charset="0"/>
              <a:buAutoNum type="arabicPeriod"/>
            </a:pPr>
            <a:endParaRPr lang="es-ES_tradnl" sz="2200" dirty="0" smtClean="0">
              <a:latin typeface="Calibri" pitchFamily="34" charset="0"/>
            </a:endParaRPr>
          </a:p>
          <a:p>
            <a:pPr marL="457200" indent="-457200" defTabSz="457200">
              <a:buFont typeface="Arial" charset="0"/>
              <a:buAutoNum type="arabicPeriod"/>
            </a:pPr>
            <a:endParaRPr lang="es-ES_tradnl" dirty="0" smtClean="0">
              <a:latin typeface="Calibri" pitchFamily="34" charset="0"/>
            </a:endParaRPr>
          </a:p>
        </p:txBody>
      </p:sp>
      <p:sp>
        <p:nvSpPr>
          <p:cNvPr id="6"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err="1" smtClean="0"/>
              <a:t>Introducción</a:t>
            </a:r>
            <a:endParaRPr lang="en-US" altLang="ca-ES" sz="3500" b="1" dirty="0"/>
          </a:p>
        </p:txBody>
      </p:sp>
    </p:spTree>
    <p:extLst>
      <p:ext uri="{BB962C8B-B14F-4D97-AF65-F5344CB8AC3E}">
        <p14:creationId xmlns:p14="http://schemas.microsoft.com/office/powerpoint/2010/main" val="26695739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937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2937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2937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2937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31" presetClass="emph" presetSubtype="0" nodeType="clickEffect">
                                  <p:stCondLst>
                                    <p:cond delay="0"/>
                                  </p:stCondLst>
                                  <p:childTnLst>
                                    <p:set>
                                      <p:cBhvr override="childStyle">
                                        <p:cTn id="22" dur="500" fill="hold"/>
                                        <p:tgtEl>
                                          <p:spTgt spid="229379">
                                            <p:txEl>
                                              <p:pRg st="3" end="3"/>
                                            </p:txEl>
                                          </p:spTgt>
                                        </p:tgtEl>
                                        <p:attrNameLst>
                                          <p:attrName>style.color</p:attrName>
                                        </p:attrNameLst>
                                      </p:cBhvr>
                                      <p:to>
                                        <p:clrVal>
                                          <a:srgbClr val="FF9900"/>
                                        </p:clrVal>
                                      </p:to>
                                    </p:set>
                                    <p:set>
                                      <p:cBhvr override="childStyle">
                                        <p:cTn id="23" dur="500" fill="hold"/>
                                        <p:tgtEl>
                                          <p:spTgt spid="229379">
                                            <p:txEl>
                                              <p:pRg st="3" end="3"/>
                                            </p:txEl>
                                          </p:spTgt>
                                        </p:tgtEl>
                                        <p:attrNameLst>
                                          <p:attrName>style.fontStyle</p:attrName>
                                        </p:attrNameLst>
                                      </p:cBhvr>
                                      <p:to>
                                        <p:strVal val="italic"/>
                                      </p:to>
                                    </p:set>
                                    <p:set>
                                      <p:cBhvr>
                                        <p:cTn id="24" dur="500" fill="hold"/>
                                        <p:tgtEl>
                                          <p:spTgt spid="229379">
                                            <p:txEl>
                                              <p:pRg st="3" end="3"/>
                                            </p:txEl>
                                          </p:spTgt>
                                        </p:tgtEl>
                                        <p:attrNameLst>
                                          <p:attrName>style.fontWeight</p:attrName>
                                        </p:attrNameLst>
                                      </p:cBhvr>
                                      <p:to>
                                        <p:strVal val="bold"/>
                                      </p:to>
                                    </p:set>
                                    <p:set>
                                      <p:cBhvr>
                                        <p:cTn id="25" dur="500" fill="hold"/>
                                        <p:tgtEl>
                                          <p:spTgt spid="229379">
                                            <p:txEl>
                                              <p:pRg st="3" end="3"/>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4"/>
          </p:nvPr>
        </p:nvSpPr>
        <p:spPr/>
        <p:txBody>
          <a:bodyPr/>
          <a:lstStyle/>
          <a:p>
            <a:fld id="{4A490C5D-AEA8-4823-B9B3-806910A0ECF7}" type="slidenum">
              <a:rPr lang="es-ES" smtClean="0"/>
              <a:pPr/>
              <a:t>30</a:t>
            </a:fld>
            <a:endParaRPr lang="es-ES" dirty="0"/>
          </a:p>
        </p:txBody>
      </p:sp>
      <p:pic>
        <p:nvPicPr>
          <p:cNvPr id="21506" name="Picture 2" descr="MSG Dust RGB from 12 UTC 8 March 2006 showing huge, continental-scale dust outbreaks over northern Africa with arrows indicating wind direction and a convergence line overlaid on the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1466782"/>
            <a:ext cx="6264696" cy="4698522"/>
          </a:xfrm>
          <a:prstGeom prst="rect">
            <a:avLst/>
          </a:prstGeom>
          <a:noFill/>
          <a:extLst>
            <a:ext uri="{909E8E84-426E-40DD-AFC4-6F175D3DCCD1}">
              <a14:hiddenFill xmlns:a14="http://schemas.microsoft.com/office/drawing/2010/main">
                <a:solidFill>
                  <a:srgbClr val="FFFFFF"/>
                </a:solidFill>
              </a14:hiddenFill>
            </a:ext>
          </a:extLst>
        </p:spPr>
      </p:pic>
      <p:sp>
        <p:nvSpPr>
          <p:cNvPr id="8"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s-ES" altLang="ca-ES" sz="3500" b="1" dirty="0"/>
              <a:t>Tipos de tormentas de polvo y arena</a:t>
            </a:r>
          </a:p>
        </p:txBody>
      </p:sp>
      <p:sp>
        <p:nvSpPr>
          <p:cNvPr id="7" name="2 Rectángulo"/>
          <p:cNvSpPr/>
          <p:nvPr/>
        </p:nvSpPr>
        <p:spPr>
          <a:xfrm>
            <a:off x="464803" y="917394"/>
            <a:ext cx="2161682" cy="461665"/>
          </a:xfrm>
          <a:prstGeom prst="rect">
            <a:avLst/>
          </a:prstGeom>
        </p:spPr>
        <p:txBody>
          <a:bodyPr wrap="none">
            <a:spAutoFit/>
          </a:bodyPr>
          <a:lstStyle/>
          <a:p>
            <a:r>
              <a:rPr lang="es-ES_tradnl" sz="2400" b="1" dirty="0">
                <a:latin typeface="Calibri" pitchFamily="34" charset="0"/>
                <a:ea typeface="Arial Unicode MS" pitchFamily="34" charset="-128"/>
                <a:cs typeface="Arial Unicode MS" pitchFamily="34" charset="-128"/>
              </a:rPr>
              <a:t>Vientos </a:t>
            </a:r>
            <a:r>
              <a:rPr lang="es-ES_tradnl" sz="2400" b="1" dirty="0" err="1" smtClean="0">
                <a:latin typeface="Calibri" pitchFamily="34" charset="0"/>
                <a:ea typeface="Arial Unicode MS" pitchFamily="34" charset="-128"/>
                <a:cs typeface="Arial Unicode MS" pitchFamily="34" charset="-128"/>
              </a:rPr>
              <a:t>aliseos</a:t>
            </a:r>
            <a:endParaRPr lang="es-ES_tradnl" sz="2400" b="1" dirty="0">
              <a:latin typeface="Calibri" pitchFamily="34" charset="0"/>
              <a:ea typeface="Arial Unicode MS" pitchFamily="34" charset="-128"/>
              <a:cs typeface="Arial Unicode MS" pitchFamily="34" charset="-128"/>
            </a:endParaRPr>
          </a:p>
        </p:txBody>
      </p:sp>
    </p:spTree>
    <p:extLst>
      <p:ext uri="{BB962C8B-B14F-4D97-AF65-F5344CB8AC3E}">
        <p14:creationId xmlns:p14="http://schemas.microsoft.com/office/powerpoint/2010/main" val="233446758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4"/>
          </p:nvPr>
        </p:nvSpPr>
        <p:spPr/>
        <p:txBody>
          <a:bodyPr/>
          <a:lstStyle/>
          <a:p>
            <a:fld id="{4A490C5D-AEA8-4823-B9B3-806910A0ECF7}" type="slidenum">
              <a:rPr lang="es-ES" smtClean="0"/>
              <a:pPr/>
              <a:t>31</a:t>
            </a:fld>
            <a:endParaRPr lang="es-ES" dirty="0"/>
          </a:p>
        </p:txBody>
      </p:sp>
      <p:pic>
        <p:nvPicPr>
          <p:cNvPr id="18434" name="Picture 2" descr="MSG dust RGB showing dust storms over northern Africa at 12 UTC 23 February 2006, with one of Libya circled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679" y="1700808"/>
            <a:ext cx="5664629" cy="4248472"/>
          </a:xfrm>
          <a:prstGeom prst="rect">
            <a:avLst/>
          </a:prstGeom>
          <a:noFill/>
          <a:extLst>
            <a:ext uri="{909E8E84-426E-40DD-AFC4-6F175D3DCCD1}">
              <a14:hiddenFill xmlns:a14="http://schemas.microsoft.com/office/drawing/2010/main">
                <a:solidFill>
                  <a:srgbClr val="FFFFFF"/>
                </a:solidFill>
              </a14:hiddenFill>
            </a:ext>
          </a:extLst>
        </p:spPr>
      </p:pic>
      <p:sp>
        <p:nvSpPr>
          <p:cNvPr id="4" name="Título 1"/>
          <p:cNvSpPr txBox="1">
            <a:spLocks/>
          </p:cNvSpPr>
          <p:nvPr/>
        </p:nvSpPr>
        <p:spPr>
          <a:xfrm>
            <a:off x="466724" y="765175"/>
            <a:ext cx="6121499" cy="792163"/>
          </a:xfrm>
          <a:prstGeom prst="rect">
            <a:avLst/>
          </a:prstGeom>
        </p:spPr>
        <p:txBody>
          <a:bodyPr vert="horz" lIns="91440" tIns="45720" rIns="91440" bIns="45720" rtlCol="0" anchor="b">
            <a:noAutofit/>
          </a:bodyPr>
          <a:lstStyle>
            <a:lvl1pPr algn="l" defTabSz="914400" rtl="0" eaLnBrk="1" latinLnBrk="0" hangingPunct="1">
              <a:spcBef>
                <a:spcPct val="0"/>
              </a:spcBef>
              <a:buNone/>
              <a:defRPr sz="2700" kern="1200">
                <a:solidFill>
                  <a:schemeClr val="bg1"/>
                </a:solidFill>
                <a:latin typeface="+mj-lt"/>
                <a:ea typeface="+mj-ea"/>
                <a:cs typeface="+mj-cs"/>
              </a:defRPr>
            </a:lvl1pPr>
          </a:lstStyle>
          <a:p>
            <a:pPr marL="762000" indent="-762000" defTabSz="457200"/>
            <a:r>
              <a:rPr lang="es-ES_tradnl" sz="2400" b="1" dirty="0" err="1" smtClean="0">
                <a:solidFill>
                  <a:schemeClr val="tx1"/>
                </a:solidFill>
                <a:latin typeface="Calibri" pitchFamily="34" charset="0"/>
                <a:ea typeface="Arial Unicode MS" pitchFamily="34" charset="-128"/>
                <a:cs typeface="Arial Unicode MS" pitchFamily="34" charset="-128"/>
              </a:rPr>
              <a:t>Downslope</a:t>
            </a:r>
            <a:r>
              <a:rPr lang="es-ES_tradnl" sz="2400" b="1" dirty="0" smtClean="0">
                <a:solidFill>
                  <a:schemeClr val="tx1"/>
                </a:solidFill>
                <a:latin typeface="Calibri" pitchFamily="34" charset="0"/>
                <a:ea typeface="Arial Unicode MS" pitchFamily="34" charset="-128"/>
                <a:cs typeface="Arial Unicode MS" pitchFamily="34" charset="-128"/>
              </a:rPr>
              <a:t> </a:t>
            </a:r>
            <a:r>
              <a:rPr lang="es-ES_tradnl" sz="2400" b="1" dirty="0" err="1" smtClean="0">
                <a:solidFill>
                  <a:schemeClr val="tx1"/>
                </a:solidFill>
                <a:latin typeface="Calibri" pitchFamily="34" charset="0"/>
                <a:ea typeface="Arial Unicode MS" pitchFamily="34" charset="-128"/>
                <a:cs typeface="Arial Unicode MS" pitchFamily="34" charset="-128"/>
              </a:rPr>
              <a:t>winds</a:t>
            </a:r>
            <a:endParaRPr lang="es-ES_tradnl" sz="2400" b="1" dirty="0" smtClean="0">
              <a:solidFill>
                <a:schemeClr val="tx1"/>
              </a:solidFill>
              <a:latin typeface="Calibri" pitchFamily="34" charset="0"/>
              <a:ea typeface="Arial Unicode MS" pitchFamily="34" charset="-128"/>
              <a:cs typeface="Arial Unicode MS" pitchFamily="34" charset="-128"/>
            </a:endParaRPr>
          </a:p>
        </p:txBody>
      </p:sp>
      <p:sp>
        <p:nvSpPr>
          <p:cNvPr id="3" name="2 Elipse"/>
          <p:cNvSpPr/>
          <p:nvPr/>
        </p:nvSpPr>
        <p:spPr>
          <a:xfrm>
            <a:off x="2424345" y="2372571"/>
            <a:ext cx="1728192" cy="1224136"/>
          </a:xfrm>
          <a:prstGeom prst="ellipse">
            <a:avLst/>
          </a:prstGeom>
          <a:noFill/>
          <a:ln>
            <a:solidFill>
              <a:srgbClr val="0808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5 CuadroTexto"/>
          <p:cNvSpPr txBox="1"/>
          <p:nvPr/>
        </p:nvSpPr>
        <p:spPr>
          <a:xfrm rot="19877753">
            <a:off x="1634094" y="2234072"/>
            <a:ext cx="1691777" cy="276999"/>
          </a:xfrm>
          <a:prstGeom prst="rect">
            <a:avLst/>
          </a:prstGeom>
          <a:noFill/>
        </p:spPr>
        <p:txBody>
          <a:bodyPr wrap="square" rtlCol="0">
            <a:spAutoFit/>
          </a:bodyPr>
          <a:lstStyle/>
          <a:p>
            <a:pPr algn="ctr"/>
            <a:r>
              <a:rPr lang="es-ES_tradnl" sz="1200" b="1" dirty="0" smtClean="0">
                <a:solidFill>
                  <a:srgbClr val="080808"/>
                </a:solidFill>
              </a:rPr>
              <a:t>Atlas </a:t>
            </a:r>
            <a:r>
              <a:rPr lang="es-ES_tradnl" sz="1200" b="1" dirty="0" err="1" smtClean="0">
                <a:solidFill>
                  <a:srgbClr val="080808"/>
                </a:solidFill>
              </a:rPr>
              <a:t>Mountains</a:t>
            </a:r>
            <a:endParaRPr lang="en-GB" sz="1200" b="1" dirty="0">
              <a:solidFill>
                <a:srgbClr val="080808"/>
              </a:solidFill>
            </a:endParaRPr>
          </a:p>
        </p:txBody>
      </p:sp>
      <p:sp>
        <p:nvSpPr>
          <p:cNvPr id="9"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s-ES" altLang="ca-ES" sz="3500" b="1" dirty="0"/>
              <a:t>Tipos de tormentas de polvo y arena</a:t>
            </a:r>
          </a:p>
        </p:txBody>
      </p:sp>
    </p:spTree>
    <p:extLst>
      <p:ext uri="{BB962C8B-B14F-4D97-AF65-F5344CB8AC3E}">
        <p14:creationId xmlns:p14="http://schemas.microsoft.com/office/powerpoint/2010/main" val="65800664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4"/>
          </p:nvPr>
        </p:nvSpPr>
        <p:spPr/>
        <p:txBody>
          <a:bodyPr/>
          <a:lstStyle/>
          <a:p>
            <a:fld id="{4A490C5D-AEA8-4823-B9B3-806910A0ECF7}" type="slidenum">
              <a:rPr lang="es-ES" smtClean="0"/>
              <a:pPr/>
              <a:t>32</a:t>
            </a:fld>
            <a:endParaRPr lang="es-ES" dirty="0"/>
          </a:p>
        </p:txBody>
      </p:sp>
      <p:pic>
        <p:nvPicPr>
          <p:cNvPr id="17410" name="Picture 2" descr="Aqua Satellite Image Over the Southern Sahara, showing dust over the Bodele Depression, 2 Jan 2007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696" y="1916832"/>
            <a:ext cx="5376597" cy="4032448"/>
          </a:xfrm>
          <a:prstGeom prst="rect">
            <a:avLst/>
          </a:prstGeom>
          <a:noFill/>
          <a:extLst>
            <a:ext uri="{909E8E84-426E-40DD-AFC4-6F175D3DCCD1}">
              <a14:hiddenFill xmlns:a14="http://schemas.microsoft.com/office/drawing/2010/main">
                <a:solidFill>
                  <a:srgbClr val="FFFFFF"/>
                </a:solidFill>
              </a14:hiddenFill>
            </a:ext>
          </a:extLst>
        </p:spPr>
      </p:pic>
      <p:sp>
        <p:nvSpPr>
          <p:cNvPr id="4" name="Título 1"/>
          <p:cNvSpPr txBox="1">
            <a:spLocks/>
          </p:cNvSpPr>
          <p:nvPr/>
        </p:nvSpPr>
        <p:spPr>
          <a:xfrm>
            <a:off x="466725" y="765175"/>
            <a:ext cx="5329238" cy="792163"/>
          </a:xfrm>
          <a:prstGeom prst="rect">
            <a:avLst/>
          </a:prstGeom>
        </p:spPr>
        <p:txBody>
          <a:bodyPr vert="horz" lIns="91440" tIns="45720" rIns="91440" bIns="45720" rtlCol="0" anchor="b">
            <a:noAutofit/>
          </a:bodyPr>
          <a:lstStyle>
            <a:lvl1pPr algn="l" defTabSz="914400" rtl="0" eaLnBrk="1" latinLnBrk="0" hangingPunct="1">
              <a:spcBef>
                <a:spcPct val="0"/>
              </a:spcBef>
              <a:buNone/>
              <a:defRPr sz="2700" kern="1200">
                <a:solidFill>
                  <a:schemeClr val="bg1"/>
                </a:solidFill>
                <a:latin typeface="+mj-lt"/>
                <a:ea typeface="+mj-ea"/>
                <a:cs typeface="+mj-cs"/>
              </a:defRPr>
            </a:lvl1pPr>
          </a:lstStyle>
          <a:p>
            <a:pPr marL="762000" indent="-762000" defTabSz="457200"/>
            <a:r>
              <a:rPr lang="es-ES_tradnl" sz="2400" b="1" dirty="0" smtClean="0">
                <a:solidFill>
                  <a:schemeClr val="tx1"/>
                </a:solidFill>
                <a:latin typeface="Calibri" pitchFamily="34" charset="0"/>
                <a:ea typeface="Arial Unicode MS" pitchFamily="34" charset="-128"/>
                <a:cs typeface="Arial Unicode MS" pitchFamily="34" charset="-128"/>
              </a:rPr>
              <a:t>Gap </a:t>
            </a:r>
            <a:r>
              <a:rPr lang="es-ES_tradnl" sz="2400" b="1" dirty="0" err="1" smtClean="0">
                <a:solidFill>
                  <a:schemeClr val="tx1"/>
                </a:solidFill>
                <a:latin typeface="Calibri" pitchFamily="34" charset="0"/>
                <a:ea typeface="Arial Unicode MS" pitchFamily="34" charset="-128"/>
                <a:cs typeface="Arial Unicode MS" pitchFamily="34" charset="-128"/>
              </a:rPr>
              <a:t>flow</a:t>
            </a:r>
            <a:endParaRPr lang="es-ES_tradnl" sz="2400" b="1" dirty="0" smtClean="0">
              <a:solidFill>
                <a:schemeClr val="tx1"/>
              </a:solidFill>
              <a:latin typeface="Calibri" pitchFamily="34" charset="0"/>
              <a:ea typeface="Arial Unicode MS" pitchFamily="34" charset="-128"/>
              <a:cs typeface="Arial Unicode MS" pitchFamily="34" charset="-128"/>
            </a:endParaRPr>
          </a:p>
        </p:txBody>
      </p:sp>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s-ES" altLang="ca-ES" sz="3500" b="1" dirty="0"/>
              <a:t>Tipos de tormentas de polvo y arena</a:t>
            </a:r>
          </a:p>
        </p:txBody>
      </p:sp>
    </p:spTree>
    <p:extLst>
      <p:ext uri="{BB962C8B-B14F-4D97-AF65-F5344CB8AC3E}">
        <p14:creationId xmlns:p14="http://schemas.microsoft.com/office/powerpoint/2010/main" val="29808840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ítulo 1"/>
          <p:cNvSpPr>
            <a:spLocks noGrp="1"/>
          </p:cNvSpPr>
          <p:nvPr>
            <p:ph type="title" idx="4294967295"/>
          </p:nvPr>
        </p:nvSpPr>
        <p:spPr>
          <a:xfrm>
            <a:off x="752902" y="1056290"/>
            <a:ext cx="6651625" cy="792163"/>
          </a:xfrm>
          <a:prstGeom prst="rect">
            <a:avLst/>
          </a:prstGeom>
        </p:spPr>
        <p:txBody>
          <a:bodyPr/>
          <a:lstStyle/>
          <a:p>
            <a:pPr marL="762000" indent="-762000" defTabSz="457200" eaLnBrk="1" hangingPunct="1"/>
            <a:r>
              <a:rPr lang="es-ES_tradnl" sz="2400" b="1" dirty="0" err="1" smtClean="0">
                <a:solidFill>
                  <a:schemeClr val="tx1"/>
                </a:solidFill>
                <a:latin typeface="Calibri" pitchFamily="34" charset="0"/>
                <a:ea typeface="Arial Unicode MS" pitchFamily="34" charset="-128"/>
                <a:cs typeface="Arial Unicode MS" pitchFamily="34" charset="-128"/>
              </a:rPr>
              <a:t>Dust</a:t>
            </a:r>
            <a:r>
              <a:rPr lang="es-ES_tradnl" sz="2400" b="1" dirty="0" smtClean="0">
                <a:solidFill>
                  <a:schemeClr val="tx1"/>
                </a:solidFill>
                <a:latin typeface="Calibri" pitchFamily="34" charset="0"/>
                <a:ea typeface="Arial Unicode MS" pitchFamily="34" charset="-128"/>
                <a:cs typeface="Arial Unicode MS" pitchFamily="34" charset="-128"/>
              </a:rPr>
              <a:t> </a:t>
            </a:r>
            <a:r>
              <a:rPr lang="es-ES_tradnl" sz="2400" b="1" dirty="0" err="1" smtClean="0">
                <a:solidFill>
                  <a:schemeClr val="tx1"/>
                </a:solidFill>
                <a:latin typeface="Calibri" pitchFamily="34" charset="0"/>
                <a:ea typeface="Arial Unicode MS" pitchFamily="34" charset="-128"/>
                <a:cs typeface="Arial Unicode MS" pitchFamily="34" charset="-128"/>
              </a:rPr>
              <a:t>devils</a:t>
            </a:r>
            <a:r>
              <a:rPr lang="es-ES_tradnl" sz="2400" b="1" dirty="0" smtClean="0">
                <a:solidFill>
                  <a:schemeClr val="tx1"/>
                </a:solidFill>
                <a:latin typeface="Calibri" pitchFamily="34" charset="0"/>
                <a:ea typeface="Arial Unicode MS" pitchFamily="34" charset="-128"/>
                <a:cs typeface="Arial Unicode MS" pitchFamily="34" charset="-128"/>
              </a:rPr>
              <a:t> (convección)</a:t>
            </a:r>
          </a:p>
        </p:txBody>
      </p:sp>
      <p:pic>
        <p:nvPicPr>
          <p:cNvPr id="151560" name="dust_devils.wmv">
            <a:hlinkClick r:id="" action="ppaction://media"/>
          </p:cNvPr>
          <p:cNvPicPr>
            <a:picLocks noChangeAspect="1" noChangeArrowheads="1"/>
          </p:cNvPicPr>
          <p:nvPr>
            <a:videoFile r:link="rId2"/>
            <p:extLst>
              <p:ext uri="{DAA4B4D4-6D71-4841-9C94-3DE7FCFB9230}">
                <p14:media xmlns:p14="http://schemas.microsoft.com/office/powerpoint/2010/main" r:link="rId1"/>
              </p:ext>
            </p:extLst>
          </p:nvPr>
        </p:nvPicPr>
        <p:blipFill>
          <a:blip r:embed="rId5">
            <a:extLst>
              <a:ext uri="{28A0092B-C50C-407E-A947-70E740481C1C}">
                <a14:useLocalDpi xmlns:a14="http://schemas.microsoft.com/office/drawing/2010/main" val="0"/>
              </a:ext>
            </a:extLst>
          </a:blip>
          <a:srcRect/>
          <a:stretch>
            <a:fillRect/>
          </a:stretch>
        </p:blipFill>
        <p:spPr bwMode="auto">
          <a:xfrm>
            <a:off x="1835150" y="1681956"/>
            <a:ext cx="5400675" cy="405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p:cNvSpPr txBox="1">
            <a:spLocks noChangeArrowheads="1"/>
          </p:cNvSpPr>
          <p:nvPr/>
        </p:nvSpPr>
        <p:spPr bwMode="auto">
          <a:xfrm>
            <a:off x="107950" y="5876925"/>
            <a:ext cx="87249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eaLnBrk="0" hangingPunct="0">
              <a:defRPr sz="1200" i="1">
                <a:solidFill>
                  <a:schemeClr val="tx1"/>
                </a:solidFill>
                <a:latin typeface="Arial Narrow" pitchFamily="34" charset="0"/>
              </a:defRPr>
            </a:lvl1pPr>
            <a:lvl2pPr marL="742950" indent="-285750" defTabSz="457200" eaLnBrk="0" hangingPunct="0">
              <a:defRPr sz="1200" i="1">
                <a:solidFill>
                  <a:schemeClr val="tx1"/>
                </a:solidFill>
                <a:latin typeface="Arial Narrow" pitchFamily="34" charset="0"/>
              </a:defRPr>
            </a:lvl2pPr>
            <a:lvl3pPr marL="1143000" indent="-228600" defTabSz="457200" eaLnBrk="0" hangingPunct="0">
              <a:defRPr sz="1200" i="1">
                <a:solidFill>
                  <a:schemeClr val="tx1"/>
                </a:solidFill>
                <a:latin typeface="Arial Narrow" pitchFamily="34" charset="0"/>
              </a:defRPr>
            </a:lvl3pPr>
            <a:lvl4pPr marL="1600200" indent="-228600" defTabSz="457200" eaLnBrk="0" hangingPunct="0">
              <a:defRPr sz="1200" i="1">
                <a:solidFill>
                  <a:schemeClr val="tx1"/>
                </a:solidFill>
                <a:latin typeface="Arial Narrow" pitchFamily="34" charset="0"/>
              </a:defRPr>
            </a:lvl4pPr>
            <a:lvl5pPr marL="2057400" indent="-228600" defTabSz="457200" eaLnBrk="0" hangingPunct="0">
              <a:defRPr sz="1200" i="1">
                <a:solidFill>
                  <a:schemeClr val="tx1"/>
                </a:solidFill>
                <a:latin typeface="Arial Narrow" pitchFamily="34" charset="0"/>
              </a:defRPr>
            </a:lvl5pPr>
            <a:lvl6pPr marL="2514600" indent="-228600" algn="r" defTabSz="457200" eaLnBrk="0" fontAlgn="base" hangingPunct="0">
              <a:spcBef>
                <a:spcPct val="50000"/>
              </a:spcBef>
              <a:spcAft>
                <a:spcPct val="0"/>
              </a:spcAft>
              <a:defRPr sz="1200" i="1">
                <a:solidFill>
                  <a:schemeClr val="tx1"/>
                </a:solidFill>
                <a:latin typeface="Arial Narrow" pitchFamily="34" charset="0"/>
              </a:defRPr>
            </a:lvl6pPr>
            <a:lvl7pPr marL="2971800" indent="-228600" algn="r" defTabSz="457200" eaLnBrk="0" fontAlgn="base" hangingPunct="0">
              <a:spcBef>
                <a:spcPct val="50000"/>
              </a:spcBef>
              <a:spcAft>
                <a:spcPct val="0"/>
              </a:spcAft>
              <a:defRPr sz="1200" i="1">
                <a:solidFill>
                  <a:schemeClr val="tx1"/>
                </a:solidFill>
                <a:latin typeface="Arial Narrow" pitchFamily="34" charset="0"/>
              </a:defRPr>
            </a:lvl7pPr>
            <a:lvl8pPr marL="3429000" indent="-228600" algn="r" defTabSz="457200" eaLnBrk="0" fontAlgn="base" hangingPunct="0">
              <a:spcBef>
                <a:spcPct val="50000"/>
              </a:spcBef>
              <a:spcAft>
                <a:spcPct val="0"/>
              </a:spcAft>
              <a:defRPr sz="1200" i="1">
                <a:solidFill>
                  <a:schemeClr val="tx1"/>
                </a:solidFill>
                <a:latin typeface="Arial Narrow" pitchFamily="34" charset="0"/>
              </a:defRPr>
            </a:lvl8pPr>
            <a:lvl9pPr marL="3886200" indent="-228600" algn="r" defTabSz="457200" eaLnBrk="0" fontAlgn="base" hangingPunct="0">
              <a:spcBef>
                <a:spcPct val="50000"/>
              </a:spcBef>
              <a:spcAft>
                <a:spcPct val="0"/>
              </a:spcAft>
              <a:defRPr sz="1200" i="1">
                <a:solidFill>
                  <a:schemeClr val="tx1"/>
                </a:solidFill>
                <a:latin typeface="Arial Narrow" pitchFamily="34" charset="0"/>
              </a:defRPr>
            </a:lvl9pPr>
          </a:lstStyle>
          <a:p>
            <a:pPr algn="l" eaLnBrk="1" hangingPunct="1">
              <a:spcBef>
                <a:spcPct val="0"/>
              </a:spcBef>
            </a:pPr>
            <a:r>
              <a:rPr lang="es-ES_tradnl" i="0" dirty="0" err="1">
                <a:latin typeface="Calibri" pitchFamily="34" charset="0"/>
                <a:ea typeface="ＭＳ Ｐゴシック" pitchFamily="-106" charset="-128"/>
              </a:rPr>
              <a:t>Movie</a:t>
            </a:r>
            <a:r>
              <a:rPr lang="es-ES_tradnl" i="0" dirty="0">
                <a:latin typeface="Calibri" pitchFamily="34" charset="0"/>
                <a:ea typeface="ＭＳ Ｐゴシック" pitchFamily="-106" charset="-128"/>
              </a:rPr>
              <a:t> </a:t>
            </a:r>
            <a:r>
              <a:rPr lang="es-ES_tradnl" i="0" dirty="0" err="1">
                <a:latin typeface="Calibri" pitchFamily="34" charset="0"/>
                <a:ea typeface="ＭＳ Ｐゴシック" pitchFamily="-106" charset="-128"/>
              </a:rPr>
              <a:t>from</a:t>
            </a:r>
            <a:r>
              <a:rPr lang="es-ES_tradnl" i="0" dirty="0">
                <a:latin typeface="Calibri" pitchFamily="34" charset="0"/>
                <a:ea typeface="ＭＳ Ｐゴシック" pitchFamily="-106" charset="-128"/>
              </a:rPr>
              <a:t> </a:t>
            </a:r>
            <a:r>
              <a:rPr lang="es-ES_tradnl" i="0" dirty="0" err="1">
                <a:latin typeface="Calibri" pitchFamily="34" charset="0"/>
                <a:ea typeface="ＭＳ Ｐゴシック" pitchFamily="-106" charset="-128"/>
              </a:rPr>
              <a:t>the</a:t>
            </a:r>
            <a:r>
              <a:rPr lang="es-ES_tradnl" i="0" dirty="0">
                <a:latin typeface="Calibri" pitchFamily="34" charset="0"/>
                <a:ea typeface="ＭＳ Ｐゴシック" pitchFamily="-106" charset="-128"/>
              </a:rPr>
              <a:t> COMET </a:t>
            </a:r>
            <a:r>
              <a:rPr lang="es-ES_tradnl" i="0" dirty="0" err="1">
                <a:latin typeface="Calibri" pitchFamily="34" charset="0"/>
                <a:ea typeface="ＭＳ Ｐゴシック" pitchFamily="-106" charset="-128"/>
              </a:rPr>
              <a:t>program</a:t>
            </a:r>
            <a:r>
              <a:rPr lang="es-ES_tradnl" i="0" dirty="0">
                <a:latin typeface="Calibri" pitchFamily="34" charset="0"/>
                <a:ea typeface="ＭＳ Ｐゴシック" pitchFamily="-106" charset="-128"/>
              </a:rPr>
              <a:t> at http://meted.ucar.edu/ of </a:t>
            </a:r>
            <a:r>
              <a:rPr lang="es-ES_tradnl" i="0" dirty="0" err="1">
                <a:latin typeface="Calibri" pitchFamily="34" charset="0"/>
                <a:ea typeface="ＭＳ Ｐゴシック" pitchFamily="-106" charset="-128"/>
              </a:rPr>
              <a:t>the</a:t>
            </a:r>
            <a:r>
              <a:rPr lang="es-ES_tradnl" i="0" dirty="0">
                <a:latin typeface="Calibri" pitchFamily="34" charset="0"/>
                <a:ea typeface="ＭＳ Ｐゴシック" pitchFamily="-106" charset="-128"/>
              </a:rPr>
              <a:t> </a:t>
            </a:r>
            <a:r>
              <a:rPr lang="es-ES_tradnl" i="0" dirty="0" smtClean="0">
                <a:latin typeface="Calibri" pitchFamily="34" charset="0"/>
                <a:ea typeface="ＭＳ Ｐゴシック" pitchFamily="-106" charset="-128"/>
              </a:rPr>
              <a:t> </a:t>
            </a:r>
            <a:r>
              <a:rPr lang="es-ES_tradnl" i="0" dirty="0" err="1" smtClean="0">
                <a:latin typeface="Calibri" pitchFamily="34" charset="0"/>
                <a:ea typeface="ＭＳ Ｐゴシック" pitchFamily="-106" charset="-128"/>
              </a:rPr>
              <a:t>University</a:t>
            </a:r>
            <a:r>
              <a:rPr lang="es-ES_tradnl" i="0" dirty="0" smtClean="0">
                <a:latin typeface="Calibri" pitchFamily="34" charset="0"/>
                <a:ea typeface="ＭＳ Ｐゴシック" pitchFamily="-106" charset="-128"/>
              </a:rPr>
              <a:t> </a:t>
            </a:r>
            <a:r>
              <a:rPr lang="es-ES_tradnl" i="0" dirty="0" err="1">
                <a:latin typeface="Calibri" pitchFamily="34" charset="0"/>
                <a:ea typeface="ＭＳ Ｐゴシック" pitchFamily="-106" charset="-128"/>
              </a:rPr>
              <a:t>Corporation</a:t>
            </a:r>
            <a:r>
              <a:rPr lang="es-ES_tradnl" i="0" dirty="0">
                <a:latin typeface="Calibri" pitchFamily="34" charset="0"/>
                <a:ea typeface="ＭＳ Ｐゴシック" pitchFamily="-106" charset="-128"/>
              </a:rPr>
              <a:t> </a:t>
            </a:r>
            <a:r>
              <a:rPr lang="es-ES_tradnl" i="0" dirty="0" err="1">
                <a:latin typeface="Calibri" pitchFamily="34" charset="0"/>
                <a:ea typeface="ＭＳ Ｐゴシック" pitchFamily="-106" charset="-128"/>
              </a:rPr>
              <a:t>for</a:t>
            </a:r>
            <a:r>
              <a:rPr lang="es-ES_tradnl" i="0" dirty="0">
                <a:latin typeface="Calibri" pitchFamily="34" charset="0"/>
                <a:ea typeface="ＭＳ Ｐゴシック" pitchFamily="-106" charset="-128"/>
              </a:rPr>
              <a:t> </a:t>
            </a:r>
            <a:r>
              <a:rPr lang="es-ES_tradnl" i="0" dirty="0" err="1">
                <a:latin typeface="Calibri" pitchFamily="34" charset="0"/>
                <a:ea typeface="ＭＳ Ｐゴシック" pitchFamily="-106" charset="-128"/>
              </a:rPr>
              <a:t>Atmospheric</a:t>
            </a:r>
            <a:r>
              <a:rPr lang="es-ES_tradnl" i="0" dirty="0">
                <a:latin typeface="Calibri" pitchFamily="34" charset="0"/>
                <a:ea typeface="ＭＳ Ｐゴシック" pitchFamily="-106" charset="-128"/>
              </a:rPr>
              <a:t> </a:t>
            </a:r>
            <a:r>
              <a:rPr lang="es-ES_tradnl" i="0" dirty="0" err="1">
                <a:latin typeface="Calibri" pitchFamily="34" charset="0"/>
                <a:ea typeface="ＭＳ Ｐゴシック" pitchFamily="-106" charset="-128"/>
              </a:rPr>
              <a:t>Research</a:t>
            </a:r>
            <a:r>
              <a:rPr lang="es-ES_tradnl" i="0" dirty="0">
                <a:latin typeface="Calibri" pitchFamily="34" charset="0"/>
                <a:ea typeface="ＭＳ Ｐゴシック" pitchFamily="-106" charset="-128"/>
              </a:rPr>
              <a:t> (UCAR)</a:t>
            </a:r>
          </a:p>
        </p:txBody>
      </p:sp>
      <p:sp>
        <p:nvSpPr>
          <p:cNvPr id="8"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s-ES" altLang="ca-ES" sz="3500" b="1" dirty="0"/>
              <a:t>Tipos de tormentas de polvo y arena</a:t>
            </a:r>
          </a:p>
        </p:txBody>
      </p:sp>
    </p:spTree>
    <p:extLst>
      <p:ext uri="{BB962C8B-B14F-4D97-AF65-F5344CB8AC3E}">
        <p14:creationId xmlns:p14="http://schemas.microsoft.com/office/powerpoint/2010/main" val="25602688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7967" fill="hold"/>
                                        <p:tgtEl>
                                          <p:spTgt spid="15156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151560"/>
                </p:tgtEl>
              </p:cMediaNode>
            </p:video>
            <p:seq concurrent="1" nextAc="seek">
              <p:cTn id="8" restart="whenNotActive" fill="hold" evtFilter="cancelBubble" nodeType="interactiveSeq">
                <p:stCondLst>
                  <p:cond evt="onClick" delay="0">
                    <p:tgtEl>
                      <p:spTgt spid="151560"/>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151560"/>
                                        </p:tgtEl>
                                      </p:cBhvr>
                                    </p:cmd>
                                  </p:childTnLst>
                                </p:cTn>
                              </p:par>
                            </p:childTnLst>
                          </p:cTn>
                        </p:par>
                      </p:childTnLst>
                    </p:cTn>
                  </p:par>
                </p:childTnLst>
              </p:cTn>
              <p:nextCondLst>
                <p:cond evt="onClick" delay="0">
                  <p:tgtEl>
                    <p:spTgt spid="151560"/>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ítulo 1"/>
          <p:cNvSpPr>
            <a:spLocks noGrp="1"/>
          </p:cNvSpPr>
          <p:nvPr>
            <p:ph type="title" idx="4294967295"/>
          </p:nvPr>
        </p:nvSpPr>
        <p:spPr>
          <a:xfrm>
            <a:off x="464803" y="1056290"/>
            <a:ext cx="5329238" cy="792163"/>
          </a:xfrm>
          <a:prstGeom prst="rect">
            <a:avLst/>
          </a:prstGeom>
        </p:spPr>
        <p:txBody>
          <a:bodyPr/>
          <a:lstStyle/>
          <a:p>
            <a:pPr marL="762000" indent="-762000" defTabSz="457200" eaLnBrk="1" hangingPunct="1"/>
            <a:r>
              <a:rPr lang="es-ES_tradnl" sz="2400" b="1" dirty="0" err="1" smtClean="0">
                <a:solidFill>
                  <a:schemeClr val="tx1"/>
                </a:solidFill>
                <a:latin typeface="Calibri" pitchFamily="34" charset="0"/>
                <a:ea typeface="Arial Unicode MS" pitchFamily="34" charset="-128"/>
                <a:cs typeface="Arial Unicode MS" pitchFamily="34" charset="-128"/>
              </a:rPr>
              <a:t>Haboobs</a:t>
            </a:r>
            <a:endParaRPr lang="es-ES_tradnl" sz="2400" b="1" dirty="0" smtClean="0">
              <a:solidFill>
                <a:schemeClr val="tx1"/>
              </a:solidFill>
              <a:latin typeface="Calibri" pitchFamily="34" charset="0"/>
              <a:ea typeface="Arial Unicode MS" pitchFamily="34" charset="-128"/>
              <a:cs typeface="Arial Unicode MS" pitchFamily="34" charset="-128"/>
            </a:endParaRPr>
          </a:p>
        </p:txBody>
      </p:sp>
      <p:pic>
        <p:nvPicPr>
          <p:cNvPr id="34820" name="Picture 4" descr="loop4"/>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790700" y="1681163"/>
            <a:ext cx="5373688" cy="361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p:cNvSpPr txBox="1">
            <a:spLocks noChangeArrowheads="1"/>
          </p:cNvSpPr>
          <p:nvPr/>
        </p:nvSpPr>
        <p:spPr bwMode="auto">
          <a:xfrm>
            <a:off x="107950" y="5876925"/>
            <a:ext cx="87249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eaLnBrk="0" hangingPunct="0">
              <a:defRPr sz="1200" i="1">
                <a:solidFill>
                  <a:schemeClr val="tx1"/>
                </a:solidFill>
                <a:latin typeface="Arial Narrow" pitchFamily="34" charset="0"/>
              </a:defRPr>
            </a:lvl1pPr>
            <a:lvl2pPr marL="742950" indent="-285750" defTabSz="457200" eaLnBrk="0" hangingPunct="0">
              <a:defRPr sz="1200" i="1">
                <a:solidFill>
                  <a:schemeClr val="tx1"/>
                </a:solidFill>
                <a:latin typeface="Arial Narrow" pitchFamily="34" charset="0"/>
              </a:defRPr>
            </a:lvl2pPr>
            <a:lvl3pPr marL="1143000" indent="-228600" defTabSz="457200" eaLnBrk="0" hangingPunct="0">
              <a:defRPr sz="1200" i="1">
                <a:solidFill>
                  <a:schemeClr val="tx1"/>
                </a:solidFill>
                <a:latin typeface="Arial Narrow" pitchFamily="34" charset="0"/>
              </a:defRPr>
            </a:lvl3pPr>
            <a:lvl4pPr marL="1600200" indent="-228600" defTabSz="457200" eaLnBrk="0" hangingPunct="0">
              <a:defRPr sz="1200" i="1">
                <a:solidFill>
                  <a:schemeClr val="tx1"/>
                </a:solidFill>
                <a:latin typeface="Arial Narrow" pitchFamily="34" charset="0"/>
              </a:defRPr>
            </a:lvl4pPr>
            <a:lvl5pPr marL="2057400" indent="-228600" defTabSz="457200" eaLnBrk="0" hangingPunct="0">
              <a:defRPr sz="1200" i="1">
                <a:solidFill>
                  <a:schemeClr val="tx1"/>
                </a:solidFill>
                <a:latin typeface="Arial Narrow" pitchFamily="34" charset="0"/>
              </a:defRPr>
            </a:lvl5pPr>
            <a:lvl6pPr marL="2514600" indent="-228600" algn="r" defTabSz="457200" eaLnBrk="0" fontAlgn="base" hangingPunct="0">
              <a:spcBef>
                <a:spcPct val="50000"/>
              </a:spcBef>
              <a:spcAft>
                <a:spcPct val="0"/>
              </a:spcAft>
              <a:defRPr sz="1200" i="1">
                <a:solidFill>
                  <a:schemeClr val="tx1"/>
                </a:solidFill>
                <a:latin typeface="Arial Narrow" pitchFamily="34" charset="0"/>
              </a:defRPr>
            </a:lvl6pPr>
            <a:lvl7pPr marL="2971800" indent="-228600" algn="r" defTabSz="457200" eaLnBrk="0" fontAlgn="base" hangingPunct="0">
              <a:spcBef>
                <a:spcPct val="50000"/>
              </a:spcBef>
              <a:spcAft>
                <a:spcPct val="0"/>
              </a:spcAft>
              <a:defRPr sz="1200" i="1">
                <a:solidFill>
                  <a:schemeClr val="tx1"/>
                </a:solidFill>
                <a:latin typeface="Arial Narrow" pitchFamily="34" charset="0"/>
              </a:defRPr>
            </a:lvl7pPr>
            <a:lvl8pPr marL="3429000" indent="-228600" algn="r" defTabSz="457200" eaLnBrk="0" fontAlgn="base" hangingPunct="0">
              <a:spcBef>
                <a:spcPct val="50000"/>
              </a:spcBef>
              <a:spcAft>
                <a:spcPct val="0"/>
              </a:spcAft>
              <a:defRPr sz="1200" i="1">
                <a:solidFill>
                  <a:schemeClr val="tx1"/>
                </a:solidFill>
                <a:latin typeface="Arial Narrow" pitchFamily="34" charset="0"/>
              </a:defRPr>
            </a:lvl8pPr>
            <a:lvl9pPr marL="3886200" indent="-228600" algn="r" defTabSz="457200" eaLnBrk="0" fontAlgn="base" hangingPunct="0">
              <a:spcBef>
                <a:spcPct val="50000"/>
              </a:spcBef>
              <a:spcAft>
                <a:spcPct val="0"/>
              </a:spcAft>
              <a:defRPr sz="1200" i="1">
                <a:solidFill>
                  <a:schemeClr val="tx1"/>
                </a:solidFill>
                <a:latin typeface="Arial Narrow" pitchFamily="34" charset="0"/>
              </a:defRPr>
            </a:lvl9pPr>
          </a:lstStyle>
          <a:p>
            <a:pPr algn="l" eaLnBrk="1" hangingPunct="1">
              <a:spcBef>
                <a:spcPct val="0"/>
              </a:spcBef>
            </a:pPr>
            <a:r>
              <a:rPr lang="es-ES_tradnl" i="0" dirty="0" err="1">
                <a:latin typeface="Calibri" pitchFamily="34" charset="0"/>
                <a:ea typeface="ＭＳ Ｐゴシック" pitchFamily="-106" charset="-128"/>
              </a:rPr>
              <a:t>Movie</a:t>
            </a:r>
            <a:r>
              <a:rPr lang="es-ES_tradnl" i="0" dirty="0">
                <a:latin typeface="Calibri" pitchFamily="34" charset="0"/>
                <a:ea typeface="ＭＳ Ｐゴシック" pitchFamily="-106" charset="-128"/>
              </a:rPr>
              <a:t> </a:t>
            </a:r>
            <a:r>
              <a:rPr lang="es-ES_tradnl" i="0" dirty="0" err="1">
                <a:latin typeface="Calibri" pitchFamily="34" charset="0"/>
                <a:ea typeface="ＭＳ Ｐゴシック" pitchFamily="-106" charset="-128"/>
              </a:rPr>
              <a:t>from</a:t>
            </a:r>
            <a:r>
              <a:rPr lang="es-ES_tradnl" i="0" dirty="0">
                <a:latin typeface="Calibri" pitchFamily="34" charset="0"/>
                <a:ea typeface="ＭＳ Ｐゴシック" pitchFamily="-106" charset="-128"/>
              </a:rPr>
              <a:t> </a:t>
            </a:r>
            <a:r>
              <a:rPr lang="es-ES_tradnl" i="0" dirty="0" err="1">
                <a:latin typeface="Calibri" pitchFamily="34" charset="0"/>
                <a:ea typeface="ＭＳ Ｐゴシック" pitchFamily="-106" charset="-128"/>
              </a:rPr>
              <a:t>the</a:t>
            </a:r>
            <a:r>
              <a:rPr lang="es-ES_tradnl" i="0" dirty="0">
                <a:latin typeface="Calibri" pitchFamily="34" charset="0"/>
                <a:ea typeface="ＭＳ Ｐゴシック" pitchFamily="-106" charset="-128"/>
              </a:rPr>
              <a:t> COMET </a:t>
            </a:r>
            <a:r>
              <a:rPr lang="es-ES_tradnl" i="0" dirty="0" err="1">
                <a:latin typeface="Calibri" pitchFamily="34" charset="0"/>
                <a:ea typeface="ＭＳ Ｐゴシック" pitchFamily="-106" charset="-128"/>
              </a:rPr>
              <a:t>program</a:t>
            </a:r>
            <a:r>
              <a:rPr lang="es-ES_tradnl" i="0" dirty="0">
                <a:latin typeface="Calibri" pitchFamily="34" charset="0"/>
                <a:ea typeface="ＭＳ Ｐゴシック" pitchFamily="-106" charset="-128"/>
              </a:rPr>
              <a:t> at http://meted.ucar.edu/ of </a:t>
            </a:r>
            <a:r>
              <a:rPr lang="es-ES_tradnl" i="0" dirty="0" err="1">
                <a:latin typeface="Calibri" pitchFamily="34" charset="0"/>
                <a:ea typeface="ＭＳ Ｐゴシック" pitchFamily="-106" charset="-128"/>
              </a:rPr>
              <a:t>the</a:t>
            </a:r>
            <a:r>
              <a:rPr lang="es-ES_tradnl" i="0" dirty="0">
                <a:latin typeface="Calibri" pitchFamily="34" charset="0"/>
                <a:ea typeface="ＭＳ Ｐゴシック" pitchFamily="-106" charset="-128"/>
              </a:rPr>
              <a:t> </a:t>
            </a:r>
            <a:r>
              <a:rPr lang="es-ES_tradnl" i="0" dirty="0" smtClean="0">
                <a:latin typeface="Calibri" pitchFamily="34" charset="0"/>
                <a:ea typeface="ＭＳ Ｐゴシック" pitchFamily="-106" charset="-128"/>
              </a:rPr>
              <a:t> </a:t>
            </a:r>
            <a:r>
              <a:rPr lang="es-ES_tradnl" i="0" dirty="0" err="1" smtClean="0">
                <a:latin typeface="Calibri" pitchFamily="34" charset="0"/>
                <a:ea typeface="ＭＳ Ｐゴシック" pitchFamily="-106" charset="-128"/>
              </a:rPr>
              <a:t>University</a:t>
            </a:r>
            <a:r>
              <a:rPr lang="es-ES_tradnl" i="0" dirty="0" smtClean="0">
                <a:latin typeface="Calibri" pitchFamily="34" charset="0"/>
                <a:ea typeface="ＭＳ Ｐゴシック" pitchFamily="-106" charset="-128"/>
              </a:rPr>
              <a:t> </a:t>
            </a:r>
            <a:r>
              <a:rPr lang="es-ES_tradnl" i="0" dirty="0" err="1">
                <a:latin typeface="Calibri" pitchFamily="34" charset="0"/>
                <a:ea typeface="ＭＳ Ｐゴシック" pitchFamily="-106" charset="-128"/>
              </a:rPr>
              <a:t>Corporation</a:t>
            </a:r>
            <a:r>
              <a:rPr lang="es-ES_tradnl" i="0" dirty="0">
                <a:latin typeface="Calibri" pitchFamily="34" charset="0"/>
                <a:ea typeface="ＭＳ Ｐゴシック" pitchFamily="-106" charset="-128"/>
              </a:rPr>
              <a:t> </a:t>
            </a:r>
            <a:r>
              <a:rPr lang="es-ES_tradnl" i="0" dirty="0" err="1">
                <a:latin typeface="Calibri" pitchFamily="34" charset="0"/>
                <a:ea typeface="ＭＳ Ｐゴシック" pitchFamily="-106" charset="-128"/>
              </a:rPr>
              <a:t>for</a:t>
            </a:r>
            <a:r>
              <a:rPr lang="es-ES_tradnl" i="0" dirty="0">
                <a:latin typeface="Calibri" pitchFamily="34" charset="0"/>
                <a:ea typeface="ＭＳ Ｐゴシック" pitchFamily="-106" charset="-128"/>
              </a:rPr>
              <a:t> </a:t>
            </a:r>
            <a:r>
              <a:rPr lang="es-ES_tradnl" i="0" dirty="0" err="1">
                <a:latin typeface="Calibri" pitchFamily="34" charset="0"/>
                <a:ea typeface="ＭＳ Ｐゴシック" pitchFamily="-106" charset="-128"/>
              </a:rPr>
              <a:t>Atmospheric</a:t>
            </a:r>
            <a:r>
              <a:rPr lang="es-ES_tradnl" i="0" dirty="0">
                <a:latin typeface="Calibri" pitchFamily="34" charset="0"/>
                <a:ea typeface="ＭＳ Ｐゴシック" pitchFamily="-106" charset="-128"/>
              </a:rPr>
              <a:t> </a:t>
            </a:r>
            <a:r>
              <a:rPr lang="es-ES_tradnl" i="0" dirty="0" err="1">
                <a:latin typeface="Calibri" pitchFamily="34" charset="0"/>
                <a:ea typeface="ＭＳ Ｐゴシック" pitchFamily="-106" charset="-128"/>
              </a:rPr>
              <a:t>Research</a:t>
            </a:r>
            <a:r>
              <a:rPr lang="es-ES_tradnl" i="0" dirty="0">
                <a:latin typeface="Calibri" pitchFamily="34" charset="0"/>
                <a:ea typeface="ＭＳ Ｐゴシック" pitchFamily="-106" charset="-128"/>
              </a:rPr>
              <a:t> (UCAR)</a:t>
            </a:r>
          </a:p>
        </p:txBody>
      </p:sp>
      <p:sp>
        <p:nvSpPr>
          <p:cNvPr id="8"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s-ES" altLang="ca-ES" sz="3500" b="1" dirty="0"/>
              <a:t>Tipos de tormentas de polvo y arena</a:t>
            </a:r>
          </a:p>
        </p:txBody>
      </p:sp>
    </p:spTree>
    <p:extLst>
      <p:ext uri="{BB962C8B-B14F-4D97-AF65-F5344CB8AC3E}">
        <p14:creationId xmlns:p14="http://schemas.microsoft.com/office/powerpoint/2010/main" val="3149533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Imagen 1"/>
          <p:cNvPicPr>
            <a:picLocks noChangeAspect="1"/>
          </p:cNvPicPr>
          <p:nvPr/>
        </p:nvPicPr>
        <p:blipFill rotWithShape="1">
          <a:blip r:embed="rId4"/>
          <a:srcRect l="6722"/>
          <a:stretch/>
        </p:blipFill>
        <p:spPr>
          <a:xfrm>
            <a:off x="3733520" y="1565259"/>
            <a:ext cx="5122576" cy="3702574"/>
          </a:xfrm>
          <a:prstGeom prst="rect">
            <a:avLst/>
          </a:prstGeom>
        </p:spPr>
      </p:pic>
      <p:sp>
        <p:nvSpPr>
          <p:cNvPr id="4" name="Rectángulo 3"/>
          <p:cNvSpPr/>
          <p:nvPr/>
        </p:nvSpPr>
        <p:spPr>
          <a:xfrm>
            <a:off x="464803" y="1868906"/>
            <a:ext cx="3268717" cy="3046988"/>
          </a:xfrm>
          <a:prstGeom prst="rect">
            <a:avLst/>
          </a:prstGeom>
        </p:spPr>
        <p:txBody>
          <a:bodyPr wrap="square">
            <a:spAutoFit/>
          </a:bodyPr>
          <a:lstStyle/>
          <a:p>
            <a:r>
              <a:rPr lang="es-ES" sz="2400" dirty="0">
                <a:latin typeface="+mj-lt"/>
              </a:rPr>
              <a:t>Las intensas ráfagas frías hacia abajo de las células </a:t>
            </a:r>
            <a:r>
              <a:rPr lang="es-ES" sz="2400" dirty="0" err="1">
                <a:latin typeface="+mj-lt"/>
              </a:rPr>
              <a:t>convectivas</a:t>
            </a:r>
            <a:r>
              <a:rPr lang="es-ES" sz="2400" dirty="0">
                <a:latin typeface="+mj-lt"/>
              </a:rPr>
              <a:t> produjeron viento en la superficie de alta velocidad, creando un frente frío que levantaba, mezclaba y empujaba el polvo</a:t>
            </a:r>
          </a:p>
        </p:txBody>
      </p:sp>
      <p:sp>
        <p:nvSpPr>
          <p:cNvPr id="6" name="Rectángulo 5"/>
          <p:cNvSpPr/>
          <p:nvPr/>
        </p:nvSpPr>
        <p:spPr>
          <a:xfrm>
            <a:off x="590926" y="5337174"/>
            <a:ext cx="7977352" cy="1200329"/>
          </a:xfrm>
          <a:prstGeom prst="rect">
            <a:avLst/>
          </a:prstGeom>
          <a:solidFill>
            <a:schemeClr val="bg1">
              <a:lumMod val="85000"/>
            </a:schemeClr>
          </a:solidFill>
        </p:spPr>
        <p:txBody>
          <a:bodyPr wrap="square">
            <a:spAutoFit/>
          </a:bodyPr>
          <a:lstStyle/>
          <a:p>
            <a:pPr algn="ctr"/>
            <a:r>
              <a:rPr lang="es-ES" sz="2400" b="1" dirty="0">
                <a:latin typeface="+mj-lt"/>
              </a:rPr>
              <a:t>Se espera: </a:t>
            </a:r>
            <a:r>
              <a:rPr lang="es-ES" sz="2400" dirty="0">
                <a:latin typeface="+mj-lt"/>
              </a:rPr>
              <a:t>alta velocidad del viento, descenso de la temperatura, aumento de la humedad, aumento de la presión, reducción de la visibilidad.</a:t>
            </a:r>
          </a:p>
        </p:txBody>
      </p:sp>
      <p:sp>
        <p:nvSpPr>
          <p:cNvPr id="8" name="9 Rectángulo"/>
          <p:cNvSpPr/>
          <p:nvPr/>
        </p:nvSpPr>
        <p:spPr>
          <a:xfrm>
            <a:off x="5560538" y="6537832"/>
            <a:ext cx="3463541" cy="276999"/>
          </a:xfrm>
          <a:prstGeom prst="rect">
            <a:avLst/>
          </a:prstGeom>
          <a:noFill/>
          <a:ln>
            <a:noFill/>
          </a:ln>
        </p:spPr>
        <p:txBody>
          <a:bodyPr wrap="square">
            <a:spAutoFit/>
          </a:bodyPr>
          <a:lstStyle/>
          <a:p>
            <a:pPr marL="294300" lvl="2" algn="r">
              <a:spcAft>
                <a:spcPts val="1200"/>
              </a:spcAft>
            </a:pPr>
            <a:r>
              <a:rPr lang="es-ES_tradnl" sz="1200" i="1" dirty="0" smtClean="0">
                <a:solidFill>
                  <a:srgbClr val="000000"/>
                </a:solidFill>
                <a:latin typeface="Calibri" panose="020F0502020204030204" pitchFamily="34" charset="0"/>
              </a:rPr>
              <a:t>(</a:t>
            </a:r>
            <a:r>
              <a:rPr lang="es-ES_tradnl" sz="1200" i="1" dirty="0" err="1" smtClean="0">
                <a:solidFill>
                  <a:srgbClr val="000000"/>
                </a:solidFill>
                <a:latin typeface="Calibri" panose="020F0502020204030204" pitchFamily="34" charset="0"/>
              </a:rPr>
              <a:t>Vukovic</a:t>
            </a:r>
            <a:r>
              <a:rPr lang="es-ES_tradnl" sz="1200" i="1" dirty="0" smtClean="0">
                <a:solidFill>
                  <a:srgbClr val="000000"/>
                </a:solidFill>
                <a:latin typeface="Calibri" panose="020F0502020204030204" pitchFamily="34" charset="0"/>
              </a:rPr>
              <a:t> et al., in </a:t>
            </a:r>
            <a:r>
              <a:rPr lang="es-ES_tradnl" sz="1200" i="1" dirty="0" err="1" smtClean="0">
                <a:solidFill>
                  <a:srgbClr val="000000"/>
                </a:solidFill>
                <a:latin typeface="Calibri" panose="020F0502020204030204" pitchFamily="34" charset="0"/>
              </a:rPr>
              <a:t>preparation</a:t>
            </a:r>
            <a:r>
              <a:rPr lang="es-ES_tradnl" sz="1200" i="1" dirty="0" smtClean="0">
                <a:solidFill>
                  <a:srgbClr val="000000"/>
                </a:solidFill>
                <a:latin typeface="Calibri" panose="020F0502020204030204" pitchFamily="34" charset="0"/>
              </a:rPr>
              <a:t>)</a:t>
            </a:r>
            <a:endParaRPr lang="es-ES_tradnl" sz="1200" i="1" dirty="0">
              <a:solidFill>
                <a:srgbClr val="000000"/>
              </a:solidFill>
              <a:latin typeface="Calibri" panose="020F0502020204030204" pitchFamily="34" charset="0"/>
            </a:endParaRPr>
          </a:p>
        </p:txBody>
      </p:sp>
      <p:sp>
        <p:nvSpPr>
          <p:cNvPr id="9" name="Título 1"/>
          <p:cNvSpPr txBox="1">
            <a:spLocks/>
          </p:cNvSpPr>
          <p:nvPr/>
        </p:nvSpPr>
        <p:spPr>
          <a:xfrm>
            <a:off x="464803" y="1089341"/>
            <a:ext cx="5329238" cy="792163"/>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marL="762000" indent="-762000" defTabSz="457200"/>
            <a:r>
              <a:rPr lang="es-ES_tradnl" sz="2400" b="1" dirty="0" err="1" smtClean="0">
                <a:solidFill>
                  <a:schemeClr val="tx1"/>
                </a:solidFill>
                <a:latin typeface="Calibri" pitchFamily="34" charset="0"/>
                <a:ea typeface="Arial Unicode MS" pitchFamily="34" charset="-128"/>
                <a:cs typeface="Arial Unicode MS" pitchFamily="34" charset="-128"/>
              </a:rPr>
              <a:t>Haboobs</a:t>
            </a:r>
            <a:endParaRPr lang="es-ES_tradnl" sz="2400" b="1" dirty="0" smtClean="0">
              <a:solidFill>
                <a:schemeClr val="tx1"/>
              </a:solidFill>
              <a:latin typeface="Calibri" pitchFamily="34" charset="0"/>
              <a:ea typeface="Arial Unicode MS" pitchFamily="34" charset="-128"/>
              <a:cs typeface="Arial Unicode MS" pitchFamily="34" charset="-128"/>
            </a:endParaRPr>
          </a:p>
        </p:txBody>
      </p:sp>
      <p:sp>
        <p:nvSpPr>
          <p:cNvPr id="10"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s-ES" altLang="ca-ES" sz="3500" b="1" dirty="0"/>
              <a:t>Tipos de tormentas de polvo y arena</a:t>
            </a:r>
          </a:p>
        </p:txBody>
      </p:sp>
    </p:spTree>
    <p:extLst>
      <p:ext uri="{BB962C8B-B14F-4D97-AF65-F5344CB8AC3E}">
        <p14:creationId xmlns:p14="http://schemas.microsoft.com/office/powerpoint/2010/main" val="2991475764"/>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ítulo 1"/>
          <p:cNvSpPr>
            <a:spLocks noGrp="1"/>
          </p:cNvSpPr>
          <p:nvPr>
            <p:ph type="title" idx="4294967295"/>
          </p:nvPr>
        </p:nvSpPr>
        <p:spPr>
          <a:xfrm>
            <a:off x="422301" y="940539"/>
            <a:ext cx="6337300" cy="792163"/>
          </a:xfrm>
          <a:prstGeom prst="rect">
            <a:avLst/>
          </a:prstGeom>
        </p:spPr>
        <p:txBody>
          <a:bodyPr/>
          <a:lstStyle/>
          <a:p>
            <a:pPr marL="762000" indent="-762000" defTabSz="457200" eaLnBrk="1" hangingPunct="1"/>
            <a:r>
              <a:rPr lang="es-ES_tradnl" sz="2400" b="1" dirty="0" err="1" smtClean="0">
                <a:solidFill>
                  <a:schemeClr val="tx1"/>
                </a:solidFill>
                <a:latin typeface="Calibri" pitchFamily="34" charset="0"/>
                <a:ea typeface="Arial Unicode MS" pitchFamily="34" charset="-128"/>
                <a:cs typeface="Arial Unicode MS" pitchFamily="34" charset="-128"/>
              </a:rPr>
              <a:t>Inversion</a:t>
            </a:r>
            <a:r>
              <a:rPr lang="es-ES_tradnl" sz="2400" b="1" dirty="0" smtClean="0">
                <a:solidFill>
                  <a:schemeClr val="tx1"/>
                </a:solidFill>
                <a:latin typeface="Calibri" pitchFamily="34" charset="0"/>
                <a:ea typeface="Arial Unicode MS" pitchFamily="34" charset="-128"/>
                <a:cs typeface="Arial Unicode MS" pitchFamily="34" charset="-128"/>
              </a:rPr>
              <a:t> </a:t>
            </a:r>
            <a:r>
              <a:rPr lang="es-ES_tradnl" sz="2400" b="1" dirty="0" err="1" smtClean="0">
                <a:solidFill>
                  <a:schemeClr val="tx1"/>
                </a:solidFill>
                <a:latin typeface="Calibri" pitchFamily="34" charset="0"/>
                <a:ea typeface="Arial Unicode MS" pitchFamily="34" charset="-128"/>
                <a:cs typeface="Arial Unicode MS" pitchFamily="34" charset="-128"/>
              </a:rPr>
              <a:t>downbursts</a:t>
            </a:r>
            <a:endParaRPr lang="es-ES_tradnl" sz="2400" b="1" dirty="0" smtClean="0">
              <a:solidFill>
                <a:schemeClr val="tx1"/>
              </a:solidFill>
              <a:latin typeface="Calibri" pitchFamily="34" charset="0"/>
              <a:ea typeface="Arial Unicode MS" pitchFamily="34" charset="-128"/>
              <a:cs typeface="Arial Unicode MS" pitchFamily="34" charset="-128"/>
            </a:endParaRPr>
          </a:p>
        </p:txBody>
      </p:sp>
      <p:sp>
        <p:nvSpPr>
          <p:cNvPr id="6" name="CuadroTexto 5"/>
          <p:cNvSpPr txBox="1">
            <a:spLocks noChangeArrowheads="1"/>
          </p:cNvSpPr>
          <p:nvPr/>
        </p:nvSpPr>
        <p:spPr bwMode="auto">
          <a:xfrm>
            <a:off x="209550" y="6444084"/>
            <a:ext cx="87249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eaLnBrk="0" hangingPunct="0">
              <a:defRPr sz="1200" i="1">
                <a:solidFill>
                  <a:schemeClr val="tx1"/>
                </a:solidFill>
                <a:latin typeface="Arial Narrow" pitchFamily="34" charset="0"/>
              </a:defRPr>
            </a:lvl1pPr>
            <a:lvl2pPr marL="742950" indent="-285750" defTabSz="457200" eaLnBrk="0" hangingPunct="0">
              <a:defRPr sz="1200" i="1">
                <a:solidFill>
                  <a:schemeClr val="tx1"/>
                </a:solidFill>
                <a:latin typeface="Arial Narrow" pitchFamily="34" charset="0"/>
              </a:defRPr>
            </a:lvl2pPr>
            <a:lvl3pPr marL="1143000" indent="-228600" defTabSz="457200" eaLnBrk="0" hangingPunct="0">
              <a:defRPr sz="1200" i="1">
                <a:solidFill>
                  <a:schemeClr val="tx1"/>
                </a:solidFill>
                <a:latin typeface="Arial Narrow" pitchFamily="34" charset="0"/>
              </a:defRPr>
            </a:lvl3pPr>
            <a:lvl4pPr marL="1600200" indent="-228600" defTabSz="457200" eaLnBrk="0" hangingPunct="0">
              <a:defRPr sz="1200" i="1">
                <a:solidFill>
                  <a:schemeClr val="tx1"/>
                </a:solidFill>
                <a:latin typeface="Arial Narrow" pitchFamily="34" charset="0"/>
              </a:defRPr>
            </a:lvl4pPr>
            <a:lvl5pPr marL="2057400" indent="-228600" defTabSz="457200" eaLnBrk="0" hangingPunct="0">
              <a:defRPr sz="1200" i="1">
                <a:solidFill>
                  <a:schemeClr val="tx1"/>
                </a:solidFill>
                <a:latin typeface="Arial Narrow" pitchFamily="34" charset="0"/>
              </a:defRPr>
            </a:lvl5pPr>
            <a:lvl6pPr marL="2514600" indent="-228600" algn="r" defTabSz="457200" eaLnBrk="0" fontAlgn="base" hangingPunct="0">
              <a:spcBef>
                <a:spcPct val="50000"/>
              </a:spcBef>
              <a:spcAft>
                <a:spcPct val="0"/>
              </a:spcAft>
              <a:defRPr sz="1200" i="1">
                <a:solidFill>
                  <a:schemeClr val="tx1"/>
                </a:solidFill>
                <a:latin typeface="Arial Narrow" pitchFamily="34" charset="0"/>
              </a:defRPr>
            </a:lvl6pPr>
            <a:lvl7pPr marL="2971800" indent="-228600" algn="r" defTabSz="457200" eaLnBrk="0" fontAlgn="base" hangingPunct="0">
              <a:spcBef>
                <a:spcPct val="50000"/>
              </a:spcBef>
              <a:spcAft>
                <a:spcPct val="0"/>
              </a:spcAft>
              <a:defRPr sz="1200" i="1">
                <a:solidFill>
                  <a:schemeClr val="tx1"/>
                </a:solidFill>
                <a:latin typeface="Arial Narrow" pitchFamily="34" charset="0"/>
              </a:defRPr>
            </a:lvl7pPr>
            <a:lvl8pPr marL="3429000" indent="-228600" algn="r" defTabSz="457200" eaLnBrk="0" fontAlgn="base" hangingPunct="0">
              <a:spcBef>
                <a:spcPct val="50000"/>
              </a:spcBef>
              <a:spcAft>
                <a:spcPct val="0"/>
              </a:spcAft>
              <a:defRPr sz="1200" i="1">
                <a:solidFill>
                  <a:schemeClr val="tx1"/>
                </a:solidFill>
                <a:latin typeface="Arial Narrow" pitchFamily="34" charset="0"/>
              </a:defRPr>
            </a:lvl8pPr>
            <a:lvl9pPr marL="3886200" indent="-228600" algn="r" defTabSz="457200" eaLnBrk="0" fontAlgn="base" hangingPunct="0">
              <a:spcBef>
                <a:spcPct val="50000"/>
              </a:spcBef>
              <a:spcAft>
                <a:spcPct val="0"/>
              </a:spcAft>
              <a:defRPr sz="1200" i="1">
                <a:solidFill>
                  <a:schemeClr val="tx1"/>
                </a:solidFill>
                <a:latin typeface="Arial Narrow" pitchFamily="34" charset="0"/>
              </a:defRPr>
            </a:lvl9pPr>
          </a:lstStyle>
          <a:p>
            <a:pPr algn="l" eaLnBrk="1" hangingPunct="1">
              <a:spcBef>
                <a:spcPct val="0"/>
              </a:spcBef>
            </a:pPr>
            <a:r>
              <a:rPr lang="es-ES_tradnl" i="0" dirty="0" err="1">
                <a:latin typeface="Calibri" pitchFamily="34" charset="0"/>
                <a:ea typeface="ＭＳ Ｐゴシック" pitchFamily="-106" charset="-128"/>
              </a:rPr>
              <a:t>Movie</a:t>
            </a:r>
            <a:r>
              <a:rPr lang="es-ES_tradnl" i="0" dirty="0">
                <a:latin typeface="Calibri" pitchFamily="34" charset="0"/>
                <a:ea typeface="ＭＳ Ｐゴシック" pitchFamily="-106" charset="-128"/>
              </a:rPr>
              <a:t> </a:t>
            </a:r>
            <a:r>
              <a:rPr lang="es-ES_tradnl" i="0" dirty="0" err="1">
                <a:latin typeface="Calibri" pitchFamily="34" charset="0"/>
                <a:ea typeface="ＭＳ Ｐゴシック" pitchFamily="-106" charset="-128"/>
              </a:rPr>
              <a:t>from</a:t>
            </a:r>
            <a:r>
              <a:rPr lang="es-ES_tradnl" i="0" dirty="0">
                <a:latin typeface="Calibri" pitchFamily="34" charset="0"/>
                <a:ea typeface="ＭＳ Ｐゴシック" pitchFamily="-106" charset="-128"/>
              </a:rPr>
              <a:t> </a:t>
            </a:r>
            <a:r>
              <a:rPr lang="es-ES_tradnl" i="0" dirty="0" err="1">
                <a:latin typeface="Calibri" pitchFamily="34" charset="0"/>
                <a:ea typeface="ＭＳ Ｐゴシック" pitchFamily="-106" charset="-128"/>
              </a:rPr>
              <a:t>the</a:t>
            </a:r>
            <a:r>
              <a:rPr lang="es-ES_tradnl" i="0" dirty="0">
                <a:latin typeface="Calibri" pitchFamily="34" charset="0"/>
                <a:ea typeface="ＭＳ Ｐゴシック" pitchFamily="-106" charset="-128"/>
              </a:rPr>
              <a:t> COMET </a:t>
            </a:r>
            <a:r>
              <a:rPr lang="es-ES_tradnl" i="0" dirty="0" err="1">
                <a:latin typeface="Calibri" pitchFamily="34" charset="0"/>
                <a:ea typeface="ＭＳ Ｐゴシック" pitchFamily="-106" charset="-128"/>
              </a:rPr>
              <a:t>program</a:t>
            </a:r>
            <a:r>
              <a:rPr lang="es-ES_tradnl" i="0" dirty="0">
                <a:latin typeface="Calibri" pitchFamily="34" charset="0"/>
                <a:ea typeface="ＭＳ Ｐゴシック" pitchFamily="-106" charset="-128"/>
              </a:rPr>
              <a:t> at http://meted.ucar.edu/ of </a:t>
            </a:r>
            <a:r>
              <a:rPr lang="es-ES_tradnl" i="0" dirty="0" err="1">
                <a:latin typeface="Calibri" pitchFamily="34" charset="0"/>
                <a:ea typeface="ＭＳ Ｐゴシック" pitchFamily="-106" charset="-128"/>
              </a:rPr>
              <a:t>the</a:t>
            </a:r>
            <a:r>
              <a:rPr lang="es-ES_tradnl" i="0" dirty="0">
                <a:latin typeface="Calibri" pitchFamily="34" charset="0"/>
                <a:ea typeface="ＭＳ Ｐゴシック" pitchFamily="-106" charset="-128"/>
              </a:rPr>
              <a:t> </a:t>
            </a:r>
            <a:r>
              <a:rPr lang="es-ES_tradnl" i="0" dirty="0" smtClean="0">
                <a:latin typeface="Calibri" pitchFamily="34" charset="0"/>
                <a:ea typeface="ＭＳ Ｐゴシック" pitchFamily="-106" charset="-128"/>
              </a:rPr>
              <a:t> </a:t>
            </a:r>
            <a:r>
              <a:rPr lang="es-ES_tradnl" i="0" dirty="0" err="1" smtClean="0">
                <a:latin typeface="Calibri" pitchFamily="34" charset="0"/>
                <a:ea typeface="ＭＳ Ｐゴシック" pitchFamily="-106" charset="-128"/>
              </a:rPr>
              <a:t>University</a:t>
            </a:r>
            <a:r>
              <a:rPr lang="es-ES_tradnl" i="0" dirty="0" smtClean="0">
                <a:latin typeface="Calibri" pitchFamily="34" charset="0"/>
                <a:ea typeface="ＭＳ Ｐゴシック" pitchFamily="-106" charset="-128"/>
              </a:rPr>
              <a:t> </a:t>
            </a:r>
            <a:r>
              <a:rPr lang="es-ES_tradnl" i="0" dirty="0" err="1">
                <a:latin typeface="Calibri" pitchFamily="34" charset="0"/>
                <a:ea typeface="ＭＳ Ｐゴシック" pitchFamily="-106" charset="-128"/>
              </a:rPr>
              <a:t>Corporation</a:t>
            </a:r>
            <a:r>
              <a:rPr lang="es-ES_tradnl" i="0" dirty="0">
                <a:latin typeface="Calibri" pitchFamily="34" charset="0"/>
                <a:ea typeface="ＭＳ Ｐゴシック" pitchFamily="-106" charset="-128"/>
              </a:rPr>
              <a:t> </a:t>
            </a:r>
            <a:r>
              <a:rPr lang="es-ES_tradnl" i="0" dirty="0" err="1">
                <a:latin typeface="Calibri" pitchFamily="34" charset="0"/>
                <a:ea typeface="ＭＳ Ｐゴシック" pitchFamily="-106" charset="-128"/>
              </a:rPr>
              <a:t>for</a:t>
            </a:r>
            <a:r>
              <a:rPr lang="es-ES_tradnl" i="0" dirty="0">
                <a:latin typeface="Calibri" pitchFamily="34" charset="0"/>
                <a:ea typeface="ＭＳ Ｐゴシック" pitchFamily="-106" charset="-128"/>
              </a:rPr>
              <a:t> </a:t>
            </a:r>
            <a:r>
              <a:rPr lang="es-ES_tradnl" i="0" dirty="0" err="1">
                <a:latin typeface="Calibri" pitchFamily="34" charset="0"/>
                <a:ea typeface="ＭＳ Ｐゴシック" pitchFamily="-106" charset="-128"/>
              </a:rPr>
              <a:t>Atmospheric</a:t>
            </a:r>
            <a:r>
              <a:rPr lang="es-ES_tradnl" i="0" dirty="0">
                <a:latin typeface="Calibri" pitchFamily="34" charset="0"/>
                <a:ea typeface="ＭＳ Ｐゴシック" pitchFamily="-106" charset="-128"/>
              </a:rPr>
              <a:t> </a:t>
            </a:r>
            <a:r>
              <a:rPr lang="es-ES_tradnl" i="0" dirty="0" err="1">
                <a:latin typeface="Calibri" pitchFamily="34" charset="0"/>
                <a:ea typeface="ＭＳ Ｐゴシック" pitchFamily="-106" charset="-128"/>
              </a:rPr>
              <a:t>Research</a:t>
            </a:r>
            <a:r>
              <a:rPr lang="es-ES_tradnl" i="0" dirty="0">
                <a:latin typeface="Calibri" pitchFamily="34" charset="0"/>
                <a:ea typeface="ＭＳ Ｐゴシック" pitchFamily="-106" charset="-128"/>
              </a:rPr>
              <a:t> (UCAR)</a:t>
            </a:r>
          </a:p>
        </p:txBody>
      </p:sp>
      <p:sp>
        <p:nvSpPr>
          <p:cNvPr id="8"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s-ES" altLang="ca-ES" sz="3500" b="1" dirty="0"/>
              <a:t>Tipos de tormentas de polvo y arena</a:t>
            </a:r>
          </a:p>
        </p:txBody>
      </p:sp>
      <p:pic>
        <p:nvPicPr>
          <p:cNvPr id="2" name="Imagen 1"/>
          <p:cNvPicPr>
            <a:picLocks noChangeAspect="1"/>
          </p:cNvPicPr>
          <p:nvPr/>
        </p:nvPicPr>
        <p:blipFill>
          <a:blip r:embed="rId3"/>
          <a:stretch>
            <a:fillRect/>
          </a:stretch>
        </p:blipFill>
        <p:spPr>
          <a:xfrm>
            <a:off x="1340309" y="1523674"/>
            <a:ext cx="6255038" cy="4615072"/>
          </a:xfrm>
          <a:prstGeom prst="rect">
            <a:avLst/>
          </a:prstGeom>
        </p:spPr>
      </p:pic>
    </p:spTree>
    <p:extLst>
      <p:ext uri="{BB962C8B-B14F-4D97-AF65-F5344CB8AC3E}">
        <p14:creationId xmlns:p14="http://schemas.microsoft.com/office/powerpoint/2010/main" val="367016017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Marcador de contenido 2"/>
          <p:cNvSpPr>
            <a:spLocks/>
          </p:cNvSpPr>
          <p:nvPr/>
        </p:nvSpPr>
        <p:spPr bwMode="auto">
          <a:xfrm>
            <a:off x="149224" y="980728"/>
            <a:ext cx="8887271"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752475" lvl="1" indent="-220663">
              <a:lnSpc>
                <a:spcPct val="80000"/>
              </a:lnSpc>
              <a:spcBef>
                <a:spcPct val="20000"/>
              </a:spcBef>
              <a:buClr>
                <a:schemeClr val="accent2"/>
              </a:buClr>
            </a:pPr>
            <a:endParaRPr lang="es-ES_tradnl" b="1" dirty="0">
              <a:latin typeface="Calibri" pitchFamily="34" charset="0"/>
            </a:endParaRPr>
          </a:p>
          <a:p>
            <a:pPr marL="752475" lvl="1" indent="-220663">
              <a:lnSpc>
                <a:spcPct val="80000"/>
              </a:lnSpc>
              <a:spcBef>
                <a:spcPct val="20000"/>
              </a:spcBef>
              <a:buClr>
                <a:schemeClr val="accent2"/>
              </a:buClr>
            </a:pPr>
            <a:r>
              <a:rPr lang="es-ES_tradnl" b="1" dirty="0" smtClean="0">
                <a:latin typeface="Calibri" pitchFamily="34" charset="0"/>
              </a:rPr>
              <a:t>Sinópticas </a:t>
            </a:r>
            <a:r>
              <a:rPr lang="es-ES_tradnl" b="1" dirty="0">
                <a:latin typeface="Calibri" pitchFamily="34" charset="0"/>
              </a:rPr>
              <a:t>y meso-alfa</a:t>
            </a:r>
          </a:p>
          <a:p>
            <a:pPr defTabSz="457200">
              <a:lnSpc>
                <a:spcPct val="80000"/>
              </a:lnSpc>
              <a:spcBef>
                <a:spcPct val="20000"/>
              </a:spcBef>
              <a:buClr>
                <a:schemeClr val="accent2"/>
              </a:buClr>
            </a:pPr>
            <a:endParaRPr lang="es-ES_tradnl" dirty="0">
              <a:latin typeface="Calibri" pitchFamily="34" charset="0"/>
            </a:endParaRPr>
          </a:p>
          <a:p>
            <a:pPr algn="l" defTabSz="457200">
              <a:lnSpc>
                <a:spcPct val="80000"/>
              </a:lnSpc>
              <a:spcBef>
                <a:spcPct val="20000"/>
              </a:spcBef>
              <a:buClr>
                <a:schemeClr val="accent2"/>
              </a:buClr>
              <a:buFont typeface="Arial" charset="0"/>
              <a:buNone/>
            </a:pPr>
            <a:endParaRPr lang="es-ES_tradnl" sz="1800" b="1" i="0" dirty="0" smtClean="0">
              <a:latin typeface="Calibri" pitchFamily="34" charset="0"/>
            </a:endParaRPr>
          </a:p>
          <a:p>
            <a:pPr algn="l" defTabSz="457200">
              <a:lnSpc>
                <a:spcPct val="80000"/>
              </a:lnSpc>
              <a:spcBef>
                <a:spcPct val="20000"/>
              </a:spcBef>
              <a:buClr>
                <a:schemeClr val="accent2"/>
              </a:buClr>
              <a:buFont typeface="Arial" charset="0"/>
              <a:buNone/>
            </a:pPr>
            <a:endParaRPr lang="es-ES_tradnl" b="1" dirty="0">
              <a:latin typeface="Calibri" pitchFamily="34" charset="0"/>
            </a:endParaRPr>
          </a:p>
          <a:p>
            <a:pPr algn="l" defTabSz="457200">
              <a:lnSpc>
                <a:spcPct val="80000"/>
              </a:lnSpc>
              <a:spcBef>
                <a:spcPct val="20000"/>
              </a:spcBef>
              <a:buClr>
                <a:schemeClr val="accent2"/>
              </a:buClr>
              <a:buFont typeface="Arial" charset="0"/>
              <a:buNone/>
            </a:pPr>
            <a:endParaRPr lang="es-ES_tradnl" sz="1800" b="1" i="0" dirty="0" smtClean="0">
              <a:latin typeface="Calibri" pitchFamily="34" charset="0"/>
            </a:endParaRPr>
          </a:p>
          <a:p>
            <a:pPr algn="l" defTabSz="457200">
              <a:lnSpc>
                <a:spcPct val="80000"/>
              </a:lnSpc>
              <a:spcBef>
                <a:spcPct val="20000"/>
              </a:spcBef>
              <a:buClr>
                <a:schemeClr val="accent2"/>
              </a:buClr>
              <a:buFont typeface="Arial" charset="0"/>
              <a:buNone/>
            </a:pPr>
            <a:endParaRPr lang="es-ES_tradnl" b="1" dirty="0">
              <a:latin typeface="Calibri" pitchFamily="34" charset="0"/>
            </a:endParaRPr>
          </a:p>
          <a:p>
            <a:pPr algn="l" defTabSz="457200">
              <a:lnSpc>
                <a:spcPct val="80000"/>
              </a:lnSpc>
              <a:spcBef>
                <a:spcPct val="20000"/>
              </a:spcBef>
              <a:buClr>
                <a:schemeClr val="accent2"/>
              </a:buClr>
              <a:buFont typeface="Arial" charset="0"/>
              <a:buNone/>
            </a:pPr>
            <a:endParaRPr lang="es-ES_tradnl" sz="1800" b="1" i="0" dirty="0" smtClean="0">
              <a:latin typeface="Calibri" pitchFamily="34" charset="0"/>
            </a:endParaRPr>
          </a:p>
          <a:p>
            <a:pPr algn="l" defTabSz="457200">
              <a:lnSpc>
                <a:spcPct val="80000"/>
              </a:lnSpc>
              <a:spcBef>
                <a:spcPct val="20000"/>
              </a:spcBef>
              <a:buClr>
                <a:schemeClr val="accent2"/>
              </a:buClr>
              <a:buFont typeface="Arial" charset="0"/>
              <a:buNone/>
            </a:pPr>
            <a:endParaRPr lang="es-ES_tradnl" b="1" dirty="0">
              <a:latin typeface="Calibri" pitchFamily="34" charset="0"/>
            </a:endParaRPr>
          </a:p>
          <a:p>
            <a:pPr marL="0" lvl="1" defTabSz="457200">
              <a:lnSpc>
                <a:spcPct val="80000"/>
              </a:lnSpc>
              <a:spcBef>
                <a:spcPct val="20000"/>
              </a:spcBef>
              <a:buClr>
                <a:schemeClr val="accent2"/>
              </a:buClr>
            </a:pPr>
            <a:r>
              <a:rPr lang="es-ES_tradnl" sz="1800" b="1" i="0" dirty="0" smtClean="0">
                <a:latin typeface="Calibri" pitchFamily="34" charset="0"/>
              </a:rPr>
              <a:t>	</a:t>
            </a:r>
          </a:p>
          <a:p>
            <a:pPr>
              <a:lnSpc>
                <a:spcPct val="80000"/>
              </a:lnSpc>
              <a:spcBef>
                <a:spcPct val="20000"/>
              </a:spcBef>
              <a:buClr>
                <a:schemeClr val="accent2"/>
              </a:buClr>
            </a:pPr>
            <a:r>
              <a:rPr lang="es-ES_tradnl" b="1" dirty="0" smtClean="0">
                <a:latin typeface="Calibri" pitchFamily="34" charset="0"/>
              </a:rPr>
              <a:t>Meso-gamma </a:t>
            </a:r>
            <a:r>
              <a:rPr lang="es-ES_tradnl" b="1" dirty="0">
                <a:latin typeface="Calibri" pitchFamily="34" charset="0"/>
              </a:rPr>
              <a:t>y </a:t>
            </a:r>
            <a:r>
              <a:rPr lang="es-ES_tradnl" b="1" dirty="0" err="1">
                <a:latin typeface="Calibri" pitchFamily="34" charset="0"/>
              </a:rPr>
              <a:t>microescala</a:t>
            </a:r>
            <a:endParaRPr lang="es-ES_tradnl" b="1" dirty="0">
              <a:latin typeface="Calibri" pitchFamily="34" charset="0"/>
            </a:endParaRPr>
          </a:p>
        </p:txBody>
      </p:sp>
      <p:pic>
        <p:nvPicPr>
          <p:cNvPr id="6" name="Picture 2" descr="MSG dust RGB showing dust storms over northern Africa at 12 UTC 23 February 2006, with one of Libya circled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9225" y="4411940"/>
            <a:ext cx="2112234" cy="158417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qua Satellite Image Over the Southern Sahara, showing dust over the Bodele Depression, 2 Jan 2007 "/>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15749" y="4411940"/>
            <a:ext cx="2112235" cy="1584176"/>
          </a:xfrm>
          <a:prstGeom prst="rect">
            <a:avLst/>
          </a:prstGeom>
          <a:noFill/>
          <a:extLst>
            <a:ext uri="{909E8E84-426E-40DD-AFC4-6F175D3DCCD1}">
              <a14:hiddenFill xmlns:a14="http://schemas.microsoft.com/office/drawing/2010/main">
                <a:solidFill>
                  <a:srgbClr val="FFFFFF"/>
                </a:solidFill>
              </a14:hiddenFill>
            </a:ext>
          </a:extLst>
        </p:spPr>
      </p:pic>
      <p:pic>
        <p:nvPicPr>
          <p:cNvPr id="9" name="dust_devils.wmv">
            <a:hlinkClick r:id="" action="ppaction://media"/>
          </p:cNvPr>
          <p:cNvPicPr>
            <a:picLocks noChangeAspect="1" noChangeArrowheads="1"/>
          </p:cNvPicPr>
          <p:nvPr>
            <a:vide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4489538" y="4411701"/>
            <a:ext cx="2112140" cy="1584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loop4"/>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6625820" y="4411702"/>
            <a:ext cx="2122644" cy="1584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 descr="mar2007_seviri_rgb_anim"/>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08404" y="1628800"/>
            <a:ext cx="2600346"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139051" y="1628800"/>
            <a:ext cx="1920781" cy="144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CuadroTexto"/>
          <p:cNvSpPr txBox="1"/>
          <p:nvPr/>
        </p:nvSpPr>
        <p:spPr>
          <a:xfrm>
            <a:off x="1197526" y="3080628"/>
            <a:ext cx="1790298" cy="369332"/>
          </a:xfrm>
          <a:prstGeom prst="rect">
            <a:avLst/>
          </a:prstGeom>
          <a:noFill/>
        </p:spPr>
        <p:txBody>
          <a:bodyPr wrap="none" rtlCol="0">
            <a:spAutoFit/>
          </a:bodyPr>
          <a:lstStyle/>
          <a:p>
            <a:pPr marL="0" lvl="1"/>
            <a:r>
              <a:rPr lang="es-ES_tradnl" i="1" dirty="0" smtClean="0">
                <a:latin typeface="Calibri" pitchFamily="34" charset="0"/>
              </a:rPr>
              <a:t>Pre-frontal </a:t>
            </a:r>
            <a:r>
              <a:rPr lang="es-ES_tradnl" i="1" dirty="0" err="1" smtClean="0">
                <a:latin typeface="Calibri" pitchFamily="34" charset="0"/>
              </a:rPr>
              <a:t>winds</a:t>
            </a:r>
            <a:endParaRPr lang="es-ES_tradnl" i="1" dirty="0">
              <a:latin typeface="Calibri" pitchFamily="34" charset="0"/>
            </a:endParaRPr>
          </a:p>
        </p:txBody>
      </p:sp>
      <p:sp>
        <p:nvSpPr>
          <p:cNvPr id="15" name="14 CuadroTexto"/>
          <p:cNvSpPr txBox="1"/>
          <p:nvPr/>
        </p:nvSpPr>
        <p:spPr>
          <a:xfrm>
            <a:off x="3563888" y="3068960"/>
            <a:ext cx="1879297" cy="369332"/>
          </a:xfrm>
          <a:prstGeom prst="rect">
            <a:avLst/>
          </a:prstGeom>
          <a:noFill/>
        </p:spPr>
        <p:txBody>
          <a:bodyPr wrap="none" rtlCol="0">
            <a:spAutoFit/>
          </a:bodyPr>
          <a:lstStyle/>
          <a:p>
            <a:pPr marL="0" lvl="1"/>
            <a:r>
              <a:rPr lang="es-ES_tradnl" i="1" dirty="0" smtClean="0">
                <a:latin typeface="Calibri" pitchFamily="34" charset="0"/>
              </a:rPr>
              <a:t>Post-frontal </a:t>
            </a:r>
            <a:r>
              <a:rPr lang="es-ES_tradnl" i="1" dirty="0" err="1" smtClean="0">
                <a:latin typeface="Calibri" pitchFamily="34" charset="0"/>
              </a:rPr>
              <a:t>winds</a:t>
            </a:r>
            <a:endParaRPr lang="es-ES_tradnl" i="1" dirty="0">
              <a:latin typeface="Calibri" pitchFamily="34" charset="0"/>
            </a:endParaRPr>
          </a:p>
        </p:txBody>
      </p:sp>
      <p:sp>
        <p:nvSpPr>
          <p:cNvPr id="16" name="15 CuadroTexto"/>
          <p:cNvSpPr txBox="1"/>
          <p:nvPr/>
        </p:nvSpPr>
        <p:spPr>
          <a:xfrm>
            <a:off x="5813088" y="3080628"/>
            <a:ext cx="1855123" cy="646331"/>
          </a:xfrm>
          <a:prstGeom prst="rect">
            <a:avLst/>
          </a:prstGeom>
          <a:noFill/>
        </p:spPr>
        <p:txBody>
          <a:bodyPr wrap="none" rtlCol="0">
            <a:spAutoFit/>
          </a:bodyPr>
          <a:lstStyle/>
          <a:p>
            <a:pPr marL="0" lvl="1" algn="ctr"/>
            <a:r>
              <a:rPr lang="es-ES_tradnl" i="1" dirty="0" err="1" smtClean="0">
                <a:latin typeface="Calibri" pitchFamily="34" charset="0"/>
              </a:rPr>
              <a:t>Large-scale</a:t>
            </a:r>
            <a:r>
              <a:rPr lang="es-ES_tradnl" i="1" dirty="0" smtClean="0">
                <a:latin typeface="Calibri" pitchFamily="34" charset="0"/>
              </a:rPr>
              <a:t> </a:t>
            </a:r>
            <a:r>
              <a:rPr lang="es-ES_tradnl" i="1" dirty="0" err="1" smtClean="0">
                <a:latin typeface="Calibri" pitchFamily="34" charset="0"/>
              </a:rPr>
              <a:t>trade</a:t>
            </a:r>
            <a:r>
              <a:rPr lang="es-ES_tradnl" i="1" dirty="0" smtClean="0">
                <a:latin typeface="Calibri" pitchFamily="34" charset="0"/>
              </a:rPr>
              <a:t> </a:t>
            </a:r>
          </a:p>
          <a:p>
            <a:pPr marL="0" lvl="1" algn="ctr"/>
            <a:r>
              <a:rPr lang="es-ES_tradnl" i="1" dirty="0" err="1" smtClean="0">
                <a:latin typeface="Calibri" pitchFamily="34" charset="0"/>
              </a:rPr>
              <a:t>winds</a:t>
            </a:r>
            <a:endParaRPr lang="es-ES_tradnl" i="1" dirty="0">
              <a:latin typeface="Calibri" pitchFamily="34" charset="0"/>
            </a:endParaRPr>
          </a:p>
        </p:txBody>
      </p:sp>
      <p:sp>
        <p:nvSpPr>
          <p:cNvPr id="17" name="16 CuadroTexto"/>
          <p:cNvSpPr txBox="1"/>
          <p:nvPr/>
        </p:nvSpPr>
        <p:spPr>
          <a:xfrm>
            <a:off x="296856" y="5996116"/>
            <a:ext cx="1816972" cy="369332"/>
          </a:xfrm>
          <a:prstGeom prst="rect">
            <a:avLst/>
          </a:prstGeom>
          <a:noFill/>
        </p:spPr>
        <p:txBody>
          <a:bodyPr wrap="none" rtlCol="0">
            <a:spAutoFit/>
          </a:bodyPr>
          <a:lstStyle/>
          <a:p>
            <a:pPr marL="0" lvl="1"/>
            <a:r>
              <a:rPr lang="es-ES_tradnl" i="1" dirty="0" err="1" smtClean="0">
                <a:latin typeface="Calibri" pitchFamily="34" charset="0"/>
              </a:rPr>
              <a:t>Downslope</a:t>
            </a:r>
            <a:r>
              <a:rPr lang="es-ES_tradnl" i="1" dirty="0" smtClean="0">
                <a:latin typeface="Calibri" pitchFamily="34" charset="0"/>
              </a:rPr>
              <a:t> </a:t>
            </a:r>
            <a:r>
              <a:rPr lang="es-ES_tradnl" i="1" dirty="0" err="1" smtClean="0">
                <a:latin typeface="Calibri" pitchFamily="34" charset="0"/>
              </a:rPr>
              <a:t>winds</a:t>
            </a:r>
            <a:endParaRPr lang="es-ES_tradnl" i="1" dirty="0">
              <a:latin typeface="Calibri" pitchFamily="34" charset="0"/>
            </a:endParaRPr>
          </a:p>
        </p:txBody>
      </p:sp>
      <p:sp>
        <p:nvSpPr>
          <p:cNvPr id="18" name="17 CuadroTexto"/>
          <p:cNvSpPr txBox="1"/>
          <p:nvPr/>
        </p:nvSpPr>
        <p:spPr>
          <a:xfrm>
            <a:off x="2858520" y="5996116"/>
            <a:ext cx="1026691" cy="369332"/>
          </a:xfrm>
          <a:prstGeom prst="rect">
            <a:avLst/>
          </a:prstGeom>
          <a:noFill/>
        </p:spPr>
        <p:txBody>
          <a:bodyPr wrap="none" rtlCol="0">
            <a:spAutoFit/>
          </a:bodyPr>
          <a:lstStyle/>
          <a:p>
            <a:pPr marL="0" lvl="1"/>
            <a:r>
              <a:rPr lang="es-ES_tradnl" i="1" dirty="0" smtClean="0">
                <a:latin typeface="Calibri" pitchFamily="34" charset="0"/>
              </a:rPr>
              <a:t>Gap </a:t>
            </a:r>
            <a:r>
              <a:rPr lang="es-ES_tradnl" i="1" dirty="0" err="1" smtClean="0">
                <a:latin typeface="Calibri" pitchFamily="34" charset="0"/>
              </a:rPr>
              <a:t>flow</a:t>
            </a:r>
            <a:endParaRPr lang="es-ES_tradnl" i="1" dirty="0">
              <a:latin typeface="Calibri" pitchFamily="34" charset="0"/>
            </a:endParaRPr>
          </a:p>
        </p:txBody>
      </p:sp>
      <p:sp>
        <p:nvSpPr>
          <p:cNvPr id="19" name="18 CuadroTexto"/>
          <p:cNvSpPr txBox="1"/>
          <p:nvPr/>
        </p:nvSpPr>
        <p:spPr>
          <a:xfrm>
            <a:off x="4938326" y="6011996"/>
            <a:ext cx="1188915" cy="369332"/>
          </a:xfrm>
          <a:prstGeom prst="rect">
            <a:avLst/>
          </a:prstGeom>
          <a:noFill/>
        </p:spPr>
        <p:txBody>
          <a:bodyPr wrap="none" rtlCol="0">
            <a:spAutoFit/>
          </a:bodyPr>
          <a:lstStyle/>
          <a:p>
            <a:pPr marL="0" lvl="1"/>
            <a:r>
              <a:rPr lang="es-ES_tradnl" i="1" dirty="0" err="1" smtClean="0">
                <a:latin typeface="Calibri" pitchFamily="34" charset="0"/>
              </a:rPr>
              <a:t>Dust</a:t>
            </a:r>
            <a:r>
              <a:rPr lang="es-ES_tradnl" i="1" dirty="0" smtClean="0">
                <a:latin typeface="Calibri" pitchFamily="34" charset="0"/>
              </a:rPr>
              <a:t> </a:t>
            </a:r>
            <a:r>
              <a:rPr lang="es-ES_tradnl" i="1" dirty="0" err="1" smtClean="0">
                <a:latin typeface="Calibri" pitchFamily="34" charset="0"/>
              </a:rPr>
              <a:t>devils</a:t>
            </a:r>
            <a:endParaRPr lang="es-ES_tradnl" i="1" dirty="0">
              <a:latin typeface="Calibri" pitchFamily="34" charset="0"/>
            </a:endParaRPr>
          </a:p>
        </p:txBody>
      </p:sp>
      <p:sp>
        <p:nvSpPr>
          <p:cNvPr id="20" name="19 CuadroTexto"/>
          <p:cNvSpPr txBox="1"/>
          <p:nvPr/>
        </p:nvSpPr>
        <p:spPr>
          <a:xfrm>
            <a:off x="7181811" y="6011996"/>
            <a:ext cx="1010661" cy="369332"/>
          </a:xfrm>
          <a:prstGeom prst="rect">
            <a:avLst/>
          </a:prstGeom>
          <a:noFill/>
        </p:spPr>
        <p:txBody>
          <a:bodyPr wrap="none" rtlCol="0">
            <a:spAutoFit/>
          </a:bodyPr>
          <a:lstStyle/>
          <a:p>
            <a:pPr marL="0" lvl="1"/>
            <a:r>
              <a:rPr lang="es-ES_tradnl" i="1" dirty="0" err="1" smtClean="0">
                <a:latin typeface="Calibri" pitchFamily="34" charset="0"/>
              </a:rPr>
              <a:t>Haboobs</a:t>
            </a:r>
            <a:endParaRPr lang="es-ES_tradnl" i="1" dirty="0">
              <a:latin typeface="Calibri" pitchFamily="34" charset="0"/>
            </a:endParaRPr>
          </a:p>
        </p:txBody>
      </p:sp>
      <p:pic>
        <p:nvPicPr>
          <p:cNvPr id="22" name="Picture 2" descr="MSG Dust RGB from 12 UTC 8 March 2006 showing huge, continental-scale dust outbreaks over northern Africa with arrows indicating wind direction and a convergence line overlaid on the image"/>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754495" y="1639385"/>
            <a:ext cx="1913716" cy="1435287"/>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p:cNvSpPr/>
          <p:nvPr/>
        </p:nvSpPr>
        <p:spPr>
          <a:xfrm>
            <a:off x="2930597" y="1231784"/>
            <a:ext cx="3499099" cy="313932"/>
          </a:xfrm>
          <a:prstGeom prst="rect">
            <a:avLst/>
          </a:prstGeom>
        </p:spPr>
        <p:txBody>
          <a:bodyPr wrap="none">
            <a:spAutoFit/>
          </a:bodyPr>
          <a:lstStyle/>
          <a:p>
            <a:pPr marL="220663" lvl="1" indent="-220663" defTabSz="457200">
              <a:lnSpc>
                <a:spcPct val="80000"/>
              </a:lnSpc>
              <a:spcBef>
                <a:spcPct val="20000"/>
              </a:spcBef>
              <a:buClr>
                <a:schemeClr val="accent2"/>
              </a:buClr>
            </a:pPr>
            <a:r>
              <a:rPr lang="es-ES_tradnl" b="1" dirty="0" smtClean="0">
                <a:solidFill>
                  <a:srgbClr val="FF3300"/>
                </a:solidFill>
                <a:latin typeface="Calibri" pitchFamily="34" charset="0"/>
              </a:rPr>
              <a:t>Bien reproducidos por los modelos</a:t>
            </a:r>
            <a:endParaRPr lang="es-ES_tradnl" b="1" dirty="0">
              <a:solidFill>
                <a:srgbClr val="FF3300"/>
              </a:solidFill>
              <a:latin typeface="Calibri" pitchFamily="34" charset="0"/>
            </a:endParaRPr>
          </a:p>
        </p:txBody>
      </p:sp>
      <p:sp>
        <p:nvSpPr>
          <p:cNvPr id="4" name="Rectángulo 3"/>
          <p:cNvSpPr/>
          <p:nvPr/>
        </p:nvSpPr>
        <p:spPr>
          <a:xfrm>
            <a:off x="2930597" y="3759414"/>
            <a:ext cx="4572000" cy="319446"/>
          </a:xfrm>
          <a:prstGeom prst="rect">
            <a:avLst/>
          </a:prstGeom>
        </p:spPr>
        <p:txBody>
          <a:bodyPr>
            <a:spAutoFit/>
          </a:bodyPr>
          <a:lstStyle/>
          <a:p>
            <a:pPr defTabSz="457200">
              <a:lnSpc>
                <a:spcPct val="80000"/>
              </a:lnSpc>
              <a:spcBef>
                <a:spcPct val="20000"/>
              </a:spcBef>
              <a:buClr>
                <a:schemeClr val="accent2"/>
              </a:buClr>
            </a:pPr>
            <a:r>
              <a:rPr lang="es-ES_tradnl" b="1" dirty="0" smtClean="0">
                <a:solidFill>
                  <a:srgbClr val="FF3300"/>
                </a:solidFill>
                <a:latin typeface="Calibri" pitchFamily="34" charset="0"/>
              </a:rPr>
              <a:t>Los modelos presentan algunas limitaciones</a:t>
            </a:r>
            <a:endParaRPr lang="es-ES_tradnl" b="1" dirty="0">
              <a:latin typeface="Calibri" pitchFamily="34" charset="0"/>
            </a:endParaRPr>
          </a:p>
        </p:txBody>
      </p:sp>
      <p:sp>
        <p:nvSpPr>
          <p:cNvPr id="24"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s-ES" altLang="ca-ES" sz="3500" b="1" dirty="0"/>
              <a:t>Tipos de tormentas de polvo y arena</a:t>
            </a:r>
          </a:p>
        </p:txBody>
      </p:sp>
    </p:spTree>
    <p:extLst>
      <p:ext uri="{BB962C8B-B14F-4D97-AF65-F5344CB8AC3E}">
        <p14:creationId xmlns:p14="http://schemas.microsoft.com/office/powerpoint/2010/main" val="24345673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966"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9"/>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9"/>
                                        </p:tgtEl>
                                      </p:cBhvr>
                                    </p:cmd>
                                  </p:childTnLst>
                                </p:cTn>
                              </p:par>
                            </p:childTnLst>
                          </p:cTn>
                        </p:par>
                      </p:childTnLst>
                    </p:cTn>
                  </p:par>
                </p:childTnLst>
              </p:cTn>
              <p:nextCondLst>
                <p:cond evt="onClick" delay="0">
                  <p:tgtEl>
                    <p:spTgt spid="9"/>
                  </p:tgtEl>
                </p:cond>
              </p:nextCondLst>
            </p:seq>
            <p:video>
              <p:cMediaNode>
                <p:cTn id="18" fill="hold" display="0">
                  <p:stCondLst>
                    <p:cond delay="indefinite"/>
                  </p:stCondLst>
                  <p:endCondLst>
                    <p:cond evt="onNext" delay="0">
                      <p:tgtEl>
                        <p:sldTgt/>
                      </p:tgtEl>
                    </p:cond>
                    <p:cond evt="onPrev" delay="0">
                      <p:tgtEl>
                        <p:sldTgt/>
                      </p:tgtEl>
                    </p:cond>
                  </p:endCondLst>
                </p:cTn>
                <p:tgtEl>
                  <p:spTgt spid="9"/>
                </p:tgtEl>
              </p:cMediaNode>
            </p:video>
          </p:childTnLst>
        </p:cTn>
      </p:par>
    </p:tnLst>
    <p:bldLst>
      <p:bldP spid="3" grpId="0"/>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2"/>
          <p:cNvSpPr txBox="1">
            <a:spLocks noGrp="1"/>
          </p:cNvSpPr>
          <p:nvPr>
            <p:ph type="title"/>
          </p:nvPr>
        </p:nvSpPr>
        <p:spPr>
          <a:xfrm>
            <a:off x="464803" y="261179"/>
            <a:ext cx="8229598" cy="629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3500"/>
              <a:buFont typeface="Calibri"/>
              <a:buNone/>
            </a:pPr>
            <a:r>
              <a:rPr lang="en-GB"/>
              <a:t>Centros Regionales de polvo de la OMM</a:t>
            </a:r>
            <a:endParaRPr/>
          </a:p>
        </p:txBody>
      </p:sp>
      <p:pic>
        <p:nvPicPr>
          <p:cNvPr id="61" name="Google Shape;61;p2"/>
          <p:cNvPicPr preferRelativeResize="0"/>
          <p:nvPr/>
        </p:nvPicPr>
        <p:blipFill rotWithShape="1">
          <a:blip r:embed="rId3">
            <a:alphaModFix/>
          </a:blip>
          <a:srcRect/>
          <a:stretch/>
        </p:blipFill>
        <p:spPr>
          <a:xfrm>
            <a:off x="5450774" y="6336145"/>
            <a:ext cx="444311" cy="469757"/>
          </a:xfrm>
          <a:prstGeom prst="rect">
            <a:avLst/>
          </a:prstGeom>
          <a:noFill/>
          <a:ln>
            <a:noFill/>
          </a:ln>
        </p:spPr>
      </p:pic>
      <p:sp>
        <p:nvSpPr>
          <p:cNvPr id="62" name="Google Shape;62;p2"/>
          <p:cNvSpPr txBox="1">
            <a:spLocks noGrp="1"/>
          </p:cNvSpPr>
          <p:nvPr>
            <p:ph type="body" idx="1"/>
          </p:nvPr>
        </p:nvSpPr>
        <p:spPr>
          <a:xfrm>
            <a:off x="131726" y="1085155"/>
            <a:ext cx="5229013" cy="5215401"/>
          </a:xfrm>
          <a:prstGeom prst="rect">
            <a:avLst/>
          </a:prstGeom>
          <a:noFill/>
          <a:ln>
            <a:noFill/>
          </a:ln>
        </p:spPr>
        <p:txBody>
          <a:bodyPr spcFirstLastPara="1" wrap="square" lIns="91425" tIns="45700" rIns="91425" bIns="45700" anchor="t" anchorCtr="0">
            <a:normAutofit/>
          </a:bodyPr>
          <a:lstStyle/>
          <a:p>
            <a:pPr marL="685800" marR="0" lvl="1" indent="-228600" algn="l" rtl="0">
              <a:lnSpc>
                <a:spcPct val="80000"/>
              </a:lnSpc>
              <a:spcBef>
                <a:spcPts val="0"/>
              </a:spcBef>
              <a:spcAft>
                <a:spcPts val="0"/>
              </a:spcAft>
              <a:buClr>
                <a:schemeClr val="dk1"/>
              </a:buClr>
              <a:buSzPts val="2400"/>
              <a:buFont typeface="Arial"/>
              <a:buChar char="•"/>
            </a:pPr>
            <a:r>
              <a:rPr lang="en-GB" sz="2400" b="1" i="0" u="none" strike="noStrike" cap="none">
                <a:solidFill>
                  <a:schemeClr val="dk1"/>
                </a:solidFill>
                <a:latin typeface="Calibri"/>
                <a:ea typeface="Calibri"/>
                <a:cs typeface="Calibri"/>
                <a:sym typeface="Calibri"/>
              </a:rPr>
              <a:t>SDS-WAS Regional Center</a:t>
            </a:r>
            <a:r>
              <a:rPr lang="en-GB" sz="2400" b="0" i="0" u="none" strike="noStrike" cap="none">
                <a:solidFill>
                  <a:schemeClr val="dk1"/>
                </a:solidFill>
                <a:latin typeface="Calibri"/>
                <a:ea typeface="Calibri"/>
                <a:cs typeface="Calibri"/>
                <a:sym typeface="Calibri"/>
              </a:rPr>
              <a:t>. Sand and Dust Storm Warning Advisory and Assessment System. Inicio de actividades en 2010 </a:t>
            </a:r>
            <a:r>
              <a:rPr lang="en-GB" sz="2400" b="0" i="0" u="none" strike="noStrike" cap="none">
                <a:solidFill>
                  <a:schemeClr val="accent1"/>
                </a:solidFill>
                <a:latin typeface="Calibri"/>
                <a:ea typeface="Calibri"/>
                <a:cs typeface="Calibri"/>
                <a:sym typeface="Calibri"/>
              </a:rPr>
              <a:t>– </a:t>
            </a:r>
            <a:r>
              <a:rPr lang="en-GB" sz="2400" b="0" i="0" u="none" strike="noStrike" cap="none">
                <a:solidFill>
                  <a:srgbClr val="FF0000"/>
                </a:solidFill>
                <a:latin typeface="Calibri"/>
                <a:ea typeface="Calibri"/>
                <a:cs typeface="Calibri"/>
                <a:sym typeface="Calibri"/>
              </a:rPr>
              <a:t>Investigación </a:t>
            </a:r>
            <a:endParaRPr sz="2400" b="0" i="0" u="none" strike="noStrike" cap="none">
              <a:solidFill>
                <a:srgbClr val="FF0000"/>
              </a:solidFill>
              <a:latin typeface="Calibri"/>
              <a:ea typeface="Calibri"/>
              <a:cs typeface="Calibri"/>
              <a:sym typeface="Calibri"/>
            </a:endParaRPr>
          </a:p>
          <a:p>
            <a:pPr marL="1143000" marR="0" lvl="2" indent="-228600" algn="l" rtl="0">
              <a:lnSpc>
                <a:spcPct val="80000"/>
              </a:lnSpc>
              <a:spcBef>
                <a:spcPts val="500"/>
              </a:spcBef>
              <a:spcAft>
                <a:spcPts val="0"/>
              </a:spcAft>
              <a:buClr>
                <a:schemeClr val="dk1"/>
              </a:buClr>
              <a:buSzPts val="2400"/>
              <a:buFont typeface="Arial"/>
              <a:buChar char="•"/>
            </a:pPr>
            <a:r>
              <a:rPr lang="en-GB" sz="2400" b="0" i="1" u="none" strike="noStrike" cap="none">
                <a:solidFill>
                  <a:schemeClr val="dk1"/>
                </a:solidFill>
                <a:latin typeface="Calibri"/>
                <a:ea typeface="Calibri"/>
                <a:cs typeface="Calibri"/>
                <a:sym typeface="Calibri"/>
              </a:rPr>
              <a:t>http://sds-was.aemet.es </a:t>
            </a:r>
            <a:endParaRPr/>
          </a:p>
          <a:p>
            <a:pPr marL="685800" marR="0" lvl="1" indent="-76200" algn="l" rtl="0">
              <a:lnSpc>
                <a:spcPct val="80000"/>
              </a:lnSpc>
              <a:spcBef>
                <a:spcPts val="500"/>
              </a:spcBef>
              <a:spcAft>
                <a:spcPts val="0"/>
              </a:spcAft>
              <a:buClr>
                <a:schemeClr val="dk1"/>
              </a:buClr>
              <a:buSzPts val="2400"/>
              <a:buFont typeface="Arial"/>
              <a:buNone/>
            </a:pPr>
            <a:endParaRPr sz="2400" b="1" i="0" u="none" strike="noStrike" cap="none">
              <a:solidFill>
                <a:schemeClr val="dk1"/>
              </a:solidFill>
              <a:latin typeface="Calibri"/>
              <a:ea typeface="Calibri"/>
              <a:cs typeface="Calibri"/>
              <a:sym typeface="Calibri"/>
            </a:endParaRPr>
          </a:p>
          <a:p>
            <a:pPr marL="685800" marR="0" lvl="1" indent="-228600" algn="l" rtl="0">
              <a:lnSpc>
                <a:spcPct val="80000"/>
              </a:lnSpc>
              <a:spcBef>
                <a:spcPts val="500"/>
              </a:spcBef>
              <a:spcAft>
                <a:spcPts val="0"/>
              </a:spcAft>
              <a:buClr>
                <a:schemeClr val="dk1"/>
              </a:buClr>
              <a:buSzPts val="2400"/>
              <a:buFont typeface="Arial"/>
              <a:buChar char="•"/>
            </a:pPr>
            <a:r>
              <a:rPr lang="en-GB" sz="2400" b="1" i="0" u="none" strike="noStrike" cap="none">
                <a:solidFill>
                  <a:schemeClr val="dk1"/>
                </a:solidFill>
                <a:latin typeface="Calibri"/>
                <a:ea typeface="Calibri"/>
                <a:cs typeface="Calibri"/>
                <a:sym typeface="Calibri"/>
              </a:rPr>
              <a:t>Barcelona Dust Forecast Center (RSMC-ASDF). </a:t>
            </a:r>
            <a:r>
              <a:rPr lang="en-GB" sz="2400" b="0" i="0" u="none" strike="noStrike" cap="none">
                <a:solidFill>
                  <a:schemeClr val="dk1"/>
                </a:solidFill>
                <a:latin typeface="Calibri"/>
                <a:ea typeface="Calibri"/>
                <a:cs typeface="Calibri"/>
                <a:sym typeface="Calibri"/>
              </a:rPr>
              <a:t>Primer centro especializado de la OMM en predicción de polvo desértico. Inicio de actividades en 2014  </a:t>
            </a:r>
            <a:r>
              <a:rPr lang="en-GB" sz="2400" b="0" i="0" u="none" strike="noStrike" cap="none">
                <a:solidFill>
                  <a:schemeClr val="accent1"/>
                </a:solidFill>
                <a:latin typeface="Calibri"/>
                <a:ea typeface="Calibri"/>
                <a:cs typeface="Calibri"/>
                <a:sym typeface="Calibri"/>
              </a:rPr>
              <a:t>- </a:t>
            </a:r>
            <a:r>
              <a:rPr lang="en-GB" sz="2400" b="0" i="0" u="none" strike="noStrike" cap="none">
                <a:solidFill>
                  <a:srgbClr val="FF0000"/>
                </a:solidFill>
                <a:latin typeface="Calibri"/>
                <a:ea typeface="Calibri"/>
                <a:cs typeface="Calibri"/>
                <a:sym typeface="Calibri"/>
              </a:rPr>
              <a:t>Operacional</a:t>
            </a:r>
            <a:endParaRPr sz="2400" b="0" i="0" u="none" strike="noStrike" cap="none">
              <a:solidFill>
                <a:srgbClr val="FF0000"/>
              </a:solidFill>
              <a:latin typeface="Calibri"/>
              <a:ea typeface="Calibri"/>
              <a:cs typeface="Calibri"/>
              <a:sym typeface="Calibri"/>
            </a:endParaRPr>
          </a:p>
          <a:p>
            <a:pPr marL="1143000" marR="0" lvl="2" indent="-228600" algn="l" rtl="0">
              <a:lnSpc>
                <a:spcPct val="80000"/>
              </a:lnSpc>
              <a:spcBef>
                <a:spcPts val="500"/>
              </a:spcBef>
              <a:spcAft>
                <a:spcPts val="0"/>
              </a:spcAft>
              <a:buClr>
                <a:schemeClr val="dk1"/>
              </a:buClr>
              <a:buSzPts val="2400"/>
              <a:buFont typeface="Arial"/>
              <a:buChar char="•"/>
            </a:pPr>
            <a:r>
              <a:rPr lang="en-GB" sz="2400" b="0" i="1"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http://dust.aemet.es</a:t>
            </a:r>
            <a:endParaRPr sz="2400" b="0" i="1" u="none" strike="noStrike" cap="none">
              <a:solidFill>
                <a:schemeClr val="dk1"/>
              </a:solidFill>
              <a:latin typeface="Calibri"/>
              <a:ea typeface="Calibri"/>
              <a:cs typeface="Calibri"/>
              <a:sym typeface="Calibri"/>
            </a:endParaRPr>
          </a:p>
          <a:p>
            <a:pPr marL="1143000" marR="0" lvl="2" indent="-228600" algn="l" rtl="0">
              <a:lnSpc>
                <a:spcPct val="80000"/>
              </a:lnSpc>
              <a:spcBef>
                <a:spcPts val="500"/>
              </a:spcBef>
              <a:spcAft>
                <a:spcPts val="0"/>
              </a:spcAft>
              <a:buClr>
                <a:schemeClr val="dk1"/>
              </a:buClr>
              <a:buSzPts val="2400"/>
              <a:buFont typeface="Arial"/>
              <a:buChar char="•"/>
            </a:pPr>
            <a:r>
              <a:rPr lang="en-GB" sz="2400" b="0" i="1" u="none" strike="noStrike" cap="none">
                <a:solidFill>
                  <a:schemeClr val="dk1"/>
                </a:solidFill>
                <a:latin typeface="Calibri"/>
                <a:ea typeface="Calibri"/>
                <a:cs typeface="Calibri"/>
                <a:sym typeface="Calibri"/>
              </a:rPr>
              <a:t>@Dust_Barcelona</a:t>
            </a:r>
            <a:endParaRPr sz="2400" b="0" i="0" u="none" strike="noStrike" cap="none">
              <a:solidFill>
                <a:schemeClr val="dk1"/>
              </a:solidFill>
              <a:latin typeface="Calibri"/>
              <a:ea typeface="Calibri"/>
              <a:cs typeface="Calibri"/>
              <a:sym typeface="Calibri"/>
            </a:endParaRPr>
          </a:p>
          <a:p>
            <a:pPr marL="685800" marR="0" lvl="1" indent="-76200" algn="l" rtl="0">
              <a:lnSpc>
                <a:spcPct val="80000"/>
              </a:lnSpc>
              <a:spcBef>
                <a:spcPts val="500"/>
              </a:spcBef>
              <a:spcAft>
                <a:spcPts val="0"/>
              </a:spcAft>
              <a:buClr>
                <a:schemeClr val="dk1"/>
              </a:buClr>
              <a:buSzPts val="2400"/>
              <a:buFont typeface="Arial"/>
              <a:buNone/>
            </a:pPr>
            <a:endParaRPr sz="2400" b="1" i="0" u="none" strike="noStrike" cap="none">
              <a:solidFill>
                <a:schemeClr val="dk1"/>
              </a:solidFill>
              <a:latin typeface="Calibri"/>
              <a:ea typeface="Calibri"/>
              <a:cs typeface="Calibri"/>
              <a:sym typeface="Calibri"/>
            </a:endParaRPr>
          </a:p>
          <a:p>
            <a:pPr marL="914400" marR="0" lvl="2" indent="0" algn="l" rtl="0">
              <a:lnSpc>
                <a:spcPct val="80000"/>
              </a:lnSpc>
              <a:spcBef>
                <a:spcPts val="500"/>
              </a:spcBef>
              <a:spcAft>
                <a:spcPts val="0"/>
              </a:spcAft>
              <a:buClr>
                <a:schemeClr val="dk1"/>
              </a:buClr>
              <a:buSzPts val="2400"/>
              <a:buFont typeface="Arial"/>
              <a:buNone/>
            </a:pPr>
            <a:endParaRPr sz="2400" b="0" i="0" u="none" strike="noStrike" cap="none">
              <a:solidFill>
                <a:schemeClr val="dk1"/>
              </a:solidFill>
              <a:latin typeface="Calibri"/>
              <a:ea typeface="Calibri"/>
              <a:cs typeface="Calibri"/>
              <a:sym typeface="Calibri"/>
            </a:endParaRPr>
          </a:p>
        </p:txBody>
      </p:sp>
      <p:pic>
        <p:nvPicPr>
          <p:cNvPr id="63" name="Google Shape;63;p2"/>
          <p:cNvPicPr preferRelativeResize="0"/>
          <p:nvPr/>
        </p:nvPicPr>
        <p:blipFill rotWithShape="1">
          <a:blip r:embed="rId5">
            <a:alphaModFix/>
          </a:blip>
          <a:srcRect/>
          <a:stretch/>
        </p:blipFill>
        <p:spPr>
          <a:xfrm>
            <a:off x="5966606" y="6336145"/>
            <a:ext cx="3139399" cy="469757"/>
          </a:xfrm>
          <a:prstGeom prst="rect">
            <a:avLst/>
          </a:prstGeom>
          <a:noFill/>
          <a:ln>
            <a:noFill/>
          </a:ln>
        </p:spPr>
      </p:pic>
      <p:pic>
        <p:nvPicPr>
          <p:cNvPr id="64" name="Google Shape;64;p2"/>
          <p:cNvPicPr preferRelativeResize="0"/>
          <p:nvPr/>
        </p:nvPicPr>
        <p:blipFill rotWithShape="1">
          <a:blip r:embed="rId6">
            <a:alphaModFix/>
          </a:blip>
          <a:srcRect b="33341"/>
          <a:stretch/>
        </p:blipFill>
        <p:spPr>
          <a:xfrm>
            <a:off x="5767777" y="1199408"/>
            <a:ext cx="2587816" cy="2057944"/>
          </a:xfrm>
          <a:prstGeom prst="rect">
            <a:avLst/>
          </a:prstGeom>
          <a:noFill/>
          <a:ln>
            <a:noFill/>
          </a:ln>
        </p:spPr>
      </p:pic>
      <p:pic>
        <p:nvPicPr>
          <p:cNvPr id="65" name="Google Shape;65;p2"/>
          <p:cNvPicPr preferRelativeResize="0"/>
          <p:nvPr/>
        </p:nvPicPr>
        <p:blipFill rotWithShape="1">
          <a:blip r:embed="rId7">
            <a:alphaModFix/>
          </a:blip>
          <a:srcRect l="5949" t="8757" r="60507" b="17584"/>
          <a:stretch/>
        </p:blipFill>
        <p:spPr>
          <a:xfrm>
            <a:off x="5767778" y="3455719"/>
            <a:ext cx="2603298" cy="1923804"/>
          </a:xfrm>
          <a:prstGeom prst="rect">
            <a:avLst/>
          </a:prstGeom>
          <a:noFill/>
          <a:ln>
            <a:noFill/>
          </a:ln>
        </p:spPr>
      </p:pic>
      <p:pic>
        <p:nvPicPr>
          <p:cNvPr id="66" name="Google Shape;66;p2"/>
          <p:cNvPicPr preferRelativeResize="0"/>
          <p:nvPr/>
        </p:nvPicPr>
        <p:blipFill rotWithShape="1">
          <a:blip r:embed="rId8">
            <a:alphaModFix/>
          </a:blip>
          <a:srcRect l="7048" r="27186"/>
          <a:stretch/>
        </p:blipFill>
        <p:spPr>
          <a:xfrm>
            <a:off x="5966597" y="6336150"/>
            <a:ext cx="1923204" cy="469750"/>
          </a:xfrm>
          <a:prstGeom prst="rect">
            <a:avLst/>
          </a:prstGeom>
          <a:noFill/>
          <a:ln>
            <a:noFill/>
          </a:ln>
        </p:spPr>
      </p:pic>
    </p:spTree>
    <p:extLst>
      <p:ext uri="{BB962C8B-B14F-4D97-AF65-F5344CB8AC3E}">
        <p14:creationId xmlns:p14="http://schemas.microsoft.com/office/powerpoint/2010/main" val="176906991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Text Box 2"/>
          <p:cNvSpPr txBox="1">
            <a:spLocks noChangeArrowheads="1"/>
          </p:cNvSpPr>
          <p:nvPr/>
        </p:nvSpPr>
        <p:spPr bwMode="auto">
          <a:xfrm>
            <a:off x="737281" y="507240"/>
            <a:ext cx="7928640" cy="587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cs typeface="Arial Unicode MS" panose="020B0604020202020204" pitchFamily="32"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Arial Unicode MS" panose="020B0604020202020204" pitchFamily="32"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cs typeface="Arial Unicode MS" panose="020B0604020202020204" pitchFamily="32" charset="0"/>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9pPr>
          </a:lstStyle>
          <a:p>
            <a:pPr algn="ctr">
              <a:spcAft>
                <a:spcPct val="0"/>
              </a:spcAft>
              <a:buClrTx/>
              <a:buFontTx/>
              <a:buNone/>
            </a:pPr>
            <a:r>
              <a:rPr lang="en-GB" altLang="es-ES" sz="2721" b="1" dirty="0">
                <a:solidFill>
                  <a:schemeClr val="accent1"/>
                </a:solidFill>
                <a:latin typeface="+mn-lt"/>
                <a:cs typeface="Arial" panose="020B0604020202020204" pitchFamily="34" charset="0"/>
              </a:rPr>
              <a:t>WMO Sand and Dust Storm Warning Advisory and Assessment System (SDS-WAS)</a:t>
            </a:r>
          </a:p>
        </p:txBody>
      </p:sp>
      <p:pic>
        <p:nvPicPr>
          <p:cNvPr id="29700"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9360" y="5652361"/>
            <a:ext cx="2494080" cy="112608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9698" name="Text Box 1"/>
          <p:cNvSpPr txBox="1">
            <a:spLocks noChangeArrowheads="1"/>
          </p:cNvSpPr>
          <p:nvPr/>
        </p:nvSpPr>
        <p:spPr bwMode="auto">
          <a:xfrm>
            <a:off x="737281" y="1317487"/>
            <a:ext cx="7669440" cy="46814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5471" rIns="0" bIns="0"/>
          <a:lstStyle>
            <a:lvl1pPr marL="249238" indent="-249238">
              <a:lnSpc>
                <a:spcPct val="93000"/>
              </a:lnSpc>
              <a:spcAft>
                <a:spcPts val="1413"/>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sz="3200">
                <a:solidFill>
                  <a:srgbClr val="000000"/>
                </a:solidFill>
                <a:latin typeface="Arial" panose="020B0604020202020204" pitchFamily="34" charset="0"/>
                <a:cs typeface="Arial Unicode MS" panose="020B0604020202020204" pitchFamily="32" charset="0"/>
              </a:defRPr>
            </a:lvl1pPr>
            <a:lvl2pPr marL="754063" indent="-250825">
              <a:lnSpc>
                <a:spcPct val="93000"/>
              </a:lnSpc>
              <a:spcAft>
                <a:spcPts val="1138"/>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sz="2800">
                <a:solidFill>
                  <a:srgbClr val="000000"/>
                </a:solidFill>
                <a:latin typeface="Arial" panose="020B0604020202020204" pitchFamily="34" charset="0"/>
                <a:cs typeface="Arial Unicode MS" panose="020B0604020202020204" pitchFamily="32" charset="0"/>
              </a:defRPr>
            </a:lvl2pPr>
            <a:lvl3pPr marL="1257300" indent="-249238">
              <a:lnSpc>
                <a:spcPct val="93000"/>
              </a:lnSpc>
              <a:spcAft>
                <a:spcPts val="850"/>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sz="2400">
                <a:solidFill>
                  <a:srgbClr val="000000"/>
                </a:solidFill>
                <a:latin typeface="Arial" panose="020B0604020202020204" pitchFamily="34" charset="0"/>
                <a:cs typeface="Arial Unicode MS" panose="020B0604020202020204" pitchFamily="32" charset="0"/>
              </a:defRPr>
            </a:lvl3pPr>
            <a:lvl4pPr>
              <a:lnSpc>
                <a:spcPct val="93000"/>
              </a:lnSpc>
              <a:spcAft>
                <a:spcPts val="575"/>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sz="2000">
                <a:solidFill>
                  <a:srgbClr val="000000"/>
                </a:solidFill>
                <a:latin typeface="Arial" panose="020B0604020202020204" pitchFamily="34" charset="0"/>
                <a:cs typeface="Arial Unicode MS" panose="020B0604020202020204" pitchFamily="32" charset="0"/>
              </a:defRPr>
            </a:lvl4pPr>
            <a:lvl5pPr>
              <a:lnSpc>
                <a:spcPct val="93000"/>
              </a:lnSpc>
              <a:spcAft>
                <a:spcPts val="288"/>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sz="2000">
                <a:solidFill>
                  <a:srgbClr val="000000"/>
                </a:solidFill>
                <a:latin typeface="Arial" panose="020B0604020202020204" pitchFamily="34" charset="0"/>
                <a:cs typeface="Arial Unicode MS" panose="020B0604020202020204"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sz="2000">
                <a:solidFill>
                  <a:srgbClr val="000000"/>
                </a:solidFill>
                <a:latin typeface="Arial" panose="020B0604020202020204" pitchFamily="34" charset="0"/>
                <a:cs typeface="Arial Unicode MS" panose="020B0604020202020204"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sz="2000">
                <a:solidFill>
                  <a:srgbClr val="000000"/>
                </a:solidFill>
                <a:latin typeface="Arial" panose="020B0604020202020204" pitchFamily="34" charset="0"/>
                <a:cs typeface="Arial Unicode MS" panose="020B0604020202020204"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sz="2000">
                <a:solidFill>
                  <a:srgbClr val="000000"/>
                </a:solidFill>
                <a:latin typeface="Arial" panose="020B0604020202020204" pitchFamily="34" charset="0"/>
                <a:cs typeface="Arial Unicode MS" panose="020B0604020202020204"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sz="2000">
                <a:solidFill>
                  <a:srgbClr val="000000"/>
                </a:solidFill>
                <a:latin typeface="Arial" panose="020B0604020202020204" pitchFamily="34" charset="0"/>
                <a:cs typeface="Arial Unicode MS" panose="020B0604020202020204" pitchFamily="32" charset="0"/>
              </a:defRPr>
            </a:lvl9pPr>
          </a:lstStyle>
          <a:p>
            <a:pPr>
              <a:buClr>
                <a:schemeClr val="tx1"/>
              </a:buClr>
              <a:buFont typeface="Wingdings" panose="05000000000000000000" pitchFamily="2" charset="2"/>
              <a:buChar char=""/>
            </a:pPr>
            <a:r>
              <a:rPr lang="en-GB" altLang="es-ES" sz="2903" dirty="0" err="1" smtClean="0">
                <a:cs typeface="Arial" panose="020B0604020202020204" pitchFamily="34" charset="0"/>
              </a:rPr>
              <a:t>Objetivos</a:t>
            </a:r>
            <a:r>
              <a:rPr lang="en-GB" altLang="es-ES" sz="2903" dirty="0" smtClean="0">
                <a:cs typeface="Arial" panose="020B0604020202020204" pitchFamily="34" charset="0"/>
              </a:rPr>
              <a:t>:</a:t>
            </a:r>
            <a:endParaRPr lang="en-GB" altLang="es-ES" sz="2903" dirty="0">
              <a:cs typeface="Arial" panose="020B0604020202020204" pitchFamily="34" charset="0"/>
            </a:endParaRPr>
          </a:p>
          <a:p>
            <a:pPr lvl="1">
              <a:buClr>
                <a:schemeClr val="tx1"/>
              </a:buClr>
              <a:buFont typeface="Wingdings" panose="05000000000000000000" pitchFamily="2" charset="2"/>
              <a:buChar char=""/>
            </a:pPr>
            <a:r>
              <a:rPr lang="es-ES" altLang="es-ES" sz="2540" dirty="0" smtClean="0">
                <a:cs typeface="Arial" panose="020B0604020202020204" pitchFamily="34" charset="0"/>
              </a:rPr>
              <a:t>Identificación y mejora de los </a:t>
            </a:r>
            <a:r>
              <a:rPr lang="es-ES" altLang="es-ES" sz="2540" dirty="0" smtClean="0">
                <a:solidFill>
                  <a:srgbClr val="FF0000"/>
                </a:solidFill>
                <a:cs typeface="Arial" panose="020B0604020202020204" pitchFamily="34" charset="0"/>
              </a:rPr>
              <a:t>productos </a:t>
            </a:r>
            <a:r>
              <a:rPr lang="es-ES" altLang="es-ES" sz="2540" dirty="0">
                <a:solidFill>
                  <a:srgbClr val="FF0000"/>
                </a:solidFill>
                <a:cs typeface="Arial" panose="020B0604020202020204" pitchFamily="34" charset="0"/>
              </a:rPr>
              <a:t>para monitorear y predecir el polvo </a:t>
            </a:r>
            <a:r>
              <a:rPr lang="es-ES" altLang="es-ES" sz="2540" dirty="0">
                <a:cs typeface="Arial" panose="020B0604020202020204" pitchFamily="34" charset="0"/>
              </a:rPr>
              <a:t>trabajando con organizaciones operativas y de investigación, así como con los usuarios.</a:t>
            </a:r>
          </a:p>
          <a:p>
            <a:pPr lvl="1">
              <a:buClr>
                <a:schemeClr val="tx1"/>
              </a:buClr>
              <a:buFont typeface="Wingdings" panose="05000000000000000000" pitchFamily="2" charset="2"/>
              <a:buChar char=""/>
            </a:pPr>
            <a:r>
              <a:rPr lang="es-ES" altLang="es-ES" sz="2540" dirty="0">
                <a:cs typeface="Arial" panose="020B0604020202020204" pitchFamily="34" charset="0"/>
              </a:rPr>
              <a:t>Facilitar el </a:t>
            </a:r>
            <a:r>
              <a:rPr lang="es-ES" altLang="es-ES" sz="2540" dirty="0">
                <a:solidFill>
                  <a:srgbClr val="FF0000"/>
                </a:solidFill>
                <a:cs typeface="Arial" panose="020B0604020202020204" pitchFamily="34" charset="0"/>
              </a:rPr>
              <a:t>acceso de los usuarios</a:t>
            </a:r>
            <a:r>
              <a:rPr lang="es-ES" altLang="es-ES" sz="2540" dirty="0">
                <a:cs typeface="Arial" panose="020B0604020202020204" pitchFamily="34" charset="0"/>
              </a:rPr>
              <a:t> a la información</a:t>
            </a:r>
            <a:r>
              <a:rPr lang="es-ES" altLang="es-ES" sz="2540" dirty="0" smtClean="0">
                <a:cs typeface="Arial" panose="020B0604020202020204" pitchFamily="34" charset="0"/>
              </a:rPr>
              <a:t>.</a:t>
            </a:r>
          </a:p>
          <a:p>
            <a:pPr lvl="1">
              <a:buClr>
                <a:schemeClr val="tx1"/>
              </a:buClr>
              <a:buFont typeface="Wingdings" panose="05000000000000000000" pitchFamily="2" charset="2"/>
              <a:buChar char=""/>
            </a:pPr>
            <a:r>
              <a:rPr lang="es-ES" altLang="es-ES" sz="2540" dirty="0">
                <a:cs typeface="Arial" panose="020B0604020202020204" pitchFamily="34" charset="0"/>
              </a:rPr>
              <a:t>Fortalecer la </a:t>
            </a:r>
            <a:r>
              <a:rPr lang="es-ES" altLang="es-ES" sz="2540" dirty="0" smtClean="0">
                <a:solidFill>
                  <a:srgbClr val="FF0000"/>
                </a:solidFill>
                <a:cs typeface="Arial" panose="020B0604020202020204" pitchFamily="34" charset="0"/>
              </a:rPr>
              <a:t>capacidad de los países para </a:t>
            </a:r>
            <a:r>
              <a:rPr lang="es-ES" altLang="es-ES" sz="2540" dirty="0">
                <a:solidFill>
                  <a:srgbClr val="FF0000"/>
                </a:solidFill>
                <a:cs typeface="Arial" panose="020B0604020202020204" pitchFamily="34" charset="0"/>
              </a:rPr>
              <a:t>utilizar</a:t>
            </a:r>
            <a:r>
              <a:rPr lang="es-ES" altLang="es-ES" sz="2540" dirty="0">
                <a:cs typeface="Arial" panose="020B0604020202020204" pitchFamily="34" charset="0"/>
              </a:rPr>
              <a:t> las observaciones, análisis y predicciones proporcionados por el </a:t>
            </a:r>
            <a:r>
              <a:rPr lang="es-ES" altLang="es-ES" sz="2540" dirty="0" smtClean="0">
                <a:cs typeface="Arial" panose="020B0604020202020204" pitchFamily="34" charset="0"/>
              </a:rPr>
              <a:t>SDS-WAS.</a:t>
            </a:r>
            <a:endParaRPr lang="en-GB" altLang="es-ES" sz="2540" dirty="0">
              <a:cs typeface="Arial" panose="020B0604020202020204" pitchFamily="34" charset="0"/>
            </a:endParaRPr>
          </a:p>
          <a:p>
            <a:pPr lvl="1">
              <a:buClr>
                <a:schemeClr val="tx1"/>
              </a:buClr>
              <a:buFont typeface="Wingdings" panose="05000000000000000000" pitchFamily="2" charset="2"/>
              <a:buChar char=""/>
            </a:pPr>
            <a:endParaRPr lang="es-ES" altLang="es-ES" sz="2540" dirty="0">
              <a:cs typeface="Arial" panose="020B0604020202020204" pitchFamily="34" charset="0"/>
            </a:endParaRPr>
          </a:p>
          <a:p>
            <a:pPr lvl="2">
              <a:buClr>
                <a:srgbClr val="E1783C"/>
              </a:buClr>
              <a:buFont typeface="Wingdings" panose="05000000000000000000" pitchFamily="2" charset="2"/>
              <a:buNone/>
            </a:pPr>
            <a:endParaRPr lang="en-GB" altLang="es-ES" sz="2540" dirty="0">
              <a:cs typeface="Arial" panose="020B0604020202020204" pitchFamily="34" charset="0"/>
            </a:endParaRPr>
          </a:p>
        </p:txBody>
      </p:sp>
      <p:sp>
        <p:nvSpPr>
          <p:cNvPr id="2" name="TextBox 1"/>
          <p:cNvSpPr txBox="1"/>
          <p:nvPr/>
        </p:nvSpPr>
        <p:spPr>
          <a:xfrm>
            <a:off x="5580949" y="5998927"/>
            <a:ext cx="3283693" cy="369332"/>
          </a:xfrm>
          <a:prstGeom prst="rect">
            <a:avLst/>
          </a:prstGeom>
          <a:noFill/>
        </p:spPr>
        <p:txBody>
          <a:bodyPr wrap="square" rtlCol="0">
            <a:spAutoFit/>
          </a:bodyPr>
          <a:lstStyle/>
          <a:p>
            <a:pPr algn="r"/>
            <a:r>
              <a:rPr lang="en-GB" b="1" i="1" dirty="0" err="1" smtClean="0"/>
              <a:t>Seminario</a:t>
            </a:r>
            <a:r>
              <a:rPr lang="en-GB" b="1" i="1" dirty="0" smtClean="0"/>
              <a:t> Ernest Werner</a:t>
            </a:r>
            <a:endParaRPr lang="en-GB" b="1" i="1" dirty="0"/>
          </a:p>
        </p:txBody>
      </p:sp>
    </p:spTree>
    <p:extLst>
      <p:ext uri="{BB962C8B-B14F-4D97-AF65-F5344CB8AC3E}">
        <p14:creationId xmlns:p14="http://schemas.microsoft.com/office/powerpoint/2010/main" val="262680142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4"/>
          </p:nvPr>
        </p:nvSpPr>
        <p:spPr/>
        <p:txBody>
          <a:bodyPr/>
          <a:lstStyle/>
          <a:p>
            <a:fld id="{4A490C5D-AEA8-4823-B9B3-806910A0ECF7}" type="slidenum">
              <a:rPr lang="es-ES" smtClean="0"/>
              <a:pPr/>
              <a:t>4</a:t>
            </a:fld>
            <a:endParaRPr lang="es-ES" dirty="0"/>
          </a:p>
        </p:txBody>
      </p:sp>
      <p:sp>
        <p:nvSpPr>
          <p:cNvPr id="4" name="Marcador de contenido 2"/>
          <p:cNvSpPr txBox="1">
            <a:spLocks/>
          </p:cNvSpPr>
          <p:nvPr/>
        </p:nvSpPr>
        <p:spPr>
          <a:xfrm>
            <a:off x="827584" y="1268760"/>
            <a:ext cx="7560518" cy="452596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Tx/>
              <a:buBlip>
                <a:blip r:embed="rId3"/>
              </a:buBlip>
              <a:defRPr sz="2400" kern="1200">
                <a:solidFill>
                  <a:srgbClr val="00499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00499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rgbClr val="00499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defTabSz="457200">
              <a:lnSpc>
                <a:spcPct val="80000"/>
              </a:lnSpc>
              <a:buClr>
                <a:schemeClr val="tx1"/>
              </a:buClr>
              <a:buFont typeface="+mj-lt"/>
              <a:buAutoNum type="arabicPeriod"/>
            </a:pPr>
            <a:r>
              <a:rPr lang="en-US" sz="2000" b="1" dirty="0" smtClean="0">
                <a:solidFill>
                  <a:srgbClr val="080808"/>
                </a:solidFill>
                <a:latin typeface="Calibri" pitchFamily="34" charset="0"/>
              </a:rPr>
              <a:t>El </a:t>
            </a:r>
            <a:r>
              <a:rPr lang="en-US" sz="2000" b="1" dirty="0" err="1" smtClean="0">
                <a:solidFill>
                  <a:srgbClr val="080808"/>
                </a:solidFill>
                <a:latin typeface="Calibri" pitchFamily="34" charset="0"/>
              </a:rPr>
              <a:t>ciclo</a:t>
            </a:r>
            <a:r>
              <a:rPr lang="en-US" sz="2000" b="1" dirty="0" smtClean="0">
                <a:solidFill>
                  <a:srgbClr val="080808"/>
                </a:solidFill>
                <a:latin typeface="Calibri" pitchFamily="34" charset="0"/>
              </a:rPr>
              <a:t> del </a:t>
            </a:r>
            <a:r>
              <a:rPr lang="en-US" sz="2000" b="1" dirty="0" err="1" smtClean="0">
                <a:solidFill>
                  <a:srgbClr val="080808"/>
                </a:solidFill>
                <a:latin typeface="Calibri" pitchFamily="34" charset="0"/>
              </a:rPr>
              <a:t>polvo</a:t>
            </a:r>
            <a:r>
              <a:rPr lang="en-US" sz="2000" b="1" dirty="0" smtClean="0">
                <a:solidFill>
                  <a:srgbClr val="080808"/>
                </a:solidFill>
                <a:latin typeface="Calibri" pitchFamily="34" charset="0"/>
              </a:rPr>
              <a:t> y </a:t>
            </a:r>
            <a:r>
              <a:rPr lang="en-US" sz="2000" b="1" dirty="0" err="1" smtClean="0">
                <a:solidFill>
                  <a:srgbClr val="080808"/>
                </a:solidFill>
                <a:latin typeface="Calibri" pitchFamily="34" charset="0"/>
              </a:rPr>
              <a:t>los</a:t>
            </a:r>
            <a:r>
              <a:rPr lang="en-US" sz="2000" b="1" dirty="0" smtClean="0">
                <a:solidFill>
                  <a:srgbClr val="080808"/>
                </a:solidFill>
                <a:latin typeface="Calibri" pitchFamily="34" charset="0"/>
              </a:rPr>
              <a:t> </a:t>
            </a:r>
            <a:r>
              <a:rPr lang="en-US" sz="2000" b="1" dirty="0" err="1" smtClean="0">
                <a:solidFill>
                  <a:srgbClr val="080808"/>
                </a:solidFill>
                <a:latin typeface="Calibri" pitchFamily="34" charset="0"/>
              </a:rPr>
              <a:t>procesos</a:t>
            </a:r>
            <a:r>
              <a:rPr lang="en-US" sz="2000" b="1" dirty="0" smtClean="0">
                <a:solidFill>
                  <a:srgbClr val="080808"/>
                </a:solidFill>
                <a:latin typeface="Calibri" pitchFamily="34" charset="0"/>
              </a:rPr>
              <a:t> </a:t>
            </a:r>
            <a:r>
              <a:rPr lang="en-US" sz="2000" b="1" dirty="0" err="1" smtClean="0">
                <a:solidFill>
                  <a:srgbClr val="080808"/>
                </a:solidFill>
                <a:latin typeface="Calibri" pitchFamily="34" charset="0"/>
              </a:rPr>
              <a:t>asociados</a:t>
            </a:r>
            <a:r>
              <a:rPr lang="en-US" sz="2000" b="1" dirty="0" smtClean="0">
                <a:solidFill>
                  <a:srgbClr val="080808"/>
                </a:solidFill>
                <a:latin typeface="Calibri" pitchFamily="34" charset="0"/>
              </a:rPr>
              <a:t> </a:t>
            </a:r>
            <a:r>
              <a:rPr lang="es-ES_tradnl" sz="2000" b="1" dirty="0">
                <a:solidFill>
                  <a:srgbClr val="080808"/>
                </a:solidFill>
                <a:latin typeface="Calibri" pitchFamily="34" charset="0"/>
              </a:rPr>
              <a:t>(</a:t>
            </a:r>
            <a:r>
              <a:rPr lang="es-ES_tradnl" sz="2000" b="1" dirty="0" smtClean="0">
                <a:solidFill>
                  <a:srgbClr val="080808"/>
                </a:solidFill>
                <a:latin typeface="Calibri" pitchFamily="34" charset="0"/>
              </a:rPr>
              <a:t>10 </a:t>
            </a:r>
            <a:r>
              <a:rPr lang="es-ES_tradnl" sz="2000" b="1" dirty="0">
                <a:solidFill>
                  <a:srgbClr val="080808"/>
                </a:solidFill>
                <a:latin typeface="Calibri" pitchFamily="34" charset="0"/>
              </a:rPr>
              <a:t>de noviembre)</a:t>
            </a:r>
          </a:p>
          <a:p>
            <a:pPr marL="457200" indent="-457200" defTabSz="457200">
              <a:lnSpc>
                <a:spcPct val="80000"/>
              </a:lnSpc>
              <a:buClr>
                <a:schemeClr val="tx1"/>
              </a:buClr>
              <a:buFont typeface="+mj-lt"/>
              <a:buAutoNum type="arabicPeriod"/>
            </a:pPr>
            <a:endParaRPr lang="en-US" sz="2000" b="1" dirty="0" smtClean="0">
              <a:solidFill>
                <a:srgbClr val="080808"/>
              </a:solidFill>
              <a:latin typeface="Calibri" pitchFamily="34" charset="0"/>
            </a:endParaRPr>
          </a:p>
          <a:p>
            <a:pPr lvl="1" defTabSz="457200">
              <a:lnSpc>
                <a:spcPct val="80000"/>
              </a:lnSpc>
              <a:buClr>
                <a:schemeClr val="tx1"/>
              </a:buClr>
              <a:buFont typeface="Arial" pitchFamily="34" charset="0"/>
              <a:buChar char="•"/>
            </a:pPr>
            <a:r>
              <a:rPr lang="es-ES_tradnl" i="1" dirty="0" smtClean="0">
                <a:solidFill>
                  <a:srgbClr val="080808"/>
                </a:solidFill>
                <a:latin typeface="Calibri" pitchFamily="34" charset="0"/>
              </a:rPr>
              <a:t>Introducción a los aerosoles  </a:t>
            </a:r>
          </a:p>
          <a:p>
            <a:pPr lvl="1" defTabSz="457200">
              <a:lnSpc>
                <a:spcPct val="80000"/>
              </a:lnSpc>
              <a:buClr>
                <a:schemeClr val="tx1"/>
              </a:buClr>
              <a:buFont typeface="Arial" pitchFamily="34" charset="0"/>
              <a:buChar char="•"/>
            </a:pPr>
            <a:r>
              <a:rPr lang="es-ES_tradnl" i="1" dirty="0" smtClean="0">
                <a:solidFill>
                  <a:srgbClr val="080808"/>
                </a:solidFill>
                <a:latin typeface="Calibri" pitchFamily="34" charset="0"/>
              </a:rPr>
              <a:t>El ciclo atmosférico del polvo</a:t>
            </a:r>
          </a:p>
          <a:p>
            <a:pPr lvl="1" defTabSz="457200">
              <a:lnSpc>
                <a:spcPct val="80000"/>
              </a:lnSpc>
              <a:buClr>
                <a:schemeClr val="tx1"/>
              </a:buClr>
              <a:buFont typeface="Arial" pitchFamily="34" charset="0"/>
              <a:buChar char="•"/>
            </a:pPr>
            <a:r>
              <a:rPr lang="es-ES_tradnl" i="1" dirty="0" smtClean="0">
                <a:solidFill>
                  <a:srgbClr val="080808"/>
                </a:solidFill>
                <a:latin typeface="Calibri" pitchFamily="34" charset="0"/>
              </a:rPr>
              <a:t>Tipos de tormentas de polvo y arena</a:t>
            </a:r>
            <a:endParaRPr lang="es-ES_tradnl" i="1" dirty="0">
              <a:solidFill>
                <a:srgbClr val="080808"/>
              </a:solidFill>
              <a:latin typeface="Calibri" pitchFamily="34" charset="0"/>
            </a:endParaRPr>
          </a:p>
          <a:p>
            <a:pPr marL="457200" lvl="1" indent="0" defTabSz="457200">
              <a:lnSpc>
                <a:spcPct val="80000"/>
              </a:lnSpc>
              <a:buClr>
                <a:schemeClr val="tx1"/>
              </a:buClr>
              <a:buNone/>
            </a:pPr>
            <a:endParaRPr lang="es-ES_tradnl" sz="2000" dirty="0" smtClean="0">
              <a:solidFill>
                <a:srgbClr val="080808"/>
              </a:solidFill>
              <a:latin typeface="Calibri" pitchFamily="34" charset="0"/>
            </a:endParaRPr>
          </a:p>
          <a:p>
            <a:pPr marL="457200" indent="-457200" defTabSz="457200">
              <a:lnSpc>
                <a:spcPct val="80000"/>
              </a:lnSpc>
              <a:buClr>
                <a:schemeClr val="tx1"/>
              </a:buClr>
              <a:buFont typeface="+mj-lt"/>
              <a:buAutoNum type="arabicPeriod" startAt="2"/>
            </a:pPr>
            <a:r>
              <a:rPr lang="es-ES_tradnl" sz="2000" b="1" dirty="0" smtClean="0">
                <a:solidFill>
                  <a:srgbClr val="080808"/>
                </a:solidFill>
                <a:latin typeface="Calibri" pitchFamily="34" charset="0"/>
              </a:rPr>
              <a:t>Modelos de pronóstico de polvo (11 de noviembre)</a:t>
            </a:r>
          </a:p>
          <a:p>
            <a:pPr marL="457200" indent="-457200" defTabSz="457200">
              <a:lnSpc>
                <a:spcPct val="80000"/>
              </a:lnSpc>
              <a:buClr>
                <a:schemeClr val="tx1"/>
              </a:buClr>
              <a:buFont typeface="+mj-lt"/>
              <a:buAutoNum type="arabicPeriod" startAt="2"/>
            </a:pPr>
            <a:endParaRPr lang="es-ES_tradnl" sz="2000" dirty="0">
              <a:solidFill>
                <a:srgbClr val="080808"/>
              </a:solidFill>
              <a:latin typeface="Calibri" pitchFamily="34" charset="0"/>
            </a:endParaRPr>
          </a:p>
          <a:p>
            <a:pPr lvl="1" defTabSz="457200">
              <a:lnSpc>
                <a:spcPct val="80000"/>
              </a:lnSpc>
              <a:buClr>
                <a:schemeClr val="tx1"/>
              </a:buClr>
              <a:buFont typeface="Arial" pitchFamily="34" charset="0"/>
              <a:buChar char="•"/>
            </a:pPr>
            <a:r>
              <a:rPr lang="es-ES_tradnl" i="1" dirty="0" smtClean="0">
                <a:solidFill>
                  <a:srgbClr val="080808"/>
                </a:solidFill>
                <a:latin typeface="Calibri" pitchFamily="34" charset="0"/>
              </a:rPr>
              <a:t>Conceptos básicos de la modelización</a:t>
            </a:r>
          </a:p>
          <a:p>
            <a:pPr lvl="1" defTabSz="457200">
              <a:lnSpc>
                <a:spcPct val="80000"/>
              </a:lnSpc>
              <a:buClr>
                <a:schemeClr val="tx1"/>
              </a:buClr>
              <a:buFont typeface="Arial" pitchFamily="34" charset="0"/>
              <a:buChar char="•"/>
            </a:pPr>
            <a:r>
              <a:rPr lang="es-ES_tradnl" i="1" dirty="0" smtClean="0">
                <a:solidFill>
                  <a:srgbClr val="080808"/>
                </a:solidFill>
                <a:latin typeface="Calibri" pitchFamily="34" charset="0"/>
              </a:rPr>
              <a:t>Modelizando </a:t>
            </a:r>
            <a:r>
              <a:rPr lang="es-ES_tradnl" i="1" dirty="0">
                <a:solidFill>
                  <a:srgbClr val="080808"/>
                </a:solidFill>
                <a:latin typeface="Calibri" pitchFamily="34" charset="0"/>
              </a:rPr>
              <a:t>el ciclo del polvo en el BSC: De investigación de operaciones</a:t>
            </a:r>
          </a:p>
        </p:txBody>
      </p:sp>
      <p:sp>
        <p:nvSpPr>
          <p:cNvPr id="5"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err="1" smtClean="0"/>
              <a:t>Contenidos</a:t>
            </a:r>
            <a:endParaRPr lang="en-US" altLang="ca-ES" sz="3500" b="1" dirty="0"/>
          </a:p>
        </p:txBody>
      </p:sp>
    </p:spTree>
    <p:extLst>
      <p:ext uri="{BB962C8B-B14F-4D97-AF65-F5344CB8AC3E}">
        <p14:creationId xmlns:p14="http://schemas.microsoft.com/office/powerpoint/2010/main" val="2004156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mph" presetSubtype="0" fill="hold" nodeType="withEffect">
                                  <p:stCondLst>
                                    <p:cond delay="0"/>
                                  </p:stCondLst>
                                  <p:childTnLst>
                                    <p:animClr clrSpc="rgb" dir="cw">
                                      <p:cBhvr override="childStyle">
                                        <p:cTn id="6" dur="500" fill="hold"/>
                                        <p:tgtEl>
                                          <p:spTgt spid="4">
                                            <p:txEl>
                                              <p:pRg st="0" end="0"/>
                                            </p:txEl>
                                          </p:spTgt>
                                        </p:tgtEl>
                                        <p:attrNameLst>
                                          <p:attrName>style.color</p:attrName>
                                        </p:attrNameLst>
                                      </p:cBhvr>
                                      <p:to>
                                        <a:srgbClr val="FF0000"/>
                                      </p:to>
                                    </p:animClr>
                                    <p:animClr clrSpc="rgb" dir="cw">
                                      <p:cBhvr>
                                        <p:cTn id="7" dur="500" fill="hold"/>
                                        <p:tgtEl>
                                          <p:spTgt spid="4">
                                            <p:txEl>
                                              <p:pRg st="0" end="0"/>
                                            </p:txEl>
                                          </p:spTgt>
                                        </p:tgtEl>
                                        <p:attrNameLst>
                                          <p:attrName>fillcolor</p:attrName>
                                        </p:attrNameLst>
                                      </p:cBhvr>
                                      <p:to>
                                        <a:srgbClr val="FF0000"/>
                                      </p:to>
                                    </p:animClr>
                                    <p:set>
                                      <p:cBhvr>
                                        <p:cTn id="8" dur="500" fill="hold"/>
                                        <p:tgtEl>
                                          <p:spTgt spid="4">
                                            <p:txEl>
                                              <p:pRg st="0" end="0"/>
                                            </p:txEl>
                                          </p:spTgt>
                                        </p:tgtEl>
                                        <p:attrNameLst>
                                          <p:attrName>fill.type</p:attrName>
                                        </p:attrNameLst>
                                      </p:cBhvr>
                                      <p:to>
                                        <p:strVal val="solid"/>
                                      </p:to>
                                    </p:set>
                                    <p:set>
                                      <p:cBhvr>
                                        <p:cTn id="9" dur="500" fill="hold"/>
                                        <p:tgtEl>
                                          <p:spTgt spid="4">
                                            <p:txEl>
                                              <p:pRg st="0" end="0"/>
                                            </p:txEl>
                                          </p:spTgt>
                                        </p:tgtEl>
                                        <p:attrNameLst>
                                          <p:attrName>fill.on</p:attrName>
                                        </p:attrNameLst>
                                      </p:cBhvr>
                                      <p:to>
                                        <p:strVal val="true"/>
                                      </p:to>
                                    </p:set>
                                  </p:childTnLst>
                                </p:cTn>
                              </p:par>
                              <p:par>
                                <p:cTn id="10" presetID="19" presetClass="emph" presetSubtype="0" fill="hold" nodeType="withEffect">
                                  <p:stCondLst>
                                    <p:cond delay="0"/>
                                  </p:stCondLst>
                                  <p:childTnLst>
                                    <p:animClr clrSpc="rgb" dir="cw">
                                      <p:cBhvr override="childStyle">
                                        <p:cTn id="11" dur="500" fill="hold"/>
                                        <p:tgtEl>
                                          <p:spTgt spid="4">
                                            <p:txEl>
                                              <p:pRg st="2" end="2"/>
                                            </p:txEl>
                                          </p:spTgt>
                                        </p:tgtEl>
                                        <p:attrNameLst>
                                          <p:attrName>style.color</p:attrName>
                                        </p:attrNameLst>
                                      </p:cBhvr>
                                      <p:to>
                                        <a:srgbClr val="FF0000"/>
                                      </p:to>
                                    </p:animClr>
                                    <p:animClr clrSpc="rgb" dir="cw">
                                      <p:cBhvr>
                                        <p:cTn id="12" dur="500" fill="hold"/>
                                        <p:tgtEl>
                                          <p:spTgt spid="4">
                                            <p:txEl>
                                              <p:pRg st="2" end="2"/>
                                            </p:txEl>
                                          </p:spTgt>
                                        </p:tgtEl>
                                        <p:attrNameLst>
                                          <p:attrName>fillcolor</p:attrName>
                                        </p:attrNameLst>
                                      </p:cBhvr>
                                      <p:to>
                                        <a:srgbClr val="FF0000"/>
                                      </p:to>
                                    </p:animClr>
                                    <p:set>
                                      <p:cBhvr>
                                        <p:cTn id="13" dur="500" fill="hold"/>
                                        <p:tgtEl>
                                          <p:spTgt spid="4">
                                            <p:txEl>
                                              <p:pRg st="2" end="2"/>
                                            </p:txEl>
                                          </p:spTgt>
                                        </p:tgtEl>
                                        <p:attrNameLst>
                                          <p:attrName>fill.type</p:attrName>
                                        </p:attrNameLst>
                                      </p:cBhvr>
                                      <p:to>
                                        <p:strVal val="solid"/>
                                      </p:to>
                                    </p:set>
                                    <p:set>
                                      <p:cBhvr>
                                        <p:cTn id="14" dur="500" fill="hold"/>
                                        <p:tgtEl>
                                          <p:spTgt spid="4">
                                            <p:txEl>
                                              <p:pRg st="2" end="2"/>
                                            </p:txEl>
                                          </p:spTgt>
                                        </p:tgtEl>
                                        <p:attrNameLst>
                                          <p:attrName>fill.on</p:attrName>
                                        </p:attrNameLst>
                                      </p:cBhvr>
                                      <p:to>
                                        <p:strVal val="true"/>
                                      </p:to>
                                    </p:set>
                                  </p:childTnLst>
                                </p:cTn>
                              </p:par>
                              <p:par>
                                <p:cTn id="15" presetID="19" presetClass="emph" presetSubtype="0" fill="hold" nodeType="withEffect">
                                  <p:stCondLst>
                                    <p:cond delay="0"/>
                                  </p:stCondLst>
                                  <p:childTnLst>
                                    <p:animClr clrSpc="rgb" dir="cw">
                                      <p:cBhvr override="childStyle">
                                        <p:cTn id="16" dur="500" fill="hold"/>
                                        <p:tgtEl>
                                          <p:spTgt spid="4">
                                            <p:txEl>
                                              <p:pRg st="3" end="3"/>
                                            </p:txEl>
                                          </p:spTgt>
                                        </p:tgtEl>
                                        <p:attrNameLst>
                                          <p:attrName>style.color</p:attrName>
                                        </p:attrNameLst>
                                      </p:cBhvr>
                                      <p:to>
                                        <a:srgbClr val="FF0000"/>
                                      </p:to>
                                    </p:animClr>
                                    <p:animClr clrSpc="rgb" dir="cw">
                                      <p:cBhvr>
                                        <p:cTn id="17" dur="500" fill="hold"/>
                                        <p:tgtEl>
                                          <p:spTgt spid="4">
                                            <p:txEl>
                                              <p:pRg st="3" end="3"/>
                                            </p:txEl>
                                          </p:spTgt>
                                        </p:tgtEl>
                                        <p:attrNameLst>
                                          <p:attrName>fillcolor</p:attrName>
                                        </p:attrNameLst>
                                      </p:cBhvr>
                                      <p:to>
                                        <a:srgbClr val="FF0000"/>
                                      </p:to>
                                    </p:animClr>
                                    <p:set>
                                      <p:cBhvr>
                                        <p:cTn id="18" dur="500" fill="hold"/>
                                        <p:tgtEl>
                                          <p:spTgt spid="4">
                                            <p:txEl>
                                              <p:pRg st="3" end="3"/>
                                            </p:txEl>
                                          </p:spTgt>
                                        </p:tgtEl>
                                        <p:attrNameLst>
                                          <p:attrName>fill.type</p:attrName>
                                        </p:attrNameLst>
                                      </p:cBhvr>
                                      <p:to>
                                        <p:strVal val="solid"/>
                                      </p:to>
                                    </p:set>
                                    <p:set>
                                      <p:cBhvr>
                                        <p:cTn id="19" dur="500" fill="hold"/>
                                        <p:tgtEl>
                                          <p:spTgt spid="4">
                                            <p:txEl>
                                              <p:pRg st="3" end="3"/>
                                            </p:txEl>
                                          </p:spTgt>
                                        </p:tgtEl>
                                        <p:attrNameLst>
                                          <p:attrName>fill.on</p:attrName>
                                        </p:attrNameLst>
                                      </p:cBhvr>
                                      <p:to>
                                        <p:strVal val="true"/>
                                      </p:to>
                                    </p:set>
                                  </p:childTnLst>
                                </p:cTn>
                              </p:par>
                              <p:par>
                                <p:cTn id="20" presetID="19" presetClass="emph" presetSubtype="0" fill="hold" nodeType="withEffect">
                                  <p:stCondLst>
                                    <p:cond delay="0"/>
                                  </p:stCondLst>
                                  <p:childTnLst>
                                    <p:animClr clrSpc="rgb" dir="cw">
                                      <p:cBhvr override="childStyle">
                                        <p:cTn id="21" dur="500" fill="hold"/>
                                        <p:tgtEl>
                                          <p:spTgt spid="4">
                                            <p:txEl>
                                              <p:pRg st="4" end="4"/>
                                            </p:txEl>
                                          </p:spTgt>
                                        </p:tgtEl>
                                        <p:attrNameLst>
                                          <p:attrName>style.color</p:attrName>
                                        </p:attrNameLst>
                                      </p:cBhvr>
                                      <p:to>
                                        <a:srgbClr val="FF0000"/>
                                      </p:to>
                                    </p:animClr>
                                    <p:animClr clrSpc="rgb" dir="cw">
                                      <p:cBhvr>
                                        <p:cTn id="22" dur="500" fill="hold"/>
                                        <p:tgtEl>
                                          <p:spTgt spid="4">
                                            <p:txEl>
                                              <p:pRg st="4" end="4"/>
                                            </p:txEl>
                                          </p:spTgt>
                                        </p:tgtEl>
                                        <p:attrNameLst>
                                          <p:attrName>fillcolor</p:attrName>
                                        </p:attrNameLst>
                                      </p:cBhvr>
                                      <p:to>
                                        <a:srgbClr val="FF0000"/>
                                      </p:to>
                                    </p:animClr>
                                    <p:set>
                                      <p:cBhvr>
                                        <p:cTn id="23" dur="500" fill="hold"/>
                                        <p:tgtEl>
                                          <p:spTgt spid="4">
                                            <p:txEl>
                                              <p:pRg st="4" end="4"/>
                                            </p:txEl>
                                          </p:spTgt>
                                        </p:tgtEl>
                                        <p:attrNameLst>
                                          <p:attrName>fill.type</p:attrName>
                                        </p:attrNameLst>
                                      </p:cBhvr>
                                      <p:to>
                                        <p:strVal val="solid"/>
                                      </p:to>
                                    </p:set>
                                    <p:set>
                                      <p:cBhvr>
                                        <p:cTn id="24" dur="500" fill="hold"/>
                                        <p:tgtEl>
                                          <p:spTgt spid="4">
                                            <p:txEl>
                                              <p:pRg st="4" end="4"/>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3436603" y="2072166"/>
            <a:ext cx="5026945" cy="2998826"/>
          </a:xfrm>
        </p:spPr>
        <p:txBody>
          <a:bodyPr>
            <a:noAutofit/>
          </a:bodyPr>
          <a:lstStyle/>
          <a:p>
            <a:pPr algn="ctr"/>
            <a:r>
              <a:rPr lang="es-ES" sz="4400" dirty="0" smtClean="0"/>
              <a:t>Muchas gracias</a:t>
            </a:r>
            <a:r>
              <a:rPr lang="es-ES" sz="2400" dirty="0" smtClean="0"/>
              <a:t/>
            </a:r>
            <a:br>
              <a:rPr lang="es-ES" sz="2400" dirty="0" smtClean="0"/>
            </a:br>
            <a:r>
              <a:rPr lang="es-ES" sz="4400" b="0" dirty="0" smtClean="0"/>
              <a:t/>
            </a:r>
            <a:br>
              <a:rPr lang="es-ES" sz="4400" b="0" dirty="0" smtClean="0"/>
            </a:br>
            <a:r>
              <a:rPr lang="en-US" sz="4400" i="1" kern="0" dirty="0">
                <a:latin typeface="Calibri" pitchFamily="34" charset="0"/>
              </a:rPr>
              <a:t/>
            </a:r>
            <a:br>
              <a:rPr lang="en-US" sz="4400" i="1" kern="0" dirty="0">
                <a:latin typeface="Calibri" pitchFamily="34" charset="0"/>
              </a:rPr>
            </a:br>
            <a:r>
              <a:rPr lang="es-ES" sz="4400" b="0" dirty="0" smtClean="0"/>
              <a:t/>
            </a:r>
            <a:br>
              <a:rPr lang="es-ES" sz="4400" b="0" dirty="0" smtClean="0"/>
            </a:br>
            <a:r>
              <a:rPr lang="es-ES" sz="4400" b="0" dirty="0" smtClean="0"/>
              <a:t> </a:t>
            </a:r>
            <a:endParaRPr lang="es-ES" sz="4400" b="0" dirty="0"/>
          </a:p>
        </p:txBody>
      </p:sp>
      <p:sp>
        <p:nvSpPr>
          <p:cNvPr id="2" name="Subtítulo 1"/>
          <p:cNvSpPr>
            <a:spLocks noGrp="1"/>
          </p:cNvSpPr>
          <p:nvPr>
            <p:ph type="subTitle" idx="1"/>
          </p:nvPr>
        </p:nvSpPr>
        <p:spPr>
          <a:xfrm>
            <a:off x="3603066" y="6107242"/>
            <a:ext cx="4569950" cy="464416"/>
          </a:xfrm>
        </p:spPr>
        <p:txBody>
          <a:bodyPr/>
          <a:lstStyle/>
          <a:p>
            <a:pPr algn="ctr"/>
            <a:r>
              <a:rPr lang="es-ES" sz="2800" dirty="0" smtClean="0">
                <a:solidFill>
                  <a:srgbClr val="004890"/>
                </a:solidFill>
                <a:ea typeface="+mj-ea"/>
                <a:cs typeface="+mj-cs"/>
              </a:rPr>
              <a:t>sara.basart@bsc.es</a:t>
            </a:r>
            <a:endParaRPr lang="es-ES" sz="2800" dirty="0">
              <a:solidFill>
                <a:srgbClr val="004890"/>
              </a:solidFill>
              <a:ea typeface="+mj-ea"/>
              <a:cs typeface="+mj-cs"/>
            </a:endParaRPr>
          </a:p>
        </p:txBody>
      </p:sp>
      <p:sp>
        <p:nvSpPr>
          <p:cNvPr id="5" name="2 Subtítulo"/>
          <p:cNvSpPr txBox="1">
            <a:spLocks/>
          </p:cNvSpPr>
          <p:nvPr/>
        </p:nvSpPr>
        <p:spPr>
          <a:xfrm>
            <a:off x="3382028" y="4386742"/>
            <a:ext cx="5496142" cy="432048"/>
          </a:xfrm>
          <a:prstGeom prst="rect">
            <a:avLst/>
          </a:prstGeom>
        </p:spPr>
        <p:txBody>
          <a:bodyPr>
            <a:noAutofit/>
          </a:bodyPr>
          <a:lstStyle>
            <a:lvl1pPr marL="342900" indent="-342900" algn="l" defTabSz="914400" rtl="0" eaLnBrk="1" latinLnBrk="0" hangingPunct="1">
              <a:spcBef>
                <a:spcPct val="20000"/>
              </a:spcBef>
              <a:buFontTx/>
              <a:buBlip>
                <a:blip r:embed="rId3"/>
              </a:buBlip>
              <a:defRPr sz="2400" kern="1200">
                <a:solidFill>
                  <a:srgbClr val="00499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00499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rgbClr val="00499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s-ES_tradnl" sz="1400" i="1" dirty="0" err="1" smtClean="0">
                <a:solidFill>
                  <a:srgbClr val="124484"/>
                </a:solidFill>
                <a:latin typeface="Calibri" pitchFamily="34" charset="0"/>
              </a:rPr>
              <a:t>The</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source</a:t>
            </a:r>
            <a:r>
              <a:rPr lang="es-ES_tradnl" sz="1400" i="1" dirty="0" smtClean="0">
                <a:solidFill>
                  <a:srgbClr val="124484"/>
                </a:solidFill>
                <a:latin typeface="Calibri" pitchFamily="34" charset="0"/>
              </a:rPr>
              <a:t> of </a:t>
            </a:r>
            <a:r>
              <a:rPr lang="es-ES_tradnl" sz="1400" i="1" dirty="0" err="1" smtClean="0">
                <a:solidFill>
                  <a:srgbClr val="124484"/>
                </a:solidFill>
                <a:latin typeface="Calibri" pitchFamily="34" charset="0"/>
              </a:rPr>
              <a:t>some</a:t>
            </a:r>
            <a:r>
              <a:rPr lang="es-ES_tradnl" sz="1400" i="1" dirty="0" smtClean="0">
                <a:solidFill>
                  <a:srgbClr val="124484"/>
                </a:solidFill>
                <a:latin typeface="Calibri" pitchFamily="34" charset="0"/>
              </a:rPr>
              <a:t> of </a:t>
            </a:r>
            <a:r>
              <a:rPr lang="es-ES_tradnl" sz="1400" i="1" dirty="0" err="1" smtClean="0">
                <a:solidFill>
                  <a:srgbClr val="124484"/>
                </a:solidFill>
                <a:latin typeface="Calibri" pitchFamily="34" charset="0"/>
              </a:rPr>
              <a:t>the</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movies</a:t>
            </a:r>
            <a:r>
              <a:rPr lang="es-ES_tradnl" sz="1400" i="1" dirty="0" smtClean="0">
                <a:solidFill>
                  <a:srgbClr val="124484"/>
                </a:solidFill>
                <a:latin typeface="Calibri" pitchFamily="34" charset="0"/>
              </a:rPr>
              <a:t> and </a:t>
            </a:r>
            <a:r>
              <a:rPr lang="es-ES_tradnl" sz="1400" i="1" dirty="0" err="1" smtClean="0">
                <a:solidFill>
                  <a:srgbClr val="124484"/>
                </a:solidFill>
                <a:latin typeface="Calibri" pitchFamily="34" charset="0"/>
              </a:rPr>
              <a:t>information</a:t>
            </a:r>
            <a:r>
              <a:rPr lang="es-ES_tradnl" sz="1400" i="1" dirty="0" smtClean="0">
                <a:solidFill>
                  <a:srgbClr val="124484"/>
                </a:solidFill>
                <a:latin typeface="Calibri" pitchFamily="34" charset="0"/>
              </a:rPr>
              <a:t> in </a:t>
            </a:r>
            <a:r>
              <a:rPr lang="es-ES_tradnl" sz="1400" i="1" dirty="0" err="1" smtClean="0">
                <a:solidFill>
                  <a:srgbClr val="124484"/>
                </a:solidFill>
                <a:latin typeface="Calibri" pitchFamily="34" charset="0"/>
              </a:rPr>
              <a:t>this</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presentation</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is</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the</a:t>
            </a:r>
            <a:r>
              <a:rPr lang="es-ES_tradnl" sz="1400" i="1" dirty="0" smtClean="0">
                <a:solidFill>
                  <a:srgbClr val="124484"/>
                </a:solidFill>
                <a:latin typeface="Calibri" pitchFamily="34" charset="0"/>
              </a:rPr>
              <a:t> COMET® </a:t>
            </a:r>
            <a:r>
              <a:rPr lang="es-ES_tradnl" sz="1400" i="1" dirty="0" err="1" smtClean="0">
                <a:solidFill>
                  <a:srgbClr val="124484"/>
                </a:solidFill>
                <a:latin typeface="Calibri" pitchFamily="34" charset="0"/>
              </a:rPr>
              <a:t>Website</a:t>
            </a:r>
            <a:r>
              <a:rPr lang="es-ES_tradnl" sz="1400" i="1" dirty="0" smtClean="0">
                <a:solidFill>
                  <a:srgbClr val="124484"/>
                </a:solidFill>
                <a:latin typeface="Calibri" pitchFamily="34" charset="0"/>
              </a:rPr>
              <a:t> at http://meted.ucar.edu/ of </a:t>
            </a:r>
            <a:r>
              <a:rPr lang="es-ES_tradnl" sz="1400" i="1" dirty="0" err="1" smtClean="0">
                <a:solidFill>
                  <a:srgbClr val="124484"/>
                </a:solidFill>
                <a:latin typeface="Calibri" pitchFamily="34" charset="0"/>
              </a:rPr>
              <a:t>the</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University</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Corporation</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for</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Atmospheric</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Research</a:t>
            </a:r>
            <a:r>
              <a:rPr lang="es-ES_tradnl" sz="1400" i="1" dirty="0" smtClean="0">
                <a:solidFill>
                  <a:srgbClr val="124484"/>
                </a:solidFill>
                <a:latin typeface="Calibri" pitchFamily="34" charset="0"/>
              </a:rPr>
              <a:t> (UCAR), </a:t>
            </a:r>
            <a:r>
              <a:rPr lang="es-ES_tradnl" sz="1400" i="1" dirty="0" err="1" smtClean="0">
                <a:solidFill>
                  <a:srgbClr val="124484"/>
                </a:solidFill>
                <a:latin typeface="Calibri" pitchFamily="34" charset="0"/>
              </a:rPr>
              <a:t>sponsored</a:t>
            </a:r>
            <a:r>
              <a:rPr lang="es-ES_tradnl" sz="1400" i="1" dirty="0" smtClean="0">
                <a:solidFill>
                  <a:srgbClr val="124484"/>
                </a:solidFill>
                <a:latin typeface="Calibri" pitchFamily="34" charset="0"/>
              </a:rPr>
              <a:t> in </a:t>
            </a:r>
            <a:r>
              <a:rPr lang="es-ES_tradnl" sz="1400" i="1" dirty="0" err="1" smtClean="0">
                <a:solidFill>
                  <a:srgbClr val="124484"/>
                </a:solidFill>
                <a:latin typeface="Calibri" pitchFamily="34" charset="0"/>
              </a:rPr>
              <a:t>part</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through</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cooperative</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agreement</a:t>
            </a:r>
            <a:r>
              <a:rPr lang="es-ES_tradnl" sz="1400" i="1" dirty="0" smtClean="0">
                <a:solidFill>
                  <a:srgbClr val="124484"/>
                </a:solidFill>
                <a:latin typeface="Calibri" pitchFamily="34" charset="0"/>
              </a:rPr>
              <a:t>(s) </a:t>
            </a:r>
            <a:r>
              <a:rPr lang="es-ES_tradnl" sz="1400" i="1" dirty="0" err="1" smtClean="0">
                <a:solidFill>
                  <a:srgbClr val="124484"/>
                </a:solidFill>
                <a:latin typeface="Calibri" pitchFamily="34" charset="0"/>
              </a:rPr>
              <a:t>with</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the</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National</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Oceanic</a:t>
            </a:r>
            <a:r>
              <a:rPr lang="es-ES_tradnl" sz="1400" i="1" dirty="0" smtClean="0">
                <a:solidFill>
                  <a:srgbClr val="124484"/>
                </a:solidFill>
                <a:latin typeface="Calibri" pitchFamily="34" charset="0"/>
              </a:rPr>
              <a:t> and </a:t>
            </a:r>
            <a:r>
              <a:rPr lang="es-ES_tradnl" sz="1400" i="1" dirty="0" err="1" smtClean="0">
                <a:solidFill>
                  <a:srgbClr val="124484"/>
                </a:solidFill>
                <a:latin typeface="Calibri" pitchFamily="34" charset="0"/>
              </a:rPr>
              <a:t>Atmospheric</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Administration</a:t>
            </a:r>
            <a:r>
              <a:rPr lang="es-ES_tradnl" sz="1400" i="1" dirty="0" smtClean="0">
                <a:solidFill>
                  <a:srgbClr val="124484"/>
                </a:solidFill>
                <a:latin typeface="Calibri" pitchFamily="34" charset="0"/>
              </a:rPr>
              <a:t> (NOAA), U.S. </a:t>
            </a:r>
            <a:r>
              <a:rPr lang="es-ES_tradnl" sz="1400" i="1" dirty="0" err="1" smtClean="0">
                <a:solidFill>
                  <a:srgbClr val="124484"/>
                </a:solidFill>
                <a:latin typeface="Calibri" pitchFamily="34" charset="0"/>
              </a:rPr>
              <a:t>Department</a:t>
            </a:r>
            <a:r>
              <a:rPr lang="es-ES_tradnl" sz="1400" i="1" dirty="0" smtClean="0">
                <a:solidFill>
                  <a:srgbClr val="124484"/>
                </a:solidFill>
                <a:latin typeface="Calibri" pitchFamily="34" charset="0"/>
              </a:rPr>
              <a:t> of Commerce (DOC) © 2007-2011 </a:t>
            </a:r>
            <a:r>
              <a:rPr lang="es-ES_tradnl" sz="1400" i="1" dirty="0" err="1" smtClean="0">
                <a:solidFill>
                  <a:srgbClr val="124484"/>
                </a:solidFill>
                <a:latin typeface="Calibri" pitchFamily="34" charset="0"/>
              </a:rPr>
              <a:t>University</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Corporation</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for</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Atmospheric</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Research</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All</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Rights</a:t>
            </a:r>
            <a:r>
              <a:rPr lang="es-ES_tradnl" sz="1400" i="1" dirty="0" smtClean="0">
                <a:solidFill>
                  <a:srgbClr val="124484"/>
                </a:solidFill>
                <a:latin typeface="Calibri" pitchFamily="34" charset="0"/>
              </a:rPr>
              <a:t> </a:t>
            </a:r>
            <a:r>
              <a:rPr lang="es-ES_tradnl" sz="1400" i="1" dirty="0" err="1" smtClean="0">
                <a:solidFill>
                  <a:srgbClr val="124484"/>
                </a:solidFill>
                <a:latin typeface="Calibri" pitchFamily="34" charset="0"/>
              </a:rPr>
              <a:t>Reserved</a:t>
            </a:r>
            <a:r>
              <a:rPr lang="es-ES_tradnl" sz="1400" i="1" dirty="0" smtClean="0">
                <a:solidFill>
                  <a:srgbClr val="124484"/>
                </a:solidFill>
                <a:latin typeface="Calibri" pitchFamily="34" charset="0"/>
              </a:rPr>
              <a:t>.</a:t>
            </a:r>
            <a:endParaRPr lang="en-GB" i="1" dirty="0">
              <a:solidFill>
                <a:srgbClr val="124484"/>
              </a:solidFill>
            </a:endParaRPr>
          </a:p>
        </p:txBody>
      </p:sp>
      <p:sp>
        <p:nvSpPr>
          <p:cNvPr id="3" name="Rectangle 2"/>
          <p:cNvSpPr/>
          <p:nvPr/>
        </p:nvSpPr>
        <p:spPr>
          <a:xfrm>
            <a:off x="3331923" y="2786304"/>
            <a:ext cx="5596351" cy="1600438"/>
          </a:xfrm>
          <a:prstGeom prst="rect">
            <a:avLst/>
          </a:prstGeom>
        </p:spPr>
        <p:txBody>
          <a:bodyPr wrap="square">
            <a:spAutoFit/>
          </a:bodyPr>
          <a:lstStyle/>
          <a:p>
            <a:pPr algn="ctr"/>
            <a:r>
              <a:rPr lang="es-ES_tradnl" sz="1400" i="1" dirty="0" err="1">
                <a:solidFill>
                  <a:srgbClr val="124484"/>
                </a:solidFill>
                <a:latin typeface="Calibri" pitchFamily="34" charset="0"/>
              </a:rPr>
              <a:t>Acknowlegde</a:t>
            </a:r>
            <a:r>
              <a:rPr lang="es-ES_tradnl" sz="1400" i="1" dirty="0">
                <a:solidFill>
                  <a:srgbClr val="124484"/>
                </a:solidFill>
                <a:latin typeface="Calibri" pitchFamily="34" charset="0"/>
              </a:rPr>
              <a:t> to Carlos Pérez García-Pando, Emilio Cuevas, </a:t>
            </a:r>
            <a:r>
              <a:rPr lang="es-ES_tradnl" sz="1400" i="1" dirty="0" err="1">
                <a:solidFill>
                  <a:srgbClr val="124484"/>
                </a:solidFill>
                <a:latin typeface="Calibri" pitchFamily="34" charset="0"/>
              </a:rPr>
              <a:t>Slodoban</a:t>
            </a:r>
            <a:r>
              <a:rPr lang="es-ES_tradnl" sz="1400" i="1" dirty="0">
                <a:solidFill>
                  <a:srgbClr val="124484"/>
                </a:solidFill>
                <a:latin typeface="Calibri" pitchFamily="34" charset="0"/>
              </a:rPr>
              <a:t> </a:t>
            </a:r>
            <a:r>
              <a:rPr lang="es-ES_tradnl" sz="1400" i="1" dirty="0" err="1">
                <a:solidFill>
                  <a:srgbClr val="124484"/>
                </a:solidFill>
                <a:latin typeface="Calibri" pitchFamily="34" charset="0"/>
              </a:rPr>
              <a:t>Nickovic</a:t>
            </a:r>
            <a:r>
              <a:rPr lang="es-ES_tradnl" sz="1400" i="1" dirty="0">
                <a:solidFill>
                  <a:srgbClr val="124484"/>
                </a:solidFill>
                <a:latin typeface="Calibri" pitchFamily="34" charset="0"/>
              </a:rPr>
              <a:t>, Francesco </a:t>
            </a:r>
            <a:r>
              <a:rPr lang="es-ES_tradnl" sz="1400" i="1" dirty="0" err="1">
                <a:solidFill>
                  <a:srgbClr val="124484"/>
                </a:solidFill>
                <a:latin typeface="Calibri" pitchFamily="34" charset="0"/>
              </a:rPr>
              <a:t>Benincasa</a:t>
            </a:r>
            <a:r>
              <a:rPr lang="es-ES_tradnl" sz="1400" i="1" dirty="0">
                <a:solidFill>
                  <a:srgbClr val="124484"/>
                </a:solidFill>
                <a:latin typeface="Calibri" pitchFamily="34" charset="0"/>
              </a:rPr>
              <a:t>, Enza </a:t>
            </a:r>
            <a:r>
              <a:rPr lang="es-ES_tradnl" sz="1400" i="1" dirty="0" err="1">
                <a:solidFill>
                  <a:srgbClr val="124484"/>
                </a:solidFill>
                <a:latin typeface="Calibri" pitchFamily="34" charset="0"/>
              </a:rPr>
              <a:t>DiTomaso</a:t>
            </a:r>
            <a:r>
              <a:rPr lang="es-ES_tradnl" sz="1400" i="1" dirty="0">
                <a:solidFill>
                  <a:srgbClr val="124484"/>
                </a:solidFill>
                <a:latin typeface="Calibri" pitchFamily="34" charset="0"/>
              </a:rPr>
              <a:t>, Oriol </a:t>
            </a:r>
            <a:r>
              <a:rPr lang="es-ES_tradnl" sz="1400" i="1" dirty="0" err="1">
                <a:solidFill>
                  <a:srgbClr val="124484"/>
                </a:solidFill>
                <a:latin typeface="Calibri" pitchFamily="34" charset="0"/>
              </a:rPr>
              <a:t>Jorba</a:t>
            </a:r>
            <a:r>
              <a:rPr lang="es-ES_tradnl" sz="1400" i="1" dirty="0">
                <a:solidFill>
                  <a:srgbClr val="124484"/>
                </a:solidFill>
                <a:latin typeface="Calibri" pitchFamily="34" charset="0"/>
              </a:rPr>
              <a:t>, </a:t>
            </a:r>
            <a:r>
              <a:rPr lang="es-ES_tradnl" sz="1400" i="1" dirty="0" smtClean="0">
                <a:solidFill>
                  <a:srgbClr val="124484"/>
                </a:solidFill>
                <a:latin typeface="Calibri" pitchFamily="34" charset="0"/>
              </a:rPr>
              <a:t>Paul </a:t>
            </a:r>
            <a:r>
              <a:rPr lang="es-ES_tradnl" sz="1400" i="1" dirty="0" err="1" smtClean="0">
                <a:solidFill>
                  <a:srgbClr val="124484"/>
                </a:solidFill>
                <a:latin typeface="Calibri" pitchFamily="34" charset="0"/>
              </a:rPr>
              <a:t>Ginoux</a:t>
            </a:r>
            <a:r>
              <a:rPr lang="es-ES_tradnl" sz="1400" i="1" dirty="0" smtClean="0">
                <a:solidFill>
                  <a:srgbClr val="124484"/>
                </a:solidFill>
                <a:latin typeface="Calibri" pitchFamily="34" charset="0"/>
              </a:rPr>
              <a:t> </a:t>
            </a:r>
            <a:r>
              <a:rPr lang="en-US" sz="1400" i="1" kern="0" dirty="0">
                <a:solidFill>
                  <a:srgbClr val="124484"/>
                </a:solidFill>
                <a:latin typeface="Calibri" pitchFamily="34" charset="0"/>
              </a:rPr>
              <a:t>as well as AERONET, MODIS, U.K. Met Office MSG, MSG </a:t>
            </a:r>
            <a:r>
              <a:rPr lang="en-US" sz="1400" i="1" kern="0" dirty="0" err="1">
                <a:solidFill>
                  <a:srgbClr val="124484"/>
                </a:solidFill>
                <a:latin typeface="Calibri" pitchFamily="34" charset="0"/>
              </a:rPr>
              <a:t>Eumetsat</a:t>
            </a:r>
            <a:r>
              <a:rPr lang="en-US" sz="1400" i="1" kern="0" dirty="0">
                <a:solidFill>
                  <a:srgbClr val="124484"/>
                </a:solidFill>
                <a:latin typeface="Calibri" pitchFamily="34" charset="0"/>
              </a:rPr>
              <a:t> and EOSDIS World Viewer principal investigators and scientists for establishing and maintaining data used in the present contribution. Also special thank to all researchers, data providers and collaborators of the WMO SDS-WAS NA-ME-E Regional Node.</a:t>
            </a:r>
            <a:endParaRPr lang="en-US" sz="1400" dirty="0">
              <a:solidFill>
                <a:srgbClr val="124484"/>
              </a:solidFill>
            </a:endParaRPr>
          </a:p>
        </p:txBody>
      </p:sp>
      <p:pic>
        <p:nvPicPr>
          <p:cNvPr id="12"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0098" y="1494569"/>
            <a:ext cx="1469805" cy="458061"/>
          </a:xfrm>
          <a:prstGeom prst="rect">
            <a:avLst/>
          </a:prstGeom>
        </p:spPr>
      </p:pic>
      <p:pic>
        <p:nvPicPr>
          <p:cNvPr id="14" name="Picture 7"/>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30215" y="1407189"/>
            <a:ext cx="1355910" cy="617221"/>
          </a:xfrm>
          <a:prstGeom prst="rect">
            <a:avLst/>
          </a:prstGeom>
          <a:noFill/>
          <a:ln>
            <a:noFill/>
          </a:ln>
        </p:spPr>
      </p:pic>
      <p:pic>
        <p:nvPicPr>
          <p:cNvPr id="15" name="Picture 14"/>
          <p:cNvPicPr>
            <a:picLocks noChangeAspect="1"/>
          </p:cNvPicPr>
          <p:nvPr/>
        </p:nvPicPr>
        <p:blipFill rotWithShape="1">
          <a:blip r:embed="rId6" cstate="print">
            <a:extLst>
              <a:ext uri="{28A0092B-C50C-407E-A947-70E740481C1C}">
                <a14:useLocalDpi xmlns:a14="http://schemas.microsoft.com/office/drawing/2010/main" val="0"/>
              </a:ext>
            </a:extLst>
          </a:blip>
          <a:srcRect l="29386" t="-1" r="21650" b="19130"/>
          <a:stretch/>
        </p:blipFill>
        <p:spPr>
          <a:xfrm>
            <a:off x="7095277" y="567681"/>
            <a:ext cx="2025571" cy="670811"/>
          </a:xfrm>
          <a:prstGeom prst="rect">
            <a:avLst/>
          </a:prstGeom>
        </p:spPr>
      </p:pic>
    </p:spTree>
    <p:extLst>
      <p:ext uri="{BB962C8B-B14F-4D97-AF65-F5344CB8AC3E}">
        <p14:creationId xmlns:p14="http://schemas.microsoft.com/office/powerpoint/2010/main" val="29728152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4"/>
          <p:cNvSpPr>
            <a:spLocks noChangeArrowheads="1"/>
          </p:cNvSpPr>
          <p:nvPr/>
        </p:nvSpPr>
        <p:spPr bwMode="auto">
          <a:xfrm>
            <a:off x="149225" y="217488"/>
            <a:ext cx="8762300" cy="577081"/>
          </a:xfrm>
          <a:prstGeom prst="rect">
            <a:avLst/>
          </a:prstGeom>
          <a:extLst/>
        </p:spPr>
        <p:txBody>
          <a:bodyPr/>
          <a:lstStyle/>
          <a:p>
            <a:pPr algn="ctr" defTabSz="914400">
              <a:lnSpc>
                <a:spcPct val="90000"/>
              </a:lnSpc>
              <a:spcBef>
                <a:spcPct val="0"/>
              </a:spcBef>
            </a:pPr>
            <a:r>
              <a:rPr lang="en-US" sz="3500" b="1" dirty="0" err="1" smtClean="0">
                <a:solidFill>
                  <a:schemeClr val="accent1"/>
                </a:solidFill>
                <a:ea typeface="+mj-ea"/>
                <a:cs typeface="+mj-cs"/>
              </a:rPr>
              <a:t>Aerosoles</a:t>
            </a:r>
            <a:r>
              <a:rPr lang="en-US" sz="3500" b="1" dirty="0" smtClean="0">
                <a:solidFill>
                  <a:schemeClr val="accent1"/>
                </a:solidFill>
                <a:ea typeface="+mj-ea"/>
                <a:cs typeface="+mj-cs"/>
              </a:rPr>
              <a:t> </a:t>
            </a:r>
            <a:r>
              <a:rPr lang="en-US" sz="3500" b="1" dirty="0" err="1" smtClean="0">
                <a:solidFill>
                  <a:schemeClr val="accent1"/>
                </a:solidFill>
                <a:ea typeface="+mj-ea"/>
                <a:cs typeface="+mj-cs"/>
              </a:rPr>
              <a:t>atmósfericos</a:t>
            </a:r>
            <a:endParaRPr lang="en-US" sz="3500" b="1" dirty="0">
              <a:solidFill>
                <a:schemeClr val="accent1"/>
              </a:solidFill>
              <a:ea typeface="+mj-ea"/>
              <a:cs typeface="+mj-cs"/>
            </a:endParaRPr>
          </a:p>
        </p:txBody>
      </p:sp>
      <p:grpSp>
        <p:nvGrpSpPr>
          <p:cNvPr id="7" name="Group 6"/>
          <p:cNvGrpSpPr/>
          <p:nvPr/>
        </p:nvGrpSpPr>
        <p:grpSpPr>
          <a:xfrm>
            <a:off x="617529" y="4526851"/>
            <a:ext cx="3306415" cy="1938991"/>
            <a:chOff x="2839655" y="3658771"/>
            <a:chExt cx="4633896" cy="299023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39655" y="3658771"/>
              <a:ext cx="3931535" cy="2744009"/>
            </a:xfrm>
            <a:prstGeom prst="rect">
              <a:avLst/>
            </a:prstGeom>
          </p:spPr>
        </p:pic>
        <p:sp>
          <p:nvSpPr>
            <p:cNvPr id="5" name="TextBox 4"/>
            <p:cNvSpPr txBox="1"/>
            <p:nvPr/>
          </p:nvSpPr>
          <p:spPr>
            <a:xfrm>
              <a:off x="4961845" y="6402780"/>
              <a:ext cx="2511706" cy="246221"/>
            </a:xfrm>
            <a:prstGeom prst="rect">
              <a:avLst/>
            </a:prstGeom>
            <a:noFill/>
          </p:spPr>
          <p:txBody>
            <a:bodyPr wrap="square" rtlCol="0">
              <a:spAutoFit/>
            </a:bodyPr>
            <a:lstStyle/>
            <a:p>
              <a:r>
                <a:rPr lang="en-GB" sz="1000" i="1" dirty="0" smtClean="0"/>
                <a:t>Extracted from EPA website</a:t>
              </a:r>
              <a:endParaRPr lang="en-GB" sz="1000" i="1" dirty="0"/>
            </a:p>
          </p:txBody>
        </p:sp>
      </p:grpSp>
      <p:sp>
        <p:nvSpPr>
          <p:cNvPr id="6" name="TextBox 5"/>
          <p:cNvSpPr txBox="1"/>
          <p:nvPr/>
        </p:nvSpPr>
        <p:spPr>
          <a:xfrm>
            <a:off x="254642" y="972753"/>
            <a:ext cx="8402975" cy="1569660"/>
          </a:xfrm>
          <a:prstGeom prst="rect">
            <a:avLst/>
          </a:prstGeom>
          <a:solidFill>
            <a:schemeClr val="bg1">
              <a:lumMod val="85000"/>
            </a:schemeClr>
          </a:solidFill>
        </p:spPr>
        <p:txBody>
          <a:bodyPr wrap="square" rtlCol="0">
            <a:spAutoFit/>
          </a:bodyPr>
          <a:lstStyle/>
          <a:p>
            <a:r>
              <a:rPr lang="en-GB" sz="2400" dirty="0" smtClean="0"/>
              <a:t>“Los </a:t>
            </a:r>
            <a:r>
              <a:rPr lang="en-GB" sz="2400" b="1" dirty="0" smtClean="0"/>
              <a:t>aerosols </a:t>
            </a:r>
            <a:r>
              <a:rPr lang="en-GB" sz="2400" b="1" dirty="0" err="1" smtClean="0"/>
              <a:t>atmosféricos</a:t>
            </a:r>
            <a:r>
              <a:rPr lang="en-GB" sz="2400" dirty="0" smtClean="0"/>
              <a:t> se </a:t>
            </a:r>
            <a:r>
              <a:rPr lang="en-GB" sz="2400" dirty="0" err="1" smtClean="0"/>
              <a:t>refieren</a:t>
            </a:r>
            <a:r>
              <a:rPr lang="en-GB" sz="2400" dirty="0" smtClean="0"/>
              <a:t> a </a:t>
            </a:r>
            <a:r>
              <a:rPr lang="en-GB" sz="2400" dirty="0" err="1" smtClean="0"/>
              <a:t>partículas</a:t>
            </a:r>
            <a:r>
              <a:rPr lang="en-GB" sz="2400" dirty="0" smtClean="0"/>
              <a:t> </a:t>
            </a:r>
            <a:r>
              <a:rPr lang="en-GB" sz="2400" dirty="0" err="1" smtClean="0"/>
              <a:t>sólidas</a:t>
            </a:r>
            <a:r>
              <a:rPr lang="en-GB" sz="2400" dirty="0" smtClean="0"/>
              <a:t> y </a:t>
            </a:r>
            <a:r>
              <a:rPr lang="en-GB" sz="2400" dirty="0" err="1" smtClean="0"/>
              <a:t>líquidas</a:t>
            </a:r>
            <a:r>
              <a:rPr lang="en-GB" sz="2400" dirty="0" smtClean="0"/>
              <a:t> </a:t>
            </a:r>
            <a:r>
              <a:rPr lang="en-GB" sz="2400" dirty="0" err="1" smtClean="0"/>
              <a:t>suspendidas</a:t>
            </a:r>
            <a:r>
              <a:rPr lang="en-GB" sz="2400" dirty="0" smtClean="0"/>
              <a:t> </a:t>
            </a:r>
            <a:r>
              <a:rPr lang="en-GB" sz="2400" dirty="0" err="1" smtClean="0"/>
              <a:t>en</a:t>
            </a:r>
            <a:r>
              <a:rPr lang="en-GB" sz="2400" dirty="0" smtClean="0"/>
              <a:t> el </a:t>
            </a:r>
            <a:r>
              <a:rPr lang="en-GB" sz="2400" dirty="0" err="1" smtClean="0"/>
              <a:t>aire</a:t>
            </a:r>
            <a:r>
              <a:rPr lang="en-GB" sz="2400" dirty="0" smtClean="0"/>
              <a:t>. </a:t>
            </a:r>
            <a:r>
              <a:rPr lang="en-GB" sz="2400" dirty="0" err="1" smtClean="0"/>
              <a:t>Estos</a:t>
            </a:r>
            <a:r>
              <a:rPr lang="en-GB" sz="2400" dirty="0" smtClean="0"/>
              <a:t> son </a:t>
            </a:r>
            <a:r>
              <a:rPr lang="en-GB" sz="2400" dirty="0" err="1" smtClean="0"/>
              <a:t>principalmente</a:t>
            </a:r>
            <a:r>
              <a:rPr lang="en-GB" sz="2400" dirty="0" smtClean="0"/>
              <a:t> </a:t>
            </a:r>
            <a:r>
              <a:rPr lang="en-GB" sz="2400" dirty="0" err="1" smtClean="0"/>
              <a:t>producidos</a:t>
            </a:r>
            <a:r>
              <a:rPr lang="en-GB" sz="2400" dirty="0" smtClean="0"/>
              <a:t> </a:t>
            </a:r>
            <a:r>
              <a:rPr lang="en-GB" sz="2400" dirty="0" err="1" smtClean="0"/>
              <a:t>por</a:t>
            </a:r>
            <a:r>
              <a:rPr lang="en-GB" sz="2400" dirty="0" smtClean="0"/>
              <a:t> </a:t>
            </a:r>
            <a:r>
              <a:rPr lang="en-GB" sz="2400" dirty="0" err="1" smtClean="0"/>
              <a:t>diferentes</a:t>
            </a:r>
            <a:r>
              <a:rPr lang="en-GB" sz="2400" dirty="0" smtClean="0"/>
              <a:t> </a:t>
            </a:r>
            <a:r>
              <a:rPr lang="en-GB" sz="2400" dirty="0" err="1" smtClean="0"/>
              <a:t>procesos</a:t>
            </a:r>
            <a:r>
              <a:rPr lang="en-GB" sz="2400" dirty="0" smtClean="0"/>
              <a:t> que </a:t>
            </a:r>
            <a:r>
              <a:rPr lang="en-GB" sz="2400" dirty="0" err="1" smtClean="0"/>
              <a:t>ocurren</a:t>
            </a:r>
            <a:r>
              <a:rPr lang="en-GB" sz="2400" dirty="0" smtClean="0"/>
              <a:t> </a:t>
            </a:r>
            <a:r>
              <a:rPr lang="en-GB" sz="2400" dirty="0" err="1" smtClean="0"/>
              <a:t>en</a:t>
            </a:r>
            <a:r>
              <a:rPr lang="en-GB" sz="2400" dirty="0" smtClean="0"/>
              <a:t> las superficies de la Tierra y del </a:t>
            </a:r>
            <a:r>
              <a:rPr lang="en-GB" sz="2400" dirty="0" err="1" smtClean="0"/>
              <a:t>agua</a:t>
            </a:r>
            <a:r>
              <a:rPr lang="en-GB" sz="2400" dirty="0" smtClean="0"/>
              <a:t>, y </a:t>
            </a:r>
            <a:r>
              <a:rPr lang="en-GB" sz="2400" dirty="0" err="1" smtClean="0"/>
              <a:t>en</a:t>
            </a:r>
            <a:r>
              <a:rPr lang="en-GB" sz="2400" dirty="0" smtClean="0"/>
              <a:t> la </a:t>
            </a:r>
            <a:r>
              <a:rPr lang="en-GB" sz="2400" dirty="0" err="1" smtClean="0"/>
              <a:t>propia</a:t>
            </a:r>
            <a:r>
              <a:rPr lang="en-GB" sz="2400" dirty="0" smtClean="0"/>
              <a:t> </a:t>
            </a:r>
            <a:r>
              <a:rPr lang="en-GB" sz="2400" dirty="0" err="1" smtClean="0"/>
              <a:t>atmósfera</a:t>
            </a:r>
            <a:r>
              <a:rPr lang="en-GB" sz="2400" dirty="0" smtClean="0"/>
              <a:t>.” </a:t>
            </a:r>
            <a:endParaRPr lang="en-GB" sz="2400" dirty="0"/>
          </a:p>
        </p:txBody>
      </p:sp>
      <p:sp>
        <p:nvSpPr>
          <p:cNvPr id="10" name="TextBox 9"/>
          <p:cNvSpPr txBox="1"/>
          <p:nvPr/>
        </p:nvSpPr>
        <p:spPr>
          <a:xfrm>
            <a:off x="254642" y="2636426"/>
            <a:ext cx="8155729" cy="1631216"/>
          </a:xfrm>
          <a:prstGeom prst="rect">
            <a:avLst/>
          </a:prstGeom>
          <a:noFill/>
        </p:spPr>
        <p:txBody>
          <a:bodyPr wrap="square" rtlCol="0">
            <a:spAutoFit/>
          </a:bodyPr>
          <a:lstStyle/>
          <a:p>
            <a:r>
              <a:rPr lang="en-GB" sz="2000" dirty="0" smtClean="0"/>
              <a:t>Se </a:t>
            </a:r>
            <a:r>
              <a:rPr lang="en-GB" sz="2000" dirty="0" err="1" smtClean="0"/>
              <a:t>producen</a:t>
            </a:r>
            <a:r>
              <a:rPr lang="en-GB" sz="2000" dirty="0" smtClean="0"/>
              <a:t> </a:t>
            </a:r>
            <a:r>
              <a:rPr lang="en-GB" sz="2000" dirty="0" err="1" smtClean="0"/>
              <a:t>tanto</a:t>
            </a:r>
            <a:r>
              <a:rPr lang="en-GB" sz="2000" dirty="0" smtClean="0"/>
              <a:t> </a:t>
            </a:r>
            <a:r>
              <a:rPr lang="en-GB" sz="2000" dirty="0" err="1" smtClean="0"/>
              <a:t>en</a:t>
            </a:r>
            <a:r>
              <a:rPr lang="en-GB" sz="2000" dirty="0" smtClean="0"/>
              <a:t> la </a:t>
            </a:r>
            <a:r>
              <a:rPr lang="en-GB" sz="2000" dirty="0" err="1" smtClean="0"/>
              <a:t>troposfera</a:t>
            </a:r>
            <a:r>
              <a:rPr lang="en-GB" sz="2000" dirty="0" smtClean="0"/>
              <a:t> </a:t>
            </a:r>
            <a:r>
              <a:rPr lang="en-GB" sz="2000" dirty="0" err="1" smtClean="0"/>
              <a:t>como</a:t>
            </a:r>
            <a:r>
              <a:rPr lang="en-GB" sz="2000" dirty="0" smtClean="0"/>
              <a:t> </a:t>
            </a:r>
            <a:r>
              <a:rPr lang="en-GB" sz="2000" dirty="0" err="1" smtClean="0"/>
              <a:t>en</a:t>
            </a:r>
            <a:r>
              <a:rPr lang="en-GB" sz="2000" dirty="0" smtClean="0"/>
              <a:t> la </a:t>
            </a:r>
            <a:r>
              <a:rPr lang="en-GB" sz="2000" dirty="0" err="1" smtClean="0"/>
              <a:t>estratosfera</a:t>
            </a:r>
            <a:r>
              <a:rPr lang="en-GB" sz="2000" dirty="0" smtClean="0"/>
              <a:t>, y  hay </a:t>
            </a:r>
            <a:r>
              <a:rPr lang="en-GB" sz="2000" dirty="0" err="1" smtClean="0"/>
              <a:t>diferencias</a:t>
            </a:r>
            <a:r>
              <a:rPr lang="en-GB" sz="2000" dirty="0" smtClean="0"/>
              <a:t> </a:t>
            </a:r>
            <a:r>
              <a:rPr lang="en-GB" sz="2000" dirty="0" err="1" smtClean="0"/>
              <a:t>considerables</a:t>
            </a:r>
            <a:r>
              <a:rPr lang="en-GB" sz="2000" dirty="0" smtClean="0"/>
              <a:t>:</a:t>
            </a:r>
          </a:p>
          <a:p>
            <a:pPr marL="342900" indent="-342900">
              <a:buFont typeface="Arial" panose="020B0604020202020204" pitchFamily="34" charset="0"/>
              <a:buChar char="•"/>
            </a:pPr>
            <a:r>
              <a:rPr lang="en-GB" sz="2000" dirty="0" err="1" smtClean="0"/>
              <a:t>en</a:t>
            </a:r>
            <a:r>
              <a:rPr lang="en-GB" sz="2000" dirty="0" smtClean="0"/>
              <a:t> </a:t>
            </a:r>
            <a:r>
              <a:rPr lang="en-GB" sz="2000" dirty="0" err="1" smtClean="0"/>
              <a:t>los</a:t>
            </a:r>
            <a:r>
              <a:rPr lang="en-GB" sz="2000" dirty="0" smtClean="0"/>
              <a:t> </a:t>
            </a:r>
            <a:r>
              <a:rPr lang="en-GB" sz="2000" dirty="0" err="1" smtClean="0"/>
              <a:t>rangos</a:t>
            </a:r>
            <a:r>
              <a:rPr lang="en-GB" sz="2000" dirty="0" smtClean="0"/>
              <a:t> de </a:t>
            </a:r>
            <a:r>
              <a:rPr lang="en-GB" sz="2000" dirty="0" err="1" smtClean="0"/>
              <a:t>tamaño</a:t>
            </a:r>
            <a:r>
              <a:rPr lang="en-GB" sz="2000" dirty="0" smtClean="0"/>
              <a:t> (1nm a 100µm)</a:t>
            </a:r>
          </a:p>
          <a:p>
            <a:pPr marL="342900" indent="-342900">
              <a:buFont typeface="Arial" panose="020B0604020202020204" pitchFamily="34" charset="0"/>
              <a:buChar char="•"/>
            </a:pPr>
            <a:r>
              <a:rPr lang="en-GB" sz="2000" dirty="0" err="1" smtClean="0"/>
              <a:t>en</a:t>
            </a:r>
            <a:r>
              <a:rPr lang="en-GB" sz="2000" dirty="0" smtClean="0"/>
              <a:t> la </a:t>
            </a:r>
            <a:r>
              <a:rPr lang="en-GB" sz="2000" dirty="0" err="1" smtClean="0"/>
              <a:t>naturaleza</a:t>
            </a:r>
            <a:r>
              <a:rPr lang="en-GB" sz="2000" dirty="0" smtClean="0"/>
              <a:t> </a:t>
            </a:r>
            <a:r>
              <a:rPr lang="en-GB" sz="2000" dirty="0" err="1" smtClean="0"/>
              <a:t>química</a:t>
            </a:r>
            <a:r>
              <a:rPr lang="en-GB" sz="2000" dirty="0" smtClean="0"/>
              <a:t> </a:t>
            </a:r>
          </a:p>
          <a:p>
            <a:pPr marL="342900" indent="-342900">
              <a:buFont typeface="Arial" panose="020B0604020202020204" pitchFamily="34" charset="0"/>
              <a:buChar char="•"/>
            </a:pPr>
            <a:r>
              <a:rPr lang="en-GB" sz="2000" dirty="0" smtClean="0"/>
              <a:t>y </a:t>
            </a:r>
            <a:r>
              <a:rPr lang="en-GB" sz="2000" dirty="0" err="1" smtClean="0"/>
              <a:t>en</a:t>
            </a:r>
            <a:r>
              <a:rPr lang="en-GB" sz="2000" dirty="0" smtClean="0"/>
              <a:t> las </a:t>
            </a:r>
            <a:r>
              <a:rPr lang="en-GB" sz="2000" dirty="0" err="1" smtClean="0"/>
              <a:t>fuentes</a:t>
            </a:r>
            <a:r>
              <a:rPr lang="en-GB" sz="2000" dirty="0" smtClean="0"/>
              <a:t> de </a:t>
            </a:r>
            <a:r>
              <a:rPr lang="en-GB" sz="2000" dirty="0" err="1" smtClean="0"/>
              <a:t>aerosoles</a:t>
            </a:r>
            <a:endParaRPr lang="en-GB" sz="2000" dirty="0"/>
          </a:p>
        </p:txBody>
      </p:sp>
      <p:pic>
        <p:nvPicPr>
          <p:cNvPr id="12" name="Picture 11"/>
          <p:cNvPicPr>
            <a:picLocks noChangeAspect="1"/>
          </p:cNvPicPr>
          <p:nvPr/>
        </p:nvPicPr>
        <p:blipFill>
          <a:blip r:embed="rId4"/>
          <a:stretch>
            <a:fillRect/>
          </a:stretch>
        </p:blipFill>
        <p:spPr>
          <a:xfrm>
            <a:off x="4192302" y="4711783"/>
            <a:ext cx="4719223" cy="1182929"/>
          </a:xfrm>
          <a:prstGeom prst="rect">
            <a:avLst/>
          </a:prstGeom>
        </p:spPr>
      </p:pic>
    </p:spTree>
    <p:extLst>
      <p:ext uri="{BB962C8B-B14F-4D97-AF65-F5344CB8AC3E}">
        <p14:creationId xmlns:p14="http://schemas.microsoft.com/office/powerpoint/2010/main" val="26123669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031" b="-1"/>
          <a:stretch/>
        </p:blipFill>
        <p:spPr>
          <a:xfrm>
            <a:off x="284353" y="1076446"/>
            <a:ext cx="8306850" cy="5348257"/>
          </a:xfrm>
          <a:prstGeom prst="rect">
            <a:avLst/>
          </a:prstGeom>
        </p:spPr>
      </p:pic>
      <p:sp>
        <p:nvSpPr>
          <p:cNvPr id="3" name="Rectangle 24"/>
          <p:cNvSpPr>
            <a:spLocks noChangeArrowheads="1"/>
          </p:cNvSpPr>
          <p:nvPr/>
        </p:nvSpPr>
        <p:spPr bwMode="auto">
          <a:xfrm>
            <a:off x="149225" y="217488"/>
            <a:ext cx="8762300" cy="577081"/>
          </a:xfrm>
          <a:prstGeom prst="rect">
            <a:avLst/>
          </a:prstGeom>
          <a:extLst/>
        </p:spPr>
        <p:txBody>
          <a:bodyPr/>
          <a:lstStyle/>
          <a:p>
            <a:pPr algn="ctr" defTabSz="914400">
              <a:lnSpc>
                <a:spcPct val="90000"/>
              </a:lnSpc>
              <a:spcBef>
                <a:spcPct val="0"/>
              </a:spcBef>
            </a:pPr>
            <a:r>
              <a:rPr lang="en-US" sz="3500" b="1" dirty="0" err="1" smtClean="0">
                <a:solidFill>
                  <a:schemeClr val="accent1"/>
                </a:solidFill>
                <a:ea typeface="+mj-ea"/>
                <a:cs typeface="+mj-cs"/>
              </a:rPr>
              <a:t>Aerosoles</a:t>
            </a:r>
            <a:r>
              <a:rPr lang="en-US" sz="3500" b="1" dirty="0" smtClean="0">
                <a:solidFill>
                  <a:schemeClr val="accent1"/>
                </a:solidFill>
                <a:ea typeface="+mj-ea"/>
                <a:cs typeface="+mj-cs"/>
              </a:rPr>
              <a:t> </a:t>
            </a:r>
            <a:r>
              <a:rPr lang="en-US" sz="3500" b="1" dirty="0" err="1" smtClean="0">
                <a:solidFill>
                  <a:schemeClr val="accent1"/>
                </a:solidFill>
                <a:ea typeface="+mj-ea"/>
                <a:cs typeface="+mj-cs"/>
              </a:rPr>
              <a:t>atmósfericos</a:t>
            </a:r>
            <a:endParaRPr lang="en-US" sz="3500" b="1" dirty="0">
              <a:solidFill>
                <a:schemeClr val="accent1"/>
              </a:solidFill>
              <a:ea typeface="+mj-ea"/>
              <a:cs typeface="+mj-cs"/>
            </a:endParaRPr>
          </a:p>
        </p:txBody>
      </p:sp>
    </p:spTree>
    <p:extLst>
      <p:ext uri="{BB962C8B-B14F-4D97-AF65-F5344CB8AC3E}">
        <p14:creationId xmlns:p14="http://schemas.microsoft.com/office/powerpoint/2010/main" val="31428866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8604448" y="6357553"/>
            <a:ext cx="442392" cy="412838"/>
          </a:xfrm>
          <a:prstGeom prst="rect">
            <a:avLst/>
          </a:prstGeom>
        </p:spPr>
        <p:txBody>
          <a:bodyPr/>
          <a:lstStyle/>
          <a:p>
            <a:fld id="{4A490C5D-AEA8-4823-B9B3-806910A0ECF7}" type="slidenum">
              <a:rPr lang="es-ES" smtClean="0"/>
              <a:pPr/>
              <a:t>7</a:t>
            </a:fld>
            <a:endParaRPr lang="es-ES" dirty="0"/>
          </a:p>
        </p:txBody>
      </p:sp>
      <p:sp>
        <p:nvSpPr>
          <p:cNvPr id="19" name="Title 2"/>
          <p:cNvSpPr txBox="1">
            <a:spLocks/>
          </p:cNvSpPr>
          <p:nvPr/>
        </p:nvSpPr>
        <p:spPr>
          <a:xfrm>
            <a:off x="116848" y="422115"/>
            <a:ext cx="8752113" cy="58776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sz="3500" b="1" dirty="0" smtClean="0"/>
              <a:t>Estado del arte de la </a:t>
            </a:r>
            <a:r>
              <a:rPr lang="en-US" sz="3500" b="1" dirty="0" err="1" smtClean="0"/>
              <a:t>caracterización</a:t>
            </a:r>
            <a:r>
              <a:rPr lang="en-US" sz="3500" b="1" dirty="0" smtClean="0"/>
              <a:t> de </a:t>
            </a:r>
            <a:r>
              <a:rPr lang="en-US" sz="3500" b="1" dirty="0" err="1" smtClean="0"/>
              <a:t>partículas</a:t>
            </a:r>
            <a:endParaRPr lang="en-GB" sz="3500" b="1" dirty="0"/>
          </a:p>
        </p:txBody>
      </p:sp>
      <p:sp>
        <p:nvSpPr>
          <p:cNvPr id="12" name="Text Box 4"/>
          <p:cNvSpPr txBox="1">
            <a:spLocks noChangeArrowheads="1"/>
          </p:cNvSpPr>
          <p:nvPr/>
        </p:nvSpPr>
        <p:spPr bwMode="auto">
          <a:xfrm>
            <a:off x="525248" y="1071758"/>
            <a:ext cx="8120607" cy="49910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341313" indent="-341313">
              <a:lnSpc>
                <a:spcPct val="93000"/>
              </a:lnSpc>
              <a:spcAft>
                <a:spcPts val="1413"/>
              </a:spcAft>
              <a:buClr>
                <a:srgbClr val="000000"/>
              </a:buClr>
              <a:buSzPct val="100000"/>
              <a:buFont typeface="Times New Roman" panose="02020603050405020304" pitchFamily="18"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sz="3200">
                <a:solidFill>
                  <a:srgbClr val="000000"/>
                </a:solidFill>
                <a:latin typeface="Arial" panose="020B0604020202020204" pitchFamily="34" charset="0"/>
                <a:cs typeface="Arial Unicode MS" pitchFamily="32" charset="0"/>
              </a:defRPr>
            </a:lvl1pPr>
            <a:lvl2pPr>
              <a:lnSpc>
                <a:spcPct val="93000"/>
              </a:lnSpc>
              <a:spcAft>
                <a:spcPts val="1138"/>
              </a:spcAft>
              <a:buClr>
                <a:srgbClr val="000000"/>
              </a:buClr>
              <a:buSzPct val="100000"/>
              <a:buFont typeface="Times New Roman" panose="02020603050405020304" pitchFamily="18"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sz="2800">
                <a:solidFill>
                  <a:srgbClr val="000000"/>
                </a:solidFill>
                <a:latin typeface="Arial" panose="020B0604020202020204" pitchFamily="34" charset="0"/>
                <a:cs typeface="Arial Unicode MS" pitchFamily="32" charset="0"/>
              </a:defRPr>
            </a:lvl2pPr>
            <a:lvl3pPr>
              <a:lnSpc>
                <a:spcPct val="93000"/>
              </a:lnSpc>
              <a:spcAft>
                <a:spcPts val="850"/>
              </a:spcAft>
              <a:buClr>
                <a:srgbClr val="000000"/>
              </a:buClr>
              <a:buSzPct val="100000"/>
              <a:buFont typeface="Times New Roman" panose="02020603050405020304" pitchFamily="18"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sz="2400">
                <a:solidFill>
                  <a:srgbClr val="000000"/>
                </a:solidFill>
                <a:latin typeface="Arial" panose="020B0604020202020204" pitchFamily="34" charset="0"/>
                <a:cs typeface="Arial Unicode MS" pitchFamily="32" charset="0"/>
              </a:defRPr>
            </a:lvl3pPr>
            <a:lvl4pPr>
              <a:lnSpc>
                <a:spcPct val="93000"/>
              </a:lnSpc>
              <a:spcAft>
                <a:spcPts val="575"/>
              </a:spcAft>
              <a:buClr>
                <a:srgbClr val="000000"/>
              </a:buClr>
              <a:buSzPct val="100000"/>
              <a:buFont typeface="Times New Roman" panose="02020603050405020304" pitchFamily="18"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sz="2000">
                <a:solidFill>
                  <a:srgbClr val="000000"/>
                </a:solidFill>
                <a:latin typeface="Arial" panose="020B0604020202020204" pitchFamily="34" charset="0"/>
                <a:cs typeface="Arial Unicode MS" pitchFamily="32" charset="0"/>
              </a:defRPr>
            </a:lvl4pPr>
            <a:lvl5pPr>
              <a:lnSpc>
                <a:spcPct val="93000"/>
              </a:lnSpc>
              <a:spcAft>
                <a:spcPts val="288"/>
              </a:spcAft>
              <a:buClr>
                <a:srgbClr val="000000"/>
              </a:buClr>
              <a:buSzPct val="100000"/>
              <a:buFont typeface="Times New Roman" panose="02020603050405020304" pitchFamily="18"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sz="2000">
                <a:solidFill>
                  <a:srgbClr val="000000"/>
                </a:solidFill>
                <a:latin typeface="Arial" panose="020B0604020202020204" pitchFamily="34" charset="0"/>
                <a:cs typeface="Arial Unicode MS"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sz="2000">
                <a:solidFill>
                  <a:srgbClr val="000000"/>
                </a:solidFill>
                <a:latin typeface="Arial" panose="020B0604020202020204" pitchFamily="34" charset="0"/>
                <a:cs typeface="Arial Unicode MS"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sz="2000">
                <a:solidFill>
                  <a:srgbClr val="000000"/>
                </a:solidFill>
                <a:latin typeface="Arial" panose="020B0604020202020204" pitchFamily="34" charset="0"/>
                <a:cs typeface="Arial Unicode MS"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sz="2000">
                <a:solidFill>
                  <a:srgbClr val="000000"/>
                </a:solidFill>
                <a:latin typeface="Arial" panose="020B0604020202020204" pitchFamily="34" charset="0"/>
                <a:cs typeface="Arial Unicode MS"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sz="2000">
                <a:solidFill>
                  <a:srgbClr val="000000"/>
                </a:solidFill>
                <a:latin typeface="Arial" panose="020B0604020202020204" pitchFamily="34" charset="0"/>
                <a:cs typeface="Arial Unicode MS" pitchFamily="32" charset="0"/>
              </a:defRPr>
            </a:lvl9pPr>
          </a:lstStyle>
          <a:p>
            <a:pPr eaLnBrk="1">
              <a:spcAft>
                <a:spcPct val="0"/>
              </a:spcAft>
              <a:buFont typeface="Arial" panose="020B0604020202020204" pitchFamily="34" charset="0"/>
              <a:buChar char="•"/>
            </a:pPr>
            <a:endParaRPr lang="en-US" altLang="es-ES" sz="2400" dirty="0">
              <a:latin typeface="+mn-lt"/>
            </a:endParaRPr>
          </a:p>
          <a:p>
            <a:pPr marL="342900" indent="-342900">
              <a:lnSpc>
                <a:spcPct val="150000"/>
              </a:lnSpc>
              <a:spcAft>
                <a:spcPct val="0"/>
              </a:spcAft>
              <a:buFont typeface="Wingdings" panose="05000000000000000000" pitchFamily="2" charset="2"/>
              <a:buChar char="§"/>
            </a:pPr>
            <a:r>
              <a:rPr lang="en-US" altLang="es-ES" sz="2400" dirty="0" err="1" smtClean="0">
                <a:latin typeface="+mn-lt"/>
              </a:rPr>
              <a:t>Medidas</a:t>
            </a:r>
            <a:r>
              <a:rPr lang="en-US" altLang="es-ES" sz="2400" dirty="0" smtClean="0">
                <a:latin typeface="+mn-lt"/>
              </a:rPr>
              <a:t> de </a:t>
            </a:r>
            <a:r>
              <a:rPr lang="en-US" altLang="es-ES" sz="2400" dirty="0" err="1" smtClean="0">
                <a:latin typeface="+mn-lt"/>
              </a:rPr>
              <a:t>satélite</a:t>
            </a:r>
            <a:endParaRPr lang="en-US" altLang="es-ES" sz="2400" dirty="0">
              <a:latin typeface="+mn-lt"/>
            </a:endParaRPr>
          </a:p>
          <a:p>
            <a:pPr marL="342900" indent="-342900">
              <a:lnSpc>
                <a:spcPct val="150000"/>
              </a:lnSpc>
              <a:spcAft>
                <a:spcPct val="0"/>
              </a:spcAft>
              <a:buFont typeface="Wingdings" panose="05000000000000000000" pitchFamily="2" charset="2"/>
              <a:buChar char="§"/>
            </a:pPr>
            <a:r>
              <a:rPr lang="es-ES" altLang="es-ES" sz="2400" dirty="0" smtClean="0">
                <a:latin typeface="+mn-lt"/>
              </a:rPr>
              <a:t>Medidas remotas desde superficie</a:t>
            </a:r>
          </a:p>
          <a:p>
            <a:pPr marL="342900" indent="-342900">
              <a:lnSpc>
                <a:spcPct val="150000"/>
              </a:lnSpc>
              <a:spcAft>
                <a:spcPct val="0"/>
              </a:spcAft>
              <a:buFont typeface="Wingdings" panose="05000000000000000000" pitchFamily="2" charset="2"/>
              <a:buChar char="§"/>
            </a:pPr>
            <a:r>
              <a:rPr lang="es-ES" altLang="es-ES" sz="2400" dirty="0" smtClean="0">
                <a:latin typeface="+mn-lt"/>
              </a:rPr>
              <a:t>Caracterización </a:t>
            </a:r>
            <a:r>
              <a:rPr lang="es-ES" altLang="es-ES" sz="2400" dirty="0">
                <a:latin typeface="+mn-lt"/>
              </a:rPr>
              <a:t>cercana a la superficie</a:t>
            </a:r>
          </a:p>
          <a:p>
            <a:pPr marL="342900" indent="-342900">
              <a:lnSpc>
                <a:spcPct val="150000"/>
              </a:lnSpc>
              <a:spcAft>
                <a:spcPct val="0"/>
              </a:spcAft>
              <a:buFont typeface="Wingdings" panose="05000000000000000000" pitchFamily="2" charset="2"/>
              <a:buChar char="§"/>
            </a:pPr>
            <a:r>
              <a:rPr lang="es-ES" altLang="es-ES" sz="2400" dirty="0">
                <a:latin typeface="+mn-lt"/>
              </a:rPr>
              <a:t>Campañas de medición</a:t>
            </a:r>
          </a:p>
          <a:p>
            <a:pPr marL="458787" lvl="1" indent="-342900">
              <a:lnSpc>
                <a:spcPct val="150000"/>
              </a:lnSpc>
              <a:spcAft>
                <a:spcPct val="0"/>
              </a:spcAft>
              <a:buFont typeface="Wingdings" panose="05000000000000000000" pitchFamily="2" charset="2"/>
              <a:buChar char="§"/>
            </a:pPr>
            <a:r>
              <a:rPr lang="es-ES" altLang="es-ES" sz="1600" i="1" dirty="0" smtClean="0">
                <a:latin typeface="+mn-lt"/>
              </a:rPr>
              <a:t>Desarrollo y pruebas con diferentes métodos</a:t>
            </a:r>
            <a:endParaRPr lang="en-US" altLang="es-ES" sz="2400" dirty="0">
              <a:latin typeface="+mn-lt"/>
            </a:endParaRPr>
          </a:p>
        </p:txBody>
      </p:sp>
      <p:pic>
        <p:nvPicPr>
          <p:cNvPr id="5" name="Immagine 10" descr="cartoon-satelite-hand-draw-27950074.jpg"/>
          <p:cNvPicPr>
            <a:picLocks noChangeAspect="1"/>
          </p:cNvPicPr>
          <p:nvPr/>
        </p:nvPicPr>
        <p:blipFill>
          <a:blip r:embed="rId3" cstate="print"/>
          <a:srcRect b="13489"/>
          <a:stretch>
            <a:fillRect/>
          </a:stretch>
        </p:blipFill>
        <p:spPr>
          <a:xfrm flipH="1" flipV="1">
            <a:off x="6099015" y="1022582"/>
            <a:ext cx="1981754" cy="1832375"/>
          </a:xfrm>
          <a:prstGeom prst="rect">
            <a:avLst/>
          </a:prstGeom>
        </p:spPr>
      </p:pic>
      <p:grpSp>
        <p:nvGrpSpPr>
          <p:cNvPr id="6" name="Gruppo 13"/>
          <p:cNvGrpSpPr/>
          <p:nvPr/>
        </p:nvGrpSpPr>
        <p:grpSpPr>
          <a:xfrm>
            <a:off x="5862498" y="6012125"/>
            <a:ext cx="2643206" cy="441328"/>
            <a:chOff x="4214810" y="5643578"/>
            <a:chExt cx="2643206" cy="441328"/>
          </a:xfrm>
        </p:grpSpPr>
        <p:sp>
          <p:nvSpPr>
            <p:cNvPr id="7" name="Nuvola 14"/>
            <p:cNvSpPr/>
            <p:nvPr/>
          </p:nvSpPr>
          <p:spPr>
            <a:xfrm>
              <a:off x="4214810" y="5643578"/>
              <a:ext cx="642942" cy="428628"/>
            </a:xfrm>
            <a:prstGeom prst="cloud">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ttangolo 15"/>
            <p:cNvSpPr/>
            <p:nvPr/>
          </p:nvSpPr>
          <p:spPr>
            <a:xfrm>
              <a:off x="4370386" y="5942030"/>
              <a:ext cx="285752" cy="14287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asellaDiTesto 16"/>
            <p:cNvSpPr txBox="1"/>
            <p:nvPr/>
          </p:nvSpPr>
          <p:spPr>
            <a:xfrm>
              <a:off x="4857752" y="5656278"/>
              <a:ext cx="2000264" cy="369332"/>
            </a:xfrm>
            <a:prstGeom prst="rect">
              <a:avLst/>
            </a:prstGeom>
            <a:noFill/>
          </p:spPr>
          <p:txBody>
            <a:bodyPr wrap="square" rtlCol="0">
              <a:spAutoFit/>
            </a:bodyPr>
            <a:lstStyle/>
            <a:p>
              <a:r>
                <a:rPr lang="en-US" dirty="0" smtClean="0"/>
                <a:t>In situ </a:t>
              </a:r>
              <a:endParaRPr lang="en-US" dirty="0"/>
            </a:p>
          </p:txBody>
        </p:sp>
      </p:grpSp>
      <p:pic>
        <p:nvPicPr>
          <p:cNvPr id="21" name="Immagine 26" descr="illustrazioneAereo.jpg"/>
          <p:cNvPicPr>
            <a:picLocks noChangeAspect="1"/>
          </p:cNvPicPr>
          <p:nvPr/>
        </p:nvPicPr>
        <p:blipFill>
          <a:blip r:embed="rId4" cstate="print"/>
          <a:srcRect b="52219"/>
          <a:stretch>
            <a:fillRect/>
          </a:stretch>
        </p:blipFill>
        <p:spPr>
          <a:xfrm>
            <a:off x="6145222" y="3035180"/>
            <a:ext cx="2377440" cy="922753"/>
          </a:xfrm>
          <a:prstGeom prst="rect">
            <a:avLst/>
          </a:prstGeom>
        </p:spPr>
      </p:pic>
      <p:grpSp>
        <p:nvGrpSpPr>
          <p:cNvPr id="22" name="Gruppo 27"/>
          <p:cNvGrpSpPr/>
          <p:nvPr/>
        </p:nvGrpSpPr>
        <p:grpSpPr>
          <a:xfrm>
            <a:off x="5934192" y="2321861"/>
            <a:ext cx="2786082" cy="3403600"/>
            <a:chOff x="4429124" y="2285992"/>
            <a:chExt cx="2786082" cy="3403600"/>
          </a:xfrm>
        </p:grpSpPr>
        <p:sp>
          <p:nvSpPr>
            <p:cNvPr id="23" name="Figura a mano libera 28"/>
            <p:cNvSpPr/>
            <p:nvPr/>
          </p:nvSpPr>
          <p:spPr>
            <a:xfrm>
              <a:off x="4429124" y="2285992"/>
              <a:ext cx="1155700" cy="3403600"/>
            </a:xfrm>
            <a:custGeom>
              <a:avLst/>
              <a:gdLst>
                <a:gd name="connsiteX0" fmla="*/ 0 w 1155700"/>
                <a:gd name="connsiteY0" fmla="*/ 0 h 3403600"/>
                <a:gd name="connsiteX1" fmla="*/ 38100 w 1155700"/>
                <a:gd name="connsiteY1" fmla="*/ 76200 h 3403600"/>
                <a:gd name="connsiteX2" fmla="*/ 63500 w 1155700"/>
                <a:gd name="connsiteY2" fmla="*/ 215900 h 3403600"/>
                <a:gd name="connsiteX3" fmla="*/ 88900 w 1155700"/>
                <a:gd name="connsiteY3" fmla="*/ 457200 h 3403600"/>
                <a:gd name="connsiteX4" fmla="*/ 101600 w 1155700"/>
                <a:gd name="connsiteY4" fmla="*/ 533400 h 3403600"/>
                <a:gd name="connsiteX5" fmla="*/ 152400 w 1155700"/>
                <a:gd name="connsiteY5" fmla="*/ 647700 h 3403600"/>
                <a:gd name="connsiteX6" fmla="*/ 177800 w 1155700"/>
                <a:gd name="connsiteY6" fmla="*/ 723900 h 3403600"/>
                <a:gd name="connsiteX7" fmla="*/ 190500 w 1155700"/>
                <a:gd name="connsiteY7" fmla="*/ 762000 h 3403600"/>
                <a:gd name="connsiteX8" fmla="*/ 203200 w 1155700"/>
                <a:gd name="connsiteY8" fmla="*/ 800100 h 3403600"/>
                <a:gd name="connsiteX9" fmla="*/ 215900 w 1155700"/>
                <a:gd name="connsiteY9" fmla="*/ 838200 h 3403600"/>
                <a:gd name="connsiteX10" fmla="*/ 228600 w 1155700"/>
                <a:gd name="connsiteY10" fmla="*/ 990600 h 3403600"/>
                <a:gd name="connsiteX11" fmla="*/ 254000 w 1155700"/>
                <a:gd name="connsiteY11" fmla="*/ 1066800 h 3403600"/>
                <a:gd name="connsiteX12" fmla="*/ 266700 w 1155700"/>
                <a:gd name="connsiteY12" fmla="*/ 1104900 h 3403600"/>
                <a:gd name="connsiteX13" fmla="*/ 355600 w 1155700"/>
                <a:gd name="connsiteY13" fmla="*/ 1219200 h 3403600"/>
                <a:gd name="connsiteX14" fmla="*/ 381000 w 1155700"/>
                <a:gd name="connsiteY14" fmla="*/ 1257300 h 3403600"/>
                <a:gd name="connsiteX15" fmla="*/ 457200 w 1155700"/>
                <a:gd name="connsiteY15" fmla="*/ 1333500 h 3403600"/>
                <a:gd name="connsiteX16" fmla="*/ 469900 w 1155700"/>
                <a:gd name="connsiteY16" fmla="*/ 1371600 h 3403600"/>
                <a:gd name="connsiteX17" fmla="*/ 508000 w 1155700"/>
                <a:gd name="connsiteY17" fmla="*/ 1397000 h 3403600"/>
                <a:gd name="connsiteX18" fmla="*/ 546100 w 1155700"/>
                <a:gd name="connsiteY18" fmla="*/ 1435100 h 3403600"/>
                <a:gd name="connsiteX19" fmla="*/ 622300 w 1155700"/>
                <a:gd name="connsiteY19" fmla="*/ 1498600 h 3403600"/>
                <a:gd name="connsiteX20" fmla="*/ 647700 w 1155700"/>
                <a:gd name="connsiteY20" fmla="*/ 1574800 h 3403600"/>
                <a:gd name="connsiteX21" fmla="*/ 635000 w 1155700"/>
                <a:gd name="connsiteY21" fmla="*/ 1701800 h 3403600"/>
                <a:gd name="connsiteX22" fmla="*/ 584200 w 1155700"/>
                <a:gd name="connsiteY22" fmla="*/ 1816100 h 3403600"/>
                <a:gd name="connsiteX23" fmla="*/ 546100 w 1155700"/>
                <a:gd name="connsiteY23" fmla="*/ 1854200 h 3403600"/>
                <a:gd name="connsiteX24" fmla="*/ 508000 w 1155700"/>
                <a:gd name="connsiteY24" fmla="*/ 1879600 h 3403600"/>
                <a:gd name="connsiteX25" fmla="*/ 482600 w 1155700"/>
                <a:gd name="connsiteY25" fmla="*/ 1917700 h 3403600"/>
                <a:gd name="connsiteX26" fmla="*/ 444500 w 1155700"/>
                <a:gd name="connsiteY26" fmla="*/ 1943100 h 3403600"/>
                <a:gd name="connsiteX27" fmla="*/ 381000 w 1155700"/>
                <a:gd name="connsiteY27" fmla="*/ 2057400 h 3403600"/>
                <a:gd name="connsiteX28" fmla="*/ 419100 w 1155700"/>
                <a:gd name="connsiteY28" fmla="*/ 2222500 h 3403600"/>
                <a:gd name="connsiteX29" fmla="*/ 457200 w 1155700"/>
                <a:gd name="connsiteY29" fmla="*/ 2247900 h 3403600"/>
                <a:gd name="connsiteX30" fmla="*/ 469900 w 1155700"/>
                <a:gd name="connsiteY30" fmla="*/ 2286000 h 3403600"/>
                <a:gd name="connsiteX31" fmla="*/ 533400 w 1155700"/>
                <a:gd name="connsiteY31" fmla="*/ 2362200 h 3403600"/>
                <a:gd name="connsiteX32" fmla="*/ 558800 w 1155700"/>
                <a:gd name="connsiteY32" fmla="*/ 2451100 h 3403600"/>
                <a:gd name="connsiteX33" fmla="*/ 584200 w 1155700"/>
                <a:gd name="connsiteY33" fmla="*/ 2527300 h 3403600"/>
                <a:gd name="connsiteX34" fmla="*/ 622300 w 1155700"/>
                <a:gd name="connsiteY34" fmla="*/ 2552700 h 3403600"/>
                <a:gd name="connsiteX35" fmla="*/ 698500 w 1155700"/>
                <a:gd name="connsiteY35" fmla="*/ 2616200 h 3403600"/>
                <a:gd name="connsiteX36" fmla="*/ 749300 w 1155700"/>
                <a:gd name="connsiteY36" fmla="*/ 2692400 h 3403600"/>
                <a:gd name="connsiteX37" fmla="*/ 774700 w 1155700"/>
                <a:gd name="connsiteY37" fmla="*/ 2730500 h 3403600"/>
                <a:gd name="connsiteX38" fmla="*/ 825500 w 1155700"/>
                <a:gd name="connsiteY38" fmla="*/ 2844800 h 3403600"/>
                <a:gd name="connsiteX39" fmla="*/ 863600 w 1155700"/>
                <a:gd name="connsiteY39" fmla="*/ 2870200 h 3403600"/>
                <a:gd name="connsiteX40" fmla="*/ 850900 w 1155700"/>
                <a:gd name="connsiteY40" fmla="*/ 2946400 h 3403600"/>
                <a:gd name="connsiteX41" fmla="*/ 825500 w 1155700"/>
                <a:gd name="connsiteY41" fmla="*/ 2984500 h 3403600"/>
                <a:gd name="connsiteX42" fmla="*/ 850900 w 1155700"/>
                <a:gd name="connsiteY42" fmla="*/ 3022600 h 3403600"/>
                <a:gd name="connsiteX43" fmla="*/ 927100 w 1155700"/>
                <a:gd name="connsiteY43" fmla="*/ 3086100 h 3403600"/>
                <a:gd name="connsiteX44" fmla="*/ 1016000 w 1155700"/>
                <a:gd name="connsiteY44" fmla="*/ 3187700 h 3403600"/>
                <a:gd name="connsiteX45" fmla="*/ 1117600 w 1155700"/>
                <a:gd name="connsiteY45" fmla="*/ 3302000 h 3403600"/>
                <a:gd name="connsiteX46" fmla="*/ 1155700 w 1155700"/>
                <a:gd name="connsiteY46" fmla="*/ 3340100 h 3403600"/>
                <a:gd name="connsiteX47" fmla="*/ 1130300 w 1155700"/>
                <a:gd name="connsiteY47" fmla="*/ 3403600 h 340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55700" h="3403600">
                  <a:moveTo>
                    <a:pt x="0" y="0"/>
                  </a:moveTo>
                  <a:cubicBezTo>
                    <a:pt x="20336" y="30504"/>
                    <a:pt x="31527" y="40051"/>
                    <a:pt x="38100" y="76200"/>
                  </a:cubicBezTo>
                  <a:cubicBezTo>
                    <a:pt x="66821" y="234165"/>
                    <a:pt x="34374" y="128523"/>
                    <a:pt x="63500" y="215900"/>
                  </a:cubicBezTo>
                  <a:cubicBezTo>
                    <a:pt x="72954" y="319892"/>
                    <a:pt x="75025" y="360077"/>
                    <a:pt x="88900" y="457200"/>
                  </a:cubicBezTo>
                  <a:cubicBezTo>
                    <a:pt x="92542" y="482692"/>
                    <a:pt x="95355" y="508418"/>
                    <a:pt x="101600" y="533400"/>
                  </a:cubicBezTo>
                  <a:cubicBezTo>
                    <a:pt x="144814" y="706256"/>
                    <a:pt x="104745" y="540475"/>
                    <a:pt x="152400" y="647700"/>
                  </a:cubicBezTo>
                  <a:cubicBezTo>
                    <a:pt x="163274" y="672166"/>
                    <a:pt x="169333" y="698500"/>
                    <a:pt x="177800" y="723900"/>
                  </a:cubicBezTo>
                  <a:lnTo>
                    <a:pt x="190500" y="762000"/>
                  </a:lnTo>
                  <a:lnTo>
                    <a:pt x="203200" y="800100"/>
                  </a:lnTo>
                  <a:lnTo>
                    <a:pt x="215900" y="838200"/>
                  </a:lnTo>
                  <a:cubicBezTo>
                    <a:pt x="220133" y="889000"/>
                    <a:pt x="220220" y="940318"/>
                    <a:pt x="228600" y="990600"/>
                  </a:cubicBezTo>
                  <a:cubicBezTo>
                    <a:pt x="233002" y="1017010"/>
                    <a:pt x="245533" y="1041400"/>
                    <a:pt x="254000" y="1066800"/>
                  </a:cubicBezTo>
                  <a:cubicBezTo>
                    <a:pt x="258233" y="1079500"/>
                    <a:pt x="257234" y="1095434"/>
                    <a:pt x="266700" y="1104900"/>
                  </a:cubicBezTo>
                  <a:cubicBezTo>
                    <a:pt x="326386" y="1164586"/>
                    <a:pt x="294837" y="1128056"/>
                    <a:pt x="355600" y="1219200"/>
                  </a:cubicBezTo>
                  <a:cubicBezTo>
                    <a:pt x="364067" y="1231900"/>
                    <a:pt x="370207" y="1246507"/>
                    <a:pt x="381000" y="1257300"/>
                  </a:cubicBezTo>
                  <a:lnTo>
                    <a:pt x="457200" y="1333500"/>
                  </a:lnTo>
                  <a:cubicBezTo>
                    <a:pt x="461433" y="1346200"/>
                    <a:pt x="461537" y="1361147"/>
                    <a:pt x="469900" y="1371600"/>
                  </a:cubicBezTo>
                  <a:cubicBezTo>
                    <a:pt x="479435" y="1383519"/>
                    <a:pt x="496274" y="1387229"/>
                    <a:pt x="508000" y="1397000"/>
                  </a:cubicBezTo>
                  <a:cubicBezTo>
                    <a:pt x="521798" y="1408498"/>
                    <a:pt x="532302" y="1423602"/>
                    <a:pt x="546100" y="1435100"/>
                  </a:cubicBezTo>
                  <a:cubicBezTo>
                    <a:pt x="652188" y="1523507"/>
                    <a:pt x="510990" y="1387290"/>
                    <a:pt x="622300" y="1498600"/>
                  </a:cubicBezTo>
                  <a:cubicBezTo>
                    <a:pt x="630767" y="1524000"/>
                    <a:pt x="650364" y="1548159"/>
                    <a:pt x="647700" y="1574800"/>
                  </a:cubicBezTo>
                  <a:cubicBezTo>
                    <a:pt x="643467" y="1617133"/>
                    <a:pt x="642840" y="1659984"/>
                    <a:pt x="635000" y="1701800"/>
                  </a:cubicBezTo>
                  <a:cubicBezTo>
                    <a:pt x="626961" y="1744673"/>
                    <a:pt x="611802" y="1782977"/>
                    <a:pt x="584200" y="1816100"/>
                  </a:cubicBezTo>
                  <a:cubicBezTo>
                    <a:pt x="572702" y="1829898"/>
                    <a:pt x="559898" y="1842702"/>
                    <a:pt x="546100" y="1854200"/>
                  </a:cubicBezTo>
                  <a:cubicBezTo>
                    <a:pt x="534374" y="1863971"/>
                    <a:pt x="520700" y="1871133"/>
                    <a:pt x="508000" y="1879600"/>
                  </a:cubicBezTo>
                  <a:cubicBezTo>
                    <a:pt x="499533" y="1892300"/>
                    <a:pt x="493393" y="1906907"/>
                    <a:pt x="482600" y="1917700"/>
                  </a:cubicBezTo>
                  <a:cubicBezTo>
                    <a:pt x="471807" y="1928493"/>
                    <a:pt x="454551" y="1931613"/>
                    <a:pt x="444500" y="1943100"/>
                  </a:cubicBezTo>
                  <a:cubicBezTo>
                    <a:pt x="397472" y="1996847"/>
                    <a:pt x="398443" y="2005071"/>
                    <a:pt x="381000" y="2057400"/>
                  </a:cubicBezTo>
                  <a:cubicBezTo>
                    <a:pt x="387631" y="2123711"/>
                    <a:pt x="372823" y="2176223"/>
                    <a:pt x="419100" y="2222500"/>
                  </a:cubicBezTo>
                  <a:cubicBezTo>
                    <a:pt x="429893" y="2233293"/>
                    <a:pt x="444500" y="2239433"/>
                    <a:pt x="457200" y="2247900"/>
                  </a:cubicBezTo>
                  <a:cubicBezTo>
                    <a:pt x="461433" y="2260600"/>
                    <a:pt x="463913" y="2274026"/>
                    <a:pt x="469900" y="2286000"/>
                  </a:cubicBezTo>
                  <a:cubicBezTo>
                    <a:pt x="487581" y="2321363"/>
                    <a:pt x="505313" y="2334113"/>
                    <a:pt x="533400" y="2362200"/>
                  </a:cubicBezTo>
                  <a:cubicBezTo>
                    <a:pt x="576081" y="2490243"/>
                    <a:pt x="510960" y="2291632"/>
                    <a:pt x="558800" y="2451100"/>
                  </a:cubicBezTo>
                  <a:cubicBezTo>
                    <a:pt x="566493" y="2476745"/>
                    <a:pt x="561923" y="2512448"/>
                    <a:pt x="584200" y="2527300"/>
                  </a:cubicBezTo>
                  <a:cubicBezTo>
                    <a:pt x="596900" y="2535767"/>
                    <a:pt x="610574" y="2542929"/>
                    <a:pt x="622300" y="2552700"/>
                  </a:cubicBezTo>
                  <a:cubicBezTo>
                    <a:pt x="720086" y="2634188"/>
                    <a:pt x="603905" y="2553137"/>
                    <a:pt x="698500" y="2616200"/>
                  </a:cubicBezTo>
                  <a:lnTo>
                    <a:pt x="749300" y="2692400"/>
                  </a:lnTo>
                  <a:cubicBezTo>
                    <a:pt x="757767" y="2705100"/>
                    <a:pt x="769873" y="2716020"/>
                    <a:pt x="774700" y="2730500"/>
                  </a:cubicBezTo>
                  <a:cubicBezTo>
                    <a:pt x="787275" y="2768226"/>
                    <a:pt x="795311" y="2814611"/>
                    <a:pt x="825500" y="2844800"/>
                  </a:cubicBezTo>
                  <a:cubicBezTo>
                    <a:pt x="836293" y="2855593"/>
                    <a:pt x="850900" y="2861733"/>
                    <a:pt x="863600" y="2870200"/>
                  </a:cubicBezTo>
                  <a:cubicBezTo>
                    <a:pt x="859367" y="2895600"/>
                    <a:pt x="859043" y="2921971"/>
                    <a:pt x="850900" y="2946400"/>
                  </a:cubicBezTo>
                  <a:cubicBezTo>
                    <a:pt x="846073" y="2960880"/>
                    <a:pt x="825500" y="2969236"/>
                    <a:pt x="825500" y="2984500"/>
                  </a:cubicBezTo>
                  <a:cubicBezTo>
                    <a:pt x="825500" y="2999764"/>
                    <a:pt x="841129" y="3010874"/>
                    <a:pt x="850900" y="3022600"/>
                  </a:cubicBezTo>
                  <a:cubicBezTo>
                    <a:pt x="881458" y="3059270"/>
                    <a:pt x="889638" y="3061125"/>
                    <a:pt x="927100" y="3086100"/>
                  </a:cubicBezTo>
                  <a:cubicBezTo>
                    <a:pt x="986367" y="3175000"/>
                    <a:pt x="952500" y="3145367"/>
                    <a:pt x="1016000" y="3187700"/>
                  </a:cubicBezTo>
                  <a:cubicBezTo>
                    <a:pt x="1061325" y="3255688"/>
                    <a:pt x="1030607" y="3215007"/>
                    <a:pt x="1117600" y="3302000"/>
                  </a:cubicBezTo>
                  <a:lnTo>
                    <a:pt x="1155700" y="3340100"/>
                  </a:lnTo>
                  <a:cubicBezTo>
                    <a:pt x="1141548" y="3396708"/>
                    <a:pt x="1155342" y="3378558"/>
                    <a:pt x="1130300" y="3403600"/>
                  </a:cubicBezTo>
                </a:path>
              </a:pathLst>
            </a:custGeom>
            <a:ln w="317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CasellaDiTesto 29"/>
            <p:cNvSpPr txBox="1"/>
            <p:nvPr/>
          </p:nvSpPr>
          <p:spPr>
            <a:xfrm>
              <a:off x="5214942" y="4774180"/>
              <a:ext cx="2000264" cy="369332"/>
            </a:xfrm>
            <a:prstGeom prst="rect">
              <a:avLst/>
            </a:prstGeom>
            <a:noFill/>
          </p:spPr>
          <p:txBody>
            <a:bodyPr wrap="square" rtlCol="0">
              <a:spAutoFit/>
            </a:bodyPr>
            <a:lstStyle/>
            <a:p>
              <a:r>
                <a:rPr lang="en-US" dirty="0" err="1" smtClean="0"/>
                <a:t>Perfiles</a:t>
              </a:r>
              <a:endParaRPr lang="en-US" dirty="0"/>
            </a:p>
          </p:txBody>
        </p:sp>
      </p:grpSp>
      <p:sp>
        <p:nvSpPr>
          <p:cNvPr id="3" name="TextBox 2"/>
          <p:cNvSpPr txBox="1"/>
          <p:nvPr/>
        </p:nvSpPr>
        <p:spPr>
          <a:xfrm>
            <a:off x="462810" y="6024825"/>
            <a:ext cx="2766349" cy="369332"/>
          </a:xfrm>
          <a:prstGeom prst="rect">
            <a:avLst/>
          </a:prstGeom>
          <a:noFill/>
        </p:spPr>
        <p:txBody>
          <a:bodyPr wrap="square" rtlCol="0">
            <a:spAutoFit/>
          </a:bodyPr>
          <a:lstStyle/>
          <a:p>
            <a:r>
              <a:rPr lang="en-GB" b="1" i="1" dirty="0" err="1" smtClean="0"/>
              <a:t>Seminario</a:t>
            </a:r>
            <a:r>
              <a:rPr lang="en-GB" b="1" i="1" dirty="0" smtClean="0"/>
              <a:t>  Natalia Prats</a:t>
            </a:r>
            <a:endParaRPr lang="en-GB" b="1" i="1" dirty="0"/>
          </a:p>
        </p:txBody>
      </p:sp>
      <p:grpSp>
        <p:nvGrpSpPr>
          <p:cNvPr id="10" name="Gruppo 17"/>
          <p:cNvGrpSpPr/>
          <p:nvPr/>
        </p:nvGrpSpPr>
        <p:grpSpPr>
          <a:xfrm>
            <a:off x="8143777" y="2083035"/>
            <a:ext cx="811150" cy="3366348"/>
            <a:chOff x="3475098" y="1714488"/>
            <a:chExt cx="811150" cy="3366348"/>
          </a:xfrm>
        </p:grpSpPr>
        <p:sp>
          <p:nvSpPr>
            <p:cNvPr id="11" name="CasellaDiTesto 18"/>
            <p:cNvSpPr txBox="1"/>
            <p:nvPr/>
          </p:nvSpPr>
          <p:spPr>
            <a:xfrm rot="16200000">
              <a:off x="2827841" y="2529954"/>
              <a:ext cx="2000264" cy="369332"/>
            </a:xfrm>
            <a:prstGeom prst="rect">
              <a:avLst/>
            </a:prstGeom>
            <a:noFill/>
          </p:spPr>
          <p:txBody>
            <a:bodyPr wrap="square" rtlCol="0">
              <a:spAutoFit/>
            </a:bodyPr>
            <a:lstStyle/>
            <a:p>
              <a:r>
                <a:rPr lang="en-US" dirty="0" err="1" smtClean="0"/>
                <a:t>Columna</a:t>
              </a:r>
              <a:endParaRPr lang="en-US" dirty="0"/>
            </a:p>
          </p:txBody>
        </p:sp>
        <p:grpSp>
          <p:nvGrpSpPr>
            <p:cNvPr id="13" name="Gruppo 20"/>
            <p:cNvGrpSpPr/>
            <p:nvPr/>
          </p:nvGrpSpPr>
          <p:grpSpPr>
            <a:xfrm>
              <a:off x="3475098" y="2273292"/>
              <a:ext cx="811150" cy="2807544"/>
              <a:chOff x="3475098" y="2273292"/>
              <a:chExt cx="811150" cy="2807544"/>
            </a:xfrm>
          </p:grpSpPr>
          <p:sp>
            <p:nvSpPr>
              <p:cNvPr id="14" name="Rettangolo 10"/>
              <p:cNvSpPr/>
              <p:nvPr/>
            </p:nvSpPr>
            <p:spPr>
              <a:xfrm rot="16200000">
                <a:off x="3609496" y="4716510"/>
                <a:ext cx="588458" cy="140193"/>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Connettore 1 21"/>
              <p:cNvCxnSpPr/>
              <p:nvPr/>
            </p:nvCxnSpPr>
            <p:spPr>
              <a:xfrm rot="5400000" flipH="1" flipV="1">
                <a:off x="2985444" y="3191574"/>
                <a:ext cx="2219086" cy="38252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Connettore 1 22"/>
              <p:cNvCxnSpPr/>
              <p:nvPr/>
            </p:nvCxnSpPr>
            <p:spPr>
              <a:xfrm rot="16200000" flipH="1">
                <a:off x="2556816" y="3191574"/>
                <a:ext cx="2219086" cy="382522"/>
              </a:xfrm>
              <a:prstGeom prst="line">
                <a:avLst/>
              </a:prstGeom>
            </p:spPr>
            <p:style>
              <a:lnRef idx="1">
                <a:schemeClr val="accent1"/>
              </a:lnRef>
              <a:fillRef idx="0">
                <a:schemeClr val="accent1"/>
              </a:fillRef>
              <a:effectRef idx="0">
                <a:schemeClr val="accent1"/>
              </a:effectRef>
              <a:fontRef idx="minor">
                <a:schemeClr val="tx1"/>
              </a:fontRef>
            </p:style>
          </p:cxnSp>
        </p:grpSp>
      </p:grpSp>
      <p:grpSp>
        <p:nvGrpSpPr>
          <p:cNvPr id="17" name="Gruppo 23"/>
          <p:cNvGrpSpPr/>
          <p:nvPr/>
        </p:nvGrpSpPr>
        <p:grpSpPr>
          <a:xfrm>
            <a:off x="7669043" y="5356483"/>
            <a:ext cx="1143008" cy="1071570"/>
            <a:chOff x="3000364" y="4987936"/>
            <a:chExt cx="1143008" cy="1071570"/>
          </a:xfrm>
        </p:grpSpPr>
        <p:sp>
          <p:nvSpPr>
            <p:cNvPr id="18" name="Rettangolo 24"/>
            <p:cNvSpPr/>
            <p:nvPr/>
          </p:nvSpPr>
          <p:spPr>
            <a:xfrm>
              <a:off x="3000364" y="4987936"/>
              <a:ext cx="1143008" cy="1071570"/>
            </a:xfrm>
            <a:prstGeom prst="rect">
              <a:avLst/>
            </a:prstGeom>
            <a:scene3d>
              <a:camera prst="orthographicFront"/>
              <a:lightRig rig="threePt" dir="t"/>
            </a:scene3d>
            <a:sp3d>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asellaDiTesto 7"/>
            <p:cNvSpPr txBox="1"/>
            <p:nvPr/>
          </p:nvSpPr>
          <p:spPr>
            <a:xfrm>
              <a:off x="3000364" y="5379279"/>
              <a:ext cx="1044264" cy="276999"/>
            </a:xfrm>
            <a:prstGeom prst="rect">
              <a:avLst/>
            </a:prstGeom>
            <a:noFill/>
          </p:spPr>
          <p:txBody>
            <a:bodyPr wrap="square" rtlCol="0">
              <a:spAutoFit/>
            </a:bodyPr>
            <a:lstStyle/>
            <a:p>
              <a:pPr algn="ctr"/>
              <a:r>
                <a:rPr lang="en-US" sz="1200" b="1" dirty="0" smtClean="0">
                  <a:solidFill>
                    <a:schemeClr val="bg1"/>
                  </a:solidFill>
                </a:rPr>
                <a:t>Observatory</a:t>
              </a:r>
              <a:endParaRPr lang="en-US" sz="1200" b="1" dirty="0">
                <a:solidFill>
                  <a:schemeClr val="bg1"/>
                </a:solidFill>
              </a:endParaRPr>
            </a:p>
          </p:txBody>
        </p:sp>
      </p:grpSp>
    </p:spTree>
    <p:extLst>
      <p:ext uri="{BB962C8B-B14F-4D97-AF65-F5344CB8AC3E}">
        <p14:creationId xmlns:p14="http://schemas.microsoft.com/office/powerpoint/2010/main" val="19413008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3" name="Imagen 1">
            <a:hlinkClick r:id="rId3" action="ppaction://hlinkfile"/>
          </p:cNvPr>
          <p:cNvPicPr/>
          <p:nvPr/>
        </p:nvPicPr>
        <p:blipFill>
          <a:blip r:embed="rId4"/>
          <a:stretch/>
        </p:blipFill>
        <p:spPr>
          <a:xfrm>
            <a:off x="0" y="1116720"/>
            <a:ext cx="9143640" cy="4466160"/>
          </a:xfrm>
          <a:prstGeom prst="rect">
            <a:avLst/>
          </a:prstGeom>
          <a:ln>
            <a:noFill/>
          </a:ln>
        </p:spPr>
      </p:pic>
      <p:sp>
        <p:nvSpPr>
          <p:cNvPr id="1305" name="CustomShape 3"/>
          <p:cNvSpPr/>
          <p:nvPr/>
        </p:nvSpPr>
        <p:spPr>
          <a:xfrm>
            <a:off x="341640" y="5527080"/>
            <a:ext cx="5036040" cy="1187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1" strike="noStrike" spc="-1">
                <a:solidFill>
                  <a:srgbClr val="70AD47"/>
                </a:solidFill>
                <a:uFill>
                  <a:solidFill>
                    <a:srgbClr val="FFFFFF"/>
                  </a:solidFill>
                </a:uFill>
                <a:latin typeface="Calibri"/>
                <a:ea typeface="DejaVu Sans"/>
              </a:rPr>
              <a:t>Organic Carbon + Elemental carbon</a:t>
            </a:r>
            <a:endParaRPr lang="en-US" sz="1800" b="0" strike="noStrike" spc="-1">
              <a:solidFill>
                <a:srgbClr val="000000"/>
              </a:solidFill>
              <a:uFill>
                <a:solidFill>
                  <a:srgbClr val="FFFFFF"/>
                </a:solidFill>
              </a:uFill>
              <a:latin typeface="Arial"/>
            </a:endParaRPr>
          </a:p>
          <a:p>
            <a:pPr>
              <a:lnSpc>
                <a:spcPct val="100000"/>
              </a:lnSpc>
            </a:pPr>
            <a:r>
              <a:rPr lang="en-US" sz="1800" b="1" strike="noStrike" spc="-1">
                <a:solidFill>
                  <a:srgbClr val="F18E3D"/>
                </a:solidFill>
                <a:uFill>
                  <a:solidFill>
                    <a:srgbClr val="FFFFFF"/>
                  </a:solidFill>
                </a:uFill>
                <a:latin typeface="Calibri"/>
                <a:ea typeface="DejaVu Sans"/>
              </a:rPr>
              <a:t>Dust</a:t>
            </a:r>
            <a:endParaRPr lang="en-US" sz="1800" b="0" strike="noStrike" spc="-1">
              <a:solidFill>
                <a:srgbClr val="000000"/>
              </a:solidFill>
              <a:uFill>
                <a:solidFill>
                  <a:srgbClr val="FFFFFF"/>
                </a:solidFill>
              </a:uFill>
              <a:latin typeface="Arial"/>
            </a:endParaRPr>
          </a:p>
          <a:p>
            <a:pPr>
              <a:lnSpc>
                <a:spcPct val="100000"/>
              </a:lnSpc>
            </a:pPr>
            <a:r>
              <a:rPr lang="en-US" sz="1800" b="1" strike="noStrike" spc="-1">
                <a:solidFill>
                  <a:srgbClr val="BFBFBF"/>
                </a:solidFill>
                <a:uFill>
                  <a:solidFill>
                    <a:srgbClr val="FFFFFF"/>
                  </a:solidFill>
                </a:uFill>
                <a:latin typeface="Calibri"/>
                <a:ea typeface="DejaVu Sans"/>
              </a:rPr>
              <a:t>Sulfate</a:t>
            </a:r>
            <a:endParaRPr lang="en-US" sz="1800" b="0" strike="noStrike" spc="-1">
              <a:solidFill>
                <a:srgbClr val="000000"/>
              </a:solidFill>
              <a:uFill>
                <a:solidFill>
                  <a:srgbClr val="FFFFFF"/>
                </a:solidFill>
              </a:uFill>
              <a:latin typeface="Arial"/>
            </a:endParaRPr>
          </a:p>
          <a:p>
            <a:pPr>
              <a:lnSpc>
                <a:spcPct val="100000"/>
              </a:lnSpc>
            </a:pPr>
            <a:r>
              <a:rPr lang="en-US" sz="1800" b="1" strike="noStrike" spc="-1">
                <a:solidFill>
                  <a:srgbClr val="0070C0"/>
                </a:solidFill>
                <a:uFill>
                  <a:solidFill>
                    <a:srgbClr val="FFFFFF"/>
                  </a:solidFill>
                </a:uFill>
                <a:latin typeface="Calibri"/>
                <a:ea typeface="DejaVu Sans"/>
              </a:rPr>
              <a:t>Sea salt</a:t>
            </a:r>
            <a:endParaRPr lang="en-US" sz="1800" b="0" strike="noStrike" spc="-1">
              <a:solidFill>
                <a:srgbClr val="000000"/>
              </a:solidFill>
              <a:uFill>
                <a:solidFill>
                  <a:srgbClr val="FFFFFF"/>
                </a:solidFill>
              </a:uFill>
              <a:latin typeface="Arial"/>
            </a:endParaRPr>
          </a:p>
        </p:txBody>
      </p:sp>
      <p:sp>
        <p:nvSpPr>
          <p:cNvPr id="7" name="Rectangle 24"/>
          <p:cNvSpPr>
            <a:spLocks noChangeArrowheads="1"/>
          </p:cNvSpPr>
          <p:nvPr/>
        </p:nvSpPr>
        <p:spPr bwMode="auto">
          <a:xfrm>
            <a:off x="149225" y="217488"/>
            <a:ext cx="8762300" cy="577081"/>
          </a:xfrm>
          <a:prstGeom prst="rect">
            <a:avLst/>
          </a:prstGeom>
          <a:extLst/>
        </p:spPr>
        <p:txBody>
          <a:bodyPr/>
          <a:lstStyle/>
          <a:p>
            <a:pPr algn="ctr" defTabSz="914400">
              <a:lnSpc>
                <a:spcPct val="90000"/>
              </a:lnSpc>
              <a:spcBef>
                <a:spcPct val="0"/>
              </a:spcBef>
            </a:pPr>
            <a:r>
              <a:rPr lang="en-US" sz="3500" b="1" dirty="0" err="1" smtClean="0">
                <a:solidFill>
                  <a:schemeClr val="accent1"/>
                </a:solidFill>
                <a:ea typeface="+mj-ea"/>
                <a:cs typeface="+mj-cs"/>
              </a:rPr>
              <a:t>Aerosoles</a:t>
            </a:r>
            <a:r>
              <a:rPr lang="en-US" sz="3500" b="1" dirty="0" smtClean="0">
                <a:solidFill>
                  <a:schemeClr val="accent1"/>
                </a:solidFill>
                <a:ea typeface="+mj-ea"/>
                <a:cs typeface="+mj-cs"/>
              </a:rPr>
              <a:t> a </a:t>
            </a:r>
            <a:r>
              <a:rPr lang="en-US" sz="3500" b="1" dirty="0" err="1" smtClean="0">
                <a:solidFill>
                  <a:schemeClr val="accent1"/>
                </a:solidFill>
                <a:ea typeface="+mj-ea"/>
                <a:cs typeface="+mj-cs"/>
              </a:rPr>
              <a:t>escala</a:t>
            </a:r>
            <a:r>
              <a:rPr lang="en-US" sz="3500" b="1" dirty="0" smtClean="0">
                <a:solidFill>
                  <a:schemeClr val="accent1"/>
                </a:solidFill>
                <a:ea typeface="+mj-ea"/>
                <a:cs typeface="+mj-cs"/>
              </a:rPr>
              <a:t> </a:t>
            </a:r>
            <a:r>
              <a:rPr lang="en-US" sz="3500" b="1" dirty="0" smtClean="0">
                <a:solidFill>
                  <a:schemeClr val="accent1"/>
                </a:solidFill>
                <a:ea typeface="+mj-ea"/>
                <a:cs typeface="+mj-cs"/>
              </a:rPr>
              <a:t>global - </a:t>
            </a:r>
            <a:r>
              <a:rPr lang="en-US" sz="3500" b="1" dirty="0" err="1" smtClean="0">
                <a:solidFill>
                  <a:schemeClr val="accent1"/>
                </a:solidFill>
                <a:ea typeface="+mj-ea"/>
                <a:cs typeface="+mj-cs"/>
              </a:rPr>
              <a:t>Modelización</a:t>
            </a:r>
            <a:endParaRPr lang="en-US" sz="3500" b="1" dirty="0">
              <a:solidFill>
                <a:schemeClr val="accent1"/>
              </a:solidFill>
              <a:ea typeface="+mj-ea"/>
              <a:cs typeface="+mj-cs"/>
            </a:endParaRPr>
          </a:p>
        </p:txBody>
      </p:sp>
      <p:sp>
        <p:nvSpPr>
          <p:cNvPr id="8" name="CuadroTexto 4"/>
          <p:cNvSpPr txBox="1">
            <a:spLocks noChangeArrowheads="1"/>
          </p:cNvSpPr>
          <p:nvPr/>
        </p:nvSpPr>
        <p:spPr bwMode="auto">
          <a:xfrm>
            <a:off x="3991677" y="6224614"/>
            <a:ext cx="475252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eaLnBrk="0" hangingPunct="0">
              <a:defRPr sz="1200" i="1">
                <a:solidFill>
                  <a:schemeClr val="tx1"/>
                </a:solidFill>
                <a:latin typeface="Arial Narrow" pitchFamily="34" charset="0"/>
              </a:defRPr>
            </a:lvl1pPr>
            <a:lvl2pPr marL="742950" indent="-285750" defTabSz="457200" eaLnBrk="0" hangingPunct="0">
              <a:defRPr sz="1200" i="1">
                <a:solidFill>
                  <a:schemeClr val="tx1"/>
                </a:solidFill>
                <a:latin typeface="Arial Narrow" pitchFamily="34" charset="0"/>
              </a:defRPr>
            </a:lvl2pPr>
            <a:lvl3pPr marL="1143000" indent="-228600" defTabSz="457200" eaLnBrk="0" hangingPunct="0">
              <a:defRPr sz="1200" i="1">
                <a:solidFill>
                  <a:schemeClr val="tx1"/>
                </a:solidFill>
                <a:latin typeface="Arial Narrow" pitchFamily="34" charset="0"/>
              </a:defRPr>
            </a:lvl3pPr>
            <a:lvl4pPr marL="1600200" indent="-228600" defTabSz="457200" eaLnBrk="0" hangingPunct="0">
              <a:defRPr sz="1200" i="1">
                <a:solidFill>
                  <a:schemeClr val="tx1"/>
                </a:solidFill>
                <a:latin typeface="Arial Narrow" pitchFamily="34" charset="0"/>
              </a:defRPr>
            </a:lvl4pPr>
            <a:lvl5pPr marL="2057400" indent="-228600" defTabSz="457200" eaLnBrk="0" hangingPunct="0">
              <a:defRPr sz="1200" i="1">
                <a:solidFill>
                  <a:schemeClr val="tx1"/>
                </a:solidFill>
                <a:latin typeface="Arial Narrow" pitchFamily="34" charset="0"/>
              </a:defRPr>
            </a:lvl5pPr>
            <a:lvl6pPr marL="2514600" indent="-228600" algn="r" defTabSz="457200" eaLnBrk="0" fontAlgn="base" hangingPunct="0">
              <a:spcBef>
                <a:spcPct val="50000"/>
              </a:spcBef>
              <a:spcAft>
                <a:spcPct val="0"/>
              </a:spcAft>
              <a:defRPr sz="1200" i="1">
                <a:solidFill>
                  <a:schemeClr val="tx1"/>
                </a:solidFill>
                <a:latin typeface="Arial Narrow" pitchFamily="34" charset="0"/>
              </a:defRPr>
            </a:lvl6pPr>
            <a:lvl7pPr marL="2971800" indent="-228600" algn="r" defTabSz="457200" eaLnBrk="0" fontAlgn="base" hangingPunct="0">
              <a:spcBef>
                <a:spcPct val="50000"/>
              </a:spcBef>
              <a:spcAft>
                <a:spcPct val="0"/>
              </a:spcAft>
              <a:defRPr sz="1200" i="1">
                <a:solidFill>
                  <a:schemeClr val="tx1"/>
                </a:solidFill>
                <a:latin typeface="Arial Narrow" pitchFamily="34" charset="0"/>
              </a:defRPr>
            </a:lvl7pPr>
            <a:lvl8pPr marL="3429000" indent="-228600" algn="r" defTabSz="457200" eaLnBrk="0" fontAlgn="base" hangingPunct="0">
              <a:spcBef>
                <a:spcPct val="50000"/>
              </a:spcBef>
              <a:spcAft>
                <a:spcPct val="0"/>
              </a:spcAft>
              <a:defRPr sz="1200" i="1">
                <a:solidFill>
                  <a:schemeClr val="tx1"/>
                </a:solidFill>
                <a:latin typeface="Arial Narrow" pitchFamily="34" charset="0"/>
              </a:defRPr>
            </a:lvl8pPr>
            <a:lvl9pPr marL="3886200" indent="-228600" algn="r" defTabSz="457200" eaLnBrk="0" fontAlgn="base" hangingPunct="0">
              <a:spcBef>
                <a:spcPct val="50000"/>
              </a:spcBef>
              <a:spcAft>
                <a:spcPct val="0"/>
              </a:spcAft>
              <a:defRPr sz="1200" i="1">
                <a:solidFill>
                  <a:schemeClr val="tx1"/>
                </a:solidFill>
                <a:latin typeface="Arial Narrow" pitchFamily="34" charset="0"/>
              </a:defRPr>
            </a:lvl9pPr>
          </a:lstStyle>
          <a:p>
            <a:pPr algn="r" eaLnBrk="1" hangingPunct="1">
              <a:spcBef>
                <a:spcPct val="0"/>
              </a:spcBef>
            </a:pPr>
            <a:r>
              <a:rPr lang="es-ES_tradnl" i="0" dirty="0">
                <a:latin typeface="Calibri" pitchFamily="34" charset="0"/>
                <a:ea typeface="ＭＳ Ｐゴシック" pitchFamily="-106" charset="-128"/>
              </a:rPr>
              <a:t>NASA | GEOS-5 </a:t>
            </a:r>
            <a:r>
              <a:rPr lang="es-ES_tradnl" i="0" dirty="0" err="1">
                <a:latin typeface="Calibri" pitchFamily="34" charset="0"/>
                <a:ea typeface="ＭＳ Ｐゴシック" pitchFamily="-106" charset="-128"/>
              </a:rPr>
              <a:t>Aerosols</a:t>
            </a:r>
            <a:r>
              <a:rPr lang="es-ES_tradnl" i="0" dirty="0">
                <a:latin typeface="Calibri" pitchFamily="34" charset="0"/>
                <a:ea typeface="ＭＳ Ｐゴシック" pitchFamily="-106" charset="-128"/>
              </a:rPr>
              <a:t> </a:t>
            </a:r>
          </a:p>
        </p:txBody>
      </p:sp>
    </p:spTree>
    <p:extLst>
      <p:ext uri="{BB962C8B-B14F-4D97-AF65-F5344CB8AC3E}">
        <p14:creationId xmlns:p14="http://schemas.microsoft.com/office/powerpoint/2010/main" val="269179492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1"/>
          <p:cNvSpPr txBox="1">
            <a:spLocks noChangeArrowheads="1"/>
          </p:cNvSpPr>
          <p:nvPr/>
        </p:nvSpPr>
        <p:spPr bwMode="auto">
          <a:xfrm>
            <a:off x="266218" y="273961"/>
            <a:ext cx="8727311" cy="114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35268" rIns="0" bIns="0" anchor="ctr"/>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3200">
                <a:solidFill>
                  <a:srgbClr val="000000"/>
                </a:solidFill>
                <a:latin typeface="Arial" panose="020B0604020202020204" pitchFamily="34" charset="0"/>
                <a:cs typeface="Arial Unicode MS" panose="020B0604020202020204" pitchFamily="32"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800">
                <a:solidFill>
                  <a:srgbClr val="000000"/>
                </a:solidFill>
                <a:latin typeface="Arial" panose="020B0604020202020204" pitchFamily="34" charset="0"/>
                <a:cs typeface="Arial Unicode MS" panose="020B0604020202020204" pitchFamily="32"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cs typeface="Arial Unicode MS" panose="020B0604020202020204" pitchFamily="32" charset="0"/>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anose="020B0604020202020204" pitchFamily="32"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anose="020B0604020202020204"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anose="020B0604020202020204"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anose="020B0604020202020204"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anose="020B0604020202020204"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anose="020B0604020202020204" pitchFamily="32" charset="0"/>
              </a:defRPr>
            </a:lvl9pPr>
          </a:lstStyle>
          <a:p>
            <a:pPr algn="ctr" eaLnBrk="1">
              <a:spcAft>
                <a:spcPct val="0"/>
              </a:spcAft>
              <a:buClrTx/>
              <a:buFontTx/>
              <a:buNone/>
            </a:pPr>
            <a:r>
              <a:rPr lang="en-US" altLang="es-ES" sz="2903" b="1" dirty="0" smtClean="0">
                <a:solidFill>
                  <a:schemeClr val="accent1"/>
                </a:solidFill>
                <a:latin typeface="+mn-lt"/>
              </a:rPr>
              <a:t>Un </a:t>
            </a:r>
            <a:r>
              <a:rPr lang="en-US" altLang="es-ES" sz="2903" b="1" dirty="0" err="1" smtClean="0">
                <a:solidFill>
                  <a:schemeClr val="accent1"/>
                </a:solidFill>
                <a:latin typeface="+mn-lt"/>
              </a:rPr>
              <a:t>trozo</a:t>
            </a:r>
            <a:r>
              <a:rPr lang="en-US" altLang="es-ES" sz="2903" b="1" dirty="0" smtClean="0">
                <a:solidFill>
                  <a:schemeClr val="accent1"/>
                </a:solidFill>
                <a:latin typeface="+mn-lt"/>
              </a:rPr>
              <a:t> de </a:t>
            </a:r>
            <a:r>
              <a:rPr lang="en-US" altLang="es-ES" sz="2903" b="1" dirty="0" err="1" smtClean="0">
                <a:solidFill>
                  <a:schemeClr val="accent1"/>
                </a:solidFill>
                <a:latin typeface="+mn-lt"/>
              </a:rPr>
              <a:t>historia</a:t>
            </a:r>
            <a:r>
              <a:rPr lang="en-US" altLang="es-ES" sz="2903" b="1" dirty="0" smtClean="0">
                <a:solidFill>
                  <a:schemeClr val="accent1"/>
                </a:solidFill>
                <a:latin typeface="+mn-lt"/>
              </a:rPr>
              <a:t> </a:t>
            </a:r>
            <a:r>
              <a:rPr lang="en-US" altLang="es-ES" sz="2903" b="1" dirty="0" err="1" smtClean="0">
                <a:solidFill>
                  <a:schemeClr val="accent1"/>
                </a:solidFill>
                <a:latin typeface="+mn-lt"/>
              </a:rPr>
              <a:t>sobre</a:t>
            </a:r>
            <a:r>
              <a:rPr lang="en-US" altLang="es-ES" sz="2903" b="1" dirty="0" smtClean="0">
                <a:solidFill>
                  <a:schemeClr val="accent1"/>
                </a:solidFill>
                <a:latin typeface="+mn-lt"/>
              </a:rPr>
              <a:t> </a:t>
            </a:r>
          </a:p>
          <a:p>
            <a:pPr algn="ctr" eaLnBrk="1">
              <a:spcAft>
                <a:spcPct val="0"/>
              </a:spcAft>
              <a:buClrTx/>
              <a:buFontTx/>
              <a:buNone/>
            </a:pPr>
            <a:r>
              <a:rPr lang="en-US" altLang="es-ES" sz="2903" b="1" dirty="0" err="1" smtClean="0">
                <a:solidFill>
                  <a:schemeClr val="accent1"/>
                </a:solidFill>
                <a:latin typeface="+mn-lt"/>
              </a:rPr>
              <a:t>tormentas</a:t>
            </a:r>
            <a:r>
              <a:rPr lang="en-US" altLang="es-ES" sz="2903" b="1" dirty="0" smtClean="0">
                <a:solidFill>
                  <a:schemeClr val="accent1"/>
                </a:solidFill>
                <a:latin typeface="+mn-lt"/>
              </a:rPr>
              <a:t> de </a:t>
            </a:r>
            <a:r>
              <a:rPr lang="en-US" altLang="es-ES" sz="2903" b="1" dirty="0" err="1" smtClean="0">
                <a:solidFill>
                  <a:schemeClr val="accent1"/>
                </a:solidFill>
                <a:latin typeface="+mn-lt"/>
              </a:rPr>
              <a:t>polvo</a:t>
            </a:r>
            <a:r>
              <a:rPr lang="en-US" altLang="es-ES" sz="2903" b="1" dirty="0" smtClean="0">
                <a:solidFill>
                  <a:schemeClr val="accent1"/>
                </a:solidFill>
                <a:latin typeface="+mn-lt"/>
              </a:rPr>
              <a:t> y arena (SDS, Sand and Dust Storms)</a:t>
            </a:r>
            <a:endParaRPr lang="en-US" altLang="es-ES" sz="2903" b="1" dirty="0">
              <a:solidFill>
                <a:schemeClr val="accent1"/>
              </a:solidFill>
              <a:latin typeface="+mn-lt"/>
            </a:endParaRPr>
          </a:p>
        </p:txBody>
      </p:sp>
      <p:sp>
        <p:nvSpPr>
          <p:cNvPr id="19459" name="Rectangle 2"/>
          <p:cNvSpPr>
            <a:spLocks noChangeArrowheads="1"/>
          </p:cNvSpPr>
          <p:nvPr/>
        </p:nvSpPr>
        <p:spPr bwMode="auto">
          <a:xfrm>
            <a:off x="457920" y="6031080"/>
            <a:ext cx="1958400" cy="587520"/>
          </a:xfrm>
          <a:prstGeom prst="rect">
            <a:avLst/>
          </a:prstGeom>
          <a:solidFill>
            <a:srgbClr val="FFFFFF"/>
          </a:solidFill>
          <a:ln w="9360" cap="sq">
            <a:solidFill>
              <a:srgbClr val="FFFFF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S" altLang="es-ES" sz="1633"/>
          </a:p>
        </p:txBody>
      </p:sp>
      <p:sp>
        <p:nvSpPr>
          <p:cNvPr id="9219" name="Text Box 3"/>
          <p:cNvSpPr txBox="1">
            <a:spLocks noChangeArrowheads="1"/>
          </p:cNvSpPr>
          <p:nvPr/>
        </p:nvSpPr>
        <p:spPr bwMode="auto">
          <a:xfrm>
            <a:off x="737281" y="1418761"/>
            <a:ext cx="7669440" cy="46814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5471" rIns="0" bIns="0"/>
          <a:lstStyle>
            <a:lvl1pPr marL="249238" indent="-249238">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a:solidFill>
                  <a:srgbClr val="000000"/>
                </a:solidFill>
                <a:latin typeface="Arial" panose="020B0604020202020204" pitchFamily="34" charset="0"/>
                <a:cs typeface="Arial Unicode MS" panose="020B0604020202020204" pitchFamily="34" charset="-128"/>
              </a:defRPr>
            </a:lvl1pPr>
            <a:lvl2pPr marL="754063" indent="-250825">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a:solidFill>
                  <a:srgbClr val="000000"/>
                </a:solidFill>
                <a:latin typeface="Arial" panose="020B0604020202020204" pitchFamily="34" charset="0"/>
                <a:cs typeface="Arial Unicode MS" panose="020B0604020202020204" pitchFamily="34" charset="-128"/>
              </a:defRPr>
            </a:lvl2pPr>
            <a:lvl3pPr>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a:solidFill>
                  <a:srgbClr val="000000"/>
                </a:solidFill>
                <a:latin typeface="Arial" panose="020B0604020202020204" pitchFamily="34" charset="0"/>
                <a:cs typeface="Arial Unicode MS" panose="020B0604020202020204" pitchFamily="34" charset="-128"/>
              </a:defRPr>
            </a:lvl3pPr>
            <a:lvl4pPr>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a:solidFill>
                  <a:srgbClr val="000000"/>
                </a:solidFill>
                <a:latin typeface="Arial" panose="020B0604020202020204" pitchFamily="34" charset="0"/>
                <a:cs typeface="Arial Unicode MS" panose="020B0604020202020204" pitchFamily="34" charset="-128"/>
              </a:defRPr>
            </a:lvl4pPr>
            <a:lvl5pPr>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a:solidFill>
                  <a:srgbClr val="000000"/>
                </a:solidFill>
                <a:latin typeface="Arial" panose="020B0604020202020204" pitchFamily="34" charset="0"/>
                <a:cs typeface="Arial Unicode MS" panose="020B0604020202020204" pitchFamily="34"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a:solidFill>
                  <a:srgbClr val="000000"/>
                </a:solidFill>
                <a:latin typeface="Arial" panose="020B0604020202020204" pitchFamily="34" charset="0"/>
                <a:cs typeface="Arial Unicode MS" panose="020B0604020202020204" pitchFamily="34"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a:solidFill>
                  <a:srgbClr val="000000"/>
                </a:solidFill>
                <a:latin typeface="Arial" panose="020B0604020202020204" pitchFamily="34" charset="0"/>
                <a:cs typeface="Arial Unicode MS" panose="020B0604020202020204" pitchFamily="34"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a:solidFill>
                  <a:srgbClr val="000000"/>
                </a:solidFill>
                <a:latin typeface="Arial" panose="020B0604020202020204" pitchFamily="34" charset="0"/>
                <a:cs typeface="Arial Unicode MS" panose="020B0604020202020204" pitchFamily="34"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a:solidFill>
                  <a:srgbClr val="000000"/>
                </a:solidFill>
                <a:latin typeface="Arial" panose="020B0604020202020204" pitchFamily="34" charset="0"/>
                <a:cs typeface="Arial Unicode MS" panose="020B0604020202020204" pitchFamily="34" charset="-128"/>
              </a:defRPr>
            </a:lvl9pPr>
          </a:lstStyle>
          <a:p>
            <a:pPr marL="249238" lvl="1" indent="-249238">
              <a:lnSpc>
                <a:spcPct val="73000"/>
              </a:lnSpc>
              <a:spcAft>
                <a:spcPts val="1282"/>
              </a:spcAft>
              <a:buClr>
                <a:schemeClr val="tx1"/>
              </a:buClr>
              <a:buSzPct val="100000"/>
              <a:buFont typeface="Wingdings" panose="05000000000000000000" pitchFamily="2" charset="2"/>
              <a:buChar char=""/>
              <a:defRPr/>
            </a:pPr>
            <a:endParaRPr lang="en-GB" altLang="es-ES" sz="1996" dirty="0" smtClean="0">
              <a:latin typeface="+mn-lt"/>
              <a:cs typeface="Arial" panose="020B0604020202020204" pitchFamily="34" charset="0"/>
            </a:endParaRPr>
          </a:p>
          <a:p>
            <a:pPr marL="249238" lvl="1" indent="-249238">
              <a:lnSpc>
                <a:spcPct val="73000"/>
              </a:lnSpc>
              <a:spcAft>
                <a:spcPts val="1282"/>
              </a:spcAft>
              <a:buClr>
                <a:schemeClr val="tx1"/>
              </a:buClr>
              <a:buSzPct val="100000"/>
              <a:buFont typeface="Wingdings" panose="05000000000000000000" pitchFamily="2" charset="2"/>
              <a:buChar char=""/>
              <a:defRPr/>
            </a:pPr>
            <a:r>
              <a:rPr lang="es-ES" altLang="es-ES" sz="1996" dirty="0" smtClean="0">
                <a:latin typeface="+mn-lt"/>
                <a:cs typeface="Arial" panose="020B0604020202020204" pitchFamily="34" charset="0"/>
              </a:rPr>
              <a:t>Finales </a:t>
            </a:r>
            <a:r>
              <a:rPr lang="es-ES" altLang="es-ES" sz="1996" dirty="0">
                <a:latin typeface="+mn-lt"/>
                <a:cs typeface="Arial" panose="020B0604020202020204" pitchFamily="34" charset="0"/>
              </a:rPr>
              <a:t>de los 80:</a:t>
            </a:r>
          </a:p>
          <a:p>
            <a:pPr lvl="1">
              <a:lnSpc>
                <a:spcPct val="73000"/>
              </a:lnSpc>
              <a:spcAft>
                <a:spcPts val="1032"/>
              </a:spcAft>
              <a:buClr>
                <a:schemeClr val="tx1"/>
              </a:buClr>
              <a:buSzPct val="100000"/>
              <a:buFont typeface="Wingdings" panose="05000000000000000000" pitchFamily="2" charset="2"/>
              <a:buChar char=""/>
              <a:defRPr/>
            </a:pPr>
            <a:r>
              <a:rPr lang="es-ES" altLang="es-ES" sz="1814" dirty="0">
                <a:latin typeface="+mn-lt"/>
                <a:cs typeface="Arial" panose="020B0604020202020204" pitchFamily="34" charset="0"/>
              </a:rPr>
              <a:t>Primera demostración de que las simulaciones dinámicas SDS son posibles</a:t>
            </a:r>
          </a:p>
          <a:p>
            <a:pPr marL="249238" lvl="1" indent="-249238">
              <a:lnSpc>
                <a:spcPct val="73000"/>
              </a:lnSpc>
              <a:spcAft>
                <a:spcPts val="1282"/>
              </a:spcAft>
              <a:buClr>
                <a:schemeClr val="tx1"/>
              </a:buClr>
              <a:buSzPct val="100000"/>
              <a:buFont typeface="Wingdings" panose="05000000000000000000" pitchFamily="2" charset="2"/>
              <a:buChar char=""/>
              <a:defRPr/>
            </a:pPr>
            <a:r>
              <a:rPr lang="es-ES" altLang="es-ES" sz="1996" dirty="0" smtClean="0">
                <a:latin typeface="+mn-lt"/>
                <a:cs typeface="Arial" panose="020B0604020202020204" pitchFamily="34" charset="0"/>
              </a:rPr>
              <a:t>Años </a:t>
            </a:r>
            <a:r>
              <a:rPr lang="es-ES" altLang="es-ES" sz="1996" dirty="0">
                <a:latin typeface="+mn-lt"/>
                <a:cs typeface="Arial" panose="020B0604020202020204" pitchFamily="34" charset="0"/>
              </a:rPr>
              <a:t>90:</a:t>
            </a:r>
          </a:p>
          <a:p>
            <a:pPr lvl="1">
              <a:lnSpc>
                <a:spcPct val="73000"/>
              </a:lnSpc>
              <a:spcAft>
                <a:spcPts val="1032"/>
              </a:spcAft>
              <a:buClr>
                <a:schemeClr val="tx1"/>
              </a:buClr>
              <a:buSzPct val="100000"/>
              <a:buFont typeface="Wingdings" panose="05000000000000000000" pitchFamily="2" charset="2"/>
              <a:buChar char=""/>
              <a:defRPr/>
            </a:pPr>
            <a:r>
              <a:rPr lang="es-ES" altLang="es-ES" sz="1814" dirty="0">
                <a:latin typeface="+mn-lt"/>
                <a:cs typeface="Arial" panose="020B0604020202020204" pitchFamily="34" charset="0"/>
              </a:rPr>
              <a:t>Primeros productos satelitales capaces de detectar SDS</a:t>
            </a:r>
          </a:p>
          <a:p>
            <a:pPr lvl="1">
              <a:lnSpc>
                <a:spcPct val="73000"/>
              </a:lnSpc>
              <a:spcAft>
                <a:spcPts val="1032"/>
              </a:spcAft>
              <a:buClr>
                <a:schemeClr val="tx1"/>
              </a:buClr>
              <a:buSzPct val="100000"/>
              <a:buFont typeface="Wingdings" panose="05000000000000000000" pitchFamily="2" charset="2"/>
              <a:buChar char=""/>
              <a:defRPr/>
            </a:pPr>
            <a:r>
              <a:rPr lang="es-ES" altLang="es-ES" sz="1814" dirty="0">
                <a:latin typeface="+mn-lt"/>
                <a:cs typeface="Arial" panose="020B0604020202020204" pitchFamily="34" charset="0"/>
              </a:rPr>
              <a:t>Primera prueba de pronóstico de SDS diaria exitosa</a:t>
            </a:r>
          </a:p>
          <a:p>
            <a:pPr lvl="1">
              <a:lnSpc>
                <a:spcPct val="73000"/>
              </a:lnSpc>
              <a:spcAft>
                <a:spcPts val="1032"/>
              </a:spcAft>
              <a:buClr>
                <a:schemeClr val="tx1"/>
              </a:buClr>
              <a:buSzPct val="100000"/>
              <a:buFont typeface="Wingdings" panose="05000000000000000000" pitchFamily="2" charset="2"/>
              <a:buChar char=""/>
              <a:defRPr/>
            </a:pPr>
            <a:r>
              <a:rPr lang="es-ES" altLang="es-ES" sz="1814" dirty="0">
                <a:latin typeface="+mn-lt"/>
                <a:cs typeface="Arial" panose="020B0604020202020204" pitchFamily="34" charset="0"/>
              </a:rPr>
              <a:t>Primeras previsiones SDS diarias a largo plazo</a:t>
            </a:r>
          </a:p>
          <a:p>
            <a:pPr marL="249238" lvl="1" indent="-249238">
              <a:lnSpc>
                <a:spcPct val="73000"/>
              </a:lnSpc>
              <a:spcAft>
                <a:spcPts val="1282"/>
              </a:spcAft>
              <a:buClr>
                <a:schemeClr val="tx1"/>
              </a:buClr>
              <a:buSzPct val="100000"/>
              <a:buFont typeface="Wingdings" panose="05000000000000000000" pitchFamily="2" charset="2"/>
              <a:buChar char=""/>
              <a:defRPr/>
            </a:pPr>
            <a:r>
              <a:rPr lang="es-ES" altLang="es-ES" sz="1996" dirty="0" smtClean="0">
                <a:latin typeface="+mn-lt"/>
                <a:cs typeface="Arial" panose="020B0604020202020204" pitchFamily="34" charset="0"/>
              </a:rPr>
              <a:t>A partir del 2000</a:t>
            </a:r>
            <a:r>
              <a:rPr lang="es-ES" altLang="es-ES" sz="1996" dirty="0">
                <a:latin typeface="+mn-lt"/>
                <a:cs typeface="Arial" panose="020B0604020202020204" pitchFamily="34" charset="0"/>
              </a:rPr>
              <a:t>:</a:t>
            </a:r>
          </a:p>
          <a:p>
            <a:pPr lvl="1">
              <a:lnSpc>
                <a:spcPct val="73000"/>
              </a:lnSpc>
              <a:spcAft>
                <a:spcPts val="1032"/>
              </a:spcAft>
              <a:buClr>
                <a:schemeClr val="tx1"/>
              </a:buClr>
              <a:buSzPct val="100000"/>
              <a:buFont typeface="Wingdings" panose="05000000000000000000" pitchFamily="2" charset="2"/>
              <a:buChar char=""/>
              <a:defRPr/>
            </a:pPr>
            <a:r>
              <a:rPr lang="es-ES" altLang="es-ES" sz="1814" dirty="0" smtClean="0">
                <a:latin typeface="+mn-lt"/>
                <a:cs typeface="Arial" panose="020B0604020202020204" pitchFamily="34" charset="0"/>
              </a:rPr>
              <a:t>Rápida evolución en </a:t>
            </a:r>
            <a:r>
              <a:rPr lang="es-ES" altLang="es-ES" sz="1814" dirty="0">
                <a:latin typeface="+mn-lt"/>
                <a:cs typeface="Arial" panose="020B0604020202020204" pitchFamily="34" charset="0"/>
              </a:rPr>
              <a:t>observaciones de polvo y modelos de pronóstico</a:t>
            </a:r>
          </a:p>
          <a:p>
            <a:pPr marL="249238" lvl="1" indent="-249238">
              <a:lnSpc>
                <a:spcPct val="73000"/>
              </a:lnSpc>
              <a:spcAft>
                <a:spcPts val="1282"/>
              </a:spcAft>
              <a:buClr>
                <a:schemeClr val="tx1"/>
              </a:buClr>
              <a:buSzPct val="100000"/>
              <a:buFont typeface="Wingdings" panose="05000000000000000000" pitchFamily="2" charset="2"/>
              <a:buChar char=""/>
              <a:defRPr/>
            </a:pPr>
            <a:r>
              <a:rPr lang="es-ES" altLang="es-ES" sz="1996" dirty="0" smtClean="0">
                <a:latin typeface="+mn-lt"/>
                <a:cs typeface="Arial" panose="020B0604020202020204" pitchFamily="34" charset="0"/>
              </a:rPr>
              <a:t>De </a:t>
            </a:r>
            <a:r>
              <a:rPr lang="es-ES" altLang="es-ES" sz="1996" dirty="0">
                <a:latin typeface="+mn-lt"/>
                <a:cs typeface="Arial" panose="020B0604020202020204" pitchFamily="34" charset="0"/>
              </a:rPr>
              <a:t>2010:</a:t>
            </a:r>
          </a:p>
          <a:p>
            <a:pPr lvl="1">
              <a:lnSpc>
                <a:spcPct val="73000"/>
              </a:lnSpc>
              <a:spcAft>
                <a:spcPts val="1032"/>
              </a:spcAft>
              <a:buClr>
                <a:schemeClr val="tx1"/>
              </a:buClr>
              <a:buSzPct val="100000"/>
              <a:buFont typeface="Wingdings" panose="05000000000000000000" pitchFamily="2" charset="2"/>
              <a:buChar char=""/>
              <a:defRPr/>
            </a:pPr>
            <a:r>
              <a:rPr lang="es-ES" altLang="es-ES" sz="1814" dirty="0" smtClean="0">
                <a:latin typeface="+mn-lt"/>
                <a:cs typeface="Arial" panose="020B0604020202020204" pitchFamily="34" charset="0"/>
              </a:rPr>
              <a:t>Rápida evolución en el desarrollo de </a:t>
            </a:r>
            <a:r>
              <a:rPr lang="es-ES" altLang="es-ES" sz="1814" dirty="0">
                <a:latin typeface="+mn-lt"/>
                <a:cs typeface="Arial" panose="020B0604020202020204" pitchFamily="34" charset="0"/>
              </a:rPr>
              <a:t>aplicaciones orientadas al usuario</a:t>
            </a:r>
            <a:endParaRPr lang="en-GB" altLang="es-ES" sz="1814" dirty="0">
              <a:latin typeface="+mn-lt"/>
              <a:cs typeface="Arial" panose="020B0604020202020204" pitchFamily="34" charset="0"/>
            </a:endParaRPr>
          </a:p>
          <a:p>
            <a:pPr>
              <a:lnSpc>
                <a:spcPct val="73000"/>
              </a:lnSpc>
              <a:spcAft>
                <a:spcPts val="1282"/>
              </a:spcAft>
              <a:buClr>
                <a:srgbClr val="E1783C"/>
              </a:buClr>
              <a:buSzPct val="100000"/>
              <a:defRPr/>
            </a:pPr>
            <a:endParaRPr lang="en-GB" altLang="es-ES" sz="2177" dirty="0">
              <a:latin typeface="+mn-lt"/>
              <a:cs typeface="Arial" panose="020B0604020202020204" pitchFamily="34" charset="0"/>
            </a:endParaRPr>
          </a:p>
        </p:txBody>
      </p:sp>
    </p:spTree>
    <p:extLst>
      <p:ext uri="{BB962C8B-B14F-4D97-AF65-F5344CB8AC3E}">
        <p14:creationId xmlns:p14="http://schemas.microsoft.com/office/powerpoint/2010/main" val="149543404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6232</TotalTime>
  <Words>3657</Words>
  <Application>Microsoft Office PowerPoint</Application>
  <PresentationFormat>On-screen Show (4:3)</PresentationFormat>
  <Paragraphs>314</Paragraphs>
  <Slides>40</Slides>
  <Notes>33</Notes>
  <HiddenSlides>0</HiddenSlides>
  <MMClips>4</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40</vt:i4>
      </vt:variant>
    </vt:vector>
  </HeadingPairs>
  <TitlesOfParts>
    <vt:vector size="49" baseType="lpstr">
      <vt:lpstr>ＭＳ Ｐゴシック</vt:lpstr>
      <vt:lpstr>Arial</vt:lpstr>
      <vt:lpstr>Arial Unicode MS</vt:lpstr>
      <vt:lpstr>Calibri</vt:lpstr>
      <vt:lpstr>Calibri Light</vt:lpstr>
      <vt:lpstr>DejaVu Sans</vt:lpstr>
      <vt:lpstr>Times New Roman</vt:lpstr>
      <vt:lpstr>Wingdings</vt:lpstr>
      <vt:lpstr>Tema de Office</vt:lpstr>
      <vt:lpstr>Conceptos Básicos </vt:lpstr>
      <vt:lpstr>PowerPoint Presentation</vt:lpstr>
      <vt:lpstr>Qué se necesita para pronosticar tormentas de polvo?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Es un fenómeno natural?</vt:lpstr>
      <vt:lpstr>PowerPoint Presentation</vt:lpstr>
      <vt:lpstr>Fuentes de polvo natural y antropogénicas</vt:lpstr>
      <vt:lpstr>Fuentes de polvo natural y antropogénicas: Cuantificación </vt:lpstr>
      <vt:lpstr>PowerPoint Presentation</vt:lpstr>
      <vt:lpstr>Mecanismos de emisión</vt:lpstr>
      <vt:lpstr>Mecanismos de emisión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Dust devils (convección)</vt:lpstr>
      <vt:lpstr>Haboobs</vt:lpstr>
      <vt:lpstr>PowerPoint Presentation</vt:lpstr>
      <vt:lpstr>Inversion downbursts</vt:lpstr>
      <vt:lpstr>PowerPoint Presentation</vt:lpstr>
      <vt:lpstr>Centros Regionales de polvo de la OMM</vt:lpstr>
      <vt:lpstr>PowerPoint Presentation</vt:lpstr>
      <vt:lpstr>Muchas gracias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BSC Slides v.1</dc:title>
  <dc:creator>BSC-CNS</dc:creator>
  <cp:lastModifiedBy>Sara Basart</cp:lastModifiedBy>
  <cp:revision>416</cp:revision>
  <cp:lastPrinted>2017-09-28T19:13:01Z</cp:lastPrinted>
  <dcterms:created xsi:type="dcterms:W3CDTF">2016-07-07T10:13:32Z</dcterms:created>
  <dcterms:modified xsi:type="dcterms:W3CDTF">2020-11-09T10:07:34Z</dcterms:modified>
</cp:coreProperties>
</file>