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84" r:id="rId4"/>
    <p:sldMasterId id="2147483685" r:id="rId5"/>
    <p:sldMasterId id="214748368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Lst>
  <p:sldSz cy="6858000" cx="12192000"/>
  <p:notesSz cx="7559675" cy="10691800"/>
  <p:embeddedFontLst>
    <p:embeddedFont>
      <p:font typeface="Lexend Light"/>
      <p:regular r:id="rId55"/>
      <p:bold r:id="rId56"/>
    </p:embeddedFont>
    <p:embeddedFont>
      <p:font typeface="Rajdhani Medium"/>
      <p:regular r:id="rId57"/>
      <p:bold r:id="rId58"/>
    </p:embeddedFont>
    <p:embeddedFont>
      <p:font typeface="Helvetica Neue"/>
      <p:regular r:id="rId59"/>
      <p:bold r:id="rId60"/>
      <p:italic r:id="rId61"/>
      <p:boldItalic r:id="rId62"/>
    </p:embeddedFont>
    <p:embeddedFont>
      <p:font typeface="Lexend"/>
      <p:regular r:id="rId63"/>
      <p:bold r:id="rId64"/>
    </p:embeddedFont>
    <p:embeddedFont>
      <p:font typeface="PT Sans"/>
      <p:regular r:id="rId65"/>
      <p:bold r:id="rId66"/>
      <p:italic r:id="rId67"/>
      <p:boldItalic r:id="rId68"/>
    </p:embeddedFont>
    <p:embeddedFont>
      <p:font typeface="Rajdhani"/>
      <p:regular r:id="rId69"/>
      <p:bold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Paloma Trascasa Castro"/>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42" Type="http://schemas.openxmlformats.org/officeDocument/2006/relationships/slide" Target="slides/slide35.xml"/><Relationship Id="rId41" Type="http://schemas.openxmlformats.org/officeDocument/2006/relationships/slide" Target="slides/slide34.xml"/><Relationship Id="rId44" Type="http://schemas.openxmlformats.org/officeDocument/2006/relationships/slide" Target="slides/slide37.xml"/><Relationship Id="rId43" Type="http://schemas.openxmlformats.org/officeDocument/2006/relationships/slide" Target="slides/slide36.xml"/><Relationship Id="rId46" Type="http://schemas.openxmlformats.org/officeDocument/2006/relationships/slide" Target="slides/slide39.xml"/><Relationship Id="rId45" Type="http://schemas.openxmlformats.org/officeDocument/2006/relationships/slide" Target="slides/slide3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slide" Target="slides/slide24.xml"/><Relationship Id="rId30" Type="http://schemas.openxmlformats.org/officeDocument/2006/relationships/slide" Target="slides/slide23.xml"/><Relationship Id="rId33" Type="http://schemas.openxmlformats.org/officeDocument/2006/relationships/slide" Target="slides/slide26.xml"/><Relationship Id="rId32" Type="http://schemas.openxmlformats.org/officeDocument/2006/relationships/slide" Target="slides/slide25.xml"/><Relationship Id="rId35" Type="http://schemas.openxmlformats.org/officeDocument/2006/relationships/slide" Target="slides/slide28.xml"/><Relationship Id="rId34" Type="http://schemas.openxmlformats.org/officeDocument/2006/relationships/slide" Target="slides/slide27.xml"/><Relationship Id="rId70" Type="http://schemas.openxmlformats.org/officeDocument/2006/relationships/font" Target="fonts/Rajdhani-bold.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font" Target="fonts/HelveticaNeue-boldItalic.fntdata"/><Relationship Id="rId61" Type="http://schemas.openxmlformats.org/officeDocument/2006/relationships/font" Target="fonts/HelveticaNeue-italic.fntdata"/><Relationship Id="rId20" Type="http://schemas.openxmlformats.org/officeDocument/2006/relationships/slide" Target="slides/slide13.xml"/><Relationship Id="rId64" Type="http://schemas.openxmlformats.org/officeDocument/2006/relationships/font" Target="fonts/Lexend-bold.fntdata"/><Relationship Id="rId63" Type="http://schemas.openxmlformats.org/officeDocument/2006/relationships/font" Target="fonts/Lexend-regular.fntdata"/><Relationship Id="rId22" Type="http://schemas.openxmlformats.org/officeDocument/2006/relationships/slide" Target="slides/slide15.xml"/><Relationship Id="rId66" Type="http://schemas.openxmlformats.org/officeDocument/2006/relationships/font" Target="fonts/PTSans-bold.fntdata"/><Relationship Id="rId21" Type="http://schemas.openxmlformats.org/officeDocument/2006/relationships/slide" Target="slides/slide14.xml"/><Relationship Id="rId65" Type="http://schemas.openxmlformats.org/officeDocument/2006/relationships/font" Target="fonts/PTSans-regular.fntdata"/><Relationship Id="rId24" Type="http://schemas.openxmlformats.org/officeDocument/2006/relationships/slide" Target="slides/slide17.xml"/><Relationship Id="rId68" Type="http://schemas.openxmlformats.org/officeDocument/2006/relationships/font" Target="fonts/PTSans-boldItalic.fntdata"/><Relationship Id="rId23" Type="http://schemas.openxmlformats.org/officeDocument/2006/relationships/slide" Target="slides/slide16.xml"/><Relationship Id="rId67" Type="http://schemas.openxmlformats.org/officeDocument/2006/relationships/font" Target="fonts/PTSans-italic.fntdata"/><Relationship Id="rId60" Type="http://schemas.openxmlformats.org/officeDocument/2006/relationships/font" Target="fonts/HelveticaNeue-bold.fntdata"/><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Rajdhani-regular.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font" Target="fonts/LexendLight-regular.fntdata"/><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font" Target="fonts/RajdhaniMedium-regular.fntdata"/><Relationship Id="rId12" Type="http://schemas.openxmlformats.org/officeDocument/2006/relationships/slide" Target="slides/slide5.xml"/><Relationship Id="rId56" Type="http://schemas.openxmlformats.org/officeDocument/2006/relationships/font" Target="fonts/LexendLight-bold.fntdata"/><Relationship Id="rId15" Type="http://schemas.openxmlformats.org/officeDocument/2006/relationships/slide" Target="slides/slide8.xml"/><Relationship Id="rId59" Type="http://schemas.openxmlformats.org/officeDocument/2006/relationships/font" Target="fonts/HelveticaNeue-regular.fntdata"/><Relationship Id="rId14" Type="http://schemas.openxmlformats.org/officeDocument/2006/relationships/slide" Target="slides/slide7.xml"/><Relationship Id="rId58" Type="http://schemas.openxmlformats.org/officeDocument/2006/relationships/font" Target="fonts/RajdhaniMedium-bold.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2-18T10:17:30.133">
    <p:pos x="404" y="897"/>
    <p:text>what does this mean?</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175/JPO-D-19-0094.1"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207" name="Google Shape;207;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8: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3" name="Google Shape;313;p8: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314" name="Google Shape;314;p8: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d945c9e1bd_0_30: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d945c9e1bd_0_30: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7" name="Google Shape;327;g2d945c9e1bd_0_30: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9: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4" name="Google Shape;334;p9: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335" name="Google Shape;335;p9:notes"/>
          <p:cNvSpPr txBox="1"/>
          <p:nvPr>
            <p:ph idx="12" type="sldNum"/>
          </p:nvPr>
        </p:nvSpPr>
        <p:spPr>
          <a:xfrm>
            <a:off x="4278960" y="10157400"/>
            <a:ext cx="3280800" cy="5343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1: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3" name="Google Shape;343;p11: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https://iridl.ldeo.columbia.edu/maproom/Global/Atm_Temp/Std_Anom_Chnge.html</a:t>
            </a:r>
            <a:endParaRPr b="0" sz="2000" strike="noStrike">
              <a:latin typeface="Arial"/>
              <a:ea typeface="Arial"/>
              <a:cs typeface="Arial"/>
              <a:sym typeface="Arial"/>
            </a:endParaRPr>
          </a:p>
        </p:txBody>
      </p:sp>
      <p:sp>
        <p:nvSpPr>
          <p:cNvPr id="344" name="Google Shape;344;p11: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340c7aefe0_4_37: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6" name="Google Shape;356;g3340c7aefe0_4_37: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spcBef>
                <a:spcPts val="0"/>
              </a:spcBef>
              <a:spcAft>
                <a:spcPts val="0"/>
              </a:spcAft>
              <a:buSzPts val="1400"/>
              <a:buNone/>
            </a:pPr>
            <a:r>
              <a:rPr lang="en-GB" sz="2000">
                <a:solidFill>
                  <a:schemeClr val="dk1"/>
                </a:solidFill>
              </a:rPr>
              <a:t>Tropical Instability Waves (see Philander, 1976, 1978). Recent mechanism paper here: </a:t>
            </a:r>
            <a:r>
              <a:rPr lang="en-GB" sz="2000" u="sng">
                <a:solidFill>
                  <a:schemeClr val="hlink"/>
                </a:solidFill>
                <a:latin typeface="PT Sans"/>
                <a:ea typeface="PT Sans"/>
                <a:cs typeface="PT Sans"/>
                <a:sym typeface="PT Sans"/>
                <a:hlinkClick r:id="rId2"/>
              </a:rPr>
              <a:t>https://doi.org/10.1175/JPO-D-19-0094.1</a:t>
            </a:r>
            <a:endParaRPr sz="2000">
              <a:solidFill>
                <a:schemeClr val="dk1"/>
              </a:solidFill>
            </a:endParaRPr>
          </a:p>
          <a:p>
            <a:pPr indent="-216000" lvl="0" marL="216000" rtl="0" algn="l">
              <a:spcBef>
                <a:spcPts val="0"/>
              </a:spcBef>
              <a:spcAft>
                <a:spcPts val="0"/>
              </a:spcAft>
              <a:buSzPts val="1400"/>
              <a:buNone/>
            </a:pPr>
            <a:r>
              <a:rPr lang="en-GB" sz="2000">
                <a:solidFill>
                  <a:schemeClr val="dk1"/>
                </a:solidFill>
                <a:latin typeface="PT Sans"/>
                <a:ea typeface="PT Sans"/>
                <a:cs typeface="PT Sans"/>
                <a:sym typeface="PT Sans"/>
              </a:rPr>
              <a:t>https://www.cpc.ncep.noaa.gov/products/precip/CWlink/MJO/enso.shtml#current</a:t>
            </a:r>
            <a:endParaRPr sz="2000">
              <a:solidFill>
                <a:schemeClr val="dk1"/>
              </a:solidFill>
            </a:endParaRPr>
          </a:p>
          <a:p>
            <a:pPr indent="-216000" lvl="0" marL="216000" rtl="0" algn="l">
              <a:spcBef>
                <a:spcPts val="0"/>
              </a:spcBef>
              <a:spcAft>
                <a:spcPts val="0"/>
              </a:spcAft>
              <a:buSzPts val="1400"/>
              <a:buNone/>
            </a:pPr>
            <a:r>
              <a:rPr lang="en-GB" sz="2000">
                <a:solidFill>
                  <a:schemeClr val="dk1"/>
                </a:solidFill>
                <a:latin typeface="PT Sans"/>
                <a:ea typeface="PT Sans"/>
                <a:cs typeface="PT Sans"/>
                <a:sym typeface="PT Sans"/>
              </a:rPr>
              <a:t>https://www.cpc.ncep.noaa.gov/products/analysis_monitoring/enso_update/gsstanim.shtml</a:t>
            </a:r>
            <a:endParaRPr sz="2000"/>
          </a:p>
        </p:txBody>
      </p:sp>
      <p:sp>
        <p:nvSpPr>
          <p:cNvPr id="357" name="Google Shape;357;g3340c7aefe0_4_37: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2d945c9e1bd_0_8: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2d945c9e1bd_0_8: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71" name="Google Shape;371;g2d945c9e1bd_0_8: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d951cd6d97_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1" name="Google Shape;381;g2d951cd6d97_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GB" sz="2000">
                <a:solidFill>
                  <a:schemeClr val="dk1"/>
                </a:solidFill>
              </a:rPr>
              <a:t>https://www.cpc.ncep.noaa.gov/products/precip/CWlink/MJO/enso.shtml#current</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http://www.bom.gov.au/climate/enso/indices.shtml</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http://www.bom.gov.au/climate/enso/#tabs=Pacific-Ocean&amp;pacific=SOI</a:t>
            </a:r>
            <a:endParaRPr sz="2000">
              <a:solidFill>
                <a:schemeClr val="dk1"/>
              </a:solidFill>
            </a:endParaRPr>
          </a:p>
        </p:txBody>
      </p:sp>
      <p:sp>
        <p:nvSpPr>
          <p:cNvPr id="382" name="Google Shape;382;g2d951cd6d97_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17: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3" name="Google Shape;393;p17: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https://www.cpc.ncep.noaa.gov/products/CDB/CDB_Archive_html/CDB_archive.shtml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https://www.cpc.ncep.noaa.gov/products/CDB/Extratropics/fige7.shtml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https://www.cpc.ncep.noaa.gov/data/teledoc/nao_ts.shtml</a:t>
            </a:r>
            <a:endParaRPr b="0" sz="2000" strike="noStrike">
              <a:latin typeface="Arial"/>
              <a:ea typeface="Arial"/>
              <a:cs typeface="Arial"/>
              <a:sym typeface="Arial"/>
            </a:endParaRPr>
          </a:p>
        </p:txBody>
      </p:sp>
      <p:sp>
        <p:nvSpPr>
          <p:cNvPr id="394" name="Google Shape;394;p17: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346e37399a_1_1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8" name="Google Shape;408;g3346e37399a_1_1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https://www.cpc.ncep.noaa.gov/products/CDB/CDB_Archive_html/CDB_archive.shtml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https://www.cpc.ncep.noaa.gov/products/CDB/Extratropics/fige7.shtml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https://www.cpc.ncep.noaa.gov/data/teledoc/nao_ts.shtml</a:t>
            </a:r>
            <a:endParaRPr b="0" sz="2000" strike="noStrike">
              <a:latin typeface="Arial"/>
              <a:ea typeface="Arial"/>
              <a:cs typeface="Arial"/>
              <a:sym typeface="Arial"/>
            </a:endParaRPr>
          </a:p>
        </p:txBody>
      </p:sp>
      <p:sp>
        <p:nvSpPr>
          <p:cNvPr id="409" name="Google Shape;409;g3346e37399a_1_1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d951cd6d97_1_1: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419" name="Google Shape;419;g2d951cd6d97_1_1: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notes"/>
          <p:cNvSpPr/>
          <p:nvPr>
            <p:ph idx="2" type="sldImg"/>
          </p:nvPr>
        </p:nvSpPr>
        <p:spPr>
          <a:xfrm>
            <a:off x="380880" y="685800"/>
            <a:ext cx="6095520" cy="34286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p2:notes"/>
          <p:cNvSpPr txBox="1"/>
          <p:nvPr>
            <p:ph idx="1" type="body"/>
          </p:nvPr>
        </p:nvSpPr>
        <p:spPr>
          <a:xfrm>
            <a:off x="914400" y="4343400"/>
            <a:ext cx="5028840" cy="41144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222" name="Google Shape;222;p2:notes"/>
          <p:cNvSpPr txBox="1"/>
          <p:nvPr/>
        </p:nvSpPr>
        <p:spPr>
          <a:xfrm>
            <a:off x="0" y="0"/>
            <a:ext cx="2999520" cy="29995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8: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0" name="Google Shape;430;p18: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31" name="Google Shape;431;p18: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3340c7aefe0_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0" name="Google Shape;440;g3340c7aefe0_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41" name="Google Shape;441;g3340c7aefe0_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340c7aefe0_84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6" name="Google Shape;456;g3340c7aefe0_84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57" name="Google Shape;457;g3340c7aefe0_84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g3340c7aefe0_1_8: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9" name="Google Shape;469;g3340c7aefe0_1_8: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70" name="Google Shape;470;g3340c7aefe0_1_8: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20: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8" name="Google Shape;478;p20: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https://iri.columbia.edu/our-expertise/climate/forecasts/enso/current/?enso_tab=enso-sst_table</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https://www.cpc.ncep.noaa.gov/products/NMME/current/plume.html</a:t>
            </a:r>
            <a:endParaRPr b="0" sz="2000" strike="noStrike">
              <a:latin typeface="Arial"/>
              <a:ea typeface="Arial"/>
              <a:cs typeface="Arial"/>
              <a:sym typeface="Arial"/>
            </a:endParaRPr>
          </a:p>
        </p:txBody>
      </p:sp>
      <p:sp>
        <p:nvSpPr>
          <p:cNvPr id="479" name="Google Shape;479;p20: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21: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2" name="Google Shape;492;p21: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https://iri.columbia.edu/our-expertise/climate/forecasts/enso/current/?enso_tab=enso-iri_plume</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https://iri.columbia.edu/our-expertise/climate/forecasts/enso/current/?enso_tab=enso-cpc_plume</a:t>
            </a:r>
            <a:endParaRPr b="0" sz="2000" strike="noStrike">
              <a:latin typeface="Arial"/>
              <a:ea typeface="Arial"/>
              <a:cs typeface="Arial"/>
              <a:sym typeface="Arial"/>
            </a:endParaRPr>
          </a:p>
        </p:txBody>
      </p:sp>
      <p:sp>
        <p:nvSpPr>
          <p:cNvPr id="493" name="Google Shape;493;p21: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d92bec4571_0_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1" name="Google Shape;501;g2d92bec4571_0_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diags 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Blog https://www.climate.gov/news-features/blogs/enso?page=1</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https://www.pmel.noaa.gov/gtmba/assorted-plots</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https://www.pmel.noaa.gov/tao/drupal/disdel/</a:t>
            </a:r>
            <a:endParaRPr b="0" sz="2000" strike="noStrike">
              <a:latin typeface="Arial"/>
              <a:ea typeface="Arial"/>
              <a:cs typeface="Arial"/>
              <a:sym typeface="Arial"/>
            </a:endParaRPr>
          </a:p>
        </p:txBody>
      </p:sp>
      <p:sp>
        <p:nvSpPr>
          <p:cNvPr id="502" name="Google Shape;502;g2d92bec4571_0_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22: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0" name="Google Shape;510;p22: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https://charts.ecmwf.int/products/seasonal_system5_standard_rain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https://iri.columbia.edu/our-expertise/climate/forecasts/seasonal-climate-forecasts/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http://cmdp.ncc-cma.net/eng/index.php?FromYear=2024&amp;FromMonth=10&amp;region=Global&amp;Search=Search&amp;channel=11&amp;elem=Prec&amp;cmmeCat=CMME-S2D&amp;timeScale=season#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https://climate.copernicus.eu/charts/packages/c3s_seasonal/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11" name="Google Shape;511;p22: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d92b28fd68_0_0: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2d92b28fd68_0_0: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24" name="Google Shape;524;g2d92b28fd68_0_0: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23: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4" name="Google Shape;534;p23: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https://charts.ecmwf.int/products/seasonal_system5_standard_rain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https://iri.columbia.edu/our-expertise/climate/forecasts/seasonal-climate-forecasts/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http://cmdp.ncc-cma.net/eng/index.php?FromYear=2024&amp;FromMonth=10&amp;region=Global&amp;Search=Search&amp;channel=11&amp;elem=Prec&amp;cmmeCat=CMME-S2D&amp;timeScale=season#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https://climate.copernicus.eu/charts/packages/c3s_seasonal/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35" name="Google Shape;535;p23: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340c7aefe0_1_0: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 name="Google Shape;230;g3340c7aefe0_1_0: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231" name="Google Shape;231;g3340c7aefe0_1_0: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d92b28fd68_0_9: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2d92b28fd68_0_9: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48" name="Google Shape;548;g2d92b28fd68_0_9: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340c7aefe0_1_16: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8" name="Google Shape;558;g3340c7aefe0_1_16: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59" name="Google Shape;559;g3340c7aefe0_1_16: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25: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7" name="Google Shape;567;p25: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OVERsimplified MJO animation</a:t>
            </a:r>
            <a:endParaRPr b="0" sz="2000" strike="noStrike">
              <a:latin typeface="Arial"/>
              <a:ea typeface="Arial"/>
              <a:cs typeface="Arial"/>
              <a:sym typeface="Arial"/>
            </a:endParaRPr>
          </a:p>
        </p:txBody>
      </p:sp>
      <p:sp>
        <p:nvSpPr>
          <p:cNvPr id="568" name="Google Shape;568;p25: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6: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0" name="Google Shape;580;p26: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https://psl.noaa.gov/mjo/</a:t>
            </a:r>
            <a:endParaRPr b="0" sz="2000" strike="noStrike">
              <a:latin typeface="Arial"/>
              <a:ea typeface="Arial"/>
              <a:cs typeface="Arial"/>
              <a:sym typeface="Arial"/>
            </a:endParaRPr>
          </a:p>
        </p:txBody>
      </p:sp>
      <p:sp>
        <p:nvSpPr>
          <p:cNvPr id="581" name="Google Shape;581;p26: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7: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9" name="Google Shape;599;p27: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https://www.cpc.ncep.noaa.gov/products/precip/CWlink/MJO/forca.shtml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https://www.cpc.ncep.noaa.gov/products/precip/CWlink/MJO/CLIVAR/clivar_wh.shtml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http://www.bom.gov.au/climate/enso/#tabs=Tropics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00" name="Google Shape;600;p27: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370310b3ab_0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0" name="Google Shape;620;g3370310b3ab_0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https://www.cpc.ncep.noaa.gov/products/precip/CWlink/MJO/forca.shtml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https://www.cpc.ncep.noaa.gov/products/precip/CWlink/MJO/CLIVAR/clivar_wh.shtml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http://www.bom.gov.au/climate/enso/#tabs=Tropics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21" name="Google Shape;621;g3370310b3ab_0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p28: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1" name="Google Shape;631;p28: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32" name="Google Shape;632;p28: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29: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640" name="Google Shape;640;p29: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p30: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658" name="Google Shape;658;p30: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g3340c7aefe0_1_24: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6" name="Google Shape;676;g3340c7aefe0_1_24: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77" name="Google Shape;677;g3340c7aefe0_1_24: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4: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9" name="Google Shape;239;p4: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40" name="Google Shape;240;p4: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p32:notes"/>
          <p:cNvSpPr/>
          <p:nvPr>
            <p:ph idx="2" type="sldImg"/>
          </p:nvPr>
        </p:nvSpPr>
        <p:spPr>
          <a:xfrm>
            <a:off x="380880" y="685800"/>
            <a:ext cx="6095520" cy="34286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5" name="Google Shape;685;p32:notes"/>
          <p:cNvSpPr txBox="1"/>
          <p:nvPr>
            <p:ph idx="1" type="body"/>
          </p:nvPr>
        </p:nvSpPr>
        <p:spPr>
          <a:xfrm>
            <a:off x="914400" y="4343400"/>
            <a:ext cx="5028840" cy="41144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86" name="Google Shape;686;p32:notes"/>
          <p:cNvSpPr txBox="1"/>
          <p:nvPr/>
        </p:nvSpPr>
        <p:spPr>
          <a:xfrm>
            <a:off x="0" y="0"/>
            <a:ext cx="2999520" cy="29995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2" name="Shape 692"/>
        <p:cNvGrpSpPr/>
        <p:nvPr/>
      </p:nvGrpSpPr>
      <p:grpSpPr>
        <a:xfrm>
          <a:off x="0" y="0"/>
          <a:ext cx="0" cy="0"/>
          <a:chOff x="0" y="0"/>
          <a:chExt cx="0" cy="0"/>
        </a:xfrm>
      </p:grpSpPr>
      <p:sp>
        <p:nvSpPr>
          <p:cNvPr id="693" name="Google Shape;693;p33:notes"/>
          <p:cNvSpPr/>
          <p:nvPr>
            <p:ph idx="2" type="sldImg"/>
          </p:nvPr>
        </p:nvSpPr>
        <p:spPr>
          <a:xfrm>
            <a:off x="380880" y="685800"/>
            <a:ext cx="6095520" cy="34286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4" name="Google Shape;694;p33:notes"/>
          <p:cNvSpPr txBox="1"/>
          <p:nvPr>
            <p:ph idx="1" type="body"/>
          </p:nvPr>
        </p:nvSpPr>
        <p:spPr>
          <a:xfrm>
            <a:off x="914400" y="4343400"/>
            <a:ext cx="5028840" cy="41144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95" name="Google Shape;695;p33:notes"/>
          <p:cNvSpPr txBox="1"/>
          <p:nvPr/>
        </p:nvSpPr>
        <p:spPr>
          <a:xfrm>
            <a:off x="0" y="0"/>
            <a:ext cx="2999520" cy="29995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34: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703" name="Google Shape;703;p34: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d951cd6d97_0_13: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7" name="Google Shape;717;g2d951cd6d97_0_13: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GB" sz="2000">
                <a:solidFill>
                  <a:schemeClr val="dk1"/>
                </a:solidFill>
              </a:rPr>
              <a:t>https://www.cpc.ncep.noaa.gov/products/precip/CWlink/MJO/enso.shtml#current</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http://www.bom.gov.au/climate/enso/indices.shtml</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http://www.bom.gov.au/climate/enso/#tabs=Pacific-Ocean&amp;pacific=SOI</a:t>
            </a:r>
            <a:endParaRPr sz="2000">
              <a:solidFill>
                <a:schemeClr val="dk1"/>
              </a:solidFill>
            </a:endParaRPr>
          </a:p>
        </p:txBody>
      </p:sp>
      <p:sp>
        <p:nvSpPr>
          <p:cNvPr id="718" name="Google Shape;718;g2d951cd6d97_0_13: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p35: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9" name="Google Shape;729;p35: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30" name="Google Shape;730;p35: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8" name="Shape 738"/>
        <p:cNvGrpSpPr/>
        <p:nvPr/>
      </p:nvGrpSpPr>
      <p:grpSpPr>
        <a:xfrm>
          <a:off x="0" y="0"/>
          <a:ext cx="0" cy="0"/>
          <a:chOff x="0" y="0"/>
          <a:chExt cx="0" cy="0"/>
        </a:xfrm>
      </p:grpSpPr>
      <p:sp>
        <p:nvSpPr>
          <p:cNvPr id="739" name="Google Shape;739;p36: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0" name="Google Shape;740;p36: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41" name="Google Shape;741;p36: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6" name="Shape 746"/>
        <p:cNvGrpSpPr/>
        <p:nvPr/>
      </p:nvGrpSpPr>
      <p:grpSpPr>
        <a:xfrm>
          <a:off x="0" y="0"/>
          <a:ext cx="0" cy="0"/>
          <a:chOff x="0" y="0"/>
          <a:chExt cx="0" cy="0"/>
        </a:xfrm>
      </p:grpSpPr>
      <p:sp>
        <p:nvSpPr>
          <p:cNvPr id="747" name="Google Shape;747;g2d92bec4571_0_58: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8" name="Google Shape;748;g2d92bec4571_0_58: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diags 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Blog https://www.climate.gov/news-features/blogs/enso?page=1</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https://www.pmel.noaa.gov/gtmba/assorted-plots</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https://www.pmel.noaa.gov/tao/drupal/disdel/</a:t>
            </a:r>
            <a:endParaRPr b="0" sz="2000" strike="noStrike">
              <a:latin typeface="Arial"/>
              <a:ea typeface="Arial"/>
              <a:cs typeface="Arial"/>
              <a:sym typeface="Arial"/>
            </a:endParaRPr>
          </a:p>
        </p:txBody>
      </p:sp>
      <p:sp>
        <p:nvSpPr>
          <p:cNvPr id="749" name="Google Shape;749;g2d92bec4571_0_58: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4" name="Shape 754"/>
        <p:cNvGrpSpPr/>
        <p:nvPr/>
      </p:nvGrpSpPr>
      <p:grpSpPr>
        <a:xfrm>
          <a:off x="0" y="0"/>
          <a:ext cx="0" cy="0"/>
          <a:chOff x="0" y="0"/>
          <a:chExt cx="0" cy="0"/>
        </a:xfrm>
      </p:grpSpPr>
      <p:sp>
        <p:nvSpPr>
          <p:cNvPr id="755" name="Google Shape;755;g2d945c9e1bd_7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6" name="Google Shape;756;g2d945c9e1bd_7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https://iridl.ldeo.columbia.edu/maproom/Global/Precipitation/Persistence.html</a:t>
            </a:r>
            <a:endParaRPr b="0" sz="2000" strike="noStrike">
              <a:latin typeface="Arial"/>
              <a:ea typeface="Arial"/>
              <a:cs typeface="Arial"/>
              <a:sym typeface="Arial"/>
            </a:endParaRPr>
          </a:p>
        </p:txBody>
      </p:sp>
      <p:sp>
        <p:nvSpPr>
          <p:cNvPr id="757" name="Google Shape;757;g2d945c9e1bd_7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5: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2" name="Google Shape;252;p5: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https://iridl.ldeo.columbia.edu/maproom/Global/Atm_Temp/Std_Anom_Chnge.html</a:t>
            </a:r>
            <a:endParaRPr b="0" sz="2000" strike="noStrike">
              <a:latin typeface="Arial"/>
              <a:ea typeface="Arial"/>
              <a:cs typeface="Arial"/>
              <a:sym typeface="Arial"/>
            </a:endParaRPr>
          </a:p>
        </p:txBody>
      </p:sp>
      <p:sp>
        <p:nvSpPr>
          <p:cNvPr id="253" name="Google Shape;253;p5: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1" name="Google Shape;261;p1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62" name="Google Shape;262;p1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6: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8" name="Google Shape;278;p6: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79" name="Google Shape;279;p6: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2d92bec4571_0_43: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291" name="Google Shape;291;g2d92bec4571_0_43: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292" name="Google Shape;292;g2d92bec4571_0_43: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340c7aefe0_4_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9" name="Google Shape;299;g3340c7aefe0_4_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https://iridl.ldeo.columbia.edu/maproom/Global/Precipitation/Persistence.html</a:t>
            </a:r>
            <a:endParaRPr b="0" sz="2000" strike="noStrike">
              <a:latin typeface="Arial"/>
              <a:ea typeface="Arial"/>
              <a:cs typeface="Arial"/>
              <a:sym typeface="Arial"/>
            </a:endParaRPr>
          </a:p>
        </p:txBody>
      </p:sp>
      <p:sp>
        <p:nvSpPr>
          <p:cNvPr id="300" name="Google Shape;300;g3340c7aefe0_4_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5" name="Shape 15"/>
        <p:cNvGrpSpPr/>
        <p:nvPr/>
      </p:nvGrpSpPr>
      <p:grpSpPr>
        <a:xfrm>
          <a:off x="0" y="0"/>
          <a:ext cx="0" cy="0"/>
          <a:chOff x="0" y="0"/>
          <a:chExt cx="0" cy="0"/>
        </a:xfrm>
      </p:grpSpPr>
      <p:sp>
        <p:nvSpPr>
          <p:cNvPr id="16" name="Google Shape;16;p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54" name="Shape 54"/>
        <p:cNvGrpSpPr/>
        <p:nvPr/>
      </p:nvGrpSpPr>
      <p:grpSpPr>
        <a:xfrm>
          <a:off x="0" y="0"/>
          <a:ext cx="0" cy="0"/>
          <a:chOff x="0" y="0"/>
          <a:chExt cx="0" cy="0"/>
        </a:xfrm>
      </p:grpSpPr>
      <p:sp>
        <p:nvSpPr>
          <p:cNvPr id="55" name="Google Shape;55;p1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7" name="Google Shape;57;p11"/>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8" name="Google Shape;58;p1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59" name="Shape 59"/>
        <p:cNvGrpSpPr/>
        <p:nvPr/>
      </p:nvGrpSpPr>
      <p:grpSpPr>
        <a:xfrm>
          <a:off x="0" y="0"/>
          <a:ext cx="0" cy="0"/>
          <a:chOff x="0" y="0"/>
          <a:chExt cx="0" cy="0"/>
        </a:xfrm>
      </p:grpSpPr>
      <p:sp>
        <p:nvSpPr>
          <p:cNvPr id="60" name="Google Shape;60;p1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2"/>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2" name="Google Shape;62;p1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3" name="Google Shape;63;p12"/>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4" name="Google Shape;64;p12"/>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5" name="Google Shape;65;p1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66" name="Shape 66"/>
        <p:cNvGrpSpPr/>
        <p:nvPr/>
      </p:nvGrpSpPr>
      <p:grpSpPr>
        <a:xfrm>
          <a:off x="0" y="0"/>
          <a:ext cx="0" cy="0"/>
          <a:chOff x="0" y="0"/>
          <a:chExt cx="0" cy="0"/>
        </a:xfrm>
      </p:grpSpPr>
      <p:sp>
        <p:nvSpPr>
          <p:cNvPr id="67" name="Google Shape;67;p1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3"/>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9" name="Google Shape;69;p13"/>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0" name="Google Shape;70;p13"/>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1" name="Google Shape;71;p13"/>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2" name="Google Shape;72;p13"/>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3" name="Google Shape;73;p13"/>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4" name="Google Shape;74;p1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81" name="Shape 81"/>
        <p:cNvGrpSpPr/>
        <p:nvPr/>
      </p:nvGrpSpPr>
      <p:grpSpPr>
        <a:xfrm>
          <a:off x="0" y="0"/>
          <a:ext cx="0" cy="0"/>
          <a:chOff x="0" y="0"/>
          <a:chExt cx="0" cy="0"/>
        </a:xfrm>
      </p:grpSpPr>
      <p:sp>
        <p:nvSpPr>
          <p:cNvPr id="82" name="Google Shape;82;p15"/>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83" name="Shape 83"/>
        <p:cNvGrpSpPr/>
        <p:nvPr/>
      </p:nvGrpSpPr>
      <p:grpSpPr>
        <a:xfrm>
          <a:off x="0" y="0"/>
          <a:ext cx="0" cy="0"/>
          <a:chOff x="0" y="0"/>
          <a:chExt cx="0" cy="0"/>
        </a:xfrm>
      </p:grpSpPr>
      <p:sp>
        <p:nvSpPr>
          <p:cNvPr id="84" name="Google Shape;84;p1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6"/>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87" name="Shape 87"/>
        <p:cNvGrpSpPr/>
        <p:nvPr/>
      </p:nvGrpSpPr>
      <p:grpSpPr>
        <a:xfrm>
          <a:off x="0" y="0"/>
          <a:ext cx="0" cy="0"/>
          <a:chOff x="0" y="0"/>
          <a:chExt cx="0" cy="0"/>
        </a:xfrm>
      </p:grpSpPr>
      <p:sp>
        <p:nvSpPr>
          <p:cNvPr id="88" name="Google Shape;88;p1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0" name="Google Shape;90;p17"/>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91" name="Shape 91"/>
        <p:cNvGrpSpPr/>
        <p:nvPr/>
      </p:nvGrpSpPr>
      <p:grpSpPr>
        <a:xfrm>
          <a:off x="0" y="0"/>
          <a:ext cx="0" cy="0"/>
          <a:chOff x="0" y="0"/>
          <a:chExt cx="0" cy="0"/>
        </a:xfrm>
      </p:grpSpPr>
      <p:sp>
        <p:nvSpPr>
          <p:cNvPr id="92" name="Google Shape;92;p1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8"/>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4" name="Google Shape;94;p1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5" name="Google Shape;95;p18"/>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6" name="Shape 96"/>
        <p:cNvGrpSpPr/>
        <p:nvPr/>
      </p:nvGrpSpPr>
      <p:grpSpPr>
        <a:xfrm>
          <a:off x="0" y="0"/>
          <a:ext cx="0" cy="0"/>
          <a:chOff x="0" y="0"/>
          <a:chExt cx="0" cy="0"/>
        </a:xfrm>
      </p:grpSpPr>
      <p:sp>
        <p:nvSpPr>
          <p:cNvPr id="97" name="Google Shape;97;p1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99" name="Shape 99"/>
        <p:cNvGrpSpPr/>
        <p:nvPr/>
      </p:nvGrpSpPr>
      <p:grpSpPr>
        <a:xfrm>
          <a:off x="0" y="0"/>
          <a:ext cx="0" cy="0"/>
          <a:chOff x="0" y="0"/>
          <a:chExt cx="0" cy="0"/>
        </a:xfrm>
      </p:grpSpPr>
      <p:sp>
        <p:nvSpPr>
          <p:cNvPr id="100" name="Google Shape;100;p20"/>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0"/>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02" name="Shape 102"/>
        <p:cNvGrpSpPr/>
        <p:nvPr/>
      </p:nvGrpSpPr>
      <p:grpSpPr>
        <a:xfrm>
          <a:off x="0" y="0"/>
          <a:ext cx="0" cy="0"/>
          <a:chOff x="0" y="0"/>
          <a:chExt cx="0" cy="0"/>
        </a:xfrm>
      </p:grpSpPr>
      <p:sp>
        <p:nvSpPr>
          <p:cNvPr id="103" name="Google Shape;103;p2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2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5" name="Google Shape;105;p2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6" name="Google Shape;106;p21"/>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7" name="Google Shape;107;p21"/>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 name="Shape 17"/>
        <p:cNvGrpSpPr/>
        <p:nvPr/>
      </p:nvGrpSpPr>
      <p:grpSpPr>
        <a:xfrm>
          <a:off x="0" y="0"/>
          <a:ext cx="0" cy="0"/>
          <a:chOff x="0" y="0"/>
          <a:chExt cx="0" cy="0"/>
        </a:xfrm>
      </p:grpSpPr>
      <p:sp>
        <p:nvSpPr>
          <p:cNvPr id="18" name="Google Shape;18;p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08" name="Shape 108"/>
        <p:cNvGrpSpPr/>
        <p:nvPr/>
      </p:nvGrpSpPr>
      <p:grpSpPr>
        <a:xfrm>
          <a:off x="0" y="0"/>
          <a:ext cx="0" cy="0"/>
          <a:chOff x="0" y="0"/>
          <a:chExt cx="0" cy="0"/>
        </a:xfrm>
      </p:grpSpPr>
      <p:sp>
        <p:nvSpPr>
          <p:cNvPr id="109" name="Google Shape;109;p2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1" name="Google Shape;111;p2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2" name="Google Shape;112;p22"/>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3" name="Google Shape;113;p22"/>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14" name="Shape 114"/>
        <p:cNvGrpSpPr/>
        <p:nvPr/>
      </p:nvGrpSpPr>
      <p:grpSpPr>
        <a:xfrm>
          <a:off x="0" y="0"/>
          <a:ext cx="0" cy="0"/>
          <a:chOff x="0" y="0"/>
          <a:chExt cx="0" cy="0"/>
        </a:xfrm>
      </p:grpSpPr>
      <p:sp>
        <p:nvSpPr>
          <p:cNvPr id="115" name="Google Shape;115;p2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7" name="Google Shape;117;p2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8" name="Google Shape;118;p23"/>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9" name="Google Shape;119;p23"/>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20" name="Shape 120"/>
        <p:cNvGrpSpPr/>
        <p:nvPr/>
      </p:nvGrpSpPr>
      <p:grpSpPr>
        <a:xfrm>
          <a:off x="0" y="0"/>
          <a:ext cx="0" cy="0"/>
          <a:chOff x="0" y="0"/>
          <a:chExt cx="0" cy="0"/>
        </a:xfrm>
      </p:grpSpPr>
      <p:sp>
        <p:nvSpPr>
          <p:cNvPr id="121" name="Google Shape;121;p2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4"/>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3" name="Google Shape;123;p24"/>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4" name="Google Shape;124;p24"/>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25" name="Shape 125"/>
        <p:cNvGrpSpPr/>
        <p:nvPr/>
      </p:nvGrpSpPr>
      <p:grpSpPr>
        <a:xfrm>
          <a:off x="0" y="0"/>
          <a:ext cx="0" cy="0"/>
          <a:chOff x="0" y="0"/>
          <a:chExt cx="0" cy="0"/>
        </a:xfrm>
      </p:grpSpPr>
      <p:sp>
        <p:nvSpPr>
          <p:cNvPr id="126" name="Google Shape;126;p2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8" name="Google Shape;128;p2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9" name="Google Shape;129;p2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0" name="Google Shape;130;p25"/>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1" name="Google Shape;131;p25"/>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32" name="Shape 132"/>
        <p:cNvGrpSpPr/>
        <p:nvPr/>
      </p:nvGrpSpPr>
      <p:grpSpPr>
        <a:xfrm>
          <a:off x="0" y="0"/>
          <a:ext cx="0" cy="0"/>
          <a:chOff x="0" y="0"/>
          <a:chExt cx="0" cy="0"/>
        </a:xfrm>
      </p:grpSpPr>
      <p:sp>
        <p:nvSpPr>
          <p:cNvPr id="133" name="Google Shape;133;p2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6"/>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5" name="Google Shape;135;p26"/>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6" name="Google Shape;136;p26"/>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7" name="Google Shape;137;p26"/>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8" name="Google Shape;138;p26"/>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9" name="Google Shape;139;p26"/>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40" name="Google Shape;140;p26"/>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45" name="Shape 145"/>
        <p:cNvGrpSpPr/>
        <p:nvPr/>
      </p:nvGrpSpPr>
      <p:grpSpPr>
        <a:xfrm>
          <a:off x="0" y="0"/>
          <a:ext cx="0" cy="0"/>
          <a:chOff x="0" y="0"/>
          <a:chExt cx="0" cy="0"/>
        </a:xfrm>
      </p:grpSpPr>
      <p:sp>
        <p:nvSpPr>
          <p:cNvPr id="146" name="Google Shape;146;p2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47" name="Shape 147"/>
        <p:cNvGrpSpPr/>
        <p:nvPr/>
      </p:nvGrpSpPr>
      <p:grpSpPr>
        <a:xfrm>
          <a:off x="0" y="0"/>
          <a:ext cx="0" cy="0"/>
          <a:chOff x="0" y="0"/>
          <a:chExt cx="0" cy="0"/>
        </a:xfrm>
      </p:grpSpPr>
      <p:sp>
        <p:nvSpPr>
          <p:cNvPr id="148" name="Google Shape;148;p2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29"/>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2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51" name="Shape 151"/>
        <p:cNvGrpSpPr/>
        <p:nvPr/>
      </p:nvGrpSpPr>
      <p:grpSpPr>
        <a:xfrm>
          <a:off x="0" y="0"/>
          <a:ext cx="0" cy="0"/>
          <a:chOff x="0" y="0"/>
          <a:chExt cx="0" cy="0"/>
        </a:xfrm>
      </p:grpSpPr>
      <p:sp>
        <p:nvSpPr>
          <p:cNvPr id="152" name="Google Shape;152;p3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3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4" name="Google Shape;154;p3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55" name="Shape 155"/>
        <p:cNvGrpSpPr/>
        <p:nvPr/>
      </p:nvGrpSpPr>
      <p:grpSpPr>
        <a:xfrm>
          <a:off x="0" y="0"/>
          <a:ext cx="0" cy="0"/>
          <a:chOff x="0" y="0"/>
          <a:chExt cx="0" cy="0"/>
        </a:xfrm>
      </p:grpSpPr>
      <p:sp>
        <p:nvSpPr>
          <p:cNvPr id="156" name="Google Shape;156;p3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3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8" name="Google Shape;158;p3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9" name="Google Shape;159;p3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3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 name="Google Shape;24;p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63" name="Shape 163"/>
        <p:cNvGrpSpPr/>
        <p:nvPr/>
      </p:nvGrpSpPr>
      <p:grpSpPr>
        <a:xfrm>
          <a:off x="0" y="0"/>
          <a:ext cx="0" cy="0"/>
          <a:chOff x="0" y="0"/>
          <a:chExt cx="0" cy="0"/>
        </a:xfrm>
      </p:grpSpPr>
      <p:sp>
        <p:nvSpPr>
          <p:cNvPr id="164" name="Google Shape;164;p33"/>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3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66" name="Shape 166"/>
        <p:cNvGrpSpPr/>
        <p:nvPr/>
      </p:nvGrpSpPr>
      <p:grpSpPr>
        <a:xfrm>
          <a:off x="0" y="0"/>
          <a:ext cx="0" cy="0"/>
          <a:chOff x="0" y="0"/>
          <a:chExt cx="0" cy="0"/>
        </a:xfrm>
      </p:grpSpPr>
      <p:sp>
        <p:nvSpPr>
          <p:cNvPr id="167" name="Google Shape;167;p3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3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69" name="Google Shape;169;p3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0" name="Google Shape;170;p3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1" name="Google Shape;171;p3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72" name="Shape 172"/>
        <p:cNvGrpSpPr/>
        <p:nvPr/>
      </p:nvGrpSpPr>
      <p:grpSpPr>
        <a:xfrm>
          <a:off x="0" y="0"/>
          <a:ext cx="0" cy="0"/>
          <a:chOff x="0" y="0"/>
          <a:chExt cx="0" cy="0"/>
        </a:xfrm>
      </p:grpSpPr>
      <p:sp>
        <p:nvSpPr>
          <p:cNvPr id="173" name="Google Shape;173;p3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3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5" name="Google Shape;175;p3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6" name="Google Shape;176;p35"/>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7" name="Google Shape;177;p3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78" name="Shape 178"/>
        <p:cNvGrpSpPr/>
        <p:nvPr/>
      </p:nvGrpSpPr>
      <p:grpSpPr>
        <a:xfrm>
          <a:off x="0" y="0"/>
          <a:ext cx="0" cy="0"/>
          <a:chOff x="0" y="0"/>
          <a:chExt cx="0" cy="0"/>
        </a:xfrm>
      </p:grpSpPr>
      <p:sp>
        <p:nvSpPr>
          <p:cNvPr id="179" name="Google Shape;179;p3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3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1" name="Google Shape;181;p3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2" name="Google Shape;182;p36"/>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3" name="Google Shape;183;p3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84" name="Shape 184"/>
        <p:cNvGrpSpPr/>
        <p:nvPr/>
      </p:nvGrpSpPr>
      <p:grpSpPr>
        <a:xfrm>
          <a:off x="0" y="0"/>
          <a:ext cx="0" cy="0"/>
          <a:chOff x="0" y="0"/>
          <a:chExt cx="0" cy="0"/>
        </a:xfrm>
      </p:grpSpPr>
      <p:sp>
        <p:nvSpPr>
          <p:cNvPr id="185" name="Google Shape;185;p3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37"/>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7" name="Google Shape;187;p37"/>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8" name="Google Shape;188;p3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89" name="Shape 189"/>
        <p:cNvGrpSpPr/>
        <p:nvPr/>
      </p:nvGrpSpPr>
      <p:grpSpPr>
        <a:xfrm>
          <a:off x="0" y="0"/>
          <a:ext cx="0" cy="0"/>
          <a:chOff x="0" y="0"/>
          <a:chExt cx="0" cy="0"/>
        </a:xfrm>
      </p:grpSpPr>
      <p:sp>
        <p:nvSpPr>
          <p:cNvPr id="190" name="Google Shape;190;p3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3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2" name="Google Shape;192;p3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3" name="Google Shape;193;p3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4" name="Google Shape;194;p38"/>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5" name="Google Shape;195;p3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96" name="Shape 196"/>
        <p:cNvGrpSpPr/>
        <p:nvPr/>
      </p:nvGrpSpPr>
      <p:grpSpPr>
        <a:xfrm>
          <a:off x="0" y="0"/>
          <a:ext cx="0" cy="0"/>
          <a:chOff x="0" y="0"/>
          <a:chExt cx="0" cy="0"/>
        </a:xfrm>
      </p:grpSpPr>
      <p:sp>
        <p:nvSpPr>
          <p:cNvPr id="197" name="Google Shape;197;p3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39"/>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9" name="Google Shape;199;p39"/>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0" name="Google Shape;200;p39"/>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1" name="Google Shape;201;p39"/>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2" name="Google Shape;202;p39"/>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3" name="Google Shape;203;p39"/>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4" name="Google Shape;204;p3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5" name="Shape 25"/>
        <p:cNvGrpSpPr/>
        <p:nvPr/>
      </p:nvGrpSpPr>
      <p:grpSpPr>
        <a:xfrm>
          <a:off x="0" y="0"/>
          <a:ext cx="0" cy="0"/>
          <a:chOff x="0" y="0"/>
          <a:chExt cx="0" cy="0"/>
        </a:xfrm>
      </p:grpSpPr>
      <p:sp>
        <p:nvSpPr>
          <p:cNvPr id="26" name="Google Shape;26;p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8" name="Google Shape;28;p5"/>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9" name="Google Shape;29;p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33" name="Shape 33"/>
        <p:cNvGrpSpPr/>
        <p:nvPr/>
      </p:nvGrpSpPr>
      <p:grpSpPr>
        <a:xfrm>
          <a:off x="0" y="0"/>
          <a:ext cx="0" cy="0"/>
          <a:chOff x="0" y="0"/>
          <a:chExt cx="0" cy="0"/>
        </a:xfrm>
      </p:grpSpPr>
      <p:sp>
        <p:nvSpPr>
          <p:cNvPr id="34" name="Google Shape;34;p7"/>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6" name="Shape 36"/>
        <p:cNvGrpSpPr/>
        <p:nvPr/>
      </p:nvGrpSpPr>
      <p:grpSpPr>
        <a:xfrm>
          <a:off x="0" y="0"/>
          <a:ext cx="0" cy="0"/>
          <a:chOff x="0" y="0"/>
          <a:chExt cx="0" cy="0"/>
        </a:xfrm>
      </p:grpSpPr>
      <p:sp>
        <p:nvSpPr>
          <p:cNvPr id="37" name="Google Shape;37;p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9" name="Google Shape;39;p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0" name="Google Shape;40;p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1" name="Google Shape;41;p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42" name="Shape 42"/>
        <p:cNvGrpSpPr/>
        <p:nvPr/>
      </p:nvGrpSpPr>
      <p:grpSpPr>
        <a:xfrm>
          <a:off x="0" y="0"/>
          <a:ext cx="0" cy="0"/>
          <a:chOff x="0" y="0"/>
          <a:chExt cx="0" cy="0"/>
        </a:xfrm>
      </p:grpSpPr>
      <p:sp>
        <p:nvSpPr>
          <p:cNvPr id="43" name="Google Shape;43;p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5" name="Google Shape;45;p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6" name="Google Shape;46;p9"/>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7" name="Google Shape;47;p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48" name="Shape 48"/>
        <p:cNvGrpSpPr/>
        <p:nvPr/>
      </p:nvGrpSpPr>
      <p:grpSpPr>
        <a:xfrm>
          <a:off x="0" y="0"/>
          <a:ext cx="0" cy="0"/>
          <a:chOff x="0" y="0"/>
          <a:chExt cx="0" cy="0"/>
        </a:xfrm>
      </p:grpSpPr>
      <p:sp>
        <p:nvSpPr>
          <p:cNvPr id="49" name="Google Shape;49;p1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1" name="Google Shape;51;p1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2" name="Google Shape;52;p10"/>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1.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1.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image" Target="../media/image1.jpg"/><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nvSpPr>
        <p:spPr>
          <a:xfrm>
            <a:off x="4064040" y="6095520"/>
            <a:ext cx="8126280" cy="485640"/>
          </a:xfrm>
          <a:prstGeom prst="rect">
            <a:avLst/>
          </a:prstGeom>
          <a:solidFill>
            <a:schemeClr val="lt1">
              <a:alpha val="7450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
          <p:cNvSpPr/>
          <p:nvPr/>
        </p:nvSpPr>
        <p:spPr>
          <a:xfrm>
            <a:off x="0" y="6095520"/>
            <a:ext cx="4062240" cy="485640"/>
          </a:xfrm>
          <a:prstGeom prst="rect">
            <a:avLst/>
          </a:prstGeom>
          <a:solidFill>
            <a:srgbClr val="004890">
              <a:alpha val="4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5" name="Shape 75"/>
        <p:cNvGrpSpPr/>
        <p:nvPr/>
      </p:nvGrpSpPr>
      <p:grpSpPr>
        <a:xfrm>
          <a:off x="0" y="0"/>
          <a:ext cx="0" cy="0"/>
          <a:chOff x="0" y="0"/>
          <a:chExt cx="0" cy="0"/>
        </a:xfrm>
      </p:grpSpPr>
      <p:sp>
        <p:nvSpPr>
          <p:cNvPr id="76" name="Google Shape;76;p14"/>
          <p:cNvSpPr txBox="1"/>
          <p:nvPr>
            <p:ph type="title"/>
          </p:nvPr>
        </p:nvSpPr>
        <p:spPr>
          <a:xfrm>
            <a:off x="609480" y="273600"/>
            <a:ext cx="10972080" cy="114444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p14"/>
          <p:cNvSpPr txBox="1"/>
          <p:nvPr>
            <p:ph idx="1" type="body"/>
          </p:nvPr>
        </p:nvSpPr>
        <p:spPr>
          <a:xfrm>
            <a:off x="609480" y="1604520"/>
            <a:ext cx="10972080" cy="397692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4"/>
          <p:cNvSpPr txBox="1"/>
          <p:nvPr>
            <p:ph idx="10" type="dt"/>
          </p:nvPr>
        </p:nvSpPr>
        <p:spPr>
          <a:xfrm>
            <a:off x="0" y="0"/>
            <a:ext cx="0" cy="0"/>
          </a:xfrm>
          <a:prstGeom prst="rect">
            <a:avLst/>
          </a:prstGeom>
          <a:noFill/>
          <a:ln>
            <a:noFill/>
          </a:ln>
        </p:spPr>
        <p:txBody>
          <a:bodyPr anchorCtr="0" anchor="t" bIns="45000" lIns="90000" spcFirstLastPara="1" rIns="90000" wrap="square" tIns="45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p14"/>
          <p:cNvSpPr txBox="1"/>
          <p:nvPr>
            <p:ph idx="11" type="ftr"/>
          </p:nvPr>
        </p:nvSpPr>
        <p:spPr>
          <a:xfrm>
            <a:off x="0" y="0"/>
            <a:ext cx="0" cy="0"/>
          </a:xfrm>
          <a:prstGeom prst="rect">
            <a:avLst/>
          </a:prstGeom>
          <a:noFill/>
          <a:ln>
            <a:noFill/>
          </a:ln>
        </p:spPr>
        <p:txBody>
          <a:bodyPr anchorCtr="0" anchor="t" bIns="45000" lIns="90000" spcFirstLastPara="1" rIns="90000" wrap="square" tIns="45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14"/>
          <p:cNvSpPr txBox="1"/>
          <p:nvPr>
            <p:ph idx="12" type="sldNum"/>
          </p:nvPr>
        </p:nvSpPr>
        <p:spPr>
          <a:xfrm>
            <a:off x="0" y="0"/>
            <a:ext cx="0" cy="0"/>
          </a:xfrm>
          <a:prstGeom prst="rect">
            <a:avLst/>
          </a:prstGeom>
          <a:noFill/>
          <a:ln>
            <a:noFill/>
          </a:ln>
        </p:spPr>
        <p:txBody>
          <a:bodyPr anchorCtr="0" anchor="t" bIns="45000" lIns="90000" spcFirstLastPara="1" rIns="90000" wrap="square" tIns="450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41" name="Shape 141"/>
        <p:cNvGrpSpPr/>
        <p:nvPr/>
      </p:nvGrpSpPr>
      <p:grpSpPr>
        <a:xfrm>
          <a:off x="0" y="0"/>
          <a:ext cx="0" cy="0"/>
          <a:chOff x="0" y="0"/>
          <a:chExt cx="0" cy="0"/>
        </a:xfrm>
      </p:grpSpPr>
      <p:sp>
        <p:nvSpPr>
          <p:cNvPr id="142" name="Google Shape;142;p2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3" name="Google Shape;143;p2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4" name="Google Shape;144;p2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 Id="rId3" Type="http://schemas.openxmlformats.org/officeDocument/2006/relationships/image" Target="../media/image17.png"/><Relationship Id="rId4" Type="http://schemas.openxmlformats.org/officeDocument/2006/relationships/hyperlink" Target="https://climatereanalyzer.org/research_tools/monthly_maps/" TargetMode="External"/><Relationship Id="rId5"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15.png"/><Relationship Id="rId4" Type="http://schemas.openxmlformats.org/officeDocument/2006/relationships/hyperlink" Target="https://climatereanalyzer.org/research_tools/monthly_map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2.xml"/><Relationship Id="rId3" Type="http://schemas.openxmlformats.org/officeDocument/2006/relationships/hyperlink" Target="https://pulse.climate.copernicus.eu/" TargetMode="Externa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 Id="rId3" Type="http://schemas.openxmlformats.org/officeDocument/2006/relationships/image" Target="../media/image24.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 Id="rId3" Type="http://schemas.openxmlformats.org/officeDocument/2006/relationships/image" Target="../media/image35.gif"/><Relationship Id="rId4" Type="http://schemas.openxmlformats.org/officeDocument/2006/relationships/hyperlink" Target="https://www.climate.gov/news-features/blogs/enso" TargetMode="External"/><Relationship Id="rId5" Type="http://schemas.openxmlformats.org/officeDocument/2006/relationships/hyperlink" Target="http://www.bom.gov.au/climate/enso/?ninoIndex=nino3.4&amp;index=nino34&amp;period=weekly#tabs=Pacific-Ocean&amp;pacific=SOI" TargetMode="External"/><Relationship Id="rId6" Type="http://schemas.openxmlformats.org/officeDocument/2006/relationships/image" Target="../media/image18.png"/><Relationship Id="rId7" Type="http://schemas.openxmlformats.org/officeDocument/2006/relationships/image" Target="../media/image20.png"/><Relationship Id="rId8" Type="http://schemas.openxmlformats.org/officeDocument/2006/relationships/image" Target="../media/image2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image" Target="../media/image46.png"/><Relationship Id="rId5"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image" Target="../media/image30.gif"/><Relationship Id="rId5"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 Id="rId3" Type="http://schemas.openxmlformats.org/officeDocument/2006/relationships/image" Target="../media/image26.jpg"/><Relationship Id="rId4" Type="http://schemas.openxmlformats.org/officeDocument/2006/relationships/image" Target="../media/image22.png"/><Relationship Id="rId5" Type="http://schemas.openxmlformats.org/officeDocument/2006/relationships/image" Target="../media/image36.png"/><Relationship Id="rId6" Type="http://schemas.openxmlformats.org/officeDocument/2006/relationships/hyperlink" Target="https://www.cpc.ncep.noaa.gov/data/teledoc/nao_ts.shtml"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hyperlink" Target="https://www.cpc.ncep.noaa.gov/products/precip/CWlink/pna/nao_index_ensm.shtml" TargetMode="External"/><Relationship Id="rId4" Type="http://schemas.openxmlformats.org/officeDocument/2006/relationships/image" Target="../media/image5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hyperlink" Target="https://charts.ecmwf.int/products/extended-regime-probabilities?forecast_from=latest" TargetMode="External"/><Relationship Id="rId4" Type="http://schemas.openxmlformats.org/officeDocument/2006/relationships/image" Target="../media/image29.png"/><Relationship Id="rId5" Type="http://schemas.openxmlformats.org/officeDocument/2006/relationships/image" Target="../media/image32.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 Id="rId3" Type="http://schemas.openxmlformats.org/officeDocument/2006/relationships/image" Target="../media/image3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 Id="rId3" Type="http://schemas.openxmlformats.org/officeDocument/2006/relationships/image" Target="../media/image40.gif"/><Relationship Id="rId4" Type="http://schemas.openxmlformats.org/officeDocument/2006/relationships/hyperlink" Target="https://doi.org/10.1002/wea.7656" TargetMode="External"/><Relationship Id="rId5" Type="http://schemas.openxmlformats.org/officeDocument/2006/relationships/image" Target="../media/image78.jpg"/><Relationship Id="rId6" Type="http://schemas.openxmlformats.org/officeDocument/2006/relationships/image" Target="../media/image3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 Id="rId3" Type="http://schemas.openxmlformats.org/officeDocument/2006/relationships/image" Target="../media/image67.png"/><Relationship Id="rId4" Type="http://schemas.openxmlformats.org/officeDocument/2006/relationships/hyperlink" Target="https://www.climate.gov/media/16763"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57.png"/><Relationship Id="rId4" Type="http://schemas.openxmlformats.org/officeDocument/2006/relationships/hyperlink" Target="https://iri.columbia.edu/our-expertise/climate/forecasts/enso/current/?enso_tab=enso-sst_table" TargetMode="External"/><Relationship Id="rId5" Type="http://schemas.openxmlformats.org/officeDocument/2006/relationships/hyperlink" Target="https://www.cpc.ncep.noaa.gov/products/NMME/current/plume.html" TargetMode="External"/><Relationship Id="rId6"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5.xml"/><Relationship Id="rId3" Type="http://schemas.openxmlformats.org/officeDocument/2006/relationships/hyperlink" Target="https://iri.columbia.edu/our-expertise/climate/forecasts/enso/current/" TargetMode="External"/><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 Id="rId3" Type="http://schemas.openxmlformats.org/officeDocument/2006/relationships/image" Target="../media/image39.png"/><Relationship Id="rId4" Type="http://schemas.openxmlformats.org/officeDocument/2006/relationships/hyperlink" Target="https://iridl.ldeo.columbia.edu/maproom/IFRC/FIC/laninarain.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 Id="rId3" Type="http://schemas.openxmlformats.org/officeDocument/2006/relationships/hyperlink" Target="https://climate.copernicus.eu/charts/packages/c3s_seasonal/" TargetMode="External"/><Relationship Id="rId4" Type="http://schemas.openxmlformats.org/officeDocument/2006/relationships/hyperlink" Target="https://iri.columbia.edu/our-expertise/climate/forecasts/seasonal-climate-forecasts/" TargetMode="External"/><Relationship Id="rId5" Type="http://schemas.openxmlformats.org/officeDocument/2006/relationships/image" Target="../media/image38.png"/><Relationship Id="rId6" Type="http://schemas.openxmlformats.org/officeDocument/2006/relationships/image" Target="../media/image4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8.xml"/><Relationship Id="rId3" Type="http://schemas.openxmlformats.org/officeDocument/2006/relationships/image" Target="../media/image60.png"/><Relationship Id="rId4" Type="http://schemas.openxmlformats.org/officeDocument/2006/relationships/image" Target="../media/image81.png"/><Relationship Id="rId5" Type="http://schemas.openxmlformats.org/officeDocument/2006/relationships/hyperlink" Target="https://charts.ecmwf.int/"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9.xml"/><Relationship Id="rId3" Type="http://schemas.openxmlformats.org/officeDocument/2006/relationships/hyperlink" Target="https://climate.copernicus.eu/charts/packages/c3s_seasonal/" TargetMode="External"/><Relationship Id="rId4" Type="http://schemas.openxmlformats.org/officeDocument/2006/relationships/hyperlink" Target="https://iri.columbia.edu/our-expertise/climate/forecasts/seasonal-climate-forecasts/" TargetMode="External"/><Relationship Id="rId5" Type="http://schemas.openxmlformats.org/officeDocument/2006/relationships/image" Target="../media/image45.png"/><Relationship Id="rId6"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 Id="rId3" Type="http://schemas.openxmlformats.org/officeDocument/2006/relationships/image" Target="../media/image80.png"/><Relationship Id="rId4" Type="http://schemas.openxmlformats.org/officeDocument/2006/relationships/image" Target="../media/image52.png"/><Relationship Id="rId5" Type="http://schemas.openxmlformats.org/officeDocument/2006/relationships/hyperlink" Target="https://charts.ecmwf.int/"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 Id="rId3" Type="http://schemas.openxmlformats.org/officeDocument/2006/relationships/image" Target="../media/image55.gif"/><Relationship Id="rId4" Type="http://schemas.openxmlformats.org/officeDocument/2006/relationships/image" Target="../media/image49.png"/><Relationship Id="rId5" Type="http://schemas.openxmlformats.org/officeDocument/2006/relationships/hyperlink" Target="https://www.climate.gov/news-features/blogs/enso/what-mjo-and-why-do-we-car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hyperlink" Target="https://www.cpc.ncep.noaa.gov/products/precip/CWlink/MJO/whindex.shtml" TargetMode="External"/><Relationship Id="rId4" Type="http://schemas.openxmlformats.org/officeDocument/2006/relationships/hyperlink" Target="https://psl.noaa.gov/mjo/" TargetMode="External"/><Relationship Id="rId5" Type="http://schemas.openxmlformats.org/officeDocument/2006/relationships/image" Target="../media/image50.png"/><Relationship Id="rId6" Type="http://schemas.openxmlformats.org/officeDocument/2006/relationships/image" Target="../media/image5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4.xml"/><Relationship Id="rId3" Type="http://schemas.openxmlformats.org/officeDocument/2006/relationships/hyperlink" Target="https://www.cpc.ncep.noaa.gov/products/precip/CWlink/MJO/foregfs.shtml" TargetMode="External"/><Relationship Id="rId4" Type="http://schemas.openxmlformats.org/officeDocument/2006/relationships/hyperlink" Target="https://www.cpc.ncep.noaa.gov/products/precip/CWlink/MJO/CLIVAR/ecmf.shtml" TargetMode="External"/><Relationship Id="rId5" Type="http://schemas.openxmlformats.org/officeDocument/2006/relationships/image" Target="../media/image47.png"/><Relationship Id="rId6" Type="http://schemas.openxmlformats.org/officeDocument/2006/relationships/image" Target="../media/image4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hyperlink" Target="https://www.cpc.ncep.noaa.gov/products/precip/CWlink/MJO/foregfs.shtml" TargetMode="External"/><Relationship Id="rId4" Type="http://schemas.openxmlformats.org/officeDocument/2006/relationships/hyperlink" Target="https://www.cpc.ncep.noaa.gov/products/precip/CWlink/MJO/CLIVAR/ecmf.shtm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6.xml"/><Relationship Id="rId3" Type="http://schemas.openxmlformats.org/officeDocument/2006/relationships/hyperlink" Target="https://iridl.ldeo.columbia.edu/SOURCES/.UCSB/.CHIRPS/.v2p0/.daily-improved/.global/.0p25/a%3A/(.prcp)//var/parameter/interp/%3Aa/T/(1%20Jan%201991)/(31%20Dec%202020)/RANGE/(http%3A//129.236.110.25/SOURCES/.BoM/.MJO/.phase_frozen/dods)/readdods/.phase/T/(1%20Jan%201991)/(31%20Dec%202020)/RANGE/(http%3A//129.236.110.25/SOURCES/.BoM/.MJO/.amplitude_frozen/dods)/readdods/.amplitude/T/(1%20Jan%201991)/(31%20Dec%202020)/RANGE/1./flaggt/mul//name//Fase/def/classifyby/T/(Jan)//seasonStart/parameter/(-)/append/(Mar)//seasonEnd/parameter/append/seasonalAverage/%5BT%5Daverage/SOURCES/.UCSB/.CHIRPS/.v2p0/.daily-improved/.global/.0p25/a%3A/(.prcp)//var/parameter/interp/%3Aa/T/(1%20Jan%201991)/(31%20Dec%202020)/RANGE/T/(Jan)//seasonStart/parameter/(-)/append/(Mar)//seasonEnd/parameter/append/seasonalAverage/%5BT%5Daverage/sub/a-/-a/prcpanomscale//long_name/(Precipitation%20)/def//units/(mm/day)/def/X/Y/fig-/colors/coasts/countries/-fig//antialias/true/psdef//plotaxislength/700/psdef//adif/-5.0/5.0/plotrange//Fase/1.0/plotvalue//Y/-60/60/plotrange//XOVY/null/psdef//framelabel/(MJO%20Phase%20%25d%5BFase%5D%20%20(%25%3D%5BseasonStart%5D-%25%3D%5BseasonEnd%5D%201991-2020))/psdef/?seasonEnd=Oct&amp;seasonStart=Oct&amp;Fase=8#info" TargetMode="External"/><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hyperlink" Target="http://weather.ou.edu/~kpegion/subc/forecasts/images/Latest/Interactive.html" TargetMode="External"/><Relationship Id="rId4" Type="http://schemas.openxmlformats.org/officeDocument/2006/relationships/image" Target="../media/image56.png"/><Relationship Id="rId5" Type="http://schemas.openxmlformats.org/officeDocument/2006/relationships/image" Target="../media/image61.png"/><Relationship Id="rId6" Type="http://schemas.openxmlformats.org/officeDocument/2006/relationships/image" Target="../media/image62.png"/><Relationship Id="rId7" Type="http://schemas.openxmlformats.org/officeDocument/2006/relationships/image" Target="../media/image68.png"/><Relationship Id="rId8" Type="http://schemas.openxmlformats.org/officeDocument/2006/relationships/hyperlink" Target="https://iridl.ldeo.columbia.edu/SOURCES/.Models/.SubX/.ESRL/.FIMr1p1/index.html?Set-Language=en"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8.xml"/><Relationship Id="rId3" Type="http://schemas.openxmlformats.org/officeDocument/2006/relationships/hyperlink" Target="http://weather.ou.edu/~kpegion/subc/forecasts/images/Latest/Interactive.html" TargetMode="External"/><Relationship Id="rId4" Type="http://schemas.openxmlformats.org/officeDocument/2006/relationships/image" Target="../media/image74.png"/><Relationship Id="rId5" Type="http://schemas.openxmlformats.org/officeDocument/2006/relationships/image" Target="../media/image66.png"/><Relationship Id="rId6" Type="http://schemas.openxmlformats.org/officeDocument/2006/relationships/image" Target="../media/image75.png"/><Relationship Id="rId7" Type="http://schemas.openxmlformats.org/officeDocument/2006/relationships/image" Target="../media/image76.png"/><Relationship Id="rId8" Type="http://schemas.openxmlformats.org/officeDocument/2006/relationships/hyperlink" Target="https://iridl.ldeo.columbia.edu/SOURCES/.Models/.SubX/.ESRL/.FIMr1p1/index.html?Set-Language=en"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image" Target="../media/image27.png"/><Relationship Id="rId4" Type="http://schemas.openxmlformats.org/officeDocument/2006/relationships/hyperlink" Target="https://climatereanalyzer.org/research_tools/monthly_maps/" TargetMode="External"/><Relationship Id="rId5" Type="http://schemas.openxmlformats.org/officeDocument/2006/relationships/image" Target="../media/image2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1.xml"/><Relationship Id="rId3" Type="http://schemas.openxmlformats.org/officeDocument/2006/relationships/comments" Target="../comments/commen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image" Target="../media/image11.png"/><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image" Target="../media/image64.png"/><Relationship Id="rId5" Type="http://schemas.openxmlformats.org/officeDocument/2006/relationships/image" Target="../media/image30.gi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4.xml"/><Relationship Id="rId3" Type="http://schemas.openxmlformats.org/officeDocument/2006/relationships/image" Target="../media/image59.png"/><Relationship Id="rId4" Type="http://schemas.openxmlformats.org/officeDocument/2006/relationships/image" Target="../media/image63.png"/><Relationship Id="rId5" Type="http://schemas.openxmlformats.org/officeDocument/2006/relationships/image" Target="../media/image65.gif"/><Relationship Id="rId6" Type="http://schemas.openxmlformats.org/officeDocument/2006/relationships/image" Target="../media/image69.gi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5.xml"/><Relationship Id="rId3"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6.xml"/><Relationship Id="rId3" Type="http://schemas.openxmlformats.org/officeDocument/2006/relationships/image" Target="../media/image7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7.xml"/><Relationship Id="rId3" Type="http://schemas.openxmlformats.org/officeDocument/2006/relationships/hyperlink" Target="https://iridl.ldeo.columbia.edu/maproom/Global/Precipitation/WASP_Indices.html" TargetMode="External"/><Relationship Id="rId4" Type="http://schemas.openxmlformats.org/officeDocument/2006/relationships/image" Target="../media/image77.png"/><Relationship Id="rId5" Type="http://schemas.openxmlformats.org/officeDocument/2006/relationships/image" Target="../media/image70.png"/><Relationship Id="rId6" Type="http://schemas.openxmlformats.org/officeDocument/2006/relationships/image" Target="../media/image7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hyperlink" Target="https://climatereanalyzer.org/research_tools/monthly_map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hyperlink" Target="https://hoyextremo.com/city_pages/barcelona/#summary" TargetMode="External"/><Relationship Id="rId4" Type="http://schemas.openxmlformats.org/officeDocument/2006/relationships/image" Target="../media/image12.png"/><Relationship Id="rId9" Type="http://schemas.openxmlformats.org/officeDocument/2006/relationships/image" Target="../media/image7.png"/><Relationship Id="rId5" Type="http://schemas.openxmlformats.org/officeDocument/2006/relationships/image" Target="../media/image6.png"/><Relationship Id="rId6" Type="http://schemas.openxmlformats.org/officeDocument/2006/relationships/image" Target="../media/image4.png"/><Relationship Id="rId7" Type="http://schemas.openxmlformats.org/officeDocument/2006/relationships/image" Target="../media/image8.png"/><Relationship Id="rId8"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 Id="rId3" Type="http://schemas.openxmlformats.org/officeDocument/2006/relationships/hyperlink" Target="https://climatereanalyzer.org/research_tools/monthly_maps/" TargetMode="External"/><Relationship Id="rId4" Type="http://schemas.openxmlformats.org/officeDocument/2006/relationships/image" Target="../media/image19.png"/><Relationship Id="rId5"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 Id="rId3" Type="http://schemas.openxmlformats.org/officeDocument/2006/relationships/image" Target="../media/image9.png"/><Relationship Id="rId4" Type="http://schemas.openxmlformats.org/officeDocument/2006/relationships/hyperlink" Target="https://climatereanalyzer.org/research_tools/monthly_map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 Id="rId3" Type="http://schemas.openxmlformats.org/officeDocument/2006/relationships/hyperlink" Target="https://iridl.ldeo.columbia.edu/maproom/Global/Precipitation/SPI.html?var=.SPI-CAMSOPI_3-Month" TargetMode="External"/><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40"/>
          <p:cNvPicPr preferRelativeResize="0"/>
          <p:nvPr/>
        </p:nvPicPr>
        <p:blipFill rotWithShape="1">
          <a:blip r:embed="rId3">
            <a:alphaModFix/>
          </a:blip>
          <a:srcRect b="0" l="0" r="0" t="0"/>
          <a:stretch/>
        </p:blipFill>
        <p:spPr>
          <a:xfrm>
            <a:off x="0" y="0"/>
            <a:ext cx="12191760" cy="6857640"/>
          </a:xfrm>
          <a:prstGeom prst="rect">
            <a:avLst/>
          </a:prstGeom>
          <a:noFill/>
          <a:ln>
            <a:noFill/>
          </a:ln>
        </p:spPr>
      </p:pic>
      <p:sp>
        <p:nvSpPr>
          <p:cNvPr id="210" name="Google Shape;210;p40"/>
          <p:cNvSpPr/>
          <p:nvPr/>
        </p:nvSpPr>
        <p:spPr>
          <a:xfrm>
            <a:off x="-1800" y="6147360"/>
            <a:ext cx="4377600" cy="487080"/>
          </a:xfrm>
          <a:prstGeom prst="rect">
            <a:avLst/>
          </a:prstGeom>
          <a:solidFill>
            <a:srgbClr val="293C69">
              <a:alpha val="3529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40"/>
          <p:cNvSpPr/>
          <p:nvPr/>
        </p:nvSpPr>
        <p:spPr>
          <a:xfrm>
            <a:off x="-1800" y="6138000"/>
            <a:ext cx="4333320" cy="487080"/>
          </a:xfrm>
          <a:prstGeom prst="rect">
            <a:avLst/>
          </a:prstGeom>
          <a:solidFill>
            <a:srgbClr val="293C69">
              <a:alpha val="3529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40"/>
          <p:cNvSpPr/>
          <p:nvPr/>
        </p:nvSpPr>
        <p:spPr>
          <a:xfrm>
            <a:off x="4408200" y="0"/>
            <a:ext cx="7783500" cy="6857700"/>
          </a:xfrm>
          <a:prstGeom prst="rect">
            <a:avLst/>
          </a:prstGeom>
          <a:solidFill>
            <a:srgbClr val="F4EFEF">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3" name="Google Shape;213;p40"/>
          <p:cNvPicPr preferRelativeResize="0"/>
          <p:nvPr/>
        </p:nvPicPr>
        <p:blipFill rotWithShape="1">
          <a:blip r:embed="rId4">
            <a:alphaModFix/>
          </a:blip>
          <a:srcRect b="0" l="0" r="0" t="0"/>
          <a:stretch/>
        </p:blipFill>
        <p:spPr>
          <a:xfrm>
            <a:off x="4636800" y="187560"/>
            <a:ext cx="5601600" cy="855720"/>
          </a:xfrm>
          <a:prstGeom prst="rect">
            <a:avLst/>
          </a:prstGeom>
          <a:noFill/>
          <a:ln>
            <a:noFill/>
          </a:ln>
        </p:spPr>
      </p:pic>
      <p:sp>
        <p:nvSpPr>
          <p:cNvPr id="214" name="Google Shape;214;p40"/>
          <p:cNvSpPr/>
          <p:nvPr/>
        </p:nvSpPr>
        <p:spPr>
          <a:xfrm>
            <a:off x="325800" y="6095520"/>
            <a:ext cx="3255120" cy="62316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80"/>
              <a:buFont typeface="Arial"/>
              <a:buNone/>
            </a:pPr>
            <a:r>
              <a:rPr b="0" i="0" lang="en-GB" sz="1480" u="none" cap="none" strike="noStrike">
                <a:solidFill>
                  <a:srgbClr val="FFFFFF"/>
                </a:solidFill>
                <a:latin typeface="Rajdhani"/>
                <a:ea typeface="Rajdhani"/>
                <a:cs typeface="Rajdhani"/>
                <a:sym typeface="Rajdhani"/>
              </a:rPr>
              <a:t>Tuesday, 18</a:t>
            </a:r>
            <a:r>
              <a:rPr b="0" baseline="30000" i="0" lang="en-GB" sz="1479" u="none" cap="none" strike="noStrike">
                <a:solidFill>
                  <a:srgbClr val="FFFFFF"/>
                </a:solidFill>
                <a:latin typeface="Rajdhani"/>
                <a:ea typeface="Rajdhani"/>
                <a:cs typeface="Rajdhani"/>
                <a:sym typeface="Rajdhani"/>
              </a:rPr>
              <a:t>th</a:t>
            </a:r>
            <a:r>
              <a:rPr b="0" i="0" lang="en-GB" sz="1480" u="none" cap="none" strike="noStrike">
                <a:solidFill>
                  <a:srgbClr val="FFFFFF"/>
                </a:solidFill>
                <a:latin typeface="Rajdhani"/>
                <a:ea typeface="Rajdhani"/>
                <a:cs typeface="Rajdhani"/>
                <a:sym typeface="Rajdhani"/>
              </a:rPr>
              <a:t> Feb 2025</a:t>
            </a:r>
            <a:endParaRPr b="0" i="0" sz="1480" u="none" cap="none" strike="noStrike">
              <a:solidFill>
                <a:srgbClr val="000000"/>
              </a:solidFill>
              <a:latin typeface="Rajdhani"/>
              <a:ea typeface="Rajdhani"/>
              <a:cs typeface="Rajdhani"/>
              <a:sym typeface="Rajdhani"/>
            </a:endParaRPr>
          </a:p>
        </p:txBody>
      </p:sp>
      <p:sp>
        <p:nvSpPr>
          <p:cNvPr id="215" name="Google Shape;215;p40"/>
          <p:cNvSpPr/>
          <p:nvPr/>
        </p:nvSpPr>
        <p:spPr>
          <a:xfrm>
            <a:off x="4420080" y="5829120"/>
            <a:ext cx="7783500" cy="1036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40"/>
          <p:cNvSpPr/>
          <p:nvPr/>
        </p:nvSpPr>
        <p:spPr>
          <a:xfrm>
            <a:off x="4408200" y="4224240"/>
            <a:ext cx="7837920" cy="1658880"/>
          </a:xfrm>
          <a:prstGeom prst="rect">
            <a:avLst/>
          </a:prstGeom>
          <a:solidFill>
            <a:srgbClr val="FBF6F6">
              <a:alpha val="8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40"/>
          <p:cNvSpPr/>
          <p:nvPr/>
        </p:nvSpPr>
        <p:spPr>
          <a:xfrm>
            <a:off x="4636800" y="1596314"/>
            <a:ext cx="7227600" cy="2612100"/>
          </a:xfrm>
          <a:prstGeom prst="rect">
            <a:avLst/>
          </a:prstGeom>
          <a:noFill/>
          <a:ln>
            <a:noFill/>
          </a:ln>
        </p:spPr>
        <p:txBody>
          <a:bodyPr anchorCtr="0" anchor="ctr" bIns="45000" lIns="90000" spcFirstLastPara="1" rIns="90000" wrap="square" tIns="45000">
            <a:noAutofit/>
          </a:bodyPr>
          <a:lstStyle/>
          <a:p>
            <a:pPr indent="0" lvl="0" marL="0" marR="0" rtl="0" algn="l">
              <a:lnSpc>
                <a:spcPct val="100000"/>
              </a:lnSpc>
              <a:spcBef>
                <a:spcPts val="0"/>
              </a:spcBef>
              <a:spcAft>
                <a:spcPts val="0"/>
              </a:spcAft>
              <a:buClr>
                <a:srgbClr val="000000"/>
              </a:buClr>
              <a:buSzPts val="4800"/>
              <a:buFont typeface="Arial"/>
              <a:buNone/>
            </a:pPr>
            <a:r>
              <a:rPr lang="en-GB" sz="4800">
                <a:solidFill>
                  <a:srgbClr val="004890"/>
                </a:solidFill>
                <a:latin typeface="Rajdhani Medium"/>
                <a:ea typeface="Rajdhani Medium"/>
                <a:cs typeface="Rajdhani Medium"/>
                <a:sym typeface="Rajdhani Medium"/>
              </a:rPr>
              <a:t>Forecast</a:t>
            </a:r>
            <a:r>
              <a:rPr b="0" i="0" lang="en-GB" sz="4800" u="none" cap="none" strike="noStrike">
                <a:solidFill>
                  <a:srgbClr val="004890"/>
                </a:solidFill>
                <a:latin typeface="Rajdhani Medium"/>
                <a:ea typeface="Rajdhani Medium"/>
                <a:cs typeface="Rajdhani Medium"/>
                <a:sym typeface="Rajdhani Medium"/>
              </a:rPr>
              <a:t> Briefing</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February 2025</a:t>
            </a:r>
            <a:endParaRPr b="0" i="0" sz="4800" u="none" cap="none" strike="noStrike">
              <a:solidFill>
                <a:srgbClr val="000000"/>
              </a:solidFill>
              <a:latin typeface="Rajdhani Medium"/>
              <a:ea typeface="Rajdhani Medium"/>
              <a:cs typeface="Rajdhani Medium"/>
              <a:sym typeface="Rajdhani Medium"/>
            </a:endParaRPr>
          </a:p>
        </p:txBody>
      </p:sp>
      <p:sp>
        <p:nvSpPr>
          <p:cNvPr id="218" name="Google Shape;218;p40"/>
          <p:cNvSpPr/>
          <p:nvPr/>
        </p:nvSpPr>
        <p:spPr>
          <a:xfrm>
            <a:off x="4636800" y="4761475"/>
            <a:ext cx="7078200" cy="2096100"/>
          </a:xfrm>
          <a:prstGeom prst="rect">
            <a:avLst/>
          </a:prstGeom>
          <a:noFill/>
          <a:ln>
            <a:noFill/>
          </a:ln>
        </p:spPr>
        <p:txBody>
          <a:bodyPr anchorCtr="0" anchor="ctr" bIns="45000" lIns="90000" spcFirstLastPara="1" rIns="90000" wrap="square" tIns="45000">
            <a:noAutofit/>
          </a:bodyPr>
          <a:lstStyle/>
          <a:p>
            <a:pPr indent="0" lvl="0" marL="0" marR="0" rtl="0" algn="l">
              <a:lnSpc>
                <a:spcPct val="90000"/>
              </a:lnSpc>
              <a:spcBef>
                <a:spcPts val="1001"/>
              </a:spcBef>
              <a:spcAft>
                <a:spcPts val="0"/>
              </a:spcAft>
              <a:buClr>
                <a:srgbClr val="000000"/>
              </a:buClr>
              <a:buSzPts val="1800"/>
              <a:buFont typeface="Arial"/>
              <a:buNone/>
            </a:pPr>
            <a:r>
              <a:rPr b="0" i="0" lang="en-GB" sz="1800" u="none" cap="none" strike="noStrike">
                <a:solidFill>
                  <a:srgbClr val="000000"/>
                </a:solidFill>
                <a:latin typeface="Rajdhani"/>
                <a:ea typeface="Rajdhani"/>
                <a:cs typeface="Rajdhani"/>
                <a:sym typeface="Rajdhani"/>
              </a:rPr>
              <a:t>Aleksander Lacima-Nadolnik, </a:t>
            </a:r>
            <a:r>
              <a:rPr lang="en-GB" sz="1800">
                <a:solidFill>
                  <a:schemeClr val="dk1"/>
                </a:solidFill>
                <a:latin typeface="Rajdhani"/>
                <a:ea typeface="Rajdhani"/>
                <a:cs typeface="Rajdhani"/>
                <a:sym typeface="Rajdhani"/>
              </a:rPr>
              <a:t>Paloma Trascasa-Castro, Xavi Domingo, Diego Campos, Matías Olmo</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1800"/>
              <a:buFont typeface="Arial"/>
              <a:buNone/>
            </a:pPr>
            <a:r>
              <a:rPr b="0" i="0" lang="en-GB" sz="1800" u="none" cap="none" strike="noStrike">
                <a:solidFill>
                  <a:srgbClr val="000000"/>
                </a:solidFill>
                <a:latin typeface="Rajdhani"/>
                <a:ea typeface="Rajdhani"/>
                <a:cs typeface="Rajdhani"/>
                <a:sym typeface="Rajdhani"/>
              </a:rPr>
              <a:t>Climate Services Team (CST)</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a:ea typeface="Rajdhani"/>
                <a:cs typeface="Rajdhani"/>
                <a:sym typeface="Rajdhani"/>
              </a:rPr>
              <a:t>Earth System Services (ESS)</a:t>
            </a:r>
            <a:endParaRPr b="0" i="0" sz="20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Medium"/>
                <a:ea typeface="Rajdhani Medium"/>
                <a:cs typeface="Rajdhani Medium"/>
                <a:sym typeface="Rajdhani Medium"/>
              </a:rPr>
              <a:t>Barcelona Supercomputing Center (BSC)</a:t>
            </a:r>
            <a:endParaRPr b="0" i="0" sz="20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49"/>
          <p:cNvSpPr/>
          <p:nvPr/>
        </p:nvSpPr>
        <p:spPr>
          <a:xfrm>
            <a:off x="6664850" y="1085100"/>
            <a:ext cx="4995300" cy="13941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SzPts val="1700"/>
              <a:buFont typeface="Lexend Light"/>
              <a:buChar char="➢"/>
            </a:pPr>
            <a:r>
              <a:rPr b="0" i="0" lang="en-GB" sz="1700" u="none" cap="none" strike="noStrike">
                <a:solidFill>
                  <a:srgbClr val="000000"/>
                </a:solidFill>
                <a:latin typeface="Lexend Light"/>
                <a:ea typeface="Lexend Light"/>
                <a:cs typeface="Lexend Light"/>
                <a:sym typeface="Lexend Light"/>
              </a:rPr>
              <a:t>Last month’s signa</a:t>
            </a:r>
            <a:r>
              <a:rPr lang="en-GB" sz="1700">
                <a:latin typeface="Lexend Light"/>
                <a:ea typeface="Lexend Light"/>
                <a:cs typeface="Lexend Light"/>
                <a:sym typeface="Lexend Light"/>
              </a:rPr>
              <a:t>l very similar to last season’s.</a:t>
            </a:r>
            <a:endParaRPr b="0" i="0" sz="17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17" name="Google Shape;317;p4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18" name="Google Shape;318;p49"/>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49"/>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320" name="Google Shape;320;p49"/>
          <p:cNvPicPr preferRelativeResize="0"/>
          <p:nvPr/>
        </p:nvPicPr>
        <p:blipFill rotWithShape="1">
          <a:blip r:embed="rId3">
            <a:alphaModFix/>
          </a:blip>
          <a:srcRect b="0" l="0" r="0" t="0"/>
          <a:stretch/>
        </p:blipFill>
        <p:spPr>
          <a:xfrm>
            <a:off x="176375" y="1085100"/>
            <a:ext cx="6131474" cy="4687799"/>
          </a:xfrm>
          <a:prstGeom prst="rect">
            <a:avLst/>
          </a:prstGeom>
          <a:noFill/>
          <a:ln>
            <a:noFill/>
          </a:ln>
        </p:spPr>
      </p:pic>
      <p:sp>
        <p:nvSpPr>
          <p:cNvPr id="321" name="Google Shape;321;p49"/>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22" name="Google Shape;322;p49"/>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Sea surface temperature (SST)</a:t>
            </a:r>
            <a:endParaRPr sz="2400">
              <a:solidFill>
                <a:srgbClr val="004890"/>
              </a:solidFill>
              <a:latin typeface="Rajdhani Medium"/>
              <a:ea typeface="Rajdhani Medium"/>
              <a:cs typeface="Rajdhani Medium"/>
              <a:sym typeface="Rajdhani Medium"/>
            </a:endParaRPr>
          </a:p>
        </p:txBody>
      </p:sp>
      <p:pic>
        <p:nvPicPr>
          <p:cNvPr id="323" name="Google Shape;323;p49"/>
          <p:cNvPicPr preferRelativeResize="0"/>
          <p:nvPr/>
        </p:nvPicPr>
        <p:blipFill>
          <a:blip r:embed="rId5">
            <a:alphaModFix/>
          </a:blip>
          <a:stretch>
            <a:fillRect/>
          </a:stretch>
        </p:blipFill>
        <p:spPr>
          <a:xfrm>
            <a:off x="6701076" y="2389209"/>
            <a:ext cx="4959199" cy="379151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0"/>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330" name="Google Shape;330;p50"/>
          <p:cNvPicPr preferRelativeResize="0"/>
          <p:nvPr/>
        </p:nvPicPr>
        <p:blipFill>
          <a:blip r:embed="rId3">
            <a:alphaModFix/>
          </a:blip>
          <a:stretch>
            <a:fillRect/>
          </a:stretch>
        </p:blipFill>
        <p:spPr>
          <a:xfrm>
            <a:off x="2163375" y="231825"/>
            <a:ext cx="7865250" cy="6013350"/>
          </a:xfrm>
          <a:prstGeom prst="rect">
            <a:avLst/>
          </a:prstGeom>
          <a:noFill/>
          <a:ln>
            <a:noFill/>
          </a:ln>
        </p:spPr>
      </p:pic>
      <p:sp>
        <p:nvSpPr>
          <p:cNvPr id="331" name="Google Shape;331;p50"/>
          <p:cNvSpPr/>
          <p:nvPr/>
        </p:nvSpPr>
        <p:spPr>
          <a:xfrm>
            <a:off x="6173400" y="639717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5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38" name="Google Shape;338;p51"/>
          <p:cNvSpPr/>
          <p:nvPr/>
        </p:nvSpPr>
        <p:spPr>
          <a:xfrm>
            <a:off x="8306075" y="6463925"/>
            <a:ext cx="3548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https://pulse.climate.copernicus.eu/</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39" name="Google Shape;339;p51"/>
          <p:cNvSpPr/>
          <p:nvPr/>
        </p:nvSpPr>
        <p:spPr>
          <a:xfrm>
            <a:off x="8043575" y="2513000"/>
            <a:ext cx="3811200" cy="12963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Since mid-2023, global SST anomalies have increased significantly compared to previous years, remaining above +0.4 ºC throughout all seasons (except for December 2024).</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40" name="Google Shape;340;p51"/>
          <p:cNvPicPr preferRelativeResize="0"/>
          <p:nvPr/>
        </p:nvPicPr>
        <p:blipFill>
          <a:blip r:embed="rId4">
            <a:alphaModFix/>
          </a:blip>
          <a:stretch>
            <a:fillRect/>
          </a:stretch>
        </p:blipFill>
        <p:spPr>
          <a:xfrm>
            <a:off x="305368" y="182717"/>
            <a:ext cx="7682375" cy="567404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5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47" name="Google Shape;347;p52"/>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8" name="Google Shape;348;p52"/>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349" name="Google Shape;349;p52"/>
          <p:cNvPicPr preferRelativeResize="0"/>
          <p:nvPr/>
        </p:nvPicPr>
        <p:blipFill rotWithShape="1">
          <a:blip r:embed="rId3">
            <a:alphaModFix/>
          </a:blip>
          <a:srcRect b="67038" l="0" r="0" t="547"/>
          <a:stretch/>
        </p:blipFill>
        <p:spPr>
          <a:xfrm>
            <a:off x="201900" y="1917400"/>
            <a:ext cx="5484016" cy="3897700"/>
          </a:xfrm>
          <a:prstGeom prst="rect">
            <a:avLst/>
          </a:prstGeom>
          <a:noFill/>
          <a:ln>
            <a:noFill/>
          </a:ln>
        </p:spPr>
      </p:pic>
      <p:pic>
        <p:nvPicPr>
          <p:cNvPr id="350" name="Google Shape;350;p52"/>
          <p:cNvPicPr preferRelativeResize="0"/>
          <p:nvPr/>
        </p:nvPicPr>
        <p:blipFill rotWithShape="1">
          <a:blip r:embed="rId3">
            <a:alphaModFix/>
          </a:blip>
          <a:srcRect b="33975" l="0" r="0" t="34167"/>
          <a:stretch/>
        </p:blipFill>
        <p:spPr>
          <a:xfrm>
            <a:off x="5883625" y="4211365"/>
            <a:ext cx="3614175" cy="2524237"/>
          </a:xfrm>
          <a:prstGeom prst="rect">
            <a:avLst/>
          </a:prstGeom>
          <a:noFill/>
          <a:ln>
            <a:noFill/>
          </a:ln>
        </p:spPr>
      </p:pic>
      <p:pic>
        <p:nvPicPr>
          <p:cNvPr id="351" name="Google Shape;351;p52"/>
          <p:cNvPicPr preferRelativeResize="0"/>
          <p:nvPr/>
        </p:nvPicPr>
        <p:blipFill rotWithShape="1">
          <a:blip r:embed="rId3">
            <a:alphaModFix/>
          </a:blip>
          <a:srcRect b="556" l="0" r="0" t="66854"/>
          <a:stretch/>
        </p:blipFill>
        <p:spPr>
          <a:xfrm>
            <a:off x="5964925" y="1687150"/>
            <a:ext cx="3532865" cy="2524225"/>
          </a:xfrm>
          <a:prstGeom prst="rect">
            <a:avLst/>
          </a:prstGeom>
          <a:noFill/>
          <a:ln>
            <a:noFill/>
          </a:ln>
        </p:spPr>
      </p:pic>
      <p:sp>
        <p:nvSpPr>
          <p:cNvPr id="352" name="Google Shape;352;p52"/>
          <p:cNvSpPr/>
          <p:nvPr/>
        </p:nvSpPr>
        <p:spPr>
          <a:xfrm>
            <a:off x="201900" y="1018300"/>
            <a:ext cx="11115900" cy="8991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ENSO is the leading mode of natural variability at seasonal to interannual (S2I) time scales and is considered as an internally occurring coupled ocean–atmosphere phenomenon. </a:t>
            </a:r>
            <a:endParaRPr b="0" i="0" sz="1700" u="none" cap="none" strike="noStrike">
              <a:solidFill>
                <a:schemeClr val="dk1"/>
              </a:solidFill>
              <a:latin typeface="Lexend Light"/>
              <a:ea typeface="Lexend Light"/>
              <a:cs typeface="Lexend Light"/>
              <a:sym typeface="Lexend Light"/>
            </a:endParaRPr>
          </a:p>
        </p:txBody>
      </p:sp>
      <p:sp>
        <p:nvSpPr>
          <p:cNvPr id="353" name="Google Shape;353;p52"/>
          <p:cNvSpPr txBox="1"/>
          <p:nvPr/>
        </p:nvSpPr>
        <p:spPr>
          <a:xfrm>
            <a:off x="4788752" y="201700"/>
            <a:ext cx="52653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El Niño-Southern Oscillation (ENSO)</a:t>
            </a:r>
            <a:endParaRPr sz="2400">
              <a:solidFill>
                <a:srgbClr val="004890"/>
              </a:solidFill>
              <a:latin typeface="Rajdhani Medium"/>
              <a:ea typeface="Rajdhani Medium"/>
              <a:cs typeface="Rajdhani Medium"/>
              <a:sym typeface="Rajdhani Medium"/>
            </a:endParaRPr>
          </a:p>
          <a:p>
            <a:pPr indent="0" lvl="0" marL="0" rtl="0" algn="l">
              <a:spcBef>
                <a:spcPts val="0"/>
              </a:spcBef>
              <a:spcAft>
                <a:spcPts val="0"/>
              </a:spcAft>
              <a:buClr>
                <a:schemeClr val="dk1"/>
              </a:buClr>
              <a:buSzPts val="2400"/>
              <a:buFont typeface="Arial"/>
              <a:buNone/>
            </a:pPr>
            <a:r>
              <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pic>
        <p:nvPicPr>
          <p:cNvPr id="359" name="Google Shape;359;p53"/>
          <p:cNvPicPr preferRelativeResize="0"/>
          <p:nvPr/>
        </p:nvPicPr>
        <p:blipFill>
          <a:blip r:embed="rId3">
            <a:alphaModFix/>
          </a:blip>
          <a:stretch>
            <a:fillRect/>
          </a:stretch>
        </p:blipFill>
        <p:spPr>
          <a:xfrm>
            <a:off x="442925" y="204775"/>
            <a:ext cx="6762750" cy="4057650"/>
          </a:xfrm>
          <a:prstGeom prst="rect">
            <a:avLst/>
          </a:prstGeom>
          <a:noFill/>
          <a:ln>
            <a:noFill/>
          </a:ln>
        </p:spPr>
      </p:pic>
      <p:sp>
        <p:nvSpPr>
          <p:cNvPr id="360" name="Google Shape;360;p5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61" name="Google Shape;361;p53"/>
          <p:cNvSpPr/>
          <p:nvPr/>
        </p:nvSpPr>
        <p:spPr>
          <a:xfrm>
            <a:off x="2810225" y="6404175"/>
            <a:ext cx="9235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4"/>
              </a:rPr>
              <a:t>https://www.climate.gov/news-features/blogs/enso</a:t>
            </a:r>
            <a:r>
              <a:rPr lang="en-GB" sz="1200">
                <a:latin typeface="Lexend Light"/>
                <a:ea typeface="Lexend Light"/>
                <a:cs typeface="Lexend Light"/>
                <a:sym typeface="Lexend Light"/>
              </a:rPr>
              <a:t> / </a:t>
            </a:r>
            <a:r>
              <a:rPr lang="en-GB" sz="1200" u="sng">
                <a:solidFill>
                  <a:schemeClr val="hlink"/>
                </a:solidFill>
                <a:latin typeface="Lexend Light"/>
                <a:ea typeface="Lexend Light"/>
                <a:cs typeface="Lexend Light"/>
                <a:sym typeface="Lexend Light"/>
                <a:hlinkClick r:id="rId5"/>
              </a:rPr>
              <a:t>http://www.bom.gov.au/climate/enso/?ninoIndex=nino3.4&amp;index=nino34&amp;period=weekly#tabs=Pacific-Ocean&amp;pacific=SOI</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62" name="Google Shape;362;p53"/>
          <p:cNvPicPr preferRelativeResize="0"/>
          <p:nvPr/>
        </p:nvPicPr>
        <p:blipFill>
          <a:blip r:embed="rId6">
            <a:alphaModFix/>
          </a:blip>
          <a:stretch>
            <a:fillRect/>
          </a:stretch>
        </p:blipFill>
        <p:spPr>
          <a:xfrm>
            <a:off x="7579175" y="308875"/>
            <a:ext cx="4347049" cy="2895675"/>
          </a:xfrm>
          <a:prstGeom prst="rect">
            <a:avLst/>
          </a:prstGeom>
          <a:noFill/>
          <a:ln>
            <a:noFill/>
          </a:ln>
        </p:spPr>
      </p:pic>
      <p:sp>
        <p:nvSpPr>
          <p:cNvPr id="363" name="Google Shape;363;p53"/>
          <p:cNvSpPr/>
          <p:nvPr/>
        </p:nvSpPr>
        <p:spPr>
          <a:xfrm>
            <a:off x="263475" y="3930350"/>
            <a:ext cx="65850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ENSO status is traditionally diagnosed by looking at SST anomalies in the Niño 3.4 region, known as the Oceanic Niño Index (ONI), and the difference in mean sea level pressure between Darwin and Tahiti, known as the Southern Oscillation Index (SOI).</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457200" marR="0" rtl="0" algn="l">
              <a:lnSpc>
                <a:spcPct val="9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ENSO alert system status: </a:t>
            </a:r>
            <a:r>
              <a:rPr b="1" lang="en-GB" sz="1700">
                <a:solidFill>
                  <a:srgbClr val="004890"/>
                </a:solidFill>
                <a:latin typeface="Lexend"/>
                <a:ea typeface="Lexend"/>
                <a:cs typeface="Lexend"/>
                <a:sym typeface="Lexend"/>
              </a:rPr>
              <a:t>La Niña Advisory</a:t>
            </a:r>
            <a:endParaRPr b="1" sz="1700">
              <a:solidFill>
                <a:srgbClr val="004890"/>
              </a:solidFill>
              <a:latin typeface="Lexend"/>
              <a:ea typeface="Lexend"/>
              <a:cs typeface="Lexend"/>
              <a:sym typeface="Lexend"/>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64" name="Google Shape;364;p53"/>
          <p:cNvPicPr preferRelativeResize="0"/>
          <p:nvPr/>
        </p:nvPicPr>
        <p:blipFill>
          <a:blip r:embed="rId7">
            <a:alphaModFix/>
          </a:blip>
          <a:stretch>
            <a:fillRect/>
          </a:stretch>
        </p:blipFill>
        <p:spPr>
          <a:xfrm>
            <a:off x="7426925" y="3253934"/>
            <a:ext cx="4618800" cy="3079193"/>
          </a:xfrm>
          <a:prstGeom prst="rect">
            <a:avLst/>
          </a:prstGeom>
          <a:noFill/>
          <a:ln>
            <a:noFill/>
          </a:ln>
        </p:spPr>
      </p:pic>
      <p:pic>
        <p:nvPicPr>
          <p:cNvPr id="365" name="Google Shape;365;p53"/>
          <p:cNvPicPr preferRelativeResize="0"/>
          <p:nvPr/>
        </p:nvPicPr>
        <p:blipFill>
          <a:blip r:embed="rId8">
            <a:alphaModFix/>
          </a:blip>
          <a:stretch>
            <a:fillRect/>
          </a:stretch>
        </p:blipFill>
        <p:spPr>
          <a:xfrm>
            <a:off x="2810225" y="5808125"/>
            <a:ext cx="3843840" cy="525000"/>
          </a:xfrm>
          <a:prstGeom prst="rect">
            <a:avLst/>
          </a:prstGeom>
          <a:noFill/>
          <a:ln>
            <a:noFill/>
          </a:ln>
        </p:spPr>
      </p:pic>
      <p:sp>
        <p:nvSpPr>
          <p:cNvPr id="366" name="Google Shape;366;p53"/>
          <p:cNvSpPr/>
          <p:nvPr/>
        </p:nvSpPr>
        <p:spPr>
          <a:xfrm>
            <a:off x="1343800" y="2529325"/>
            <a:ext cx="160800" cy="148500"/>
          </a:xfrm>
          <a:prstGeom prst="frame">
            <a:avLst>
              <a:gd fmla="val 12500" name="adj1"/>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67" name="Google Shape;367;p53"/>
          <p:cNvSpPr/>
          <p:nvPr/>
        </p:nvSpPr>
        <p:spPr>
          <a:xfrm>
            <a:off x="3872100" y="2762000"/>
            <a:ext cx="160800" cy="148500"/>
          </a:xfrm>
          <a:prstGeom prst="frame">
            <a:avLst>
              <a:gd fmla="val 12500" name="adj1"/>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sp>
        <p:nvSpPr>
          <p:cNvPr id="373" name="Google Shape;373;p54"/>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374" name="Google Shape;374;p54"/>
          <p:cNvSpPr/>
          <p:nvPr/>
        </p:nvSpPr>
        <p:spPr>
          <a:xfrm>
            <a:off x="3083975" y="6333125"/>
            <a:ext cx="8663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a:t>
            </a:r>
            <a:r>
              <a:rPr lang="en-GB" sz="1200">
                <a:latin typeface="Lexend Light"/>
                <a:ea typeface="Lexend Light"/>
                <a:cs typeface="Lexend Light"/>
                <a:sym typeface="Lexend Light"/>
              </a:rPr>
              <a:t> </a:t>
            </a:r>
            <a:r>
              <a:rPr lang="en-GB" sz="1200" u="none">
                <a:solidFill>
                  <a:srgbClr val="000000"/>
                </a:solidFill>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3"/>
              </a:rPr>
              <a:t>https://www.cpc.ncep.noaa.gov/products/analysis_monitoring/lanina/enso_evolution-status-fcsts-web.pdf</a:t>
            </a:r>
            <a:r>
              <a:rPr lang="en-GB" sz="1200">
                <a:solidFill>
                  <a:schemeClr val="dk1"/>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75" name="Google Shape;375;p54"/>
          <p:cNvPicPr preferRelativeResize="0"/>
          <p:nvPr/>
        </p:nvPicPr>
        <p:blipFill>
          <a:blip r:embed="rId4">
            <a:alphaModFix/>
          </a:blip>
          <a:stretch>
            <a:fillRect/>
          </a:stretch>
        </p:blipFill>
        <p:spPr>
          <a:xfrm>
            <a:off x="7748900" y="704250"/>
            <a:ext cx="4175074" cy="2679908"/>
          </a:xfrm>
          <a:prstGeom prst="rect">
            <a:avLst/>
          </a:prstGeom>
          <a:noFill/>
          <a:ln>
            <a:noFill/>
          </a:ln>
        </p:spPr>
      </p:pic>
      <p:sp>
        <p:nvSpPr>
          <p:cNvPr id="376" name="Google Shape;376;p54"/>
          <p:cNvSpPr/>
          <p:nvPr/>
        </p:nvSpPr>
        <p:spPr>
          <a:xfrm>
            <a:off x="7748888" y="303450"/>
            <a:ext cx="3942900" cy="4008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Monitoring regions</a:t>
            </a:r>
            <a:endParaRPr b="1" sz="1700">
              <a:solidFill>
                <a:schemeClr val="accent1"/>
              </a:solidFill>
              <a:latin typeface="Lexend"/>
              <a:ea typeface="Lexend"/>
              <a:cs typeface="Lexend"/>
              <a:sym typeface="Lexend"/>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77" name="Google Shape;377;p54"/>
          <p:cNvPicPr preferRelativeResize="0"/>
          <p:nvPr/>
        </p:nvPicPr>
        <p:blipFill>
          <a:blip r:embed="rId5">
            <a:alphaModFix/>
          </a:blip>
          <a:stretch>
            <a:fillRect/>
          </a:stretch>
        </p:blipFill>
        <p:spPr>
          <a:xfrm>
            <a:off x="141550" y="303450"/>
            <a:ext cx="7366799" cy="4894791"/>
          </a:xfrm>
          <a:prstGeom prst="rect">
            <a:avLst/>
          </a:prstGeom>
          <a:noFill/>
          <a:ln>
            <a:noFill/>
          </a:ln>
        </p:spPr>
      </p:pic>
      <p:sp>
        <p:nvSpPr>
          <p:cNvPr id="378" name="Google Shape;378;p54"/>
          <p:cNvSpPr/>
          <p:nvPr/>
        </p:nvSpPr>
        <p:spPr>
          <a:xfrm>
            <a:off x="7589938" y="3739850"/>
            <a:ext cx="44157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Strengthened </a:t>
            </a:r>
            <a:r>
              <a:rPr lang="en-GB" sz="1700">
                <a:solidFill>
                  <a:schemeClr val="accent1"/>
                </a:solidFill>
                <a:latin typeface="Lexend Light"/>
                <a:ea typeface="Lexend Light"/>
                <a:cs typeface="Lexend Light"/>
                <a:sym typeface="Lexend Light"/>
              </a:rPr>
              <a:t>easterlies</a:t>
            </a:r>
            <a:r>
              <a:rPr lang="en-GB" sz="1700">
                <a:solidFill>
                  <a:schemeClr val="dk1"/>
                </a:solidFill>
                <a:latin typeface="Lexend Light"/>
                <a:ea typeface="Lexend Light"/>
                <a:cs typeface="Lexend Light"/>
                <a:sym typeface="Lexend Light"/>
              </a:rPr>
              <a:t> over the Central and western Pacific (CP).</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457200" rtl="0" algn="l">
              <a:lnSpc>
                <a:spcPct val="90000"/>
              </a:lnSpc>
              <a:spcBef>
                <a:spcPts val="0"/>
              </a:spcBef>
              <a:spcAft>
                <a:spcPts val="0"/>
              </a:spcAft>
              <a:buClr>
                <a:schemeClr val="dk1"/>
              </a:buClr>
              <a:buSzPts val="1700"/>
              <a:buFont typeface="Lexend Light"/>
              <a:buChar char="➢"/>
            </a:pPr>
            <a:r>
              <a:rPr lang="en-GB" sz="1700">
                <a:solidFill>
                  <a:schemeClr val="accent1"/>
                </a:solidFill>
                <a:latin typeface="Lexend Light"/>
                <a:ea typeface="Lexend Light"/>
                <a:cs typeface="Lexend Light"/>
                <a:sym typeface="Lexend Light"/>
              </a:rPr>
              <a:t>Cooler</a:t>
            </a:r>
            <a:r>
              <a:rPr lang="en-GB" sz="1700">
                <a:solidFill>
                  <a:schemeClr val="dk1"/>
                </a:solidFill>
                <a:latin typeface="Lexend Light"/>
                <a:ea typeface="Lexend Light"/>
                <a:cs typeface="Lexend Light"/>
                <a:sym typeface="Lexend Light"/>
              </a:rPr>
              <a:t> SSTs in </a:t>
            </a:r>
            <a:r>
              <a:rPr lang="en-GB" sz="1700">
                <a:solidFill>
                  <a:schemeClr val="dk1"/>
                </a:solidFill>
                <a:latin typeface="Lexend Light"/>
                <a:ea typeface="Lexend Light"/>
                <a:cs typeface="Lexend Light"/>
                <a:sym typeface="Lexend Light"/>
              </a:rPr>
              <a:t>the key monitoring region (Niño 3.4)</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457200" rtl="0" algn="l">
              <a:lnSpc>
                <a:spcPct val="9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Shallower thermocline in CP and steeper gradient across the basin.</a:t>
            </a:r>
            <a:endParaRPr sz="1700">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5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85" name="Google Shape;385;p55"/>
          <p:cNvSpPr/>
          <p:nvPr/>
        </p:nvSpPr>
        <p:spPr>
          <a:xfrm>
            <a:off x="3062000" y="6463925"/>
            <a:ext cx="8651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3"/>
              </a:rPr>
              <a:t>https://www.cpc.ncep.noaa.gov/products/analysis_monitoring/lanina/enso_evolution-status-fcsts-web.pdf</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86" name="Google Shape;386;p55"/>
          <p:cNvPicPr preferRelativeResize="0"/>
          <p:nvPr/>
        </p:nvPicPr>
        <p:blipFill rotWithShape="1">
          <a:blip r:embed="rId4">
            <a:alphaModFix/>
          </a:blip>
          <a:srcRect b="13956" l="0" r="0" t="0"/>
          <a:stretch/>
        </p:blipFill>
        <p:spPr>
          <a:xfrm>
            <a:off x="4158588" y="228525"/>
            <a:ext cx="5047824" cy="5708225"/>
          </a:xfrm>
          <a:prstGeom prst="rect">
            <a:avLst/>
          </a:prstGeom>
          <a:noFill/>
          <a:ln>
            <a:noFill/>
          </a:ln>
        </p:spPr>
      </p:pic>
      <p:pic>
        <p:nvPicPr>
          <p:cNvPr id="387" name="Google Shape;387;p55"/>
          <p:cNvPicPr preferRelativeResize="0"/>
          <p:nvPr/>
        </p:nvPicPr>
        <p:blipFill rotWithShape="1">
          <a:blip r:embed="rId5">
            <a:alphaModFix/>
          </a:blip>
          <a:srcRect b="0" l="60617" r="0" t="0"/>
          <a:stretch/>
        </p:blipFill>
        <p:spPr>
          <a:xfrm>
            <a:off x="778250" y="2247312"/>
            <a:ext cx="2444575" cy="3582125"/>
          </a:xfrm>
          <a:prstGeom prst="rect">
            <a:avLst/>
          </a:prstGeom>
          <a:noFill/>
          <a:ln>
            <a:noFill/>
          </a:ln>
        </p:spPr>
      </p:pic>
      <p:sp>
        <p:nvSpPr>
          <p:cNvPr id="388" name="Google Shape;388;p55"/>
          <p:cNvSpPr/>
          <p:nvPr/>
        </p:nvSpPr>
        <p:spPr>
          <a:xfrm>
            <a:off x="187800" y="228525"/>
            <a:ext cx="4158600" cy="2634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SzPts val="1700"/>
              <a:buFont typeface="Lexend Light"/>
              <a:buChar char="➢"/>
            </a:pPr>
            <a:r>
              <a:rPr lang="en-GB" sz="1700">
                <a:latin typeface="Lexend Light"/>
                <a:ea typeface="Lexend Light"/>
                <a:cs typeface="Lexend Light"/>
                <a:sym typeface="Lexend Light"/>
              </a:rPr>
              <a:t>Negative OLR anomalies:</a:t>
            </a:r>
            <a:endParaRPr sz="1700">
              <a:latin typeface="Lexend Light"/>
              <a:ea typeface="Lexend Light"/>
              <a:cs typeface="Lexend Light"/>
              <a:sym typeface="Lexend Light"/>
            </a:endParaRPr>
          </a:p>
          <a:p>
            <a:pPr indent="0" lvl="0" marL="457200" marR="0" rtl="0" algn="l">
              <a:lnSpc>
                <a:spcPct val="90000"/>
              </a:lnSpc>
              <a:spcBef>
                <a:spcPts val="1001"/>
              </a:spcBef>
              <a:spcAft>
                <a:spcPts val="0"/>
              </a:spcAft>
              <a:buNone/>
            </a:pPr>
            <a:r>
              <a:rPr b="1" lang="en-GB" sz="1700">
                <a:latin typeface="Lexend"/>
                <a:ea typeface="Lexend"/>
                <a:cs typeface="Lexend"/>
                <a:sym typeface="Lexend"/>
              </a:rPr>
              <a:t>Enhanced convection</a:t>
            </a:r>
            <a:r>
              <a:rPr lang="en-GB" sz="1700">
                <a:latin typeface="Lexend Light"/>
                <a:ea typeface="Lexend Light"/>
                <a:cs typeface="Lexend Light"/>
                <a:sym typeface="Lexend Light"/>
              </a:rPr>
              <a:t> =</a:t>
            </a:r>
            <a:endParaRPr sz="1700">
              <a:latin typeface="Lexend Light"/>
              <a:ea typeface="Lexend Light"/>
              <a:cs typeface="Lexend Light"/>
              <a:sym typeface="Lexend Light"/>
            </a:endParaRPr>
          </a:p>
          <a:p>
            <a:pPr indent="0" lvl="0" marL="457200" marR="0" rtl="0" algn="l">
              <a:lnSpc>
                <a:spcPct val="90000"/>
              </a:lnSpc>
              <a:spcBef>
                <a:spcPts val="1001"/>
              </a:spcBef>
              <a:spcAft>
                <a:spcPts val="0"/>
              </a:spcAft>
              <a:buNone/>
            </a:pPr>
            <a:r>
              <a:rPr lang="en-GB" sz="1700">
                <a:latin typeface="Lexend Light"/>
                <a:ea typeface="Lexend Light"/>
                <a:cs typeface="Lexend Light"/>
                <a:sym typeface="Lexend Light"/>
              </a:rPr>
              <a:t>High and deep clouds = </a:t>
            </a:r>
            <a:endParaRPr sz="1700">
              <a:latin typeface="Lexend Light"/>
              <a:ea typeface="Lexend Light"/>
              <a:cs typeface="Lexend Light"/>
              <a:sym typeface="Lexend Light"/>
            </a:endParaRPr>
          </a:p>
          <a:p>
            <a:pPr indent="0" lvl="0" marL="457200" marR="0" rtl="0" algn="l">
              <a:lnSpc>
                <a:spcPct val="90000"/>
              </a:lnSpc>
              <a:spcBef>
                <a:spcPts val="1001"/>
              </a:spcBef>
              <a:spcAft>
                <a:spcPts val="0"/>
              </a:spcAft>
              <a:buNone/>
            </a:pPr>
            <a:r>
              <a:rPr lang="en-GB" sz="1700">
                <a:latin typeface="Lexend Light"/>
                <a:ea typeface="Lexend Light"/>
                <a:cs typeface="Lexend Light"/>
                <a:sym typeface="Lexend Light"/>
              </a:rPr>
              <a:t>Their top is cold and emits less emission of longwave radiation back to space.</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372" u="none" cap="none" strike="noStrike">
              <a:solidFill>
                <a:srgbClr val="000000"/>
              </a:solidFill>
              <a:latin typeface="Arial"/>
              <a:ea typeface="Arial"/>
              <a:cs typeface="Arial"/>
              <a:sym typeface="Arial"/>
            </a:endParaRPr>
          </a:p>
        </p:txBody>
      </p:sp>
      <p:sp>
        <p:nvSpPr>
          <p:cNvPr id="389" name="Google Shape;389;p55"/>
          <p:cNvSpPr/>
          <p:nvPr/>
        </p:nvSpPr>
        <p:spPr>
          <a:xfrm>
            <a:off x="8262800" y="5756350"/>
            <a:ext cx="3450900" cy="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1"/>
              </a:spcBef>
              <a:spcAft>
                <a:spcPts val="0"/>
              </a:spcAft>
              <a:buClr>
                <a:schemeClr val="dk1"/>
              </a:buClr>
              <a:buSzPts val="1100"/>
              <a:buFont typeface="Arial"/>
              <a:buNone/>
            </a:pPr>
            <a:r>
              <a:rPr b="1" lang="en-GB" sz="1200">
                <a:latin typeface="Lexend"/>
                <a:ea typeface="Lexend"/>
                <a:cs typeface="Lexend"/>
                <a:sym typeface="Lexend"/>
              </a:rPr>
              <a:t>Subsidence</a:t>
            </a:r>
            <a:r>
              <a:rPr lang="en-GB" sz="1200">
                <a:latin typeface="Lexend Light"/>
                <a:ea typeface="Lexend Light"/>
                <a:cs typeface="Lexend Light"/>
                <a:sym typeface="Lexend Light"/>
              </a:rPr>
              <a:t> </a:t>
            </a:r>
            <a:r>
              <a:rPr lang="en-GB" sz="1200">
                <a:latin typeface="Lexend Light"/>
                <a:ea typeface="Lexend Light"/>
                <a:cs typeface="Lexend Light"/>
                <a:sym typeface="Lexend Light"/>
              </a:rPr>
              <a:t>(</a:t>
            </a:r>
            <a:r>
              <a:rPr lang="en-GB" sz="1200">
                <a:solidFill>
                  <a:srgbClr val="FF9900"/>
                </a:solidFill>
                <a:latin typeface="Lexend Light"/>
                <a:ea typeface="Lexend Light"/>
                <a:cs typeface="Lexend Light"/>
                <a:sym typeface="Lexend Light"/>
              </a:rPr>
              <a:t>orange</a:t>
            </a:r>
            <a:r>
              <a:rPr lang="en-GB" sz="1200">
                <a:latin typeface="Lexend Light"/>
                <a:ea typeface="Lexend Light"/>
                <a:cs typeface="Lexend Light"/>
                <a:sym typeface="Lexend Light"/>
              </a:rPr>
              <a:t>/</a:t>
            </a:r>
            <a:r>
              <a:rPr lang="en-GB" sz="1200">
                <a:solidFill>
                  <a:srgbClr val="FF0000"/>
                </a:solidFill>
                <a:latin typeface="Lexend Light"/>
                <a:ea typeface="Lexend Light"/>
                <a:cs typeface="Lexend Light"/>
                <a:sym typeface="Lexend Light"/>
              </a:rPr>
              <a:t>red</a:t>
            </a:r>
            <a:r>
              <a:rPr lang="en-GB" sz="1200">
                <a:latin typeface="Lexend Light"/>
                <a:ea typeface="Lexend Light"/>
                <a:cs typeface="Lexend Light"/>
                <a:sym typeface="Lexend Light"/>
              </a:rPr>
              <a:t> shading)</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rPr lang="en-GB" sz="1200">
                <a:latin typeface="Lexend Light"/>
                <a:ea typeface="Lexend Light"/>
                <a:cs typeface="Lexend Light"/>
                <a:sym typeface="Lexend Light"/>
              </a:rPr>
              <a:t>Enhanced convection (</a:t>
            </a:r>
            <a:r>
              <a:rPr lang="en-GB" sz="1200">
                <a:solidFill>
                  <a:srgbClr val="4A86E8"/>
                </a:solidFill>
                <a:latin typeface="Lexend Light"/>
                <a:ea typeface="Lexend Light"/>
                <a:cs typeface="Lexend Light"/>
                <a:sym typeface="Lexend Light"/>
              </a:rPr>
              <a:t>blue</a:t>
            </a:r>
            <a:r>
              <a:rPr lang="en-GB" sz="1200">
                <a:latin typeface="Lexend Light"/>
                <a:ea typeface="Lexend Light"/>
                <a:cs typeface="Lexend Light"/>
                <a:sym typeface="Lexend Light"/>
              </a:rPr>
              <a:t> shading)</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90" name="Google Shape;390;p55"/>
          <p:cNvSpPr/>
          <p:nvPr/>
        </p:nvSpPr>
        <p:spPr>
          <a:xfrm>
            <a:off x="8868950" y="348925"/>
            <a:ext cx="3271800" cy="2634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SzPts val="1700"/>
              <a:buChar char="➢"/>
            </a:pPr>
            <a:r>
              <a:rPr lang="en-GB" sz="1700">
                <a:latin typeface="Lexend Light"/>
                <a:ea typeface="Lexend Light"/>
                <a:cs typeface="Lexend Light"/>
                <a:sym typeface="Lexend Light"/>
              </a:rPr>
              <a:t>Positive OLR anomalies:</a:t>
            </a:r>
            <a:endParaRPr sz="1700">
              <a:latin typeface="Lexend Light"/>
              <a:ea typeface="Lexend Light"/>
              <a:cs typeface="Lexend Light"/>
              <a:sym typeface="Lexend Light"/>
            </a:endParaRPr>
          </a:p>
          <a:p>
            <a:pPr indent="0" lvl="0" marL="457200" rtl="0" algn="l">
              <a:lnSpc>
                <a:spcPct val="90000"/>
              </a:lnSpc>
              <a:spcBef>
                <a:spcPts val="1001"/>
              </a:spcBef>
              <a:spcAft>
                <a:spcPts val="0"/>
              </a:spcAft>
              <a:buNone/>
            </a:pPr>
            <a:r>
              <a:rPr b="1" lang="en-GB" sz="1700">
                <a:latin typeface="Lexend"/>
                <a:ea typeface="Lexend"/>
                <a:cs typeface="Lexend"/>
                <a:sym typeface="Lexend"/>
              </a:rPr>
              <a:t>Suppressed convection</a:t>
            </a:r>
            <a:r>
              <a:rPr lang="en-GB" sz="1700">
                <a:latin typeface="Lexend Light"/>
                <a:ea typeface="Lexend Light"/>
                <a:cs typeface="Lexend Light"/>
                <a:sym typeface="Lexend Light"/>
              </a:rPr>
              <a:t> over the central Pacific is associated with </a:t>
            </a:r>
            <a:r>
              <a:rPr lang="en-GB" sz="1700">
                <a:solidFill>
                  <a:schemeClr val="accent1"/>
                </a:solidFill>
                <a:latin typeface="Lexend Light"/>
                <a:ea typeface="Lexend Light"/>
                <a:cs typeface="Lexend Light"/>
                <a:sym typeface="Lexend Light"/>
              </a:rPr>
              <a:t>La Niña</a:t>
            </a:r>
            <a:r>
              <a:rPr lang="en-GB" sz="1700">
                <a:latin typeface="Lexend Light"/>
                <a:ea typeface="Lexend Light"/>
                <a:cs typeface="Lexend Light"/>
                <a:sym typeface="Lexend Light"/>
              </a:rPr>
              <a:t>.</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i="0" sz="17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descr="A close-up of a map of the earth&#10;&#10;Description automatically generated" id="396" name="Google Shape;396;p56"/>
          <p:cNvPicPr preferRelativeResize="0"/>
          <p:nvPr/>
        </p:nvPicPr>
        <p:blipFill rotWithShape="1">
          <a:blip r:embed="rId3">
            <a:alphaModFix/>
          </a:blip>
          <a:srcRect b="0" l="0" r="0" t="0"/>
          <a:stretch/>
        </p:blipFill>
        <p:spPr>
          <a:xfrm>
            <a:off x="154025" y="2117475"/>
            <a:ext cx="5300526" cy="4539325"/>
          </a:xfrm>
          <a:prstGeom prst="rect">
            <a:avLst/>
          </a:prstGeom>
          <a:noFill/>
          <a:ln>
            <a:noFill/>
          </a:ln>
        </p:spPr>
      </p:pic>
      <p:pic>
        <p:nvPicPr>
          <p:cNvPr descr="A diagram of the earth's temperature&#10;&#10;Description automatically generated" id="397" name="Google Shape;397;p56"/>
          <p:cNvPicPr preferRelativeResize="0"/>
          <p:nvPr/>
        </p:nvPicPr>
        <p:blipFill rotWithShape="1">
          <a:blip r:embed="rId4">
            <a:alphaModFix/>
          </a:blip>
          <a:srcRect b="0" l="0" r="0" t="0"/>
          <a:stretch/>
        </p:blipFill>
        <p:spPr>
          <a:xfrm>
            <a:off x="6039426" y="1103975"/>
            <a:ext cx="5935801" cy="3050200"/>
          </a:xfrm>
          <a:prstGeom prst="rect">
            <a:avLst/>
          </a:prstGeom>
          <a:noFill/>
          <a:ln>
            <a:noFill/>
          </a:ln>
        </p:spPr>
      </p:pic>
      <p:sp>
        <p:nvSpPr>
          <p:cNvPr id="398" name="Google Shape;398;p5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99" name="Google Shape;399;p5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0" name="Google Shape;400;p5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401" name="Google Shape;401;p56"/>
          <p:cNvPicPr preferRelativeResize="0"/>
          <p:nvPr/>
        </p:nvPicPr>
        <p:blipFill>
          <a:blip r:embed="rId5">
            <a:alphaModFix/>
          </a:blip>
          <a:stretch>
            <a:fillRect/>
          </a:stretch>
        </p:blipFill>
        <p:spPr>
          <a:xfrm>
            <a:off x="5690394" y="4720663"/>
            <a:ext cx="6068581" cy="1445512"/>
          </a:xfrm>
          <a:prstGeom prst="rect">
            <a:avLst/>
          </a:prstGeom>
          <a:noFill/>
          <a:ln>
            <a:noFill/>
          </a:ln>
        </p:spPr>
      </p:pic>
      <p:sp>
        <p:nvSpPr>
          <p:cNvPr id="402" name="Google Shape;402;p56"/>
          <p:cNvSpPr/>
          <p:nvPr/>
        </p:nvSpPr>
        <p:spPr>
          <a:xfrm>
            <a:off x="6576175" y="6333125"/>
            <a:ext cx="51828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6"/>
              </a:rPr>
              <a:t>https://www.cpc.ncep.noaa.gov/data/teledoc/nao_ts.shtml</a:t>
            </a:r>
            <a:r>
              <a:rPr b="0" i="0" lang="en-GB" sz="1200" u="none" cap="none" strike="noStrike">
                <a:solidFill>
                  <a:srgbClr val="000000"/>
                </a:solidFill>
                <a:latin typeface="Lexend Light"/>
                <a:ea typeface="Lexend Light"/>
                <a:cs typeface="Lexend Light"/>
                <a:sym typeface="Lexend Light"/>
              </a:rPr>
              <a:t> </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03" name="Google Shape;403;p56"/>
          <p:cNvSpPr/>
          <p:nvPr/>
        </p:nvSpPr>
        <p:spPr>
          <a:xfrm>
            <a:off x="5904225" y="4415450"/>
            <a:ext cx="5640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lang="en-GB" sz="1200">
                <a:latin typeface="Lexend Light"/>
                <a:ea typeface="Lexend Light"/>
                <a:cs typeface="Lexend Light"/>
                <a:sym typeface="Lexend Light"/>
              </a:rPr>
              <a:t>NAO index: Standardized 3-month Running Mean Index (through Jan 2025)</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04" name="Google Shape;404;p56"/>
          <p:cNvSpPr txBox="1"/>
          <p:nvPr/>
        </p:nvSpPr>
        <p:spPr>
          <a:xfrm>
            <a:off x="154025" y="944488"/>
            <a:ext cx="5852100" cy="9696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The North Atlantic Oscillation (NAO) is the leading mode of large-scale atmospheric variability in the North Atlantic basin.</a:t>
            </a:r>
            <a:endParaRPr sz="1700">
              <a:solidFill>
                <a:schemeClr val="dk1"/>
              </a:solidFill>
              <a:latin typeface="Lexend Light"/>
              <a:ea typeface="Lexend Light"/>
              <a:cs typeface="Lexend Light"/>
              <a:sym typeface="Lexend Light"/>
            </a:endParaRPr>
          </a:p>
        </p:txBody>
      </p:sp>
      <p:sp>
        <p:nvSpPr>
          <p:cNvPr id="405" name="Google Shape;405;p5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North Atlantic Oscillation (NAO)</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5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12" name="Google Shape;412;p57"/>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57"/>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14" name="Google Shape;414;p57"/>
          <p:cNvSpPr/>
          <p:nvPr/>
        </p:nvSpPr>
        <p:spPr>
          <a:xfrm>
            <a:off x="4757600" y="6392875"/>
            <a:ext cx="7003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https://www.cpc.ncep.noaa.gov/products/precip/CWlink/pna/nao_index_ensm.shtml</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15" name="Google Shape;415;p57"/>
          <p:cNvPicPr preferRelativeResize="0"/>
          <p:nvPr/>
        </p:nvPicPr>
        <p:blipFill rotWithShape="1">
          <a:blip r:embed="rId4">
            <a:alphaModFix/>
          </a:blip>
          <a:srcRect b="69532" l="0" r="0" t="0"/>
          <a:stretch/>
        </p:blipFill>
        <p:spPr>
          <a:xfrm>
            <a:off x="883625" y="1684338"/>
            <a:ext cx="10424751" cy="3705552"/>
          </a:xfrm>
          <a:prstGeom prst="rect">
            <a:avLst/>
          </a:prstGeom>
          <a:noFill/>
          <a:ln>
            <a:noFill/>
          </a:ln>
        </p:spPr>
      </p:pic>
      <p:sp>
        <p:nvSpPr>
          <p:cNvPr id="416" name="Google Shape;416;p57"/>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NAO forecast</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22" name="Google Shape;422;p5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3" name="Google Shape;423;p58"/>
          <p:cNvSpPr txBox="1"/>
          <p:nvPr/>
        </p:nvSpPr>
        <p:spPr>
          <a:xfrm>
            <a:off x="4854417"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Weather regimes</a:t>
            </a:r>
            <a:endParaRPr b="0" i="0" sz="2400" u="none" cap="none" strike="noStrike">
              <a:solidFill>
                <a:srgbClr val="004890"/>
              </a:solidFill>
              <a:latin typeface="Rajdhani Medium"/>
              <a:ea typeface="Rajdhani Medium"/>
              <a:cs typeface="Rajdhani Medium"/>
              <a:sym typeface="Rajdhani Medium"/>
            </a:endParaRPr>
          </a:p>
        </p:txBody>
      </p:sp>
      <p:sp>
        <p:nvSpPr>
          <p:cNvPr id="424" name="Google Shape;424;p58"/>
          <p:cNvSpPr/>
          <p:nvPr/>
        </p:nvSpPr>
        <p:spPr>
          <a:xfrm>
            <a:off x="4388250" y="6460350"/>
            <a:ext cx="7370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https://charts.ecmwf.int/products/extended-regime-probabilities?forecast_from=latest</a:t>
            </a:r>
            <a:r>
              <a:rPr lang="en-GB" sz="1200" u="none">
                <a:solidFill>
                  <a:srgbClr val="000000"/>
                </a:solidFill>
                <a:latin typeface="Lexend Light"/>
                <a:ea typeface="Lexend Light"/>
                <a:cs typeface="Lexend Light"/>
                <a:sym typeface="Lexend Light"/>
              </a:rPr>
              <a:t> </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25" name="Google Shape;425;p58"/>
          <p:cNvPicPr preferRelativeResize="0"/>
          <p:nvPr/>
        </p:nvPicPr>
        <p:blipFill>
          <a:blip r:embed="rId4">
            <a:alphaModFix/>
          </a:blip>
          <a:stretch>
            <a:fillRect/>
          </a:stretch>
        </p:blipFill>
        <p:spPr>
          <a:xfrm>
            <a:off x="307250" y="829350"/>
            <a:ext cx="5756900" cy="5181201"/>
          </a:xfrm>
          <a:prstGeom prst="rect">
            <a:avLst/>
          </a:prstGeom>
          <a:noFill/>
          <a:ln>
            <a:noFill/>
          </a:ln>
        </p:spPr>
      </p:pic>
      <p:pic>
        <p:nvPicPr>
          <p:cNvPr id="426" name="Google Shape;426;p58"/>
          <p:cNvPicPr preferRelativeResize="0"/>
          <p:nvPr/>
        </p:nvPicPr>
        <p:blipFill rotWithShape="1">
          <a:blip r:embed="rId5">
            <a:alphaModFix/>
          </a:blip>
          <a:srcRect b="7166" l="4736" r="73920" t="10643"/>
          <a:stretch/>
        </p:blipFill>
        <p:spPr>
          <a:xfrm>
            <a:off x="7499325" y="460750"/>
            <a:ext cx="3760190" cy="5594450"/>
          </a:xfrm>
          <a:prstGeom prst="rect">
            <a:avLst/>
          </a:prstGeom>
          <a:noFill/>
          <a:ln>
            <a:noFill/>
          </a:ln>
        </p:spPr>
      </p:pic>
      <p:sp>
        <p:nvSpPr>
          <p:cNvPr id="427" name="Google Shape;427;p5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1"/>
          <p:cNvSpPr/>
          <p:nvPr/>
        </p:nvSpPr>
        <p:spPr>
          <a:xfrm>
            <a:off x="2133720" y="426960"/>
            <a:ext cx="8229240" cy="11426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1"/>
          <p:cNvSpPr/>
          <p:nvPr/>
        </p:nvSpPr>
        <p:spPr>
          <a:xfrm>
            <a:off x="1023120" y="426960"/>
            <a:ext cx="10025280" cy="76392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226" name="Google Shape;226;p41"/>
          <p:cNvSpPr/>
          <p:nvPr/>
        </p:nvSpPr>
        <p:spPr>
          <a:xfrm>
            <a:off x="1828800" y="1895040"/>
            <a:ext cx="8773560" cy="374508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Recent state of the climate</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Intra-seasonal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Discussion</a:t>
            </a:r>
            <a:endParaRPr b="0" i="0" sz="30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227" name="Google Shape;227;p41"/>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descr="On the left, an illustration of Earth shows a strong jet stream containing cold air near the North Pole during normal conditions. On the right, an illustration of Earth shows a weak jet stream allowing cold polar air to drift further south, causing a polar vortex." id="433" name="Google Shape;433;p59"/>
          <p:cNvPicPr preferRelativeResize="0"/>
          <p:nvPr/>
        </p:nvPicPr>
        <p:blipFill rotWithShape="1">
          <a:blip r:embed="rId3">
            <a:alphaModFix/>
          </a:blip>
          <a:srcRect b="0" l="0" r="0" t="0"/>
          <a:stretch/>
        </p:blipFill>
        <p:spPr>
          <a:xfrm>
            <a:off x="2203600" y="741250"/>
            <a:ext cx="7515249" cy="5940800"/>
          </a:xfrm>
          <a:prstGeom prst="rect">
            <a:avLst/>
          </a:prstGeom>
          <a:noFill/>
          <a:ln>
            <a:noFill/>
          </a:ln>
        </p:spPr>
      </p:pic>
      <p:sp>
        <p:nvSpPr>
          <p:cNvPr id="434" name="Google Shape;434;p5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35" name="Google Shape;435;p59"/>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59"/>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37" name="Google Shape;437;p59"/>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Polar Vortex</a:t>
            </a:r>
            <a:endParaRPr b="0" i="0" sz="2400" u="none" cap="none" strike="noStrike">
              <a:solidFill>
                <a:srgbClr val="004890"/>
              </a:solidFill>
              <a:latin typeface="Rajdhani Medium"/>
              <a:ea typeface="Rajdhani Medium"/>
              <a:cs typeface="Rajdhani Medium"/>
              <a:sym typeface="Rajdhani Medium"/>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6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44" name="Google Shape;444;p60"/>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60"/>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46" name="Google Shape;446;p60"/>
          <p:cNvSpPr txBox="1"/>
          <p:nvPr/>
        </p:nvSpPr>
        <p:spPr>
          <a:xfrm>
            <a:off x="212025" y="991375"/>
            <a:ext cx="11469000" cy="4464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A sudden stratospheric warming can reach the surface and drive very cold anomalies in northern Europe.</a:t>
            </a:r>
            <a:endParaRPr i="0" sz="1700" u="none" cap="none" strike="noStrike">
              <a:solidFill>
                <a:schemeClr val="dk1"/>
              </a:solidFill>
              <a:latin typeface="Lexend Light"/>
              <a:ea typeface="Lexend Light"/>
              <a:cs typeface="Lexend Light"/>
              <a:sym typeface="Lexend Light"/>
            </a:endParaRPr>
          </a:p>
        </p:txBody>
      </p:sp>
      <p:pic>
        <p:nvPicPr>
          <p:cNvPr id="447" name="Google Shape;447;p60"/>
          <p:cNvPicPr preferRelativeResize="0"/>
          <p:nvPr/>
        </p:nvPicPr>
        <p:blipFill>
          <a:blip r:embed="rId3">
            <a:alphaModFix/>
          </a:blip>
          <a:stretch>
            <a:fillRect/>
          </a:stretch>
        </p:blipFill>
        <p:spPr>
          <a:xfrm>
            <a:off x="1087100" y="1615950"/>
            <a:ext cx="4315499" cy="4315499"/>
          </a:xfrm>
          <a:prstGeom prst="rect">
            <a:avLst/>
          </a:prstGeom>
          <a:noFill/>
          <a:ln>
            <a:noFill/>
          </a:ln>
        </p:spPr>
      </p:pic>
      <p:sp>
        <p:nvSpPr>
          <p:cNvPr id="448" name="Google Shape;448;p60"/>
          <p:cNvSpPr txBox="1"/>
          <p:nvPr/>
        </p:nvSpPr>
        <p:spPr>
          <a:xfrm>
            <a:off x="8925300" y="6148225"/>
            <a:ext cx="3266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solidFill>
                  <a:schemeClr val="dk1"/>
                </a:solidFill>
                <a:latin typeface="Lexend Light"/>
                <a:ea typeface="Lexend Light"/>
                <a:cs typeface="Lexend Light"/>
                <a:sym typeface="Lexend Light"/>
              </a:rPr>
              <a:t>Source: </a:t>
            </a:r>
            <a:r>
              <a:rPr lang="en-GB" sz="1200">
                <a:latin typeface="Lexend Light"/>
                <a:ea typeface="Lexend Light"/>
                <a:cs typeface="Lexend Light"/>
                <a:sym typeface="Lexend Light"/>
              </a:rPr>
              <a:t>Lee et al. (2024)</a:t>
            </a:r>
            <a:endParaRPr sz="1200">
              <a:latin typeface="Lexend Light"/>
              <a:ea typeface="Lexend Light"/>
              <a:cs typeface="Lexend Light"/>
              <a:sym typeface="Lexend Light"/>
            </a:endParaRPr>
          </a:p>
          <a:p>
            <a:pPr indent="0" lvl="0" marL="0" rtl="0" algn="l">
              <a:spcBef>
                <a:spcPts val="0"/>
              </a:spcBef>
              <a:spcAft>
                <a:spcPts val="0"/>
              </a:spcAft>
              <a:buNone/>
            </a:pPr>
            <a:r>
              <a:rPr lang="en-GB" sz="1200">
                <a:solidFill>
                  <a:schemeClr val="hlink"/>
                </a:solidFill>
                <a:highlight>
                  <a:srgbClr val="FFFFFF"/>
                </a:highlight>
                <a:uFill>
                  <a:noFill/>
                </a:uFill>
                <a:latin typeface="Lexend Light"/>
                <a:ea typeface="Lexend Light"/>
                <a:cs typeface="Lexend Light"/>
                <a:sym typeface="Lexend Light"/>
                <a:hlinkClick r:id="rId4"/>
              </a:rPr>
              <a:t>https://doi.org/10.1002/wea.7656</a:t>
            </a:r>
            <a:endParaRPr sz="1200">
              <a:latin typeface="Lexend Light"/>
              <a:ea typeface="Lexend Light"/>
              <a:cs typeface="Lexend Light"/>
              <a:sym typeface="Lexend Light"/>
            </a:endParaRPr>
          </a:p>
        </p:txBody>
      </p:sp>
      <p:grpSp>
        <p:nvGrpSpPr>
          <p:cNvPr id="449" name="Google Shape;449;p60"/>
          <p:cNvGrpSpPr/>
          <p:nvPr/>
        </p:nvGrpSpPr>
        <p:grpSpPr>
          <a:xfrm>
            <a:off x="5524442" y="1615947"/>
            <a:ext cx="6246221" cy="4523171"/>
            <a:chOff x="4556350" y="1817050"/>
            <a:chExt cx="4239900" cy="2738826"/>
          </a:xfrm>
        </p:grpSpPr>
        <p:pic>
          <p:nvPicPr>
            <p:cNvPr id="450" name="Google Shape;450;p60"/>
            <p:cNvPicPr preferRelativeResize="0"/>
            <p:nvPr/>
          </p:nvPicPr>
          <p:blipFill rotWithShape="1">
            <a:blip r:embed="rId5">
              <a:alphaModFix/>
            </a:blip>
            <a:srcRect b="38785" l="0" r="0" t="0"/>
            <a:stretch/>
          </p:blipFill>
          <p:spPr>
            <a:xfrm>
              <a:off x="4556350" y="1817050"/>
              <a:ext cx="4239900" cy="2597949"/>
            </a:xfrm>
            <a:prstGeom prst="rect">
              <a:avLst/>
            </a:prstGeom>
            <a:noFill/>
            <a:ln>
              <a:noFill/>
            </a:ln>
          </p:spPr>
        </p:pic>
        <p:pic>
          <p:nvPicPr>
            <p:cNvPr id="451" name="Google Shape;451;p60"/>
            <p:cNvPicPr preferRelativeResize="0"/>
            <p:nvPr/>
          </p:nvPicPr>
          <p:blipFill rotWithShape="1">
            <a:blip r:embed="rId5">
              <a:alphaModFix/>
            </a:blip>
            <a:srcRect b="0" l="0" r="0" t="96680"/>
            <a:stretch/>
          </p:blipFill>
          <p:spPr>
            <a:xfrm>
              <a:off x="4556350" y="4414999"/>
              <a:ext cx="4239900" cy="140877"/>
            </a:xfrm>
            <a:prstGeom prst="rect">
              <a:avLst/>
            </a:prstGeom>
            <a:noFill/>
            <a:ln>
              <a:noFill/>
            </a:ln>
          </p:spPr>
        </p:pic>
      </p:grpSp>
      <p:sp>
        <p:nvSpPr>
          <p:cNvPr id="452" name="Google Shape;452;p60"/>
          <p:cNvSpPr txBox="1"/>
          <p:nvPr/>
        </p:nvSpPr>
        <p:spPr>
          <a:xfrm>
            <a:off x="4839428" y="216250"/>
            <a:ext cx="5781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Sudden stratospheric warmings (SSWs)</a:t>
            </a:r>
            <a:endParaRPr sz="2400">
              <a:solidFill>
                <a:srgbClr val="004890"/>
              </a:solidFill>
              <a:latin typeface="Rajdhani Medium"/>
              <a:ea typeface="Rajdhani Medium"/>
              <a:cs typeface="Rajdhani Medium"/>
              <a:sym typeface="Rajdhani Medium"/>
            </a:endParaRPr>
          </a:p>
        </p:txBody>
      </p:sp>
      <p:pic>
        <p:nvPicPr>
          <p:cNvPr id="453" name="Google Shape;453;p60"/>
          <p:cNvPicPr preferRelativeResize="0"/>
          <p:nvPr/>
        </p:nvPicPr>
        <p:blipFill>
          <a:blip r:embed="rId6">
            <a:alphaModFix/>
          </a:blip>
          <a:stretch>
            <a:fillRect/>
          </a:stretch>
        </p:blipFill>
        <p:spPr>
          <a:xfrm>
            <a:off x="2429975" y="821491"/>
            <a:ext cx="7863382" cy="5246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6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460" name="Google Shape;460;p61"/>
          <p:cNvPicPr preferRelativeResize="0"/>
          <p:nvPr/>
        </p:nvPicPr>
        <p:blipFill>
          <a:blip r:embed="rId3">
            <a:alphaModFix/>
          </a:blip>
          <a:stretch>
            <a:fillRect/>
          </a:stretch>
        </p:blipFill>
        <p:spPr>
          <a:xfrm>
            <a:off x="1748925" y="1181575"/>
            <a:ext cx="8442369" cy="4812613"/>
          </a:xfrm>
          <a:prstGeom prst="rect">
            <a:avLst/>
          </a:prstGeom>
          <a:noFill/>
          <a:ln>
            <a:noFill/>
          </a:ln>
        </p:spPr>
      </p:pic>
      <p:sp>
        <p:nvSpPr>
          <p:cNvPr id="461" name="Google Shape;461;p61"/>
          <p:cNvSpPr/>
          <p:nvPr/>
        </p:nvSpPr>
        <p:spPr>
          <a:xfrm>
            <a:off x="8043225" y="6392850"/>
            <a:ext cx="3550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4"/>
              </a:rPr>
              <a:t>https://www.climate.gov/media/16763</a:t>
            </a:r>
            <a:r>
              <a:rPr lang="en-GB" sz="1200">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62" name="Google Shape;462;p61"/>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61"/>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64" name="Google Shape;464;p61"/>
          <p:cNvSpPr txBox="1"/>
          <p:nvPr/>
        </p:nvSpPr>
        <p:spPr>
          <a:xfrm>
            <a:off x="4839428" y="216250"/>
            <a:ext cx="5781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Polar Vortex forecasts</a:t>
            </a:r>
            <a:endParaRPr sz="2400">
              <a:solidFill>
                <a:srgbClr val="004890"/>
              </a:solidFill>
              <a:latin typeface="Rajdhani Medium"/>
              <a:ea typeface="Rajdhani Medium"/>
              <a:cs typeface="Rajdhani Medium"/>
              <a:sym typeface="Rajdhani Medium"/>
            </a:endParaRPr>
          </a:p>
        </p:txBody>
      </p:sp>
      <p:sp>
        <p:nvSpPr>
          <p:cNvPr id="465" name="Google Shape;465;p61"/>
          <p:cNvSpPr/>
          <p:nvPr/>
        </p:nvSpPr>
        <p:spPr>
          <a:xfrm>
            <a:off x="8043225" y="5994200"/>
            <a:ext cx="3550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lang="en-GB" sz="1200">
                <a:latin typeface="Lexend Light"/>
                <a:ea typeface="Lexend Light"/>
                <a:cs typeface="Lexend Light"/>
                <a:sym typeface="Lexend Light"/>
              </a:rPr>
              <a:t>Issued 30th Jan ‘25</a:t>
            </a:r>
            <a:r>
              <a:rPr lang="en-GB" sz="1200">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66" name="Google Shape;466;p61"/>
          <p:cNvSpPr txBox="1"/>
          <p:nvPr/>
        </p:nvSpPr>
        <p:spPr>
          <a:xfrm>
            <a:off x="7542550" y="1663375"/>
            <a:ext cx="4598100" cy="4464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SzPts val="1700"/>
              <a:buFont typeface="Lexend Light"/>
              <a:buChar char="➢"/>
            </a:pPr>
            <a:r>
              <a:rPr lang="en-GB" sz="1700">
                <a:latin typeface="Lexend Light"/>
                <a:ea typeface="Lexend Light"/>
                <a:cs typeface="Lexend Light"/>
                <a:sym typeface="Lexend Light"/>
              </a:rPr>
              <a:t>No major vortex disruption expected.</a:t>
            </a:r>
            <a:endParaRPr sz="1700">
              <a:latin typeface="Lexend Light"/>
              <a:ea typeface="Lexend Light"/>
              <a:cs typeface="Lexend Light"/>
              <a:sym typeface="Lexend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62"/>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62"/>
          <p:cNvSpPr/>
          <p:nvPr/>
        </p:nvSpPr>
        <p:spPr>
          <a:xfrm>
            <a:off x="1023120" y="426960"/>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474" name="Google Shape;474;p62"/>
          <p:cNvSpPr/>
          <p:nvPr/>
        </p:nvSpPr>
        <p:spPr>
          <a:xfrm>
            <a:off x="1828800" y="1895040"/>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Recent state of the climate</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a:buAutoNum type="romanUcPeriod"/>
            </a:pPr>
            <a:r>
              <a:rPr b="1" i="0" lang="en-GB" sz="3000" u="none" cap="none" strike="noStrike">
                <a:solidFill>
                  <a:srgbClr val="000000"/>
                </a:solidFill>
                <a:latin typeface="Rajdhani"/>
                <a:ea typeface="Rajdhani"/>
                <a:cs typeface="Rajdhani"/>
                <a:sym typeface="Rajdhani"/>
              </a:rPr>
              <a:t>Seasonal forecasts</a:t>
            </a:r>
            <a:endParaRPr b="1" i="0" sz="3000" u="none" cap="none" strike="noStrike">
              <a:solidFill>
                <a:srgbClr val="000000"/>
              </a:solidFill>
              <a:latin typeface="Rajdhani"/>
              <a:ea typeface="Rajdhani"/>
              <a:cs typeface="Rajdhani"/>
              <a:sym typeface="Rajdhani"/>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Intra-seasonal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Discussion</a:t>
            </a:r>
            <a:endParaRPr b="0" i="0" sz="30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475" name="Google Shape;475;p62"/>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6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82" name="Google Shape;482;p63"/>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63"/>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pic>
        <p:nvPicPr>
          <p:cNvPr id="484" name="Google Shape;484;p63"/>
          <p:cNvPicPr preferRelativeResize="0"/>
          <p:nvPr/>
        </p:nvPicPr>
        <p:blipFill>
          <a:blip r:embed="rId3">
            <a:alphaModFix/>
          </a:blip>
          <a:stretch>
            <a:fillRect/>
          </a:stretch>
        </p:blipFill>
        <p:spPr>
          <a:xfrm>
            <a:off x="334400" y="938050"/>
            <a:ext cx="5854575" cy="4650725"/>
          </a:xfrm>
          <a:prstGeom prst="rect">
            <a:avLst/>
          </a:prstGeom>
          <a:noFill/>
          <a:ln>
            <a:noFill/>
          </a:ln>
        </p:spPr>
      </p:pic>
      <p:sp>
        <p:nvSpPr>
          <p:cNvPr id="485" name="Google Shape;485;p63"/>
          <p:cNvSpPr/>
          <p:nvPr/>
        </p:nvSpPr>
        <p:spPr>
          <a:xfrm>
            <a:off x="334395" y="5645900"/>
            <a:ext cx="3228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lang="en-GB" sz="1200">
                <a:latin typeface="Lexend Light"/>
                <a:ea typeface="Lexend Light"/>
                <a:cs typeface="Lexend Light"/>
                <a:sym typeface="Lexend Light"/>
              </a:rPr>
              <a:t>NASA model is known to be an outlier.</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86" name="Google Shape;486;p63"/>
          <p:cNvSpPr/>
          <p:nvPr/>
        </p:nvSpPr>
        <p:spPr>
          <a:xfrm>
            <a:off x="3627600" y="6333125"/>
            <a:ext cx="8184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https://iri.columbia.edu/our-expertise/climate/forecasts/enso/current/?enso_tab=enso-sst_table</a:t>
            </a:r>
            <a:r>
              <a:rPr lang="en-GB" sz="1200">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100000"/>
              </a:lnSpc>
              <a:spcBef>
                <a:spcPts val="0"/>
              </a:spcBef>
              <a:spcAft>
                <a:spcPts val="0"/>
              </a:spcAft>
              <a:buClr>
                <a:srgbClr val="000000"/>
              </a:buClr>
              <a:buSzPts val="1200"/>
              <a:buFont typeface="Arial"/>
              <a:buNone/>
            </a:pPr>
            <a:r>
              <a:rPr lang="en-GB" sz="1200" u="sng">
                <a:solidFill>
                  <a:schemeClr val="hlink"/>
                </a:solidFill>
                <a:latin typeface="Lexend Light"/>
                <a:ea typeface="Lexend Light"/>
                <a:cs typeface="Lexend Light"/>
                <a:sym typeface="Lexend Light"/>
                <a:hlinkClick r:id="rId5"/>
              </a:rPr>
              <a:t>https://www.cpc.ncep.noaa.gov/products/NMME/current/plume.html</a:t>
            </a:r>
            <a:r>
              <a:rPr lang="en-GB" sz="1200">
                <a:latin typeface="Lexend Light"/>
                <a:ea typeface="Lexend Light"/>
                <a:cs typeface="Lexend Light"/>
                <a:sym typeface="Lexend Light"/>
              </a:rPr>
              <a:t> </a:t>
            </a:r>
            <a:r>
              <a:rPr b="0" i="0" lang="en-GB" sz="1200" u="none" cap="none" strike="noStrike">
                <a:solidFill>
                  <a:srgbClr val="000000"/>
                </a:solidFill>
                <a:latin typeface="Lexend Light"/>
                <a:ea typeface="Lexend Light"/>
                <a:cs typeface="Lexend Light"/>
                <a:sym typeface="Lexend Light"/>
              </a:rPr>
              <a:t>   </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87" name="Google Shape;487;p63"/>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ENSO forecasts</a:t>
            </a:r>
            <a:endParaRPr b="0" i="0" sz="2400" u="none" cap="none" strike="noStrike">
              <a:solidFill>
                <a:srgbClr val="004890"/>
              </a:solidFill>
              <a:latin typeface="Rajdhani Medium"/>
              <a:ea typeface="Rajdhani Medium"/>
              <a:cs typeface="Rajdhani Medium"/>
              <a:sym typeface="Rajdhani Medium"/>
            </a:endParaRPr>
          </a:p>
        </p:txBody>
      </p:sp>
      <p:pic>
        <p:nvPicPr>
          <p:cNvPr id="488" name="Google Shape;488;p63"/>
          <p:cNvPicPr preferRelativeResize="0"/>
          <p:nvPr/>
        </p:nvPicPr>
        <p:blipFill>
          <a:blip r:embed="rId6">
            <a:alphaModFix/>
          </a:blip>
          <a:stretch>
            <a:fillRect/>
          </a:stretch>
        </p:blipFill>
        <p:spPr>
          <a:xfrm>
            <a:off x="6875400" y="2144200"/>
            <a:ext cx="4533650" cy="3626925"/>
          </a:xfrm>
          <a:prstGeom prst="rect">
            <a:avLst/>
          </a:prstGeom>
          <a:noFill/>
          <a:ln>
            <a:noFill/>
          </a:ln>
        </p:spPr>
      </p:pic>
      <p:sp>
        <p:nvSpPr>
          <p:cNvPr id="489" name="Google Shape;489;p63"/>
          <p:cNvSpPr/>
          <p:nvPr/>
        </p:nvSpPr>
        <p:spPr>
          <a:xfrm>
            <a:off x="6968275" y="938050"/>
            <a:ext cx="5041500" cy="10239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accent1"/>
                </a:solidFill>
                <a:latin typeface="Lexend Light"/>
                <a:ea typeface="Lexend Light"/>
                <a:cs typeface="Lexend Light"/>
                <a:sym typeface="Lexend Light"/>
              </a:rPr>
              <a:t>La Niña</a:t>
            </a:r>
            <a:r>
              <a:rPr lang="en-GB" sz="1700">
                <a:solidFill>
                  <a:schemeClr val="dk1"/>
                </a:solidFill>
                <a:latin typeface="Lexend Light"/>
                <a:ea typeface="Lexend Light"/>
                <a:cs typeface="Lexend Light"/>
                <a:sym typeface="Lexend Light"/>
              </a:rPr>
              <a:t> conditions are now present in the Central Pacific (CP). Most models predict we will return to neutral conditions by March 2025.</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6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96" name="Google Shape;496;p64"/>
          <p:cNvSpPr/>
          <p:nvPr/>
        </p:nvSpPr>
        <p:spPr>
          <a:xfrm>
            <a:off x="5581975" y="6463925"/>
            <a:ext cx="6129300" cy="26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https://iri.columbia.edu/our-expertise/climate/forecasts/enso/current/</a:t>
            </a:r>
            <a:r>
              <a:rPr lang="en-GB" sz="1200">
                <a:latin typeface="Lexend Light"/>
                <a:ea typeface="Lexend Light"/>
                <a:cs typeface="Lexend Light"/>
                <a:sym typeface="Lexend Light"/>
              </a:rPr>
              <a:t> </a:t>
            </a:r>
            <a:r>
              <a:rPr b="0" i="0" lang="en-GB" sz="1200" u="none" cap="none" strike="noStrike">
                <a:solidFill>
                  <a:srgbClr val="000000"/>
                </a:solidFill>
                <a:latin typeface="Lexend Light"/>
                <a:ea typeface="Lexend Light"/>
                <a:cs typeface="Lexend Light"/>
                <a:sym typeface="Lexend Light"/>
              </a:rPr>
              <a:t>   </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97" name="Google Shape;497;p64"/>
          <p:cNvPicPr preferRelativeResize="0"/>
          <p:nvPr/>
        </p:nvPicPr>
        <p:blipFill>
          <a:blip r:embed="rId4">
            <a:alphaModFix/>
          </a:blip>
          <a:stretch>
            <a:fillRect/>
          </a:stretch>
        </p:blipFill>
        <p:spPr>
          <a:xfrm>
            <a:off x="384900" y="541825"/>
            <a:ext cx="7846776" cy="5231176"/>
          </a:xfrm>
          <a:prstGeom prst="rect">
            <a:avLst/>
          </a:prstGeom>
          <a:noFill/>
          <a:ln>
            <a:noFill/>
          </a:ln>
        </p:spPr>
      </p:pic>
      <p:sp>
        <p:nvSpPr>
          <p:cNvPr id="498" name="Google Shape;498;p64"/>
          <p:cNvSpPr/>
          <p:nvPr/>
        </p:nvSpPr>
        <p:spPr>
          <a:xfrm>
            <a:off x="8138800" y="938050"/>
            <a:ext cx="3870900" cy="10239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Higher probability for </a:t>
            </a:r>
            <a:r>
              <a:rPr lang="en-GB" sz="1700">
                <a:solidFill>
                  <a:schemeClr val="accent1"/>
                </a:solidFill>
                <a:latin typeface="Lexend Light"/>
                <a:ea typeface="Lexend Light"/>
                <a:cs typeface="Lexend Light"/>
                <a:sym typeface="Lexend Light"/>
              </a:rPr>
              <a:t>La Niña</a:t>
            </a:r>
            <a:r>
              <a:rPr lang="en-GB" sz="1700">
                <a:solidFill>
                  <a:schemeClr val="dk1"/>
                </a:solidFill>
                <a:latin typeface="Lexend Light"/>
                <a:ea typeface="Lexend Light"/>
                <a:cs typeface="Lexend Light"/>
                <a:sym typeface="Lexend Light"/>
              </a:rPr>
              <a:t> to persist throughout FMA.</a:t>
            </a:r>
            <a:endParaRPr sz="1700">
              <a:solidFill>
                <a:schemeClr val="dk1"/>
              </a:solidFill>
              <a:latin typeface="Lexend Light"/>
              <a:ea typeface="Lexend Light"/>
              <a:cs typeface="Lexend Light"/>
              <a:sym typeface="Lexend Light"/>
            </a:endParaRPr>
          </a:p>
          <a:p>
            <a:pPr indent="0" lvl="0" marL="457200" marR="0" rtl="0" algn="l">
              <a:lnSpc>
                <a:spcPct val="90000"/>
              </a:lnSpc>
              <a:spcBef>
                <a:spcPts val="1001"/>
              </a:spcBef>
              <a:spcAft>
                <a:spcPts val="0"/>
              </a:spcAft>
              <a:buNone/>
            </a:pPr>
            <a:r>
              <a:t/>
            </a:r>
            <a:endParaRPr sz="1700">
              <a:solidFill>
                <a:schemeClr val="dk1"/>
              </a:solidFill>
              <a:latin typeface="Lexend Light"/>
              <a:ea typeface="Lexend Light"/>
              <a:cs typeface="Lexend Light"/>
              <a:sym typeface="Lexend Light"/>
            </a:endParaRPr>
          </a:p>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Return to neutral conditions is expected during MAM.</a:t>
            </a:r>
            <a:endParaRPr sz="1700">
              <a:solidFill>
                <a:schemeClr val="dk1"/>
              </a:solidFill>
              <a:latin typeface="Lexend Light"/>
              <a:ea typeface="Lexend Light"/>
              <a:cs typeface="Lexend Light"/>
              <a:sym typeface="Lexend Light"/>
            </a:endParaRPr>
          </a:p>
          <a:p>
            <a:pPr indent="0" lvl="0" marL="457200" marR="0" rtl="0" algn="l">
              <a:lnSpc>
                <a:spcPct val="90000"/>
              </a:lnSpc>
              <a:spcBef>
                <a:spcPts val="1001"/>
              </a:spcBef>
              <a:spcAft>
                <a:spcPts val="0"/>
              </a:spcAft>
              <a:buNone/>
            </a:pPr>
            <a:r>
              <a:t/>
            </a:r>
            <a:endParaRPr sz="1700">
              <a:solidFill>
                <a:schemeClr val="dk1"/>
              </a:solidFill>
              <a:latin typeface="Lexend Light"/>
              <a:ea typeface="Lexend Light"/>
              <a:cs typeface="Lexend Light"/>
              <a:sym typeface="Lexend Light"/>
            </a:endParaRPr>
          </a:p>
          <a:p>
            <a:pPr indent="-336550" lvl="0" marL="457200" marR="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Forecast probability needs to be always compared against climatological probability.</a:t>
            </a:r>
            <a:endParaRPr sz="1700">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sp>
        <p:nvSpPr>
          <p:cNvPr id="504" name="Google Shape;504;p6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505" name="Google Shape;505;p65"/>
          <p:cNvPicPr preferRelativeResize="0"/>
          <p:nvPr/>
        </p:nvPicPr>
        <p:blipFill rotWithShape="1">
          <a:blip r:embed="rId3">
            <a:alphaModFix/>
          </a:blip>
          <a:srcRect b="0" l="0" r="0" t="0"/>
          <a:stretch/>
        </p:blipFill>
        <p:spPr>
          <a:xfrm>
            <a:off x="360850" y="199675"/>
            <a:ext cx="8078576" cy="5611701"/>
          </a:xfrm>
          <a:prstGeom prst="rect">
            <a:avLst/>
          </a:prstGeom>
          <a:noFill/>
          <a:ln>
            <a:noFill/>
          </a:ln>
        </p:spPr>
      </p:pic>
      <p:sp>
        <p:nvSpPr>
          <p:cNvPr id="506" name="Google Shape;506;p65"/>
          <p:cNvSpPr/>
          <p:nvPr/>
        </p:nvSpPr>
        <p:spPr>
          <a:xfrm>
            <a:off x="5928450" y="6416125"/>
            <a:ext cx="5842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https://iridl.ldeo.columbia.edu/maproom/IFRC/FIC/laninarain.html</a:t>
            </a:r>
            <a:r>
              <a:rPr b="0" i="0" lang="en-GB" sz="1200" u="none" cap="none" strike="noStrike">
                <a:solidFill>
                  <a:schemeClr val="dk1"/>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07" name="Google Shape;507;p65"/>
          <p:cNvSpPr/>
          <p:nvPr/>
        </p:nvSpPr>
        <p:spPr>
          <a:xfrm>
            <a:off x="8439425" y="922925"/>
            <a:ext cx="3481500" cy="36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Canonical </a:t>
            </a:r>
            <a:r>
              <a:rPr lang="en-GB" sz="1700">
                <a:solidFill>
                  <a:schemeClr val="accent1"/>
                </a:solidFill>
                <a:latin typeface="Lexend Light"/>
                <a:ea typeface="Lexend Light"/>
                <a:cs typeface="Lexend Light"/>
                <a:sym typeface="Lexend Light"/>
              </a:rPr>
              <a:t>La Niña</a:t>
            </a:r>
            <a:r>
              <a:rPr lang="en-GB" sz="1700">
                <a:solidFill>
                  <a:schemeClr val="dk1"/>
                </a:solidFill>
                <a:latin typeface="Lexend Light"/>
                <a:ea typeface="Lexend Light"/>
                <a:cs typeface="Lexend Light"/>
                <a:sym typeface="Lexend Light"/>
              </a:rPr>
              <a:t> impacts on rainfall patterns across the globe.</a:t>
            </a:r>
            <a:endParaRPr sz="1700">
              <a:solidFill>
                <a:schemeClr val="dk1"/>
              </a:solidFill>
              <a:latin typeface="Lexend Light"/>
              <a:ea typeface="Lexend Light"/>
              <a:cs typeface="Lexend Light"/>
              <a:sym typeface="Lexend Light"/>
            </a:endParaRPr>
          </a:p>
          <a:p>
            <a:pPr indent="0" lvl="0" marL="457200" marR="0" rtl="0" algn="l">
              <a:lnSpc>
                <a:spcPct val="100000"/>
              </a:lnSpc>
              <a:spcBef>
                <a:spcPts val="0"/>
              </a:spcBef>
              <a:spcAft>
                <a:spcPts val="0"/>
              </a:spcAft>
              <a:buNone/>
            </a:pPr>
            <a:r>
              <a:t/>
            </a:r>
            <a:endParaRPr sz="1700">
              <a:solidFill>
                <a:schemeClr val="dk1"/>
              </a:solidFill>
              <a:latin typeface="Lexend Light"/>
              <a:ea typeface="Lexend Light"/>
              <a:cs typeface="Lexend Light"/>
              <a:sym typeface="Lexend Light"/>
            </a:endParaRPr>
          </a:p>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For MAM </a:t>
            </a:r>
            <a:r>
              <a:rPr lang="en-GB" sz="1700">
                <a:solidFill>
                  <a:schemeClr val="accent4"/>
                </a:solidFill>
                <a:latin typeface="Lexend Light"/>
                <a:ea typeface="Lexend Light"/>
                <a:cs typeface="Lexend Light"/>
                <a:sym typeface="Lexend Light"/>
              </a:rPr>
              <a:t>drier</a:t>
            </a:r>
            <a:r>
              <a:rPr lang="en-GB" sz="1700">
                <a:solidFill>
                  <a:schemeClr val="dk1"/>
                </a:solidFill>
                <a:latin typeface="Lexend Light"/>
                <a:ea typeface="Lexend Light"/>
                <a:cs typeface="Lexend Light"/>
                <a:sym typeface="Lexend Light"/>
              </a:rPr>
              <a:t> anomalies are expected in:</a:t>
            </a:r>
            <a:br>
              <a:rPr lang="en-GB" sz="1700">
                <a:solidFill>
                  <a:schemeClr val="dk1"/>
                </a:solidFill>
                <a:latin typeface="Lexend Light"/>
                <a:ea typeface="Lexend Light"/>
                <a:cs typeface="Lexend Light"/>
                <a:sym typeface="Lexend Light"/>
              </a:rPr>
            </a:br>
            <a:r>
              <a:rPr lang="en-GB" sz="1700">
                <a:solidFill>
                  <a:schemeClr val="dk1"/>
                </a:solidFill>
                <a:latin typeface="Lexend Light"/>
                <a:ea typeface="Lexend Light"/>
                <a:cs typeface="Lexend Light"/>
                <a:sym typeface="Lexend Light"/>
              </a:rPr>
              <a:t>Parts of US and Mexico, parts of eastern Africa, parts of central Asia</a:t>
            </a:r>
            <a:endParaRPr sz="1700">
              <a:solidFill>
                <a:schemeClr val="dk1"/>
              </a:solidFill>
              <a:latin typeface="Lexend Light"/>
              <a:ea typeface="Lexend Light"/>
              <a:cs typeface="Lexend Light"/>
              <a:sym typeface="Lexend Light"/>
            </a:endParaRPr>
          </a:p>
          <a:p>
            <a:pPr indent="0" lvl="0" marL="457200" marR="0" rtl="0" algn="l">
              <a:lnSpc>
                <a:spcPct val="100000"/>
              </a:lnSpc>
              <a:spcBef>
                <a:spcPts val="0"/>
              </a:spcBef>
              <a:spcAft>
                <a:spcPts val="0"/>
              </a:spcAft>
              <a:buNone/>
            </a:pPr>
            <a:r>
              <a:t/>
            </a:r>
            <a:endParaRPr sz="1700">
              <a:solidFill>
                <a:schemeClr val="dk1"/>
              </a:solidFill>
              <a:latin typeface="Lexend Light"/>
              <a:ea typeface="Lexend Light"/>
              <a:cs typeface="Lexend Light"/>
              <a:sym typeface="Lexend Light"/>
            </a:endParaRPr>
          </a:p>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accent6"/>
                </a:solidFill>
                <a:latin typeface="Lexend Light"/>
                <a:ea typeface="Lexend Light"/>
                <a:cs typeface="Lexend Light"/>
                <a:sym typeface="Lexend Light"/>
              </a:rPr>
              <a:t>Wetter</a:t>
            </a:r>
            <a:r>
              <a:rPr lang="en-GB" sz="1700">
                <a:solidFill>
                  <a:schemeClr val="dk1"/>
                </a:solidFill>
                <a:latin typeface="Lexend Light"/>
                <a:ea typeface="Lexend Light"/>
                <a:cs typeface="Lexend Light"/>
                <a:sym typeface="Lexend Light"/>
              </a:rPr>
              <a:t> anomalies are expected in: northern South America, Southeast Asia, </a:t>
            </a:r>
            <a:r>
              <a:rPr lang="en-GB" sz="1700">
                <a:solidFill>
                  <a:schemeClr val="dk1"/>
                </a:solidFill>
                <a:latin typeface="Lexend Light"/>
                <a:ea typeface="Lexend Light"/>
                <a:cs typeface="Lexend Light"/>
                <a:sym typeface="Lexend Light"/>
              </a:rPr>
              <a:t>Philippines</a:t>
            </a:r>
            <a:r>
              <a:rPr lang="en-GB" sz="1700">
                <a:solidFill>
                  <a:schemeClr val="dk1"/>
                </a:solidFill>
                <a:latin typeface="Lexend Light"/>
                <a:ea typeface="Lexend Light"/>
                <a:cs typeface="Lexend Light"/>
                <a:sym typeface="Lexend Light"/>
              </a:rPr>
              <a:t>, Eastern Pacific, southern Africa, parts of Australia, Great Lakes area</a:t>
            </a:r>
            <a:endParaRPr sz="1700">
              <a:solidFill>
                <a:schemeClr val="dk1"/>
              </a:solidFill>
              <a:latin typeface="Lexend Light"/>
              <a:ea typeface="Lexend Light"/>
              <a:cs typeface="Lexend Light"/>
              <a:sym typeface="Lexend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66"/>
          <p:cNvSpPr/>
          <p:nvPr/>
        </p:nvSpPr>
        <p:spPr>
          <a:xfrm>
            <a:off x="2702975" y="5384200"/>
            <a:ext cx="7028400" cy="8094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b="0" i="0" lang="en-GB" sz="1700" u="none" cap="none" strike="noStrike">
                <a:solidFill>
                  <a:schemeClr val="dk1"/>
                </a:solidFill>
                <a:latin typeface="Lexend Light"/>
                <a:ea typeface="Lexend Light"/>
                <a:cs typeface="Lexend Light"/>
                <a:sym typeface="Lexend Light"/>
              </a:rPr>
              <a:t>Coherent seasonal signal in models, consistent with a </a:t>
            </a:r>
            <a:r>
              <a:rPr b="0" i="0" lang="en-GB" sz="1700" u="none" cap="none" strike="noStrike">
                <a:solidFill>
                  <a:schemeClr val="accent1"/>
                </a:solidFill>
                <a:latin typeface="Lexend Light"/>
                <a:ea typeface="Lexend Light"/>
                <a:cs typeface="Lexend Light"/>
                <a:sym typeface="Lexend Light"/>
              </a:rPr>
              <a:t>La Niña</a:t>
            </a:r>
            <a:r>
              <a:rPr b="0" i="0" lang="en-GB" sz="1700" u="none" cap="none" strike="noStrike">
                <a:solidFill>
                  <a:schemeClr val="dk1"/>
                </a:solidFill>
                <a:latin typeface="Lexend Light"/>
                <a:ea typeface="Lexend Light"/>
                <a:cs typeface="Lexend Light"/>
                <a:sym typeface="Lexend Light"/>
              </a:rPr>
              <a:t>.</a:t>
            </a:r>
            <a:endParaRPr b="0" i="0" sz="1700" u="none" cap="none" strike="noStrike">
              <a:solidFill>
                <a:schemeClr val="dk1"/>
              </a:solidFill>
              <a:latin typeface="Lexend Light"/>
              <a:ea typeface="Lexend Light"/>
              <a:cs typeface="Lexend Light"/>
              <a:sym typeface="Lexend Light"/>
            </a:endParaRPr>
          </a:p>
        </p:txBody>
      </p:sp>
      <p:sp>
        <p:nvSpPr>
          <p:cNvPr id="514" name="Google Shape;514;p6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15" name="Google Shape;515;p6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6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sp>
        <p:nvSpPr>
          <p:cNvPr id="517" name="Google Shape;517;p66"/>
          <p:cNvSpPr/>
          <p:nvPr/>
        </p:nvSpPr>
        <p:spPr>
          <a:xfrm>
            <a:off x="4788750" y="6333125"/>
            <a:ext cx="7637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https://climate.copernicus.eu/charts/packages/c3s_seasonal/</a:t>
            </a:r>
            <a:r>
              <a:rPr b="0" i="0" lang="en-GB" sz="1200" u="none" cap="none" strike="noStrike">
                <a:solidFill>
                  <a:srgbClr val="000000"/>
                </a:solidFill>
                <a:latin typeface="Lexend Light"/>
                <a:ea typeface="Lexend Light"/>
                <a:cs typeface="Lexend Light"/>
                <a:sym typeface="Lexend Light"/>
              </a:rPr>
              <a:t> </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4"/>
              </a:rPr>
              <a:t>https://iri.columbia.edu/our-expertise/climate/forecasts/seasonal-climate-forecasts/</a:t>
            </a:r>
            <a:r>
              <a:rPr lang="en-GB" sz="1200">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518" name="Google Shape;518;p66"/>
          <p:cNvPicPr preferRelativeResize="0"/>
          <p:nvPr/>
        </p:nvPicPr>
        <p:blipFill>
          <a:blip r:embed="rId5">
            <a:alphaModFix/>
          </a:blip>
          <a:stretch>
            <a:fillRect/>
          </a:stretch>
        </p:blipFill>
        <p:spPr>
          <a:xfrm>
            <a:off x="6071450" y="1028800"/>
            <a:ext cx="6074480" cy="4107350"/>
          </a:xfrm>
          <a:prstGeom prst="rect">
            <a:avLst/>
          </a:prstGeom>
          <a:noFill/>
          <a:ln>
            <a:noFill/>
          </a:ln>
        </p:spPr>
      </p:pic>
      <p:sp>
        <p:nvSpPr>
          <p:cNvPr id="519" name="Google Shape;519;p6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Precipitation</a:t>
            </a:r>
            <a:endParaRPr b="0" i="0" sz="2400" u="none" cap="none" strike="noStrike">
              <a:solidFill>
                <a:srgbClr val="004890"/>
              </a:solidFill>
              <a:latin typeface="Rajdhani Medium"/>
              <a:ea typeface="Rajdhani Medium"/>
              <a:cs typeface="Rajdhani Medium"/>
              <a:sym typeface="Rajdhani Medium"/>
            </a:endParaRPr>
          </a:p>
        </p:txBody>
      </p:sp>
      <p:pic>
        <p:nvPicPr>
          <p:cNvPr id="520" name="Google Shape;520;p66"/>
          <p:cNvPicPr preferRelativeResize="0"/>
          <p:nvPr/>
        </p:nvPicPr>
        <p:blipFill>
          <a:blip r:embed="rId6">
            <a:alphaModFix/>
          </a:blip>
          <a:stretch>
            <a:fillRect/>
          </a:stretch>
        </p:blipFill>
        <p:spPr>
          <a:xfrm>
            <a:off x="152400" y="1111319"/>
            <a:ext cx="5919049" cy="413335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sp>
        <p:nvSpPr>
          <p:cNvPr id="526" name="Google Shape;526;p67"/>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527" name="Google Shape;527;p67"/>
          <p:cNvPicPr preferRelativeResize="0"/>
          <p:nvPr/>
        </p:nvPicPr>
        <p:blipFill>
          <a:blip r:embed="rId3">
            <a:alphaModFix/>
          </a:blip>
          <a:stretch>
            <a:fillRect/>
          </a:stretch>
        </p:blipFill>
        <p:spPr>
          <a:xfrm>
            <a:off x="6331726" y="857288"/>
            <a:ext cx="5838923" cy="3678678"/>
          </a:xfrm>
          <a:prstGeom prst="rect">
            <a:avLst/>
          </a:prstGeom>
          <a:noFill/>
          <a:ln>
            <a:noFill/>
          </a:ln>
        </p:spPr>
      </p:pic>
      <p:pic>
        <p:nvPicPr>
          <p:cNvPr id="528" name="Google Shape;528;p67"/>
          <p:cNvPicPr preferRelativeResize="0"/>
          <p:nvPr/>
        </p:nvPicPr>
        <p:blipFill>
          <a:blip r:embed="rId4">
            <a:alphaModFix/>
          </a:blip>
          <a:stretch>
            <a:fillRect/>
          </a:stretch>
        </p:blipFill>
        <p:spPr>
          <a:xfrm>
            <a:off x="152400" y="857300"/>
            <a:ext cx="6179324" cy="4634501"/>
          </a:xfrm>
          <a:prstGeom prst="rect">
            <a:avLst/>
          </a:prstGeom>
          <a:noFill/>
          <a:ln>
            <a:noFill/>
          </a:ln>
        </p:spPr>
      </p:pic>
      <p:sp>
        <p:nvSpPr>
          <p:cNvPr id="529" name="Google Shape;529;p67"/>
          <p:cNvSpPr/>
          <p:nvPr/>
        </p:nvSpPr>
        <p:spPr>
          <a:xfrm>
            <a:off x="7652425" y="6463925"/>
            <a:ext cx="3914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none">
                <a:solidFill>
                  <a:srgbClr val="000000"/>
                </a:solidFill>
                <a:latin typeface="Lexend Light"/>
                <a:ea typeface="Lexend Light"/>
                <a:cs typeface="Lexend Light"/>
                <a:sym typeface="Lexend Light"/>
              </a:rPr>
              <a:t>SUNSET (</a:t>
            </a:r>
            <a:r>
              <a:rPr lang="en-GB" sz="1200">
                <a:latin typeface="Lexend Light"/>
                <a:ea typeface="Lexend Light"/>
                <a:cs typeface="Lexend Light"/>
                <a:sym typeface="Lexend Light"/>
              </a:rPr>
              <a:t>CST</a:t>
            </a:r>
            <a:r>
              <a:rPr lang="en-GB" sz="1200" u="none">
                <a:solidFill>
                  <a:srgbClr val="000000"/>
                </a:solidFill>
                <a:latin typeface="Lexend Light"/>
                <a:ea typeface="Lexend Light"/>
                <a:cs typeface="Lexend Light"/>
                <a:sym typeface="Lexend Light"/>
              </a:rPr>
              <a:t>)</a:t>
            </a:r>
            <a:r>
              <a:rPr b="0" i="0" lang="en-GB" sz="1200" u="none" cap="none" strike="noStrike">
                <a:solidFill>
                  <a:srgbClr val="000000"/>
                </a:solidFill>
                <a:latin typeface="Lexend Light"/>
                <a:ea typeface="Lexend Light"/>
                <a:cs typeface="Lexend Light"/>
                <a:sym typeface="Lexend Light"/>
              </a:rPr>
              <a:t> </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5"/>
              </a:rPr>
              <a:t>https://charts.ecmwf.int/</a:t>
            </a:r>
            <a:r>
              <a:rPr lang="en-GB" sz="1200">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30" name="Google Shape;530;p67"/>
          <p:cNvSpPr/>
          <p:nvPr/>
        </p:nvSpPr>
        <p:spPr>
          <a:xfrm>
            <a:off x="334325" y="336800"/>
            <a:ext cx="18261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Calibrated</a:t>
            </a:r>
            <a:endParaRPr b="0" i="0" sz="1700" u="none" cap="none" strike="noStrike">
              <a:solidFill>
                <a:schemeClr val="dk1"/>
              </a:solidFill>
              <a:latin typeface="Lexend Light"/>
              <a:ea typeface="Lexend Light"/>
              <a:cs typeface="Lexend Light"/>
              <a:sym typeface="Lexend Light"/>
            </a:endParaRPr>
          </a:p>
        </p:txBody>
      </p:sp>
      <p:sp>
        <p:nvSpPr>
          <p:cNvPr id="531" name="Google Shape;531;p67"/>
          <p:cNvSpPr/>
          <p:nvPr/>
        </p:nvSpPr>
        <p:spPr>
          <a:xfrm>
            <a:off x="6331725" y="336800"/>
            <a:ext cx="20418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Uncalibrated</a:t>
            </a:r>
            <a:endParaRPr b="0" i="0" sz="1700" u="none" cap="none" strike="noStrike">
              <a:solidFill>
                <a:schemeClr val="dk1"/>
              </a:solidFill>
              <a:latin typeface="Lexend Light"/>
              <a:ea typeface="Lexend Light"/>
              <a:cs typeface="Lexend Light"/>
              <a:sym typeface="Lexend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68"/>
          <p:cNvSpPr/>
          <p:nvPr/>
        </p:nvSpPr>
        <p:spPr>
          <a:xfrm>
            <a:off x="2347800" y="5297900"/>
            <a:ext cx="9160500" cy="9603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b="0" i="0" lang="en-GB" sz="1700" u="none" cap="none" strike="noStrike">
                <a:solidFill>
                  <a:schemeClr val="dk1"/>
                </a:solidFill>
                <a:latin typeface="Lexend Light"/>
                <a:ea typeface="Lexend Light"/>
                <a:cs typeface="Lexend Light"/>
                <a:sym typeface="Lexend Light"/>
              </a:rPr>
              <a:t>Typical global warming signal. </a:t>
            </a:r>
            <a:endParaRPr b="0" i="0" sz="1700" u="none" cap="none" strike="noStrike">
              <a:solidFill>
                <a:schemeClr val="dk1"/>
              </a:solidFill>
              <a:latin typeface="Lexend Light"/>
              <a:ea typeface="Lexend Light"/>
              <a:cs typeface="Lexend Light"/>
              <a:sym typeface="Lexend Light"/>
            </a:endParaRPr>
          </a:p>
          <a:p>
            <a:pPr indent="0" lvl="0" marL="45720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dk1"/>
              </a:solidFill>
              <a:latin typeface="Lexend Light"/>
              <a:ea typeface="Lexend Light"/>
              <a:cs typeface="Lexend Light"/>
              <a:sym typeface="Lexend Light"/>
            </a:endParaRPr>
          </a:p>
          <a:p>
            <a:pPr indent="-336550" lvl="0" marL="457200" marR="0" rtl="0" algn="l">
              <a:lnSpc>
                <a:spcPct val="100000"/>
              </a:lnSpc>
              <a:spcBef>
                <a:spcPts val="0"/>
              </a:spcBef>
              <a:spcAft>
                <a:spcPts val="0"/>
              </a:spcAft>
              <a:buClr>
                <a:schemeClr val="dk1"/>
              </a:buClr>
              <a:buSzPts val="1700"/>
              <a:buFont typeface="Lexend Light"/>
              <a:buChar char="➢"/>
            </a:pPr>
            <a:r>
              <a:rPr b="0" i="0" lang="en-GB" sz="1700" u="none" cap="none" strike="noStrike">
                <a:solidFill>
                  <a:schemeClr val="dk1"/>
                </a:solidFill>
                <a:latin typeface="Lexend Light"/>
                <a:ea typeface="Lexend Light"/>
                <a:cs typeface="Lexend Light"/>
                <a:sym typeface="Lexend Light"/>
              </a:rPr>
              <a:t>Parts of </a:t>
            </a:r>
            <a:r>
              <a:rPr lang="en-GB" sz="1700">
                <a:solidFill>
                  <a:schemeClr val="dk1"/>
                </a:solidFill>
                <a:latin typeface="Lexend Light"/>
                <a:ea typeface="Lexend Light"/>
                <a:cs typeface="Lexend Light"/>
                <a:sym typeface="Lexend Light"/>
              </a:rPr>
              <a:t>North Atlantic, Alaska, Baja California with </a:t>
            </a:r>
            <a:r>
              <a:rPr lang="en-GB" sz="1700">
                <a:solidFill>
                  <a:schemeClr val="accent1"/>
                </a:solidFill>
                <a:latin typeface="Lexend Light"/>
                <a:ea typeface="Lexend Light"/>
                <a:cs typeface="Lexend Light"/>
                <a:sym typeface="Lexend Light"/>
              </a:rPr>
              <a:t>cooler</a:t>
            </a:r>
            <a:r>
              <a:rPr lang="en-GB" sz="1700">
                <a:solidFill>
                  <a:schemeClr val="dk1"/>
                </a:solidFill>
                <a:latin typeface="Lexend Light"/>
                <a:ea typeface="Lexend Light"/>
                <a:cs typeface="Lexend Light"/>
                <a:sym typeface="Lexend Light"/>
              </a:rPr>
              <a:t> anomalies.</a:t>
            </a:r>
            <a:endParaRPr b="0" i="0" sz="1700" u="none" cap="none" strike="noStrike">
              <a:solidFill>
                <a:schemeClr val="dk1"/>
              </a:solidFill>
              <a:latin typeface="Lexend Light"/>
              <a:ea typeface="Lexend Light"/>
              <a:cs typeface="Lexend Light"/>
              <a:sym typeface="Lexend Light"/>
            </a:endParaRPr>
          </a:p>
        </p:txBody>
      </p:sp>
      <p:sp>
        <p:nvSpPr>
          <p:cNvPr id="538" name="Google Shape;538;p6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39" name="Google Shape;539;p6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6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sp>
        <p:nvSpPr>
          <p:cNvPr id="541" name="Google Shape;541;p68"/>
          <p:cNvSpPr/>
          <p:nvPr/>
        </p:nvSpPr>
        <p:spPr>
          <a:xfrm>
            <a:off x="5281300" y="6333125"/>
            <a:ext cx="6522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https://climate.copernicus.eu/charts/packages/c3s_seasonal/</a:t>
            </a:r>
            <a:r>
              <a:rPr b="0" i="0" lang="en-GB" sz="1200" u="none" cap="none" strike="noStrike">
                <a:solidFill>
                  <a:srgbClr val="000000"/>
                </a:solidFill>
                <a:latin typeface="Lexend Light"/>
                <a:ea typeface="Lexend Light"/>
                <a:cs typeface="Lexend Light"/>
                <a:sym typeface="Lexend Light"/>
              </a:rPr>
              <a:t> / </a:t>
            </a:r>
            <a:r>
              <a:rPr b="0" i="0" lang="en-GB" sz="1200" u="sng" cap="none" strike="noStrike">
                <a:solidFill>
                  <a:schemeClr val="hlink"/>
                </a:solidFill>
                <a:latin typeface="Lexend Light"/>
                <a:ea typeface="Lexend Light"/>
                <a:cs typeface="Lexend Light"/>
                <a:sym typeface="Lexend Light"/>
                <a:hlinkClick r:id="rId4"/>
              </a:rPr>
              <a:t>https://iri.columbia.edu/our-expertise/climate/forecasts/seasonal-climate-forecasts/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542" name="Google Shape;542;p68"/>
          <p:cNvPicPr preferRelativeResize="0"/>
          <p:nvPr/>
        </p:nvPicPr>
        <p:blipFill>
          <a:blip r:embed="rId5">
            <a:alphaModFix/>
          </a:blip>
          <a:stretch>
            <a:fillRect/>
          </a:stretch>
        </p:blipFill>
        <p:spPr>
          <a:xfrm>
            <a:off x="6176950" y="973375"/>
            <a:ext cx="5963806" cy="4032524"/>
          </a:xfrm>
          <a:prstGeom prst="rect">
            <a:avLst/>
          </a:prstGeom>
          <a:noFill/>
          <a:ln>
            <a:noFill/>
          </a:ln>
        </p:spPr>
      </p:pic>
      <p:sp>
        <p:nvSpPr>
          <p:cNvPr id="543" name="Google Shape;543;p68"/>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Temperature</a:t>
            </a:r>
            <a:endParaRPr b="0" i="0" sz="2400" u="none" cap="none" strike="noStrike">
              <a:solidFill>
                <a:srgbClr val="004890"/>
              </a:solidFill>
              <a:latin typeface="Rajdhani Medium"/>
              <a:ea typeface="Rajdhani Medium"/>
              <a:cs typeface="Rajdhani Medium"/>
              <a:sym typeface="Rajdhani Medium"/>
            </a:endParaRPr>
          </a:p>
        </p:txBody>
      </p:sp>
      <p:pic>
        <p:nvPicPr>
          <p:cNvPr id="544" name="Google Shape;544;p68"/>
          <p:cNvPicPr preferRelativeResize="0"/>
          <p:nvPr/>
        </p:nvPicPr>
        <p:blipFill>
          <a:blip r:embed="rId6">
            <a:alphaModFix/>
          </a:blip>
          <a:stretch>
            <a:fillRect/>
          </a:stretch>
        </p:blipFill>
        <p:spPr>
          <a:xfrm>
            <a:off x="198750" y="966025"/>
            <a:ext cx="5918475" cy="4106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42"/>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2"/>
          <p:cNvSpPr/>
          <p:nvPr/>
        </p:nvSpPr>
        <p:spPr>
          <a:xfrm>
            <a:off x="1023120" y="426960"/>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235" name="Google Shape;235;p42"/>
          <p:cNvSpPr/>
          <p:nvPr/>
        </p:nvSpPr>
        <p:spPr>
          <a:xfrm>
            <a:off x="1828800" y="1895040"/>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a:buAutoNum type="romanUcPeriod"/>
            </a:pPr>
            <a:r>
              <a:rPr b="1" i="0" lang="en-GB" sz="3000" u="none" cap="none" strike="noStrike">
                <a:solidFill>
                  <a:srgbClr val="000000"/>
                </a:solidFill>
                <a:latin typeface="Rajdhani"/>
                <a:ea typeface="Rajdhani"/>
                <a:cs typeface="Rajdhani"/>
                <a:sym typeface="Rajdhani"/>
              </a:rPr>
              <a:t>Recent state of the climate</a:t>
            </a:r>
            <a:endParaRPr b="1" i="0" sz="3000" u="none" cap="none" strike="noStrike">
              <a:solidFill>
                <a:srgbClr val="000000"/>
              </a:solidFill>
              <a:latin typeface="Rajdhani"/>
              <a:ea typeface="Rajdhani"/>
              <a:cs typeface="Rajdhani"/>
              <a:sym typeface="Rajdhani"/>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Intra-seasonal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Discussion</a:t>
            </a:r>
            <a:endParaRPr b="0" i="0" sz="30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236" name="Google Shape;236;p42"/>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6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551" name="Google Shape;551;p69"/>
          <p:cNvPicPr preferRelativeResize="0"/>
          <p:nvPr/>
        </p:nvPicPr>
        <p:blipFill>
          <a:blip r:embed="rId3">
            <a:alphaModFix/>
          </a:blip>
          <a:stretch>
            <a:fillRect/>
          </a:stretch>
        </p:blipFill>
        <p:spPr>
          <a:xfrm>
            <a:off x="188250" y="857300"/>
            <a:ext cx="6143476" cy="4607601"/>
          </a:xfrm>
          <a:prstGeom prst="rect">
            <a:avLst/>
          </a:prstGeom>
          <a:noFill/>
          <a:ln>
            <a:noFill/>
          </a:ln>
        </p:spPr>
      </p:pic>
      <p:pic>
        <p:nvPicPr>
          <p:cNvPr id="552" name="Google Shape;552;p69"/>
          <p:cNvPicPr preferRelativeResize="0"/>
          <p:nvPr/>
        </p:nvPicPr>
        <p:blipFill>
          <a:blip r:embed="rId4">
            <a:alphaModFix/>
          </a:blip>
          <a:stretch>
            <a:fillRect/>
          </a:stretch>
        </p:blipFill>
        <p:spPr>
          <a:xfrm>
            <a:off x="6331723" y="857300"/>
            <a:ext cx="5791327" cy="3648691"/>
          </a:xfrm>
          <a:prstGeom prst="rect">
            <a:avLst/>
          </a:prstGeom>
          <a:noFill/>
          <a:ln>
            <a:noFill/>
          </a:ln>
        </p:spPr>
      </p:pic>
      <p:sp>
        <p:nvSpPr>
          <p:cNvPr id="553" name="Google Shape;553;p69"/>
          <p:cNvSpPr/>
          <p:nvPr/>
        </p:nvSpPr>
        <p:spPr>
          <a:xfrm>
            <a:off x="7652425" y="6463925"/>
            <a:ext cx="3914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none">
                <a:solidFill>
                  <a:srgbClr val="000000"/>
                </a:solidFill>
                <a:latin typeface="Lexend Light"/>
                <a:ea typeface="Lexend Light"/>
                <a:cs typeface="Lexend Light"/>
                <a:sym typeface="Lexend Light"/>
              </a:rPr>
              <a:t>SUNSET (</a:t>
            </a:r>
            <a:r>
              <a:rPr lang="en-GB" sz="1200">
                <a:latin typeface="Lexend Light"/>
                <a:ea typeface="Lexend Light"/>
                <a:cs typeface="Lexend Light"/>
                <a:sym typeface="Lexend Light"/>
              </a:rPr>
              <a:t>CST</a:t>
            </a:r>
            <a:r>
              <a:rPr lang="en-GB" sz="1200" u="none">
                <a:solidFill>
                  <a:srgbClr val="000000"/>
                </a:solidFill>
                <a:latin typeface="Lexend Light"/>
                <a:ea typeface="Lexend Light"/>
                <a:cs typeface="Lexend Light"/>
                <a:sym typeface="Lexend Light"/>
              </a:rPr>
              <a:t>)</a:t>
            </a:r>
            <a:r>
              <a:rPr b="0" i="0" lang="en-GB" sz="1200" u="none" cap="none" strike="noStrike">
                <a:solidFill>
                  <a:srgbClr val="000000"/>
                </a:solidFill>
                <a:latin typeface="Lexend Light"/>
                <a:ea typeface="Lexend Light"/>
                <a:cs typeface="Lexend Light"/>
                <a:sym typeface="Lexend Light"/>
              </a:rPr>
              <a:t> </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5"/>
              </a:rPr>
              <a:t>https://charts.ecmwf.int/</a:t>
            </a:r>
            <a:r>
              <a:rPr lang="en-GB" sz="1200">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54" name="Google Shape;554;p69"/>
          <p:cNvSpPr/>
          <p:nvPr/>
        </p:nvSpPr>
        <p:spPr>
          <a:xfrm>
            <a:off x="334325" y="336800"/>
            <a:ext cx="18261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Calibrated</a:t>
            </a:r>
            <a:endParaRPr b="0" i="0" sz="1700" u="none" cap="none" strike="noStrike">
              <a:solidFill>
                <a:schemeClr val="dk1"/>
              </a:solidFill>
              <a:latin typeface="Lexend Light"/>
              <a:ea typeface="Lexend Light"/>
              <a:cs typeface="Lexend Light"/>
              <a:sym typeface="Lexend Light"/>
            </a:endParaRPr>
          </a:p>
        </p:txBody>
      </p:sp>
      <p:sp>
        <p:nvSpPr>
          <p:cNvPr id="555" name="Google Shape;555;p69"/>
          <p:cNvSpPr/>
          <p:nvPr/>
        </p:nvSpPr>
        <p:spPr>
          <a:xfrm>
            <a:off x="6331725" y="336800"/>
            <a:ext cx="20418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Uncalibrated</a:t>
            </a:r>
            <a:endParaRPr b="0" i="0" sz="1700" u="none" cap="none" strike="noStrike">
              <a:solidFill>
                <a:schemeClr val="dk1"/>
              </a:solidFill>
              <a:latin typeface="Lexend Light"/>
              <a:ea typeface="Lexend Light"/>
              <a:cs typeface="Lexend Light"/>
              <a:sym typeface="Lexend 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70"/>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70"/>
          <p:cNvSpPr/>
          <p:nvPr/>
        </p:nvSpPr>
        <p:spPr>
          <a:xfrm>
            <a:off x="1023120" y="426960"/>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563" name="Google Shape;563;p70"/>
          <p:cNvSpPr/>
          <p:nvPr/>
        </p:nvSpPr>
        <p:spPr>
          <a:xfrm>
            <a:off x="1828800" y="1895040"/>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Recent state of the climate</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a:buAutoNum type="romanUcPeriod"/>
            </a:pPr>
            <a:r>
              <a:rPr b="1" i="0" lang="en-GB" sz="3000" u="none" cap="none" strike="noStrike">
                <a:solidFill>
                  <a:srgbClr val="000000"/>
                </a:solidFill>
                <a:latin typeface="Rajdhani"/>
                <a:ea typeface="Rajdhani"/>
                <a:cs typeface="Rajdhani"/>
                <a:sym typeface="Rajdhani"/>
              </a:rPr>
              <a:t>Intra-seasonal forecasts</a:t>
            </a:r>
            <a:endParaRPr b="1" i="0" sz="3000" u="none" cap="none" strike="noStrike">
              <a:solidFill>
                <a:srgbClr val="000000"/>
              </a:solidFill>
              <a:latin typeface="Rajdhani"/>
              <a:ea typeface="Rajdhani"/>
              <a:cs typeface="Rajdhani"/>
              <a:sym typeface="Rajdhani"/>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Discussion</a:t>
            </a:r>
            <a:endParaRPr b="0" i="0" sz="30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564" name="Google Shape;564;p70"/>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9" name="Shape 569"/>
        <p:cNvGrpSpPr/>
        <p:nvPr/>
      </p:nvGrpSpPr>
      <p:grpSpPr>
        <a:xfrm>
          <a:off x="0" y="0"/>
          <a:ext cx="0" cy="0"/>
          <a:chOff x="0" y="0"/>
          <a:chExt cx="0" cy="0"/>
        </a:xfrm>
      </p:grpSpPr>
      <p:pic>
        <p:nvPicPr>
          <p:cNvPr descr="wh04_ppttrmm1.gif" id="570" name="Google Shape;570;p71"/>
          <p:cNvPicPr preferRelativeResize="0"/>
          <p:nvPr/>
        </p:nvPicPr>
        <p:blipFill rotWithShape="1">
          <a:blip r:embed="rId3">
            <a:alphaModFix/>
          </a:blip>
          <a:srcRect b="0" l="0" r="0" t="0"/>
          <a:stretch/>
        </p:blipFill>
        <p:spPr>
          <a:xfrm>
            <a:off x="115175" y="1899325"/>
            <a:ext cx="7397024" cy="3945725"/>
          </a:xfrm>
          <a:prstGeom prst="rect">
            <a:avLst/>
          </a:prstGeom>
          <a:noFill/>
          <a:ln>
            <a:noFill/>
          </a:ln>
        </p:spPr>
      </p:pic>
      <p:sp>
        <p:nvSpPr>
          <p:cNvPr id="571" name="Google Shape;571;p7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572" name="Google Shape;572;p71"/>
          <p:cNvPicPr preferRelativeResize="0"/>
          <p:nvPr/>
        </p:nvPicPr>
        <p:blipFill rotWithShape="1">
          <a:blip r:embed="rId4">
            <a:alphaModFix/>
          </a:blip>
          <a:srcRect b="0" l="0" r="0" t="0"/>
          <a:stretch/>
        </p:blipFill>
        <p:spPr>
          <a:xfrm>
            <a:off x="7750625" y="2954882"/>
            <a:ext cx="4269100" cy="2890169"/>
          </a:xfrm>
          <a:prstGeom prst="rect">
            <a:avLst/>
          </a:prstGeom>
          <a:noFill/>
          <a:ln>
            <a:noFill/>
          </a:ln>
        </p:spPr>
      </p:pic>
      <p:sp>
        <p:nvSpPr>
          <p:cNvPr id="573" name="Google Shape;573;p71"/>
          <p:cNvSpPr/>
          <p:nvPr/>
        </p:nvSpPr>
        <p:spPr>
          <a:xfrm>
            <a:off x="4379300" y="6463925"/>
            <a:ext cx="7347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5"/>
              </a:rPr>
              <a:t>https://www.climate.gov/news-features/blogs/enso/what-mjo-and-why-do-we-care</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74" name="Google Shape;574;p71"/>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71"/>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576" name="Google Shape;576;p71"/>
          <p:cNvSpPr/>
          <p:nvPr/>
        </p:nvSpPr>
        <p:spPr>
          <a:xfrm>
            <a:off x="0" y="1000225"/>
            <a:ext cx="12192000" cy="8991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The MJO is the leading mode of tropical intra-seasonal variability with a 20–90 days time scale. It is an important source of regional climate variability and predictability across the globe at intra-seasonal time scales.</a:t>
            </a:r>
            <a:endParaRPr b="0" i="0" sz="1700" u="none" cap="none" strike="noStrike">
              <a:solidFill>
                <a:schemeClr val="dk1"/>
              </a:solidFill>
              <a:latin typeface="Lexend Light"/>
              <a:ea typeface="Lexend Light"/>
              <a:cs typeface="Lexend Light"/>
              <a:sym typeface="Lexend Light"/>
            </a:endParaRPr>
          </a:p>
        </p:txBody>
      </p:sp>
      <p:sp>
        <p:nvSpPr>
          <p:cNvPr id="577" name="Google Shape;577;p71"/>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Madden-Julian Oscillation (MJO)</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2" name="Shape 582"/>
        <p:cNvGrpSpPr/>
        <p:nvPr/>
      </p:nvGrpSpPr>
      <p:grpSpPr>
        <a:xfrm>
          <a:off x="0" y="0"/>
          <a:ext cx="0" cy="0"/>
          <a:chOff x="0" y="0"/>
          <a:chExt cx="0" cy="0"/>
        </a:xfrm>
      </p:grpSpPr>
      <p:sp>
        <p:nvSpPr>
          <p:cNvPr id="583" name="Google Shape;583;p7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84" name="Google Shape;584;p72"/>
          <p:cNvSpPr/>
          <p:nvPr/>
        </p:nvSpPr>
        <p:spPr>
          <a:xfrm>
            <a:off x="3143775" y="6463925"/>
            <a:ext cx="88113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a:t>
            </a:r>
            <a:r>
              <a:rPr lang="en-GB" sz="1200">
                <a:latin typeface="Lexend Light"/>
                <a:ea typeface="Lexend Light"/>
                <a:cs typeface="Lexend Light"/>
                <a:sym typeface="Lexend Light"/>
              </a:rPr>
              <a:t> </a:t>
            </a:r>
            <a:r>
              <a:rPr b="0" i="0" lang="en-GB" sz="1200" u="sng" cap="none" strike="noStrike">
                <a:solidFill>
                  <a:schemeClr val="hlink"/>
                </a:solidFill>
                <a:latin typeface="Lexend Light"/>
                <a:ea typeface="Lexend Light"/>
                <a:cs typeface="Lexend Light"/>
                <a:sym typeface="Lexend Light"/>
                <a:hlinkClick r:id="rId3"/>
              </a:rPr>
              <a:t>https://www.cpc.ncep.noaa.gov/products/precip/CWlink/MJO/whindex.shtml</a:t>
            </a:r>
            <a:r>
              <a:rPr lang="en-GB"/>
              <a:t> / </a:t>
            </a:r>
            <a:r>
              <a:rPr lang="en-GB" sz="1200" u="sng">
                <a:solidFill>
                  <a:schemeClr val="hlink"/>
                </a:solidFill>
                <a:latin typeface="Lexend Light"/>
                <a:ea typeface="Lexend Light"/>
                <a:cs typeface="Lexend Light"/>
                <a:sym typeface="Lexend Light"/>
                <a:hlinkClick r:id="rId4"/>
              </a:rPr>
              <a:t>https://psl.noaa.gov/mjo/</a:t>
            </a:r>
            <a:r>
              <a:rPr lang="en-GB" sz="1200">
                <a:latin typeface="Lexend Light"/>
                <a:ea typeface="Lexend Light"/>
                <a:cs typeface="Lexend Light"/>
                <a:sym typeface="Lexend Light"/>
              </a:rPr>
              <a:t> </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85" name="Google Shape;585;p72"/>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72"/>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587" name="Google Shape;587;p72"/>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MJO phase status</a:t>
            </a:r>
            <a:endParaRPr b="0" i="0" sz="2400" u="none" cap="none" strike="noStrike">
              <a:solidFill>
                <a:srgbClr val="004890"/>
              </a:solidFill>
              <a:latin typeface="Rajdhani Medium"/>
              <a:ea typeface="Rajdhani Medium"/>
              <a:cs typeface="Rajdhani Medium"/>
              <a:sym typeface="Rajdhani Medium"/>
            </a:endParaRPr>
          </a:p>
        </p:txBody>
      </p:sp>
      <p:sp>
        <p:nvSpPr>
          <p:cNvPr id="588" name="Google Shape;588;p72"/>
          <p:cNvSpPr txBox="1"/>
          <p:nvPr/>
        </p:nvSpPr>
        <p:spPr>
          <a:xfrm>
            <a:off x="447875" y="1026425"/>
            <a:ext cx="5269500" cy="4203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RMM phase diagram for the </a:t>
            </a:r>
            <a:r>
              <a:rPr lang="en-GB" sz="1700">
                <a:solidFill>
                  <a:schemeClr val="dk1"/>
                </a:solidFill>
                <a:latin typeface="Lexend Light"/>
                <a:ea typeface="Lexend Light"/>
                <a:cs typeface="Lexend Light"/>
                <a:sym typeface="Lexend Light"/>
              </a:rPr>
              <a:t>latest</a:t>
            </a:r>
            <a:r>
              <a:rPr lang="en-GB" sz="1700">
                <a:solidFill>
                  <a:schemeClr val="dk1"/>
                </a:solidFill>
                <a:latin typeface="Lexend Light"/>
                <a:ea typeface="Lexend Light"/>
                <a:cs typeface="Lexend Light"/>
                <a:sym typeface="Lexend Light"/>
              </a:rPr>
              <a:t> 40 days</a:t>
            </a:r>
            <a:endParaRPr sz="1700">
              <a:latin typeface="Lexend Light"/>
              <a:ea typeface="Lexend Light"/>
              <a:cs typeface="Lexend Light"/>
              <a:sym typeface="Lexend Light"/>
            </a:endParaRPr>
          </a:p>
        </p:txBody>
      </p:sp>
      <p:sp>
        <p:nvSpPr>
          <p:cNvPr id="589" name="Google Shape;589;p72"/>
          <p:cNvSpPr txBox="1"/>
          <p:nvPr/>
        </p:nvSpPr>
        <p:spPr>
          <a:xfrm>
            <a:off x="6599000" y="1026425"/>
            <a:ext cx="5465400" cy="4203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ROMI phase diagram for the latest 90 days</a:t>
            </a:r>
            <a:endParaRPr sz="1700">
              <a:latin typeface="Lexend Light"/>
              <a:ea typeface="Lexend Light"/>
              <a:cs typeface="Lexend Light"/>
              <a:sym typeface="Lexend Light"/>
            </a:endParaRPr>
          </a:p>
        </p:txBody>
      </p:sp>
      <p:sp>
        <p:nvSpPr>
          <p:cNvPr id="590" name="Google Shape;590;p72"/>
          <p:cNvSpPr txBox="1"/>
          <p:nvPr/>
        </p:nvSpPr>
        <p:spPr>
          <a:xfrm>
            <a:off x="2674150" y="5606838"/>
            <a:ext cx="8948700" cy="6558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Subsidence around the Date Line associated with La Niña (see negative OLR anomalies) mutes the phase 8 of the MJO.</a:t>
            </a:r>
            <a:endParaRPr sz="1700">
              <a:solidFill>
                <a:schemeClr val="dk1"/>
              </a:solidFill>
              <a:latin typeface="Lexend Light"/>
              <a:ea typeface="Lexend Light"/>
              <a:cs typeface="Lexend Light"/>
              <a:sym typeface="Lexend Light"/>
            </a:endParaRPr>
          </a:p>
        </p:txBody>
      </p:sp>
      <p:sp>
        <p:nvSpPr>
          <p:cNvPr id="591" name="Google Shape;591;p72"/>
          <p:cNvSpPr/>
          <p:nvPr/>
        </p:nvSpPr>
        <p:spPr>
          <a:xfrm>
            <a:off x="6233525" y="1381000"/>
            <a:ext cx="27600" cy="4053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2" name="Google Shape;592;p72"/>
          <p:cNvSpPr txBox="1"/>
          <p:nvPr/>
        </p:nvSpPr>
        <p:spPr>
          <a:xfrm>
            <a:off x="3380138" y="1717350"/>
            <a:ext cx="2794800" cy="3819000"/>
          </a:xfrm>
          <a:prstGeom prst="rect">
            <a:avLst/>
          </a:prstGeom>
          <a:noFill/>
          <a:ln>
            <a:noFill/>
          </a:ln>
        </p:spPr>
        <p:txBody>
          <a:bodyPr anchorCtr="0" anchor="t" bIns="91425" lIns="91425" spcFirstLastPara="1" rIns="91425" wrap="square" tIns="91425">
            <a:spAutoFit/>
          </a:bodyPr>
          <a:lstStyle/>
          <a:p>
            <a:pPr indent="-304800" lvl="0" marL="457200" rtl="0" algn="l">
              <a:lnSpc>
                <a:spcPct val="90000"/>
              </a:lnSpc>
              <a:spcBef>
                <a:spcPts val="1001"/>
              </a:spcBef>
              <a:spcAft>
                <a:spcPts val="0"/>
              </a:spcAft>
              <a:buClr>
                <a:schemeClr val="dk1"/>
              </a:buClr>
              <a:buSzPts val="1200"/>
              <a:buFont typeface="Lexend"/>
              <a:buChar char="➢"/>
            </a:pPr>
            <a:r>
              <a:rPr b="1" lang="en-GB" sz="1200">
                <a:solidFill>
                  <a:schemeClr val="dk1"/>
                </a:solidFill>
                <a:latin typeface="Lexend"/>
                <a:ea typeface="Lexend"/>
                <a:cs typeface="Lexend"/>
                <a:sym typeface="Lexend"/>
              </a:rPr>
              <a:t>RMM index</a:t>
            </a:r>
            <a:endParaRPr b="1" sz="1200">
              <a:solidFill>
                <a:schemeClr val="dk1"/>
              </a:solidFill>
              <a:latin typeface="Lexend"/>
              <a:ea typeface="Lexend"/>
              <a:cs typeface="Lexend"/>
              <a:sym typeface="Lexend"/>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RMM = Real-time Multivariate MJO Index</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Developed by Matthew Wheeler and Harry Hendon (2004).</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A multivariate index that combines:</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1001"/>
              </a:spcBef>
              <a:spcAft>
                <a:spcPts val="0"/>
              </a:spcAft>
              <a:buClr>
                <a:schemeClr val="dk1"/>
              </a:buClr>
              <a:buSzPts val="1200"/>
              <a:buFont typeface="Lexend Light"/>
              <a:buChar char="➢"/>
            </a:pPr>
            <a:r>
              <a:rPr b="1" lang="en-GB" sz="1200">
                <a:solidFill>
                  <a:schemeClr val="dk1"/>
                </a:solidFill>
                <a:latin typeface="Lexend"/>
                <a:ea typeface="Lexend"/>
                <a:cs typeface="Lexend"/>
                <a:sym typeface="Lexend"/>
              </a:rPr>
              <a:t>Outgoing Longwave Radiation</a:t>
            </a:r>
            <a:r>
              <a:rPr lang="en-GB" sz="1200">
                <a:solidFill>
                  <a:schemeClr val="dk1"/>
                </a:solidFill>
                <a:latin typeface="Lexend Light"/>
                <a:ea typeface="Lexend Light"/>
                <a:cs typeface="Lexend Light"/>
                <a:sym typeface="Lexend Light"/>
              </a:rPr>
              <a:t> (a proxy for convection/cloudiness)</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b="1" lang="en-GB" sz="1200">
                <a:solidFill>
                  <a:schemeClr val="dk1"/>
                </a:solidFill>
                <a:latin typeface="Lexend"/>
                <a:ea typeface="Lexend"/>
                <a:cs typeface="Lexend"/>
                <a:sym typeface="Lexend"/>
              </a:rPr>
              <a:t>Zonal winds at 850 hPa</a:t>
            </a:r>
            <a:r>
              <a:rPr lang="en-GB" sz="1200">
                <a:solidFill>
                  <a:schemeClr val="dk1"/>
                </a:solidFill>
                <a:latin typeface="Lexend Light"/>
                <a:ea typeface="Lexend Light"/>
                <a:cs typeface="Lexend Light"/>
                <a:sym typeface="Lexend Light"/>
              </a:rPr>
              <a:t> (low-level winds)</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b="1" lang="en-GB" sz="1200">
                <a:solidFill>
                  <a:schemeClr val="dk1"/>
                </a:solidFill>
                <a:latin typeface="Lexend"/>
                <a:ea typeface="Lexend"/>
                <a:cs typeface="Lexend"/>
                <a:sym typeface="Lexend"/>
              </a:rPr>
              <a:t>Zonal winds at 200 hPa </a:t>
            </a:r>
            <a:r>
              <a:rPr lang="en-GB" sz="1200">
                <a:solidFill>
                  <a:schemeClr val="dk1"/>
                </a:solidFill>
                <a:latin typeface="Lexend Light"/>
                <a:ea typeface="Lexend Light"/>
                <a:cs typeface="Lexend Light"/>
                <a:sym typeface="Lexend Light"/>
              </a:rPr>
              <a:t>(upper-level winds)</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Projects these variables onto two principal components (RMM1 and RMM2) to define the MJO’s location and intensity in an 8-phase diagram.</a:t>
            </a:r>
            <a:endParaRPr sz="1200">
              <a:solidFill>
                <a:schemeClr val="dk1"/>
              </a:solidFill>
              <a:latin typeface="Lexend Light"/>
              <a:ea typeface="Lexend Light"/>
              <a:cs typeface="Lexend Light"/>
              <a:sym typeface="Lexend Light"/>
            </a:endParaRPr>
          </a:p>
        </p:txBody>
      </p:sp>
      <p:sp>
        <p:nvSpPr>
          <p:cNvPr id="593" name="Google Shape;593;p72"/>
          <p:cNvSpPr txBox="1"/>
          <p:nvPr/>
        </p:nvSpPr>
        <p:spPr>
          <a:xfrm>
            <a:off x="10109450" y="1717350"/>
            <a:ext cx="2031300" cy="2821500"/>
          </a:xfrm>
          <a:prstGeom prst="rect">
            <a:avLst/>
          </a:prstGeom>
          <a:noFill/>
          <a:ln>
            <a:noFill/>
          </a:ln>
        </p:spPr>
        <p:txBody>
          <a:bodyPr anchorCtr="0" anchor="t" bIns="91425" lIns="91425" spcFirstLastPara="1" rIns="91425" wrap="square" tIns="91425">
            <a:spAutoFit/>
          </a:bodyPr>
          <a:lstStyle/>
          <a:p>
            <a:pPr indent="-304800" lvl="0" marL="457200" rtl="0" algn="l">
              <a:lnSpc>
                <a:spcPct val="90000"/>
              </a:lnSpc>
              <a:spcBef>
                <a:spcPts val="1001"/>
              </a:spcBef>
              <a:spcAft>
                <a:spcPts val="0"/>
              </a:spcAft>
              <a:buClr>
                <a:schemeClr val="dk1"/>
              </a:buClr>
              <a:buSzPts val="1200"/>
              <a:buFont typeface="Lexend"/>
              <a:buChar char="➢"/>
            </a:pPr>
            <a:r>
              <a:rPr b="1" lang="en-GB" sz="1200">
                <a:solidFill>
                  <a:schemeClr val="dk1"/>
                </a:solidFill>
                <a:latin typeface="Lexend"/>
                <a:ea typeface="Lexend"/>
                <a:cs typeface="Lexend"/>
                <a:sym typeface="Lexend"/>
              </a:rPr>
              <a:t>ROMI index</a:t>
            </a:r>
            <a:endParaRPr b="1" sz="1200">
              <a:solidFill>
                <a:schemeClr val="dk1"/>
              </a:solidFill>
              <a:latin typeface="Lexend"/>
              <a:ea typeface="Lexend"/>
              <a:cs typeface="Lexend"/>
              <a:sym typeface="Lexend"/>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ROMI = Real-time OLR MJO Index</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Developed as a simpler alternative to RMM.</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Based </a:t>
            </a:r>
            <a:r>
              <a:rPr b="1" lang="en-GB" sz="1200">
                <a:solidFill>
                  <a:schemeClr val="dk1"/>
                </a:solidFill>
                <a:latin typeface="Lexend"/>
                <a:ea typeface="Lexend"/>
                <a:cs typeface="Lexend"/>
                <a:sym typeface="Lexend"/>
              </a:rPr>
              <a:t>only on OLR </a:t>
            </a:r>
            <a:r>
              <a:rPr lang="en-GB" sz="1200">
                <a:solidFill>
                  <a:schemeClr val="dk1"/>
                </a:solidFill>
                <a:latin typeface="Lexend Light"/>
                <a:ea typeface="Lexend Light"/>
                <a:cs typeface="Lexend Light"/>
                <a:sym typeface="Lexend Light"/>
              </a:rPr>
              <a:t>data.</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Uses empirical orthogonal function (EOF) analysis of OLR to define MJO phases.</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t/>
            </a:r>
            <a:endParaRPr sz="1200">
              <a:solidFill>
                <a:schemeClr val="dk1"/>
              </a:solidFill>
              <a:latin typeface="Lexend Light"/>
              <a:ea typeface="Lexend Light"/>
              <a:cs typeface="Lexend Light"/>
              <a:sym typeface="Lexend Light"/>
            </a:endParaRPr>
          </a:p>
        </p:txBody>
      </p:sp>
      <p:pic>
        <p:nvPicPr>
          <p:cNvPr id="594" name="Google Shape;594;p72"/>
          <p:cNvPicPr preferRelativeResize="0"/>
          <p:nvPr/>
        </p:nvPicPr>
        <p:blipFill>
          <a:blip r:embed="rId5">
            <a:alphaModFix/>
          </a:blip>
          <a:stretch>
            <a:fillRect/>
          </a:stretch>
        </p:blipFill>
        <p:spPr>
          <a:xfrm>
            <a:off x="24775" y="1878625"/>
            <a:ext cx="3355375" cy="3355375"/>
          </a:xfrm>
          <a:prstGeom prst="rect">
            <a:avLst/>
          </a:prstGeom>
          <a:noFill/>
          <a:ln>
            <a:noFill/>
          </a:ln>
        </p:spPr>
      </p:pic>
      <p:pic>
        <p:nvPicPr>
          <p:cNvPr id="595" name="Google Shape;595;p72"/>
          <p:cNvPicPr preferRelativeResize="0"/>
          <p:nvPr/>
        </p:nvPicPr>
        <p:blipFill>
          <a:blip r:embed="rId6">
            <a:alphaModFix/>
          </a:blip>
          <a:stretch>
            <a:fillRect/>
          </a:stretch>
        </p:blipFill>
        <p:spPr>
          <a:xfrm>
            <a:off x="6503125" y="1655482"/>
            <a:ext cx="3470500" cy="3603981"/>
          </a:xfrm>
          <a:prstGeom prst="rect">
            <a:avLst/>
          </a:prstGeom>
          <a:noFill/>
          <a:ln>
            <a:noFill/>
          </a:ln>
        </p:spPr>
      </p:pic>
      <p:cxnSp>
        <p:nvCxnSpPr>
          <p:cNvPr id="596" name="Google Shape;596;p72"/>
          <p:cNvCxnSpPr/>
          <p:nvPr/>
        </p:nvCxnSpPr>
        <p:spPr>
          <a:xfrm rot="10800000">
            <a:off x="1295825" y="3229725"/>
            <a:ext cx="1405500" cy="24321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7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03" name="Google Shape;603;p73"/>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4" name="Google Shape;604;p73"/>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05" name="Google Shape;605;p73"/>
          <p:cNvSpPr/>
          <p:nvPr/>
        </p:nvSpPr>
        <p:spPr>
          <a:xfrm>
            <a:off x="5283900" y="6333125"/>
            <a:ext cx="6535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3"/>
              </a:rPr>
              <a:t>https://www.cpc.ncep.noaa.gov/products/precip/CWlink/MJO/foregfs.shtml</a:t>
            </a:r>
            <a:r>
              <a:rPr lang="en-GB" sz="1200" u="none">
                <a:solidFill>
                  <a:srgbClr val="000000"/>
                </a:solidFill>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0"/>
              </a:spcBef>
              <a:spcAft>
                <a:spcPts val="0"/>
              </a:spcAft>
              <a:buClr>
                <a:srgbClr val="000000"/>
              </a:buClr>
              <a:buSzPts val="1200"/>
              <a:buFont typeface="Arial"/>
              <a:buNone/>
            </a:pPr>
            <a:r>
              <a:rPr lang="en-GB" sz="1200" u="sng">
                <a:solidFill>
                  <a:schemeClr val="hlink"/>
                </a:solidFill>
                <a:latin typeface="Lexend Light"/>
                <a:ea typeface="Lexend Light"/>
                <a:cs typeface="Lexend Light"/>
                <a:sym typeface="Lexend Light"/>
                <a:hlinkClick r:id="rId4"/>
              </a:rPr>
              <a:t>https://www.cpc.ncep.noaa.gov/products/precip/CWlink/MJO/CLIVAR/ecmf.shtml</a:t>
            </a:r>
            <a:r>
              <a:rPr lang="en-GB" sz="1200">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06" name="Google Shape;606;p73"/>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MJO forecasts</a:t>
            </a:r>
            <a:endParaRPr b="0" i="0" sz="2400" u="none" cap="none" strike="noStrike">
              <a:solidFill>
                <a:srgbClr val="004890"/>
              </a:solidFill>
              <a:latin typeface="Rajdhani Medium"/>
              <a:ea typeface="Rajdhani Medium"/>
              <a:cs typeface="Rajdhani Medium"/>
              <a:sym typeface="Rajdhani Medium"/>
            </a:endParaRPr>
          </a:p>
        </p:txBody>
      </p:sp>
      <p:pic>
        <p:nvPicPr>
          <p:cNvPr id="607" name="Google Shape;607;p73"/>
          <p:cNvPicPr preferRelativeResize="0"/>
          <p:nvPr/>
        </p:nvPicPr>
        <p:blipFill>
          <a:blip r:embed="rId5">
            <a:alphaModFix/>
          </a:blip>
          <a:stretch>
            <a:fillRect/>
          </a:stretch>
        </p:blipFill>
        <p:spPr>
          <a:xfrm>
            <a:off x="400650" y="1250214"/>
            <a:ext cx="4907376" cy="3844099"/>
          </a:xfrm>
          <a:prstGeom prst="rect">
            <a:avLst/>
          </a:prstGeom>
          <a:noFill/>
          <a:ln>
            <a:noFill/>
          </a:ln>
        </p:spPr>
      </p:pic>
      <p:sp>
        <p:nvSpPr>
          <p:cNvPr id="608" name="Google Shape;608;p73"/>
          <p:cNvSpPr txBox="1"/>
          <p:nvPr/>
        </p:nvSpPr>
        <p:spPr>
          <a:xfrm>
            <a:off x="1943850" y="5468200"/>
            <a:ext cx="9968400" cy="8913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Despite unfavourable conditions (strong subsidence and easterlies), the forecasts predicts that the MJO will move briefly to phase 8 on the 17th of February and then quickly transition to phase 1 but with reduced activity.</a:t>
            </a:r>
            <a:endParaRPr sz="1700">
              <a:solidFill>
                <a:schemeClr val="dk1"/>
              </a:solidFill>
              <a:latin typeface="Lexend Light"/>
              <a:ea typeface="Lexend Light"/>
              <a:cs typeface="Lexend Light"/>
              <a:sym typeface="Lexend Light"/>
            </a:endParaRPr>
          </a:p>
        </p:txBody>
      </p:sp>
      <p:sp>
        <p:nvSpPr>
          <p:cNvPr id="609" name="Google Shape;609;p73"/>
          <p:cNvSpPr txBox="1"/>
          <p:nvPr/>
        </p:nvSpPr>
        <p:spPr>
          <a:xfrm>
            <a:off x="578388" y="820600"/>
            <a:ext cx="4551900" cy="364800"/>
          </a:xfrm>
          <a:prstGeom prst="rect">
            <a:avLst/>
          </a:prstGeom>
          <a:noFill/>
          <a:ln>
            <a:noFill/>
          </a:ln>
        </p:spPr>
        <p:txBody>
          <a:bodyPr anchorCtr="0" anchor="t" bIns="91425" lIns="91425" spcFirstLastPara="1" rIns="91425" wrap="square" tIns="91425">
            <a:spAutoFit/>
          </a:bodyPr>
          <a:lstStyle/>
          <a:p>
            <a:pPr indent="-311150" lvl="0" marL="457200" rtl="0" algn="l">
              <a:lnSpc>
                <a:spcPct val="90000"/>
              </a:lnSpc>
              <a:spcBef>
                <a:spcPts val="1001"/>
              </a:spcBef>
              <a:spcAft>
                <a:spcPts val="0"/>
              </a:spcAft>
              <a:buClr>
                <a:schemeClr val="dk1"/>
              </a:buClr>
              <a:buSzPts val="1300"/>
              <a:buFont typeface="Lexend Light"/>
              <a:buChar char="➢"/>
            </a:pPr>
            <a:r>
              <a:rPr lang="en-GB" sz="1300">
                <a:solidFill>
                  <a:schemeClr val="dk1"/>
                </a:solidFill>
                <a:latin typeface="Lexend Light"/>
                <a:ea typeface="Lexend Light"/>
                <a:cs typeface="Lexend Light"/>
                <a:sym typeface="Lexend Light"/>
              </a:rPr>
              <a:t>OLR anomalies [W/m2] (ensemble mean GEFS)</a:t>
            </a:r>
            <a:endParaRPr sz="1300">
              <a:latin typeface="Lexend Light"/>
              <a:ea typeface="Lexend Light"/>
              <a:cs typeface="Lexend Light"/>
              <a:sym typeface="Lexend Light"/>
            </a:endParaRPr>
          </a:p>
        </p:txBody>
      </p:sp>
      <p:sp>
        <p:nvSpPr>
          <p:cNvPr id="610" name="Google Shape;610;p73"/>
          <p:cNvSpPr txBox="1"/>
          <p:nvPr/>
        </p:nvSpPr>
        <p:spPr>
          <a:xfrm>
            <a:off x="254388" y="5138800"/>
            <a:ext cx="51999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rgbClr val="4A86E8"/>
                </a:solidFill>
                <a:latin typeface="Lexend Light"/>
                <a:ea typeface="Lexend Light"/>
                <a:cs typeface="Lexend Light"/>
                <a:sym typeface="Lexend Light"/>
              </a:rPr>
              <a:t>Low OLR (enhanced convection)</a:t>
            </a:r>
            <a:r>
              <a:rPr lang="en-GB" sz="1200">
                <a:solidFill>
                  <a:schemeClr val="dk1"/>
                </a:solidFill>
                <a:latin typeface="Lexend Light"/>
                <a:ea typeface="Lexend Light"/>
                <a:cs typeface="Lexend Light"/>
                <a:sym typeface="Lexend Light"/>
              </a:rPr>
              <a:t> / </a:t>
            </a:r>
            <a:r>
              <a:rPr lang="en-GB" sz="1200">
                <a:solidFill>
                  <a:srgbClr val="FF9900"/>
                </a:solidFill>
                <a:latin typeface="Lexend Light"/>
                <a:ea typeface="Lexend Light"/>
                <a:cs typeface="Lexend Light"/>
                <a:sym typeface="Lexend Light"/>
              </a:rPr>
              <a:t>High OLR (</a:t>
            </a:r>
            <a:r>
              <a:rPr lang="en-GB" sz="1200">
                <a:solidFill>
                  <a:srgbClr val="FF9900"/>
                </a:solidFill>
                <a:latin typeface="Lexend Light"/>
                <a:ea typeface="Lexend Light"/>
                <a:cs typeface="Lexend Light"/>
                <a:sym typeface="Lexend Light"/>
              </a:rPr>
              <a:t>suppressed</a:t>
            </a:r>
            <a:r>
              <a:rPr lang="en-GB" sz="1200">
                <a:solidFill>
                  <a:srgbClr val="FF9900"/>
                </a:solidFill>
                <a:latin typeface="Lexend Light"/>
                <a:ea typeface="Lexend Light"/>
                <a:cs typeface="Lexend Light"/>
                <a:sym typeface="Lexend Light"/>
              </a:rPr>
              <a:t> convection)</a:t>
            </a:r>
            <a:endParaRPr sz="1200">
              <a:solidFill>
                <a:srgbClr val="FF9900"/>
              </a:solidFill>
              <a:latin typeface="Lexend Light"/>
              <a:ea typeface="Lexend Light"/>
              <a:cs typeface="Lexend Light"/>
              <a:sym typeface="Lexend Light"/>
            </a:endParaRPr>
          </a:p>
        </p:txBody>
      </p:sp>
      <p:pic>
        <p:nvPicPr>
          <p:cNvPr id="611" name="Google Shape;611;p73"/>
          <p:cNvPicPr preferRelativeResize="0"/>
          <p:nvPr/>
        </p:nvPicPr>
        <p:blipFill>
          <a:blip r:embed="rId6">
            <a:alphaModFix/>
          </a:blip>
          <a:stretch>
            <a:fillRect/>
          </a:stretch>
        </p:blipFill>
        <p:spPr>
          <a:xfrm>
            <a:off x="7309200" y="1085188"/>
            <a:ext cx="4112249" cy="4112274"/>
          </a:xfrm>
          <a:prstGeom prst="rect">
            <a:avLst/>
          </a:prstGeom>
          <a:noFill/>
          <a:ln>
            <a:noFill/>
          </a:ln>
        </p:spPr>
      </p:pic>
      <p:sp>
        <p:nvSpPr>
          <p:cNvPr id="612" name="Google Shape;612;p73"/>
          <p:cNvSpPr txBox="1"/>
          <p:nvPr/>
        </p:nvSpPr>
        <p:spPr>
          <a:xfrm>
            <a:off x="6562700" y="755788"/>
            <a:ext cx="5501700" cy="364800"/>
          </a:xfrm>
          <a:prstGeom prst="rect">
            <a:avLst/>
          </a:prstGeom>
          <a:noFill/>
          <a:ln>
            <a:noFill/>
          </a:ln>
        </p:spPr>
        <p:txBody>
          <a:bodyPr anchorCtr="0" anchor="t" bIns="91425" lIns="91425" spcFirstLastPara="1" rIns="91425" wrap="square" tIns="91425">
            <a:spAutoFit/>
          </a:bodyPr>
          <a:lstStyle/>
          <a:p>
            <a:pPr indent="-311150" lvl="0" marL="457200" rtl="0" algn="l">
              <a:lnSpc>
                <a:spcPct val="90000"/>
              </a:lnSpc>
              <a:spcBef>
                <a:spcPts val="1001"/>
              </a:spcBef>
              <a:spcAft>
                <a:spcPts val="0"/>
              </a:spcAft>
              <a:buClr>
                <a:schemeClr val="dk1"/>
              </a:buClr>
              <a:buSzPts val="1300"/>
              <a:buFont typeface="Lexend Light"/>
              <a:buChar char="➢"/>
            </a:pPr>
            <a:r>
              <a:rPr lang="en-GB" sz="1300">
                <a:solidFill>
                  <a:schemeClr val="dk1"/>
                </a:solidFill>
                <a:latin typeface="Lexend Light"/>
                <a:ea typeface="Lexend Light"/>
                <a:cs typeface="Lexend Light"/>
                <a:sym typeface="Lexend Light"/>
              </a:rPr>
              <a:t>Evolution of last 40 days of observations + ensemble forecast</a:t>
            </a:r>
            <a:endParaRPr sz="1300">
              <a:latin typeface="Lexend Light"/>
              <a:ea typeface="Lexend Light"/>
              <a:cs typeface="Lexend Light"/>
              <a:sym typeface="Lexend Light"/>
            </a:endParaRPr>
          </a:p>
        </p:txBody>
      </p:sp>
      <p:sp>
        <p:nvSpPr>
          <p:cNvPr id="613" name="Google Shape;613;p73"/>
          <p:cNvSpPr/>
          <p:nvPr/>
        </p:nvSpPr>
        <p:spPr>
          <a:xfrm>
            <a:off x="6205950" y="1085200"/>
            <a:ext cx="27600" cy="4053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4" name="Google Shape;614;p73"/>
          <p:cNvSpPr txBox="1"/>
          <p:nvPr/>
        </p:nvSpPr>
        <p:spPr>
          <a:xfrm>
            <a:off x="7590525" y="5090075"/>
            <a:ext cx="37476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Mean forecasts:</a:t>
            </a:r>
            <a:r>
              <a:rPr b="1" lang="en-GB" sz="1200">
                <a:solidFill>
                  <a:srgbClr val="4A86E8"/>
                </a:solidFill>
                <a:latin typeface="Lexend"/>
                <a:ea typeface="Lexend"/>
                <a:cs typeface="Lexend"/>
                <a:sym typeface="Lexend"/>
              </a:rPr>
              <a:t> </a:t>
            </a:r>
            <a:r>
              <a:rPr b="1" lang="en-GB" sz="1200">
                <a:solidFill>
                  <a:srgbClr val="FF0000"/>
                </a:solidFill>
                <a:latin typeface="Lexend"/>
                <a:ea typeface="Lexend"/>
                <a:cs typeface="Lexend"/>
                <a:sym typeface="Lexend"/>
              </a:rPr>
              <a:t>1-7 day</a:t>
            </a:r>
            <a:r>
              <a:rPr lang="en-GB" sz="1200">
                <a:solidFill>
                  <a:schemeClr val="dk1"/>
                </a:solidFill>
                <a:latin typeface="Lexend Light"/>
                <a:ea typeface="Lexend Light"/>
                <a:cs typeface="Lexend Light"/>
                <a:sym typeface="Lexend Light"/>
              </a:rPr>
              <a:t>,  </a:t>
            </a:r>
            <a:r>
              <a:rPr b="1" lang="en-GB" sz="1200">
                <a:solidFill>
                  <a:srgbClr val="0000FF"/>
                </a:solidFill>
                <a:latin typeface="Lexend"/>
                <a:ea typeface="Lexend"/>
                <a:cs typeface="Lexend"/>
                <a:sym typeface="Lexend"/>
              </a:rPr>
              <a:t>8-14 day</a:t>
            </a:r>
            <a:r>
              <a:rPr lang="en-GB" sz="1200">
                <a:solidFill>
                  <a:schemeClr val="dk1"/>
                </a:solidFill>
                <a:latin typeface="Lexend Light"/>
                <a:ea typeface="Lexend Light"/>
                <a:cs typeface="Lexend Light"/>
                <a:sym typeface="Lexend Light"/>
              </a:rPr>
              <a:t>,</a:t>
            </a:r>
            <a:r>
              <a:rPr b="1" lang="en-GB" sz="1200">
                <a:solidFill>
                  <a:srgbClr val="FF9900"/>
                </a:solidFill>
                <a:latin typeface="Lexend"/>
                <a:ea typeface="Lexend"/>
                <a:cs typeface="Lexend"/>
                <a:sym typeface="Lexend"/>
              </a:rPr>
              <a:t> </a:t>
            </a:r>
            <a:r>
              <a:rPr b="1" lang="en-GB" sz="1200">
                <a:solidFill>
                  <a:srgbClr val="9900FF"/>
                </a:solidFill>
                <a:latin typeface="Lexend"/>
                <a:ea typeface="Lexend"/>
                <a:cs typeface="Lexend"/>
                <a:sym typeface="Lexend"/>
              </a:rPr>
              <a:t>&gt;= 15 days</a:t>
            </a:r>
            <a:endParaRPr b="1" sz="1200">
              <a:solidFill>
                <a:srgbClr val="9900FF"/>
              </a:solidFill>
              <a:latin typeface="Lexend"/>
              <a:ea typeface="Lexend"/>
              <a:cs typeface="Lexend"/>
              <a:sym typeface="Lexend"/>
            </a:endParaRPr>
          </a:p>
        </p:txBody>
      </p:sp>
      <p:sp>
        <p:nvSpPr>
          <p:cNvPr id="615" name="Google Shape;615;p73"/>
          <p:cNvSpPr/>
          <p:nvPr/>
        </p:nvSpPr>
        <p:spPr>
          <a:xfrm>
            <a:off x="5423825" y="1605650"/>
            <a:ext cx="119400" cy="3236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6" name="Google Shape;616;p73"/>
          <p:cNvSpPr txBox="1"/>
          <p:nvPr/>
        </p:nvSpPr>
        <p:spPr>
          <a:xfrm rot="-5400000">
            <a:off x="5453475" y="3048200"/>
            <a:ext cx="5832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chemeClr val="dk1"/>
                </a:solidFill>
                <a:latin typeface="Lexend Light"/>
                <a:ea typeface="Lexend Light"/>
                <a:cs typeface="Lexend Light"/>
                <a:sym typeface="Lexend Light"/>
              </a:rPr>
              <a:t>Time</a:t>
            </a:r>
            <a:endParaRPr b="1"/>
          </a:p>
        </p:txBody>
      </p:sp>
      <p:cxnSp>
        <p:nvCxnSpPr>
          <p:cNvPr id="617" name="Google Shape;617;p73"/>
          <p:cNvCxnSpPr/>
          <p:nvPr/>
        </p:nvCxnSpPr>
        <p:spPr>
          <a:xfrm flipH="1" rot="10800000">
            <a:off x="7377850" y="2901950"/>
            <a:ext cx="1306200" cy="25836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sp>
        <p:nvSpPr>
          <p:cNvPr id="623" name="Google Shape;623;p7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24" name="Google Shape;624;p74"/>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74"/>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26" name="Google Shape;626;p74"/>
          <p:cNvSpPr/>
          <p:nvPr/>
        </p:nvSpPr>
        <p:spPr>
          <a:xfrm>
            <a:off x="5283900" y="6333125"/>
            <a:ext cx="6535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a:latin typeface="Lexend Light"/>
                <a:ea typeface="Lexend Light"/>
                <a:cs typeface="Lexend Light"/>
                <a:sym typeface="Lexend Light"/>
              </a:rPr>
              <a:t> </a:t>
            </a:r>
            <a:r>
              <a:rPr lang="en-GB" sz="1200" u="sng">
                <a:solidFill>
                  <a:schemeClr val="hlink"/>
                </a:solidFill>
                <a:latin typeface="Lexend Light"/>
                <a:ea typeface="Lexend Light"/>
                <a:cs typeface="Lexend Light"/>
                <a:sym typeface="Lexend Light"/>
                <a:hlinkClick r:id="rId3"/>
              </a:rPr>
              <a:t>https://www.cpc.ncep.noaa.gov/products/precip/CWlink/MJO/foregfs.shtml</a:t>
            </a:r>
            <a:r>
              <a:rPr lang="en-GB" sz="1200" u="none">
                <a:solidFill>
                  <a:srgbClr val="000000"/>
                </a:solidFill>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0"/>
              </a:spcBef>
              <a:spcAft>
                <a:spcPts val="0"/>
              </a:spcAft>
              <a:buClr>
                <a:srgbClr val="000000"/>
              </a:buClr>
              <a:buSzPts val="1200"/>
              <a:buFont typeface="Arial"/>
              <a:buNone/>
            </a:pPr>
            <a:r>
              <a:rPr lang="en-GB" sz="1200" u="sng">
                <a:solidFill>
                  <a:schemeClr val="hlink"/>
                </a:solidFill>
                <a:latin typeface="Lexend Light"/>
                <a:ea typeface="Lexend Light"/>
                <a:cs typeface="Lexend Light"/>
                <a:sym typeface="Lexend Light"/>
                <a:hlinkClick r:id="rId4"/>
              </a:rPr>
              <a:t>https://www.cpc.ncep.noaa.gov/products/precip/CWlink/MJO/CLIVAR/ecmf.shtml</a:t>
            </a:r>
            <a:r>
              <a:rPr lang="en-GB" sz="1200">
                <a:latin typeface="Lexend Light"/>
                <a:ea typeface="Lexend Light"/>
                <a:cs typeface="Lexend Light"/>
                <a:sym typeface="Lexend Light"/>
              </a:rPr>
              <a:t> </a:t>
            </a:r>
            <a:endParaRPr sz="1200">
              <a:latin typeface="Lexend Light"/>
              <a:ea typeface="Lexend Light"/>
              <a:cs typeface="Lexend Light"/>
              <a:sym typeface="Lexend Light"/>
            </a:endParaRPr>
          </a:p>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27" name="Google Shape;627;p74"/>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MJO forecasts</a:t>
            </a:r>
            <a:endParaRPr b="0" i="0" sz="2400" u="none" cap="none" strike="noStrike">
              <a:solidFill>
                <a:srgbClr val="004890"/>
              </a:solidFill>
              <a:latin typeface="Rajdhani Medium"/>
              <a:ea typeface="Rajdhani Medium"/>
              <a:cs typeface="Rajdhani Medium"/>
              <a:sym typeface="Rajdhani Medium"/>
            </a:endParaRPr>
          </a:p>
        </p:txBody>
      </p:sp>
      <p:sp>
        <p:nvSpPr>
          <p:cNvPr id="628" name="Google Shape;628;p74"/>
          <p:cNvSpPr txBox="1"/>
          <p:nvPr/>
        </p:nvSpPr>
        <p:spPr>
          <a:xfrm>
            <a:off x="423050" y="1057625"/>
            <a:ext cx="11396400" cy="4252200"/>
          </a:xfrm>
          <a:prstGeom prst="rect">
            <a:avLst/>
          </a:prstGeom>
          <a:noFill/>
          <a:ln>
            <a:noFill/>
          </a:ln>
        </p:spPr>
        <p:txBody>
          <a:bodyPr anchorCtr="0" anchor="t" bIns="91425" lIns="91425" spcFirstLastPara="1" rIns="91425" wrap="square" tIns="91425">
            <a:spAutoFit/>
          </a:bodyPr>
          <a:lstStyle/>
          <a:p>
            <a:pPr indent="0" lvl="0" marL="457200" rtl="0" algn="l">
              <a:lnSpc>
                <a:spcPct val="90000"/>
              </a:lnSpc>
              <a:spcBef>
                <a:spcPts val="1001"/>
              </a:spcBef>
              <a:spcAft>
                <a:spcPts val="0"/>
              </a:spcAft>
              <a:buNone/>
            </a:pPr>
            <a:r>
              <a:rPr b="1" lang="en-GB" sz="1700">
                <a:solidFill>
                  <a:schemeClr val="dk1"/>
                </a:solidFill>
                <a:latin typeface="Lexend"/>
                <a:ea typeface="Lexend"/>
                <a:cs typeface="Lexend"/>
                <a:sym typeface="Lexend"/>
              </a:rPr>
              <a:t>Just for the discussion:</a:t>
            </a:r>
            <a:r>
              <a:rPr lang="en-GB" sz="1700">
                <a:solidFill>
                  <a:schemeClr val="dk1"/>
                </a:solidFill>
                <a:latin typeface="Lexend Light"/>
                <a:ea typeface="Lexend Light"/>
                <a:cs typeface="Lexend Light"/>
                <a:sym typeface="Lexend Light"/>
              </a:rPr>
              <a:t> </a:t>
            </a:r>
            <a:endParaRPr sz="1700">
              <a:solidFill>
                <a:schemeClr val="dk1"/>
              </a:solidFill>
              <a:latin typeface="Lexend Light"/>
              <a:ea typeface="Lexend Light"/>
              <a:cs typeface="Lexend Light"/>
              <a:sym typeface="Lexend Light"/>
            </a:endParaRPr>
          </a:p>
          <a:p>
            <a:pPr indent="0" lvl="0" marL="457200" rtl="0" algn="l">
              <a:lnSpc>
                <a:spcPct val="90000"/>
              </a:lnSpc>
              <a:spcBef>
                <a:spcPts val="1001"/>
              </a:spcBef>
              <a:spcAft>
                <a:spcPts val="0"/>
              </a:spcAft>
              <a:buNone/>
            </a:pPr>
            <a:r>
              <a:rPr lang="en-GB" sz="1700">
                <a:solidFill>
                  <a:schemeClr val="dk1"/>
                </a:solidFill>
                <a:latin typeface="Lexend Light"/>
                <a:ea typeface="Lexend Light"/>
                <a:cs typeface="Lexend Light"/>
                <a:sym typeface="Lexend Light"/>
              </a:rPr>
              <a:t>It is interesting that during the last few weeks, the MJO has avoided the central Pacific (phase 8). Expected, perhaps, from an ENSO perspective: La Niña development has suppressed the convection in the central Pacific, where the descending branch of the Walker Circulation is.</a:t>
            </a:r>
            <a:endParaRPr sz="1700">
              <a:solidFill>
                <a:schemeClr val="dk1"/>
              </a:solidFill>
              <a:latin typeface="Lexend Light"/>
              <a:ea typeface="Lexend Light"/>
              <a:cs typeface="Lexend Light"/>
              <a:sym typeface="Lexend Light"/>
            </a:endParaRPr>
          </a:p>
          <a:p>
            <a:pPr indent="0" lvl="0" marL="457200" rtl="0" algn="l">
              <a:lnSpc>
                <a:spcPct val="90000"/>
              </a:lnSpc>
              <a:spcBef>
                <a:spcPts val="1001"/>
              </a:spcBef>
              <a:spcAft>
                <a:spcPts val="0"/>
              </a:spcAft>
              <a:buNone/>
            </a:pPr>
            <a:r>
              <a:rPr lang="en-GB" sz="1700">
                <a:solidFill>
                  <a:schemeClr val="dk1"/>
                </a:solidFill>
                <a:latin typeface="Lexend Light"/>
                <a:ea typeface="Lexend Light"/>
                <a:cs typeface="Lexend Light"/>
                <a:sym typeface="Lexend Light"/>
              </a:rPr>
              <a:t>Despite this, the MJO forecast insists on a brief passage through phase 8 in the coming days. This could lead to a couple of things (speculation alert!):</a:t>
            </a:r>
            <a:endParaRPr sz="1700">
              <a:solidFill>
                <a:schemeClr val="dk1"/>
              </a:solidFill>
              <a:latin typeface="Lexend Light"/>
              <a:ea typeface="Lexend Light"/>
              <a:cs typeface="Lexend Light"/>
              <a:sym typeface="Lexend Light"/>
            </a:endParaRPr>
          </a:p>
          <a:p>
            <a:pPr indent="-336550" lvl="0" marL="9144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Westerlies associated with the MJO might weaken easterlies associated with La Niña (westerly wind bursts over the warm pool), meaning the end of this weak La Niña.</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914400" rtl="0" algn="l">
              <a:lnSpc>
                <a:spcPct val="9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The MJO weakens and avoids the phase 8 region once again.</a:t>
            </a:r>
            <a:endParaRPr sz="1700">
              <a:solidFill>
                <a:schemeClr val="dk1"/>
              </a:solidFill>
              <a:latin typeface="Lexend Light"/>
              <a:ea typeface="Lexend Light"/>
              <a:cs typeface="Lexend Light"/>
              <a:sym typeface="Lexend Light"/>
            </a:endParaRPr>
          </a:p>
          <a:p>
            <a:pPr indent="0" lvl="0" marL="457200" rtl="0" algn="l">
              <a:lnSpc>
                <a:spcPct val="90000"/>
              </a:lnSpc>
              <a:spcBef>
                <a:spcPts val="1001"/>
              </a:spcBef>
              <a:spcAft>
                <a:spcPts val="0"/>
              </a:spcAft>
              <a:buNone/>
            </a:pPr>
            <a:r>
              <a:t/>
            </a:r>
            <a:endParaRPr sz="1700">
              <a:solidFill>
                <a:schemeClr val="dk1"/>
              </a:solidFill>
              <a:latin typeface="Lexend Light"/>
              <a:ea typeface="Lexend Light"/>
              <a:cs typeface="Lexend Light"/>
              <a:sym typeface="Lexend Light"/>
            </a:endParaRPr>
          </a:p>
          <a:p>
            <a:pPr indent="0" lvl="0" marL="457200" rtl="0" algn="l">
              <a:lnSpc>
                <a:spcPct val="90000"/>
              </a:lnSpc>
              <a:spcBef>
                <a:spcPts val="1001"/>
              </a:spcBef>
              <a:spcAft>
                <a:spcPts val="0"/>
              </a:spcAft>
              <a:buNone/>
            </a:pPr>
            <a:r>
              <a:rPr lang="en-GB" sz="1700">
                <a:solidFill>
                  <a:schemeClr val="dk1"/>
                </a:solidFill>
                <a:latin typeface="Lexend Light"/>
                <a:ea typeface="Lexend Light"/>
                <a:cs typeface="Lexend Light"/>
                <a:sym typeface="Lexend Light"/>
              </a:rPr>
              <a:t>If both forecasts are right (ENSO's and MJO's), the first scenario could be possible, and then the MJO in phase 8 could partially explain the weakening of La Niña in the coming months.</a:t>
            </a:r>
            <a:endParaRPr sz="1700">
              <a:solidFill>
                <a:schemeClr val="dk1"/>
              </a:solidFill>
              <a:latin typeface="Lexend Light"/>
              <a:ea typeface="Lexend Light"/>
              <a:cs typeface="Lexend Light"/>
              <a:sym typeface="Lexend Light"/>
            </a:endParaRPr>
          </a:p>
          <a:p>
            <a:pPr indent="0" lvl="0" marL="457200" rtl="0" algn="l">
              <a:lnSpc>
                <a:spcPct val="90000"/>
              </a:lnSpc>
              <a:spcBef>
                <a:spcPts val="1001"/>
              </a:spcBef>
              <a:spcAft>
                <a:spcPts val="0"/>
              </a:spcAft>
              <a:buNone/>
            </a:pPr>
            <a:r>
              <a:t/>
            </a:r>
            <a:endParaRPr sz="1700">
              <a:solidFill>
                <a:schemeClr val="dk1"/>
              </a:solidFill>
              <a:latin typeface="Lexend Light"/>
              <a:ea typeface="Lexend Light"/>
              <a:cs typeface="Lexend Light"/>
              <a:sym typeface="Lexend 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3" name="Shape 633"/>
        <p:cNvGrpSpPr/>
        <p:nvPr/>
      </p:nvGrpSpPr>
      <p:grpSpPr>
        <a:xfrm>
          <a:off x="0" y="0"/>
          <a:ext cx="0" cy="0"/>
          <a:chOff x="0" y="0"/>
          <a:chExt cx="0" cy="0"/>
        </a:xfrm>
      </p:grpSpPr>
      <p:sp>
        <p:nvSpPr>
          <p:cNvPr id="634" name="Google Shape;634;p75"/>
          <p:cNvSpPr/>
          <p:nvPr/>
        </p:nvSpPr>
        <p:spPr>
          <a:xfrm>
            <a:off x="786675" y="196325"/>
            <a:ext cx="6078000" cy="4893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Precipitation</a:t>
            </a:r>
            <a:r>
              <a:rPr b="0" i="0" lang="en-GB" sz="1700" u="none" cap="none" strike="noStrike">
                <a:solidFill>
                  <a:schemeClr val="dk1"/>
                </a:solidFill>
                <a:latin typeface="Lexend Light"/>
                <a:ea typeface="Lexend Light"/>
                <a:cs typeface="Lexend Light"/>
                <a:sym typeface="Lexend Light"/>
              </a:rPr>
              <a:t> </a:t>
            </a:r>
            <a:r>
              <a:rPr lang="en-GB" sz="1700">
                <a:solidFill>
                  <a:schemeClr val="dk1"/>
                </a:solidFill>
                <a:latin typeface="Lexend Light"/>
                <a:ea typeface="Lexend Light"/>
                <a:cs typeface="Lexend Light"/>
                <a:sym typeface="Lexend Light"/>
              </a:rPr>
              <a:t>composite </a:t>
            </a:r>
            <a:r>
              <a:rPr b="0" i="0" lang="en-GB" sz="1700" u="none" cap="none" strike="noStrike">
                <a:solidFill>
                  <a:schemeClr val="dk1"/>
                </a:solidFill>
                <a:latin typeface="Lexend Light"/>
                <a:ea typeface="Lexend Light"/>
                <a:cs typeface="Lexend Light"/>
                <a:sym typeface="Lexend Light"/>
              </a:rPr>
              <a:t>during MJO Phase </a:t>
            </a:r>
            <a:r>
              <a:rPr lang="en-GB" sz="1700">
                <a:solidFill>
                  <a:schemeClr val="dk1"/>
                </a:solidFill>
                <a:latin typeface="Lexend Light"/>
                <a:ea typeface="Lexend Light"/>
                <a:cs typeface="Lexend Light"/>
                <a:sym typeface="Lexend Light"/>
              </a:rPr>
              <a:t>8</a:t>
            </a:r>
            <a:endParaRPr sz="1700">
              <a:solidFill>
                <a:schemeClr val="dk1"/>
              </a:solidFill>
              <a:latin typeface="Lexend Light"/>
              <a:ea typeface="Lexend Light"/>
              <a:cs typeface="Lexend Light"/>
              <a:sym typeface="Lexend Light"/>
            </a:endParaRPr>
          </a:p>
          <a:p>
            <a:pPr indent="0" lvl="0" marL="0" marR="0" rtl="0" algn="l">
              <a:lnSpc>
                <a:spcPct val="100000"/>
              </a:lnSpc>
              <a:spcBef>
                <a:spcPts val="0"/>
              </a:spcBef>
              <a:spcAft>
                <a:spcPts val="0"/>
              </a:spcAft>
              <a:buNone/>
            </a:pPr>
            <a:r>
              <a:t/>
            </a:r>
            <a:endParaRPr sz="1200">
              <a:solidFill>
                <a:schemeClr val="dk1"/>
              </a:solidFill>
              <a:latin typeface="Lexend Light"/>
              <a:ea typeface="Lexend Light"/>
              <a:cs typeface="Lexend Light"/>
              <a:sym typeface="Lexend Light"/>
            </a:endParaRPr>
          </a:p>
          <a:p>
            <a:pPr indent="0" lvl="0" marL="0" marR="0" rtl="0" algn="l">
              <a:lnSpc>
                <a:spcPct val="100000"/>
              </a:lnSpc>
              <a:spcBef>
                <a:spcPts val="0"/>
              </a:spcBef>
              <a:spcAft>
                <a:spcPts val="0"/>
              </a:spcAft>
              <a:buNone/>
            </a:pPr>
            <a:r>
              <a:rPr lang="en-GB" sz="1200">
                <a:solidFill>
                  <a:schemeClr val="dk1"/>
                </a:solidFill>
                <a:latin typeface="Lexend Light"/>
                <a:ea typeface="Lexend Light"/>
                <a:cs typeface="Lexend Light"/>
                <a:sym typeface="Lexend Light"/>
              </a:rPr>
              <a:t>Composite = average pattern</a:t>
            </a:r>
            <a:endParaRPr sz="1200">
              <a:solidFill>
                <a:schemeClr val="dk1"/>
              </a:solidFill>
              <a:latin typeface="Lexend Light"/>
              <a:ea typeface="Lexend Light"/>
              <a:cs typeface="Lexend Light"/>
              <a:sym typeface="Lexend Light"/>
            </a:endParaRPr>
          </a:p>
        </p:txBody>
      </p:sp>
      <p:sp>
        <p:nvSpPr>
          <p:cNvPr id="635" name="Google Shape;635;p75"/>
          <p:cNvSpPr txBox="1"/>
          <p:nvPr>
            <p:ph idx="12" type="sldNum"/>
          </p:nvPr>
        </p:nvSpPr>
        <p:spPr>
          <a:xfrm>
            <a:off x="11321470" y="6337059"/>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36" name="Google Shape;636;p75"/>
          <p:cNvSpPr/>
          <p:nvPr/>
        </p:nvSpPr>
        <p:spPr>
          <a:xfrm>
            <a:off x="10193200" y="6467850"/>
            <a:ext cx="1442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IRI link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637" name="Google Shape;637;p75"/>
          <p:cNvPicPr preferRelativeResize="0"/>
          <p:nvPr/>
        </p:nvPicPr>
        <p:blipFill>
          <a:blip r:embed="rId4">
            <a:alphaModFix/>
          </a:blip>
          <a:stretch>
            <a:fillRect/>
          </a:stretch>
        </p:blipFill>
        <p:spPr>
          <a:xfrm>
            <a:off x="1008775" y="1064425"/>
            <a:ext cx="10162250" cy="460635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7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43" name="Google Shape;643;p7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7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45" name="Google Shape;645;p7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Precipitation</a:t>
            </a:r>
            <a:endParaRPr b="0" i="0" sz="2400" u="none" cap="none" strike="noStrike">
              <a:solidFill>
                <a:srgbClr val="004890"/>
              </a:solidFill>
              <a:latin typeface="Rajdhani Medium"/>
              <a:ea typeface="Rajdhani Medium"/>
              <a:cs typeface="Rajdhani Medium"/>
              <a:sym typeface="Rajdhani Medium"/>
            </a:endParaRPr>
          </a:p>
        </p:txBody>
      </p:sp>
      <p:sp>
        <p:nvSpPr>
          <p:cNvPr id="646" name="Google Shape;646;p76"/>
          <p:cNvSpPr/>
          <p:nvPr/>
        </p:nvSpPr>
        <p:spPr>
          <a:xfrm>
            <a:off x="5480159" y="963450"/>
            <a:ext cx="1068900" cy="3309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2</a:t>
            </a:r>
            <a:endParaRPr b="0" i="0" sz="1700" u="none" cap="none" strike="noStrike">
              <a:solidFill>
                <a:schemeClr val="dk1"/>
              </a:solidFill>
              <a:latin typeface="Lexend Light"/>
              <a:ea typeface="Lexend Light"/>
              <a:cs typeface="Lexend Light"/>
              <a:sym typeface="Lexend Light"/>
            </a:endParaRPr>
          </a:p>
        </p:txBody>
      </p:sp>
      <p:sp>
        <p:nvSpPr>
          <p:cNvPr id="647" name="Google Shape;647;p76"/>
          <p:cNvSpPr/>
          <p:nvPr/>
        </p:nvSpPr>
        <p:spPr>
          <a:xfrm>
            <a:off x="811025" y="3368193"/>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3</a:t>
            </a:r>
            <a:endParaRPr b="0" i="0" sz="1700" u="none" cap="none" strike="noStrike">
              <a:solidFill>
                <a:schemeClr val="dk1"/>
              </a:solidFill>
              <a:latin typeface="Lexend Light"/>
              <a:ea typeface="Lexend Light"/>
              <a:cs typeface="Lexend Light"/>
              <a:sym typeface="Lexend Light"/>
            </a:endParaRPr>
          </a:p>
        </p:txBody>
      </p:sp>
      <p:sp>
        <p:nvSpPr>
          <p:cNvPr id="648" name="Google Shape;648;p76"/>
          <p:cNvSpPr/>
          <p:nvPr/>
        </p:nvSpPr>
        <p:spPr>
          <a:xfrm>
            <a:off x="5517134" y="3368192"/>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4</a:t>
            </a:r>
            <a:endParaRPr b="0" i="0" sz="1700" u="none" cap="none" strike="noStrike">
              <a:solidFill>
                <a:schemeClr val="dk1"/>
              </a:solidFill>
              <a:latin typeface="Lexend Light"/>
              <a:ea typeface="Lexend Light"/>
              <a:cs typeface="Lexend Light"/>
              <a:sym typeface="Lexend Light"/>
            </a:endParaRPr>
          </a:p>
        </p:txBody>
      </p:sp>
      <p:sp>
        <p:nvSpPr>
          <p:cNvPr id="649" name="Google Shape;649;p76"/>
          <p:cNvSpPr/>
          <p:nvPr/>
        </p:nvSpPr>
        <p:spPr>
          <a:xfrm>
            <a:off x="849550" y="963443"/>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a:t>
            </a:r>
            <a:r>
              <a:rPr lang="en-GB" sz="1700">
                <a:solidFill>
                  <a:schemeClr val="dk1"/>
                </a:solidFill>
                <a:latin typeface="Lexend Light"/>
                <a:ea typeface="Lexend Light"/>
                <a:cs typeface="Lexend Light"/>
                <a:sym typeface="Lexend Light"/>
              </a:rPr>
              <a:t>1</a:t>
            </a:r>
            <a:endParaRPr b="0" i="0" sz="1700" u="none" cap="none" strike="noStrike">
              <a:solidFill>
                <a:schemeClr val="dk1"/>
              </a:solidFill>
              <a:latin typeface="Lexend Light"/>
              <a:ea typeface="Lexend Light"/>
              <a:cs typeface="Lexend Light"/>
              <a:sym typeface="Lexend Light"/>
            </a:endParaRPr>
          </a:p>
        </p:txBody>
      </p:sp>
      <p:sp>
        <p:nvSpPr>
          <p:cNvPr id="650" name="Google Shape;650;p76"/>
          <p:cNvSpPr/>
          <p:nvPr/>
        </p:nvSpPr>
        <p:spPr>
          <a:xfrm>
            <a:off x="5074450" y="6463925"/>
            <a:ext cx="6612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http://weather.ou.edu/~kpegion/subc/forecasts/images/Latest/Interactive.html</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651" name="Google Shape;651;p76"/>
          <p:cNvPicPr preferRelativeResize="0"/>
          <p:nvPr/>
        </p:nvPicPr>
        <p:blipFill>
          <a:blip r:embed="rId4">
            <a:alphaModFix/>
          </a:blip>
          <a:stretch>
            <a:fillRect/>
          </a:stretch>
        </p:blipFill>
        <p:spPr>
          <a:xfrm>
            <a:off x="849550" y="1397150"/>
            <a:ext cx="3792524" cy="1971050"/>
          </a:xfrm>
          <a:prstGeom prst="rect">
            <a:avLst/>
          </a:prstGeom>
          <a:noFill/>
          <a:ln>
            <a:noFill/>
          </a:ln>
        </p:spPr>
      </p:pic>
      <p:pic>
        <p:nvPicPr>
          <p:cNvPr id="652" name="Google Shape;652;p76"/>
          <p:cNvPicPr preferRelativeResize="0"/>
          <p:nvPr/>
        </p:nvPicPr>
        <p:blipFill>
          <a:blip r:embed="rId5">
            <a:alphaModFix/>
          </a:blip>
          <a:stretch>
            <a:fillRect/>
          </a:stretch>
        </p:blipFill>
        <p:spPr>
          <a:xfrm>
            <a:off x="5547725" y="1293061"/>
            <a:ext cx="3949824" cy="2052813"/>
          </a:xfrm>
          <a:prstGeom prst="rect">
            <a:avLst/>
          </a:prstGeom>
          <a:noFill/>
          <a:ln>
            <a:noFill/>
          </a:ln>
        </p:spPr>
      </p:pic>
      <p:pic>
        <p:nvPicPr>
          <p:cNvPr id="653" name="Google Shape;653;p76"/>
          <p:cNvPicPr preferRelativeResize="0"/>
          <p:nvPr/>
        </p:nvPicPr>
        <p:blipFill>
          <a:blip r:embed="rId6">
            <a:alphaModFix/>
          </a:blip>
          <a:stretch>
            <a:fillRect/>
          </a:stretch>
        </p:blipFill>
        <p:spPr>
          <a:xfrm>
            <a:off x="834613" y="3810243"/>
            <a:ext cx="3822397" cy="1986582"/>
          </a:xfrm>
          <a:prstGeom prst="rect">
            <a:avLst/>
          </a:prstGeom>
          <a:noFill/>
          <a:ln>
            <a:noFill/>
          </a:ln>
        </p:spPr>
      </p:pic>
      <p:pic>
        <p:nvPicPr>
          <p:cNvPr id="654" name="Google Shape;654;p76"/>
          <p:cNvPicPr preferRelativeResize="0"/>
          <p:nvPr/>
        </p:nvPicPr>
        <p:blipFill>
          <a:blip r:embed="rId7">
            <a:alphaModFix/>
          </a:blip>
          <a:stretch>
            <a:fillRect/>
          </a:stretch>
        </p:blipFill>
        <p:spPr>
          <a:xfrm>
            <a:off x="5480150" y="3933850"/>
            <a:ext cx="4017405" cy="2087925"/>
          </a:xfrm>
          <a:prstGeom prst="rect">
            <a:avLst/>
          </a:prstGeom>
          <a:noFill/>
          <a:ln>
            <a:noFill/>
          </a:ln>
        </p:spPr>
      </p:pic>
      <p:sp>
        <p:nvSpPr>
          <p:cNvPr id="655" name="Google Shape;655;p76"/>
          <p:cNvSpPr txBox="1"/>
          <p:nvPr/>
        </p:nvSpPr>
        <p:spPr>
          <a:xfrm>
            <a:off x="10019875" y="963450"/>
            <a:ext cx="2067000" cy="1476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200">
                <a:solidFill>
                  <a:schemeClr val="dk1"/>
                </a:solidFill>
                <a:latin typeface="Lexend"/>
                <a:ea typeface="Lexend"/>
                <a:cs typeface="Lexend"/>
                <a:sym typeface="Lexend"/>
              </a:rPr>
              <a:t>Model used</a:t>
            </a:r>
            <a:r>
              <a:rPr lang="en-GB" sz="1200">
                <a:solidFill>
                  <a:schemeClr val="dk1"/>
                </a:solidFill>
                <a:latin typeface="Lexend Light"/>
                <a:ea typeface="Lexend Light"/>
                <a:cs typeface="Lexend Light"/>
                <a:sym typeface="Lexend Light"/>
              </a:rPr>
              <a:t>:</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1001"/>
              </a:spcBef>
              <a:spcAft>
                <a:spcPts val="0"/>
              </a:spcAft>
              <a:buClr>
                <a:schemeClr val="dk1"/>
              </a:buClr>
              <a:buSzPts val="1200"/>
              <a:buFont typeface="Lexend Light"/>
              <a:buChar char="-"/>
            </a:pPr>
            <a:r>
              <a:rPr lang="en-GB" sz="1200">
                <a:solidFill>
                  <a:schemeClr val="dk1"/>
                </a:solidFill>
                <a:latin typeface="Lexend Light"/>
                <a:ea typeface="Lexend Light"/>
                <a:cs typeface="Lexend Light"/>
                <a:sym typeface="Lexend Light"/>
              </a:rPr>
              <a:t> ESRL FIMr1p1 from Models SubC: Subseasonal Consortium (SubC).</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lang="en-GB" sz="1200">
                <a:solidFill>
                  <a:schemeClr val="dk1"/>
                </a:solidFill>
                <a:latin typeface="Lexend Light"/>
                <a:ea typeface="Lexend Light"/>
                <a:cs typeface="Lexend Light"/>
                <a:sym typeface="Lexend Light"/>
              </a:rPr>
              <a:t>Provided by IRI</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lang="en-GB" sz="1200" u="sng">
                <a:solidFill>
                  <a:schemeClr val="hlink"/>
                </a:solidFill>
                <a:latin typeface="Lexend Light"/>
                <a:ea typeface="Lexend Light"/>
                <a:cs typeface="Lexend Light"/>
                <a:sym typeface="Lexend Light"/>
                <a:hlinkClick r:id="rId8"/>
              </a:rPr>
              <a:t>Link for more info</a:t>
            </a:r>
            <a:r>
              <a:rPr lang="en-GB" sz="1200">
                <a:solidFill>
                  <a:schemeClr val="dk1"/>
                </a:solidFill>
                <a:latin typeface="Lexend Light"/>
                <a:ea typeface="Lexend Light"/>
                <a:cs typeface="Lexend Light"/>
                <a:sym typeface="Lexend Light"/>
              </a:rPr>
              <a:t>.</a:t>
            </a:r>
            <a:endParaRPr sz="1200">
              <a:solidFill>
                <a:schemeClr val="dk1"/>
              </a:solidFill>
              <a:latin typeface="Lexend Light"/>
              <a:ea typeface="Lexend Light"/>
              <a:cs typeface="Lexend Light"/>
              <a:sym typeface="Lexend 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7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1" name="Google Shape;661;p77"/>
          <p:cNvSpPr/>
          <p:nvPr/>
        </p:nvSpPr>
        <p:spPr>
          <a:xfrm>
            <a:off x="5480159" y="963450"/>
            <a:ext cx="1068900" cy="3309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2</a:t>
            </a:r>
            <a:endParaRPr b="0" i="0" sz="1700" u="none" cap="none" strike="noStrike">
              <a:solidFill>
                <a:schemeClr val="dk1"/>
              </a:solidFill>
              <a:latin typeface="Lexend Light"/>
              <a:ea typeface="Lexend Light"/>
              <a:cs typeface="Lexend Light"/>
              <a:sym typeface="Lexend Light"/>
            </a:endParaRPr>
          </a:p>
        </p:txBody>
      </p:sp>
      <p:sp>
        <p:nvSpPr>
          <p:cNvPr id="662" name="Google Shape;662;p77"/>
          <p:cNvSpPr/>
          <p:nvPr/>
        </p:nvSpPr>
        <p:spPr>
          <a:xfrm>
            <a:off x="811025" y="3368193"/>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3</a:t>
            </a:r>
            <a:endParaRPr b="0" i="0" sz="1700" u="none" cap="none" strike="noStrike">
              <a:solidFill>
                <a:schemeClr val="dk1"/>
              </a:solidFill>
              <a:latin typeface="Lexend Light"/>
              <a:ea typeface="Lexend Light"/>
              <a:cs typeface="Lexend Light"/>
              <a:sym typeface="Lexend Light"/>
            </a:endParaRPr>
          </a:p>
        </p:txBody>
      </p:sp>
      <p:sp>
        <p:nvSpPr>
          <p:cNvPr id="663" name="Google Shape;663;p77"/>
          <p:cNvSpPr/>
          <p:nvPr/>
        </p:nvSpPr>
        <p:spPr>
          <a:xfrm>
            <a:off x="5517134" y="3368192"/>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4</a:t>
            </a:r>
            <a:endParaRPr b="0" i="0" sz="1700" u="none" cap="none" strike="noStrike">
              <a:solidFill>
                <a:schemeClr val="dk1"/>
              </a:solidFill>
              <a:latin typeface="Lexend Light"/>
              <a:ea typeface="Lexend Light"/>
              <a:cs typeface="Lexend Light"/>
              <a:sym typeface="Lexend Light"/>
            </a:endParaRPr>
          </a:p>
        </p:txBody>
      </p:sp>
      <p:sp>
        <p:nvSpPr>
          <p:cNvPr id="664" name="Google Shape;664;p77"/>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77"/>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a:t>
            </a:r>
            <a:r>
              <a:rPr b="1" lang="en-GB" sz="2500">
                <a:solidFill>
                  <a:schemeClr val="dk1"/>
                </a:solidFill>
                <a:latin typeface="Rajdhani"/>
                <a:ea typeface="Rajdhani"/>
                <a:cs typeface="Rajdhani"/>
                <a:sym typeface="Rajdhani"/>
              </a:rPr>
              <a:t>I</a:t>
            </a:r>
            <a:r>
              <a:rPr b="1" i="0" lang="en-GB" sz="2500" u="none" cap="none" strike="noStrike">
                <a:solidFill>
                  <a:schemeClr val="dk1"/>
                </a:solidFill>
                <a:latin typeface="Rajdhani"/>
                <a:ea typeface="Rajdhani"/>
                <a:cs typeface="Rajdhani"/>
                <a:sym typeface="Rajdhani"/>
              </a:rPr>
              <a:t>.	Intra-seasonal forecasts</a:t>
            </a:r>
            <a:endParaRPr b="1" i="0" sz="2500" u="none" cap="none" strike="noStrike">
              <a:solidFill>
                <a:schemeClr val="dk1"/>
              </a:solidFill>
              <a:latin typeface="Rajdhani"/>
              <a:ea typeface="Rajdhani"/>
              <a:cs typeface="Rajdhani"/>
              <a:sym typeface="Rajdhani"/>
            </a:endParaRPr>
          </a:p>
        </p:txBody>
      </p:sp>
      <p:sp>
        <p:nvSpPr>
          <p:cNvPr id="666" name="Google Shape;666;p77"/>
          <p:cNvSpPr txBox="1"/>
          <p:nvPr/>
        </p:nvSpPr>
        <p:spPr>
          <a:xfrm>
            <a:off x="4854417"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Temperature</a:t>
            </a:r>
            <a:endParaRPr b="0" i="0" sz="2400" u="none" cap="none" strike="noStrike">
              <a:solidFill>
                <a:srgbClr val="004890"/>
              </a:solidFill>
              <a:latin typeface="Rajdhani Medium"/>
              <a:ea typeface="Rajdhani Medium"/>
              <a:cs typeface="Rajdhani Medium"/>
              <a:sym typeface="Rajdhani Medium"/>
            </a:endParaRPr>
          </a:p>
        </p:txBody>
      </p:sp>
      <p:sp>
        <p:nvSpPr>
          <p:cNvPr id="667" name="Google Shape;667;p77"/>
          <p:cNvSpPr/>
          <p:nvPr/>
        </p:nvSpPr>
        <p:spPr>
          <a:xfrm>
            <a:off x="5074450" y="6460350"/>
            <a:ext cx="6684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http://weather.ou.edu/~kpegion/subc/forecasts/images/Latest/Interactive.html</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68" name="Google Shape;668;p77"/>
          <p:cNvSpPr/>
          <p:nvPr/>
        </p:nvSpPr>
        <p:spPr>
          <a:xfrm>
            <a:off x="849550" y="963443"/>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b="0" i="0" lang="en-GB" sz="1700" u="none" cap="none" strike="noStrike">
                <a:solidFill>
                  <a:schemeClr val="dk1"/>
                </a:solidFill>
                <a:latin typeface="Lexend Light"/>
                <a:ea typeface="Lexend Light"/>
                <a:cs typeface="Lexend Light"/>
                <a:sym typeface="Lexend Light"/>
              </a:rPr>
              <a:t>Week </a:t>
            </a:r>
            <a:r>
              <a:rPr lang="en-GB" sz="1700">
                <a:solidFill>
                  <a:schemeClr val="dk1"/>
                </a:solidFill>
                <a:latin typeface="Lexend Light"/>
                <a:ea typeface="Lexend Light"/>
                <a:cs typeface="Lexend Light"/>
                <a:sym typeface="Lexend Light"/>
              </a:rPr>
              <a:t>1</a:t>
            </a:r>
            <a:endParaRPr b="0" i="0" sz="1700" u="none" cap="none" strike="noStrike">
              <a:solidFill>
                <a:schemeClr val="dk1"/>
              </a:solidFill>
              <a:latin typeface="Lexend Light"/>
              <a:ea typeface="Lexend Light"/>
              <a:cs typeface="Lexend Light"/>
              <a:sym typeface="Lexend Light"/>
            </a:endParaRPr>
          </a:p>
        </p:txBody>
      </p:sp>
      <p:pic>
        <p:nvPicPr>
          <p:cNvPr id="669" name="Google Shape;669;p77"/>
          <p:cNvPicPr preferRelativeResize="0"/>
          <p:nvPr/>
        </p:nvPicPr>
        <p:blipFill>
          <a:blip r:embed="rId4">
            <a:alphaModFix/>
          </a:blip>
          <a:stretch>
            <a:fillRect/>
          </a:stretch>
        </p:blipFill>
        <p:spPr>
          <a:xfrm>
            <a:off x="919403" y="1294350"/>
            <a:ext cx="3897399" cy="2025568"/>
          </a:xfrm>
          <a:prstGeom prst="rect">
            <a:avLst/>
          </a:prstGeom>
          <a:noFill/>
          <a:ln>
            <a:noFill/>
          </a:ln>
        </p:spPr>
      </p:pic>
      <p:pic>
        <p:nvPicPr>
          <p:cNvPr id="670" name="Google Shape;670;p77"/>
          <p:cNvPicPr preferRelativeResize="0"/>
          <p:nvPr/>
        </p:nvPicPr>
        <p:blipFill>
          <a:blip r:embed="rId5">
            <a:alphaModFix/>
          </a:blip>
          <a:stretch>
            <a:fillRect/>
          </a:stretch>
        </p:blipFill>
        <p:spPr>
          <a:xfrm>
            <a:off x="5547725" y="1294350"/>
            <a:ext cx="3990282" cy="2073850"/>
          </a:xfrm>
          <a:prstGeom prst="rect">
            <a:avLst/>
          </a:prstGeom>
          <a:noFill/>
          <a:ln>
            <a:noFill/>
          </a:ln>
        </p:spPr>
      </p:pic>
      <p:pic>
        <p:nvPicPr>
          <p:cNvPr id="671" name="Google Shape;671;p77"/>
          <p:cNvPicPr preferRelativeResize="0"/>
          <p:nvPr/>
        </p:nvPicPr>
        <p:blipFill>
          <a:blip r:embed="rId6">
            <a:alphaModFix/>
          </a:blip>
          <a:stretch>
            <a:fillRect/>
          </a:stretch>
        </p:blipFill>
        <p:spPr>
          <a:xfrm>
            <a:off x="811063" y="3821049"/>
            <a:ext cx="4114076" cy="2138172"/>
          </a:xfrm>
          <a:prstGeom prst="rect">
            <a:avLst/>
          </a:prstGeom>
          <a:noFill/>
          <a:ln>
            <a:noFill/>
          </a:ln>
        </p:spPr>
      </p:pic>
      <p:pic>
        <p:nvPicPr>
          <p:cNvPr id="672" name="Google Shape;672;p77"/>
          <p:cNvPicPr preferRelativeResize="0"/>
          <p:nvPr/>
        </p:nvPicPr>
        <p:blipFill>
          <a:blip r:embed="rId7">
            <a:alphaModFix/>
          </a:blip>
          <a:stretch>
            <a:fillRect/>
          </a:stretch>
        </p:blipFill>
        <p:spPr>
          <a:xfrm>
            <a:off x="5547723" y="3775823"/>
            <a:ext cx="3990312" cy="2073850"/>
          </a:xfrm>
          <a:prstGeom prst="rect">
            <a:avLst/>
          </a:prstGeom>
          <a:noFill/>
          <a:ln>
            <a:noFill/>
          </a:ln>
        </p:spPr>
      </p:pic>
      <p:sp>
        <p:nvSpPr>
          <p:cNvPr id="673" name="Google Shape;673;p77"/>
          <p:cNvSpPr txBox="1"/>
          <p:nvPr/>
        </p:nvSpPr>
        <p:spPr>
          <a:xfrm>
            <a:off x="10019875" y="963450"/>
            <a:ext cx="2067000" cy="14766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200">
                <a:solidFill>
                  <a:schemeClr val="dk1"/>
                </a:solidFill>
                <a:latin typeface="Lexend"/>
                <a:ea typeface="Lexend"/>
                <a:cs typeface="Lexend"/>
                <a:sym typeface="Lexend"/>
              </a:rPr>
              <a:t>Model used</a:t>
            </a:r>
            <a:r>
              <a:rPr lang="en-GB" sz="1200">
                <a:solidFill>
                  <a:schemeClr val="dk1"/>
                </a:solidFill>
                <a:latin typeface="Lexend Light"/>
                <a:ea typeface="Lexend Light"/>
                <a:cs typeface="Lexend Light"/>
                <a:sym typeface="Lexend Light"/>
              </a:rPr>
              <a:t>:</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1001"/>
              </a:spcBef>
              <a:spcAft>
                <a:spcPts val="0"/>
              </a:spcAft>
              <a:buClr>
                <a:schemeClr val="dk1"/>
              </a:buClr>
              <a:buSzPts val="1200"/>
              <a:buFont typeface="Lexend Light"/>
              <a:buChar char="-"/>
            </a:pPr>
            <a:r>
              <a:rPr lang="en-GB" sz="1200">
                <a:solidFill>
                  <a:schemeClr val="dk1"/>
                </a:solidFill>
                <a:latin typeface="Lexend Light"/>
                <a:ea typeface="Lexend Light"/>
                <a:cs typeface="Lexend Light"/>
                <a:sym typeface="Lexend Light"/>
              </a:rPr>
              <a:t>ESRL FIMr1p1 from Models SubC: Subseasonal Consortium (SubC).</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lang="en-GB" sz="1200">
                <a:solidFill>
                  <a:schemeClr val="dk1"/>
                </a:solidFill>
                <a:latin typeface="Lexend Light"/>
                <a:ea typeface="Lexend Light"/>
                <a:cs typeface="Lexend Light"/>
                <a:sym typeface="Lexend Light"/>
              </a:rPr>
              <a:t>Provided by IRI.</a:t>
            </a:r>
            <a:endParaRPr sz="1200">
              <a:solidFill>
                <a:schemeClr val="dk1"/>
              </a:solidFill>
              <a:latin typeface="Lexend Light"/>
              <a:ea typeface="Lexend Light"/>
              <a:cs typeface="Lexend Light"/>
              <a:sym typeface="Lexend Light"/>
            </a:endParaRPr>
          </a:p>
          <a:p>
            <a:pPr indent="-304800" lvl="0" marL="457200" rtl="0" algn="l">
              <a:lnSpc>
                <a:spcPct val="90000"/>
              </a:lnSpc>
              <a:spcBef>
                <a:spcPts val="0"/>
              </a:spcBef>
              <a:spcAft>
                <a:spcPts val="0"/>
              </a:spcAft>
              <a:buClr>
                <a:schemeClr val="dk1"/>
              </a:buClr>
              <a:buSzPts val="1200"/>
              <a:buFont typeface="Lexend Light"/>
              <a:buChar char="-"/>
            </a:pPr>
            <a:r>
              <a:rPr lang="en-GB" sz="1200" u="sng">
                <a:solidFill>
                  <a:schemeClr val="hlink"/>
                </a:solidFill>
                <a:latin typeface="Lexend Light"/>
                <a:ea typeface="Lexend Light"/>
                <a:cs typeface="Lexend Light"/>
                <a:sym typeface="Lexend Light"/>
                <a:hlinkClick r:id="rId8"/>
              </a:rPr>
              <a:t>Link for more info</a:t>
            </a:r>
            <a:r>
              <a:rPr lang="en-GB" sz="1200">
                <a:solidFill>
                  <a:schemeClr val="dk1"/>
                </a:solidFill>
                <a:latin typeface="Lexend Light"/>
                <a:ea typeface="Lexend Light"/>
                <a:cs typeface="Lexend Light"/>
                <a:sym typeface="Lexend Light"/>
              </a:rPr>
              <a:t>.</a:t>
            </a:r>
            <a:endParaRPr sz="1200">
              <a:solidFill>
                <a:schemeClr val="dk1"/>
              </a:solidFill>
              <a:latin typeface="Lexend Light"/>
              <a:ea typeface="Lexend Light"/>
              <a:cs typeface="Lexend Light"/>
              <a:sym typeface="Lexend Light"/>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78"/>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78"/>
          <p:cNvSpPr/>
          <p:nvPr/>
        </p:nvSpPr>
        <p:spPr>
          <a:xfrm>
            <a:off x="1023120" y="426960"/>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681" name="Google Shape;681;p78"/>
          <p:cNvSpPr/>
          <p:nvPr/>
        </p:nvSpPr>
        <p:spPr>
          <a:xfrm>
            <a:off x="1828800" y="1895040"/>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Recent state of the climate</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Intra-seasonal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a:buAutoNum type="romanUcPeriod"/>
            </a:pPr>
            <a:r>
              <a:rPr b="1" i="0" lang="en-GB" sz="3000" u="none" cap="none" strike="noStrike">
                <a:solidFill>
                  <a:srgbClr val="000000"/>
                </a:solidFill>
                <a:latin typeface="Rajdhani"/>
                <a:ea typeface="Rajdhani"/>
                <a:cs typeface="Rajdhani"/>
                <a:sym typeface="Rajdhani"/>
              </a:rPr>
              <a:t>Discussion</a:t>
            </a:r>
            <a:endParaRPr b="1" i="0" sz="3000" u="none" cap="none" strike="noStrike">
              <a:solidFill>
                <a:srgbClr val="000000"/>
              </a:solidFill>
              <a:latin typeface="Rajdhani"/>
              <a:ea typeface="Rajdhani"/>
              <a:cs typeface="Rajdhani"/>
              <a:sym typeface="Rajdhan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82" name="Google Shape;682;p78"/>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43"/>
          <p:cNvSpPr/>
          <p:nvPr/>
        </p:nvSpPr>
        <p:spPr>
          <a:xfrm>
            <a:off x="6482675" y="1139550"/>
            <a:ext cx="5371800" cy="12963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Lexend Light"/>
              <a:buChar char="➢"/>
            </a:pPr>
            <a:r>
              <a:rPr b="0" i="0" lang="en-GB" sz="1700" u="none" cap="none" strike="noStrike">
                <a:solidFill>
                  <a:schemeClr val="dk1"/>
                </a:solidFill>
                <a:latin typeface="Lexend Light"/>
                <a:ea typeface="Lexend Light"/>
                <a:cs typeface="Lexend Light"/>
                <a:sym typeface="Lexend Light"/>
              </a:rPr>
              <a:t>Last month’s signal</a:t>
            </a:r>
            <a:r>
              <a:rPr lang="en-GB" sz="1700">
                <a:solidFill>
                  <a:schemeClr val="dk1"/>
                </a:solidFill>
                <a:latin typeface="Lexend Light"/>
                <a:ea typeface="Lexend Light"/>
                <a:cs typeface="Lexend Light"/>
                <a:sym typeface="Lexend Light"/>
              </a:rPr>
              <a:t> is pretty similar to last season’s, </a:t>
            </a:r>
            <a:r>
              <a:rPr lang="en-GB" sz="1700">
                <a:solidFill>
                  <a:schemeClr val="dk1"/>
                </a:solidFill>
                <a:latin typeface="Lexend Light"/>
                <a:ea typeface="Lexend Light"/>
                <a:cs typeface="Lexend Light"/>
                <a:sym typeface="Lexend Light"/>
              </a:rPr>
              <a:t>with</a:t>
            </a:r>
            <a:r>
              <a:rPr lang="en-GB" sz="1700">
                <a:solidFill>
                  <a:schemeClr val="dk1"/>
                </a:solidFill>
                <a:latin typeface="Lexend Light"/>
                <a:ea typeface="Lexend Light"/>
                <a:cs typeface="Lexend Light"/>
                <a:sym typeface="Lexend Light"/>
              </a:rPr>
              <a:t> some notable exceptions: Alaska, Continental US, UK, Sahel, Botsuana, Arabia, parts of Iran and Afghanistan, Southeast Asia, parts of Siberia, Kamchatka</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43" name="Google Shape;243;p4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44" name="Google Shape;244;p43"/>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43"/>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246" name="Google Shape;246;p43"/>
          <p:cNvPicPr preferRelativeResize="0"/>
          <p:nvPr/>
        </p:nvPicPr>
        <p:blipFill rotWithShape="1">
          <a:blip r:embed="rId3">
            <a:alphaModFix/>
          </a:blip>
          <a:srcRect b="0" l="0" r="0" t="0"/>
          <a:stretch/>
        </p:blipFill>
        <p:spPr>
          <a:xfrm>
            <a:off x="155925" y="1084684"/>
            <a:ext cx="6151926" cy="4703442"/>
          </a:xfrm>
          <a:prstGeom prst="rect">
            <a:avLst/>
          </a:prstGeom>
          <a:noFill/>
          <a:ln>
            <a:noFill/>
          </a:ln>
        </p:spPr>
      </p:pic>
      <p:sp>
        <p:nvSpPr>
          <p:cNvPr id="247" name="Google Shape;247;p43"/>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248" name="Google Shape;248;p43"/>
          <p:cNvPicPr preferRelativeResize="0"/>
          <p:nvPr/>
        </p:nvPicPr>
        <p:blipFill rotWithShape="1">
          <a:blip r:embed="rId5">
            <a:alphaModFix/>
          </a:blip>
          <a:srcRect b="0" l="0" r="0" t="0"/>
          <a:stretch/>
        </p:blipFill>
        <p:spPr>
          <a:xfrm>
            <a:off x="6482675" y="2566654"/>
            <a:ext cx="4926375" cy="3766471"/>
          </a:xfrm>
          <a:prstGeom prst="rect">
            <a:avLst/>
          </a:prstGeom>
          <a:noFill/>
          <a:ln>
            <a:noFill/>
          </a:ln>
        </p:spPr>
      </p:pic>
      <p:sp>
        <p:nvSpPr>
          <p:cNvPr id="249" name="Google Shape;249;p43"/>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Temperature</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79"/>
          <p:cNvSpPr/>
          <p:nvPr/>
        </p:nvSpPr>
        <p:spPr>
          <a:xfrm>
            <a:off x="2133720" y="426960"/>
            <a:ext cx="8229240" cy="11426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9" name="Google Shape;689;p79"/>
          <p:cNvSpPr/>
          <p:nvPr/>
        </p:nvSpPr>
        <p:spPr>
          <a:xfrm>
            <a:off x="999245" y="29553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Summary</a:t>
            </a:r>
            <a:endParaRPr b="0" i="0" sz="4800" u="none" cap="none" strike="noStrike">
              <a:solidFill>
                <a:srgbClr val="000000"/>
              </a:solidFill>
              <a:latin typeface="Rajdhani Medium"/>
              <a:ea typeface="Rajdhani Medium"/>
              <a:cs typeface="Rajdhani Medium"/>
              <a:sym typeface="Rajdhani Medium"/>
            </a:endParaRPr>
          </a:p>
        </p:txBody>
      </p:sp>
      <p:sp>
        <p:nvSpPr>
          <p:cNvPr id="690" name="Google Shape;690;p79"/>
          <p:cNvSpPr/>
          <p:nvPr/>
        </p:nvSpPr>
        <p:spPr>
          <a:xfrm>
            <a:off x="499138" y="1395125"/>
            <a:ext cx="11498400" cy="5115000"/>
          </a:xfrm>
          <a:prstGeom prst="rect">
            <a:avLst/>
          </a:prstGeom>
          <a:noFill/>
          <a:ln>
            <a:noFill/>
          </a:ln>
        </p:spPr>
        <p:txBody>
          <a:bodyPr anchorCtr="0" anchor="t" bIns="45000" lIns="90000" spcFirstLastPara="1" rIns="90000" wrap="square" tIns="45000">
            <a:noAutofit/>
          </a:bodyPr>
          <a:lstStyle/>
          <a:p>
            <a:pPr indent="-501380" lvl="0" marL="514440" marR="0" rtl="0" algn="l">
              <a:lnSpc>
                <a:spcPct val="100000"/>
              </a:lnSpc>
              <a:spcBef>
                <a:spcPts val="0"/>
              </a:spcBef>
              <a:spcAft>
                <a:spcPts val="0"/>
              </a:spcAft>
              <a:buClr>
                <a:srgbClr val="000000"/>
              </a:buClr>
              <a:buSzPts val="2800"/>
              <a:buFont typeface="Lexend Light"/>
              <a:buChar char="➢"/>
            </a:pPr>
            <a:r>
              <a:rPr b="0" i="0" lang="en-GB" sz="2800" u="none" cap="none" strike="noStrike">
                <a:solidFill>
                  <a:srgbClr val="000000"/>
                </a:solidFill>
                <a:latin typeface="Lexend Light"/>
                <a:ea typeface="Lexend Light"/>
                <a:cs typeface="Lexend Light"/>
                <a:sym typeface="Lexend Light"/>
              </a:rPr>
              <a:t>Persistent observed dry anomalies in </a:t>
            </a:r>
            <a:r>
              <a:rPr lang="en-GB" sz="2800">
                <a:latin typeface="Lexend Light"/>
                <a:ea typeface="Lexend Light"/>
                <a:cs typeface="Lexend Light"/>
                <a:sym typeface="Lexend Light"/>
              </a:rPr>
              <a:t>most of the Americas, the Guinean coast, Congo, central Asia, parts of Australia, most of Europe, Southeast Asia, eastern China, Madagascar, eastern Siberia, parts of India and Australia.</a:t>
            </a:r>
            <a:endParaRPr b="0" i="0" sz="2800" u="none" cap="none" strike="noStrike">
              <a:solidFill>
                <a:srgbClr val="000000"/>
              </a:solidFill>
              <a:latin typeface="Lexend Light"/>
              <a:ea typeface="Lexend Light"/>
              <a:cs typeface="Lexend Light"/>
              <a:sym typeface="Lexend Light"/>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Lexend Light"/>
              <a:ea typeface="Lexend Light"/>
              <a:cs typeface="Lexend Light"/>
              <a:sym typeface="Lexend Light"/>
            </a:endParaRPr>
          </a:p>
          <a:p>
            <a:pPr indent="-501380" lvl="0" marL="514440" marR="0" rtl="0" algn="l">
              <a:lnSpc>
                <a:spcPct val="100000"/>
              </a:lnSpc>
              <a:spcBef>
                <a:spcPts val="0"/>
              </a:spcBef>
              <a:spcAft>
                <a:spcPts val="0"/>
              </a:spcAft>
              <a:buClr>
                <a:srgbClr val="000000"/>
              </a:buClr>
              <a:buSzPts val="2800"/>
              <a:buFont typeface="Lexend Light"/>
              <a:buChar char="➢"/>
            </a:pPr>
            <a:r>
              <a:rPr lang="en-GB" sz="2800">
                <a:solidFill>
                  <a:schemeClr val="accent1"/>
                </a:solidFill>
                <a:latin typeface="Lexend Light"/>
                <a:ea typeface="Lexend Light"/>
                <a:cs typeface="Lexend Light"/>
                <a:sym typeface="Lexend Light"/>
              </a:rPr>
              <a:t>La Niña</a:t>
            </a:r>
            <a:r>
              <a:rPr lang="en-GB" sz="2800">
                <a:latin typeface="Lexend Light"/>
                <a:ea typeface="Lexend Light"/>
                <a:cs typeface="Lexend Light"/>
                <a:sym typeface="Lexend Light"/>
              </a:rPr>
              <a:t> conditions present in the Central Pacific (CP) , with striking warm anomalies off the coast of Peru (where upwelling of cold deep water typically occurs). Neutral conditions are expected to set in again by March 2025. </a:t>
            </a:r>
            <a:endParaRPr b="0" i="0" sz="2800" u="none" cap="none" strike="noStrike">
              <a:solidFill>
                <a:srgbClr val="000000"/>
              </a:solidFill>
              <a:latin typeface="Lexend Light"/>
              <a:ea typeface="Lexend Light"/>
              <a:cs typeface="Lexend Light"/>
              <a:sym typeface="Lexend Light"/>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691" name="Google Shape;691;p79"/>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6" name="Shape 696"/>
        <p:cNvGrpSpPr/>
        <p:nvPr/>
      </p:nvGrpSpPr>
      <p:grpSpPr>
        <a:xfrm>
          <a:off x="0" y="0"/>
          <a:ext cx="0" cy="0"/>
          <a:chOff x="0" y="0"/>
          <a:chExt cx="0" cy="0"/>
        </a:xfrm>
      </p:grpSpPr>
      <p:sp>
        <p:nvSpPr>
          <p:cNvPr id="697" name="Google Shape;697;p80"/>
          <p:cNvSpPr/>
          <p:nvPr/>
        </p:nvSpPr>
        <p:spPr>
          <a:xfrm>
            <a:off x="2133720" y="426960"/>
            <a:ext cx="8229240" cy="11426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80"/>
          <p:cNvSpPr/>
          <p:nvPr/>
        </p:nvSpPr>
        <p:spPr>
          <a:xfrm>
            <a:off x="642240" y="1425240"/>
            <a:ext cx="11211840" cy="4658760"/>
          </a:xfrm>
          <a:prstGeom prst="rect">
            <a:avLst/>
          </a:prstGeom>
          <a:noFill/>
          <a:ln>
            <a:noFill/>
          </a:ln>
        </p:spPr>
        <p:txBody>
          <a:bodyPr anchorCtr="0" anchor="t" bIns="45000" lIns="90000" spcFirstLastPara="1" rIns="90000" wrap="square" tIns="45000">
            <a:noAutofit/>
          </a:bodyPr>
          <a:lstStyle/>
          <a:p>
            <a:pPr indent="-501380" lvl="0" marL="514440" marR="0" rtl="0" algn="l">
              <a:lnSpc>
                <a:spcPct val="100000"/>
              </a:lnSpc>
              <a:spcBef>
                <a:spcPts val="0"/>
              </a:spcBef>
              <a:spcAft>
                <a:spcPts val="0"/>
              </a:spcAft>
              <a:buClr>
                <a:srgbClr val="000000"/>
              </a:buClr>
              <a:buSzPts val="2800"/>
              <a:buFont typeface="Lexend Light"/>
              <a:buChar char="➢"/>
            </a:pPr>
            <a:r>
              <a:rPr b="0" i="0" lang="en-GB" sz="2800" u="none" cap="none" strike="noStrike">
                <a:solidFill>
                  <a:srgbClr val="000000"/>
                </a:solidFill>
                <a:latin typeface="Lexend Light"/>
                <a:ea typeface="Lexend Light"/>
                <a:cs typeface="Lexend Light"/>
                <a:sym typeface="Lexend Light"/>
              </a:rPr>
              <a:t>Coherent seasonal signal forecast for rainfall in models, more or less consistent with a </a:t>
            </a:r>
            <a:r>
              <a:rPr b="0" i="0" lang="en-GB" sz="2800" u="none" cap="none" strike="noStrike">
                <a:solidFill>
                  <a:schemeClr val="accent1"/>
                </a:solidFill>
                <a:latin typeface="Lexend Light"/>
                <a:ea typeface="Lexend Light"/>
                <a:cs typeface="Lexend Light"/>
                <a:sym typeface="Lexend Light"/>
              </a:rPr>
              <a:t>La Niña</a:t>
            </a:r>
            <a:r>
              <a:rPr b="0" i="0" lang="en-GB" sz="2800" u="none" cap="none" strike="noStrike">
                <a:solidFill>
                  <a:srgbClr val="000000"/>
                </a:solidFill>
                <a:latin typeface="Lexend Light"/>
                <a:ea typeface="Lexend Light"/>
                <a:cs typeface="Lexend Light"/>
                <a:sym typeface="Lexend Light"/>
              </a:rPr>
              <a:t>.</a:t>
            </a:r>
            <a:endParaRPr b="0" i="0" sz="2800" u="none" cap="none" strike="noStrike">
              <a:solidFill>
                <a:srgbClr val="000000"/>
              </a:solidFill>
              <a:latin typeface="Lexend Light"/>
              <a:ea typeface="Lexend Light"/>
              <a:cs typeface="Lexend Light"/>
              <a:sym typeface="Lexend Light"/>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Lexend Light"/>
              <a:ea typeface="Lexend Light"/>
              <a:cs typeface="Lexend Light"/>
              <a:sym typeface="Lexend Light"/>
            </a:endParaRPr>
          </a:p>
          <a:p>
            <a:pPr indent="-501380" lvl="0" marL="514440" marR="0" rtl="0" algn="just">
              <a:lnSpc>
                <a:spcPct val="100000"/>
              </a:lnSpc>
              <a:spcBef>
                <a:spcPts val="0"/>
              </a:spcBef>
              <a:spcAft>
                <a:spcPts val="0"/>
              </a:spcAft>
              <a:buClr>
                <a:srgbClr val="000000"/>
              </a:buClr>
              <a:buSzPts val="2800"/>
              <a:buFont typeface="Lexend Light"/>
              <a:buChar char="➢"/>
            </a:pPr>
            <a:r>
              <a:rPr b="0" i="0" lang="en-GB" sz="2800" u="none" cap="none" strike="noStrike">
                <a:solidFill>
                  <a:srgbClr val="000000"/>
                </a:solidFill>
                <a:latin typeface="Lexend Light"/>
                <a:ea typeface="Lexend Light"/>
                <a:cs typeface="Lexend Light"/>
                <a:sym typeface="Lexend Light"/>
              </a:rPr>
              <a:t>Typical global warming signal in seasonal temperature forecasts. Parts of </a:t>
            </a:r>
            <a:r>
              <a:rPr lang="en-GB" sz="2800">
                <a:latin typeface="Lexend Light"/>
                <a:ea typeface="Lexend Light"/>
                <a:cs typeface="Lexend Light"/>
                <a:sym typeface="Lexend Light"/>
              </a:rPr>
              <a:t>Alaska</a:t>
            </a:r>
            <a:r>
              <a:rPr b="0" i="0" lang="en-GB" sz="2800" u="none" cap="none" strike="noStrike">
                <a:solidFill>
                  <a:srgbClr val="000000"/>
                </a:solidFill>
                <a:latin typeface="Lexend Light"/>
                <a:ea typeface="Lexend Light"/>
                <a:cs typeface="Lexend Light"/>
                <a:sym typeface="Lexend Light"/>
              </a:rPr>
              <a:t>, Baja California, the North</a:t>
            </a:r>
            <a:r>
              <a:rPr lang="en-GB" sz="2800">
                <a:latin typeface="Lexend Light"/>
                <a:ea typeface="Lexend Light"/>
                <a:cs typeface="Lexend Light"/>
                <a:sym typeface="Lexend Light"/>
              </a:rPr>
              <a:t> Atlantic</a:t>
            </a:r>
            <a:r>
              <a:rPr b="0" i="0" lang="en-GB" sz="2800" u="none" cap="none" strike="noStrike">
                <a:solidFill>
                  <a:srgbClr val="000000"/>
                </a:solidFill>
                <a:latin typeface="Lexend Light"/>
                <a:ea typeface="Lexend Light"/>
                <a:cs typeface="Lexend Light"/>
                <a:sym typeface="Lexend Light"/>
              </a:rPr>
              <a:t> and Central and Eastern Pacific exhibit cooler anomalies.</a:t>
            </a:r>
            <a:endParaRPr b="0" i="0" sz="2800" u="none" cap="none" strike="noStrike">
              <a:solidFill>
                <a:srgbClr val="000000"/>
              </a:solidFill>
              <a:latin typeface="Lexend Light"/>
              <a:ea typeface="Lexend Light"/>
              <a:cs typeface="Lexend Light"/>
              <a:sym typeface="Lexend Light"/>
            </a:endParaRPr>
          </a:p>
          <a:p>
            <a:pPr indent="0" lvl="0" marL="457200" marR="0" rtl="0" algn="just">
              <a:lnSpc>
                <a:spcPct val="100000"/>
              </a:lnSpc>
              <a:spcBef>
                <a:spcPts val="0"/>
              </a:spcBef>
              <a:spcAft>
                <a:spcPts val="0"/>
              </a:spcAft>
              <a:buClr>
                <a:srgbClr val="000000"/>
              </a:buClr>
              <a:buSzPts val="2800"/>
              <a:buFont typeface="Arial"/>
              <a:buNone/>
            </a:pPr>
            <a:r>
              <a:t/>
            </a:r>
            <a:endParaRPr b="0" i="0" sz="2800" u="none" cap="none" strike="noStrike">
              <a:solidFill>
                <a:srgbClr val="000000"/>
              </a:solidFill>
              <a:latin typeface="Lexend Light"/>
              <a:ea typeface="Lexend Light"/>
              <a:cs typeface="Lexend Light"/>
              <a:sym typeface="Lexend Light"/>
            </a:endParaRPr>
          </a:p>
          <a:p>
            <a:pPr indent="-501380" lvl="0" marL="514440" marR="0" rtl="0" algn="just">
              <a:lnSpc>
                <a:spcPct val="100000"/>
              </a:lnSpc>
              <a:spcBef>
                <a:spcPts val="0"/>
              </a:spcBef>
              <a:spcAft>
                <a:spcPts val="0"/>
              </a:spcAft>
              <a:buClr>
                <a:srgbClr val="000000"/>
              </a:buClr>
              <a:buSzPts val="2800"/>
              <a:buFont typeface="Lexend Light"/>
              <a:buChar char="➢"/>
            </a:pPr>
            <a:r>
              <a:rPr lang="en-GB" sz="2800">
                <a:latin typeface="Lexend Light"/>
                <a:ea typeface="Lexend Light"/>
                <a:cs typeface="Lexend Light"/>
                <a:sym typeface="Lexend Light"/>
              </a:rPr>
              <a:t>La Niña conditions might prevent the MJO from entering phase 8, although forecasts say the opposite = possible end of La Niña? </a:t>
            </a:r>
            <a:endParaRPr b="0" i="0" sz="2800" u="none" cap="none" strike="noStrike">
              <a:solidFill>
                <a:srgbClr val="000000"/>
              </a:solidFill>
              <a:latin typeface="Lexend Light"/>
              <a:ea typeface="Lexend Light"/>
              <a:cs typeface="Lexend Light"/>
              <a:sym typeface="Lexend Light"/>
            </a:endParaRPr>
          </a:p>
        </p:txBody>
      </p:sp>
      <p:sp>
        <p:nvSpPr>
          <p:cNvPr id="699" name="Google Shape;699;p80"/>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00" name="Google Shape;700;p80"/>
          <p:cNvSpPr/>
          <p:nvPr/>
        </p:nvSpPr>
        <p:spPr>
          <a:xfrm>
            <a:off x="999245" y="29553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Summary</a:t>
            </a:r>
            <a:endParaRPr b="0" i="0" sz="48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pic>
        <p:nvPicPr>
          <p:cNvPr id="705" name="Google Shape;705;p81"/>
          <p:cNvPicPr preferRelativeResize="0"/>
          <p:nvPr/>
        </p:nvPicPr>
        <p:blipFill rotWithShape="1">
          <a:blip r:embed="rId3">
            <a:alphaModFix/>
          </a:blip>
          <a:srcRect b="0" l="0" r="0" t="0"/>
          <a:stretch/>
        </p:blipFill>
        <p:spPr>
          <a:xfrm>
            <a:off x="0" y="0"/>
            <a:ext cx="12191760" cy="6857640"/>
          </a:xfrm>
          <a:prstGeom prst="rect">
            <a:avLst/>
          </a:prstGeom>
          <a:noFill/>
          <a:ln>
            <a:noFill/>
          </a:ln>
        </p:spPr>
      </p:pic>
      <p:sp>
        <p:nvSpPr>
          <p:cNvPr id="706" name="Google Shape;706;p81"/>
          <p:cNvSpPr/>
          <p:nvPr/>
        </p:nvSpPr>
        <p:spPr>
          <a:xfrm>
            <a:off x="-1800" y="6147360"/>
            <a:ext cx="4377600" cy="487200"/>
          </a:xfrm>
          <a:prstGeom prst="rect">
            <a:avLst/>
          </a:prstGeom>
          <a:solidFill>
            <a:srgbClr val="293C69">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81"/>
          <p:cNvSpPr/>
          <p:nvPr/>
        </p:nvSpPr>
        <p:spPr>
          <a:xfrm>
            <a:off x="-1800" y="6138000"/>
            <a:ext cx="4333200" cy="487200"/>
          </a:xfrm>
          <a:prstGeom prst="rect">
            <a:avLst/>
          </a:prstGeom>
          <a:solidFill>
            <a:srgbClr val="293C69">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81"/>
          <p:cNvSpPr/>
          <p:nvPr/>
        </p:nvSpPr>
        <p:spPr>
          <a:xfrm>
            <a:off x="4408200" y="0"/>
            <a:ext cx="7783500" cy="6857700"/>
          </a:xfrm>
          <a:prstGeom prst="rect">
            <a:avLst/>
          </a:prstGeom>
          <a:solidFill>
            <a:srgbClr val="F4EFEF">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709" name="Google Shape;709;p81"/>
          <p:cNvPicPr preferRelativeResize="0"/>
          <p:nvPr/>
        </p:nvPicPr>
        <p:blipFill rotWithShape="1">
          <a:blip r:embed="rId4">
            <a:alphaModFix/>
          </a:blip>
          <a:srcRect b="0" l="0" r="0" t="0"/>
          <a:stretch/>
        </p:blipFill>
        <p:spPr>
          <a:xfrm>
            <a:off x="4636800" y="187560"/>
            <a:ext cx="5601603" cy="855720"/>
          </a:xfrm>
          <a:prstGeom prst="rect">
            <a:avLst/>
          </a:prstGeom>
          <a:noFill/>
          <a:ln>
            <a:noFill/>
          </a:ln>
        </p:spPr>
      </p:pic>
      <p:sp>
        <p:nvSpPr>
          <p:cNvPr id="710" name="Google Shape;710;p81"/>
          <p:cNvSpPr/>
          <p:nvPr/>
        </p:nvSpPr>
        <p:spPr>
          <a:xfrm>
            <a:off x="325800" y="6095520"/>
            <a:ext cx="3255000" cy="6231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80"/>
              <a:buFont typeface="Arial"/>
              <a:buNone/>
            </a:pPr>
            <a:r>
              <a:rPr b="0" i="0" lang="en-GB" sz="1480" u="none" cap="none" strike="noStrike">
                <a:solidFill>
                  <a:srgbClr val="FFFFFF"/>
                </a:solidFill>
                <a:latin typeface="Rajdhani"/>
                <a:ea typeface="Rajdhani"/>
                <a:cs typeface="Rajdhani"/>
                <a:sym typeface="Rajdhani"/>
              </a:rPr>
              <a:t>Tuesday, 18</a:t>
            </a:r>
            <a:r>
              <a:rPr b="0" baseline="30000" i="0" lang="en-GB" sz="1479" u="none" cap="none" strike="noStrike">
                <a:solidFill>
                  <a:srgbClr val="FFFFFF"/>
                </a:solidFill>
                <a:latin typeface="Rajdhani"/>
                <a:ea typeface="Rajdhani"/>
                <a:cs typeface="Rajdhani"/>
                <a:sym typeface="Rajdhani"/>
              </a:rPr>
              <a:t>th</a:t>
            </a:r>
            <a:r>
              <a:rPr b="0" i="0" lang="en-GB" sz="1480" u="none" cap="none" strike="noStrike">
                <a:solidFill>
                  <a:srgbClr val="FFFFFF"/>
                </a:solidFill>
                <a:latin typeface="Rajdhani"/>
                <a:ea typeface="Rajdhani"/>
                <a:cs typeface="Rajdhani"/>
                <a:sym typeface="Rajdhani"/>
              </a:rPr>
              <a:t> Feb 2025</a:t>
            </a:r>
            <a:endParaRPr b="0" i="0" sz="1480" u="none" cap="none" strike="noStrike">
              <a:solidFill>
                <a:srgbClr val="000000"/>
              </a:solidFill>
              <a:latin typeface="Rajdhani"/>
              <a:ea typeface="Rajdhani"/>
              <a:cs typeface="Rajdhani"/>
              <a:sym typeface="Rajdhani"/>
            </a:endParaRPr>
          </a:p>
        </p:txBody>
      </p:sp>
      <p:sp>
        <p:nvSpPr>
          <p:cNvPr id="711" name="Google Shape;711;p81"/>
          <p:cNvSpPr/>
          <p:nvPr/>
        </p:nvSpPr>
        <p:spPr>
          <a:xfrm>
            <a:off x="4420080" y="5829120"/>
            <a:ext cx="7783500" cy="1036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81"/>
          <p:cNvSpPr/>
          <p:nvPr/>
        </p:nvSpPr>
        <p:spPr>
          <a:xfrm>
            <a:off x="4408200" y="4224240"/>
            <a:ext cx="7837800" cy="1659000"/>
          </a:xfrm>
          <a:prstGeom prst="rect">
            <a:avLst/>
          </a:prstGeom>
          <a:solidFill>
            <a:srgbClr val="FBF6F6">
              <a:alpha val="8666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81"/>
          <p:cNvSpPr/>
          <p:nvPr/>
        </p:nvSpPr>
        <p:spPr>
          <a:xfrm>
            <a:off x="4636800" y="1596314"/>
            <a:ext cx="7227600" cy="2612100"/>
          </a:xfrm>
          <a:prstGeom prst="rect">
            <a:avLst/>
          </a:prstGeom>
          <a:noFill/>
          <a:ln>
            <a:noFill/>
          </a:ln>
        </p:spPr>
        <p:txBody>
          <a:bodyPr anchorCtr="0" anchor="ctr" bIns="45000" lIns="90000" spcFirstLastPara="1" rIns="90000" wrap="square" tIns="45000">
            <a:noAutofit/>
          </a:bodyPr>
          <a:lstStyle/>
          <a:p>
            <a:pPr indent="0" lvl="0" marL="0" marR="0" rtl="0" algn="l">
              <a:lnSpc>
                <a:spcPct val="10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Forecast Briefing</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February 2025</a:t>
            </a:r>
            <a:endParaRPr b="0" i="0" sz="4800" u="none" cap="none" strike="noStrike">
              <a:solidFill>
                <a:srgbClr val="000000"/>
              </a:solidFill>
              <a:latin typeface="Rajdhani Medium"/>
              <a:ea typeface="Rajdhani Medium"/>
              <a:cs typeface="Rajdhani Medium"/>
              <a:sym typeface="Rajdhani Medium"/>
            </a:endParaRPr>
          </a:p>
        </p:txBody>
      </p:sp>
      <p:sp>
        <p:nvSpPr>
          <p:cNvPr id="714" name="Google Shape;714;p81"/>
          <p:cNvSpPr/>
          <p:nvPr/>
        </p:nvSpPr>
        <p:spPr>
          <a:xfrm>
            <a:off x="4636800" y="4761475"/>
            <a:ext cx="7078200" cy="2096100"/>
          </a:xfrm>
          <a:prstGeom prst="rect">
            <a:avLst/>
          </a:prstGeom>
          <a:noFill/>
          <a:ln>
            <a:noFill/>
          </a:ln>
        </p:spPr>
        <p:txBody>
          <a:bodyPr anchorCtr="0" anchor="ctr" bIns="45000" lIns="90000" spcFirstLastPara="1" rIns="90000" wrap="square" tIns="45000">
            <a:noAutofit/>
          </a:bodyPr>
          <a:lstStyle/>
          <a:p>
            <a:pPr indent="0" lvl="0" marL="0" rtl="0" algn="l">
              <a:lnSpc>
                <a:spcPct val="90000"/>
              </a:lnSpc>
              <a:spcBef>
                <a:spcPts val="1001"/>
              </a:spcBef>
              <a:spcAft>
                <a:spcPts val="0"/>
              </a:spcAft>
              <a:buClr>
                <a:schemeClr val="dk1"/>
              </a:buClr>
              <a:buSzPts val="1800"/>
              <a:buFont typeface="Arial"/>
              <a:buNone/>
            </a:pPr>
            <a:r>
              <a:rPr lang="en-GB" sz="1800">
                <a:solidFill>
                  <a:schemeClr val="dk1"/>
                </a:solidFill>
                <a:latin typeface="Rajdhani"/>
                <a:ea typeface="Rajdhani"/>
                <a:cs typeface="Rajdhani"/>
                <a:sym typeface="Rajdhani"/>
              </a:rPr>
              <a:t>Aleksander Lacima-Nadolnik, Paloma Trascasa-Castro, Xavi Domingo, Diego Campos, Matías Olmo</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1800"/>
              <a:buFont typeface="Arial"/>
              <a:buNone/>
            </a:pPr>
            <a:r>
              <a:rPr b="0" i="0" lang="en-GB" sz="1800" u="none" cap="none" strike="noStrike">
                <a:solidFill>
                  <a:srgbClr val="000000"/>
                </a:solidFill>
                <a:latin typeface="Rajdhani"/>
                <a:ea typeface="Rajdhani"/>
                <a:cs typeface="Rajdhani"/>
                <a:sym typeface="Rajdhani"/>
              </a:rPr>
              <a:t>Climate Services Team (CST)</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a:ea typeface="Rajdhani"/>
                <a:cs typeface="Rajdhani"/>
                <a:sym typeface="Rajdhani"/>
              </a:rPr>
              <a:t>Earth System Services (ESS)</a:t>
            </a:r>
            <a:endParaRPr b="0" i="0" sz="20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Medium"/>
                <a:ea typeface="Rajdhani Medium"/>
                <a:cs typeface="Rajdhani Medium"/>
                <a:sym typeface="Rajdhani Medium"/>
              </a:rPr>
              <a:t>Barcelona Supercomputing Center (BSC)</a:t>
            </a:r>
            <a:endParaRPr b="0" i="0" sz="20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9" name="Shape 719"/>
        <p:cNvGrpSpPr/>
        <p:nvPr/>
      </p:nvGrpSpPr>
      <p:grpSpPr>
        <a:xfrm>
          <a:off x="0" y="0"/>
          <a:ext cx="0" cy="0"/>
          <a:chOff x="0" y="0"/>
          <a:chExt cx="0" cy="0"/>
        </a:xfrm>
      </p:grpSpPr>
      <p:sp>
        <p:nvSpPr>
          <p:cNvPr id="720" name="Google Shape;720;p8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21" name="Google Shape;721;p82"/>
          <p:cNvSpPr/>
          <p:nvPr/>
        </p:nvSpPr>
        <p:spPr>
          <a:xfrm>
            <a:off x="2821125" y="6140750"/>
            <a:ext cx="8184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https://www.cpc.ncep.noaa.gov/products/analysis_monitoring/lanina/enso_evolution-status-fcsts-web.pdf</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722" name="Google Shape;722;p82"/>
          <p:cNvPicPr preferRelativeResize="0"/>
          <p:nvPr/>
        </p:nvPicPr>
        <p:blipFill>
          <a:blip r:embed="rId4">
            <a:alphaModFix/>
          </a:blip>
          <a:stretch>
            <a:fillRect/>
          </a:stretch>
        </p:blipFill>
        <p:spPr>
          <a:xfrm>
            <a:off x="497850" y="328146"/>
            <a:ext cx="4174925" cy="5463130"/>
          </a:xfrm>
          <a:prstGeom prst="rect">
            <a:avLst/>
          </a:prstGeom>
          <a:noFill/>
          <a:ln>
            <a:noFill/>
          </a:ln>
        </p:spPr>
      </p:pic>
      <p:sp>
        <p:nvSpPr>
          <p:cNvPr id="723" name="Google Shape;723;p82"/>
          <p:cNvSpPr/>
          <p:nvPr/>
        </p:nvSpPr>
        <p:spPr>
          <a:xfrm>
            <a:off x="8787300" y="1268125"/>
            <a:ext cx="3271800" cy="2634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SzPts val="1700"/>
              <a:buFont typeface="Lexend Light"/>
              <a:buChar char="➢"/>
            </a:pPr>
            <a:r>
              <a:rPr lang="en-GB" sz="1700">
                <a:latin typeface="Lexend Light"/>
                <a:ea typeface="Lexend Light"/>
                <a:cs typeface="Lexend Light"/>
                <a:sym typeface="Lexend Light"/>
              </a:rPr>
              <a:t>Since mid-September 2024, positive OLR anomalies (suppressed convection/ rainfall) have persisted near the Date Line.</a:t>
            </a:r>
            <a:br>
              <a:rPr lang="en-GB" sz="1700">
                <a:latin typeface="Lexend Light"/>
                <a:ea typeface="Lexend Light"/>
                <a:cs typeface="Lexend Light"/>
                <a:sym typeface="Lexend Light"/>
              </a:rPr>
            </a:br>
            <a:endParaRPr sz="1700">
              <a:latin typeface="Lexend Light"/>
              <a:ea typeface="Lexend Light"/>
              <a:cs typeface="Lexend Light"/>
              <a:sym typeface="Lexend Light"/>
            </a:endParaRPr>
          </a:p>
          <a:p>
            <a:pPr indent="-336550" lvl="0" marL="457200" rtl="0" algn="l">
              <a:lnSpc>
                <a:spcPct val="90000"/>
              </a:lnSpc>
              <a:spcBef>
                <a:spcPts val="0"/>
              </a:spcBef>
              <a:spcAft>
                <a:spcPts val="0"/>
              </a:spcAft>
              <a:buSzPts val="1700"/>
              <a:buFont typeface="Lexend Light"/>
              <a:buChar char="➢"/>
            </a:pPr>
            <a:r>
              <a:rPr lang="en-GB" sz="1700">
                <a:latin typeface="Lexend Light"/>
                <a:ea typeface="Lexend Light"/>
                <a:cs typeface="Lexend Light"/>
                <a:sym typeface="Lexend Light"/>
              </a:rPr>
              <a:t>Since early December 2024, negative OLR anomalies (enhanced convection/ rainfall) have emerged over Indonesia.</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724" name="Google Shape;724;p82"/>
          <p:cNvSpPr/>
          <p:nvPr/>
        </p:nvSpPr>
        <p:spPr>
          <a:xfrm>
            <a:off x="5086075" y="5559775"/>
            <a:ext cx="4068000" cy="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1"/>
              </a:spcBef>
              <a:spcAft>
                <a:spcPts val="0"/>
              </a:spcAft>
              <a:buClr>
                <a:schemeClr val="dk1"/>
              </a:buClr>
              <a:buSzPts val="1100"/>
              <a:buFont typeface="Arial"/>
              <a:buNone/>
            </a:pPr>
            <a:r>
              <a:rPr lang="en-GB" sz="1200">
                <a:latin typeface="Lexend Light"/>
                <a:ea typeface="Lexend Light"/>
                <a:cs typeface="Lexend Light"/>
                <a:sym typeface="Lexend Light"/>
              </a:rPr>
              <a:t>Drier-than-average conditions (</a:t>
            </a:r>
            <a:r>
              <a:rPr lang="en-GB" sz="1200">
                <a:solidFill>
                  <a:srgbClr val="FF9900"/>
                </a:solidFill>
                <a:latin typeface="Lexend Light"/>
                <a:ea typeface="Lexend Light"/>
                <a:cs typeface="Lexend Light"/>
                <a:sym typeface="Lexend Light"/>
              </a:rPr>
              <a:t>orange</a:t>
            </a:r>
            <a:r>
              <a:rPr lang="en-GB" sz="1200">
                <a:latin typeface="Lexend Light"/>
                <a:ea typeface="Lexend Light"/>
                <a:cs typeface="Lexend Light"/>
                <a:sym typeface="Lexend Light"/>
              </a:rPr>
              <a:t>/</a:t>
            </a:r>
            <a:r>
              <a:rPr lang="en-GB" sz="1200">
                <a:solidFill>
                  <a:srgbClr val="FF0000"/>
                </a:solidFill>
                <a:latin typeface="Lexend Light"/>
                <a:ea typeface="Lexend Light"/>
                <a:cs typeface="Lexend Light"/>
                <a:sym typeface="Lexend Light"/>
              </a:rPr>
              <a:t>red</a:t>
            </a:r>
            <a:r>
              <a:rPr lang="en-GB" sz="1200">
                <a:latin typeface="Lexend Light"/>
                <a:ea typeface="Lexend Light"/>
                <a:cs typeface="Lexend Light"/>
                <a:sym typeface="Lexend Light"/>
              </a:rPr>
              <a:t> shading)</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rPr lang="en-GB" sz="1200">
                <a:latin typeface="Lexend Light"/>
                <a:ea typeface="Lexend Light"/>
                <a:cs typeface="Lexend Light"/>
                <a:sym typeface="Lexend Light"/>
              </a:rPr>
              <a:t>Wetter-than-average conditions (</a:t>
            </a:r>
            <a:r>
              <a:rPr lang="en-GB" sz="1200">
                <a:solidFill>
                  <a:srgbClr val="4A86E8"/>
                </a:solidFill>
                <a:latin typeface="Lexend Light"/>
                <a:ea typeface="Lexend Light"/>
                <a:cs typeface="Lexend Light"/>
                <a:sym typeface="Lexend Light"/>
              </a:rPr>
              <a:t>blue</a:t>
            </a:r>
            <a:r>
              <a:rPr lang="en-GB" sz="1200">
                <a:latin typeface="Lexend Light"/>
                <a:ea typeface="Lexend Light"/>
                <a:cs typeface="Lexend Light"/>
                <a:sym typeface="Lexend Light"/>
              </a:rPr>
              <a:t> shading)</a:t>
            </a:r>
            <a:endParaRPr sz="12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725" name="Google Shape;725;p82"/>
          <p:cNvSpPr txBox="1"/>
          <p:nvPr/>
        </p:nvSpPr>
        <p:spPr>
          <a:xfrm>
            <a:off x="1193500" y="328150"/>
            <a:ext cx="29655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highlight>
                  <a:srgbClr val="FF0000"/>
                </a:highlight>
              </a:rPr>
              <a:t>UPDATE ON TUESDAY 18</a:t>
            </a:r>
            <a:endParaRPr sz="1800">
              <a:highlight>
                <a:srgbClr val="FF0000"/>
              </a:highlight>
            </a:endParaRPr>
          </a:p>
        </p:txBody>
      </p:sp>
      <p:pic>
        <p:nvPicPr>
          <p:cNvPr id="726" name="Google Shape;726;p82"/>
          <p:cNvPicPr preferRelativeResize="0"/>
          <p:nvPr/>
        </p:nvPicPr>
        <p:blipFill>
          <a:blip r:embed="rId5">
            <a:alphaModFix/>
          </a:blip>
          <a:stretch>
            <a:fillRect/>
          </a:stretch>
        </p:blipFill>
        <p:spPr>
          <a:xfrm>
            <a:off x="5008563" y="556288"/>
            <a:ext cx="3809725" cy="500685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pic>
        <p:nvPicPr>
          <p:cNvPr id="732" name="Google Shape;732;p83"/>
          <p:cNvPicPr preferRelativeResize="0"/>
          <p:nvPr/>
        </p:nvPicPr>
        <p:blipFill rotWithShape="1">
          <a:blip r:embed="rId3">
            <a:alphaModFix/>
          </a:blip>
          <a:srcRect b="0" l="0" r="0" t="0"/>
          <a:stretch/>
        </p:blipFill>
        <p:spPr>
          <a:xfrm>
            <a:off x="342360" y="138600"/>
            <a:ext cx="5795640" cy="4337640"/>
          </a:xfrm>
          <a:prstGeom prst="rect">
            <a:avLst/>
          </a:prstGeom>
          <a:noFill/>
          <a:ln>
            <a:noFill/>
          </a:ln>
        </p:spPr>
      </p:pic>
      <p:pic>
        <p:nvPicPr>
          <p:cNvPr id="733" name="Google Shape;733;p83"/>
          <p:cNvPicPr preferRelativeResize="0"/>
          <p:nvPr/>
        </p:nvPicPr>
        <p:blipFill rotWithShape="1">
          <a:blip r:embed="rId4">
            <a:alphaModFix/>
          </a:blip>
          <a:srcRect b="0" l="0" r="0" t="0"/>
          <a:stretch/>
        </p:blipFill>
        <p:spPr>
          <a:xfrm>
            <a:off x="6297840" y="138600"/>
            <a:ext cx="5706360" cy="4296960"/>
          </a:xfrm>
          <a:prstGeom prst="rect">
            <a:avLst/>
          </a:prstGeom>
          <a:noFill/>
          <a:ln>
            <a:noFill/>
          </a:ln>
        </p:spPr>
      </p:pic>
      <p:grpSp>
        <p:nvGrpSpPr>
          <p:cNvPr id="734" name="Google Shape;734;p83"/>
          <p:cNvGrpSpPr/>
          <p:nvPr/>
        </p:nvGrpSpPr>
        <p:grpSpPr>
          <a:xfrm>
            <a:off x="4329720" y="4615560"/>
            <a:ext cx="6106680" cy="2242080"/>
            <a:chOff x="4329720" y="4615560"/>
            <a:chExt cx="6106680" cy="2242080"/>
          </a:xfrm>
        </p:grpSpPr>
        <p:pic>
          <p:nvPicPr>
            <p:cNvPr id="735" name="Google Shape;735;p83"/>
            <p:cNvPicPr preferRelativeResize="0"/>
            <p:nvPr/>
          </p:nvPicPr>
          <p:blipFill rotWithShape="1">
            <a:blip r:embed="rId5">
              <a:alphaModFix/>
            </a:blip>
            <a:srcRect b="0" l="0" r="0" t="0"/>
            <a:stretch/>
          </p:blipFill>
          <p:spPr>
            <a:xfrm>
              <a:off x="4329720" y="4615560"/>
              <a:ext cx="3182400" cy="2242080"/>
            </a:xfrm>
            <a:prstGeom prst="rect">
              <a:avLst/>
            </a:prstGeom>
            <a:noFill/>
            <a:ln>
              <a:noFill/>
            </a:ln>
          </p:spPr>
        </p:pic>
        <p:pic>
          <p:nvPicPr>
            <p:cNvPr id="736" name="Google Shape;736;p83"/>
            <p:cNvPicPr preferRelativeResize="0"/>
            <p:nvPr/>
          </p:nvPicPr>
          <p:blipFill rotWithShape="1">
            <a:blip r:embed="rId6">
              <a:alphaModFix/>
            </a:blip>
            <a:srcRect b="0" l="0" r="0" t="0"/>
            <a:stretch/>
          </p:blipFill>
          <p:spPr>
            <a:xfrm>
              <a:off x="7254000" y="4615560"/>
              <a:ext cx="3182400" cy="2242080"/>
            </a:xfrm>
            <a:prstGeom prst="rect">
              <a:avLst/>
            </a:prstGeom>
            <a:noFill/>
            <a:ln>
              <a:noFill/>
            </a:ln>
          </p:spPr>
        </p:pic>
      </p:grpSp>
      <p:sp>
        <p:nvSpPr>
          <p:cNvPr id="737" name="Google Shape;737;p8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pic>
        <p:nvPicPr>
          <p:cNvPr descr="A group of colorful images&#10;&#10;Description automatically generated with medium confidence" id="743" name="Google Shape;743;p84"/>
          <p:cNvPicPr preferRelativeResize="0"/>
          <p:nvPr/>
        </p:nvPicPr>
        <p:blipFill rotWithShape="1">
          <a:blip r:embed="rId3">
            <a:alphaModFix/>
          </a:blip>
          <a:srcRect b="23373" l="0" r="0" t="0"/>
          <a:stretch/>
        </p:blipFill>
        <p:spPr>
          <a:xfrm>
            <a:off x="0" y="0"/>
            <a:ext cx="12185280" cy="5247360"/>
          </a:xfrm>
          <a:prstGeom prst="rect">
            <a:avLst/>
          </a:prstGeom>
          <a:noFill/>
          <a:ln>
            <a:noFill/>
          </a:ln>
        </p:spPr>
      </p:pic>
      <p:sp>
        <p:nvSpPr>
          <p:cNvPr id="744" name="Google Shape;744;p84"/>
          <p:cNvSpPr/>
          <p:nvPr/>
        </p:nvSpPr>
        <p:spPr>
          <a:xfrm>
            <a:off x="6696360" y="4126680"/>
            <a:ext cx="4820400" cy="729720"/>
          </a:xfrm>
          <a:prstGeom prst="rect">
            <a:avLst/>
          </a:prstGeom>
          <a:noFill/>
          <a:ln>
            <a:noFill/>
          </a:ln>
        </p:spPr>
        <p:txBody>
          <a:bodyPr anchorCtr="0" anchor="t" bIns="45000" lIns="90000" spcFirstLastPara="1" rIns="90000" wrap="square" tIns="45000">
            <a:noAutofit/>
          </a:bodyPr>
          <a:lstStyle/>
          <a:p>
            <a:pPr indent="0" lvl="0" marL="0" marR="0" rtl="0" algn="just">
              <a:lnSpc>
                <a:spcPct val="100000"/>
              </a:lnSpc>
              <a:spcBef>
                <a:spcPts val="0"/>
              </a:spcBef>
              <a:spcAft>
                <a:spcPts val="0"/>
              </a:spcAft>
              <a:buClr>
                <a:srgbClr val="000000"/>
              </a:buClr>
              <a:buSzPts val="1400"/>
              <a:buFont typeface="Arial"/>
              <a:buNone/>
            </a:pPr>
            <a:r>
              <a:rPr b="0" i="0" lang="en-GB" sz="1400" u="none" cap="none" strike="noStrike">
                <a:solidFill>
                  <a:srgbClr val="000000"/>
                </a:solidFill>
                <a:latin typeface="Arial"/>
                <a:ea typeface="Arial"/>
                <a:cs typeface="Arial"/>
                <a:sym typeface="Arial"/>
              </a:rPr>
              <a:t>Simulation by Dave DeWitt (IRI, now at CPC), using a simplified model, with a wind stress forcing at the Equator and Dateline.</a:t>
            </a:r>
            <a:endParaRPr b="0" i="0" sz="1400" u="none" cap="none" strike="noStrike">
              <a:solidFill>
                <a:srgbClr val="000000"/>
              </a:solidFill>
              <a:latin typeface="Arial"/>
              <a:ea typeface="Arial"/>
              <a:cs typeface="Arial"/>
              <a:sym typeface="Arial"/>
            </a:endParaRPr>
          </a:p>
        </p:txBody>
      </p:sp>
      <p:sp>
        <p:nvSpPr>
          <p:cNvPr id="745" name="Google Shape;745;p8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pic>
        <p:nvPicPr>
          <p:cNvPr id="751" name="Google Shape;751;p85"/>
          <p:cNvPicPr preferRelativeResize="0"/>
          <p:nvPr/>
        </p:nvPicPr>
        <p:blipFill rotWithShape="1">
          <a:blip r:embed="rId3">
            <a:alphaModFix/>
          </a:blip>
          <a:srcRect b="0" l="0" r="0" t="10498"/>
          <a:stretch/>
        </p:blipFill>
        <p:spPr>
          <a:xfrm>
            <a:off x="2325400" y="-1975"/>
            <a:ext cx="9532574" cy="6398800"/>
          </a:xfrm>
          <a:prstGeom prst="rect">
            <a:avLst/>
          </a:prstGeom>
          <a:noFill/>
          <a:ln>
            <a:noFill/>
          </a:ln>
        </p:spPr>
      </p:pic>
      <p:sp>
        <p:nvSpPr>
          <p:cNvPr id="752" name="Google Shape;752;p85"/>
          <p:cNvSpPr/>
          <p:nvPr/>
        </p:nvSpPr>
        <p:spPr>
          <a:xfrm>
            <a:off x="285250" y="1233550"/>
            <a:ext cx="2536800" cy="718800"/>
          </a:xfrm>
          <a:prstGeom prst="rect">
            <a:avLst/>
          </a:prstGeom>
          <a:noFill/>
          <a:ln>
            <a:noFill/>
          </a:ln>
        </p:spPr>
        <p:txBody>
          <a:bodyPr anchorCtr="0" anchor="t" bIns="45000" lIns="90000" spcFirstLastPara="1" rIns="90000" wrap="square" tIns="45000">
            <a:noAutofit/>
          </a:bodyPr>
          <a:lstStyle/>
          <a:p>
            <a:pPr indent="-336550" lvl="0" marL="457200" rtl="0" algn="l">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Canonical El Niño impacts across the globe.</a:t>
            </a:r>
            <a:endParaRPr sz="1700">
              <a:solidFill>
                <a:schemeClr val="dk1"/>
              </a:solidFill>
              <a:latin typeface="Lexend Light"/>
              <a:ea typeface="Lexend Light"/>
              <a:cs typeface="Lexend Light"/>
              <a:sym typeface="Lexend Light"/>
            </a:endParaRPr>
          </a:p>
          <a:p>
            <a:pPr indent="0" lvl="0" marL="0" marR="0" rtl="0" algn="l">
              <a:lnSpc>
                <a:spcPct val="100000"/>
              </a:lnSpc>
              <a:spcBef>
                <a:spcPts val="0"/>
              </a:spcBef>
              <a:spcAft>
                <a:spcPts val="0"/>
              </a:spcAft>
              <a:buClr>
                <a:srgbClr val="000000"/>
              </a:buClr>
              <a:buSzPts val="1800"/>
              <a:buFont typeface="Arial"/>
              <a:buNone/>
            </a:pPr>
            <a:r>
              <a:t/>
            </a:r>
            <a:endParaRPr sz="1800">
              <a:solidFill>
                <a:schemeClr val="dk1"/>
              </a:solidFill>
              <a:latin typeface="Rajdhani Medium"/>
              <a:ea typeface="Rajdhani Medium"/>
              <a:cs typeface="Rajdhani Medium"/>
              <a:sym typeface="Rajdhani Medium"/>
            </a:endParaRPr>
          </a:p>
        </p:txBody>
      </p:sp>
      <p:sp>
        <p:nvSpPr>
          <p:cNvPr id="753" name="Google Shape;753;p8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8" name="Shape 758"/>
        <p:cNvGrpSpPr/>
        <p:nvPr/>
      </p:nvGrpSpPr>
      <p:grpSpPr>
        <a:xfrm>
          <a:off x="0" y="0"/>
          <a:ext cx="0" cy="0"/>
          <a:chOff x="0" y="0"/>
          <a:chExt cx="0" cy="0"/>
        </a:xfrm>
      </p:grpSpPr>
      <p:sp>
        <p:nvSpPr>
          <p:cNvPr id="759" name="Google Shape;759;p8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60" name="Google Shape;760;p86"/>
          <p:cNvSpPr/>
          <p:nvPr/>
        </p:nvSpPr>
        <p:spPr>
          <a:xfrm>
            <a:off x="3324375" y="6288475"/>
            <a:ext cx="68262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https://iridl.ldeo.columbia.edu/maproom/Global/Precipitation/WASP_Indices.html</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761" name="Google Shape;761;p86"/>
          <p:cNvSpPr txBox="1"/>
          <p:nvPr/>
        </p:nvSpPr>
        <p:spPr>
          <a:xfrm>
            <a:off x="534300" y="318475"/>
            <a:ext cx="17535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WASP index</a:t>
            </a:r>
            <a:endParaRPr b="0" i="0" sz="1300" u="none" cap="none" strike="noStrike">
              <a:solidFill>
                <a:srgbClr val="000000"/>
              </a:solidFill>
              <a:latin typeface="Arial"/>
              <a:ea typeface="Arial"/>
              <a:cs typeface="Arial"/>
              <a:sym typeface="Arial"/>
            </a:endParaRPr>
          </a:p>
        </p:txBody>
      </p:sp>
      <p:pic>
        <p:nvPicPr>
          <p:cNvPr id="762" name="Google Shape;762;p86"/>
          <p:cNvPicPr preferRelativeResize="0"/>
          <p:nvPr/>
        </p:nvPicPr>
        <p:blipFill>
          <a:blip r:embed="rId4">
            <a:alphaModFix/>
          </a:blip>
          <a:stretch>
            <a:fillRect/>
          </a:stretch>
        </p:blipFill>
        <p:spPr>
          <a:xfrm>
            <a:off x="266475" y="872570"/>
            <a:ext cx="7557299" cy="3896957"/>
          </a:xfrm>
          <a:prstGeom prst="rect">
            <a:avLst/>
          </a:prstGeom>
          <a:noFill/>
          <a:ln>
            <a:noFill/>
          </a:ln>
        </p:spPr>
      </p:pic>
      <p:pic>
        <p:nvPicPr>
          <p:cNvPr id="763" name="Google Shape;763;p86"/>
          <p:cNvPicPr preferRelativeResize="0"/>
          <p:nvPr/>
        </p:nvPicPr>
        <p:blipFill>
          <a:blip r:embed="rId5">
            <a:alphaModFix/>
          </a:blip>
          <a:stretch>
            <a:fillRect/>
          </a:stretch>
        </p:blipFill>
        <p:spPr>
          <a:xfrm>
            <a:off x="7705524" y="1191750"/>
            <a:ext cx="1771650" cy="1800225"/>
          </a:xfrm>
          <a:prstGeom prst="rect">
            <a:avLst/>
          </a:prstGeom>
          <a:noFill/>
          <a:ln>
            <a:noFill/>
          </a:ln>
        </p:spPr>
      </p:pic>
      <p:pic>
        <p:nvPicPr>
          <p:cNvPr id="764" name="Google Shape;764;p86"/>
          <p:cNvPicPr preferRelativeResize="0"/>
          <p:nvPr/>
        </p:nvPicPr>
        <p:blipFill>
          <a:blip r:embed="rId6">
            <a:alphaModFix/>
          </a:blip>
          <a:stretch>
            <a:fillRect/>
          </a:stretch>
        </p:blipFill>
        <p:spPr>
          <a:xfrm>
            <a:off x="7766275" y="3156775"/>
            <a:ext cx="4273324" cy="22142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256" name="Google Shape;256;p44"/>
          <p:cNvPicPr preferRelativeResize="0"/>
          <p:nvPr/>
        </p:nvPicPr>
        <p:blipFill rotWithShape="1">
          <a:blip r:embed="rId3">
            <a:alphaModFix/>
          </a:blip>
          <a:srcRect b="0" l="0" r="0" t="0"/>
          <a:stretch/>
        </p:blipFill>
        <p:spPr>
          <a:xfrm>
            <a:off x="250350" y="368475"/>
            <a:ext cx="7241451" cy="5536412"/>
          </a:xfrm>
          <a:prstGeom prst="rect">
            <a:avLst/>
          </a:prstGeom>
          <a:noFill/>
          <a:ln>
            <a:noFill/>
          </a:ln>
        </p:spPr>
      </p:pic>
      <p:sp>
        <p:nvSpPr>
          <p:cNvPr id="257" name="Google Shape;257;p44"/>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58" name="Google Shape;258;p44"/>
          <p:cNvSpPr/>
          <p:nvPr/>
        </p:nvSpPr>
        <p:spPr>
          <a:xfrm>
            <a:off x="7981650" y="2273475"/>
            <a:ext cx="3610200" cy="17238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1"/>
              </a:spcBef>
              <a:spcAft>
                <a:spcPts val="0"/>
              </a:spcAft>
              <a:buClr>
                <a:schemeClr val="dk1"/>
              </a:buClr>
              <a:buSzPts val="1700"/>
              <a:buFont typeface="Lexend Light"/>
              <a:buChar char="➢"/>
            </a:pPr>
            <a:r>
              <a:rPr lang="en-GB" sz="1700">
                <a:latin typeface="Lexend Light"/>
                <a:ea typeface="Lexend Light"/>
                <a:cs typeface="Lexend Light"/>
                <a:sym typeface="Lexend Light"/>
              </a:rPr>
              <a:t>The </a:t>
            </a:r>
            <a:r>
              <a:rPr b="1" lang="en-GB" sz="1700">
                <a:latin typeface="Lexend"/>
                <a:ea typeface="Lexend"/>
                <a:cs typeface="Lexend"/>
                <a:sym typeface="Lexend"/>
              </a:rPr>
              <a:t>standardized anomaly</a:t>
            </a:r>
            <a:r>
              <a:rPr lang="en-GB" sz="1700">
                <a:latin typeface="Lexend Light"/>
                <a:ea typeface="Lexend Light"/>
                <a:cs typeface="Lexend Light"/>
                <a:sym typeface="Lexend Light"/>
              </a:rPr>
              <a:t> gives a measure of how large an anomaly is compared to the climatological (i.e. typical) variability. It is measured in number of 𝞼 (i.e. number of standard deviations) </a:t>
            </a:r>
            <a:endParaRPr b="0" i="0" sz="17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65" name="Google Shape;265;p45"/>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45"/>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267" name="Google Shape;267;p45"/>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https://hoyextremo.com/city_pages/barcelona/#summary</a:t>
            </a:r>
            <a:r>
              <a:rPr b="0" i="0" lang="en-GB" sz="1200" u="none" cap="none" strike="noStrike">
                <a:solidFill>
                  <a:schemeClr val="dk1"/>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68" name="Google Shape;268;p45"/>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Barcelona</a:t>
            </a:r>
            <a:endParaRPr b="0" i="0" sz="2400" u="none" cap="none" strike="noStrike">
              <a:solidFill>
                <a:srgbClr val="004890"/>
              </a:solidFill>
              <a:latin typeface="Rajdhani Medium"/>
              <a:ea typeface="Rajdhani Medium"/>
              <a:cs typeface="Rajdhani Medium"/>
              <a:sym typeface="Rajdhani Medium"/>
            </a:endParaRPr>
          </a:p>
        </p:txBody>
      </p:sp>
      <p:pic>
        <p:nvPicPr>
          <p:cNvPr id="269" name="Google Shape;269;p45"/>
          <p:cNvPicPr preferRelativeResize="0"/>
          <p:nvPr/>
        </p:nvPicPr>
        <p:blipFill>
          <a:blip r:embed="rId4">
            <a:alphaModFix/>
          </a:blip>
          <a:stretch>
            <a:fillRect/>
          </a:stretch>
        </p:blipFill>
        <p:spPr>
          <a:xfrm>
            <a:off x="190925" y="1097700"/>
            <a:ext cx="5477075" cy="2802968"/>
          </a:xfrm>
          <a:prstGeom prst="rect">
            <a:avLst/>
          </a:prstGeom>
          <a:noFill/>
          <a:ln>
            <a:noFill/>
          </a:ln>
        </p:spPr>
      </p:pic>
      <p:pic>
        <p:nvPicPr>
          <p:cNvPr id="270" name="Google Shape;270;p45"/>
          <p:cNvPicPr preferRelativeResize="0"/>
          <p:nvPr/>
        </p:nvPicPr>
        <p:blipFill>
          <a:blip r:embed="rId5">
            <a:alphaModFix/>
          </a:blip>
          <a:stretch>
            <a:fillRect/>
          </a:stretch>
        </p:blipFill>
        <p:spPr>
          <a:xfrm>
            <a:off x="190925" y="3963850"/>
            <a:ext cx="5477076" cy="2696751"/>
          </a:xfrm>
          <a:prstGeom prst="rect">
            <a:avLst/>
          </a:prstGeom>
          <a:noFill/>
          <a:ln>
            <a:noFill/>
          </a:ln>
        </p:spPr>
      </p:pic>
      <p:pic>
        <p:nvPicPr>
          <p:cNvPr id="271" name="Google Shape;271;p45"/>
          <p:cNvPicPr preferRelativeResize="0"/>
          <p:nvPr/>
        </p:nvPicPr>
        <p:blipFill>
          <a:blip r:embed="rId6">
            <a:alphaModFix/>
          </a:blip>
          <a:stretch>
            <a:fillRect/>
          </a:stretch>
        </p:blipFill>
        <p:spPr>
          <a:xfrm>
            <a:off x="5720922" y="1097700"/>
            <a:ext cx="6419816" cy="2377182"/>
          </a:xfrm>
          <a:prstGeom prst="rect">
            <a:avLst/>
          </a:prstGeom>
          <a:noFill/>
          <a:ln>
            <a:noFill/>
          </a:ln>
        </p:spPr>
      </p:pic>
      <p:sp>
        <p:nvSpPr>
          <p:cNvPr id="272" name="Google Shape;272;p45"/>
          <p:cNvSpPr/>
          <p:nvPr/>
        </p:nvSpPr>
        <p:spPr>
          <a:xfrm>
            <a:off x="5819388" y="3679350"/>
            <a:ext cx="6222900" cy="17238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1"/>
              </a:spcBef>
              <a:spcAft>
                <a:spcPts val="0"/>
              </a:spcAft>
              <a:buClr>
                <a:schemeClr val="dk1"/>
              </a:buClr>
              <a:buSzPts val="1700"/>
              <a:buFont typeface="Lexend Light"/>
              <a:buChar char="➢"/>
            </a:pPr>
            <a:r>
              <a:rPr b="1" lang="en-GB" sz="1700">
                <a:latin typeface="Lexend"/>
                <a:ea typeface="Lexend"/>
                <a:cs typeface="Lexend"/>
                <a:sym typeface="Lexend"/>
              </a:rPr>
              <a:t>Excess Heat Factor (EHF):</a:t>
            </a:r>
            <a:r>
              <a:rPr lang="en-GB" sz="1700">
                <a:latin typeface="Lexend Light"/>
                <a:ea typeface="Lexend Light"/>
                <a:cs typeface="Lexend Light"/>
                <a:sym typeface="Lexend Light"/>
              </a:rPr>
              <a:t> Temperature-based index that allows to monitor the extension, duration and intensity of a heat wave.</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None/>
            </a:pPr>
            <a:r>
              <a:rPr lang="en-GB" sz="1700">
                <a:latin typeface="Lexend Light"/>
                <a:ea typeface="Lexend Light"/>
                <a:cs typeface="Lexend Light"/>
                <a:sym typeface="Lexend Light"/>
              </a:rPr>
              <a:t>	</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None/>
            </a:pPr>
            <a:r>
              <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273" name="Google Shape;273;p45"/>
          <p:cNvPicPr preferRelativeResize="0"/>
          <p:nvPr/>
        </p:nvPicPr>
        <p:blipFill>
          <a:blip r:embed="rId7">
            <a:alphaModFix/>
          </a:blip>
          <a:stretch>
            <a:fillRect/>
          </a:stretch>
        </p:blipFill>
        <p:spPr>
          <a:xfrm>
            <a:off x="7068712" y="4504100"/>
            <a:ext cx="3724275" cy="495300"/>
          </a:xfrm>
          <a:prstGeom prst="rect">
            <a:avLst/>
          </a:prstGeom>
          <a:noFill/>
          <a:ln>
            <a:noFill/>
          </a:ln>
        </p:spPr>
      </p:pic>
      <p:pic>
        <p:nvPicPr>
          <p:cNvPr id="274" name="Google Shape;274;p45"/>
          <p:cNvPicPr preferRelativeResize="0"/>
          <p:nvPr/>
        </p:nvPicPr>
        <p:blipFill>
          <a:blip r:embed="rId8">
            <a:alphaModFix/>
          </a:blip>
          <a:stretch>
            <a:fillRect/>
          </a:stretch>
        </p:blipFill>
        <p:spPr>
          <a:xfrm>
            <a:off x="6049539" y="5088388"/>
            <a:ext cx="5762625" cy="447675"/>
          </a:xfrm>
          <a:prstGeom prst="rect">
            <a:avLst/>
          </a:prstGeom>
          <a:noFill/>
          <a:ln>
            <a:noFill/>
          </a:ln>
        </p:spPr>
      </p:pic>
      <p:pic>
        <p:nvPicPr>
          <p:cNvPr id="275" name="Google Shape;275;p45"/>
          <p:cNvPicPr preferRelativeResize="0"/>
          <p:nvPr/>
        </p:nvPicPr>
        <p:blipFill>
          <a:blip r:embed="rId9">
            <a:alphaModFix/>
          </a:blip>
          <a:stretch>
            <a:fillRect/>
          </a:stretch>
        </p:blipFill>
        <p:spPr>
          <a:xfrm>
            <a:off x="7180964" y="5733288"/>
            <a:ext cx="3800475" cy="533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4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82" name="Google Shape;282;p4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4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284" name="Google Shape;284;p46"/>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3"/>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285" name="Google Shape;285;p46"/>
          <p:cNvPicPr preferRelativeResize="0"/>
          <p:nvPr/>
        </p:nvPicPr>
        <p:blipFill rotWithShape="1">
          <a:blip r:embed="rId4">
            <a:alphaModFix/>
          </a:blip>
          <a:srcRect b="0" l="0" r="0" t="0"/>
          <a:stretch/>
        </p:blipFill>
        <p:spPr>
          <a:xfrm>
            <a:off x="311350" y="1041875"/>
            <a:ext cx="5919449" cy="4525701"/>
          </a:xfrm>
          <a:prstGeom prst="rect">
            <a:avLst/>
          </a:prstGeom>
          <a:noFill/>
          <a:ln>
            <a:noFill/>
          </a:ln>
        </p:spPr>
      </p:pic>
      <p:pic>
        <p:nvPicPr>
          <p:cNvPr id="286" name="Google Shape;286;p46"/>
          <p:cNvPicPr preferRelativeResize="0"/>
          <p:nvPr/>
        </p:nvPicPr>
        <p:blipFill>
          <a:blip r:embed="rId5">
            <a:alphaModFix/>
          </a:blip>
          <a:stretch>
            <a:fillRect/>
          </a:stretch>
        </p:blipFill>
        <p:spPr>
          <a:xfrm>
            <a:off x="6371350" y="2516002"/>
            <a:ext cx="5101199" cy="3817123"/>
          </a:xfrm>
          <a:prstGeom prst="rect">
            <a:avLst/>
          </a:prstGeom>
          <a:noFill/>
          <a:ln>
            <a:noFill/>
          </a:ln>
        </p:spPr>
      </p:pic>
      <p:sp>
        <p:nvSpPr>
          <p:cNvPr id="287" name="Google Shape;287;p4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Precipitation</a:t>
            </a:r>
            <a:endParaRPr sz="2400">
              <a:solidFill>
                <a:srgbClr val="004890"/>
              </a:solidFill>
              <a:latin typeface="Rajdhani Medium"/>
              <a:ea typeface="Rajdhani Medium"/>
              <a:cs typeface="Rajdhani Medium"/>
              <a:sym typeface="Rajdhani Medium"/>
            </a:endParaRPr>
          </a:p>
        </p:txBody>
      </p:sp>
      <p:sp>
        <p:nvSpPr>
          <p:cNvPr id="288" name="Google Shape;288;p46"/>
          <p:cNvSpPr/>
          <p:nvPr/>
        </p:nvSpPr>
        <p:spPr>
          <a:xfrm>
            <a:off x="6482750" y="1012700"/>
            <a:ext cx="5371800" cy="12963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90000"/>
              </a:lnSpc>
              <a:spcBef>
                <a:spcPts val="1001"/>
              </a:spcBef>
              <a:spcAft>
                <a:spcPts val="0"/>
              </a:spcAft>
              <a:buClr>
                <a:schemeClr val="dk1"/>
              </a:buClr>
              <a:buSzPts val="1600"/>
              <a:buFont typeface="Lexend Light"/>
              <a:buChar char="➢"/>
            </a:pPr>
            <a:r>
              <a:rPr lang="en-GB" sz="1600">
                <a:solidFill>
                  <a:schemeClr val="dk1"/>
                </a:solidFill>
                <a:latin typeface="Lexend Light"/>
                <a:ea typeface="Lexend Light"/>
                <a:cs typeface="Lexend Light"/>
                <a:sym typeface="Lexend Light"/>
              </a:rPr>
              <a:t>Storm Éowyn:  extremely powerful extratropical cyclone which hit Ireland and the UK on 24 Jan 2025, and Norway on the 25th.</a:t>
            </a:r>
            <a:endParaRPr sz="1600">
              <a:solidFill>
                <a:schemeClr val="dk1"/>
              </a:solidFill>
              <a:latin typeface="Lexend Light"/>
              <a:ea typeface="Lexend Light"/>
              <a:cs typeface="Lexend Light"/>
              <a:sym typeface="Lexend Light"/>
            </a:endParaRPr>
          </a:p>
          <a:p>
            <a:pPr indent="-330200" lvl="0" marL="457200" marR="0" rtl="0" algn="l">
              <a:lnSpc>
                <a:spcPct val="90000"/>
              </a:lnSpc>
              <a:spcBef>
                <a:spcPts val="0"/>
              </a:spcBef>
              <a:spcAft>
                <a:spcPts val="0"/>
              </a:spcAft>
              <a:buClr>
                <a:schemeClr val="dk1"/>
              </a:buClr>
              <a:buSzPts val="1600"/>
              <a:buFont typeface="Lexend Light"/>
              <a:buChar char="➢"/>
            </a:pPr>
            <a:r>
              <a:rPr lang="en-GB" sz="1600">
                <a:solidFill>
                  <a:schemeClr val="dk1"/>
                </a:solidFill>
                <a:latin typeface="Lexend Light"/>
                <a:ea typeface="Lexend Light"/>
                <a:cs typeface="Lexend Light"/>
                <a:sym typeface="Lexend Light"/>
              </a:rPr>
              <a:t>High precipitation over Indonesia.</a:t>
            </a:r>
            <a:endParaRPr sz="1600">
              <a:solidFill>
                <a:schemeClr val="dk1"/>
              </a:solidFill>
              <a:latin typeface="Lexend Light"/>
              <a:ea typeface="Lexend Light"/>
              <a:cs typeface="Lexend Light"/>
              <a:sym typeface="Lexend Light"/>
            </a:endParaRPr>
          </a:p>
          <a:p>
            <a:pPr indent="-330200" lvl="0" marL="457200" marR="0" rtl="0" algn="l">
              <a:lnSpc>
                <a:spcPct val="90000"/>
              </a:lnSpc>
              <a:spcBef>
                <a:spcPts val="0"/>
              </a:spcBef>
              <a:spcAft>
                <a:spcPts val="0"/>
              </a:spcAft>
              <a:buClr>
                <a:schemeClr val="dk1"/>
              </a:buClr>
              <a:buSzPts val="1600"/>
              <a:buFont typeface="Lexend Light"/>
              <a:buChar char="➢"/>
            </a:pPr>
            <a:r>
              <a:rPr lang="en-GB" sz="1600">
                <a:solidFill>
                  <a:schemeClr val="dk1"/>
                </a:solidFill>
                <a:latin typeface="Lexend Light"/>
                <a:ea typeface="Lexend Light"/>
                <a:cs typeface="Lexend Light"/>
                <a:sym typeface="Lexend Light"/>
              </a:rPr>
              <a:t>Dryness over Australia and central South America.</a:t>
            </a:r>
            <a:endParaRPr sz="1600">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5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572"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7"/>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295" name="Google Shape;295;p47"/>
          <p:cNvPicPr preferRelativeResize="0"/>
          <p:nvPr/>
        </p:nvPicPr>
        <p:blipFill>
          <a:blip r:embed="rId3">
            <a:alphaModFix/>
          </a:blip>
          <a:stretch>
            <a:fillRect/>
          </a:stretch>
        </p:blipFill>
        <p:spPr>
          <a:xfrm>
            <a:off x="2336675" y="343600"/>
            <a:ext cx="7272361" cy="5560051"/>
          </a:xfrm>
          <a:prstGeom prst="rect">
            <a:avLst/>
          </a:prstGeom>
          <a:noFill/>
          <a:ln>
            <a:noFill/>
          </a:ln>
        </p:spPr>
      </p:pic>
      <p:sp>
        <p:nvSpPr>
          <p:cNvPr id="296" name="Google Shape;296;p47"/>
          <p:cNvSpPr/>
          <p:nvPr/>
        </p:nvSpPr>
        <p:spPr>
          <a:xfrm>
            <a:off x="6173400" y="639717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4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3" name="Google Shape;303;p48"/>
          <p:cNvSpPr/>
          <p:nvPr/>
        </p:nvSpPr>
        <p:spPr>
          <a:xfrm>
            <a:off x="3543600" y="6453700"/>
            <a:ext cx="8340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lang="en-GB" sz="1200" u="sng">
                <a:solidFill>
                  <a:schemeClr val="hlink"/>
                </a:solidFill>
                <a:latin typeface="Lexend Light"/>
                <a:ea typeface="Lexend Light"/>
                <a:cs typeface="Lexend Light"/>
                <a:sym typeface="Lexend Light"/>
                <a:hlinkClick r:id="rId3"/>
              </a:rPr>
              <a:t>https://iridl.ldeo.columbia.edu/maproom/Global/Precipitation/SPI.html?var=.SPI-CAMSOPI_3-Month</a:t>
            </a: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04" name="Google Shape;304;p48"/>
          <p:cNvSpPr txBox="1"/>
          <p:nvPr/>
        </p:nvSpPr>
        <p:spPr>
          <a:xfrm>
            <a:off x="4800600" y="201700"/>
            <a:ext cx="49983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Standardized Precipitation index (SPI)</a:t>
            </a:r>
            <a:endParaRPr b="0" i="0" sz="1300" u="none" cap="none" strike="noStrike">
              <a:solidFill>
                <a:srgbClr val="000000"/>
              </a:solidFill>
              <a:latin typeface="Arial"/>
              <a:ea typeface="Arial"/>
              <a:cs typeface="Arial"/>
              <a:sym typeface="Arial"/>
            </a:endParaRPr>
          </a:p>
        </p:txBody>
      </p:sp>
      <p:pic>
        <p:nvPicPr>
          <p:cNvPr id="305" name="Google Shape;305;p48"/>
          <p:cNvPicPr preferRelativeResize="0"/>
          <p:nvPr/>
        </p:nvPicPr>
        <p:blipFill>
          <a:blip r:embed="rId4">
            <a:alphaModFix/>
          </a:blip>
          <a:stretch>
            <a:fillRect/>
          </a:stretch>
        </p:blipFill>
        <p:spPr>
          <a:xfrm>
            <a:off x="72800" y="1224625"/>
            <a:ext cx="7214700" cy="3697424"/>
          </a:xfrm>
          <a:prstGeom prst="rect">
            <a:avLst/>
          </a:prstGeom>
          <a:noFill/>
          <a:ln>
            <a:noFill/>
          </a:ln>
        </p:spPr>
      </p:pic>
      <p:sp>
        <p:nvSpPr>
          <p:cNvPr id="306" name="Google Shape;306;p48"/>
          <p:cNvSpPr txBox="1"/>
          <p:nvPr/>
        </p:nvSpPr>
        <p:spPr>
          <a:xfrm>
            <a:off x="7837500" y="911200"/>
            <a:ext cx="4047000" cy="53871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Lexend"/>
              <a:buChar char="➢"/>
            </a:pPr>
            <a:r>
              <a:rPr b="1" lang="en-GB" sz="1700">
                <a:solidFill>
                  <a:schemeClr val="dk1"/>
                </a:solidFill>
                <a:latin typeface="Lexend"/>
                <a:ea typeface="Lexend"/>
                <a:cs typeface="Lexend"/>
                <a:sym typeface="Lexend"/>
              </a:rPr>
              <a:t>SPI</a:t>
            </a:r>
            <a:endParaRPr b="1" sz="1700">
              <a:solidFill>
                <a:schemeClr val="dk1"/>
              </a:solidFill>
              <a:latin typeface="Lexend"/>
              <a:ea typeface="Lexend"/>
              <a:cs typeface="Lexend"/>
              <a:sym typeface="Lexend"/>
            </a:endParaRPr>
          </a:p>
          <a:p>
            <a:pPr indent="0" lvl="0" marL="0" rtl="0" algn="l">
              <a:lnSpc>
                <a:spcPct val="90000"/>
              </a:lnSpc>
              <a:spcBef>
                <a:spcPts val="1001"/>
              </a:spcBef>
              <a:spcAft>
                <a:spcPts val="0"/>
              </a:spcAft>
              <a:buNone/>
            </a:pPr>
            <a:r>
              <a:rPr lang="en-GB" sz="1700">
                <a:solidFill>
                  <a:schemeClr val="dk1"/>
                </a:solidFill>
                <a:latin typeface="Lexend Light"/>
                <a:ea typeface="Lexend Light"/>
                <a:cs typeface="Lexend Light"/>
                <a:sym typeface="Lexend Light"/>
              </a:rPr>
              <a:t>The Standardized Precipitation Index (SPI; McKee 1993) is the number of standard deviations that observed cumulative precipitation (over x number of months) deviates from the climatological average.</a:t>
            </a:r>
            <a:endParaRPr sz="1700">
              <a:solidFill>
                <a:schemeClr val="dk1"/>
              </a:solidFill>
              <a:latin typeface="Lexend Light"/>
              <a:ea typeface="Lexend Light"/>
              <a:cs typeface="Lexend Light"/>
              <a:sym typeface="Lexend Light"/>
            </a:endParaRPr>
          </a:p>
          <a:p>
            <a:pPr indent="-336550" lvl="0" marL="457200" rtl="0" algn="l">
              <a:lnSpc>
                <a:spcPct val="90000"/>
              </a:lnSpc>
              <a:spcBef>
                <a:spcPts val="1001"/>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SPI-x:</a:t>
            </a:r>
            <a:br>
              <a:rPr lang="en-GB" sz="1700">
                <a:solidFill>
                  <a:schemeClr val="dk1"/>
                </a:solidFill>
                <a:latin typeface="Lexend Light"/>
                <a:ea typeface="Lexend Light"/>
                <a:cs typeface="Lexend Light"/>
                <a:sym typeface="Lexend Light"/>
              </a:rPr>
            </a:br>
            <a:r>
              <a:rPr lang="en-GB" sz="1700">
                <a:solidFill>
                  <a:schemeClr val="dk1"/>
                </a:solidFill>
                <a:latin typeface="Lexend Light"/>
                <a:ea typeface="Lexend Light"/>
                <a:cs typeface="Lexend Light"/>
                <a:sym typeface="Lexend Light"/>
              </a:rPr>
              <a:t>C</a:t>
            </a:r>
            <a:r>
              <a:rPr lang="en-GB" sz="1700">
                <a:solidFill>
                  <a:schemeClr val="dk1"/>
                </a:solidFill>
                <a:latin typeface="Lexend Light"/>
                <a:ea typeface="Lexend Light"/>
                <a:cs typeface="Lexend Light"/>
                <a:sym typeface="Lexend Light"/>
              </a:rPr>
              <a:t>umulative distribution over x-months.</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457200" rtl="0" algn="l">
              <a:lnSpc>
                <a:spcPct val="9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Shorter SPI values (SPI-1, SPI-3):</a:t>
            </a:r>
            <a:br>
              <a:rPr lang="en-GB" sz="1700">
                <a:solidFill>
                  <a:schemeClr val="dk1"/>
                </a:solidFill>
                <a:latin typeface="Lexend Light"/>
                <a:ea typeface="Lexend Light"/>
                <a:cs typeface="Lexend Light"/>
                <a:sym typeface="Lexend Light"/>
              </a:rPr>
            </a:br>
            <a:r>
              <a:rPr lang="en-GB" sz="1700">
                <a:solidFill>
                  <a:schemeClr val="dk1"/>
                </a:solidFill>
                <a:latin typeface="Lexend Light"/>
                <a:ea typeface="Lexend Light"/>
                <a:cs typeface="Lexend Light"/>
                <a:sym typeface="Lexend Light"/>
              </a:rPr>
              <a:t>Respond quickly to rainfall changes, useful for early warning systems.</a:t>
            </a:r>
            <a:br>
              <a:rPr lang="en-GB" sz="1700">
                <a:solidFill>
                  <a:schemeClr val="dk1"/>
                </a:solidFill>
                <a:latin typeface="Lexend Light"/>
                <a:ea typeface="Lexend Light"/>
                <a:cs typeface="Lexend Light"/>
                <a:sym typeface="Lexend Light"/>
              </a:rPr>
            </a:br>
            <a:endParaRPr sz="1700">
              <a:solidFill>
                <a:schemeClr val="dk1"/>
              </a:solidFill>
              <a:latin typeface="Lexend Light"/>
              <a:ea typeface="Lexend Light"/>
              <a:cs typeface="Lexend Light"/>
              <a:sym typeface="Lexend Light"/>
            </a:endParaRPr>
          </a:p>
          <a:p>
            <a:pPr indent="-336550" lvl="0" marL="457200" rtl="0" algn="l">
              <a:lnSpc>
                <a:spcPct val="90000"/>
              </a:lnSpc>
              <a:spcBef>
                <a:spcPts val="0"/>
              </a:spcBef>
              <a:spcAft>
                <a:spcPts val="0"/>
              </a:spcAft>
              <a:buClr>
                <a:schemeClr val="dk1"/>
              </a:buClr>
              <a:buSzPts val="1700"/>
              <a:buFont typeface="Lexend Light"/>
              <a:buChar char="➢"/>
            </a:pPr>
            <a:r>
              <a:rPr lang="en-GB" sz="1700">
                <a:solidFill>
                  <a:schemeClr val="dk1"/>
                </a:solidFill>
                <a:latin typeface="Lexend Light"/>
                <a:ea typeface="Lexend Light"/>
                <a:cs typeface="Lexend Light"/>
                <a:sym typeface="Lexend Light"/>
              </a:rPr>
              <a:t>Longer SPI values (SPI-6, SPI-12, SPI-24): </a:t>
            </a:r>
            <a:br>
              <a:rPr lang="en-GB" sz="1700">
                <a:solidFill>
                  <a:schemeClr val="dk1"/>
                </a:solidFill>
                <a:latin typeface="Lexend Light"/>
                <a:ea typeface="Lexend Light"/>
                <a:cs typeface="Lexend Light"/>
                <a:sym typeface="Lexend Light"/>
              </a:rPr>
            </a:br>
            <a:r>
              <a:rPr lang="en-GB" sz="1700">
                <a:solidFill>
                  <a:schemeClr val="dk1"/>
                </a:solidFill>
                <a:latin typeface="Lexend Light"/>
                <a:ea typeface="Lexend Light"/>
                <a:cs typeface="Lexend Light"/>
                <a:sym typeface="Lexend Light"/>
              </a:rPr>
              <a:t>Reflect cumulative precipitation trends, useful for long-term water resource management.</a:t>
            </a:r>
            <a:endParaRPr sz="1700">
              <a:solidFill>
                <a:schemeClr val="dk1"/>
              </a:solidFill>
              <a:latin typeface="Lexend Light"/>
              <a:ea typeface="Lexend Light"/>
              <a:cs typeface="Lexend Light"/>
              <a:sym typeface="Lexend Light"/>
            </a:endParaRPr>
          </a:p>
        </p:txBody>
      </p:sp>
      <p:sp>
        <p:nvSpPr>
          <p:cNvPr id="307" name="Google Shape;307;p48"/>
          <p:cNvSpPr txBox="1"/>
          <p:nvPr/>
        </p:nvSpPr>
        <p:spPr>
          <a:xfrm>
            <a:off x="3245600" y="911200"/>
            <a:ext cx="869100" cy="420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700">
                <a:solidFill>
                  <a:schemeClr val="dk1"/>
                </a:solidFill>
                <a:latin typeface="Lexend"/>
                <a:ea typeface="Lexend"/>
                <a:cs typeface="Lexend"/>
                <a:sym typeface="Lexend"/>
              </a:rPr>
              <a:t>SPI-3</a:t>
            </a:r>
            <a:endParaRPr b="1" sz="1700">
              <a:latin typeface="Lexend"/>
              <a:ea typeface="Lexend"/>
              <a:cs typeface="Lexend"/>
              <a:sym typeface="Lexend"/>
            </a:endParaRPr>
          </a:p>
        </p:txBody>
      </p:sp>
      <p:sp>
        <p:nvSpPr>
          <p:cNvPr id="308" name="Google Shape;308;p48"/>
          <p:cNvSpPr txBox="1"/>
          <p:nvPr/>
        </p:nvSpPr>
        <p:spPr>
          <a:xfrm>
            <a:off x="397450" y="4866725"/>
            <a:ext cx="6890100" cy="811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200">
                <a:solidFill>
                  <a:srgbClr val="999999"/>
                </a:solidFill>
                <a:latin typeface="Lexend"/>
                <a:ea typeface="Lexend"/>
                <a:cs typeface="Lexend"/>
                <a:sym typeface="Lexend"/>
              </a:rPr>
              <a:t>Grey</a:t>
            </a:r>
            <a:r>
              <a:rPr b="1" lang="en-GB" sz="1200">
                <a:solidFill>
                  <a:schemeClr val="dk1"/>
                </a:solidFill>
                <a:latin typeface="Lexend"/>
                <a:ea typeface="Lexend"/>
                <a:cs typeface="Lexend"/>
                <a:sym typeface="Lexend"/>
              </a:rPr>
              <a:t> </a:t>
            </a:r>
            <a:r>
              <a:rPr lang="en-GB" sz="1200">
                <a:solidFill>
                  <a:schemeClr val="dk1"/>
                </a:solidFill>
                <a:latin typeface="Lexend Light"/>
                <a:ea typeface="Lexend Light"/>
                <a:cs typeface="Lexend Light"/>
                <a:sym typeface="Lexend Light"/>
              </a:rPr>
              <a:t>= Regions with an annual average precipitation of less than 0.2 mm/day have been "masked" from the plot.</a:t>
            </a:r>
            <a:endParaRPr sz="1200">
              <a:solidFill>
                <a:schemeClr val="dk1"/>
              </a:solidFill>
              <a:latin typeface="Lexend Light"/>
              <a:ea typeface="Lexend Light"/>
              <a:cs typeface="Lexend Light"/>
              <a:sym typeface="Lexend Light"/>
            </a:endParaRPr>
          </a:p>
          <a:p>
            <a:pPr indent="0" lvl="0" marL="0" rtl="0" algn="l">
              <a:lnSpc>
                <a:spcPct val="90000"/>
              </a:lnSpc>
              <a:spcBef>
                <a:spcPts val="1001"/>
              </a:spcBef>
              <a:spcAft>
                <a:spcPts val="0"/>
              </a:spcAft>
              <a:buNone/>
            </a:pPr>
            <a:r>
              <a:rPr b="1" lang="en-GB" sz="1200">
                <a:solidFill>
                  <a:schemeClr val="dk1"/>
                </a:solidFill>
                <a:latin typeface="Lexend"/>
                <a:ea typeface="Lexend"/>
                <a:cs typeface="Lexend"/>
                <a:sym typeface="Lexend"/>
              </a:rPr>
              <a:t>Other information</a:t>
            </a:r>
            <a:r>
              <a:rPr lang="en-GB" sz="1200">
                <a:solidFill>
                  <a:schemeClr val="dk1"/>
                </a:solidFill>
                <a:latin typeface="Lexend Light"/>
                <a:ea typeface="Lexend Light"/>
                <a:cs typeface="Lexend Light"/>
                <a:sym typeface="Lexend Light"/>
              </a:rPr>
              <a:t>: 2.5º lat/lon grid, 1979-present climatological base period</a:t>
            </a:r>
            <a:endParaRPr sz="1200">
              <a:solidFill>
                <a:schemeClr val="dk1"/>
              </a:solidFill>
              <a:latin typeface="Lexend Light"/>
              <a:ea typeface="Lexend Light"/>
              <a:cs typeface="Lexend Light"/>
              <a:sym typeface="Lexend Light"/>
            </a:endParaRPr>
          </a:p>
        </p:txBody>
      </p:sp>
      <p:sp>
        <p:nvSpPr>
          <p:cNvPr id="309" name="Google Shape;309;p4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4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