
<file path=[Content_Types].xml><?xml version="1.0" encoding="utf-8"?>
<Types xmlns="http://schemas.openxmlformats.org/package/2006/content-types">
  <Default ContentType="image/jpeg" Extension="jpg"/>
  <Default ContentType="application/x-fontdata" Extension="fntdata"/>
  <Default ContentType="image/gif" Extension="gif"/>
  <Default ContentType="application/xml" Extension="xml"/>
  <Default ContentType="image/png" Extension="png"/>
  <Default ContentType="application/vnd.openxmlformats-package.relationships+xml" Extension="rels"/>
  <Override ContentType="application/vnd.openxmlformats-officedocument.presentationml.comments+xml" PartName="/ppt/comments/comment1.xml"/>
  <Override ContentType="application/vnd.openxmlformats-officedocument.presentationml.notesSlide+xml" PartName="/ppt/notesSlides/notesSlide37.xml"/>
  <Override ContentType="application/vnd.openxmlformats-officedocument.presentationml.notesSlide+xml" PartName="/ppt/notesSlides/notesSlide29.xml"/>
  <Override ContentType="application/vnd.openxmlformats-officedocument.presentationml.notesSlide+xml" PartName="/ppt/notesSlides/notesSlide32.xml"/>
  <Override ContentType="application/vnd.openxmlformats-officedocument.presentationml.notesSlide+xml" PartName="/ppt/notesSlides/notesSlide45.xml"/>
  <Override ContentType="application/vnd.openxmlformats-officedocument.presentationml.notesSlide+xml" PartName="/ppt/notesSlides/notesSlide3.xml"/>
  <Override ContentType="application/vnd.openxmlformats-officedocument.presentationml.notesSlide+xml" PartName="/ppt/notesSlides/notesSlide46.xml"/>
  <Override ContentType="application/vnd.openxmlformats-officedocument.presentationml.notesSlide+xml" PartName="/ppt/notesSlides/notesSlide9.xml"/>
  <Override ContentType="application/vnd.openxmlformats-officedocument.presentationml.notesSlide+xml" PartName="/ppt/notesSlides/notesSlide28.xml"/>
  <Override ContentType="application/vnd.openxmlformats-officedocument.presentationml.notesSlide+xml" PartName="/ppt/notesSlides/notesSlide33.xml"/>
  <Override ContentType="application/vnd.openxmlformats-officedocument.presentationml.notesSlide+xml" PartName="/ppt/notesSlides/notesSlide41.xml"/>
  <Override ContentType="application/vnd.openxmlformats-officedocument.presentationml.notesSlide+xml" PartName="/ppt/notesSlides/notesSlide15.xml"/>
  <Override ContentType="application/vnd.openxmlformats-officedocument.presentationml.notesSlide+xml" PartName="/ppt/notesSlides/notesSlide11.xml"/>
  <Override ContentType="application/vnd.openxmlformats-officedocument.presentationml.notesSlide+xml" PartName="/ppt/notesSlides/notesSlide24.xml"/>
  <Override ContentType="application/vnd.openxmlformats-officedocument.presentationml.notesSlide+xml" PartName="/ppt/notesSlides/notesSlide12.xml"/>
  <Override ContentType="application/vnd.openxmlformats-officedocument.presentationml.notesSlide+xml" PartName="/ppt/notesSlides/notesSlide20.xml"/>
  <Override ContentType="application/vnd.openxmlformats-officedocument.presentationml.notesSlide+xml" PartName="/ppt/notesSlides/notesSlide47.xml"/>
  <Override ContentType="application/vnd.openxmlformats-officedocument.presentationml.notesSlide+xml" PartName="/ppt/notesSlides/notesSlide17.xml"/>
  <Override ContentType="application/vnd.openxmlformats-officedocument.presentationml.notesSlide+xml" PartName="/ppt/notesSlides/notesSlide42.xml"/>
  <Override ContentType="application/vnd.openxmlformats-officedocument.presentationml.notesSlide+xml" PartName="/ppt/notesSlides/notesSlide16.xml"/>
  <Override ContentType="application/vnd.openxmlformats-officedocument.presentationml.notesSlide+xml" PartName="/ppt/notesSlides/notesSlide21.xml"/>
  <Override ContentType="application/vnd.openxmlformats-officedocument.presentationml.notesSlide+xml" PartName="/ppt/notesSlides/notesSlide8.xml"/>
  <Override ContentType="application/vnd.openxmlformats-officedocument.presentationml.notesSlide+xml" PartName="/ppt/notesSlides/notesSlide34.xml"/>
  <Override ContentType="application/vnd.openxmlformats-officedocument.presentationml.notesSlide+xml" PartName="/ppt/notesSlides/notesSlide38.xml"/>
  <Override ContentType="application/vnd.openxmlformats-officedocument.presentationml.notesSlide+xml" PartName="/ppt/notesSlides/notesSlide4.xml"/>
  <Override ContentType="application/vnd.openxmlformats-officedocument.presentationml.notesSlide+xml" PartName="/ppt/notesSlides/notesSlide25.xml"/>
  <Override ContentType="application/vnd.openxmlformats-officedocument.presentationml.notesSlide+xml" PartName="/ppt/notesSlides/notesSlide18.xml"/>
  <Override ContentType="application/vnd.openxmlformats-officedocument.presentationml.notesSlide+xml" PartName="/ppt/notesSlides/notesSlide43.xml"/>
  <Override ContentType="application/vnd.openxmlformats-officedocument.presentationml.notesSlide+xml" PartName="/ppt/notesSlides/notesSlide6.xml"/>
  <Override ContentType="application/vnd.openxmlformats-officedocument.presentationml.notesSlide+xml" PartName="/ppt/notesSlides/notesSlide13.xml"/>
  <Override ContentType="application/vnd.openxmlformats-officedocument.presentationml.notesSlide+xml" PartName="/ppt/notesSlides/notesSlide1.xml"/>
  <Override ContentType="application/vnd.openxmlformats-officedocument.presentationml.notesSlide+xml" PartName="/ppt/notesSlides/notesSlide30.xml"/>
  <Override ContentType="application/vnd.openxmlformats-officedocument.presentationml.notesSlide+xml" PartName="/ppt/notesSlides/notesSlide22.xml"/>
  <Override ContentType="application/vnd.openxmlformats-officedocument.presentationml.notesSlide+xml" PartName="/ppt/notesSlides/notesSlide7.xml"/>
  <Override ContentType="application/vnd.openxmlformats-officedocument.presentationml.notesSlide+xml" PartName="/ppt/notesSlides/notesSlide26.xml"/>
  <Override ContentType="application/vnd.openxmlformats-officedocument.presentationml.notesSlide+xml" PartName="/ppt/notesSlides/notesSlide35.xml"/>
  <Override ContentType="application/vnd.openxmlformats-officedocument.presentationml.notesSlide+xml" PartName="/ppt/notesSlides/notesSlide5.xml"/>
  <Override ContentType="application/vnd.openxmlformats-officedocument.presentationml.notesSlide+xml" PartName="/ppt/notesSlides/notesSlide39.xml"/>
  <Override ContentType="application/vnd.openxmlformats-officedocument.presentationml.notesSlide+xml" PartName="/ppt/notesSlides/notesSlide31.xml"/>
  <Override ContentType="application/vnd.openxmlformats-officedocument.presentationml.notesSlide+xml" PartName="/ppt/notesSlides/notesSlide36.xml"/>
  <Override ContentType="application/vnd.openxmlformats-officedocument.presentationml.notesSlide+xml" PartName="/ppt/notesSlides/notesSlide19.xml"/>
  <Override ContentType="application/vnd.openxmlformats-officedocument.presentationml.notesSlide+xml" PartName="/ppt/notesSlides/notesSlide44.xml"/>
  <Override ContentType="application/vnd.openxmlformats-officedocument.presentationml.notesSlide+xml" PartName="/ppt/notesSlides/notesSlide27.xml"/>
  <Override ContentType="application/vnd.openxmlformats-officedocument.presentationml.notesSlide+xml" PartName="/ppt/notesSlides/notesSlide40.xml"/>
  <Override ContentType="application/vnd.openxmlformats-officedocument.presentationml.notesSlide+xml" PartName="/ppt/notesSlides/notesSlide14.xml"/>
  <Override ContentType="application/vnd.openxmlformats-officedocument.presentationml.notesSlide+xml" PartName="/ppt/notesSlides/notesSlide23.xml"/>
  <Override ContentType="application/vnd.openxmlformats-officedocument.presentationml.notesSlide+xml" PartName="/ppt/notesSlides/notesSlide2.xml"/>
  <Override ContentType="application/vnd.openxmlformats-officedocument.presentationml.notesSlide+xml" PartName="/ppt/notesSlides/notesSlide10.xml"/>
  <Override ContentType="application/vnd.openxmlformats-officedocument.presentationml.slideLayout+xml" PartName="/ppt/slideLayouts/slideLayout3.xml"/>
  <Override ContentType="application/vnd.openxmlformats-officedocument.presentationml.slideLayout+xml" PartName="/ppt/slideLayouts/slideLayout24.xml"/>
  <Override ContentType="application/vnd.openxmlformats-officedocument.presentationml.slideLayout+xml" PartName="/ppt/slideLayouts/slideLayout11.xml"/>
  <Override ContentType="application/vnd.openxmlformats-officedocument.presentationml.slideLayout+xml" PartName="/ppt/slideLayouts/slideLayout29.xml"/>
  <Override ContentType="application/vnd.openxmlformats-officedocument.presentationml.slideLayout+xml" PartName="/ppt/slideLayouts/slideLayout7.xml"/>
  <Override ContentType="application/vnd.openxmlformats-officedocument.presentationml.slideLayout+xml" PartName="/ppt/slideLayouts/slideLayout16.xml"/>
  <Override ContentType="application/vnd.openxmlformats-officedocument.presentationml.slideLayout+xml" PartName="/ppt/slideLayouts/slideLayout20.xml"/>
  <Override ContentType="application/vnd.openxmlformats-officedocument.presentationml.slideLayout+xml" PartName="/ppt/slideLayouts/slideLayout33.xml"/>
  <Override ContentType="application/vnd.openxmlformats-officedocument.presentationml.slideLayout+xml" PartName="/ppt/slideLayouts/slideLayout25.xml"/>
  <Override ContentType="application/vnd.openxmlformats-officedocument.presentationml.slideLayout+xml" PartName="/ppt/slideLayouts/slideLayout17.xml"/>
  <Override ContentType="application/vnd.openxmlformats-officedocument.presentationml.slideLayout+xml" PartName="/ppt/slideLayouts/slideLayout2.xml"/>
  <Override ContentType="application/vnd.openxmlformats-officedocument.presentationml.slideLayout+xml" PartName="/ppt/slideLayouts/slideLayout12.xml"/>
  <Override ContentType="application/vnd.openxmlformats-officedocument.presentationml.slideLayout+xml" PartName="/ppt/slideLayouts/slideLayout34.xml"/>
  <Override ContentType="application/vnd.openxmlformats-officedocument.presentationml.slideLayout+xml" PartName="/ppt/slideLayouts/slideLayout6.xml"/>
  <Override ContentType="application/vnd.openxmlformats-officedocument.presentationml.slideLayout+xml" PartName="/ppt/slideLayouts/slideLayout21.xml"/>
  <Override ContentType="application/vnd.openxmlformats-officedocument.presentationml.slideLayout+xml" PartName="/ppt/slideLayouts/slideLayout30.xml"/>
  <Override ContentType="application/vnd.openxmlformats-officedocument.presentationml.slideLayout+xml" PartName="/ppt/slideLayouts/slideLayout5.xml"/>
  <Override ContentType="application/vnd.openxmlformats-officedocument.presentationml.slideLayout+xml" PartName="/ppt/slideLayouts/slideLayout18.xml"/>
  <Override ContentType="application/vnd.openxmlformats-officedocument.presentationml.slideLayout+xml" PartName="/ppt/slideLayouts/slideLayout26.xml"/>
  <Override ContentType="application/vnd.openxmlformats-officedocument.presentationml.slideLayout+xml" PartName="/ppt/slideLayouts/slideLayout13.xml"/>
  <Override ContentType="application/vnd.openxmlformats-officedocument.presentationml.slideLayout+xml" PartName="/ppt/slideLayouts/slideLayout1.xml"/>
  <Override ContentType="application/vnd.openxmlformats-officedocument.presentationml.slideLayout+xml" PartName="/ppt/slideLayouts/slideLayout22.xml"/>
  <Override ContentType="application/vnd.openxmlformats-officedocument.presentationml.slideLayout+xml" PartName="/ppt/slideLayouts/slideLayout35.xml"/>
  <Override ContentType="application/vnd.openxmlformats-officedocument.presentationml.slideLayout+xml" PartName="/ppt/slideLayouts/slideLayout9.xml"/>
  <Override ContentType="application/vnd.openxmlformats-officedocument.presentationml.slideLayout+xml" PartName="/ppt/slideLayouts/slideLayout31.xml"/>
  <Override ContentType="application/vnd.openxmlformats-officedocument.presentationml.slideLayout+xml" PartName="/ppt/slideLayouts/slideLayout19.xml"/>
  <Override ContentType="application/vnd.openxmlformats-officedocument.presentationml.slideLayout+xml" PartName="/ppt/slideLayouts/slideLayout36.xml"/>
  <Override ContentType="application/vnd.openxmlformats-officedocument.presentationml.slideLayout+xml" PartName="/ppt/slideLayouts/slideLayout4.xml"/>
  <Override ContentType="application/vnd.openxmlformats-officedocument.presentationml.slideLayout+xml" PartName="/ppt/slideLayouts/slideLayout14.xml"/>
  <Override ContentType="application/vnd.openxmlformats-officedocument.presentationml.slideLayout+xml" PartName="/ppt/slideLayouts/slideLayout28.xml"/>
  <Override ContentType="application/vnd.openxmlformats-officedocument.presentationml.slideLayout+xml" PartName="/ppt/slideLayouts/slideLayout27.xml"/>
  <Override ContentType="application/vnd.openxmlformats-officedocument.presentationml.slideLayout+xml" PartName="/ppt/slideLayouts/slideLayout10.xml"/>
  <Override ContentType="application/vnd.openxmlformats-officedocument.presentationml.slideLayout+xml" PartName="/ppt/slideLayouts/slideLayout15.xml"/>
  <Override ContentType="application/vnd.openxmlformats-officedocument.presentationml.slideLayout+xml" PartName="/ppt/slideLayouts/slideLayout23.xml"/>
  <Override ContentType="application/vnd.openxmlformats-officedocument.presentationml.slideLayout+xml" PartName="/ppt/slideLayouts/slideLayout8.xml"/>
  <Override ContentType="application/vnd.openxmlformats-officedocument.presentationml.slideLayout+xml" PartName="/ppt/slideLayouts/slideLayout32.xml"/>
  <Override ContentType="application/vnd.openxmlformats-officedocument.presentationml.slideMaster+xml" PartName="/ppt/slideMasters/slideMaster3.xml"/>
  <Override ContentType="application/vnd.openxmlformats-officedocument.presentationml.slideMaster+xml" PartName="/ppt/slideMasters/slideMaster2.xml"/>
  <Override ContentType="application/vnd.openxmlformats-officedocument.presentationml.slideMaster+xml" PartName="/ppt/slideMasters/slideMaster1.xml"/>
  <Override ContentType="application/vnd.openxmlformats-officedocument.presentationml.slide+xml" PartName="/ppt/slides/slide4.xml"/>
  <Override ContentType="application/vnd.openxmlformats-officedocument.presentationml.slide+xml" PartName="/ppt/slides/slide18.xml"/>
  <Override ContentType="application/vnd.openxmlformats-officedocument.presentationml.slide+xml" PartName="/ppt/slides/slide43.xml"/>
  <Override ContentType="application/vnd.openxmlformats-officedocument.presentationml.slide+xml" PartName="/ppt/slides/slide30.xml"/>
  <Override ContentType="application/vnd.openxmlformats-officedocument.presentationml.slide+xml" PartName="/ppt/slides/slide22.xml"/>
  <Override ContentType="application/vnd.openxmlformats-officedocument.presentationml.slide+xml" PartName="/ppt/slides/slide35.xml"/>
  <Override ContentType="application/vnd.openxmlformats-officedocument.presentationml.slide+xml" PartName="/ppt/slides/slide26.xml"/>
  <Override ContentType="application/vnd.openxmlformats-officedocument.presentationml.slide+xml" PartName="/ppt/slides/slide19.xml"/>
  <Override ContentType="application/vnd.openxmlformats-officedocument.presentationml.slide+xml" PartName="/ppt/slides/slide39.xml"/>
  <Override ContentType="application/vnd.openxmlformats-officedocument.presentationml.slide+xml" PartName="/ppt/slides/slide3.xml"/>
  <Override ContentType="application/vnd.openxmlformats-officedocument.presentationml.slide+xml" PartName="/ppt/slides/slide9.xml"/>
  <Override ContentType="application/vnd.openxmlformats-officedocument.presentationml.slide+xml" PartName="/ppt/slides/slide13.xml"/>
  <Override ContentType="application/vnd.openxmlformats-officedocument.presentationml.slide+xml" PartName="/ppt/slides/slide5.xml"/>
  <Override ContentType="application/vnd.openxmlformats-officedocument.presentationml.slide+xml" PartName="/ppt/slides/slide12.xml"/>
  <Override ContentType="application/vnd.openxmlformats-officedocument.presentationml.slide+xml" PartName="/ppt/slides/slide17.xml"/>
  <Override ContentType="application/vnd.openxmlformats-officedocument.presentationml.slide+xml" PartName="/ppt/slides/slide42.xml"/>
  <Override ContentType="application/vnd.openxmlformats-officedocument.presentationml.slide+xml" PartName="/ppt/slides/slide25.xml"/>
  <Override ContentType="application/vnd.openxmlformats-officedocument.presentationml.slide+xml" PartName="/ppt/slides/slide47.xml"/>
  <Override ContentType="application/vnd.openxmlformats-officedocument.presentationml.slide+xml" PartName="/ppt/slides/slide34.xml"/>
  <Override ContentType="application/vnd.openxmlformats-officedocument.presentationml.slide+xml" PartName="/ppt/slides/slide20.xml"/>
  <Override ContentType="application/vnd.openxmlformats-officedocument.presentationml.slide+xml" PartName="/ppt/slides/slide21.xml"/>
  <Override ContentType="application/vnd.openxmlformats-officedocument.presentationml.slide+xml" PartName="/ppt/slides/slide33.xml"/>
  <Override ContentType="application/vnd.openxmlformats-officedocument.presentationml.slide+xml" PartName="/ppt/slides/slide38.xml"/>
  <Override ContentType="application/vnd.openxmlformats-officedocument.presentationml.slide+xml" PartName="/ppt/slides/slide46.xml"/>
  <Override ContentType="application/vnd.openxmlformats-officedocument.presentationml.slide+xml" PartName="/ppt/slides/slide16.xml"/>
  <Override ContentType="application/vnd.openxmlformats-officedocument.presentationml.slide+xml" PartName="/ppt/slides/slide8.xml"/>
  <Override ContentType="application/vnd.openxmlformats-officedocument.presentationml.slide+xml" PartName="/ppt/slides/slide29.xml"/>
  <Override ContentType="application/vnd.openxmlformats-officedocument.presentationml.slide+xml" PartName="/ppt/slides/slide24.xml"/>
  <Override ContentType="application/vnd.openxmlformats-officedocument.presentationml.slide+xml" PartName="/ppt/slides/slide11.xml"/>
  <Override ContentType="application/vnd.openxmlformats-officedocument.presentationml.slide+xml" PartName="/ppt/slides/slide32.xml"/>
  <Override ContentType="application/vnd.openxmlformats-officedocument.presentationml.slide+xml" PartName="/ppt/slides/slide37.xml"/>
  <Override ContentType="application/vnd.openxmlformats-officedocument.presentationml.slide+xml" PartName="/ppt/slides/slide1.xml"/>
  <Override ContentType="application/vnd.openxmlformats-officedocument.presentationml.slide+xml" PartName="/ppt/slides/slide45.xml"/>
  <Override ContentType="application/vnd.openxmlformats-officedocument.presentationml.slide+xml" PartName="/ppt/slides/slide28.xml"/>
  <Override ContentType="application/vnd.openxmlformats-officedocument.presentationml.slide+xml" PartName="/ppt/slides/slide41.xml"/>
  <Override ContentType="application/vnd.openxmlformats-officedocument.presentationml.slide+xml" PartName="/ppt/slides/slide7.xml"/>
  <Override ContentType="application/vnd.openxmlformats-officedocument.presentationml.slide+xml" PartName="/ppt/slides/slide15.xml"/>
  <Override ContentType="application/vnd.openxmlformats-officedocument.presentationml.slide+xml" PartName="/ppt/slides/slide36.xml"/>
  <Override ContentType="application/vnd.openxmlformats-officedocument.presentationml.slide+xml" PartName="/ppt/slides/slide31.xml"/>
  <Override ContentType="application/vnd.openxmlformats-officedocument.presentationml.slide+xml" PartName="/ppt/slides/slide23.xml"/>
  <Override ContentType="application/vnd.openxmlformats-officedocument.presentationml.slide+xml" PartName="/ppt/slides/slide27.xml"/>
  <Override ContentType="application/vnd.openxmlformats-officedocument.presentationml.slide+xml" PartName="/ppt/slides/slide10.xml"/>
  <Override ContentType="application/vnd.openxmlformats-officedocument.presentationml.slide+xml" PartName="/ppt/slides/slide2.xml"/>
  <Override ContentType="application/vnd.openxmlformats-officedocument.presentationml.slide+xml" PartName="/ppt/slides/slide44.xml"/>
  <Override ContentType="application/vnd.openxmlformats-officedocument.presentationml.slide+xml" PartName="/ppt/slides/slide6.xml"/>
  <Override ContentType="application/vnd.openxmlformats-officedocument.presentationml.slide+xml" PartName="/ppt/slides/slide14.xml"/>
  <Override ContentType="application/vnd.openxmlformats-officedocument.presentationml.slide+xml" PartName="/ppt/slides/slide40.xml"/>
  <Override ContentType="application/vnd.openxmlformats-officedocument.presentationml.notesMaster+xml" PartName="/ppt/notesMasters/notesMaster1.xml"/>
  <Override ContentType="application/vnd.openxmlformats-officedocument.presentationml.presentation.main+xml" PartName="/ppt/presentation.xml"/>
  <Override ContentType="application/vnd.openxmlformats-officedocument.presentationml.commentAuthors+xml" PartName="/ppt/commentAuthors.xml"/>
  <Override ContentType="application/vnd.openxmlformats-officedocument.presentationml.presProps+xml" PartName="/ppt/presProps.xml"/>
  <Override ContentType="application/vnd.openxmlformats-officedocument.theme+xml" PartName="/ppt/theme/theme1.xml"/>
  <Override ContentType="application/vnd.openxmlformats-officedocument.theme+xml" PartName="/ppt/theme/theme2.xml"/>
  <Override ContentType="application/vnd.openxmlformats-officedocument.theme+xml" PartName="/ppt/theme/theme3.xml"/>
  <Override ContentType="application/vnd.openxmlformats-officedocument.theme+xml" PartName="/ppt/theme/theme4.xml"/>
</Types>
</file>

<file path=_rels/.rels><?xml version="1.0" encoding="UTF-8" standalone="yes"?><Relationships xmlns="http://schemas.openxmlformats.org/package/2006/relationships"><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autoCompressPictures="0" embedTrueTypeFonts="1" strictFirstAndLastChars="0" saveSubsetFonts="1" showSpecialPlsOnTitleSld="0">
  <p:sldMasterIdLst>
    <p:sldMasterId id="2147483684" r:id="rId4"/>
    <p:sldMasterId id="2147483685" r:id="rId5"/>
    <p:sldMasterId id="2147483686" r:id="rId6"/>
  </p:sldMasterIdLst>
  <p:notesMasterIdLst>
    <p:notesMasterId r:id="rId7"/>
  </p:notesMasterIdLst>
  <p:sldIdLst>
    <p:sldId id="256" r:id="rId8"/>
    <p:sldId id="257" r:id="rId9"/>
    <p:sldId id="258" r:id="rId10"/>
    <p:sldId id="259" r:id="rId11"/>
    <p:sldId id="260" r:id="rId12"/>
    <p:sldId id="261" r:id="rId13"/>
    <p:sldId id="262" r:id="rId14"/>
    <p:sldId id="263" r:id="rId15"/>
    <p:sldId id="264" r:id="rId16"/>
    <p:sldId id="265" r:id="rId17"/>
    <p:sldId id="266" r:id="rId18"/>
    <p:sldId id="267" r:id="rId19"/>
    <p:sldId id="268" r:id="rId20"/>
    <p:sldId id="269" r:id="rId21"/>
    <p:sldId id="270" r:id="rId22"/>
    <p:sldId id="271" r:id="rId23"/>
    <p:sldId id="272" r:id="rId24"/>
    <p:sldId id="273" r:id="rId25"/>
    <p:sldId id="274" r:id="rId26"/>
    <p:sldId id="275" r:id="rId27"/>
    <p:sldId id="276" r:id="rId28"/>
    <p:sldId id="277" r:id="rId29"/>
    <p:sldId id="278" r:id="rId30"/>
    <p:sldId id="279" r:id="rId31"/>
    <p:sldId id="280" r:id="rId32"/>
    <p:sldId id="281" r:id="rId33"/>
    <p:sldId id="282" r:id="rId34"/>
    <p:sldId id="283" r:id="rId35"/>
    <p:sldId id="284" r:id="rId36"/>
    <p:sldId id="285" r:id="rId37"/>
    <p:sldId id="286" r:id="rId38"/>
    <p:sldId id="287" r:id="rId39"/>
    <p:sldId id="288" r:id="rId40"/>
    <p:sldId id="289" r:id="rId41"/>
    <p:sldId id="290" r:id="rId42"/>
    <p:sldId id="291" r:id="rId43"/>
    <p:sldId id="292" r:id="rId44"/>
    <p:sldId id="293" r:id="rId45"/>
    <p:sldId id="294" r:id="rId46"/>
    <p:sldId id="295" r:id="rId47"/>
    <p:sldId id="296" r:id="rId48"/>
    <p:sldId id="297" r:id="rId49"/>
    <p:sldId id="298" r:id="rId50"/>
    <p:sldId id="299" r:id="rId51"/>
    <p:sldId id="300" r:id="rId52"/>
    <p:sldId id="301" r:id="rId53"/>
    <p:sldId id="302" r:id="rId54"/>
  </p:sldIdLst>
  <p:sldSz cy="6858000" cx="12192000"/>
  <p:notesSz cx="7559675" cy="10691800"/>
  <p:embeddedFontLst>
    <p:embeddedFont>
      <p:font typeface="Lexend Light"/>
      <p:regular r:id="rId55"/>
      <p:bold r:id="rId56"/>
    </p:embeddedFont>
    <p:embeddedFont>
      <p:font typeface="Rajdhani Medium"/>
      <p:regular r:id="rId57"/>
      <p:bold r:id="rId58"/>
    </p:embeddedFont>
    <p:embeddedFont>
      <p:font typeface="Helvetica Neue"/>
      <p:regular r:id="rId59"/>
      <p:bold r:id="rId60"/>
      <p:italic r:id="rId61"/>
      <p:boldItalic r:id="rId62"/>
    </p:embeddedFont>
    <p:embeddedFont>
      <p:font typeface="Lexend"/>
      <p:regular r:id="rId63"/>
      <p:bold r:id="rId64"/>
    </p:embeddedFont>
    <p:embeddedFont>
      <p:font typeface="PT Sans"/>
      <p:regular r:id="rId65"/>
      <p:bold r:id="rId66"/>
      <p:italic r:id="rId67"/>
      <p:boldItalic r:id="rId68"/>
    </p:embeddedFont>
    <p:embeddedFont>
      <p:font typeface="Rajdhani"/>
      <p:regular r:id="rId69"/>
      <p:bold r:id="rId70"/>
    </p:embeddedFont>
  </p:embeddedFontLst>
  <p:defaultText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defaultTextStyle>
</p:presentation>
</file>

<file path=ppt/commentAuthors.xml><?xml version="1.0" encoding="utf-8"?>
<p:cmAuthor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Author clrIdx="0" id="0" initials="" lastIdx="1" name="Paloma Trascasa Castro"/>
</p:cmAuthorLst>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file>

<file path=ppt/_rels/presentation.xml.rels><?xml version="1.0" encoding="UTF-8" standalone="yes"?><Relationships xmlns="http://schemas.openxmlformats.org/package/2006/relationships"><Relationship Id="rId40" Type="http://schemas.openxmlformats.org/officeDocument/2006/relationships/slide" Target="slides/slide33.xml"/><Relationship Id="rId42" Type="http://schemas.openxmlformats.org/officeDocument/2006/relationships/slide" Target="slides/slide35.xml"/><Relationship Id="rId41" Type="http://schemas.openxmlformats.org/officeDocument/2006/relationships/slide" Target="slides/slide34.xml"/><Relationship Id="rId44" Type="http://schemas.openxmlformats.org/officeDocument/2006/relationships/slide" Target="slides/slide37.xml"/><Relationship Id="rId43" Type="http://schemas.openxmlformats.org/officeDocument/2006/relationships/slide" Target="slides/slide36.xml"/><Relationship Id="rId46" Type="http://schemas.openxmlformats.org/officeDocument/2006/relationships/slide" Target="slides/slide39.xml"/><Relationship Id="rId45" Type="http://schemas.openxmlformats.org/officeDocument/2006/relationships/slide" Target="slides/slide38.xml"/><Relationship Id="rId1" Type="http://schemas.openxmlformats.org/officeDocument/2006/relationships/theme" Target="theme/theme2.xml"/><Relationship Id="rId2" Type="http://schemas.openxmlformats.org/officeDocument/2006/relationships/presProps" Target="presProps.xml"/><Relationship Id="rId3" Type="http://schemas.openxmlformats.org/officeDocument/2006/relationships/commentAuthors" Target="commentAuthors.xml"/><Relationship Id="rId4" Type="http://schemas.openxmlformats.org/officeDocument/2006/relationships/slideMaster" Target="slideMasters/slideMaster1.xml"/><Relationship Id="rId9" Type="http://schemas.openxmlformats.org/officeDocument/2006/relationships/slide" Target="slides/slide2.xml"/><Relationship Id="rId48" Type="http://schemas.openxmlformats.org/officeDocument/2006/relationships/slide" Target="slides/slide41.xml"/><Relationship Id="rId47" Type="http://schemas.openxmlformats.org/officeDocument/2006/relationships/slide" Target="slides/slide40.xml"/><Relationship Id="rId49" Type="http://schemas.openxmlformats.org/officeDocument/2006/relationships/slide" Target="slides/slide42.xml"/><Relationship Id="rId5" Type="http://schemas.openxmlformats.org/officeDocument/2006/relationships/slideMaster" Target="slideMasters/slideMaster2.xml"/><Relationship Id="rId6" Type="http://schemas.openxmlformats.org/officeDocument/2006/relationships/slideMaster" Target="slideMasters/slideMaster3.xml"/><Relationship Id="rId7" Type="http://schemas.openxmlformats.org/officeDocument/2006/relationships/notesMaster" Target="notesMasters/notesMaster1.xml"/><Relationship Id="rId8" Type="http://schemas.openxmlformats.org/officeDocument/2006/relationships/slide" Target="slides/slide1.xml"/><Relationship Id="rId31" Type="http://schemas.openxmlformats.org/officeDocument/2006/relationships/slide" Target="slides/slide24.xml"/><Relationship Id="rId30" Type="http://schemas.openxmlformats.org/officeDocument/2006/relationships/slide" Target="slides/slide23.xml"/><Relationship Id="rId33" Type="http://schemas.openxmlformats.org/officeDocument/2006/relationships/slide" Target="slides/slide26.xml"/><Relationship Id="rId32" Type="http://schemas.openxmlformats.org/officeDocument/2006/relationships/slide" Target="slides/slide25.xml"/><Relationship Id="rId35" Type="http://schemas.openxmlformats.org/officeDocument/2006/relationships/slide" Target="slides/slide28.xml"/><Relationship Id="rId34" Type="http://schemas.openxmlformats.org/officeDocument/2006/relationships/slide" Target="slides/slide27.xml"/><Relationship Id="rId70" Type="http://schemas.openxmlformats.org/officeDocument/2006/relationships/font" Target="fonts/Rajdhani-bold.fntdata"/><Relationship Id="rId37" Type="http://schemas.openxmlformats.org/officeDocument/2006/relationships/slide" Target="slides/slide30.xml"/><Relationship Id="rId36" Type="http://schemas.openxmlformats.org/officeDocument/2006/relationships/slide" Target="slides/slide29.xml"/><Relationship Id="rId39" Type="http://schemas.openxmlformats.org/officeDocument/2006/relationships/slide" Target="slides/slide32.xml"/><Relationship Id="rId38" Type="http://schemas.openxmlformats.org/officeDocument/2006/relationships/slide" Target="slides/slide31.xml"/><Relationship Id="rId62" Type="http://schemas.openxmlformats.org/officeDocument/2006/relationships/font" Target="fonts/HelveticaNeue-boldItalic.fntdata"/><Relationship Id="rId61" Type="http://schemas.openxmlformats.org/officeDocument/2006/relationships/font" Target="fonts/HelveticaNeue-italic.fntdata"/><Relationship Id="rId20" Type="http://schemas.openxmlformats.org/officeDocument/2006/relationships/slide" Target="slides/slide13.xml"/><Relationship Id="rId64" Type="http://schemas.openxmlformats.org/officeDocument/2006/relationships/font" Target="fonts/Lexend-bold.fntdata"/><Relationship Id="rId63" Type="http://schemas.openxmlformats.org/officeDocument/2006/relationships/font" Target="fonts/Lexend-regular.fntdata"/><Relationship Id="rId22" Type="http://schemas.openxmlformats.org/officeDocument/2006/relationships/slide" Target="slides/slide15.xml"/><Relationship Id="rId66" Type="http://schemas.openxmlformats.org/officeDocument/2006/relationships/font" Target="fonts/PTSans-bold.fntdata"/><Relationship Id="rId21" Type="http://schemas.openxmlformats.org/officeDocument/2006/relationships/slide" Target="slides/slide14.xml"/><Relationship Id="rId65" Type="http://schemas.openxmlformats.org/officeDocument/2006/relationships/font" Target="fonts/PTSans-regular.fntdata"/><Relationship Id="rId24" Type="http://schemas.openxmlformats.org/officeDocument/2006/relationships/slide" Target="slides/slide17.xml"/><Relationship Id="rId68" Type="http://schemas.openxmlformats.org/officeDocument/2006/relationships/font" Target="fonts/PTSans-boldItalic.fntdata"/><Relationship Id="rId23" Type="http://schemas.openxmlformats.org/officeDocument/2006/relationships/slide" Target="slides/slide16.xml"/><Relationship Id="rId67" Type="http://schemas.openxmlformats.org/officeDocument/2006/relationships/font" Target="fonts/PTSans-italic.fntdata"/><Relationship Id="rId60" Type="http://schemas.openxmlformats.org/officeDocument/2006/relationships/font" Target="fonts/HelveticaNeue-bold.fntdata"/><Relationship Id="rId26" Type="http://schemas.openxmlformats.org/officeDocument/2006/relationships/slide" Target="slides/slide19.xml"/><Relationship Id="rId25" Type="http://schemas.openxmlformats.org/officeDocument/2006/relationships/slide" Target="slides/slide18.xml"/><Relationship Id="rId69" Type="http://schemas.openxmlformats.org/officeDocument/2006/relationships/font" Target="fonts/Rajdhani-regular.fntdata"/><Relationship Id="rId28" Type="http://schemas.openxmlformats.org/officeDocument/2006/relationships/slide" Target="slides/slide21.xml"/><Relationship Id="rId27" Type="http://schemas.openxmlformats.org/officeDocument/2006/relationships/slide" Target="slides/slide20.xml"/><Relationship Id="rId29" Type="http://schemas.openxmlformats.org/officeDocument/2006/relationships/slide" Target="slides/slide22.xml"/><Relationship Id="rId51" Type="http://schemas.openxmlformats.org/officeDocument/2006/relationships/slide" Target="slides/slide44.xml"/><Relationship Id="rId50" Type="http://schemas.openxmlformats.org/officeDocument/2006/relationships/slide" Target="slides/slide43.xml"/><Relationship Id="rId53" Type="http://schemas.openxmlformats.org/officeDocument/2006/relationships/slide" Target="slides/slide46.xml"/><Relationship Id="rId52" Type="http://schemas.openxmlformats.org/officeDocument/2006/relationships/slide" Target="slides/slide45.xml"/><Relationship Id="rId11" Type="http://schemas.openxmlformats.org/officeDocument/2006/relationships/slide" Target="slides/slide4.xml"/><Relationship Id="rId55" Type="http://schemas.openxmlformats.org/officeDocument/2006/relationships/font" Target="fonts/LexendLight-regular.fntdata"/><Relationship Id="rId10" Type="http://schemas.openxmlformats.org/officeDocument/2006/relationships/slide" Target="slides/slide3.xml"/><Relationship Id="rId54" Type="http://schemas.openxmlformats.org/officeDocument/2006/relationships/slide" Target="slides/slide47.xml"/><Relationship Id="rId13" Type="http://schemas.openxmlformats.org/officeDocument/2006/relationships/slide" Target="slides/slide6.xml"/><Relationship Id="rId57" Type="http://schemas.openxmlformats.org/officeDocument/2006/relationships/font" Target="fonts/RajdhaniMedium-regular.fntdata"/><Relationship Id="rId12" Type="http://schemas.openxmlformats.org/officeDocument/2006/relationships/slide" Target="slides/slide5.xml"/><Relationship Id="rId56" Type="http://schemas.openxmlformats.org/officeDocument/2006/relationships/font" Target="fonts/LexendLight-bold.fntdata"/><Relationship Id="rId15" Type="http://schemas.openxmlformats.org/officeDocument/2006/relationships/slide" Target="slides/slide8.xml"/><Relationship Id="rId59" Type="http://schemas.openxmlformats.org/officeDocument/2006/relationships/font" Target="fonts/HelveticaNeue-regular.fntdata"/><Relationship Id="rId14" Type="http://schemas.openxmlformats.org/officeDocument/2006/relationships/slide" Target="slides/slide7.xml"/><Relationship Id="rId58" Type="http://schemas.openxmlformats.org/officeDocument/2006/relationships/font" Target="fonts/RajdhaniMedium-bold.fntdata"/><Relationship Id="rId17" Type="http://schemas.openxmlformats.org/officeDocument/2006/relationships/slide" Target="slides/slide10.xml"/><Relationship Id="rId16" Type="http://schemas.openxmlformats.org/officeDocument/2006/relationships/slide" Target="slides/slide9.xml"/><Relationship Id="rId19" Type="http://schemas.openxmlformats.org/officeDocument/2006/relationships/slide" Target="slides/slide12.xml"/><Relationship Id="rId18" Type="http://schemas.openxmlformats.org/officeDocument/2006/relationships/slide" Target="slides/slide11.xml"/></Relationships>
</file>

<file path=ppt/comments/comment1.xml><?xml version="1.0" encoding="utf-8"?>
<p:cmLs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m authorId="0" idx="1" dt="2025-02-18T10:17:30.133">
    <p:pos x="404" y="897"/>
    <p:text>what does this mean?</p:text>
  </p:cm>
</p:cmLst>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 name="Shape 2"/>
        <p:cNvGrpSpPr/>
        <p:nvPr/>
      </p:nvGrpSpPr>
      <p:grpSpPr>
        <a:xfrm>
          <a:off x="0" y="0"/>
          <a:ext cx="0" cy="0"/>
          <a:chOff x="0" y="0"/>
          <a:chExt cx="0" cy="0"/>
        </a:xfrm>
      </p:grpSpPr>
      <p:sp>
        <p:nvSpPr>
          <p:cNvPr id="3" name="Google Shape;3;n"/>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 name="Google Shape;4;n"/>
          <p:cNvSpPr txBox="1"/>
          <p:nvPr>
            <p:ph idx="1" type="body"/>
          </p:nvPr>
        </p:nvSpPr>
        <p:spPr>
          <a:xfrm>
            <a:off x="756000" y="5078520"/>
            <a:ext cx="6047640" cy="481104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5" name="Google Shape;5;n"/>
          <p:cNvSpPr txBox="1"/>
          <p:nvPr>
            <p:ph idx="3" type="hdr"/>
          </p:nvPr>
        </p:nvSpPr>
        <p:spPr>
          <a:xfrm>
            <a:off x="0" y="0"/>
            <a:ext cx="3280680" cy="53424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6" name="Google Shape;6;n"/>
          <p:cNvSpPr txBox="1"/>
          <p:nvPr>
            <p:ph idx="10" type="dt"/>
          </p:nvPr>
        </p:nvSpPr>
        <p:spPr>
          <a:xfrm>
            <a:off x="4278960" y="0"/>
            <a:ext cx="3280680" cy="534240"/>
          </a:xfrm>
          <a:prstGeom prst="rect">
            <a:avLst/>
          </a:prstGeom>
          <a:noFill/>
          <a:ln>
            <a:noFill/>
          </a:ln>
        </p:spPr>
        <p:txBody>
          <a:bodyPr anchorCtr="0" anchor="t"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 name="Google Shape;7;n"/>
          <p:cNvSpPr txBox="1"/>
          <p:nvPr>
            <p:ph idx="11" type="ftr"/>
          </p:nvPr>
        </p:nvSpPr>
        <p:spPr>
          <a:xfrm>
            <a:off x="0" y="10157400"/>
            <a:ext cx="3280680" cy="534240"/>
          </a:xfrm>
          <a:prstGeom prst="rect">
            <a:avLst/>
          </a:prstGeom>
          <a:noFill/>
          <a:ln>
            <a:noFill/>
          </a:ln>
        </p:spPr>
        <p:txBody>
          <a:bodyPr anchorCtr="0" anchor="b"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 name="Google Shape;8;n"/>
          <p:cNvSpPr txBox="1"/>
          <p:nvPr>
            <p:ph idx="12" type="sldNum"/>
          </p:nvPr>
        </p:nvSpPr>
        <p:spPr>
          <a:xfrm>
            <a:off x="4278960" y="10157400"/>
            <a:ext cx="3280680" cy="53424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notes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hyperlink" Target="https://doi.org/10.1175/JPO-D-19-0094.1" TargetMode="Externa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05" name="Shape 205"/>
        <p:cNvGrpSpPr/>
        <p:nvPr/>
      </p:nvGrpSpPr>
      <p:grpSpPr>
        <a:xfrm>
          <a:off x="0" y="0"/>
          <a:ext cx="0" cy="0"/>
          <a:chOff x="0" y="0"/>
          <a:chExt cx="0" cy="0"/>
        </a:xfrm>
      </p:grpSpPr>
      <p:sp>
        <p:nvSpPr>
          <p:cNvPr id="206" name="Google Shape;206;p1:notes"/>
          <p:cNvSpPr txBox="1"/>
          <p:nvPr>
            <p:ph idx="1" type="body"/>
          </p:nvPr>
        </p:nvSpPr>
        <p:spPr>
          <a:xfrm>
            <a:off x="756000" y="5078520"/>
            <a:ext cx="6047640" cy="481104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207" name="Google Shape;207;p1: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11" name="Shape 311"/>
        <p:cNvGrpSpPr/>
        <p:nvPr/>
      </p:nvGrpSpPr>
      <p:grpSpPr>
        <a:xfrm>
          <a:off x="0" y="0"/>
          <a:ext cx="0" cy="0"/>
          <a:chOff x="0" y="0"/>
          <a:chExt cx="0" cy="0"/>
        </a:xfrm>
      </p:grpSpPr>
      <p:sp>
        <p:nvSpPr>
          <p:cNvPr id="312" name="Google Shape;312;p8: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13" name="Google Shape;313;p8: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https://iridl.ldeo.columbia.edu/maproom/Global/Precipitation/Seasonal.html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https://iridl.ldeo.columbia.edu/maproom/Global/Precipitation/WASP_Indices.html</a:t>
            </a:r>
            <a:endParaRPr b="0" sz="2000" strike="noStrike">
              <a:latin typeface="Arial"/>
              <a:ea typeface="Arial"/>
              <a:cs typeface="Arial"/>
              <a:sym typeface="Arial"/>
            </a:endParaRPr>
          </a:p>
        </p:txBody>
      </p:sp>
      <p:sp>
        <p:nvSpPr>
          <p:cNvPr id="314" name="Google Shape;314;p8: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24" name="Shape 324"/>
        <p:cNvGrpSpPr/>
        <p:nvPr/>
      </p:nvGrpSpPr>
      <p:grpSpPr>
        <a:xfrm>
          <a:off x="0" y="0"/>
          <a:ext cx="0" cy="0"/>
          <a:chOff x="0" y="0"/>
          <a:chExt cx="0" cy="0"/>
        </a:xfrm>
      </p:grpSpPr>
      <p:sp>
        <p:nvSpPr>
          <p:cNvPr id="325" name="Google Shape;325;g2d945c9e1bd_0_30: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p:spPr>
      </p:sp>
      <p:sp>
        <p:nvSpPr>
          <p:cNvPr id="326" name="Google Shape;326;g2d945c9e1bd_0_30: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27" name="Google Shape;327;g2d945c9e1bd_0_30:notes"/>
          <p:cNvSpPr txBox="1"/>
          <p:nvPr>
            <p:ph idx="12" type="sldNum"/>
          </p:nvPr>
        </p:nvSpPr>
        <p:spPr>
          <a:xfrm>
            <a:off x="4278960" y="10157400"/>
            <a:ext cx="3280800" cy="5343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32" name="Shape 332"/>
        <p:cNvGrpSpPr/>
        <p:nvPr/>
      </p:nvGrpSpPr>
      <p:grpSpPr>
        <a:xfrm>
          <a:off x="0" y="0"/>
          <a:ext cx="0" cy="0"/>
          <a:chOff x="0" y="0"/>
          <a:chExt cx="0" cy="0"/>
        </a:xfrm>
      </p:grpSpPr>
      <p:sp>
        <p:nvSpPr>
          <p:cNvPr id="333" name="Google Shape;333;p9: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34" name="Google Shape;334;p9:notes"/>
          <p:cNvSpPr txBox="1"/>
          <p:nvPr>
            <p:ph idx="1" type="body"/>
          </p:nvPr>
        </p:nvSpPr>
        <p:spPr>
          <a:xfrm>
            <a:off x="756000" y="5078520"/>
            <a:ext cx="6047700" cy="4811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335" name="Google Shape;335;p9:notes"/>
          <p:cNvSpPr txBox="1"/>
          <p:nvPr>
            <p:ph idx="12" type="sldNum"/>
          </p:nvPr>
        </p:nvSpPr>
        <p:spPr>
          <a:xfrm>
            <a:off x="4278960" y="10157400"/>
            <a:ext cx="3280800" cy="534300"/>
          </a:xfrm>
          <a:prstGeom prst="rect">
            <a:avLst/>
          </a:prstGeom>
          <a:noFill/>
          <a:ln>
            <a:noFill/>
          </a:ln>
        </p:spPr>
        <p:txBody>
          <a:bodyPr anchorCtr="0" anchor="b" bIns="0" lIns="0" spcFirstLastPara="1" rIns="0" wrap="square" tIns="0">
            <a:noAutofit/>
          </a:bodyPr>
          <a:lstStyle/>
          <a:p>
            <a:pPr indent="0" lvl="0" marL="0" rtl="0" algn="r">
              <a:lnSpc>
                <a:spcPct val="100000"/>
              </a:lnSpc>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41" name="Shape 341"/>
        <p:cNvGrpSpPr/>
        <p:nvPr/>
      </p:nvGrpSpPr>
      <p:grpSpPr>
        <a:xfrm>
          <a:off x="0" y="0"/>
          <a:ext cx="0" cy="0"/>
          <a:chOff x="0" y="0"/>
          <a:chExt cx="0" cy="0"/>
        </a:xfrm>
      </p:grpSpPr>
      <p:sp>
        <p:nvSpPr>
          <p:cNvPr id="342" name="Google Shape;342;p11:notes"/>
          <p:cNvSpPr/>
          <p:nvPr>
            <p:ph idx="2" type="sldImg"/>
          </p:nvPr>
        </p:nvSpPr>
        <p:spPr>
          <a:xfrm>
            <a:off x="217440" y="812880"/>
            <a:ext cx="7124400" cy="40082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43" name="Google Shape;343;p11:notes"/>
          <p:cNvSpPr txBox="1"/>
          <p:nvPr>
            <p:ph idx="1" type="body"/>
          </p:nvPr>
        </p:nvSpPr>
        <p:spPr>
          <a:xfrm>
            <a:off x="756000" y="5078520"/>
            <a:ext cx="6047280" cy="481068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https://iridl.ldeo.columbia.edu/maproom/Global/Atm_Temp/Anomaly.html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https://iridl.ldeo.columbia.edu/maproom/Global/Atm_Temp/Seasonal.html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https://iridl.ldeo.columbia.edu/maproom/Global/Atm_Temp/Std_Anom_Chnge.html</a:t>
            </a:r>
            <a:endParaRPr b="0" sz="2000" strike="noStrike">
              <a:latin typeface="Arial"/>
              <a:ea typeface="Arial"/>
              <a:cs typeface="Arial"/>
              <a:sym typeface="Arial"/>
            </a:endParaRPr>
          </a:p>
        </p:txBody>
      </p:sp>
      <p:sp>
        <p:nvSpPr>
          <p:cNvPr id="344" name="Google Shape;344;p11:notes"/>
          <p:cNvSpPr txBox="1"/>
          <p:nvPr/>
        </p:nvSpPr>
        <p:spPr>
          <a:xfrm>
            <a:off x="4278960" y="10157400"/>
            <a:ext cx="3280320" cy="533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54" name="Shape 354"/>
        <p:cNvGrpSpPr/>
        <p:nvPr/>
      </p:nvGrpSpPr>
      <p:grpSpPr>
        <a:xfrm>
          <a:off x="0" y="0"/>
          <a:ext cx="0" cy="0"/>
          <a:chOff x="0" y="0"/>
          <a:chExt cx="0" cy="0"/>
        </a:xfrm>
      </p:grpSpPr>
      <p:sp>
        <p:nvSpPr>
          <p:cNvPr id="355" name="Google Shape;355;g3340c7aefe0_4_37: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56" name="Google Shape;356;g3340c7aefe0_4_37: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a:p>
            <a:pPr indent="-216000" lvl="0" marL="216000" rtl="0" algn="l">
              <a:spcBef>
                <a:spcPts val="0"/>
              </a:spcBef>
              <a:spcAft>
                <a:spcPts val="0"/>
              </a:spcAft>
              <a:buSzPts val="1400"/>
              <a:buNone/>
            </a:pPr>
            <a:r>
              <a:rPr lang="en-GB" sz="2000">
                <a:solidFill>
                  <a:schemeClr val="dk1"/>
                </a:solidFill>
              </a:rPr>
              <a:t>Tropical Instability Waves (see Philander, 1976, 1978). Recent mechanism paper here: </a:t>
            </a:r>
            <a:r>
              <a:rPr lang="en-GB" sz="2000" u="sng">
                <a:solidFill>
                  <a:schemeClr val="hlink"/>
                </a:solidFill>
                <a:latin typeface="PT Sans"/>
                <a:ea typeface="PT Sans"/>
                <a:cs typeface="PT Sans"/>
                <a:sym typeface="PT Sans"/>
                <a:hlinkClick r:id="rId2"/>
              </a:rPr>
              <a:t>https://doi.org/10.1175/JPO-D-19-0094.1</a:t>
            </a:r>
            <a:endParaRPr sz="2000">
              <a:solidFill>
                <a:schemeClr val="dk1"/>
              </a:solidFill>
            </a:endParaRPr>
          </a:p>
          <a:p>
            <a:pPr indent="-216000" lvl="0" marL="216000" rtl="0" algn="l">
              <a:spcBef>
                <a:spcPts val="0"/>
              </a:spcBef>
              <a:spcAft>
                <a:spcPts val="0"/>
              </a:spcAft>
              <a:buSzPts val="1400"/>
              <a:buNone/>
            </a:pPr>
            <a:r>
              <a:rPr lang="en-GB" sz="2000">
                <a:solidFill>
                  <a:schemeClr val="dk1"/>
                </a:solidFill>
                <a:latin typeface="PT Sans"/>
                <a:ea typeface="PT Sans"/>
                <a:cs typeface="PT Sans"/>
                <a:sym typeface="PT Sans"/>
              </a:rPr>
              <a:t>https://www.cpc.ncep.noaa.gov/products/precip/CWlink/MJO/enso.shtml#current</a:t>
            </a:r>
            <a:endParaRPr sz="2000">
              <a:solidFill>
                <a:schemeClr val="dk1"/>
              </a:solidFill>
            </a:endParaRPr>
          </a:p>
          <a:p>
            <a:pPr indent="-216000" lvl="0" marL="216000" rtl="0" algn="l">
              <a:spcBef>
                <a:spcPts val="0"/>
              </a:spcBef>
              <a:spcAft>
                <a:spcPts val="0"/>
              </a:spcAft>
              <a:buSzPts val="1400"/>
              <a:buNone/>
            </a:pPr>
            <a:r>
              <a:rPr lang="en-GB" sz="2000">
                <a:solidFill>
                  <a:schemeClr val="dk1"/>
                </a:solidFill>
                <a:latin typeface="PT Sans"/>
                <a:ea typeface="PT Sans"/>
                <a:cs typeface="PT Sans"/>
                <a:sym typeface="PT Sans"/>
              </a:rPr>
              <a:t>https://www.cpc.ncep.noaa.gov/products/analysis_monitoring/enso_update/gsstanim.shtml</a:t>
            </a:r>
            <a:endParaRPr sz="2000"/>
          </a:p>
        </p:txBody>
      </p:sp>
      <p:sp>
        <p:nvSpPr>
          <p:cNvPr id="357" name="Google Shape;357;g3340c7aefe0_4_37: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68" name="Shape 368"/>
        <p:cNvGrpSpPr/>
        <p:nvPr/>
      </p:nvGrpSpPr>
      <p:grpSpPr>
        <a:xfrm>
          <a:off x="0" y="0"/>
          <a:ext cx="0" cy="0"/>
          <a:chOff x="0" y="0"/>
          <a:chExt cx="0" cy="0"/>
        </a:xfrm>
      </p:grpSpPr>
      <p:sp>
        <p:nvSpPr>
          <p:cNvPr id="369" name="Google Shape;369;g2d945c9e1bd_0_8: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p:spPr>
      </p:sp>
      <p:sp>
        <p:nvSpPr>
          <p:cNvPr id="370" name="Google Shape;370;g2d945c9e1bd_0_8: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371" name="Google Shape;371;g2d945c9e1bd_0_8:notes"/>
          <p:cNvSpPr txBox="1"/>
          <p:nvPr>
            <p:ph idx="12" type="sldNum"/>
          </p:nvPr>
        </p:nvSpPr>
        <p:spPr>
          <a:xfrm>
            <a:off x="4278960" y="10157400"/>
            <a:ext cx="3280800" cy="5343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79" name="Shape 379"/>
        <p:cNvGrpSpPr/>
        <p:nvPr/>
      </p:nvGrpSpPr>
      <p:grpSpPr>
        <a:xfrm>
          <a:off x="0" y="0"/>
          <a:ext cx="0" cy="0"/>
          <a:chOff x="0" y="0"/>
          <a:chExt cx="0" cy="0"/>
        </a:xfrm>
      </p:grpSpPr>
      <p:sp>
        <p:nvSpPr>
          <p:cNvPr id="380" name="Google Shape;380;g2d951cd6d97_2_0: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81" name="Google Shape;381;g2d951cd6d97_2_0: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GB" sz="2000">
                <a:solidFill>
                  <a:schemeClr val="dk1"/>
                </a:solidFill>
              </a:rPr>
              <a:t>https://www.cpc.ncep.noaa.gov/products/precip/CWlink/MJO/enso.shtml#current</a:t>
            </a:r>
            <a:endParaRPr sz="2000">
              <a:solidFill>
                <a:schemeClr val="dk1"/>
              </a:solidFill>
            </a:endParaRPr>
          </a:p>
          <a:p>
            <a:pPr indent="0" lvl="0" marL="0" rtl="0" algn="l">
              <a:spcBef>
                <a:spcPts val="0"/>
              </a:spcBef>
              <a:spcAft>
                <a:spcPts val="0"/>
              </a:spcAft>
              <a:buClr>
                <a:schemeClr val="dk1"/>
              </a:buClr>
              <a:buSzPts val="1400"/>
              <a:buFont typeface="Arial"/>
              <a:buNone/>
            </a:pPr>
            <a:r>
              <a:rPr lang="en-GB" sz="2000">
                <a:solidFill>
                  <a:schemeClr val="dk1"/>
                </a:solidFill>
              </a:rPr>
              <a:t>http://www.bom.gov.au/climate/enso/indices.shtml</a:t>
            </a:r>
            <a:endParaRPr sz="2000">
              <a:solidFill>
                <a:schemeClr val="dk1"/>
              </a:solidFill>
            </a:endParaRPr>
          </a:p>
          <a:p>
            <a:pPr indent="0" lvl="0" marL="0" rtl="0" algn="l">
              <a:spcBef>
                <a:spcPts val="0"/>
              </a:spcBef>
              <a:spcAft>
                <a:spcPts val="0"/>
              </a:spcAft>
              <a:buClr>
                <a:schemeClr val="dk1"/>
              </a:buClr>
              <a:buSzPts val="1400"/>
              <a:buFont typeface="Arial"/>
              <a:buNone/>
            </a:pPr>
            <a:r>
              <a:rPr lang="en-GB" sz="2000">
                <a:solidFill>
                  <a:schemeClr val="dk1"/>
                </a:solidFill>
              </a:rPr>
              <a:t>http://www.bom.gov.au/climate/enso/#tabs=Pacific-Ocean&amp;pacific=SOI</a:t>
            </a:r>
            <a:endParaRPr sz="2000">
              <a:solidFill>
                <a:schemeClr val="dk1"/>
              </a:solidFill>
            </a:endParaRPr>
          </a:p>
        </p:txBody>
      </p:sp>
      <p:sp>
        <p:nvSpPr>
          <p:cNvPr id="382" name="Google Shape;382;g2d951cd6d97_2_0: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391" name="Shape 391"/>
        <p:cNvGrpSpPr/>
        <p:nvPr/>
      </p:nvGrpSpPr>
      <p:grpSpPr>
        <a:xfrm>
          <a:off x="0" y="0"/>
          <a:ext cx="0" cy="0"/>
          <a:chOff x="0" y="0"/>
          <a:chExt cx="0" cy="0"/>
        </a:xfrm>
      </p:grpSpPr>
      <p:sp>
        <p:nvSpPr>
          <p:cNvPr id="392" name="Google Shape;392;p17:notes"/>
          <p:cNvSpPr/>
          <p:nvPr>
            <p:ph idx="2" type="sldImg"/>
          </p:nvPr>
        </p:nvSpPr>
        <p:spPr>
          <a:xfrm>
            <a:off x="217440" y="812880"/>
            <a:ext cx="7124400" cy="40082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393" name="Google Shape;393;p17:notes"/>
          <p:cNvSpPr txBox="1"/>
          <p:nvPr>
            <p:ph idx="1" type="body"/>
          </p:nvPr>
        </p:nvSpPr>
        <p:spPr>
          <a:xfrm>
            <a:off x="756000" y="5078520"/>
            <a:ext cx="6047280" cy="481068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https://www.cpc.ncep.noaa.gov/products/CDB/CDB_Archive_html/CDB_archive.shtml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https://www.cpc.ncep.noaa.gov/products/CDB/Extratropics/fige7.shtml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https://www.cpc.ncep.noaa.gov/data/teledoc/nao_ts.shtml</a:t>
            </a:r>
            <a:endParaRPr b="0" sz="2000" strike="noStrike">
              <a:latin typeface="Arial"/>
              <a:ea typeface="Arial"/>
              <a:cs typeface="Arial"/>
              <a:sym typeface="Arial"/>
            </a:endParaRPr>
          </a:p>
        </p:txBody>
      </p:sp>
      <p:sp>
        <p:nvSpPr>
          <p:cNvPr id="394" name="Google Shape;394;p17:notes"/>
          <p:cNvSpPr txBox="1"/>
          <p:nvPr/>
        </p:nvSpPr>
        <p:spPr>
          <a:xfrm>
            <a:off x="4278960" y="10157400"/>
            <a:ext cx="3280320" cy="533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06" name="Shape 406"/>
        <p:cNvGrpSpPr/>
        <p:nvPr/>
      </p:nvGrpSpPr>
      <p:grpSpPr>
        <a:xfrm>
          <a:off x="0" y="0"/>
          <a:ext cx="0" cy="0"/>
          <a:chOff x="0" y="0"/>
          <a:chExt cx="0" cy="0"/>
        </a:xfrm>
      </p:grpSpPr>
      <p:sp>
        <p:nvSpPr>
          <p:cNvPr id="407" name="Google Shape;407;g3346e37399a_1_14: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08" name="Google Shape;408;g3346e37399a_1_14: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https://www.cpc.ncep.noaa.gov/products/CDB/CDB_Archive_html/CDB_archive.shtml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https://www.cpc.ncep.noaa.gov/products/CDB/Extratropics/fige7.shtml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https://www.cpc.ncep.noaa.gov/data/teledoc/nao_ts.shtml</a:t>
            </a:r>
            <a:endParaRPr b="0" sz="2000" strike="noStrike">
              <a:latin typeface="Arial"/>
              <a:ea typeface="Arial"/>
              <a:cs typeface="Arial"/>
              <a:sym typeface="Arial"/>
            </a:endParaRPr>
          </a:p>
        </p:txBody>
      </p:sp>
      <p:sp>
        <p:nvSpPr>
          <p:cNvPr id="409" name="Google Shape;409;g3346e37399a_1_14: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17" name="Shape 417"/>
        <p:cNvGrpSpPr/>
        <p:nvPr/>
      </p:nvGrpSpPr>
      <p:grpSpPr>
        <a:xfrm>
          <a:off x="0" y="0"/>
          <a:ext cx="0" cy="0"/>
          <a:chOff x="0" y="0"/>
          <a:chExt cx="0" cy="0"/>
        </a:xfrm>
      </p:grpSpPr>
      <p:sp>
        <p:nvSpPr>
          <p:cNvPr id="418" name="Google Shape;418;g2d951cd6d97_1_1:notes"/>
          <p:cNvSpPr txBox="1"/>
          <p:nvPr>
            <p:ph idx="1" type="body"/>
          </p:nvPr>
        </p:nvSpPr>
        <p:spPr>
          <a:xfrm>
            <a:off x="756000" y="5078520"/>
            <a:ext cx="6047700" cy="4811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419" name="Google Shape;419;g2d951cd6d97_1_1: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19" name="Shape 219"/>
        <p:cNvGrpSpPr/>
        <p:nvPr/>
      </p:nvGrpSpPr>
      <p:grpSpPr>
        <a:xfrm>
          <a:off x="0" y="0"/>
          <a:ext cx="0" cy="0"/>
          <a:chOff x="0" y="0"/>
          <a:chExt cx="0" cy="0"/>
        </a:xfrm>
      </p:grpSpPr>
      <p:sp>
        <p:nvSpPr>
          <p:cNvPr id="220" name="Google Shape;220;p2:notes"/>
          <p:cNvSpPr/>
          <p:nvPr>
            <p:ph idx="2" type="sldImg"/>
          </p:nvPr>
        </p:nvSpPr>
        <p:spPr>
          <a:xfrm>
            <a:off x="380880" y="685800"/>
            <a:ext cx="609552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21" name="Google Shape;221;p2:notes"/>
          <p:cNvSpPr txBox="1"/>
          <p:nvPr>
            <p:ph idx="1" type="body"/>
          </p:nvPr>
        </p:nvSpPr>
        <p:spPr>
          <a:xfrm>
            <a:off x="914400" y="4343400"/>
            <a:ext cx="5028840" cy="411444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222" name="Google Shape;222;p2:notes"/>
          <p:cNvSpPr txBox="1"/>
          <p:nvPr/>
        </p:nvSpPr>
        <p:spPr>
          <a:xfrm>
            <a:off x="0" y="0"/>
            <a:ext cx="2999520" cy="299952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fld id="{00000000-1234-1234-1234-123412341234}" type="slidenum">
              <a:rPr b="1" i="0" lang="en-GB" sz="2400" u="none" cap="none" strike="noStrike">
                <a:solidFill>
                  <a:srgbClr val="000000"/>
                </a:solidFill>
                <a:latin typeface="Helvetica Neue"/>
                <a:ea typeface="Helvetica Neue"/>
                <a:cs typeface="Helvetica Neue"/>
                <a:sym typeface="Helvetica Neue"/>
              </a:rPr>
              <a:t>‹#›</a:t>
            </a:fld>
            <a:endParaRPr b="0" i="0" sz="2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28" name="Shape 428"/>
        <p:cNvGrpSpPr/>
        <p:nvPr/>
      </p:nvGrpSpPr>
      <p:grpSpPr>
        <a:xfrm>
          <a:off x="0" y="0"/>
          <a:ext cx="0" cy="0"/>
          <a:chOff x="0" y="0"/>
          <a:chExt cx="0" cy="0"/>
        </a:xfrm>
      </p:grpSpPr>
      <p:sp>
        <p:nvSpPr>
          <p:cNvPr id="429" name="Google Shape;429;p18:notes"/>
          <p:cNvSpPr/>
          <p:nvPr>
            <p:ph idx="2" type="sldImg"/>
          </p:nvPr>
        </p:nvSpPr>
        <p:spPr>
          <a:xfrm>
            <a:off x="217440" y="812880"/>
            <a:ext cx="7124400" cy="40082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30" name="Google Shape;430;p18:notes"/>
          <p:cNvSpPr txBox="1"/>
          <p:nvPr>
            <p:ph idx="1" type="body"/>
          </p:nvPr>
        </p:nvSpPr>
        <p:spPr>
          <a:xfrm>
            <a:off x="756000" y="5078520"/>
            <a:ext cx="6047280" cy="481068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431" name="Google Shape;431;p18:notes"/>
          <p:cNvSpPr txBox="1"/>
          <p:nvPr/>
        </p:nvSpPr>
        <p:spPr>
          <a:xfrm>
            <a:off x="4278960" y="10157400"/>
            <a:ext cx="3280320" cy="533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38" name="Shape 438"/>
        <p:cNvGrpSpPr/>
        <p:nvPr/>
      </p:nvGrpSpPr>
      <p:grpSpPr>
        <a:xfrm>
          <a:off x="0" y="0"/>
          <a:ext cx="0" cy="0"/>
          <a:chOff x="0" y="0"/>
          <a:chExt cx="0" cy="0"/>
        </a:xfrm>
      </p:grpSpPr>
      <p:sp>
        <p:nvSpPr>
          <p:cNvPr id="439" name="Google Shape;439;g3340c7aefe0_2_0: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40" name="Google Shape;440;g3340c7aefe0_2_0: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441" name="Google Shape;441;g3340c7aefe0_2_0: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54" name="Shape 454"/>
        <p:cNvGrpSpPr/>
        <p:nvPr/>
      </p:nvGrpSpPr>
      <p:grpSpPr>
        <a:xfrm>
          <a:off x="0" y="0"/>
          <a:ext cx="0" cy="0"/>
          <a:chOff x="0" y="0"/>
          <a:chExt cx="0" cy="0"/>
        </a:xfrm>
      </p:grpSpPr>
      <p:sp>
        <p:nvSpPr>
          <p:cNvPr id="455" name="Google Shape;455;g3340c7aefe0_84_0: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56" name="Google Shape;456;g3340c7aefe0_84_0: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457" name="Google Shape;457;g3340c7aefe0_84_0: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67" name="Shape 467"/>
        <p:cNvGrpSpPr/>
        <p:nvPr/>
      </p:nvGrpSpPr>
      <p:grpSpPr>
        <a:xfrm>
          <a:off x="0" y="0"/>
          <a:ext cx="0" cy="0"/>
          <a:chOff x="0" y="0"/>
          <a:chExt cx="0" cy="0"/>
        </a:xfrm>
      </p:grpSpPr>
      <p:sp>
        <p:nvSpPr>
          <p:cNvPr id="468" name="Google Shape;468;g3340c7aefe0_1_8:notes"/>
          <p:cNvSpPr/>
          <p:nvPr>
            <p:ph idx="2" type="sldImg"/>
          </p:nvPr>
        </p:nvSpPr>
        <p:spPr>
          <a:xfrm>
            <a:off x="380880" y="685800"/>
            <a:ext cx="60954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69" name="Google Shape;469;g3340c7aefe0_1_8:notes"/>
          <p:cNvSpPr txBox="1"/>
          <p:nvPr>
            <p:ph idx="1" type="body"/>
          </p:nvPr>
        </p:nvSpPr>
        <p:spPr>
          <a:xfrm>
            <a:off x="914400" y="4343400"/>
            <a:ext cx="5028900" cy="4114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470" name="Google Shape;470;g3340c7aefe0_1_8:notes"/>
          <p:cNvSpPr txBox="1"/>
          <p:nvPr/>
        </p:nvSpPr>
        <p:spPr>
          <a:xfrm>
            <a:off x="0" y="0"/>
            <a:ext cx="2999400" cy="2999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fld id="{00000000-1234-1234-1234-123412341234}" type="slidenum">
              <a:rPr b="1" i="0" lang="en-GB" sz="2400" u="none" cap="none" strike="noStrike">
                <a:solidFill>
                  <a:srgbClr val="000000"/>
                </a:solidFill>
                <a:latin typeface="Helvetica Neue"/>
                <a:ea typeface="Helvetica Neue"/>
                <a:cs typeface="Helvetica Neue"/>
                <a:sym typeface="Helvetica Neue"/>
              </a:rPr>
              <a:t>‹#›</a:t>
            </a:fld>
            <a:endParaRPr b="0" i="0" sz="2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76" name="Shape 476"/>
        <p:cNvGrpSpPr/>
        <p:nvPr/>
      </p:nvGrpSpPr>
      <p:grpSpPr>
        <a:xfrm>
          <a:off x="0" y="0"/>
          <a:ext cx="0" cy="0"/>
          <a:chOff x="0" y="0"/>
          <a:chExt cx="0" cy="0"/>
        </a:xfrm>
      </p:grpSpPr>
      <p:sp>
        <p:nvSpPr>
          <p:cNvPr id="477" name="Google Shape;477;p20:notes"/>
          <p:cNvSpPr/>
          <p:nvPr>
            <p:ph idx="2" type="sldImg"/>
          </p:nvPr>
        </p:nvSpPr>
        <p:spPr>
          <a:xfrm>
            <a:off x="217440" y="812880"/>
            <a:ext cx="7124400" cy="40082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78" name="Google Shape;478;p20:notes"/>
          <p:cNvSpPr txBox="1"/>
          <p:nvPr>
            <p:ph idx="1" type="body"/>
          </p:nvPr>
        </p:nvSpPr>
        <p:spPr>
          <a:xfrm>
            <a:off x="756000" y="5078520"/>
            <a:ext cx="6047280" cy="481068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https://iri.columbia.edu/our-expertise/climate/forecasts/enso/current/?enso_tab=enso-sst_table</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https://www.cpc.ncep.noaa.gov/products/NMME/current/plume.html</a:t>
            </a:r>
            <a:endParaRPr b="0" sz="2000" strike="noStrike">
              <a:latin typeface="Arial"/>
              <a:ea typeface="Arial"/>
              <a:cs typeface="Arial"/>
              <a:sym typeface="Arial"/>
            </a:endParaRPr>
          </a:p>
        </p:txBody>
      </p:sp>
      <p:sp>
        <p:nvSpPr>
          <p:cNvPr id="479" name="Google Shape;479;p20:notes"/>
          <p:cNvSpPr txBox="1"/>
          <p:nvPr/>
        </p:nvSpPr>
        <p:spPr>
          <a:xfrm>
            <a:off x="4278960" y="10157400"/>
            <a:ext cx="3280320" cy="533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0" name="Shape 490"/>
        <p:cNvGrpSpPr/>
        <p:nvPr/>
      </p:nvGrpSpPr>
      <p:grpSpPr>
        <a:xfrm>
          <a:off x="0" y="0"/>
          <a:ext cx="0" cy="0"/>
          <a:chOff x="0" y="0"/>
          <a:chExt cx="0" cy="0"/>
        </a:xfrm>
      </p:grpSpPr>
      <p:sp>
        <p:nvSpPr>
          <p:cNvPr id="491" name="Google Shape;491;p21:notes"/>
          <p:cNvSpPr/>
          <p:nvPr>
            <p:ph idx="2" type="sldImg"/>
          </p:nvPr>
        </p:nvSpPr>
        <p:spPr>
          <a:xfrm>
            <a:off x="217440" y="812880"/>
            <a:ext cx="7124400" cy="40082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492" name="Google Shape;492;p21:notes"/>
          <p:cNvSpPr txBox="1"/>
          <p:nvPr>
            <p:ph idx="1" type="body"/>
          </p:nvPr>
        </p:nvSpPr>
        <p:spPr>
          <a:xfrm>
            <a:off x="756000" y="5078520"/>
            <a:ext cx="6047280" cy="481068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https://iri.columbia.edu/our-expertise/climate/forecasts/enso/current/?enso_tab=enso-iri_plume</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https://iri.columbia.edu/our-expertise/climate/forecasts/enso/current/?enso_tab=enso-cpc_plume</a:t>
            </a:r>
            <a:endParaRPr b="0" sz="2000" strike="noStrike">
              <a:latin typeface="Arial"/>
              <a:ea typeface="Arial"/>
              <a:cs typeface="Arial"/>
              <a:sym typeface="Arial"/>
            </a:endParaRPr>
          </a:p>
        </p:txBody>
      </p:sp>
      <p:sp>
        <p:nvSpPr>
          <p:cNvPr id="493" name="Google Shape;493;p21:notes"/>
          <p:cNvSpPr txBox="1"/>
          <p:nvPr/>
        </p:nvSpPr>
        <p:spPr>
          <a:xfrm>
            <a:off x="4278960" y="10157400"/>
            <a:ext cx="3280320" cy="533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499" name="Shape 499"/>
        <p:cNvGrpSpPr/>
        <p:nvPr/>
      </p:nvGrpSpPr>
      <p:grpSpPr>
        <a:xfrm>
          <a:off x="0" y="0"/>
          <a:ext cx="0" cy="0"/>
          <a:chOff x="0" y="0"/>
          <a:chExt cx="0" cy="0"/>
        </a:xfrm>
      </p:grpSpPr>
      <p:sp>
        <p:nvSpPr>
          <p:cNvPr id="500" name="Google Shape;500;g2d92bec4571_0_4: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01" name="Google Shape;501;g2d92bec4571_0_4: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b="0" lang="en-GB" sz="2000" strike="noStrike">
                <a:latin typeface="Arial"/>
                <a:ea typeface="Arial"/>
                <a:cs typeface="Arial"/>
                <a:sym typeface="Arial"/>
              </a:rPr>
              <a:t>ENSO diags https://www.cpc.ncep.noaa.gov/products/precip/CWlink/MJO/enso.shtml#current</a:t>
            </a:r>
            <a:endParaRPr b="0" sz="2000" strike="noStrike">
              <a:latin typeface="Arial"/>
              <a:ea typeface="Arial"/>
              <a:cs typeface="Arial"/>
              <a:sym typeface="Arial"/>
            </a:endParaRPr>
          </a:p>
          <a:p>
            <a:pPr indent="0" lvl="0" marL="0" rtl="0" algn="l">
              <a:lnSpc>
                <a:spcPct val="100000"/>
              </a:lnSpc>
              <a:spcBef>
                <a:spcPts val="0"/>
              </a:spcBef>
              <a:spcAft>
                <a:spcPts val="0"/>
              </a:spcAft>
              <a:buSzPts val="1400"/>
              <a:buNone/>
            </a:pPr>
            <a:r>
              <a:rPr b="0" lang="en-GB" sz="2000" strike="noStrike">
                <a:latin typeface="Arial"/>
                <a:ea typeface="Arial"/>
                <a:cs typeface="Arial"/>
                <a:sym typeface="Arial"/>
              </a:rPr>
              <a:t>ENSO Blog https://www.climate.gov/news-features/blogs/enso?page=1</a:t>
            </a:r>
            <a:endParaRPr b="0" sz="2000" strike="noStrike">
              <a:latin typeface="Arial"/>
              <a:ea typeface="Arial"/>
              <a:cs typeface="Arial"/>
              <a:sym typeface="Arial"/>
            </a:endParaRPr>
          </a:p>
          <a:p>
            <a:pPr indent="0" lvl="0" marL="0" rtl="0" algn="l">
              <a:lnSpc>
                <a:spcPct val="100000"/>
              </a:lnSpc>
              <a:spcBef>
                <a:spcPts val="0"/>
              </a:spcBef>
              <a:spcAft>
                <a:spcPts val="0"/>
              </a:spcAft>
              <a:buSzPts val="1400"/>
              <a:buNone/>
            </a:pPr>
            <a:r>
              <a:rPr b="0" lang="en-GB" sz="2000" strike="noStrike">
                <a:latin typeface="Arial"/>
                <a:ea typeface="Arial"/>
                <a:cs typeface="Arial"/>
                <a:sym typeface="Arial"/>
              </a:rPr>
              <a:t>https://www.pmel.noaa.gov/gtmba/assorted-plots</a:t>
            </a:r>
            <a:endParaRPr b="0" sz="2000" strike="noStrike">
              <a:latin typeface="Arial"/>
              <a:ea typeface="Arial"/>
              <a:cs typeface="Arial"/>
              <a:sym typeface="Arial"/>
            </a:endParaRPr>
          </a:p>
          <a:p>
            <a:pPr indent="0" lvl="0" marL="0" rtl="0" algn="l">
              <a:lnSpc>
                <a:spcPct val="100000"/>
              </a:lnSpc>
              <a:spcBef>
                <a:spcPts val="0"/>
              </a:spcBef>
              <a:spcAft>
                <a:spcPts val="0"/>
              </a:spcAft>
              <a:buSzPts val="1400"/>
              <a:buNone/>
            </a:pPr>
            <a:r>
              <a:rPr b="0" lang="en-GB" sz="2000" strike="noStrike">
                <a:latin typeface="Arial"/>
                <a:ea typeface="Arial"/>
                <a:cs typeface="Arial"/>
                <a:sym typeface="Arial"/>
              </a:rPr>
              <a:t>https://www.pmel.noaa.gov/tao/drupal/disdel/</a:t>
            </a:r>
            <a:endParaRPr b="0" sz="2000" strike="noStrike">
              <a:latin typeface="Arial"/>
              <a:ea typeface="Arial"/>
              <a:cs typeface="Arial"/>
              <a:sym typeface="Arial"/>
            </a:endParaRPr>
          </a:p>
        </p:txBody>
      </p:sp>
      <p:sp>
        <p:nvSpPr>
          <p:cNvPr id="502" name="Google Shape;502;g2d92bec4571_0_4: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08" name="Shape 508"/>
        <p:cNvGrpSpPr/>
        <p:nvPr/>
      </p:nvGrpSpPr>
      <p:grpSpPr>
        <a:xfrm>
          <a:off x="0" y="0"/>
          <a:ext cx="0" cy="0"/>
          <a:chOff x="0" y="0"/>
          <a:chExt cx="0" cy="0"/>
        </a:xfrm>
      </p:grpSpPr>
      <p:sp>
        <p:nvSpPr>
          <p:cNvPr id="509" name="Google Shape;509;p22:notes"/>
          <p:cNvSpPr/>
          <p:nvPr>
            <p:ph idx="2" type="sldImg"/>
          </p:nvPr>
        </p:nvSpPr>
        <p:spPr>
          <a:xfrm>
            <a:off x="217440" y="812880"/>
            <a:ext cx="7124400" cy="40082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10" name="Google Shape;510;p22:notes"/>
          <p:cNvSpPr txBox="1"/>
          <p:nvPr>
            <p:ph idx="1" type="body"/>
          </p:nvPr>
        </p:nvSpPr>
        <p:spPr>
          <a:xfrm>
            <a:off x="756000" y="5078520"/>
            <a:ext cx="6047280" cy="481068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https://charts.ecmwf.int/products/seasonal_system5_standard_rain</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https://iri.columbia.edu/our-expertise/climate/forecasts/seasonal-climate-forecasts/</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http://cmdp.ncc-cma.net/eng/index.php?FromYear=2024&amp;FromMonth=10&amp;region=Global&amp;Search=Search&amp;channel=11&amp;elem=Prec&amp;cmmeCat=CMME-S2D&amp;timeScale=season#</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https://climate.copernicus.eu/charts/packages/c3s_seasonal/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511" name="Google Shape;511;p22:notes"/>
          <p:cNvSpPr txBox="1"/>
          <p:nvPr/>
        </p:nvSpPr>
        <p:spPr>
          <a:xfrm>
            <a:off x="4278960" y="10157400"/>
            <a:ext cx="3280320" cy="533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21" name="Shape 521"/>
        <p:cNvGrpSpPr/>
        <p:nvPr/>
      </p:nvGrpSpPr>
      <p:grpSpPr>
        <a:xfrm>
          <a:off x="0" y="0"/>
          <a:ext cx="0" cy="0"/>
          <a:chOff x="0" y="0"/>
          <a:chExt cx="0" cy="0"/>
        </a:xfrm>
      </p:grpSpPr>
      <p:sp>
        <p:nvSpPr>
          <p:cNvPr id="522" name="Google Shape;522;g2d92b28fd68_0_0: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p:spPr>
      </p:sp>
      <p:sp>
        <p:nvSpPr>
          <p:cNvPr id="523" name="Google Shape;523;g2d92b28fd68_0_0: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24" name="Google Shape;524;g2d92b28fd68_0_0:notes"/>
          <p:cNvSpPr txBox="1"/>
          <p:nvPr>
            <p:ph idx="12" type="sldNum"/>
          </p:nvPr>
        </p:nvSpPr>
        <p:spPr>
          <a:xfrm>
            <a:off x="4278960" y="10157400"/>
            <a:ext cx="3280800" cy="5343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32" name="Shape 532"/>
        <p:cNvGrpSpPr/>
        <p:nvPr/>
      </p:nvGrpSpPr>
      <p:grpSpPr>
        <a:xfrm>
          <a:off x="0" y="0"/>
          <a:ext cx="0" cy="0"/>
          <a:chOff x="0" y="0"/>
          <a:chExt cx="0" cy="0"/>
        </a:xfrm>
      </p:grpSpPr>
      <p:sp>
        <p:nvSpPr>
          <p:cNvPr id="533" name="Google Shape;533;p23:notes"/>
          <p:cNvSpPr/>
          <p:nvPr>
            <p:ph idx="2" type="sldImg"/>
          </p:nvPr>
        </p:nvSpPr>
        <p:spPr>
          <a:xfrm>
            <a:off x="217440" y="812880"/>
            <a:ext cx="7124400" cy="40082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34" name="Google Shape;534;p23:notes"/>
          <p:cNvSpPr txBox="1"/>
          <p:nvPr>
            <p:ph idx="1" type="body"/>
          </p:nvPr>
        </p:nvSpPr>
        <p:spPr>
          <a:xfrm>
            <a:off x="756000" y="5078520"/>
            <a:ext cx="6047280" cy="481068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https://charts.ecmwf.int/products/seasonal_system5_standard_rain</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https://iri.columbia.edu/our-expertise/climate/forecasts/seasonal-climate-forecasts/</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http://cmdp.ncc-cma.net/eng/index.php?FromYear=2024&amp;FromMonth=10&amp;region=Global&amp;Search=Search&amp;channel=11&amp;elem=Prec&amp;cmmeCat=CMME-S2D&amp;timeScale=season#</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https://climate.copernicus.eu/charts/packages/c3s_seasonal/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535" name="Google Shape;535;p23:notes"/>
          <p:cNvSpPr txBox="1"/>
          <p:nvPr/>
        </p:nvSpPr>
        <p:spPr>
          <a:xfrm>
            <a:off x="4278960" y="10157400"/>
            <a:ext cx="3280320" cy="533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28" name="Shape 228"/>
        <p:cNvGrpSpPr/>
        <p:nvPr/>
      </p:nvGrpSpPr>
      <p:grpSpPr>
        <a:xfrm>
          <a:off x="0" y="0"/>
          <a:ext cx="0" cy="0"/>
          <a:chOff x="0" y="0"/>
          <a:chExt cx="0" cy="0"/>
        </a:xfrm>
      </p:grpSpPr>
      <p:sp>
        <p:nvSpPr>
          <p:cNvPr id="229" name="Google Shape;229;g3340c7aefe0_1_0:notes"/>
          <p:cNvSpPr/>
          <p:nvPr>
            <p:ph idx="2" type="sldImg"/>
          </p:nvPr>
        </p:nvSpPr>
        <p:spPr>
          <a:xfrm>
            <a:off x="380880" y="685800"/>
            <a:ext cx="60954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0" name="Google Shape;230;g3340c7aefe0_1_0:notes"/>
          <p:cNvSpPr txBox="1"/>
          <p:nvPr>
            <p:ph idx="1" type="body"/>
          </p:nvPr>
        </p:nvSpPr>
        <p:spPr>
          <a:xfrm>
            <a:off x="914400" y="4343400"/>
            <a:ext cx="5028900" cy="4114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231" name="Google Shape;231;g3340c7aefe0_1_0:notes"/>
          <p:cNvSpPr txBox="1"/>
          <p:nvPr/>
        </p:nvSpPr>
        <p:spPr>
          <a:xfrm>
            <a:off x="0" y="0"/>
            <a:ext cx="2999400" cy="2999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fld id="{00000000-1234-1234-1234-123412341234}" type="slidenum">
              <a:rPr b="1" i="0" lang="en-GB" sz="2400" u="none" cap="none" strike="noStrike">
                <a:solidFill>
                  <a:srgbClr val="000000"/>
                </a:solidFill>
                <a:latin typeface="Helvetica Neue"/>
                <a:ea typeface="Helvetica Neue"/>
                <a:cs typeface="Helvetica Neue"/>
                <a:sym typeface="Helvetica Neue"/>
              </a:rPr>
              <a:t>‹#›</a:t>
            </a:fld>
            <a:endParaRPr b="0" i="0" sz="2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45" name="Shape 545"/>
        <p:cNvGrpSpPr/>
        <p:nvPr/>
      </p:nvGrpSpPr>
      <p:grpSpPr>
        <a:xfrm>
          <a:off x="0" y="0"/>
          <a:ext cx="0" cy="0"/>
          <a:chOff x="0" y="0"/>
          <a:chExt cx="0" cy="0"/>
        </a:xfrm>
      </p:grpSpPr>
      <p:sp>
        <p:nvSpPr>
          <p:cNvPr id="546" name="Google Shape;546;g2d92b28fd68_0_9: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p:spPr>
      </p:sp>
      <p:sp>
        <p:nvSpPr>
          <p:cNvPr id="547" name="Google Shape;547;g2d92b28fd68_0_9: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548" name="Google Shape;548;g2d92b28fd68_0_9:notes"/>
          <p:cNvSpPr txBox="1"/>
          <p:nvPr>
            <p:ph idx="12" type="sldNum"/>
          </p:nvPr>
        </p:nvSpPr>
        <p:spPr>
          <a:xfrm>
            <a:off x="4278960" y="10157400"/>
            <a:ext cx="3280800" cy="5343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56" name="Shape 556"/>
        <p:cNvGrpSpPr/>
        <p:nvPr/>
      </p:nvGrpSpPr>
      <p:grpSpPr>
        <a:xfrm>
          <a:off x="0" y="0"/>
          <a:ext cx="0" cy="0"/>
          <a:chOff x="0" y="0"/>
          <a:chExt cx="0" cy="0"/>
        </a:xfrm>
      </p:grpSpPr>
      <p:sp>
        <p:nvSpPr>
          <p:cNvPr id="557" name="Google Shape;557;g3340c7aefe0_1_16:notes"/>
          <p:cNvSpPr/>
          <p:nvPr>
            <p:ph idx="2" type="sldImg"/>
          </p:nvPr>
        </p:nvSpPr>
        <p:spPr>
          <a:xfrm>
            <a:off x="380880" y="685800"/>
            <a:ext cx="60954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58" name="Google Shape;558;g3340c7aefe0_1_16:notes"/>
          <p:cNvSpPr txBox="1"/>
          <p:nvPr>
            <p:ph idx="1" type="body"/>
          </p:nvPr>
        </p:nvSpPr>
        <p:spPr>
          <a:xfrm>
            <a:off x="914400" y="4343400"/>
            <a:ext cx="5028900" cy="4114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559" name="Google Shape;559;g3340c7aefe0_1_16:notes"/>
          <p:cNvSpPr txBox="1"/>
          <p:nvPr/>
        </p:nvSpPr>
        <p:spPr>
          <a:xfrm>
            <a:off x="0" y="0"/>
            <a:ext cx="2999400" cy="2999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fld id="{00000000-1234-1234-1234-123412341234}" type="slidenum">
              <a:rPr b="1" i="0" lang="en-GB" sz="2400" u="none" cap="none" strike="noStrike">
                <a:solidFill>
                  <a:srgbClr val="000000"/>
                </a:solidFill>
                <a:latin typeface="Helvetica Neue"/>
                <a:ea typeface="Helvetica Neue"/>
                <a:cs typeface="Helvetica Neue"/>
                <a:sym typeface="Helvetica Neue"/>
              </a:rPr>
              <a:t>‹#›</a:t>
            </a:fld>
            <a:endParaRPr b="0" i="0" sz="2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65" name="Shape 565"/>
        <p:cNvGrpSpPr/>
        <p:nvPr/>
      </p:nvGrpSpPr>
      <p:grpSpPr>
        <a:xfrm>
          <a:off x="0" y="0"/>
          <a:ext cx="0" cy="0"/>
          <a:chOff x="0" y="0"/>
          <a:chExt cx="0" cy="0"/>
        </a:xfrm>
      </p:grpSpPr>
      <p:sp>
        <p:nvSpPr>
          <p:cNvPr id="566" name="Google Shape;566;p25: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67" name="Google Shape;567;p25: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OVERsimplified MJO animation</a:t>
            </a:r>
            <a:endParaRPr b="0" sz="2000" strike="noStrike">
              <a:latin typeface="Arial"/>
              <a:ea typeface="Arial"/>
              <a:cs typeface="Arial"/>
              <a:sym typeface="Arial"/>
            </a:endParaRPr>
          </a:p>
        </p:txBody>
      </p:sp>
      <p:sp>
        <p:nvSpPr>
          <p:cNvPr id="568" name="Google Shape;568;p25: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78" name="Shape 578"/>
        <p:cNvGrpSpPr/>
        <p:nvPr/>
      </p:nvGrpSpPr>
      <p:grpSpPr>
        <a:xfrm>
          <a:off x="0" y="0"/>
          <a:ext cx="0" cy="0"/>
          <a:chOff x="0" y="0"/>
          <a:chExt cx="0" cy="0"/>
        </a:xfrm>
      </p:grpSpPr>
      <p:sp>
        <p:nvSpPr>
          <p:cNvPr id="579" name="Google Shape;579;p26: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80" name="Google Shape;580;p26: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https://psl.noaa.gov/mjo/</a:t>
            </a:r>
            <a:endParaRPr b="0" sz="2000" strike="noStrike">
              <a:latin typeface="Arial"/>
              <a:ea typeface="Arial"/>
              <a:cs typeface="Arial"/>
              <a:sym typeface="Arial"/>
            </a:endParaRPr>
          </a:p>
        </p:txBody>
      </p:sp>
      <p:sp>
        <p:nvSpPr>
          <p:cNvPr id="581" name="Google Shape;581;p26: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597" name="Shape 597"/>
        <p:cNvGrpSpPr/>
        <p:nvPr/>
      </p:nvGrpSpPr>
      <p:grpSpPr>
        <a:xfrm>
          <a:off x="0" y="0"/>
          <a:ext cx="0" cy="0"/>
          <a:chOff x="0" y="0"/>
          <a:chExt cx="0" cy="0"/>
        </a:xfrm>
      </p:grpSpPr>
      <p:sp>
        <p:nvSpPr>
          <p:cNvPr id="598" name="Google Shape;598;p27:notes"/>
          <p:cNvSpPr/>
          <p:nvPr>
            <p:ph idx="2" type="sldImg"/>
          </p:nvPr>
        </p:nvSpPr>
        <p:spPr>
          <a:xfrm>
            <a:off x="217440" y="812880"/>
            <a:ext cx="7124400" cy="40082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599" name="Google Shape;599;p27:notes"/>
          <p:cNvSpPr txBox="1"/>
          <p:nvPr>
            <p:ph idx="1" type="body"/>
          </p:nvPr>
        </p:nvSpPr>
        <p:spPr>
          <a:xfrm>
            <a:off x="756000" y="5078520"/>
            <a:ext cx="6047280" cy="481068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https://www.cpc.ncep.noaa.gov/products/precip/CWlink/MJO/forca.shtml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https://www.cpc.ncep.noaa.gov/products/precip/CWlink/MJO/CLIVAR/clivar_wh.shtml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http://www.bom.gov.au/climate/enso/#tabs=Tropics</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600" name="Google Shape;600;p27:notes"/>
          <p:cNvSpPr txBox="1"/>
          <p:nvPr/>
        </p:nvSpPr>
        <p:spPr>
          <a:xfrm>
            <a:off x="4278960" y="10157400"/>
            <a:ext cx="3280320" cy="533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18" name="Shape 618"/>
        <p:cNvGrpSpPr/>
        <p:nvPr/>
      </p:nvGrpSpPr>
      <p:grpSpPr>
        <a:xfrm>
          <a:off x="0" y="0"/>
          <a:ext cx="0" cy="0"/>
          <a:chOff x="0" y="0"/>
          <a:chExt cx="0" cy="0"/>
        </a:xfrm>
      </p:grpSpPr>
      <p:sp>
        <p:nvSpPr>
          <p:cNvPr id="619" name="Google Shape;619;g3370310b3ab_0_0: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20" name="Google Shape;620;g3370310b3ab_0_0: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https://www.cpc.ncep.noaa.gov/products/precip/CWlink/MJO/forca.shtml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https://www.cpc.ncep.noaa.gov/products/precip/CWlink/MJO/CLIVAR/clivar_wh.shtml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http://www.bom.gov.au/climate/enso/#tabs=Tropics</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621" name="Google Shape;621;g3370310b3ab_0_0: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29" name="Shape 629"/>
        <p:cNvGrpSpPr/>
        <p:nvPr/>
      </p:nvGrpSpPr>
      <p:grpSpPr>
        <a:xfrm>
          <a:off x="0" y="0"/>
          <a:ext cx="0" cy="0"/>
          <a:chOff x="0" y="0"/>
          <a:chExt cx="0" cy="0"/>
        </a:xfrm>
      </p:grpSpPr>
      <p:sp>
        <p:nvSpPr>
          <p:cNvPr id="630" name="Google Shape;630;p28:notes"/>
          <p:cNvSpPr/>
          <p:nvPr>
            <p:ph idx="2" type="sldImg"/>
          </p:nvPr>
        </p:nvSpPr>
        <p:spPr>
          <a:xfrm>
            <a:off x="217440" y="812880"/>
            <a:ext cx="7124400" cy="40082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31" name="Google Shape;631;p28:notes"/>
          <p:cNvSpPr txBox="1"/>
          <p:nvPr>
            <p:ph idx="1" type="body"/>
          </p:nvPr>
        </p:nvSpPr>
        <p:spPr>
          <a:xfrm>
            <a:off x="756000" y="5078520"/>
            <a:ext cx="6047280" cy="481068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632" name="Google Shape;632;p28:notes"/>
          <p:cNvSpPr txBox="1"/>
          <p:nvPr/>
        </p:nvSpPr>
        <p:spPr>
          <a:xfrm>
            <a:off x="4278960" y="10157400"/>
            <a:ext cx="3280320" cy="533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38" name="Shape 638"/>
        <p:cNvGrpSpPr/>
        <p:nvPr/>
      </p:nvGrpSpPr>
      <p:grpSpPr>
        <a:xfrm>
          <a:off x="0" y="0"/>
          <a:ext cx="0" cy="0"/>
          <a:chOff x="0" y="0"/>
          <a:chExt cx="0" cy="0"/>
        </a:xfrm>
      </p:grpSpPr>
      <p:sp>
        <p:nvSpPr>
          <p:cNvPr id="639" name="Google Shape;639;p29:notes"/>
          <p:cNvSpPr txBox="1"/>
          <p:nvPr>
            <p:ph idx="1" type="body"/>
          </p:nvPr>
        </p:nvSpPr>
        <p:spPr>
          <a:xfrm>
            <a:off x="756000" y="5078520"/>
            <a:ext cx="6047640" cy="481104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640" name="Google Shape;640;p29: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56" name="Shape 656"/>
        <p:cNvGrpSpPr/>
        <p:nvPr/>
      </p:nvGrpSpPr>
      <p:grpSpPr>
        <a:xfrm>
          <a:off x="0" y="0"/>
          <a:ext cx="0" cy="0"/>
          <a:chOff x="0" y="0"/>
          <a:chExt cx="0" cy="0"/>
        </a:xfrm>
      </p:grpSpPr>
      <p:sp>
        <p:nvSpPr>
          <p:cNvPr id="657" name="Google Shape;657;p30:notes"/>
          <p:cNvSpPr txBox="1"/>
          <p:nvPr>
            <p:ph idx="1" type="body"/>
          </p:nvPr>
        </p:nvSpPr>
        <p:spPr>
          <a:xfrm>
            <a:off x="756000" y="5078520"/>
            <a:ext cx="6047640" cy="481104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658" name="Google Shape;658;p30:notes"/>
          <p:cNvSpPr/>
          <p:nvPr>
            <p:ph idx="2" type="sldImg"/>
          </p:nvPr>
        </p:nvSpPr>
        <p:spPr>
          <a:xfrm>
            <a:off x="216000" y="812520"/>
            <a:ext cx="7127280" cy="400896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3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74" name="Shape 674"/>
        <p:cNvGrpSpPr/>
        <p:nvPr/>
      </p:nvGrpSpPr>
      <p:grpSpPr>
        <a:xfrm>
          <a:off x="0" y="0"/>
          <a:ext cx="0" cy="0"/>
          <a:chOff x="0" y="0"/>
          <a:chExt cx="0" cy="0"/>
        </a:xfrm>
      </p:grpSpPr>
      <p:sp>
        <p:nvSpPr>
          <p:cNvPr id="675" name="Google Shape;675;g3340c7aefe0_1_24:notes"/>
          <p:cNvSpPr/>
          <p:nvPr>
            <p:ph idx="2" type="sldImg"/>
          </p:nvPr>
        </p:nvSpPr>
        <p:spPr>
          <a:xfrm>
            <a:off x="380880" y="685800"/>
            <a:ext cx="6095400" cy="34287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76" name="Google Shape;676;g3340c7aefe0_1_24:notes"/>
          <p:cNvSpPr txBox="1"/>
          <p:nvPr>
            <p:ph idx="1" type="body"/>
          </p:nvPr>
        </p:nvSpPr>
        <p:spPr>
          <a:xfrm>
            <a:off x="914400" y="4343400"/>
            <a:ext cx="5028900" cy="41145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677" name="Google Shape;677;g3340c7aefe0_1_24:notes"/>
          <p:cNvSpPr txBox="1"/>
          <p:nvPr/>
        </p:nvSpPr>
        <p:spPr>
          <a:xfrm>
            <a:off x="0" y="0"/>
            <a:ext cx="2999400" cy="299940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fld id="{00000000-1234-1234-1234-123412341234}" type="slidenum">
              <a:rPr b="1" i="0" lang="en-GB" sz="2400" u="none" cap="none" strike="noStrike">
                <a:solidFill>
                  <a:srgbClr val="000000"/>
                </a:solidFill>
                <a:latin typeface="Helvetica Neue"/>
                <a:ea typeface="Helvetica Neue"/>
                <a:cs typeface="Helvetica Neue"/>
                <a:sym typeface="Helvetica Neue"/>
              </a:rPr>
              <a:t>‹#›</a:t>
            </a:fld>
            <a:endParaRPr b="0" i="0" sz="2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37" name="Shape 237"/>
        <p:cNvGrpSpPr/>
        <p:nvPr/>
      </p:nvGrpSpPr>
      <p:grpSpPr>
        <a:xfrm>
          <a:off x="0" y="0"/>
          <a:ext cx="0" cy="0"/>
          <a:chOff x="0" y="0"/>
          <a:chExt cx="0" cy="0"/>
        </a:xfrm>
      </p:grpSpPr>
      <p:sp>
        <p:nvSpPr>
          <p:cNvPr id="238" name="Google Shape;238;p4:notes"/>
          <p:cNvSpPr/>
          <p:nvPr>
            <p:ph idx="2" type="sldImg"/>
          </p:nvPr>
        </p:nvSpPr>
        <p:spPr>
          <a:xfrm>
            <a:off x="217440" y="812880"/>
            <a:ext cx="7124400" cy="40082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39" name="Google Shape;239;p4:notes"/>
          <p:cNvSpPr txBox="1"/>
          <p:nvPr>
            <p:ph idx="1" type="body"/>
          </p:nvPr>
        </p:nvSpPr>
        <p:spPr>
          <a:xfrm>
            <a:off x="756000" y="5078520"/>
            <a:ext cx="6047280" cy="481068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https://iridl.ldeo.columbia.edu/maproom/Global/Precipitation/Anomaly.html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https://iridl.ldeo.columbia.edu/maproom/Global/Precipitation/Seasonal.html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https://iridl.ldeo.columbia.edu/maproom/Global/Precipitation/WASP_Indices.html</a:t>
            </a:r>
            <a:endParaRPr b="0" sz="2000" strike="noStrike">
              <a:latin typeface="Arial"/>
              <a:ea typeface="Arial"/>
              <a:cs typeface="Arial"/>
              <a:sym typeface="Arial"/>
            </a:endParaRPr>
          </a:p>
        </p:txBody>
      </p:sp>
      <p:sp>
        <p:nvSpPr>
          <p:cNvPr id="240" name="Google Shape;240;p4:notes"/>
          <p:cNvSpPr txBox="1"/>
          <p:nvPr/>
        </p:nvSpPr>
        <p:spPr>
          <a:xfrm>
            <a:off x="4278960" y="10157400"/>
            <a:ext cx="3280320" cy="533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83" name="Shape 683"/>
        <p:cNvGrpSpPr/>
        <p:nvPr/>
      </p:nvGrpSpPr>
      <p:grpSpPr>
        <a:xfrm>
          <a:off x="0" y="0"/>
          <a:ext cx="0" cy="0"/>
          <a:chOff x="0" y="0"/>
          <a:chExt cx="0" cy="0"/>
        </a:xfrm>
      </p:grpSpPr>
      <p:sp>
        <p:nvSpPr>
          <p:cNvPr id="684" name="Google Shape;684;p32:notes"/>
          <p:cNvSpPr/>
          <p:nvPr>
            <p:ph idx="2" type="sldImg"/>
          </p:nvPr>
        </p:nvSpPr>
        <p:spPr>
          <a:xfrm>
            <a:off x="380880" y="685800"/>
            <a:ext cx="609552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85" name="Google Shape;685;p32:notes"/>
          <p:cNvSpPr txBox="1"/>
          <p:nvPr>
            <p:ph idx="1" type="body"/>
          </p:nvPr>
        </p:nvSpPr>
        <p:spPr>
          <a:xfrm>
            <a:off x="914400" y="4343400"/>
            <a:ext cx="5028840" cy="411444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686" name="Google Shape;686;p32:notes"/>
          <p:cNvSpPr txBox="1"/>
          <p:nvPr/>
        </p:nvSpPr>
        <p:spPr>
          <a:xfrm>
            <a:off x="0" y="0"/>
            <a:ext cx="2999520" cy="299952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fld id="{00000000-1234-1234-1234-123412341234}" type="slidenum">
              <a:rPr b="1" i="0" lang="en-GB" sz="2400" u="none" cap="none" strike="noStrike">
                <a:solidFill>
                  <a:srgbClr val="000000"/>
                </a:solidFill>
                <a:latin typeface="Helvetica Neue"/>
                <a:ea typeface="Helvetica Neue"/>
                <a:cs typeface="Helvetica Neue"/>
                <a:sym typeface="Helvetica Neue"/>
              </a:rPr>
              <a:t>‹#›</a:t>
            </a:fld>
            <a:endParaRPr b="0" i="0" sz="2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692" name="Shape 692"/>
        <p:cNvGrpSpPr/>
        <p:nvPr/>
      </p:nvGrpSpPr>
      <p:grpSpPr>
        <a:xfrm>
          <a:off x="0" y="0"/>
          <a:ext cx="0" cy="0"/>
          <a:chOff x="0" y="0"/>
          <a:chExt cx="0" cy="0"/>
        </a:xfrm>
      </p:grpSpPr>
      <p:sp>
        <p:nvSpPr>
          <p:cNvPr id="693" name="Google Shape;693;p33:notes"/>
          <p:cNvSpPr/>
          <p:nvPr>
            <p:ph idx="2" type="sldImg"/>
          </p:nvPr>
        </p:nvSpPr>
        <p:spPr>
          <a:xfrm>
            <a:off x="380880" y="685800"/>
            <a:ext cx="6095520" cy="34286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694" name="Google Shape;694;p33:notes"/>
          <p:cNvSpPr txBox="1"/>
          <p:nvPr>
            <p:ph idx="1" type="body"/>
          </p:nvPr>
        </p:nvSpPr>
        <p:spPr>
          <a:xfrm>
            <a:off x="914400" y="4343400"/>
            <a:ext cx="5028840" cy="411444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695" name="Google Shape;695;p33:notes"/>
          <p:cNvSpPr txBox="1"/>
          <p:nvPr/>
        </p:nvSpPr>
        <p:spPr>
          <a:xfrm>
            <a:off x="0" y="0"/>
            <a:ext cx="2999520" cy="2999520"/>
          </a:xfrm>
          <a:prstGeom prst="rect">
            <a:avLst/>
          </a:prstGeom>
          <a:noFill/>
          <a:ln>
            <a:noFill/>
          </a:ln>
        </p:spPr>
        <p:txBody>
          <a:bodyPr anchorCtr="0" anchor="t"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2400"/>
              <a:buFont typeface="Arial"/>
              <a:buNone/>
            </a:pPr>
            <a:fld id="{00000000-1234-1234-1234-123412341234}" type="slidenum">
              <a:rPr b="1" i="0" lang="en-GB" sz="2400" u="none" cap="none" strike="noStrike">
                <a:solidFill>
                  <a:srgbClr val="000000"/>
                </a:solidFill>
                <a:latin typeface="Helvetica Neue"/>
                <a:ea typeface="Helvetica Neue"/>
                <a:cs typeface="Helvetica Neue"/>
                <a:sym typeface="Helvetica Neue"/>
              </a:rPr>
              <a:t>‹#›</a:t>
            </a:fld>
            <a:endParaRPr b="0" i="0" sz="2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01" name="Shape 701"/>
        <p:cNvGrpSpPr/>
        <p:nvPr/>
      </p:nvGrpSpPr>
      <p:grpSpPr>
        <a:xfrm>
          <a:off x="0" y="0"/>
          <a:ext cx="0" cy="0"/>
          <a:chOff x="0" y="0"/>
          <a:chExt cx="0" cy="0"/>
        </a:xfrm>
      </p:grpSpPr>
      <p:sp>
        <p:nvSpPr>
          <p:cNvPr id="702" name="Google Shape;702;p34:notes"/>
          <p:cNvSpPr txBox="1"/>
          <p:nvPr>
            <p:ph idx="1" type="body"/>
          </p:nvPr>
        </p:nvSpPr>
        <p:spPr>
          <a:xfrm>
            <a:off x="756000" y="5078520"/>
            <a:ext cx="6047700" cy="48111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t/>
            </a:r>
            <a:endParaRPr/>
          </a:p>
        </p:txBody>
      </p:sp>
      <p:sp>
        <p:nvSpPr>
          <p:cNvPr id="703" name="Google Shape;703;p34: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a:noFill/>
          <a:ln>
            <a:noFill/>
          </a:ln>
        </p:spPr>
      </p:sp>
    </p:spTree>
  </p:cSld>
  <p:clrMapOvr>
    <a:masterClrMapping/>
  </p:clrMapOvr>
</p:notes>
</file>

<file path=ppt/notesSlides/notesSlide4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15" name="Shape 715"/>
        <p:cNvGrpSpPr/>
        <p:nvPr/>
      </p:nvGrpSpPr>
      <p:grpSpPr>
        <a:xfrm>
          <a:off x="0" y="0"/>
          <a:ext cx="0" cy="0"/>
          <a:chOff x="0" y="0"/>
          <a:chExt cx="0" cy="0"/>
        </a:xfrm>
      </p:grpSpPr>
      <p:sp>
        <p:nvSpPr>
          <p:cNvPr id="716" name="Google Shape;716;g2d951cd6d97_0_13: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17" name="Google Shape;717;g2d951cd6d97_0_13: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a:p>
            <a:pPr indent="0" lvl="0" marL="0" rtl="0" algn="l">
              <a:spcBef>
                <a:spcPts val="0"/>
              </a:spcBef>
              <a:spcAft>
                <a:spcPts val="0"/>
              </a:spcAft>
              <a:buClr>
                <a:schemeClr val="dk1"/>
              </a:buClr>
              <a:buSzPts val="1400"/>
              <a:buFont typeface="Arial"/>
              <a:buNone/>
            </a:pPr>
            <a:r>
              <a:rPr lang="en-GB" sz="2000">
                <a:solidFill>
                  <a:schemeClr val="dk1"/>
                </a:solidFill>
              </a:rPr>
              <a:t>https://www.cpc.ncep.noaa.gov/products/precip/CWlink/MJO/enso.shtml#current</a:t>
            </a:r>
            <a:endParaRPr sz="2000">
              <a:solidFill>
                <a:schemeClr val="dk1"/>
              </a:solidFill>
            </a:endParaRPr>
          </a:p>
          <a:p>
            <a:pPr indent="0" lvl="0" marL="0" rtl="0" algn="l">
              <a:spcBef>
                <a:spcPts val="0"/>
              </a:spcBef>
              <a:spcAft>
                <a:spcPts val="0"/>
              </a:spcAft>
              <a:buClr>
                <a:schemeClr val="dk1"/>
              </a:buClr>
              <a:buSzPts val="1400"/>
              <a:buFont typeface="Arial"/>
              <a:buNone/>
            </a:pPr>
            <a:r>
              <a:rPr lang="en-GB" sz="2000">
                <a:solidFill>
                  <a:schemeClr val="dk1"/>
                </a:solidFill>
              </a:rPr>
              <a:t>http://www.bom.gov.au/climate/enso/indices.shtml</a:t>
            </a:r>
            <a:endParaRPr sz="2000">
              <a:solidFill>
                <a:schemeClr val="dk1"/>
              </a:solidFill>
            </a:endParaRPr>
          </a:p>
          <a:p>
            <a:pPr indent="0" lvl="0" marL="0" rtl="0" algn="l">
              <a:spcBef>
                <a:spcPts val="0"/>
              </a:spcBef>
              <a:spcAft>
                <a:spcPts val="0"/>
              </a:spcAft>
              <a:buClr>
                <a:schemeClr val="dk1"/>
              </a:buClr>
              <a:buSzPts val="1400"/>
              <a:buFont typeface="Arial"/>
              <a:buNone/>
            </a:pPr>
            <a:r>
              <a:rPr lang="en-GB" sz="2000">
                <a:solidFill>
                  <a:schemeClr val="dk1"/>
                </a:solidFill>
              </a:rPr>
              <a:t>http://www.bom.gov.au/climate/enso/#tabs=Pacific-Ocean&amp;pacific=SOI</a:t>
            </a:r>
            <a:endParaRPr sz="2000">
              <a:solidFill>
                <a:schemeClr val="dk1"/>
              </a:solidFill>
            </a:endParaRPr>
          </a:p>
        </p:txBody>
      </p:sp>
      <p:sp>
        <p:nvSpPr>
          <p:cNvPr id="718" name="Google Shape;718;g2d951cd6d97_0_13: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27" name="Shape 727"/>
        <p:cNvGrpSpPr/>
        <p:nvPr/>
      </p:nvGrpSpPr>
      <p:grpSpPr>
        <a:xfrm>
          <a:off x="0" y="0"/>
          <a:ext cx="0" cy="0"/>
          <a:chOff x="0" y="0"/>
          <a:chExt cx="0" cy="0"/>
        </a:xfrm>
      </p:grpSpPr>
      <p:sp>
        <p:nvSpPr>
          <p:cNvPr id="728" name="Google Shape;728;p35:notes"/>
          <p:cNvSpPr/>
          <p:nvPr>
            <p:ph idx="2" type="sldImg"/>
          </p:nvPr>
        </p:nvSpPr>
        <p:spPr>
          <a:xfrm>
            <a:off x="217440" y="812880"/>
            <a:ext cx="7124400" cy="40082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29" name="Google Shape;729;p35:notes"/>
          <p:cNvSpPr txBox="1"/>
          <p:nvPr>
            <p:ph idx="1" type="body"/>
          </p:nvPr>
        </p:nvSpPr>
        <p:spPr>
          <a:xfrm>
            <a:off x="756000" y="5078520"/>
            <a:ext cx="6047280" cy="481068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b="0" lang="en-GB" sz="2000" strike="noStrike">
                <a:latin typeface="Arial"/>
                <a:ea typeface="Arial"/>
                <a:cs typeface="Arial"/>
                <a:sym typeface="Arial"/>
              </a:rPr>
              <a:t>https://www.cpc.ncep.noaa.gov/products/precip/CWlink/MJO/enso.shtml#current</a:t>
            </a:r>
            <a:endParaRPr b="0" sz="2000" strike="noStrike">
              <a:latin typeface="Arial"/>
              <a:ea typeface="Arial"/>
              <a:cs typeface="Arial"/>
              <a:sym typeface="Arial"/>
            </a:endParaRPr>
          </a:p>
          <a:p>
            <a:pPr indent="0" lvl="0" marL="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730" name="Google Shape;730;p35:notes"/>
          <p:cNvSpPr txBox="1"/>
          <p:nvPr/>
        </p:nvSpPr>
        <p:spPr>
          <a:xfrm>
            <a:off x="4278960" y="10157400"/>
            <a:ext cx="3280320" cy="533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38" name="Shape 738"/>
        <p:cNvGrpSpPr/>
        <p:nvPr/>
      </p:nvGrpSpPr>
      <p:grpSpPr>
        <a:xfrm>
          <a:off x="0" y="0"/>
          <a:ext cx="0" cy="0"/>
          <a:chOff x="0" y="0"/>
          <a:chExt cx="0" cy="0"/>
        </a:xfrm>
      </p:grpSpPr>
      <p:sp>
        <p:nvSpPr>
          <p:cNvPr id="739" name="Google Shape;739;p36:notes"/>
          <p:cNvSpPr/>
          <p:nvPr>
            <p:ph idx="2" type="sldImg"/>
          </p:nvPr>
        </p:nvSpPr>
        <p:spPr>
          <a:xfrm>
            <a:off x="217440" y="812880"/>
            <a:ext cx="7124400" cy="40082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40" name="Google Shape;740;p36:notes"/>
          <p:cNvSpPr txBox="1"/>
          <p:nvPr>
            <p:ph idx="1" type="body"/>
          </p:nvPr>
        </p:nvSpPr>
        <p:spPr>
          <a:xfrm>
            <a:off x="756000" y="5078520"/>
            <a:ext cx="6047280" cy="481068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b="0" lang="en-GB" sz="2000" strike="noStrike">
                <a:latin typeface="Arial"/>
                <a:ea typeface="Arial"/>
                <a:cs typeface="Arial"/>
                <a:sym typeface="Arial"/>
              </a:rPr>
              <a:t>https://www.cpc.ncep.noaa.gov/products/precip/CWlink/MJO/enso.shtml#current</a:t>
            </a:r>
            <a:endParaRPr b="0" sz="2000" strike="noStrike">
              <a:latin typeface="Arial"/>
              <a:ea typeface="Arial"/>
              <a:cs typeface="Arial"/>
              <a:sym typeface="Arial"/>
            </a:endParaRPr>
          </a:p>
          <a:p>
            <a:pPr indent="0" lvl="0" marL="0" rtl="0" algn="l">
              <a:lnSpc>
                <a:spcPct val="100000"/>
              </a:lnSpc>
              <a:spcBef>
                <a:spcPts val="0"/>
              </a:spcBef>
              <a:spcAft>
                <a:spcPts val="0"/>
              </a:spcAft>
              <a:buSzPts val="1400"/>
              <a:buNone/>
            </a:pPr>
            <a:r>
              <a:t/>
            </a:r>
            <a:endParaRPr b="0" sz="2000" strike="noStrike">
              <a:latin typeface="Arial"/>
              <a:ea typeface="Arial"/>
              <a:cs typeface="Arial"/>
              <a:sym typeface="Arial"/>
            </a:endParaRPr>
          </a:p>
        </p:txBody>
      </p:sp>
      <p:sp>
        <p:nvSpPr>
          <p:cNvPr id="741" name="Google Shape;741;p36:notes"/>
          <p:cNvSpPr txBox="1"/>
          <p:nvPr/>
        </p:nvSpPr>
        <p:spPr>
          <a:xfrm>
            <a:off x="4278960" y="10157400"/>
            <a:ext cx="3280320" cy="533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46" name="Shape 746"/>
        <p:cNvGrpSpPr/>
        <p:nvPr/>
      </p:nvGrpSpPr>
      <p:grpSpPr>
        <a:xfrm>
          <a:off x="0" y="0"/>
          <a:ext cx="0" cy="0"/>
          <a:chOff x="0" y="0"/>
          <a:chExt cx="0" cy="0"/>
        </a:xfrm>
      </p:grpSpPr>
      <p:sp>
        <p:nvSpPr>
          <p:cNvPr id="747" name="Google Shape;747;g2d92bec4571_0_58: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48" name="Google Shape;748;g2d92bec4571_0_58: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0" lvl="0" marL="0" rtl="0" algn="l">
              <a:lnSpc>
                <a:spcPct val="100000"/>
              </a:lnSpc>
              <a:spcBef>
                <a:spcPts val="0"/>
              </a:spcBef>
              <a:spcAft>
                <a:spcPts val="0"/>
              </a:spcAft>
              <a:buSzPts val="1400"/>
              <a:buNone/>
            </a:pPr>
            <a:r>
              <a:rPr b="0" lang="en-GB" sz="2000" strike="noStrike">
                <a:latin typeface="Arial"/>
                <a:ea typeface="Arial"/>
                <a:cs typeface="Arial"/>
                <a:sym typeface="Arial"/>
              </a:rPr>
              <a:t>ENSO diags https://www.cpc.ncep.noaa.gov/products/precip/CWlink/MJO/enso.shtml#current</a:t>
            </a:r>
            <a:endParaRPr b="0" sz="2000" strike="noStrike">
              <a:latin typeface="Arial"/>
              <a:ea typeface="Arial"/>
              <a:cs typeface="Arial"/>
              <a:sym typeface="Arial"/>
            </a:endParaRPr>
          </a:p>
          <a:p>
            <a:pPr indent="0" lvl="0" marL="0" rtl="0" algn="l">
              <a:lnSpc>
                <a:spcPct val="100000"/>
              </a:lnSpc>
              <a:spcBef>
                <a:spcPts val="0"/>
              </a:spcBef>
              <a:spcAft>
                <a:spcPts val="0"/>
              </a:spcAft>
              <a:buSzPts val="1400"/>
              <a:buNone/>
            </a:pPr>
            <a:r>
              <a:rPr b="0" lang="en-GB" sz="2000" strike="noStrike">
                <a:latin typeface="Arial"/>
                <a:ea typeface="Arial"/>
                <a:cs typeface="Arial"/>
                <a:sym typeface="Arial"/>
              </a:rPr>
              <a:t>ENSO Blog https://www.climate.gov/news-features/blogs/enso?page=1</a:t>
            </a:r>
            <a:endParaRPr b="0" sz="2000" strike="noStrike">
              <a:latin typeface="Arial"/>
              <a:ea typeface="Arial"/>
              <a:cs typeface="Arial"/>
              <a:sym typeface="Arial"/>
            </a:endParaRPr>
          </a:p>
          <a:p>
            <a:pPr indent="0" lvl="0" marL="0" rtl="0" algn="l">
              <a:lnSpc>
                <a:spcPct val="100000"/>
              </a:lnSpc>
              <a:spcBef>
                <a:spcPts val="0"/>
              </a:spcBef>
              <a:spcAft>
                <a:spcPts val="0"/>
              </a:spcAft>
              <a:buSzPts val="1400"/>
              <a:buNone/>
            </a:pPr>
            <a:r>
              <a:rPr b="0" lang="en-GB" sz="2000" strike="noStrike">
                <a:latin typeface="Arial"/>
                <a:ea typeface="Arial"/>
                <a:cs typeface="Arial"/>
                <a:sym typeface="Arial"/>
              </a:rPr>
              <a:t>https://www.pmel.noaa.gov/gtmba/assorted-plots</a:t>
            </a:r>
            <a:endParaRPr b="0" sz="2000" strike="noStrike">
              <a:latin typeface="Arial"/>
              <a:ea typeface="Arial"/>
              <a:cs typeface="Arial"/>
              <a:sym typeface="Arial"/>
            </a:endParaRPr>
          </a:p>
          <a:p>
            <a:pPr indent="0" lvl="0" marL="0" rtl="0" algn="l">
              <a:lnSpc>
                <a:spcPct val="100000"/>
              </a:lnSpc>
              <a:spcBef>
                <a:spcPts val="0"/>
              </a:spcBef>
              <a:spcAft>
                <a:spcPts val="0"/>
              </a:spcAft>
              <a:buSzPts val="1400"/>
              <a:buNone/>
            </a:pPr>
            <a:r>
              <a:rPr b="0" lang="en-GB" sz="2000" strike="noStrike">
                <a:latin typeface="Arial"/>
                <a:ea typeface="Arial"/>
                <a:cs typeface="Arial"/>
                <a:sym typeface="Arial"/>
              </a:rPr>
              <a:t>https://www.pmel.noaa.gov/tao/drupal/disdel/</a:t>
            </a:r>
            <a:endParaRPr b="0" sz="2000" strike="noStrike">
              <a:latin typeface="Arial"/>
              <a:ea typeface="Arial"/>
              <a:cs typeface="Arial"/>
              <a:sym typeface="Arial"/>
            </a:endParaRPr>
          </a:p>
        </p:txBody>
      </p:sp>
      <p:sp>
        <p:nvSpPr>
          <p:cNvPr id="749" name="Google Shape;749;g2d92bec4571_0_58: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754" name="Shape 754"/>
        <p:cNvGrpSpPr/>
        <p:nvPr/>
      </p:nvGrpSpPr>
      <p:grpSpPr>
        <a:xfrm>
          <a:off x="0" y="0"/>
          <a:ext cx="0" cy="0"/>
          <a:chOff x="0" y="0"/>
          <a:chExt cx="0" cy="0"/>
        </a:xfrm>
      </p:grpSpPr>
      <p:sp>
        <p:nvSpPr>
          <p:cNvPr id="755" name="Google Shape;755;g2d945c9e1bd_72_0: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756" name="Google Shape;756;g2d945c9e1bd_72_0: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https://iridl.ldeo.columbia.edu/maproom/Global/Precipitation/Persistence.html</a:t>
            </a:r>
            <a:endParaRPr b="0" sz="2000" strike="noStrike">
              <a:latin typeface="Arial"/>
              <a:ea typeface="Arial"/>
              <a:cs typeface="Arial"/>
              <a:sym typeface="Arial"/>
            </a:endParaRPr>
          </a:p>
        </p:txBody>
      </p:sp>
      <p:sp>
        <p:nvSpPr>
          <p:cNvPr id="757" name="Google Shape;757;g2d945c9e1bd_72_0: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0" name="Shape 250"/>
        <p:cNvGrpSpPr/>
        <p:nvPr/>
      </p:nvGrpSpPr>
      <p:grpSpPr>
        <a:xfrm>
          <a:off x="0" y="0"/>
          <a:ext cx="0" cy="0"/>
          <a:chOff x="0" y="0"/>
          <a:chExt cx="0" cy="0"/>
        </a:xfrm>
      </p:grpSpPr>
      <p:sp>
        <p:nvSpPr>
          <p:cNvPr id="251" name="Google Shape;251;p5:notes"/>
          <p:cNvSpPr/>
          <p:nvPr>
            <p:ph idx="2" type="sldImg"/>
          </p:nvPr>
        </p:nvSpPr>
        <p:spPr>
          <a:xfrm>
            <a:off x="217440" y="812880"/>
            <a:ext cx="7124400" cy="400824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52" name="Google Shape;252;p5:notes"/>
          <p:cNvSpPr txBox="1"/>
          <p:nvPr>
            <p:ph idx="1" type="body"/>
          </p:nvPr>
        </p:nvSpPr>
        <p:spPr>
          <a:xfrm>
            <a:off x="756000" y="5078520"/>
            <a:ext cx="6047280" cy="481068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https://iridl.ldeo.columbia.edu/maproom/Global/Atm_Temp/Anomaly.html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https://iridl.ldeo.columbia.edu/maproom/Global/Atm_Temp/Seasonal.html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https://iridl.ldeo.columbia.edu/maproom/Global/Atm_Temp/Std_Anom_Chnge.html</a:t>
            </a:r>
            <a:endParaRPr b="0" sz="2000" strike="noStrike">
              <a:latin typeface="Arial"/>
              <a:ea typeface="Arial"/>
              <a:cs typeface="Arial"/>
              <a:sym typeface="Arial"/>
            </a:endParaRPr>
          </a:p>
        </p:txBody>
      </p:sp>
      <p:sp>
        <p:nvSpPr>
          <p:cNvPr id="253" name="Google Shape;253;p5:notes"/>
          <p:cNvSpPr txBox="1"/>
          <p:nvPr/>
        </p:nvSpPr>
        <p:spPr>
          <a:xfrm>
            <a:off x="4278960" y="10157400"/>
            <a:ext cx="3280320" cy="53388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59" name="Shape 259"/>
        <p:cNvGrpSpPr/>
        <p:nvPr/>
      </p:nvGrpSpPr>
      <p:grpSpPr>
        <a:xfrm>
          <a:off x="0" y="0"/>
          <a:ext cx="0" cy="0"/>
          <a:chOff x="0" y="0"/>
          <a:chExt cx="0" cy="0"/>
        </a:xfrm>
      </p:grpSpPr>
      <p:sp>
        <p:nvSpPr>
          <p:cNvPr id="260" name="Google Shape;260;p10: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61" name="Google Shape;261;p10: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https://iridl.ldeo.columbia.edu/maproom/Global/Precipitation/Seasonal.html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https://iridl.ldeo.columbia.edu/maproom/Global/Precipitation/WASP_Indices.html</a:t>
            </a:r>
            <a:endParaRPr b="0" sz="2000" strike="noStrike">
              <a:latin typeface="Arial"/>
              <a:ea typeface="Arial"/>
              <a:cs typeface="Arial"/>
              <a:sym typeface="Arial"/>
            </a:endParaRPr>
          </a:p>
        </p:txBody>
      </p:sp>
      <p:sp>
        <p:nvSpPr>
          <p:cNvPr id="262" name="Google Shape;262;p10: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76" name="Shape 276"/>
        <p:cNvGrpSpPr/>
        <p:nvPr/>
      </p:nvGrpSpPr>
      <p:grpSpPr>
        <a:xfrm>
          <a:off x="0" y="0"/>
          <a:ext cx="0" cy="0"/>
          <a:chOff x="0" y="0"/>
          <a:chExt cx="0" cy="0"/>
        </a:xfrm>
      </p:grpSpPr>
      <p:sp>
        <p:nvSpPr>
          <p:cNvPr id="277" name="Google Shape;277;p6: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78" name="Google Shape;278;p6: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https://iridl.ldeo.columbia.edu/maproom/Global/Precipitation/Anomaly.html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https://iridl.ldeo.columbia.edu/maproom/Global/Precipitation/Seasonal.html</a:t>
            </a:r>
            <a:endParaRPr b="0" sz="2000" strike="noStrike">
              <a:latin typeface="Arial"/>
              <a:ea typeface="Arial"/>
              <a:cs typeface="Arial"/>
              <a:sym typeface="Arial"/>
            </a:endParaRPr>
          </a:p>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https://iridl.ldeo.columbia.edu/maproom/Global/Precipitation/WASP_Indices.html</a:t>
            </a:r>
            <a:endParaRPr b="0" sz="2000" strike="noStrike">
              <a:latin typeface="Arial"/>
              <a:ea typeface="Arial"/>
              <a:cs typeface="Arial"/>
              <a:sym typeface="Arial"/>
            </a:endParaRPr>
          </a:p>
        </p:txBody>
      </p:sp>
      <p:sp>
        <p:nvSpPr>
          <p:cNvPr id="279" name="Google Shape;279;p6: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89" name="Shape 289"/>
        <p:cNvGrpSpPr/>
        <p:nvPr/>
      </p:nvGrpSpPr>
      <p:grpSpPr>
        <a:xfrm>
          <a:off x="0" y="0"/>
          <a:ext cx="0" cy="0"/>
          <a:chOff x="0" y="0"/>
          <a:chExt cx="0" cy="0"/>
        </a:xfrm>
      </p:grpSpPr>
      <p:sp>
        <p:nvSpPr>
          <p:cNvPr id="290" name="Google Shape;290;g2d92bec4571_0_43:notes"/>
          <p:cNvSpPr/>
          <p:nvPr>
            <p:ph idx="2" type="sldImg"/>
          </p:nvPr>
        </p:nvSpPr>
        <p:spPr>
          <a:xfrm>
            <a:off x="216000" y="812520"/>
            <a:ext cx="7127400" cy="4008900"/>
          </a:xfrm>
          <a:custGeom>
            <a:rect b="b" l="l" r="r" t="t"/>
            <a:pathLst>
              <a:path extrusionOk="0" h="120000" w="120000">
                <a:moveTo>
                  <a:pt x="0" y="0"/>
                </a:moveTo>
                <a:lnTo>
                  <a:pt x="120000" y="0"/>
                </a:lnTo>
                <a:lnTo>
                  <a:pt x="120000" y="120000"/>
                </a:lnTo>
                <a:lnTo>
                  <a:pt x="0" y="120000"/>
                </a:lnTo>
                <a:close/>
              </a:path>
            </a:pathLst>
          </a:custGeom>
        </p:spPr>
      </p:sp>
      <p:sp>
        <p:nvSpPr>
          <p:cNvPr id="291" name="Google Shape;291;g2d92bec4571_0_43:notes"/>
          <p:cNvSpPr txBox="1"/>
          <p:nvPr>
            <p:ph idx="1" type="body"/>
          </p:nvPr>
        </p:nvSpPr>
        <p:spPr>
          <a:xfrm>
            <a:off x="756000" y="5078520"/>
            <a:ext cx="6047700" cy="4811100"/>
          </a:xfrm>
          <a:prstGeom prst="rect">
            <a:avLst/>
          </a:prstGeom>
        </p:spPr>
        <p:txBody>
          <a:bodyPr anchorCtr="0" anchor="t" bIns="0" lIns="0" spcFirstLastPara="1" rIns="0" wrap="square" tIns="0">
            <a:noAutofit/>
          </a:bodyPr>
          <a:lstStyle/>
          <a:p>
            <a:pPr indent="0" lvl="0" marL="0" rtl="0" algn="l">
              <a:spcBef>
                <a:spcPts val="0"/>
              </a:spcBef>
              <a:spcAft>
                <a:spcPts val="0"/>
              </a:spcAft>
              <a:buNone/>
            </a:pPr>
            <a:r>
              <a:t/>
            </a:r>
            <a:endParaRPr/>
          </a:p>
        </p:txBody>
      </p:sp>
      <p:sp>
        <p:nvSpPr>
          <p:cNvPr id="292" name="Google Shape;292;g2d92bec4571_0_43:notes"/>
          <p:cNvSpPr txBox="1"/>
          <p:nvPr>
            <p:ph idx="12" type="sldNum"/>
          </p:nvPr>
        </p:nvSpPr>
        <p:spPr>
          <a:xfrm>
            <a:off x="4278960" y="10157400"/>
            <a:ext cx="3280800" cy="534300"/>
          </a:xfrm>
          <a:prstGeom prst="rect">
            <a:avLst/>
          </a:prstGeom>
        </p:spPr>
        <p:txBody>
          <a:bodyPr anchorCtr="0" anchor="b" bIns="0" lIns="0" spcFirstLastPara="1" rIns="0" wrap="square" tIns="0">
            <a:noAutofit/>
          </a:bodyPr>
          <a:lstStyle/>
          <a:p>
            <a:pPr indent="0" lvl="0" marL="0" rtl="0" algn="r">
              <a:spcBef>
                <a:spcPts val="0"/>
              </a:spcBef>
              <a:spcAft>
                <a:spcPts val="0"/>
              </a:spcAft>
              <a:buClr>
                <a:srgbClr val="000000"/>
              </a:buClr>
              <a:buSzPts val="1400"/>
              <a:buFont typeface="Arial"/>
              <a:buNone/>
            </a:pPr>
            <a:fld id="{00000000-1234-1234-1234-123412341234}" type="slidenum">
              <a:rPr lang="en-GB"/>
              <a:t>‹#›</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showMasterPhAnim="0" showMasterSp="0">
  <p:cSld>
    <p:spTree>
      <p:nvGrpSpPr>
        <p:cNvPr id="297" name="Shape 297"/>
        <p:cNvGrpSpPr/>
        <p:nvPr/>
      </p:nvGrpSpPr>
      <p:grpSpPr>
        <a:xfrm>
          <a:off x="0" y="0"/>
          <a:ext cx="0" cy="0"/>
          <a:chOff x="0" y="0"/>
          <a:chExt cx="0" cy="0"/>
        </a:xfrm>
      </p:grpSpPr>
      <p:sp>
        <p:nvSpPr>
          <p:cNvPr id="298" name="Google Shape;298;g3340c7aefe0_4_4:notes"/>
          <p:cNvSpPr/>
          <p:nvPr>
            <p:ph idx="2" type="sldImg"/>
          </p:nvPr>
        </p:nvSpPr>
        <p:spPr>
          <a:xfrm>
            <a:off x="217440" y="812880"/>
            <a:ext cx="7124400" cy="4008300"/>
          </a:xfrm>
          <a:custGeom>
            <a:rect b="b" l="l" r="r" t="t"/>
            <a:pathLst>
              <a:path extrusionOk="0" h="120000" w="120000">
                <a:moveTo>
                  <a:pt x="0" y="0"/>
                </a:moveTo>
                <a:lnTo>
                  <a:pt x="120000" y="0"/>
                </a:lnTo>
                <a:lnTo>
                  <a:pt x="120000" y="120000"/>
                </a:lnTo>
                <a:lnTo>
                  <a:pt x="0" y="120000"/>
                </a:lnTo>
                <a:close/>
              </a:path>
            </a:pathLst>
          </a:custGeom>
          <a:noFill/>
          <a:ln>
            <a:noFill/>
          </a:ln>
        </p:spPr>
      </p:sp>
      <p:sp>
        <p:nvSpPr>
          <p:cNvPr id="299" name="Google Shape;299;g3340c7aefe0_4_4:notes"/>
          <p:cNvSpPr txBox="1"/>
          <p:nvPr>
            <p:ph idx="1" type="body"/>
          </p:nvPr>
        </p:nvSpPr>
        <p:spPr>
          <a:xfrm>
            <a:off x="756000" y="5078520"/>
            <a:ext cx="6047400" cy="4810800"/>
          </a:xfrm>
          <a:prstGeom prst="rect">
            <a:avLst/>
          </a:prstGeom>
          <a:noFill/>
          <a:ln>
            <a:noFill/>
          </a:ln>
        </p:spPr>
        <p:txBody>
          <a:bodyPr anchorCtr="0" anchor="t" bIns="0" lIns="0" spcFirstLastPara="1" rIns="0" wrap="square" tIns="0">
            <a:noAutofit/>
          </a:bodyPr>
          <a:lstStyle/>
          <a:p>
            <a:pPr indent="-216000" lvl="0" marL="216000" rtl="0" algn="l">
              <a:lnSpc>
                <a:spcPct val="100000"/>
              </a:lnSpc>
              <a:spcBef>
                <a:spcPts val="0"/>
              </a:spcBef>
              <a:spcAft>
                <a:spcPts val="0"/>
              </a:spcAft>
              <a:buSzPts val="1400"/>
              <a:buNone/>
            </a:pPr>
            <a:r>
              <a:rPr b="0" lang="en-GB" sz="2000" strike="noStrike">
                <a:latin typeface="Arial"/>
                <a:ea typeface="Arial"/>
                <a:cs typeface="Arial"/>
                <a:sym typeface="Arial"/>
              </a:rPr>
              <a:t>https://iridl.ldeo.columbia.edu/maproom/Global/Precipitation/Persistence.html</a:t>
            </a:r>
            <a:endParaRPr b="0" sz="2000" strike="noStrike">
              <a:latin typeface="Arial"/>
              <a:ea typeface="Arial"/>
              <a:cs typeface="Arial"/>
              <a:sym typeface="Arial"/>
            </a:endParaRPr>
          </a:p>
        </p:txBody>
      </p:sp>
      <p:sp>
        <p:nvSpPr>
          <p:cNvPr id="300" name="Google Shape;300;g3340c7aefe0_4_4:notes"/>
          <p:cNvSpPr txBox="1"/>
          <p:nvPr/>
        </p:nvSpPr>
        <p:spPr>
          <a:xfrm>
            <a:off x="4278960" y="10157400"/>
            <a:ext cx="3280200" cy="534000"/>
          </a:xfrm>
          <a:prstGeom prst="rect">
            <a:avLst/>
          </a:prstGeom>
          <a:noFill/>
          <a:ln>
            <a:noFill/>
          </a:ln>
        </p:spPr>
        <p:txBody>
          <a:bodyPr anchorCtr="0" anchor="b" bIns="0" lIns="0" spcFirstLastPara="1" rIns="0" wrap="square" tIns="0">
            <a:noAutofit/>
          </a:bodyPr>
          <a:lstStyle/>
          <a:p>
            <a:pPr indent="0" lvl="0" marL="0" marR="0" rtl="0" algn="r">
              <a:lnSpc>
                <a:spcPct val="100000"/>
              </a:lnSpc>
              <a:spcBef>
                <a:spcPts val="0"/>
              </a:spcBef>
              <a:spcAft>
                <a:spcPts val="0"/>
              </a:spcAft>
              <a:buClr>
                <a:srgbClr val="000000"/>
              </a:buClr>
              <a:buSzPts val="1400"/>
              <a:buFont typeface="Arial"/>
              <a:buNone/>
            </a:pPr>
            <a:fld id="{00000000-1234-1234-1234-123412341234}" type="slidenum">
              <a:rPr b="0" i="0" lang="en-GB" sz="1400" u="none" cap="none" strike="noStrike">
                <a:solidFill>
                  <a:srgbClr val="000000"/>
                </a:solidFill>
                <a:latin typeface="Times New Roman"/>
                <a:ea typeface="Times New Roman"/>
                <a:cs typeface="Times New Roman"/>
                <a:sym typeface="Times New Roman"/>
              </a:rPr>
              <a:t>‹#›</a:t>
            </a:fld>
            <a:endParaRPr b="0" i="0" sz="1400" u="none" cap="none" strike="noStrike">
              <a:solidFill>
                <a:srgbClr val="000000"/>
              </a:solidFill>
              <a:latin typeface="Times New Roman"/>
              <a:ea typeface="Times New Roman"/>
              <a:cs typeface="Times New Roman"/>
              <a:sym typeface="Times New Roman"/>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5" name="Shape 15"/>
        <p:cNvGrpSpPr/>
        <p:nvPr/>
      </p:nvGrpSpPr>
      <p:grpSpPr>
        <a:xfrm>
          <a:off x="0" y="0"/>
          <a:ext cx="0" cy="0"/>
          <a:chOff x="0" y="0"/>
          <a:chExt cx="0" cy="0"/>
        </a:xfrm>
      </p:grpSpPr>
      <p:sp>
        <p:nvSpPr>
          <p:cNvPr id="16" name="Google Shape;16;p2"/>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54" name="Shape 54"/>
        <p:cNvGrpSpPr/>
        <p:nvPr/>
      </p:nvGrpSpPr>
      <p:grpSpPr>
        <a:xfrm>
          <a:off x="0" y="0"/>
          <a:ext cx="0" cy="0"/>
          <a:chOff x="0" y="0"/>
          <a:chExt cx="0" cy="0"/>
        </a:xfrm>
      </p:grpSpPr>
      <p:sp>
        <p:nvSpPr>
          <p:cNvPr id="55" name="Google Shape;55;p11"/>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6" name="Google Shape;56;p11"/>
          <p:cNvSpPr txBox="1"/>
          <p:nvPr>
            <p:ph idx="1" type="body"/>
          </p:nvPr>
        </p:nvSpPr>
        <p:spPr>
          <a:xfrm>
            <a:off x="609480" y="1604520"/>
            <a:ext cx="109724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7" name="Google Shape;57;p11"/>
          <p:cNvSpPr txBox="1"/>
          <p:nvPr>
            <p:ph idx="2"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8" name="Google Shape;58;p11"/>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59" name="Shape 59"/>
        <p:cNvGrpSpPr/>
        <p:nvPr/>
      </p:nvGrpSpPr>
      <p:grpSpPr>
        <a:xfrm>
          <a:off x="0" y="0"/>
          <a:ext cx="0" cy="0"/>
          <a:chOff x="0" y="0"/>
          <a:chExt cx="0" cy="0"/>
        </a:xfrm>
      </p:grpSpPr>
      <p:sp>
        <p:nvSpPr>
          <p:cNvPr id="60" name="Google Shape;60;p12"/>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1" name="Google Shape;61;p12"/>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2" name="Google Shape;62;p12"/>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3" name="Google Shape;63;p12"/>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4" name="Google Shape;64;p12"/>
          <p:cNvSpPr txBox="1"/>
          <p:nvPr>
            <p:ph idx="4"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5" name="Google Shape;65;p12"/>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66" name="Shape 66"/>
        <p:cNvGrpSpPr/>
        <p:nvPr/>
      </p:nvGrpSpPr>
      <p:grpSpPr>
        <a:xfrm>
          <a:off x="0" y="0"/>
          <a:ext cx="0" cy="0"/>
          <a:chOff x="0" y="0"/>
          <a:chExt cx="0" cy="0"/>
        </a:xfrm>
      </p:grpSpPr>
      <p:sp>
        <p:nvSpPr>
          <p:cNvPr id="67" name="Google Shape;67;p13"/>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68" name="Google Shape;68;p13"/>
          <p:cNvSpPr txBox="1"/>
          <p:nvPr>
            <p:ph idx="1" type="body"/>
          </p:nvPr>
        </p:nvSpPr>
        <p:spPr>
          <a:xfrm>
            <a:off x="609480" y="160452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69" name="Google Shape;69;p13"/>
          <p:cNvSpPr txBox="1"/>
          <p:nvPr>
            <p:ph idx="2" type="body"/>
          </p:nvPr>
        </p:nvSpPr>
        <p:spPr>
          <a:xfrm>
            <a:off x="4319640" y="160452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70" name="Google Shape;70;p13"/>
          <p:cNvSpPr txBox="1"/>
          <p:nvPr>
            <p:ph idx="3" type="body"/>
          </p:nvPr>
        </p:nvSpPr>
        <p:spPr>
          <a:xfrm>
            <a:off x="8029800" y="160452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71" name="Google Shape;71;p13"/>
          <p:cNvSpPr txBox="1"/>
          <p:nvPr>
            <p:ph idx="4" type="body"/>
          </p:nvPr>
        </p:nvSpPr>
        <p:spPr>
          <a:xfrm>
            <a:off x="609480" y="368208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72" name="Google Shape;72;p13"/>
          <p:cNvSpPr txBox="1"/>
          <p:nvPr>
            <p:ph idx="5" type="body"/>
          </p:nvPr>
        </p:nvSpPr>
        <p:spPr>
          <a:xfrm>
            <a:off x="4319640" y="368208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73" name="Google Shape;73;p13"/>
          <p:cNvSpPr txBox="1"/>
          <p:nvPr>
            <p:ph idx="6" type="body"/>
          </p:nvPr>
        </p:nvSpPr>
        <p:spPr>
          <a:xfrm>
            <a:off x="8029800" y="368208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74" name="Google Shape;74;p13"/>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81" name="Shape 81"/>
        <p:cNvGrpSpPr/>
        <p:nvPr/>
      </p:nvGrpSpPr>
      <p:grpSpPr>
        <a:xfrm>
          <a:off x="0" y="0"/>
          <a:ext cx="0" cy="0"/>
          <a:chOff x="0" y="0"/>
          <a:chExt cx="0" cy="0"/>
        </a:xfrm>
      </p:grpSpPr>
      <p:sp>
        <p:nvSpPr>
          <p:cNvPr id="82" name="Google Shape;82;p15"/>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83" name="Shape 83"/>
        <p:cNvGrpSpPr/>
        <p:nvPr/>
      </p:nvGrpSpPr>
      <p:grpSpPr>
        <a:xfrm>
          <a:off x="0" y="0"/>
          <a:ext cx="0" cy="0"/>
          <a:chOff x="0" y="0"/>
          <a:chExt cx="0" cy="0"/>
        </a:xfrm>
      </p:grpSpPr>
      <p:sp>
        <p:nvSpPr>
          <p:cNvPr id="84" name="Google Shape;84;p16"/>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5" name="Google Shape;85;p16"/>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6" name="Google Shape;86;p16"/>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87" name="Shape 87"/>
        <p:cNvGrpSpPr/>
        <p:nvPr/>
      </p:nvGrpSpPr>
      <p:grpSpPr>
        <a:xfrm>
          <a:off x="0" y="0"/>
          <a:ext cx="0" cy="0"/>
          <a:chOff x="0" y="0"/>
          <a:chExt cx="0" cy="0"/>
        </a:xfrm>
      </p:grpSpPr>
      <p:sp>
        <p:nvSpPr>
          <p:cNvPr id="88" name="Google Shape;88;p17"/>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89" name="Google Shape;89;p17"/>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90" name="Google Shape;90;p17"/>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91" name="Shape 91"/>
        <p:cNvGrpSpPr/>
        <p:nvPr/>
      </p:nvGrpSpPr>
      <p:grpSpPr>
        <a:xfrm>
          <a:off x="0" y="0"/>
          <a:ext cx="0" cy="0"/>
          <a:chOff x="0" y="0"/>
          <a:chExt cx="0" cy="0"/>
        </a:xfrm>
      </p:grpSpPr>
      <p:sp>
        <p:nvSpPr>
          <p:cNvPr id="92" name="Google Shape;92;p18"/>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3" name="Google Shape;93;p18"/>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94" name="Google Shape;94;p18"/>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95" name="Google Shape;95;p18"/>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96" name="Shape 96"/>
        <p:cNvGrpSpPr/>
        <p:nvPr/>
      </p:nvGrpSpPr>
      <p:grpSpPr>
        <a:xfrm>
          <a:off x="0" y="0"/>
          <a:ext cx="0" cy="0"/>
          <a:chOff x="0" y="0"/>
          <a:chExt cx="0" cy="0"/>
        </a:xfrm>
      </p:grpSpPr>
      <p:sp>
        <p:nvSpPr>
          <p:cNvPr id="97" name="Google Shape;97;p19"/>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98" name="Google Shape;98;p19"/>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99" name="Shape 99"/>
        <p:cNvGrpSpPr/>
        <p:nvPr/>
      </p:nvGrpSpPr>
      <p:grpSpPr>
        <a:xfrm>
          <a:off x="0" y="0"/>
          <a:ext cx="0" cy="0"/>
          <a:chOff x="0" y="0"/>
          <a:chExt cx="0" cy="0"/>
        </a:xfrm>
      </p:grpSpPr>
      <p:sp>
        <p:nvSpPr>
          <p:cNvPr id="100" name="Google Shape;100;p20"/>
          <p:cNvSpPr txBox="1"/>
          <p:nvPr>
            <p:ph idx="1" type="subTitle"/>
          </p:nvPr>
        </p:nvSpPr>
        <p:spPr>
          <a:xfrm>
            <a:off x="609480" y="273600"/>
            <a:ext cx="10972440" cy="530784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1" name="Google Shape;101;p20"/>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102" name="Shape 102"/>
        <p:cNvGrpSpPr/>
        <p:nvPr/>
      </p:nvGrpSpPr>
      <p:grpSpPr>
        <a:xfrm>
          <a:off x="0" y="0"/>
          <a:ext cx="0" cy="0"/>
          <a:chOff x="0" y="0"/>
          <a:chExt cx="0" cy="0"/>
        </a:xfrm>
      </p:grpSpPr>
      <p:sp>
        <p:nvSpPr>
          <p:cNvPr id="103" name="Google Shape;103;p21"/>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04" name="Google Shape;104;p21"/>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05" name="Google Shape;105;p21"/>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06" name="Google Shape;106;p21"/>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07" name="Google Shape;107;p21"/>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7" name="Shape 17"/>
        <p:cNvGrpSpPr/>
        <p:nvPr/>
      </p:nvGrpSpPr>
      <p:grpSpPr>
        <a:xfrm>
          <a:off x="0" y="0"/>
          <a:ext cx="0" cy="0"/>
          <a:chOff x="0" y="0"/>
          <a:chExt cx="0" cy="0"/>
        </a:xfrm>
      </p:grpSpPr>
      <p:sp>
        <p:nvSpPr>
          <p:cNvPr id="18" name="Google Shape;18;p3"/>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 name="Google Shape;19;p3"/>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0" name="Google Shape;20;p3"/>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108" name="Shape 108"/>
        <p:cNvGrpSpPr/>
        <p:nvPr/>
      </p:nvGrpSpPr>
      <p:grpSpPr>
        <a:xfrm>
          <a:off x="0" y="0"/>
          <a:ext cx="0" cy="0"/>
          <a:chOff x="0" y="0"/>
          <a:chExt cx="0" cy="0"/>
        </a:xfrm>
      </p:grpSpPr>
      <p:sp>
        <p:nvSpPr>
          <p:cNvPr id="109" name="Google Shape;109;p22"/>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0" name="Google Shape;110;p22"/>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11" name="Google Shape;111;p22"/>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12" name="Google Shape;112;p22"/>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13" name="Google Shape;113;p22"/>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114" name="Shape 114"/>
        <p:cNvGrpSpPr/>
        <p:nvPr/>
      </p:nvGrpSpPr>
      <p:grpSpPr>
        <a:xfrm>
          <a:off x="0" y="0"/>
          <a:ext cx="0" cy="0"/>
          <a:chOff x="0" y="0"/>
          <a:chExt cx="0" cy="0"/>
        </a:xfrm>
      </p:grpSpPr>
      <p:sp>
        <p:nvSpPr>
          <p:cNvPr id="115" name="Google Shape;115;p23"/>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16" name="Google Shape;116;p23"/>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17" name="Google Shape;117;p23"/>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18" name="Google Shape;118;p23"/>
          <p:cNvSpPr txBox="1"/>
          <p:nvPr>
            <p:ph idx="3"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19" name="Google Shape;119;p23"/>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120" name="Shape 120"/>
        <p:cNvGrpSpPr/>
        <p:nvPr/>
      </p:nvGrpSpPr>
      <p:grpSpPr>
        <a:xfrm>
          <a:off x="0" y="0"/>
          <a:ext cx="0" cy="0"/>
          <a:chOff x="0" y="0"/>
          <a:chExt cx="0" cy="0"/>
        </a:xfrm>
      </p:grpSpPr>
      <p:sp>
        <p:nvSpPr>
          <p:cNvPr id="121" name="Google Shape;121;p24"/>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2" name="Google Shape;122;p24"/>
          <p:cNvSpPr txBox="1"/>
          <p:nvPr>
            <p:ph idx="1" type="body"/>
          </p:nvPr>
        </p:nvSpPr>
        <p:spPr>
          <a:xfrm>
            <a:off x="609480" y="1604520"/>
            <a:ext cx="109724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23" name="Google Shape;123;p24"/>
          <p:cNvSpPr txBox="1"/>
          <p:nvPr>
            <p:ph idx="2"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24" name="Google Shape;124;p24"/>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125" name="Shape 125"/>
        <p:cNvGrpSpPr/>
        <p:nvPr/>
      </p:nvGrpSpPr>
      <p:grpSpPr>
        <a:xfrm>
          <a:off x="0" y="0"/>
          <a:ext cx="0" cy="0"/>
          <a:chOff x="0" y="0"/>
          <a:chExt cx="0" cy="0"/>
        </a:xfrm>
      </p:grpSpPr>
      <p:sp>
        <p:nvSpPr>
          <p:cNvPr id="126" name="Google Shape;126;p25"/>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27" name="Google Shape;127;p25"/>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28" name="Google Shape;128;p25"/>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29" name="Google Shape;129;p25"/>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30" name="Google Shape;130;p25"/>
          <p:cNvSpPr txBox="1"/>
          <p:nvPr>
            <p:ph idx="4"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31" name="Google Shape;131;p25"/>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32" name="Shape 132"/>
        <p:cNvGrpSpPr/>
        <p:nvPr/>
      </p:nvGrpSpPr>
      <p:grpSpPr>
        <a:xfrm>
          <a:off x="0" y="0"/>
          <a:ext cx="0" cy="0"/>
          <a:chOff x="0" y="0"/>
          <a:chExt cx="0" cy="0"/>
        </a:xfrm>
      </p:grpSpPr>
      <p:sp>
        <p:nvSpPr>
          <p:cNvPr id="133" name="Google Shape;133;p26"/>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34" name="Google Shape;134;p26"/>
          <p:cNvSpPr txBox="1"/>
          <p:nvPr>
            <p:ph idx="1" type="body"/>
          </p:nvPr>
        </p:nvSpPr>
        <p:spPr>
          <a:xfrm>
            <a:off x="609480" y="160452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35" name="Google Shape;135;p26"/>
          <p:cNvSpPr txBox="1"/>
          <p:nvPr>
            <p:ph idx="2" type="body"/>
          </p:nvPr>
        </p:nvSpPr>
        <p:spPr>
          <a:xfrm>
            <a:off x="4319640" y="160452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36" name="Google Shape;136;p26"/>
          <p:cNvSpPr txBox="1"/>
          <p:nvPr>
            <p:ph idx="3" type="body"/>
          </p:nvPr>
        </p:nvSpPr>
        <p:spPr>
          <a:xfrm>
            <a:off x="8029800" y="160452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37" name="Google Shape;137;p26"/>
          <p:cNvSpPr txBox="1"/>
          <p:nvPr>
            <p:ph idx="4" type="body"/>
          </p:nvPr>
        </p:nvSpPr>
        <p:spPr>
          <a:xfrm>
            <a:off x="609480" y="368208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38" name="Google Shape;138;p26"/>
          <p:cNvSpPr txBox="1"/>
          <p:nvPr>
            <p:ph idx="5" type="body"/>
          </p:nvPr>
        </p:nvSpPr>
        <p:spPr>
          <a:xfrm>
            <a:off x="4319640" y="368208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39" name="Google Shape;139;p26"/>
          <p:cNvSpPr txBox="1"/>
          <p:nvPr>
            <p:ph idx="6" type="body"/>
          </p:nvPr>
        </p:nvSpPr>
        <p:spPr>
          <a:xfrm>
            <a:off x="8029800" y="368208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40" name="Google Shape;140;p26"/>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Blank Slide" type="blank">
  <p:cSld name="BLANK">
    <p:spTree>
      <p:nvGrpSpPr>
        <p:cNvPr id="145" name="Shape 145"/>
        <p:cNvGrpSpPr/>
        <p:nvPr/>
      </p:nvGrpSpPr>
      <p:grpSpPr>
        <a:xfrm>
          <a:off x="0" y="0"/>
          <a:ext cx="0" cy="0"/>
          <a:chOff x="0" y="0"/>
          <a:chExt cx="0" cy="0"/>
        </a:xfrm>
      </p:grpSpPr>
      <p:sp>
        <p:nvSpPr>
          <p:cNvPr id="146" name="Google Shape;146;p28"/>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Slide" type="tx">
  <p:cSld name="TITLE_AND_BODY">
    <p:spTree>
      <p:nvGrpSpPr>
        <p:cNvPr id="147" name="Shape 147"/>
        <p:cNvGrpSpPr/>
        <p:nvPr/>
      </p:nvGrpSpPr>
      <p:grpSpPr>
        <a:xfrm>
          <a:off x="0" y="0"/>
          <a:ext cx="0" cy="0"/>
          <a:chOff x="0" y="0"/>
          <a:chExt cx="0" cy="0"/>
        </a:xfrm>
      </p:grpSpPr>
      <p:sp>
        <p:nvSpPr>
          <p:cNvPr id="148" name="Google Shape;148;p29"/>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49" name="Google Shape;149;p29"/>
          <p:cNvSpPr txBox="1"/>
          <p:nvPr>
            <p:ph idx="1" type="subTitle"/>
          </p:nvPr>
        </p:nvSpPr>
        <p:spPr>
          <a:xfrm>
            <a:off x="609480" y="1604520"/>
            <a:ext cx="10972440" cy="397728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0" name="Google Shape;150;p29"/>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151" name="Shape 151"/>
        <p:cNvGrpSpPr/>
        <p:nvPr/>
      </p:nvGrpSpPr>
      <p:grpSpPr>
        <a:xfrm>
          <a:off x="0" y="0"/>
          <a:ext cx="0" cy="0"/>
          <a:chOff x="0" y="0"/>
          <a:chExt cx="0" cy="0"/>
        </a:xfrm>
      </p:grpSpPr>
      <p:sp>
        <p:nvSpPr>
          <p:cNvPr id="152" name="Google Shape;152;p30"/>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3" name="Google Shape;153;p30"/>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54" name="Google Shape;154;p30"/>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155" name="Shape 155"/>
        <p:cNvGrpSpPr/>
        <p:nvPr/>
      </p:nvGrpSpPr>
      <p:grpSpPr>
        <a:xfrm>
          <a:off x="0" y="0"/>
          <a:ext cx="0" cy="0"/>
          <a:chOff x="0" y="0"/>
          <a:chExt cx="0" cy="0"/>
        </a:xfrm>
      </p:grpSpPr>
      <p:sp>
        <p:nvSpPr>
          <p:cNvPr id="156" name="Google Shape;156;p31"/>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57" name="Google Shape;157;p31"/>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58" name="Google Shape;158;p31"/>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59" name="Google Shape;159;p31"/>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160" name="Shape 160"/>
        <p:cNvGrpSpPr/>
        <p:nvPr/>
      </p:nvGrpSpPr>
      <p:grpSpPr>
        <a:xfrm>
          <a:off x="0" y="0"/>
          <a:ext cx="0" cy="0"/>
          <a:chOff x="0" y="0"/>
          <a:chExt cx="0" cy="0"/>
        </a:xfrm>
      </p:grpSpPr>
      <p:sp>
        <p:nvSpPr>
          <p:cNvPr id="161" name="Google Shape;161;p32"/>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2" name="Google Shape;162;p32"/>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type="obj">
  <p:cSld name="OBJECT">
    <p:spTree>
      <p:nvGrpSpPr>
        <p:cNvPr id="21" name="Shape 21"/>
        <p:cNvGrpSpPr/>
        <p:nvPr/>
      </p:nvGrpSpPr>
      <p:grpSpPr>
        <a:xfrm>
          <a:off x="0" y="0"/>
          <a:ext cx="0" cy="0"/>
          <a:chOff x="0" y="0"/>
          <a:chExt cx="0" cy="0"/>
        </a:xfrm>
      </p:grpSpPr>
      <p:sp>
        <p:nvSpPr>
          <p:cNvPr id="22" name="Google Shape;22;p4"/>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3" name="Google Shape;23;p4"/>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4" name="Google Shape;24;p4"/>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163" name="Shape 163"/>
        <p:cNvGrpSpPr/>
        <p:nvPr/>
      </p:nvGrpSpPr>
      <p:grpSpPr>
        <a:xfrm>
          <a:off x="0" y="0"/>
          <a:ext cx="0" cy="0"/>
          <a:chOff x="0" y="0"/>
          <a:chExt cx="0" cy="0"/>
        </a:xfrm>
      </p:grpSpPr>
      <p:sp>
        <p:nvSpPr>
          <p:cNvPr id="164" name="Google Shape;164;p33"/>
          <p:cNvSpPr txBox="1"/>
          <p:nvPr>
            <p:ph idx="1" type="subTitle"/>
          </p:nvPr>
        </p:nvSpPr>
        <p:spPr>
          <a:xfrm>
            <a:off x="609480" y="273600"/>
            <a:ext cx="10972440" cy="530784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5" name="Google Shape;165;p33"/>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166" name="Shape 166"/>
        <p:cNvGrpSpPr/>
        <p:nvPr/>
      </p:nvGrpSpPr>
      <p:grpSpPr>
        <a:xfrm>
          <a:off x="0" y="0"/>
          <a:ext cx="0" cy="0"/>
          <a:chOff x="0" y="0"/>
          <a:chExt cx="0" cy="0"/>
        </a:xfrm>
      </p:grpSpPr>
      <p:sp>
        <p:nvSpPr>
          <p:cNvPr id="167" name="Google Shape;167;p34"/>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68" name="Google Shape;168;p34"/>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69" name="Google Shape;169;p34"/>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70" name="Google Shape;170;p34"/>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71" name="Google Shape;171;p34"/>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172" name="Shape 172"/>
        <p:cNvGrpSpPr/>
        <p:nvPr/>
      </p:nvGrpSpPr>
      <p:grpSpPr>
        <a:xfrm>
          <a:off x="0" y="0"/>
          <a:ext cx="0" cy="0"/>
          <a:chOff x="0" y="0"/>
          <a:chExt cx="0" cy="0"/>
        </a:xfrm>
      </p:grpSpPr>
      <p:sp>
        <p:nvSpPr>
          <p:cNvPr id="173" name="Google Shape;173;p35"/>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74" name="Google Shape;174;p35"/>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75" name="Google Shape;175;p35"/>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76" name="Google Shape;176;p35"/>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77" name="Google Shape;177;p35"/>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178" name="Shape 178"/>
        <p:cNvGrpSpPr/>
        <p:nvPr/>
      </p:nvGrpSpPr>
      <p:grpSpPr>
        <a:xfrm>
          <a:off x="0" y="0"/>
          <a:ext cx="0" cy="0"/>
          <a:chOff x="0" y="0"/>
          <a:chExt cx="0" cy="0"/>
        </a:xfrm>
      </p:grpSpPr>
      <p:sp>
        <p:nvSpPr>
          <p:cNvPr id="179" name="Google Shape;179;p36"/>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0" name="Google Shape;180;p36"/>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81" name="Google Shape;181;p36"/>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82" name="Google Shape;182;p36"/>
          <p:cNvSpPr txBox="1"/>
          <p:nvPr>
            <p:ph idx="3"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83" name="Google Shape;183;p36"/>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over Content" type="objOverTx">
  <p:cSld name="OBJECT_OVER_TEXT">
    <p:spTree>
      <p:nvGrpSpPr>
        <p:cNvPr id="184" name="Shape 184"/>
        <p:cNvGrpSpPr/>
        <p:nvPr/>
      </p:nvGrpSpPr>
      <p:grpSpPr>
        <a:xfrm>
          <a:off x="0" y="0"/>
          <a:ext cx="0" cy="0"/>
          <a:chOff x="0" y="0"/>
          <a:chExt cx="0" cy="0"/>
        </a:xfrm>
      </p:grpSpPr>
      <p:sp>
        <p:nvSpPr>
          <p:cNvPr id="185" name="Google Shape;185;p37"/>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86" name="Google Shape;186;p37"/>
          <p:cNvSpPr txBox="1"/>
          <p:nvPr>
            <p:ph idx="1" type="body"/>
          </p:nvPr>
        </p:nvSpPr>
        <p:spPr>
          <a:xfrm>
            <a:off x="609480" y="1604520"/>
            <a:ext cx="109724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87" name="Google Shape;187;p37"/>
          <p:cNvSpPr txBox="1"/>
          <p:nvPr>
            <p:ph idx="2"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88" name="Google Shape;188;p37"/>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4 Content" type="fourObj">
  <p:cSld name="FOUR_OBJECTS">
    <p:spTree>
      <p:nvGrpSpPr>
        <p:cNvPr id="189" name="Shape 189"/>
        <p:cNvGrpSpPr/>
        <p:nvPr/>
      </p:nvGrpSpPr>
      <p:grpSpPr>
        <a:xfrm>
          <a:off x="0" y="0"/>
          <a:ext cx="0" cy="0"/>
          <a:chOff x="0" y="0"/>
          <a:chExt cx="0" cy="0"/>
        </a:xfrm>
      </p:grpSpPr>
      <p:sp>
        <p:nvSpPr>
          <p:cNvPr id="190" name="Google Shape;190;p38"/>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1" name="Google Shape;191;p38"/>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92" name="Google Shape;192;p38"/>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93" name="Google Shape;193;p38"/>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94" name="Google Shape;194;p38"/>
          <p:cNvSpPr txBox="1"/>
          <p:nvPr>
            <p:ph idx="4"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95" name="Google Shape;195;p38"/>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6 Content">
  <p:cSld name="Title, 6 Content">
    <p:spTree>
      <p:nvGrpSpPr>
        <p:cNvPr id="196" name="Shape 196"/>
        <p:cNvGrpSpPr/>
        <p:nvPr/>
      </p:nvGrpSpPr>
      <p:grpSpPr>
        <a:xfrm>
          <a:off x="0" y="0"/>
          <a:ext cx="0" cy="0"/>
          <a:chOff x="0" y="0"/>
          <a:chExt cx="0" cy="0"/>
        </a:xfrm>
      </p:grpSpPr>
      <p:sp>
        <p:nvSpPr>
          <p:cNvPr id="197" name="Google Shape;197;p39"/>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198" name="Google Shape;198;p39"/>
          <p:cNvSpPr txBox="1"/>
          <p:nvPr>
            <p:ph idx="1" type="body"/>
          </p:nvPr>
        </p:nvSpPr>
        <p:spPr>
          <a:xfrm>
            <a:off x="609480" y="160452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199" name="Google Shape;199;p39"/>
          <p:cNvSpPr txBox="1"/>
          <p:nvPr>
            <p:ph idx="2" type="body"/>
          </p:nvPr>
        </p:nvSpPr>
        <p:spPr>
          <a:xfrm>
            <a:off x="4319640" y="160452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00" name="Google Shape;200;p39"/>
          <p:cNvSpPr txBox="1"/>
          <p:nvPr>
            <p:ph idx="3" type="body"/>
          </p:nvPr>
        </p:nvSpPr>
        <p:spPr>
          <a:xfrm>
            <a:off x="8029800" y="160452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01" name="Google Shape;201;p39"/>
          <p:cNvSpPr txBox="1"/>
          <p:nvPr>
            <p:ph idx="4" type="body"/>
          </p:nvPr>
        </p:nvSpPr>
        <p:spPr>
          <a:xfrm>
            <a:off x="609480" y="368208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02" name="Google Shape;202;p39"/>
          <p:cNvSpPr txBox="1"/>
          <p:nvPr>
            <p:ph idx="5" type="body"/>
          </p:nvPr>
        </p:nvSpPr>
        <p:spPr>
          <a:xfrm>
            <a:off x="4319640" y="368208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03" name="Google Shape;203;p39"/>
          <p:cNvSpPr txBox="1"/>
          <p:nvPr>
            <p:ph idx="6" type="body"/>
          </p:nvPr>
        </p:nvSpPr>
        <p:spPr>
          <a:xfrm>
            <a:off x="8029800" y="3682080"/>
            <a:ext cx="35330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04" name="Google Shape;204;p39"/>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type="twoObj">
  <p:cSld name="TWO_OBJECTS">
    <p:spTree>
      <p:nvGrpSpPr>
        <p:cNvPr id="25" name="Shape 25"/>
        <p:cNvGrpSpPr/>
        <p:nvPr/>
      </p:nvGrpSpPr>
      <p:grpSpPr>
        <a:xfrm>
          <a:off x="0" y="0"/>
          <a:ext cx="0" cy="0"/>
          <a:chOff x="0" y="0"/>
          <a:chExt cx="0" cy="0"/>
        </a:xfrm>
      </p:grpSpPr>
      <p:sp>
        <p:nvSpPr>
          <p:cNvPr id="26" name="Google Shape;26;p5"/>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27" name="Google Shape;27;p5"/>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8" name="Google Shape;28;p5"/>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29" name="Google Shape;29;p5"/>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Only" type="titleOnly">
  <p:cSld name="TITLE_ONLY">
    <p:spTree>
      <p:nvGrpSpPr>
        <p:cNvPr id="30" name="Shape 30"/>
        <p:cNvGrpSpPr/>
        <p:nvPr/>
      </p:nvGrpSpPr>
      <p:grpSpPr>
        <a:xfrm>
          <a:off x="0" y="0"/>
          <a:ext cx="0" cy="0"/>
          <a:chOff x="0" y="0"/>
          <a:chExt cx="0" cy="0"/>
        </a:xfrm>
      </p:grpSpPr>
      <p:sp>
        <p:nvSpPr>
          <p:cNvPr id="31" name="Google Shape;31;p6"/>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2" name="Google Shape;32;p6"/>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Centered Text" type="objOnly">
  <p:cSld name="OBJECT_ONLY">
    <p:spTree>
      <p:nvGrpSpPr>
        <p:cNvPr id="33" name="Shape 33"/>
        <p:cNvGrpSpPr/>
        <p:nvPr/>
      </p:nvGrpSpPr>
      <p:grpSpPr>
        <a:xfrm>
          <a:off x="0" y="0"/>
          <a:ext cx="0" cy="0"/>
          <a:chOff x="0" y="0"/>
          <a:chExt cx="0" cy="0"/>
        </a:xfrm>
      </p:grpSpPr>
      <p:sp>
        <p:nvSpPr>
          <p:cNvPr id="34" name="Google Shape;34;p7"/>
          <p:cNvSpPr txBox="1"/>
          <p:nvPr>
            <p:ph idx="1" type="subTitle"/>
          </p:nvPr>
        </p:nvSpPr>
        <p:spPr>
          <a:xfrm>
            <a:off x="609480" y="273600"/>
            <a:ext cx="10972440" cy="530784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5" name="Google Shape;35;p7"/>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and Content" type="twoObjAndObj">
  <p:cSld name="TWO_OBJECTS_AND_OBJECT">
    <p:spTree>
      <p:nvGrpSpPr>
        <p:cNvPr id="36" name="Shape 36"/>
        <p:cNvGrpSpPr/>
        <p:nvPr/>
      </p:nvGrpSpPr>
      <p:grpSpPr>
        <a:xfrm>
          <a:off x="0" y="0"/>
          <a:ext cx="0" cy="0"/>
          <a:chOff x="0" y="0"/>
          <a:chExt cx="0" cy="0"/>
        </a:xfrm>
      </p:grpSpPr>
      <p:sp>
        <p:nvSpPr>
          <p:cNvPr id="37" name="Google Shape;37;p8"/>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38" name="Google Shape;38;p8"/>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39" name="Google Shape;39;p8"/>
          <p:cNvSpPr txBox="1"/>
          <p:nvPr>
            <p:ph idx="2" type="body"/>
          </p:nvPr>
        </p:nvSpPr>
        <p:spPr>
          <a:xfrm>
            <a:off x="6231960" y="1604520"/>
            <a:ext cx="5354280" cy="397728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0" name="Google Shape;40;p8"/>
          <p:cNvSpPr txBox="1"/>
          <p:nvPr>
            <p:ph idx="3" type="body"/>
          </p:nvPr>
        </p:nvSpPr>
        <p:spPr>
          <a:xfrm>
            <a:off x="609480" y="368208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1" name="Google Shape;41;p8"/>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Content and 2 Content" type="objAndTwoObj">
  <p:cSld name="OBJECT_AND_TWO_OBJECTS">
    <p:spTree>
      <p:nvGrpSpPr>
        <p:cNvPr id="42" name="Shape 42"/>
        <p:cNvGrpSpPr/>
        <p:nvPr/>
      </p:nvGrpSpPr>
      <p:grpSpPr>
        <a:xfrm>
          <a:off x="0" y="0"/>
          <a:ext cx="0" cy="0"/>
          <a:chOff x="0" y="0"/>
          <a:chExt cx="0" cy="0"/>
        </a:xfrm>
      </p:grpSpPr>
      <p:sp>
        <p:nvSpPr>
          <p:cNvPr id="43" name="Google Shape;43;p9"/>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44" name="Google Shape;44;p9"/>
          <p:cNvSpPr txBox="1"/>
          <p:nvPr>
            <p:ph idx="1" type="body"/>
          </p:nvPr>
        </p:nvSpPr>
        <p:spPr>
          <a:xfrm>
            <a:off x="609480" y="1604520"/>
            <a:ext cx="5354280" cy="397728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5" name="Google Shape;45;p9"/>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6" name="Google Shape;46;p9"/>
          <p:cNvSpPr txBox="1"/>
          <p:nvPr>
            <p:ph idx="3" type="body"/>
          </p:nvPr>
        </p:nvSpPr>
        <p:spPr>
          <a:xfrm>
            <a:off x="6231960" y="368208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47" name="Google Shape;47;p9"/>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matchingName="Title, 2 Content over Content" type="twoObjOverTx">
  <p:cSld name="TWO_OBJECTS_OVER_TEXT">
    <p:spTree>
      <p:nvGrpSpPr>
        <p:cNvPr id="48" name="Shape 48"/>
        <p:cNvGrpSpPr/>
        <p:nvPr/>
      </p:nvGrpSpPr>
      <p:grpSpPr>
        <a:xfrm>
          <a:off x="0" y="0"/>
          <a:ext cx="0" cy="0"/>
          <a:chOff x="0" y="0"/>
          <a:chExt cx="0" cy="0"/>
        </a:xfrm>
      </p:grpSpPr>
      <p:sp>
        <p:nvSpPr>
          <p:cNvPr id="49" name="Google Shape;49;p10"/>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algn="l">
              <a:lnSpc>
                <a:spcPct val="100000"/>
              </a:lnSpc>
              <a:spcBef>
                <a:spcPts val="0"/>
              </a:spcBef>
              <a:spcAft>
                <a:spcPts val="0"/>
              </a:spcAft>
              <a:buSzPts val="1400"/>
              <a:buNone/>
              <a:defRPr/>
            </a:lvl1pPr>
            <a:lvl2pPr lvl="1" algn="l">
              <a:lnSpc>
                <a:spcPct val="100000"/>
              </a:lnSpc>
              <a:spcBef>
                <a:spcPts val="0"/>
              </a:spcBef>
              <a:spcAft>
                <a:spcPts val="0"/>
              </a:spcAft>
              <a:buSzPts val="1400"/>
              <a:buNone/>
              <a:defRPr/>
            </a:lvl2pPr>
            <a:lvl3pPr lvl="2" algn="l">
              <a:lnSpc>
                <a:spcPct val="100000"/>
              </a:lnSpc>
              <a:spcBef>
                <a:spcPts val="0"/>
              </a:spcBef>
              <a:spcAft>
                <a:spcPts val="0"/>
              </a:spcAft>
              <a:buSzPts val="1400"/>
              <a:buNone/>
              <a:defRPr/>
            </a:lvl3pPr>
            <a:lvl4pPr lvl="3" algn="l">
              <a:lnSpc>
                <a:spcPct val="100000"/>
              </a:lnSpc>
              <a:spcBef>
                <a:spcPts val="0"/>
              </a:spcBef>
              <a:spcAft>
                <a:spcPts val="0"/>
              </a:spcAft>
              <a:buSzPts val="1400"/>
              <a:buNone/>
              <a:defRPr/>
            </a:lvl4pPr>
            <a:lvl5pPr lvl="4" algn="l">
              <a:lnSpc>
                <a:spcPct val="100000"/>
              </a:lnSpc>
              <a:spcBef>
                <a:spcPts val="0"/>
              </a:spcBef>
              <a:spcAft>
                <a:spcPts val="0"/>
              </a:spcAft>
              <a:buSzPts val="1400"/>
              <a:buNone/>
              <a:defRPr/>
            </a:lvl5pPr>
            <a:lvl6pPr lvl="5" algn="l">
              <a:lnSpc>
                <a:spcPct val="100000"/>
              </a:lnSpc>
              <a:spcBef>
                <a:spcPts val="0"/>
              </a:spcBef>
              <a:spcAft>
                <a:spcPts val="0"/>
              </a:spcAft>
              <a:buSzPts val="1400"/>
              <a:buNone/>
              <a:defRPr/>
            </a:lvl6pPr>
            <a:lvl7pPr lvl="6" algn="l">
              <a:lnSpc>
                <a:spcPct val="100000"/>
              </a:lnSpc>
              <a:spcBef>
                <a:spcPts val="0"/>
              </a:spcBef>
              <a:spcAft>
                <a:spcPts val="0"/>
              </a:spcAft>
              <a:buSzPts val="1400"/>
              <a:buNone/>
              <a:defRPr/>
            </a:lvl7pPr>
            <a:lvl8pPr lvl="7" algn="l">
              <a:lnSpc>
                <a:spcPct val="100000"/>
              </a:lnSpc>
              <a:spcBef>
                <a:spcPts val="0"/>
              </a:spcBef>
              <a:spcAft>
                <a:spcPts val="0"/>
              </a:spcAft>
              <a:buSzPts val="1400"/>
              <a:buNone/>
              <a:defRPr/>
            </a:lvl8pPr>
            <a:lvl9pPr lvl="8" algn="l">
              <a:lnSpc>
                <a:spcPct val="100000"/>
              </a:lnSpc>
              <a:spcBef>
                <a:spcPts val="0"/>
              </a:spcBef>
              <a:spcAft>
                <a:spcPts val="0"/>
              </a:spcAft>
              <a:buSzPts val="1400"/>
              <a:buNone/>
              <a:defRPr/>
            </a:lvl9pPr>
          </a:lstStyle>
          <a:p/>
        </p:txBody>
      </p:sp>
      <p:sp>
        <p:nvSpPr>
          <p:cNvPr id="50" name="Google Shape;50;p10"/>
          <p:cNvSpPr txBox="1"/>
          <p:nvPr>
            <p:ph idx="1" type="body"/>
          </p:nvPr>
        </p:nvSpPr>
        <p:spPr>
          <a:xfrm>
            <a:off x="60948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1" name="Google Shape;51;p10"/>
          <p:cNvSpPr txBox="1"/>
          <p:nvPr>
            <p:ph idx="2" type="body"/>
          </p:nvPr>
        </p:nvSpPr>
        <p:spPr>
          <a:xfrm>
            <a:off x="6231960" y="1604520"/>
            <a:ext cx="535428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2" name="Google Shape;52;p10"/>
          <p:cNvSpPr txBox="1"/>
          <p:nvPr>
            <p:ph idx="3" type="body"/>
          </p:nvPr>
        </p:nvSpPr>
        <p:spPr>
          <a:xfrm>
            <a:off x="609480" y="3682080"/>
            <a:ext cx="10972440" cy="1896840"/>
          </a:xfrm>
          <a:prstGeom prst="rect">
            <a:avLst/>
          </a:prstGeom>
          <a:noFill/>
          <a:ln>
            <a:noFill/>
          </a:ln>
        </p:spPr>
        <p:txBody>
          <a:bodyPr anchorCtr="0" anchor="t" bIns="0" lIns="0" spcFirstLastPara="1" rIns="0" wrap="square" tIns="0">
            <a:normAutofit/>
          </a:bodyPr>
          <a:lstStyle>
            <a:lvl1pPr indent="-228600" lvl="0" marL="457200" algn="l">
              <a:lnSpc>
                <a:spcPct val="100000"/>
              </a:lnSpc>
              <a:spcBef>
                <a:spcPts val="0"/>
              </a:spcBef>
              <a:spcAft>
                <a:spcPts val="0"/>
              </a:spcAft>
              <a:buSzPts val="1400"/>
              <a:buNone/>
              <a:defRPr/>
            </a:lvl1pPr>
            <a:lvl2pPr indent="-228600" lvl="1" marL="914400" algn="l">
              <a:lnSpc>
                <a:spcPct val="100000"/>
              </a:lnSpc>
              <a:spcBef>
                <a:spcPts val="0"/>
              </a:spcBef>
              <a:spcAft>
                <a:spcPts val="0"/>
              </a:spcAft>
              <a:buSzPts val="1400"/>
              <a:buNone/>
              <a:defRPr/>
            </a:lvl2pPr>
            <a:lvl3pPr indent="-228600" lvl="2" marL="1371600" algn="l">
              <a:lnSpc>
                <a:spcPct val="100000"/>
              </a:lnSpc>
              <a:spcBef>
                <a:spcPts val="0"/>
              </a:spcBef>
              <a:spcAft>
                <a:spcPts val="0"/>
              </a:spcAft>
              <a:buSzPts val="1400"/>
              <a:buNone/>
              <a:defRPr/>
            </a:lvl3pPr>
            <a:lvl4pPr indent="-228600" lvl="3" marL="1828800" algn="l">
              <a:lnSpc>
                <a:spcPct val="100000"/>
              </a:lnSpc>
              <a:spcBef>
                <a:spcPts val="0"/>
              </a:spcBef>
              <a:spcAft>
                <a:spcPts val="0"/>
              </a:spcAft>
              <a:buSzPts val="1400"/>
              <a:buNone/>
              <a:defRPr/>
            </a:lvl4pPr>
            <a:lvl5pPr indent="-228600" lvl="4" marL="2286000" algn="l">
              <a:lnSpc>
                <a:spcPct val="100000"/>
              </a:lnSpc>
              <a:spcBef>
                <a:spcPts val="0"/>
              </a:spcBef>
              <a:spcAft>
                <a:spcPts val="0"/>
              </a:spcAft>
              <a:buSzPts val="1400"/>
              <a:buNone/>
              <a:defRPr/>
            </a:lvl5pPr>
            <a:lvl6pPr indent="-228600" lvl="5" marL="2743200" algn="l">
              <a:lnSpc>
                <a:spcPct val="100000"/>
              </a:lnSpc>
              <a:spcBef>
                <a:spcPts val="0"/>
              </a:spcBef>
              <a:spcAft>
                <a:spcPts val="0"/>
              </a:spcAft>
              <a:buSzPts val="1400"/>
              <a:buNone/>
              <a:defRPr/>
            </a:lvl6pPr>
            <a:lvl7pPr indent="-228600" lvl="6" marL="3200400" algn="l">
              <a:lnSpc>
                <a:spcPct val="100000"/>
              </a:lnSpc>
              <a:spcBef>
                <a:spcPts val="0"/>
              </a:spcBef>
              <a:spcAft>
                <a:spcPts val="0"/>
              </a:spcAft>
              <a:buSzPts val="1400"/>
              <a:buNone/>
              <a:defRPr/>
            </a:lvl7pPr>
            <a:lvl8pPr indent="-228600" lvl="7" marL="3657600" algn="l">
              <a:lnSpc>
                <a:spcPct val="100000"/>
              </a:lnSpc>
              <a:spcBef>
                <a:spcPts val="0"/>
              </a:spcBef>
              <a:spcAft>
                <a:spcPts val="0"/>
              </a:spcAft>
              <a:buSzPts val="1400"/>
              <a:buNone/>
              <a:defRPr/>
            </a:lvl8pPr>
            <a:lvl9pPr indent="-228600" lvl="8" marL="4114800" algn="l">
              <a:lnSpc>
                <a:spcPct val="100000"/>
              </a:lnSpc>
              <a:spcBef>
                <a:spcPts val="0"/>
              </a:spcBef>
              <a:spcAft>
                <a:spcPts val="0"/>
              </a:spcAft>
              <a:buSzPts val="1400"/>
              <a:buNone/>
              <a:defRPr/>
            </a:lvl9pPr>
          </a:lstStyle>
          <a:p/>
        </p:txBody>
      </p:sp>
      <p:sp>
        <p:nvSpPr>
          <p:cNvPr id="53" name="Google Shape;53;p10"/>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0.xml"/><Relationship Id="rId10" Type="http://schemas.openxmlformats.org/officeDocument/2006/relationships/slideLayout" Target="../slideLayouts/slideLayout9.xml"/><Relationship Id="rId13" Type="http://schemas.openxmlformats.org/officeDocument/2006/relationships/slideLayout" Target="../slideLayouts/slideLayout12.xml"/><Relationship Id="rId12" Type="http://schemas.openxmlformats.org/officeDocument/2006/relationships/slideLayout" Target="../slideLayouts/slideLayout11.xml"/><Relationship Id="rId1" Type="http://schemas.openxmlformats.org/officeDocument/2006/relationships/image" Target="../media/image3.jpg"/><Relationship Id="rId2" Type="http://schemas.openxmlformats.org/officeDocument/2006/relationships/slideLayout" Target="../slideLayouts/slideLayout1.xml"/><Relationship Id="rId3" Type="http://schemas.openxmlformats.org/officeDocument/2006/relationships/slideLayout" Target="../slideLayouts/slideLayout2.xml"/><Relationship Id="rId4" Type="http://schemas.openxmlformats.org/officeDocument/2006/relationships/slideLayout" Target="../slideLayouts/slideLayout3.xml"/><Relationship Id="rId9" Type="http://schemas.openxmlformats.org/officeDocument/2006/relationships/slideLayout" Target="../slideLayouts/slideLayout8.xml"/><Relationship Id="rId14" Type="http://schemas.openxmlformats.org/officeDocument/2006/relationships/theme" Target="../theme/theme2.xml"/><Relationship Id="rId5" Type="http://schemas.openxmlformats.org/officeDocument/2006/relationships/slideLayout" Target="../slideLayouts/slideLayout4.xml"/><Relationship Id="rId6" Type="http://schemas.openxmlformats.org/officeDocument/2006/relationships/slideLayout" Target="../slideLayouts/slideLayout5.xml"/><Relationship Id="rId7" Type="http://schemas.openxmlformats.org/officeDocument/2006/relationships/slideLayout" Target="../slideLayouts/slideLayout6.xml"/><Relationship Id="rId8" Type="http://schemas.openxmlformats.org/officeDocument/2006/relationships/slideLayout" Target="../slideLayouts/slideLayout7.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0" Type="http://schemas.openxmlformats.org/officeDocument/2006/relationships/slideLayout" Target="../slideLayouts/slideLayout21.xml"/><Relationship Id="rId13" Type="http://schemas.openxmlformats.org/officeDocument/2006/relationships/slideLayout" Target="../slideLayouts/slideLayout24.xml"/><Relationship Id="rId12" Type="http://schemas.openxmlformats.org/officeDocument/2006/relationships/slideLayout" Target="../slideLayouts/slideLayout23.xml"/><Relationship Id="rId1" Type="http://schemas.openxmlformats.org/officeDocument/2006/relationships/image" Target="../media/image1.jpg"/><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theme" Target="../theme/theme1.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4.xml"/><Relationship Id="rId10" Type="http://schemas.openxmlformats.org/officeDocument/2006/relationships/slideLayout" Target="../slideLayouts/slideLayout33.xml"/><Relationship Id="rId13" Type="http://schemas.openxmlformats.org/officeDocument/2006/relationships/slideLayout" Target="../slideLayouts/slideLayout36.xml"/><Relationship Id="rId12" Type="http://schemas.openxmlformats.org/officeDocument/2006/relationships/slideLayout" Target="../slideLayouts/slideLayout35.xml"/><Relationship Id="rId1" Type="http://schemas.openxmlformats.org/officeDocument/2006/relationships/image" Target="../media/image1.jpg"/><Relationship Id="rId2" Type="http://schemas.openxmlformats.org/officeDocument/2006/relationships/slideLayout" Target="../slideLayouts/slideLayout25.xml"/><Relationship Id="rId3" Type="http://schemas.openxmlformats.org/officeDocument/2006/relationships/slideLayout" Target="../slideLayouts/slideLayout26.xml"/><Relationship Id="rId4" Type="http://schemas.openxmlformats.org/officeDocument/2006/relationships/slideLayout" Target="../slideLayouts/slideLayout27.xml"/><Relationship Id="rId9" Type="http://schemas.openxmlformats.org/officeDocument/2006/relationships/slideLayout" Target="../slideLayouts/slideLayout32.xml"/><Relationship Id="rId14" Type="http://schemas.openxmlformats.org/officeDocument/2006/relationships/theme" Target="../theme/theme3.xml"/><Relationship Id="rId5" Type="http://schemas.openxmlformats.org/officeDocument/2006/relationships/slideLayout" Target="../slideLayouts/slideLayout28.xml"/><Relationship Id="rId6" Type="http://schemas.openxmlformats.org/officeDocument/2006/relationships/slideLayout" Target="../slideLayouts/slideLayout29.xml"/><Relationship Id="rId7" Type="http://schemas.openxmlformats.org/officeDocument/2006/relationships/slideLayout" Target="../slideLayouts/slideLayout30.xml"/><Relationship Id="rId8"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9" name="Shape 9"/>
        <p:cNvGrpSpPr/>
        <p:nvPr/>
      </p:nvGrpSpPr>
      <p:grpSpPr>
        <a:xfrm>
          <a:off x="0" y="0"/>
          <a:ext cx="0" cy="0"/>
          <a:chOff x="0" y="0"/>
          <a:chExt cx="0" cy="0"/>
        </a:xfrm>
      </p:grpSpPr>
      <p:sp>
        <p:nvSpPr>
          <p:cNvPr id="10" name="Google Shape;10;p1"/>
          <p:cNvSpPr/>
          <p:nvPr/>
        </p:nvSpPr>
        <p:spPr>
          <a:xfrm>
            <a:off x="4064040" y="6095520"/>
            <a:ext cx="8126280" cy="485640"/>
          </a:xfrm>
          <a:prstGeom prst="rect">
            <a:avLst/>
          </a:prstGeom>
          <a:solidFill>
            <a:schemeClr val="lt1">
              <a:alpha val="74509"/>
            </a:scheme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1" name="Google Shape;11;p1"/>
          <p:cNvSpPr/>
          <p:nvPr/>
        </p:nvSpPr>
        <p:spPr>
          <a:xfrm>
            <a:off x="0" y="6095520"/>
            <a:ext cx="4062240" cy="485640"/>
          </a:xfrm>
          <a:prstGeom prst="rect">
            <a:avLst/>
          </a:prstGeom>
          <a:solidFill>
            <a:srgbClr val="004890">
              <a:alpha val="49411"/>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12" name="Google Shape;12;p1"/>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3" name="Google Shape;13;p1"/>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 name="Google Shape;14;p1"/>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48" r:id="rId2"/>
    <p:sldLayoutId id="2147483649" r:id="rId3"/>
    <p:sldLayoutId id="2147483650" r:id="rId4"/>
    <p:sldLayoutId id="2147483651" r:id="rId5"/>
    <p:sldLayoutId id="2147483652" r:id="rId6"/>
    <p:sldLayoutId id="2147483653" r:id="rId7"/>
    <p:sldLayoutId id="2147483654" r:id="rId8"/>
    <p:sldLayoutId id="2147483655" r:id="rId9"/>
    <p:sldLayoutId id="2147483656" r:id="rId10"/>
    <p:sldLayoutId id="2147483657" r:id="rId11"/>
    <p:sldLayoutId id="2147483658" r:id="rId12"/>
    <p:sldLayoutId id="2147483659"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75" name="Shape 75"/>
        <p:cNvGrpSpPr/>
        <p:nvPr/>
      </p:nvGrpSpPr>
      <p:grpSpPr>
        <a:xfrm>
          <a:off x="0" y="0"/>
          <a:ext cx="0" cy="0"/>
          <a:chOff x="0" y="0"/>
          <a:chExt cx="0" cy="0"/>
        </a:xfrm>
      </p:grpSpPr>
      <p:sp>
        <p:nvSpPr>
          <p:cNvPr id="76" name="Google Shape;76;p14"/>
          <p:cNvSpPr txBox="1"/>
          <p:nvPr>
            <p:ph type="title"/>
          </p:nvPr>
        </p:nvSpPr>
        <p:spPr>
          <a:xfrm>
            <a:off x="609480" y="273600"/>
            <a:ext cx="10972080" cy="114444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7" name="Google Shape;77;p14"/>
          <p:cNvSpPr txBox="1"/>
          <p:nvPr>
            <p:ph idx="1" type="body"/>
          </p:nvPr>
        </p:nvSpPr>
        <p:spPr>
          <a:xfrm>
            <a:off x="609480" y="1604520"/>
            <a:ext cx="10972080" cy="3976920"/>
          </a:xfrm>
          <a:prstGeom prst="rect">
            <a:avLst/>
          </a:prstGeom>
          <a:noFill/>
          <a:ln>
            <a:noFill/>
          </a:ln>
        </p:spPr>
        <p:txBody>
          <a:bodyPr anchorCtr="0" anchor="t" bIns="0" lIns="0" spcFirstLastPara="1" rIns="0" wrap="square" tIns="0">
            <a:no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8" name="Google Shape;78;p14"/>
          <p:cNvSpPr txBox="1"/>
          <p:nvPr>
            <p:ph idx="10" type="dt"/>
          </p:nvPr>
        </p:nvSpPr>
        <p:spPr>
          <a:xfrm>
            <a:off x="0" y="0"/>
            <a:ext cx="0" cy="0"/>
          </a:xfrm>
          <a:prstGeom prst="rect">
            <a:avLst/>
          </a:prstGeom>
          <a:noFill/>
          <a:ln>
            <a:noFill/>
          </a:ln>
        </p:spPr>
        <p:txBody>
          <a:bodyPr anchorCtr="0" anchor="t" bIns="45000" lIns="90000" spcFirstLastPara="1" rIns="90000" wrap="square" tIns="450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79" name="Google Shape;79;p14"/>
          <p:cNvSpPr txBox="1"/>
          <p:nvPr>
            <p:ph idx="11" type="ftr"/>
          </p:nvPr>
        </p:nvSpPr>
        <p:spPr>
          <a:xfrm>
            <a:off x="0" y="0"/>
            <a:ext cx="0" cy="0"/>
          </a:xfrm>
          <a:prstGeom prst="rect">
            <a:avLst/>
          </a:prstGeom>
          <a:noFill/>
          <a:ln>
            <a:noFill/>
          </a:ln>
        </p:spPr>
        <p:txBody>
          <a:bodyPr anchorCtr="0" anchor="t" bIns="45000" lIns="90000" spcFirstLastPara="1" rIns="90000" wrap="square" tIns="4500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80" name="Google Shape;80;p14"/>
          <p:cNvSpPr txBox="1"/>
          <p:nvPr>
            <p:ph idx="12" type="sldNum"/>
          </p:nvPr>
        </p:nvSpPr>
        <p:spPr>
          <a:xfrm>
            <a:off x="0" y="0"/>
            <a:ext cx="0" cy="0"/>
          </a:xfrm>
          <a:prstGeom prst="rect">
            <a:avLst/>
          </a:prstGeom>
          <a:noFill/>
          <a:ln>
            <a:noFill/>
          </a:ln>
        </p:spPr>
        <p:txBody>
          <a:bodyPr anchorCtr="0" anchor="t" bIns="45000" lIns="90000" spcFirstLastPara="1" rIns="90000" wrap="square" tIns="45000">
            <a:noAutofit/>
          </a:bodyPr>
          <a:lstStyle>
            <a:lvl1pPr indent="0" lvl="0"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1pPr>
            <a:lvl2pPr indent="0" lvl="1"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2pPr>
            <a:lvl3pPr indent="0" lvl="2"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3pPr>
            <a:lvl4pPr indent="0" lvl="3"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4pPr>
            <a:lvl5pPr indent="0" lvl="4"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5pPr>
            <a:lvl6pPr indent="0" lvl="5"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6pPr>
            <a:lvl7pPr indent="0" lvl="6"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7pPr>
            <a:lvl8pPr indent="0" lvl="7"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8pPr>
            <a:lvl9pPr indent="0" lvl="8" marL="0" marR="0" rtl="0" algn="l">
              <a:lnSpc>
                <a:spcPct val="100000"/>
              </a:lnSpc>
              <a:spcBef>
                <a:spcPts val="0"/>
              </a:spcBef>
              <a:spcAft>
                <a:spcPts val="0"/>
              </a:spcAft>
              <a:buClr>
                <a:srgbClr val="000000"/>
              </a:buClr>
              <a:buSzPts val="1800"/>
              <a:buFont typeface="Arial"/>
              <a:buNone/>
              <a:defRPr b="0" i="0" sz="1800" u="none" cap="none" strike="noStrike">
                <a:solidFill>
                  <a:srgbClr val="000000"/>
                </a:solidFill>
                <a:latin typeface="Arial"/>
                <a:ea typeface="Arial"/>
                <a:cs typeface="Arial"/>
                <a:sym typeface="Arial"/>
              </a:defRPr>
            </a:lvl9pPr>
          </a:lstStyle>
          <a:p>
            <a:pPr indent="0" lvl="0" marL="0" rtl="0" algn="l">
              <a:spcBef>
                <a:spcPts val="0"/>
              </a:spcBef>
              <a:spcAft>
                <a:spcPts val="0"/>
              </a:spcAft>
              <a:buNone/>
            </a:pPr>
            <a:fld id="{00000000-1234-1234-1234-123412341234}" type="slidenum">
              <a:rPr lang="en-GB"/>
              <a:t>‹#›</a:t>
            </a:fld>
            <a:endParaRPr>
              <a:latin typeface="Times New Roman"/>
              <a:ea typeface="Times New Roman"/>
              <a:cs typeface="Times New Roman"/>
              <a:sym typeface="Times New Roman"/>
            </a:endParaRPr>
          </a:p>
        </p:txBody>
      </p:sp>
    </p:spTree>
  </p:cSld>
  <p:clrMap accent1="accent1" accent2="accent2" accent3="accent3" accent4="accent4" accent5="accent5" accent6="accent6" bg1="lt1" bg2="dk2" tx1="dk1" tx2="lt2" folHlink="folHlink" hlink="hlink"/>
  <p:sldLayoutIdLst>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 id="2147483671"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Masters/slideMaster3.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bg>
      <p:bgPr>
        <a:blipFill>
          <a:blip r:embed="rId1">
            <a:alphaModFix/>
          </a:blip>
          <a:stretch>
            <a:fillRect/>
          </a:stretch>
        </a:blipFill>
      </p:bgPr>
    </p:bg>
    <p:spTree>
      <p:nvGrpSpPr>
        <p:cNvPr id="141" name="Shape 141"/>
        <p:cNvGrpSpPr/>
        <p:nvPr/>
      </p:nvGrpSpPr>
      <p:grpSpPr>
        <a:xfrm>
          <a:off x="0" y="0"/>
          <a:ext cx="0" cy="0"/>
          <a:chOff x="0" y="0"/>
          <a:chExt cx="0" cy="0"/>
        </a:xfrm>
      </p:grpSpPr>
      <p:sp>
        <p:nvSpPr>
          <p:cNvPr id="142" name="Google Shape;142;p27"/>
          <p:cNvSpPr txBox="1"/>
          <p:nvPr>
            <p:ph type="title"/>
          </p:nvPr>
        </p:nvSpPr>
        <p:spPr>
          <a:xfrm>
            <a:off x="609480" y="273600"/>
            <a:ext cx="10972440" cy="1144800"/>
          </a:xfrm>
          <a:prstGeom prst="rect">
            <a:avLst/>
          </a:prstGeom>
          <a:noFill/>
          <a:ln>
            <a:noFill/>
          </a:ln>
        </p:spPr>
        <p:txBody>
          <a:bodyPr anchorCtr="0" anchor="ctr" bIns="0" lIns="0" spcFirstLastPara="1" rIns="0" wrap="square" tIns="0">
            <a:noAutofit/>
          </a:bodyPr>
          <a:lstStyle>
            <a:lvl1pPr lvl="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3" name="Google Shape;143;p27"/>
          <p:cNvSpPr txBox="1"/>
          <p:nvPr>
            <p:ph idx="1" type="body"/>
          </p:nvPr>
        </p:nvSpPr>
        <p:spPr>
          <a:xfrm>
            <a:off x="609480" y="1604520"/>
            <a:ext cx="10972440" cy="3977280"/>
          </a:xfrm>
          <a:prstGeom prst="rect">
            <a:avLst/>
          </a:prstGeom>
          <a:noFill/>
          <a:ln>
            <a:noFill/>
          </a:ln>
        </p:spPr>
        <p:txBody>
          <a:bodyPr anchorCtr="0" anchor="t" bIns="0" lIns="0" spcFirstLastPara="1" rIns="0" wrap="square" tIns="0">
            <a:normAutofit/>
          </a:bodyPr>
          <a:lstStyle>
            <a:lvl1pPr indent="-228600" lvl="0" marL="457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1pPr>
            <a:lvl2pPr indent="-228600" lvl="1" marL="914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2pPr>
            <a:lvl3pPr indent="-228600" lvl="2" marL="1371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3pPr>
            <a:lvl4pPr indent="-228600" lvl="3" marL="1828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4pPr>
            <a:lvl5pPr indent="-228600" lvl="4" marL="22860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5pPr>
            <a:lvl6pPr indent="-228600" lvl="5" marL="27432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6pPr>
            <a:lvl7pPr indent="-228600" lvl="6" marL="32004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7pPr>
            <a:lvl8pPr indent="-228600" lvl="7" marL="36576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8pPr>
            <a:lvl9pPr indent="-228600" lvl="8" marL="4114800" marR="0" rtl="0" algn="l">
              <a:lnSpc>
                <a:spcPct val="100000"/>
              </a:lnSpc>
              <a:spcBef>
                <a:spcPts val="0"/>
              </a:spcBef>
              <a:spcAft>
                <a:spcPts val="0"/>
              </a:spcAft>
              <a:buClr>
                <a:srgbClr val="000000"/>
              </a:buClr>
              <a:buSzPts val="1400"/>
              <a:buFont typeface="Arial"/>
              <a:buNone/>
              <a:defRPr b="0" i="0" sz="1800" u="none" cap="none" strike="noStrike">
                <a:solidFill>
                  <a:srgbClr val="000000"/>
                </a:solidFill>
                <a:latin typeface="Arial"/>
                <a:ea typeface="Arial"/>
                <a:cs typeface="Arial"/>
                <a:sym typeface="Arial"/>
              </a:defRPr>
            </a:lvl9pPr>
          </a:lstStyle>
          <a:p/>
        </p:txBody>
      </p:sp>
      <p:sp>
        <p:nvSpPr>
          <p:cNvPr id="144" name="Google Shape;144;p27"/>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lvl1pPr indent="0" lvl="0"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1pPr>
            <a:lvl2pPr indent="0" lvl="1"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2pPr>
            <a:lvl3pPr indent="0" lvl="2"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3pPr>
            <a:lvl4pPr indent="0" lvl="3"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4pPr>
            <a:lvl5pPr indent="0" lvl="4"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5pPr>
            <a:lvl6pPr indent="0" lvl="5"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6pPr>
            <a:lvl7pPr indent="0" lvl="6"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7pPr>
            <a:lvl8pPr indent="0" lvl="7"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8pPr>
            <a:lvl9pPr indent="0" lvl="8" marL="0" marR="0" rtl="0" algn="r">
              <a:lnSpc>
                <a:spcPct val="100000"/>
              </a:lnSpc>
              <a:spcBef>
                <a:spcPts val="0"/>
              </a:spcBef>
              <a:spcAft>
                <a:spcPts val="0"/>
              </a:spcAft>
              <a:buClr>
                <a:srgbClr val="000000"/>
              </a:buClr>
              <a:buSzPts val="1300"/>
              <a:buFont typeface="Arial"/>
              <a:buNone/>
              <a:defRPr b="0" i="0" sz="1300" u="none" cap="none" strike="noStrike">
                <a:solidFill>
                  <a:srgbClr val="000000"/>
                </a:solidFill>
                <a:latin typeface="Arial"/>
                <a:ea typeface="Arial"/>
                <a:cs typeface="Arial"/>
                <a:sym typeface="Arial"/>
              </a:defRPr>
            </a:lvl9pPr>
          </a:lstStyle>
          <a:p>
            <a:pPr indent="0" lvl="0" marL="0" rtl="0" algn="r">
              <a:spcBef>
                <a:spcPts val="0"/>
              </a:spcBef>
              <a:spcAft>
                <a:spcPts val="0"/>
              </a:spcAft>
              <a:buNone/>
            </a:pPr>
            <a:fld id="{00000000-1234-1234-1234-123412341234}" type="slidenum">
              <a:rPr lang="en-GB"/>
              <a:t>‹#›</a:t>
            </a:fld>
            <a:endParaRPr/>
          </a:p>
        </p:txBody>
      </p:sp>
    </p:spTree>
  </p:cSld>
  <p:clrMap accent1="accent1" accent2="accent2" accent3="accent3" accent4="accent4" accent5="accent5" accent6="accent6" bg1="lt1" bg2="dk2" tx1="dk1" tx2="lt2" folHlink="folHlink" hlink="hlink"/>
  <p:sldLayoutIdLst>
    <p:sldLayoutId id="2147483672" r:id="rId2"/>
    <p:sldLayoutId id="2147483673" r:id="rId3"/>
    <p:sldLayoutId id="2147483674" r:id="rId4"/>
    <p:sldLayoutId id="2147483675" r:id="rId5"/>
    <p:sldLayoutId id="2147483676" r:id="rId6"/>
    <p:sldLayoutId id="2147483677" r:id="rId7"/>
    <p:sldLayoutId id="2147483678" r:id="rId8"/>
    <p:sldLayoutId id="2147483679" r:id="rId9"/>
    <p:sldLayoutId id="2147483680" r:id="rId10"/>
    <p:sldLayoutId id="2147483681" r:id="rId11"/>
    <p:sldLayoutId id="2147483682" r:id="rId12"/>
    <p:sldLayoutId id="2147483683" r:id="rId13"/>
  </p:sldLayoutIdLst>
  <p:hf dt="0" ftr="0" hdr="0"/>
  <p:txStyles>
    <p:title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titleStyle>
    <p:body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bodyStyle>
    <p:otherStyle>
      <a:defPPr lvl="0" marR="0" rtl="0" algn="l">
        <a:lnSpc>
          <a:spcPct val="100000"/>
        </a:lnSpc>
        <a:spcBef>
          <a:spcPts val="0"/>
        </a:spcBef>
        <a:spcAft>
          <a:spcPts val="0"/>
        </a:spcAft>
      </a:defPPr>
      <a:lvl1pPr lvl="0"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1pPr>
      <a:lvl2pPr lvl="1"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2pPr>
      <a:lvl3pPr lvl="2"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3pPr>
      <a:lvl4pPr lvl="3"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4pPr>
      <a:lvl5pPr lvl="4"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5pPr>
      <a:lvl6pPr lvl="5"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6pPr>
      <a:lvl7pPr lvl="6"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7pPr>
      <a:lvl8pPr lvl="7"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8pPr>
      <a:lvl9pPr lvl="8" marR="0" rtl="0" algn="l">
        <a:lnSpc>
          <a:spcPct val="100000"/>
        </a:lnSpc>
        <a:spcBef>
          <a:spcPts val="0"/>
        </a:spcBef>
        <a:spcAft>
          <a:spcPts val="0"/>
        </a:spcAft>
        <a:buClr>
          <a:srgbClr val="000000"/>
        </a:buClr>
        <a:buFont typeface="Arial"/>
        <a:defRPr b="0" i="0" sz="1400" u="none" cap="none" strike="noStrik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1.png"/><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0.xml"/><Relationship Id="rId3" Type="http://schemas.openxmlformats.org/officeDocument/2006/relationships/image" Target="../media/image17.png"/><Relationship Id="rId4" Type="http://schemas.openxmlformats.org/officeDocument/2006/relationships/hyperlink" Target="https://climatereanalyzer.org/research_tools/monthly_maps/" TargetMode="External"/><Relationship Id="rId5" Type="http://schemas.openxmlformats.org/officeDocument/2006/relationships/image" Target="../media/image16.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1.xml"/><Relationship Id="rId3" Type="http://schemas.openxmlformats.org/officeDocument/2006/relationships/image" Target="../media/image15.png"/><Relationship Id="rId4" Type="http://schemas.openxmlformats.org/officeDocument/2006/relationships/hyperlink" Target="https://climatereanalyzer.org/research_tools/monthly_maps/" TargetMode="Externa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2.xml"/><Relationship Id="rId3" Type="http://schemas.openxmlformats.org/officeDocument/2006/relationships/hyperlink" Target="https://pulse.climate.copernicus.eu/" TargetMode="External"/><Relationship Id="rId4" Type="http://schemas.openxmlformats.org/officeDocument/2006/relationships/image" Target="../media/image10.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3.xml"/><Relationship Id="rId3" Type="http://schemas.openxmlformats.org/officeDocument/2006/relationships/image" Target="../media/image24.gif"/></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4.xml"/><Relationship Id="rId3" Type="http://schemas.openxmlformats.org/officeDocument/2006/relationships/image" Target="../media/image35.gif"/><Relationship Id="rId4" Type="http://schemas.openxmlformats.org/officeDocument/2006/relationships/hyperlink" Target="https://www.climate.gov/news-features/blogs/enso" TargetMode="External"/><Relationship Id="rId5" Type="http://schemas.openxmlformats.org/officeDocument/2006/relationships/hyperlink" Target="http://www.bom.gov.au/climate/enso/?ninoIndex=nino3.4&amp;index=nino34&amp;period=weekly#tabs=Pacific-Ocean&amp;pacific=SOI" TargetMode="External"/><Relationship Id="rId6" Type="http://schemas.openxmlformats.org/officeDocument/2006/relationships/image" Target="../media/image18.png"/><Relationship Id="rId7" Type="http://schemas.openxmlformats.org/officeDocument/2006/relationships/image" Target="../media/image20.png"/><Relationship Id="rId8" Type="http://schemas.openxmlformats.org/officeDocument/2006/relationships/image" Target="../media/image23.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5.xml"/><Relationship Id="rId3" Type="http://schemas.openxmlformats.org/officeDocument/2006/relationships/hyperlink" Target="https://www.cpc.ncep.noaa.gov/products/analysis_monitoring/lanina/enso_evolution-status-fcsts-web.pdf" TargetMode="External"/><Relationship Id="rId4" Type="http://schemas.openxmlformats.org/officeDocument/2006/relationships/image" Target="../media/image46.png"/><Relationship Id="rId5" Type="http://schemas.openxmlformats.org/officeDocument/2006/relationships/image" Target="../media/image28.pn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6.xml"/><Relationship Id="rId3" Type="http://schemas.openxmlformats.org/officeDocument/2006/relationships/hyperlink" Target="https://www.cpc.ncep.noaa.gov/products/analysis_monitoring/lanina/enso_evolution-status-fcsts-web.pdf" TargetMode="External"/><Relationship Id="rId4" Type="http://schemas.openxmlformats.org/officeDocument/2006/relationships/image" Target="../media/image30.gif"/><Relationship Id="rId5" Type="http://schemas.openxmlformats.org/officeDocument/2006/relationships/image" Target="../media/image25.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7.xml"/><Relationship Id="rId3" Type="http://schemas.openxmlformats.org/officeDocument/2006/relationships/image" Target="../media/image26.jpg"/><Relationship Id="rId4" Type="http://schemas.openxmlformats.org/officeDocument/2006/relationships/image" Target="../media/image22.png"/><Relationship Id="rId5" Type="http://schemas.openxmlformats.org/officeDocument/2006/relationships/image" Target="../media/image36.png"/><Relationship Id="rId6" Type="http://schemas.openxmlformats.org/officeDocument/2006/relationships/hyperlink" Target="https://www.cpc.ncep.noaa.gov/data/teledoc/nao_ts.shtml" TargetMode="Externa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8.xml"/><Relationship Id="rId3" Type="http://schemas.openxmlformats.org/officeDocument/2006/relationships/hyperlink" Target="https://www.cpc.ncep.noaa.gov/products/precip/CWlink/pna/nao_index_ensm.shtml" TargetMode="External"/><Relationship Id="rId4" Type="http://schemas.openxmlformats.org/officeDocument/2006/relationships/image" Target="../media/image58.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19.xml"/><Relationship Id="rId3" Type="http://schemas.openxmlformats.org/officeDocument/2006/relationships/hyperlink" Target="https://charts.ecmwf.int/products/extended-regime-probabilities?forecast_from=latest" TargetMode="External"/><Relationship Id="rId4" Type="http://schemas.openxmlformats.org/officeDocument/2006/relationships/image" Target="../media/image29.png"/><Relationship Id="rId5" Type="http://schemas.openxmlformats.org/officeDocument/2006/relationships/image" Target="../media/image32.gif"/></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0.xml"/><Relationship Id="rId3" Type="http://schemas.openxmlformats.org/officeDocument/2006/relationships/image" Target="../media/image33.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1.xml"/><Relationship Id="rId3" Type="http://schemas.openxmlformats.org/officeDocument/2006/relationships/image" Target="../media/image40.gif"/><Relationship Id="rId4" Type="http://schemas.openxmlformats.org/officeDocument/2006/relationships/hyperlink" Target="https://doi.org/10.1002/wea.7656" TargetMode="External"/><Relationship Id="rId5" Type="http://schemas.openxmlformats.org/officeDocument/2006/relationships/image" Target="../media/image78.jpg"/><Relationship Id="rId6" Type="http://schemas.openxmlformats.org/officeDocument/2006/relationships/image" Target="../media/image31.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2.xml"/><Relationship Id="rId3" Type="http://schemas.openxmlformats.org/officeDocument/2006/relationships/image" Target="../media/image67.png"/><Relationship Id="rId4" Type="http://schemas.openxmlformats.org/officeDocument/2006/relationships/hyperlink" Target="https://www.climate.gov/media/16763" TargetMode="Externa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2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4.xml"/><Relationship Id="rId3" Type="http://schemas.openxmlformats.org/officeDocument/2006/relationships/image" Target="../media/image57.png"/><Relationship Id="rId4" Type="http://schemas.openxmlformats.org/officeDocument/2006/relationships/hyperlink" Target="https://iri.columbia.edu/our-expertise/climate/forecasts/enso/current/?enso_tab=enso-sst_table" TargetMode="External"/><Relationship Id="rId5" Type="http://schemas.openxmlformats.org/officeDocument/2006/relationships/hyperlink" Target="https://www.cpc.ncep.noaa.gov/products/NMME/current/plume.html" TargetMode="External"/><Relationship Id="rId6" Type="http://schemas.openxmlformats.org/officeDocument/2006/relationships/image" Target="../media/image34.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5.xml"/><Relationship Id="rId3" Type="http://schemas.openxmlformats.org/officeDocument/2006/relationships/hyperlink" Target="https://iri.columbia.edu/our-expertise/climate/forecasts/enso/current/" TargetMode="External"/><Relationship Id="rId4" Type="http://schemas.openxmlformats.org/officeDocument/2006/relationships/image" Target="../media/image42.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6.xml"/><Relationship Id="rId3" Type="http://schemas.openxmlformats.org/officeDocument/2006/relationships/image" Target="../media/image39.png"/><Relationship Id="rId4" Type="http://schemas.openxmlformats.org/officeDocument/2006/relationships/hyperlink" Target="https://iridl.ldeo.columbia.edu/maproom/IFRC/FIC/laninarain.html" TargetMode="Externa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7.xml"/><Relationship Id="rId3" Type="http://schemas.openxmlformats.org/officeDocument/2006/relationships/hyperlink" Target="https://climate.copernicus.eu/charts/packages/c3s_seasonal/" TargetMode="External"/><Relationship Id="rId4" Type="http://schemas.openxmlformats.org/officeDocument/2006/relationships/hyperlink" Target="https://iri.columbia.edu/our-expertise/climate/forecasts/seasonal-climate-forecasts/" TargetMode="External"/><Relationship Id="rId5" Type="http://schemas.openxmlformats.org/officeDocument/2006/relationships/image" Target="../media/image38.png"/><Relationship Id="rId6" Type="http://schemas.openxmlformats.org/officeDocument/2006/relationships/image" Target="../media/image43.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8.xml"/><Relationship Id="rId3" Type="http://schemas.openxmlformats.org/officeDocument/2006/relationships/image" Target="../media/image60.png"/><Relationship Id="rId4" Type="http://schemas.openxmlformats.org/officeDocument/2006/relationships/image" Target="../media/image81.png"/><Relationship Id="rId5" Type="http://schemas.openxmlformats.org/officeDocument/2006/relationships/hyperlink" Target="https://charts.ecmwf.int/" TargetMode="Externa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29.xml"/><Relationship Id="rId3" Type="http://schemas.openxmlformats.org/officeDocument/2006/relationships/hyperlink" Target="https://climate.copernicus.eu/charts/packages/c3s_seasonal/" TargetMode="External"/><Relationship Id="rId4" Type="http://schemas.openxmlformats.org/officeDocument/2006/relationships/hyperlink" Target="https://iri.columbia.edu/our-expertise/climate/forecasts/seasonal-climate-forecasts/" TargetMode="External"/><Relationship Id="rId5" Type="http://schemas.openxmlformats.org/officeDocument/2006/relationships/image" Target="../media/image45.png"/><Relationship Id="rId6" Type="http://schemas.openxmlformats.org/officeDocument/2006/relationships/image" Target="../media/image37.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0.xml"/><Relationship Id="rId3" Type="http://schemas.openxmlformats.org/officeDocument/2006/relationships/image" Target="../media/image80.png"/><Relationship Id="rId4" Type="http://schemas.openxmlformats.org/officeDocument/2006/relationships/image" Target="../media/image52.png"/><Relationship Id="rId5" Type="http://schemas.openxmlformats.org/officeDocument/2006/relationships/hyperlink" Target="https://charts.ecmwf.int/" TargetMode="Externa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2.xml"/><Relationship Id="rId3" Type="http://schemas.openxmlformats.org/officeDocument/2006/relationships/image" Target="../media/image55.gif"/><Relationship Id="rId4" Type="http://schemas.openxmlformats.org/officeDocument/2006/relationships/image" Target="../media/image49.png"/><Relationship Id="rId5" Type="http://schemas.openxmlformats.org/officeDocument/2006/relationships/hyperlink" Target="https://www.climate.gov/news-features/blogs/enso/what-mjo-and-why-do-we-care" TargetMode="Externa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3.xml"/><Relationship Id="rId3" Type="http://schemas.openxmlformats.org/officeDocument/2006/relationships/hyperlink" Target="https://www.cpc.ncep.noaa.gov/products/precip/CWlink/MJO/whindex.shtml" TargetMode="External"/><Relationship Id="rId4" Type="http://schemas.openxmlformats.org/officeDocument/2006/relationships/hyperlink" Target="https://psl.noaa.gov/mjo/" TargetMode="External"/><Relationship Id="rId5" Type="http://schemas.openxmlformats.org/officeDocument/2006/relationships/image" Target="../media/image50.png"/><Relationship Id="rId6" Type="http://schemas.openxmlformats.org/officeDocument/2006/relationships/image" Target="../media/image51.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4.xml"/><Relationship Id="rId3" Type="http://schemas.openxmlformats.org/officeDocument/2006/relationships/hyperlink" Target="https://www.cpc.ncep.noaa.gov/products/precip/CWlink/MJO/foregfs.shtml" TargetMode="External"/><Relationship Id="rId4" Type="http://schemas.openxmlformats.org/officeDocument/2006/relationships/hyperlink" Target="https://www.cpc.ncep.noaa.gov/products/precip/CWlink/MJO/CLIVAR/ecmf.shtml" TargetMode="External"/><Relationship Id="rId5" Type="http://schemas.openxmlformats.org/officeDocument/2006/relationships/image" Target="../media/image47.png"/><Relationship Id="rId6" Type="http://schemas.openxmlformats.org/officeDocument/2006/relationships/image" Target="../media/image48.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5.xml"/><Relationship Id="rId3" Type="http://schemas.openxmlformats.org/officeDocument/2006/relationships/hyperlink" Target="https://www.cpc.ncep.noaa.gov/products/precip/CWlink/MJO/foregfs.shtml" TargetMode="External"/><Relationship Id="rId4" Type="http://schemas.openxmlformats.org/officeDocument/2006/relationships/hyperlink" Target="https://www.cpc.ncep.noaa.gov/products/precip/CWlink/MJO/CLIVAR/ecmf.shtml" TargetMode="Externa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6.xml"/><Relationship Id="rId3" Type="http://schemas.openxmlformats.org/officeDocument/2006/relationships/hyperlink" Target="https://iridl.ldeo.columbia.edu/SOURCES/.UCSB/.CHIRPS/.v2p0/.daily-improved/.global/.0p25/a%3A/(.prcp)//var/parameter/interp/%3Aa/T/(1%20Jan%201991)/(31%20Dec%202020)/RANGE/(http%3A//129.236.110.25/SOURCES/.BoM/.MJO/.phase_frozen/dods)/readdods/.phase/T/(1%20Jan%201991)/(31%20Dec%202020)/RANGE/(http%3A//129.236.110.25/SOURCES/.BoM/.MJO/.amplitude_frozen/dods)/readdods/.amplitude/T/(1%20Jan%201991)/(31%20Dec%202020)/RANGE/1./flaggt/mul//name//Fase/def/classifyby/T/(Jan)//seasonStart/parameter/(-)/append/(Mar)//seasonEnd/parameter/append/seasonalAverage/%5BT%5Daverage/SOURCES/.UCSB/.CHIRPS/.v2p0/.daily-improved/.global/.0p25/a%3A/(.prcp)//var/parameter/interp/%3Aa/T/(1%20Jan%201991)/(31%20Dec%202020)/RANGE/T/(Jan)//seasonStart/parameter/(-)/append/(Mar)//seasonEnd/parameter/append/seasonalAverage/%5BT%5Daverage/sub/a-/-a/prcpanomscale//long_name/(Precipitation%20)/def//units/(mm/day)/def/X/Y/fig-/colors/coasts/countries/-fig//antialias/true/psdef//plotaxislength/700/psdef//adif/-5.0/5.0/plotrange//Fase/1.0/plotvalue//Y/-60/60/plotrange//XOVY/null/psdef//framelabel/(MJO%20Phase%20%25d%5BFase%5D%20%20(%25%3D%5BseasonStart%5D-%25%3D%5BseasonEnd%5D%201991-2020))/psdef/?seasonEnd=Oct&amp;seasonStart=Oct&amp;Fase=8#info" TargetMode="External"/><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7.xml"/><Relationship Id="rId3" Type="http://schemas.openxmlformats.org/officeDocument/2006/relationships/hyperlink" Target="http://weather.ou.edu/~kpegion/subc/forecasts/images/Latest/Interactive.html" TargetMode="External"/><Relationship Id="rId4" Type="http://schemas.openxmlformats.org/officeDocument/2006/relationships/image" Target="../media/image56.png"/><Relationship Id="rId5" Type="http://schemas.openxmlformats.org/officeDocument/2006/relationships/image" Target="../media/image61.png"/><Relationship Id="rId6" Type="http://schemas.openxmlformats.org/officeDocument/2006/relationships/image" Target="../media/image62.png"/><Relationship Id="rId7" Type="http://schemas.openxmlformats.org/officeDocument/2006/relationships/image" Target="../media/image68.png"/><Relationship Id="rId8" Type="http://schemas.openxmlformats.org/officeDocument/2006/relationships/hyperlink" Target="https://iridl.ldeo.columbia.edu/SOURCES/.Models/.SubX/.ESRL/.FIMr1p1/index.html?Set-Language=en" TargetMode="Externa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38.xml"/><Relationship Id="rId3" Type="http://schemas.openxmlformats.org/officeDocument/2006/relationships/hyperlink" Target="http://weather.ou.edu/~kpegion/subc/forecasts/images/Latest/Interactive.html" TargetMode="External"/><Relationship Id="rId4" Type="http://schemas.openxmlformats.org/officeDocument/2006/relationships/image" Target="../media/image74.png"/><Relationship Id="rId5" Type="http://schemas.openxmlformats.org/officeDocument/2006/relationships/image" Target="../media/image66.png"/><Relationship Id="rId6" Type="http://schemas.openxmlformats.org/officeDocument/2006/relationships/image" Target="../media/image75.png"/><Relationship Id="rId7" Type="http://schemas.openxmlformats.org/officeDocument/2006/relationships/image" Target="../media/image76.png"/><Relationship Id="rId8" Type="http://schemas.openxmlformats.org/officeDocument/2006/relationships/hyperlink" Target="https://iridl.ldeo.columbia.edu/SOURCES/.Models/.SubX/.ESRL/.FIMr1p1/index.html?Set-Language=en" TargetMode="Externa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9.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xml"/><Relationship Id="rId3" Type="http://schemas.openxmlformats.org/officeDocument/2006/relationships/image" Target="../media/image27.png"/><Relationship Id="rId4" Type="http://schemas.openxmlformats.org/officeDocument/2006/relationships/hyperlink" Target="https://climatereanalyzer.org/research_tools/monthly_maps/" TargetMode="External"/><Relationship Id="rId5" Type="http://schemas.openxmlformats.org/officeDocument/2006/relationships/image" Target="../media/image21.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0.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41.xml"/><Relationship Id="rId3" Type="http://schemas.openxmlformats.org/officeDocument/2006/relationships/comments" Target="../comments/comment1.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42.xml"/><Relationship Id="rId3" Type="http://schemas.openxmlformats.org/officeDocument/2006/relationships/image" Target="../media/image11.png"/><Relationship Id="rId4" Type="http://schemas.openxmlformats.org/officeDocument/2006/relationships/image" Target="../media/image5.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3.xml"/><Relationship Id="rId3" Type="http://schemas.openxmlformats.org/officeDocument/2006/relationships/hyperlink" Target="https://www.cpc.ncep.noaa.gov/products/analysis_monitoring/lanina/enso_evolution-status-fcsts-web.pdf" TargetMode="External"/><Relationship Id="rId4" Type="http://schemas.openxmlformats.org/officeDocument/2006/relationships/image" Target="../media/image64.png"/><Relationship Id="rId5" Type="http://schemas.openxmlformats.org/officeDocument/2006/relationships/image" Target="../media/image30.gif"/></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4.xml"/><Relationship Id="rId3" Type="http://schemas.openxmlformats.org/officeDocument/2006/relationships/image" Target="../media/image59.png"/><Relationship Id="rId4" Type="http://schemas.openxmlformats.org/officeDocument/2006/relationships/image" Target="../media/image63.png"/><Relationship Id="rId5" Type="http://schemas.openxmlformats.org/officeDocument/2006/relationships/image" Target="../media/image65.gif"/><Relationship Id="rId6" Type="http://schemas.openxmlformats.org/officeDocument/2006/relationships/image" Target="../media/image69.gif"/></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5.xml"/><Relationship Id="rId3" Type="http://schemas.openxmlformats.org/officeDocument/2006/relationships/image" Target="../media/image71.png"/></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6.xml"/><Relationship Id="rId3" Type="http://schemas.openxmlformats.org/officeDocument/2006/relationships/image" Target="../media/image73.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47.xml"/><Relationship Id="rId3" Type="http://schemas.openxmlformats.org/officeDocument/2006/relationships/hyperlink" Target="https://iridl.ldeo.columbia.edu/maproom/Global/Precipitation/WASP_Indices.html" TargetMode="External"/><Relationship Id="rId4" Type="http://schemas.openxmlformats.org/officeDocument/2006/relationships/image" Target="../media/image77.png"/><Relationship Id="rId5" Type="http://schemas.openxmlformats.org/officeDocument/2006/relationships/image" Target="../media/image70.png"/><Relationship Id="rId6" Type="http://schemas.openxmlformats.org/officeDocument/2006/relationships/image" Target="../media/image79.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5.xml"/><Relationship Id="rId3" Type="http://schemas.openxmlformats.org/officeDocument/2006/relationships/image" Target="../media/image13.png"/><Relationship Id="rId4" Type="http://schemas.openxmlformats.org/officeDocument/2006/relationships/hyperlink" Target="https://climatereanalyzer.org/research_tools/monthly_maps/" TargetMode="Externa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6.xml"/><Relationship Id="rId3" Type="http://schemas.openxmlformats.org/officeDocument/2006/relationships/hyperlink" Target="https://hoyextremo.com/city_pages/barcelona/#summary" TargetMode="External"/><Relationship Id="rId4" Type="http://schemas.openxmlformats.org/officeDocument/2006/relationships/image" Target="../media/image12.png"/><Relationship Id="rId9" Type="http://schemas.openxmlformats.org/officeDocument/2006/relationships/image" Target="../media/image7.png"/><Relationship Id="rId5" Type="http://schemas.openxmlformats.org/officeDocument/2006/relationships/image" Target="../media/image6.png"/><Relationship Id="rId6" Type="http://schemas.openxmlformats.org/officeDocument/2006/relationships/image" Target="../media/image4.png"/><Relationship Id="rId7" Type="http://schemas.openxmlformats.org/officeDocument/2006/relationships/image" Target="../media/image8.png"/><Relationship Id="rId8" Type="http://schemas.openxmlformats.org/officeDocument/2006/relationships/image" Target="../media/image14.pn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7.xml"/><Relationship Id="rId3" Type="http://schemas.openxmlformats.org/officeDocument/2006/relationships/hyperlink" Target="https://climatereanalyzer.org/research_tools/monthly_maps/" TargetMode="External"/><Relationship Id="rId4" Type="http://schemas.openxmlformats.org/officeDocument/2006/relationships/image" Target="../media/image19.png"/><Relationship Id="rId5" Type="http://schemas.openxmlformats.org/officeDocument/2006/relationships/image" Target="../media/image41.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8.xml"/><Relationship Id="rId3" Type="http://schemas.openxmlformats.org/officeDocument/2006/relationships/image" Target="../media/image9.png"/><Relationship Id="rId4" Type="http://schemas.openxmlformats.org/officeDocument/2006/relationships/hyperlink" Target="https://climatereanalyzer.org/research_tools/monthly_maps/" TargetMode="Externa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5.xml"/><Relationship Id="rId2" Type="http://schemas.openxmlformats.org/officeDocument/2006/relationships/notesSlide" Target="../notesSlides/notesSlide9.xml"/><Relationship Id="rId3" Type="http://schemas.openxmlformats.org/officeDocument/2006/relationships/hyperlink" Target="https://iridl.ldeo.columbia.edu/maproom/Global/Precipitation/SPI.html?var=.SPI-CAMSOPI_3-Month" TargetMode="External"/><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08" name="Shape 208"/>
        <p:cNvGrpSpPr/>
        <p:nvPr/>
      </p:nvGrpSpPr>
      <p:grpSpPr>
        <a:xfrm>
          <a:off x="0" y="0"/>
          <a:ext cx="0" cy="0"/>
          <a:chOff x="0" y="0"/>
          <a:chExt cx="0" cy="0"/>
        </a:xfrm>
      </p:grpSpPr>
      <p:pic>
        <p:nvPicPr>
          <p:cNvPr id="209" name="Google Shape;209;p40"/>
          <p:cNvPicPr preferRelativeResize="0"/>
          <p:nvPr/>
        </p:nvPicPr>
        <p:blipFill rotWithShape="1">
          <a:blip r:embed="rId3">
            <a:alphaModFix/>
          </a:blip>
          <a:srcRect b="0" l="0" r="0" t="0"/>
          <a:stretch/>
        </p:blipFill>
        <p:spPr>
          <a:xfrm>
            <a:off x="0" y="0"/>
            <a:ext cx="12191760" cy="6857640"/>
          </a:xfrm>
          <a:prstGeom prst="rect">
            <a:avLst/>
          </a:prstGeom>
          <a:noFill/>
          <a:ln>
            <a:noFill/>
          </a:ln>
        </p:spPr>
      </p:pic>
      <p:sp>
        <p:nvSpPr>
          <p:cNvPr id="210" name="Google Shape;210;p40"/>
          <p:cNvSpPr/>
          <p:nvPr/>
        </p:nvSpPr>
        <p:spPr>
          <a:xfrm>
            <a:off x="-1800" y="6147360"/>
            <a:ext cx="4377600" cy="487080"/>
          </a:xfrm>
          <a:prstGeom prst="rect">
            <a:avLst/>
          </a:prstGeom>
          <a:solidFill>
            <a:srgbClr val="293C69">
              <a:alpha val="3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1" name="Google Shape;211;p40"/>
          <p:cNvSpPr/>
          <p:nvPr/>
        </p:nvSpPr>
        <p:spPr>
          <a:xfrm>
            <a:off x="-1800" y="6138000"/>
            <a:ext cx="4333320" cy="487080"/>
          </a:xfrm>
          <a:prstGeom prst="rect">
            <a:avLst/>
          </a:prstGeom>
          <a:solidFill>
            <a:srgbClr val="293C69">
              <a:alpha val="3529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2" name="Google Shape;212;p40"/>
          <p:cNvSpPr/>
          <p:nvPr/>
        </p:nvSpPr>
        <p:spPr>
          <a:xfrm>
            <a:off x="4408200" y="0"/>
            <a:ext cx="7783500" cy="6857700"/>
          </a:xfrm>
          <a:prstGeom prst="rect">
            <a:avLst/>
          </a:prstGeom>
          <a:solidFill>
            <a:srgbClr val="F4EFEF">
              <a:alpha val="8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213" name="Google Shape;213;p40"/>
          <p:cNvPicPr preferRelativeResize="0"/>
          <p:nvPr/>
        </p:nvPicPr>
        <p:blipFill rotWithShape="1">
          <a:blip r:embed="rId4">
            <a:alphaModFix/>
          </a:blip>
          <a:srcRect b="0" l="0" r="0" t="0"/>
          <a:stretch/>
        </p:blipFill>
        <p:spPr>
          <a:xfrm>
            <a:off x="4636800" y="187560"/>
            <a:ext cx="5601600" cy="855720"/>
          </a:xfrm>
          <a:prstGeom prst="rect">
            <a:avLst/>
          </a:prstGeom>
          <a:noFill/>
          <a:ln>
            <a:noFill/>
          </a:ln>
        </p:spPr>
      </p:pic>
      <p:sp>
        <p:nvSpPr>
          <p:cNvPr id="214" name="Google Shape;214;p40"/>
          <p:cNvSpPr/>
          <p:nvPr/>
        </p:nvSpPr>
        <p:spPr>
          <a:xfrm>
            <a:off x="325800" y="6095520"/>
            <a:ext cx="3255120" cy="62316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80"/>
              <a:buFont typeface="Arial"/>
              <a:buNone/>
            </a:pPr>
            <a:r>
              <a:rPr b="0" i="0" lang="en-GB" sz="1480" u="none" cap="none" strike="noStrike">
                <a:solidFill>
                  <a:srgbClr val="FFFFFF"/>
                </a:solidFill>
                <a:latin typeface="Rajdhani"/>
                <a:ea typeface="Rajdhani"/>
                <a:cs typeface="Rajdhani"/>
                <a:sym typeface="Rajdhani"/>
              </a:rPr>
              <a:t>Tuesday, 18</a:t>
            </a:r>
            <a:r>
              <a:rPr b="0" baseline="30000" i="0" lang="en-GB" sz="1479" u="none" cap="none" strike="noStrike">
                <a:solidFill>
                  <a:srgbClr val="FFFFFF"/>
                </a:solidFill>
                <a:latin typeface="Rajdhani"/>
                <a:ea typeface="Rajdhani"/>
                <a:cs typeface="Rajdhani"/>
                <a:sym typeface="Rajdhani"/>
              </a:rPr>
              <a:t>th</a:t>
            </a:r>
            <a:r>
              <a:rPr b="0" i="0" lang="en-GB" sz="1480" u="none" cap="none" strike="noStrike">
                <a:solidFill>
                  <a:srgbClr val="FFFFFF"/>
                </a:solidFill>
                <a:latin typeface="Rajdhani"/>
                <a:ea typeface="Rajdhani"/>
                <a:cs typeface="Rajdhani"/>
                <a:sym typeface="Rajdhani"/>
              </a:rPr>
              <a:t> Feb 2025</a:t>
            </a:r>
            <a:endParaRPr b="0" i="0" sz="1480" u="none" cap="none" strike="noStrike">
              <a:solidFill>
                <a:srgbClr val="000000"/>
              </a:solidFill>
              <a:latin typeface="Rajdhani"/>
              <a:ea typeface="Rajdhani"/>
              <a:cs typeface="Rajdhani"/>
              <a:sym typeface="Rajdhani"/>
            </a:endParaRPr>
          </a:p>
        </p:txBody>
      </p:sp>
      <p:sp>
        <p:nvSpPr>
          <p:cNvPr id="215" name="Google Shape;215;p40"/>
          <p:cNvSpPr/>
          <p:nvPr/>
        </p:nvSpPr>
        <p:spPr>
          <a:xfrm>
            <a:off x="4420080" y="5829120"/>
            <a:ext cx="7783500" cy="1036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6" name="Google Shape;216;p40"/>
          <p:cNvSpPr/>
          <p:nvPr/>
        </p:nvSpPr>
        <p:spPr>
          <a:xfrm>
            <a:off x="4408200" y="4224240"/>
            <a:ext cx="7837920" cy="1658880"/>
          </a:xfrm>
          <a:prstGeom prst="rect">
            <a:avLst/>
          </a:prstGeom>
          <a:solidFill>
            <a:srgbClr val="FBF6F6">
              <a:alpha val="86274"/>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17" name="Google Shape;217;p40"/>
          <p:cNvSpPr/>
          <p:nvPr/>
        </p:nvSpPr>
        <p:spPr>
          <a:xfrm>
            <a:off x="4636800" y="1596314"/>
            <a:ext cx="7227600" cy="2612100"/>
          </a:xfrm>
          <a:prstGeom prst="rect">
            <a:avLst/>
          </a:prstGeom>
          <a:noFill/>
          <a:ln>
            <a:noFill/>
          </a:ln>
        </p:spPr>
        <p:txBody>
          <a:bodyPr anchorCtr="0" anchor="ctr" bIns="45000" lIns="90000" spcFirstLastPara="1" rIns="90000" wrap="square" tIns="45000">
            <a:noAutofit/>
          </a:bodyPr>
          <a:lstStyle/>
          <a:p>
            <a:pPr indent="0" lvl="0" marL="0" marR="0" rtl="0" algn="l">
              <a:lnSpc>
                <a:spcPct val="100000"/>
              </a:lnSpc>
              <a:spcBef>
                <a:spcPts val="0"/>
              </a:spcBef>
              <a:spcAft>
                <a:spcPts val="0"/>
              </a:spcAft>
              <a:buClr>
                <a:srgbClr val="000000"/>
              </a:buClr>
              <a:buSzPts val="4800"/>
              <a:buFont typeface="Arial"/>
              <a:buNone/>
            </a:pPr>
            <a:r>
              <a:rPr lang="en-GB" sz="4800">
                <a:solidFill>
                  <a:srgbClr val="004890"/>
                </a:solidFill>
                <a:latin typeface="Rajdhani Medium"/>
                <a:ea typeface="Rajdhani Medium"/>
                <a:cs typeface="Rajdhani Medium"/>
                <a:sym typeface="Rajdhani Medium"/>
              </a:rPr>
              <a:t>Forecast</a:t>
            </a:r>
            <a:r>
              <a:rPr b="0" i="0" lang="en-GB" sz="4800" u="none" cap="none" strike="noStrike">
                <a:solidFill>
                  <a:srgbClr val="004890"/>
                </a:solidFill>
                <a:latin typeface="Rajdhani Medium"/>
                <a:ea typeface="Rajdhani Medium"/>
                <a:cs typeface="Rajdhani Medium"/>
                <a:sym typeface="Rajdhani Medium"/>
              </a:rPr>
              <a:t> Briefing</a:t>
            </a:r>
            <a:endParaRPr b="0" i="0" sz="4800" u="none" cap="none" strike="noStrike">
              <a:solidFill>
                <a:srgbClr val="000000"/>
              </a:solidFill>
              <a:latin typeface="Rajdhani Medium"/>
              <a:ea typeface="Rajdhani Medium"/>
              <a:cs typeface="Rajdhani Medium"/>
              <a:sym typeface="Rajdhani Medium"/>
            </a:endParaRPr>
          </a:p>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Rajdhani Medium"/>
              <a:ea typeface="Rajdhani Medium"/>
              <a:cs typeface="Rajdhani Medium"/>
              <a:sym typeface="Rajdhani Medium"/>
            </a:endParaRPr>
          </a:p>
          <a:p>
            <a:pPr indent="0" lvl="0" marL="0" marR="0" rtl="0" algn="l">
              <a:lnSpc>
                <a:spcPct val="100000"/>
              </a:lnSpc>
              <a:spcBef>
                <a:spcPts val="0"/>
              </a:spcBef>
              <a:spcAft>
                <a:spcPts val="0"/>
              </a:spcAft>
              <a:buClr>
                <a:srgbClr val="000000"/>
              </a:buClr>
              <a:buSzPts val="4800"/>
              <a:buFont typeface="Arial"/>
              <a:buNone/>
            </a:pPr>
            <a:r>
              <a:rPr b="0" i="0" lang="en-GB" sz="4800" u="none" cap="none" strike="noStrike">
                <a:solidFill>
                  <a:srgbClr val="004890"/>
                </a:solidFill>
                <a:latin typeface="Rajdhani Medium"/>
                <a:ea typeface="Rajdhani Medium"/>
                <a:cs typeface="Rajdhani Medium"/>
                <a:sym typeface="Rajdhani Medium"/>
              </a:rPr>
              <a:t>February 2025</a:t>
            </a:r>
            <a:endParaRPr b="0" i="0" sz="4800" u="none" cap="none" strike="noStrike">
              <a:solidFill>
                <a:srgbClr val="000000"/>
              </a:solidFill>
              <a:latin typeface="Rajdhani Medium"/>
              <a:ea typeface="Rajdhani Medium"/>
              <a:cs typeface="Rajdhani Medium"/>
              <a:sym typeface="Rajdhani Medium"/>
            </a:endParaRPr>
          </a:p>
        </p:txBody>
      </p:sp>
      <p:sp>
        <p:nvSpPr>
          <p:cNvPr id="218" name="Google Shape;218;p40"/>
          <p:cNvSpPr/>
          <p:nvPr/>
        </p:nvSpPr>
        <p:spPr>
          <a:xfrm>
            <a:off x="4636800" y="4761475"/>
            <a:ext cx="7078200" cy="2096100"/>
          </a:xfrm>
          <a:prstGeom prst="rect">
            <a:avLst/>
          </a:prstGeom>
          <a:noFill/>
          <a:ln>
            <a:noFill/>
          </a:ln>
        </p:spPr>
        <p:txBody>
          <a:bodyPr anchorCtr="0" anchor="ctr" bIns="45000" lIns="90000" spcFirstLastPara="1" rIns="90000" wrap="square" tIns="45000">
            <a:noAutofit/>
          </a:bodyPr>
          <a:lstStyle/>
          <a:p>
            <a:pPr indent="0" lvl="0" marL="0" marR="0" rtl="0" algn="l">
              <a:lnSpc>
                <a:spcPct val="90000"/>
              </a:lnSpc>
              <a:spcBef>
                <a:spcPts val="1001"/>
              </a:spcBef>
              <a:spcAft>
                <a:spcPts val="0"/>
              </a:spcAft>
              <a:buClr>
                <a:srgbClr val="000000"/>
              </a:buClr>
              <a:buSzPts val="1800"/>
              <a:buFont typeface="Arial"/>
              <a:buNone/>
            </a:pPr>
            <a:r>
              <a:rPr b="0" i="0" lang="en-GB" sz="1800" u="none" cap="none" strike="noStrike">
                <a:solidFill>
                  <a:srgbClr val="000000"/>
                </a:solidFill>
                <a:latin typeface="Rajdhani"/>
                <a:ea typeface="Rajdhani"/>
                <a:cs typeface="Rajdhani"/>
                <a:sym typeface="Rajdhani"/>
              </a:rPr>
              <a:t>Aleksander Lacima-Nadolnik, </a:t>
            </a:r>
            <a:r>
              <a:rPr lang="en-GB" sz="1800">
                <a:solidFill>
                  <a:schemeClr val="dk1"/>
                </a:solidFill>
                <a:latin typeface="Rajdhani"/>
                <a:ea typeface="Rajdhani"/>
                <a:cs typeface="Rajdhani"/>
                <a:sym typeface="Rajdhani"/>
              </a:rPr>
              <a:t>Paloma Trascasa-Castro, Xavi Domingo, Diego Campos, Matías Olmo</a:t>
            </a:r>
            <a:endParaRPr b="0" i="0" sz="1800" u="none" cap="none" strike="noStrike">
              <a:solidFill>
                <a:srgbClr val="000000"/>
              </a:solidFill>
              <a:latin typeface="Rajdhani"/>
              <a:ea typeface="Rajdhani"/>
              <a:cs typeface="Rajdhani"/>
              <a:sym typeface="Rajdhani"/>
            </a:endParaRPr>
          </a:p>
          <a:p>
            <a:pPr indent="0" lvl="0" marL="0" marR="0" rtl="0" algn="l">
              <a:lnSpc>
                <a:spcPct val="90000"/>
              </a:lnSpc>
              <a:spcBef>
                <a:spcPts val="1001"/>
              </a:spcBef>
              <a:spcAft>
                <a:spcPts val="0"/>
              </a:spcAft>
              <a:buClr>
                <a:srgbClr val="000000"/>
              </a:buClr>
              <a:buSzPts val="1800"/>
              <a:buFont typeface="Arial"/>
              <a:buNone/>
            </a:pPr>
            <a:r>
              <a:rPr b="0" i="0" lang="en-GB" sz="1800" u="none" cap="none" strike="noStrike">
                <a:solidFill>
                  <a:srgbClr val="000000"/>
                </a:solidFill>
                <a:latin typeface="Rajdhani"/>
                <a:ea typeface="Rajdhani"/>
                <a:cs typeface="Rajdhani"/>
                <a:sym typeface="Rajdhani"/>
              </a:rPr>
              <a:t>Climate Services Team (CST)</a:t>
            </a:r>
            <a:endParaRPr b="0" i="0" sz="1800" u="none" cap="none" strike="noStrike">
              <a:solidFill>
                <a:srgbClr val="000000"/>
              </a:solidFill>
              <a:latin typeface="Rajdhani"/>
              <a:ea typeface="Rajdhani"/>
              <a:cs typeface="Rajdhani"/>
              <a:sym typeface="Rajdhani"/>
            </a:endParaRPr>
          </a:p>
          <a:p>
            <a:pPr indent="0" lvl="0" marL="0" marR="0" rtl="0" algn="l">
              <a:lnSpc>
                <a:spcPct val="90000"/>
              </a:lnSpc>
              <a:spcBef>
                <a:spcPts val="1001"/>
              </a:spcBef>
              <a:spcAft>
                <a:spcPts val="0"/>
              </a:spcAft>
              <a:buClr>
                <a:srgbClr val="000000"/>
              </a:buClr>
              <a:buSzPts val="2000"/>
              <a:buFont typeface="Arial"/>
              <a:buNone/>
            </a:pPr>
            <a:r>
              <a:rPr b="0" i="0" lang="en-GB" sz="2000" u="none" cap="none" strike="noStrike">
                <a:solidFill>
                  <a:srgbClr val="000000"/>
                </a:solidFill>
                <a:latin typeface="Rajdhani"/>
                <a:ea typeface="Rajdhani"/>
                <a:cs typeface="Rajdhani"/>
                <a:sym typeface="Rajdhani"/>
              </a:rPr>
              <a:t>Earth System Services (ESS)</a:t>
            </a:r>
            <a:endParaRPr b="0" i="0" sz="2000" u="none" cap="none" strike="noStrike">
              <a:solidFill>
                <a:srgbClr val="000000"/>
              </a:solidFill>
              <a:latin typeface="Rajdhani"/>
              <a:ea typeface="Rajdhani"/>
              <a:cs typeface="Rajdhani"/>
              <a:sym typeface="Rajdhani"/>
            </a:endParaRPr>
          </a:p>
          <a:p>
            <a:pPr indent="0" lvl="0" marL="0" marR="0" rtl="0" algn="l">
              <a:lnSpc>
                <a:spcPct val="90000"/>
              </a:lnSpc>
              <a:spcBef>
                <a:spcPts val="1001"/>
              </a:spcBef>
              <a:spcAft>
                <a:spcPts val="0"/>
              </a:spcAft>
              <a:buClr>
                <a:srgbClr val="000000"/>
              </a:buClr>
              <a:buSzPts val="2000"/>
              <a:buFont typeface="Arial"/>
              <a:buNone/>
            </a:pPr>
            <a:r>
              <a:rPr b="0" i="0" lang="en-GB" sz="2000" u="none" cap="none" strike="noStrike">
                <a:solidFill>
                  <a:srgbClr val="000000"/>
                </a:solidFill>
                <a:latin typeface="Rajdhani Medium"/>
                <a:ea typeface="Rajdhani Medium"/>
                <a:cs typeface="Rajdhani Medium"/>
                <a:sym typeface="Rajdhani Medium"/>
              </a:rPr>
              <a:t>Barcelona Supercomputing Center (BSC)</a:t>
            </a:r>
            <a:endParaRPr b="0" i="0" sz="2000" u="none" cap="none" strike="noStrike">
              <a:solidFill>
                <a:srgbClr val="000000"/>
              </a:solidFill>
              <a:latin typeface="Rajdhani Medium"/>
              <a:ea typeface="Rajdhani Medium"/>
              <a:cs typeface="Rajdhani Medium"/>
              <a:sym typeface="Rajdhani Medium"/>
            </a:endParaRPr>
          </a:p>
        </p:txBody>
      </p:sp>
    </p:spTree>
  </p:cSld>
  <p:clrMapOvr>
    <a:masterClrMapping/>
  </p:clrMapOvr>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15" name="Shape 315"/>
        <p:cNvGrpSpPr/>
        <p:nvPr/>
      </p:nvGrpSpPr>
      <p:grpSpPr>
        <a:xfrm>
          <a:off x="0" y="0"/>
          <a:ext cx="0" cy="0"/>
          <a:chOff x="0" y="0"/>
          <a:chExt cx="0" cy="0"/>
        </a:xfrm>
      </p:grpSpPr>
      <p:sp>
        <p:nvSpPr>
          <p:cNvPr id="316" name="Google Shape;316;p49"/>
          <p:cNvSpPr/>
          <p:nvPr/>
        </p:nvSpPr>
        <p:spPr>
          <a:xfrm>
            <a:off x="6664850" y="1085100"/>
            <a:ext cx="4995300" cy="1394100"/>
          </a:xfrm>
          <a:prstGeom prst="rect">
            <a:avLst/>
          </a:prstGeom>
          <a:noFill/>
          <a:ln>
            <a:noFill/>
          </a:ln>
        </p:spPr>
        <p:txBody>
          <a:bodyPr anchorCtr="0" anchor="t" bIns="45700" lIns="91425" spcFirstLastPara="1" rIns="91425" wrap="square" tIns="45700">
            <a:noAutofit/>
          </a:bodyPr>
          <a:lstStyle/>
          <a:p>
            <a:pPr indent="-336550" lvl="0" marL="457200" marR="0" rtl="0" algn="l">
              <a:lnSpc>
                <a:spcPct val="90000"/>
              </a:lnSpc>
              <a:spcBef>
                <a:spcPts val="1001"/>
              </a:spcBef>
              <a:spcAft>
                <a:spcPts val="0"/>
              </a:spcAft>
              <a:buSzPts val="1700"/>
              <a:buFont typeface="Lexend Light"/>
              <a:buChar char="➢"/>
            </a:pPr>
            <a:r>
              <a:rPr b="0" i="0" lang="en-GB" sz="1700" u="none" cap="none" strike="noStrike">
                <a:solidFill>
                  <a:srgbClr val="000000"/>
                </a:solidFill>
                <a:latin typeface="Lexend Light"/>
                <a:ea typeface="Lexend Light"/>
                <a:cs typeface="Lexend Light"/>
                <a:sym typeface="Lexend Light"/>
              </a:rPr>
              <a:t>Last month’s signa</a:t>
            </a:r>
            <a:r>
              <a:rPr lang="en-GB" sz="1700">
                <a:latin typeface="Lexend Light"/>
                <a:ea typeface="Lexend Light"/>
                <a:cs typeface="Lexend Light"/>
                <a:sym typeface="Lexend Light"/>
              </a:rPr>
              <a:t>l very similar to last season’s.</a:t>
            </a:r>
            <a:endParaRPr b="0" i="0" sz="17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317" name="Google Shape;317;p49"/>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318" name="Google Shape;318;p49"/>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9" name="Google Shape;319;p49"/>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482330" lvl="0" marL="514440" marR="0" rtl="0" algn="l">
              <a:lnSpc>
                <a:spcPct val="100000"/>
              </a:lnSpc>
              <a:spcBef>
                <a:spcPts val="0"/>
              </a:spcBef>
              <a:spcAft>
                <a:spcPts val="0"/>
              </a:spcAft>
              <a:buClr>
                <a:schemeClr val="dk1"/>
              </a:buClr>
              <a:buSzPts val="2500"/>
              <a:buFont typeface="Rajdhani"/>
              <a:buAutoNum type="romanUcPeriod"/>
            </a:pPr>
            <a:r>
              <a:rPr b="1" i="0" lang="en-GB" sz="2500" u="none" cap="none" strike="noStrike">
                <a:solidFill>
                  <a:schemeClr val="dk1"/>
                </a:solidFill>
                <a:latin typeface="Rajdhani"/>
                <a:ea typeface="Rajdhani"/>
                <a:cs typeface="Rajdhani"/>
                <a:sym typeface="Rajdhani"/>
              </a:rPr>
              <a:t>Recent state of the climate</a:t>
            </a:r>
            <a:endParaRPr b="1" i="0" sz="2500" u="none" cap="none" strike="noStrike">
              <a:solidFill>
                <a:schemeClr val="dk1"/>
              </a:solidFill>
              <a:latin typeface="Rajdhani"/>
              <a:ea typeface="Rajdhani"/>
              <a:cs typeface="Rajdhani"/>
              <a:sym typeface="Rajdhani"/>
            </a:endParaRPr>
          </a:p>
        </p:txBody>
      </p:sp>
      <p:pic>
        <p:nvPicPr>
          <p:cNvPr id="320" name="Google Shape;320;p49"/>
          <p:cNvPicPr preferRelativeResize="0"/>
          <p:nvPr/>
        </p:nvPicPr>
        <p:blipFill rotWithShape="1">
          <a:blip r:embed="rId3">
            <a:alphaModFix/>
          </a:blip>
          <a:srcRect b="0" l="0" r="0" t="0"/>
          <a:stretch/>
        </p:blipFill>
        <p:spPr>
          <a:xfrm>
            <a:off x="176375" y="1085100"/>
            <a:ext cx="6131474" cy="4687799"/>
          </a:xfrm>
          <a:prstGeom prst="rect">
            <a:avLst/>
          </a:prstGeom>
          <a:noFill/>
          <a:ln>
            <a:noFill/>
          </a:ln>
        </p:spPr>
      </p:pic>
      <p:sp>
        <p:nvSpPr>
          <p:cNvPr id="321" name="Google Shape;321;p49"/>
          <p:cNvSpPr/>
          <p:nvPr/>
        </p:nvSpPr>
        <p:spPr>
          <a:xfrm>
            <a:off x="6307850" y="6463925"/>
            <a:ext cx="55467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 </a:t>
            </a:r>
            <a:r>
              <a:rPr b="0" i="0" lang="en-GB" sz="1200" u="sng" cap="none" strike="noStrike">
                <a:solidFill>
                  <a:schemeClr val="hlink"/>
                </a:solidFill>
                <a:latin typeface="Lexend Light"/>
                <a:ea typeface="Lexend Light"/>
                <a:cs typeface="Lexend Light"/>
                <a:sym typeface="Lexend Light"/>
                <a:hlinkClick r:id="rId4"/>
              </a:rPr>
              <a:t>https://climatereanalyzer.org/research_tools/monthly_maps/</a:t>
            </a:r>
            <a:r>
              <a:rPr b="0" i="0" lang="en-GB" sz="1200" u="none" cap="none" strike="noStrike">
                <a:solidFill>
                  <a:srgbClr val="000000"/>
                </a:solidFill>
                <a:latin typeface="Lexend Light"/>
                <a:ea typeface="Lexend Light"/>
                <a:cs typeface="Lexend Light"/>
                <a:sym typeface="Lexend Light"/>
              </a:rPr>
              <a:t>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322" name="Google Shape;322;p49"/>
          <p:cNvSpPr txBox="1"/>
          <p:nvPr/>
        </p:nvSpPr>
        <p:spPr>
          <a:xfrm>
            <a:off x="4788742" y="201700"/>
            <a:ext cx="4278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400"/>
              <a:buFont typeface="Arial"/>
              <a:buNone/>
            </a:pPr>
            <a:r>
              <a:rPr lang="en-GB" sz="2400">
                <a:solidFill>
                  <a:srgbClr val="004890"/>
                </a:solidFill>
                <a:latin typeface="Rajdhani Medium"/>
                <a:ea typeface="Rajdhani Medium"/>
                <a:cs typeface="Rajdhani Medium"/>
                <a:sym typeface="Rajdhani Medium"/>
              </a:rPr>
              <a:t>Sea surface temperature (SST)</a:t>
            </a:r>
            <a:endParaRPr sz="2400">
              <a:solidFill>
                <a:srgbClr val="004890"/>
              </a:solidFill>
              <a:latin typeface="Rajdhani Medium"/>
              <a:ea typeface="Rajdhani Medium"/>
              <a:cs typeface="Rajdhani Medium"/>
              <a:sym typeface="Rajdhani Medium"/>
            </a:endParaRPr>
          </a:p>
        </p:txBody>
      </p:sp>
      <p:pic>
        <p:nvPicPr>
          <p:cNvPr id="323" name="Google Shape;323;p49"/>
          <p:cNvPicPr preferRelativeResize="0"/>
          <p:nvPr/>
        </p:nvPicPr>
        <p:blipFill>
          <a:blip r:embed="rId5">
            <a:alphaModFix/>
          </a:blip>
          <a:stretch>
            <a:fillRect/>
          </a:stretch>
        </p:blipFill>
        <p:spPr>
          <a:xfrm>
            <a:off x="6701076" y="2389209"/>
            <a:ext cx="4959199" cy="3791516"/>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28" name="Shape 328"/>
        <p:cNvGrpSpPr/>
        <p:nvPr/>
      </p:nvGrpSpPr>
      <p:grpSpPr>
        <a:xfrm>
          <a:off x="0" y="0"/>
          <a:ext cx="0" cy="0"/>
          <a:chOff x="0" y="0"/>
          <a:chExt cx="0" cy="0"/>
        </a:xfrm>
      </p:grpSpPr>
      <p:sp>
        <p:nvSpPr>
          <p:cNvPr id="329" name="Google Shape;329;p50"/>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pic>
        <p:nvPicPr>
          <p:cNvPr id="330" name="Google Shape;330;p50"/>
          <p:cNvPicPr preferRelativeResize="0"/>
          <p:nvPr/>
        </p:nvPicPr>
        <p:blipFill>
          <a:blip r:embed="rId3">
            <a:alphaModFix/>
          </a:blip>
          <a:stretch>
            <a:fillRect/>
          </a:stretch>
        </p:blipFill>
        <p:spPr>
          <a:xfrm>
            <a:off x="2163375" y="231825"/>
            <a:ext cx="7865250" cy="6013350"/>
          </a:xfrm>
          <a:prstGeom prst="rect">
            <a:avLst/>
          </a:prstGeom>
          <a:noFill/>
          <a:ln>
            <a:noFill/>
          </a:ln>
        </p:spPr>
      </p:pic>
      <p:sp>
        <p:nvSpPr>
          <p:cNvPr id="331" name="Google Shape;331;p50"/>
          <p:cNvSpPr/>
          <p:nvPr/>
        </p:nvSpPr>
        <p:spPr>
          <a:xfrm>
            <a:off x="6173400" y="6397175"/>
            <a:ext cx="55467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 </a:t>
            </a:r>
            <a:r>
              <a:rPr b="0" i="0" lang="en-GB" sz="1200" u="sng" cap="none" strike="noStrike">
                <a:solidFill>
                  <a:schemeClr val="hlink"/>
                </a:solidFill>
                <a:latin typeface="Lexend Light"/>
                <a:ea typeface="Lexend Light"/>
                <a:cs typeface="Lexend Light"/>
                <a:sym typeface="Lexend Light"/>
                <a:hlinkClick r:id="rId4"/>
              </a:rPr>
              <a:t>https://climatereanalyzer.org/research_tools/monthly_maps/</a:t>
            </a:r>
            <a:r>
              <a:rPr b="0" i="0" lang="en-GB" sz="1200" u="none" cap="none" strike="noStrike">
                <a:solidFill>
                  <a:srgbClr val="000000"/>
                </a:solidFill>
                <a:latin typeface="Lexend Light"/>
                <a:ea typeface="Lexend Light"/>
                <a:cs typeface="Lexend Light"/>
                <a:sym typeface="Lexend Light"/>
              </a:rPr>
              <a:t>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Tree>
  </p:cSld>
  <p:clrMapOvr>
    <a:masterClrMapping/>
  </p:clrMapOvr>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36" name="Shape 336"/>
        <p:cNvGrpSpPr/>
        <p:nvPr/>
      </p:nvGrpSpPr>
      <p:grpSpPr>
        <a:xfrm>
          <a:off x="0" y="0"/>
          <a:ext cx="0" cy="0"/>
          <a:chOff x="0" y="0"/>
          <a:chExt cx="0" cy="0"/>
        </a:xfrm>
      </p:grpSpPr>
      <p:sp>
        <p:nvSpPr>
          <p:cNvPr id="337" name="Google Shape;337;p51"/>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338" name="Google Shape;338;p51"/>
          <p:cNvSpPr/>
          <p:nvPr/>
        </p:nvSpPr>
        <p:spPr>
          <a:xfrm>
            <a:off x="8306075" y="6463925"/>
            <a:ext cx="35487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 </a:t>
            </a:r>
            <a:r>
              <a:rPr b="0" i="0" lang="en-GB" sz="1200" u="sng" cap="none" strike="noStrike">
                <a:solidFill>
                  <a:schemeClr val="hlink"/>
                </a:solidFill>
                <a:latin typeface="Lexend Light"/>
                <a:ea typeface="Lexend Light"/>
                <a:cs typeface="Lexend Light"/>
                <a:sym typeface="Lexend Light"/>
                <a:hlinkClick r:id="rId3"/>
              </a:rPr>
              <a:t>https://pulse.climate.copernicus.eu/</a:t>
            </a:r>
            <a:r>
              <a:rPr b="0" i="0" lang="en-GB" sz="1200" u="none" cap="none" strike="noStrike">
                <a:solidFill>
                  <a:srgbClr val="000000"/>
                </a:solidFill>
                <a:latin typeface="Lexend Light"/>
                <a:ea typeface="Lexend Light"/>
                <a:cs typeface="Lexend Light"/>
                <a:sym typeface="Lexend Light"/>
              </a:rPr>
              <a:t>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339" name="Google Shape;339;p51"/>
          <p:cNvSpPr/>
          <p:nvPr/>
        </p:nvSpPr>
        <p:spPr>
          <a:xfrm>
            <a:off x="8043575" y="2513000"/>
            <a:ext cx="3811200" cy="1296300"/>
          </a:xfrm>
          <a:prstGeom prst="rect">
            <a:avLst/>
          </a:prstGeom>
          <a:noFill/>
          <a:ln>
            <a:noFill/>
          </a:ln>
        </p:spPr>
        <p:txBody>
          <a:bodyPr anchorCtr="0" anchor="t" bIns="45700" lIns="91425" spcFirstLastPara="1" rIns="91425" wrap="square" tIns="45700">
            <a:noAutofit/>
          </a:bodyPr>
          <a:lstStyle/>
          <a:p>
            <a:pPr indent="-336550" lvl="0" marL="457200" marR="0" rtl="0" algn="l">
              <a:lnSpc>
                <a:spcPct val="90000"/>
              </a:lnSpc>
              <a:spcBef>
                <a:spcPts val="1001"/>
              </a:spcBef>
              <a:spcAft>
                <a:spcPts val="0"/>
              </a:spcAft>
              <a:buClr>
                <a:schemeClr val="dk1"/>
              </a:buClr>
              <a:buSzPts val="1700"/>
              <a:buFont typeface="Lexend Light"/>
              <a:buChar char="➢"/>
            </a:pPr>
            <a:r>
              <a:rPr lang="en-GB" sz="1700">
                <a:solidFill>
                  <a:schemeClr val="dk1"/>
                </a:solidFill>
                <a:latin typeface="Lexend Light"/>
                <a:ea typeface="Lexend Light"/>
                <a:cs typeface="Lexend Light"/>
                <a:sym typeface="Lexend Light"/>
              </a:rPr>
              <a:t>Since mid-2023, global SST anomalies have increased significantly compared to previous years, remaining above +0.4 ºC throughout all seasons (except for December 2024).</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pic>
        <p:nvPicPr>
          <p:cNvPr id="340" name="Google Shape;340;p51"/>
          <p:cNvPicPr preferRelativeResize="0"/>
          <p:nvPr/>
        </p:nvPicPr>
        <p:blipFill>
          <a:blip r:embed="rId4">
            <a:alphaModFix/>
          </a:blip>
          <a:stretch>
            <a:fillRect/>
          </a:stretch>
        </p:blipFill>
        <p:spPr>
          <a:xfrm>
            <a:off x="305368" y="182717"/>
            <a:ext cx="7682375" cy="5674048"/>
          </a:xfrm>
          <a:prstGeom prst="rect">
            <a:avLst/>
          </a:prstGeom>
          <a:noFill/>
          <a:ln>
            <a:noFill/>
          </a:ln>
        </p:spPr>
      </p:pic>
    </p:spTree>
  </p:cSld>
  <p:clrMapOvr>
    <a:masterClrMapping/>
  </p:clrMapOvr>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45" name="Shape 345"/>
        <p:cNvGrpSpPr/>
        <p:nvPr/>
      </p:nvGrpSpPr>
      <p:grpSpPr>
        <a:xfrm>
          <a:off x="0" y="0"/>
          <a:ext cx="0" cy="0"/>
          <a:chOff x="0" y="0"/>
          <a:chExt cx="0" cy="0"/>
        </a:xfrm>
      </p:grpSpPr>
      <p:sp>
        <p:nvSpPr>
          <p:cNvPr id="346" name="Google Shape;346;p52"/>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347" name="Google Shape;347;p52"/>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48" name="Google Shape;348;p52"/>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482330" lvl="0" marL="514440" marR="0" rtl="0" algn="l">
              <a:lnSpc>
                <a:spcPct val="100000"/>
              </a:lnSpc>
              <a:spcBef>
                <a:spcPts val="0"/>
              </a:spcBef>
              <a:spcAft>
                <a:spcPts val="0"/>
              </a:spcAft>
              <a:buClr>
                <a:schemeClr val="dk1"/>
              </a:buClr>
              <a:buSzPts val="2500"/>
              <a:buFont typeface="Rajdhani"/>
              <a:buAutoNum type="romanUcPeriod"/>
            </a:pPr>
            <a:r>
              <a:rPr b="1" i="0" lang="en-GB" sz="2500" u="none" cap="none" strike="noStrike">
                <a:solidFill>
                  <a:schemeClr val="dk1"/>
                </a:solidFill>
                <a:latin typeface="Rajdhani"/>
                <a:ea typeface="Rajdhani"/>
                <a:cs typeface="Rajdhani"/>
                <a:sym typeface="Rajdhani"/>
              </a:rPr>
              <a:t>Recent state of the climate</a:t>
            </a:r>
            <a:endParaRPr b="1" i="0" sz="2500" u="none" cap="none" strike="noStrike">
              <a:solidFill>
                <a:schemeClr val="dk1"/>
              </a:solidFill>
              <a:latin typeface="Rajdhani"/>
              <a:ea typeface="Rajdhani"/>
              <a:cs typeface="Rajdhani"/>
              <a:sym typeface="Rajdhani"/>
            </a:endParaRPr>
          </a:p>
        </p:txBody>
      </p:sp>
      <p:pic>
        <p:nvPicPr>
          <p:cNvPr id="349" name="Google Shape;349;p52"/>
          <p:cNvPicPr preferRelativeResize="0"/>
          <p:nvPr/>
        </p:nvPicPr>
        <p:blipFill rotWithShape="1">
          <a:blip r:embed="rId3">
            <a:alphaModFix/>
          </a:blip>
          <a:srcRect b="67038" l="0" r="0" t="547"/>
          <a:stretch/>
        </p:blipFill>
        <p:spPr>
          <a:xfrm>
            <a:off x="201900" y="1917400"/>
            <a:ext cx="5484016" cy="3897700"/>
          </a:xfrm>
          <a:prstGeom prst="rect">
            <a:avLst/>
          </a:prstGeom>
          <a:noFill/>
          <a:ln>
            <a:noFill/>
          </a:ln>
        </p:spPr>
      </p:pic>
      <p:pic>
        <p:nvPicPr>
          <p:cNvPr id="350" name="Google Shape;350;p52"/>
          <p:cNvPicPr preferRelativeResize="0"/>
          <p:nvPr/>
        </p:nvPicPr>
        <p:blipFill rotWithShape="1">
          <a:blip r:embed="rId3">
            <a:alphaModFix/>
          </a:blip>
          <a:srcRect b="33975" l="0" r="0" t="34167"/>
          <a:stretch/>
        </p:blipFill>
        <p:spPr>
          <a:xfrm>
            <a:off x="5883625" y="4211365"/>
            <a:ext cx="3614175" cy="2524237"/>
          </a:xfrm>
          <a:prstGeom prst="rect">
            <a:avLst/>
          </a:prstGeom>
          <a:noFill/>
          <a:ln>
            <a:noFill/>
          </a:ln>
        </p:spPr>
      </p:pic>
      <p:pic>
        <p:nvPicPr>
          <p:cNvPr id="351" name="Google Shape;351;p52"/>
          <p:cNvPicPr preferRelativeResize="0"/>
          <p:nvPr/>
        </p:nvPicPr>
        <p:blipFill rotWithShape="1">
          <a:blip r:embed="rId3">
            <a:alphaModFix/>
          </a:blip>
          <a:srcRect b="556" l="0" r="0" t="66854"/>
          <a:stretch/>
        </p:blipFill>
        <p:spPr>
          <a:xfrm>
            <a:off x="5964925" y="1687150"/>
            <a:ext cx="3532865" cy="2524225"/>
          </a:xfrm>
          <a:prstGeom prst="rect">
            <a:avLst/>
          </a:prstGeom>
          <a:noFill/>
          <a:ln>
            <a:noFill/>
          </a:ln>
        </p:spPr>
      </p:pic>
      <p:sp>
        <p:nvSpPr>
          <p:cNvPr id="352" name="Google Shape;352;p52"/>
          <p:cNvSpPr/>
          <p:nvPr/>
        </p:nvSpPr>
        <p:spPr>
          <a:xfrm>
            <a:off x="201900" y="1018300"/>
            <a:ext cx="11115900" cy="899100"/>
          </a:xfrm>
          <a:prstGeom prst="rect">
            <a:avLst/>
          </a:prstGeom>
          <a:noFill/>
          <a:ln>
            <a:noFill/>
          </a:ln>
        </p:spPr>
        <p:txBody>
          <a:bodyPr anchorCtr="0" anchor="t" bIns="45000" lIns="90000" spcFirstLastPara="1" rIns="90000" wrap="square" tIns="45000">
            <a:noAutofit/>
          </a:bodyPr>
          <a:lstStyle/>
          <a:p>
            <a:pPr indent="-336550" lvl="0" marL="457200" marR="0" rtl="0" algn="l">
              <a:lnSpc>
                <a:spcPct val="100000"/>
              </a:lnSpc>
              <a:spcBef>
                <a:spcPts val="0"/>
              </a:spcBef>
              <a:spcAft>
                <a:spcPts val="0"/>
              </a:spcAft>
              <a:buClr>
                <a:schemeClr val="dk1"/>
              </a:buClr>
              <a:buSzPts val="1700"/>
              <a:buFont typeface="Lexend Light"/>
              <a:buChar char="➢"/>
            </a:pPr>
            <a:r>
              <a:rPr lang="en-GB" sz="1700">
                <a:solidFill>
                  <a:schemeClr val="dk1"/>
                </a:solidFill>
                <a:latin typeface="Lexend Light"/>
                <a:ea typeface="Lexend Light"/>
                <a:cs typeface="Lexend Light"/>
                <a:sym typeface="Lexend Light"/>
              </a:rPr>
              <a:t>ENSO is the leading mode of natural variability at seasonal to interannual (S2I) time scales and is considered as an internally occurring coupled ocean–atmosphere phenomenon. </a:t>
            </a:r>
            <a:endParaRPr b="0" i="0" sz="1700" u="none" cap="none" strike="noStrike">
              <a:solidFill>
                <a:schemeClr val="dk1"/>
              </a:solidFill>
              <a:latin typeface="Lexend Light"/>
              <a:ea typeface="Lexend Light"/>
              <a:cs typeface="Lexend Light"/>
              <a:sym typeface="Lexend Light"/>
            </a:endParaRPr>
          </a:p>
        </p:txBody>
      </p:sp>
      <p:sp>
        <p:nvSpPr>
          <p:cNvPr id="353" name="Google Shape;353;p52"/>
          <p:cNvSpPr txBox="1"/>
          <p:nvPr/>
        </p:nvSpPr>
        <p:spPr>
          <a:xfrm>
            <a:off x="4788752" y="201700"/>
            <a:ext cx="5265300" cy="9234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400"/>
              <a:buFont typeface="Arial"/>
              <a:buNone/>
            </a:pPr>
            <a:r>
              <a:rPr lang="en-GB" sz="2400">
                <a:solidFill>
                  <a:srgbClr val="004890"/>
                </a:solidFill>
                <a:latin typeface="Rajdhani Medium"/>
                <a:ea typeface="Rajdhani Medium"/>
                <a:cs typeface="Rajdhani Medium"/>
                <a:sym typeface="Rajdhani Medium"/>
              </a:rPr>
              <a:t>El Niño-Southern Oscillation (ENSO)</a:t>
            </a:r>
            <a:endParaRPr sz="2400">
              <a:solidFill>
                <a:srgbClr val="004890"/>
              </a:solidFill>
              <a:latin typeface="Rajdhani Medium"/>
              <a:ea typeface="Rajdhani Medium"/>
              <a:cs typeface="Rajdhani Medium"/>
              <a:sym typeface="Rajdhani Medium"/>
            </a:endParaRPr>
          </a:p>
          <a:p>
            <a:pPr indent="0" lvl="0" marL="0" rtl="0" algn="l">
              <a:spcBef>
                <a:spcPts val="0"/>
              </a:spcBef>
              <a:spcAft>
                <a:spcPts val="0"/>
              </a:spcAft>
              <a:buClr>
                <a:schemeClr val="dk1"/>
              </a:buClr>
              <a:buSzPts val="2400"/>
              <a:buFont typeface="Arial"/>
              <a:buNone/>
            </a:pPr>
            <a:r>
              <a:t/>
            </a:r>
            <a:endParaRPr sz="2400">
              <a:solidFill>
                <a:srgbClr val="004890"/>
              </a:solidFill>
              <a:latin typeface="Rajdhani Medium"/>
              <a:ea typeface="Rajdhani Medium"/>
              <a:cs typeface="Rajdhani Medium"/>
              <a:sym typeface="Rajdhani Medium"/>
            </a:endParaRPr>
          </a:p>
        </p:txBody>
      </p:sp>
    </p:spTree>
  </p:cSld>
  <p:clrMapOvr>
    <a:masterClrMapping/>
  </p:clrMapOvr>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58" name="Shape 358"/>
        <p:cNvGrpSpPr/>
        <p:nvPr/>
      </p:nvGrpSpPr>
      <p:grpSpPr>
        <a:xfrm>
          <a:off x="0" y="0"/>
          <a:ext cx="0" cy="0"/>
          <a:chOff x="0" y="0"/>
          <a:chExt cx="0" cy="0"/>
        </a:xfrm>
      </p:grpSpPr>
      <p:pic>
        <p:nvPicPr>
          <p:cNvPr id="359" name="Google Shape;359;p53"/>
          <p:cNvPicPr preferRelativeResize="0"/>
          <p:nvPr/>
        </p:nvPicPr>
        <p:blipFill>
          <a:blip r:embed="rId3">
            <a:alphaModFix/>
          </a:blip>
          <a:stretch>
            <a:fillRect/>
          </a:stretch>
        </p:blipFill>
        <p:spPr>
          <a:xfrm>
            <a:off x="442925" y="204775"/>
            <a:ext cx="6762750" cy="4057650"/>
          </a:xfrm>
          <a:prstGeom prst="rect">
            <a:avLst/>
          </a:prstGeom>
          <a:noFill/>
          <a:ln>
            <a:noFill/>
          </a:ln>
        </p:spPr>
      </p:pic>
      <p:sp>
        <p:nvSpPr>
          <p:cNvPr id="360" name="Google Shape;360;p53"/>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361" name="Google Shape;361;p53"/>
          <p:cNvSpPr/>
          <p:nvPr/>
        </p:nvSpPr>
        <p:spPr>
          <a:xfrm>
            <a:off x="2810225" y="6404175"/>
            <a:ext cx="92355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 </a:t>
            </a:r>
            <a:r>
              <a:rPr lang="en-GB" sz="1200" u="sng">
                <a:solidFill>
                  <a:schemeClr val="hlink"/>
                </a:solidFill>
                <a:latin typeface="Lexend Light"/>
                <a:ea typeface="Lexend Light"/>
                <a:cs typeface="Lexend Light"/>
                <a:sym typeface="Lexend Light"/>
                <a:hlinkClick r:id="rId4"/>
              </a:rPr>
              <a:t>https://www.climate.gov/news-features/blogs/enso</a:t>
            </a:r>
            <a:r>
              <a:rPr lang="en-GB" sz="1200">
                <a:latin typeface="Lexend Light"/>
                <a:ea typeface="Lexend Light"/>
                <a:cs typeface="Lexend Light"/>
                <a:sym typeface="Lexend Light"/>
              </a:rPr>
              <a:t> / </a:t>
            </a:r>
            <a:r>
              <a:rPr lang="en-GB" sz="1200" u="sng">
                <a:solidFill>
                  <a:schemeClr val="hlink"/>
                </a:solidFill>
                <a:latin typeface="Lexend Light"/>
                <a:ea typeface="Lexend Light"/>
                <a:cs typeface="Lexend Light"/>
                <a:sym typeface="Lexend Light"/>
                <a:hlinkClick r:id="rId5"/>
              </a:rPr>
              <a:t>http://www.bom.gov.au/climate/enso/?ninoIndex=nino3.4&amp;index=nino34&amp;period=weekly#tabs=Pacific-Ocean&amp;pacific=SOI</a:t>
            </a:r>
            <a:endParaRPr sz="1200">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1200"/>
              <a:buFont typeface="Arial"/>
              <a:buNone/>
            </a:pPr>
            <a:r>
              <a:rPr lang="en-GB" sz="1200" u="none">
                <a:solidFill>
                  <a:srgbClr val="000000"/>
                </a:solidFill>
                <a:latin typeface="Lexend Light"/>
                <a:ea typeface="Lexend Light"/>
                <a:cs typeface="Lexend Light"/>
                <a:sym typeface="Lexend Light"/>
              </a:rPr>
              <a:t>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pic>
        <p:nvPicPr>
          <p:cNvPr id="362" name="Google Shape;362;p53"/>
          <p:cNvPicPr preferRelativeResize="0"/>
          <p:nvPr/>
        </p:nvPicPr>
        <p:blipFill>
          <a:blip r:embed="rId6">
            <a:alphaModFix/>
          </a:blip>
          <a:stretch>
            <a:fillRect/>
          </a:stretch>
        </p:blipFill>
        <p:spPr>
          <a:xfrm>
            <a:off x="7579175" y="308875"/>
            <a:ext cx="4347049" cy="2895675"/>
          </a:xfrm>
          <a:prstGeom prst="rect">
            <a:avLst/>
          </a:prstGeom>
          <a:noFill/>
          <a:ln>
            <a:noFill/>
          </a:ln>
        </p:spPr>
      </p:pic>
      <p:sp>
        <p:nvSpPr>
          <p:cNvPr id="363" name="Google Shape;363;p53"/>
          <p:cNvSpPr/>
          <p:nvPr/>
        </p:nvSpPr>
        <p:spPr>
          <a:xfrm>
            <a:off x="263475" y="3930350"/>
            <a:ext cx="6585000" cy="525000"/>
          </a:xfrm>
          <a:prstGeom prst="rect">
            <a:avLst/>
          </a:prstGeom>
          <a:noFill/>
          <a:ln>
            <a:noFill/>
          </a:ln>
        </p:spPr>
        <p:txBody>
          <a:bodyPr anchorCtr="0" anchor="t" bIns="45700" lIns="91425" spcFirstLastPara="1" rIns="91425" wrap="square" tIns="45700">
            <a:noAutofit/>
          </a:bodyPr>
          <a:lstStyle/>
          <a:p>
            <a:pPr indent="-336550" lvl="0" marL="457200" rtl="0" algn="l">
              <a:lnSpc>
                <a:spcPct val="90000"/>
              </a:lnSpc>
              <a:spcBef>
                <a:spcPts val="1001"/>
              </a:spcBef>
              <a:spcAft>
                <a:spcPts val="0"/>
              </a:spcAft>
              <a:buClr>
                <a:schemeClr val="dk1"/>
              </a:buClr>
              <a:buSzPts val="1700"/>
              <a:buFont typeface="Lexend Light"/>
              <a:buChar char="➢"/>
            </a:pPr>
            <a:r>
              <a:rPr lang="en-GB" sz="1700">
                <a:solidFill>
                  <a:schemeClr val="dk1"/>
                </a:solidFill>
                <a:latin typeface="Lexend Light"/>
                <a:ea typeface="Lexend Light"/>
                <a:cs typeface="Lexend Light"/>
                <a:sym typeface="Lexend Light"/>
              </a:rPr>
              <a:t>ENSO status is traditionally diagnosed by looking at SST anomalies in the Niño 3.4 region, known as the Oceanic Niño Index (ONI), and the difference in mean sea level pressure between Darwin and Tahiti, known as the Southern Oscillation Index (SOI).</a:t>
            </a:r>
            <a:br>
              <a:rPr lang="en-GB" sz="1700">
                <a:solidFill>
                  <a:schemeClr val="dk1"/>
                </a:solidFill>
                <a:latin typeface="Lexend Light"/>
                <a:ea typeface="Lexend Light"/>
                <a:cs typeface="Lexend Light"/>
                <a:sym typeface="Lexend Light"/>
              </a:rPr>
            </a:br>
            <a:endParaRPr sz="1700">
              <a:solidFill>
                <a:schemeClr val="dk1"/>
              </a:solidFill>
              <a:latin typeface="Lexend Light"/>
              <a:ea typeface="Lexend Light"/>
              <a:cs typeface="Lexend Light"/>
              <a:sym typeface="Lexend Light"/>
            </a:endParaRPr>
          </a:p>
          <a:p>
            <a:pPr indent="-336550" lvl="0" marL="457200" marR="0" rtl="0" algn="l">
              <a:lnSpc>
                <a:spcPct val="90000"/>
              </a:lnSpc>
              <a:spcBef>
                <a:spcPts val="0"/>
              </a:spcBef>
              <a:spcAft>
                <a:spcPts val="0"/>
              </a:spcAft>
              <a:buClr>
                <a:schemeClr val="dk1"/>
              </a:buClr>
              <a:buSzPts val="1700"/>
              <a:buFont typeface="Lexend Light"/>
              <a:buChar char="➢"/>
            </a:pPr>
            <a:r>
              <a:rPr lang="en-GB" sz="1700">
                <a:solidFill>
                  <a:schemeClr val="dk1"/>
                </a:solidFill>
                <a:latin typeface="Lexend Light"/>
                <a:ea typeface="Lexend Light"/>
                <a:cs typeface="Lexend Light"/>
                <a:sym typeface="Lexend Light"/>
              </a:rPr>
              <a:t>ENSO alert system status: </a:t>
            </a:r>
            <a:r>
              <a:rPr b="1" lang="en-GB" sz="1700">
                <a:solidFill>
                  <a:srgbClr val="004890"/>
                </a:solidFill>
                <a:latin typeface="Lexend"/>
                <a:ea typeface="Lexend"/>
                <a:cs typeface="Lexend"/>
                <a:sym typeface="Lexend"/>
              </a:rPr>
              <a:t>La Niña Advisory</a:t>
            </a:r>
            <a:endParaRPr b="1" sz="1700">
              <a:solidFill>
                <a:srgbClr val="004890"/>
              </a:solidFill>
              <a:latin typeface="Lexend"/>
              <a:ea typeface="Lexend"/>
              <a:cs typeface="Lexend"/>
              <a:sym typeface="Lexend"/>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pic>
        <p:nvPicPr>
          <p:cNvPr id="364" name="Google Shape;364;p53"/>
          <p:cNvPicPr preferRelativeResize="0"/>
          <p:nvPr/>
        </p:nvPicPr>
        <p:blipFill>
          <a:blip r:embed="rId7">
            <a:alphaModFix/>
          </a:blip>
          <a:stretch>
            <a:fillRect/>
          </a:stretch>
        </p:blipFill>
        <p:spPr>
          <a:xfrm>
            <a:off x="7426925" y="3253934"/>
            <a:ext cx="4618800" cy="3079193"/>
          </a:xfrm>
          <a:prstGeom prst="rect">
            <a:avLst/>
          </a:prstGeom>
          <a:noFill/>
          <a:ln>
            <a:noFill/>
          </a:ln>
        </p:spPr>
      </p:pic>
      <p:pic>
        <p:nvPicPr>
          <p:cNvPr id="365" name="Google Shape;365;p53"/>
          <p:cNvPicPr preferRelativeResize="0"/>
          <p:nvPr/>
        </p:nvPicPr>
        <p:blipFill>
          <a:blip r:embed="rId8">
            <a:alphaModFix/>
          </a:blip>
          <a:stretch>
            <a:fillRect/>
          </a:stretch>
        </p:blipFill>
        <p:spPr>
          <a:xfrm>
            <a:off x="2810225" y="5808125"/>
            <a:ext cx="3843840" cy="525000"/>
          </a:xfrm>
          <a:prstGeom prst="rect">
            <a:avLst/>
          </a:prstGeom>
          <a:noFill/>
          <a:ln>
            <a:noFill/>
          </a:ln>
        </p:spPr>
      </p:pic>
      <p:sp>
        <p:nvSpPr>
          <p:cNvPr id="366" name="Google Shape;366;p53"/>
          <p:cNvSpPr/>
          <p:nvPr/>
        </p:nvSpPr>
        <p:spPr>
          <a:xfrm>
            <a:off x="1343800" y="2529325"/>
            <a:ext cx="160800" cy="148500"/>
          </a:xfrm>
          <a:prstGeom prst="frame">
            <a:avLst>
              <a:gd fmla="val 12500" name="adj1"/>
            </a:avLst>
          </a:prstGeom>
          <a:solidFill>
            <a:srgbClr val="00FF00"/>
          </a:solid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367" name="Google Shape;367;p53"/>
          <p:cNvSpPr/>
          <p:nvPr/>
        </p:nvSpPr>
        <p:spPr>
          <a:xfrm>
            <a:off x="3872100" y="2762000"/>
            <a:ext cx="160800" cy="148500"/>
          </a:xfrm>
          <a:prstGeom prst="frame">
            <a:avLst>
              <a:gd fmla="val 12500" name="adj1"/>
            </a:avLst>
          </a:prstGeom>
          <a:solidFill>
            <a:srgbClr val="00FF00"/>
          </a:solidFill>
          <a:ln cap="flat" cmpd="sng" w="9525">
            <a:solidFill>
              <a:srgbClr val="00FF00"/>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Tree>
  </p:cSld>
  <p:clrMapOvr>
    <a:masterClrMapping/>
  </p:clrMapOvr>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72" name="Shape 372"/>
        <p:cNvGrpSpPr/>
        <p:nvPr/>
      </p:nvGrpSpPr>
      <p:grpSpPr>
        <a:xfrm>
          <a:off x="0" y="0"/>
          <a:ext cx="0" cy="0"/>
          <a:chOff x="0" y="0"/>
          <a:chExt cx="0" cy="0"/>
        </a:xfrm>
      </p:grpSpPr>
      <p:sp>
        <p:nvSpPr>
          <p:cNvPr id="373" name="Google Shape;373;p54"/>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sp>
        <p:nvSpPr>
          <p:cNvPr id="374" name="Google Shape;374;p54"/>
          <p:cNvSpPr/>
          <p:nvPr/>
        </p:nvSpPr>
        <p:spPr>
          <a:xfrm>
            <a:off x="3083975" y="6333125"/>
            <a:ext cx="86631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a:t>
            </a:r>
            <a:r>
              <a:rPr lang="en-GB" sz="1200">
                <a:latin typeface="Lexend Light"/>
                <a:ea typeface="Lexend Light"/>
                <a:cs typeface="Lexend Light"/>
                <a:sym typeface="Lexend Light"/>
              </a:rPr>
              <a:t> </a:t>
            </a:r>
            <a:r>
              <a:rPr lang="en-GB" sz="1200" u="none">
                <a:solidFill>
                  <a:srgbClr val="000000"/>
                </a:solidFill>
                <a:latin typeface="Lexend Light"/>
                <a:ea typeface="Lexend Light"/>
                <a:cs typeface="Lexend Light"/>
                <a:sym typeface="Lexend Light"/>
              </a:rPr>
              <a:t> </a:t>
            </a:r>
            <a:r>
              <a:rPr lang="en-GB" sz="1200" u="sng">
                <a:solidFill>
                  <a:schemeClr val="hlink"/>
                </a:solidFill>
                <a:latin typeface="Lexend Light"/>
                <a:ea typeface="Lexend Light"/>
                <a:cs typeface="Lexend Light"/>
                <a:sym typeface="Lexend Light"/>
                <a:hlinkClick r:id="rId3"/>
              </a:rPr>
              <a:t>https://www.cpc.ncep.noaa.gov/products/analysis_monitoring/lanina/enso_evolution-status-fcsts-web.pdf</a:t>
            </a:r>
            <a:r>
              <a:rPr lang="en-GB" sz="1200">
                <a:solidFill>
                  <a:schemeClr val="dk1"/>
                </a:solidFill>
                <a:latin typeface="Lexend Light"/>
                <a:ea typeface="Lexend Light"/>
                <a:cs typeface="Lexend Light"/>
                <a:sym typeface="Lexend Light"/>
              </a:rPr>
              <a:t>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pic>
        <p:nvPicPr>
          <p:cNvPr id="375" name="Google Shape;375;p54"/>
          <p:cNvPicPr preferRelativeResize="0"/>
          <p:nvPr/>
        </p:nvPicPr>
        <p:blipFill>
          <a:blip r:embed="rId4">
            <a:alphaModFix/>
          </a:blip>
          <a:stretch>
            <a:fillRect/>
          </a:stretch>
        </p:blipFill>
        <p:spPr>
          <a:xfrm>
            <a:off x="7748900" y="704250"/>
            <a:ext cx="4175074" cy="2679908"/>
          </a:xfrm>
          <a:prstGeom prst="rect">
            <a:avLst/>
          </a:prstGeom>
          <a:noFill/>
          <a:ln>
            <a:noFill/>
          </a:ln>
        </p:spPr>
      </p:pic>
      <p:sp>
        <p:nvSpPr>
          <p:cNvPr id="376" name="Google Shape;376;p54"/>
          <p:cNvSpPr/>
          <p:nvPr/>
        </p:nvSpPr>
        <p:spPr>
          <a:xfrm>
            <a:off x="7748888" y="303450"/>
            <a:ext cx="3942900" cy="400800"/>
          </a:xfrm>
          <a:prstGeom prst="rect">
            <a:avLst/>
          </a:prstGeom>
          <a:noFill/>
          <a:ln>
            <a:noFill/>
          </a:ln>
        </p:spPr>
        <p:txBody>
          <a:bodyPr anchorCtr="0" anchor="t" bIns="45700" lIns="91425" spcFirstLastPara="1" rIns="91425" wrap="square" tIns="45700">
            <a:noAutofit/>
          </a:bodyPr>
          <a:lstStyle/>
          <a:p>
            <a:pPr indent="-336550" lvl="0" marL="457200" marR="0" rtl="0" algn="l">
              <a:lnSpc>
                <a:spcPct val="90000"/>
              </a:lnSpc>
              <a:spcBef>
                <a:spcPts val="1001"/>
              </a:spcBef>
              <a:spcAft>
                <a:spcPts val="0"/>
              </a:spcAft>
              <a:buClr>
                <a:schemeClr val="dk1"/>
              </a:buClr>
              <a:buSzPts val="1700"/>
              <a:buFont typeface="Lexend Light"/>
              <a:buChar char="➢"/>
            </a:pPr>
            <a:r>
              <a:rPr lang="en-GB" sz="1700">
                <a:solidFill>
                  <a:schemeClr val="dk1"/>
                </a:solidFill>
                <a:latin typeface="Lexend Light"/>
                <a:ea typeface="Lexend Light"/>
                <a:cs typeface="Lexend Light"/>
                <a:sym typeface="Lexend Light"/>
              </a:rPr>
              <a:t>Monitoring regions</a:t>
            </a:r>
            <a:endParaRPr b="1" sz="1700">
              <a:solidFill>
                <a:schemeClr val="accent1"/>
              </a:solidFill>
              <a:latin typeface="Lexend"/>
              <a:ea typeface="Lexend"/>
              <a:cs typeface="Lexend"/>
              <a:sym typeface="Lexend"/>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pic>
        <p:nvPicPr>
          <p:cNvPr id="377" name="Google Shape;377;p54"/>
          <p:cNvPicPr preferRelativeResize="0"/>
          <p:nvPr/>
        </p:nvPicPr>
        <p:blipFill>
          <a:blip r:embed="rId5">
            <a:alphaModFix/>
          </a:blip>
          <a:stretch>
            <a:fillRect/>
          </a:stretch>
        </p:blipFill>
        <p:spPr>
          <a:xfrm>
            <a:off x="141550" y="303450"/>
            <a:ext cx="7366799" cy="4894791"/>
          </a:xfrm>
          <a:prstGeom prst="rect">
            <a:avLst/>
          </a:prstGeom>
          <a:noFill/>
          <a:ln>
            <a:noFill/>
          </a:ln>
        </p:spPr>
      </p:pic>
      <p:sp>
        <p:nvSpPr>
          <p:cNvPr id="378" name="Google Shape;378;p54"/>
          <p:cNvSpPr/>
          <p:nvPr/>
        </p:nvSpPr>
        <p:spPr>
          <a:xfrm>
            <a:off x="7589938" y="3739850"/>
            <a:ext cx="4415700" cy="525000"/>
          </a:xfrm>
          <a:prstGeom prst="rect">
            <a:avLst/>
          </a:prstGeom>
          <a:noFill/>
          <a:ln>
            <a:noFill/>
          </a:ln>
        </p:spPr>
        <p:txBody>
          <a:bodyPr anchorCtr="0" anchor="t" bIns="45700" lIns="91425" spcFirstLastPara="1" rIns="91425" wrap="square" tIns="45700">
            <a:noAutofit/>
          </a:bodyPr>
          <a:lstStyle/>
          <a:p>
            <a:pPr indent="-336550" lvl="0" marL="457200" rtl="0" algn="l">
              <a:lnSpc>
                <a:spcPct val="90000"/>
              </a:lnSpc>
              <a:spcBef>
                <a:spcPts val="1001"/>
              </a:spcBef>
              <a:spcAft>
                <a:spcPts val="0"/>
              </a:spcAft>
              <a:buClr>
                <a:schemeClr val="dk1"/>
              </a:buClr>
              <a:buSzPts val="1700"/>
              <a:buFont typeface="Lexend Light"/>
              <a:buChar char="➢"/>
            </a:pPr>
            <a:r>
              <a:rPr lang="en-GB" sz="1700">
                <a:solidFill>
                  <a:schemeClr val="dk1"/>
                </a:solidFill>
                <a:latin typeface="Lexend Light"/>
                <a:ea typeface="Lexend Light"/>
                <a:cs typeface="Lexend Light"/>
                <a:sym typeface="Lexend Light"/>
              </a:rPr>
              <a:t>Strengthened </a:t>
            </a:r>
            <a:r>
              <a:rPr lang="en-GB" sz="1700">
                <a:solidFill>
                  <a:schemeClr val="accent1"/>
                </a:solidFill>
                <a:latin typeface="Lexend Light"/>
                <a:ea typeface="Lexend Light"/>
                <a:cs typeface="Lexend Light"/>
                <a:sym typeface="Lexend Light"/>
              </a:rPr>
              <a:t>easterlies</a:t>
            </a:r>
            <a:r>
              <a:rPr lang="en-GB" sz="1700">
                <a:solidFill>
                  <a:schemeClr val="dk1"/>
                </a:solidFill>
                <a:latin typeface="Lexend Light"/>
                <a:ea typeface="Lexend Light"/>
                <a:cs typeface="Lexend Light"/>
                <a:sym typeface="Lexend Light"/>
              </a:rPr>
              <a:t> over the Central and western Pacific (CP).</a:t>
            </a:r>
            <a:br>
              <a:rPr lang="en-GB" sz="1700">
                <a:solidFill>
                  <a:schemeClr val="dk1"/>
                </a:solidFill>
                <a:latin typeface="Lexend Light"/>
                <a:ea typeface="Lexend Light"/>
                <a:cs typeface="Lexend Light"/>
                <a:sym typeface="Lexend Light"/>
              </a:rPr>
            </a:br>
            <a:endParaRPr sz="1700">
              <a:solidFill>
                <a:schemeClr val="dk1"/>
              </a:solidFill>
              <a:latin typeface="Lexend Light"/>
              <a:ea typeface="Lexend Light"/>
              <a:cs typeface="Lexend Light"/>
              <a:sym typeface="Lexend Light"/>
            </a:endParaRPr>
          </a:p>
          <a:p>
            <a:pPr indent="-336550" lvl="0" marL="457200" rtl="0" algn="l">
              <a:lnSpc>
                <a:spcPct val="90000"/>
              </a:lnSpc>
              <a:spcBef>
                <a:spcPts val="0"/>
              </a:spcBef>
              <a:spcAft>
                <a:spcPts val="0"/>
              </a:spcAft>
              <a:buClr>
                <a:schemeClr val="dk1"/>
              </a:buClr>
              <a:buSzPts val="1700"/>
              <a:buFont typeface="Lexend Light"/>
              <a:buChar char="➢"/>
            </a:pPr>
            <a:r>
              <a:rPr lang="en-GB" sz="1700">
                <a:solidFill>
                  <a:schemeClr val="accent1"/>
                </a:solidFill>
                <a:latin typeface="Lexend Light"/>
                <a:ea typeface="Lexend Light"/>
                <a:cs typeface="Lexend Light"/>
                <a:sym typeface="Lexend Light"/>
              </a:rPr>
              <a:t>Cooler</a:t>
            </a:r>
            <a:r>
              <a:rPr lang="en-GB" sz="1700">
                <a:solidFill>
                  <a:schemeClr val="dk1"/>
                </a:solidFill>
                <a:latin typeface="Lexend Light"/>
                <a:ea typeface="Lexend Light"/>
                <a:cs typeface="Lexend Light"/>
                <a:sym typeface="Lexend Light"/>
              </a:rPr>
              <a:t> SSTs in </a:t>
            </a:r>
            <a:r>
              <a:rPr lang="en-GB" sz="1700">
                <a:solidFill>
                  <a:schemeClr val="dk1"/>
                </a:solidFill>
                <a:latin typeface="Lexend Light"/>
                <a:ea typeface="Lexend Light"/>
                <a:cs typeface="Lexend Light"/>
                <a:sym typeface="Lexend Light"/>
              </a:rPr>
              <a:t>the key monitoring region (Niño 3.4)</a:t>
            </a:r>
            <a:br>
              <a:rPr lang="en-GB" sz="1700">
                <a:solidFill>
                  <a:schemeClr val="dk1"/>
                </a:solidFill>
                <a:latin typeface="Lexend Light"/>
                <a:ea typeface="Lexend Light"/>
                <a:cs typeface="Lexend Light"/>
                <a:sym typeface="Lexend Light"/>
              </a:rPr>
            </a:br>
            <a:endParaRPr sz="1700">
              <a:solidFill>
                <a:schemeClr val="dk1"/>
              </a:solidFill>
              <a:latin typeface="Lexend Light"/>
              <a:ea typeface="Lexend Light"/>
              <a:cs typeface="Lexend Light"/>
              <a:sym typeface="Lexend Light"/>
            </a:endParaRPr>
          </a:p>
          <a:p>
            <a:pPr indent="-336550" lvl="0" marL="457200" rtl="0" algn="l">
              <a:lnSpc>
                <a:spcPct val="90000"/>
              </a:lnSpc>
              <a:spcBef>
                <a:spcPts val="0"/>
              </a:spcBef>
              <a:spcAft>
                <a:spcPts val="0"/>
              </a:spcAft>
              <a:buClr>
                <a:schemeClr val="dk1"/>
              </a:buClr>
              <a:buSzPts val="1700"/>
              <a:buFont typeface="Lexend Light"/>
              <a:buChar char="➢"/>
            </a:pPr>
            <a:r>
              <a:rPr lang="en-GB" sz="1700">
                <a:solidFill>
                  <a:schemeClr val="dk1"/>
                </a:solidFill>
                <a:latin typeface="Lexend Light"/>
                <a:ea typeface="Lexend Light"/>
                <a:cs typeface="Lexend Light"/>
                <a:sym typeface="Lexend Light"/>
              </a:rPr>
              <a:t>Shallower thermocline in CP and steeper gradient across the basin.</a:t>
            </a:r>
            <a:endParaRPr sz="1700">
              <a:solidFill>
                <a:schemeClr val="dk1"/>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Tree>
  </p:cSld>
  <p:clrMapOvr>
    <a:masterClrMapping/>
  </p:clrMapOvr>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83" name="Shape 383"/>
        <p:cNvGrpSpPr/>
        <p:nvPr/>
      </p:nvGrpSpPr>
      <p:grpSpPr>
        <a:xfrm>
          <a:off x="0" y="0"/>
          <a:ext cx="0" cy="0"/>
          <a:chOff x="0" y="0"/>
          <a:chExt cx="0" cy="0"/>
        </a:xfrm>
      </p:grpSpPr>
      <p:sp>
        <p:nvSpPr>
          <p:cNvPr id="384" name="Google Shape;384;p55"/>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385" name="Google Shape;385;p55"/>
          <p:cNvSpPr/>
          <p:nvPr/>
        </p:nvSpPr>
        <p:spPr>
          <a:xfrm>
            <a:off x="3062000" y="6463925"/>
            <a:ext cx="86517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a:t>
            </a:r>
            <a:r>
              <a:rPr lang="en-GB" sz="1200">
                <a:latin typeface="Lexend Light"/>
                <a:ea typeface="Lexend Light"/>
                <a:cs typeface="Lexend Light"/>
                <a:sym typeface="Lexend Light"/>
              </a:rPr>
              <a:t> </a:t>
            </a:r>
            <a:r>
              <a:rPr lang="en-GB" sz="1200" u="sng">
                <a:solidFill>
                  <a:schemeClr val="hlink"/>
                </a:solidFill>
                <a:latin typeface="Lexend Light"/>
                <a:ea typeface="Lexend Light"/>
                <a:cs typeface="Lexend Light"/>
                <a:sym typeface="Lexend Light"/>
                <a:hlinkClick r:id="rId3"/>
              </a:rPr>
              <a:t>https://www.cpc.ncep.noaa.gov/products/analysis_monitoring/lanina/enso_evolution-status-fcsts-web.pdf</a:t>
            </a:r>
            <a:r>
              <a:rPr lang="en-GB" sz="1200" u="none">
                <a:solidFill>
                  <a:srgbClr val="000000"/>
                </a:solidFill>
                <a:latin typeface="Lexend Light"/>
                <a:ea typeface="Lexend Light"/>
                <a:cs typeface="Lexend Light"/>
                <a:sym typeface="Lexend Light"/>
              </a:rPr>
              <a:t>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pic>
        <p:nvPicPr>
          <p:cNvPr id="386" name="Google Shape;386;p55"/>
          <p:cNvPicPr preferRelativeResize="0"/>
          <p:nvPr/>
        </p:nvPicPr>
        <p:blipFill rotWithShape="1">
          <a:blip r:embed="rId4">
            <a:alphaModFix/>
          </a:blip>
          <a:srcRect b="13956" l="0" r="0" t="0"/>
          <a:stretch/>
        </p:blipFill>
        <p:spPr>
          <a:xfrm>
            <a:off x="4158588" y="228525"/>
            <a:ext cx="5047824" cy="5708225"/>
          </a:xfrm>
          <a:prstGeom prst="rect">
            <a:avLst/>
          </a:prstGeom>
          <a:noFill/>
          <a:ln>
            <a:noFill/>
          </a:ln>
        </p:spPr>
      </p:pic>
      <p:pic>
        <p:nvPicPr>
          <p:cNvPr id="387" name="Google Shape;387;p55"/>
          <p:cNvPicPr preferRelativeResize="0"/>
          <p:nvPr/>
        </p:nvPicPr>
        <p:blipFill rotWithShape="1">
          <a:blip r:embed="rId5">
            <a:alphaModFix/>
          </a:blip>
          <a:srcRect b="0" l="60617" r="0" t="0"/>
          <a:stretch/>
        </p:blipFill>
        <p:spPr>
          <a:xfrm>
            <a:off x="778250" y="2247312"/>
            <a:ext cx="2444575" cy="3582125"/>
          </a:xfrm>
          <a:prstGeom prst="rect">
            <a:avLst/>
          </a:prstGeom>
          <a:noFill/>
          <a:ln>
            <a:noFill/>
          </a:ln>
        </p:spPr>
      </p:pic>
      <p:sp>
        <p:nvSpPr>
          <p:cNvPr id="388" name="Google Shape;388;p55"/>
          <p:cNvSpPr/>
          <p:nvPr/>
        </p:nvSpPr>
        <p:spPr>
          <a:xfrm>
            <a:off x="187800" y="228525"/>
            <a:ext cx="4158600" cy="263400"/>
          </a:xfrm>
          <a:prstGeom prst="rect">
            <a:avLst/>
          </a:prstGeom>
          <a:noFill/>
          <a:ln>
            <a:noFill/>
          </a:ln>
        </p:spPr>
        <p:txBody>
          <a:bodyPr anchorCtr="0" anchor="t" bIns="45700" lIns="91425" spcFirstLastPara="1" rIns="91425" wrap="square" tIns="45700">
            <a:noAutofit/>
          </a:bodyPr>
          <a:lstStyle/>
          <a:p>
            <a:pPr indent="-336550" lvl="0" marL="457200" marR="0" rtl="0" algn="l">
              <a:lnSpc>
                <a:spcPct val="90000"/>
              </a:lnSpc>
              <a:spcBef>
                <a:spcPts val="1001"/>
              </a:spcBef>
              <a:spcAft>
                <a:spcPts val="0"/>
              </a:spcAft>
              <a:buSzPts val="1700"/>
              <a:buFont typeface="Lexend Light"/>
              <a:buChar char="➢"/>
            </a:pPr>
            <a:r>
              <a:rPr lang="en-GB" sz="1700">
                <a:latin typeface="Lexend Light"/>
                <a:ea typeface="Lexend Light"/>
                <a:cs typeface="Lexend Light"/>
                <a:sym typeface="Lexend Light"/>
              </a:rPr>
              <a:t>Negative OLR anomalies:</a:t>
            </a:r>
            <a:endParaRPr sz="1700">
              <a:latin typeface="Lexend Light"/>
              <a:ea typeface="Lexend Light"/>
              <a:cs typeface="Lexend Light"/>
              <a:sym typeface="Lexend Light"/>
            </a:endParaRPr>
          </a:p>
          <a:p>
            <a:pPr indent="0" lvl="0" marL="457200" marR="0" rtl="0" algn="l">
              <a:lnSpc>
                <a:spcPct val="90000"/>
              </a:lnSpc>
              <a:spcBef>
                <a:spcPts val="1001"/>
              </a:spcBef>
              <a:spcAft>
                <a:spcPts val="0"/>
              </a:spcAft>
              <a:buNone/>
            </a:pPr>
            <a:r>
              <a:rPr b="1" lang="en-GB" sz="1700">
                <a:latin typeface="Lexend"/>
                <a:ea typeface="Lexend"/>
                <a:cs typeface="Lexend"/>
                <a:sym typeface="Lexend"/>
              </a:rPr>
              <a:t>Enhanced convection</a:t>
            </a:r>
            <a:r>
              <a:rPr lang="en-GB" sz="1700">
                <a:latin typeface="Lexend Light"/>
                <a:ea typeface="Lexend Light"/>
                <a:cs typeface="Lexend Light"/>
                <a:sym typeface="Lexend Light"/>
              </a:rPr>
              <a:t> =</a:t>
            </a:r>
            <a:endParaRPr sz="1700">
              <a:latin typeface="Lexend Light"/>
              <a:ea typeface="Lexend Light"/>
              <a:cs typeface="Lexend Light"/>
              <a:sym typeface="Lexend Light"/>
            </a:endParaRPr>
          </a:p>
          <a:p>
            <a:pPr indent="0" lvl="0" marL="457200" marR="0" rtl="0" algn="l">
              <a:lnSpc>
                <a:spcPct val="90000"/>
              </a:lnSpc>
              <a:spcBef>
                <a:spcPts val="1001"/>
              </a:spcBef>
              <a:spcAft>
                <a:spcPts val="0"/>
              </a:spcAft>
              <a:buNone/>
            </a:pPr>
            <a:r>
              <a:rPr lang="en-GB" sz="1700">
                <a:latin typeface="Lexend Light"/>
                <a:ea typeface="Lexend Light"/>
                <a:cs typeface="Lexend Light"/>
                <a:sym typeface="Lexend Light"/>
              </a:rPr>
              <a:t>High and deep clouds = </a:t>
            </a:r>
            <a:endParaRPr sz="1700">
              <a:latin typeface="Lexend Light"/>
              <a:ea typeface="Lexend Light"/>
              <a:cs typeface="Lexend Light"/>
              <a:sym typeface="Lexend Light"/>
            </a:endParaRPr>
          </a:p>
          <a:p>
            <a:pPr indent="0" lvl="0" marL="457200" marR="0" rtl="0" algn="l">
              <a:lnSpc>
                <a:spcPct val="90000"/>
              </a:lnSpc>
              <a:spcBef>
                <a:spcPts val="1001"/>
              </a:spcBef>
              <a:spcAft>
                <a:spcPts val="0"/>
              </a:spcAft>
              <a:buNone/>
            </a:pPr>
            <a:r>
              <a:rPr lang="en-GB" sz="1700">
                <a:latin typeface="Lexend Light"/>
                <a:ea typeface="Lexend Light"/>
                <a:cs typeface="Lexend Light"/>
                <a:sym typeface="Lexend Light"/>
              </a:rPr>
              <a:t>Their top is cold and emits less emission of longwave radiation back to space.</a:t>
            </a:r>
            <a:endParaRPr sz="1700">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372" u="none" cap="none" strike="noStrike">
              <a:solidFill>
                <a:srgbClr val="000000"/>
              </a:solidFill>
              <a:latin typeface="Arial"/>
              <a:ea typeface="Arial"/>
              <a:cs typeface="Arial"/>
              <a:sym typeface="Arial"/>
            </a:endParaRPr>
          </a:p>
        </p:txBody>
      </p:sp>
      <p:sp>
        <p:nvSpPr>
          <p:cNvPr id="389" name="Google Shape;389;p55"/>
          <p:cNvSpPr/>
          <p:nvPr/>
        </p:nvSpPr>
        <p:spPr>
          <a:xfrm>
            <a:off x="8262800" y="5756350"/>
            <a:ext cx="3450900" cy="263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1"/>
              </a:spcBef>
              <a:spcAft>
                <a:spcPts val="0"/>
              </a:spcAft>
              <a:buClr>
                <a:schemeClr val="dk1"/>
              </a:buClr>
              <a:buSzPts val="1100"/>
              <a:buFont typeface="Arial"/>
              <a:buNone/>
            </a:pPr>
            <a:r>
              <a:rPr b="1" lang="en-GB" sz="1200">
                <a:latin typeface="Lexend"/>
                <a:ea typeface="Lexend"/>
                <a:cs typeface="Lexend"/>
                <a:sym typeface="Lexend"/>
              </a:rPr>
              <a:t>Subsidence</a:t>
            </a:r>
            <a:r>
              <a:rPr lang="en-GB" sz="1200">
                <a:latin typeface="Lexend Light"/>
                <a:ea typeface="Lexend Light"/>
                <a:cs typeface="Lexend Light"/>
                <a:sym typeface="Lexend Light"/>
              </a:rPr>
              <a:t> </a:t>
            </a:r>
            <a:r>
              <a:rPr lang="en-GB" sz="1200">
                <a:latin typeface="Lexend Light"/>
                <a:ea typeface="Lexend Light"/>
                <a:cs typeface="Lexend Light"/>
                <a:sym typeface="Lexend Light"/>
              </a:rPr>
              <a:t>(</a:t>
            </a:r>
            <a:r>
              <a:rPr lang="en-GB" sz="1200">
                <a:solidFill>
                  <a:srgbClr val="FF9900"/>
                </a:solidFill>
                <a:latin typeface="Lexend Light"/>
                <a:ea typeface="Lexend Light"/>
                <a:cs typeface="Lexend Light"/>
                <a:sym typeface="Lexend Light"/>
              </a:rPr>
              <a:t>orange</a:t>
            </a:r>
            <a:r>
              <a:rPr lang="en-GB" sz="1200">
                <a:latin typeface="Lexend Light"/>
                <a:ea typeface="Lexend Light"/>
                <a:cs typeface="Lexend Light"/>
                <a:sym typeface="Lexend Light"/>
              </a:rPr>
              <a:t>/</a:t>
            </a:r>
            <a:r>
              <a:rPr lang="en-GB" sz="1200">
                <a:solidFill>
                  <a:srgbClr val="FF0000"/>
                </a:solidFill>
                <a:latin typeface="Lexend Light"/>
                <a:ea typeface="Lexend Light"/>
                <a:cs typeface="Lexend Light"/>
                <a:sym typeface="Lexend Light"/>
              </a:rPr>
              <a:t>red</a:t>
            </a:r>
            <a:r>
              <a:rPr lang="en-GB" sz="1200">
                <a:latin typeface="Lexend Light"/>
                <a:ea typeface="Lexend Light"/>
                <a:cs typeface="Lexend Light"/>
                <a:sym typeface="Lexend Light"/>
              </a:rPr>
              <a:t> shading)</a:t>
            </a:r>
            <a:endParaRPr sz="1200">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rPr lang="en-GB" sz="1200">
                <a:latin typeface="Lexend Light"/>
                <a:ea typeface="Lexend Light"/>
                <a:cs typeface="Lexend Light"/>
                <a:sym typeface="Lexend Light"/>
              </a:rPr>
              <a:t>Enhanced convection (</a:t>
            </a:r>
            <a:r>
              <a:rPr lang="en-GB" sz="1200">
                <a:solidFill>
                  <a:srgbClr val="4A86E8"/>
                </a:solidFill>
                <a:latin typeface="Lexend Light"/>
                <a:ea typeface="Lexend Light"/>
                <a:cs typeface="Lexend Light"/>
                <a:sym typeface="Lexend Light"/>
              </a:rPr>
              <a:t>blue</a:t>
            </a:r>
            <a:r>
              <a:rPr lang="en-GB" sz="1200">
                <a:latin typeface="Lexend Light"/>
                <a:ea typeface="Lexend Light"/>
                <a:cs typeface="Lexend Light"/>
                <a:sym typeface="Lexend Light"/>
              </a:rPr>
              <a:t> shading)</a:t>
            </a:r>
            <a:endParaRPr sz="1200">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390" name="Google Shape;390;p55"/>
          <p:cNvSpPr/>
          <p:nvPr/>
        </p:nvSpPr>
        <p:spPr>
          <a:xfrm>
            <a:off x="8868950" y="348925"/>
            <a:ext cx="3271800" cy="263400"/>
          </a:xfrm>
          <a:prstGeom prst="rect">
            <a:avLst/>
          </a:prstGeom>
          <a:noFill/>
          <a:ln>
            <a:noFill/>
          </a:ln>
        </p:spPr>
        <p:txBody>
          <a:bodyPr anchorCtr="0" anchor="t" bIns="45700" lIns="91425" spcFirstLastPara="1" rIns="91425" wrap="square" tIns="45700">
            <a:noAutofit/>
          </a:bodyPr>
          <a:lstStyle/>
          <a:p>
            <a:pPr indent="-336550" lvl="0" marL="457200" rtl="0" algn="l">
              <a:lnSpc>
                <a:spcPct val="90000"/>
              </a:lnSpc>
              <a:spcBef>
                <a:spcPts val="1001"/>
              </a:spcBef>
              <a:spcAft>
                <a:spcPts val="0"/>
              </a:spcAft>
              <a:buSzPts val="1700"/>
              <a:buChar char="➢"/>
            </a:pPr>
            <a:r>
              <a:rPr lang="en-GB" sz="1700">
                <a:latin typeface="Lexend Light"/>
                <a:ea typeface="Lexend Light"/>
                <a:cs typeface="Lexend Light"/>
                <a:sym typeface="Lexend Light"/>
              </a:rPr>
              <a:t>Positive OLR anomalies:</a:t>
            </a:r>
            <a:endParaRPr sz="1700">
              <a:latin typeface="Lexend Light"/>
              <a:ea typeface="Lexend Light"/>
              <a:cs typeface="Lexend Light"/>
              <a:sym typeface="Lexend Light"/>
            </a:endParaRPr>
          </a:p>
          <a:p>
            <a:pPr indent="0" lvl="0" marL="457200" rtl="0" algn="l">
              <a:lnSpc>
                <a:spcPct val="90000"/>
              </a:lnSpc>
              <a:spcBef>
                <a:spcPts val="1001"/>
              </a:spcBef>
              <a:spcAft>
                <a:spcPts val="0"/>
              </a:spcAft>
              <a:buNone/>
            </a:pPr>
            <a:r>
              <a:rPr b="1" lang="en-GB" sz="1700">
                <a:latin typeface="Lexend"/>
                <a:ea typeface="Lexend"/>
                <a:cs typeface="Lexend"/>
                <a:sym typeface="Lexend"/>
              </a:rPr>
              <a:t>Suppressed convection</a:t>
            </a:r>
            <a:r>
              <a:rPr lang="en-GB" sz="1700">
                <a:latin typeface="Lexend Light"/>
                <a:ea typeface="Lexend Light"/>
                <a:cs typeface="Lexend Light"/>
                <a:sym typeface="Lexend Light"/>
              </a:rPr>
              <a:t> over the central Pacific is associated with </a:t>
            </a:r>
            <a:r>
              <a:rPr lang="en-GB" sz="1700">
                <a:solidFill>
                  <a:schemeClr val="accent1"/>
                </a:solidFill>
                <a:latin typeface="Lexend Light"/>
                <a:ea typeface="Lexend Light"/>
                <a:cs typeface="Lexend Light"/>
                <a:sym typeface="Lexend Light"/>
              </a:rPr>
              <a:t>La Niña</a:t>
            </a:r>
            <a:r>
              <a:rPr lang="en-GB" sz="1700">
                <a:latin typeface="Lexend Light"/>
                <a:ea typeface="Lexend Light"/>
                <a:cs typeface="Lexend Light"/>
                <a:sym typeface="Lexend Light"/>
              </a:rPr>
              <a:t>.</a:t>
            </a:r>
            <a:endParaRPr sz="1700">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i="0" sz="17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Tree>
  </p:cSld>
  <p:clrMapOvr>
    <a:masterClrMapping/>
  </p:clrMapOvr>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95" name="Shape 395"/>
        <p:cNvGrpSpPr/>
        <p:nvPr/>
      </p:nvGrpSpPr>
      <p:grpSpPr>
        <a:xfrm>
          <a:off x="0" y="0"/>
          <a:ext cx="0" cy="0"/>
          <a:chOff x="0" y="0"/>
          <a:chExt cx="0" cy="0"/>
        </a:xfrm>
      </p:grpSpPr>
      <p:pic>
        <p:nvPicPr>
          <p:cNvPr descr="A close-up of a map of the earth&#10;&#10;Description automatically generated" id="396" name="Google Shape;396;p56"/>
          <p:cNvPicPr preferRelativeResize="0"/>
          <p:nvPr/>
        </p:nvPicPr>
        <p:blipFill rotWithShape="1">
          <a:blip r:embed="rId3">
            <a:alphaModFix/>
          </a:blip>
          <a:srcRect b="0" l="0" r="0" t="0"/>
          <a:stretch/>
        </p:blipFill>
        <p:spPr>
          <a:xfrm>
            <a:off x="154025" y="2117475"/>
            <a:ext cx="5300526" cy="4539325"/>
          </a:xfrm>
          <a:prstGeom prst="rect">
            <a:avLst/>
          </a:prstGeom>
          <a:noFill/>
          <a:ln>
            <a:noFill/>
          </a:ln>
        </p:spPr>
      </p:pic>
      <p:pic>
        <p:nvPicPr>
          <p:cNvPr descr="A diagram of the earth's temperature&#10;&#10;Description automatically generated" id="397" name="Google Shape;397;p56"/>
          <p:cNvPicPr preferRelativeResize="0"/>
          <p:nvPr/>
        </p:nvPicPr>
        <p:blipFill rotWithShape="1">
          <a:blip r:embed="rId4">
            <a:alphaModFix/>
          </a:blip>
          <a:srcRect b="0" l="0" r="0" t="0"/>
          <a:stretch/>
        </p:blipFill>
        <p:spPr>
          <a:xfrm>
            <a:off x="6039426" y="1103975"/>
            <a:ext cx="5935801" cy="3050200"/>
          </a:xfrm>
          <a:prstGeom prst="rect">
            <a:avLst/>
          </a:prstGeom>
          <a:noFill/>
          <a:ln>
            <a:noFill/>
          </a:ln>
        </p:spPr>
      </p:pic>
      <p:sp>
        <p:nvSpPr>
          <p:cNvPr id="398" name="Google Shape;398;p56"/>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399" name="Google Shape;399;p56"/>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00" name="Google Shape;400;p56"/>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482330" lvl="0" marL="514440" marR="0" rtl="0" algn="l">
              <a:lnSpc>
                <a:spcPct val="100000"/>
              </a:lnSpc>
              <a:spcBef>
                <a:spcPts val="0"/>
              </a:spcBef>
              <a:spcAft>
                <a:spcPts val="0"/>
              </a:spcAft>
              <a:buClr>
                <a:schemeClr val="dk1"/>
              </a:buClr>
              <a:buSzPts val="2500"/>
              <a:buFont typeface="Rajdhani"/>
              <a:buAutoNum type="romanUcPeriod"/>
            </a:pPr>
            <a:r>
              <a:rPr b="1" i="0" lang="en-GB" sz="2500" u="none" cap="none" strike="noStrike">
                <a:solidFill>
                  <a:schemeClr val="dk1"/>
                </a:solidFill>
                <a:latin typeface="Rajdhani"/>
                <a:ea typeface="Rajdhani"/>
                <a:cs typeface="Rajdhani"/>
                <a:sym typeface="Rajdhani"/>
              </a:rPr>
              <a:t>Recent state of the climate</a:t>
            </a:r>
            <a:endParaRPr b="1" i="0" sz="2500" u="none" cap="none" strike="noStrike">
              <a:solidFill>
                <a:schemeClr val="dk1"/>
              </a:solidFill>
              <a:latin typeface="Rajdhani"/>
              <a:ea typeface="Rajdhani"/>
              <a:cs typeface="Rajdhani"/>
              <a:sym typeface="Rajdhani"/>
            </a:endParaRPr>
          </a:p>
        </p:txBody>
      </p:sp>
      <p:pic>
        <p:nvPicPr>
          <p:cNvPr id="401" name="Google Shape;401;p56"/>
          <p:cNvPicPr preferRelativeResize="0"/>
          <p:nvPr/>
        </p:nvPicPr>
        <p:blipFill>
          <a:blip r:embed="rId5">
            <a:alphaModFix/>
          </a:blip>
          <a:stretch>
            <a:fillRect/>
          </a:stretch>
        </p:blipFill>
        <p:spPr>
          <a:xfrm>
            <a:off x="5690394" y="4720663"/>
            <a:ext cx="6068581" cy="1445512"/>
          </a:xfrm>
          <a:prstGeom prst="rect">
            <a:avLst/>
          </a:prstGeom>
          <a:noFill/>
          <a:ln>
            <a:noFill/>
          </a:ln>
        </p:spPr>
      </p:pic>
      <p:sp>
        <p:nvSpPr>
          <p:cNvPr id="402" name="Google Shape;402;p56"/>
          <p:cNvSpPr/>
          <p:nvPr/>
        </p:nvSpPr>
        <p:spPr>
          <a:xfrm>
            <a:off x="6576175" y="6333125"/>
            <a:ext cx="51828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 </a:t>
            </a:r>
            <a:r>
              <a:rPr b="0" i="0" lang="en-GB" sz="1200" u="sng" cap="none" strike="noStrike">
                <a:solidFill>
                  <a:schemeClr val="hlink"/>
                </a:solidFill>
                <a:latin typeface="Lexend Light"/>
                <a:ea typeface="Lexend Light"/>
                <a:cs typeface="Lexend Light"/>
                <a:sym typeface="Lexend Light"/>
                <a:hlinkClick r:id="rId6"/>
              </a:rPr>
              <a:t>https://www.cpc.ncep.noaa.gov/data/teledoc/nao_ts.shtml</a:t>
            </a:r>
            <a:r>
              <a:rPr b="0" i="0" lang="en-GB" sz="1200" u="none" cap="none" strike="noStrike">
                <a:solidFill>
                  <a:srgbClr val="000000"/>
                </a:solidFill>
                <a:latin typeface="Lexend Light"/>
                <a:ea typeface="Lexend Light"/>
                <a:cs typeface="Lexend Light"/>
                <a:sym typeface="Lexend Light"/>
              </a:rPr>
              <a:t> </a:t>
            </a:r>
            <a:r>
              <a:rPr lang="en-GB" sz="1200" u="none">
                <a:solidFill>
                  <a:srgbClr val="000000"/>
                </a:solidFill>
                <a:latin typeface="Lexend Light"/>
                <a:ea typeface="Lexend Light"/>
                <a:cs typeface="Lexend Light"/>
                <a:sym typeface="Lexend Light"/>
              </a:rPr>
              <a:t>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403" name="Google Shape;403;p56"/>
          <p:cNvSpPr/>
          <p:nvPr/>
        </p:nvSpPr>
        <p:spPr>
          <a:xfrm>
            <a:off x="5904225" y="4415450"/>
            <a:ext cx="56409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lang="en-GB" sz="1200">
                <a:latin typeface="Lexend Light"/>
                <a:ea typeface="Lexend Light"/>
                <a:cs typeface="Lexend Light"/>
                <a:sym typeface="Lexend Light"/>
              </a:rPr>
              <a:t>NAO index: Standardized 3-month Running Mean Index (through Jan 2025)</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404" name="Google Shape;404;p56"/>
          <p:cNvSpPr txBox="1"/>
          <p:nvPr/>
        </p:nvSpPr>
        <p:spPr>
          <a:xfrm>
            <a:off x="154025" y="944488"/>
            <a:ext cx="5852100" cy="9696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Clr>
                <a:schemeClr val="dk1"/>
              </a:buClr>
              <a:buSzPts val="1700"/>
              <a:buFont typeface="Lexend Light"/>
              <a:buChar char="➢"/>
            </a:pPr>
            <a:r>
              <a:rPr lang="en-GB" sz="1700">
                <a:solidFill>
                  <a:schemeClr val="dk1"/>
                </a:solidFill>
                <a:latin typeface="Lexend Light"/>
                <a:ea typeface="Lexend Light"/>
                <a:cs typeface="Lexend Light"/>
                <a:sym typeface="Lexend Light"/>
              </a:rPr>
              <a:t>The North Atlantic Oscillation (NAO) is the leading mode of large-scale atmospheric variability in the North Atlantic basin.</a:t>
            </a:r>
            <a:endParaRPr sz="1700">
              <a:solidFill>
                <a:schemeClr val="dk1"/>
              </a:solidFill>
              <a:latin typeface="Lexend Light"/>
              <a:ea typeface="Lexend Light"/>
              <a:cs typeface="Lexend Light"/>
              <a:sym typeface="Lexend Light"/>
            </a:endParaRPr>
          </a:p>
        </p:txBody>
      </p:sp>
      <p:sp>
        <p:nvSpPr>
          <p:cNvPr id="405" name="Google Shape;405;p56"/>
          <p:cNvSpPr txBox="1"/>
          <p:nvPr/>
        </p:nvSpPr>
        <p:spPr>
          <a:xfrm>
            <a:off x="4788742" y="201700"/>
            <a:ext cx="4278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400"/>
              <a:buFont typeface="Arial"/>
              <a:buNone/>
            </a:pPr>
            <a:r>
              <a:rPr lang="en-GB" sz="2400">
                <a:solidFill>
                  <a:srgbClr val="004890"/>
                </a:solidFill>
                <a:latin typeface="Rajdhani Medium"/>
                <a:ea typeface="Rajdhani Medium"/>
                <a:cs typeface="Rajdhani Medium"/>
                <a:sym typeface="Rajdhani Medium"/>
              </a:rPr>
              <a:t>North Atlantic Oscillation (NAO)</a:t>
            </a:r>
            <a:endParaRPr sz="2400">
              <a:solidFill>
                <a:srgbClr val="004890"/>
              </a:solidFill>
              <a:latin typeface="Rajdhani Medium"/>
              <a:ea typeface="Rajdhani Medium"/>
              <a:cs typeface="Rajdhani Medium"/>
              <a:sym typeface="Rajdhani Medium"/>
            </a:endParaRPr>
          </a:p>
        </p:txBody>
      </p:sp>
    </p:spTree>
  </p:cSld>
  <p:clrMapOvr>
    <a:masterClrMapping/>
  </p:clrMapOvr>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10" name="Shape 410"/>
        <p:cNvGrpSpPr/>
        <p:nvPr/>
      </p:nvGrpSpPr>
      <p:grpSpPr>
        <a:xfrm>
          <a:off x="0" y="0"/>
          <a:ext cx="0" cy="0"/>
          <a:chOff x="0" y="0"/>
          <a:chExt cx="0" cy="0"/>
        </a:xfrm>
      </p:grpSpPr>
      <p:sp>
        <p:nvSpPr>
          <p:cNvPr id="411" name="Google Shape;411;p57"/>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412" name="Google Shape;412;p57"/>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13" name="Google Shape;413;p57"/>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482330" lvl="0" marL="514440" marR="0" rtl="0" algn="l">
              <a:lnSpc>
                <a:spcPct val="100000"/>
              </a:lnSpc>
              <a:spcBef>
                <a:spcPts val="0"/>
              </a:spcBef>
              <a:spcAft>
                <a:spcPts val="0"/>
              </a:spcAft>
              <a:buClr>
                <a:schemeClr val="dk1"/>
              </a:buClr>
              <a:buSzPts val="2500"/>
              <a:buFont typeface="Rajdhani"/>
              <a:buAutoNum type="romanUcPeriod"/>
            </a:pPr>
            <a:r>
              <a:rPr b="1" i="0" lang="en-GB" sz="2500" u="none" cap="none" strike="noStrike">
                <a:solidFill>
                  <a:schemeClr val="dk1"/>
                </a:solidFill>
                <a:latin typeface="Rajdhani"/>
                <a:ea typeface="Rajdhani"/>
                <a:cs typeface="Rajdhani"/>
                <a:sym typeface="Rajdhani"/>
              </a:rPr>
              <a:t>Recent state of the climate</a:t>
            </a:r>
            <a:endParaRPr b="1" i="0" sz="2500" u="none" cap="none" strike="noStrike">
              <a:solidFill>
                <a:schemeClr val="dk1"/>
              </a:solidFill>
              <a:latin typeface="Rajdhani"/>
              <a:ea typeface="Rajdhani"/>
              <a:cs typeface="Rajdhani"/>
              <a:sym typeface="Rajdhani"/>
            </a:endParaRPr>
          </a:p>
        </p:txBody>
      </p:sp>
      <p:sp>
        <p:nvSpPr>
          <p:cNvPr id="414" name="Google Shape;414;p57"/>
          <p:cNvSpPr/>
          <p:nvPr/>
        </p:nvSpPr>
        <p:spPr>
          <a:xfrm>
            <a:off x="4757600" y="6392875"/>
            <a:ext cx="70035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 </a:t>
            </a:r>
            <a:r>
              <a:rPr lang="en-GB" sz="1200" u="sng">
                <a:solidFill>
                  <a:schemeClr val="hlink"/>
                </a:solidFill>
                <a:latin typeface="Lexend Light"/>
                <a:ea typeface="Lexend Light"/>
                <a:cs typeface="Lexend Light"/>
                <a:sym typeface="Lexend Light"/>
                <a:hlinkClick r:id="rId3"/>
              </a:rPr>
              <a:t>https://www.cpc.ncep.noaa.gov/products/precip/CWlink/pna/nao_index_ensm.shtml</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pic>
        <p:nvPicPr>
          <p:cNvPr id="415" name="Google Shape;415;p57"/>
          <p:cNvPicPr preferRelativeResize="0"/>
          <p:nvPr/>
        </p:nvPicPr>
        <p:blipFill rotWithShape="1">
          <a:blip r:embed="rId4">
            <a:alphaModFix/>
          </a:blip>
          <a:srcRect b="69532" l="0" r="0" t="0"/>
          <a:stretch/>
        </p:blipFill>
        <p:spPr>
          <a:xfrm>
            <a:off x="883625" y="1684338"/>
            <a:ext cx="10424751" cy="3705552"/>
          </a:xfrm>
          <a:prstGeom prst="rect">
            <a:avLst/>
          </a:prstGeom>
          <a:noFill/>
          <a:ln>
            <a:noFill/>
          </a:ln>
        </p:spPr>
      </p:pic>
      <p:sp>
        <p:nvSpPr>
          <p:cNvPr id="416" name="Google Shape;416;p57"/>
          <p:cNvSpPr txBox="1"/>
          <p:nvPr/>
        </p:nvSpPr>
        <p:spPr>
          <a:xfrm>
            <a:off x="4788742" y="201700"/>
            <a:ext cx="4278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400"/>
              <a:buFont typeface="Arial"/>
              <a:buNone/>
            </a:pPr>
            <a:r>
              <a:rPr lang="en-GB" sz="2400">
                <a:solidFill>
                  <a:srgbClr val="004890"/>
                </a:solidFill>
                <a:latin typeface="Rajdhani Medium"/>
                <a:ea typeface="Rajdhani Medium"/>
                <a:cs typeface="Rajdhani Medium"/>
                <a:sym typeface="Rajdhani Medium"/>
              </a:rPr>
              <a:t>NAO forecast</a:t>
            </a:r>
            <a:endParaRPr sz="2400">
              <a:solidFill>
                <a:srgbClr val="004890"/>
              </a:solidFill>
              <a:latin typeface="Rajdhani Medium"/>
              <a:ea typeface="Rajdhani Medium"/>
              <a:cs typeface="Rajdhani Medium"/>
              <a:sym typeface="Rajdhani Medium"/>
            </a:endParaRPr>
          </a:p>
        </p:txBody>
      </p:sp>
    </p:spTree>
  </p:cSld>
  <p:clrMapOvr>
    <a:masterClrMapping/>
  </p:clrMapOvr>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20" name="Shape 420"/>
        <p:cNvGrpSpPr/>
        <p:nvPr/>
      </p:nvGrpSpPr>
      <p:grpSpPr>
        <a:xfrm>
          <a:off x="0" y="0"/>
          <a:ext cx="0" cy="0"/>
          <a:chOff x="0" y="0"/>
          <a:chExt cx="0" cy="0"/>
        </a:xfrm>
      </p:grpSpPr>
      <p:sp>
        <p:nvSpPr>
          <p:cNvPr id="421" name="Google Shape;421;p58"/>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422" name="Google Shape;422;p58"/>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23" name="Google Shape;423;p58"/>
          <p:cNvSpPr txBox="1"/>
          <p:nvPr/>
        </p:nvSpPr>
        <p:spPr>
          <a:xfrm>
            <a:off x="4854417" y="201700"/>
            <a:ext cx="4278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GB" sz="2400">
                <a:solidFill>
                  <a:srgbClr val="004890"/>
                </a:solidFill>
                <a:latin typeface="Rajdhani Medium"/>
                <a:ea typeface="Rajdhani Medium"/>
                <a:cs typeface="Rajdhani Medium"/>
                <a:sym typeface="Rajdhani Medium"/>
              </a:rPr>
              <a:t>Weather regimes</a:t>
            </a:r>
            <a:endParaRPr b="0" i="0" sz="2400" u="none" cap="none" strike="noStrike">
              <a:solidFill>
                <a:srgbClr val="004890"/>
              </a:solidFill>
              <a:latin typeface="Rajdhani Medium"/>
              <a:ea typeface="Rajdhani Medium"/>
              <a:cs typeface="Rajdhani Medium"/>
              <a:sym typeface="Rajdhani Medium"/>
            </a:endParaRPr>
          </a:p>
        </p:txBody>
      </p:sp>
      <p:sp>
        <p:nvSpPr>
          <p:cNvPr id="424" name="Google Shape;424;p58"/>
          <p:cNvSpPr/>
          <p:nvPr/>
        </p:nvSpPr>
        <p:spPr>
          <a:xfrm>
            <a:off x="4388250" y="6460350"/>
            <a:ext cx="73701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 </a:t>
            </a:r>
            <a:r>
              <a:rPr lang="en-GB" sz="1200" u="sng">
                <a:solidFill>
                  <a:schemeClr val="hlink"/>
                </a:solidFill>
                <a:latin typeface="Lexend Light"/>
                <a:ea typeface="Lexend Light"/>
                <a:cs typeface="Lexend Light"/>
                <a:sym typeface="Lexend Light"/>
                <a:hlinkClick r:id="rId3"/>
              </a:rPr>
              <a:t>https://charts.ecmwf.int/products/extended-regime-probabilities?forecast_from=latest</a:t>
            </a:r>
            <a:r>
              <a:rPr lang="en-GB" sz="1200" u="none">
                <a:solidFill>
                  <a:srgbClr val="000000"/>
                </a:solidFill>
                <a:latin typeface="Lexend Light"/>
                <a:ea typeface="Lexend Light"/>
                <a:cs typeface="Lexend Light"/>
                <a:sym typeface="Lexend Light"/>
              </a:rPr>
              <a:t> </a:t>
            </a:r>
            <a:r>
              <a:rPr b="0" i="0" lang="en-GB" sz="1200" u="none" cap="none" strike="noStrike">
                <a:solidFill>
                  <a:srgbClr val="000000"/>
                </a:solidFill>
                <a:latin typeface="Lexend Light"/>
                <a:ea typeface="Lexend Light"/>
                <a:cs typeface="Lexend Light"/>
                <a:sym typeface="Lexend Light"/>
              </a:rPr>
              <a:t> </a:t>
            </a:r>
            <a:endParaRPr b="0" i="0" sz="1200" u="none" cap="none" strike="noStrike">
              <a:solidFill>
                <a:schemeClr val="dk1"/>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1200"/>
              <a:buFont typeface="Arial"/>
              <a:buNone/>
            </a:pPr>
            <a:r>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pic>
        <p:nvPicPr>
          <p:cNvPr id="425" name="Google Shape;425;p58"/>
          <p:cNvPicPr preferRelativeResize="0"/>
          <p:nvPr/>
        </p:nvPicPr>
        <p:blipFill>
          <a:blip r:embed="rId4">
            <a:alphaModFix/>
          </a:blip>
          <a:stretch>
            <a:fillRect/>
          </a:stretch>
        </p:blipFill>
        <p:spPr>
          <a:xfrm>
            <a:off x="307250" y="829350"/>
            <a:ext cx="5756900" cy="5181201"/>
          </a:xfrm>
          <a:prstGeom prst="rect">
            <a:avLst/>
          </a:prstGeom>
          <a:noFill/>
          <a:ln>
            <a:noFill/>
          </a:ln>
        </p:spPr>
      </p:pic>
      <p:pic>
        <p:nvPicPr>
          <p:cNvPr id="426" name="Google Shape;426;p58"/>
          <p:cNvPicPr preferRelativeResize="0"/>
          <p:nvPr/>
        </p:nvPicPr>
        <p:blipFill rotWithShape="1">
          <a:blip r:embed="rId5">
            <a:alphaModFix/>
          </a:blip>
          <a:srcRect b="7166" l="4736" r="73920" t="10643"/>
          <a:stretch/>
        </p:blipFill>
        <p:spPr>
          <a:xfrm>
            <a:off x="7499325" y="460750"/>
            <a:ext cx="3760190" cy="5594450"/>
          </a:xfrm>
          <a:prstGeom prst="rect">
            <a:avLst/>
          </a:prstGeom>
          <a:noFill/>
          <a:ln>
            <a:noFill/>
          </a:ln>
        </p:spPr>
      </p:pic>
      <p:sp>
        <p:nvSpPr>
          <p:cNvPr id="427" name="Google Shape;427;p58"/>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482330" lvl="0" marL="514440" marR="0" rtl="0" algn="l">
              <a:lnSpc>
                <a:spcPct val="100000"/>
              </a:lnSpc>
              <a:spcBef>
                <a:spcPts val="0"/>
              </a:spcBef>
              <a:spcAft>
                <a:spcPts val="0"/>
              </a:spcAft>
              <a:buClr>
                <a:schemeClr val="dk1"/>
              </a:buClr>
              <a:buSzPts val="2500"/>
              <a:buFont typeface="Rajdhani"/>
              <a:buAutoNum type="romanUcPeriod"/>
            </a:pPr>
            <a:r>
              <a:rPr b="1" i="0" lang="en-GB" sz="2500" u="none" cap="none" strike="noStrike">
                <a:solidFill>
                  <a:schemeClr val="dk1"/>
                </a:solidFill>
                <a:latin typeface="Rajdhani"/>
                <a:ea typeface="Rajdhani"/>
                <a:cs typeface="Rajdhani"/>
                <a:sym typeface="Rajdhani"/>
              </a:rPr>
              <a:t>Recent state of the climate</a:t>
            </a:r>
            <a:endParaRPr b="1" i="0" sz="2500" u="none" cap="none" strike="noStrike">
              <a:solidFill>
                <a:schemeClr val="dk1"/>
              </a:solidFill>
              <a:latin typeface="Rajdhani"/>
              <a:ea typeface="Rajdhani"/>
              <a:cs typeface="Rajdhani"/>
              <a:sym typeface="Rajdhani"/>
            </a:endParaRPr>
          </a:p>
        </p:txBody>
      </p:sp>
    </p:spTree>
  </p:cSld>
  <p:clrMapOvr>
    <a:masterClrMapping/>
  </p:clrMapOvr>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23" name="Shape 223"/>
        <p:cNvGrpSpPr/>
        <p:nvPr/>
      </p:nvGrpSpPr>
      <p:grpSpPr>
        <a:xfrm>
          <a:off x="0" y="0"/>
          <a:ext cx="0" cy="0"/>
          <a:chOff x="0" y="0"/>
          <a:chExt cx="0" cy="0"/>
        </a:xfrm>
      </p:grpSpPr>
      <p:sp>
        <p:nvSpPr>
          <p:cNvPr id="224" name="Google Shape;224;p41"/>
          <p:cNvSpPr/>
          <p:nvPr/>
        </p:nvSpPr>
        <p:spPr>
          <a:xfrm>
            <a:off x="2133720" y="426960"/>
            <a:ext cx="8229240" cy="114264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25" name="Google Shape;225;p41"/>
          <p:cNvSpPr/>
          <p:nvPr/>
        </p:nvSpPr>
        <p:spPr>
          <a:xfrm>
            <a:off x="1023120" y="426960"/>
            <a:ext cx="10025280" cy="763920"/>
          </a:xfrm>
          <a:prstGeom prst="rect">
            <a:avLst/>
          </a:prstGeom>
          <a:noFill/>
          <a:ln>
            <a:noFill/>
          </a:ln>
        </p:spPr>
        <p:txBody>
          <a:bodyPr anchorCtr="0" anchor="ctr" bIns="35625" lIns="35625" spcFirstLastPara="1" rIns="35625" wrap="square" tIns="35625">
            <a:noAutofit/>
          </a:bodyPr>
          <a:lstStyle/>
          <a:p>
            <a:pPr indent="0" lvl="0" marL="0" marR="0" rtl="0" algn="ctr">
              <a:lnSpc>
                <a:spcPct val="90000"/>
              </a:lnSpc>
              <a:spcBef>
                <a:spcPts val="0"/>
              </a:spcBef>
              <a:spcAft>
                <a:spcPts val="0"/>
              </a:spcAft>
              <a:buClr>
                <a:srgbClr val="000000"/>
              </a:buClr>
              <a:buSzPts val="4800"/>
              <a:buFont typeface="Arial"/>
              <a:buNone/>
            </a:pPr>
            <a:r>
              <a:rPr b="0" i="0" lang="en-GB" sz="4800" u="none" cap="none" strike="noStrike">
                <a:solidFill>
                  <a:srgbClr val="004890"/>
                </a:solidFill>
                <a:latin typeface="Rajdhani Medium"/>
                <a:ea typeface="Rajdhani Medium"/>
                <a:cs typeface="Rajdhani Medium"/>
                <a:sym typeface="Rajdhani Medium"/>
              </a:rPr>
              <a:t>Outline</a:t>
            </a:r>
            <a:endParaRPr b="0" i="0" sz="4800" u="none" cap="none" strike="noStrike">
              <a:solidFill>
                <a:srgbClr val="000000"/>
              </a:solidFill>
              <a:latin typeface="Rajdhani Medium"/>
              <a:ea typeface="Rajdhani Medium"/>
              <a:cs typeface="Rajdhani Medium"/>
              <a:sym typeface="Rajdhani Medium"/>
            </a:endParaRPr>
          </a:p>
        </p:txBody>
      </p:sp>
      <p:sp>
        <p:nvSpPr>
          <p:cNvPr id="226" name="Google Shape;226;p41"/>
          <p:cNvSpPr/>
          <p:nvPr/>
        </p:nvSpPr>
        <p:spPr>
          <a:xfrm>
            <a:off x="1828800" y="1895040"/>
            <a:ext cx="8773560" cy="3745080"/>
          </a:xfrm>
          <a:prstGeom prst="rect">
            <a:avLst/>
          </a:prstGeom>
          <a:noFill/>
          <a:ln>
            <a:noFill/>
          </a:ln>
        </p:spPr>
        <p:txBody>
          <a:bodyPr anchorCtr="0" anchor="t" bIns="45000" lIns="90000" spcFirstLastPara="1" rIns="90000" wrap="square" tIns="45000">
            <a:noAutofit/>
          </a:bodyPr>
          <a:lstStyle/>
          <a:p>
            <a:pPr indent="-514080" lvl="0" marL="514440" marR="0" rtl="0" algn="l">
              <a:lnSpc>
                <a:spcPct val="100000"/>
              </a:lnSpc>
              <a:spcBef>
                <a:spcPts val="0"/>
              </a:spcBef>
              <a:spcAft>
                <a:spcPts val="0"/>
              </a:spcAft>
              <a:buClr>
                <a:srgbClr val="000000"/>
              </a:buClr>
              <a:buSzPts val="3000"/>
              <a:buFont typeface="Rajdhani Medium"/>
              <a:buAutoNum type="romanUcPeriod"/>
            </a:pPr>
            <a:r>
              <a:rPr b="0" i="0" lang="en-GB" sz="3000" u="none" cap="none" strike="noStrike">
                <a:solidFill>
                  <a:srgbClr val="000000"/>
                </a:solidFill>
                <a:latin typeface="Rajdhani Medium"/>
                <a:ea typeface="Rajdhani Medium"/>
                <a:cs typeface="Rajdhani Medium"/>
                <a:sym typeface="Rajdhani Medium"/>
              </a:rPr>
              <a:t>Recent state of the climate</a:t>
            </a:r>
            <a:endParaRPr b="0" i="0" sz="3000" u="none" cap="none" strike="noStrike">
              <a:solidFill>
                <a:srgbClr val="000000"/>
              </a:solidFill>
              <a:latin typeface="Rajdhani Medium"/>
              <a:ea typeface="Rajdhani Medium"/>
              <a:cs typeface="Rajdhani Medium"/>
              <a:sym typeface="Rajdhani Medium"/>
            </a:endParaRPr>
          </a:p>
          <a:p>
            <a:pPr indent="0" lvl="0" marL="457200" marR="0" rtl="0" algn="l">
              <a:lnSpc>
                <a:spcPct val="100000"/>
              </a:lnSpc>
              <a:spcBef>
                <a:spcPts val="0"/>
              </a:spcBef>
              <a:spcAft>
                <a:spcPts val="0"/>
              </a:spcAft>
              <a:buNone/>
            </a:pPr>
            <a:r>
              <a:t/>
            </a:r>
            <a:endParaRPr b="0" i="0" sz="3000" u="none" cap="none" strike="noStrike">
              <a:solidFill>
                <a:srgbClr val="000000"/>
              </a:solidFill>
              <a:latin typeface="Rajdhani Medium"/>
              <a:ea typeface="Rajdhani Medium"/>
              <a:cs typeface="Rajdhani Medium"/>
              <a:sym typeface="Rajdhani Medium"/>
            </a:endParaRPr>
          </a:p>
          <a:p>
            <a:pPr indent="-514080" lvl="0" marL="514440" marR="0" rtl="0" algn="l">
              <a:lnSpc>
                <a:spcPct val="100000"/>
              </a:lnSpc>
              <a:spcBef>
                <a:spcPts val="0"/>
              </a:spcBef>
              <a:spcAft>
                <a:spcPts val="0"/>
              </a:spcAft>
              <a:buClr>
                <a:srgbClr val="000000"/>
              </a:buClr>
              <a:buSzPts val="3000"/>
              <a:buFont typeface="Rajdhani Medium"/>
              <a:buAutoNum type="romanUcPeriod"/>
            </a:pPr>
            <a:r>
              <a:rPr b="0" i="0" lang="en-GB" sz="3000" u="none" cap="none" strike="noStrike">
                <a:solidFill>
                  <a:srgbClr val="000000"/>
                </a:solidFill>
                <a:latin typeface="Rajdhani Medium"/>
                <a:ea typeface="Rajdhani Medium"/>
                <a:cs typeface="Rajdhani Medium"/>
                <a:sym typeface="Rajdhani Medium"/>
              </a:rPr>
              <a:t>Seasonal forecasts</a:t>
            </a:r>
            <a:endParaRPr b="0" i="0" sz="3000" u="none" cap="none" strike="noStrike">
              <a:solidFill>
                <a:srgbClr val="000000"/>
              </a:solidFill>
              <a:latin typeface="Rajdhani Medium"/>
              <a:ea typeface="Rajdhani Medium"/>
              <a:cs typeface="Rajdhani Medium"/>
              <a:sym typeface="Rajdhani Medium"/>
            </a:endParaRPr>
          </a:p>
          <a:p>
            <a:pPr indent="0" lvl="0" marL="457200" marR="0" rtl="0" algn="l">
              <a:lnSpc>
                <a:spcPct val="100000"/>
              </a:lnSpc>
              <a:spcBef>
                <a:spcPts val="0"/>
              </a:spcBef>
              <a:spcAft>
                <a:spcPts val="0"/>
              </a:spcAft>
              <a:buNone/>
            </a:pPr>
            <a:r>
              <a:t/>
            </a:r>
            <a:endParaRPr b="0" i="0" sz="3000" u="none" cap="none" strike="noStrike">
              <a:solidFill>
                <a:srgbClr val="000000"/>
              </a:solidFill>
              <a:latin typeface="Rajdhani Medium"/>
              <a:ea typeface="Rajdhani Medium"/>
              <a:cs typeface="Rajdhani Medium"/>
              <a:sym typeface="Rajdhani Medium"/>
            </a:endParaRPr>
          </a:p>
          <a:p>
            <a:pPr indent="-514080" lvl="0" marL="514440" marR="0" rtl="0" algn="l">
              <a:lnSpc>
                <a:spcPct val="100000"/>
              </a:lnSpc>
              <a:spcBef>
                <a:spcPts val="0"/>
              </a:spcBef>
              <a:spcAft>
                <a:spcPts val="0"/>
              </a:spcAft>
              <a:buClr>
                <a:srgbClr val="000000"/>
              </a:buClr>
              <a:buSzPts val="3000"/>
              <a:buFont typeface="Rajdhani Medium"/>
              <a:buAutoNum type="romanUcPeriod"/>
            </a:pPr>
            <a:r>
              <a:rPr b="0" i="0" lang="en-GB" sz="3000" u="none" cap="none" strike="noStrike">
                <a:solidFill>
                  <a:srgbClr val="000000"/>
                </a:solidFill>
                <a:latin typeface="Rajdhani Medium"/>
                <a:ea typeface="Rajdhani Medium"/>
                <a:cs typeface="Rajdhani Medium"/>
                <a:sym typeface="Rajdhani Medium"/>
              </a:rPr>
              <a:t>Intra-seasonal forecasts</a:t>
            </a:r>
            <a:endParaRPr b="0" i="0" sz="3000" u="none" cap="none" strike="noStrike">
              <a:solidFill>
                <a:srgbClr val="000000"/>
              </a:solidFill>
              <a:latin typeface="Rajdhani Medium"/>
              <a:ea typeface="Rajdhani Medium"/>
              <a:cs typeface="Rajdhani Medium"/>
              <a:sym typeface="Rajdhani Medium"/>
            </a:endParaRPr>
          </a:p>
          <a:p>
            <a:pPr indent="0" lvl="0" marL="457200" marR="0" rtl="0" algn="l">
              <a:lnSpc>
                <a:spcPct val="100000"/>
              </a:lnSpc>
              <a:spcBef>
                <a:spcPts val="0"/>
              </a:spcBef>
              <a:spcAft>
                <a:spcPts val="0"/>
              </a:spcAft>
              <a:buNone/>
            </a:pPr>
            <a:r>
              <a:t/>
            </a:r>
            <a:endParaRPr b="0" i="0" sz="3000" u="none" cap="none" strike="noStrike">
              <a:solidFill>
                <a:srgbClr val="000000"/>
              </a:solidFill>
              <a:latin typeface="Rajdhani Medium"/>
              <a:ea typeface="Rajdhani Medium"/>
              <a:cs typeface="Rajdhani Medium"/>
              <a:sym typeface="Rajdhani Medium"/>
            </a:endParaRPr>
          </a:p>
          <a:p>
            <a:pPr indent="-514080" lvl="0" marL="514440" marR="0" rtl="0" algn="l">
              <a:lnSpc>
                <a:spcPct val="100000"/>
              </a:lnSpc>
              <a:spcBef>
                <a:spcPts val="0"/>
              </a:spcBef>
              <a:spcAft>
                <a:spcPts val="0"/>
              </a:spcAft>
              <a:buClr>
                <a:srgbClr val="000000"/>
              </a:buClr>
              <a:buSzPts val="3000"/>
              <a:buFont typeface="Rajdhani Medium"/>
              <a:buAutoNum type="romanUcPeriod"/>
            </a:pPr>
            <a:r>
              <a:rPr b="0" i="0" lang="en-GB" sz="3000" u="none" cap="none" strike="noStrike">
                <a:solidFill>
                  <a:srgbClr val="000000"/>
                </a:solidFill>
                <a:latin typeface="Rajdhani Medium"/>
                <a:ea typeface="Rajdhani Medium"/>
                <a:cs typeface="Rajdhani Medium"/>
                <a:sym typeface="Rajdhani Medium"/>
              </a:rPr>
              <a:t>Discussion</a:t>
            </a:r>
            <a:endParaRPr b="0" i="0" sz="3000" u="none" cap="none" strike="noStrike">
              <a:solidFill>
                <a:srgbClr val="000000"/>
              </a:solidFill>
              <a:latin typeface="Rajdhani Medium"/>
              <a:ea typeface="Rajdhani Medium"/>
              <a:cs typeface="Rajdhani Medium"/>
              <a:sym typeface="Rajdhani Medium"/>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000000"/>
              </a:solidFill>
              <a:latin typeface="Arial"/>
              <a:ea typeface="Arial"/>
              <a:cs typeface="Arial"/>
              <a:sym typeface="Arial"/>
            </a:endParaRPr>
          </a:p>
        </p:txBody>
      </p:sp>
      <p:sp>
        <p:nvSpPr>
          <p:cNvPr id="227" name="Google Shape;227;p41"/>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32" name="Shape 432"/>
        <p:cNvGrpSpPr/>
        <p:nvPr/>
      </p:nvGrpSpPr>
      <p:grpSpPr>
        <a:xfrm>
          <a:off x="0" y="0"/>
          <a:ext cx="0" cy="0"/>
          <a:chOff x="0" y="0"/>
          <a:chExt cx="0" cy="0"/>
        </a:xfrm>
      </p:grpSpPr>
      <p:pic>
        <p:nvPicPr>
          <p:cNvPr descr="On the left, an illustration of Earth shows a strong jet stream containing cold air near the North Pole during normal conditions. On the right, an illustration of Earth shows a weak jet stream allowing cold polar air to drift further south, causing a polar vortex." id="433" name="Google Shape;433;p59"/>
          <p:cNvPicPr preferRelativeResize="0"/>
          <p:nvPr/>
        </p:nvPicPr>
        <p:blipFill rotWithShape="1">
          <a:blip r:embed="rId3">
            <a:alphaModFix/>
          </a:blip>
          <a:srcRect b="0" l="0" r="0" t="0"/>
          <a:stretch/>
        </p:blipFill>
        <p:spPr>
          <a:xfrm>
            <a:off x="2203600" y="741250"/>
            <a:ext cx="7515249" cy="5940800"/>
          </a:xfrm>
          <a:prstGeom prst="rect">
            <a:avLst/>
          </a:prstGeom>
          <a:noFill/>
          <a:ln>
            <a:noFill/>
          </a:ln>
        </p:spPr>
      </p:pic>
      <p:sp>
        <p:nvSpPr>
          <p:cNvPr id="434" name="Google Shape;434;p59"/>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435" name="Google Shape;435;p59"/>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36" name="Google Shape;436;p59"/>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482330" lvl="0" marL="514440" marR="0" rtl="0" algn="l">
              <a:lnSpc>
                <a:spcPct val="100000"/>
              </a:lnSpc>
              <a:spcBef>
                <a:spcPts val="0"/>
              </a:spcBef>
              <a:spcAft>
                <a:spcPts val="0"/>
              </a:spcAft>
              <a:buClr>
                <a:schemeClr val="dk1"/>
              </a:buClr>
              <a:buSzPts val="2500"/>
              <a:buFont typeface="Rajdhani"/>
              <a:buAutoNum type="romanUcPeriod"/>
            </a:pPr>
            <a:r>
              <a:rPr b="1" i="0" lang="en-GB" sz="2500" u="none" cap="none" strike="noStrike">
                <a:solidFill>
                  <a:schemeClr val="dk1"/>
                </a:solidFill>
                <a:latin typeface="Rajdhani"/>
                <a:ea typeface="Rajdhani"/>
                <a:cs typeface="Rajdhani"/>
                <a:sym typeface="Rajdhani"/>
              </a:rPr>
              <a:t>Recent state of the climate</a:t>
            </a:r>
            <a:endParaRPr b="1" i="0" sz="2500" u="none" cap="none" strike="noStrike">
              <a:solidFill>
                <a:schemeClr val="dk1"/>
              </a:solidFill>
              <a:latin typeface="Rajdhani"/>
              <a:ea typeface="Rajdhani"/>
              <a:cs typeface="Rajdhani"/>
              <a:sym typeface="Rajdhani"/>
            </a:endParaRPr>
          </a:p>
        </p:txBody>
      </p:sp>
      <p:sp>
        <p:nvSpPr>
          <p:cNvPr id="437" name="Google Shape;437;p59"/>
          <p:cNvSpPr txBox="1"/>
          <p:nvPr/>
        </p:nvSpPr>
        <p:spPr>
          <a:xfrm>
            <a:off x="4788742" y="201700"/>
            <a:ext cx="4278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GB" sz="2400">
                <a:solidFill>
                  <a:srgbClr val="004890"/>
                </a:solidFill>
                <a:latin typeface="Rajdhani Medium"/>
                <a:ea typeface="Rajdhani Medium"/>
                <a:cs typeface="Rajdhani Medium"/>
                <a:sym typeface="Rajdhani Medium"/>
              </a:rPr>
              <a:t>Polar Vortex</a:t>
            </a:r>
            <a:endParaRPr b="0" i="0" sz="2400" u="none" cap="none" strike="noStrike">
              <a:solidFill>
                <a:srgbClr val="004890"/>
              </a:solidFill>
              <a:latin typeface="Rajdhani Medium"/>
              <a:ea typeface="Rajdhani Medium"/>
              <a:cs typeface="Rajdhani Medium"/>
              <a:sym typeface="Rajdhani Medium"/>
            </a:endParaRPr>
          </a:p>
        </p:txBody>
      </p:sp>
    </p:spTree>
  </p:cSld>
  <p:clrMapOvr>
    <a:masterClrMapping/>
  </p:clrMapOvr>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42" name="Shape 442"/>
        <p:cNvGrpSpPr/>
        <p:nvPr/>
      </p:nvGrpSpPr>
      <p:grpSpPr>
        <a:xfrm>
          <a:off x="0" y="0"/>
          <a:ext cx="0" cy="0"/>
          <a:chOff x="0" y="0"/>
          <a:chExt cx="0" cy="0"/>
        </a:xfrm>
      </p:grpSpPr>
      <p:sp>
        <p:nvSpPr>
          <p:cNvPr id="443" name="Google Shape;443;p60"/>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444" name="Google Shape;444;p60"/>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45" name="Google Shape;445;p60"/>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482330" lvl="0" marL="514440" marR="0" rtl="0" algn="l">
              <a:lnSpc>
                <a:spcPct val="100000"/>
              </a:lnSpc>
              <a:spcBef>
                <a:spcPts val="0"/>
              </a:spcBef>
              <a:spcAft>
                <a:spcPts val="0"/>
              </a:spcAft>
              <a:buClr>
                <a:schemeClr val="dk1"/>
              </a:buClr>
              <a:buSzPts val="2500"/>
              <a:buFont typeface="Rajdhani"/>
              <a:buAutoNum type="romanUcPeriod"/>
            </a:pPr>
            <a:r>
              <a:rPr b="1" i="0" lang="en-GB" sz="2500" u="none" cap="none" strike="noStrike">
                <a:solidFill>
                  <a:schemeClr val="dk1"/>
                </a:solidFill>
                <a:latin typeface="Rajdhani"/>
                <a:ea typeface="Rajdhani"/>
                <a:cs typeface="Rajdhani"/>
                <a:sym typeface="Rajdhani"/>
              </a:rPr>
              <a:t>Recent state of the climate</a:t>
            </a:r>
            <a:endParaRPr b="1" i="0" sz="2500" u="none" cap="none" strike="noStrike">
              <a:solidFill>
                <a:schemeClr val="dk1"/>
              </a:solidFill>
              <a:latin typeface="Rajdhani"/>
              <a:ea typeface="Rajdhani"/>
              <a:cs typeface="Rajdhani"/>
              <a:sym typeface="Rajdhani"/>
            </a:endParaRPr>
          </a:p>
        </p:txBody>
      </p:sp>
      <p:sp>
        <p:nvSpPr>
          <p:cNvPr id="446" name="Google Shape;446;p60"/>
          <p:cNvSpPr txBox="1"/>
          <p:nvPr/>
        </p:nvSpPr>
        <p:spPr>
          <a:xfrm>
            <a:off x="212025" y="991375"/>
            <a:ext cx="11469000" cy="446400"/>
          </a:xfrm>
          <a:prstGeom prst="rect">
            <a:avLst/>
          </a:prstGeom>
          <a:noFill/>
          <a:ln>
            <a:noFill/>
          </a:ln>
        </p:spPr>
        <p:txBody>
          <a:bodyPr anchorCtr="0" anchor="t" bIns="91425" lIns="91425" spcFirstLastPara="1" rIns="91425" wrap="square" tIns="91425">
            <a:spAutoFit/>
          </a:bodyPr>
          <a:lstStyle/>
          <a:p>
            <a:pPr indent="-336550" lvl="0" marL="457200" marR="0" rtl="0" algn="l">
              <a:lnSpc>
                <a:spcPct val="100000"/>
              </a:lnSpc>
              <a:spcBef>
                <a:spcPts val="0"/>
              </a:spcBef>
              <a:spcAft>
                <a:spcPts val="0"/>
              </a:spcAft>
              <a:buClr>
                <a:schemeClr val="dk1"/>
              </a:buClr>
              <a:buSzPts val="1700"/>
              <a:buFont typeface="Lexend Light"/>
              <a:buChar char="➢"/>
            </a:pPr>
            <a:r>
              <a:rPr lang="en-GB" sz="1700">
                <a:solidFill>
                  <a:schemeClr val="dk1"/>
                </a:solidFill>
                <a:latin typeface="Lexend Light"/>
                <a:ea typeface="Lexend Light"/>
                <a:cs typeface="Lexend Light"/>
                <a:sym typeface="Lexend Light"/>
              </a:rPr>
              <a:t>A sudden stratospheric warming can reach the surface and drive very cold anomalies in northern Europe.</a:t>
            </a:r>
            <a:endParaRPr i="0" sz="1700" u="none" cap="none" strike="noStrike">
              <a:solidFill>
                <a:schemeClr val="dk1"/>
              </a:solidFill>
              <a:latin typeface="Lexend Light"/>
              <a:ea typeface="Lexend Light"/>
              <a:cs typeface="Lexend Light"/>
              <a:sym typeface="Lexend Light"/>
            </a:endParaRPr>
          </a:p>
        </p:txBody>
      </p:sp>
      <p:pic>
        <p:nvPicPr>
          <p:cNvPr id="447" name="Google Shape;447;p60"/>
          <p:cNvPicPr preferRelativeResize="0"/>
          <p:nvPr/>
        </p:nvPicPr>
        <p:blipFill>
          <a:blip r:embed="rId3">
            <a:alphaModFix/>
          </a:blip>
          <a:stretch>
            <a:fillRect/>
          </a:stretch>
        </p:blipFill>
        <p:spPr>
          <a:xfrm>
            <a:off x="1087100" y="1615950"/>
            <a:ext cx="4315499" cy="4315499"/>
          </a:xfrm>
          <a:prstGeom prst="rect">
            <a:avLst/>
          </a:prstGeom>
          <a:noFill/>
          <a:ln>
            <a:noFill/>
          </a:ln>
        </p:spPr>
      </p:pic>
      <p:sp>
        <p:nvSpPr>
          <p:cNvPr id="448" name="Google Shape;448;p60"/>
          <p:cNvSpPr txBox="1"/>
          <p:nvPr/>
        </p:nvSpPr>
        <p:spPr>
          <a:xfrm>
            <a:off x="8925300" y="6148225"/>
            <a:ext cx="32667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200">
                <a:solidFill>
                  <a:schemeClr val="dk1"/>
                </a:solidFill>
                <a:latin typeface="Lexend Light"/>
                <a:ea typeface="Lexend Light"/>
                <a:cs typeface="Lexend Light"/>
                <a:sym typeface="Lexend Light"/>
              </a:rPr>
              <a:t>Source: </a:t>
            </a:r>
            <a:r>
              <a:rPr lang="en-GB" sz="1200">
                <a:latin typeface="Lexend Light"/>
                <a:ea typeface="Lexend Light"/>
                <a:cs typeface="Lexend Light"/>
                <a:sym typeface="Lexend Light"/>
              </a:rPr>
              <a:t>Lee et al. (2024)</a:t>
            </a:r>
            <a:endParaRPr sz="1200">
              <a:latin typeface="Lexend Light"/>
              <a:ea typeface="Lexend Light"/>
              <a:cs typeface="Lexend Light"/>
              <a:sym typeface="Lexend Light"/>
            </a:endParaRPr>
          </a:p>
          <a:p>
            <a:pPr indent="0" lvl="0" marL="0" rtl="0" algn="l">
              <a:spcBef>
                <a:spcPts val="0"/>
              </a:spcBef>
              <a:spcAft>
                <a:spcPts val="0"/>
              </a:spcAft>
              <a:buNone/>
            </a:pPr>
            <a:r>
              <a:rPr lang="en-GB" sz="1200">
                <a:solidFill>
                  <a:schemeClr val="hlink"/>
                </a:solidFill>
                <a:highlight>
                  <a:srgbClr val="FFFFFF"/>
                </a:highlight>
                <a:uFill>
                  <a:noFill/>
                </a:uFill>
                <a:latin typeface="Lexend Light"/>
                <a:ea typeface="Lexend Light"/>
                <a:cs typeface="Lexend Light"/>
                <a:sym typeface="Lexend Light"/>
                <a:hlinkClick r:id="rId4"/>
              </a:rPr>
              <a:t>https://doi.org/10.1002/wea.7656</a:t>
            </a:r>
            <a:endParaRPr sz="1200">
              <a:latin typeface="Lexend Light"/>
              <a:ea typeface="Lexend Light"/>
              <a:cs typeface="Lexend Light"/>
              <a:sym typeface="Lexend Light"/>
            </a:endParaRPr>
          </a:p>
        </p:txBody>
      </p:sp>
      <p:grpSp>
        <p:nvGrpSpPr>
          <p:cNvPr id="449" name="Google Shape;449;p60"/>
          <p:cNvGrpSpPr/>
          <p:nvPr/>
        </p:nvGrpSpPr>
        <p:grpSpPr>
          <a:xfrm>
            <a:off x="5524442" y="1615947"/>
            <a:ext cx="6246221" cy="4523171"/>
            <a:chOff x="4556350" y="1817050"/>
            <a:chExt cx="4239900" cy="2738826"/>
          </a:xfrm>
        </p:grpSpPr>
        <p:pic>
          <p:nvPicPr>
            <p:cNvPr id="450" name="Google Shape;450;p60"/>
            <p:cNvPicPr preferRelativeResize="0"/>
            <p:nvPr/>
          </p:nvPicPr>
          <p:blipFill rotWithShape="1">
            <a:blip r:embed="rId5">
              <a:alphaModFix/>
            </a:blip>
            <a:srcRect b="38785" l="0" r="0" t="0"/>
            <a:stretch/>
          </p:blipFill>
          <p:spPr>
            <a:xfrm>
              <a:off x="4556350" y="1817050"/>
              <a:ext cx="4239900" cy="2597949"/>
            </a:xfrm>
            <a:prstGeom prst="rect">
              <a:avLst/>
            </a:prstGeom>
            <a:noFill/>
            <a:ln>
              <a:noFill/>
            </a:ln>
          </p:spPr>
        </p:pic>
        <p:pic>
          <p:nvPicPr>
            <p:cNvPr id="451" name="Google Shape;451;p60"/>
            <p:cNvPicPr preferRelativeResize="0"/>
            <p:nvPr/>
          </p:nvPicPr>
          <p:blipFill rotWithShape="1">
            <a:blip r:embed="rId5">
              <a:alphaModFix/>
            </a:blip>
            <a:srcRect b="0" l="0" r="0" t="96680"/>
            <a:stretch/>
          </p:blipFill>
          <p:spPr>
            <a:xfrm>
              <a:off x="4556350" y="4414999"/>
              <a:ext cx="4239900" cy="140877"/>
            </a:xfrm>
            <a:prstGeom prst="rect">
              <a:avLst/>
            </a:prstGeom>
            <a:noFill/>
            <a:ln>
              <a:noFill/>
            </a:ln>
          </p:spPr>
        </p:pic>
      </p:grpSp>
      <p:sp>
        <p:nvSpPr>
          <p:cNvPr id="452" name="Google Shape;452;p60"/>
          <p:cNvSpPr txBox="1"/>
          <p:nvPr/>
        </p:nvSpPr>
        <p:spPr>
          <a:xfrm>
            <a:off x="4839428" y="216250"/>
            <a:ext cx="5781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400"/>
              <a:buFont typeface="Arial"/>
              <a:buNone/>
            </a:pPr>
            <a:r>
              <a:rPr lang="en-GB" sz="2400">
                <a:solidFill>
                  <a:srgbClr val="004890"/>
                </a:solidFill>
                <a:latin typeface="Rajdhani Medium"/>
                <a:ea typeface="Rajdhani Medium"/>
                <a:cs typeface="Rajdhani Medium"/>
                <a:sym typeface="Rajdhani Medium"/>
              </a:rPr>
              <a:t>Sudden stratospheric warmings (SSWs)</a:t>
            </a:r>
            <a:endParaRPr sz="2400">
              <a:solidFill>
                <a:srgbClr val="004890"/>
              </a:solidFill>
              <a:latin typeface="Rajdhani Medium"/>
              <a:ea typeface="Rajdhani Medium"/>
              <a:cs typeface="Rajdhani Medium"/>
              <a:sym typeface="Rajdhani Medium"/>
            </a:endParaRPr>
          </a:p>
        </p:txBody>
      </p:sp>
      <p:pic>
        <p:nvPicPr>
          <p:cNvPr id="453" name="Google Shape;453;p60"/>
          <p:cNvPicPr preferRelativeResize="0"/>
          <p:nvPr/>
        </p:nvPicPr>
        <p:blipFill>
          <a:blip r:embed="rId6">
            <a:alphaModFix/>
          </a:blip>
          <a:stretch>
            <a:fillRect/>
          </a:stretch>
        </p:blipFill>
        <p:spPr>
          <a:xfrm>
            <a:off x="2429975" y="821491"/>
            <a:ext cx="7863382" cy="5246350"/>
          </a:xfrm>
          <a:prstGeom prst="rect">
            <a:avLst/>
          </a:prstGeom>
          <a:noFill/>
          <a:ln>
            <a:noFill/>
          </a:ln>
        </p:spPr>
      </p:pic>
    </p:spTree>
  </p:cSld>
  <p:clrMapOvr>
    <a:masterClrMapping/>
  </p:clrMapOvr>
  <p:timing>
    <p:tnLst>
      <p:par>
        <p:cTn dur="indefinite" nodeType="tmRoot" restart="never">
          <p:childTnLst>
            <p:seq concurrent="1" nextAc="seek">
              <p:cTn dur="indefinite" id="2" nodeType="mainSeq">
                <p:childTnLst>
                  <p:par>
                    <p:cTn fill="hold">
                      <p:stCondLst>
                        <p:cond delay="indefinite"/>
                      </p:stCondLst>
                      <p:childTnLst>
                        <p:par>
                          <p:cTn fill="hold">
                            <p:stCondLst>
                              <p:cond delay="0"/>
                            </p:stCondLst>
                            <p:childTnLst>
                              <p:par>
                                <p:cTn fill="hold" nodeType="clickEffect" presetClass="entr" presetID="1" presetSubtype="0">
                                  <p:stCondLst>
                                    <p:cond delay="0"/>
                                  </p:stCondLst>
                                  <p:childTnLst>
                                    <p:set>
                                      <p:cBhvr>
                                        <p:cTn dur="1" fill="hold">
                                          <p:stCondLst>
                                            <p:cond delay="0"/>
                                          </p:stCondLst>
                                        </p:cTn>
                                        <p:tgtEl>
                                          <p:spTgt spid="453"/>
                                        </p:tgtEl>
                                        <p:attrNameLst>
                                          <p:attrName>style.visibility</p:attrName>
                                        </p:attrNameLst>
                                      </p:cBhvr>
                                      <p:to>
                                        <p:strVal val="visible"/>
                                      </p:to>
                                    </p:set>
                                  </p:childTnLst>
                                </p:cTn>
                              </p:par>
                            </p:childTnLst>
                          </p:cTn>
                        </p:par>
                      </p:childTnLst>
                    </p:cTn>
                  </p:par>
                </p:childTnLst>
              </p:cTn>
              <p:prevCondLst>
                <p:cond evt="onPrev">
                  <p:tgtEl>
                    <p:sldTgt/>
                  </p:tgtEl>
                </p:cond>
              </p:prevCondLst>
              <p:nextCondLst>
                <p:cond evt="onNext">
                  <p:tgtEl>
                    <p:sldTgt/>
                  </p:tgtEl>
                </p:cond>
              </p:nextCondLst>
            </p:seq>
          </p:childTnLst>
        </p:cTn>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58" name="Shape 458"/>
        <p:cNvGrpSpPr/>
        <p:nvPr/>
      </p:nvGrpSpPr>
      <p:grpSpPr>
        <a:xfrm>
          <a:off x="0" y="0"/>
          <a:ext cx="0" cy="0"/>
          <a:chOff x="0" y="0"/>
          <a:chExt cx="0" cy="0"/>
        </a:xfrm>
      </p:grpSpPr>
      <p:sp>
        <p:nvSpPr>
          <p:cNvPr id="459" name="Google Shape;459;p61"/>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pic>
        <p:nvPicPr>
          <p:cNvPr id="460" name="Google Shape;460;p61"/>
          <p:cNvPicPr preferRelativeResize="0"/>
          <p:nvPr/>
        </p:nvPicPr>
        <p:blipFill>
          <a:blip r:embed="rId3">
            <a:alphaModFix/>
          </a:blip>
          <a:stretch>
            <a:fillRect/>
          </a:stretch>
        </p:blipFill>
        <p:spPr>
          <a:xfrm>
            <a:off x="1748925" y="1181575"/>
            <a:ext cx="8442369" cy="4812613"/>
          </a:xfrm>
          <a:prstGeom prst="rect">
            <a:avLst/>
          </a:prstGeom>
          <a:noFill/>
          <a:ln>
            <a:noFill/>
          </a:ln>
        </p:spPr>
      </p:pic>
      <p:sp>
        <p:nvSpPr>
          <p:cNvPr id="461" name="Google Shape;461;p61"/>
          <p:cNvSpPr/>
          <p:nvPr/>
        </p:nvSpPr>
        <p:spPr>
          <a:xfrm>
            <a:off x="8043225" y="6392850"/>
            <a:ext cx="35505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 </a:t>
            </a:r>
            <a:r>
              <a:rPr lang="en-GB" sz="1200" u="sng">
                <a:solidFill>
                  <a:schemeClr val="hlink"/>
                </a:solidFill>
                <a:latin typeface="Lexend Light"/>
                <a:ea typeface="Lexend Light"/>
                <a:cs typeface="Lexend Light"/>
                <a:sym typeface="Lexend Light"/>
                <a:hlinkClick r:id="rId4"/>
              </a:rPr>
              <a:t>https://www.climate.gov/media/16763</a:t>
            </a:r>
            <a:r>
              <a:rPr lang="en-GB" sz="1200">
                <a:latin typeface="Lexend Light"/>
                <a:ea typeface="Lexend Light"/>
                <a:cs typeface="Lexend Light"/>
                <a:sym typeface="Lexend Light"/>
              </a:rPr>
              <a:t> </a:t>
            </a:r>
            <a:endParaRPr sz="1200">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462" name="Google Shape;462;p61"/>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63" name="Google Shape;463;p61"/>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482330" lvl="0" marL="514440" marR="0" rtl="0" algn="l">
              <a:lnSpc>
                <a:spcPct val="100000"/>
              </a:lnSpc>
              <a:spcBef>
                <a:spcPts val="0"/>
              </a:spcBef>
              <a:spcAft>
                <a:spcPts val="0"/>
              </a:spcAft>
              <a:buClr>
                <a:schemeClr val="dk1"/>
              </a:buClr>
              <a:buSzPts val="2500"/>
              <a:buFont typeface="Rajdhani"/>
              <a:buAutoNum type="romanUcPeriod"/>
            </a:pPr>
            <a:r>
              <a:rPr b="1" i="0" lang="en-GB" sz="2500" u="none" cap="none" strike="noStrike">
                <a:solidFill>
                  <a:schemeClr val="dk1"/>
                </a:solidFill>
                <a:latin typeface="Rajdhani"/>
                <a:ea typeface="Rajdhani"/>
                <a:cs typeface="Rajdhani"/>
                <a:sym typeface="Rajdhani"/>
              </a:rPr>
              <a:t>Recent state of the climate</a:t>
            </a:r>
            <a:endParaRPr b="1" i="0" sz="2500" u="none" cap="none" strike="noStrike">
              <a:solidFill>
                <a:schemeClr val="dk1"/>
              </a:solidFill>
              <a:latin typeface="Rajdhani"/>
              <a:ea typeface="Rajdhani"/>
              <a:cs typeface="Rajdhani"/>
              <a:sym typeface="Rajdhani"/>
            </a:endParaRPr>
          </a:p>
        </p:txBody>
      </p:sp>
      <p:sp>
        <p:nvSpPr>
          <p:cNvPr id="464" name="Google Shape;464;p61"/>
          <p:cNvSpPr txBox="1"/>
          <p:nvPr/>
        </p:nvSpPr>
        <p:spPr>
          <a:xfrm>
            <a:off x="4839428" y="216250"/>
            <a:ext cx="57819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400"/>
              <a:buFont typeface="Arial"/>
              <a:buNone/>
            </a:pPr>
            <a:r>
              <a:rPr lang="en-GB" sz="2400">
                <a:solidFill>
                  <a:srgbClr val="004890"/>
                </a:solidFill>
                <a:latin typeface="Rajdhani Medium"/>
                <a:ea typeface="Rajdhani Medium"/>
                <a:cs typeface="Rajdhani Medium"/>
                <a:sym typeface="Rajdhani Medium"/>
              </a:rPr>
              <a:t>Polar Vortex forecasts</a:t>
            </a:r>
            <a:endParaRPr sz="2400">
              <a:solidFill>
                <a:srgbClr val="004890"/>
              </a:solidFill>
              <a:latin typeface="Rajdhani Medium"/>
              <a:ea typeface="Rajdhani Medium"/>
              <a:cs typeface="Rajdhani Medium"/>
              <a:sym typeface="Rajdhani Medium"/>
            </a:endParaRPr>
          </a:p>
        </p:txBody>
      </p:sp>
      <p:sp>
        <p:nvSpPr>
          <p:cNvPr id="465" name="Google Shape;465;p61"/>
          <p:cNvSpPr/>
          <p:nvPr/>
        </p:nvSpPr>
        <p:spPr>
          <a:xfrm>
            <a:off x="8043225" y="5994200"/>
            <a:ext cx="35505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lang="en-GB" sz="1200">
                <a:latin typeface="Lexend Light"/>
                <a:ea typeface="Lexend Light"/>
                <a:cs typeface="Lexend Light"/>
                <a:sym typeface="Lexend Light"/>
              </a:rPr>
              <a:t>Issued 30th Jan ‘25</a:t>
            </a:r>
            <a:r>
              <a:rPr lang="en-GB" sz="1200">
                <a:latin typeface="Lexend Light"/>
                <a:ea typeface="Lexend Light"/>
                <a:cs typeface="Lexend Light"/>
                <a:sym typeface="Lexend Light"/>
              </a:rPr>
              <a:t> </a:t>
            </a:r>
            <a:endParaRPr sz="1200">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466" name="Google Shape;466;p61"/>
          <p:cNvSpPr txBox="1"/>
          <p:nvPr/>
        </p:nvSpPr>
        <p:spPr>
          <a:xfrm>
            <a:off x="7542550" y="1663375"/>
            <a:ext cx="4598100" cy="446400"/>
          </a:xfrm>
          <a:prstGeom prst="rect">
            <a:avLst/>
          </a:prstGeom>
          <a:noFill/>
          <a:ln>
            <a:noFill/>
          </a:ln>
        </p:spPr>
        <p:txBody>
          <a:bodyPr anchorCtr="0" anchor="t" bIns="91425" lIns="91425" spcFirstLastPara="1" rIns="91425" wrap="square" tIns="91425">
            <a:spAutoFit/>
          </a:bodyPr>
          <a:lstStyle/>
          <a:p>
            <a:pPr indent="-336550" lvl="0" marL="457200" rtl="0" algn="l">
              <a:spcBef>
                <a:spcPts val="0"/>
              </a:spcBef>
              <a:spcAft>
                <a:spcPts val="0"/>
              </a:spcAft>
              <a:buSzPts val="1700"/>
              <a:buFont typeface="Lexend Light"/>
              <a:buChar char="➢"/>
            </a:pPr>
            <a:r>
              <a:rPr lang="en-GB" sz="1700">
                <a:latin typeface="Lexend Light"/>
                <a:ea typeface="Lexend Light"/>
                <a:cs typeface="Lexend Light"/>
                <a:sym typeface="Lexend Light"/>
              </a:rPr>
              <a:t>No major vortex disruption expected.</a:t>
            </a:r>
            <a:endParaRPr sz="1700">
              <a:latin typeface="Lexend Light"/>
              <a:ea typeface="Lexend Light"/>
              <a:cs typeface="Lexend Light"/>
              <a:sym typeface="Lexend Light"/>
            </a:endParaRPr>
          </a:p>
        </p:txBody>
      </p:sp>
    </p:spTree>
  </p:cSld>
  <p:clrMapOvr>
    <a:masterClrMapping/>
  </p:clrMapOvr>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71" name="Shape 471"/>
        <p:cNvGrpSpPr/>
        <p:nvPr/>
      </p:nvGrpSpPr>
      <p:grpSpPr>
        <a:xfrm>
          <a:off x="0" y="0"/>
          <a:ext cx="0" cy="0"/>
          <a:chOff x="0" y="0"/>
          <a:chExt cx="0" cy="0"/>
        </a:xfrm>
      </p:grpSpPr>
      <p:sp>
        <p:nvSpPr>
          <p:cNvPr id="472" name="Google Shape;472;p62"/>
          <p:cNvSpPr/>
          <p:nvPr/>
        </p:nvSpPr>
        <p:spPr>
          <a:xfrm>
            <a:off x="2133720" y="426960"/>
            <a:ext cx="8229300" cy="114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73" name="Google Shape;473;p62"/>
          <p:cNvSpPr/>
          <p:nvPr/>
        </p:nvSpPr>
        <p:spPr>
          <a:xfrm>
            <a:off x="1023120" y="426960"/>
            <a:ext cx="10025400" cy="763800"/>
          </a:xfrm>
          <a:prstGeom prst="rect">
            <a:avLst/>
          </a:prstGeom>
          <a:noFill/>
          <a:ln>
            <a:noFill/>
          </a:ln>
        </p:spPr>
        <p:txBody>
          <a:bodyPr anchorCtr="0" anchor="ctr" bIns="35625" lIns="35625" spcFirstLastPara="1" rIns="35625" wrap="square" tIns="35625">
            <a:noAutofit/>
          </a:bodyPr>
          <a:lstStyle/>
          <a:p>
            <a:pPr indent="0" lvl="0" marL="0" marR="0" rtl="0" algn="ctr">
              <a:lnSpc>
                <a:spcPct val="90000"/>
              </a:lnSpc>
              <a:spcBef>
                <a:spcPts val="0"/>
              </a:spcBef>
              <a:spcAft>
                <a:spcPts val="0"/>
              </a:spcAft>
              <a:buClr>
                <a:srgbClr val="000000"/>
              </a:buClr>
              <a:buSzPts val="4800"/>
              <a:buFont typeface="Arial"/>
              <a:buNone/>
            </a:pPr>
            <a:r>
              <a:rPr b="0" i="0" lang="en-GB" sz="4800" u="none" cap="none" strike="noStrike">
                <a:solidFill>
                  <a:srgbClr val="004890"/>
                </a:solidFill>
                <a:latin typeface="Rajdhani Medium"/>
                <a:ea typeface="Rajdhani Medium"/>
                <a:cs typeface="Rajdhani Medium"/>
                <a:sym typeface="Rajdhani Medium"/>
              </a:rPr>
              <a:t>Outline</a:t>
            </a:r>
            <a:endParaRPr b="0" i="0" sz="4800" u="none" cap="none" strike="noStrike">
              <a:solidFill>
                <a:srgbClr val="000000"/>
              </a:solidFill>
              <a:latin typeface="Rajdhani Medium"/>
              <a:ea typeface="Rajdhani Medium"/>
              <a:cs typeface="Rajdhani Medium"/>
              <a:sym typeface="Rajdhani Medium"/>
            </a:endParaRPr>
          </a:p>
        </p:txBody>
      </p:sp>
      <p:sp>
        <p:nvSpPr>
          <p:cNvPr id="474" name="Google Shape;474;p62"/>
          <p:cNvSpPr/>
          <p:nvPr/>
        </p:nvSpPr>
        <p:spPr>
          <a:xfrm>
            <a:off x="1828800" y="1895040"/>
            <a:ext cx="8773500" cy="3745200"/>
          </a:xfrm>
          <a:prstGeom prst="rect">
            <a:avLst/>
          </a:prstGeom>
          <a:noFill/>
          <a:ln>
            <a:noFill/>
          </a:ln>
        </p:spPr>
        <p:txBody>
          <a:bodyPr anchorCtr="0" anchor="t" bIns="45000" lIns="90000" spcFirstLastPara="1" rIns="90000" wrap="square" tIns="45000">
            <a:noAutofit/>
          </a:bodyPr>
          <a:lstStyle/>
          <a:p>
            <a:pPr indent="-514080" lvl="0" marL="514440" marR="0" rtl="0" algn="l">
              <a:lnSpc>
                <a:spcPct val="100000"/>
              </a:lnSpc>
              <a:spcBef>
                <a:spcPts val="0"/>
              </a:spcBef>
              <a:spcAft>
                <a:spcPts val="0"/>
              </a:spcAft>
              <a:buClr>
                <a:srgbClr val="000000"/>
              </a:buClr>
              <a:buSzPts val="3000"/>
              <a:buFont typeface="Rajdhani Medium"/>
              <a:buAutoNum type="romanUcPeriod"/>
            </a:pPr>
            <a:r>
              <a:rPr b="0" i="0" lang="en-GB" sz="3000" u="none" cap="none" strike="noStrike">
                <a:solidFill>
                  <a:srgbClr val="000000"/>
                </a:solidFill>
                <a:latin typeface="Rajdhani Medium"/>
                <a:ea typeface="Rajdhani Medium"/>
                <a:cs typeface="Rajdhani Medium"/>
                <a:sym typeface="Rajdhani Medium"/>
              </a:rPr>
              <a:t>Recent state of the climate</a:t>
            </a:r>
            <a:endParaRPr b="0" i="0" sz="3000" u="none" cap="none" strike="noStrike">
              <a:solidFill>
                <a:srgbClr val="000000"/>
              </a:solidFill>
              <a:latin typeface="Rajdhani Medium"/>
              <a:ea typeface="Rajdhani Medium"/>
              <a:cs typeface="Rajdhani Medium"/>
              <a:sym typeface="Rajdhani Medium"/>
            </a:endParaRPr>
          </a:p>
          <a:p>
            <a:pPr indent="0" lvl="0" marL="457200" marR="0" rtl="0" algn="l">
              <a:lnSpc>
                <a:spcPct val="100000"/>
              </a:lnSpc>
              <a:spcBef>
                <a:spcPts val="0"/>
              </a:spcBef>
              <a:spcAft>
                <a:spcPts val="0"/>
              </a:spcAft>
              <a:buNone/>
            </a:pPr>
            <a:r>
              <a:t/>
            </a:r>
            <a:endParaRPr b="0" i="0" sz="3000" u="none" cap="none" strike="noStrike">
              <a:solidFill>
                <a:srgbClr val="000000"/>
              </a:solidFill>
              <a:latin typeface="Rajdhani Medium"/>
              <a:ea typeface="Rajdhani Medium"/>
              <a:cs typeface="Rajdhani Medium"/>
              <a:sym typeface="Rajdhani Medium"/>
            </a:endParaRPr>
          </a:p>
          <a:p>
            <a:pPr indent="-514080" lvl="0" marL="514440" marR="0" rtl="0" algn="l">
              <a:lnSpc>
                <a:spcPct val="100000"/>
              </a:lnSpc>
              <a:spcBef>
                <a:spcPts val="0"/>
              </a:spcBef>
              <a:spcAft>
                <a:spcPts val="0"/>
              </a:spcAft>
              <a:buClr>
                <a:srgbClr val="000000"/>
              </a:buClr>
              <a:buSzPts val="3000"/>
              <a:buFont typeface="Rajdhani"/>
              <a:buAutoNum type="romanUcPeriod"/>
            </a:pPr>
            <a:r>
              <a:rPr b="1" i="0" lang="en-GB" sz="3000" u="none" cap="none" strike="noStrike">
                <a:solidFill>
                  <a:srgbClr val="000000"/>
                </a:solidFill>
                <a:latin typeface="Rajdhani"/>
                <a:ea typeface="Rajdhani"/>
                <a:cs typeface="Rajdhani"/>
                <a:sym typeface="Rajdhani"/>
              </a:rPr>
              <a:t>Seasonal forecasts</a:t>
            </a:r>
            <a:endParaRPr b="1" i="0" sz="3000" u="none" cap="none" strike="noStrike">
              <a:solidFill>
                <a:srgbClr val="000000"/>
              </a:solidFill>
              <a:latin typeface="Rajdhani"/>
              <a:ea typeface="Rajdhani"/>
              <a:cs typeface="Rajdhani"/>
              <a:sym typeface="Rajdhani"/>
            </a:endParaRPr>
          </a:p>
          <a:p>
            <a:pPr indent="0" lvl="0" marL="457200" marR="0" rtl="0" algn="l">
              <a:lnSpc>
                <a:spcPct val="100000"/>
              </a:lnSpc>
              <a:spcBef>
                <a:spcPts val="0"/>
              </a:spcBef>
              <a:spcAft>
                <a:spcPts val="0"/>
              </a:spcAft>
              <a:buNone/>
            </a:pPr>
            <a:r>
              <a:t/>
            </a:r>
            <a:endParaRPr b="0" i="0" sz="3000" u="none" cap="none" strike="noStrike">
              <a:solidFill>
                <a:srgbClr val="000000"/>
              </a:solidFill>
              <a:latin typeface="Rajdhani Medium"/>
              <a:ea typeface="Rajdhani Medium"/>
              <a:cs typeface="Rajdhani Medium"/>
              <a:sym typeface="Rajdhani Medium"/>
            </a:endParaRPr>
          </a:p>
          <a:p>
            <a:pPr indent="-514080" lvl="0" marL="514440" marR="0" rtl="0" algn="l">
              <a:lnSpc>
                <a:spcPct val="100000"/>
              </a:lnSpc>
              <a:spcBef>
                <a:spcPts val="0"/>
              </a:spcBef>
              <a:spcAft>
                <a:spcPts val="0"/>
              </a:spcAft>
              <a:buClr>
                <a:srgbClr val="000000"/>
              </a:buClr>
              <a:buSzPts val="3000"/>
              <a:buFont typeface="Rajdhani Medium"/>
              <a:buAutoNum type="romanUcPeriod"/>
            </a:pPr>
            <a:r>
              <a:rPr b="0" i="0" lang="en-GB" sz="3000" u="none" cap="none" strike="noStrike">
                <a:solidFill>
                  <a:srgbClr val="000000"/>
                </a:solidFill>
                <a:latin typeface="Rajdhani Medium"/>
                <a:ea typeface="Rajdhani Medium"/>
                <a:cs typeface="Rajdhani Medium"/>
                <a:sym typeface="Rajdhani Medium"/>
              </a:rPr>
              <a:t>Intra-seasonal forecasts</a:t>
            </a:r>
            <a:endParaRPr b="0" i="0" sz="3000" u="none" cap="none" strike="noStrike">
              <a:solidFill>
                <a:srgbClr val="000000"/>
              </a:solidFill>
              <a:latin typeface="Rajdhani Medium"/>
              <a:ea typeface="Rajdhani Medium"/>
              <a:cs typeface="Rajdhani Medium"/>
              <a:sym typeface="Rajdhani Medium"/>
            </a:endParaRPr>
          </a:p>
          <a:p>
            <a:pPr indent="0" lvl="0" marL="457200" marR="0" rtl="0" algn="l">
              <a:lnSpc>
                <a:spcPct val="100000"/>
              </a:lnSpc>
              <a:spcBef>
                <a:spcPts val="0"/>
              </a:spcBef>
              <a:spcAft>
                <a:spcPts val="0"/>
              </a:spcAft>
              <a:buNone/>
            </a:pPr>
            <a:r>
              <a:t/>
            </a:r>
            <a:endParaRPr b="0" i="0" sz="3000" u="none" cap="none" strike="noStrike">
              <a:solidFill>
                <a:srgbClr val="000000"/>
              </a:solidFill>
              <a:latin typeface="Rajdhani Medium"/>
              <a:ea typeface="Rajdhani Medium"/>
              <a:cs typeface="Rajdhani Medium"/>
              <a:sym typeface="Rajdhani Medium"/>
            </a:endParaRPr>
          </a:p>
          <a:p>
            <a:pPr indent="-514080" lvl="0" marL="514440" marR="0" rtl="0" algn="l">
              <a:lnSpc>
                <a:spcPct val="100000"/>
              </a:lnSpc>
              <a:spcBef>
                <a:spcPts val="0"/>
              </a:spcBef>
              <a:spcAft>
                <a:spcPts val="0"/>
              </a:spcAft>
              <a:buClr>
                <a:srgbClr val="000000"/>
              </a:buClr>
              <a:buSzPts val="3000"/>
              <a:buFont typeface="Rajdhani Medium"/>
              <a:buAutoNum type="romanUcPeriod"/>
            </a:pPr>
            <a:r>
              <a:rPr b="0" i="0" lang="en-GB" sz="3000" u="none" cap="none" strike="noStrike">
                <a:solidFill>
                  <a:srgbClr val="000000"/>
                </a:solidFill>
                <a:latin typeface="Rajdhani Medium"/>
                <a:ea typeface="Rajdhani Medium"/>
                <a:cs typeface="Rajdhani Medium"/>
                <a:sym typeface="Rajdhani Medium"/>
              </a:rPr>
              <a:t>Discussion</a:t>
            </a:r>
            <a:endParaRPr b="0" i="0" sz="3000" u="none" cap="none" strike="noStrike">
              <a:solidFill>
                <a:srgbClr val="000000"/>
              </a:solidFill>
              <a:latin typeface="Rajdhani Medium"/>
              <a:ea typeface="Rajdhani Medium"/>
              <a:cs typeface="Rajdhani Medium"/>
              <a:sym typeface="Rajdhani Medium"/>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000000"/>
              </a:solidFill>
              <a:latin typeface="Arial"/>
              <a:ea typeface="Arial"/>
              <a:cs typeface="Arial"/>
              <a:sym typeface="Arial"/>
            </a:endParaRPr>
          </a:p>
        </p:txBody>
      </p:sp>
      <p:sp>
        <p:nvSpPr>
          <p:cNvPr id="475" name="Google Shape;475;p62"/>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80" name="Shape 480"/>
        <p:cNvGrpSpPr/>
        <p:nvPr/>
      </p:nvGrpSpPr>
      <p:grpSpPr>
        <a:xfrm>
          <a:off x="0" y="0"/>
          <a:ext cx="0" cy="0"/>
          <a:chOff x="0" y="0"/>
          <a:chExt cx="0" cy="0"/>
        </a:xfrm>
      </p:grpSpPr>
      <p:sp>
        <p:nvSpPr>
          <p:cNvPr id="481" name="Google Shape;481;p63"/>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482" name="Google Shape;482;p63"/>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483" name="Google Shape;483;p63"/>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n-GB" sz="2500" u="none" cap="none" strike="noStrike">
                <a:solidFill>
                  <a:schemeClr val="dk1"/>
                </a:solidFill>
                <a:latin typeface="Rajdhani"/>
                <a:ea typeface="Rajdhani"/>
                <a:cs typeface="Rajdhani"/>
                <a:sym typeface="Rajdhani"/>
              </a:rPr>
              <a:t>II.	Seasonal forecasts</a:t>
            </a:r>
            <a:endParaRPr b="1" i="0" sz="2500" u="none" cap="none" strike="noStrike">
              <a:solidFill>
                <a:schemeClr val="dk1"/>
              </a:solidFill>
              <a:latin typeface="Rajdhani"/>
              <a:ea typeface="Rajdhani"/>
              <a:cs typeface="Rajdhani"/>
              <a:sym typeface="Rajdhani"/>
            </a:endParaRPr>
          </a:p>
        </p:txBody>
      </p:sp>
      <p:pic>
        <p:nvPicPr>
          <p:cNvPr id="484" name="Google Shape;484;p63"/>
          <p:cNvPicPr preferRelativeResize="0"/>
          <p:nvPr/>
        </p:nvPicPr>
        <p:blipFill>
          <a:blip r:embed="rId3">
            <a:alphaModFix/>
          </a:blip>
          <a:stretch>
            <a:fillRect/>
          </a:stretch>
        </p:blipFill>
        <p:spPr>
          <a:xfrm>
            <a:off x="334400" y="938050"/>
            <a:ext cx="5854575" cy="4650725"/>
          </a:xfrm>
          <a:prstGeom prst="rect">
            <a:avLst/>
          </a:prstGeom>
          <a:noFill/>
          <a:ln>
            <a:noFill/>
          </a:ln>
        </p:spPr>
      </p:pic>
      <p:sp>
        <p:nvSpPr>
          <p:cNvPr id="485" name="Google Shape;485;p63"/>
          <p:cNvSpPr/>
          <p:nvPr/>
        </p:nvSpPr>
        <p:spPr>
          <a:xfrm>
            <a:off x="334395" y="5645900"/>
            <a:ext cx="32286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lang="en-GB" sz="1200">
                <a:latin typeface="Lexend Light"/>
                <a:ea typeface="Lexend Light"/>
                <a:cs typeface="Lexend Light"/>
                <a:sym typeface="Lexend Light"/>
              </a:rPr>
              <a:t>NASA model is known to be an outlier.</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486" name="Google Shape;486;p63"/>
          <p:cNvSpPr/>
          <p:nvPr/>
        </p:nvSpPr>
        <p:spPr>
          <a:xfrm>
            <a:off x="3627600" y="6333125"/>
            <a:ext cx="8184600" cy="26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 </a:t>
            </a:r>
            <a:r>
              <a:rPr b="0" i="0" lang="en-GB" sz="1200" u="sng" cap="none" strike="noStrike">
                <a:solidFill>
                  <a:schemeClr val="hlink"/>
                </a:solidFill>
                <a:latin typeface="Lexend Light"/>
                <a:ea typeface="Lexend Light"/>
                <a:cs typeface="Lexend Light"/>
                <a:sym typeface="Lexend Light"/>
                <a:hlinkClick r:id="rId4"/>
              </a:rPr>
              <a:t>https://iri.columbia.edu/our-expertise/climate/forecasts/enso/current/?enso_tab=enso-sst_table</a:t>
            </a:r>
            <a:r>
              <a:rPr lang="en-GB" sz="1200">
                <a:latin typeface="Lexend Light"/>
                <a:ea typeface="Lexend Light"/>
                <a:cs typeface="Lexend Light"/>
                <a:sym typeface="Lexend Light"/>
              </a:rPr>
              <a:t> /</a:t>
            </a:r>
            <a:endParaRPr sz="1200">
              <a:latin typeface="Lexend Light"/>
              <a:ea typeface="Lexend Light"/>
              <a:cs typeface="Lexend Light"/>
              <a:sym typeface="Lexend Light"/>
            </a:endParaRPr>
          </a:p>
          <a:p>
            <a:pPr indent="0" lvl="0" marL="0" marR="0" rtl="0" algn="l">
              <a:lnSpc>
                <a:spcPct val="100000"/>
              </a:lnSpc>
              <a:spcBef>
                <a:spcPts val="0"/>
              </a:spcBef>
              <a:spcAft>
                <a:spcPts val="0"/>
              </a:spcAft>
              <a:buClr>
                <a:srgbClr val="000000"/>
              </a:buClr>
              <a:buSzPts val="1200"/>
              <a:buFont typeface="Arial"/>
              <a:buNone/>
            </a:pPr>
            <a:r>
              <a:rPr lang="en-GB" sz="1200" u="sng">
                <a:solidFill>
                  <a:schemeClr val="hlink"/>
                </a:solidFill>
                <a:latin typeface="Lexend Light"/>
                <a:ea typeface="Lexend Light"/>
                <a:cs typeface="Lexend Light"/>
                <a:sym typeface="Lexend Light"/>
                <a:hlinkClick r:id="rId5"/>
              </a:rPr>
              <a:t>https://www.cpc.ncep.noaa.gov/products/NMME/current/plume.html</a:t>
            </a:r>
            <a:r>
              <a:rPr lang="en-GB" sz="1200">
                <a:latin typeface="Lexend Light"/>
                <a:ea typeface="Lexend Light"/>
                <a:cs typeface="Lexend Light"/>
                <a:sym typeface="Lexend Light"/>
              </a:rPr>
              <a:t> </a:t>
            </a:r>
            <a:r>
              <a:rPr b="0" i="0" lang="en-GB" sz="1200" u="none" cap="none" strike="noStrike">
                <a:solidFill>
                  <a:srgbClr val="000000"/>
                </a:solidFill>
                <a:latin typeface="Lexend Light"/>
                <a:ea typeface="Lexend Light"/>
                <a:cs typeface="Lexend Light"/>
                <a:sym typeface="Lexend Light"/>
              </a:rPr>
              <a:t>   </a:t>
            </a:r>
            <a:r>
              <a:rPr lang="en-GB" sz="1200" u="none">
                <a:solidFill>
                  <a:srgbClr val="000000"/>
                </a:solidFill>
                <a:latin typeface="Lexend Light"/>
                <a:ea typeface="Lexend Light"/>
                <a:cs typeface="Lexend Light"/>
                <a:sym typeface="Lexend Light"/>
              </a:rPr>
              <a:t>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100000"/>
              </a:lnSpc>
              <a:spcBef>
                <a:spcPts val="0"/>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487" name="Google Shape;487;p63"/>
          <p:cNvSpPr txBox="1"/>
          <p:nvPr/>
        </p:nvSpPr>
        <p:spPr>
          <a:xfrm>
            <a:off x="4788742" y="201700"/>
            <a:ext cx="4278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GB" sz="2400">
                <a:solidFill>
                  <a:srgbClr val="004890"/>
                </a:solidFill>
                <a:latin typeface="Rajdhani Medium"/>
                <a:ea typeface="Rajdhani Medium"/>
                <a:cs typeface="Rajdhani Medium"/>
                <a:sym typeface="Rajdhani Medium"/>
              </a:rPr>
              <a:t>ENSO forecasts</a:t>
            </a:r>
            <a:endParaRPr b="0" i="0" sz="2400" u="none" cap="none" strike="noStrike">
              <a:solidFill>
                <a:srgbClr val="004890"/>
              </a:solidFill>
              <a:latin typeface="Rajdhani Medium"/>
              <a:ea typeface="Rajdhani Medium"/>
              <a:cs typeface="Rajdhani Medium"/>
              <a:sym typeface="Rajdhani Medium"/>
            </a:endParaRPr>
          </a:p>
        </p:txBody>
      </p:sp>
      <p:pic>
        <p:nvPicPr>
          <p:cNvPr id="488" name="Google Shape;488;p63"/>
          <p:cNvPicPr preferRelativeResize="0"/>
          <p:nvPr/>
        </p:nvPicPr>
        <p:blipFill>
          <a:blip r:embed="rId6">
            <a:alphaModFix/>
          </a:blip>
          <a:stretch>
            <a:fillRect/>
          </a:stretch>
        </p:blipFill>
        <p:spPr>
          <a:xfrm>
            <a:off x="6875400" y="2144200"/>
            <a:ext cx="4533650" cy="3626925"/>
          </a:xfrm>
          <a:prstGeom prst="rect">
            <a:avLst/>
          </a:prstGeom>
          <a:noFill/>
          <a:ln>
            <a:noFill/>
          </a:ln>
        </p:spPr>
      </p:pic>
      <p:sp>
        <p:nvSpPr>
          <p:cNvPr id="489" name="Google Shape;489;p63"/>
          <p:cNvSpPr/>
          <p:nvPr/>
        </p:nvSpPr>
        <p:spPr>
          <a:xfrm>
            <a:off x="6968275" y="938050"/>
            <a:ext cx="5041500" cy="1023900"/>
          </a:xfrm>
          <a:prstGeom prst="rect">
            <a:avLst/>
          </a:prstGeom>
          <a:noFill/>
          <a:ln>
            <a:noFill/>
          </a:ln>
        </p:spPr>
        <p:txBody>
          <a:bodyPr anchorCtr="0" anchor="t" bIns="45700" lIns="91425" spcFirstLastPara="1" rIns="91425" wrap="square" tIns="45700">
            <a:noAutofit/>
          </a:bodyPr>
          <a:lstStyle/>
          <a:p>
            <a:pPr indent="-336550" lvl="0" marL="457200" marR="0" rtl="0" algn="l">
              <a:lnSpc>
                <a:spcPct val="90000"/>
              </a:lnSpc>
              <a:spcBef>
                <a:spcPts val="1001"/>
              </a:spcBef>
              <a:spcAft>
                <a:spcPts val="0"/>
              </a:spcAft>
              <a:buClr>
                <a:schemeClr val="dk1"/>
              </a:buClr>
              <a:buSzPts val="1700"/>
              <a:buFont typeface="Lexend Light"/>
              <a:buChar char="➢"/>
            </a:pPr>
            <a:r>
              <a:rPr lang="en-GB" sz="1700">
                <a:solidFill>
                  <a:schemeClr val="accent1"/>
                </a:solidFill>
                <a:latin typeface="Lexend Light"/>
                <a:ea typeface="Lexend Light"/>
                <a:cs typeface="Lexend Light"/>
                <a:sym typeface="Lexend Light"/>
              </a:rPr>
              <a:t>La Niña</a:t>
            </a:r>
            <a:r>
              <a:rPr lang="en-GB" sz="1700">
                <a:solidFill>
                  <a:schemeClr val="dk1"/>
                </a:solidFill>
                <a:latin typeface="Lexend Light"/>
                <a:ea typeface="Lexend Light"/>
                <a:cs typeface="Lexend Light"/>
                <a:sym typeface="Lexend Light"/>
              </a:rPr>
              <a:t> conditions are now present in the Central Pacific (CP). Most models predict we will return to neutral conditions by March 2025.</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Tree>
  </p:cSld>
  <p:clrMapOvr>
    <a:masterClrMapping/>
  </p:clrMapOvr>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494" name="Shape 494"/>
        <p:cNvGrpSpPr/>
        <p:nvPr/>
      </p:nvGrpSpPr>
      <p:grpSpPr>
        <a:xfrm>
          <a:off x="0" y="0"/>
          <a:ext cx="0" cy="0"/>
          <a:chOff x="0" y="0"/>
          <a:chExt cx="0" cy="0"/>
        </a:xfrm>
      </p:grpSpPr>
      <p:sp>
        <p:nvSpPr>
          <p:cNvPr id="495" name="Google Shape;495;p64"/>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496" name="Google Shape;496;p64"/>
          <p:cNvSpPr/>
          <p:nvPr/>
        </p:nvSpPr>
        <p:spPr>
          <a:xfrm>
            <a:off x="5581975" y="6463925"/>
            <a:ext cx="6129300" cy="263400"/>
          </a:xfrm>
          <a:prstGeom prst="rect">
            <a:avLst/>
          </a:prstGeom>
          <a:noFill/>
          <a:ln>
            <a:noFill/>
          </a:ln>
        </p:spPr>
        <p:txBody>
          <a:bodyPr anchorCtr="0" anchor="t" bIns="45700" lIns="91425" spcFirstLastPara="1" rIns="91425" wrap="square" tIns="45700">
            <a:noAutofit/>
          </a:bodyPr>
          <a:lstStyle/>
          <a:p>
            <a:pPr indent="0" lvl="0" marL="0" marR="0" rtl="0" algn="l">
              <a:lnSpc>
                <a:spcPct val="100000"/>
              </a:lnSpc>
              <a:spcBef>
                <a:spcPts val="0"/>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 </a:t>
            </a:r>
            <a:r>
              <a:rPr lang="en-GB" sz="1200" u="sng">
                <a:solidFill>
                  <a:schemeClr val="hlink"/>
                </a:solidFill>
                <a:latin typeface="Lexend Light"/>
                <a:ea typeface="Lexend Light"/>
                <a:cs typeface="Lexend Light"/>
                <a:sym typeface="Lexend Light"/>
                <a:hlinkClick r:id="rId3"/>
              </a:rPr>
              <a:t>https://iri.columbia.edu/our-expertise/climate/forecasts/enso/current/</a:t>
            </a:r>
            <a:r>
              <a:rPr lang="en-GB" sz="1200">
                <a:latin typeface="Lexend Light"/>
                <a:ea typeface="Lexend Light"/>
                <a:cs typeface="Lexend Light"/>
                <a:sym typeface="Lexend Light"/>
              </a:rPr>
              <a:t> </a:t>
            </a:r>
            <a:r>
              <a:rPr b="0" i="0" lang="en-GB" sz="1200" u="none" cap="none" strike="noStrike">
                <a:solidFill>
                  <a:srgbClr val="000000"/>
                </a:solidFill>
                <a:latin typeface="Lexend Light"/>
                <a:ea typeface="Lexend Light"/>
                <a:cs typeface="Lexend Light"/>
                <a:sym typeface="Lexend Light"/>
              </a:rPr>
              <a:t>   </a:t>
            </a:r>
            <a:r>
              <a:rPr lang="en-GB" sz="1200" u="none">
                <a:solidFill>
                  <a:srgbClr val="000000"/>
                </a:solidFill>
                <a:latin typeface="Lexend Light"/>
                <a:ea typeface="Lexend Light"/>
                <a:cs typeface="Lexend Light"/>
                <a:sym typeface="Lexend Light"/>
              </a:rPr>
              <a:t>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100000"/>
              </a:lnSpc>
              <a:spcBef>
                <a:spcPts val="0"/>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100000"/>
              </a:lnSpc>
              <a:spcBef>
                <a:spcPts val="0"/>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pic>
        <p:nvPicPr>
          <p:cNvPr id="497" name="Google Shape;497;p64"/>
          <p:cNvPicPr preferRelativeResize="0"/>
          <p:nvPr/>
        </p:nvPicPr>
        <p:blipFill>
          <a:blip r:embed="rId4">
            <a:alphaModFix/>
          </a:blip>
          <a:stretch>
            <a:fillRect/>
          </a:stretch>
        </p:blipFill>
        <p:spPr>
          <a:xfrm>
            <a:off x="384900" y="541825"/>
            <a:ext cx="7846776" cy="5231176"/>
          </a:xfrm>
          <a:prstGeom prst="rect">
            <a:avLst/>
          </a:prstGeom>
          <a:noFill/>
          <a:ln>
            <a:noFill/>
          </a:ln>
        </p:spPr>
      </p:pic>
      <p:sp>
        <p:nvSpPr>
          <p:cNvPr id="498" name="Google Shape;498;p64"/>
          <p:cNvSpPr/>
          <p:nvPr/>
        </p:nvSpPr>
        <p:spPr>
          <a:xfrm>
            <a:off x="8138800" y="938050"/>
            <a:ext cx="3870900" cy="1023900"/>
          </a:xfrm>
          <a:prstGeom prst="rect">
            <a:avLst/>
          </a:prstGeom>
          <a:noFill/>
          <a:ln>
            <a:noFill/>
          </a:ln>
        </p:spPr>
        <p:txBody>
          <a:bodyPr anchorCtr="0" anchor="t" bIns="45700" lIns="91425" spcFirstLastPara="1" rIns="91425" wrap="square" tIns="45700">
            <a:noAutofit/>
          </a:bodyPr>
          <a:lstStyle/>
          <a:p>
            <a:pPr indent="-336550" lvl="0" marL="457200" marR="0" rtl="0" algn="l">
              <a:lnSpc>
                <a:spcPct val="90000"/>
              </a:lnSpc>
              <a:spcBef>
                <a:spcPts val="1001"/>
              </a:spcBef>
              <a:spcAft>
                <a:spcPts val="0"/>
              </a:spcAft>
              <a:buClr>
                <a:schemeClr val="dk1"/>
              </a:buClr>
              <a:buSzPts val="1700"/>
              <a:buFont typeface="Lexend Light"/>
              <a:buChar char="➢"/>
            </a:pPr>
            <a:r>
              <a:rPr lang="en-GB" sz="1700">
                <a:solidFill>
                  <a:schemeClr val="dk1"/>
                </a:solidFill>
                <a:latin typeface="Lexend Light"/>
                <a:ea typeface="Lexend Light"/>
                <a:cs typeface="Lexend Light"/>
                <a:sym typeface="Lexend Light"/>
              </a:rPr>
              <a:t>Higher probability for </a:t>
            </a:r>
            <a:r>
              <a:rPr lang="en-GB" sz="1700">
                <a:solidFill>
                  <a:schemeClr val="accent1"/>
                </a:solidFill>
                <a:latin typeface="Lexend Light"/>
                <a:ea typeface="Lexend Light"/>
                <a:cs typeface="Lexend Light"/>
                <a:sym typeface="Lexend Light"/>
              </a:rPr>
              <a:t>La Niña</a:t>
            </a:r>
            <a:r>
              <a:rPr lang="en-GB" sz="1700">
                <a:solidFill>
                  <a:schemeClr val="dk1"/>
                </a:solidFill>
                <a:latin typeface="Lexend Light"/>
                <a:ea typeface="Lexend Light"/>
                <a:cs typeface="Lexend Light"/>
                <a:sym typeface="Lexend Light"/>
              </a:rPr>
              <a:t> to persist throughout FMA.</a:t>
            </a:r>
            <a:endParaRPr sz="1700">
              <a:solidFill>
                <a:schemeClr val="dk1"/>
              </a:solidFill>
              <a:latin typeface="Lexend Light"/>
              <a:ea typeface="Lexend Light"/>
              <a:cs typeface="Lexend Light"/>
              <a:sym typeface="Lexend Light"/>
            </a:endParaRPr>
          </a:p>
          <a:p>
            <a:pPr indent="0" lvl="0" marL="457200" marR="0" rtl="0" algn="l">
              <a:lnSpc>
                <a:spcPct val="90000"/>
              </a:lnSpc>
              <a:spcBef>
                <a:spcPts val="1001"/>
              </a:spcBef>
              <a:spcAft>
                <a:spcPts val="0"/>
              </a:spcAft>
              <a:buNone/>
            </a:pPr>
            <a:r>
              <a:t/>
            </a:r>
            <a:endParaRPr sz="1700">
              <a:solidFill>
                <a:schemeClr val="dk1"/>
              </a:solidFill>
              <a:latin typeface="Lexend Light"/>
              <a:ea typeface="Lexend Light"/>
              <a:cs typeface="Lexend Light"/>
              <a:sym typeface="Lexend Light"/>
            </a:endParaRPr>
          </a:p>
          <a:p>
            <a:pPr indent="-336550" lvl="0" marL="457200" marR="0" rtl="0" algn="l">
              <a:lnSpc>
                <a:spcPct val="90000"/>
              </a:lnSpc>
              <a:spcBef>
                <a:spcPts val="1001"/>
              </a:spcBef>
              <a:spcAft>
                <a:spcPts val="0"/>
              </a:spcAft>
              <a:buClr>
                <a:schemeClr val="dk1"/>
              </a:buClr>
              <a:buSzPts val="1700"/>
              <a:buFont typeface="Lexend Light"/>
              <a:buChar char="➢"/>
            </a:pPr>
            <a:r>
              <a:rPr lang="en-GB" sz="1700">
                <a:solidFill>
                  <a:schemeClr val="dk1"/>
                </a:solidFill>
                <a:latin typeface="Lexend Light"/>
                <a:ea typeface="Lexend Light"/>
                <a:cs typeface="Lexend Light"/>
                <a:sym typeface="Lexend Light"/>
              </a:rPr>
              <a:t>Return to neutral conditions is expected during MAM.</a:t>
            </a:r>
            <a:endParaRPr sz="1700">
              <a:solidFill>
                <a:schemeClr val="dk1"/>
              </a:solidFill>
              <a:latin typeface="Lexend Light"/>
              <a:ea typeface="Lexend Light"/>
              <a:cs typeface="Lexend Light"/>
              <a:sym typeface="Lexend Light"/>
            </a:endParaRPr>
          </a:p>
          <a:p>
            <a:pPr indent="0" lvl="0" marL="457200" marR="0" rtl="0" algn="l">
              <a:lnSpc>
                <a:spcPct val="90000"/>
              </a:lnSpc>
              <a:spcBef>
                <a:spcPts val="1001"/>
              </a:spcBef>
              <a:spcAft>
                <a:spcPts val="0"/>
              </a:spcAft>
              <a:buNone/>
            </a:pPr>
            <a:r>
              <a:t/>
            </a:r>
            <a:endParaRPr sz="1700">
              <a:solidFill>
                <a:schemeClr val="dk1"/>
              </a:solidFill>
              <a:latin typeface="Lexend Light"/>
              <a:ea typeface="Lexend Light"/>
              <a:cs typeface="Lexend Light"/>
              <a:sym typeface="Lexend Light"/>
            </a:endParaRPr>
          </a:p>
          <a:p>
            <a:pPr indent="-336550" lvl="0" marL="457200" marR="0" rtl="0" algn="l">
              <a:lnSpc>
                <a:spcPct val="90000"/>
              </a:lnSpc>
              <a:spcBef>
                <a:spcPts val="1001"/>
              </a:spcBef>
              <a:spcAft>
                <a:spcPts val="0"/>
              </a:spcAft>
              <a:buClr>
                <a:schemeClr val="dk1"/>
              </a:buClr>
              <a:buSzPts val="1700"/>
              <a:buFont typeface="Lexend Light"/>
              <a:buChar char="➢"/>
            </a:pPr>
            <a:r>
              <a:rPr lang="en-GB" sz="1700">
                <a:solidFill>
                  <a:schemeClr val="dk1"/>
                </a:solidFill>
                <a:latin typeface="Lexend Light"/>
                <a:ea typeface="Lexend Light"/>
                <a:cs typeface="Lexend Light"/>
                <a:sym typeface="Lexend Light"/>
              </a:rPr>
              <a:t>Forecast probability needs to be always compared against climatological probability.</a:t>
            </a:r>
            <a:endParaRPr sz="1700">
              <a:solidFill>
                <a:schemeClr val="dk1"/>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Tree>
  </p:cSld>
  <p:clrMapOvr>
    <a:masterClrMapping/>
  </p:clrMapOvr>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03" name="Shape 503"/>
        <p:cNvGrpSpPr/>
        <p:nvPr/>
      </p:nvGrpSpPr>
      <p:grpSpPr>
        <a:xfrm>
          <a:off x="0" y="0"/>
          <a:ext cx="0" cy="0"/>
          <a:chOff x="0" y="0"/>
          <a:chExt cx="0" cy="0"/>
        </a:xfrm>
      </p:grpSpPr>
      <p:sp>
        <p:nvSpPr>
          <p:cNvPr id="504" name="Google Shape;504;p65"/>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pic>
        <p:nvPicPr>
          <p:cNvPr id="505" name="Google Shape;505;p65"/>
          <p:cNvPicPr preferRelativeResize="0"/>
          <p:nvPr/>
        </p:nvPicPr>
        <p:blipFill rotWithShape="1">
          <a:blip r:embed="rId3">
            <a:alphaModFix/>
          </a:blip>
          <a:srcRect b="0" l="0" r="0" t="0"/>
          <a:stretch/>
        </p:blipFill>
        <p:spPr>
          <a:xfrm>
            <a:off x="360850" y="199675"/>
            <a:ext cx="8078576" cy="5611701"/>
          </a:xfrm>
          <a:prstGeom prst="rect">
            <a:avLst/>
          </a:prstGeom>
          <a:noFill/>
          <a:ln>
            <a:noFill/>
          </a:ln>
        </p:spPr>
      </p:pic>
      <p:sp>
        <p:nvSpPr>
          <p:cNvPr id="506" name="Google Shape;506;p65"/>
          <p:cNvSpPr/>
          <p:nvPr/>
        </p:nvSpPr>
        <p:spPr>
          <a:xfrm>
            <a:off x="5928450" y="6416125"/>
            <a:ext cx="58425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 </a:t>
            </a:r>
            <a:r>
              <a:rPr b="0" i="0" lang="en-GB" sz="1200" u="sng" cap="none" strike="noStrike">
                <a:solidFill>
                  <a:schemeClr val="hlink"/>
                </a:solidFill>
                <a:latin typeface="Lexend Light"/>
                <a:ea typeface="Lexend Light"/>
                <a:cs typeface="Lexend Light"/>
                <a:sym typeface="Lexend Light"/>
                <a:hlinkClick r:id="rId4"/>
              </a:rPr>
              <a:t>https://iridl.ldeo.columbia.edu/maproom/IFRC/FIC/laninarain.html</a:t>
            </a:r>
            <a:r>
              <a:rPr b="0" i="0" lang="en-GB" sz="1200" u="none" cap="none" strike="noStrike">
                <a:solidFill>
                  <a:schemeClr val="dk1"/>
                </a:solidFill>
                <a:latin typeface="Lexend Light"/>
                <a:ea typeface="Lexend Light"/>
                <a:cs typeface="Lexend Light"/>
                <a:sym typeface="Lexend Light"/>
              </a:rPr>
              <a:t> </a:t>
            </a:r>
            <a:endParaRPr b="0" i="0" sz="1200" u="none" cap="none" strike="noStrike">
              <a:solidFill>
                <a:schemeClr val="dk1"/>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1200"/>
              <a:buFont typeface="Arial"/>
              <a:buNone/>
            </a:pPr>
            <a:r>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507" name="Google Shape;507;p65"/>
          <p:cNvSpPr/>
          <p:nvPr/>
        </p:nvSpPr>
        <p:spPr>
          <a:xfrm>
            <a:off x="8439425" y="922925"/>
            <a:ext cx="3481500" cy="364800"/>
          </a:xfrm>
          <a:prstGeom prst="rect">
            <a:avLst/>
          </a:prstGeom>
          <a:noFill/>
          <a:ln>
            <a:noFill/>
          </a:ln>
        </p:spPr>
        <p:txBody>
          <a:bodyPr anchorCtr="0" anchor="t" bIns="45000" lIns="90000" spcFirstLastPara="1" rIns="90000" wrap="square" tIns="45000">
            <a:noAutofit/>
          </a:bodyPr>
          <a:lstStyle/>
          <a:p>
            <a:pPr indent="-336550" lvl="0" marL="457200" marR="0" rtl="0" algn="l">
              <a:lnSpc>
                <a:spcPct val="100000"/>
              </a:lnSpc>
              <a:spcBef>
                <a:spcPts val="0"/>
              </a:spcBef>
              <a:spcAft>
                <a:spcPts val="0"/>
              </a:spcAft>
              <a:buClr>
                <a:schemeClr val="dk1"/>
              </a:buClr>
              <a:buSzPts val="1700"/>
              <a:buFont typeface="Lexend Light"/>
              <a:buChar char="➢"/>
            </a:pPr>
            <a:r>
              <a:rPr lang="en-GB" sz="1700">
                <a:solidFill>
                  <a:schemeClr val="dk1"/>
                </a:solidFill>
                <a:latin typeface="Lexend Light"/>
                <a:ea typeface="Lexend Light"/>
                <a:cs typeface="Lexend Light"/>
                <a:sym typeface="Lexend Light"/>
              </a:rPr>
              <a:t>Canonical </a:t>
            </a:r>
            <a:r>
              <a:rPr lang="en-GB" sz="1700">
                <a:solidFill>
                  <a:schemeClr val="accent1"/>
                </a:solidFill>
                <a:latin typeface="Lexend Light"/>
                <a:ea typeface="Lexend Light"/>
                <a:cs typeface="Lexend Light"/>
                <a:sym typeface="Lexend Light"/>
              </a:rPr>
              <a:t>La Niña</a:t>
            </a:r>
            <a:r>
              <a:rPr lang="en-GB" sz="1700">
                <a:solidFill>
                  <a:schemeClr val="dk1"/>
                </a:solidFill>
                <a:latin typeface="Lexend Light"/>
                <a:ea typeface="Lexend Light"/>
                <a:cs typeface="Lexend Light"/>
                <a:sym typeface="Lexend Light"/>
              </a:rPr>
              <a:t> impacts on rainfall patterns across the globe.</a:t>
            </a:r>
            <a:endParaRPr sz="1700">
              <a:solidFill>
                <a:schemeClr val="dk1"/>
              </a:solidFill>
              <a:latin typeface="Lexend Light"/>
              <a:ea typeface="Lexend Light"/>
              <a:cs typeface="Lexend Light"/>
              <a:sym typeface="Lexend Light"/>
            </a:endParaRPr>
          </a:p>
          <a:p>
            <a:pPr indent="0" lvl="0" marL="457200" marR="0" rtl="0" algn="l">
              <a:lnSpc>
                <a:spcPct val="100000"/>
              </a:lnSpc>
              <a:spcBef>
                <a:spcPts val="0"/>
              </a:spcBef>
              <a:spcAft>
                <a:spcPts val="0"/>
              </a:spcAft>
              <a:buNone/>
            </a:pPr>
            <a:r>
              <a:t/>
            </a:r>
            <a:endParaRPr sz="1700">
              <a:solidFill>
                <a:schemeClr val="dk1"/>
              </a:solidFill>
              <a:latin typeface="Lexend Light"/>
              <a:ea typeface="Lexend Light"/>
              <a:cs typeface="Lexend Light"/>
              <a:sym typeface="Lexend Light"/>
            </a:endParaRPr>
          </a:p>
          <a:p>
            <a:pPr indent="-336550" lvl="0" marL="457200" marR="0" rtl="0" algn="l">
              <a:lnSpc>
                <a:spcPct val="100000"/>
              </a:lnSpc>
              <a:spcBef>
                <a:spcPts val="0"/>
              </a:spcBef>
              <a:spcAft>
                <a:spcPts val="0"/>
              </a:spcAft>
              <a:buClr>
                <a:schemeClr val="dk1"/>
              </a:buClr>
              <a:buSzPts val="1700"/>
              <a:buFont typeface="Lexend Light"/>
              <a:buChar char="➢"/>
            </a:pPr>
            <a:r>
              <a:rPr lang="en-GB" sz="1700">
                <a:solidFill>
                  <a:schemeClr val="dk1"/>
                </a:solidFill>
                <a:latin typeface="Lexend Light"/>
                <a:ea typeface="Lexend Light"/>
                <a:cs typeface="Lexend Light"/>
                <a:sym typeface="Lexend Light"/>
              </a:rPr>
              <a:t>For MAM </a:t>
            </a:r>
            <a:r>
              <a:rPr lang="en-GB" sz="1700">
                <a:solidFill>
                  <a:schemeClr val="accent4"/>
                </a:solidFill>
                <a:latin typeface="Lexend Light"/>
                <a:ea typeface="Lexend Light"/>
                <a:cs typeface="Lexend Light"/>
                <a:sym typeface="Lexend Light"/>
              </a:rPr>
              <a:t>drier</a:t>
            </a:r>
            <a:r>
              <a:rPr lang="en-GB" sz="1700">
                <a:solidFill>
                  <a:schemeClr val="dk1"/>
                </a:solidFill>
                <a:latin typeface="Lexend Light"/>
                <a:ea typeface="Lexend Light"/>
                <a:cs typeface="Lexend Light"/>
                <a:sym typeface="Lexend Light"/>
              </a:rPr>
              <a:t> anomalies are expected in:</a:t>
            </a:r>
            <a:br>
              <a:rPr lang="en-GB" sz="1700">
                <a:solidFill>
                  <a:schemeClr val="dk1"/>
                </a:solidFill>
                <a:latin typeface="Lexend Light"/>
                <a:ea typeface="Lexend Light"/>
                <a:cs typeface="Lexend Light"/>
                <a:sym typeface="Lexend Light"/>
              </a:rPr>
            </a:br>
            <a:r>
              <a:rPr lang="en-GB" sz="1700">
                <a:solidFill>
                  <a:schemeClr val="dk1"/>
                </a:solidFill>
                <a:latin typeface="Lexend Light"/>
                <a:ea typeface="Lexend Light"/>
                <a:cs typeface="Lexend Light"/>
                <a:sym typeface="Lexend Light"/>
              </a:rPr>
              <a:t>Parts of US and Mexico, parts of eastern Africa, parts of central Asia</a:t>
            </a:r>
            <a:endParaRPr sz="1700">
              <a:solidFill>
                <a:schemeClr val="dk1"/>
              </a:solidFill>
              <a:latin typeface="Lexend Light"/>
              <a:ea typeface="Lexend Light"/>
              <a:cs typeface="Lexend Light"/>
              <a:sym typeface="Lexend Light"/>
            </a:endParaRPr>
          </a:p>
          <a:p>
            <a:pPr indent="0" lvl="0" marL="457200" marR="0" rtl="0" algn="l">
              <a:lnSpc>
                <a:spcPct val="100000"/>
              </a:lnSpc>
              <a:spcBef>
                <a:spcPts val="0"/>
              </a:spcBef>
              <a:spcAft>
                <a:spcPts val="0"/>
              </a:spcAft>
              <a:buNone/>
            </a:pPr>
            <a:r>
              <a:t/>
            </a:r>
            <a:endParaRPr sz="1700">
              <a:solidFill>
                <a:schemeClr val="dk1"/>
              </a:solidFill>
              <a:latin typeface="Lexend Light"/>
              <a:ea typeface="Lexend Light"/>
              <a:cs typeface="Lexend Light"/>
              <a:sym typeface="Lexend Light"/>
            </a:endParaRPr>
          </a:p>
          <a:p>
            <a:pPr indent="-336550" lvl="0" marL="457200" marR="0" rtl="0" algn="l">
              <a:lnSpc>
                <a:spcPct val="100000"/>
              </a:lnSpc>
              <a:spcBef>
                <a:spcPts val="0"/>
              </a:spcBef>
              <a:spcAft>
                <a:spcPts val="0"/>
              </a:spcAft>
              <a:buClr>
                <a:schemeClr val="dk1"/>
              </a:buClr>
              <a:buSzPts val="1700"/>
              <a:buFont typeface="Lexend Light"/>
              <a:buChar char="➢"/>
            </a:pPr>
            <a:r>
              <a:rPr lang="en-GB" sz="1700">
                <a:solidFill>
                  <a:schemeClr val="accent6"/>
                </a:solidFill>
                <a:latin typeface="Lexend Light"/>
                <a:ea typeface="Lexend Light"/>
                <a:cs typeface="Lexend Light"/>
                <a:sym typeface="Lexend Light"/>
              </a:rPr>
              <a:t>Wetter</a:t>
            </a:r>
            <a:r>
              <a:rPr lang="en-GB" sz="1700">
                <a:solidFill>
                  <a:schemeClr val="dk1"/>
                </a:solidFill>
                <a:latin typeface="Lexend Light"/>
                <a:ea typeface="Lexend Light"/>
                <a:cs typeface="Lexend Light"/>
                <a:sym typeface="Lexend Light"/>
              </a:rPr>
              <a:t> anomalies are expected in: northern South America, Southeast Asia, </a:t>
            </a:r>
            <a:r>
              <a:rPr lang="en-GB" sz="1700">
                <a:solidFill>
                  <a:schemeClr val="dk1"/>
                </a:solidFill>
                <a:latin typeface="Lexend Light"/>
                <a:ea typeface="Lexend Light"/>
                <a:cs typeface="Lexend Light"/>
                <a:sym typeface="Lexend Light"/>
              </a:rPr>
              <a:t>Philippines</a:t>
            </a:r>
            <a:r>
              <a:rPr lang="en-GB" sz="1700">
                <a:solidFill>
                  <a:schemeClr val="dk1"/>
                </a:solidFill>
                <a:latin typeface="Lexend Light"/>
                <a:ea typeface="Lexend Light"/>
                <a:cs typeface="Lexend Light"/>
                <a:sym typeface="Lexend Light"/>
              </a:rPr>
              <a:t>, Eastern Pacific, southern Africa, parts of Australia, Great Lakes area</a:t>
            </a:r>
            <a:endParaRPr sz="1700">
              <a:solidFill>
                <a:schemeClr val="dk1"/>
              </a:solidFill>
              <a:latin typeface="Lexend Light"/>
              <a:ea typeface="Lexend Light"/>
              <a:cs typeface="Lexend Light"/>
              <a:sym typeface="Lexend Light"/>
            </a:endParaRPr>
          </a:p>
        </p:txBody>
      </p:sp>
    </p:spTree>
  </p:cSld>
  <p:clrMapOvr>
    <a:masterClrMapping/>
  </p:clrMapOvr>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12" name="Shape 512"/>
        <p:cNvGrpSpPr/>
        <p:nvPr/>
      </p:nvGrpSpPr>
      <p:grpSpPr>
        <a:xfrm>
          <a:off x="0" y="0"/>
          <a:ext cx="0" cy="0"/>
          <a:chOff x="0" y="0"/>
          <a:chExt cx="0" cy="0"/>
        </a:xfrm>
      </p:grpSpPr>
      <p:sp>
        <p:nvSpPr>
          <p:cNvPr id="513" name="Google Shape;513;p66"/>
          <p:cNvSpPr/>
          <p:nvPr/>
        </p:nvSpPr>
        <p:spPr>
          <a:xfrm>
            <a:off x="2702975" y="5384200"/>
            <a:ext cx="7028400" cy="809400"/>
          </a:xfrm>
          <a:prstGeom prst="rect">
            <a:avLst/>
          </a:prstGeom>
          <a:noFill/>
          <a:ln>
            <a:noFill/>
          </a:ln>
        </p:spPr>
        <p:txBody>
          <a:bodyPr anchorCtr="0" anchor="t" bIns="45000" lIns="90000" spcFirstLastPara="1" rIns="90000" wrap="square" tIns="45000">
            <a:noAutofit/>
          </a:bodyPr>
          <a:lstStyle/>
          <a:p>
            <a:pPr indent="-336550" lvl="0" marL="457200" marR="0" rtl="0" algn="l">
              <a:lnSpc>
                <a:spcPct val="100000"/>
              </a:lnSpc>
              <a:spcBef>
                <a:spcPts val="0"/>
              </a:spcBef>
              <a:spcAft>
                <a:spcPts val="0"/>
              </a:spcAft>
              <a:buClr>
                <a:schemeClr val="dk1"/>
              </a:buClr>
              <a:buSzPts val="1700"/>
              <a:buFont typeface="Lexend Light"/>
              <a:buChar char="➢"/>
            </a:pPr>
            <a:r>
              <a:rPr b="0" i="0" lang="en-GB" sz="1700" u="none" cap="none" strike="noStrike">
                <a:solidFill>
                  <a:schemeClr val="dk1"/>
                </a:solidFill>
                <a:latin typeface="Lexend Light"/>
                <a:ea typeface="Lexend Light"/>
                <a:cs typeface="Lexend Light"/>
                <a:sym typeface="Lexend Light"/>
              </a:rPr>
              <a:t>Coherent seasonal signal in models, consistent with a </a:t>
            </a:r>
            <a:r>
              <a:rPr b="0" i="0" lang="en-GB" sz="1700" u="none" cap="none" strike="noStrike">
                <a:solidFill>
                  <a:schemeClr val="accent1"/>
                </a:solidFill>
                <a:latin typeface="Lexend Light"/>
                <a:ea typeface="Lexend Light"/>
                <a:cs typeface="Lexend Light"/>
                <a:sym typeface="Lexend Light"/>
              </a:rPr>
              <a:t>La Niña</a:t>
            </a:r>
            <a:r>
              <a:rPr b="0" i="0" lang="en-GB" sz="1700" u="none" cap="none" strike="noStrike">
                <a:solidFill>
                  <a:schemeClr val="dk1"/>
                </a:solidFill>
                <a:latin typeface="Lexend Light"/>
                <a:ea typeface="Lexend Light"/>
                <a:cs typeface="Lexend Light"/>
                <a:sym typeface="Lexend Light"/>
              </a:rPr>
              <a:t>.</a:t>
            </a:r>
            <a:endParaRPr b="0" i="0" sz="1700" u="none" cap="none" strike="noStrike">
              <a:solidFill>
                <a:schemeClr val="dk1"/>
              </a:solidFill>
              <a:latin typeface="Lexend Light"/>
              <a:ea typeface="Lexend Light"/>
              <a:cs typeface="Lexend Light"/>
              <a:sym typeface="Lexend Light"/>
            </a:endParaRPr>
          </a:p>
        </p:txBody>
      </p:sp>
      <p:sp>
        <p:nvSpPr>
          <p:cNvPr id="514" name="Google Shape;514;p66"/>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515" name="Google Shape;515;p66"/>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16" name="Google Shape;516;p66"/>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n-GB" sz="2500" u="none" cap="none" strike="noStrike">
                <a:solidFill>
                  <a:schemeClr val="dk1"/>
                </a:solidFill>
                <a:latin typeface="Rajdhani"/>
                <a:ea typeface="Rajdhani"/>
                <a:cs typeface="Rajdhani"/>
                <a:sym typeface="Rajdhani"/>
              </a:rPr>
              <a:t>II.	Seasonal forecasts</a:t>
            </a:r>
            <a:endParaRPr b="1" i="0" sz="2500" u="none" cap="none" strike="noStrike">
              <a:solidFill>
                <a:schemeClr val="dk1"/>
              </a:solidFill>
              <a:latin typeface="Rajdhani"/>
              <a:ea typeface="Rajdhani"/>
              <a:cs typeface="Rajdhani"/>
              <a:sym typeface="Rajdhani"/>
            </a:endParaRPr>
          </a:p>
        </p:txBody>
      </p:sp>
      <p:sp>
        <p:nvSpPr>
          <p:cNvPr id="517" name="Google Shape;517;p66"/>
          <p:cNvSpPr/>
          <p:nvPr/>
        </p:nvSpPr>
        <p:spPr>
          <a:xfrm>
            <a:off x="4788750" y="6333125"/>
            <a:ext cx="76377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 </a:t>
            </a:r>
            <a:r>
              <a:rPr b="0" i="0" lang="en-GB" sz="1200" u="sng" cap="none" strike="noStrike">
                <a:solidFill>
                  <a:schemeClr val="hlink"/>
                </a:solidFill>
                <a:latin typeface="Lexend Light"/>
                <a:ea typeface="Lexend Light"/>
                <a:cs typeface="Lexend Light"/>
                <a:sym typeface="Lexend Light"/>
                <a:hlinkClick r:id="rId3"/>
              </a:rPr>
              <a:t>https://climate.copernicus.eu/charts/packages/c3s_seasonal/</a:t>
            </a:r>
            <a:r>
              <a:rPr b="0" i="0" lang="en-GB" sz="1200" u="none" cap="none" strike="noStrike">
                <a:solidFill>
                  <a:srgbClr val="000000"/>
                </a:solidFill>
                <a:latin typeface="Lexend Light"/>
                <a:ea typeface="Lexend Light"/>
                <a:cs typeface="Lexend Light"/>
                <a:sym typeface="Lexend Light"/>
              </a:rPr>
              <a:t> </a:t>
            </a:r>
            <a:r>
              <a:rPr lang="en-GB" sz="1200">
                <a:latin typeface="Lexend Light"/>
                <a:ea typeface="Lexend Light"/>
                <a:cs typeface="Lexend Light"/>
                <a:sym typeface="Lexend Light"/>
              </a:rPr>
              <a:t>/ </a:t>
            </a:r>
            <a:r>
              <a:rPr lang="en-GB" sz="1200" u="sng">
                <a:solidFill>
                  <a:schemeClr val="hlink"/>
                </a:solidFill>
                <a:latin typeface="Lexend Light"/>
                <a:ea typeface="Lexend Light"/>
                <a:cs typeface="Lexend Light"/>
                <a:sym typeface="Lexend Light"/>
                <a:hlinkClick r:id="rId4"/>
              </a:rPr>
              <a:t>https://iri.columbia.edu/our-expertise/climate/forecasts/seasonal-climate-forecasts/</a:t>
            </a:r>
            <a:r>
              <a:rPr lang="en-GB" sz="1200">
                <a:latin typeface="Lexend Light"/>
                <a:ea typeface="Lexend Light"/>
                <a:cs typeface="Lexend Light"/>
                <a:sym typeface="Lexend Light"/>
              </a:rPr>
              <a:t> </a:t>
            </a:r>
            <a:endParaRPr b="0" i="0" sz="1200" u="none" cap="none" strike="noStrike">
              <a:solidFill>
                <a:schemeClr val="dk1"/>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1200"/>
              <a:buFont typeface="Arial"/>
              <a:buNone/>
            </a:pPr>
            <a:r>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pic>
        <p:nvPicPr>
          <p:cNvPr id="518" name="Google Shape;518;p66"/>
          <p:cNvPicPr preferRelativeResize="0"/>
          <p:nvPr/>
        </p:nvPicPr>
        <p:blipFill>
          <a:blip r:embed="rId5">
            <a:alphaModFix/>
          </a:blip>
          <a:stretch>
            <a:fillRect/>
          </a:stretch>
        </p:blipFill>
        <p:spPr>
          <a:xfrm>
            <a:off x="6071450" y="1028800"/>
            <a:ext cx="6074480" cy="4107350"/>
          </a:xfrm>
          <a:prstGeom prst="rect">
            <a:avLst/>
          </a:prstGeom>
          <a:noFill/>
          <a:ln>
            <a:noFill/>
          </a:ln>
        </p:spPr>
      </p:pic>
      <p:sp>
        <p:nvSpPr>
          <p:cNvPr id="519" name="Google Shape;519;p66"/>
          <p:cNvSpPr txBox="1"/>
          <p:nvPr/>
        </p:nvSpPr>
        <p:spPr>
          <a:xfrm>
            <a:off x="4788742" y="201700"/>
            <a:ext cx="4278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004890"/>
                </a:solidFill>
                <a:latin typeface="Rajdhani Medium"/>
                <a:ea typeface="Rajdhani Medium"/>
                <a:cs typeface="Rajdhani Medium"/>
                <a:sym typeface="Rajdhani Medium"/>
              </a:rPr>
              <a:t>Precipitation</a:t>
            </a:r>
            <a:endParaRPr b="0" i="0" sz="2400" u="none" cap="none" strike="noStrike">
              <a:solidFill>
                <a:srgbClr val="004890"/>
              </a:solidFill>
              <a:latin typeface="Rajdhani Medium"/>
              <a:ea typeface="Rajdhani Medium"/>
              <a:cs typeface="Rajdhani Medium"/>
              <a:sym typeface="Rajdhani Medium"/>
            </a:endParaRPr>
          </a:p>
        </p:txBody>
      </p:sp>
      <p:pic>
        <p:nvPicPr>
          <p:cNvPr id="520" name="Google Shape;520;p66"/>
          <p:cNvPicPr preferRelativeResize="0"/>
          <p:nvPr/>
        </p:nvPicPr>
        <p:blipFill>
          <a:blip r:embed="rId6">
            <a:alphaModFix/>
          </a:blip>
          <a:stretch>
            <a:fillRect/>
          </a:stretch>
        </p:blipFill>
        <p:spPr>
          <a:xfrm>
            <a:off x="152400" y="1111319"/>
            <a:ext cx="5919049" cy="4133356"/>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25" name="Shape 525"/>
        <p:cNvGrpSpPr/>
        <p:nvPr/>
      </p:nvGrpSpPr>
      <p:grpSpPr>
        <a:xfrm>
          <a:off x="0" y="0"/>
          <a:ext cx="0" cy="0"/>
          <a:chOff x="0" y="0"/>
          <a:chExt cx="0" cy="0"/>
        </a:xfrm>
      </p:grpSpPr>
      <p:sp>
        <p:nvSpPr>
          <p:cNvPr id="526" name="Google Shape;526;p6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pic>
        <p:nvPicPr>
          <p:cNvPr id="527" name="Google Shape;527;p67"/>
          <p:cNvPicPr preferRelativeResize="0"/>
          <p:nvPr/>
        </p:nvPicPr>
        <p:blipFill>
          <a:blip r:embed="rId3">
            <a:alphaModFix/>
          </a:blip>
          <a:stretch>
            <a:fillRect/>
          </a:stretch>
        </p:blipFill>
        <p:spPr>
          <a:xfrm>
            <a:off x="6331726" y="857288"/>
            <a:ext cx="5838923" cy="3678678"/>
          </a:xfrm>
          <a:prstGeom prst="rect">
            <a:avLst/>
          </a:prstGeom>
          <a:noFill/>
          <a:ln>
            <a:noFill/>
          </a:ln>
        </p:spPr>
      </p:pic>
      <p:pic>
        <p:nvPicPr>
          <p:cNvPr id="528" name="Google Shape;528;p67"/>
          <p:cNvPicPr preferRelativeResize="0"/>
          <p:nvPr/>
        </p:nvPicPr>
        <p:blipFill>
          <a:blip r:embed="rId4">
            <a:alphaModFix/>
          </a:blip>
          <a:stretch>
            <a:fillRect/>
          </a:stretch>
        </p:blipFill>
        <p:spPr>
          <a:xfrm>
            <a:off x="152400" y="857300"/>
            <a:ext cx="6179324" cy="4634501"/>
          </a:xfrm>
          <a:prstGeom prst="rect">
            <a:avLst/>
          </a:prstGeom>
          <a:noFill/>
          <a:ln>
            <a:noFill/>
          </a:ln>
        </p:spPr>
      </p:pic>
      <p:sp>
        <p:nvSpPr>
          <p:cNvPr id="529" name="Google Shape;529;p67"/>
          <p:cNvSpPr/>
          <p:nvPr/>
        </p:nvSpPr>
        <p:spPr>
          <a:xfrm>
            <a:off x="7652425" y="6463925"/>
            <a:ext cx="39144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 </a:t>
            </a:r>
            <a:r>
              <a:rPr lang="en-GB" sz="1200" u="none">
                <a:solidFill>
                  <a:srgbClr val="000000"/>
                </a:solidFill>
                <a:latin typeface="Lexend Light"/>
                <a:ea typeface="Lexend Light"/>
                <a:cs typeface="Lexend Light"/>
                <a:sym typeface="Lexend Light"/>
              </a:rPr>
              <a:t>SUNSET (</a:t>
            </a:r>
            <a:r>
              <a:rPr lang="en-GB" sz="1200">
                <a:latin typeface="Lexend Light"/>
                <a:ea typeface="Lexend Light"/>
                <a:cs typeface="Lexend Light"/>
                <a:sym typeface="Lexend Light"/>
              </a:rPr>
              <a:t>CST</a:t>
            </a:r>
            <a:r>
              <a:rPr lang="en-GB" sz="1200" u="none">
                <a:solidFill>
                  <a:srgbClr val="000000"/>
                </a:solidFill>
                <a:latin typeface="Lexend Light"/>
                <a:ea typeface="Lexend Light"/>
                <a:cs typeface="Lexend Light"/>
                <a:sym typeface="Lexend Light"/>
              </a:rPr>
              <a:t>)</a:t>
            </a:r>
            <a:r>
              <a:rPr b="0" i="0" lang="en-GB" sz="1200" u="none" cap="none" strike="noStrike">
                <a:solidFill>
                  <a:srgbClr val="000000"/>
                </a:solidFill>
                <a:latin typeface="Lexend Light"/>
                <a:ea typeface="Lexend Light"/>
                <a:cs typeface="Lexend Light"/>
                <a:sym typeface="Lexend Light"/>
              </a:rPr>
              <a:t> </a:t>
            </a:r>
            <a:r>
              <a:rPr lang="en-GB" sz="1200">
                <a:latin typeface="Lexend Light"/>
                <a:ea typeface="Lexend Light"/>
                <a:cs typeface="Lexend Light"/>
                <a:sym typeface="Lexend Light"/>
              </a:rPr>
              <a:t>/ </a:t>
            </a:r>
            <a:r>
              <a:rPr lang="en-GB" sz="1200" u="sng">
                <a:solidFill>
                  <a:schemeClr val="hlink"/>
                </a:solidFill>
                <a:latin typeface="Lexend Light"/>
                <a:ea typeface="Lexend Light"/>
                <a:cs typeface="Lexend Light"/>
                <a:sym typeface="Lexend Light"/>
                <a:hlinkClick r:id="rId5"/>
              </a:rPr>
              <a:t>https://charts.ecmwf.int/</a:t>
            </a:r>
            <a:r>
              <a:rPr lang="en-GB" sz="1200">
                <a:latin typeface="Lexend Light"/>
                <a:ea typeface="Lexend Light"/>
                <a:cs typeface="Lexend Light"/>
                <a:sym typeface="Lexend Light"/>
              </a:rPr>
              <a:t> </a:t>
            </a:r>
            <a:endParaRPr b="0" i="0" sz="1200" u="none" cap="none" strike="noStrike">
              <a:solidFill>
                <a:schemeClr val="dk1"/>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1200"/>
              <a:buFont typeface="Arial"/>
              <a:buNone/>
            </a:pPr>
            <a:r>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530" name="Google Shape;530;p67"/>
          <p:cNvSpPr/>
          <p:nvPr/>
        </p:nvSpPr>
        <p:spPr>
          <a:xfrm>
            <a:off x="334325" y="336800"/>
            <a:ext cx="1826100" cy="424800"/>
          </a:xfrm>
          <a:prstGeom prst="rect">
            <a:avLst/>
          </a:prstGeom>
          <a:noFill/>
          <a:ln>
            <a:noFill/>
          </a:ln>
        </p:spPr>
        <p:txBody>
          <a:bodyPr anchorCtr="0" anchor="t" bIns="45000" lIns="90000" spcFirstLastPara="1" rIns="90000" wrap="square" tIns="45000">
            <a:noAutofit/>
          </a:bodyPr>
          <a:lstStyle/>
          <a:p>
            <a:pPr indent="-336550" lvl="0" marL="457200" marR="0" rtl="0" algn="l">
              <a:lnSpc>
                <a:spcPct val="100000"/>
              </a:lnSpc>
              <a:spcBef>
                <a:spcPts val="0"/>
              </a:spcBef>
              <a:spcAft>
                <a:spcPts val="0"/>
              </a:spcAft>
              <a:buClr>
                <a:schemeClr val="dk1"/>
              </a:buClr>
              <a:buSzPts val="1700"/>
              <a:buFont typeface="Lexend Light"/>
              <a:buChar char="➢"/>
            </a:pPr>
            <a:r>
              <a:rPr lang="en-GB" sz="1700">
                <a:solidFill>
                  <a:schemeClr val="dk1"/>
                </a:solidFill>
                <a:latin typeface="Lexend Light"/>
                <a:ea typeface="Lexend Light"/>
                <a:cs typeface="Lexend Light"/>
                <a:sym typeface="Lexend Light"/>
              </a:rPr>
              <a:t>Calibrated</a:t>
            </a:r>
            <a:endParaRPr b="0" i="0" sz="1700" u="none" cap="none" strike="noStrike">
              <a:solidFill>
                <a:schemeClr val="dk1"/>
              </a:solidFill>
              <a:latin typeface="Lexend Light"/>
              <a:ea typeface="Lexend Light"/>
              <a:cs typeface="Lexend Light"/>
              <a:sym typeface="Lexend Light"/>
            </a:endParaRPr>
          </a:p>
        </p:txBody>
      </p:sp>
      <p:sp>
        <p:nvSpPr>
          <p:cNvPr id="531" name="Google Shape;531;p67"/>
          <p:cNvSpPr/>
          <p:nvPr/>
        </p:nvSpPr>
        <p:spPr>
          <a:xfrm>
            <a:off x="6331725" y="336800"/>
            <a:ext cx="2041800" cy="424800"/>
          </a:xfrm>
          <a:prstGeom prst="rect">
            <a:avLst/>
          </a:prstGeom>
          <a:noFill/>
          <a:ln>
            <a:noFill/>
          </a:ln>
        </p:spPr>
        <p:txBody>
          <a:bodyPr anchorCtr="0" anchor="t" bIns="45000" lIns="90000" spcFirstLastPara="1" rIns="90000" wrap="square" tIns="45000">
            <a:noAutofit/>
          </a:bodyPr>
          <a:lstStyle/>
          <a:p>
            <a:pPr indent="-336550" lvl="0" marL="457200" marR="0" rtl="0" algn="l">
              <a:lnSpc>
                <a:spcPct val="100000"/>
              </a:lnSpc>
              <a:spcBef>
                <a:spcPts val="0"/>
              </a:spcBef>
              <a:spcAft>
                <a:spcPts val="0"/>
              </a:spcAft>
              <a:buClr>
                <a:schemeClr val="dk1"/>
              </a:buClr>
              <a:buSzPts val="1700"/>
              <a:buFont typeface="Lexend Light"/>
              <a:buChar char="➢"/>
            </a:pPr>
            <a:r>
              <a:rPr lang="en-GB" sz="1700">
                <a:solidFill>
                  <a:schemeClr val="dk1"/>
                </a:solidFill>
                <a:latin typeface="Lexend Light"/>
                <a:ea typeface="Lexend Light"/>
                <a:cs typeface="Lexend Light"/>
                <a:sym typeface="Lexend Light"/>
              </a:rPr>
              <a:t>Uncalibrated</a:t>
            </a:r>
            <a:endParaRPr b="0" i="0" sz="1700" u="none" cap="none" strike="noStrike">
              <a:solidFill>
                <a:schemeClr val="dk1"/>
              </a:solidFill>
              <a:latin typeface="Lexend Light"/>
              <a:ea typeface="Lexend Light"/>
              <a:cs typeface="Lexend Light"/>
              <a:sym typeface="Lexend Light"/>
            </a:endParaRPr>
          </a:p>
        </p:txBody>
      </p:sp>
    </p:spTree>
  </p:cSld>
  <p:clrMapOvr>
    <a:masterClrMapping/>
  </p:clrMapOvr>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36" name="Shape 536"/>
        <p:cNvGrpSpPr/>
        <p:nvPr/>
      </p:nvGrpSpPr>
      <p:grpSpPr>
        <a:xfrm>
          <a:off x="0" y="0"/>
          <a:ext cx="0" cy="0"/>
          <a:chOff x="0" y="0"/>
          <a:chExt cx="0" cy="0"/>
        </a:xfrm>
      </p:grpSpPr>
      <p:sp>
        <p:nvSpPr>
          <p:cNvPr id="537" name="Google Shape;537;p68"/>
          <p:cNvSpPr/>
          <p:nvPr/>
        </p:nvSpPr>
        <p:spPr>
          <a:xfrm>
            <a:off x="2347800" y="5297900"/>
            <a:ext cx="9160500" cy="960300"/>
          </a:xfrm>
          <a:prstGeom prst="rect">
            <a:avLst/>
          </a:prstGeom>
          <a:noFill/>
          <a:ln>
            <a:noFill/>
          </a:ln>
        </p:spPr>
        <p:txBody>
          <a:bodyPr anchorCtr="0" anchor="t" bIns="45000" lIns="90000" spcFirstLastPara="1" rIns="90000" wrap="square" tIns="45000">
            <a:noAutofit/>
          </a:bodyPr>
          <a:lstStyle/>
          <a:p>
            <a:pPr indent="-336550" lvl="0" marL="457200" marR="0" rtl="0" algn="l">
              <a:lnSpc>
                <a:spcPct val="100000"/>
              </a:lnSpc>
              <a:spcBef>
                <a:spcPts val="0"/>
              </a:spcBef>
              <a:spcAft>
                <a:spcPts val="0"/>
              </a:spcAft>
              <a:buClr>
                <a:schemeClr val="dk1"/>
              </a:buClr>
              <a:buSzPts val="1700"/>
              <a:buFont typeface="Lexend Light"/>
              <a:buChar char="➢"/>
            </a:pPr>
            <a:r>
              <a:rPr b="0" i="0" lang="en-GB" sz="1700" u="none" cap="none" strike="noStrike">
                <a:solidFill>
                  <a:schemeClr val="dk1"/>
                </a:solidFill>
                <a:latin typeface="Lexend Light"/>
                <a:ea typeface="Lexend Light"/>
                <a:cs typeface="Lexend Light"/>
                <a:sym typeface="Lexend Light"/>
              </a:rPr>
              <a:t>Typical global warming signal. </a:t>
            </a:r>
            <a:endParaRPr b="0" i="0" sz="1700" u="none" cap="none" strike="noStrike">
              <a:solidFill>
                <a:schemeClr val="dk1"/>
              </a:solidFill>
              <a:latin typeface="Lexend Light"/>
              <a:ea typeface="Lexend Light"/>
              <a:cs typeface="Lexend Light"/>
              <a:sym typeface="Lexend Light"/>
            </a:endParaRPr>
          </a:p>
          <a:p>
            <a:pPr indent="0" lvl="0" marL="457200" marR="0" rtl="0" algn="l">
              <a:lnSpc>
                <a:spcPct val="100000"/>
              </a:lnSpc>
              <a:spcBef>
                <a:spcPts val="0"/>
              </a:spcBef>
              <a:spcAft>
                <a:spcPts val="0"/>
              </a:spcAft>
              <a:buClr>
                <a:srgbClr val="000000"/>
              </a:buClr>
              <a:buSzPts val="1700"/>
              <a:buFont typeface="Arial"/>
              <a:buNone/>
            </a:pPr>
            <a:r>
              <a:t/>
            </a:r>
            <a:endParaRPr b="0" i="0" sz="1700" u="none" cap="none" strike="noStrike">
              <a:solidFill>
                <a:schemeClr val="dk1"/>
              </a:solidFill>
              <a:latin typeface="Lexend Light"/>
              <a:ea typeface="Lexend Light"/>
              <a:cs typeface="Lexend Light"/>
              <a:sym typeface="Lexend Light"/>
            </a:endParaRPr>
          </a:p>
          <a:p>
            <a:pPr indent="-336550" lvl="0" marL="457200" marR="0" rtl="0" algn="l">
              <a:lnSpc>
                <a:spcPct val="100000"/>
              </a:lnSpc>
              <a:spcBef>
                <a:spcPts val="0"/>
              </a:spcBef>
              <a:spcAft>
                <a:spcPts val="0"/>
              </a:spcAft>
              <a:buClr>
                <a:schemeClr val="dk1"/>
              </a:buClr>
              <a:buSzPts val="1700"/>
              <a:buFont typeface="Lexend Light"/>
              <a:buChar char="➢"/>
            </a:pPr>
            <a:r>
              <a:rPr b="0" i="0" lang="en-GB" sz="1700" u="none" cap="none" strike="noStrike">
                <a:solidFill>
                  <a:schemeClr val="dk1"/>
                </a:solidFill>
                <a:latin typeface="Lexend Light"/>
                <a:ea typeface="Lexend Light"/>
                <a:cs typeface="Lexend Light"/>
                <a:sym typeface="Lexend Light"/>
              </a:rPr>
              <a:t>Parts of </a:t>
            </a:r>
            <a:r>
              <a:rPr lang="en-GB" sz="1700">
                <a:solidFill>
                  <a:schemeClr val="dk1"/>
                </a:solidFill>
                <a:latin typeface="Lexend Light"/>
                <a:ea typeface="Lexend Light"/>
                <a:cs typeface="Lexend Light"/>
                <a:sym typeface="Lexend Light"/>
              </a:rPr>
              <a:t>North Atlantic, Alaska, Baja California with </a:t>
            </a:r>
            <a:r>
              <a:rPr lang="en-GB" sz="1700">
                <a:solidFill>
                  <a:schemeClr val="accent1"/>
                </a:solidFill>
                <a:latin typeface="Lexend Light"/>
                <a:ea typeface="Lexend Light"/>
                <a:cs typeface="Lexend Light"/>
                <a:sym typeface="Lexend Light"/>
              </a:rPr>
              <a:t>cooler</a:t>
            </a:r>
            <a:r>
              <a:rPr lang="en-GB" sz="1700">
                <a:solidFill>
                  <a:schemeClr val="dk1"/>
                </a:solidFill>
                <a:latin typeface="Lexend Light"/>
                <a:ea typeface="Lexend Light"/>
                <a:cs typeface="Lexend Light"/>
                <a:sym typeface="Lexend Light"/>
              </a:rPr>
              <a:t> anomalies.</a:t>
            </a:r>
            <a:endParaRPr b="0" i="0" sz="1700" u="none" cap="none" strike="noStrike">
              <a:solidFill>
                <a:schemeClr val="dk1"/>
              </a:solidFill>
              <a:latin typeface="Lexend Light"/>
              <a:ea typeface="Lexend Light"/>
              <a:cs typeface="Lexend Light"/>
              <a:sym typeface="Lexend Light"/>
            </a:endParaRPr>
          </a:p>
        </p:txBody>
      </p:sp>
      <p:sp>
        <p:nvSpPr>
          <p:cNvPr id="538" name="Google Shape;538;p68"/>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539" name="Google Shape;539;p68"/>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40" name="Google Shape;540;p68"/>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n-GB" sz="2500" u="none" cap="none" strike="noStrike">
                <a:solidFill>
                  <a:schemeClr val="dk1"/>
                </a:solidFill>
                <a:latin typeface="Rajdhani"/>
                <a:ea typeface="Rajdhani"/>
                <a:cs typeface="Rajdhani"/>
                <a:sym typeface="Rajdhani"/>
              </a:rPr>
              <a:t>II.	Seasonal forecasts</a:t>
            </a:r>
            <a:endParaRPr b="1" i="0" sz="2500" u="none" cap="none" strike="noStrike">
              <a:solidFill>
                <a:schemeClr val="dk1"/>
              </a:solidFill>
              <a:latin typeface="Rajdhani"/>
              <a:ea typeface="Rajdhani"/>
              <a:cs typeface="Rajdhani"/>
              <a:sym typeface="Rajdhani"/>
            </a:endParaRPr>
          </a:p>
        </p:txBody>
      </p:sp>
      <p:sp>
        <p:nvSpPr>
          <p:cNvPr id="541" name="Google Shape;541;p68"/>
          <p:cNvSpPr/>
          <p:nvPr/>
        </p:nvSpPr>
        <p:spPr>
          <a:xfrm>
            <a:off x="5281300" y="6333125"/>
            <a:ext cx="65220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 </a:t>
            </a:r>
            <a:r>
              <a:rPr b="0" i="0" lang="en-GB" sz="1200" u="sng" cap="none" strike="noStrike">
                <a:solidFill>
                  <a:schemeClr val="hlink"/>
                </a:solidFill>
                <a:latin typeface="Lexend Light"/>
                <a:ea typeface="Lexend Light"/>
                <a:cs typeface="Lexend Light"/>
                <a:sym typeface="Lexend Light"/>
                <a:hlinkClick r:id="rId3"/>
              </a:rPr>
              <a:t>https://climate.copernicus.eu/charts/packages/c3s_seasonal/</a:t>
            </a:r>
            <a:r>
              <a:rPr b="0" i="0" lang="en-GB" sz="1200" u="none" cap="none" strike="noStrike">
                <a:solidFill>
                  <a:srgbClr val="000000"/>
                </a:solidFill>
                <a:latin typeface="Lexend Light"/>
                <a:ea typeface="Lexend Light"/>
                <a:cs typeface="Lexend Light"/>
                <a:sym typeface="Lexend Light"/>
              </a:rPr>
              <a:t> / </a:t>
            </a:r>
            <a:r>
              <a:rPr b="0" i="0" lang="en-GB" sz="1200" u="sng" cap="none" strike="noStrike">
                <a:solidFill>
                  <a:schemeClr val="hlink"/>
                </a:solidFill>
                <a:latin typeface="Lexend Light"/>
                <a:ea typeface="Lexend Light"/>
                <a:cs typeface="Lexend Light"/>
                <a:sym typeface="Lexend Light"/>
                <a:hlinkClick r:id="rId4"/>
              </a:rPr>
              <a:t>https://iri.columbia.edu/our-expertise/climate/forecasts/seasonal-climate-forecasts/</a:t>
            </a:r>
            <a:r>
              <a:rPr b="0" i="0" lang="en-GB" sz="1200" u="none" cap="none" strike="noStrike">
                <a:solidFill>
                  <a:srgbClr val="000000"/>
                </a:solidFill>
                <a:latin typeface="Lexend Light"/>
                <a:ea typeface="Lexend Light"/>
                <a:cs typeface="Lexend Light"/>
                <a:sym typeface="Lexend Light"/>
              </a:rPr>
              <a:t> </a:t>
            </a:r>
            <a:endParaRPr b="0" i="0" sz="1200" u="none" cap="none" strike="noStrike">
              <a:solidFill>
                <a:schemeClr val="dk1"/>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1200"/>
              <a:buFont typeface="Arial"/>
              <a:buNone/>
            </a:pPr>
            <a:r>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pic>
        <p:nvPicPr>
          <p:cNvPr id="542" name="Google Shape;542;p68"/>
          <p:cNvPicPr preferRelativeResize="0"/>
          <p:nvPr/>
        </p:nvPicPr>
        <p:blipFill>
          <a:blip r:embed="rId5">
            <a:alphaModFix/>
          </a:blip>
          <a:stretch>
            <a:fillRect/>
          </a:stretch>
        </p:blipFill>
        <p:spPr>
          <a:xfrm>
            <a:off x="6176950" y="973375"/>
            <a:ext cx="5963806" cy="4032524"/>
          </a:xfrm>
          <a:prstGeom prst="rect">
            <a:avLst/>
          </a:prstGeom>
          <a:noFill/>
          <a:ln>
            <a:noFill/>
          </a:ln>
        </p:spPr>
      </p:pic>
      <p:sp>
        <p:nvSpPr>
          <p:cNvPr id="543" name="Google Shape;543;p68"/>
          <p:cNvSpPr txBox="1"/>
          <p:nvPr/>
        </p:nvSpPr>
        <p:spPr>
          <a:xfrm>
            <a:off x="4788742" y="201700"/>
            <a:ext cx="4278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GB" sz="2400">
                <a:solidFill>
                  <a:srgbClr val="004890"/>
                </a:solidFill>
                <a:latin typeface="Rajdhani Medium"/>
                <a:ea typeface="Rajdhani Medium"/>
                <a:cs typeface="Rajdhani Medium"/>
                <a:sym typeface="Rajdhani Medium"/>
              </a:rPr>
              <a:t>Temperature</a:t>
            </a:r>
            <a:endParaRPr b="0" i="0" sz="2400" u="none" cap="none" strike="noStrike">
              <a:solidFill>
                <a:srgbClr val="004890"/>
              </a:solidFill>
              <a:latin typeface="Rajdhani Medium"/>
              <a:ea typeface="Rajdhani Medium"/>
              <a:cs typeface="Rajdhani Medium"/>
              <a:sym typeface="Rajdhani Medium"/>
            </a:endParaRPr>
          </a:p>
        </p:txBody>
      </p:sp>
      <p:pic>
        <p:nvPicPr>
          <p:cNvPr id="544" name="Google Shape;544;p68"/>
          <p:cNvPicPr preferRelativeResize="0"/>
          <p:nvPr/>
        </p:nvPicPr>
        <p:blipFill>
          <a:blip r:embed="rId6">
            <a:alphaModFix/>
          </a:blip>
          <a:stretch>
            <a:fillRect/>
          </a:stretch>
        </p:blipFill>
        <p:spPr>
          <a:xfrm>
            <a:off x="198750" y="966025"/>
            <a:ext cx="5918475" cy="4106950"/>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32" name="Shape 232"/>
        <p:cNvGrpSpPr/>
        <p:nvPr/>
      </p:nvGrpSpPr>
      <p:grpSpPr>
        <a:xfrm>
          <a:off x="0" y="0"/>
          <a:ext cx="0" cy="0"/>
          <a:chOff x="0" y="0"/>
          <a:chExt cx="0" cy="0"/>
        </a:xfrm>
      </p:grpSpPr>
      <p:sp>
        <p:nvSpPr>
          <p:cNvPr id="233" name="Google Shape;233;p42"/>
          <p:cNvSpPr/>
          <p:nvPr/>
        </p:nvSpPr>
        <p:spPr>
          <a:xfrm>
            <a:off x="2133720" y="426960"/>
            <a:ext cx="8229300" cy="114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34" name="Google Shape;234;p42"/>
          <p:cNvSpPr/>
          <p:nvPr/>
        </p:nvSpPr>
        <p:spPr>
          <a:xfrm>
            <a:off x="1023120" y="426960"/>
            <a:ext cx="10025400" cy="763800"/>
          </a:xfrm>
          <a:prstGeom prst="rect">
            <a:avLst/>
          </a:prstGeom>
          <a:noFill/>
          <a:ln>
            <a:noFill/>
          </a:ln>
        </p:spPr>
        <p:txBody>
          <a:bodyPr anchorCtr="0" anchor="ctr" bIns="35625" lIns="35625" spcFirstLastPara="1" rIns="35625" wrap="square" tIns="35625">
            <a:noAutofit/>
          </a:bodyPr>
          <a:lstStyle/>
          <a:p>
            <a:pPr indent="0" lvl="0" marL="0" marR="0" rtl="0" algn="ctr">
              <a:lnSpc>
                <a:spcPct val="90000"/>
              </a:lnSpc>
              <a:spcBef>
                <a:spcPts val="0"/>
              </a:spcBef>
              <a:spcAft>
                <a:spcPts val="0"/>
              </a:spcAft>
              <a:buClr>
                <a:srgbClr val="000000"/>
              </a:buClr>
              <a:buSzPts val="4800"/>
              <a:buFont typeface="Arial"/>
              <a:buNone/>
            </a:pPr>
            <a:r>
              <a:rPr b="0" i="0" lang="en-GB" sz="4800" u="none" cap="none" strike="noStrike">
                <a:solidFill>
                  <a:srgbClr val="004890"/>
                </a:solidFill>
                <a:latin typeface="Rajdhani Medium"/>
                <a:ea typeface="Rajdhani Medium"/>
                <a:cs typeface="Rajdhani Medium"/>
                <a:sym typeface="Rajdhani Medium"/>
              </a:rPr>
              <a:t>Outline</a:t>
            </a:r>
            <a:endParaRPr b="0" i="0" sz="4800" u="none" cap="none" strike="noStrike">
              <a:solidFill>
                <a:srgbClr val="000000"/>
              </a:solidFill>
              <a:latin typeface="Rajdhani Medium"/>
              <a:ea typeface="Rajdhani Medium"/>
              <a:cs typeface="Rajdhani Medium"/>
              <a:sym typeface="Rajdhani Medium"/>
            </a:endParaRPr>
          </a:p>
        </p:txBody>
      </p:sp>
      <p:sp>
        <p:nvSpPr>
          <p:cNvPr id="235" name="Google Shape;235;p42"/>
          <p:cNvSpPr/>
          <p:nvPr/>
        </p:nvSpPr>
        <p:spPr>
          <a:xfrm>
            <a:off x="1828800" y="1895040"/>
            <a:ext cx="8773500" cy="3745200"/>
          </a:xfrm>
          <a:prstGeom prst="rect">
            <a:avLst/>
          </a:prstGeom>
          <a:noFill/>
          <a:ln>
            <a:noFill/>
          </a:ln>
        </p:spPr>
        <p:txBody>
          <a:bodyPr anchorCtr="0" anchor="t" bIns="45000" lIns="90000" spcFirstLastPara="1" rIns="90000" wrap="square" tIns="45000">
            <a:noAutofit/>
          </a:bodyPr>
          <a:lstStyle/>
          <a:p>
            <a:pPr indent="-514080" lvl="0" marL="514440" marR="0" rtl="0" algn="l">
              <a:lnSpc>
                <a:spcPct val="100000"/>
              </a:lnSpc>
              <a:spcBef>
                <a:spcPts val="0"/>
              </a:spcBef>
              <a:spcAft>
                <a:spcPts val="0"/>
              </a:spcAft>
              <a:buClr>
                <a:srgbClr val="000000"/>
              </a:buClr>
              <a:buSzPts val="3000"/>
              <a:buFont typeface="Rajdhani"/>
              <a:buAutoNum type="romanUcPeriod"/>
            </a:pPr>
            <a:r>
              <a:rPr b="1" i="0" lang="en-GB" sz="3000" u="none" cap="none" strike="noStrike">
                <a:solidFill>
                  <a:srgbClr val="000000"/>
                </a:solidFill>
                <a:latin typeface="Rajdhani"/>
                <a:ea typeface="Rajdhani"/>
                <a:cs typeface="Rajdhani"/>
                <a:sym typeface="Rajdhani"/>
              </a:rPr>
              <a:t>Recent state of the climate</a:t>
            </a:r>
            <a:endParaRPr b="1" i="0" sz="3000" u="none" cap="none" strike="noStrike">
              <a:solidFill>
                <a:srgbClr val="000000"/>
              </a:solidFill>
              <a:latin typeface="Rajdhani"/>
              <a:ea typeface="Rajdhani"/>
              <a:cs typeface="Rajdhani"/>
              <a:sym typeface="Rajdhani"/>
            </a:endParaRPr>
          </a:p>
          <a:p>
            <a:pPr indent="0" lvl="0" marL="457200" marR="0" rtl="0" algn="l">
              <a:lnSpc>
                <a:spcPct val="100000"/>
              </a:lnSpc>
              <a:spcBef>
                <a:spcPts val="0"/>
              </a:spcBef>
              <a:spcAft>
                <a:spcPts val="0"/>
              </a:spcAft>
              <a:buNone/>
            </a:pPr>
            <a:r>
              <a:t/>
            </a:r>
            <a:endParaRPr b="0" i="0" sz="3000" u="none" cap="none" strike="noStrike">
              <a:solidFill>
                <a:srgbClr val="000000"/>
              </a:solidFill>
              <a:latin typeface="Rajdhani Medium"/>
              <a:ea typeface="Rajdhani Medium"/>
              <a:cs typeface="Rajdhani Medium"/>
              <a:sym typeface="Rajdhani Medium"/>
            </a:endParaRPr>
          </a:p>
          <a:p>
            <a:pPr indent="-514080" lvl="0" marL="514440" marR="0" rtl="0" algn="l">
              <a:lnSpc>
                <a:spcPct val="100000"/>
              </a:lnSpc>
              <a:spcBef>
                <a:spcPts val="0"/>
              </a:spcBef>
              <a:spcAft>
                <a:spcPts val="0"/>
              </a:spcAft>
              <a:buClr>
                <a:srgbClr val="000000"/>
              </a:buClr>
              <a:buSzPts val="3000"/>
              <a:buFont typeface="Rajdhani Medium"/>
              <a:buAutoNum type="romanUcPeriod"/>
            </a:pPr>
            <a:r>
              <a:rPr b="0" i="0" lang="en-GB" sz="3000" u="none" cap="none" strike="noStrike">
                <a:solidFill>
                  <a:srgbClr val="000000"/>
                </a:solidFill>
                <a:latin typeface="Rajdhani Medium"/>
                <a:ea typeface="Rajdhani Medium"/>
                <a:cs typeface="Rajdhani Medium"/>
                <a:sym typeface="Rajdhani Medium"/>
              </a:rPr>
              <a:t>Seasonal forecasts</a:t>
            </a:r>
            <a:endParaRPr b="0" i="0" sz="3000" u="none" cap="none" strike="noStrike">
              <a:solidFill>
                <a:srgbClr val="000000"/>
              </a:solidFill>
              <a:latin typeface="Rajdhani Medium"/>
              <a:ea typeface="Rajdhani Medium"/>
              <a:cs typeface="Rajdhani Medium"/>
              <a:sym typeface="Rajdhani Medium"/>
            </a:endParaRPr>
          </a:p>
          <a:p>
            <a:pPr indent="0" lvl="0" marL="457200" marR="0" rtl="0" algn="l">
              <a:lnSpc>
                <a:spcPct val="100000"/>
              </a:lnSpc>
              <a:spcBef>
                <a:spcPts val="0"/>
              </a:spcBef>
              <a:spcAft>
                <a:spcPts val="0"/>
              </a:spcAft>
              <a:buNone/>
            </a:pPr>
            <a:r>
              <a:t/>
            </a:r>
            <a:endParaRPr b="0" i="0" sz="3000" u="none" cap="none" strike="noStrike">
              <a:solidFill>
                <a:srgbClr val="000000"/>
              </a:solidFill>
              <a:latin typeface="Rajdhani Medium"/>
              <a:ea typeface="Rajdhani Medium"/>
              <a:cs typeface="Rajdhani Medium"/>
              <a:sym typeface="Rajdhani Medium"/>
            </a:endParaRPr>
          </a:p>
          <a:p>
            <a:pPr indent="-514080" lvl="0" marL="514440" marR="0" rtl="0" algn="l">
              <a:lnSpc>
                <a:spcPct val="100000"/>
              </a:lnSpc>
              <a:spcBef>
                <a:spcPts val="0"/>
              </a:spcBef>
              <a:spcAft>
                <a:spcPts val="0"/>
              </a:spcAft>
              <a:buClr>
                <a:srgbClr val="000000"/>
              </a:buClr>
              <a:buSzPts val="3000"/>
              <a:buFont typeface="Rajdhani Medium"/>
              <a:buAutoNum type="romanUcPeriod"/>
            </a:pPr>
            <a:r>
              <a:rPr b="0" i="0" lang="en-GB" sz="3000" u="none" cap="none" strike="noStrike">
                <a:solidFill>
                  <a:srgbClr val="000000"/>
                </a:solidFill>
                <a:latin typeface="Rajdhani Medium"/>
                <a:ea typeface="Rajdhani Medium"/>
                <a:cs typeface="Rajdhani Medium"/>
                <a:sym typeface="Rajdhani Medium"/>
              </a:rPr>
              <a:t>Intra-seasonal forecasts</a:t>
            </a:r>
            <a:endParaRPr b="0" i="0" sz="3000" u="none" cap="none" strike="noStrike">
              <a:solidFill>
                <a:srgbClr val="000000"/>
              </a:solidFill>
              <a:latin typeface="Rajdhani Medium"/>
              <a:ea typeface="Rajdhani Medium"/>
              <a:cs typeface="Rajdhani Medium"/>
              <a:sym typeface="Rajdhani Medium"/>
            </a:endParaRPr>
          </a:p>
          <a:p>
            <a:pPr indent="0" lvl="0" marL="457200" marR="0" rtl="0" algn="l">
              <a:lnSpc>
                <a:spcPct val="100000"/>
              </a:lnSpc>
              <a:spcBef>
                <a:spcPts val="0"/>
              </a:spcBef>
              <a:spcAft>
                <a:spcPts val="0"/>
              </a:spcAft>
              <a:buNone/>
            </a:pPr>
            <a:r>
              <a:t/>
            </a:r>
            <a:endParaRPr b="0" i="0" sz="3000" u="none" cap="none" strike="noStrike">
              <a:solidFill>
                <a:srgbClr val="000000"/>
              </a:solidFill>
              <a:latin typeface="Rajdhani Medium"/>
              <a:ea typeface="Rajdhani Medium"/>
              <a:cs typeface="Rajdhani Medium"/>
              <a:sym typeface="Rajdhani Medium"/>
            </a:endParaRPr>
          </a:p>
          <a:p>
            <a:pPr indent="-514080" lvl="0" marL="514440" marR="0" rtl="0" algn="l">
              <a:lnSpc>
                <a:spcPct val="100000"/>
              </a:lnSpc>
              <a:spcBef>
                <a:spcPts val="0"/>
              </a:spcBef>
              <a:spcAft>
                <a:spcPts val="0"/>
              </a:spcAft>
              <a:buClr>
                <a:srgbClr val="000000"/>
              </a:buClr>
              <a:buSzPts val="3000"/>
              <a:buFont typeface="Rajdhani Medium"/>
              <a:buAutoNum type="romanUcPeriod"/>
            </a:pPr>
            <a:r>
              <a:rPr b="0" i="0" lang="en-GB" sz="3000" u="none" cap="none" strike="noStrike">
                <a:solidFill>
                  <a:srgbClr val="000000"/>
                </a:solidFill>
                <a:latin typeface="Rajdhani Medium"/>
                <a:ea typeface="Rajdhani Medium"/>
                <a:cs typeface="Rajdhani Medium"/>
                <a:sym typeface="Rajdhani Medium"/>
              </a:rPr>
              <a:t>Discussion</a:t>
            </a:r>
            <a:endParaRPr b="0" i="0" sz="3000" u="none" cap="none" strike="noStrike">
              <a:solidFill>
                <a:srgbClr val="000000"/>
              </a:solidFill>
              <a:latin typeface="Rajdhani Medium"/>
              <a:ea typeface="Rajdhani Medium"/>
              <a:cs typeface="Rajdhani Medium"/>
              <a:sym typeface="Rajdhani Medium"/>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000000"/>
              </a:solidFill>
              <a:latin typeface="Arial"/>
              <a:ea typeface="Arial"/>
              <a:cs typeface="Arial"/>
              <a:sym typeface="Arial"/>
            </a:endParaRPr>
          </a:p>
        </p:txBody>
      </p:sp>
      <p:sp>
        <p:nvSpPr>
          <p:cNvPr id="236" name="Google Shape;236;p42"/>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49" name="Shape 549"/>
        <p:cNvGrpSpPr/>
        <p:nvPr/>
      </p:nvGrpSpPr>
      <p:grpSpPr>
        <a:xfrm>
          <a:off x="0" y="0"/>
          <a:ext cx="0" cy="0"/>
          <a:chOff x="0" y="0"/>
          <a:chExt cx="0" cy="0"/>
        </a:xfrm>
      </p:grpSpPr>
      <p:sp>
        <p:nvSpPr>
          <p:cNvPr id="550" name="Google Shape;550;p69"/>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pic>
        <p:nvPicPr>
          <p:cNvPr id="551" name="Google Shape;551;p69"/>
          <p:cNvPicPr preferRelativeResize="0"/>
          <p:nvPr/>
        </p:nvPicPr>
        <p:blipFill>
          <a:blip r:embed="rId3">
            <a:alphaModFix/>
          </a:blip>
          <a:stretch>
            <a:fillRect/>
          </a:stretch>
        </p:blipFill>
        <p:spPr>
          <a:xfrm>
            <a:off x="188250" y="857300"/>
            <a:ext cx="6143476" cy="4607601"/>
          </a:xfrm>
          <a:prstGeom prst="rect">
            <a:avLst/>
          </a:prstGeom>
          <a:noFill/>
          <a:ln>
            <a:noFill/>
          </a:ln>
        </p:spPr>
      </p:pic>
      <p:pic>
        <p:nvPicPr>
          <p:cNvPr id="552" name="Google Shape;552;p69"/>
          <p:cNvPicPr preferRelativeResize="0"/>
          <p:nvPr/>
        </p:nvPicPr>
        <p:blipFill>
          <a:blip r:embed="rId4">
            <a:alphaModFix/>
          </a:blip>
          <a:stretch>
            <a:fillRect/>
          </a:stretch>
        </p:blipFill>
        <p:spPr>
          <a:xfrm>
            <a:off x="6331723" y="857300"/>
            <a:ext cx="5791327" cy="3648691"/>
          </a:xfrm>
          <a:prstGeom prst="rect">
            <a:avLst/>
          </a:prstGeom>
          <a:noFill/>
          <a:ln>
            <a:noFill/>
          </a:ln>
        </p:spPr>
      </p:pic>
      <p:sp>
        <p:nvSpPr>
          <p:cNvPr id="553" name="Google Shape;553;p69"/>
          <p:cNvSpPr/>
          <p:nvPr/>
        </p:nvSpPr>
        <p:spPr>
          <a:xfrm>
            <a:off x="7652425" y="6463925"/>
            <a:ext cx="39144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 </a:t>
            </a:r>
            <a:r>
              <a:rPr lang="en-GB" sz="1200" u="none">
                <a:solidFill>
                  <a:srgbClr val="000000"/>
                </a:solidFill>
                <a:latin typeface="Lexend Light"/>
                <a:ea typeface="Lexend Light"/>
                <a:cs typeface="Lexend Light"/>
                <a:sym typeface="Lexend Light"/>
              </a:rPr>
              <a:t>SUNSET (</a:t>
            </a:r>
            <a:r>
              <a:rPr lang="en-GB" sz="1200">
                <a:latin typeface="Lexend Light"/>
                <a:ea typeface="Lexend Light"/>
                <a:cs typeface="Lexend Light"/>
                <a:sym typeface="Lexend Light"/>
              </a:rPr>
              <a:t>CST</a:t>
            </a:r>
            <a:r>
              <a:rPr lang="en-GB" sz="1200" u="none">
                <a:solidFill>
                  <a:srgbClr val="000000"/>
                </a:solidFill>
                <a:latin typeface="Lexend Light"/>
                <a:ea typeface="Lexend Light"/>
                <a:cs typeface="Lexend Light"/>
                <a:sym typeface="Lexend Light"/>
              </a:rPr>
              <a:t>)</a:t>
            </a:r>
            <a:r>
              <a:rPr b="0" i="0" lang="en-GB" sz="1200" u="none" cap="none" strike="noStrike">
                <a:solidFill>
                  <a:srgbClr val="000000"/>
                </a:solidFill>
                <a:latin typeface="Lexend Light"/>
                <a:ea typeface="Lexend Light"/>
                <a:cs typeface="Lexend Light"/>
                <a:sym typeface="Lexend Light"/>
              </a:rPr>
              <a:t> </a:t>
            </a:r>
            <a:r>
              <a:rPr lang="en-GB" sz="1200">
                <a:latin typeface="Lexend Light"/>
                <a:ea typeface="Lexend Light"/>
                <a:cs typeface="Lexend Light"/>
                <a:sym typeface="Lexend Light"/>
              </a:rPr>
              <a:t>/ </a:t>
            </a:r>
            <a:r>
              <a:rPr lang="en-GB" sz="1200" u="sng">
                <a:solidFill>
                  <a:schemeClr val="hlink"/>
                </a:solidFill>
                <a:latin typeface="Lexend Light"/>
                <a:ea typeface="Lexend Light"/>
                <a:cs typeface="Lexend Light"/>
                <a:sym typeface="Lexend Light"/>
                <a:hlinkClick r:id="rId5"/>
              </a:rPr>
              <a:t>https://charts.ecmwf.int/</a:t>
            </a:r>
            <a:r>
              <a:rPr lang="en-GB" sz="1200">
                <a:latin typeface="Lexend Light"/>
                <a:ea typeface="Lexend Light"/>
                <a:cs typeface="Lexend Light"/>
                <a:sym typeface="Lexend Light"/>
              </a:rPr>
              <a:t> </a:t>
            </a:r>
            <a:endParaRPr b="0" i="0" sz="1200" u="none" cap="none" strike="noStrike">
              <a:solidFill>
                <a:schemeClr val="dk1"/>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1200"/>
              <a:buFont typeface="Arial"/>
              <a:buNone/>
            </a:pPr>
            <a:r>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554" name="Google Shape;554;p69"/>
          <p:cNvSpPr/>
          <p:nvPr/>
        </p:nvSpPr>
        <p:spPr>
          <a:xfrm>
            <a:off x="334325" y="336800"/>
            <a:ext cx="1826100" cy="424800"/>
          </a:xfrm>
          <a:prstGeom prst="rect">
            <a:avLst/>
          </a:prstGeom>
          <a:noFill/>
          <a:ln>
            <a:noFill/>
          </a:ln>
        </p:spPr>
        <p:txBody>
          <a:bodyPr anchorCtr="0" anchor="t" bIns="45000" lIns="90000" spcFirstLastPara="1" rIns="90000" wrap="square" tIns="45000">
            <a:noAutofit/>
          </a:bodyPr>
          <a:lstStyle/>
          <a:p>
            <a:pPr indent="-336550" lvl="0" marL="457200" marR="0" rtl="0" algn="l">
              <a:lnSpc>
                <a:spcPct val="100000"/>
              </a:lnSpc>
              <a:spcBef>
                <a:spcPts val="0"/>
              </a:spcBef>
              <a:spcAft>
                <a:spcPts val="0"/>
              </a:spcAft>
              <a:buClr>
                <a:schemeClr val="dk1"/>
              </a:buClr>
              <a:buSzPts val="1700"/>
              <a:buFont typeface="Lexend Light"/>
              <a:buChar char="➢"/>
            </a:pPr>
            <a:r>
              <a:rPr lang="en-GB" sz="1700">
                <a:solidFill>
                  <a:schemeClr val="dk1"/>
                </a:solidFill>
                <a:latin typeface="Lexend Light"/>
                <a:ea typeface="Lexend Light"/>
                <a:cs typeface="Lexend Light"/>
                <a:sym typeface="Lexend Light"/>
              </a:rPr>
              <a:t>Calibrated</a:t>
            </a:r>
            <a:endParaRPr b="0" i="0" sz="1700" u="none" cap="none" strike="noStrike">
              <a:solidFill>
                <a:schemeClr val="dk1"/>
              </a:solidFill>
              <a:latin typeface="Lexend Light"/>
              <a:ea typeface="Lexend Light"/>
              <a:cs typeface="Lexend Light"/>
              <a:sym typeface="Lexend Light"/>
            </a:endParaRPr>
          </a:p>
        </p:txBody>
      </p:sp>
      <p:sp>
        <p:nvSpPr>
          <p:cNvPr id="555" name="Google Shape;555;p69"/>
          <p:cNvSpPr/>
          <p:nvPr/>
        </p:nvSpPr>
        <p:spPr>
          <a:xfrm>
            <a:off x="6331725" y="336800"/>
            <a:ext cx="2041800" cy="424800"/>
          </a:xfrm>
          <a:prstGeom prst="rect">
            <a:avLst/>
          </a:prstGeom>
          <a:noFill/>
          <a:ln>
            <a:noFill/>
          </a:ln>
        </p:spPr>
        <p:txBody>
          <a:bodyPr anchorCtr="0" anchor="t" bIns="45000" lIns="90000" spcFirstLastPara="1" rIns="90000" wrap="square" tIns="45000">
            <a:noAutofit/>
          </a:bodyPr>
          <a:lstStyle/>
          <a:p>
            <a:pPr indent="-336550" lvl="0" marL="457200" marR="0" rtl="0" algn="l">
              <a:lnSpc>
                <a:spcPct val="100000"/>
              </a:lnSpc>
              <a:spcBef>
                <a:spcPts val="0"/>
              </a:spcBef>
              <a:spcAft>
                <a:spcPts val="0"/>
              </a:spcAft>
              <a:buClr>
                <a:schemeClr val="dk1"/>
              </a:buClr>
              <a:buSzPts val="1700"/>
              <a:buFont typeface="Lexend Light"/>
              <a:buChar char="➢"/>
            </a:pPr>
            <a:r>
              <a:rPr lang="en-GB" sz="1700">
                <a:solidFill>
                  <a:schemeClr val="dk1"/>
                </a:solidFill>
                <a:latin typeface="Lexend Light"/>
                <a:ea typeface="Lexend Light"/>
                <a:cs typeface="Lexend Light"/>
                <a:sym typeface="Lexend Light"/>
              </a:rPr>
              <a:t>Uncalibrated</a:t>
            </a:r>
            <a:endParaRPr b="0" i="0" sz="1700" u="none" cap="none" strike="noStrike">
              <a:solidFill>
                <a:schemeClr val="dk1"/>
              </a:solidFill>
              <a:latin typeface="Lexend Light"/>
              <a:ea typeface="Lexend Light"/>
              <a:cs typeface="Lexend Light"/>
              <a:sym typeface="Lexend Light"/>
            </a:endParaRPr>
          </a:p>
        </p:txBody>
      </p:sp>
    </p:spTree>
  </p:cSld>
  <p:clrMapOvr>
    <a:masterClrMapping/>
  </p:clrMapOvr>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0" name="Shape 560"/>
        <p:cNvGrpSpPr/>
        <p:nvPr/>
      </p:nvGrpSpPr>
      <p:grpSpPr>
        <a:xfrm>
          <a:off x="0" y="0"/>
          <a:ext cx="0" cy="0"/>
          <a:chOff x="0" y="0"/>
          <a:chExt cx="0" cy="0"/>
        </a:xfrm>
      </p:grpSpPr>
      <p:sp>
        <p:nvSpPr>
          <p:cNvPr id="561" name="Google Shape;561;p70"/>
          <p:cNvSpPr/>
          <p:nvPr/>
        </p:nvSpPr>
        <p:spPr>
          <a:xfrm>
            <a:off x="2133720" y="426960"/>
            <a:ext cx="8229300" cy="114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62" name="Google Shape;562;p70"/>
          <p:cNvSpPr/>
          <p:nvPr/>
        </p:nvSpPr>
        <p:spPr>
          <a:xfrm>
            <a:off x="1023120" y="426960"/>
            <a:ext cx="10025400" cy="763800"/>
          </a:xfrm>
          <a:prstGeom prst="rect">
            <a:avLst/>
          </a:prstGeom>
          <a:noFill/>
          <a:ln>
            <a:noFill/>
          </a:ln>
        </p:spPr>
        <p:txBody>
          <a:bodyPr anchorCtr="0" anchor="ctr" bIns="35625" lIns="35625" spcFirstLastPara="1" rIns="35625" wrap="square" tIns="35625">
            <a:noAutofit/>
          </a:bodyPr>
          <a:lstStyle/>
          <a:p>
            <a:pPr indent="0" lvl="0" marL="0" marR="0" rtl="0" algn="ctr">
              <a:lnSpc>
                <a:spcPct val="90000"/>
              </a:lnSpc>
              <a:spcBef>
                <a:spcPts val="0"/>
              </a:spcBef>
              <a:spcAft>
                <a:spcPts val="0"/>
              </a:spcAft>
              <a:buClr>
                <a:srgbClr val="000000"/>
              </a:buClr>
              <a:buSzPts val="4800"/>
              <a:buFont typeface="Arial"/>
              <a:buNone/>
            </a:pPr>
            <a:r>
              <a:rPr b="0" i="0" lang="en-GB" sz="4800" u="none" cap="none" strike="noStrike">
                <a:solidFill>
                  <a:srgbClr val="004890"/>
                </a:solidFill>
                <a:latin typeface="Rajdhani Medium"/>
                <a:ea typeface="Rajdhani Medium"/>
                <a:cs typeface="Rajdhani Medium"/>
                <a:sym typeface="Rajdhani Medium"/>
              </a:rPr>
              <a:t>Outline</a:t>
            </a:r>
            <a:endParaRPr b="0" i="0" sz="4800" u="none" cap="none" strike="noStrike">
              <a:solidFill>
                <a:srgbClr val="000000"/>
              </a:solidFill>
              <a:latin typeface="Rajdhani Medium"/>
              <a:ea typeface="Rajdhani Medium"/>
              <a:cs typeface="Rajdhani Medium"/>
              <a:sym typeface="Rajdhani Medium"/>
            </a:endParaRPr>
          </a:p>
        </p:txBody>
      </p:sp>
      <p:sp>
        <p:nvSpPr>
          <p:cNvPr id="563" name="Google Shape;563;p70"/>
          <p:cNvSpPr/>
          <p:nvPr/>
        </p:nvSpPr>
        <p:spPr>
          <a:xfrm>
            <a:off x="1828800" y="1895040"/>
            <a:ext cx="8773500" cy="3745200"/>
          </a:xfrm>
          <a:prstGeom prst="rect">
            <a:avLst/>
          </a:prstGeom>
          <a:noFill/>
          <a:ln>
            <a:noFill/>
          </a:ln>
        </p:spPr>
        <p:txBody>
          <a:bodyPr anchorCtr="0" anchor="t" bIns="45000" lIns="90000" spcFirstLastPara="1" rIns="90000" wrap="square" tIns="45000">
            <a:noAutofit/>
          </a:bodyPr>
          <a:lstStyle/>
          <a:p>
            <a:pPr indent="-514080" lvl="0" marL="514440" marR="0" rtl="0" algn="l">
              <a:lnSpc>
                <a:spcPct val="100000"/>
              </a:lnSpc>
              <a:spcBef>
                <a:spcPts val="0"/>
              </a:spcBef>
              <a:spcAft>
                <a:spcPts val="0"/>
              </a:spcAft>
              <a:buClr>
                <a:srgbClr val="000000"/>
              </a:buClr>
              <a:buSzPts val="3000"/>
              <a:buFont typeface="Rajdhani Medium"/>
              <a:buAutoNum type="romanUcPeriod"/>
            </a:pPr>
            <a:r>
              <a:rPr b="0" i="0" lang="en-GB" sz="3000" u="none" cap="none" strike="noStrike">
                <a:solidFill>
                  <a:srgbClr val="000000"/>
                </a:solidFill>
                <a:latin typeface="Rajdhani Medium"/>
                <a:ea typeface="Rajdhani Medium"/>
                <a:cs typeface="Rajdhani Medium"/>
                <a:sym typeface="Rajdhani Medium"/>
              </a:rPr>
              <a:t>Recent state of the climate</a:t>
            </a:r>
            <a:endParaRPr b="0" i="0" sz="3000" u="none" cap="none" strike="noStrike">
              <a:solidFill>
                <a:srgbClr val="000000"/>
              </a:solidFill>
              <a:latin typeface="Rajdhani Medium"/>
              <a:ea typeface="Rajdhani Medium"/>
              <a:cs typeface="Rajdhani Medium"/>
              <a:sym typeface="Rajdhani Medium"/>
            </a:endParaRPr>
          </a:p>
          <a:p>
            <a:pPr indent="0" lvl="0" marL="457200" marR="0" rtl="0" algn="l">
              <a:lnSpc>
                <a:spcPct val="100000"/>
              </a:lnSpc>
              <a:spcBef>
                <a:spcPts val="0"/>
              </a:spcBef>
              <a:spcAft>
                <a:spcPts val="0"/>
              </a:spcAft>
              <a:buNone/>
            </a:pPr>
            <a:r>
              <a:t/>
            </a:r>
            <a:endParaRPr b="0" i="0" sz="3000" u="none" cap="none" strike="noStrike">
              <a:solidFill>
                <a:srgbClr val="000000"/>
              </a:solidFill>
              <a:latin typeface="Rajdhani Medium"/>
              <a:ea typeface="Rajdhani Medium"/>
              <a:cs typeface="Rajdhani Medium"/>
              <a:sym typeface="Rajdhani Medium"/>
            </a:endParaRPr>
          </a:p>
          <a:p>
            <a:pPr indent="-514080" lvl="0" marL="514440" marR="0" rtl="0" algn="l">
              <a:lnSpc>
                <a:spcPct val="100000"/>
              </a:lnSpc>
              <a:spcBef>
                <a:spcPts val="0"/>
              </a:spcBef>
              <a:spcAft>
                <a:spcPts val="0"/>
              </a:spcAft>
              <a:buClr>
                <a:srgbClr val="000000"/>
              </a:buClr>
              <a:buSzPts val="3000"/>
              <a:buFont typeface="Rajdhani Medium"/>
              <a:buAutoNum type="romanUcPeriod"/>
            </a:pPr>
            <a:r>
              <a:rPr b="0" i="0" lang="en-GB" sz="3000" u="none" cap="none" strike="noStrike">
                <a:solidFill>
                  <a:srgbClr val="000000"/>
                </a:solidFill>
                <a:latin typeface="Rajdhani Medium"/>
                <a:ea typeface="Rajdhani Medium"/>
                <a:cs typeface="Rajdhani Medium"/>
                <a:sym typeface="Rajdhani Medium"/>
              </a:rPr>
              <a:t>Seasonal forecasts</a:t>
            </a:r>
            <a:endParaRPr b="0" i="0" sz="3000" u="none" cap="none" strike="noStrike">
              <a:solidFill>
                <a:srgbClr val="000000"/>
              </a:solidFill>
              <a:latin typeface="Rajdhani Medium"/>
              <a:ea typeface="Rajdhani Medium"/>
              <a:cs typeface="Rajdhani Medium"/>
              <a:sym typeface="Rajdhani Medium"/>
            </a:endParaRPr>
          </a:p>
          <a:p>
            <a:pPr indent="0" lvl="0" marL="457200" marR="0" rtl="0" algn="l">
              <a:lnSpc>
                <a:spcPct val="100000"/>
              </a:lnSpc>
              <a:spcBef>
                <a:spcPts val="0"/>
              </a:spcBef>
              <a:spcAft>
                <a:spcPts val="0"/>
              </a:spcAft>
              <a:buNone/>
            </a:pPr>
            <a:r>
              <a:t/>
            </a:r>
            <a:endParaRPr b="0" i="0" sz="3000" u="none" cap="none" strike="noStrike">
              <a:solidFill>
                <a:srgbClr val="000000"/>
              </a:solidFill>
              <a:latin typeface="Rajdhani Medium"/>
              <a:ea typeface="Rajdhani Medium"/>
              <a:cs typeface="Rajdhani Medium"/>
              <a:sym typeface="Rajdhani Medium"/>
            </a:endParaRPr>
          </a:p>
          <a:p>
            <a:pPr indent="-514080" lvl="0" marL="514440" marR="0" rtl="0" algn="l">
              <a:lnSpc>
                <a:spcPct val="100000"/>
              </a:lnSpc>
              <a:spcBef>
                <a:spcPts val="0"/>
              </a:spcBef>
              <a:spcAft>
                <a:spcPts val="0"/>
              </a:spcAft>
              <a:buClr>
                <a:srgbClr val="000000"/>
              </a:buClr>
              <a:buSzPts val="3000"/>
              <a:buFont typeface="Rajdhani"/>
              <a:buAutoNum type="romanUcPeriod"/>
            </a:pPr>
            <a:r>
              <a:rPr b="1" i="0" lang="en-GB" sz="3000" u="none" cap="none" strike="noStrike">
                <a:solidFill>
                  <a:srgbClr val="000000"/>
                </a:solidFill>
                <a:latin typeface="Rajdhani"/>
                <a:ea typeface="Rajdhani"/>
                <a:cs typeface="Rajdhani"/>
                <a:sym typeface="Rajdhani"/>
              </a:rPr>
              <a:t>Intra-seasonal forecasts</a:t>
            </a:r>
            <a:endParaRPr b="1" i="0" sz="3000" u="none" cap="none" strike="noStrike">
              <a:solidFill>
                <a:srgbClr val="000000"/>
              </a:solidFill>
              <a:latin typeface="Rajdhani"/>
              <a:ea typeface="Rajdhani"/>
              <a:cs typeface="Rajdhani"/>
              <a:sym typeface="Rajdhani"/>
            </a:endParaRPr>
          </a:p>
          <a:p>
            <a:pPr indent="0" lvl="0" marL="457200" marR="0" rtl="0" algn="l">
              <a:lnSpc>
                <a:spcPct val="100000"/>
              </a:lnSpc>
              <a:spcBef>
                <a:spcPts val="0"/>
              </a:spcBef>
              <a:spcAft>
                <a:spcPts val="0"/>
              </a:spcAft>
              <a:buNone/>
            </a:pPr>
            <a:r>
              <a:t/>
            </a:r>
            <a:endParaRPr b="0" i="0" sz="3000" u="none" cap="none" strike="noStrike">
              <a:solidFill>
                <a:srgbClr val="000000"/>
              </a:solidFill>
              <a:latin typeface="Rajdhani Medium"/>
              <a:ea typeface="Rajdhani Medium"/>
              <a:cs typeface="Rajdhani Medium"/>
              <a:sym typeface="Rajdhani Medium"/>
            </a:endParaRPr>
          </a:p>
          <a:p>
            <a:pPr indent="-514080" lvl="0" marL="514440" marR="0" rtl="0" algn="l">
              <a:lnSpc>
                <a:spcPct val="100000"/>
              </a:lnSpc>
              <a:spcBef>
                <a:spcPts val="0"/>
              </a:spcBef>
              <a:spcAft>
                <a:spcPts val="0"/>
              </a:spcAft>
              <a:buClr>
                <a:srgbClr val="000000"/>
              </a:buClr>
              <a:buSzPts val="3000"/>
              <a:buFont typeface="Rajdhani Medium"/>
              <a:buAutoNum type="romanUcPeriod"/>
            </a:pPr>
            <a:r>
              <a:rPr b="0" i="0" lang="en-GB" sz="3000" u="none" cap="none" strike="noStrike">
                <a:solidFill>
                  <a:srgbClr val="000000"/>
                </a:solidFill>
                <a:latin typeface="Rajdhani Medium"/>
                <a:ea typeface="Rajdhani Medium"/>
                <a:cs typeface="Rajdhani Medium"/>
                <a:sym typeface="Rajdhani Medium"/>
              </a:rPr>
              <a:t>Discussion</a:t>
            </a:r>
            <a:endParaRPr b="0" i="0" sz="3000" u="none" cap="none" strike="noStrike">
              <a:solidFill>
                <a:srgbClr val="000000"/>
              </a:solidFill>
              <a:latin typeface="Rajdhani Medium"/>
              <a:ea typeface="Rajdhani Medium"/>
              <a:cs typeface="Rajdhani Medium"/>
              <a:sym typeface="Rajdhani Medium"/>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000000"/>
              </a:solidFill>
              <a:latin typeface="Arial"/>
              <a:ea typeface="Arial"/>
              <a:cs typeface="Arial"/>
              <a:sym typeface="Arial"/>
            </a:endParaRPr>
          </a:p>
        </p:txBody>
      </p:sp>
      <p:sp>
        <p:nvSpPr>
          <p:cNvPr id="564" name="Google Shape;564;p70"/>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69" name="Shape 569"/>
        <p:cNvGrpSpPr/>
        <p:nvPr/>
      </p:nvGrpSpPr>
      <p:grpSpPr>
        <a:xfrm>
          <a:off x="0" y="0"/>
          <a:ext cx="0" cy="0"/>
          <a:chOff x="0" y="0"/>
          <a:chExt cx="0" cy="0"/>
        </a:xfrm>
      </p:grpSpPr>
      <p:pic>
        <p:nvPicPr>
          <p:cNvPr descr="wh04_ppttrmm1.gif" id="570" name="Google Shape;570;p71"/>
          <p:cNvPicPr preferRelativeResize="0"/>
          <p:nvPr/>
        </p:nvPicPr>
        <p:blipFill rotWithShape="1">
          <a:blip r:embed="rId3">
            <a:alphaModFix/>
          </a:blip>
          <a:srcRect b="0" l="0" r="0" t="0"/>
          <a:stretch/>
        </p:blipFill>
        <p:spPr>
          <a:xfrm>
            <a:off x="115175" y="1899325"/>
            <a:ext cx="7397024" cy="3945725"/>
          </a:xfrm>
          <a:prstGeom prst="rect">
            <a:avLst/>
          </a:prstGeom>
          <a:noFill/>
          <a:ln>
            <a:noFill/>
          </a:ln>
        </p:spPr>
      </p:pic>
      <p:sp>
        <p:nvSpPr>
          <p:cNvPr id="571" name="Google Shape;571;p71"/>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pic>
        <p:nvPicPr>
          <p:cNvPr id="572" name="Google Shape;572;p71"/>
          <p:cNvPicPr preferRelativeResize="0"/>
          <p:nvPr/>
        </p:nvPicPr>
        <p:blipFill rotWithShape="1">
          <a:blip r:embed="rId4">
            <a:alphaModFix/>
          </a:blip>
          <a:srcRect b="0" l="0" r="0" t="0"/>
          <a:stretch/>
        </p:blipFill>
        <p:spPr>
          <a:xfrm>
            <a:off x="7750625" y="2954882"/>
            <a:ext cx="4269100" cy="2890169"/>
          </a:xfrm>
          <a:prstGeom prst="rect">
            <a:avLst/>
          </a:prstGeom>
          <a:noFill/>
          <a:ln>
            <a:noFill/>
          </a:ln>
        </p:spPr>
      </p:pic>
      <p:sp>
        <p:nvSpPr>
          <p:cNvPr id="573" name="Google Shape;573;p71"/>
          <p:cNvSpPr/>
          <p:nvPr/>
        </p:nvSpPr>
        <p:spPr>
          <a:xfrm>
            <a:off x="4379300" y="6463925"/>
            <a:ext cx="73476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 </a:t>
            </a:r>
            <a:r>
              <a:rPr b="0" i="0" lang="en-GB" sz="1200" u="sng" cap="none" strike="noStrike">
                <a:solidFill>
                  <a:schemeClr val="hlink"/>
                </a:solidFill>
                <a:latin typeface="Lexend Light"/>
                <a:ea typeface="Lexend Light"/>
                <a:cs typeface="Lexend Light"/>
                <a:sym typeface="Lexend Light"/>
                <a:hlinkClick r:id="rId5"/>
              </a:rPr>
              <a:t>https://www.climate.gov/news-features/blogs/enso/what-mjo-and-why-do-we-care</a:t>
            </a:r>
            <a:r>
              <a:rPr b="0" i="0" lang="en-GB" sz="1200" u="none" cap="none" strike="noStrike">
                <a:solidFill>
                  <a:srgbClr val="000000"/>
                </a:solidFill>
                <a:latin typeface="Lexend Light"/>
                <a:ea typeface="Lexend Light"/>
                <a:cs typeface="Lexend Light"/>
                <a:sym typeface="Lexend Light"/>
              </a:rPr>
              <a:t>  </a:t>
            </a:r>
            <a:endParaRPr b="0" i="0" sz="1200" u="none" cap="none" strike="noStrike">
              <a:solidFill>
                <a:schemeClr val="dk1"/>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1200"/>
              <a:buFont typeface="Arial"/>
              <a:buNone/>
            </a:pPr>
            <a:r>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574" name="Google Shape;574;p71"/>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75" name="Google Shape;575;p71"/>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n-GB" sz="2500" u="none" cap="none" strike="noStrike">
                <a:solidFill>
                  <a:schemeClr val="dk1"/>
                </a:solidFill>
                <a:latin typeface="Rajdhani"/>
                <a:ea typeface="Rajdhani"/>
                <a:cs typeface="Rajdhani"/>
                <a:sym typeface="Rajdhani"/>
              </a:rPr>
              <a:t>III.	Intra-seasonal forecasts</a:t>
            </a:r>
            <a:endParaRPr b="1" i="0" sz="2500" u="none" cap="none" strike="noStrike">
              <a:solidFill>
                <a:schemeClr val="dk1"/>
              </a:solidFill>
              <a:latin typeface="Rajdhani"/>
              <a:ea typeface="Rajdhani"/>
              <a:cs typeface="Rajdhani"/>
              <a:sym typeface="Rajdhani"/>
            </a:endParaRPr>
          </a:p>
        </p:txBody>
      </p:sp>
      <p:sp>
        <p:nvSpPr>
          <p:cNvPr id="576" name="Google Shape;576;p71"/>
          <p:cNvSpPr/>
          <p:nvPr/>
        </p:nvSpPr>
        <p:spPr>
          <a:xfrm>
            <a:off x="0" y="1000225"/>
            <a:ext cx="12192000" cy="899100"/>
          </a:xfrm>
          <a:prstGeom prst="rect">
            <a:avLst/>
          </a:prstGeom>
          <a:noFill/>
          <a:ln>
            <a:noFill/>
          </a:ln>
        </p:spPr>
        <p:txBody>
          <a:bodyPr anchorCtr="0" anchor="t" bIns="45000" lIns="90000" spcFirstLastPara="1" rIns="90000" wrap="square" tIns="45000">
            <a:noAutofit/>
          </a:bodyPr>
          <a:lstStyle/>
          <a:p>
            <a:pPr indent="-336550" lvl="0" marL="457200" marR="0" rtl="0" algn="l">
              <a:lnSpc>
                <a:spcPct val="100000"/>
              </a:lnSpc>
              <a:spcBef>
                <a:spcPts val="0"/>
              </a:spcBef>
              <a:spcAft>
                <a:spcPts val="0"/>
              </a:spcAft>
              <a:buClr>
                <a:schemeClr val="dk1"/>
              </a:buClr>
              <a:buSzPts val="1700"/>
              <a:buFont typeface="Lexend Light"/>
              <a:buChar char="➢"/>
            </a:pPr>
            <a:r>
              <a:rPr lang="en-GB" sz="1700">
                <a:solidFill>
                  <a:schemeClr val="dk1"/>
                </a:solidFill>
                <a:latin typeface="Lexend Light"/>
                <a:ea typeface="Lexend Light"/>
                <a:cs typeface="Lexend Light"/>
                <a:sym typeface="Lexend Light"/>
              </a:rPr>
              <a:t>The MJO is the leading mode of tropical intra-seasonal variability with a 20–90 days time scale. It is an important source of regional climate variability and predictability across the globe at intra-seasonal time scales.</a:t>
            </a:r>
            <a:endParaRPr b="0" i="0" sz="1700" u="none" cap="none" strike="noStrike">
              <a:solidFill>
                <a:schemeClr val="dk1"/>
              </a:solidFill>
              <a:latin typeface="Lexend Light"/>
              <a:ea typeface="Lexend Light"/>
              <a:cs typeface="Lexend Light"/>
              <a:sym typeface="Lexend Light"/>
            </a:endParaRPr>
          </a:p>
        </p:txBody>
      </p:sp>
      <p:sp>
        <p:nvSpPr>
          <p:cNvPr id="577" name="Google Shape;577;p71"/>
          <p:cNvSpPr txBox="1"/>
          <p:nvPr/>
        </p:nvSpPr>
        <p:spPr>
          <a:xfrm>
            <a:off x="4788742" y="201700"/>
            <a:ext cx="4278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400"/>
              <a:buFont typeface="Arial"/>
              <a:buNone/>
            </a:pPr>
            <a:r>
              <a:rPr lang="en-GB" sz="2400">
                <a:solidFill>
                  <a:srgbClr val="004890"/>
                </a:solidFill>
                <a:latin typeface="Rajdhani Medium"/>
                <a:ea typeface="Rajdhani Medium"/>
                <a:cs typeface="Rajdhani Medium"/>
                <a:sym typeface="Rajdhani Medium"/>
              </a:rPr>
              <a:t>Madden-Julian Oscillation (MJO)</a:t>
            </a:r>
            <a:endParaRPr sz="2400">
              <a:solidFill>
                <a:srgbClr val="004890"/>
              </a:solidFill>
              <a:latin typeface="Rajdhani Medium"/>
              <a:ea typeface="Rajdhani Medium"/>
              <a:cs typeface="Rajdhani Medium"/>
              <a:sym typeface="Rajdhani Medium"/>
            </a:endParaRPr>
          </a:p>
        </p:txBody>
      </p:sp>
    </p:spTree>
  </p:cSld>
  <p:clrMapOvr>
    <a:masterClrMapping/>
  </p:clrMapOvr>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582" name="Shape 582"/>
        <p:cNvGrpSpPr/>
        <p:nvPr/>
      </p:nvGrpSpPr>
      <p:grpSpPr>
        <a:xfrm>
          <a:off x="0" y="0"/>
          <a:ext cx="0" cy="0"/>
          <a:chOff x="0" y="0"/>
          <a:chExt cx="0" cy="0"/>
        </a:xfrm>
      </p:grpSpPr>
      <p:sp>
        <p:nvSpPr>
          <p:cNvPr id="583" name="Google Shape;583;p72"/>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584" name="Google Shape;584;p72"/>
          <p:cNvSpPr/>
          <p:nvPr/>
        </p:nvSpPr>
        <p:spPr>
          <a:xfrm>
            <a:off x="3143775" y="6463925"/>
            <a:ext cx="88113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a:t>
            </a:r>
            <a:r>
              <a:rPr lang="en-GB" sz="1200">
                <a:latin typeface="Lexend Light"/>
                <a:ea typeface="Lexend Light"/>
                <a:cs typeface="Lexend Light"/>
                <a:sym typeface="Lexend Light"/>
              </a:rPr>
              <a:t> </a:t>
            </a:r>
            <a:r>
              <a:rPr b="0" i="0" lang="en-GB" sz="1200" u="sng" cap="none" strike="noStrike">
                <a:solidFill>
                  <a:schemeClr val="hlink"/>
                </a:solidFill>
                <a:latin typeface="Lexend Light"/>
                <a:ea typeface="Lexend Light"/>
                <a:cs typeface="Lexend Light"/>
                <a:sym typeface="Lexend Light"/>
                <a:hlinkClick r:id="rId3"/>
              </a:rPr>
              <a:t>https://www.cpc.ncep.noaa.gov/products/precip/CWlink/MJO/whindex.shtml</a:t>
            </a:r>
            <a:r>
              <a:rPr lang="en-GB"/>
              <a:t> / </a:t>
            </a:r>
            <a:r>
              <a:rPr lang="en-GB" sz="1200" u="sng">
                <a:solidFill>
                  <a:schemeClr val="hlink"/>
                </a:solidFill>
                <a:latin typeface="Lexend Light"/>
                <a:ea typeface="Lexend Light"/>
                <a:cs typeface="Lexend Light"/>
                <a:sym typeface="Lexend Light"/>
                <a:hlinkClick r:id="rId4"/>
              </a:rPr>
              <a:t>https://psl.noaa.gov/mjo/</a:t>
            </a:r>
            <a:r>
              <a:rPr lang="en-GB" sz="1200">
                <a:latin typeface="Lexend Light"/>
                <a:ea typeface="Lexend Light"/>
                <a:cs typeface="Lexend Light"/>
                <a:sym typeface="Lexend Light"/>
              </a:rPr>
              <a:t> </a:t>
            </a:r>
            <a:r>
              <a:rPr b="0" i="0" lang="en-GB" sz="1200" u="none" cap="none" strike="noStrike">
                <a:solidFill>
                  <a:srgbClr val="000000"/>
                </a:solidFill>
                <a:latin typeface="Lexend Light"/>
                <a:ea typeface="Lexend Light"/>
                <a:cs typeface="Lexend Light"/>
                <a:sym typeface="Lexend Light"/>
              </a:rPr>
              <a:t> </a:t>
            </a:r>
            <a:endParaRPr b="0" i="0" sz="1200" u="none" cap="none" strike="noStrike">
              <a:solidFill>
                <a:schemeClr val="dk1"/>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1200"/>
              <a:buFont typeface="Arial"/>
              <a:buNone/>
            </a:pPr>
            <a:r>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585" name="Google Shape;585;p72"/>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586" name="Google Shape;586;p72"/>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n-GB" sz="2500" u="none" cap="none" strike="noStrike">
                <a:solidFill>
                  <a:schemeClr val="dk1"/>
                </a:solidFill>
                <a:latin typeface="Rajdhani"/>
                <a:ea typeface="Rajdhani"/>
                <a:cs typeface="Rajdhani"/>
                <a:sym typeface="Rajdhani"/>
              </a:rPr>
              <a:t>III.	Intra-seasonal forecasts</a:t>
            </a:r>
            <a:endParaRPr b="1" i="0" sz="2500" u="none" cap="none" strike="noStrike">
              <a:solidFill>
                <a:schemeClr val="dk1"/>
              </a:solidFill>
              <a:latin typeface="Rajdhani"/>
              <a:ea typeface="Rajdhani"/>
              <a:cs typeface="Rajdhani"/>
              <a:sym typeface="Rajdhani"/>
            </a:endParaRPr>
          </a:p>
        </p:txBody>
      </p:sp>
      <p:sp>
        <p:nvSpPr>
          <p:cNvPr id="587" name="Google Shape;587;p72"/>
          <p:cNvSpPr txBox="1"/>
          <p:nvPr/>
        </p:nvSpPr>
        <p:spPr>
          <a:xfrm>
            <a:off x="4788742" y="201700"/>
            <a:ext cx="4278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GB" sz="2400">
                <a:solidFill>
                  <a:srgbClr val="004890"/>
                </a:solidFill>
                <a:latin typeface="Rajdhani Medium"/>
                <a:ea typeface="Rajdhani Medium"/>
                <a:cs typeface="Rajdhani Medium"/>
                <a:sym typeface="Rajdhani Medium"/>
              </a:rPr>
              <a:t>MJO phase status</a:t>
            </a:r>
            <a:endParaRPr b="0" i="0" sz="2400" u="none" cap="none" strike="noStrike">
              <a:solidFill>
                <a:srgbClr val="004890"/>
              </a:solidFill>
              <a:latin typeface="Rajdhani Medium"/>
              <a:ea typeface="Rajdhani Medium"/>
              <a:cs typeface="Rajdhani Medium"/>
              <a:sym typeface="Rajdhani Medium"/>
            </a:endParaRPr>
          </a:p>
        </p:txBody>
      </p:sp>
      <p:sp>
        <p:nvSpPr>
          <p:cNvPr id="588" name="Google Shape;588;p72"/>
          <p:cNvSpPr txBox="1"/>
          <p:nvPr/>
        </p:nvSpPr>
        <p:spPr>
          <a:xfrm>
            <a:off x="447875" y="1026425"/>
            <a:ext cx="5269500" cy="420300"/>
          </a:xfrm>
          <a:prstGeom prst="rect">
            <a:avLst/>
          </a:prstGeom>
          <a:noFill/>
          <a:ln>
            <a:noFill/>
          </a:ln>
        </p:spPr>
        <p:txBody>
          <a:bodyPr anchorCtr="0" anchor="t" bIns="91425" lIns="91425" spcFirstLastPara="1" rIns="91425" wrap="square" tIns="91425">
            <a:spAutoFit/>
          </a:bodyPr>
          <a:lstStyle/>
          <a:p>
            <a:pPr indent="-336550" lvl="0" marL="457200" rtl="0" algn="l">
              <a:lnSpc>
                <a:spcPct val="90000"/>
              </a:lnSpc>
              <a:spcBef>
                <a:spcPts val="1001"/>
              </a:spcBef>
              <a:spcAft>
                <a:spcPts val="0"/>
              </a:spcAft>
              <a:buClr>
                <a:schemeClr val="dk1"/>
              </a:buClr>
              <a:buSzPts val="1700"/>
              <a:buFont typeface="Lexend Light"/>
              <a:buChar char="➢"/>
            </a:pPr>
            <a:r>
              <a:rPr lang="en-GB" sz="1700">
                <a:solidFill>
                  <a:schemeClr val="dk1"/>
                </a:solidFill>
                <a:latin typeface="Lexend Light"/>
                <a:ea typeface="Lexend Light"/>
                <a:cs typeface="Lexend Light"/>
                <a:sym typeface="Lexend Light"/>
              </a:rPr>
              <a:t>RMM phase diagram for the </a:t>
            </a:r>
            <a:r>
              <a:rPr lang="en-GB" sz="1700">
                <a:solidFill>
                  <a:schemeClr val="dk1"/>
                </a:solidFill>
                <a:latin typeface="Lexend Light"/>
                <a:ea typeface="Lexend Light"/>
                <a:cs typeface="Lexend Light"/>
                <a:sym typeface="Lexend Light"/>
              </a:rPr>
              <a:t>latest</a:t>
            </a:r>
            <a:r>
              <a:rPr lang="en-GB" sz="1700">
                <a:solidFill>
                  <a:schemeClr val="dk1"/>
                </a:solidFill>
                <a:latin typeface="Lexend Light"/>
                <a:ea typeface="Lexend Light"/>
                <a:cs typeface="Lexend Light"/>
                <a:sym typeface="Lexend Light"/>
              </a:rPr>
              <a:t> 40 days</a:t>
            </a:r>
            <a:endParaRPr sz="1700">
              <a:latin typeface="Lexend Light"/>
              <a:ea typeface="Lexend Light"/>
              <a:cs typeface="Lexend Light"/>
              <a:sym typeface="Lexend Light"/>
            </a:endParaRPr>
          </a:p>
        </p:txBody>
      </p:sp>
      <p:sp>
        <p:nvSpPr>
          <p:cNvPr id="589" name="Google Shape;589;p72"/>
          <p:cNvSpPr txBox="1"/>
          <p:nvPr/>
        </p:nvSpPr>
        <p:spPr>
          <a:xfrm>
            <a:off x="6599000" y="1026425"/>
            <a:ext cx="5465400" cy="420300"/>
          </a:xfrm>
          <a:prstGeom prst="rect">
            <a:avLst/>
          </a:prstGeom>
          <a:noFill/>
          <a:ln>
            <a:noFill/>
          </a:ln>
        </p:spPr>
        <p:txBody>
          <a:bodyPr anchorCtr="0" anchor="t" bIns="91425" lIns="91425" spcFirstLastPara="1" rIns="91425" wrap="square" tIns="91425">
            <a:spAutoFit/>
          </a:bodyPr>
          <a:lstStyle/>
          <a:p>
            <a:pPr indent="-336550" lvl="0" marL="457200" rtl="0" algn="l">
              <a:lnSpc>
                <a:spcPct val="90000"/>
              </a:lnSpc>
              <a:spcBef>
                <a:spcPts val="1001"/>
              </a:spcBef>
              <a:spcAft>
                <a:spcPts val="0"/>
              </a:spcAft>
              <a:buClr>
                <a:schemeClr val="dk1"/>
              </a:buClr>
              <a:buSzPts val="1700"/>
              <a:buFont typeface="Lexend Light"/>
              <a:buChar char="➢"/>
            </a:pPr>
            <a:r>
              <a:rPr lang="en-GB" sz="1700">
                <a:solidFill>
                  <a:schemeClr val="dk1"/>
                </a:solidFill>
                <a:latin typeface="Lexend Light"/>
                <a:ea typeface="Lexend Light"/>
                <a:cs typeface="Lexend Light"/>
                <a:sym typeface="Lexend Light"/>
              </a:rPr>
              <a:t>ROMI phase diagram for the latest 90 days</a:t>
            </a:r>
            <a:endParaRPr sz="1700">
              <a:latin typeface="Lexend Light"/>
              <a:ea typeface="Lexend Light"/>
              <a:cs typeface="Lexend Light"/>
              <a:sym typeface="Lexend Light"/>
            </a:endParaRPr>
          </a:p>
        </p:txBody>
      </p:sp>
      <p:sp>
        <p:nvSpPr>
          <p:cNvPr id="590" name="Google Shape;590;p72"/>
          <p:cNvSpPr txBox="1"/>
          <p:nvPr/>
        </p:nvSpPr>
        <p:spPr>
          <a:xfrm>
            <a:off x="2674150" y="5606838"/>
            <a:ext cx="8948700" cy="655800"/>
          </a:xfrm>
          <a:prstGeom prst="rect">
            <a:avLst/>
          </a:prstGeom>
          <a:noFill/>
          <a:ln>
            <a:noFill/>
          </a:ln>
        </p:spPr>
        <p:txBody>
          <a:bodyPr anchorCtr="0" anchor="t" bIns="91425" lIns="91425" spcFirstLastPara="1" rIns="91425" wrap="square" tIns="91425">
            <a:spAutoFit/>
          </a:bodyPr>
          <a:lstStyle/>
          <a:p>
            <a:pPr indent="-336550" lvl="0" marL="457200" rtl="0" algn="l">
              <a:lnSpc>
                <a:spcPct val="90000"/>
              </a:lnSpc>
              <a:spcBef>
                <a:spcPts val="1001"/>
              </a:spcBef>
              <a:spcAft>
                <a:spcPts val="0"/>
              </a:spcAft>
              <a:buClr>
                <a:schemeClr val="dk1"/>
              </a:buClr>
              <a:buSzPts val="1700"/>
              <a:buFont typeface="Lexend Light"/>
              <a:buChar char="➢"/>
            </a:pPr>
            <a:r>
              <a:rPr lang="en-GB" sz="1700">
                <a:solidFill>
                  <a:schemeClr val="dk1"/>
                </a:solidFill>
                <a:latin typeface="Lexend Light"/>
                <a:ea typeface="Lexend Light"/>
                <a:cs typeface="Lexend Light"/>
                <a:sym typeface="Lexend Light"/>
              </a:rPr>
              <a:t>Subsidence around the Date Line associated with La Niña (see negative OLR anomalies) mutes the phase 8 of the MJO.</a:t>
            </a:r>
            <a:endParaRPr sz="1700">
              <a:solidFill>
                <a:schemeClr val="dk1"/>
              </a:solidFill>
              <a:latin typeface="Lexend Light"/>
              <a:ea typeface="Lexend Light"/>
              <a:cs typeface="Lexend Light"/>
              <a:sym typeface="Lexend Light"/>
            </a:endParaRPr>
          </a:p>
        </p:txBody>
      </p:sp>
      <p:sp>
        <p:nvSpPr>
          <p:cNvPr id="591" name="Google Shape;591;p72"/>
          <p:cNvSpPr/>
          <p:nvPr/>
        </p:nvSpPr>
        <p:spPr>
          <a:xfrm>
            <a:off x="6233525" y="1381000"/>
            <a:ext cx="27600" cy="40536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592" name="Google Shape;592;p72"/>
          <p:cNvSpPr txBox="1"/>
          <p:nvPr/>
        </p:nvSpPr>
        <p:spPr>
          <a:xfrm>
            <a:off x="3380138" y="1717350"/>
            <a:ext cx="2794800" cy="3819000"/>
          </a:xfrm>
          <a:prstGeom prst="rect">
            <a:avLst/>
          </a:prstGeom>
          <a:noFill/>
          <a:ln>
            <a:noFill/>
          </a:ln>
        </p:spPr>
        <p:txBody>
          <a:bodyPr anchorCtr="0" anchor="t" bIns="91425" lIns="91425" spcFirstLastPara="1" rIns="91425" wrap="square" tIns="91425">
            <a:spAutoFit/>
          </a:bodyPr>
          <a:lstStyle/>
          <a:p>
            <a:pPr indent="-304800" lvl="0" marL="457200" rtl="0" algn="l">
              <a:lnSpc>
                <a:spcPct val="90000"/>
              </a:lnSpc>
              <a:spcBef>
                <a:spcPts val="1001"/>
              </a:spcBef>
              <a:spcAft>
                <a:spcPts val="0"/>
              </a:spcAft>
              <a:buClr>
                <a:schemeClr val="dk1"/>
              </a:buClr>
              <a:buSzPts val="1200"/>
              <a:buFont typeface="Lexend"/>
              <a:buChar char="➢"/>
            </a:pPr>
            <a:r>
              <a:rPr b="1" lang="en-GB" sz="1200">
                <a:solidFill>
                  <a:schemeClr val="dk1"/>
                </a:solidFill>
                <a:latin typeface="Lexend"/>
                <a:ea typeface="Lexend"/>
                <a:cs typeface="Lexend"/>
                <a:sym typeface="Lexend"/>
              </a:rPr>
              <a:t>RMM index</a:t>
            </a:r>
            <a:endParaRPr b="1" sz="1200">
              <a:solidFill>
                <a:schemeClr val="dk1"/>
              </a:solidFill>
              <a:latin typeface="Lexend"/>
              <a:ea typeface="Lexend"/>
              <a:cs typeface="Lexend"/>
              <a:sym typeface="Lexend"/>
            </a:endParaRPr>
          </a:p>
          <a:p>
            <a:pPr indent="0" lvl="0" marL="0" rtl="0" algn="l">
              <a:lnSpc>
                <a:spcPct val="90000"/>
              </a:lnSpc>
              <a:spcBef>
                <a:spcPts val="1001"/>
              </a:spcBef>
              <a:spcAft>
                <a:spcPts val="0"/>
              </a:spcAft>
              <a:buNone/>
            </a:pPr>
            <a:r>
              <a:rPr lang="en-GB" sz="1200">
                <a:solidFill>
                  <a:schemeClr val="dk1"/>
                </a:solidFill>
                <a:latin typeface="Lexend Light"/>
                <a:ea typeface="Lexend Light"/>
                <a:cs typeface="Lexend Light"/>
                <a:sym typeface="Lexend Light"/>
              </a:rPr>
              <a:t>RMM = Real-time Multivariate MJO Index</a:t>
            </a:r>
            <a:endParaRPr sz="1200">
              <a:solidFill>
                <a:schemeClr val="dk1"/>
              </a:solidFill>
              <a:latin typeface="Lexend Light"/>
              <a:ea typeface="Lexend Light"/>
              <a:cs typeface="Lexend Light"/>
              <a:sym typeface="Lexend Light"/>
            </a:endParaRPr>
          </a:p>
          <a:p>
            <a:pPr indent="0" lvl="0" marL="0" rtl="0" algn="l">
              <a:lnSpc>
                <a:spcPct val="90000"/>
              </a:lnSpc>
              <a:spcBef>
                <a:spcPts val="1001"/>
              </a:spcBef>
              <a:spcAft>
                <a:spcPts val="0"/>
              </a:spcAft>
              <a:buNone/>
            </a:pPr>
            <a:r>
              <a:rPr lang="en-GB" sz="1200">
                <a:solidFill>
                  <a:schemeClr val="dk1"/>
                </a:solidFill>
                <a:latin typeface="Lexend Light"/>
                <a:ea typeface="Lexend Light"/>
                <a:cs typeface="Lexend Light"/>
                <a:sym typeface="Lexend Light"/>
              </a:rPr>
              <a:t>Developed by Matthew Wheeler and Harry Hendon (2004).</a:t>
            </a:r>
            <a:endParaRPr sz="1200">
              <a:solidFill>
                <a:schemeClr val="dk1"/>
              </a:solidFill>
              <a:latin typeface="Lexend Light"/>
              <a:ea typeface="Lexend Light"/>
              <a:cs typeface="Lexend Light"/>
              <a:sym typeface="Lexend Light"/>
            </a:endParaRPr>
          </a:p>
          <a:p>
            <a:pPr indent="0" lvl="0" marL="0" rtl="0" algn="l">
              <a:lnSpc>
                <a:spcPct val="90000"/>
              </a:lnSpc>
              <a:spcBef>
                <a:spcPts val="1001"/>
              </a:spcBef>
              <a:spcAft>
                <a:spcPts val="0"/>
              </a:spcAft>
              <a:buNone/>
            </a:pPr>
            <a:r>
              <a:rPr lang="en-GB" sz="1200">
                <a:solidFill>
                  <a:schemeClr val="dk1"/>
                </a:solidFill>
                <a:latin typeface="Lexend Light"/>
                <a:ea typeface="Lexend Light"/>
                <a:cs typeface="Lexend Light"/>
                <a:sym typeface="Lexend Light"/>
              </a:rPr>
              <a:t>A multivariate index that combines:</a:t>
            </a:r>
            <a:endParaRPr sz="1200">
              <a:solidFill>
                <a:schemeClr val="dk1"/>
              </a:solidFill>
              <a:latin typeface="Lexend Light"/>
              <a:ea typeface="Lexend Light"/>
              <a:cs typeface="Lexend Light"/>
              <a:sym typeface="Lexend Light"/>
            </a:endParaRPr>
          </a:p>
          <a:p>
            <a:pPr indent="-304800" lvl="0" marL="457200" rtl="0" algn="l">
              <a:lnSpc>
                <a:spcPct val="90000"/>
              </a:lnSpc>
              <a:spcBef>
                <a:spcPts val="1001"/>
              </a:spcBef>
              <a:spcAft>
                <a:spcPts val="0"/>
              </a:spcAft>
              <a:buClr>
                <a:schemeClr val="dk1"/>
              </a:buClr>
              <a:buSzPts val="1200"/>
              <a:buFont typeface="Lexend Light"/>
              <a:buChar char="➢"/>
            </a:pPr>
            <a:r>
              <a:rPr b="1" lang="en-GB" sz="1200">
                <a:solidFill>
                  <a:schemeClr val="dk1"/>
                </a:solidFill>
                <a:latin typeface="Lexend"/>
                <a:ea typeface="Lexend"/>
                <a:cs typeface="Lexend"/>
                <a:sym typeface="Lexend"/>
              </a:rPr>
              <a:t>Outgoing Longwave Radiation</a:t>
            </a:r>
            <a:r>
              <a:rPr lang="en-GB" sz="1200">
                <a:solidFill>
                  <a:schemeClr val="dk1"/>
                </a:solidFill>
                <a:latin typeface="Lexend Light"/>
                <a:ea typeface="Lexend Light"/>
                <a:cs typeface="Lexend Light"/>
                <a:sym typeface="Lexend Light"/>
              </a:rPr>
              <a:t> (a proxy for convection/cloudiness)</a:t>
            </a:r>
            <a:endParaRPr sz="1200">
              <a:solidFill>
                <a:schemeClr val="dk1"/>
              </a:solidFill>
              <a:latin typeface="Lexend Light"/>
              <a:ea typeface="Lexend Light"/>
              <a:cs typeface="Lexend Light"/>
              <a:sym typeface="Lexend Light"/>
            </a:endParaRPr>
          </a:p>
          <a:p>
            <a:pPr indent="-304800" lvl="0" marL="457200" rtl="0" algn="l">
              <a:lnSpc>
                <a:spcPct val="90000"/>
              </a:lnSpc>
              <a:spcBef>
                <a:spcPts val="0"/>
              </a:spcBef>
              <a:spcAft>
                <a:spcPts val="0"/>
              </a:spcAft>
              <a:buClr>
                <a:schemeClr val="dk1"/>
              </a:buClr>
              <a:buSzPts val="1200"/>
              <a:buFont typeface="Lexend Light"/>
              <a:buChar char="➢"/>
            </a:pPr>
            <a:r>
              <a:rPr b="1" lang="en-GB" sz="1200">
                <a:solidFill>
                  <a:schemeClr val="dk1"/>
                </a:solidFill>
                <a:latin typeface="Lexend"/>
                <a:ea typeface="Lexend"/>
                <a:cs typeface="Lexend"/>
                <a:sym typeface="Lexend"/>
              </a:rPr>
              <a:t>Zonal winds at 850 hPa</a:t>
            </a:r>
            <a:r>
              <a:rPr lang="en-GB" sz="1200">
                <a:solidFill>
                  <a:schemeClr val="dk1"/>
                </a:solidFill>
                <a:latin typeface="Lexend Light"/>
                <a:ea typeface="Lexend Light"/>
                <a:cs typeface="Lexend Light"/>
                <a:sym typeface="Lexend Light"/>
              </a:rPr>
              <a:t> (low-level winds)</a:t>
            </a:r>
            <a:endParaRPr sz="1200">
              <a:solidFill>
                <a:schemeClr val="dk1"/>
              </a:solidFill>
              <a:latin typeface="Lexend Light"/>
              <a:ea typeface="Lexend Light"/>
              <a:cs typeface="Lexend Light"/>
              <a:sym typeface="Lexend Light"/>
            </a:endParaRPr>
          </a:p>
          <a:p>
            <a:pPr indent="-304800" lvl="0" marL="457200" rtl="0" algn="l">
              <a:lnSpc>
                <a:spcPct val="90000"/>
              </a:lnSpc>
              <a:spcBef>
                <a:spcPts val="0"/>
              </a:spcBef>
              <a:spcAft>
                <a:spcPts val="0"/>
              </a:spcAft>
              <a:buClr>
                <a:schemeClr val="dk1"/>
              </a:buClr>
              <a:buSzPts val="1200"/>
              <a:buFont typeface="Lexend Light"/>
              <a:buChar char="➢"/>
            </a:pPr>
            <a:r>
              <a:rPr b="1" lang="en-GB" sz="1200">
                <a:solidFill>
                  <a:schemeClr val="dk1"/>
                </a:solidFill>
                <a:latin typeface="Lexend"/>
                <a:ea typeface="Lexend"/>
                <a:cs typeface="Lexend"/>
                <a:sym typeface="Lexend"/>
              </a:rPr>
              <a:t>Zonal winds at 200 hPa </a:t>
            </a:r>
            <a:r>
              <a:rPr lang="en-GB" sz="1200">
                <a:solidFill>
                  <a:schemeClr val="dk1"/>
                </a:solidFill>
                <a:latin typeface="Lexend Light"/>
                <a:ea typeface="Lexend Light"/>
                <a:cs typeface="Lexend Light"/>
                <a:sym typeface="Lexend Light"/>
              </a:rPr>
              <a:t>(upper-level winds)</a:t>
            </a:r>
            <a:endParaRPr sz="1200">
              <a:solidFill>
                <a:schemeClr val="dk1"/>
              </a:solidFill>
              <a:latin typeface="Lexend Light"/>
              <a:ea typeface="Lexend Light"/>
              <a:cs typeface="Lexend Light"/>
              <a:sym typeface="Lexend Light"/>
            </a:endParaRPr>
          </a:p>
          <a:p>
            <a:pPr indent="0" lvl="0" marL="0" rtl="0" algn="l">
              <a:lnSpc>
                <a:spcPct val="90000"/>
              </a:lnSpc>
              <a:spcBef>
                <a:spcPts val="1001"/>
              </a:spcBef>
              <a:spcAft>
                <a:spcPts val="0"/>
              </a:spcAft>
              <a:buNone/>
            </a:pPr>
            <a:r>
              <a:rPr lang="en-GB" sz="1200">
                <a:solidFill>
                  <a:schemeClr val="dk1"/>
                </a:solidFill>
                <a:latin typeface="Lexend Light"/>
                <a:ea typeface="Lexend Light"/>
                <a:cs typeface="Lexend Light"/>
                <a:sym typeface="Lexend Light"/>
              </a:rPr>
              <a:t>Projects these variables onto two principal components (RMM1 and RMM2) to define the MJO’s location and intensity in an 8-phase diagram.</a:t>
            </a:r>
            <a:endParaRPr sz="1200">
              <a:solidFill>
                <a:schemeClr val="dk1"/>
              </a:solidFill>
              <a:latin typeface="Lexend Light"/>
              <a:ea typeface="Lexend Light"/>
              <a:cs typeface="Lexend Light"/>
              <a:sym typeface="Lexend Light"/>
            </a:endParaRPr>
          </a:p>
        </p:txBody>
      </p:sp>
      <p:sp>
        <p:nvSpPr>
          <p:cNvPr id="593" name="Google Shape;593;p72"/>
          <p:cNvSpPr txBox="1"/>
          <p:nvPr/>
        </p:nvSpPr>
        <p:spPr>
          <a:xfrm>
            <a:off x="10109450" y="1717350"/>
            <a:ext cx="2031300" cy="2821500"/>
          </a:xfrm>
          <a:prstGeom prst="rect">
            <a:avLst/>
          </a:prstGeom>
          <a:noFill/>
          <a:ln>
            <a:noFill/>
          </a:ln>
        </p:spPr>
        <p:txBody>
          <a:bodyPr anchorCtr="0" anchor="t" bIns="91425" lIns="91425" spcFirstLastPara="1" rIns="91425" wrap="square" tIns="91425">
            <a:spAutoFit/>
          </a:bodyPr>
          <a:lstStyle/>
          <a:p>
            <a:pPr indent="-304800" lvl="0" marL="457200" rtl="0" algn="l">
              <a:lnSpc>
                <a:spcPct val="90000"/>
              </a:lnSpc>
              <a:spcBef>
                <a:spcPts val="1001"/>
              </a:spcBef>
              <a:spcAft>
                <a:spcPts val="0"/>
              </a:spcAft>
              <a:buClr>
                <a:schemeClr val="dk1"/>
              </a:buClr>
              <a:buSzPts val="1200"/>
              <a:buFont typeface="Lexend"/>
              <a:buChar char="➢"/>
            </a:pPr>
            <a:r>
              <a:rPr b="1" lang="en-GB" sz="1200">
                <a:solidFill>
                  <a:schemeClr val="dk1"/>
                </a:solidFill>
                <a:latin typeface="Lexend"/>
                <a:ea typeface="Lexend"/>
                <a:cs typeface="Lexend"/>
                <a:sym typeface="Lexend"/>
              </a:rPr>
              <a:t>ROMI index</a:t>
            </a:r>
            <a:endParaRPr b="1" sz="1200">
              <a:solidFill>
                <a:schemeClr val="dk1"/>
              </a:solidFill>
              <a:latin typeface="Lexend"/>
              <a:ea typeface="Lexend"/>
              <a:cs typeface="Lexend"/>
              <a:sym typeface="Lexend"/>
            </a:endParaRPr>
          </a:p>
          <a:p>
            <a:pPr indent="0" lvl="0" marL="0" rtl="0" algn="l">
              <a:lnSpc>
                <a:spcPct val="90000"/>
              </a:lnSpc>
              <a:spcBef>
                <a:spcPts val="1001"/>
              </a:spcBef>
              <a:spcAft>
                <a:spcPts val="0"/>
              </a:spcAft>
              <a:buNone/>
            </a:pPr>
            <a:r>
              <a:rPr lang="en-GB" sz="1200">
                <a:solidFill>
                  <a:schemeClr val="dk1"/>
                </a:solidFill>
                <a:latin typeface="Lexend Light"/>
                <a:ea typeface="Lexend Light"/>
                <a:cs typeface="Lexend Light"/>
                <a:sym typeface="Lexend Light"/>
              </a:rPr>
              <a:t>ROMI = Real-time OLR MJO Index</a:t>
            </a:r>
            <a:endParaRPr sz="1200">
              <a:solidFill>
                <a:schemeClr val="dk1"/>
              </a:solidFill>
              <a:latin typeface="Lexend Light"/>
              <a:ea typeface="Lexend Light"/>
              <a:cs typeface="Lexend Light"/>
              <a:sym typeface="Lexend Light"/>
            </a:endParaRPr>
          </a:p>
          <a:p>
            <a:pPr indent="0" lvl="0" marL="0" rtl="0" algn="l">
              <a:lnSpc>
                <a:spcPct val="90000"/>
              </a:lnSpc>
              <a:spcBef>
                <a:spcPts val="1001"/>
              </a:spcBef>
              <a:spcAft>
                <a:spcPts val="0"/>
              </a:spcAft>
              <a:buNone/>
            </a:pPr>
            <a:r>
              <a:rPr lang="en-GB" sz="1200">
                <a:solidFill>
                  <a:schemeClr val="dk1"/>
                </a:solidFill>
                <a:latin typeface="Lexend Light"/>
                <a:ea typeface="Lexend Light"/>
                <a:cs typeface="Lexend Light"/>
                <a:sym typeface="Lexend Light"/>
              </a:rPr>
              <a:t>Developed as a simpler alternative to RMM.</a:t>
            </a:r>
            <a:endParaRPr sz="1200">
              <a:solidFill>
                <a:schemeClr val="dk1"/>
              </a:solidFill>
              <a:latin typeface="Lexend Light"/>
              <a:ea typeface="Lexend Light"/>
              <a:cs typeface="Lexend Light"/>
              <a:sym typeface="Lexend Light"/>
            </a:endParaRPr>
          </a:p>
          <a:p>
            <a:pPr indent="0" lvl="0" marL="0" rtl="0" algn="l">
              <a:lnSpc>
                <a:spcPct val="90000"/>
              </a:lnSpc>
              <a:spcBef>
                <a:spcPts val="1001"/>
              </a:spcBef>
              <a:spcAft>
                <a:spcPts val="0"/>
              </a:spcAft>
              <a:buNone/>
            </a:pPr>
            <a:r>
              <a:rPr lang="en-GB" sz="1200">
                <a:solidFill>
                  <a:schemeClr val="dk1"/>
                </a:solidFill>
                <a:latin typeface="Lexend Light"/>
                <a:ea typeface="Lexend Light"/>
                <a:cs typeface="Lexend Light"/>
                <a:sym typeface="Lexend Light"/>
              </a:rPr>
              <a:t>Based </a:t>
            </a:r>
            <a:r>
              <a:rPr b="1" lang="en-GB" sz="1200">
                <a:solidFill>
                  <a:schemeClr val="dk1"/>
                </a:solidFill>
                <a:latin typeface="Lexend"/>
                <a:ea typeface="Lexend"/>
                <a:cs typeface="Lexend"/>
                <a:sym typeface="Lexend"/>
              </a:rPr>
              <a:t>only on OLR </a:t>
            </a:r>
            <a:r>
              <a:rPr lang="en-GB" sz="1200">
                <a:solidFill>
                  <a:schemeClr val="dk1"/>
                </a:solidFill>
                <a:latin typeface="Lexend Light"/>
                <a:ea typeface="Lexend Light"/>
                <a:cs typeface="Lexend Light"/>
                <a:sym typeface="Lexend Light"/>
              </a:rPr>
              <a:t>data.</a:t>
            </a:r>
            <a:endParaRPr sz="1200">
              <a:solidFill>
                <a:schemeClr val="dk1"/>
              </a:solidFill>
              <a:latin typeface="Lexend Light"/>
              <a:ea typeface="Lexend Light"/>
              <a:cs typeface="Lexend Light"/>
              <a:sym typeface="Lexend Light"/>
            </a:endParaRPr>
          </a:p>
          <a:p>
            <a:pPr indent="0" lvl="0" marL="0" rtl="0" algn="l">
              <a:lnSpc>
                <a:spcPct val="90000"/>
              </a:lnSpc>
              <a:spcBef>
                <a:spcPts val="1001"/>
              </a:spcBef>
              <a:spcAft>
                <a:spcPts val="0"/>
              </a:spcAft>
              <a:buNone/>
            </a:pPr>
            <a:r>
              <a:rPr lang="en-GB" sz="1200">
                <a:solidFill>
                  <a:schemeClr val="dk1"/>
                </a:solidFill>
                <a:latin typeface="Lexend Light"/>
                <a:ea typeface="Lexend Light"/>
                <a:cs typeface="Lexend Light"/>
                <a:sym typeface="Lexend Light"/>
              </a:rPr>
              <a:t>Uses empirical orthogonal function (EOF) analysis of OLR to define MJO phases.</a:t>
            </a:r>
            <a:endParaRPr sz="1200">
              <a:solidFill>
                <a:schemeClr val="dk1"/>
              </a:solidFill>
              <a:latin typeface="Lexend Light"/>
              <a:ea typeface="Lexend Light"/>
              <a:cs typeface="Lexend Light"/>
              <a:sym typeface="Lexend Light"/>
            </a:endParaRPr>
          </a:p>
          <a:p>
            <a:pPr indent="0" lvl="0" marL="0" rtl="0" algn="l">
              <a:lnSpc>
                <a:spcPct val="90000"/>
              </a:lnSpc>
              <a:spcBef>
                <a:spcPts val="1001"/>
              </a:spcBef>
              <a:spcAft>
                <a:spcPts val="0"/>
              </a:spcAft>
              <a:buNone/>
            </a:pPr>
            <a:r>
              <a:t/>
            </a:r>
            <a:endParaRPr sz="1200">
              <a:solidFill>
                <a:schemeClr val="dk1"/>
              </a:solidFill>
              <a:latin typeface="Lexend Light"/>
              <a:ea typeface="Lexend Light"/>
              <a:cs typeface="Lexend Light"/>
              <a:sym typeface="Lexend Light"/>
            </a:endParaRPr>
          </a:p>
        </p:txBody>
      </p:sp>
      <p:pic>
        <p:nvPicPr>
          <p:cNvPr id="594" name="Google Shape;594;p72"/>
          <p:cNvPicPr preferRelativeResize="0"/>
          <p:nvPr/>
        </p:nvPicPr>
        <p:blipFill>
          <a:blip r:embed="rId5">
            <a:alphaModFix/>
          </a:blip>
          <a:stretch>
            <a:fillRect/>
          </a:stretch>
        </p:blipFill>
        <p:spPr>
          <a:xfrm>
            <a:off x="24775" y="1878625"/>
            <a:ext cx="3355375" cy="3355375"/>
          </a:xfrm>
          <a:prstGeom prst="rect">
            <a:avLst/>
          </a:prstGeom>
          <a:noFill/>
          <a:ln>
            <a:noFill/>
          </a:ln>
        </p:spPr>
      </p:pic>
      <p:pic>
        <p:nvPicPr>
          <p:cNvPr id="595" name="Google Shape;595;p72"/>
          <p:cNvPicPr preferRelativeResize="0"/>
          <p:nvPr/>
        </p:nvPicPr>
        <p:blipFill>
          <a:blip r:embed="rId6">
            <a:alphaModFix/>
          </a:blip>
          <a:stretch>
            <a:fillRect/>
          </a:stretch>
        </p:blipFill>
        <p:spPr>
          <a:xfrm>
            <a:off x="6503125" y="1655482"/>
            <a:ext cx="3470500" cy="3603981"/>
          </a:xfrm>
          <a:prstGeom prst="rect">
            <a:avLst/>
          </a:prstGeom>
          <a:noFill/>
          <a:ln>
            <a:noFill/>
          </a:ln>
        </p:spPr>
      </p:pic>
      <p:cxnSp>
        <p:nvCxnSpPr>
          <p:cNvPr id="596" name="Google Shape;596;p72"/>
          <p:cNvCxnSpPr/>
          <p:nvPr/>
        </p:nvCxnSpPr>
        <p:spPr>
          <a:xfrm rot="10800000">
            <a:off x="1295825" y="3229725"/>
            <a:ext cx="1405500" cy="24321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01" name="Shape 601"/>
        <p:cNvGrpSpPr/>
        <p:nvPr/>
      </p:nvGrpSpPr>
      <p:grpSpPr>
        <a:xfrm>
          <a:off x="0" y="0"/>
          <a:ext cx="0" cy="0"/>
          <a:chOff x="0" y="0"/>
          <a:chExt cx="0" cy="0"/>
        </a:xfrm>
      </p:grpSpPr>
      <p:sp>
        <p:nvSpPr>
          <p:cNvPr id="602" name="Google Shape;602;p73"/>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03" name="Google Shape;603;p73"/>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04" name="Google Shape;604;p73"/>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n-GB" sz="2500" u="none" cap="none" strike="noStrike">
                <a:solidFill>
                  <a:schemeClr val="dk1"/>
                </a:solidFill>
                <a:latin typeface="Rajdhani"/>
                <a:ea typeface="Rajdhani"/>
                <a:cs typeface="Rajdhani"/>
                <a:sym typeface="Rajdhani"/>
              </a:rPr>
              <a:t>III.	Intra-seasonal forecasts</a:t>
            </a:r>
            <a:endParaRPr b="1" i="0" sz="2500" u="none" cap="none" strike="noStrike">
              <a:solidFill>
                <a:schemeClr val="dk1"/>
              </a:solidFill>
              <a:latin typeface="Rajdhani"/>
              <a:ea typeface="Rajdhani"/>
              <a:cs typeface="Rajdhani"/>
              <a:sym typeface="Rajdhani"/>
            </a:endParaRPr>
          </a:p>
        </p:txBody>
      </p:sp>
      <p:sp>
        <p:nvSpPr>
          <p:cNvPr id="605" name="Google Shape;605;p73"/>
          <p:cNvSpPr/>
          <p:nvPr/>
        </p:nvSpPr>
        <p:spPr>
          <a:xfrm>
            <a:off x="5283900" y="6333125"/>
            <a:ext cx="65355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 </a:t>
            </a:r>
            <a:r>
              <a:rPr lang="en-GB" sz="1200">
                <a:latin typeface="Lexend Light"/>
                <a:ea typeface="Lexend Light"/>
                <a:cs typeface="Lexend Light"/>
                <a:sym typeface="Lexend Light"/>
              </a:rPr>
              <a:t> </a:t>
            </a:r>
            <a:r>
              <a:rPr lang="en-GB" sz="1200" u="sng">
                <a:solidFill>
                  <a:schemeClr val="hlink"/>
                </a:solidFill>
                <a:latin typeface="Lexend Light"/>
                <a:ea typeface="Lexend Light"/>
                <a:cs typeface="Lexend Light"/>
                <a:sym typeface="Lexend Light"/>
                <a:hlinkClick r:id="rId3"/>
              </a:rPr>
              <a:t>https://www.cpc.ncep.noaa.gov/products/precip/CWlink/MJO/foregfs.shtml</a:t>
            </a:r>
            <a:r>
              <a:rPr lang="en-GB" sz="1200" u="none">
                <a:solidFill>
                  <a:srgbClr val="000000"/>
                </a:solidFill>
                <a:latin typeface="Lexend Light"/>
                <a:ea typeface="Lexend Light"/>
                <a:cs typeface="Lexend Light"/>
                <a:sym typeface="Lexend Light"/>
              </a:rPr>
              <a:t> /</a:t>
            </a:r>
            <a:endParaRPr sz="1200">
              <a:latin typeface="Lexend Light"/>
              <a:ea typeface="Lexend Light"/>
              <a:cs typeface="Lexend Light"/>
              <a:sym typeface="Lexend Light"/>
            </a:endParaRPr>
          </a:p>
          <a:p>
            <a:pPr indent="0" lvl="0" marL="0" marR="0" rtl="0" algn="l">
              <a:lnSpc>
                <a:spcPct val="90000"/>
              </a:lnSpc>
              <a:spcBef>
                <a:spcPts val="0"/>
              </a:spcBef>
              <a:spcAft>
                <a:spcPts val="0"/>
              </a:spcAft>
              <a:buClr>
                <a:srgbClr val="000000"/>
              </a:buClr>
              <a:buSzPts val="1200"/>
              <a:buFont typeface="Arial"/>
              <a:buNone/>
            </a:pPr>
            <a:r>
              <a:rPr lang="en-GB" sz="1200" u="sng">
                <a:solidFill>
                  <a:schemeClr val="hlink"/>
                </a:solidFill>
                <a:latin typeface="Lexend Light"/>
                <a:ea typeface="Lexend Light"/>
                <a:cs typeface="Lexend Light"/>
                <a:sym typeface="Lexend Light"/>
                <a:hlinkClick r:id="rId4"/>
              </a:rPr>
              <a:t>https://www.cpc.ncep.noaa.gov/products/precip/CWlink/MJO/CLIVAR/ecmf.shtml</a:t>
            </a:r>
            <a:r>
              <a:rPr lang="en-GB" sz="1200">
                <a:latin typeface="Lexend Light"/>
                <a:ea typeface="Lexend Light"/>
                <a:cs typeface="Lexend Light"/>
                <a:sym typeface="Lexend Light"/>
              </a:rPr>
              <a:t> </a:t>
            </a:r>
            <a:endParaRPr sz="1200">
              <a:latin typeface="Lexend Light"/>
              <a:ea typeface="Lexend Light"/>
              <a:cs typeface="Lexend Light"/>
              <a:sym typeface="Lexend Light"/>
            </a:endParaRPr>
          </a:p>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606" name="Google Shape;606;p73"/>
          <p:cNvSpPr txBox="1"/>
          <p:nvPr/>
        </p:nvSpPr>
        <p:spPr>
          <a:xfrm>
            <a:off x="4788742" y="201700"/>
            <a:ext cx="4278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GB" sz="2400">
                <a:solidFill>
                  <a:srgbClr val="004890"/>
                </a:solidFill>
                <a:latin typeface="Rajdhani Medium"/>
                <a:ea typeface="Rajdhani Medium"/>
                <a:cs typeface="Rajdhani Medium"/>
                <a:sym typeface="Rajdhani Medium"/>
              </a:rPr>
              <a:t>MJO forecasts</a:t>
            </a:r>
            <a:endParaRPr b="0" i="0" sz="2400" u="none" cap="none" strike="noStrike">
              <a:solidFill>
                <a:srgbClr val="004890"/>
              </a:solidFill>
              <a:latin typeface="Rajdhani Medium"/>
              <a:ea typeface="Rajdhani Medium"/>
              <a:cs typeface="Rajdhani Medium"/>
              <a:sym typeface="Rajdhani Medium"/>
            </a:endParaRPr>
          </a:p>
        </p:txBody>
      </p:sp>
      <p:pic>
        <p:nvPicPr>
          <p:cNvPr id="607" name="Google Shape;607;p73"/>
          <p:cNvPicPr preferRelativeResize="0"/>
          <p:nvPr/>
        </p:nvPicPr>
        <p:blipFill>
          <a:blip r:embed="rId5">
            <a:alphaModFix/>
          </a:blip>
          <a:stretch>
            <a:fillRect/>
          </a:stretch>
        </p:blipFill>
        <p:spPr>
          <a:xfrm>
            <a:off x="400650" y="1250214"/>
            <a:ext cx="4907376" cy="3844099"/>
          </a:xfrm>
          <a:prstGeom prst="rect">
            <a:avLst/>
          </a:prstGeom>
          <a:noFill/>
          <a:ln>
            <a:noFill/>
          </a:ln>
        </p:spPr>
      </p:pic>
      <p:sp>
        <p:nvSpPr>
          <p:cNvPr id="608" name="Google Shape;608;p73"/>
          <p:cNvSpPr txBox="1"/>
          <p:nvPr/>
        </p:nvSpPr>
        <p:spPr>
          <a:xfrm>
            <a:off x="1943850" y="5468200"/>
            <a:ext cx="9968400" cy="891300"/>
          </a:xfrm>
          <a:prstGeom prst="rect">
            <a:avLst/>
          </a:prstGeom>
          <a:noFill/>
          <a:ln>
            <a:noFill/>
          </a:ln>
        </p:spPr>
        <p:txBody>
          <a:bodyPr anchorCtr="0" anchor="t" bIns="91425" lIns="91425" spcFirstLastPara="1" rIns="91425" wrap="square" tIns="91425">
            <a:spAutoFit/>
          </a:bodyPr>
          <a:lstStyle/>
          <a:p>
            <a:pPr indent="-336550" lvl="0" marL="457200" rtl="0" algn="l">
              <a:lnSpc>
                <a:spcPct val="90000"/>
              </a:lnSpc>
              <a:spcBef>
                <a:spcPts val="1001"/>
              </a:spcBef>
              <a:spcAft>
                <a:spcPts val="0"/>
              </a:spcAft>
              <a:buClr>
                <a:schemeClr val="dk1"/>
              </a:buClr>
              <a:buSzPts val="1700"/>
              <a:buFont typeface="Lexend Light"/>
              <a:buChar char="➢"/>
            </a:pPr>
            <a:r>
              <a:rPr lang="en-GB" sz="1700">
                <a:solidFill>
                  <a:schemeClr val="dk1"/>
                </a:solidFill>
                <a:latin typeface="Lexend Light"/>
                <a:ea typeface="Lexend Light"/>
                <a:cs typeface="Lexend Light"/>
                <a:sym typeface="Lexend Light"/>
              </a:rPr>
              <a:t>Despite unfavourable conditions (strong subsidence and easterlies), the forecasts predicts that the MJO will move briefly to phase 8 on the 17th of February and then quickly transition to phase 1 but with reduced activity.</a:t>
            </a:r>
            <a:endParaRPr sz="1700">
              <a:solidFill>
                <a:schemeClr val="dk1"/>
              </a:solidFill>
              <a:latin typeface="Lexend Light"/>
              <a:ea typeface="Lexend Light"/>
              <a:cs typeface="Lexend Light"/>
              <a:sym typeface="Lexend Light"/>
            </a:endParaRPr>
          </a:p>
        </p:txBody>
      </p:sp>
      <p:sp>
        <p:nvSpPr>
          <p:cNvPr id="609" name="Google Shape;609;p73"/>
          <p:cNvSpPr txBox="1"/>
          <p:nvPr/>
        </p:nvSpPr>
        <p:spPr>
          <a:xfrm>
            <a:off x="578388" y="820600"/>
            <a:ext cx="4551900" cy="364800"/>
          </a:xfrm>
          <a:prstGeom prst="rect">
            <a:avLst/>
          </a:prstGeom>
          <a:noFill/>
          <a:ln>
            <a:noFill/>
          </a:ln>
        </p:spPr>
        <p:txBody>
          <a:bodyPr anchorCtr="0" anchor="t" bIns="91425" lIns="91425" spcFirstLastPara="1" rIns="91425" wrap="square" tIns="91425">
            <a:spAutoFit/>
          </a:bodyPr>
          <a:lstStyle/>
          <a:p>
            <a:pPr indent="-311150" lvl="0" marL="457200" rtl="0" algn="l">
              <a:lnSpc>
                <a:spcPct val="90000"/>
              </a:lnSpc>
              <a:spcBef>
                <a:spcPts val="1001"/>
              </a:spcBef>
              <a:spcAft>
                <a:spcPts val="0"/>
              </a:spcAft>
              <a:buClr>
                <a:schemeClr val="dk1"/>
              </a:buClr>
              <a:buSzPts val="1300"/>
              <a:buFont typeface="Lexend Light"/>
              <a:buChar char="➢"/>
            </a:pPr>
            <a:r>
              <a:rPr lang="en-GB" sz="1300">
                <a:solidFill>
                  <a:schemeClr val="dk1"/>
                </a:solidFill>
                <a:latin typeface="Lexend Light"/>
                <a:ea typeface="Lexend Light"/>
                <a:cs typeface="Lexend Light"/>
                <a:sym typeface="Lexend Light"/>
              </a:rPr>
              <a:t>OLR anomalies [W/m2] (ensemble mean GEFS)</a:t>
            </a:r>
            <a:endParaRPr sz="1300">
              <a:latin typeface="Lexend Light"/>
              <a:ea typeface="Lexend Light"/>
              <a:cs typeface="Lexend Light"/>
              <a:sym typeface="Lexend Light"/>
            </a:endParaRPr>
          </a:p>
        </p:txBody>
      </p:sp>
      <p:sp>
        <p:nvSpPr>
          <p:cNvPr id="610" name="Google Shape;610;p73"/>
          <p:cNvSpPr txBox="1"/>
          <p:nvPr/>
        </p:nvSpPr>
        <p:spPr>
          <a:xfrm>
            <a:off x="254388" y="5138800"/>
            <a:ext cx="5199900" cy="351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1"/>
              </a:spcBef>
              <a:spcAft>
                <a:spcPts val="0"/>
              </a:spcAft>
              <a:buNone/>
            </a:pPr>
            <a:r>
              <a:rPr lang="en-GB" sz="1200">
                <a:solidFill>
                  <a:srgbClr val="4A86E8"/>
                </a:solidFill>
                <a:latin typeface="Lexend Light"/>
                <a:ea typeface="Lexend Light"/>
                <a:cs typeface="Lexend Light"/>
                <a:sym typeface="Lexend Light"/>
              </a:rPr>
              <a:t>Low OLR (enhanced convection)</a:t>
            </a:r>
            <a:r>
              <a:rPr lang="en-GB" sz="1200">
                <a:solidFill>
                  <a:schemeClr val="dk1"/>
                </a:solidFill>
                <a:latin typeface="Lexend Light"/>
                <a:ea typeface="Lexend Light"/>
                <a:cs typeface="Lexend Light"/>
                <a:sym typeface="Lexend Light"/>
              </a:rPr>
              <a:t> / </a:t>
            </a:r>
            <a:r>
              <a:rPr lang="en-GB" sz="1200">
                <a:solidFill>
                  <a:srgbClr val="FF9900"/>
                </a:solidFill>
                <a:latin typeface="Lexend Light"/>
                <a:ea typeface="Lexend Light"/>
                <a:cs typeface="Lexend Light"/>
                <a:sym typeface="Lexend Light"/>
              </a:rPr>
              <a:t>High OLR (</a:t>
            </a:r>
            <a:r>
              <a:rPr lang="en-GB" sz="1200">
                <a:solidFill>
                  <a:srgbClr val="FF9900"/>
                </a:solidFill>
                <a:latin typeface="Lexend Light"/>
                <a:ea typeface="Lexend Light"/>
                <a:cs typeface="Lexend Light"/>
                <a:sym typeface="Lexend Light"/>
              </a:rPr>
              <a:t>suppressed</a:t>
            </a:r>
            <a:r>
              <a:rPr lang="en-GB" sz="1200">
                <a:solidFill>
                  <a:srgbClr val="FF9900"/>
                </a:solidFill>
                <a:latin typeface="Lexend Light"/>
                <a:ea typeface="Lexend Light"/>
                <a:cs typeface="Lexend Light"/>
                <a:sym typeface="Lexend Light"/>
              </a:rPr>
              <a:t> convection)</a:t>
            </a:r>
            <a:endParaRPr sz="1200">
              <a:solidFill>
                <a:srgbClr val="FF9900"/>
              </a:solidFill>
              <a:latin typeface="Lexend Light"/>
              <a:ea typeface="Lexend Light"/>
              <a:cs typeface="Lexend Light"/>
              <a:sym typeface="Lexend Light"/>
            </a:endParaRPr>
          </a:p>
        </p:txBody>
      </p:sp>
      <p:pic>
        <p:nvPicPr>
          <p:cNvPr id="611" name="Google Shape;611;p73"/>
          <p:cNvPicPr preferRelativeResize="0"/>
          <p:nvPr/>
        </p:nvPicPr>
        <p:blipFill>
          <a:blip r:embed="rId6">
            <a:alphaModFix/>
          </a:blip>
          <a:stretch>
            <a:fillRect/>
          </a:stretch>
        </p:blipFill>
        <p:spPr>
          <a:xfrm>
            <a:off x="7309200" y="1085188"/>
            <a:ext cx="4112249" cy="4112274"/>
          </a:xfrm>
          <a:prstGeom prst="rect">
            <a:avLst/>
          </a:prstGeom>
          <a:noFill/>
          <a:ln>
            <a:noFill/>
          </a:ln>
        </p:spPr>
      </p:pic>
      <p:sp>
        <p:nvSpPr>
          <p:cNvPr id="612" name="Google Shape;612;p73"/>
          <p:cNvSpPr txBox="1"/>
          <p:nvPr/>
        </p:nvSpPr>
        <p:spPr>
          <a:xfrm>
            <a:off x="6562700" y="755788"/>
            <a:ext cx="5501700" cy="364800"/>
          </a:xfrm>
          <a:prstGeom prst="rect">
            <a:avLst/>
          </a:prstGeom>
          <a:noFill/>
          <a:ln>
            <a:noFill/>
          </a:ln>
        </p:spPr>
        <p:txBody>
          <a:bodyPr anchorCtr="0" anchor="t" bIns="91425" lIns="91425" spcFirstLastPara="1" rIns="91425" wrap="square" tIns="91425">
            <a:spAutoFit/>
          </a:bodyPr>
          <a:lstStyle/>
          <a:p>
            <a:pPr indent="-311150" lvl="0" marL="457200" rtl="0" algn="l">
              <a:lnSpc>
                <a:spcPct val="90000"/>
              </a:lnSpc>
              <a:spcBef>
                <a:spcPts val="1001"/>
              </a:spcBef>
              <a:spcAft>
                <a:spcPts val="0"/>
              </a:spcAft>
              <a:buClr>
                <a:schemeClr val="dk1"/>
              </a:buClr>
              <a:buSzPts val="1300"/>
              <a:buFont typeface="Lexend Light"/>
              <a:buChar char="➢"/>
            </a:pPr>
            <a:r>
              <a:rPr lang="en-GB" sz="1300">
                <a:solidFill>
                  <a:schemeClr val="dk1"/>
                </a:solidFill>
                <a:latin typeface="Lexend Light"/>
                <a:ea typeface="Lexend Light"/>
                <a:cs typeface="Lexend Light"/>
                <a:sym typeface="Lexend Light"/>
              </a:rPr>
              <a:t>Evolution of last 40 days of observations + ensemble forecast</a:t>
            </a:r>
            <a:endParaRPr sz="1300">
              <a:latin typeface="Lexend Light"/>
              <a:ea typeface="Lexend Light"/>
              <a:cs typeface="Lexend Light"/>
              <a:sym typeface="Lexend Light"/>
            </a:endParaRPr>
          </a:p>
        </p:txBody>
      </p:sp>
      <p:sp>
        <p:nvSpPr>
          <p:cNvPr id="613" name="Google Shape;613;p73"/>
          <p:cNvSpPr/>
          <p:nvPr/>
        </p:nvSpPr>
        <p:spPr>
          <a:xfrm>
            <a:off x="6205950" y="1085200"/>
            <a:ext cx="27600" cy="4053600"/>
          </a:xfrm>
          <a:prstGeom prst="rect">
            <a:avLst/>
          </a:prstGeom>
          <a:solidFill>
            <a:schemeClr val="dk1"/>
          </a:solidFill>
          <a:ln>
            <a:noFill/>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4" name="Google Shape;614;p73"/>
          <p:cNvSpPr txBox="1"/>
          <p:nvPr/>
        </p:nvSpPr>
        <p:spPr>
          <a:xfrm>
            <a:off x="7590525" y="5090075"/>
            <a:ext cx="3747600" cy="351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1"/>
              </a:spcBef>
              <a:spcAft>
                <a:spcPts val="0"/>
              </a:spcAft>
              <a:buNone/>
            </a:pPr>
            <a:r>
              <a:rPr lang="en-GB" sz="1200">
                <a:solidFill>
                  <a:schemeClr val="dk1"/>
                </a:solidFill>
                <a:latin typeface="Lexend Light"/>
                <a:ea typeface="Lexend Light"/>
                <a:cs typeface="Lexend Light"/>
                <a:sym typeface="Lexend Light"/>
              </a:rPr>
              <a:t>Mean forecasts:</a:t>
            </a:r>
            <a:r>
              <a:rPr b="1" lang="en-GB" sz="1200">
                <a:solidFill>
                  <a:srgbClr val="4A86E8"/>
                </a:solidFill>
                <a:latin typeface="Lexend"/>
                <a:ea typeface="Lexend"/>
                <a:cs typeface="Lexend"/>
                <a:sym typeface="Lexend"/>
              </a:rPr>
              <a:t> </a:t>
            </a:r>
            <a:r>
              <a:rPr b="1" lang="en-GB" sz="1200">
                <a:solidFill>
                  <a:srgbClr val="FF0000"/>
                </a:solidFill>
                <a:latin typeface="Lexend"/>
                <a:ea typeface="Lexend"/>
                <a:cs typeface="Lexend"/>
                <a:sym typeface="Lexend"/>
              </a:rPr>
              <a:t>1-7 day</a:t>
            </a:r>
            <a:r>
              <a:rPr lang="en-GB" sz="1200">
                <a:solidFill>
                  <a:schemeClr val="dk1"/>
                </a:solidFill>
                <a:latin typeface="Lexend Light"/>
                <a:ea typeface="Lexend Light"/>
                <a:cs typeface="Lexend Light"/>
                <a:sym typeface="Lexend Light"/>
              </a:rPr>
              <a:t>,  </a:t>
            </a:r>
            <a:r>
              <a:rPr b="1" lang="en-GB" sz="1200">
                <a:solidFill>
                  <a:srgbClr val="0000FF"/>
                </a:solidFill>
                <a:latin typeface="Lexend"/>
                <a:ea typeface="Lexend"/>
                <a:cs typeface="Lexend"/>
                <a:sym typeface="Lexend"/>
              </a:rPr>
              <a:t>8-14 day</a:t>
            </a:r>
            <a:r>
              <a:rPr lang="en-GB" sz="1200">
                <a:solidFill>
                  <a:schemeClr val="dk1"/>
                </a:solidFill>
                <a:latin typeface="Lexend Light"/>
                <a:ea typeface="Lexend Light"/>
                <a:cs typeface="Lexend Light"/>
                <a:sym typeface="Lexend Light"/>
              </a:rPr>
              <a:t>,</a:t>
            </a:r>
            <a:r>
              <a:rPr b="1" lang="en-GB" sz="1200">
                <a:solidFill>
                  <a:srgbClr val="FF9900"/>
                </a:solidFill>
                <a:latin typeface="Lexend"/>
                <a:ea typeface="Lexend"/>
                <a:cs typeface="Lexend"/>
                <a:sym typeface="Lexend"/>
              </a:rPr>
              <a:t> </a:t>
            </a:r>
            <a:r>
              <a:rPr b="1" lang="en-GB" sz="1200">
                <a:solidFill>
                  <a:srgbClr val="9900FF"/>
                </a:solidFill>
                <a:latin typeface="Lexend"/>
                <a:ea typeface="Lexend"/>
                <a:cs typeface="Lexend"/>
                <a:sym typeface="Lexend"/>
              </a:rPr>
              <a:t>&gt;= 15 days</a:t>
            </a:r>
            <a:endParaRPr b="1" sz="1200">
              <a:solidFill>
                <a:srgbClr val="9900FF"/>
              </a:solidFill>
              <a:latin typeface="Lexend"/>
              <a:ea typeface="Lexend"/>
              <a:cs typeface="Lexend"/>
              <a:sym typeface="Lexend"/>
            </a:endParaRPr>
          </a:p>
        </p:txBody>
      </p:sp>
      <p:sp>
        <p:nvSpPr>
          <p:cNvPr id="615" name="Google Shape;615;p73"/>
          <p:cNvSpPr/>
          <p:nvPr/>
        </p:nvSpPr>
        <p:spPr>
          <a:xfrm>
            <a:off x="5423825" y="1605650"/>
            <a:ext cx="119400" cy="3236100"/>
          </a:xfrm>
          <a:prstGeom prst="downArrow">
            <a:avLst>
              <a:gd fmla="val 50000" name="adj1"/>
              <a:gd fmla="val 50000" name="adj2"/>
            </a:avLst>
          </a:prstGeom>
          <a:solidFill>
            <a:schemeClr val="lt2"/>
          </a:solidFill>
          <a:ln cap="flat" cmpd="sng" w="9525">
            <a:solidFill>
              <a:schemeClr val="dk2"/>
            </a:solidFill>
            <a:prstDash val="solid"/>
            <a:round/>
            <a:headEnd len="sm" w="sm" type="none"/>
            <a:tailEnd len="sm" w="sm" type="none"/>
          </a:ln>
        </p:spPr>
        <p:txBody>
          <a:bodyPr anchorCtr="0" anchor="ctr" bIns="91425" lIns="91425" spcFirstLastPara="1" rIns="91425" wrap="square" tIns="91425">
            <a:noAutofit/>
          </a:bodyPr>
          <a:lstStyle/>
          <a:p>
            <a:pPr indent="0" lvl="0" marL="0" rtl="0" algn="ctr">
              <a:spcBef>
                <a:spcPts val="0"/>
              </a:spcBef>
              <a:spcAft>
                <a:spcPts val="0"/>
              </a:spcAft>
              <a:buNone/>
            </a:pPr>
            <a:r>
              <a:t/>
            </a:r>
            <a:endParaRPr/>
          </a:p>
        </p:txBody>
      </p:sp>
      <p:sp>
        <p:nvSpPr>
          <p:cNvPr id="616" name="Google Shape;616;p73"/>
          <p:cNvSpPr txBox="1"/>
          <p:nvPr/>
        </p:nvSpPr>
        <p:spPr>
          <a:xfrm rot="-5400000">
            <a:off x="5453475" y="3048200"/>
            <a:ext cx="583200" cy="3510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1"/>
              </a:spcBef>
              <a:spcAft>
                <a:spcPts val="0"/>
              </a:spcAft>
              <a:buNone/>
            </a:pPr>
            <a:r>
              <a:rPr lang="en-GB" sz="1200">
                <a:solidFill>
                  <a:schemeClr val="dk1"/>
                </a:solidFill>
                <a:latin typeface="Lexend Light"/>
                <a:ea typeface="Lexend Light"/>
                <a:cs typeface="Lexend Light"/>
                <a:sym typeface="Lexend Light"/>
              </a:rPr>
              <a:t>Time</a:t>
            </a:r>
            <a:endParaRPr b="1"/>
          </a:p>
        </p:txBody>
      </p:sp>
      <p:cxnSp>
        <p:nvCxnSpPr>
          <p:cNvPr id="617" name="Google Shape;617;p73"/>
          <p:cNvCxnSpPr/>
          <p:nvPr/>
        </p:nvCxnSpPr>
        <p:spPr>
          <a:xfrm flipH="1" rot="10800000">
            <a:off x="7377850" y="2901950"/>
            <a:ext cx="1306200" cy="2583600"/>
          </a:xfrm>
          <a:prstGeom prst="straightConnector1">
            <a:avLst/>
          </a:prstGeom>
          <a:noFill/>
          <a:ln cap="flat" cmpd="sng" w="28575">
            <a:solidFill>
              <a:srgbClr val="FF0000"/>
            </a:solidFill>
            <a:prstDash val="solid"/>
            <a:round/>
            <a:headEnd len="med" w="med" type="none"/>
            <a:tailEnd len="med" w="med" type="triangle"/>
          </a:ln>
        </p:spPr>
      </p:cxnSp>
    </p:spTree>
  </p:cSld>
  <p:clrMapOvr>
    <a:masterClrMapping/>
  </p:clrMapOvr>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22" name="Shape 622"/>
        <p:cNvGrpSpPr/>
        <p:nvPr/>
      </p:nvGrpSpPr>
      <p:grpSpPr>
        <a:xfrm>
          <a:off x="0" y="0"/>
          <a:ext cx="0" cy="0"/>
          <a:chOff x="0" y="0"/>
          <a:chExt cx="0" cy="0"/>
        </a:xfrm>
      </p:grpSpPr>
      <p:sp>
        <p:nvSpPr>
          <p:cNvPr id="623" name="Google Shape;623;p74"/>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24" name="Google Shape;624;p74"/>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25" name="Google Shape;625;p74"/>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n-GB" sz="2500" u="none" cap="none" strike="noStrike">
                <a:solidFill>
                  <a:schemeClr val="dk1"/>
                </a:solidFill>
                <a:latin typeface="Rajdhani"/>
                <a:ea typeface="Rajdhani"/>
                <a:cs typeface="Rajdhani"/>
                <a:sym typeface="Rajdhani"/>
              </a:rPr>
              <a:t>III.	Intra-seasonal forecasts</a:t>
            </a:r>
            <a:endParaRPr b="1" i="0" sz="2500" u="none" cap="none" strike="noStrike">
              <a:solidFill>
                <a:schemeClr val="dk1"/>
              </a:solidFill>
              <a:latin typeface="Rajdhani"/>
              <a:ea typeface="Rajdhani"/>
              <a:cs typeface="Rajdhani"/>
              <a:sym typeface="Rajdhani"/>
            </a:endParaRPr>
          </a:p>
        </p:txBody>
      </p:sp>
      <p:sp>
        <p:nvSpPr>
          <p:cNvPr id="626" name="Google Shape;626;p74"/>
          <p:cNvSpPr/>
          <p:nvPr/>
        </p:nvSpPr>
        <p:spPr>
          <a:xfrm>
            <a:off x="5283900" y="6333125"/>
            <a:ext cx="65355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0"/>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 </a:t>
            </a:r>
            <a:r>
              <a:rPr lang="en-GB" sz="1200">
                <a:latin typeface="Lexend Light"/>
                <a:ea typeface="Lexend Light"/>
                <a:cs typeface="Lexend Light"/>
                <a:sym typeface="Lexend Light"/>
              </a:rPr>
              <a:t> </a:t>
            </a:r>
            <a:r>
              <a:rPr lang="en-GB" sz="1200" u="sng">
                <a:solidFill>
                  <a:schemeClr val="hlink"/>
                </a:solidFill>
                <a:latin typeface="Lexend Light"/>
                <a:ea typeface="Lexend Light"/>
                <a:cs typeface="Lexend Light"/>
                <a:sym typeface="Lexend Light"/>
                <a:hlinkClick r:id="rId3"/>
              </a:rPr>
              <a:t>https://www.cpc.ncep.noaa.gov/products/precip/CWlink/MJO/foregfs.shtml</a:t>
            </a:r>
            <a:r>
              <a:rPr lang="en-GB" sz="1200" u="none">
                <a:solidFill>
                  <a:srgbClr val="000000"/>
                </a:solidFill>
                <a:latin typeface="Lexend Light"/>
                <a:ea typeface="Lexend Light"/>
                <a:cs typeface="Lexend Light"/>
                <a:sym typeface="Lexend Light"/>
              </a:rPr>
              <a:t> /</a:t>
            </a:r>
            <a:endParaRPr sz="1200">
              <a:latin typeface="Lexend Light"/>
              <a:ea typeface="Lexend Light"/>
              <a:cs typeface="Lexend Light"/>
              <a:sym typeface="Lexend Light"/>
            </a:endParaRPr>
          </a:p>
          <a:p>
            <a:pPr indent="0" lvl="0" marL="0" marR="0" rtl="0" algn="l">
              <a:lnSpc>
                <a:spcPct val="90000"/>
              </a:lnSpc>
              <a:spcBef>
                <a:spcPts val="0"/>
              </a:spcBef>
              <a:spcAft>
                <a:spcPts val="0"/>
              </a:spcAft>
              <a:buClr>
                <a:srgbClr val="000000"/>
              </a:buClr>
              <a:buSzPts val="1200"/>
              <a:buFont typeface="Arial"/>
              <a:buNone/>
            </a:pPr>
            <a:r>
              <a:rPr lang="en-GB" sz="1200" u="sng">
                <a:solidFill>
                  <a:schemeClr val="hlink"/>
                </a:solidFill>
                <a:latin typeface="Lexend Light"/>
                <a:ea typeface="Lexend Light"/>
                <a:cs typeface="Lexend Light"/>
                <a:sym typeface="Lexend Light"/>
                <a:hlinkClick r:id="rId4"/>
              </a:rPr>
              <a:t>https://www.cpc.ncep.noaa.gov/products/precip/CWlink/MJO/CLIVAR/ecmf.shtml</a:t>
            </a:r>
            <a:r>
              <a:rPr lang="en-GB" sz="1200">
                <a:latin typeface="Lexend Light"/>
                <a:ea typeface="Lexend Light"/>
                <a:cs typeface="Lexend Light"/>
                <a:sym typeface="Lexend Light"/>
              </a:rPr>
              <a:t> </a:t>
            </a:r>
            <a:endParaRPr sz="1200">
              <a:latin typeface="Lexend Light"/>
              <a:ea typeface="Lexend Light"/>
              <a:cs typeface="Lexend Light"/>
              <a:sym typeface="Lexend Light"/>
            </a:endParaRPr>
          </a:p>
          <a:p>
            <a:pPr indent="0" lvl="0" marL="0" marR="0" rtl="0" algn="l">
              <a:lnSpc>
                <a:spcPct val="90000"/>
              </a:lnSpc>
              <a:spcBef>
                <a:spcPts val="0"/>
              </a:spcBef>
              <a:spcAft>
                <a:spcPts val="0"/>
              </a:spcAft>
              <a:buClr>
                <a:srgbClr val="000000"/>
              </a:buClr>
              <a:buSzPts val="1200"/>
              <a:buFont typeface="Arial"/>
              <a:buNone/>
            </a:pPr>
            <a:r>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627" name="Google Shape;627;p74"/>
          <p:cNvSpPr txBox="1"/>
          <p:nvPr/>
        </p:nvSpPr>
        <p:spPr>
          <a:xfrm>
            <a:off x="4788742" y="201700"/>
            <a:ext cx="4278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GB" sz="2400">
                <a:solidFill>
                  <a:srgbClr val="004890"/>
                </a:solidFill>
                <a:latin typeface="Rajdhani Medium"/>
                <a:ea typeface="Rajdhani Medium"/>
                <a:cs typeface="Rajdhani Medium"/>
                <a:sym typeface="Rajdhani Medium"/>
              </a:rPr>
              <a:t>MJO forecasts</a:t>
            </a:r>
            <a:endParaRPr b="0" i="0" sz="2400" u="none" cap="none" strike="noStrike">
              <a:solidFill>
                <a:srgbClr val="004890"/>
              </a:solidFill>
              <a:latin typeface="Rajdhani Medium"/>
              <a:ea typeface="Rajdhani Medium"/>
              <a:cs typeface="Rajdhani Medium"/>
              <a:sym typeface="Rajdhani Medium"/>
            </a:endParaRPr>
          </a:p>
        </p:txBody>
      </p:sp>
      <p:sp>
        <p:nvSpPr>
          <p:cNvPr id="628" name="Google Shape;628;p74"/>
          <p:cNvSpPr txBox="1"/>
          <p:nvPr/>
        </p:nvSpPr>
        <p:spPr>
          <a:xfrm>
            <a:off x="423050" y="1057625"/>
            <a:ext cx="11396400" cy="4252200"/>
          </a:xfrm>
          <a:prstGeom prst="rect">
            <a:avLst/>
          </a:prstGeom>
          <a:noFill/>
          <a:ln>
            <a:noFill/>
          </a:ln>
        </p:spPr>
        <p:txBody>
          <a:bodyPr anchorCtr="0" anchor="t" bIns="91425" lIns="91425" spcFirstLastPara="1" rIns="91425" wrap="square" tIns="91425">
            <a:spAutoFit/>
          </a:bodyPr>
          <a:lstStyle/>
          <a:p>
            <a:pPr indent="0" lvl="0" marL="457200" rtl="0" algn="l">
              <a:lnSpc>
                <a:spcPct val="90000"/>
              </a:lnSpc>
              <a:spcBef>
                <a:spcPts val="1001"/>
              </a:spcBef>
              <a:spcAft>
                <a:spcPts val="0"/>
              </a:spcAft>
              <a:buNone/>
            </a:pPr>
            <a:r>
              <a:rPr b="1" lang="en-GB" sz="1700">
                <a:solidFill>
                  <a:schemeClr val="dk1"/>
                </a:solidFill>
                <a:latin typeface="Lexend"/>
                <a:ea typeface="Lexend"/>
                <a:cs typeface="Lexend"/>
                <a:sym typeface="Lexend"/>
              </a:rPr>
              <a:t>Just for the discussion:</a:t>
            </a:r>
            <a:r>
              <a:rPr lang="en-GB" sz="1700">
                <a:solidFill>
                  <a:schemeClr val="dk1"/>
                </a:solidFill>
                <a:latin typeface="Lexend Light"/>
                <a:ea typeface="Lexend Light"/>
                <a:cs typeface="Lexend Light"/>
                <a:sym typeface="Lexend Light"/>
              </a:rPr>
              <a:t> </a:t>
            </a:r>
            <a:endParaRPr sz="1700">
              <a:solidFill>
                <a:schemeClr val="dk1"/>
              </a:solidFill>
              <a:latin typeface="Lexend Light"/>
              <a:ea typeface="Lexend Light"/>
              <a:cs typeface="Lexend Light"/>
              <a:sym typeface="Lexend Light"/>
            </a:endParaRPr>
          </a:p>
          <a:p>
            <a:pPr indent="0" lvl="0" marL="457200" rtl="0" algn="l">
              <a:lnSpc>
                <a:spcPct val="90000"/>
              </a:lnSpc>
              <a:spcBef>
                <a:spcPts val="1001"/>
              </a:spcBef>
              <a:spcAft>
                <a:spcPts val="0"/>
              </a:spcAft>
              <a:buNone/>
            </a:pPr>
            <a:r>
              <a:rPr lang="en-GB" sz="1700">
                <a:solidFill>
                  <a:schemeClr val="dk1"/>
                </a:solidFill>
                <a:latin typeface="Lexend Light"/>
                <a:ea typeface="Lexend Light"/>
                <a:cs typeface="Lexend Light"/>
                <a:sym typeface="Lexend Light"/>
              </a:rPr>
              <a:t>It is interesting that during the last few weeks, the MJO has avoided the central Pacific (phase 8). Expected, perhaps, from an ENSO perspective: La Niña development has suppressed the convection in the central Pacific, where the descending branch of the Walker Circulation is.</a:t>
            </a:r>
            <a:endParaRPr sz="1700">
              <a:solidFill>
                <a:schemeClr val="dk1"/>
              </a:solidFill>
              <a:latin typeface="Lexend Light"/>
              <a:ea typeface="Lexend Light"/>
              <a:cs typeface="Lexend Light"/>
              <a:sym typeface="Lexend Light"/>
            </a:endParaRPr>
          </a:p>
          <a:p>
            <a:pPr indent="0" lvl="0" marL="457200" rtl="0" algn="l">
              <a:lnSpc>
                <a:spcPct val="90000"/>
              </a:lnSpc>
              <a:spcBef>
                <a:spcPts val="1001"/>
              </a:spcBef>
              <a:spcAft>
                <a:spcPts val="0"/>
              </a:spcAft>
              <a:buNone/>
            </a:pPr>
            <a:r>
              <a:rPr lang="en-GB" sz="1700">
                <a:solidFill>
                  <a:schemeClr val="dk1"/>
                </a:solidFill>
                <a:latin typeface="Lexend Light"/>
                <a:ea typeface="Lexend Light"/>
                <a:cs typeface="Lexend Light"/>
                <a:sym typeface="Lexend Light"/>
              </a:rPr>
              <a:t>Despite this, the MJO forecast insists on a brief passage through phase 8 in the coming days. This could lead to a couple of things (speculation alert!):</a:t>
            </a:r>
            <a:endParaRPr sz="1700">
              <a:solidFill>
                <a:schemeClr val="dk1"/>
              </a:solidFill>
              <a:latin typeface="Lexend Light"/>
              <a:ea typeface="Lexend Light"/>
              <a:cs typeface="Lexend Light"/>
              <a:sym typeface="Lexend Light"/>
            </a:endParaRPr>
          </a:p>
          <a:p>
            <a:pPr indent="-336550" lvl="0" marL="914400" rtl="0" algn="l">
              <a:lnSpc>
                <a:spcPct val="90000"/>
              </a:lnSpc>
              <a:spcBef>
                <a:spcPts val="1001"/>
              </a:spcBef>
              <a:spcAft>
                <a:spcPts val="0"/>
              </a:spcAft>
              <a:buClr>
                <a:schemeClr val="dk1"/>
              </a:buClr>
              <a:buSzPts val="1700"/>
              <a:buFont typeface="Lexend Light"/>
              <a:buChar char="➢"/>
            </a:pPr>
            <a:r>
              <a:rPr lang="en-GB" sz="1700">
                <a:solidFill>
                  <a:schemeClr val="dk1"/>
                </a:solidFill>
                <a:latin typeface="Lexend Light"/>
                <a:ea typeface="Lexend Light"/>
                <a:cs typeface="Lexend Light"/>
                <a:sym typeface="Lexend Light"/>
              </a:rPr>
              <a:t>Westerlies associated with the MJO might weaken easterlies associated with La Niña (westerly wind bursts over the warm pool), meaning the end of this weak La Niña.</a:t>
            </a:r>
            <a:br>
              <a:rPr lang="en-GB" sz="1700">
                <a:solidFill>
                  <a:schemeClr val="dk1"/>
                </a:solidFill>
                <a:latin typeface="Lexend Light"/>
                <a:ea typeface="Lexend Light"/>
                <a:cs typeface="Lexend Light"/>
                <a:sym typeface="Lexend Light"/>
              </a:rPr>
            </a:br>
            <a:endParaRPr sz="1700">
              <a:solidFill>
                <a:schemeClr val="dk1"/>
              </a:solidFill>
              <a:latin typeface="Lexend Light"/>
              <a:ea typeface="Lexend Light"/>
              <a:cs typeface="Lexend Light"/>
              <a:sym typeface="Lexend Light"/>
            </a:endParaRPr>
          </a:p>
          <a:p>
            <a:pPr indent="-336550" lvl="0" marL="914400" rtl="0" algn="l">
              <a:lnSpc>
                <a:spcPct val="90000"/>
              </a:lnSpc>
              <a:spcBef>
                <a:spcPts val="0"/>
              </a:spcBef>
              <a:spcAft>
                <a:spcPts val="0"/>
              </a:spcAft>
              <a:buClr>
                <a:schemeClr val="dk1"/>
              </a:buClr>
              <a:buSzPts val="1700"/>
              <a:buFont typeface="Lexend Light"/>
              <a:buChar char="➢"/>
            </a:pPr>
            <a:r>
              <a:rPr lang="en-GB" sz="1700">
                <a:solidFill>
                  <a:schemeClr val="dk1"/>
                </a:solidFill>
                <a:latin typeface="Lexend Light"/>
                <a:ea typeface="Lexend Light"/>
                <a:cs typeface="Lexend Light"/>
                <a:sym typeface="Lexend Light"/>
              </a:rPr>
              <a:t>The MJO weakens and avoids the phase 8 region once again.</a:t>
            </a:r>
            <a:endParaRPr sz="1700">
              <a:solidFill>
                <a:schemeClr val="dk1"/>
              </a:solidFill>
              <a:latin typeface="Lexend Light"/>
              <a:ea typeface="Lexend Light"/>
              <a:cs typeface="Lexend Light"/>
              <a:sym typeface="Lexend Light"/>
            </a:endParaRPr>
          </a:p>
          <a:p>
            <a:pPr indent="0" lvl="0" marL="457200" rtl="0" algn="l">
              <a:lnSpc>
                <a:spcPct val="90000"/>
              </a:lnSpc>
              <a:spcBef>
                <a:spcPts val="1001"/>
              </a:spcBef>
              <a:spcAft>
                <a:spcPts val="0"/>
              </a:spcAft>
              <a:buNone/>
            </a:pPr>
            <a:r>
              <a:t/>
            </a:r>
            <a:endParaRPr sz="1700">
              <a:solidFill>
                <a:schemeClr val="dk1"/>
              </a:solidFill>
              <a:latin typeface="Lexend Light"/>
              <a:ea typeface="Lexend Light"/>
              <a:cs typeface="Lexend Light"/>
              <a:sym typeface="Lexend Light"/>
            </a:endParaRPr>
          </a:p>
          <a:p>
            <a:pPr indent="0" lvl="0" marL="457200" rtl="0" algn="l">
              <a:lnSpc>
                <a:spcPct val="90000"/>
              </a:lnSpc>
              <a:spcBef>
                <a:spcPts val="1001"/>
              </a:spcBef>
              <a:spcAft>
                <a:spcPts val="0"/>
              </a:spcAft>
              <a:buNone/>
            </a:pPr>
            <a:r>
              <a:rPr lang="en-GB" sz="1700">
                <a:solidFill>
                  <a:schemeClr val="dk1"/>
                </a:solidFill>
                <a:latin typeface="Lexend Light"/>
                <a:ea typeface="Lexend Light"/>
                <a:cs typeface="Lexend Light"/>
                <a:sym typeface="Lexend Light"/>
              </a:rPr>
              <a:t>If both forecasts are right (ENSO's and MJO's), the first scenario could be possible, and then the MJO in phase 8 could partially explain the weakening of La Niña in the coming months.</a:t>
            </a:r>
            <a:endParaRPr sz="1700">
              <a:solidFill>
                <a:schemeClr val="dk1"/>
              </a:solidFill>
              <a:latin typeface="Lexend Light"/>
              <a:ea typeface="Lexend Light"/>
              <a:cs typeface="Lexend Light"/>
              <a:sym typeface="Lexend Light"/>
            </a:endParaRPr>
          </a:p>
          <a:p>
            <a:pPr indent="0" lvl="0" marL="457200" rtl="0" algn="l">
              <a:lnSpc>
                <a:spcPct val="90000"/>
              </a:lnSpc>
              <a:spcBef>
                <a:spcPts val="1001"/>
              </a:spcBef>
              <a:spcAft>
                <a:spcPts val="0"/>
              </a:spcAft>
              <a:buNone/>
            </a:pPr>
            <a:r>
              <a:t/>
            </a:r>
            <a:endParaRPr sz="1700">
              <a:solidFill>
                <a:schemeClr val="dk1"/>
              </a:solidFill>
              <a:latin typeface="Lexend Light"/>
              <a:ea typeface="Lexend Light"/>
              <a:cs typeface="Lexend Light"/>
              <a:sym typeface="Lexend Light"/>
            </a:endParaRPr>
          </a:p>
        </p:txBody>
      </p:sp>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33" name="Shape 633"/>
        <p:cNvGrpSpPr/>
        <p:nvPr/>
      </p:nvGrpSpPr>
      <p:grpSpPr>
        <a:xfrm>
          <a:off x="0" y="0"/>
          <a:ext cx="0" cy="0"/>
          <a:chOff x="0" y="0"/>
          <a:chExt cx="0" cy="0"/>
        </a:xfrm>
      </p:grpSpPr>
      <p:sp>
        <p:nvSpPr>
          <p:cNvPr id="634" name="Google Shape;634;p75"/>
          <p:cNvSpPr/>
          <p:nvPr/>
        </p:nvSpPr>
        <p:spPr>
          <a:xfrm>
            <a:off x="786675" y="196325"/>
            <a:ext cx="6078000" cy="489300"/>
          </a:xfrm>
          <a:prstGeom prst="rect">
            <a:avLst/>
          </a:prstGeom>
          <a:noFill/>
          <a:ln>
            <a:noFill/>
          </a:ln>
        </p:spPr>
        <p:txBody>
          <a:bodyPr anchorCtr="0" anchor="t" bIns="45000" lIns="90000" spcFirstLastPara="1" rIns="90000" wrap="square" tIns="45000">
            <a:noAutofit/>
          </a:bodyPr>
          <a:lstStyle/>
          <a:p>
            <a:pPr indent="-336550" lvl="0" marL="457200" marR="0" rtl="0" algn="l">
              <a:lnSpc>
                <a:spcPct val="100000"/>
              </a:lnSpc>
              <a:spcBef>
                <a:spcPts val="0"/>
              </a:spcBef>
              <a:spcAft>
                <a:spcPts val="0"/>
              </a:spcAft>
              <a:buClr>
                <a:schemeClr val="dk1"/>
              </a:buClr>
              <a:buSzPts val="1700"/>
              <a:buFont typeface="Lexend Light"/>
              <a:buChar char="➢"/>
            </a:pPr>
            <a:r>
              <a:rPr lang="en-GB" sz="1700">
                <a:solidFill>
                  <a:schemeClr val="dk1"/>
                </a:solidFill>
                <a:latin typeface="Lexend Light"/>
                <a:ea typeface="Lexend Light"/>
                <a:cs typeface="Lexend Light"/>
                <a:sym typeface="Lexend Light"/>
              </a:rPr>
              <a:t>Precipitation</a:t>
            </a:r>
            <a:r>
              <a:rPr b="0" i="0" lang="en-GB" sz="1700" u="none" cap="none" strike="noStrike">
                <a:solidFill>
                  <a:schemeClr val="dk1"/>
                </a:solidFill>
                <a:latin typeface="Lexend Light"/>
                <a:ea typeface="Lexend Light"/>
                <a:cs typeface="Lexend Light"/>
                <a:sym typeface="Lexend Light"/>
              </a:rPr>
              <a:t> </a:t>
            </a:r>
            <a:r>
              <a:rPr lang="en-GB" sz="1700">
                <a:solidFill>
                  <a:schemeClr val="dk1"/>
                </a:solidFill>
                <a:latin typeface="Lexend Light"/>
                <a:ea typeface="Lexend Light"/>
                <a:cs typeface="Lexend Light"/>
                <a:sym typeface="Lexend Light"/>
              </a:rPr>
              <a:t>composite </a:t>
            </a:r>
            <a:r>
              <a:rPr b="0" i="0" lang="en-GB" sz="1700" u="none" cap="none" strike="noStrike">
                <a:solidFill>
                  <a:schemeClr val="dk1"/>
                </a:solidFill>
                <a:latin typeface="Lexend Light"/>
                <a:ea typeface="Lexend Light"/>
                <a:cs typeface="Lexend Light"/>
                <a:sym typeface="Lexend Light"/>
              </a:rPr>
              <a:t>during MJO Phase </a:t>
            </a:r>
            <a:r>
              <a:rPr lang="en-GB" sz="1700">
                <a:solidFill>
                  <a:schemeClr val="dk1"/>
                </a:solidFill>
                <a:latin typeface="Lexend Light"/>
                <a:ea typeface="Lexend Light"/>
                <a:cs typeface="Lexend Light"/>
                <a:sym typeface="Lexend Light"/>
              </a:rPr>
              <a:t>8</a:t>
            </a:r>
            <a:endParaRPr sz="1700">
              <a:solidFill>
                <a:schemeClr val="dk1"/>
              </a:solidFill>
              <a:latin typeface="Lexend Light"/>
              <a:ea typeface="Lexend Light"/>
              <a:cs typeface="Lexend Light"/>
              <a:sym typeface="Lexend Light"/>
            </a:endParaRPr>
          </a:p>
          <a:p>
            <a:pPr indent="0" lvl="0" marL="0" marR="0" rtl="0" algn="l">
              <a:lnSpc>
                <a:spcPct val="100000"/>
              </a:lnSpc>
              <a:spcBef>
                <a:spcPts val="0"/>
              </a:spcBef>
              <a:spcAft>
                <a:spcPts val="0"/>
              </a:spcAft>
              <a:buNone/>
            </a:pPr>
            <a:r>
              <a:t/>
            </a:r>
            <a:endParaRPr sz="1200">
              <a:solidFill>
                <a:schemeClr val="dk1"/>
              </a:solidFill>
              <a:latin typeface="Lexend Light"/>
              <a:ea typeface="Lexend Light"/>
              <a:cs typeface="Lexend Light"/>
              <a:sym typeface="Lexend Light"/>
            </a:endParaRPr>
          </a:p>
          <a:p>
            <a:pPr indent="0" lvl="0" marL="0" marR="0" rtl="0" algn="l">
              <a:lnSpc>
                <a:spcPct val="100000"/>
              </a:lnSpc>
              <a:spcBef>
                <a:spcPts val="0"/>
              </a:spcBef>
              <a:spcAft>
                <a:spcPts val="0"/>
              </a:spcAft>
              <a:buNone/>
            </a:pPr>
            <a:r>
              <a:rPr lang="en-GB" sz="1200">
                <a:solidFill>
                  <a:schemeClr val="dk1"/>
                </a:solidFill>
                <a:latin typeface="Lexend Light"/>
                <a:ea typeface="Lexend Light"/>
                <a:cs typeface="Lexend Light"/>
                <a:sym typeface="Lexend Light"/>
              </a:rPr>
              <a:t>Composite = average pattern</a:t>
            </a:r>
            <a:endParaRPr sz="1200">
              <a:solidFill>
                <a:schemeClr val="dk1"/>
              </a:solidFill>
              <a:latin typeface="Lexend Light"/>
              <a:ea typeface="Lexend Light"/>
              <a:cs typeface="Lexend Light"/>
              <a:sym typeface="Lexend Light"/>
            </a:endParaRPr>
          </a:p>
        </p:txBody>
      </p:sp>
      <p:sp>
        <p:nvSpPr>
          <p:cNvPr id="635" name="Google Shape;635;p75"/>
          <p:cNvSpPr txBox="1"/>
          <p:nvPr>
            <p:ph idx="12" type="sldNum"/>
          </p:nvPr>
        </p:nvSpPr>
        <p:spPr>
          <a:xfrm>
            <a:off x="11321470" y="6337059"/>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36" name="Google Shape;636;p75"/>
          <p:cNvSpPr/>
          <p:nvPr/>
        </p:nvSpPr>
        <p:spPr>
          <a:xfrm>
            <a:off x="10193200" y="6467850"/>
            <a:ext cx="14421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 </a:t>
            </a:r>
            <a:r>
              <a:rPr b="0" i="0" lang="en-GB" sz="1200" u="sng" cap="none" strike="noStrike">
                <a:solidFill>
                  <a:schemeClr val="hlink"/>
                </a:solidFill>
                <a:latin typeface="Lexend Light"/>
                <a:ea typeface="Lexend Light"/>
                <a:cs typeface="Lexend Light"/>
                <a:sym typeface="Lexend Light"/>
                <a:hlinkClick r:id="rId3"/>
              </a:rPr>
              <a:t>IRI link </a:t>
            </a:r>
            <a:endParaRPr b="0" i="0" sz="1200" u="none" cap="none" strike="noStrike">
              <a:solidFill>
                <a:schemeClr val="dk1"/>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1200"/>
              <a:buFont typeface="Arial"/>
              <a:buNone/>
            </a:pPr>
            <a:r>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pic>
        <p:nvPicPr>
          <p:cNvPr id="637" name="Google Shape;637;p75"/>
          <p:cNvPicPr preferRelativeResize="0"/>
          <p:nvPr/>
        </p:nvPicPr>
        <p:blipFill>
          <a:blip r:embed="rId4">
            <a:alphaModFix/>
          </a:blip>
          <a:stretch>
            <a:fillRect/>
          </a:stretch>
        </p:blipFill>
        <p:spPr>
          <a:xfrm>
            <a:off x="1008775" y="1064425"/>
            <a:ext cx="10162250" cy="4606350"/>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41" name="Shape 641"/>
        <p:cNvGrpSpPr/>
        <p:nvPr/>
      </p:nvGrpSpPr>
      <p:grpSpPr>
        <a:xfrm>
          <a:off x="0" y="0"/>
          <a:ext cx="0" cy="0"/>
          <a:chOff x="0" y="0"/>
          <a:chExt cx="0" cy="0"/>
        </a:xfrm>
      </p:grpSpPr>
      <p:sp>
        <p:nvSpPr>
          <p:cNvPr id="642" name="Google Shape;642;p76"/>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43" name="Google Shape;643;p76"/>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44" name="Google Shape;644;p76"/>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n-GB" sz="2500" u="none" cap="none" strike="noStrike">
                <a:solidFill>
                  <a:schemeClr val="dk1"/>
                </a:solidFill>
                <a:latin typeface="Rajdhani"/>
                <a:ea typeface="Rajdhani"/>
                <a:cs typeface="Rajdhani"/>
                <a:sym typeface="Rajdhani"/>
              </a:rPr>
              <a:t>III.	Intra-seasonal forecasts</a:t>
            </a:r>
            <a:endParaRPr b="1" i="0" sz="2500" u="none" cap="none" strike="noStrike">
              <a:solidFill>
                <a:schemeClr val="dk1"/>
              </a:solidFill>
              <a:latin typeface="Rajdhani"/>
              <a:ea typeface="Rajdhani"/>
              <a:cs typeface="Rajdhani"/>
              <a:sym typeface="Rajdhani"/>
            </a:endParaRPr>
          </a:p>
        </p:txBody>
      </p:sp>
      <p:sp>
        <p:nvSpPr>
          <p:cNvPr id="645" name="Google Shape;645;p76"/>
          <p:cNvSpPr txBox="1"/>
          <p:nvPr/>
        </p:nvSpPr>
        <p:spPr>
          <a:xfrm>
            <a:off x="4788742" y="201700"/>
            <a:ext cx="4278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004890"/>
                </a:solidFill>
                <a:latin typeface="Rajdhani Medium"/>
                <a:ea typeface="Rajdhani Medium"/>
                <a:cs typeface="Rajdhani Medium"/>
                <a:sym typeface="Rajdhani Medium"/>
              </a:rPr>
              <a:t>Precipitation</a:t>
            </a:r>
            <a:endParaRPr b="0" i="0" sz="2400" u="none" cap="none" strike="noStrike">
              <a:solidFill>
                <a:srgbClr val="004890"/>
              </a:solidFill>
              <a:latin typeface="Rajdhani Medium"/>
              <a:ea typeface="Rajdhani Medium"/>
              <a:cs typeface="Rajdhani Medium"/>
              <a:sym typeface="Rajdhani Medium"/>
            </a:endParaRPr>
          </a:p>
        </p:txBody>
      </p:sp>
      <p:sp>
        <p:nvSpPr>
          <p:cNvPr id="646" name="Google Shape;646;p76"/>
          <p:cNvSpPr/>
          <p:nvPr/>
        </p:nvSpPr>
        <p:spPr>
          <a:xfrm>
            <a:off x="5480159" y="963450"/>
            <a:ext cx="1068900" cy="3309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chemeClr val="dk1"/>
                </a:solidFill>
                <a:latin typeface="Lexend Light"/>
                <a:ea typeface="Lexend Light"/>
                <a:cs typeface="Lexend Light"/>
                <a:sym typeface="Lexend Light"/>
              </a:rPr>
              <a:t>Week 2</a:t>
            </a:r>
            <a:endParaRPr b="0" i="0" sz="1700" u="none" cap="none" strike="noStrike">
              <a:solidFill>
                <a:schemeClr val="dk1"/>
              </a:solidFill>
              <a:latin typeface="Lexend Light"/>
              <a:ea typeface="Lexend Light"/>
              <a:cs typeface="Lexend Light"/>
              <a:sym typeface="Lexend Light"/>
            </a:endParaRPr>
          </a:p>
        </p:txBody>
      </p:sp>
      <p:sp>
        <p:nvSpPr>
          <p:cNvPr id="647" name="Google Shape;647;p76"/>
          <p:cNvSpPr/>
          <p:nvPr/>
        </p:nvSpPr>
        <p:spPr>
          <a:xfrm>
            <a:off x="811025" y="3368193"/>
            <a:ext cx="1032000" cy="5793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chemeClr val="dk1"/>
                </a:solidFill>
                <a:latin typeface="Lexend Light"/>
                <a:ea typeface="Lexend Light"/>
                <a:cs typeface="Lexend Light"/>
                <a:sym typeface="Lexend Light"/>
              </a:rPr>
              <a:t>Week 3</a:t>
            </a:r>
            <a:endParaRPr b="0" i="0" sz="1700" u="none" cap="none" strike="noStrike">
              <a:solidFill>
                <a:schemeClr val="dk1"/>
              </a:solidFill>
              <a:latin typeface="Lexend Light"/>
              <a:ea typeface="Lexend Light"/>
              <a:cs typeface="Lexend Light"/>
              <a:sym typeface="Lexend Light"/>
            </a:endParaRPr>
          </a:p>
        </p:txBody>
      </p:sp>
      <p:sp>
        <p:nvSpPr>
          <p:cNvPr id="648" name="Google Shape;648;p76"/>
          <p:cNvSpPr/>
          <p:nvPr/>
        </p:nvSpPr>
        <p:spPr>
          <a:xfrm>
            <a:off x="5517134" y="3368192"/>
            <a:ext cx="1032000" cy="5793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chemeClr val="dk1"/>
                </a:solidFill>
                <a:latin typeface="Lexend Light"/>
                <a:ea typeface="Lexend Light"/>
                <a:cs typeface="Lexend Light"/>
                <a:sym typeface="Lexend Light"/>
              </a:rPr>
              <a:t>Week 4</a:t>
            </a:r>
            <a:endParaRPr b="0" i="0" sz="1700" u="none" cap="none" strike="noStrike">
              <a:solidFill>
                <a:schemeClr val="dk1"/>
              </a:solidFill>
              <a:latin typeface="Lexend Light"/>
              <a:ea typeface="Lexend Light"/>
              <a:cs typeface="Lexend Light"/>
              <a:sym typeface="Lexend Light"/>
            </a:endParaRPr>
          </a:p>
        </p:txBody>
      </p:sp>
      <p:sp>
        <p:nvSpPr>
          <p:cNvPr id="649" name="Google Shape;649;p76"/>
          <p:cNvSpPr/>
          <p:nvPr/>
        </p:nvSpPr>
        <p:spPr>
          <a:xfrm>
            <a:off x="849550" y="963443"/>
            <a:ext cx="1032000" cy="5793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chemeClr val="dk1"/>
                </a:solidFill>
                <a:latin typeface="Lexend Light"/>
                <a:ea typeface="Lexend Light"/>
                <a:cs typeface="Lexend Light"/>
                <a:sym typeface="Lexend Light"/>
              </a:rPr>
              <a:t>Week </a:t>
            </a:r>
            <a:r>
              <a:rPr lang="en-GB" sz="1700">
                <a:solidFill>
                  <a:schemeClr val="dk1"/>
                </a:solidFill>
                <a:latin typeface="Lexend Light"/>
                <a:ea typeface="Lexend Light"/>
                <a:cs typeface="Lexend Light"/>
                <a:sym typeface="Lexend Light"/>
              </a:rPr>
              <a:t>1</a:t>
            </a:r>
            <a:endParaRPr b="0" i="0" sz="1700" u="none" cap="none" strike="noStrike">
              <a:solidFill>
                <a:schemeClr val="dk1"/>
              </a:solidFill>
              <a:latin typeface="Lexend Light"/>
              <a:ea typeface="Lexend Light"/>
              <a:cs typeface="Lexend Light"/>
              <a:sym typeface="Lexend Light"/>
            </a:endParaRPr>
          </a:p>
        </p:txBody>
      </p:sp>
      <p:sp>
        <p:nvSpPr>
          <p:cNvPr id="650" name="Google Shape;650;p76"/>
          <p:cNvSpPr/>
          <p:nvPr/>
        </p:nvSpPr>
        <p:spPr>
          <a:xfrm>
            <a:off x="5074450" y="6463925"/>
            <a:ext cx="66126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 </a:t>
            </a:r>
            <a:r>
              <a:rPr b="0" i="0" lang="en-GB" sz="1200" u="sng" cap="none" strike="noStrike">
                <a:solidFill>
                  <a:schemeClr val="hlink"/>
                </a:solidFill>
                <a:latin typeface="Lexend Light"/>
                <a:ea typeface="Lexend Light"/>
                <a:cs typeface="Lexend Light"/>
                <a:sym typeface="Lexend Light"/>
                <a:hlinkClick r:id="rId3"/>
              </a:rPr>
              <a:t>http://weather.ou.edu/~kpegion/subc/forecasts/images/Latest/Interactive.html</a:t>
            </a:r>
            <a:r>
              <a:rPr b="0" i="0" lang="en-GB" sz="1200" u="none" cap="none" strike="noStrike">
                <a:solidFill>
                  <a:srgbClr val="000000"/>
                </a:solidFill>
                <a:latin typeface="Lexend Light"/>
                <a:ea typeface="Lexend Light"/>
                <a:cs typeface="Lexend Light"/>
                <a:sym typeface="Lexend Light"/>
              </a:rPr>
              <a:t>  </a:t>
            </a:r>
            <a:endParaRPr b="0" i="0" sz="1200" u="none" cap="none" strike="noStrike">
              <a:solidFill>
                <a:schemeClr val="dk1"/>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1200"/>
              <a:buFont typeface="Arial"/>
              <a:buNone/>
            </a:pPr>
            <a:r>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pic>
        <p:nvPicPr>
          <p:cNvPr id="651" name="Google Shape;651;p76"/>
          <p:cNvPicPr preferRelativeResize="0"/>
          <p:nvPr/>
        </p:nvPicPr>
        <p:blipFill>
          <a:blip r:embed="rId4">
            <a:alphaModFix/>
          </a:blip>
          <a:stretch>
            <a:fillRect/>
          </a:stretch>
        </p:blipFill>
        <p:spPr>
          <a:xfrm>
            <a:off x="849550" y="1397150"/>
            <a:ext cx="3792524" cy="1971050"/>
          </a:xfrm>
          <a:prstGeom prst="rect">
            <a:avLst/>
          </a:prstGeom>
          <a:noFill/>
          <a:ln>
            <a:noFill/>
          </a:ln>
        </p:spPr>
      </p:pic>
      <p:pic>
        <p:nvPicPr>
          <p:cNvPr id="652" name="Google Shape;652;p76"/>
          <p:cNvPicPr preferRelativeResize="0"/>
          <p:nvPr/>
        </p:nvPicPr>
        <p:blipFill>
          <a:blip r:embed="rId5">
            <a:alphaModFix/>
          </a:blip>
          <a:stretch>
            <a:fillRect/>
          </a:stretch>
        </p:blipFill>
        <p:spPr>
          <a:xfrm>
            <a:off x="5547725" y="1293061"/>
            <a:ext cx="3949824" cy="2052813"/>
          </a:xfrm>
          <a:prstGeom prst="rect">
            <a:avLst/>
          </a:prstGeom>
          <a:noFill/>
          <a:ln>
            <a:noFill/>
          </a:ln>
        </p:spPr>
      </p:pic>
      <p:pic>
        <p:nvPicPr>
          <p:cNvPr id="653" name="Google Shape;653;p76"/>
          <p:cNvPicPr preferRelativeResize="0"/>
          <p:nvPr/>
        </p:nvPicPr>
        <p:blipFill>
          <a:blip r:embed="rId6">
            <a:alphaModFix/>
          </a:blip>
          <a:stretch>
            <a:fillRect/>
          </a:stretch>
        </p:blipFill>
        <p:spPr>
          <a:xfrm>
            <a:off x="834613" y="3810243"/>
            <a:ext cx="3822397" cy="1986582"/>
          </a:xfrm>
          <a:prstGeom prst="rect">
            <a:avLst/>
          </a:prstGeom>
          <a:noFill/>
          <a:ln>
            <a:noFill/>
          </a:ln>
        </p:spPr>
      </p:pic>
      <p:pic>
        <p:nvPicPr>
          <p:cNvPr id="654" name="Google Shape;654;p76"/>
          <p:cNvPicPr preferRelativeResize="0"/>
          <p:nvPr/>
        </p:nvPicPr>
        <p:blipFill>
          <a:blip r:embed="rId7">
            <a:alphaModFix/>
          </a:blip>
          <a:stretch>
            <a:fillRect/>
          </a:stretch>
        </p:blipFill>
        <p:spPr>
          <a:xfrm>
            <a:off x="5480150" y="3933850"/>
            <a:ext cx="4017405" cy="2087925"/>
          </a:xfrm>
          <a:prstGeom prst="rect">
            <a:avLst/>
          </a:prstGeom>
          <a:noFill/>
          <a:ln>
            <a:noFill/>
          </a:ln>
        </p:spPr>
      </p:pic>
      <p:sp>
        <p:nvSpPr>
          <p:cNvPr id="655" name="Google Shape;655;p76"/>
          <p:cNvSpPr txBox="1"/>
          <p:nvPr/>
        </p:nvSpPr>
        <p:spPr>
          <a:xfrm>
            <a:off x="10019875" y="963450"/>
            <a:ext cx="2067000" cy="1476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1"/>
              </a:spcBef>
              <a:spcAft>
                <a:spcPts val="0"/>
              </a:spcAft>
              <a:buNone/>
            </a:pPr>
            <a:r>
              <a:rPr b="1" lang="en-GB" sz="1200">
                <a:solidFill>
                  <a:schemeClr val="dk1"/>
                </a:solidFill>
                <a:latin typeface="Lexend"/>
                <a:ea typeface="Lexend"/>
                <a:cs typeface="Lexend"/>
                <a:sym typeface="Lexend"/>
              </a:rPr>
              <a:t>Model used</a:t>
            </a:r>
            <a:r>
              <a:rPr lang="en-GB" sz="1200">
                <a:solidFill>
                  <a:schemeClr val="dk1"/>
                </a:solidFill>
                <a:latin typeface="Lexend Light"/>
                <a:ea typeface="Lexend Light"/>
                <a:cs typeface="Lexend Light"/>
                <a:sym typeface="Lexend Light"/>
              </a:rPr>
              <a:t>:</a:t>
            </a:r>
            <a:endParaRPr sz="1200">
              <a:solidFill>
                <a:schemeClr val="dk1"/>
              </a:solidFill>
              <a:latin typeface="Lexend Light"/>
              <a:ea typeface="Lexend Light"/>
              <a:cs typeface="Lexend Light"/>
              <a:sym typeface="Lexend Light"/>
            </a:endParaRPr>
          </a:p>
          <a:p>
            <a:pPr indent="-304800" lvl="0" marL="457200" rtl="0" algn="l">
              <a:lnSpc>
                <a:spcPct val="90000"/>
              </a:lnSpc>
              <a:spcBef>
                <a:spcPts val="1001"/>
              </a:spcBef>
              <a:spcAft>
                <a:spcPts val="0"/>
              </a:spcAft>
              <a:buClr>
                <a:schemeClr val="dk1"/>
              </a:buClr>
              <a:buSzPts val="1200"/>
              <a:buFont typeface="Lexend Light"/>
              <a:buChar char="-"/>
            </a:pPr>
            <a:r>
              <a:rPr lang="en-GB" sz="1200">
                <a:solidFill>
                  <a:schemeClr val="dk1"/>
                </a:solidFill>
                <a:latin typeface="Lexend Light"/>
                <a:ea typeface="Lexend Light"/>
                <a:cs typeface="Lexend Light"/>
                <a:sym typeface="Lexend Light"/>
              </a:rPr>
              <a:t> ESRL FIMr1p1 from Models SubC: Subseasonal Consortium (SubC).</a:t>
            </a:r>
            <a:endParaRPr sz="1200">
              <a:solidFill>
                <a:schemeClr val="dk1"/>
              </a:solidFill>
              <a:latin typeface="Lexend Light"/>
              <a:ea typeface="Lexend Light"/>
              <a:cs typeface="Lexend Light"/>
              <a:sym typeface="Lexend Light"/>
            </a:endParaRPr>
          </a:p>
          <a:p>
            <a:pPr indent="-304800" lvl="0" marL="457200" rtl="0" algn="l">
              <a:lnSpc>
                <a:spcPct val="90000"/>
              </a:lnSpc>
              <a:spcBef>
                <a:spcPts val="0"/>
              </a:spcBef>
              <a:spcAft>
                <a:spcPts val="0"/>
              </a:spcAft>
              <a:buClr>
                <a:schemeClr val="dk1"/>
              </a:buClr>
              <a:buSzPts val="1200"/>
              <a:buFont typeface="Lexend Light"/>
              <a:buChar char="-"/>
            </a:pPr>
            <a:r>
              <a:rPr lang="en-GB" sz="1200">
                <a:solidFill>
                  <a:schemeClr val="dk1"/>
                </a:solidFill>
                <a:latin typeface="Lexend Light"/>
                <a:ea typeface="Lexend Light"/>
                <a:cs typeface="Lexend Light"/>
                <a:sym typeface="Lexend Light"/>
              </a:rPr>
              <a:t>Provided by IRI</a:t>
            </a:r>
            <a:endParaRPr sz="1200">
              <a:solidFill>
                <a:schemeClr val="dk1"/>
              </a:solidFill>
              <a:latin typeface="Lexend Light"/>
              <a:ea typeface="Lexend Light"/>
              <a:cs typeface="Lexend Light"/>
              <a:sym typeface="Lexend Light"/>
            </a:endParaRPr>
          </a:p>
          <a:p>
            <a:pPr indent="-304800" lvl="0" marL="457200" rtl="0" algn="l">
              <a:lnSpc>
                <a:spcPct val="90000"/>
              </a:lnSpc>
              <a:spcBef>
                <a:spcPts val="0"/>
              </a:spcBef>
              <a:spcAft>
                <a:spcPts val="0"/>
              </a:spcAft>
              <a:buClr>
                <a:schemeClr val="dk1"/>
              </a:buClr>
              <a:buSzPts val="1200"/>
              <a:buFont typeface="Lexend Light"/>
              <a:buChar char="-"/>
            </a:pPr>
            <a:r>
              <a:rPr lang="en-GB" sz="1200" u="sng">
                <a:solidFill>
                  <a:schemeClr val="hlink"/>
                </a:solidFill>
                <a:latin typeface="Lexend Light"/>
                <a:ea typeface="Lexend Light"/>
                <a:cs typeface="Lexend Light"/>
                <a:sym typeface="Lexend Light"/>
                <a:hlinkClick r:id="rId8"/>
              </a:rPr>
              <a:t>Link for more info</a:t>
            </a:r>
            <a:r>
              <a:rPr lang="en-GB" sz="1200">
                <a:solidFill>
                  <a:schemeClr val="dk1"/>
                </a:solidFill>
                <a:latin typeface="Lexend Light"/>
                <a:ea typeface="Lexend Light"/>
                <a:cs typeface="Lexend Light"/>
                <a:sym typeface="Lexend Light"/>
              </a:rPr>
              <a:t>.</a:t>
            </a:r>
            <a:endParaRPr sz="1200">
              <a:solidFill>
                <a:schemeClr val="dk1"/>
              </a:solidFill>
              <a:latin typeface="Lexend Light"/>
              <a:ea typeface="Lexend Light"/>
              <a:cs typeface="Lexend Light"/>
              <a:sym typeface="Lexend Light"/>
            </a:endParaRPr>
          </a:p>
        </p:txBody>
      </p:sp>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59" name="Shape 659"/>
        <p:cNvGrpSpPr/>
        <p:nvPr/>
      </p:nvGrpSpPr>
      <p:grpSpPr>
        <a:xfrm>
          <a:off x="0" y="0"/>
          <a:ext cx="0" cy="0"/>
          <a:chOff x="0" y="0"/>
          <a:chExt cx="0" cy="0"/>
        </a:xfrm>
      </p:grpSpPr>
      <p:sp>
        <p:nvSpPr>
          <p:cNvPr id="660" name="Google Shape;660;p77"/>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661" name="Google Shape;661;p77"/>
          <p:cNvSpPr/>
          <p:nvPr/>
        </p:nvSpPr>
        <p:spPr>
          <a:xfrm>
            <a:off x="5480159" y="963450"/>
            <a:ext cx="1068900" cy="3309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chemeClr val="dk1"/>
                </a:solidFill>
                <a:latin typeface="Lexend Light"/>
                <a:ea typeface="Lexend Light"/>
                <a:cs typeface="Lexend Light"/>
                <a:sym typeface="Lexend Light"/>
              </a:rPr>
              <a:t>Week 2</a:t>
            </a:r>
            <a:endParaRPr b="0" i="0" sz="1700" u="none" cap="none" strike="noStrike">
              <a:solidFill>
                <a:schemeClr val="dk1"/>
              </a:solidFill>
              <a:latin typeface="Lexend Light"/>
              <a:ea typeface="Lexend Light"/>
              <a:cs typeface="Lexend Light"/>
              <a:sym typeface="Lexend Light"/>
            </a:endParaRPr>
          </a:p>
        </p:txBody>
      </p:sp>
      <p:sp>
        <p:nvSpPr>
          <p:cNvPr id="662" name="Google Shape;662;p77"/>
          <p:cNvSpPr/>
          <p:nvPr/>
        </p:nvSpPr>
        <p:spPr>
          <a:xfrm>
            <a:off x="811025" y="3368193"/>
            <a:ext cx="1032000" cy="5793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chemeClr val="dk1"/>
                </a:solidFill>
                <a:latin typeface="Lexend Light"/>
                <a:ea typeface="Lexend Light"/>
                <a:cs typeface="Lexend Light"/>
                <a:sym typeface="Lexend Light"/>
              </a:rPr>
              <a:t>Week 3</a:t>
            </a:r>
            <a:endParaRPr b="0" i="0" sz="1700" u="none" cap="none" strike="noStrike">
              <a:solidFill>
                <a:schemeClr val="dk1"/>
              </a:solidFill>
              <a:latin typeface="Lexend Light"/>
              <a:ea typeface="Lexend Light"/>
              <a:cs typeface="Lexend Light"/>
              <a:sym typeface="Lexend Light"/>
            </a:endParaRPr>
          </a:p>
        </p:txBody>
      </p:sp>
      <p:sp>
        <p:nvSpPr>
          <p:cNvPr id="663" name="Google Shape;663;p77"/>
          <p:cNvSpPr/>
          <p:nvPr/>
        </p:nvSpPr>
        <p:spPr>
          <a:xfrm>
            <a:off x="5517134" y="3368192"/>
            <a:ext cx="1032000" cy="5793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chemeClr val="dk1"/>
                </a:solidFill>
                <a:latin typeface="Lexend Light"/>
                <a:ea typeface="Lexend Light"/>
                <a:cs typeface="Lexend Light"/>
                <a:sym typeface="Lexend Light"/>
              </a:rPr>
              <a:t>Week 4</a:t>
            </a:r>
            <a:endParaRPr b="0" i="0" sz="1700" u="none" cap="none" strike="noStrike">
              <a:solidFill>
                <a:schemeClr val="dk1"/>
              </a:solidFill>
              <a:latin typeface="Lexend Light"/>
              <a:ea typeface="Lexend Light"/>
              <a:cs typeface="Lexend Light"/>
              <a:sym typeface="Lexend Light"/>
            </a:endParaRPr>
          </a:p>
        </p:txBody>
      </p:sp>
      <p:sp>
        <p:nvSpPr>
          <p:cNvPr id="664" name="Google Shape;664;p77"/>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65" name="Google Shape;665;p77"/>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500"/>
              <a:buFont typeface="Arial"/>
              <a:buNone/>
            </a:pPr>
            <a:r>
              <a:rPr b="1" i="0" lang="en-GB" sz="2500" u="none" cap="none" strike="noStrike">
                <a:solidFill>
                  <a:schemeClr val="dk1"/>
                </a:solidFill>
                <a:latin typeface="Rajdhani"/>
                <a:ea typeface="Rajdhani"/>
                <a:cs typeface="Rajdhani"/>
                <a:sym typeface="Rajdhani"/>
              </a:rPr>
              <a:t>II</a:t>
            </a:r>
            <a:r>
              <a:rPr b="1" lang="en-GB" sz="2500">
                <a:solidFill>
                  <a:schemeClr val="dk1"/>
                </a:solidFill>
                <a:latin typeface="Rajdhani"/>
                <a:ea typeface="Rajdhani"/>
                <a:cs typeface="Rajdhani"/>
                <a:sym typeface="Rajdhani"/>
              </a:rPr>
              <a:t>I</a:t>
            </a:r>
            <a:r>
              <a:rPr b="1" i="0" lang="en-GB" sz="2500" u="none" cap="none" strike="noStrike">
                <a:solidFill>
                  <a:schemeClr val="dk1"/>
                </a:solidFill>
                <a:latin typeface="Rajdhani"/>
                <a:ea typeface="Rajdhani"/>
                <a:cs typeface="Rajdhani"/>
                <a:sym typeface="Rajdhani"/>
              </a:rPr>
              <a:t>.	Intra-seasonal forecasts</a:t>
            </a:r>
            <a:endParaRPr b="1" i="0" sz="2500" u="none" cap="none" strike="noStrike">
              <a:solidFill>
                <a:schemeClr val="dk1"/>
              </a:solidFill>
              <a:latin typeface="Rajdhani"/>
              <a:ea typeface="Rajdhani"/>
              <a:cs typeface="Rajdhani"/>
              <a:sym typeface="Rajdhani"/>
            </a:endParaRPr>
          </a:p>
        </p:txBody>
      </p:sp>
      <p:sp>
        <p:nvSpPr>
          <p:cNvPr id="666" name="Google Shape;666;p77"/>
          <p:cNvSpPr txBox="1"/>
          <p:nvPr/>
        </p:nvSpPr>
        <p:spPr>
          <a:xfrm>
            <a:off x="4854417" y="201700"/>
            <a:ext cx="4278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b="0" i="0" lang="en-GB" sz="2400" u="none" cap="none" strike="noStrike">
                <a:solidFill>
                  <a:srgbClr val="004890"/>
                </a:solidFill>
                <a:latin typeface="Rajdhani Medium"/>
                <a:ea typeface="Rajdhani Medium"/>
                <a:cs typeface="Rajdhani Medium"/>
                <a:sym typeface="Rajdhani Medium"/>
              </a:rPr>
              <a:t>Temperature</a:t>
            </a:r>
            <a:endParaRPr b="0" i="0" sz="2400" u="none" cap="none" strike="noStrike">
              <a:solidFill>
                <a:srgbClr val="004890"/>
              </a:solidFill>
              <a:latin typeface="Rajdhani Medium"/>
              <a:ea typeface="Rajdhani Medium"/>
              <a:cs typeface="Rajdhani Medium"/>
              <a:sym typeface="Rajdhani Medium"/>
            </a:endParaRPr>
          </a:p>
        </p:txBody>
      </p:sp>
      <p:sp>
        <p:nvSpPr>
          <p:cNvPr id="667" name="Google Shape;667;p77"/>
          <p:cNvSpPr/>
          <p:nvPr/>
        </p:nvSpPr>
        <p:spPr>
          <a:xfrm>
            <a:off x="5074450" y="6460350"/>
            <a:ext cx="66840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 </a:t>
            </a:r>
            <a:r>
              <a:rPr b="0" i="0" lang="en-GB" sz="1200" u="sng" cap="none" strike="noStrike">
                <a:solidFill>
                  <a:schemeClr val="hlink"/>
                </a:solidFill>
                <a:latin typeface="Lexend Light"/>
                <a:ea typeface="Lexend Light"/>
                <a:cs typeface="Lexend Light"/>
                <a:sym typeface="Lexend Light"/>
                <a:hlinkClick r:id="rId3"/>
              </a:rPr>
              <a:t>http://weather.ou.edu/~kpegion/subc/forecasts/images/Latest/Interactive.html</a:t>
            </a:r>
            <a:r>
              <a:rPr b="0" i="0" lang="en-GB" sz="1200" u="none" cap="none" strike="noStrike">
                <a:solidFill>
                  <a:srgbClr val="000000"/>
                </a:solidFill>
                <a:latin typeface="Lexend Light"/>
                <a:ea typeface="Lexend Light"/>
                <a:cs typeface="Lexend Light"/>
                <a:sym typeface="Lexend Light"/>
              </a:rPr>
              <a:t>  </a:t>
            </a:r>
            <a:endParaRPr b="0" i="0" sz="1200" u="none" cap="none" strike="noStrike">
              <a:solidFill>
                <a:schemeClr val="dk1"/>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1200"/>
              <a:buFont typeface="Arial"/>
              <a:buNone/>
            </a:pPr>
            <a:r>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668" name="Google Shape;668;p77"/>
          <p:cNvSpPr/>
          <p:nvPr/>
        </p:nvSpPr>
        <p:spPr>
          <a:xfrm>
            <a:off x="849550" y="963443"/>
            <a:ext cx="1032000" cy="579300"/>
          </a:xfrm>
          <a:prstGeom prst="rect">
            <a:avLst/>
          </a:prstGeom>
          <a:noFill/>
          <a:ln>
            <a:noFill/>
          </a:ln>
        </p:spPr>
        <p:txBody>
          <a:bodyPr anchorCtr="0" anchor="t" bIns="45000" lIns="90000" spcFirstLastPara="1" rIns="90000" wrap="square" tIns="45000">
            <a:noAutofit/>
          </a:bodyPr>
          <a:lstStyle/>
          <a:p>
            <a:pPr indent="0" lvl="0" marL="0" marR="0" rtl="0" algn="l">
              <a:lnSpc>
                <a:spcPct val="100000"/>
              </a:lnSpc>
              <a:spcBef>
                <a:spcPts val="0"/>
              </a:spcBef>
              <a:spcAft>
                <a:spcPts val="0"/>
              </a:spcAft>
              <a:buClr>
                <a:srgbClr val="000000"/>
              </a:buClr>
              <a:buSzPts val="1700"/>
              <a:buFont typeface="Arial"/>
              <a:buNone/>
            </a:pPr>
            <a:r>
              <a:rPr b="0" i="0" lang="en-GB" sz="1700" u="none" cap="none" strike="noStrike">
                <a:solidFill>
                  <a:schemeClr val="dk1"/>
                </a:solidFill>
                <a:latin typeface="Lexend Light"/>
                <a:ea typeface="Lexend Light"/>
                <a:cs typeface="Lexend Light"/>
                <a:sym typeface="Lexend Light"/>
              </a:rPr>
              <a:t>Week </a:t>
            </a:r>
            <a:r>
              <a:rPr lang="en-GB" sz="1700">
                <a:solidFill>
                  <a:schemeClr val="dk1"/>
                </a:solidFill>
                <a:latin typeface="Lexend Light"/>
                <a:ea typeface="Lexend Light"/>
                <a:cs typeface="Lexend Light"/>
                <a:sym typeface="Lexend Light"/>
              </a:rPr>
              <a:t>1</a:t>
            </a:r>
            <a:endParaRPr b="0" i="0" sz="1700" u="none" cap="none" strike="noStrike">
              <a:solidFill>
                <a:schemeClr val="dk1"/>
              </a:solidFill>
              <a:latin typeface="Lexend Light"/>
              <a:ea typeface="Lexend Light"/>
              <a:cs typeface="Lexend Light"/>
              <a:sym typeface="Lexend Light"/>
            </a:endParaRPr>
          </a:p>
        </p:txBody>
      </p:sp>
      <p:pic>
        <p:nvPicPr>
          <p:cNvPr id="669" name="Google Shape;669;p77"/>
          <p:cNvPicPr preferRelativeResize="0"/>
          <p:nvPr/>
        </p:nvPicPr>
        <p:blipFill>
          <a:blip r:embed="rId4">
            <a:alphaModFix/>
          </a:blip>
          <a:stretch>
            <a:fillRect/>
          </a:stretch>
        </p:blipFill>
        <p:spPr>
          <a:xfrm>
            <a:off x="919403" y="1294350"/>
            <a:ext cx="3897399" cy="2025568"/>
          </a:xfrm>
          <a:prstGeom prst="rect">
            <a:avLst/>
          </a:prstGeom>
          <a:noFill/>
          <a:ln>
            <a:noFill/>
          </a:ln>
        </p:spPr>
      </p:pic>
      <p:pic>
        <p:nvPicPr>
          <p:cNvPr id="670" name="Google Shape;670;p77"/>
          <p:cNvPicPr preferRelativeResize="0"/>
          <p:nvPr/>
        </p:nvPicPr>
        <p:blipFill>
          <a:blip r:embed="rId5">
            <a:alphaModFix/>
          </a:blip>
          <a:stretch>
            <a:fillRect/>
          </a:stretch>
        </p:blipFill>
        <p:spPr>
          <a:xfrm>
            <a:off x="5547725" y="1294350"/>
            <a:ext cx="3990282" cy="2073850"/>
          </a:xfrm>
          <a:prstGeom prst="rect">
            <a:avLst/>
          </a:prstGeom>
          <a:noFill/>
          <a:ln>
            <a:noFill/>
          </a:ln>
        </p:spPr>
      </p:pic>
      <p:pic>
        <p:nvPicPr>
          <p:cNvPr id="671" name="Google Shape;671;p77"/>
          <p:cNvPicPr preferRelativeResize="0"/>
          <p:nvPr/>
        </p:nvPicPr>
        <p:blipFill>
          <a:blip r:embed="rId6">
            <a:alphaModFix/>
          </a:blip>
          <a:stretch>
            <a:fillRect/>
          </a:stretch>
        </p:blipFill>
        <p:spPr>
          <a:xfrm>
            <a:off x="811063" y="3821049"/>
            <a:ext cx="4114076" cy="2138172"/>
          </a:xfrm>
          <a:prstGeom prst="rect">
            <a:avLst/>
          </a:prstGeom>
          <a:noFill/>
          <a:ln>
            <a:noFill/>
          </a:ln>
        </p:spPr>
      </p:pic>
      <p:pic>
        <p:nvPicPr>
          <p:cNvPr id="672" name="Google Shape;672;p77"/>
          <p:cNvPicPr preferRelativeResize="0"/>
          <p:nvPr/>
        </p:nvPicPr>
        <p:blipFill>
          <a:blip r:embed="rId7">
            <a:alphaModFix/>
          </a:blip>
          <a:stretch>
            <a:fillRect/>
          </a:stretch>
        </p:blipFill>
        <p:spPr>
          <a:xfrm>
            <a:off x="5547723" y="3775823"/>
            <a:ext cx="3990312" cy="2073850"/>
          </a:xfrm>
          <a:prstGeom prst="rect">
            <a:avLst/>
          </a:prstGeom>
          <a:noFill/>
          <a:ln>
            <a:noFill/>
          </a:ln>
        </p:spPr>
      </p:pic>
      <p:sp>
        <p:nvSpPr>
          <p:cNvPr id="673" name="Google Shape;673;p77"/>
          <p:cNvSpPr txBox="1"/>
          <p:nvPr/>
        </p:nvSpPr>
        <p:spPr>
          <a:xfrm>
            <a:off x="10019875" y="963450"/>
            <a:ext cx="2067000" cy="14766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1"/>
              </a:spcBef>
              <a:spcAft>
                <a:spcPts val="0"/>
              </a:spcAft>
              <a:buNone/>
            </a:pPr>
            <a:r>
              <a:rPr b="1" lang="en-GB" sz="1200">
                <a:solidFill>
                  <a:schemeClr val="dk1"/>
                </a:solidFill>
                <a:latin typeface="Lexend"/>
                <a:ea typeface="Lexend"/>
                <a:cs typeface="Lexend"/>
                <a:sym typeface="Lexend"/>
              </a:rPr>
              <a:t>Model used</a:t>
            </a:r>
            <a:r>
              <a:rPr lang="en-GB" sz="1200">
                <a:solidFill>
                  <a:schemeClr val="dk1"/>
                </a:solidFill>
                <a:latin typeface="Lexend Light"/>
                <a:ea typeface="Lexend Light"/>
                <a:cs typeface="Lexend Light"/>
                <a:sym typeface="Lexend Light"/>
              </a:rPr>
              <a:t>:</a:t>
            </a:r>
            <a:endParaRPr sz="1200">
              <a:solidFill>
                <a:schemeClr val="dk1"/>
              </a:solidFill>
              <a:latin typeface="Lexend Light"/>
              <a:ea typeface="Lexend Light"/>
              <a:cs typeface="Lexend Light"/>
              <a:sym typeface="Lexend Light"/>
            </a:endParaRPr>
          </a:p>
          <a:p>
            <a:pPr indent="-304800" lvl="0" marL="457200" rtl="0" algn="l">
              <a:lnSpc>
                <a:spcPct val="90000"/>
              </a:lnSpc>
              <a:spcBef>
                <a:spcPts val="1001"/>
              </a:spcBef>
              <a:spcAft>
                <a:spcPts val="0"/>
              </a:spcAft>
              <a:buClr>
                <a:schemeClr val="dk1"/>
              </a:buClr>
              <a:buSzPts val="1200"/>
              <a:buFont typeface="Lexend Light"/>
              <a:buChar char="-"/>
            </a:pPr>
            <a:r>
              <a:rPr lang="en-GB" sz="1200">
                <a:solidFill>
                  <a:schemeClr val="dk1"/>
                </a:solidFill>
                <a:latin typeface="Lexend Light"/>
                <a:ea typeface="Lexend Light"/>
                <a:cs typeface="Lexend Light"/>
                <a:sym typeface="Lexend Light"/>
              </a:rPr>
              <a:t>ESRL FIMr1p1 from Models SubC: Subseasonal Consortium (SubC).</a:t>
            </a:r>
            <a:endParaRPr sz="1200">
              <a:solidFill>
                <a:schemeClr val="dk1"/>
              </a:solidFill>
              <a:latin typeface="Lexend Light"/>
              <a:ea typeface="Lexend Light"/>
              <a:cs typeface="Lexend Light"/>
              <a:sym typeface="Lexend Light"/>
            </a:endParaRPr>
          </a:p>
          <a:p>
            <a:pPr indent="-304800" lvl="0" marL="457200" rtl="0" algn="l">
              <a:lnSpc>
                <a:spcPct val="90000"/>
              </a:lnSpc>
              <a:spcBef>
                <a:spcPts val="0"/>
              </a:spcBef>
              <a:spcAft>
                <a:spcPts val="0"/>
              </a:spcAft>
              <a:buClr>
                <a:schemeClr val="dk1"/>
              </a:buClr>
              <a:buSzPts val="1200"/>
              <a:buFont typeface="Lexend Light"/>
              <a:buChar char="-"/>
            </a:pPr>
            <a:r>
              <a:rPr lang="en-GB" sz="1200">
                <a:solidFill>
                  <a:schemeClr val="dk1"/>
                </a:solidFill>
                <a:latin typeface="Lexend Light"/>
                <a:ea typeface="Lexend Light"/>
                <a:cs typeface="Lexend Light"/>
                <a:sym typeface="Lexend Light"/>
              </a:rPr>
              <a:t>Provided by IRI.</a:t>
            </a:r>
            <a:endParaRPr sz="1200">
              <a:solidFill>
                <a:schemeClr val="dk1"/>
              </a:solidFill>
              <a:latin typeface="Lexend Light"/>
              <a:ea typeface="Lexend Light"/>
              <a:cs typeface="Lexend Light"/>
              <a:sym typeface="Lexend Light"/>
            </a:endParaRPr>
          </a:p>
          <a:p>
            <a:pPr indent="-304800" lvl="0" marL="457200" rtl="0" algn="l">
              <a:lnSpc>
                <a:spcPct val="90000"/>
              </a:lnSpc>
              <a:spcBef>
                <a:spcPts val="0"/>
              </a:spcBef>
              <a:spcAft>
                <a:spcPts val="0"/>
              </a:spcAft>
              <a:buClr>
                <a:schemeClr val="dk1"/>
              </a:buClr>
              <a:buSzPts val="1200"/>
              <a:buFont typeface="Lexend Light"/>
              <a:buChar char="-"/>
            </a:pPr>
            <a:r>
              <a:rPr lang="en-GB" sz="1200" u="sng">
                <a:solidFill>
                  <a:schemeClr val="hlink"/>
                </a:solidFill>
                <a:latin typeface="Lexend Light"/>
                <a:ea typeface="Lexend Light"/>
                <a:cs typeface="Lexend Light"/>
                <a:sym typeface="Lexend Light"/>
                <a:hlinkClick r:id="rId8"/>
              </a:rPr>
              <a:t>Link for more info</a:t>
            </a:r>
            <a:r>
              <a:rPr lang="en-GB" sz="1200">
                <a:solidFill>
                  <a:schemeClr val="dk1"/>
                </a:solidFill>
                <a:latin typeface="Lexend Light"/>
                <a:ea typeface="Lexend Light"/>
                <a:cs typeface="Lexend Light"/>
                <a:sym typeface="Lexend Light"/>
              </a:rPr>
              <a:t>.</a:t>
            </a:r>
            <a:endParaRPr sz="1200">
              <a:solidFill>
                <a:schemeClr val="dk1"/>
              </a:solidFill>
              <a:latin typeface="Lexend Light"/>
              <a:ea typeface="Lexend Light"/>
              <a:cs typeface="Lexend Light"/>
              <a:sym typeface="Lexend Light"/>
            </a:endParaRPr>
          </a:p>
        </p:txBody>
      </p:sp>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78" name="Shape 678"/>
        <p:cNvGrpSpPr/>
        <p:nvPr/>
      </p:nvGrpSpPr>
      <p:grpSpPr>
        <a:xfrm>
          <a:off x="0" y="0"/>
          <a:ext cx="0" cy="0"/>
          <a:chOff x="0" y="0"/>
          <a:chExt cx="0" cy="0"/>
        </a:xfrm>
      </p:grpSpPr>
      <p:sp>
        <p:nvSpPr>
          <p:cNvPr id="679" name="Google Shape;679;p78"/>
          <p:cNvSpPr/>
          <p:nvPr/>
        </p:nvSpPr>
        <p:spPr>
          <a:xfrm>
            <a:off x="2133720" y="426960"/>
            <a:ext cx="8229300" cy="114270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0" name="Google Shape;680;p78"/>
          <p:cNvSpPr/>
          <p:nvPr/>
        </p:nvSpPr>
        <p:spPr>
          <a:xfrm>
            <a:off x="1023120" y="426960"/>
            <a:ext cx="10025400" cy="763800"/>
          </a:xfrm>
          <a:prstGeom prst="rect">
            <a:avLst/>
          </a:prstGeom>
          <a:noFill/>
          <a:ln>
            <a:noFill/>
          </a:ln>
        </p:spPr>
        <p:txBody>
          <a:bodyPr anchorCtr="0" anchor="ctr" bIns="35625" lIns="35625" spcFirstLastPara="1" rIns="35625" wrap="square" tIns="35625">
            <a:noAutofit/>
          </a:bodyPr>
          <a:lstStyle/>
          <a:p>
            <a:pPr indent="0" lvl="0" marL="0" marR="0" rtl="0" algn="ctr">
              <a:lnSpc>
                <a:spcPct val="90000"/>
              </a:lnSpc>
              <a:spcBef>
                <a:spcPts val="0"/>
              </a:spcBef>
              <a:spcAft>
                <a:spcPts val="0"/>
              </a:spcAft>
              <a:buClr>
                <a:srgbClr val="000000"/>
              </a:buClr>
              <a:buSzPts val="4800"/>
              <a:buFont typeface="Arial"/>
              <a:buNone/>
            </a:pPr>
            <a:r>
              <a:rPr b="0" i="0" lang="en-GB" sz="4800" u="none" cap="none" strike="noStrike">
                <a:solidFill>
                  <a:srgbClr val="004890"/>
                </a:solidFill>
                <a:latin typeface="Rajdhani Medium"/>
                <a:ea typeface="Rajdhani Medium"/>
                <a:cs typeface="Rajdhani Medium"/>
                <a:sym typeface="Rajdhani Medium"/>
              </a:rPr>
              <a:t>Outline</a:t>
            </a:r>
            <a:endParaRPr b="0" i="0" sz="4800" u="none" cap="none" strike="noStrike">
              <a:solidFill>
                <a:srgbClr val="000000"/>
              </a:solidFill>
              <a:latin typeface="Rajdhani Medium"/>
              <a:ea typeface="Rajdhani Medium"/>
              <a:cs typeface="Rajdhani Medium"/>
              <a:sym typeface="Rajdhani Medium"/>
            </a:endParaRPr>
          </a:p>
        </p:txBody>
      </p:sp>
      <p:sp>
        <p:nvSpPr>
          <p:cNvPr id="681" name="Google Shape;681;p78"/>
          <p:cNvSpPr/>
          <p:nvPr/>
        </p:nvSpPr>
        <p:spPr>
          <a:xfrm>
            <a:off x="1828800" y="1895040"/>
            <a:ext cx="8773500" cy="3745200"/>
          </a:xfrm>
          <a:prstGeom prst="rect">
            <a:avLst/>
          </a:prstGeom>
          <a:noFill/>
          <a:ln>
            <a:noFill/>
          </a:ln>
        </p:spPr>
        <p:txBody>
          <a:bodyPr anchorCtr="0" anchor="t" bIns="45000" lIns="90000" spcFirstLastPara="1" rIns="90000" wrap="square" tIns="45000">
            <a:noAutofit/>
          </a:bodyPr>
          <a:lstStyle/>
          <a:p>
            <a:pPr indent="-514080" lvl="0" marL="514440" marR="0" rtl="0" algn="l">
              <a:lnSpc>
                <a:spcPct val="100000"/>
              </a:lnSpc>
              <a:spcBef>
                <a:spcPts val="0"/>
              </a:spcBef>
              <a:spcAft>
                <a:spcPts val="0"/>
              </a:spcAft>
              <a:buClr>
                <a:srgbClr val="000000"/>
              </a:buClr>
              <a:buSzPts val="3000"/>
              <a:buFont typeface="Rajdhani Medium"/>
              <a:buAutoNum type="romanUcPeriod"/>
            </a:pPr>
            <a:r>
              <a:rPr b="0" i="0" lang="en-GB" sz="3000" u="none" cap="none" strike="noStrike">
                <a:solidFill>
                  <a:srgbClr val="000000"/>
                </a:solidFill>
                <a:latin typeface="Rajdhani Medium"/>
                <a:ea typeface="Rajdhani Medium"/>
                <a:cs typeface="Rajdhani Medium"/>
                <a:sym typeface="Rajdhani Medium"/>
              </a:rPr>
              <a:t>Recent state of the climate</a:t>
            </a:r>
            <a:endParaRPr b="0" i="0" sz="3000" u="none" cap="none" strike="noStrike">
              <a:solidFill>
                <a:srgbClr val="000000"/>
              </a:solidFill>
              <a:latin typeface="Rajdhani Medium"/>
              <a:ea typeface="Rajdhani Medium"/>
              <a:cs typeface="Rajdhani Medium"/>
              <a:sym typeface="Rajdhani Medium"/>
            </a:endParaRPr>
          </a:p>
          <a:p>
            <a:pPr indent="0" lvl="0" marL="457200" marR="0" rtl="0" algn="l">
              <a:lnSpc>
                <a:spcPct val="100000"/>
              </a:lnSpc>
              <a:spcBef>
                <a:spcPts val="0"/>
              </a:spcBef>
              <a:spcAft>
                <a:spcPts val="0"/>
              </a:spcAft>
              <a:buNone/>
            </a:pPr>
            <a:r>
              <a:t/>
            </a:r>
            <a:endParaRPr b="0" i="0" sz="3000" u="none" cap="none" strike="noStrike">
              <a:solidFill>
                <a:srgbClr val="000000"/>
              </a:solidFill>
              <a:latin typeface="Rajdhani Medium"/>
              <a:ea typeface="Rajdhani Medium"/>
              <a:cs typeface="Rajdhani Medium"/>
              <a:sym typeface="Rajdhani Medium"/>
            </a:endParaRPr>
          </a:p>
          <a:p>
            <a:pPr indent="-514080" lvl="0" marL="514440" marR="0" rtl="0" algn="l">
              <a:lnSpc>
                <a:spcPct val="100000"/>
              </a:lnSpc>
              <a:spcBef>
                <a:spcPts val="0"/>
              </a:spcBef>
              <a:spcAft>
                <a:spcPts val="0"/>
              </a:spcAft>
              <a:buClr>
                <a:srgbClr val="000000"/>
              </a:buClr>
              <a:buSzPts val="3000"/>
              <a:buFont typeface="Rajdhani Medium"/>
              <a:buAutoNum type="romanUcPeriod"/>
            </a:pPr>
            <a:r>
              <a:rPr b="0" i="0" lang="en-GB" sz="3000" u="none" cap="none" strike="noStrike">
                <a:solidFill>
                  <a:srgbClr val="000000"/>
                </a:solidFill>
                <a:latin typeface="Rajdhani Medium"/>
                <a:ea typeface="Rajdhani Medium"/>
                <a:cs typeface="Rajdhani Medium"/>
                <a:sym typeface="Rajdhani Medium"/>
              </a:rPr>
              <a:t>Seasonal forecasts</a:t>
            </a:r>
            <a:endParaRPr b="0" i="0" sz="3000" u="none" cap="none" strike="noStrike">
              <a:solidFill>
                <a:srgbClr val="000000"/>
              </a:solidFill>
              <a:latin typeface="Rajdhani Medium"/>
              <a:ea typeface="Rajdhani Medium"/>
              <a:cs typeface="Rajdhani Medium"/>
              <a:sym typeface="Rajdhani Medium"/>
            </a:endParaRPr>
          </a:p>
          <a:p>
            <a:pPr indent="0" lvl="0" marL="457200" marR="0" rtl="0" algn="l">
              <a:lnSpc>
                <a:spcPct val="100000"/>
              </a:lnSpc>
              <a:spcBef>
                <a:spcPts val="0"/>
              </a:spcBef>
              <a:spcAft>
                <a:spcPts val="0"/>
              </a:spcAft>
              <a:buNone/>
            </a:pPr>
            <a:r>
              <a:t/>
            </a:r>
            <a:endParaRPr b="0" i="0" sz="3000" u="none" cap="none" strike="noStrike">
              <a:solidFill>
                <a:srgbClr val="000000"/>
              </a:solidFill>
              <a:latin typeface="Rajdhani Medium"/>
              <a:ea typeface="Rajdhani Medium"/>
              <a:cs typeface="Rajdhani Medium"/>
              <a:sym typeface="Rajdhani Medium"/>
            </a:endParaRPr>
          </a:p>
          <a:p>
            <a:pPr indent="-514080" lvl="0" marL="514440" marR="0" rtl="0" algn="l">
              <a:lnSpc>
                <a:spcPct val="100000"/>
              </a:lnSpc>
              <a:spcBef>
                <a:spcPts val="0"/>
              </a:spcBef>
              <a:spcAft>
                <a:spcPts val="0"/>
              </a:spcAft>
              <a:buClr>
                <a:srgbClr val="000000"/>
              </a:buClr>
              <a:buSzPts val="3000"/>
              <a:buFont typeface="Rajdhani Medium"/>
              <a:buAutoNum type="romanUcPeriod"/>
            </a:pPr>
            <a:r>
              <a:rPr b="0" i="0" lang="en-GB" sz="3000" u="none" cap="none" strike="noStrike">
                <a:solidFill>
                  <a:srgbClr val="000000"/>
                </a:solidFill>
                <a:latin typeface="Rajdhani Medium"/>
                <a:ea typeface="Rajdhani Medium"/>
                <a:cs typeface="Rajdhani Medium"/>
                <a:sym typeface="Rajdhani Medium"/>
              </a:rPr>
              <a:t>Intra-seasonal forecasts</a:t>
            </a:r>
            <a:endParaRPr b="0" i="0" sz="3000" u="none" cap="none" strike="noStrike">
              <a:solidFill>
                <a:srgbClr val="000000"/>
              </a:solidFill>
              <a:latin typeface="Rajdhani Medium"/>
              <a:ea typeface="Rajdhani Medium"/>
              <a:cs typeface="Rajdhani Medium"/>
              <a:sym typeface="Rajdhani Medium"/>
            </a:endParaRPr>
          </a:p>
          <a:p>
            <a:pPr indent="0" lvl="0" marL="457200" marR="0" rtl="0" algn="l">
              <a:lnSpc>
                <a:spcPct val="100000"/>
              </a:lnSpc>
              <a:spcBef>
                <a:spcPts val="0"/>
              </a:spcBef>
              <a:spcAft>
                <a:spcPts val="0"/>
              </a:spcAft>
              <a:buNone/>
            </a:pPr>
            <a:r>
              <a:t/>
            </a:r>
            <a:endParaRPr b="0" i="0" sz="3000" u="none" cap="none" strike="noStrike">
              <a:solidFill>
                <a:srgbClr val="000000"/>
              </a:solidFill>
              <a:latin typeface="Rajdhani Medium"/>
              <a:ea typeface="Rajdhani Medium"/>
              <a:cs typeface="Rajdhani Medium"/>
              <a:sym typeface="Rajdhani Medium"/>
            </a:endParaRPr>
          </a:p>
          <a:p>
            <a:pPr indent="-514080" lvl="0" marL="514440" marR="0" rtl="0" algn="l">
              <a:lnSpc>
                <a:spcPct val="100000"/>
              </a:lnSpc>
              <a:spcBef>
                <a:spcPts val="0"/>
              </a:spcBef>
              <a:spcAft>
                <a:spcPts val="0"/>
              </a:spcAft>
              <a:buClr>
                <a:srgbClr val="000000"/>
              </a:buClr>
              <a:buSzPts val="3000"/>
              <a:buFont typeface="Rajdhani"/>
              <a:buAutoNum type="romanUcPeriod"/>
            </a:pPr>
            <a:r>
              <a:rPr b="1" i="0" lang="en-GB" sz="3000" u="none" cap="none" strike="noStrike">
                <a:solidFill>
                  <a:srgbClr val="000000"/>
                </a:solidFill>
                <a:latin typeface="Rajdhani"/>
                <a:ea typeface="Rajdhani"/>
                <a:cs typeface="Rajdhani"/>
                <a:sym typeface="Rajdhani"/>
              </a:rPr>
              <a:t>Discussion</a:t>
            </a:r>
            <a:endParaRPr b="1" i="0" sz="3000" u="none" cap="none" strike="noStrike">
              <a:solidFill>
                <a:srgbClr val="000000"/>
              </a:solidFill>
              <a:latin typeface="Rajdhani"/>
              <a:ea typeface="Rajdhani"/>
              <a:cs typeface="Rajdhani"/>
              <a:sym typeface="Rajdhani"/>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000000"/>
              </a:solidFill>
              <a:latin typeface="Arial"/>
              <a:ea typeface="Arial"/>
              <a:cs typeface="Arial"/>
              <a:sym typeface="Arial"/>
            </a:endParaRPr>
          </a:p>
        </p:txBody>
      </p:sp>
      <p:sp>
        <p:nvSpPr>
          <p:cNvPr id="682" name="Google Shape;682;p78"/>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41" name="Shape 241"/>
        <p:cNvGrpSpPr/>
        <p:nvPr/>
      </p:nvGrpSpPr>
      <p:grpSpPr>
        <a:xfrm>
          <a:off x="0" y="0"/>
          <a:ext cx="0" cy="0"/>
          <a:chOff x="0" y="0"/>
          <a:chExt cx="0" cy="0"/>
        </a:xfrm>
      </p:grpSpPr>
      <p:sp>
        <p:nvSpPr>
          <p:cNvPr id="242" name="Google Shape;242;p43"/>
          <p:cNvSpPr/>
          <p:nvPr/>
        </p:nvSpPr>
        <p:spPr>
          <a:xfrm>
            <a:off x="6482675" y="1139550"/>
            <a:ext cx="5371800" cy="1296300"/>
          </a:xfrm>
          <a:prstGeom prst="rect">
            <a:avLst/>
          </a:prstGeom>
          <a:noFill/>
          <a:ln>
            <a:noFill/>
          </a:ln>
        </p:spPr>
        <p:txBody>
          <a:bodyPr anchorCtr="0" anchor="t" bIns="45700" lIns="91425" spcFirstLastPara="1" rIns="91425" wrap="square" tIns="45700">
            <a:noAutofit/>
          </a:bodyPr>
          <a:lstStyle/>
          <a:p>
            <a:pPr indent="-336550" lvl="0" marL="457200" marR="0" rtl="0" algn="l">
              <a:lnSpc>
                <a:spcPct val="90000"/>
              </a:lnSpc>
              <a:spcBef>
                <a:spcPts val="1001"/>
              </a:spcBef>
              <a:spcAft>
                <a:spcPts val="0"/>
              </a:spcAft>
              <a:buClr>
                <a:schemeClr val="dk1"/>
              </a:buClr>
              <a:buSzPts val="1700"/>
              <a:buFont typeface="Lexend Light"/>
              <a:buChar char="➢"/>
            </a:pPr>
            <a:r>
              <a:rPr b="0" i="0" lang="en-GB" sz="1700" u="none" cap="none" strike="noStrike">
                <a:solidFill>
                  <a:schemeClr val="dk1"/>
                </a:solidFill>
                <a:latin typeface="Lexend Light"/>
                <a:ea typeface="Lexend Light"/>
                <a:cs typeface="Lexend Light"/>
                <a:sym typeface="Lexend Light"/>
              </a:rPr>
              <a:t>Last month’s signal</a:t>
            </a:r>
            <a:r>
              <a:rPr lang="en-GB" sz="1700">
                <a:solidFill>
                  <a:schemeClr val="dk1"/>
                </a:solidFill>
                <a:latin typeface="Lexend Light"/>
                <a:ea typeface="Lexend Light"/>
                <a:cs typeface="Lexend Light"/>
                <a:sym typeface="Lexend Light"/>
              </a:rPr>
              <a:t> is pretty similar to last season’s, </a:t>
            </a:r>
            <a:r>
              <a:rPr lang="en-GB" sz="1700">
                <a:solidFill>
                  <a:schemeClr val="dk1"/>
                </a:solidFill>
                <a:latin typeface="Lexend Light"/>
                <a:ea typeface="Lexend Light"/>
                <a:cs typeface="Lexend Light"/>
                <a:sym typeface="Lexend Light"/>
              </a:rPr>
              <a:t>with</a:t>
            </a:r>
            <a:r>
              <a:rPr lang="en-GB" sz="1700">
                <a:solidFill>
                  <a:schemeClr val="dk1"/>
                </a:solidFill>
                <a:latin typeface="Lexend Light"/>
                <a:ea typeface="Lexend Light"/>
                <a:cs typeface="Lexend Light"/>
                <a:sym typeface="Lexend Light"/>
              </a:rPr>
              <a:t> some notable exceptions: Alaska, Continental US, UK, Sahel, Botsuana, Arabia, parts of Iran and Afghanistan, Southeast Asia, parts of Siberia, Kamchatka</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243" name="Google Shape;243;p43"/>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244" name="Google Shape;244;p43"/>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45" name="Google Shape;245;p43"/>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482330" lvl="0" marL="514440" marR="0" rtl="0" algn="l">
              <a:lnSpc>
                <a:spcPct val="100000"/>
              </a:lnSpc>
              <a:spcBef>
                <a:spcPts val="0"/>
              </a:spcBef>
              <a:spcAft>
                <a:spcPts val="0"/>
              </a:spcAft>
              <a:buClr>
                <a:schemeClr val="dk1"/>
              </a:buClr>
              <a:buSzPts val="2500"/>
              <a:buFont typeface="Rajdhani"/>
              <a:buAutoNum type="romanUcPeriod"/>
            </a:pPr>
            <a:r>
              <a:rPr b="1" i="0" lang="en-GB" sz="2500" u="none" cap="none" strike="noStrike">
                <a:solidFill>
                  <a:schemeClr val="dk1"/>
                </a:solidFill>
                <a:latin typeface="Rajdhani"/>
                <a:ea typeface="Rajdhani"/>
                <a:cs typeface="Rajdhani"/>
                <a:sym typeface="Rajdhani"/>
              </a:rPr>
              <a:t>Recent state of the climate</a:t>
            </a:r>
            <a:endParaRPr b="1" i="0" sz="2500" u="none" cap="none" strike="noStrike">
              <a:solidFill>
                <a:schemeClr val="dk1"/>
              </a:solidFill>
              <a:latin typeface="Rajdhani"/>
              <a:ea typeface="Rajdhani"/>
              <a:cs typeface="Rajdhani"/>
              <a:sym typeface="Rajdhani"/>
            </a:endParaRPr>
          </a:p>
        </p:txBody>
      </p:sp>
      <p:pic>
        <p:nvPicPr>
          <p:cNvPr id="246" name="Google Shape;246;p43"/>
          <p:cNvPicPr preferRelativeResize="0"/>
          <p:nvPr/>
        </p:nvPicPr>
        <p:blipFill rotWithShape="1">
          <a:blip r:embed="rId3">
            <a:alphaModFix/>
          </a:blip>
          <a:srcRect b="0" l="0" r="0" t="0"/>
          <a:stretch/>
        </p:blipFill>
        <p:spPr>
          <a:xfrm>
            <a:off x="155925" y="1084684"/>
            <a:ext cx="6151926" cy="4703442"/>
          </a:xfrm>
          <a:prstGeom prst="rect">
            <a:avLst/>
          </a:prstGeom>
          <a:noFill/>
          <a:ln>
            <a:noFill/>
          </a:ln>
        </p:spPr>
      </p:pic>
      <p:sp>
        <p:nvSpPr>
          <p:cNvPr id="247" name="Google Shape;247;p43"/>
          <p:cNvSpPr/>
          <p:nvPr/>
        </p:nvSpPr>
        <p:spPr>
          <a:xfrm>
            <a:off x="6307850" y="6463925"/>
            <a:ext cx="55467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 </a:t>
            </a:r>
            <a:r>
              <a:rPr b="0" i="0" lang="en-GB" sz="1200" u="sng" cap="none" strike="noStrike">
                <a:solidFill>
                  <a:schemeClr val="hlink"/>
                </a:solidFill>
                <a:latin typeface="Lexend Light"/>
                <a:ea typeface="Lexend Light"/>
                <a:cs typeface="Lexend Light"/>
                <a:sym typeface="Lexend Light"/>
                <a:hlinkClick r:id="rId4"/>
              </a:rPr>
              <a:t>https://climatereanalyzer.org/research_tools/monthly_maps/</a:t>
            </a:r>
            <a:r>
              <a:rPr b="0" i="0" lang="en-GB" sz="1200" u="none" cap="none" strike="noStrike">
                <a:solidFill>
                  <a:srgbClr val="000000"/>
                </a:solidFill>
                <a:latin typeface="Lexend Light"/>
                <a:ea typeface="Lexend Light"/>
                <a:cs typeface="Lexend Light"/>
                <a:sym typeface="Lexend Light"/>
              </a:rPr>
              <a:t>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pic>
        <p:nvPicPr>
          <p:cNvPr id="248" name="Google Shape;248;p43"/>
          <p:cNvPicPr preferRelativeResize="0"/>
          <p:nvPr/>
        </p:nvPicPr>
        <p:blipFill rotWithShape="1">
          <a:blip r:embed="rId5">
            <a:alphaModFix/>
          </a:blip>
          <a:srcRect b="0" l="0" r="0" t="0"/>
          <a:stretch/>
        </p:blipFill>
        <p:spPr>
          <a:xfrm>
            <a:off x="6482675" y="2566654"/>
            <a:ext cx="4926375" cy="3766471"/>
          </a:xfrm>
          <a:prstGeom prst="rect">
            <a:avLst/>
          </a:prstGeom>
          <a:noFill/>
          <a:ln>
            <a:noFill/>
          </a:ln>
        </p:spPr>
      </p:pic>
      <p:sp>
        <p:nvSpPr>
          <p:cNvPr id="249" name="Google Shape;249;p43"/>
          <p:cNvSpPr txBox="1"/>
          <p:nvPr/>
        </p:nvSpPr>
        <p:spPr>
          <a:xfrm>
            <a:off x="4788742" y="201700"/>
            <a:ext cx="4278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400"/>
              <a:buFont typeface="Arial"/>
              <a:buNone/>
            </a:pPr>
            <a:r>
              <a:rPr lang="en-GB" sz="2400">
                <a:solidFill>
                  <a:srgbClr val="004890"/>
                </a:solidFill>
                <a:latin typeface="Rajdhani Medium"/>
                <a:ea typeface="Rajdhani Medium"/>
                <a:cs typeface="Rajdhani Medium"/>
                <a:sym typeface="Rajdhani Medium"/>
              </a:rPr>
              <a:t>Temperature</a:t>
            </a:r>
            <a:endParaRPr sz="2400">
              <a:solidFill>
                <a:srgbClr val="004890"/>
              </a:solidFill>
              <a:latin typeface="Rajdhani Medium"/>
              <a:ea typeface="Rajdhani Medium"/>
              <a:cs typeface="Rajdhani Medium"/>
              <a:sym typeface="Rajdhani Medium"/>
            </a:endParaRPr>
          </a:p>
        </p:txBody>
      </p:sp>
    </p:spTree>
  </p:cSld>
  <p:clrMapOvr>
    <a:masterClrMapping/>
  </p:clrMapOvr>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87" name="Shape 687"/>
        <p:cNvGrpSpPr/>
        <p:nvPr/>
      </p:nvGrpSpPr>
      <p:grpSpPr>
        <a:xfrm>
          <a:off x="0" y="0"/>
          <a:ext cx="0" cy="0"/>
          <a:chOff x="0" y="0"/>
          <a:chExt cx="0" cy="0"/>
        </a:xfrm>
      </p:grpSpPr>
      <p:sp>
        <p:nvSpPr>
          <p:cNvPr id="688" name="Google Shape;688;p79"/>
          <p:cNvSpPr/>
          <p:nvPr/>
        </p:nvSpPr>
        <p:spPr>
          <a:xfrm>
            <a:off x="2133720" y="426960"/>
            <a:ext cx="8229240" cy="114264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89" name="Google Shape;689;p79"/>
          <p:cNvSpPr/>
          <p:nvPr/>
        </p:nvSpPr>
        <p:spPr>
          <a:xfrm>
            <a:off x="999245" y="295535"/>
            <a:ext cx="10025400" cy="763800"/>
          </a:xfrm>
          <a:prstGeom prst="rect">
            <a:avLst/>
          </a:prstGeom>
          <a:noFill/>
          <a:ln>
            <a:noFill/>
          </a:ln>
        </p:spPr>
        <p:txBody>
          <a:bodyPr anchorCtr="0" anchor="ctr" bIns="35625" lIns="35625" spcFirstLastPara="1" rIns="35625" wrap="square" tIns="35625">
            <a:noAutofit/>
          </a:bodyPr>
          <a:lstStyle/>
          <a:p>
            <a:pPr indent="0" lvl="0" marL="0" marR="0" rtl="0" algn="ctr">
              <a:lnSpc>
                <a:spcPct val="90000"/>
              </a:lnSpc>
              <a:spcBef>
                <a:spcPts val="0"/>
              </a:spcBef>
              <a:spcAft>
                <a:spcPts val="0"/>
              </a:spcAft>
              <a:buClr>
                <a:srgbClr val="000000"/>
              </a:buClr>
              <a:buSzPts val="4800"/>
              <a:buFont typeface="Arial"/>
              <a:buNone/>
            </a:pPr>
            <a:r>
              <a:rPr b="0" i="0" lang="en-GB" sz="4800" u="none" cap="none" strike="noStrike">
                <a:solidFill>
                  <a:srgbClr val="004890"/>
                </a:solidFill>
                <a:latin typeface="Rajdhani Medium"/>
                <a:ea typeface="Rajdhani Medium"/>
                <a:cs typeface="Rajdhani Medium"/>
                <a:sym typeface="Rajdhani Medium"/>
              </a:rPr>
              <a:t>Summary</a:t>
            </a:r>
            <a:endParaRPr b="0" i="0" sz="4800" u="none" cap="none" strike="noStrike">
              <a:solidFill>
                <a:srgbClr val="000000"/>
              </a:solidFill>
              <a:latin typeface="Rajdhani Medium"/>
              <a:ea typeface="Rajdhani Medium"/>
              <a:cs typeface="Rajdhani Medium"/>
              <a:sym typeface="Rajdhani Medium"/>
            </a:endParaRPr>
          </a:p>
        </p:txBody>
      </p:sp>
      <p:sp>
        <p:nvSpPr>
          <p:cNvPr id="690" name="Google Shape;690;p79"/>
          <p:cNvSpPr/>
          <p:nvPr/>
        </p:nvSpPr>
        <p:spPr>
          <a:xfrm>
            <a:off x="499138" y="1395125"/>
            <a:ext cx="11498400" cy="5115000"/>
          </a:xfrm>
          <a:prstGeom prst="rect">
            <a:avLst/>
          </a:prstGeom>
          <a:noFill/>
          <a:ln>
            <a:noFill/>
          </a:ln>
        </p:spPr>
        <p:txBody>
          <a:bodyPr anchorCtr="0" anchor="t" bIns="45000" lIns="90000" spcFirstLastPara="1" rIns="90000" wrap="square" tIns="45000">
            <a:noAutofit/>
          </a:bodyPr>
          <a:lstStyle/>
          <a:p>
            <a:pPr indent="-501380" lvl="0" marL="514440" marR="0" rtl="0" algn="l">
              <a:lnSpc>
                <a:spcPct val="100000"/>
              </a:lnSpc>
              <a:spcBef>
                <a:spcPts val="0"/>
              </a:spcBef>
              <a:spcAft>
                <a:spcPts val="0"/>
              </a:spcAft>
              <a:buClr>
                <a:srgbClr val="000000"/>
              </a:buClr>
              <a:buSzPts val="2800"/>
              <a:buFont typeface="Lexend Light"/>
              <a:buChar char="➢"/>
            </a:pPr>
            <a:r>
              <a:rPr b="0" i="0" lang="en-GB" sz="2800" u="none" cap="none" strike="noStrike">
                <a:solidFill>
                  <a:srgbClr val="000000"/>
                </a:solidFill>
                <a:latin typeface="Lexend Light"/>
                <a:ea typeface="Lexend Light"/>
                <a:cs typeface="Lexend Light"/>
                <a:sym typeface="Lexend Light"/>
              </a:rPr>
              <a:t>Persistent observed dry anomalies in </a:t>
            </a:r>
            <a:r>
              <a:rPr lang="en-GB" sz="2800">
                <a:latin typeface="Lexend Light"/>
                <a:ea typeface="Lexend Light"/>
                <a:cs typeface="Lexend Light"/>
                <a:sym typeface="Lexend Light"/>
              </a:rPr>
              <a:t>most of the Americas, the Guinean coast, Congo, central Asia, parts of Australia, most of Europe, Southeast Asia, eastern China, Madagascar, eastern Siberia, parts of India and Australia.</a:t>
            </a:r>
            <a:endParaRPr b="0" i="0" sz="2800" u="none" cap="none" strike="noStrike">
              <a:solidFill>
                <a:srgbClr val="000000"/>
              </a:solidFill>
              <a:latin typeface="Lexend Light"/>
              <a:ea typeface="Lexend Light"/>
              <a:cs typeface="Lexend Light"/>
              <a:sym typeface="Lexend Light"/>
            </a:endParaRPr>
          </a:p>
          <a:p>
            <a:pPr indent="0" lvl="0" marL="45720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Lexend Light"/>
              <a:ea typeface="Lexend Light"/>
              <a:cs typeface="Lexend Light"/>
              <a:sym typeface="Lexend Light"/>
            </a:endParaRPr>
          </a:p>
          <a:p>
            <a:pPr indent="-501380" lvl="0" marL="514440" marR="0" rtl="0" algn="l">
              <a:lnSpc>
                <a:spcPct val="100000"/>
              </a:lnSpc>
              <a:spcBef>
                <a:spcPts val="0"/>
              </a:spcBef>
              <a:spcAft>
                <a:spcPts val="0"/>
              </a:spcAft>
              <a:buClr>
                <a:srgbClr val="000000"/>
              </a:buClr>
              <a:buSzPts val="2800"/>
              <a:buFont typeface="Lexend Light"/>
              <a:buChar char="➢"/>
            </a:pPr>
            <a:r>
              <a:rPr lang="en-GB" sz="2800">
                <a:solidFill>
                  <a:schemeClr val="accent1"/>
                </a:solidFill>
                <a:latin typeface="Lexend Light"/>
                <a:ea typeface="Lexend Light"/>
                <a:cs typeface="Lexend Light"/>
                <a:sym typeface="Lexend Light"/>
              </a:rPr>
              <a:t>La Niña</a:t>
            </a:r>
            <a:r>
              <a:rPr lang="en-GB" sz="2800">
                <a:latin typeface="Lexend Light"/>
                <a:ea typeface="Lexend Light"/>
                <a:cs typeface="Lexend Light"/>
                <a:sym typeface="Lexend Light"/>
              </a:rPr>
              <a:t> conditions present in the Central Pacific (CP) , with striking warm anomalies off the coast of Peru (where upwelling of cold deep water typically occurs). Neutral conditions are expected to set in again by March 2025. </a:t>
            </a:r>
            <a:endParaRPr b="0" i="0" sz="2800" u="none" cap="none" strike="noStrike">
              <a:solidFill>
                <a:srgbClr val="000000"/>
              </a:solidFill>
              <a:latin typeface="Lexend Light"/>
              <a:ea typeface="Lexend Light"/>
              <a:cs typeface="Lexend Light"/>
              <a:sym typeface="Lexend Light"/>
            </a:endParaRPr>
          </a:p>
          <a:p>
            <a:pPr indent="0" lvl="0" marL="0" marR="0" rtl="0" algn="l">
              <a:lnSpc>
                <a:spcPct val="100000"/>
              </a:lnSpc>
              <a:spcBef>
                <a:spcPts val="0"/>
              </a:spcBef>
              <a:spcAft>
                <a:spcPts val="0"/>
              </a:spcAft>
              <a:buClr>
                <a:srgbClr val="000000"/>
              </a:buClr>
              <a:buSzPts val="3000"/>
              <a:buFont typeface="Arial"/>
              <a:buNone/>
            </a:pPr>
            <a:r>
              <a:t/>
            </a:r>
            <a:endParaRPr b="0" i="0" sz="3000" u="none" cap="none" strike="noStrike">
              <a:solidFill>
                <a:srgbClr val="000000"/>
              </a:solidFill>
              <a:latin typeface="Arial"/>
              <a:ea typeface="Arial"/>
              <a:cs typeface="Arial"/>
              <a:sym typeface="Arial"/>
            </a:endParaRPr>
          </a:p>
        </p:txBody>
      </p:sp>
      <p:sp>
        <p:nvSpPr>
          <p:cNvPr id="691" name="Google Shape;691;p79"/>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696" name="Shape 696"/>
        <p:cNvGrpSpPr/>
        <p:nvPr/>
      </p:nvGrpSpPr>
      <p:grpSpPr>
        <a:xfrm>
          <a:off x="0" y="0"/>
          <a:ext cx="0" cy="0"/>
          <a:chOff x="0" y="0"/>
          <a:chExt cx="0" cy="0"/>
        </a:xfrm>
      </p:grpSpPr>
      <p:sp>
        <p:nvSpPr>
          <p:cNvPr id="697" name="Google Shape;697;p80"/>
          <p:cNvSpPr/>
          <p:nvPr/>
        </p:nvSpPr>
        <p:spPr>
          <a:xfrm>
            <a:off x="2133720" y="426960"/>
            <a:ext cx="8229240" cy="1142640"/>
          </a:xfrm>
          <a:prstGeom prst="rect">
            <a:avLst/>
          </a:prstGeom>
          <a:no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698" name="Google Shape;698;p80"/>
          <p:cNvSpPr/>
          <p:nvPr/>
        </p:nvSpPr>
        <p:spPr>
          <a:xfrm>
            <a:off x="642240" y="1425240"/>
            <a:ext cx="11211840" cy="4658760"/>
          </a:xfrm>
          <a:prstGeom prst="rect">
            <a:avLst/>
          </a:prstGeom>
          <a:noFill/>
          <a:ln>
            <a:noFill/>
          </a:ln>
        </p:spPr>
        <p:txBody>
          <a:bodyPr anchorCtr="0" anchor="t" bIns="45000" lIns="90000" spcFirstLastPara="1" rIns="90000" wrap="square" tIns="45000">
            <a:noAutofit/>
          </a:bodyPr>
          <a:lstStyle/>
          <a:p>
            <a:pPr indent="-501380" lvl="0" marL="514440" marR="0" rtl="0" algn="l">
              <a:lnSpc>
                <a:spcPct val="100000"/>
              </a:lnSpc>
              <a:spcBef>
                <a:spcPts val="0"/>
              </a:spcBef>
              <a:spcAft>
                <a:spcPts val="0"/>
              </a:spcAft>
              <a:buClr>
                <a:srgbClr val="000000"/>
              </a:buClr>
              <a:buSzPts val="2800"/>
              <a:buFont typeface="Lexend Light"/>
              <a:buChar char="➢"/>
            </a:pPr>
            <a:r>
              <a:rPr b="0" i="0" lang="en-GB" sz="2800" u="none" cap="none" strike="noStrike">
                <a:solidFill>
                  <a:srgbClr val="000000"/>
                </a:solidFill>
                <a:latin typeface="Lexend Light"/>
                <a:ea typeface="Lexend Light"/>
                <a:cs typeface="Lexend Light"/>
                <a:sym typeface="Lexend Light"/>
              </a:rPr>
              <a:t>Coherent seasonal signal forecast for rainfall in models, more or less consistent with a </a:t>
            </a:r>
            <a:r>
              <a:rPr b="0" i="0" lang="en-GB" sz="2800" u="none" cap="none" strike="noStrike">
                <a:solidFill>
                  <a:schemeClr val="accent1"/>
                </a:solidFill>
                <a:latin typeface="Lexend Light"/>
                <a:ea typeface="Lexend Light"/>
                <a:cs typeface="Lexend Light"/>
                <a:sym typeface="Lexend Light"/>
              </a:rPr>
              <a:t>La Niña</a:t>
            </a:r>
            <a:r>
              <a:rPr b="0" i="0" lang="en-GB" sz="2800" u="none" cap="none" strike="noStrike">
                <a:solidFill>
                  <a:srgbClr val="000000"/>
                </a:solidFill>
                <a:latin typeface="Lexend Light"/>
                <a:ea typeface="Lexend Light"/>
                <a:cs typeface="Lexend Light"/>
                <a:sym typeface="Lexend Light"/>
              </a:rPr>
              <a:t>.</a:t>
            </a:r>
            <a:endParaRPr b="0" i="0" sz="2800" u="none" cap="none" strike="noStrike">
              <a:solidFill>
                <a:srgbClr val="000000"/>
              </a:solidFill>
              <a:latin typeface="Lexend Light"/>
              <a:ea typeface="Lexend Light"/>
              <a:cs typeface="Lexend Light"/>
              <a:sym typeface="Lexend Light"/>
            </a:endParaRPr>
          </a:p>
          <a:p>
            <a:pPr indent="0" lvl="0" marL="457200" marR="0" rtl="0" algn="l">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Lexend Light"/>
              <a:ea typeface="Lexend Light"/>
              <a:cs typeface="Lexend Light"/>
              <a:sym typeface="Lexend Light"/>
            </a:endParaRPr>
          </a:p>
          <a:p>
            <a:pPr indent="-501380" lvl="0" marL="514440" marR="0" rtl="0" algn="just">
              <a:lnSpc>
                <a:spcPct val="100000"/>
              </a:lnSpc>
              <a:spcBef>
                <a:spcPts val="0"/>
              </a:spcBef>
              <a:spcAft>
                <a:spcPts val="0"/>
              </a:spcAft>
              <a:buClr>
                <a:srgbClr val="000000"/>
              </a:buClr>
              <a:buSzPts val="2800"/>
              <a:buFont typeface="Lexend Light"/>
              <a:buChar char="➢"/>
            </a:pPr>
            <a:r>
              <a:rPr b="0" i="0" lang="en-GB" sz="2800" u="none" cap="none" strike="noStrike">
                <a:solidFill>
                  <a:srgbClr val="000000"/>
                </a:solidFill>
                <a:latin typeface="Lexend Light"/>
                <a:ea typeface="Lexend Light"/>
                <a:cs typeface="Lexend Light"/>
                <a:sym typeface="Lexend Light"/>
              </a:rPr>
              <a:t>Typical global warming signal in seasonal temperature forecasts. Parts of </a:t>
            </a:r>
            <a:r>
              <a:rPr lang="en-GB" sz="2800">
                <a:latin typeface="Lexend Light"/>
                <a:ea typeface="Lexend Light"/>
                <a:cs typeface="Lexend Light"/>
                <a:sym typeface="Lexend Light"/>
              </a:rPr>
              <a:t>Alaska</a:t>
            </a:r>
            <a:r>
              <a:rPr b="0" i="0" lang="en-GB" sz="2800" u="none" cap="none" strike="noStrike">
                <a:solidFill>
                  <a:srgbClr val="000000"/>
                </a:solidFill>
                <a:latin typeface="Lexend Light"/>
                <a:ea typeface="Lexend Light"/>
                <a:cs typeface="Lexend Light"/>
                <a:sym typeface="Lexend Light"/>
              </a:rPr>
              <a:t>, Baja California, the North</a:t>
            </a:r>
            <a:r>
              <a:rPr lang="en-GB" sz="2800">
                <a:latin typeface="Lexend Light"/>
                <a:ea typeface="Lexend Light"/>
                <a:cs typeface="Lexend Light"/>
                <a:sym typeface="Lexend Light"/>
              </a:rPr>
              <a:t> Atlantic</a:t>
            </a:r>
            <a:r>
              <a:rPr b="0" i="0" lang="en-GB" sz="2800" u="none" cap="none" strike="noStrike">
                <a:solidFill>
                  <a:srgbClr val="000000"/>
                </a:solidFill>
                <a:latin typeface="Lexend Light"/>
                <a:ea typeface="Lexend Light"/>
                <a:cs typeface="Lexend Light"/>
                <a:sym typeface="Lexend Light"/>
              </a:rPr>
              <a:t> and Central and Eastern Pacific exhibit cooler anomalies.</a:t>
            </a:r>
            <a:endParaRPr b="0" i="0" sz="2800" u="none" cap="none" strike="noStrike">
              <a:solidFill>
                <a:srgbClr val="000000"/>
              </a:solidFill>
              <a:latin typeface="Lexend Light"/>
              <a:ea typeface="Lexend Light"/>
              <a:cs typeface="Lexend Light"/>
              <a:sym typeface="Lexend Light"/>
            </a:endParaRPr>
          </a:p>
          <a:p>
            <a:pPr indent="0" lvl="0" marL="457200" marR="0" rtl="0" algn="just">
              <a:lnSpc>
                <a:spcPct val="100000"/>
              </a:lnSpc>
              <a:spcBef>
                <a:spcPts val="0"/>
              </a:spcBef>
              <a:spcAft>
                <a:spcPts val="0"/>
              </a:spcAft>
              <a:buClr>
                <a:srgbClr val="000000"/>
              </a:buClr>
              <a:buSzPts val="2800"/>
              <a:buFont typeface="Arial"/>
              <a:buNone/>
            </a:pPr>
            <a:r>
              <a:t/>
            </a:r>
            <a:endParaRPr b="0" i="0" sz="2800" u="none" cap="none" strike="noStrike">
              <a:solidFill>
                <a:srgbClr val="000000"/>
              </a:solidFill>
              <a:latin typeface="Lexend Light"/>
              <a:ea typeface="Lexend Light"/>
              <a:cs typeface="Lexend Light"/>
              <a:sym typeface="Lexend Light"/>
            </a:endParaRPr>
          </a:p>
          <a:p>
            <a:pPr indent="-501380" lvl="0" marL="514440" marR="0" rtl="0" algn="just">
              <a:lnSpc>
                <a:spcPct val="100000"/>
              </a:lnSpc>
              <a:spcBef>
                <a:spcPts val="0"/>
              </a:spcBef>
              <a:spcAft>
                <a:spcPts val="0"/>
              </a:spcAft>
              <a:buClr>
                <a:srgbClr val="000000"/>
              </a:buClr>
              <a:buSzPts val="2800"/>
              <a:buFont typeface="Lexend Light"/>
              <a:buChar char="➢"/>
            </a:pPr>
            <a:r>
              <a:rPr lang="en-GB" sz="2800">
                <a:latin typeface="Lexend Light"/>
                <a:ea typeface="Lexend Light"/>
                <a:cs typeface="Lexend Light"/>
                <a:sym typeface="Lexend Light"/>
              </a:rPr>
              <a:t>La Niña conditions might prevent the MJO from entering phase 8, although forecasts say the opposite = possible end of La Niña? </a:t>
            </a:r>
            <a:endParaRPr b="0" i="0" sz="2800" u="none" cap="none" strike="noStrike">
              <a:solidFill>
                <a:srgbClr val="000000"/>
              </a:solidFill>
              <a:latin typeface="Lexend Light"/>
              <a:ea typeface="Lexend Light"/>
              <a:cs typeface="Lexend Light"/>
              <a:sym typeface="Lexend Light"/>
            </a:endParaRPr>
          </a:p>
        </p:txBody>
      </p:sp>
      <p:sp>
        <p:nvSpPr>
          <p:cNvPr id="699" name="Google Shape;699;p80"/>
          <p:cNvSpPr txBox="1"/>
          <p:nvPr>
            <p:ph idx="12" type="sldNum"/>
          </p:nvPr>
        </p:nvSpPr>
        <p:spPr>
          <a:xfrm>
            <a:off x="11409045" y="6333134"/>
            <a:ext cx="731700" cy="525000"/>
          </a:xfrm>
          <a:prstGeom prst="rect">
            <a:avLst/>
          </a:prstGeom>
          <a:noFill/>
          <a:ln>
            <a:noFill/>
          </a:ln>
        </p:spPr>
        <p:txBody>
          <a:bodyPr anchorCtr="0" anchor="t" bIns="45000" lIns="90000" spcFirstLastPara="1" rIns="90000" wrap="square" tIns="45000">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00" name="Google Shape;700;p80"/>
          <p:cNvSpPr/>
          <p:nvPr/>
        </p:nvSpPr>
        <p:spPr>
          <a:xfrm>
            <a:off x="999245" y="295535"/>
            <a:ext cx="10025400" cy="763800"/>
          </a:xfrm>
          <a:prstGeom prst="rect">
            <a:avLst/>
          </a:prstGeom>
          <a:noFill/>
          <a:ln>
            <a:noFill/>
          </a:ln>
        </p:spPr>
        <p:txBody>
          <a:bodyPr anchorCtr="0" anchor="ctr" bIns="35625" lIns="35625" spcFirstLastPara="1" rIns="35625" wrap="square" tIns="35625">
            <a:noAutofit/>
          </a:bodyPr>
          <a:lstStyle/>
          <a:p>
            <a:pPr indent="0" lvl="0" marL="0" marR="0" rtl="0" algn="ctr">
              <a:lnSpc>
                <a:spcPct val="90000"/>
              </a:lnSpc>
              <a:spcBef>
                <a:spcPts val="0"/>
              </a:spcBef>
              <a:spcAft>
                <a:spcPts val="0"/>
              </a:spcAft>
              <a:buClr>
                <a:srgbClr val="000000"/>
              </a:buClr>
              <a:buSzPts val="4800"/>
              <a:buFont typeface="Arial"/>
              <a:buNone/>
            </a:pPr>
            <a:r>
              <a:rPr b="0" i="0" lang="en-GB" sz="4800" u="none" cap="none" strike="noStrike">
                <a:solidFill>
                  <a:srgbClr val="004890"/>
                </a:solidFill>
                <a:latin typeface="Rajdhani Medium"/>
                <a:ea typeface="Rajdhani Medium"/>
                <a:cs typeface="Rajdhani Medium"/>
                <a:sym typeface="Rajdhani Medium"/>
              </a:rPr>
              <a:t>Summary</a:t>
            </a:r>
            <a:endParaRPr b="0" i="0" sz="4800" u="none" cap="none" strike="noStrike">
              <a:solidFill>
                <a:srgbClr val="000000"/>
              </a:solidFill>
              <a:latin typeface="Rajdhani Medium"/>
              <a:ea typeface="Rajdhani Medium"/>
              <a:cs typeface="Rajdhani Medium"/>
              <a:sym typeface="Rajdhani Medium"/>
            </a:endParaRPr>
          </a:p>
        </p:txBody>
      </p:sp>
    </p:spTree>
  </p:cSld>
  <p:clrMapOvr>
    <a:masterClrMapping/>
  </p:clrMapOvr>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04" name="Shape 704"/>
        <p:cNvGrpSpPr/>
        <p:nvPr/>
      </p:nvGrpSpPr>
      <p:grpSpPr>
        <a:xfrm>
          <a:off x="0" y="0"/>
          <a:ext cx="0" cy="0"/>
          <a:chOff x="0" y="0"/>
          <a:chExt cx="0" cy="0"/>
        </a:xfrm>
      </p:grpSpPr>
      <p:pic>
        <p:nvPicPr>
          <p:cNvPr id="705" name="Google Shape;705;p81"/>
          <p:cNvPicPr preferRelativeResize="0"/>
          <p:nvPr/>
        </p:nvPicPr>
        <p:blipFill rotWithShape="1">
          <a:blip r:embed="rId3">
            <a:alphaModFix/>
          </a:blip>
          <a:srcRect b="0" l="0" r="0" t="0"/>
          <a:stretch/>
        </p:blipFill>
        <p:spPr>
          <a:xfrm>
            <a:off x="0" y="0"/>
            <a:ext cx="12191760" cy="6857640"/>
          </a:xfrm>
          <a:prstGeom prst="rect">
            <a:avLst/>
          </a:prstGeom>
          <a:noFill/>
          <a:ln>
            <a:noFill/>
          </a:ln>
        </p:spPr>
      </p:pic>
      <p:sp>
        <p:nvSpPr>
          <p:cNvPr id="706" name="Google Shape;706;p81"/>
          <p:cNvSpPr/>
          <p:nvPr/>
        </p:nvSpPr>
        <p:spPr>
          <a:xfrm>
            <a:off x="-1800" y="6147360"/>
            <a:ext cx="4377600" cy="487200"/>
          </a:xfrm>
          <a:prstGeom prst="rect">
            <a:avLst/>
          </a:prstGeom>
          <a:solidFill>
            <a:srgbClr val="293C69">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7" name="Google Shape;707;p81"/>
          <p:cNvSpPr/>
          <p:nvPr/>
        </p:nvSpPr>
        <p:spPr>
          <a:xfrm>
            <a:off x="-1800" y="6138000"/>
            <a:ext cx="4333200" cy="487200"/>
          </a:xfrm>
          <a:prstGeom prst="rect">
            <a:avLst/>
          </a:prstGeom>
          <a:solidFill>
            <a:srgbClr val="293C69">
              <a:alpha val="3568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08" name="Google Shape;708;p81"/>
          <p:cNvSpPr/>
          <p:nvPr/>
        </p:nvSpPr>
        <p:spPr>
          <a:xfrm>
            <a:off x="4408200" y="0"/>
            <a:ext cx="7783500" cy="6857700"/>
          </a:xfrm>
          <a:prstGeom prst="rect">
            <a:avLst/>
          </a:prstGeom>
          <a:solidFill>
            <a:srgbClr val="F4EFEF">
              <a:alpha val="80000"/>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pic>
        <p:nvPicPr>
          <p:cNvPr id="709" name="Google Shape;709;p81"/>
          <p:cNvPicPr preferRelativeResize="0"/>
          <p:nvPr/>
        </p:nvPicPr>
        <p:blipFill rotWithShape="1">
          <a:blip r:embed="rId4">
            <a:alphaModFix/>
          </a:blip>
          <a:srcRect b="0" l="0" r="0" t="0"/>
          <a:stretch/>
        </p:blipFill>
        <p:spPr>
          <a:xfrm>
            <a:off x="4636800" y="187560"/>
            <a:ext cx="5601603" cy="855720"/>
          </a:xfrm>
          <a:prstGeom prst="rect">
            <a:avLst/>
          </a:prstGeom>
          <a:noFill/>
          <a:ln>
            <a:noFill/>
          </a:ln>
        </p:spPr>
      </p:pic>
      <p:sp>
        <p:nvSpPr>
          <p:cNvPr id="710" name="Google Shape;710;p81"/>
          <p:cNvSpPr/>
          <p:nvPr/>
        </p:nvSpPr>
        <p:spPr>
          <a:xfrm>
            <a:off x="325800" y="6095520"/>
            <a:ext cx="3255000" cy="623100"/>
          </a:xfrm>
          <a:prstGeom prst="rect">
            <a:avLst/>
          </a:prstGeom>
          <a:noFill/>
          <a:ln>
            <a:noFill/>
          </a:ln>
        </p:spPr>
        <p:txBody>
          <a:bodyPr anchorCtr="0" anchor="ctr" bIns="45700" lIns="91425" spcFirstLastPara="1" rIns="91425" wrap="square" tIns="45700">
            <a:noAutofit/>
          </a:bodyPr>
          <a:lstStyle/>
          <a:p>
            <a:pPr indent="0" lvl="0" marL="0" marR="0" rtl="0" algn="ctr">
              <a:lnSpc>
                <a:spcPct val="100000"/>
              </a:lnSpc>
              <a:spcBef>
                <a:spcPts val="0"/>
              </a:spcBef>
              <a:spcAft>
                <a:spcPts val="0"/>
              </a:spcAft>
              <a:buClr>
                <a:srgbClr val="000000"/>
              </a:buClr>
              <a:buSzPts val="1480"/>
              <a:buFont typeface="Arial"/>
              <a:buNone/>
            </a:pPr>
            <a:r>
              <a:rPr b="0" i="0" lang="en-GB" sz="1480" u="none" cap="none" strike="noStrike">
                <a:solidFill>
                  <a:srgbClr val="FFFFFF"/>
                </a:solidFill>
                <a:latin typeface="Rajdhani"/>
                <a:ea typeface="Rajdhani"/>
                <a:cs typeface="Rajdhani"/>
                <a:sym typeface="Rajdhani"/>
              </a:rPr>
              <a:t>Tuesday, 18</a:t>
            </a:r>
            <a:r>
              <a:rPr b="0" baseline="30000" i="0" lang="en-GB" sz="1479" u="none" cap="none" strike="noStrike">
                <a:solidFill>
                  <a:srgbClr val="FFFFFF"/>
                </a:solidFill>
                <a:latin typeface="Rajdhani"/>
                <a:ea typeface="Rajdhani"/>
                <a:cs typeface="Rajdhani"/>
                <a:sym typeface="Rajdhani"/>
              </a:rPr>
              <a:t>th</a:t>
            </a:r>
            <a:r>
              <a:rPr b="0" i="0" lang="en-GB" sz="1480" u="none" cap="none" strike="noStrike">
                <a:solidFill>
                  <a:srgbClr val="FFFFFF"/>
                </a:solidFill>
                <a:latin typeface="Rajdhani"/>
                <a:ea typeface="Rajdhani"/>
                <a:cs typeface="Rajdhani"/>
                <a:sym typeface="Rajdhani"/>
              </a:rPr>
              <a:t> Feb 2025</a:t>
            </a:r>
            <a:endParaRPr b="0" i="0" sz="1480" u="none" cap="none" strike="noStrike">
              <a:solidFill>
                <a:srgbClr val="000000"/>
              </a:solidFill>
              <a:latin typeface="Rajdhani"/>
              <a:ea typeface="Rajdhani"/>
              <a:cs typeface="Rajdhani"/>
              <a:sym typeface="Rajdhani"/>
            </a:endParaRPr>
          </a:p>
        </p:txBody>
      </p:sp>
      <p:sp>
        <p:nvSpPr>
          <p:cNvPr id="711" name="Google Shape;711;p81"/>
          <p:cNvSpPr/>
          <p:nvPr/>
        </p:nvSpPr>
        <p:spPr>
          <a:xfrm>
            <a:off x="4420080" y="5829120"/>
            <a:ext cx="7783500" cy="1036800"/>
          </a:xfrm>
          <a:prstGeom prst="rect">
            <a:avLst/>
          </a:prstGeom>
          <a:solidFill>
            <a:schemeClr val="lt1"/>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2" name="Google Shape;712;p81"/>
          <p:cNvSpPr/>
          <p:nvPr/>
        </p:nvSpPr>
        <p:spPr>
          <a:xfrm>
            <a:off x="4408200" y="4224240"/>
            <a:ext cx="7837800" cy="1659000"/>
          </a:xfrm>
          <a:prstGeom prst="rect">
            <a:avLst/>
          </a:prstGeom>
          <a:solidFill>
            <a:srgbClr val="FBF6F6">
              <a:alpha val="86666"/>
            </a:srgbClr>
          </a:solidFill>
          <a:ln>
            <a:noFill/>
          </a:ln>
        </p:spPr>
        <p:txBody>
          <a:bodyPr anchorCtr="0" anchor="ctr" bIns="91425" lIns="91425" spcFirstLastPara="1" rIns="91425" wrap="square" tIns="91425">
            <a:noAutofit/>
          </a:bodyPr>
          <a:lstStyle/>
          <a:p>
            <a:pPr indent="0" lvl="0" marL="0" marR="0" rtl="0" algn="l">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713" name="Google Shape;713;p81"/>
          <p:cNvSpPr/>
          <p:nvPr/>
        </p:nvSpPr>
        <p:spPr>
          <a:xfrm>
            <a:off x="4636800" y="1596314"/>
            <a:ext cx="7227600" cy="2612100"/>
          </a:xfrm>
          <a:prstGeom prst="rect">
            <a:avLst/>
          </a:prstGeom>
          <a:noFill/>
          <a:ln>
            <a:noFill/>
          </a:ln>
        </p:spPr>
        <p:txBody>
          <a:bodyPr anchorCtr="0" anchor="ctr" bIns="45000" lIns="90000" spcFirstLastPara="1" rIns="90000" wrap="square" tIns="45000">
            <a:noAutofit/>
          </a:bodyPr>
          <a:lstStyle/>
          <a:p>
            <a:pPr indent="0" lvl="0" marL="0" marR="0" rtl="0" algn="l">
              <a:lnSpc>
                <a:spcPct val="100000"/>
              </a:lnSpc>
              <a:spcBef>
                <a:spcPts val="0"/>
              </a:spcBef>
              <a:spcAft>
                <a:spcPts val="0"/>
              </a:spcAft>
              <a:buClr>
                <a:srgbClr val="000000"/>
              </a:buClr>
              <a:buSzPts val="4800"/>
              <a:buFont typeface="Arial"/>
              <a:buNone/>
            </a:pPr>
            <a:r>
              <a:rPr b="0" i="0" lang="en-GB" sz="4800" u="none" cap="none" strike="noStrike">
                <a:solidFill>
                  <a:srgbClr val="004890"/>
                </a:solidFill>
                <a:latin typeface="Rajdhani Medium"/>
                <a:ea typeface="Rajdhani Medium"/>
                <a:cs typeface="Rajdhani Medium"/>
                <a:sym typeface="Rajdhani Medium"/>
              </a:rPr>
              <a:t>Forecast Briefing</a:t>
            </a:r>
            <a:endParaRPr b="0" i="0" sz="4800" u="none" cap="none" strike="noStrike">
              <a:solidFill>
                <a:srgbClr val="000000"/>
              </a:solidFill>
              <a:latin typeface="Rajdhani Medium"/>
              <a:ea typeface="Rajdhani Medium"/>
              <a:cs typeface="Rajdhani Medium"/>
              <a:sym typeface="Rajdhani Medium"/>
            </a:endParaRPr>
          </a:p>
          <a:p>
            <a:pPr indent="0" lvl="0" marL="0" marR="0" rtl="0" algn="l">
              <a:lnSpc>
                <a:spcPct val="100000"/>
              </a:lnSpc>
              <a:spcBef>
                <a:spcPts val="0"/>
              </a:spcBef>
              <a:spcAft>
                <a:spcPts val="0"/>
              </a:spcAft>
              <a:buClr>
                <a:srgbClr val="000000"/>
              </a:buClr>
              <a:buSzPts val="4800"/>
              <a:buFont typeface="Arial"/>
              <a:buNone/>
            </a:pPr>
            <a:r>
              <a:t/>
            </a:r>
            <a:endParaRPr b="0" i="0" sz="4800" u="none" cap="none" strike="noStrike">
              <a:solidFill>
                <a:srgbClr val="000000"/>
              </a:solidFill>
              <a:latin typeface="Rajdhani Medium"/>
              <a:ea typeface="Rajdhani Medium"/>
              <a:cs typeface="Rajdhani Medium"/>
              <a:sym typeface="Rajdhani Medium"/>
            </a:endParaRPr>
          </a:p>
          <a:p>
            <a:pPr indent="0" lvl="0" marL="0" marR="0" rtl="0" algn="l">
              <a:lnSpc>
                <a:spcPct val="100000"/>
              </a:lnSpc>
              <a:spcBef>
                <a:spcPts val="0"/>
              </a:spcBef>
              <a:spcAft>
                <a:spcPts val="0"/>
              </a:spcAft>
              <a:buClr>
                <a:srgbClr val="000000"/>
              </a:buClr>
              <a:buSzPts val="4800"/>
              <a:buFont typeface="Arial"/>
              <a:buNone/>
            </a:pPr>
            <a:r>
              <a:rPr b="0" i="0" lang="en-GB" sz="4800" u="none" cap="none" strike="noStrike">
                <a:solidFill>
                  <a:srgbClr val="004890"/>
                </a:solidFill>
                <a:latin typeface="Rajdhani Medium"/>
                <a:ea typeface="Rajdhani Medium"/>
                <a:cs typeface="Rajdhani Medium"/>
                <a:sym typeface="Rajdhani Medium"/>
              </a:rPr>
              <a:t>February 2025</a:t>
            </a:r>
            <a:endParaRPr b="0" i="0" sz="4800" u="none" cap="none" strike="noStrike">
              <a:solidFill>
                <a:srgbClr val="000000"/>
              </a:solidFill>
              <a:latin typeface="Rajdhani Medium"/>
              <a:ea typeface="Rajdhani Medium"/>
              <a:cs typeface="Rajdhani Medium"/>
              <a:sym typeface="Rajdhani Medium"/>
            </a:endParaRPr>
          </a:p>
        </p:txBody>
      </p:sp>
      <p:sp>
        <p:nvSpPr>
          <p:cNvPr id="714" name="Google Shape;714;p81"/>
          <p:cNvSpPr/>
          <p:nvPr/>
        </p:nvSpPr>
        <p:spPr>
          <a:xfrm>
            <a:off x="4636800" y="4761475"/>
            <a:ext cx="7078200" cy="2096100"/>
          </a:xfrm>
          <a:prstGeom prst="rect">
            <a:avLst/>
          </a:prstGeom>
          <a:noFill/>
          <a:ln>
            <a:noFill/>
          </a:ln>
        </p:spPr>
        <p:txBody>
          <a:bodyPr anchorCtr="0" anchor="ctr" bIns="45000" lIns="90000" spcFirstLastPara="1" rIns="90000" wrap="square" tIns="45000">
            <a:noAutofit/>
          </a:bodyPr>
          <a:lstStyle/>
          <a:p>
            <a:pPr indent="0" lvl="0" marL="0" rtl="0" algn="l">
              <a:lnSpc>
                <a:spcPct val="90000"/>
              </a:lnSpc>
              <a:spcBef>
                <a:spcPts val="1001"/>
              </a:spcBef>
              <a:spcAft>
                <a:spcPts val="0"/>
              </a:spcAft>
              <a:buClr>
                <a:schemeClr val="dk1"/>
              </a:buClr>
              <a:buSzPts val="1800"/>
              <a:buFont typeface="Arial"/>
              <a:buNone/>
            </a:pPr>
            <a:r>
              <a:rPr lang="en-GB" sz="1800">
                <a:solidFill>
                  <a:schemeClr val="dk1"/>
                </a:solidFill>
                <a:latin typeface="Rajdhani"/>
                <a:ea typeface="Rajdhani"/>
                <a:cs typeface="Rajdhani"/>
                <a:sym typeface="Rajdhani"/>
              </a:rPr>
              <a:t>Aleksander Lacima-Nadolnik, Paloma Trascasa-Castro, Xavi Domingo, Diego Campos, Matías Olmo</a:t>
            </a:r>
            <a:endParaRPr b="0" i="0" sz="1800" u="none" cap="none" strike="noStrike">
              <a:solidFill>
                <a:srgbClr val="000000"/>
              </a:solidFill>
              <a:latin typeface="Rajdhani"/>
              <a:ea typeface="Rajdhani"/>
              <a:cs typeface="Rajdhani"/>
              <a:sym typeface="Rajdhani"/>
            </a:endParaRPr>
          </a:p>
          <a:p>
            <a:pPr indent="0" lvl="0" marL="0" marR="0" rtl="0" algn="l">
              <a:lnSpc>
                <a:spcPct val="90000"/>
              </a:lnSpc>
              <a:spcBef>
                <a:spcPts val="1001"/>
              </a:spcBef>
              <a:spcAft>
                <a:spcPts val="0"/>
              </a:spcAft>
              <a:buClr>
                <a:srgbClr val="000000"/>
              </a:buClr>
              <a:buSzPts val="1800"/>
              <a:buFont typeface="Arial"/>
              <a:buNone/>
            </a:pPr>
            <a:r>
              <a:rPr b="0" i="0" lang="en-GB" sz="1800" u="none" cap="none" strike="noStrike">
                <a:solidFill>
                  <a:srgbClr val="000000"/>
                </a:solidFill>
                <a:latin typeface="Rajdhani"/>
                <a:ea typeface="Rajdhani"/>
                <a:cs typeface="Rajdhani"/>
                <a:sym typeface="Rajdhani"/>
              </a:rPr>
              <a:t>Climate Services Team (CST)</a:t>
            </a:r>
            <a:endParaRPr b="0" i="0" sz="1800" u="none" cap="none" strike="noStrike">
              <a:solidFill>
                <a:srgbClr val="000000"/>
              </a:solidFill>
              <a:latin typeface="Rajdhani"/>
              <a:ea typeface="Rajdhani"/>
              <a:cs typeface="Rajdhani"/>
              <a:sym typeface="Rajdhani"/>
            </a:endParaRPr>
          </a:p>
          <a:p>
            <a:pPr indent="0" lvl="0" marL="0" marR="0" rtl="0" algn="l">
              <a:lnSpc>
                <a:spcPct val="90000"/>
              </a:lnSpc>
              <a:spcBef>
                <a:spcPts val="1001"/>
              </a:spcBef>
              <a:spcAft>
                <a:spcPts val="0"/>
              </a:spcAft>
              <a:buClr>
                <a:srgbClr val="000000"/>
              </a:buClr>
              <a:buSzPts val="2000"/>
              <a:buFont typeface="Arial"/>
              <a:buNone/>
            </a:pPr>
            <a:r>
              <a:rPr b="0" i="0" lang="en-GB" sz="2000" u="none" cap="none" strike="noStrike">
                <a:solidFill>
                  <a:srgbClr val="000000"/>
                </a:solidFill>
                <a:latin typeface="Rajdhani"/>
                <a:ea typeface="Rajdhani"/>
                <a:cs typeface="Rajdhani"/>
                <a:sym typeface="Rajdhani"/>
              </a:rPr>
              <a:t>Earth System Services (ESS)</a:t>
            </a:r>
            <a:endParaRPr b="0" i="0" sz="2000" u="none" cap="none" strike="noStrike">
              <a:solidFill>
                <a:srgbClr val="000000"/>
              </a:solidFill>
              <a:latin typeface="Rajdhani"/>
              <a:ea typeface="Rajdhani"/>
              <a:cs typeface="Rajdhani"/>
              <a:sym typeface="Rajdhani"/>
            </a:endParaRPr>
          </a:p>
          <a:p>
            <a:pPr indent="0" lvl="0" marL="0" marR="0" rtl="0" algn="l">
              <a:lnSpc>
                <a:spcPct val="90000"/>
              </a:lnSpc>
              <a:spcBef>
                <a:spcPts val="1001"/>
              </a:spcBef>
              <a:spcAft>
                <a:spcPts val="0"/>
              </a:spcAft>
              <a:buClr>
                <a:srgbClr val="000000"/>
              </a:buClr>
              <a:buSzPts val="2000"/>
              <a:buFont typeface="Arial"/>
              <a:buNone/>
            </a:pPr>
            <a:r>
              <a:rPr b="0" i="0" lang="en-GB" sz="2000" u="none" cap="none" strike="noStrike">
                <a:solidFill>
                  <a:srgbClr val="000000"/>
                </a:solidFill>
                <a:latin typeface="Rajdhani Medium"/>
                <a:ea typeface="Rajdhani Medium"/>
                <a:cs typeface="Rajdhani Medium"/>
                <a:sym typeface="Rajdhani Medium"/>
              </a:rPr>
              <a:t>Barcelona Supercomputing Center (BSC)</a:t>
            </a:r>
            <a:endParaRPr b="0" i="0" sz="2000" u="none" cap="none" strike="noStrike">
              <a:solidFill>
                <a:srgbClr val="000000"/>
              </a:solidFill>
              <a:latin typeface="Rajdhani Medium"/>
              <a:ea typeface="Rajdhani Medium"/>
              <a:cs typeface="Rajdhani Medium"/>
              <a:sym typeface="Rajdhani Medium"/>
            </a:endParaRPr>
          </a:p>
        </p:txBody>
      </p:sp>
    </p:spTree>
  </p:cSld>
  <p:clrMapOvr>
    <a:masterClrMapping/>
  </p:clrMapOvr>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19" name="Shape 719"/>
        <p:cNvGrpSpPr/>
        <p:nvPr/>
      </p:nvGrpSpPr>
      <p:grpSpPr>
        <a:xfrm>
          <a:off x="0" y="0"/>
          <a:ext cx="0" cy="0"/>
          <a:chOff x="0" y="0"/>
          <a:chExt cx="0" cy="0"/>
        </a:xfrm>
      </p:grpSpPr>
      <p:sp>
        <p:nvSpPr>
          <p:cNvPr id="720" name="Google Shape;720;p82"/>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21" name="Google Shape;721;p82"/>
          <p:cNvSpPr/>
          <p:nvPr/>
        </p:nvSpPr>
        <p:spPr>
          <a:xfrm>
            <a:off x="2821125" y="6140750"/>
            <a:ext cx="81846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 </a:t>
            </a:r>
            <a:r>
              <a:rPr lang="en-GB" sz="1200" u="sng">
                <a:solidFill>
                  <a:schemeClr val="hlink"/>
                </a:solidFill>
                <a:latin typeface="Lexend Light"/>
                <a:ea typeface="Lexend Light"/>
                <a:cs typeface="Lexend Light"/>
                <a:sym typeface="Lexend Light"/>
                <a:hlinkClick r:id="rId3"/>
              </a:rPr>
              <a:t>https://www.cpc.ncep.noaa.gov/products/analysis_monitoring/lanina/enso_evolution-status-fcsts-web.pdf</a:t>
            </a:r>
            <a:r>
              <a:rPr lang="en-GB" sz="1200" u="none">
                <a:solidFill>
                  <a:srgbClr val="000000"/>
                </a:solidFill>
                <a:latin typeface="Lexend Light"/>
                <a:ea typeface="Lexend Light"/>
                <a:cs typeface="Lexend Light"/>
                <a:sym typeface="Lexend Light"/>
              </a:rPr>
              <a:t>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pic>
        <p:nvPicPr>
          <p:cNvPr id="722" name="Google Shape;722;p82"/>
          <p:cNvPicPr preferRelativeResize="0"/>
          <p:nvPr/>
        </p:nvPicPr>
        <p:blipFill>
          <a:blip r:embed="rId4">
            <a:alphaModFix/>
          </a:blip>
          <a:stretch>
            <a:fillRect/>
          </a:stretch>
        </p:blipFill>
        <p:spPr>
          <a:xfrm>
            <a:off x="497850" y="328146"/>
            <a:ext cx="4174925" cy="5463130"/>
          </a:xfrm>
          <a:prstGeom prst="rect">
            <a:avLst/>
          </a:prstGeom>
          <a:noFill/>
          <a:ln>
            <a:noFill/>
          </a:ln>
        </p:spPr>
      </p:pic>
      <p:sp>
        <p:nvSpPr>
          <p:cNvPr id="723" name="Google Shape;723;p82"/>
          <p:cNvSpPr/>
          <p:nvPr/>
        </p:nvSpPr>
        <p:spPr>
          <a:xfrm>
            <a:off x="8787300" y="1268125"/>
            <a:ext cx="3271800" cy="263400"/>
          </a:xfrm>
          <a:prstGeom prst="rect">
            <a:avLst/>
          </a:prstGeom>
          <a:noFill/>
          <a:ln>
            <a:noFill/>
          </a:ln>
        </p:spPr>
        <p:txBody>
          <a:bodyPr anchorCtr="0" anchor="t" bIns="45700" lIns="91425" spcFirstLastPara="1" rIns="91425" wrap="square" tIns="45700">
            <a:noAutofit/>
          </a:bodyPr>
          <a:lstStyle/>
          <a:p>
            <a:pPr indent="-336550" lvl="0" marL="457200" rtl="0" algn="l">
              <a:lnSpc>
                <a:spcPct val="90000"/>
              </a:lnSpc>
              <a:spcBef>
                <a:spcPts val="1001"/>
              </a:spcBef>
              <a:spcAft>
                <a:spcPts val="0"/>
              </a:spcAft>
              <a:buSzPts val="1700"/>
              <a:buFont typeface="Lexend Light"/>
              <a:buChar char="➢"/>
            </a:pPr>
            <a:r>
              <a:rPr lang="en-GB" sz="1700">
                <a:latin typeface="Lexend Light"/>
                <a:ea typeface="Lexend Light"/>
                <a:cs typeface="Lexend Light"/>
                <a:sym typeface="Lexend Light"/>
              </a:rPr>
              <a:t>Since mid-September 2024, positive OLR anomalies (suppressed convection/ rainfall) have persisted near the Date Line.</a:t>
            </a:r>
            <a:br>
              <a:rPr lang="en-GB" sz="1700">
                <a:latin typeface="Lexend Light"/>
                <a:ea typeface="Lexend Light"/>
                <a:cs typeface="Lexend Light"/>
                <a:sym typeface="Lexend Light"/>
              </a:rPr>
            </a:br>
            <a:endParaRPr sz="1700">
              <a:latin typeface="Lexend Light"/>
              <a:ea typeface="Lexend Light"/>
              <a:cs typeface="Lexend Light"/>
              <a:sym typeface="Lexend Light"/>
            </a:endParaRPr>
          </a:p>
          <a:p>
            <a:pPr indent="-336550" lvl="0" marL="457200" rtl="0" algn="l">
              <a:lnSpc>
                <a:spcPct val="90000"/>
              </a:lnSpc>
              <a:spcBef>
                <a:spcPts val="0"/>
              </a:spcBef>
              <a:spcAft>
                <a:spcPts val="0"/>
              </a:spcAft>
              <a:buSzPts val="1700"/>
              <a:buFont typeface="Lexend Light"/>
              <a:buChar char="➢"/>
            </a:pPr>
            <a:r>
              <a:rPr lang="en-GB" sz="1700">
                <a:latin typeface="Lexend Light"/>
                <a:ea typeface="Lexend Light"/>
                <a:cs typeface="Lexend Light"/>
                <a:sym typeface="Lexend Light"/>
              </a:rPr>
              <a:t>Since early December 2024, negative OLR anomalies (enhanced convection/ rainfall) have emerged over Indonesia.</a:t>
            </a:r>
            <a:endParaRPr sz="1700">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724" name="Google Shape;724;p82"/>
          <p:cNvSpPr/>
          <p:nvPr/>
        </p:nvSpPr>
        <p:spPr>
          <a:xfrm>
            <a:off x="5086075" y="5559775"/>
            <a:ext cx="4068000" cy="263400"/>
          </a:xfrm>
          <a:prstGeom prst="rect">
            <a:avLst/>
          </a:prstGeom>
          <a:noFill/>
          <a:ln>
            <a:noFill/>
          </a:ln>
        </p:spPr>
        <p:txBody>
          <a:bodyPr anchorCtr="0" anchor="t" bIns="45700" lIns="91425" spcFirstLastPara="1" rIns="91425" wrap="square" tIns="45700">
            <a:noAutofit/>
          </a:bodyPr>
          <a:lstStyle/>
          <a:p>
            <a:pPr indent="0" lvl="0" marL="0" rtl="0" algn="l">
              <a:lnSpc>
                <a:spcPct val="90000"/>
              </a:lnSpc>
              <a:spcBef>
                <a:spcPts val="1001"/>
              </a:spcBef>
              <a:spcAft>
                <a:spcPts val="0"/>
              </a:spcAft>
              <a:buClr>
                <a:schemeClr val="dk1"/>
              </a:buClr>
              <a:buSzPts val="1100"/>
              <a:buFont typeface="Arial"/>
              <a:buNone/>
            </a:pPr>
            <a:r>
              <a:rPr lang="en-GB" sz="1200">
                <a:latin typeface="Lexend Light"/>
                <a:ea typeface="Lexend Light"/>
                <a:cs typeface="Lexend Light"/>
                <a:sym typeface="Lexend Light"/>
              </a:rPr>
              <a:t>Drier-than-average conditions (</a:t>
            </a:r>
            <a:r>
              <a:rPr lang="en-GB" sz="1200">
                <a:solidFill>
                  <a:srgbClr val="FF9900"/>
                </a:solidFill>
                <a:latin typeface="Lexend Light"/>
                <a:ea typeface="Lexend Light"/>
                <a:cs typeface="Lexend Light"/>
                <a:sym typeface="Lexend Light"/>
              </a:rPr>
              <a:t>orange</a:t>
            </a:r>
            <a:r>
              <a:rPr lang="en-GB" sz="1200">
                <a:latin typeface="Lexend Light"/>
                <a:ea typeface="Lexend Light"/>
                <a:cs typeface="Lexend Light"/>
                <a:sym typeface="Lexend Light"/>
              </a:rPr>
              <a:t>/</a:t>
            </a:r>
            <a:r>
              <a:rPr lang="en-GB" sz="1200">
                <a:solidFill>
                  <a:srgbClr val="FF0000"/>
                </a:solidFill>
                <a:latin typeface="Lexend Light"/>
                <a:ea typeface="Lexend Light"/>
                <a:cs typeface="Lexend Light"/>
                <a:sym typeface="Lexend Light"/>
              </a:rPr>
              <a:t>red</a:t>
            </a:r>
            <a:r>
              <a:rPr lang="en-GB" sz="1200">
                <a:latin typeface="Lexend Light"/>
                <a:ea typeface="Lexend Light"/>
                <a:cs typeface="Lexend Light"/>
                <a:sym typeface="Lexend Light"/>
              </a:rPr>
              <a:t> shading)</a:t>
            </a:r>
            <a:endParaRPr sz="1200">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rPr lang="en-GB" sz="1200">
                <a:latin typeface="Lexend Light"/>
                <a:ea typeface="Lexend Light"/>
                <a:cs typeface="Lexend Light"/>
                <a:sym typeface="Lexend Light"/>
              </a:rPr>
              <a:t>Wetter-than-average conditions (</a:t>
            </a:r>
            <a:r>
              <a:rPr lang="en-GB" sz="1200">
                <a:solidFill>
                  <a:srgbClr val="4A86E8"/>
                </a:solidFill>
                <a:latin typeface="Lexend Light"/>
                <a:ea typeface="Lexend Light"/>
                <a:cs typeface="Lexend Light"/>
                <a:sym typeface="Lexend Light"/>
              </a:rPr>
              <a:t>blue</a:t>
            </a:r>
            <a:r>
              <a:rPr lang="en-GB" sz="1200">
                <a:latin typeface="Lexend Light"/>
                <a:ea typeface="Lexend Light"/>
                <a:cs typeface="Lexend Light"/>
                <a:sym typeface="Lexend Light"/>
              </a:rPr>
              <a:t> shading)</a:t>
            </a:r>
            <a:endParaRPr sz="1200">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725" name="Google Shape;725;p82"/>
          <p:cNvSpPr txBox="1"/>
          <p:nvPr/>
        </p:nvSpPr>
        <p:spPr>
          <a:xfrm>
            <a:off x="1193500" y="328150"/>
            <a:ext cx="2965500" cy="4617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None/>
            </a:pPr>
            <a:r>
              <a:rPr lang="en-GB" sz="1800">
                <a:highlight>
                  <a:srgbClr val="FF0000"/>
                </a:highlight>
              </a:rPr>
              <a:t>UPDATE ON TUESDAY 18</a:t>
            </a:r>
            <a:endParaRPr sz="1800">
              <a:highlight>
                <a:srgbClr val="FF0000"/>
              </a:highlight>
            </a:endParaRPr>
          </a:p>
        </p:txBody>
      </p:sp>
      <p:pic>
        <p:nvPicPr>
          <p:cNvPr id="726" name="Google Shape;726;p82"/>
          <p:cNvPicPr preferRelativeResize="0"/>
          <p:nvPr/>
        </p:nvPicPr>
        <p:blipFill>
          <a:blip r:embed="rId5">
            <a:alphaModFix/>
          </a:blip>
          <a:stretch>
            <a:fillRect/>
          </a:stretch>
        </p:blipFill>
        <p:spPr>
          <a:xfrm>
            <a:off x="5008563" y="556288"/>
            <a:ext cx="3809725" cy="5006852"/>
          </a:xfrm>
          <a:prstGeom prst="rect">
            <a:avLst/>
          </a:prstGeom>
          <a:noFill/>
          <a:ln>
            <a:noFill/>
          </a:ln>
        </p:spPr>
      </p:pic>
    </p:spTree>
  </p:cSld>
  <p:clrMapOvr>
    <a:masterClrMapping/>
  </p:clrMapOvr>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31" name="Shape 731"/>
        <p:cNvGrpSpPr/>
        <p:nvPr/>
      </p:nvGrpSpPr>
      <p:grpSpPr>
        <a:xfrm>
          <a:off x="0" y="0"/>
          <a:ext cx="0" cy="0"/>
          <a:chOff x="0" y="0"/>
          <a:chExt cx="0" cy="0"/>
        </a:xfrm>
      </p:grpSpPr>
      <p:pic>
        <p:nvPicPr>
          <p:cNvPr id="732" name="Google Shape;732;p83"/>
          <p:cNvPicPr preferRelativeResize="0"/>
          <p:nvPr/>
        </p:nvPicPr>
        <p:blipFill rotWithShape="1">
          <a:blip r:embed="rId3">
            <a:alphaModFix/>
          </a:blip>
          <a:srcRect b="0" l="0" r="0" t="0"/>
          <a:stretch/>
        </p:blipFill>
        <p:spPr>
          <a:xfrm>
            <a:off x="342360" y="138600"/>
            <a:ext cx="5795640" cy="4337640"/>
          </a:xfrm>
          <a:prstGeom prst="rect">
            <a:avLst/>
          </a:prstGeom>
          <a:noFill/>
          <a:ln>
            <a:noFill/>
          </a:ln>
        </p:spPr>
      </p:pic>
      <p:pic>
        <p:nvPicPr>
          <p:cNvPr id="733" name="Google Shape;733;p83"/>
          <p:cNvPicPr preferRelativeResize="0"/>
          <p:nvPr/>
        </p:nvPicPr>
        <p:blipFill rotWithShape="1">
          <a:blip r:embed="rId4">
            <a:alphaModFix/>
          </a:blip>
          <a:srcRect b="0" l="0" r="0" t="0"/>
          <a:stretch/>
        </p:blipFill>
        <p:spPr>
          <a:xfrm>
            <a:off x="6297840" y="138600"/>
            <a:ext cx="5706360" cy="4296960"/>
          </a:xfrm>
          <a:prstGeom prst="rect">
            <a:avLst/>
          </a:prstGeom>
          <a:noFill/>
          <a:ln>
            <a:noFill/>
          </a:ln>
        </p:spPr>
      </p:pic>
      <p:grpSp>
        <p:nvGrpSpPr>
          <p:cNvPr id="734" name="Google Shape;734;p83"/>
          <p:cNvGrpSpPr/>
          <p:nvPr/>
        </p:nvGrpSpPr>
        <p:grpSpPr>
          <a:xfrm>
            <a:off x="4329720" y="4615560"/>
            <a:ext cx="6106680" cy="2242080"/>
            <a:chOff x="4329720" y="4615560"/>
            <a:chExt cx="6106680" cy="2242080"/>
          </a:xfrm>
        </p:grpSpPr>
        <p:pic>
          <p:nvPicPr>
            <p:cNvPr id="735" name="Google Shape;735;p83"/>
            <p:cNvPicPr preferRelativeResize="0"/>
            <p:nvPr/>
          </p:nvPicPr>
          <p:blipFill rotWithShape="1">
            <a:blip r:embed="rId5">
              <a:alphaModFix/>
            </a:blip>
            <a:srcRect b="0" l="0" r="0" t="0"/>
            <a:stretch/>
          </p:blipFill>
          <p:spPr>
            <a:xfrm>
              <a:off x="4329720" y="4615560"/>
              <a:ext cx="3182400" cy="2242080"/>
            </a:xfrm>
            <a:prstGeom prst="rect">
              <a:avLst/>
            </a:prstGeom>
            <a:noFill/>
            <a:ln>
              <a:noFill/>
            </a:ln>
          </p:spPr>
        </p:pic>
        <p:pic>
          <p:nvPicPr>
            <p:cNvPr id="736" name="Google Shape;736;p83"/>
            <p:cNvPicPr preferRelativeResize="0"/>
            <p:nvPr/>
          </p:nvPicPr>
          <p:blipFill rotWithShape="1">
            <a:blip r:embed="rId6">
              <a:alphaModFix/>
            </a:blip>
            <a:srcRect b="0" l="0" r="0" t="0"/>
            <a:stretch/>
          </p:blipFill>
          <p:spPr>
            <a:xfrm>
              <a:off x="7254000" y="4615560"/>
              <a:ext cx="3182400" cy="2242080"/>
            </a:xfrm>
            <a:prstGeom prst="rect">
              <a:avLst/>
            </a:prstGeom>
            <a:noFill/>
            <a:ln>
              <a:noFill/>
            </a:ln>
          </p:spPr>
        </p:pic>
      </p:grpSp>
      <p:sp>
        <p:nvSpPr>
          <p:cNvPr id="737" name="Google Shape;737;p83"/>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42" name="Shape 742"/>
        <p:cNvGrpSpPr/>
        <p:nvPr/>
      </p:nvGrpSpPr>
      <p:grpSpPr>
        <a:xfrm>
          <a:off x="0" y="0"/>
          <a:ext cx="0" cy="0"/>
          <a:chOff x="0" y="0"/>
          <a:chExt cx="0" cy="0"/>
        </a:xfrm>
      </p:grpSpPr>
      <p:pic>
        <p:nvPicPr>
          <p:cNvPr descr="A group of colorful images&#10;&#10;Description automatically generated with medium confidence" id="743" name="Google Shape;743;p84"/>
          <p:cNvPicPr preferRelativeResize="0"/>
          <p:nvPr/>
        </p:nvPicPr>
        <p:blipFill rotWithShape="1">
          <a:blip r:embed="rId3">
            <a:alphaModFix/>
          </a:blip>
          <a:srcRect b="23373" l="0" r="0" t="0"/>
          <a:stretch/>
        </p:blipFill>
        <p:spPr>
          <a:xfrm>
            <a:off x="0" y="0"/>
            <a:ext cx="12185280" cy="5247360"/>
          </a:xfrm>
          <a:prstGeom prst="rect">
            <a:avLst/>
          </a:prstGeom>
          <a:noFill/>
          <a:ln>
            <a:noFill/>
          </a:ln>
        </p:spPr>
      </p:pic>
      <p:sp>
        <p:nvSpPr>
          <p:cNvPr id="744" name="Google Shape;744;p84"/>
          <p:cNvSpPr/>
          <p:nvPr/>
        </p:nvSpPr>
        <p:spPr>
          <a:xfrm>
            <a:off x="6696360" y="4126680"/>
            <a:ext cx="4820400" cy="729720"/>
          </a:xfrm>
          <a:prstGeom prst="rect">
            <a:avLst/>
          </a:prstGeom>
          <a:noFill/>
          <a:ln>
            <a:noFill/>
          </a:ln>
        </p:spPr>
        <p:txBody>
          <a:bodyPr anchorCtr="0" anchor="t" bIns="45000" lIns="90000" spcFirstLastPara="1" rIns="90000" wrap="square" tIns="45000">
            <a:noAutofit/>
          </a:bodyPr>
          <a:lstStyle/>
          <a:p>
            <a:pPr indent="0" lvl="0" marL="0" marR="0" rtl="0" algn="just">
              <a:lnSpc>
                <a:spcPct val="100000"/>
              </a:lnSpc>
              <a:spcBef>
                <a:spcPts val="0"/>
              </a:spcBef>
              <a:spcAft>
                <a:spcPts val="0"/>
              </a:spcAft>
              <a:buClr>
                <a:srgbClr val="000000"/>
              </a:buClr>
              <a:buSzPts val="1400"/>
              <a:buFont typeface="Arial"/>
              <a:buNone/>
            </a:pPr>
            <a:r>
              <a:rPr b="0" i="0" lang="en-GB" sz="1400" u="none" cap="none" strike="noStrike">
                <a:solidFill>
                  <a:srgbClr val="000000"/>
                </a:solidFill>
                <a:latin typeface="Arial"/>
                <a:ea typeface="Arial"/>
                <a:cs typeface="Arial"/>
                <a:sym typeface="Arial"/>
              </a:rPr>
              <a:t>Simulation by Dave DeWitt (IRI, now at CPC), using a simplified model, with a wind stress forcing at the Equator and Dateline.</a:t>
            </a:r>
            <a:endParaRPr b="0" i="0" sz="1400" u="none" cap="none" strike="noStrike">
              <a:solidFill>
                <a:srgbClr val="000000"/>
              </a:solidFill>
              <a:latin typeface="Arial"/>
              <a:ea typeface="Arial"/>
              <a:cs typeface="Arial"/>
              <a:sym typeface="Arial"/>
            </a:endParaRPr>
          </a:p>
        </p:txBody>
      </p:sp>
      <p:sp>
        <p:nvSpPr>
          <p:cNvPr id="745" name="Google Shape;745;p84"/>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0" name="Shape 750"/>
        <p:cNvGrpSpPr/>
        <p:nvPr/>
      </p:nvGrpSpPr>
      <p:grpSpPr>
        <a:xfrm>
          <a:off x="0" y="0"/>
          <a:ext cx="0" cy="0"/>
          <a:chOff x="0" y="0"/>
          <a:chExt cx="0" cy="0"/>
        </a:xfrm>
      </p:grpSpPr>
      <p:pic>
        <p:nvPicPr>
          <p:cNvPr id="751" name="Google Shape;751;p85"/>
          <p:cNvPicPr preferRelativeResize="0"/>
          <p:nvPr/>
        </p:nvPicPr>
        <p:blipFill rotWithShape="1">
          <a:blip r:embed="rId3">
            <a:alphaModFix/>
          </a:blip>
          <a:srcRect b="0" l="0" r="0" t="10498"/>
          <a:stretch/>
        </p:blipFill>
        <p:spPr>
          <a:xfrm>
            <a:off x="2325400" y="-1975"/>
            <a:ext cx="9532574" cy="6398800"/>
          </a:xfrm>
          <a:prstGeom prst="rect">
            <a:avLst/>
          </a:prstGeom>
          <a:noFill/>
          <a:ln>
            <a:noFill/>
          </a:ln>
        </p:spPr>
      </p:pic>
      <p:sp>
        <p:nvSpPr>
          <p:cNvPr id="752" name="Google Shape;752;p85"/>
          <p:cNvSpPr/>
          <p:nvPr/>
        </p:nvSpPr>
        <p:spPr>
          <a:xfrm>
            <a:off x="285250" y="1233550"/>
            <a:ext cx="2536800" cy="718800"/>
          </a:xfrm>
          <a:prstGeom prst="rect">
            <a:avLst/>
          </a:prstGeom>
          <a:noFill/>
          <a:ln>
            <a:noFill/>
          </a:ln>
        </p:spPr>
        <p:txBody>
          <a:bodyPr anchorCtr="0" anchor="t" bIns="45000" lIns="90000" spcFirstLastPara="1" rIns="90000" wrap="square" tIns="45000">
            <a:noAutofit/>
          </a:bodyPr>
          <a:lstStyle/>
          <a:p>
            <a:pPr indent="-336550" lvl="0" marL="457200" rtl="0" algn="l">
              <a:spcBef>
                <a:spcPts val="0"/>
              </a:spcBef>
              <a:spcAft>
                <a:spcPts val="0"/>
              </a:spcAft>
              <a:buClr>
                <a:schemeClr val="dk1"/>
              </a:buClr>
              <a:buSzPts val="1700"/>
              <a:buFont typeface="Lexend Light"/>
              <a:buChar char="➢"/>
            </a:pPr>
            <a:r>
              <a:rPr lang="en-GB" sz="1700">
                <a:solidFill>
                  <a:schemeClr val="dk1"/>
                </a:solidFill>
                <a:latin typeface="Lexend Light"/>
                <a:ea typeface="Lexend Light"/>
                <a:cs typeface="Lexend Light"/>
                <a:sym typeface="Lexend Light"/>
              </a:rPr>
              <a:t>Canonical El Niño impacts across the globe.</a:t>
            </a:r>
            <a:endParaRPr sz="1700">
              <a:solidFill>
                <a:schemeClr val="dk1"/>
              </a:solidFill>
              <a:latin typeface="Lexend Light"/>
              <a:ea typeface="Lexend Light"/>
              <a:cs typeface="Lexend Light"/>
              <a:sym typeface="Lexend Light"/>
            </a:endParaRPr>
          </a:p>
          <a:p>
            <a:pPr indent="0" lvl="0" marL="0" marR="0" rtl="0" algn="l">
              <a:lnSpc>
                <a:spcPct val="100000"/>
              </a:lnSpc>
              <a:spcBef>
                <a:spcPts val="0"/>
              </a:spcBef>
              <a:spcAft>
                <a:spcPts val="0"/>
              </a:spcAft>
              <a:buClr>
                <a:srgbClr val="000000"/>
              </a:buClr>
              <a:buSzPts val="1800"/>
              <a:buFont typeface="Arial"/>
              <a:buNone/>
            </a:pPr>
            <a:r>
              <a:t/>
            </a:r>
            <a:endParaRPr sz="1800">
              <a:solidFill>
                <a:schemeClr val="dk1"/>
              </a:solidFill>
              <a:latin typeface="Rajdhani Medium"/>
              <a:ea typeface="Rajdhani Medium"/>
              <a:cs typeface="Rajdhani Medium"/>
              <a:sym typeface="Rajdhani Medium"/>
            </a:endParaRPr>
          </a:p>
        </p:txBody>
      </p:sp>
      <p:sp>
        <p:nvSpPr>
          <p:cNvPr id="753" name="Google Shape;753;p85"/>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Tree>
  </p:cSld>
  <p:clrMapOvr>
    <a:masterClrMapping/>
  </p:clrMapOvr>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758" name="Shape 758"/>
        <p:cNvGrpSpPr/>
        <p:nvPr/>
      </p:nvGrpSpPr>
      <p:grpSpPr>
        <a:xfrm>
          <a:off x="0" y="0"/>
          <a:ext cx="0" cy="0"/>
          <a:chOff x="0" y="0"/>
          <a:chExt cx="0" cy="0"/>
        </a:xfrm>
      </p:grpSpPr>
      <p:sp>
        <p:nvSpPr>
          <p:cNvPr id="759" name="Google Shape;759;p86"/>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760" name="Google Shape;760;p86"/>
          <p:cNvSpPr/>
          <p:nvPr/>
        </p:nvSpPr>
        <p:spPr>
          <a:xfrm>
            <a:off x="3324375" y="6288475"/>
            <a:ext cx="68262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 </a:t>
            </a:r>
            <a:r>
              <a:rPr lang="en-GB" sz="1200" u="sng">
                <a:solidFill>
                  <a:schemeClr val="hlink"/>
                </a:solidFill>
                <a:latin typeface="Lexend Light"/>
                <a:ea typeface="Lexend Light"/>
                <a:cs typeface="Lexend Light"/>
                <a:sym typeface="Lexend Light"/>
                <a:hlinkClick r:id="rId3"/>
              </a:rPr>
              <a:t>https://iridl.ldeo.columbia.edu/maproom/Global/Precipitation/WASP_Indices.html</a:t>
            </a:r>
            <a:r>
              <a:rPr lang="en-GB" sz="1200" u="none">
                <a:solidFill>
                  <a:srgbClr val="000000"/>
                </a:solidFill>
                <a:latin typeface="Lexend Light"/>
                <a:ea typeface="Lexend Light"/>
                <a:cs typeface="Lexend Light"/>
                <a:sym typeface="Lexend Light"/>
              </a:rPr>
              <a:t>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761" name="Google Shape;761;p86"/>
          <p:cNvSpPr txBox="1"/>
          <p:nvPr/>
        </p:nvSpPr>
        <p:spPr>
          <a:xfrm>
            <a:off x="534300" y="318475"/>
            <a:ext cx="17535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GB" sz="2400">
                <a:solidFill>
                  <a:srgbClr val="004890"/>
                </a:solidFill>
                <a:latin typeface="Rajdhani Medium"/>
                <a:ea typeface="Rajdhani Medium"/>
                <a:cs typeface="Rajdhani Medium"/>
                <a:sym typeface="Rajdhani Medium"/>
              </a:rPr>
              <a:t>WASP index</a:t>
            </a:r>
            <a:endParaRPr b="0" i="0" sz="1300" u="none" cap="none" strike="noStrike">
              <a:solidFill>
                <a:srgbClr val="000000"/>
              </a:solidFill>
              <a:latin typeface="Arial"/>
              <a:ea typeface="Arial"/>
              <a:cs typeface="Arial"/>
              <a:sym typeface="Arial"/>
            </a:endParaRPr>
          </a:p>
        </p:txBody>
      </p:sp>
      <p:pic>
        <p:nvPicPr>
          <p:cNvPr id="762" name="Google Shape;762;p86"/>
          <p:cNvPicPr preferRelativeResize="0"/>
          <p:nvPr/>
        </p:nvPicPr>
        <p:blipFill>
          <a:blip r:embed="rId4">
            <a:alphaModFix/>
          </a:blip>
          <a:stretch>
            <a:fillRect/>
          </a:stretch>
        </p:blipFill>
        <p:spPr>
          <a:xfrm>
            <a:off x="266475" y="872570"/>
            <a:ext cx="7557299" cy="3896957"/>
          </a:xfrm>
          <a:prstGeom prst="rect">
            <a:avLst/>
          </a:prstGeom>
          <a:noFill/>
          <a:ln>
            <a:noFill/>
          </a:ln>
        </p:spPr>
      </p:pic>
      <p:pic>
        <p:nvPicPr>
          <p:cNvPr id="763" name="Google Shape;763;p86"/>
          <p:cNvPicPr preferRelativeResize="0"/>
          <p:nvPr/>
        </p:nvPicPr>
        <p:blipFill>
          <a:blip r:embed="rId5">
            <a:alphaModFix/>
          </a:blip>
          <a:stretch>
            <a:fillRect/>
          </a:stretch>
        </p:blipFill>
        <p:spPr>
          <a:xfrm>
            <a:off x="7705524" y="1191750"/>
            <a:ext cx="1771650" cy="1800225"/>
          </a:xfrm>
          <a:prstGeom prst="rect">
            <a:avLst/>
          </a:prstGeom>
          <a:noFill/>
          <a:ln>
            <a:noFill/>
          </a:ln>
        </p:spPr>
      </p:pic>
      <p:pic>
        <p:nvPicPr>
          <p:cNvPr id="764" name="Google Shape;764;p86"/>
          <p:cNvPicPr preferRelativeResize="0"/>
          <p:nvPr/>
        </p:nvPicPr>
        <p:blipFill>
          <a:blip r:embed="rId6">
            <a:alphaModFix/>
          </a:blip>
          <a:stretch>
            <a:fillRect/>
          </a:stretch>
        </p:blipFill>
        <p:spPr>
          <a:xfrm>
            <a:off x="7766275" y="3156775"/>
            <a:ext cx="4273324" cy="2214250"/>
          </a:xfrm>
          <a:prstGeom prst="rect">
            <a:avLst/>
          </a:prstGeom>
          <a:noFill/>
          <a:ln>
            <a:noFill/>
          </a:ln>
        </p:spPr>
      </p:pic>
    </p:spTree>
  </p:cSld>
  <p:clrMapOvr>
    <a:masterClrMapping/>
  </p:clrMapOvr>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54" name="Shape 254"/>
        <p:cNvGrpSpPr/>
        <p:nvPr/>
      </p:nvGrpSpPr>
      <p:grpSpPr>
        <a:xfrm>
          <a:off x="0" y="0"/>
          <a:ext cx="0" cy="0"/>
          <a:chOff x="0" y="0"/>
          <a:chExt cx="0" cy="0"/>
        </a:xfrm>
      </p:grpSpPr>
      <p:sp>
        <p:nvSpPr>
          <p:cNvPr id="255" name="Google Shape;255;p44"/>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pic>
        <p:nvPicPr>
          <p:cNvPr id="256" name="Google Shape;256;p44"/>
          <p:cNvPicPr preferRelativeResize="0"/>
          <p:nvPr/>
        </p:nvPicPr>
        <p:blipFill rotWithShape="1">
          <a:blip r:embed="rId3">
            <a:alphaModFix/>
          </a:blip>
          <a:srcRect b="0" l="0" r="0" t="0"/>
          <a:stretch/>
        </p:blipFill>
        <p:spPr>
          <a:xfrm>
            <a:off x="250350" y="368475"/>
            <a:ext cx="7241451" cy="5536412"/>
          </a:xfrm>
          <a:prstGeom prst="rect">
            <a:avLst/>
          </a:prstGeom>
          <a:noFill/>
          <a:ln>
            <a:noFill/>
          </a:ln>
        </p:spPr>
      </p:pic>
      <p:sp>
        <p:nvSpPr>
          <p:cNvPr id="257" name="Google Shape;257;p44"/>
          <p:cNvSpPr/>
          <p:nvPr/>
        </p:nvSpPr>
        <p:spPr>
          <a:xfrm>
            <a:off x="6307850" y="6463925"/>
            <a:ext cx="55467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 </a:t>
            </a:r>
            <a:r>
              <a:rPr b="0" i="0" lang="en-GB" sz="1200" u="sng" cap="none" strike="noStrike">
                <a:solidFill>
                  <a:schemeClr val="hlink"/>
                </a:solidFill>
                <a:latin typeface="Lexend Light"/>
                <a:ea typeface="Lexend Light"/>
                <a:cs typeface="Lexend Light"/>
                <a:sym typeface="Lexend Light"/>
                <a:hlinkClick r:id="rId4"/>
              </a:rPr>
              <a:t>https://climatereanalyzer.org/research_tools/monthly_maps/</a:t>
            </a:r>
            <a:r>
              <a:rPr b="0" i="0" lang="en-GB" sz="1200" u="none" cap="none" strike="noStrike">
                <a:solidFill>
                  <a:srgbClr val="000000"/>
                </a:solidFill>
                <a:latin typeface="Lexend Light"/>
                <a:ea typeface="Lexend Light"/>
                <a:cs typeface="Lexend Light"/>
                <a:sym typeface="Lexend Light"/>
              </a:rPr>
              <a:t>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258" name="Google Shape;258;p44"/>
          <p:cNvSpPr/>
          <p:nvPr/>
        </p:nvSpPr>
        <p:spPr>
          <a:xfrm>
            <a:off x="7981650" y="2273475"/>
            <a:ext cx="3610200" cy="17238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1001"/>
              </a:spcBef>
              <a:spcAft>
                <a:spcPts val="0"/>
              </a:spcAft>
              <a:buClr>
                <a:schemeClr val="dk1"/>
              </a:buClr>
              <a:buSzPts val="1700"/>
              <a:buFont typeface="Lexend Light"/>
              <a:buChar char="➢"/>
            </a:pPr>
            <a:r>
              <a:rPr lang="en-GB" sz="1700">
                <a:latin typeface="Lexend Light"/>
                <a:ea typeface="Lexend Light"/>
                <a:cs typeface="Lexend Light"/>
                <a:sym typeface="Lexend Light"/>
              </a:rPr>
              <a:t>The </a:t>
            </a:r>
            <a:r>
              <a:rPr b="1" lang="en-GB" sz="1700">
                <a:latin typeface="Lexend"/>
                <a:ea typeface="Lexend"/>
                <a:cs typeface="Lexend"/>
                <a:sym typeface="Lexend"/>
              </a:rPr>
              <a:t>standardized anomaly</a:t>
            </a:r>
            <a:r>
              <a:rPr lang="en-GB" sz="1700">
                <a:latin typeface="Lexend Light"/>
                <a:ea typeface="Lexend Light"/>
                <a:cs typeface="Lexend Light"/>
                <a:sym typeface="Lexend Light"/>
              </a:rPr>
              <a:t> gives a measure of how large an anomaly is compared to the climatological (i.e. typical) variability. It is measured in number of 𝞼 (i.e. number of standard deviations) </a:t>
            </a:r>
            <a:endParaRPr b="0" i="0" sz="17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Tree>
  </p:cSld>
  <p:clrMapOvr>
    <a:masterClrMapping/>
  </p:clrMapOvr>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63" name="Shape 263"/>
        <p:cNvGrpSpPr/>
        <p:nvPr/>
      </p:nvGrpSpPr>
      <p:grpSpPr>
        <a:xfrm>
          <a:off x="0" y="0"/>
          <a:ext cx="0" cy="0"/>
          <a:chOff x="0" y="0"/>
          <a:chExt cx="0" cy="0"/>
        </a:xfrm>
      </p:grpSpPr>
      <p:sp>
        <p:nvSpPr>
          <p:cNvPr id="264" name="Google Shape;264;p45"/>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265" name="Google Shape;265;p45"/>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66" name="Google Shape;266;p45"/>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482330" lvl="0" marL="514440" marR="0" rtl="0" algn="l">
              <a:lnSpc>
                <a:spcPct val="100000"/>
              </a:lnSpc>
              <a:spcBef>
                <a:spcPts val="0"/>
              </a:spcBef>
              <a:spcAft>
                <a:spcPts val="0"/>
              </a:spcAft>
              <a:buClr>
                <a:schemeClr val="dk1"/>
              </a:buClr>
              <a:buSzPts val="2500"/>
              <a:buFont typeface="Rajdhani"/>
              <a:buAutoNum type="romanUcPeriod"/>
            </a:pPr>
            <a:r>
              <a:rPr b="1" i="0" lang="en-GB" sz="2500" u="none" cap="none" strike="noStrike">
                <a:solidFill>
                  <a:schemeClr val="dk1"/>
                </a:solidFill>
                <a:latin typeface="Rajdhani"/>
                <a:ea typeface="Rajdhani"/>
                <a:cs typeface="Rajdhani"/>
                <a:sym typeface="Rajdhani"/>
              </a:rPr>
              <a:t>Recent state of the climate</a:t>
            </a:r>
            <a:endParaRPr b="1" i="0" sz="2500" u="none" cap="none" strike="noStrike">
              <a:solidFill>
                <a:schemeClr val="dk1"/>
              </a:solidFill>
              <a:latin typeface="Rajdhani"/>
              <a:ea typeface="Rajdhani"/>
              <a:cs typeface="Rajdhani"/>
              <a:sym typeface="Rajdhani"/>
            </a:endParaRPr>
          </a:p>
        </p:txBody>
      </p:sp>
      <p:sp>
        <p:nvSpPr>
          <p:cNvPr id="267" name="Google Shape;267;p45"/>
          <p:cNvSpPr/>
          <p:nvPr/>
        </p:nvSpPr>
        <p:spPr>
          <a:xfrm>
            <a:off x="6307850" y="6463925"/>
            <a:ext cx="55467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 </a:t>
            </a:r>
            <a:r>
              <a:rPr b="0" i="0" lang="en-GB" sz="1200" u="sng" cap="none" strike="noStrike">
                <a:solidFill>
                  <a:schemeClr val="hlink"/>
                </a:solidFill>
                <a:latin typeface="Lexend Light"/>
                <a:ea typeface="Lexend Light"/>
                <a:cs typeface="Lexend Light"/>
                <a:sym typeface="Lexend Light"/>
                <a:hlinkClick r:id="rId3"/>
              </a:rPr>
              <a:t>https://hoyextremo.com/city_pages/barcelona/#summary</a:t>
            </a:r>
            <a:r>
              <a:rPr b="0" i="0" lang="en-GB" sz="1200" u="none" cap="none" strike="noStrike">
                <a:solidFill>
                  <a:schemeClr val="dk1"/>
                </a:solidFill>
                <a:latin typeface="Lexend Light"/>
                <a:ea typeface="Lexend Light"/>
                <a:cs typeface="Lexend Light"/>
                <a:sym typeface="Lexend Light"/>
              </a:rPr>
              <a:t> </a:t>
            </a:r>
            <a:endParaRPr b="0" i="0" sz="1200" u="none" cap="none" strike="noStrike">
              <a:solidFill>
                <a:schemeClr val="dk1"/>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1200"/>
              <a:buFont typeface="Arial"/>
              <a:buNone/>
            </a:pPr>
            <a:r>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268" name="Google Shape;268;p45"/>
          <p:cNvSpPr txBox="1"/>
          <p:nvPr/>
        </p:nvSpPr>
        <p:spPr>
          <a:xfrm>
            <a:off x="4788742" y="201700"/>
            <a:ext cx="42786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GB" sz="2400">
                <a:solidFill>
                  <a:srgbClr val="004890"/>
                </a:solidFill>
                <a:latin typeface="Rajdhani Medium"/>
                <a:ea typeface="Rajdhani Medium"/>
                <a:cs typeface="Rajdhani Medium"/>
                <a:sym typeface="Rajdhani Medium"/>
              </a:rPr>
              <a:t>Barcelona</a:t>
            </a:r>
            <a:endParaRPr b="0" i="0" sz="2400" u="none" cap="none" strike="noStrike">
              <a:solidFill>
                <a:srgbClr val="004890"/>
              </a:solidFill>
              <a:latin typeface="Rajdhani Medium"/>
              <a:ea typeface="Rajdhani Medium"/>
              <a:cs typeface="Rajdhani Medium"/>
              <a:sym typeface="Rajdhani Medium"/>
            </a:endParaRPr>
          </a:p>
        </p:txBody>
      </p:sp>
      <p:pic>
        <p:nvPicPr>
          <p:cNvPr id="269" name="Google Shape;269;p45"/>
          <p:cNvPicPr preferRelativeResize="0"/>
          <p:nvPr/>
        </p:nvPicPr>
        <p:blipFill>
          <a:blip r:embed="rId4">
            <a:alphaModFix/>
          </a:blip>
          <a:stretch>
            <a:fillRect/>
          </a:stretch>
        </p:blipFill>
        <p:spPr>
          <a:xfrm>
            <a:off x="190925" y="1097700"/>
            <a:ext cx="5477075" cy="2802968"/>
          </a:xfrm>
          <a:prstGeom prst="rect">
            <a:avLst/>
          </a:prstGeom>
          <a:noFill/>
          <a:ln>
            <a:noFill/>
          </a:ln>
        </p:spPr>
      </p:pic>
      <p:pic>
        <p:nvPicPr>
          <p:cNvPr id="270" name="Google Shape;270;p45"/>
          <p:cNvPicPr preferRelativeResize="0"/>
          <p:nvPr/>
        </p:nvPicPr>
        <p:blipFill>
          <a:blip r:embed="rId5">
            <a:alphaModFix/>
          </a:blip>
          <a:stretch>
            <a:fillRect/>
          </a:stretch>
        </p:blipFill>
        <p:spPr>
          <a:xfrm>
            <a:off x="190925" y="3963850"/>
            <a:ext cx="5477076" cy="2696751"/>
          </a:xfrm>
          <a:prstGeom prst="rect">
            <a:avLst/>
          </a:prstGeom>
          <a:noFill/>
          <a:ln>
            <a:noFill/>
          </a:ln>
        </p:spPr>
      </p:pic>
      <p:pic>
        <p:nvPicPr>
          <p:cNvPr id="271" name="Google Shape;271;p45"/>
          <p:cNvPicPr preferRelativeResize="0"/>
          <p:nvPr/>
        </p:nvPicPr>
        <p:blipFill>
          <a:blip r:embed="rId6">
            <a:alphaModFix/>
          </a:blip>
          <a:stretch>
            <a:fillRect/>
          </a:stretch>
        </p:blipFill>
        <p:spPr>
          <a:xfrm>
            <a:off x="5720922" y="1097700"/>
            <a:ext cx="6419816" cy="2377182"/>
          </a:xfrm>
          <a:prstGeom prst="rect">
            <a:avLst/>
          </a:prstGeom>
          <a:noFill/>
          <a:ln>
            <a:noFill/>
          </a:ln>
        </p:spPr>
      </p:pic>
      <p:sp>
        <p:nvSpPr>
          <p:cNvPr id="272" name="Google Shape;272;p45"/>
          <p:cNvSpPr/>
          <p:nvPr/>
        </p:nvSpPr>
        <p:spPr>
          <a:xfrm>
            <a:off x="5819388" y="3679350"/>
            <a:ext cx="6222900" cy="1723800"/>
          </a:xfrm>
          <a:prstGeom prst="rect">
            <a:avLst/>
          </a:prstGeom>
          <a:noFill/>
          <a:ln>
            <a:noFill/>
          </a:ln>
        </p:spPr>
        <p:txBody>
          <a:bodyPr anchorCtr="0" anchor="t" bIns="45700" lIns="91425" spcFirstLastPara="1" rIns="91425" wrap="square" tIns="45700">
            <a:noAutofit/>
          </a:bodyPr>
          <a:lstStyle/>
          <a:p>
            <a:pPr indent="-228600" lvl="0" marL="228600" marR="0" rtl="0" algn="l">
              <a:lnSpc>
                <a:spcPct val="90000"/>
              </a:lnSpc>
              <a:spcBef>
                <a:spcPts val="1001"/>
              </a:spcBef>
              <a:spcAft>
                <a:spcPts val="0"/>
              </a:spcAft>
              <a:buClr>
                <a:schemeClr val="dk1"/>
              </a:buClr>
              <a:buSzPts val="1700"/>
              <a:buFont typeface="Lexend Light"/>
              <a:buChar char="➢"/>
            </a:pPr>
            <a:r>
              <a:rPr b="1" lang="en-GB" sz="1700">
                <a:latin typeface="Lexend"/>
                <a:ea typeface="Lexend"/>
                <a:cs typeface="Lexend"/>
                <a:sym typeface="Lexend"/>
              </a:rPr>
              <a:t>Excess Heat Factor (EHF):</a:t>
            </a:r>
            <a:r>
              <a:rPr lang="en-GB" sz="1700">
                <a:latin typeface="Lexend Light"/>
                <a:ea typeface="Lexend Light"/>
                <a:cs typeface="Lexend Light"/>
                <a:sym typeface="Lexend Light"/>
              </a:rPr>
              <a:t> Temperature-based index that allows to monitor the extension, duration and intensity of a heat wave.</a:t>
            </a:r>
            <a:endParaRPr sz="1700">
              <a:latin typeface="Lexend Light"/>
              <a:ea typeface="Lexend Light"/>
              <a:cs typeface="Lexend Light"/>
              <a:sym typeface="Lexend Light"/>
            </a:endParaRPr>
          </a:p>
          <a:p>
            <a:pPr indent="0" lvl="0" marL="0" marR="0" rtl="0" algn="l">
              <a:lnSpc>
                <a:spcPct val="90000"/>
              </a:lnSpc>
              <a:spcBef>
                <a:spcPts val="1001"/>
              </a:spcBef>
              <a:spcAft>
                <a:spcPts val="0"/>
              </a:spcAft>
              <a:buNone/>
            </a:pPr>
            <a:r>
              <a:rPr lang="en-GB" sz="1700">
                <a:latin typeface="Lexend Light"/>
                <a:ea typeface="Lexend Light"/>
                <a:cs typeface="Lexend Light"/>
                <a:sym typeface="Lexend Light"/>
              </a:rPr>
              <a:t>	</a:t>
            </a:r>
            <a:endParaRPr sz="1700">
              <a:latin typeface="Lexend Light"/>
              <a:ea typeface="Lexend Light"/>
              <a:cs typeface="Lexend Light"/>
              <a:sym typeface="Lexend Light"/>
            </a:endParaRPr>
          </a:p>
          <a:p>
            <a:pPr indent="0" lvl="0" marL="0" marR="0" rtl="0" algn="l">
              <a:lnSpc>
                <a:spcPct val="90000"/>
              </a:lnSpc>
              <a:spcBef>
                <a:spcPts val="1001"/>
              </a:spcBef>
              <a:spcAft>
                <a:spcPts val="0"/>
              </a:spcAft>
              <a:buNone/>
            </a:pPr>
            <a:r>
              <a:t/>
            </a:r>
            <a:endParaRPr sz="1700">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pic>
        <p:nvPicPr>
          <p:cNvPr id="273" name="Google Shape;273;p45"/>
          <p:cNvPicPr preferRelativeResize="0"/>
          <p:nvPr/>
        </p:nvPicPr>
        <p:blipFill>
          <a:blip r:embed="rId7">
            <a:alphaModFix/>
          </a:blip>
          <a:stretch>
            <a:fillRect/>
          </a:stretch>
        </p:blipFill>
        <p:spPr>
          <a:xfrm>
            <a:off x="7068712" y="4504100"/>
            <a:ext cx="3724275" cy="495300"/>
          </a:xfrm>
          <a:prstGeom prst="rect">
            <a:avLst/>
          </a:prstGeom>
          <a:noFill/>
          <a:ln>
            <a:noFill/>
          </a:ln>
        </p:spPr>
      </p:pic>
      <p:pic>
        <p:nvPicPr>
          <p:cNvPr id="274" name="Google Shape;274;p45"/>
          <p:cNvPicPr preferRelativeResize="0"/>
          <p:nvPr/>
        </p:nvPicPr>
        <p:blipFill>
          <a:blip r:embed="rId8">
            <a:alphaModFix/>
          </a:blip>
          <a:stretch>
            <a:fillRect/>
          </a:stretch>
        </p:blipFill>
        <p:spPr>
          <a:xfrm>
            <a:off x="6049539" y="5088388"/>
            <a:ext cx="5762625" cy="447675"/>
          </a:xfrm>
          <a:prstGeom prst="rect">
            <a:avLst/>
          </a:prstGeom>
          <a:noFill/>
          <a:ln>
            <a:noFill/>
          </a:ln>
        </p:spPr>
      </p:pic>
      <p:pic>
        <p:nvPicPr>
          <p:cNvPr id="275" name="Google Shape;275;p45"/>
          <p:cNvPicPr preferRelativeResize="0"/>
          <p:nvPr/>
        </p:nvPicPr>
        <p:blipFill>
          <a:blip r:embed="rId9">
            <a:alphaModFix/>
          </a:blip>
          <a:stretch>
            <a:fillRect/>
          </a:stretch>
        </p:blipFill>
        <p:spPr>
          <a:xfrm>
            <a:off x="7180964" y="5733288"/>
            <a:ext cx="3800475" cy="533400"/>
          </a:xfrm>
          <a:prstGeom prst="rect">
            <a:avLst/>
          </a:prstGeom>
          <a:noFill/>
          <a:ln>
            <a:noFill/>
          </a:ln>
        </p:spPr>
      </p:pic>
    </p:spTree>
  </p:cSld>
  <p:clrMapOvr>
    <a:masterClrMapping/>
  </p:clrMapOvr>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80" name="Shape 280"/>
        <p:cNvGrpSpPr/>
        <p:nvPr/>
      </p:nvGrpSpPr>
      <p:grpSpPr>
        <a:xfrm>
          <a:off x="0" y="0"/>
          <a:ext cx="0" cy="0"/>
          <a:chOff x="0" y="0"/>
          <a:chExt cx="0" cy="0"/>
        </a:xfrm>
      </p:grpSpPr>
      <p:sp>
        <p:nvSpPr>
          <p:cNvPr id="281" name="Google Shape;281;p46"/>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282" name="Google Shape;282;p46"/>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283" name="Google Shape;283;p46"/>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482330" lvl="0" marL="514440" marR="0" rtl="0" algn="l">
              <a:lnSpc>
                <a:spcPct val="100000"/>
              </a:lnSpc>
              <a:spcBef>
                <a:spcPts val="0"/>
              </a:spcBef>
              <a:spcAft>
                <a:spcPts val="0"/>
              </a:spcAft>
              <a:buClr>
                <a:schemeClr val="dk1"/>
              </a:buClr>
              <a:buSzPts val="2500"/>
              <a:buFont typeface="Rajdhani"/>
              <a:buAutoNum type="romanUcPeriod"/>
            </a:pPr>
            <a:r>
              <a:rPr b="1" i="0" lang="en-GB" sz="2500" u="none" cap="none" strike="noStrike">
                <a:solidFill>
                  <a:schemeClr val="dk1"/>
                </a:solidFill>
                <a:latin typeface="Rajdhani"/>
                <a:ea typeface="Rajdhani"/>
                <a:cs typeface="Rajdhani"/>
                <a:sym typeface="Rajdhani"/>
              </a:rPr>
              <a:t>Recent state of the climate</a:t>
            </a:r>
            <a:endParaRPr b="1" i="0" sz="2500" u="none" cap="none" strike="noStrike">
              <a:solidFill>
                <a:schemeClr val="dk1"/>
              </a:solidFill>
              <a:latin typeface="Rajdhani"/>
              <a:ea typeface="Rajdhani"/>
              <a:cs typeface="Rajdhani"/>
              <a:sym typeface="Rajdhani"/>
            </a:endParaRPr>
          </a:p>
        </p:txBody>
      </p:sp>
      <p:sp>
        <p:nvSpPr>
          <p:cNvPr id="284" name="Google Shape;284;p46"/>
          <p:cNvSpPr/>
          <p:nvPr/>
        </p:nvSpPr>
        <p:spPr>
          <a:xfrm>
            <a:off x="6307850" y="6463925"/>
            <a:ext cx="55467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 </a:t>
            </a:r>
            <a:r>
              <a:rPr b="0" i="0" lang="en-GB" sz="1200" u="sng" cap="none" strike="noStrike">
                <a:solidFill>
                  <a:schemeClr val="hlink"/>
                </a:solidFill>
                <a:latin typeface="Lexend Light"/>
                <a:ea typeface="Lexend Light"/>
                <a:cs typeface="Lexend Light"/>
                <a:sym typeface="Lexend Light"/>
                <a:hlinkClick r:id="rId3"/>
              </a:rPr>
              <a:t>https://climatereanalyzer.org/research_tools/monthly_maps/</a:t>
            </a:r>
            <a:r>
              <a:rPr b="0" i="0" lang="en-GB" sz="1200" u="none" cap="none" strike="noStrike">
                <a:solidFill>
                  <a:srgbClr val="000000"/>
                </a:solidFill>
                <a:latin typeface="Lexend Light"/>
                <a:ea typeface="Lexend Light"/>
                <a:cs typeface="Lexend Light"/>
                <a:sym typeface="Lexend Light"/>
              </a:rPr>
              <a:t>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pic>
        <p:nvPicPr>
          <p:cNvPr id="285" name="Google Shape;285;p46"/>
          <p:cNvPicPr preferRelativeResize="0"/>
          <p:nvPr/>
        </p:nvPicPr>
        <p:blipFill rotWithShape="1">
          <a:blip r:embed="rId4">
            <a:alphaModFix/>
          </a:blip>
          <a:srcRect b="0" l="0" r="0" t="0"/>
          <a:stretch/>
        </p:blipFill>
        <p:spPr>
          <a:xfrm>
            <a:off x="311350" y="1041875"/>
            <a:ext cx="5919449" cy="4525701"/>
          </a:xfrm>
          <a:prstGeom prst="rect">
            <a:avLst/>
          </a:prstGeom>
          <a:noFill/>
          <a:ln>
            <a:noFill/>
          </a:ln>
        </p:spPr>
      </p:pic>
      <p:pic>
        <p:nvPicPr>
          <p:cNvPr id="286" name="Google Shape;286;p46"/>
          <p:cNvPicPr preferRelativeResize="0"/>
          <p:nvPr/>
        </p:nvPicPr>
        <p:blipFill>
          <a:blip r:embed="rId5">
            <a:alphaModFix/>
          </a:blip>
          <a:stretch>
            <a:fillRect/>
          </a:stretch>
        </p:blipFill>
        <p:spPr>
          <a:xfrm>
            <a:off x="6371350" y="2516002"/>
            <a:ext cx="5101199" cy="3817123"/>
          </a:xfrm>
          <a:prstGeom prst="rect">
            <a:avLst/>
          </a:prstGeom>
          <a:noFill/>
          <a:ln>
            <a:noFill/>
          </a:ln>
        </p:spPr>
      </p:pic>
      <p:sp>
        <p:nvSpPr>
          <p:cNvPr id="287" name="Google Shape;287;p46"/>
          <p:cNvSpPr txBox="1"/>
          <p:nvPr/>
        </p:nvSpPr>
        <p:spPr>
          <a:xfrm>
            <a:off x="4788742" y="201700"/>
            <a:ext cx="4278600" cy="554100"/>
          </a:xfrm>
          <a:prstGeom prst="rect">
            <a:avLst/>
          </a:prstGeom>
          <a:noFill/>
          <a:ln>
            <a:noFill/>
          </a:ln>
        </p:spPr>
        <p:txBody>
          <a:bodyPr anchorCtr="0" anchor="t" bIns="91425" lIns="91425" spcFirstLastPara="1" rIns="91425" wrap="square" tIns="91425">
            <a:spAutoFit/>
          </a:bodyPr>
          <a:lstStyle/>
          <a:p>
            <a:pPr indent="0" lvl="0" marL="0" rtl="0" algn="l">
              <a:spcBef>
                <a:spcPts val="0"/>
              </a:spcBef>
              <a:spcAft>
                <a:spcPts val="0"/>
              </a:spcAft>
              <a:buClr>
                <a:schemeClr val="dk1"/>
              </a:buClr>
              <a:buSzPts val="2400"/>
              <a:buFont typeface="Arial"/>
              <a:buNone/>
            </a:pPr>
            <a:r>
              <a:rPr lang="en-GB" sz="2400">
                <a:solidFill>
                  <a:srgbClr val="004890"/>
                </a:solidFill>
                <a:latin typeface="Rajdhani Medium"/>
                <a:ea typeface="Rajdhani Medium"/>
                <a:cs typeface="Rajdhani Medium"/>
                <a:sym typeface="Rajdhani Medium"/>
              </a:rPr>
              <a:t>Precipitation</a:t>
            </a:r>
            <a:endParaRPr sz="2400">
              <a:solidFill>
                <a:srgbClr val="004890"/>
              </a:solidFill>
              <a:latin typeface="Rajdhani Medium"/>
              <a:ea typeface="Rajdhani Medium"/>
              <a:cs typeface="Rajdhani Medium"/>
              <a:sym typeface="Rajdhani Medium"/>
            </a:endParaRPr>
          </a:p>
        </p:txBody>
      </p:sp>
      <p:sp>
        <p:nvSpPr>
          <p:cNvPr id="288" name="Google Shape;288;p46"/>
          <p:cNvSpPr/>
          <p:nvPr/>
        </p:nvSpPr>
        <p:spPr>
          <a:xfrm>
            <a:off x="6482750" y="1012700"/>
            <a:ext cx="5371800" cy="1296300"/>
          </a:xfrm>
          <a:prstGeom prst="rect">
            <a:avLst/>
          </a:prstGeom>
          <a:noFill/>
          <a:ln>
            <a:noFill/>
          </a:ln>
        </p:spPr>
        <p:txBody>
          <a:bodyPr anchorCtr="0" anchor="t" bIns="45700" lIns="91425" spcFirstLastPara="1" rIns="91425" wrap="square" tIns="45700">
            <a:noAutofit/>
          </a:bodyPr>
          <a:lstStyle/>
          <a:p>
            <a:pPr indent="-330200" lvl="0" marL="457200" marR="0" rtl="0" algn="l">
              <a:lnSpc>
                <a:spcPct val="90000"/>
              </a:lnSpc>
              <a:spcBef>
                <a:spcPts val="1001"/>
              </a:spcBef>
              <a:spcAft>
                <a:spcPts val="0"/>
              </a:spcAft>
              <a:buClr>
                <a:schemeClr val="dk1"/>
              </a:buClr>
              <a:buSzPts val="1600"/>
              <a:buFont typeface="Lexend Light"/>
              <a:buChar char="➢"/>
            </a:pPr>
            <a:r>
              <a:rPr lang="en-GB" sz="1600">
                <a:solidFill>
                  <a:schemeClr val="dk1"/>
                </a:solidFill>
                <a:latin typeface="Lexend Light"/>
                <a:ea typeface="Lexend Light"/>
                <a:cs typeface="Lexend Light"/>
                <a:sym typeface="Lexend Light"/>
              </a:rPr>
              <a:t>Storm Éowyn:  extremely powerful extratropical cyclone which hit Ireland and the UK on 24 Jan 2025, and Norway on the 25th.</a:t>
            </a:r>
            <a:endParaRPr sz="1600">
              <a:solidFill>
                <a:schemeClr val="dk1"/>
              </a:solidFill>
              <a:latin typeface="Lexend Light"/>
              <a:ea typeface="Lexend Light"/>
              <a:cs typeface="Lexend Light"/>
              <a:sym typeface="Lexend Light"/>
            </a:endParaRPr>
          </a:p>
          <a:p>
            <a:pPr indent="-330200" lvl="0" marL="457200" marR="0" rtl="0" algn="l">
              <a:lnSpc>
                <a:spcPct val="90000"/>
              </a:lnSpc>
              <a:spcBef>
                <a:spcPts val="0"/>
              </a:spcBef>
              <a:spcAft>
                <a:spcPts val="0"/>
              </a:spcAft>
              <a:buClr>
                <a:schemeClr val="dk1"/>
              </a:buClr>
              <a:buSzPts val="1600"/>
              <a:buFont typeface="Lexend Light"/>
              <a:buChar char="➢"/>
            </a:pPr>
            <a:r>
              <a:rPr lang="en-GB" sz="1600">
                <a:solidFill>
                  <a:schemeClr val="dk1"/>
                </a:solidFill>
                <a:latin typeface="Lexend Light"/>
                <a:ea typeface="Lexend Light"/>
                <a:cs typeface="Lexend Light"/>
                <a:sym typeface="Lexend Light"/>
              </a:rPr>
              <a:t>High precipitation over Indonesia.</a:t>
            </a:r>
            <a:endParaRPr sz="1600">
              <a:solidFill>
                <a:schemeClr val="dk1"/>
              </a:solidFill>
              <a:latin typeface="Lexend Light"/>
              <a:ea typeface="Lexend Light"/>
              <a:cs typeface="Lexend Light"/>
              <a:sym typeface="Lexend Light"/>
            </a:endParaRPr>
          </a:p>
          <a:p>
            <a:pPr indent="-330200" lvl="0" marL="457200" marR="0" rtl="0" algn="l">
              <a:lnSpc>
                <a:spcPct val="90000"/>
              </a:lnSpc>
              <a:spcBef>
                <a:spcPts val="0"/>
              </a:spcBef>
              <a:spcAft>
                <a:spcPts val="0"/>
              </a:spcAft>
              <a:buClr>
                <a:schemeClr val="dk1"/>
              </a:buClr>
              <a:buSzPts val="1600"/>
              <a:buFont typeface="Lexend Light"/>
              <a:buChar char="➢"/>
            </a:pPr>
            <a:r>
              <a:rPr lang="en-GB" sz="1600">
                <a:solidFill>
                  <a:schemeClr val="dk1"/>
                </a:solidFill>
                <a:latin typeface="Lexend Light"/>
                <a:ea typeface="Lexend Light"/>
                <a:cs typeface="Lexend Light"/>
                <a:sym typeface="Lexend Light"/>
              </a:rPr>
              <a:t>Dryness over Australia and central South America.</a:t>
            </a:r>
            <a:endParaRPr sz="1600">
              <a:solidFill>
                <a:schemeClr val="dk1"/>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5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572" u="none" cap="none" strike="noStrike">
              <a:solidFill>
                <a:srgbClr val="000000"/>
              </a:solidFill>
              <a:latin typeface="Arial"/>
              <a:ea typeface="Arial"/>
              <a:cs typeface="Arial"/>
              <a:sym typeface="Arial"/>
            </a:endParaRPr>
          </a:p>
        </p:txBody>
      </p:sp>
    </p:spTree>
  </p:cSld>
  <p:clrMapOvr>
    <a:masterClrMapping/>
  </p:clrMapOvr>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293" name="Shape 293"/>
        <p:cNvGrpSpPr/>
        <p:nvPr/>
      </p:nvGrpSpPr>
      <p:grpSpPr>
        <a:xfrm>
          <a:off x="0" y="0"/>
          <a:ext cx="0" cy="0"/>
          <a:chOff x="0" y="0"/>
          <a:chExt cx="0" cy="0"/>
        </a:xfrm>
      </p:grpSpPr>
      <p:sp>
        <p:nvSpPr>
          <p:cNvPr id="294" name="Google Shape;294;p47"/>
          <p:cNvSpPr txBox="1"/>
          <p:nvPr>
            <p:ph idx="12" type="sldNum"/>
          </p:nvPr>
        </p:nvSpPr>
        <p:spPr>
          <a:xfrm>
            <a:off x="11409045" y="6333134"/>
            <a:ext cx="731700" cy="525000"/>
          </a:xfrm>
          <a:prstGeom prst="rect">
            <a:avLst/>
          </a:prstGeom>
        </p:spPr>
        <p:txBody>
          <a:bodyPr anchorCtr="0" anchor="t" bIns="91425" lIns="91425" spcFirstLastPara="1" rIns="91425" wrap="square" tIns="91425">
            <a:noAutofit/>
          </a:bodyPr>
          <a:lstStyle/>
          <a:p>
            <a:pPr indent="0" lvl="0" marL="0" rtl="0" algn="r">
              <a:spcBef>
                <a:spcPts val="0"/>
              </a:spcBef>
              <a:spcAft>
                <a:spcPts val="0"/>
              </a:spcAft>
              <a:buClr>
                <a:srgbClr val="000000"/>
              </a:buClr>
              <a:buSzPts val="1300"/>
              <a:buFont typeface="Arial"/>
              <a:buNone/>
            </a:pPr>
            <a:fld id="{00000000-1234-1234-1234-123412341234}" type="slidenum">
              <a:rPr lang="en-GB"/>
              <a:t>‹#›</a:t>
            </a:fld>
            <a:endParaRPr/>
          </a:p>
        </p:txBody>
      </p:sp>
      <p:pic>
        <p:nvPicPr>
          <p:cNvPr id="295" name="Google Shape;295;p47"/>
          <p:cNvPicPr preferRelativeResize="0"/>
          <p:nvPr/>
        </p:nvPicPr>
        <p:blipFill>
          <a:blip r:embed="rId3">
            <a:alphaModFix/>
          </a:blip>
          <a:stretch>
            <a:fillRect/>
          </a:stretch>
        </p:blipFill>
        <p:spPr>
          <a:xfrm>
            <a:off x="2336675" y="343600"/>
            <a:ext cx="7272361" cy="5560051"/>
          </a:xfrm>
          <a:prstGeom prst="rect">
            <a:avLst/>
          </a:prstGeom>
          <a:noFill/>
          <a:ln>
            <a:noFill/>
          </a:ln>
        </p:spPr>
      </p:pic>
      <p:sp>
        <p:nvSpPr>
          <p:cNvPr id="296" name="Google Shape;296;p47"/>
          <p:cNvSpPr/>
          <p:nvPr/>
        </p:nvSpPr>
        <p:spPr>
          <a:xfrm>
            <a:off x="6173400" y="6397175"/>
            <a:ext cx="55467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 </a:t>
            </a:r>
            <a:r>
              <a:rPr b="0" i="0" lang="en-GB" sz="1200" u="sng" cap="none" strike="noStrike">
                <a:solidFill>
                  <a:schemeClr val="hlink"/>
                </a:solidFill>
                <a:latin typeface="Lexend Light"/>
                <a:ea typeface="Lexend Light"/>
                <a:cs typeface="Lexend Light"/>
                <a:sym typeface="Lexend Light"/>
                <a:hlinkClick r:id="rId4"/>
              </a:rPr>
              <a:t>https://climatereanalyzer.org/research_tools/monthly_maps/</a:t>
            </a:r>
            <a:r>
              <a:rPr b="0" i="0" lang="en-GB" sz="1200" u="none" cap="none" strike="noStrike">
                <a:solidFill>
                  <a:srgbClr val="000000"/>
                </a:solidFill>
                <a:latin typeface="Lexend Light"/>
                <a:ea typeface="Lexend Light"/>
                <a:cs typeface="Lexend Light"/>
                <a:sym typeface="Lexend Light"/>
              </a:rPr>
              <a:t>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Tree>
  </p:cSld>
  <p:clrMapOvr>
    <a:masterClrMapping/>
  </p:clrMapOvr>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p:cSld>
    <p:spTree>
      <p:nvGrpSpPr>
        <p:cNvPr id="301" name="Shape 301"/>
        <p:cNvGrpSpPr/>
        <p:nvPr/>
      </p:nvGrpSpPr>
      <p:grpSpPr>
        <a:xfrm>
          <a:off x="0" y="0"/>
          <a:ext cx="0" cy="0"/>
          <a:chOff x="0" y="0"/>
          <a:chExt cx="0" cy="0"/>
        </a:xfrm>
      </p:grpSpPr>
      <p:sp>
        <p:nvSpPr>
          <p:cNvPr id="302" name="Google Shape;302;p48"/>
          <p:cNvSpPr txBox="1"/>
          <p:nvPr>
            <p:ph idx="12" type="sldNum"/>
          </p:nvPr>
        </p:nvSpPr>
        <p:spPr>
          <a:xfrm>
            <a:off x="11409045" y="6333134"/>
            <a:ext cx="731700" cy="525000"/>
          </a:xfrm>
          <a:prstGeom prst="rect">
            <a:avLst/>
          </a:prstGeom>
          <a:noFill/>
          <a:ln>
            <a:noFill/>
          </a:ln>
        </p:spPr>
        <p:txBody>
          <a:bodyPr anchorCtr="0" anchor="t" bIns="91425" lIns="91425" spcFirstLastPara="1" rIns="91425" wrap="square" tIns="91425">
            <a:noAutofit/>
          </a:bodyPr>
          <a:lstStyle/>
          <a:p>
            <a:pPr indent="0" lvl="0" marL="0" rtl="0" algn="r">
              <a:lnSpc>
                <a:spcPct val="100000"/>
              </a:lnSpc>
              <a:spcBef>
                <a:spcPts val="0"/>
              </a:spcBef>
              <a:spcAft>
                <a:spcPts val="0"/>
              </a:spcAft>
              <a:buSzPts val="1300"/>
              <a:buNone/>
            </a:pPr>
            <a:fld id="{00000000-1234-1234-1234-123412341234}" type="slidenum">
              <a:rPr lang="en-GB"/>
              <a:t>‹#›</a:t>
            </a:fld>
            <a:endParaRPr/>
          </a:p>
        </p:txBody>
      </p:sp>
      <p:sp>
        <p:nvSpPr>
          <p:cNvPr id="303" name="Google Shape;303;p48"/>
          <p:cNvSpPr/>
          <p:nvPr/>
        </p:nvSpPr>
        <p:spPr>
          <a:xfrm>
            <a:off x="3543600" y="6453700"/>
            <a:ext cx="8340900" cy="263400"/>
          </a:xfrm>
          <a:prstGeom prst="rect">
            <a:avLst/>
          </a:prstGeom>
          <a:noFill/>
          <a:ln>
            <a:noFill/>
          </a:ln>
        </p:spPr>
        <p:txBody>
          <a:bodyPr anchorCtr="0" anchor="t" bIns="45700" lIns="91425" spcFirstLastPara="1" rIns="91425" wrap="square" tIns="45700">
            <a:noAutofit/>
          </a:bodyPr>
          <a:lstStyle/>
          <a:p>
            <a:pPr indent="0" lvl="0" marL="0" marR="0" rtl="0" algn="l">
              <a:lnSpc>
                <a:spcPct val="90000"/>
              </a:lnSpc>
              <a:spcBef>
                <a:spcPts val="1001"/>
              </a:spcBef>
              <a:spcAft>
                <a:spcPts val="0"/>
              </a:spcAft>
              <a:buClr>
                <a:srgbClr val="000000"/>
              </a:buClr>
              <a:buSzPts val="1200"/>
              <a:buFont typeface="Arial"/>
              <a:buNone/>
            </a:pPr>
            <a:r>
              <a:rPr b="0" i="0" lang="en-GB" sz="1200" u="none" cap="none" strike="noStrike">
                <a:solidFill>
                  <a:srgbClr val="000000"/>
                </a:solidFill>
                <a:latin typeface="Lexend Light"/>
                <a:ea typeface="Lexend Light"/>
                <a:cs typeface="Lexend Light"/>
                <a:sym typeface="Lexend Light"/>
              </a:rPr>
              <a:t>Source: </a:t>
            </a:r>
            <a:r>
              <a:rPr lang="en-GB" sz="1200" u="sng">
                <a:solidFill>
                  <a:schemeClr val="hlink"/>
                </a:solidFill>
                <a:latin typeface="Lexend Light"/>
                <a:ea typeface="Lexend Light"/>
                <a:cs typeface="Lexend Light"/>
                <a:sym typeface="Lexend Light"/>
                <a:hlinkClick r:id="rId3"/>
              </a:rPr>
              <a:t>https://iridl.ldeo.columbia.edu/maproom/Global/Precipitation/SPI.html?var=.SPI-CAMSOPI_3-Month</a:t>
            </a:r>
            <a:r>
              <a:rPr lang="en-GB" sz="1200" u="none">
                <a:solidFill>
                  <a:srgbClr val="000000"/>
                </a:solidFill>
                <a:latin typeface="Lexend Light"/>
                <a:ea typeface="Lexend Light"/>
                <a:cs typeface="Lexend Light"/>
                <a:sym typeface="Lexend Light"/>
              </a:rPr>
              <a:t> </a:t>
            </a:r>
            <a:endParaRPr b="0" i="0" sz="1200" u="none" cap="none" strike="noStrike">
              <a:solidFill>
                <a:srgbClr val="000000"/>
              </a:solidFill>
              <a:latin typeface="Lexend Light"/>
              <a:ea typeface="Lexend Light"/>
              <a:cs typeface="Lexend Light"/>
              <a:sym typeface="Lexend Light"/>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a:p>
            <a:pPr indent="0" lvl="0" marL="0" marR="0" rtl="0" algn="l">
              <a:lnSpc>
                <a:spcPct val="90000"/>
              </a:lnSpc>
              <a:spcBef>
                <a:spcPts val="1001"/>
              </a:spcBef>
              <a:spcAft>
                <a:spcPts val="0"/>
              </a:spcAft>
              <a:buClr>
                <a:srgbClr val="000000"/>
              </a:buClr>
              <a:buSzPts val="672"/>
              <a:buFont typeface="Arial"/>
              <a:buNone/>
            </a:pPr>
            <a:r>
              <a:t/>
            </a:r>
            <a:endParaRPr b="0" i="0" sz="672" u="none" cap="none" strike="noStrike">
              <a:solidFill>
                <a:srgbClr val="000000"/>
              </a:solidFill>
              <a:latin typeface="Arial"/>
              <a:ea typeface="Arial"/>
              <a:cs typeface="Arial"/>
              <a:sym typeface="Arial"/>
            </a:endParaRPr>
          </a:p>
        </p:txBody>
      </p:sp>
      <p:sp>
        <p:nvSpPr>
          <p:cNvPr id="304" name="Google Shape;304;p48"/>
          <p:cNvSpPr txBox="1"/>
          <p:nvPr/>
        </p:nvSpPr>
        <p:spPr>
          <a:xfrm>
            <a:off x="4800600" y="201700"/>
            <a:ext cx="4998300" cy="554100"/>
          </a:xfrm>
          <a:prstGeom prst="rect">
            <a:avLst/>
          </a:prstGeom>
          <a:noFill/>
          <a:ln>
            <a:noFill/>
          </a:ln>
        </p:spPr>
        <p:txBody>
          <a:bodyPr anchorCtr="0" anchor="t" bIns="91425" lIns="91425" spcFirstLastPara="1" rIns="91425" wrap="square" tIns="91425">
            <a:spAutoFit/>
          </a:bodyPr>
          <a:lstStyle/>
          <a:p>
            <a:pPr indent="0" lvl="0" marL="0" marR="0" rtl="0" algn="l">
              <a:lnSpc>
                <a:spcPct val="100000"/>
              </a:lnSpc>
              <a:spcBef>
                <a:spcPts val="0"/>
              </a:spcBef>
              <a:spcAft>
                <a:spcPts val="0"/>
              </a:spcAft>
              <a:buClr>
                <a:srgbClr val="000000"/>
              </a:buClr>
              <a:buSzPts val="2400"/>
              <a:buFont typeface="Arial"/>
              <a:buNone/>
            </a:pPr>
            <a:r>
              <a:rPr lang="en-GB" sz="2400">
                <a:solidFill>
                  <a:srgbClr val="004890"/>
                </a:solidFill>
                <a:latin typeface="Rajdhani Medium"/>
                <a:ea typeface="Rajdhani Medium"/>
                <a:cs typeface="Rajdhani Medium"/>
                <a:sym typeface="Rajdhani Medium"/>
              </a:rPr>
              <a:t>Standardized Precipitation index (SPI)</a:t>
            </a:r>
            <a:endParaRPr b="0" i="0" sz="1300" u="none" cap="none" strike="noStrike">
              <a:solidFill>
                <a:srgbClr val="000000"/>
              </a:solidFill>
              <a:latin typeface="Arial"/>
              <a:ea typeface="Arial"/>
              <a:cs typeface="Arial"/>
              <a:sym typeface="Arial"/>
            </a:endParaRPr>
          </a:p>
        </p:txBody>
      </p:sp>
      <p:pic>
        <p:nvPicPr>
          <p:cNvPr id="305" name="Google Shape;305;p48"/>
          <p:cNvPicPr preferRelativeResize="0"/>
          <p:nvPr/>
        </p:nvPicPr>
        <p:blipFill>
          <a:blip r:embed="rId4">
            <a:alphaModFix/>
          </a:blip>
          <a:stretch>
            <a:fillRect/>
          </a:stretch>
        </p:blipFill>
        <p:spPr>
          <a:xfrm>
            <a:off x="72800" y="1224625"/>
            <a:ext cx="7214700" cy="3697424"/>
          </a:xfrm>
          <a:prstGeom prst="rect">
            <a:avLst/>
          </a:prstGeom>
          <a:noFill/>
          <a:ln>
            <a:noFill/>
          </a:ln>
        </p:spPr>
      </p:pic>
      <p:sp>
        <p:nvSpPr>
          <p:cNvPr id="306" name="Google Shape;306;p48"/>
          <p:cNvSpPr txBox="1"/>
          <p:nvPr/>
        </p:nvSpPr>
        <p:spPr>
          <a:xfrm>
            <a:off x="7837500" y="911200"/>
            <a:ext cx="4047000" cy="5387100"/>
          </a:xfrm>
          <a:prstGeom prst="rect">
            <a:avLst/>
          </a:prstGeom>
          <a:noFill/>
          <a:ln>
            <a:noFill/>
          </a:ln>
        </p:spPr>
        <p:txBody>
          <a:bodyPr anchorCtr="0" anchor="t" bIns="91425" lIns="91425" spcFirstLastPara="1" rIns="91425" wrap="square" tIns="91425">
            <a:spAutoFit/>
          </a:bodyPr>
          <a:lstStyle/>
          <a:p>
            <a:pPr indent="-336550" lvl="0" marL="457200" rtl="0" algn="l">
              <a:lnSpc>
                <a:spcPct val="90000"/>
              </a:lnSpc>
              <a:spcBef>
                <a:spcPts val="1001"/>
              </a:spcBef>
              <a:spcAft>
                <a:spcPts val="0"/>
              </a:spcAft>
              <a:buClr>
                <a:schemeClr val="dk1"/>
              </a:buClr>
              <a:buSzPts val="1700"/>
              <a:buFont typeface="Lexend"/>
              <a:buChar char="➢"/>
            </a:pPr>
            <a:r>
              <a:rPr b="1" lang="en-GB" sz="1700">
                <a:solidFill>
                  <a:schemeClr val="dk1"/>
                </a:solidFill>
                <a:latin typeface="Lexend"/>
                <a:ea typeface="Lexend"/>
                <a:cs typeface="Lexend"/>
                <a:sym typeface="Lexend"/>
              </a:rPr>
              <a:t>SPI</a:t>
            </a:r>
            <a:endParaRPr b="1" sz="1700">
              <a:solidFill>
                <a:schemeClr val="dk1"/>
              </a:solidFill>
              <a:latin typeface="Lexend"/>
              <a:ea typeface="Lexend"/>
              <a:cs typeface="Lexend"/>
              <a:sym typeface="Lexend"/>
            </a:endParaRPr>
          </a:p>
          <a:p>
            <a:pPr indent="0" lvl="0" marL="0" rtl="0" algn="l">
              <a:lnSpc>
                <a:spcPct val="90000"/>
              </a:lnSpc>
              <a:spcBef>
                <a:spcPts val="1001"/>
              </a:spcBef>
              <a:spcAft>
                <a:spcPts val="0"/>
              </a:spcAft>
              <a:buNone/>
            </a:pPr>
            <a:r>
              <a:rPr lang="en-GB" sz="1700">
                <a:solidFill>
                  <a:schemeClr val="dk1"/>
                </a:solidFill>
                <a:latin typeface="Lexend Light"/>
                <a:ea typeface="Lexend Light"/>
                <a:cs typeface="Lexend Light"/>
                <a:sym typeface="Lexend Light"/>
              </a:rPr>
              <a:t>The Standardized Precipitation Index (SPI; McKee 1993) is the number of standard deviations that observed cumulative precipitation (over x number of months) deviates from the climatological average.</a:t>
            </a:r>
            <a:endParaRPr sz="1700">
              <a:solidFill>
                <a:schemeClr val="dk1"/>
              </a:solidFill>
              <a:latin typeface="Lexend Light"/>
              <a:ea typeface="Lexend Light"/>
              <a:cs typeface="Lexend Light"/>
              <a:sym typeface="Lexend Light"/>
            </a:endParaRPr>
          </a:p>
          <a:p>
            <a:pPr indent="-336550" lvl="0" marL="457200" rtl="0" algn="l">
              <a:lnSpc>
                <a:spcPct val="90000"/>
              </a:lnSpc>
              <a:spcBef>
                <a:spcPts val="1001"/>
              </a:spcBef>
              <a:spcAft>
                <a:spcPts val="0"/>
              </a:spcAft>
              <a:buClr>
                <a:schemeClr val="dk1"/>
              </a:buClr>
              <a:buSzPts val="1700"/>
              <a:buFont typeface="Lexend Light"/>
              <a:buChar char="➢"/>
            </a:pPr>
            <a:r>
              <a:rPr lang="en-GB" sz="1700">
                <a:solidFill>
                  <a:schemeClr val="dk1"/>
                </a:solidFill>
                <a:latin typeface="Lexend Light"/>
                <a:ea typeface="Lexend Light"/>
                <a:cs typeface="Lexend Light"/>
                <a:sym typeface="Lexend Light"/>
              </a:rPr>
              <a:t>SPI-x:</a:t>
            </a:r>
            <a:br>
              <a:rPr lang="en-GB" sz="1700">
                <a:solidFill>
                  <a:schemeClr val="dk1"/>
                </a:solidFill>
                <a:latin typeface="Lexend Light"/>
                <a:ea typeface="Lexend Light"/>
                <a:cs typeface="Lexend Light"/>
                <a:sym typeface="Lexend Light"/>
              </a:rPr>
            </a:br>
            <a:r>
              <a:rPr lang="en-GB" sz="1700">
                <a:solidFill>
                  <a:schemeClr val="dk1"/>
                </a:solidFill>
                <a:latin typeface="Lexend Light"/>
                <a:ea typeface="Lexend Light"/>
                <a:cs typeface="Lexend Light"/>
                <a:sym typeface="Lexend Light"/>
              </a:rPr>
              <a:t>C</a:t>
            </a:r>
            <a:r>
              <a:rPr lang="en-GB" sz="1700">
                <a:solidFill>
                  <a:schemeClr val="dk1"/>
                </a:solidFill>
                <a:latin typeface="Lexend Light"/>
                <a:ea typeface="Lexend Light"/>
                <a:cs typeface="Lexend Light"/>
                <a:sym typeface="Lexend Light"/>
              </a:rPr>
              <a:t>umulative distribution over x-months.</a:t>
            </a:r>
            <a:br>
              <a:rPr lang="en-GB" sz="1700">
                <a:solidFill>
                  <a:schemeClr val="dk1"/>
                </a:solidFill>
                <a:latin typeface="Lexend Light"/>
                <a:ea typeface="Lexend Light"/>
                <a:cs typeface="Lexend Light"/>
                <a:sym typeface="Lexend Light"/>
              </a:rPr>
            </a:br>
            <a:endParaRPr sz="1700">
              <a:solidFill>
                <a:schemeClr val="dk1"/>
              </a:solidFill>
              <a:latin typeface="Lexend Light"/>
              <a:ea typeface="Lexend Light"/>
              <a:cs typeface="Lexend Light"/>
              <a:sym typeface="Lexend Light"/>
            </a:endParaRPr>
          </a:p>
          <a:p>
            <a:pPr indent="-336550" lvl="0" marL="457200" rtl="0" algn="l">
              <a:lnSpc>
                <a:spcPct val="90000"/>
              </a:lnSpc>
              <a:spcBef>
                <a:spcPts val="0"/>
              </a:spcBef>
              <a:spcAft>
                <a:spcPts val="0"/>
              </a:spcAft>
              <a:buClr>
                <a:schemeClr val="dk1"/>
              </a:buClr>
              <a:buSzPts val="1700"/>
              <a:buFont typeface="Lexend Light"/>
              <a:buChar char="➢"/>
            </a:pPr>
            <a:r>
              <a:rPr lang="en-GB" sz="1700">
                <a:solidFill>
                  <a:schemeClr val="dk1"/>
                </a:solidFill>
                <a:latin typeface="Lexend Light"/>
                <a:ea typeface="Lexend Light"/>
                <a:cs typeface="Lexend Light"/>
                <a:sym typeface="Lexend Light"/>
              </a:rPr>
              <a:t>Shorter SPI values (SPI-1, SPI-3):</a:t>
            </a:r>
            <a:br>
              <a:rPr lang="en-GB" sz="1700">
                <a:solidFill>
                  <a:schemeClr val="dk1"/>
                </a:solidFill>
                <a:latin typeface="Lexend Light"/>
                <a:ea typeface="Lexend Light"/>
                <a:cs typeface="Lexend Light"/>
                <a:sym typeface="Lexend Light"/>
              </a:rPr>
            </a:br>
            <a:r>
              <a:rPr lang="en-GB" sz="1700">
                <a:solidFill>
                  <a:schemeClr val="dk1"/>
                </a:solidFill>
                <a:latin typeface="Lexend Light"/>
                <a:ea typeface="Lexend Light"/>
                <a:cs typeface="Lexend Light"/>
                <a:sym typeface="Lexend Light"/>
              </a:rPr>
              <a:t>Respond quickly to rainfall changes, useful for early warning systems.</a:t>
            </a:r>
            <a:br>
              <a:rPr lang="en-GB" sz="1700">
                <a:solidFill>
                  <a:schemeClr val="dk1"/>
                </a:solidFill>
                <a:latin typeface="Lexend Light"/>
                <a:ea typeface="Lexend Light"/>
                <a:cs typeface="Lexend Light"/>
                <a:sym typeface="Lexend Light"/>
              </a:rPr>
            </a:br>
            <a:endParaRPr sz="1700">
              <a:solidFill>
                <a:schemeClr val="dk1"/>
              </a:solidFill>
              <a:latin typeface="Lexend Light"/>
              <a:ea typeface="Lexend Light"/>
              <a:cs typeface="Lexend Light"/>
              <a:sym typeface="Lexend Light"/>
            </a:endParaRPr>
          </a:p>
          <a:p>
            <a:pPr indent="-336550" lvl="0" marL="457200" rtl="0" algn="l">
              <a:lnSpc>
                <a:spcPct val="90000"/>
              </a:lnSpc>
              <a:spcBef>
                <a:spcPts val="0"/>
              </a:spcBef>
              <a:spcAft>
                <a:spcPts val="0"/>
              </a:spcAft>
              <a:buClr>
                <a:schemeClr val="dk1"/>
              </a:buClr>
              <a:buSzPts val="1700"/>
              <a:buFont typeface="Lexend Light"/>
              <a:buChar char="➢"/>
            </a:pPr>
            <a:r>
              <a:rPr lang="en-GB" sz="1700">
                <a:solidFill>
                  <a:schemeClr val="dk1"/>
                </a:solidFill>
                <a:latin typeface="Lexend Light"/>
                <a:ea typeface="Lexend Light"/>
                <a:cs typeface="Lexend Light"/>
                <a:sym typeface="Lexend Light"/>
              </a:rPr>
              <a:t>Longer SPI values (SPI-6, SPI-12, SPI-24): </a:t>
            </a:r>
            <a:br>
              <a:rPr lang="en-GB" sz="1700">
                <a:solidFill>
                  <a:schemeClr val="dk1"/>
                </a:solidFill>
                <a:latin typeface="Lexend Light"/>
                <a:ea typeface="Lexend Light"/>
                <a:cs typeface="Lexend Light"/>
                <a:sym typeface="Lexend Light"/>
              </a:rPr>
            </a:br>
            <a:r>
              <a:rPr lang="en-GB" sz="1700">
                <a:solidFill>
                  <a:schemeClr val="dk1"/>
                </a:solidFill>
                <a:latin typeface="Lexend Light"/>
                <a:ea typeface="Lexend Light"/>
                <a:cs typeface="Lexend Light"/>
                <a:sym typeface="Lexend Light"/>
              </a:rPr>
              <a:t>Reflect cumulative precipitation trends, useful for long-term water resource management.</a:t>
            </a:r>
            <a:endParaRPr sz="1700">
              <a:solidFill>
                <a:schemeClr val="dk1"/>
              </a:solidFill>
              <a:latin typeface="Lexend Light"/>
              <a:ea typeface="Lexend Light"/>
              <a:cs typeface="Lexend Light"/>
              <a:sym typeface="Lexend Light"/>
            </a:endParaRPr>
          </a:p>
        </p:txBody>
      </p:sp>
      <p:sp>
        <p:nvSpPr>
          <p:cNvPr id="307" name="Google Shape;307;p48"/>
          <p:cNvSpPr txBox="1"/>
          <p:nvPr/>
        </p:nvSpPr>
        <p:spPr>
          <a:xfrm>
            <a:off x="3245600" y="911200"/>
            <a:ext cx="869100" cy="4203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1"/>
              </a:spcBef>
              <a:spcAft>
                <a:spcPts val="0"/>
              </a:spcAft>
              <a:buNone/>
            </a:pPr>
            <a:r>
              <a:rPr b="1" lang="en-GB" sz="1700">
                <a:solidFill>
                  <a:schemeClr val="dk1"/>
                </a:solidFill>
                <a:latin typeface="Lexend"/>
                <a:ea typeface="Lexend"/>
                <a:cs typeface="Lexend"/>
                <a:sym typeface="Lexend"/>
              </a:rPr>
              <a:t>SPI-3</a:t>
            </a:r>
            <a:endParaRPr b="1" sz="1700">
              <a:latin typeface="Lexend"/>
              <a:ea typeface="Lexend"/>
              <a:cs typeface="Lexend"/>
              <a:sym typeface="Lexend"/>
            </a:endParaRPr>
          </a:p>
        </p:txBody>
      </p:sp>
      <p:sp>
        <p:nvSpPr>
          <p:cNvPr id="308" name="Google Shape;308;p48"/>
          <p:cNvSpPr txBox="1"/>
          <p:nvPr/>
        </p:nvSpPr>
        <p:spPr>
          <a:xfrm>
            <a:off x="397450" y="4866725"/>
            <a:ext cx="6890100" cy="811800"/>
          </a:xfrm>
          <a:prstGeom prst="rect">
            <a:avLst/>
          </a:prstGeom>
          <a:noFill/>
          <a:ln>
            <a:noFill/>
          </a:ln>
        </p:spPr>
        <p:txBody>
          <a:bodyPr anchorCtr="0" anchor="t" bIns="91425" lIns="91425" spcFirstLastPara="1" rIns="91425" wrap="square" tIns="91425">
            <a:spAutoFit/>
          </a:bodyPr>
          <a:lstStyle/>
          <a:p>
            <a:pPr indent="0" lvl="0" marL="0" rtl="0" algn="l">
              <a:lnSpc>
                <a:spcPct val="90000"/>
              </a:lnSpc>
              <a:spcBef>
                <a:spcPts val="1001"/>
              </a:spcBef>
              <a:spcAft>
                <a:spcPts val="0"/>
              </a:spcAft>
              <a:buNone/>
            </a:pPr>
            <a:r>
              <a:rPr b="1" lang="en-GB" sz="1200">
                <a:solidFill>
                  <a:srgbClr val="999999"/>
                </a:solidFill>
                <a:latin typeface="Lexend"/>
                <a:ea typeface="Lexend"/>
                <a:cs typeface="Lexend"/>
                <a:sym typeface="Lexend"/>
              </a:rPr>
              <a:t>Grey</a:t>
            </a:r>
            <a:r>
              <a:rPr b="1" lang="en-GB" sz="1200">
                <a:solidFill>
                  <a:schemeClr val="dk1"/>
                </a:solidFill>
                <a:latin typeface="Lexend"/>
                <a:ea typeface="Lexend"/>
                <a:cs typeface="Lexend"/>
                <a:sym typeface="Lexend"/>
              </a:rPr>
              <a:t> </a:t>
            </a:r>
            <a:r>
              <a:rPr lang="en-GB" sz="1200">
                <a:solidFill>
                  <a:schemeClr val="dk1"/>
                </a:solidFill>
                <a:latin typeface="Lexend Light"/>
                <a:ea typeface="Lexend Light"/>
                <a:cs typeface="Lexend Light"/>
                <a:sym typeface="Lexend Light"/>
              </a:rPr>
              <a:t>= Regions with an annual average precipitation of less than 0.2 mm/day have been "masked" from the plot.</a:t>
            </a:r>
            <a:endParaRPr sz="1200">
              <a:solidFill>
                <a:schemeClr val="dk1"/>
              </a:solidFill>
              <a:latin typeface="Lexend Light"/>
              <a:ea typeface="Lexend Light"/>
              <a:cs typeface="Lexend Light"/>
              <a:sym typeface="Lexend Light"/>
            </a:endParaRPr>
          </a:p>
          <a:p>
            <a:pPr indent="0" lvl="0" marL="0" rtl="0" algn="l">
              <a:lnSpc>
                <a:spcPct val="90000"/>
              </a:lnSpc>
              <a:spcBef>
                <a:spcPts val="1001"/>
              </a:spcBef>
              <a:spcAft>
                <a:spcPts val="0"/>
              </a:spcAft>
              <a:buNone/>
            </a:pPr>
            <a:r>
              <a:rPr b="1" lang="en-GB" sz="1200">
                <a:solidFill>
                  <a:schemeClr val="dk1"/>
                </a:solidFill>
                <a:latin typeface="Lexend"/>
                <a:ea typeface="Lexend"/>
                <a:cs typeface="Lexend"/>
                <a:sym typeface="Lexend"/>
              </a:rPr>
              <a:t>Other information</a:t>
            </a:r>
            <a:r>
              <a:rPr lang="en-GB" sz="1200">
                <a:solidFill>
                  <a:schemeClr val="dk1"/>
                </a:solidFill>
                <a:latin typeface="Lexend Light"/>
                <a:ea typeface="Lexend Light"/>
                <a:cs typeface="Lexend Light"/>
                <a:sym typeface="Lexend Light"/>
              </a:rPr>
              <a:t>: 2.5º lat/lon grid, 1979-present climatological base period</a:t>
            </a:r>
            <a:endParaRPr sz="1200">
              <a:solidFill>
                <a:schemeClr val="dk1"/>
              </a:solidFill>
              <a:latin typeface="Lexend Light"/>
              <a:ea typeface="Lexend Light"/>
              <a:cs typeface="Lexend Light"/>
              <a:sym typeface="Lexend Light"/>
            </a:endParaRPr>
          </a:p>
        </p:txBody>
      </p:sp>
      <p:sp>
        <p:nvSpPr>
          <p:cNvPr id="309" name="Google Shape;309;p48"/>
          <p:cNvSpPr/>
          <p:nvPr/>
        </p:nvSpPr>
        <p:spPr>
          <a:xfrm>
            <a:off x="0" y="216250"/>
            <a:ext cx="4709700" cy="525000"/>
          </a:xfrm>
          <a:prstGeom prst="homePlate">
            <a:avLst>
              <a:gd fmla="val 50000" name="adj"/>
            </a:avLst>
          </a:prstGeom>
          <a:solidFill>
            <a:schemeClr val="accent1"/>
          </a:solidFill>
          <a:ln cap="flat" cmpd="sng" w="9525">
            <a:solidFill>
              <a:schemeClr val="accent1"/>
            </a:solidFill>
            <a:prstDash val="solid"/>
            <a:round/>
            <a:headEnd len="sm" w="sm" type="none"/>
            <a:tailEnd len="sm" w="sm" type="none"/>
          </a:ln>
        </p:spPr>
        <p:txBody>
          <a:bodyPr anchorCtr="0" anchor="ctr" bIns="91425" lIns="91425" spcFirstLastPara="1" rIns="91425" wrap="square" tIns="91425">
            <a:noAutofit/>
          </a:bodyPr>
          <a:lstStyle/>
          <a:p>
            <a:pPr indent="0" lvl="0" marL="0" marR="0" rtl="0" algn="ctr">
              <a:lnSpc>
                <a:spcPct val="100000"/>
              </a:lnSpc>
              <a:spcBef>
                <a:spcPts val="0"/>
              </a:spcBef>
              <a:spcAft>
                <a:spcPts val="0"/>
              </a:spcAft>
              <a:buClr>
                <a:srgbClr val="000000"/>
              </a:buClr>
              <a:buSzPts val="1400"/>
              <a:buFont typeface="Arial"/>
              <a:buNone/>
            </a:pPr>
            <a:r>
              <a:t/>
            </a:r>
            <a:endParaRPr b="0" i="0" sz="1400" u="none" cap="none" strike="noStrike">
              <a:solidFill>
                <a:srgbClr val="000000"/>
              </a:solidFill>
              <a:latin typeface="Arial"/>
              <a:ea typeface="Arial"/>
              <a:cs typeface="Arial"/>
              <a:sym typeface="Arial"/>
            </a:endParaRPr>
          </a:p>
        </p:txBody>
      </p:sp>
      <p:sp>
        <p:nvSpPr>
          <p:cNvPr id="310" name="Google Shape;310;p48"/>
          <p:cNvSpPr txBox="1"/>
          <p:nvPr/>
        </p:nvSpPr>
        <p:spPr>
          <a:xfrm>
            <a:off x="0" y="171700"/>
            <a:ext cx="4315500" cy="569400"/>
          </a:xfrm>
          <a:prstGeom prst="rect">
            <a:avLst/>
          </a:prstGeom>
          <a:noFill/>
          <a:ln>
            <a:noFill/>
          </a:ln>
        </p:spPr>
        <p:txBody>
          <a:bodyPr anchorCtr="0" anchor="t" bIns="91425" lIns="91425" spcFirstLastPara="1" rIns="91425" wrap="square" tIns="91425">
            <a:spAutoFit/>
          </a:bodyPr>
          <a:lstStyle/>
          <a:p>
            <a:pPr indent="-482330" lvl="0" marL="514440" marR="0" rtl="0" algn="l">
              <a:lnSpc>
                <a:spcPct val="100000"/>
              </a:lnSpc>
              <a:spcBef>
                <a:spcPts val="0"/>
              </a:spcBef>
              <a:spcAft>
                <a:spcPts val="0"/>
              </a:spcAft>
              <a:buClr>
                <a:schemeClr val="dk1"/>
              </a:buClr>
              <a:buSzPts val="2500"/>
              <a:buFont typeface="Rajdhani"/>
              <a:buAutoNum type="romanUcPeriod"/>
            </a:pPr>
            <a:r>
              <a:rPr b="1" i="0" lang="en-GB" sz="2500" u="none" cap="none" strike="noStrike">
                <a:solidFill>
                  <a:schemeClr val="dk1"/>
                </a:solidFill>
                <a:latin typeface="Rajdhani"/>
                <a:ea typeface="Rajdhani"/>
                <a:cs typeface="Rajdhani"/>
                <a:sym typeface="Rajdhani"/>
              </a:rPr>
              <a:t>Recent state of the climate</a:t>
            </a:r>
            <a:endParaRPr b="1" i="0" sz="2500" u="none" cap="none" strike="noStrike">
              <a:solidFill>
                <a:schemeClr val="dk1"/>
              </a:solidFill>
              <a:latin typeface="Rajdhani"/>
              <a:ea typeface="Rajdhani"/>
              <a:cs typeface="Rajdhani"/>
              <a:sym typeface="Rajdhani"/>
            </a:endParaRPr>
          </a:p>
        </p:txBody>
      </p:sp>
    </p:spTree>
  </p:cSld>
  <p:clrMapOvr>
    <a:masterClrMapping/>
  </p:clrMapOvr>
</p:sld>
</file>

<file path=ppt/theme/theme1.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2.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3.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

<file path=ppt/theme/theme4.xml><?xml version="1.0" encoding="utf-8"?>
<a:theme xmlns:a="http://schemas.openxmlformats.org/drawingml/2006/main" xmlns:r="http://schemas.openxmlformats.org/officeDocument/2006/relationships"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theme>
</file>