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3"/>
  </p:notesMasterIdLst>
  <p:sldIdLst>
    <p:sldId id="283" r:id="rId3"/>
    <p:sldId id="257" r:id="rId4"/>
    <p:sldId id="259" r:id="rId5"/>
    <p:sldId id="258" r:id="rId6"/>
    <p:sldId id="260" r:id="rId7"/>
    <p:sldId id="263" r:id="rId8"/>
    <p:sldId id="264" r:id="rId9"/>
    <p:sldId id="265" r:id="rId10"/>
    <p:sldId id="268" r:id="rId11"/>
    <p:sldId id="292" r:id="rId12"/>
    <p:sldId id="294" r:id="rId13"/>
    <p:sldId id="295" r:id="rId14"/>
    <p:sldId id="296" r:id="rId15"/>
    <p:sldId id="314" r:id="rId16"/>
    <p:sldId id="313" r:id="rId17"/>
    <p:sldId id="308" r:id="rId18"/>
    <p:sldId id="333" r:id="rId19"/>
    <p:sldId id="315" r:id="rId20"/>
    <p:sldId id="318" r:id="rId21"/>
    <p:sldId id="319" r:id="rId22"/>
    <p:sldId id="334" r:id="rId23"/>
    <p:sldId id="311" r:id="rId24"/>
    <p:sldId id="309" r:id="rId25"/>
    <p:sldId id="310" r:id="rId26"/>
    <p:sldId id="320" r:id="rId27"/>
    <p:sldId id="322" r:id="rId28"/>
    <p:sldId id="323" r:id="rId29"/>
    <p:sldId id="331" r:id="rId30"/>
    <p:sldId id="332" r:id="rId31"/>
    <p:sldId id="26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Jung" initials="MOU" lastIdx="1" clrIdx="0">
    <p:extLst/>
  </p:cmAuthor>
  <p:cmAuthor id="2" name="Thomas Jung" initials="MOU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32" autoAdjust="0"/>
    <p:restoredTop sz="95935" autoAdjust="0"/>
  </p:normalViewPr>
  <p:slideViewPr>
    <p:cSldViewPr snapToGrid="0" snapToObjects="1" showGuides="1">
      <p:cViewPr>
        <p:scale>
          <a:sx n="100" d="100"/>
          <a:sy n="100" d="100"/>
        </p:scale>
        <p:origin x="-568" y="-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38DB8-4014-AD41-A3F8-577C7F74694F}" type="datetimeFigureOut">
              <a:rPr lang="en-US" smtClean="0"/>
              <a:t>18/9/19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957E-2CB0-0A45-8C47-E32567E01C6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2A2-9FDF-6347-86F0-D7825EC39C54}" type="datetimeFigureOut">
              <a:rPr lang="en-US" smtClean="0"/>
              <a:t>18/9/19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9311-F495-004D-A9F9-C644183133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8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2A2-9FDF-6347-86F0-D7825EC39C54}" type="datetimeFigureOut">
              <a:rPr lang="en-US" smtClean="0"/>
              <a:t>18/9/19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9311-F495-004D-A9F9-C644183133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8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2A2-9FDF-6347-86F0-D7825EC39C54}" type="datetimeFigureOut">
              <a:rPr lang="en-US" smtClean="0"/>
              <a:t>18/9/19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9311-F495-004D-A9F9-C644183133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1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20709" y="203279"/>
            <a:ext cx="9144003" cy="4574383"/>
          </a:xfrm>
          <a:prstGeom prst="rect">
            <a:avLst/>
          </a:prstGeom>
        </p:spPr>
        <p:txBody>
          <a:bodyPr lIns="76534" tIns="38267" rIns="76534" bIns="38267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90629" y="4723811"/>
            <a:ext cx="9810751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9" y="5732859"/>
            <a:ext cx="9810751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100"/>
            </a:lvl1pPr>
            <a:lvl2pPr marL="0" indent="191338" algn="ctr">
              <a:spcBef>
                <a:spcPts val="0"/>
              </a:spcBef>
              <a:buSzTx/>
              <a:buNone/>
              <a:defRPr sz="3100"/>
            </a:lvl2pPr>
            <a:lvl3pPr marL="0" indent="382676" algn="ctr">
              <a:spcBef>
                <a:spcPts val="0"/>
              </a:spcBef>
              <a:buSzTx/>
              <a:buNone/>
              <a:defRPr sz="3100"/>
            </a:lvl3pPr>
            <a:lvl4pPr marL="0" indent="574015" algn="ctr">
              <a:spcBef>
                <a:spcPts val="0"/>
              </a:spcBef>
              <a:buSzTx/>
              <a:buNone/>
              <a:defRPr sz="3100"/>
            </a:lvl4pPr>
            <a:lvl5pPr marL="0" indent="765353" algn="ctr">
              <a:spcBef>
                <a:spcPts val="0"/>
              </a:spcBef>
              <a:buSzTx/>
              <a:buNone/>
              <a:defRPr sz="3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33866" y="6536537"/>
            <a:ext cx="373109" cy="2859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4369143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190629" y="2268144"/>
            <a:ext cx="9810751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33866" y="6536537"/>
            <a:ext cx="373109" cy="2859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3301338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122292" y="431608"/>
            <a:ext cx="11626453" cy="5813227"/>
          </a:xfrm>
          <a:prstGeom prst="rect">
            <a:avLst/>
          </a:prstGeom>
        </p:spPr>
        <p:txBody>
          <a:bodyPr lIns="76534" tIns="38267" rIns="76534" bIns="38267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92973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3" y="3321850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100"/>
            </a:lvl1pPr>
            <a:lvl2pPr marL="0" indent="191338" algn="ctr">
              <a:spcBef>
                <a:spcPts val="0"/>
              </a:spcBef>
              <a:buSzTx/>
              <a:buNone/>
              <a:defRPr sz="3100"/>
            </a:lvl2pPr>
            <a:lvl3pPr marL="0" indent="382676" algn="ctr">
              <a:spcBef>
                <a:spcPts val="0"/>
              </a:spcBef>
              <a:buSzTx/>
              <a:buNone/>
              <a:defRPr sz="3100"/>
            </a:lvl3pPr>
            <a:lvl4pPr marL="0" indent="574015" algn="ctr">
              <a:spcBef>
                <a:spcPts val="0"/>
              </a:spcBef>
              <a:buSzTx/>
              <a:buNone/>
              <a:defRPr sz="3100"/>
            </a:lvl4pPr>
            <a:lvl5pPr marL="0" indent="765353" algn="ctr">
              <a:spcBef>
                <a:spcPts val="0"/>
              </a:spcBef>
              <a:buSzTx/>
              <a:buNone/>
              <a:defRPr sz="3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33866" y="6536537"/>
            <a:ext cx="373109" cy="2859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199870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33866" y="6536537"/>
            <a:ext cx="373109" cy="2859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7085616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33866" y="6536537"/>
            <a:ext cx="373109" cy="2859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0222626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3830841" y="1818680"/>
            <a:ext cx="8840391" cy="4420196"/>
          </a:xfrm>
          <a:prstGeom prst="rect">
            <a:avLst/>
          </a:prstGeom>
        </p:spPr>
        <p:txBody>
          <a:bodyPr lIns="76534" tIns="38267" rIns="76534" bIns="38267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73" y="1821659"/>
            <a:ext cx="5000625" cy="4420195"/>
          </a:xfrm>
          <a:prstGeom prst="rect">
            <a:avLst/>
          </a:prstGeom>
        </p:spPr>
        <p:txBody>
          <a:bodyPr/>
          <a:lstStyle>
            <a:lvl1pPr marL="287007" indent="-287007">
              <a:spcBef>
                <a:spcPts val="2678"/>
              </a:spcBef>
              <a:defRPr sz="2300"/>
            </a:lvl1pPr>
            <a:lvl2pPr marL="574015" indent="-287007">
              <a:spcBef>
                <a:spcPts val="2678"/>
              </a:spcBef>
              <a:defRPr sz="2300"/>
            </a:lvl2pPr>
            <a:lvl3pPr marL="861022" indent="-287007">
              <a:spcBef>
                <a:spcPts val="2678"/>
              </a:spcBef>
              <a:defRPr sz="2300"/>
            </a:lvl3pPr>
            <a:lvl4pPr marL="1148029" indent="-287007">
              <a:spcBef>
                <a:spcPts val="2678"/>
              </a:spcBef>
              <a:defRPr sz="2300"/>
            </a:lvl4pPr>
            <a:lvl5pPr marL="1435037" indent="-287007">
              <a:spcBef>
                <a:spcPts val="2678"/>
              </a:spcBef>
              <a:defRPr sz="2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73930" y="6536537"/>
            <a:ext cx="437794" cy="2859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122061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3" y="892972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33866" y="6536537"/>
            <a:ext cx="373109" cy="2859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085971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262691" y="3536162"/>
            <a:ext cx="5676327" cy="2839641"/>
          </a:xfrm>
          <a:prstGeom prst="rect">
            <a:avLst/>
          </a:prstGeom>
        </p:spPr>
        <p:txBody>
          <a:bodyPr lIns="76534" tIns="38267" rIns="76534" bIns="38267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76534" tIns="38267" rIns="76534" bIns="38267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2226468" y="625084"/>
            <a:ext cx="11233547" cy="5616773"/>
          </a:xfrm>
          <a:prstGeom prst="rect">
            <a:avLst/>
          </a:prstGeom>
        </p:spPr>
        <p:txBody>
          <a:bodyPr lIns="76534" tIns="38267" rIns="76534" bIns="38267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33866" y="6536537"/>
            <a:ext cx="373109" cy="2859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7347075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2A2-9FDF-6347-86F0-D7825EC39C54}" type="datetimeFigureOut">
              <a:rPr lang="en-US" smtClean="0"/>
              <a:t>18/9/19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9311-F495-004D-A9F9-C644183133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7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0629" y="4473779"/>
            <a:ext cx="9810751" cy="39364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0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0629" y="2956309"/>
            <a:ext cx="9810751" cy="51675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33866" y="6536537"/>
            <a:ext cx="373109" cy="2859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0370219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890488" y="6"/>
            <a:ext cx="13972975" cy="6991945"/>
          </a:xfrm>
          <a:prstGeom prst="rect">
            <a:avLst/>
          </a:prstGeom>
        </p:spPr>
        <p:txBody>
          <a:bodyPr lIns="76534" tIns="38267" rIns="76534" bIns="38267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33866" y="6536537"/>
            <a:ext cx="373109" cy="2859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965920"/>
      </p:ext>
    </p:extLst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33866" y="6536537"/>
            <a:ext cx="373109" cy="2859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590396"/>
      </p:ext>
    </p:extLst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609601" y="274644"/>
            <a:ext cx="10972803" cy="1143001"/>
          </a:xfrm>
          <a:prstGeom prst="rect">
            <a:avLst/>
          </a:prstGeom>
        </p:spPr>
        <p:txBody>
          <a:bodyPr lIns="54424" tIns="54424" rIns="54424" bIns="54424"/>
          <a:lstStyle>
            <a:lvl1pPr defTabSz="544251">
              <a:defRPr sz="5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1" y="1600200"/>
            <a:ext cx="10972803" cy="4525964"/>
          </a:xfrm>
          <a:prstGeom prst="rect">
            <a:avLst/>
          </a:prstGeom>
        </p:spPr>
        <p:txBody>
          <a:bodyPr lIns="54424" tIns="54424" rIns="54424" bIns="54424" anchor="t"/>
          <a:lstStyle>
            <a:lvl1pPr marL="394635" indent="-394635" defTabSz="544251">
              <a:spcBef>
                <a:spcPts val="837"/>
              </a:spcBef>
              <a:buSzPct val="100000"/>
              <a:buFont typeface="Arial"/>
              <a:defRPr sz="3700">
                <a:latin typeface="Calibri"/>
                <a:ea typeface="Calibri"/>
                <a:cs typeface="Calibri"/>
                <a:sym typeface="Calibri"/>
              </a:defRPr>
            </a:lvl1pPr>
            <a:lvl2pPr marL="758519" indent="-375842" defTabSz="544251">
              <a:spcBef>
                <a:spcPts val="837"/>
              </a:spcBef>
              <a:buSzPct val="100000"/>
              <a:buFont typeface="Arial"/>
              <a:buChar char="–"/>
              <a:defRPr sz="3700">
                <a:latin typeface="Calibri"/>
                <a:ea typeface="Calibri"/>
                <a:cs typeface="Calibri"/>
                <a:sym typeface="Calibri"/>
              </a:defRPr>
            </a:lvl2pPr>
            <a:lvl3pPr indent="-350787" defTabSz="544251">
              <a:spcBef>
                <a:spcPts val="837"/>
              </a:spcBef>
              <a:buSzPct val="100000"/>
              <a:buFont typeface="Arial"/>
              <a:defRPr sz="3700">
                <a:latin typeface="Calibri"/>
                <a:ea typeface="Calibri"/>
                <a:cs typeface="Calibri"/>
                <a:sym typeface="Calibri"/>
              </a:defRPr>
            </a:lvl3pPr>
            <a:lvl4pPr marL="1568973" indent="-420944" defTabSz="544251">
              <a:spcBef>
                <a:spcPts val="837"/>
              </a:spcBef>
              <a:buSzPct val="100000"/>
              <a:buFont typeface="Arial"/>
              <a:buChar char="–"/>
              <a:defRPr sz="3700">
                <a:latin typeface="Calibri"/>
                <a:ea typeface="Calibri"/>
                <a:cs typeface="Calibri"/>
                <a:sym typeface="Calibri"/>
              </a:defRPr>
            </a:lvl4pPr>
            <a:lvl5pPr marL="1951650" indent="-420944" defTabSz="544251">
              <a:spcBef>
                <a:spcPts val="837"/>
              </a:spcBef>
              <a:buSzPct val="100000"/>
              <a:buFont typeface="Arial"/>
              <a:buChar char="»"/>
              <a:defRPr sz="37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51686" y="6383930"/>
            <a:ext cx="430718" cy="309966"/>
          </a:xfrm>
          <a:prstGeom prst="rect">
            <a:avLst/>
          </a:prstGeom>
        </p:spPr>
        <p:txBody>
          <a:bodyPr lIns="54424" tIns="54424" rIns="54424" bIns="54424" anchor="ctr"/>
          <a:lstStyle>
            <a:lvl1pPr algn="r" defTabSz="544251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3898111"/>
      </p:ext>
    </p:extLst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914401" y="2130425"/>
            <a:ext cx="10363203" cy="1470026"/>
          </a:xfrm>
          <a:prstGeom prst="rect">
            <a:avLst/>
          </a:prstGeom>
        </p:spPr>
        <p:txBody>
          <a:bodyPr lIns="54424" tIns="54424" rIns="54424" bIns="54424"/>
          <a:lstStyle>
            <a:lvl1pPr defTabSz="544251">
              <a:defRPr sz="5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4" y="3886200"/>
            <a:ext cx="8534401" cy="1752600"/>
          </a:xfrm>
          <a:prstGeom prst="rect">
            <a:avLst/>
          </a:prstGeom>
        </p:spPr>
        <p:txBody>
          <a:bodyPr lIns="54424" tIns="54424" rIns="54424" bIns="54424" anchor="t"/>
          <a:lstStyle>
            <a:lvl1pPr marL="0" indent="0" algn="ctr" defTabSz="544251">
              <a:spcBef>
                <a:spcPts val="837"/>
              </a:spcBef>
              <a:buSzTx/>
              <a:buNone/>
              <a:defRPr sz="3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382676" algn="ctr" defTabSz="544251">
              <a:spcBef>
                <a:spcPts val="837"/>
              </a:spcBef>
              <a:buSzTx/>
              <a:buNone/>
              <a:defRPr sz="3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765353" algn="ctr" defTabSz="544251">
              <a:spcBef>
                <a:spcPts val="837"/>
              </a:spcBef>
              <a:buSzTx/>
              <a:buNone/>
              <a:defRPr sz="3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148029" algn="ctr" defTabSz="544251">
              <a:spcBef>
                <a:spcPts val="837"/>
              </a:spcBef>
              <a:buSzTx/>
              <a:buNone/>
              <a:defRPr sz="3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530706" algn="ctr" defTabSz="544251">
              <a:spcBef>
                <a:spcPts val="837"/>
              </a:spcBef>
              <a:buSzTx/>
              <a:buNone/>
              <a:defRPr sz="3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51686" y="6383930"/>
            <a:ext cx="430718" cy="309966"/>
          </a:xfrm>
          <a:prstGeom prst="rect">
            <a:avLst/>
          </a:prstGeom>
        </p:spPr>
        <p:txBody>
          <a:bodyPr lIns="54424" tIns="54424" rIns="54424" bIns="54424" anchor="ctr"/>
          <a:lstStyle>
            <a:lvl1pPr algn="r" defTabSz="544251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65152"/>
      </p:ext>
    </p:extLst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lIns="76535" tIns="38268" rIns="76535" bIns="38268"/>
          <a:lstStyle/>
          <a:p>
            <a:pPr algn="ctr" defTabSz="488975" hangingPunct="0"/>
            <a:fld id="{C06F4CB0-FBBB-5F49-B956-2630E443C4B9}" type="datetimeFigureOut">
              <a:rPr lang="es-ES" sz="2000" b="1" kern="0">
                <a:solidFill>
                  <a:prstClr val="black">
                    <a:tint val="75000"/>
                  </a:prstClr>
                </a:solidFill>
                <a:latin typeface="Calibri"/>
                <a:ea typeface="Helvetica Neue"/>
                <a:cs typeface="Helvetica Neue"/>
                <a:sym typeface="Helvetica Neue"/>
              </a:rPr>
              <a:pPr algn="ctr" defTabSz="488975" hangingPunct="0"/>
              <a:t>18/9/19</a:t>
            </a:fld>
            <a:endParaRPr lang="es-ES" sz="2000" b="1" kern="0">
              <a:solidFill>
                <a:prstClr val="black">
                  <a:tint val="75000"/>
                </a:prstClr>
              </a:solidFill>
              <a:latin typeface="Calibri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</p:spPr>
        <p:txBody>
          <a:bodyPr lIns="76535" tIns="38268" rIns="76535" bIns="38268"/>
          <a:lstStyle/>
          <a:p>
            <a:pPr algn="ctr" defTabSz="488975" hangingPunct="0"/>
            <a:endParaRPr lang="es-ES" sz="2000" b="1" kern="0">
              <a:solidFill>
                <a:prstClr val="black">
                  <a:tint val="75000"/>
                </a:prstClr>
              </a:solidFill>
              <a:latin typeface="Calibri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5889487" y="6536537"/>
            <a:ext cx="406678" cy="285925"/>
          </a:xfrm>
        </p:spPr>
        <p:txBody>
          <a:bodyPr/>
          <a:lstStyle/>
          <a:p>
            <a:fld id="{412D00C8-4B6D-2C4B-9FA6-C01EAD94C3BB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089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2A2-9FDF-6347-86F0-D7825EC39C54}" type="datetimeFigureOut">
              <a:rPr lang="en-US" smtClean="0"/>
              <a:t>18/9/19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9311-F495-004D-A9F9-C644183133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2A2-9FDF-6347-86F0-D7825EC39C54}" type="datetimeFigureOut">
              <a:rPr lang="en-US" smtClean="0"/>
              <a:t>18/9/19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9311-F495-004D-A9F9-C644183133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61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2A2-9FDF-6347-86F0-D7825EC39C54}" type="datetimeFigureOut">
              <a:rPr lang="en-US" smtClean="0"/>
              <a:t>18/9/19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9311-F495-004D-A9F9-C644183133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5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2A2-9FDF-6347-86F0-D7825EC39C54}" type="datetimeFigureOut">
              <a:rPr lang="en-US" smtClean="0"/>
              <a:t>18/9/19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9311-F495-004D-A9F9-C644183133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21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2A2-9FDF-6347-86F0-D7825EC39C54}" type="datetimeFigureOut">
              <a:rPr lang="en-US" smtClean="0"/>
              <a:t>18/9/19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9311-F495-004D-A9F9-C644183133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6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2A2-9FDF-6347-86F0-D7825EC39C54}" type="datetimeFigureOut">
              <a:rPr lang="en-US" smtClean="0"/>
              <a:t>18/9/19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9311-F495-004D-A9F9-C644183133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72A2-9FDF-6347-86F0-D7825EC39C54}" type="datetimeFigureOut">
              <a:rPr lang="en-US" smtClean="0"/>
              <a:t>18/9/19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69311-F495-004D-A9F9-C644183133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00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E72A2-9FDF-6347-86F0-D7825EC39C54}" type="datetimeFigureOut">
              <a:rPr lang="en-US" smtClean="0"/>
              <a:t>18/9/19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69311-F495-004D-A9F9-C644183133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92973" y="178598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3" y="1821659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8606" y="6536537"/>
            <a:ext cx="388446" cy="285925"/>
          </a:xfrm>
          <a:prstGeom prst="rect">
            <a:avLst/>
          </a:prstGeom>
          <a:ln w="12700">
            <a:miter lim="400000"/>
          </a:ln>
        </p:spPr>
        <p:txBody>
          <a:bodyPr wrap="none" lIns="42520" tIns="42520" rIns="42520" bIns="42520">
            <a:spAutoFit/>
          </a:bodyPr>
          <a:lstStyle>
            <a:lvl1pPr>
              <a:defRPr sz="13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88975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88975" hangingPunct="0"/>
              <a:t>‹Nr.›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6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xmlns:p14="http://schemas.microsoft.com/office/powerpoint/2010/main" spd="med"/>
  <p:txStyles>
    <p:titleStyle>
      <a:lvl1pPr marL="0" marR="0" indent="0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91338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82676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574015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765353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956691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148029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339367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530706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72047" marR="0" indent="-372047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145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744093" marR="0" indent="-372047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145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116140" marR="0" indent="-372047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145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488186" marR="0" indent="-372047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145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860233" marR="0" indent="-372047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145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232279" marR="0" indent="-372047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145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604326" marR="0" indent="-372047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145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976372" marR="0" indent="-372047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145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3348419" marR="0" indent="-372047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145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91338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82676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74015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765353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956691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148029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339367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530706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8.png"/><Relationship Id="rId5" Type="http://schemas.openxmlformats.org/officeDocument/2006/relationships/image" Target="../media/image33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4.png"/><Relationship Id="rId7" Type="http://schemas.openxmlformats.org/officeDocument/2006/relationships/image" Target="../media/image30.png"/><Relationship Id="rId8" Type="http://schemas.openxmlformats.org/officeDocument/2006/relationships/image" Target="../media/image37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jpg"/><Relationship Id="rId21" Type="http://schemas.openxmlformats.org/officeDocument/2006/relationships/image" Target="../media/image20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jpeg"/><Relationship Id="rId4" Type="http://schemas.openxmlformats.org/officeDocument/2006/relationships/image" Target="../media/image2.jpg"/><Relationship Id="rId5" Type="http://schemas.openxmlformats.org/officeDocument/2006/relationships/image" Target="../media/image5.png"/><Relationship Id="rId6" Type="http://schemas.openxmlformats.org/officeDocument/2006/relationships/image" Target="../media/image6.gif"/><Relationship Id="rId7" Type="http://schemas.openxmlformats.org/officeDocument/2006/relationships/image" Target="../media/image7.png"/><Relationship Id="rId8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40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3.png"/><Relationship Id="rId5" Type="http://schemas.openxmlformats.org/officeDocument/2006/relationships/image" Target="../media/image40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3.png"/><Relationship Id="rId5" Type="http://schemas.openxmlformats.org/officeDocument/2006/relationships/image" Target="../media/image40.png"/><Relationship Id="rId6" Type="http://schemas.openxmlformats.org/officeDocument/2006/relationships/image" Target="../media/image45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43.png"/><Relationship Id="rId6" Type="http://schemas.openxmlformats.org/officeDocument/2006/relationships/image" Target="../media/image40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3.png"/><Relationship Id="rId5" Type="http://schemas.openxmlformats.org/officeDocument/2006/relationships/image" Target="../media/image40.png"/><Relationship Id="rId6" Type="http://schemas.openxmlformats.org/officeDocument/2006/relationships/image" Target="../media/image45.png"/><Relationship Id="rId7" Type="http://schemas.openxmlformats.org/officeDocument/2006/relationships/image" Target="../media/image51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52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png"/><Relationship Id="rId6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" y="5196559"/>
            <a:ext cx="3670300" cy="16332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03569" y="5594726"/>
            <a:ext cx="5753331" cy="739823"/>
            <a:chOff x="3820160" y="5862266"/>
            <a:chExt cx="5753331" cy="7398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160" y="5885020"/>
              <a:ext cx="1075148" cy="71706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022309" y="5862266"/>
              <a:ext cx="45511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 smtClean="0">
                  <a:solidFill>
                    <a:srgbClr val="000090"/>
                  </a:solidFill>
                  <a:latin typeface="Arial"/>
                  <a:cs typeface="Arial"/>
                </a:rPr>
                <a:t>This project has </a:t>
              </a:r>
              <a:r>
                <a:rPr lang="en-US" sz="1400" dirty="0">
                  <a:solidFill>
                    <a:srgbClr val="000090"/>
                  </a:solidFill>
                  <a:latin typeface="Arial"/>
                  <a:cs typeface="Arial"/>
                </a:rPr>
                <a:t>received funding from the European Union’s Horizon 2020 research and innovation </a:t>
              </a:r>
              <a:r>
                <a:rPr lang="en-US" sz="1400" dirty="0" err="1">
                  <a:solidFill>
                    <a:srgbClr val="000090"/>
                  </a:solidFill>
                  <a:latin typeface="Arial"/>
                  <a:cs typeface="Arial"/>
                </a:rPr>
                <a:t>programme</a:t>
              </a:r>
              <a:r>
                <a:rPr lang="en-US" sz="1400" dirty="0">
                  <a:solidFill>
                    <a:srgbClr val="000090"/>
                  </a:solidFill>
                  <a:latin typeface="Arial"/>
                  <a:cs typeface="Arial"/>
                </a:rPr>
                <a:t> under grant agreement No 727862.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1092928" y="1536706"/>
            <a:ext cx="9790973" cy="1751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dirty="0">
                <a:solidFill>
                  <a:srgbClr val="00B0F0"/>
                </a:solidFill>
              </a:rPr>
              <a:t>An Overview of European Union-Funded Project </a:t>
            </a:r>
            <a:r>
              <a:rPr lang="en-US" sz="5600" b="1" dirty="0" smtClean="0">
                <a:solidFill>
                  <a:srgbClr val="00B0F0"/>
                </a:solidFill>
              </a:rPr>
              <a:t>APPLICATE</a:t>
            </a:r>
            <a:endParaRPr lang="en-US" sz="5600" b="1" dirty="0">
              <a:solidFill>
                <a:srgbClr val="00B0F0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750288" y="3735727"/>
            <a:ext cx="8516401" cy="751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atin typeface="Calibri Light"/>
                <a:cs typeface="Calibri Light"/>
              </a:rPr>
              <a:t>Pablo Ortega</a:t>
            </a:r>
            <a:r>
              <a:rPr lang="en-US" sz="3000" dirty="0" smtClean="0">
                <a:latin typeface="Calibri Light"/>
                <a:cs typeface="Calibri Light"/>
              </a:rPr>
              <a:t>, on behalf of APPLICATE partners</a:t>
            </a:r>
            <a:endParaRPr lang="en-US" sz="3000" dirty="0">
              <a:latin typeface="Calibri Light"/>
              <a:cs typeface="Calibri Light"/>
            </a:endParaRPr>
          </a:p>
        </p:txBody>
      </p:sp>
      <p:pic>
        <p:nvPicPr>
          <p:cNvPr id="16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49" y="4006669"/>
            <a:ext cx="1790355" cy="4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6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Main goals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2" name="Rectángulo 1"/>
          <p:cNvSpPr/>
          <p:nvPr/>
        </p:nvSpPr>
        <p:spPr>
          <a:xfrm>
            <a:off x="622304" y="981432"/>
            <a:ext cx="107188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3889"/>
            <a:endParaRPr lang="es-ES" sz="2800" b="1" kern="0" dirty="0" smtClean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544178" indent="-544178" defTabSz="773889">
              <a:buFont typeface="+mj-lt"/>
              <a:buAutoNum type="arabicPeriod"/>
            </a:pPr>
            <a:r>
              <a:rPr lang="es-ES" sz="280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Advance</a:t>
            </a:r>
            <a:r>
              <a:rPr lang="es-ES" sz="280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our</a:t>
            </a:r>
            <a:r>
              <a:rPr lang="es-ES" sz="28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understanding</a:t>
            </a:r>
            <a:r>
              <a:rPr lang="es-ES" sz="28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of </a:t>
            </a:r>
            <a:r>
              <a:rPr lang="es-ES" sz="2800" b="1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predictability</a:t>
            </a:r>
            <a:r>
              <a:rPr lang="es-ES" sz="2800" b="1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mechanisms</a:t>
            </a:r>
            <a:r>
              <a:rPr lang="es-ES" sz="2800" b="1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operating</a:t>
            </a:r>
            <a:r>
              <a:rPr lang="es-ES" sz="280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at 3 </a:t>
            </a:r>
            <a:r>
              <a:rPr lang="es-ES" sz="280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different</a:t>
            </a:r>
            <a:r>
              <a:rPr lang="es-ES" sz="280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timescales</a:t>
            </a:r>
            <a:r>
              <a:rPr lang="es-ES" sz="280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:</a:t>
            </a:r>
            <a:endParaRPr lang="es-ES" sz="280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0" lvl="1" defTabSz="773889"/>
            <a:r>
              <a:rPr lang="es-ES" sz="140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	</a:t>
            </a:r>
          </a:p>
          <a:p>
            <a:pPr marL="0" lvl="1" defTabSz="773889"/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	</a:t>
            </a:r>
            <a:r>
              <a:rPr lang="es-ES" sz="2800" b="1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   </a:t>
            </a:r>
            <a:r>
              <a:rPr lang="es-ES" sz="2800" b="1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NWP    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mr-IN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–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   </a:t>
            </a:r>
            <a:r>
              <a:rPr lang="es-ES" sz="2800" b="1" kern="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Seasonal</a:t>
            </a:r>
            <a:r>
              <a:rPr lang="es-ES" sz="2800" b="1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Prediction</a:t>
            </a:r>
            <a:r>
              <a:rPr lang="es-ES" sz="2800" b="1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   </a:t>
            </a:r>
            <a:r>
              <a:rPr lang="mr-IN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–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   </a:t>
            </a:r>
            <a:r>
              <a:rPr lang="es-ES" sz="2800" b="1" kern="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Climate</a:t>
            </a:r>
            <a:r>
              <a:rPr lang="es-ES" sz="2800" b="1" kern="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Projections</a:t>
            </a:r>
            <a:endParaRPr lang="es-ES" sz="2800" b="1" kern="0" dirty="0">
              <a:solidFill>
                <a:schemeClr val="accent1">
                  <a:lumMod val="75000"/>
                </a:schemeClr>
              </a:solidFill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117491" y="2910093"/>
            <a:ext cx="689904" cy="455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515" tIns="42515" rIns="42515" bIns="42515" numCol="1" spcCol="31886" rtlCol="0" anchor="ctr">
            <a:spAutoFit/>
          </a:bodyPr>
          <a:lstStyle/>
          <a:p>
            <a:pPr algn="ctr" defTabSz="488917" hangingPunct="0"/>
            <a:r>
              <a:rPr lang="es-ES" sz="24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AWI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8148598" y="3235198"/>
            <a:ext cx="627688" cy="455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515" tIns="42515" rIns="42515" bIns="42515" numCol="1" spcCol="31886" rtlCol="0" anchor="ctr">
            <a:spAutoFit/>
          </a:bodyPr>
          <a:lstStyle/>
          <a:p>
            <a:pPr algn="ctr" defTabSz="488917" hangingPunct="0"/>
            <a:r>
              <a:rPr lang="es-ES" sz="24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BSC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211344" y="3235198"/>
            <a:ext cx="1477981" cy="455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515" tIns="42515" rIns="42515" bIns="42515" numCol="1" spcCol="31886" rtlCol="0" anchor="ctr">
            <a:spAutoFit/>
          </a:bodyPr>
          <a:lstStyle/>
          <a:p>
            <a:pPr algn="ctr" defTabSz="488917" hangingPunct="0"/>
            <a:r>
              <a:rPr lang="es-ES" sz="2400" i="1" kern="0" dirty="0" err="1">
                <a:solidFill>
                  <a:srgbClr val="7F7F7F"/>
                </a:solidFill>
                <a:latin typeface="Calibri"/>
                <a:ea typeface="Helvetica Neue"/>
                <a:cs typeface="Calibri"/>
                <a:sym typeface="Helvetica Neue"/>
              </a:rPr>
              <a:t>Met</a:t>
            </a:r>
            <a:r>
              <a:rPr lang="es-ES" sz="2400" i="1" kern="0" dirty="0">
                <a:solidFill>
                  <a:srgbClr val="7F7F7F"/>
                </a:solidFill>
                <a:latin typeface="Calibri"/>
                <a:ea typeface="Helvetica Neue"/>
                <a:cs typeface="Calibri"/>
                <a:sym typeface="Helvetica Neue"/>
              </a:rPr>
              <a:t> Office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636484" y="3598406"/>
            <a:ext cx="627688" cy="455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515" tIns="42515" rIns="42515" bIns="42515" numCol="1" spcCol="31886" rtlCol="0" anchor="ctr">
            <a:spAutoFit/>
          </a:bodyPr>
          <a:lstStyle/>
          <a:p>
            <a:pPr algn="ctr" defTabSz="488917" hangingPunct="0"/>
            <a:r>
              <a:rPr lang="es-ES" sz="2400" i="1" kern="0" dirty="0">
                <a:solidFill>
                  <a:srgbClr val="7F7F7F"/>
                </a:solidFill>
                <a:latin typeface="Calibri"/>
                <a:ea typeface="Helvetica Neue"/>
                <a:cs typeface="Calibri"/>
                <a:sym typeface="Helvetica Neue"/>
              </a:rPr>
              <a:t>BSC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014627" y="2910093"/>
            <a:ext cx="1871418" cy="455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515" tIns="42515" rIns="42515" bIns="42515" numCol="1" spcCol="31886" rtlCol="0" anchor="ctr">
            <a:spAutoFit/>
          </a:bodyPr>
          <a:lstStyle/>
          <a:p>
            <a:pPr algn="ctr" defTabSz="488917" hangingPunct="0"/>
            <a:r>
              <a:rPr lang="es-ES" sz="2400" i="1" kern="0" dirty="0" smtClean="0">
                <a:solidFill>
                  <a:srgbClr val="7F7F7F"/>
                </a:solidFill>
                <a:latin typeface="Calibri"/>
                <a:ea typeface="Helvetica Neue"/>
                <a:cs typeface="Calibri"/>
                <a:sym typeface="Helvetica Neue"/>
              </a:rPr>
              <a:t>CRNS</a:t>
            </a:r>
            <a:r>
              <a:rPr lang="es-ES" sz="2400" i="1" kern="0" dirty="0">
                <a:solidFill>
                  <a:srgbClr val="7F7F7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i="1" kern="0" dirty="0" smtClean="0">
                <a:solidFill>
                  <a:srgbClr val="7F7F7F"/>
                </a:solidFill>
                <a:latin typeface="Calibri"/>
                <a:ea typeface="Helvetica Neue"/>
                <a:cs typeface="Calibri"/>
                <a:sym typeface="Helvetica Neue"/>
              </a:rPr>
              <a:t>(CNRM)</a:t>
            </a:r>
            <a:endParaRPr lang="es-ES" sz="2400" i="1" kern="0" dirty="0">
              <a:solidFill>
                <a:srgbClr val="7F7F7F"/>
              </a:solidFill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435283" y="3235198"/>
            <a:ext cx="1720836" cy="455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515" tIns="42515" rIns="42515" bIns="42515" numCol="1" spcCol="31886" rtlCol="0" anchor="ctr">
            <a:spAutoFit/>
          </a:bodyPr>
          <a:lstStyle/>
          <a:p>
            <a:pPr algn="ctr" defTabSz="488917" hangingPunct="0"/>
            <a:r>
              <a:rPr lang="es-ES" sz="24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Met</a:t>
            </a:r>
            <a:r>
              <a:rPr lang="es-ES" sz="24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Norway</a:t>
            </a:r>
            <a:endParaRPr lang="es-ES" sz="2400" i="1" kern="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4206083" y="3936211"/>
            <a:ext cx="1488500" cy="455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515" tIns="42515" rIns="42515" bIns="42515" numCol="1" spcCol="31886" rtlCol="0" anchor="ctr">
            <a:spAutoFit/>
          </a:bodyPr>
          <a:lstStyle/>
          <a:p>
            <a:pPr algn="ctr" defTabSz="488917" hangingPunct="0"/>
            <a:r>
              <a:rPr lang="es-ES" sz="2400" i="1" kern="0" dirty="0" err="1" smtClean="0">
                <a:solidFill>
                  <a:srgbClr val="660066"/>
                </a:solidFill>
                <a:latin typeface="Calibri"/>
                <a:ea typeface="Helvetica Neue"/>
                <a:cs typeface="Calibri"/>
                <a:sym typeface="Helvetica Neue"/>
              </a:rPr>
              <a:t>UCLouvain</a:t>
            </a:r>
            <a:endParaRPr lang="es-ES" sz="2400" i="1" kern="0" dirty="0">
              <a:solidFill>
                <a:srgbClr val="660066"/>
              </a:solidFill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720739" y="3598406"/>
            <a:ext cx="1149916" cy="455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515" tIns="42515" rIns="42515" bIns="42515" numCol="1" spcCol="31886" rtlCol="0" anchor="ctr">
            <a:spAutoFit/>
          </a:bodyPr>
          <a:lstStyle/>
          <a:p>
            <a:pPr algn="ctr" defTabSz="488917" hangingPunct="0"/>
            <a:r>
              <a:rPr lang="es-ES" sz="24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ECMWF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359996" y="2910093"/>
            <a:ext cx="1871418" cy="455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515" tIns="42515" rIns="42515" bIns="42515" numCol="1" spcCol="31886" rtlCol="0" anchor="ctr">
            <a:spAutoFit/>
          </a:bodyPr>
          <a:lstStyle/>
          <a:p>
            <a:pPr algn="ctr" defTabSz="488917" hangingPunct="0"/>
            <a:r>
              <a:rPr lang="es-ES" sz="24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CRNS</a:t>
            </a:r>
            <a:r>
              <a:rPr lang="es-ES" sz="24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(CNRM)</a:t>
            </a:r>
            <a:endParaRPr lang="es-ES" sz="2400" i="1" kern="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7040405" y="4473587"/>
            <a:ext cx="3299631" cy="11938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515" tIns="42515" rIns="42515" bIns="42515" numCol="1" spcCol="31886" rtlCol="0" anchor="ctr">
            <a:spAutoFit/>
          </a:bodyPr>
          <a:lstStyle/>
          <a:p>
            <a:pPr algn="ctr" defTabSz="488917" hangingPunct="0"/>
            <a:r>
              <a:rPr lang="es-ES" sz="2400" b="1" kern="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HiResMIP</a:t>
            </a:r>
            <a:r>
              <a:rPr lang="es-ES" sz="2400" b="1" kern="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:</a:t>
            </a:r>
          </a:p>
          <a:p>
            <a:pPr algn="ctr" defTabSz="488917" hangingPunct="0"/>
            <a:r>
              <a:rPr lang="es-ES" sz="2400" kern="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1950 </a:t>
            </a:r>
            <a:r>
              <a:rPr lang="es-ES" sz="2400" kern="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fixed</a:t>
            </a:r>
            <a:r>
              <a:rPr lang="es-ES" sz="2400" kern="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kern="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forcing</a:t>
            </a:r>
            <a:r>
              <a:rPr lang="es-ES" sz="2400" kern="0" dirty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kern="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control</a:t>
            </a:r>
          </a:p>
          <a:p>
            <a:pPr algn="ctr" defTabSz="488917" hangingPunct="0"/>
            <a:r>
              <a:rPr lang="es-ES" sz="2400" kern="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1950-2050 </a:t>
            </a:r>
            <a:r>
              <a:rPr lang="es-ES" sz="2400" kern="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transient</a:t>
            </a:r>
            <a:r>
              <a:rPr lang="es-ES" sz="2400" kern="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endParaRPr lang="es-ES" sz="2400" kern="0" dirty="0">
              <a:solidFill>
                <a:schemeClr val="accent1">
                  <a:lumMod val="50000"/>
                </a:schemeClr>
              </a:solidFill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3979134" y="4473587"/>
            <a:ext cx="2507346" cy="11938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515" tIns="42515" rIns="42515" bIns="42515" numCol="1" spcCol="31886" rtlCol="0" anchor="ctr">
            <a:spAutoFit/>
          </a:bodyPr>
          <a:lstStyle/>
          <a:p>
            <a:pPr algn="ctr" defTabSz="488917" hangingPunct="0"/>
            <a:r>
              <a:rPr lang="es-ES" sz="2400" kern="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10 </a:t>
            </a:r>
            <a:r>
              <a:rPr lang="es-ES" sz="2400" kern="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members</a:t>
            </a:r>
            <a:endParaRPr lang="es-ES" sz="2400" kern="0" dirty="0" smtClean="0">
              <a:solidFill>
                <a:schemeClr val="accent1">
                  <a:lumMod val="50000"/>
                </a:schemeClr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algn="ctr" defTabSz="488917" hangingPunct="0"/>
            <a:r>
              <a:rPr lang="es-ES" sz="2400" kern="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1993-2014 </a:t>
            </a:r>
            <a:r>
              <a:rPr lang="es-ES" sz="2400" kern="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period</a:t>
            </a:r>
            <a:endParaRPr lang="es-ES" sz="2400" kern="0" dirty="0" smtClean="0">
              <a:solidFill>
                <a:schemeClr val="accent1">
                  <a:lumMod val="50000"/>
                </a:schemeClr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algn="ctr" defTabSz="488917" hangingPunct="0"/>
            <a:r>
              <a:rPr lang="es-ES" sz="2400" kern="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May</a:t>
            </a:r>
            <a:r>
              <a:rPr lang="es-ES" sz="2400" kern="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/</a:t>
            </a:r>
            <a:r>
              <a:rPr lang="es-ES" sz="2400" kern="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November</a:t>
            </a:r>
            <a:r>
              <a:rPr lang="es-ES" sz="2400" kern="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kern="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ICs</a:t>
            </a:r>
            <a:endParaRPr lang="es-ES" sz="2400" kern="0" dirty="0">
              <a:solidFill>
                <a:schemeClr val="accent1">
                  <a:lumMod val="50000"/>
                </a:schemeClr>
              </a:solidFill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39701" y="4473587"/>
            <a:ext cx="3593539" cy="11938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515" tIns="42515" rIns="42515" bIns="42515" numCol="1" spcCol="31886" rtlCol="0" anchor="ctr">
            <a:spAutoFit/>
          </a:bodyPr>
          <a:lstStyle/>
          <a:p>
            <a:pPr algn="ctr" defTabSz="488917" hangingPunct="0"/>
            <a:r>
              <a:rPr lang="es-ES" sz="2400" kern="0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d</a:t>
            </a:r>
            <a:r>
              <a:rPr lang="es-ES" sz="2400" kern="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eterministic</a:t>
            </a:r>
            <a:r>
              <a:rPr lang="es-ES" sz="2400" kern="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/</a:t>
            </a:r>
            <a:r>
              <a:rPr lang="es-ES" sz="2400" kern="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ensemble</a:t>
            </a:r>
            <a:endParaRPr lang="es-ES" sz="2400" kern="0" dirty="0" smtClean="0">
              <a:solidFill>
                <a:schemeClr val="accent1">
                  <a:lumMod val="50000"/>
                </a:schemeClr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algn="ctr" defTabSz="488917" hangingPunct="0"/>
            <a:r>
              <a:rPr lang="es-ES" sz="2400" kern="0" dirty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g</a:t>
            </a:r>
            <a:r>
              <a:rPr lang="es-ES" sz="2400" kern="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lobal/</a:t>
            </a:r>
            <a:r>
              <a:rPr lang="es-ES" sz="2400" kern="0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l</a:t>
            </a:r>
            <a:r>
              <a:rPr lang="es-ES" sz="2400" kern="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imited</a:t>
            </a:r>
            <a:r>
              <a:rPr lang="es-ES" sz="2400" kern="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kern="0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a</a:t>
            </a:r>
            <a:r>
              <a:rPr lang="es-ES" sz="2400" kern="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rea</a:t>
            </a:r>
            <a:r>
              <a:rPr lang="es-ES" sz="2400" kern="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kern="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models</a:t>
            </a:r>
            <a:endParaRPr lang="es-ES" sz="2400" kern="0" dirty="0" smtClean="0">
              <a:solidFill>
                <a:schemeClr val="accent1">
                  <a:lumMod val="50000"/>
                </a:schemeClr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algn="ctr" defTabSz="488917" hangingPunct="0"/>
            <a:r>
              <a:rPr lang="es-ES" sz="2400" kern="0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f</a:t>
            </a:r>
            <a:r>
              <a:rPr lang="es-ES" sz="2400" kern="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ocus</a:t>
            </a:r>
            <a:r>
              <a:rPr lang="es-ES" sz="2400" kern="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kern="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on</a:t>
            </a:r>
            <a:r>
              <a:rPr lang="es-ES" sz="2400" kern="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YOPP </a:t>
            </a:r>
            <a:r>
              <a:rPr lang="es-ES" sz="2400" kern="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period</a:t>
            </a:r>
            <a:endParaRPr lang="es-ES" sz="2400" kern="0" dirty="0" smtClean="0">
              <a:solidFill>
                <a:schemeClr val="accent1">
                  <a:lumMod val="50000"/>
                </a:schemeClr>
              </a:solidFill>
              <a:latin typeface="Calibri"/>
              <a:ea typeface="Helvetica Neue"/>
              <a:cs typeface="Calibri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2739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Main goals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2" name="Rectángulo 1"/>
          <p:cNvSpPr/>
          <p:nvPr/>
        </p:nvSpPr>
        <p:spPr>
          <a:xfrm>
            <a:off x="622304" y="981432"/>
            <a:ext cx="10718801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3889"/>
            <a:endParaRPr lang="es-ES" sz="2800" b="1" kern="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544178" indent="-544178" defTabSz="773889">
              <a:buFont typeface="+mj-lt"/>
              <a:buAutoNum type="arabicPeriod"/>
            </a:pPr>
            <a:r>
              <a:rPr lang="es-ES" sz="28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Advance</a:t>
            </a:r>
            <a:r>
              <a:rPr lang="es-ES" sz="28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our</a:t>
            </a:r>
            <a:r>
              <a:rPr lang="es-ES" sz="28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understanding</a:t>
            </a:r>
            <a:r>
              <a:rPr lang="es-ES" sz="28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of </a:t>
            </a:r>
            <a:r>
              <a:rPr lang="es-ES" sz="2800" b="1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predictability</a:t>
            </a:r>
            <a:r>
              <a:rPr lang="es-ES" sz="2800" b="1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mechanisms</a:t>
            </a:r>
            <a:r>
              <a:rPr lang="es-ES" sz="2800" b="1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operating</a:t>
            </a:r>
            <a:r>
              <a:rPr lang="es-ES" sz="280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at 3 </a:t>
            </a:r>
            <a:r>
              <a:rPr lang="es-ES" sz="280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different</a:t>
            </a:r>
            <a:r>
              <a:rPr lang="es-ES" sz="280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timescales</a:t>
            </a:r>
            <a:r>
              <a:rPr lang="es-ES" sz="280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:</a:t>
            </a:r>
            <a:endParaRPr lang="es-ES" sz="280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0" lvl="1" defTabSz="773889"/>
            <a:r>
              <a:rPr lang="es-ES" sz="140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	</a:t>
            </a:r>
          </a:p>
          <a:p>
            <a:pPr marL="0" lvl="1" defTabSz="773889"/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	</a:t>
            </a:r>
            <a:r>
              <a:rPr lang="es-ES" sz="2800" b="1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   </a:t>
            </a:r>
            <a:r>
              <a:rPr lang="es-ES" sz="2800" b="1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NWP    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mr-IN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–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   </a:t>
            </a:r>
            <a:r>
              <a:rPr lang="es-ES" sz="2800" b="1" kern="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Seasonal</a:t>
            </a:r>
            <a:r>
              <a:rPr lang="es-ES" sz="2800" b="1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Prediction</a:t>
            </a:r>
            <a:r>
              <a:rPr lang="es-ES" sz="2800" b="1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   </a:t>
            </a:r>
            <a:r>
              <a:rPr lang="mr-IN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–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   </a:t>
            </a:r>
            <a:r>
              <a:rPr lang="es-ES" sz="2800" b="1" kern="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Climate</a:t>
            </a:r>
            <a:r>
              <a:rPr lang="es-ES" sz="2800" b="1" kern="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Projections</a:t>
            </a:r>
            <a:endParaRPr lang="es-ES" sz="2800" b="1" kern="0" dirty="0" smtClean="0">
              <a:solidFill>
                <a:schemeClr val="accent1">
                  <a:lumMod val="75000"/>
                </a:schemeClr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0" lvl="1" defTabSz="773889"/>
            <a:endParaRPr lang="es-ES" sz="2800" b="1" kern="0" dirty="0" smtClean="0">
              <a:solidFill>
                <a:schemeClr val="accent1">
                  <a:lumMod val="75000"/>
                </a:schemeClr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514350" lvl="1" indent="-514350" defTabSz="773889">
              <a:buFont typeface="+mj-lt"/>
              <a:buAutoNum type="arabicPeriod" startAt="2"/>
            </a:pPr>
            <a:r>
              <a:rPr lang="es-ES" sz="280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Investigate</a:t>
            </a:r>
            <a:r>
              <a:rPr lang="es-ES" sz="280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kern="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whether</a:t>
            </a:r>
            <a:r>
              <a:rPr lang="es-ES" sz="2800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and </a:t>
            </a:r>
            <a:r>
              <a:rPr lang="es-ES" sz="2800" kern="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how</a:t>
            </a:r>
            <a:r>
              <a:rPr lang="es-ES" sz="2800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linkages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between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the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Arctic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and </a:t>
            </a:r>
            <a:r>
              <a:rPr lang="es-ES" sz="2800" b="1" kern="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mid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-latitudes </a:t>
            </a:r>
            <a:r>
              <a:rPr lang="es-ES" sz="2800" b="1" kern="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contribute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to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prediction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skill</a:t>
            </a:r>
            <a:endParaRPr lang="es-ES" sz="2800" b="1" kern="0" dirty="0" smtClean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514350" lvl="1" indent="-514350" defTabSz="773889">
              <a:buFont typeface="+mj-lt"/>
              <a:buAutoNum type="arabicPeriod" startAt="2"/>
            </a:pPr>
            <a:endParaRPr lang="es-ES" sz="2800" b="1" kern="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514350" lvl="1" indent="-514350" defTabSz="773889">
              <a:buFont typeface="+mj-lt"/>
              <a:buAutoNum type="arabicPeriod" startAt="2"/>
            </a:pPr>
            <a:r>
              <a:rPr lang="es-ES" sz="2800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Assess</a:t>
            </a:r>
            <a:r>
              <a:rPr lang="es-ES" sz="2800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the</a:t>
            </a:r>
            <a:r>
              <a:rPr lang="es-ES" sz="2800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added-value</a:t>
            </a:r>
            <a:r>
              <a:rPr lang="es-ES" sz="2800" b="1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of APPLICATE </a:t>
            </a:r>
            <a:r>
              <a:rPr lang="es-ES" sz="2800" b="1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developments</a:t>
            </a:r>
            <a:r>
              <a:rPr lang="es-ES" sz="2800" b="1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on</a:t>
            </a:r>
            <a:r>
              <a:rPr lang="es-ES" sz="2800" b="1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prediction</a:t>
            </a:r>
            <a:r>
              <a:rPr lang="es-ES" sz="2800" b="1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skill</a:t>
            </a:r>
            <a:r>
              <a:rPr lang="es-ES" sz="2800" b="1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in </a:t>
            </a:r>
            <a:r>
              <a:rPr lang="es-ES" sz="2800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the</a:t>
            </a:r>
            <a:r>
              <a:rPr lang="es-ES" sz="2800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Arctic</a:t>
            </a:r>
            <a:r>
              <a:rPr lang="es-ES" sz="2800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and </a:t>
            </a:r>
            <a:r>
              <a:rPr lang="es-ES" sz="2800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beyond</a:t>
            </a:r>
            <a:endParaRPr lang="es-ES" sz="2800" kern="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514350" lvl="1" indent="-514350" defTabSz="773889">
              <a:buFont typeface="+mj-lt"/>
              <a:buAutoNum type="arabicPeriod" startAt="2"/>
            </a:pPr>
            <a:endParaRPr lang="es-ES" sz="2800" b="1" kern="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514350" lvl="1" indent="-514350" defTabSz="773889">
              <a:buFont typeface="+mj-lt"/>
              <a:buAutoNum type="arabicPeriod" startAt="2"/>
            </a:pPr>
            <a:endParaRPr lang="es-ES" sz="2800" b="1" kern="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0" lvl="1" defTabSz="773889"/>
            <a:endParaRPr lang="es-ES" sz="2800" b="1" kern="0" dirty="0">
              <a:solidFill>
                <a:schemeClr val="accent1">
                  <a:lumMod val="75000"/>
                </a:schemeClr>
              </a:solidFill>
              <a:latin typeface="Calibri"/>
              <a:ea typeface="Helvetica Neue"/>
              <a:cs typeface="Calibri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5667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22304" y="981432"/>
            <a:ext cx="10718801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3889"/>
            <a:endParaRPr lang="es-ES" sz="2800" b="1" kern="0" dirty="0" smtClean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544178" indent="-544178" defTabSz="773889">
              <a:buFont typeface="+mj-lt"/>
              <a:buAutoNum type="arabicPeriod"/>
            </a:pPr>
            <a:r>
              <a:rPr lang="es-ES" sz="280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Advance</a:t>
            </a:r>
            <a:r>
              <a:rPr lang="es-ES" sz="280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our</a:t>
            </a:r>
            <a:r>
              <a:rPr lang="es-ES" sz="280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understanding</a:t>
            </a:r>
            <a:r>
              <a:rPr lang="es-ES" sz="280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of </a:t>
            </a:r>
            <a:r>
              <a:rPr lang="es-ES" sz="2800" b="1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predictability</a:t>
            </a:r>
            <a:r>
              <a:rPr lang="es-ES" sz="2800" b="1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mechanisms</a:t>
            </a:r>
            <a:r>
              <a:rPr lang="es-ES" sz="2800" b="1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operating</a:t>
            </a:r>
            <a:r>
              <a:rPr lang="es-ES" sz="280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at 3 </a:t>
            </a:r>
            <a:r>
              <a:rPr lang="es-ES" sz="280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different</a:t>
            </a:r>
            <a:r>
              <a:rPr lang="es-ES" sz="280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timescales</a:t>
            </a:r>
            <a:r>
              <a:rPr lang="es-ES" sz="280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:</a:t>
            </a:r>
          </a:p>
          <a:p>
            <a:pPr marL="0" lvl="1" defTabSz="773889"/>
            <a:r>
              <a:rPr lang="es-ES" sz="140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	</a:t>
            </a:r>
          </a:p>
          <a:p>
            <a:pPr marL="0" lvl="1" defTabSz="773889"/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	     </a:t>
            </a:r>
            <a:r>
              <a:rPr lang="es-ES" sz="2800" b="1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NWP    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mr-IN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–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   </a:t>
            </a:r>
            <a:r>
              <a:rPr lang="es-ES" sz="2800" b="1" kern="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Seasonal</a:t>
            </a:r>
            <a:r>
              <a:rPr lang="es-ES" sz="2800" b="1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Prediction</a:t>
            </a:r>
            <a:r>
              <a:rPr lang="es-ES" sz="2800" b="1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   </a:t>
            </a:r>
            <a:r>
              <a:rPr lang="mr-IN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–</a:t>
            </a:r>
            <a:r>
              <a:rPr lang="es-ES" sz="2800" b="1" kern="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   </a:t>
            </a:r>
            <a:r>
              <a:rPr lang="es-ES" sz="2800" b="1" kern="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Climate</a:t>
            </a:r>
            <a:r>
              <a:rPr lang="es-ES" sz="2800" b="1" kern="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Projections</a:t>
            </a:r>
            <a:endParaRPr lang="es-ES" sz="2800" b="1" kern="0" dirty="0" smtClean="0">
              <a:solidFill>
                <a:schemeClr val="accent1">
                  <a:lumMod val="75000"/>
                </a:schemeClr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0" lvl="1" defTabSz="773889"/>
            <a:endParaRPr lang="es-ES" sz="2800" b="1" kern="0" dirty="0" smtClean="0">
              <a:solidFill>
                <a:srgbClr val="FFFFFF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514350" lvl="1" indent="-514350" defTabSz="773889">
              <a:buFont typeface="+mj-lt"/>
              <a:buAutoNum type="arabicPeriod" startAt="2"/>
            </a:pPr>
            <a:r>
              <a:rPr lang="es-ES" sz="280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Enhance</a:t>
            </a:r>
            <a:r>
              <a:rPr lang="es-ES" sz="280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the</a:t>
            </a:r>
            <a:r>
              <a:rPr lang="es-ES" sz="280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exploitation</a:t>
            </a:r>
            <a:r>
              <a:rPr lang="es-ES" sz="280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of </a:t>
            </a:r>
            <a:r>
              <a:rPr lang="es-ES" sz="280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Arctic</a:t>
            </a:r>
            <a:r>
              <a:rPr lang="es-ES" sz="280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Observations</a:t>
            </a:r>
            <a:r>
              <a:rPr lang="es-ES" sz="280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, and </a:t>
            </a:r>
            <a:r>
              <a:rPr lang="es-ES" sz="280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advance</a:t>
            </a:r>
            <a:r>
              <a:rPr lang="es-ES" sz="2800" kern="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kern="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our</a:t>
            </a:r>
            <a:r>
              <a:rPr lang="es-ES" sz="2800" kern="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kern="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understanding</a:t>
            </a:r>
            <a:r>
              <a:rPr lang="es-ES" sz="2800" kern="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of </a:t>
            </a:r>
            <a:r>
              <a:rPr lang="es-ES" sz="2800" b="1" kern="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linkages</a:t>
            </a:r>
            <a:r>
              <a:rPr lang="es-ES" sz="2800" b="1" kern="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between</a:t>
            </a:r>
            <a:r>
              <a:rPr lang="es-ES" sz="2800" b="1" kern="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the</a:t>
            </a:r>
            <a:r>
              <a:rPr lang="es-ES" sz="2800" b="1" kern="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Arctic</a:t>
            </a:r>
            <a:r>
              <a:rPr lang="es-ES" sz="2800" b="1" kern="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 and </a:t>
            </a:r>
            <a:r>
              <a:rPr lang="es-ES" sz="2800" b="1" kern="0" dirty="0" err="1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mid</a:t>
            </a:r>
            <a:r>
              <a:rPr lang="es-ES" sz="2800" b="1" kern="0" dirty="0" smtClean="0">
                <a:solidFill>
                  <a:srgbClr val="FFFFFF"/>
                </a:solidFill>
                <a:latin typeface="Calibri"/>
                <a:ea typeface="Helvetica Neue"/>
                <a:cs typeface="Calibri"/>
                <a:sym typeface="Helvetica Neue"/>
              </a:rPr>
              <a:t>-latitudes</a:t>
            </a:r>
          </a:p>
          <a:p>
            <a:pPr marL="514350" lvl="1" indent="-514350" defTabSz="773889">
              <a:buFont typeface="+mj-lt"/>
              <a:buAutoNum type="arabicPeriod" startAt="2"/>
            </a:pPr>
            <a:endParaRPr lang="es-ES" sz="2800" b="1" kern="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514350" lvl="1" indent="-514350" defTabSz="773889">
              <a:buFont typeface="+mj-lt"/>
              <a:buAutoNum type="arabicPeriod" startAt="2"/>
            </a:pPr>
            <a:r>
              <a:rPr lang="es-ES" sz="2800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Assess</a:t>
            </a:r>
            <a:r>
              <a:rPr lang="es-ES" sz="2800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the</a:t>
            </a:r>
            <a:r>
              <a:rPr lang="es-ES" sz="2800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added-value</a:t>
            </a:r>
            <a:r>
              <a:rPr lang="es-ES" sz="2800" b="1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of APPLICATE </a:t>
            </a:r>
            <a:r>
              <a:rPr lang="es-ES" sz="2800" b="1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developments</a:t>
            </a:r>
            <a:r>
              <a:rPr lang="es-ES" sz="2800" b="1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on</a:t>
            </a:r>
            <a:r>
              <a:rPr lang="es-ES" sz="2800" b="1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prediction</a:t>
            </a:r>
            <a:r>
              <a:rPr lang="es-ES" sz="2800" b="1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b="1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skill</a:t>
            </a:r>
            <a:r>
              <a:rPr lang="es-ES" sz="2800" b="1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in </a:t>
            </a:r>
            <a:r>
              <a:rPr lang="es-ES" sz="2800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the</a:t>
            </a:r>
            <a:r>
              <a:rPr lang="es-ES" sz="2800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800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Arctic</a:t>
            </a:r>
            <a:r>
              <a:rPr lang="es-ES" sz="2800" kern="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and </a:t>
            </a:r>
            <a:r>
              <a:rPr lang="es-ES" sz="2800" kern="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beyond</a:t>
            </a:r>
            <a:endParaRPr lang="es-ES" sz="2800" kern="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514350" lvl="1" indent="-514350" defTabSz="773889">
              <a:buFont typeface="+mj-lt"/>
              <a:buAutoNum type="arabicPeriod" startAt="2"/>
            </a:pPr>
            <a:endParaRPr lang="es-ES" sz="2800" b="1" kern="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514350" lvl="1" indent="-514350" defTabSz="773889">
              <a:buFont typeface="+mj-lt"/>
              <a:buAutoNum type="arabicPeriod" startAt="2"/>
            </a:pPr>
            <a:endParaRPr lang="es-ES" sz="2800" b="1" kern="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0" lvl="1" defTabSz="773889"/>
            <a:endParaRPr lang="es-ES" sz="2800" b="1" kern="0" dirty="0">
              <a:solidFill>
                <a:schemeClr val="accent1">
                  <a:lumMod val="75000"/>
                </a:schemeClr>
              </a:solidFill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528015" y="3257148"/>
            <a:ext cx="11034068" cy="10800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>
            <a:off x="1219200" y="3053948"/>
            <a:ext cx="100330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CuadroTexto 4"/>
          <p:cNvSpPr txBox="1"/>
          <p:nvPr/>
        </p:nvSpPr>
        <p:spPr>
          <a:xfrm>
            <a:off x="72216" y="2700298"/>
            <a:ext cx="99957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dirty="0" smtClean="0">
                <a:solidFill>
                  <a:srgbClr val="000000"/>
                </a:solidFill>
                <a:latin typeface="Calibri"/>
                <a:ea typeface="Helvetica Neue"/>
                <a:cs typeface="Calibri"/>
                <a:sym typeface="Helvetica Neue"/>
              </a:rPr>
              <a:t>APPLICATE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TIMELINE</a:t>
            </a:r>
            <a:endParaRPr kumimoji="0" lang="es-ES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622595" y="3295708"/>
            <a:ext cx="2990116" cy="916857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515" tIns="42515" rIns="42515" bIns="42515" numCol="1" spcCol="31886" rtlCol="0" anchor="ctr">
            <a:spAutoFit/>
          </a:bodyPr>
          <a:lstStyle/>
          <a:p>
            <a:pPr algn="ctr" defTabSz="488917" hangingPunct="0"/>
            <a:r>
              <a:rPr lang="es-ES" b="1" kern="0" dirty="0" smtClean="0">
                <a:solidFill>
                  <a:srgbClr val="FFFFFF"/>
                </a:solidFill>
                <a:latin typeface="Calibri"/>
                <a:ea typeface="Helvetica Neue Medium"/>
                <a:cs typeface="Calibri"/>
                <a:sym typeface="Helvetica Neue Medium"/>
              </a:rPr>
              <a:t>STREAM 1</a:t>
            </a:r>
            <a:endParaRPr lang="es-ES" b="1" kern="0" dirty="0">
              <a:solidFill>
                <a:srgbClr val="FFFFFF"/>
              </a:solidFill>
              <a:latin typeface="Calibri"/>
              <a:ea typeface="Helvetica Neue Medium"/>
              <a:cs typeface="Calibri"/>
              <a:sym typeface="Helvetica Neue Medium"/>
            </a:endParaRPr>
          </a:p>
          <a:p>
            <a:pPr algn="ctr" defTabSz="488917" hangingPunct="0"/>
            <a:r>
              <a:rPr lang="es-ES" kern="0" dirty="0" err="1">
                <a:solidFill>
                  <a:srgbClr val="FFFFFF"/>
                </a:solidFill>
                <a:latin typeface="Calibri"/>
                <a:ea typeface="Helvetica Neue Medium"/>
                <a:cs typeface="Calibri"/>
                <a:sym typeface="Helvetica Neue Medium"/>
              </a:rPr>
              <a:t>Baseline</a:t>
            </a:r>
            <a:r>
              <a:rPr lang="es-ES" kern="0" dirty="0">
                <a:solidFill>
                  <a:srgbClr val="FFFFFF"/>
                </a:solidFill>
                <a:latin typeface="Calibri"/>
                <a:ea typeface="Helvetica Neue Medium"/>
                <a:cs typeface="Calibri"/>
                <a:sym typeface="Helvetica Neue Medium"/>
              </a:rPr>
              <a:t> </a:t>
            </a:r>
            <a:r>
              <a:rPr lang="es-ES" kern="0" dirty="0" err="1">
                <a:solidFill>
                  <a:srgbClr val="FFFFFF"/>
                </a:solidFill>
                <a:latin typeface="Calibri"/>
                <a:ea typeface="Helvetica Neue Medium"/>
                <a:cs typeface="Calibri"/>
                <a:sym typeface="Helvetica Neue Medium"/>
              </a:rPr>
              <a:t>skill</a:t>
            </a:r>
            <a:r>
              <a:rPr lang="es-ES" kern="0" dirty="0">
                <a:solidFill>
                  <a:srgbClr val="FFFFFF"/>
                </a:solidFill>
                <a:latin typeface="Calibri"/>
                <a:ea typeface="Helvetica Neue Medium"/>
                <a:cs typeface="Calibri"/>
                <a:sym typeface="Helvetica Neue Medium"/>
              </a:rPr>
              <a:t> of APPLICATE </a:t>
            </a:r>
            <a:r>
              <a:rPr lang="es-ES" kern="0" dirty="0" err="1">
                <a:solidFill>
                  <a:srgbClr val="FFFFFF"/>
                </a:solidFill>
                <a:latin typeface="Calibri"/>
                <a:ea typeface="Helvetica Neue Medium"/>
                <a:cs typeface="Calibri"/>
                <a:sym typeface="Helvetica Neue Medium"/>
              </a:rPr>
              <a:t>prediction</a:t>
            </a:r>
            <a:r>
              <a:rPr lang="es-ES" kern="0" dirty="0">
                <a:solidFill>
                  <a:srgbClr val="FFFFFF"/>
                </a:solidFill>
                <a:latin typeface="Calibri"/>
                <a:ea typeface="Helvetica Neue Medium"/>
                <a:cs typeface="Calibri"/>
                <a:sym typeface="Helvetica Neue Medium"/>
              </a:rPr>
              <a:t> </a:t>
            </a:r>
            <a:r>
              <a:rPr lang="es-ES" kern="0" dirty="0" err="1">
                <a:solidFill>
                  <a:srgbClr val="FFFFFF"/>
                </a:solidFill>
                <a:latin typeface="Calibri"/>
                <a:ea typeface="Helvetica Neue Medium"/>
                <a:cs typeface="Calibri"/>
                <a:sym typeface="Helvetica Neue Medium"/>
              </a:rPr>
              <a:t>systems</a:t>
            </a:r>
            <a:endParaRPr lang="es-ES" kern="0" dirty="0">
              <a:solidFill>
                <a:srgbClr val="FFFFFF"/>
              </a:solidFill>
              <a:latin typeface="Calibri"/>
              <a:ea typeface="Helvetica Neue Medium"/>
              <a:cs typeface="Calibri"/>
              <a:sym typeface="Helvetica Neue Medium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7727691" y="3295708"/>
            <a:ext cx="2990116" cy="91685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515" tIns="42515" rIns="42515" bIns="42515" numCol="1" spcCol="31886" rtlCol="0" anchor="ctr">
            <a:spAutoFit/>
          </a:bodyPr>
          <a:lstStyle/>
          <a:p>
            <a:pPr algn="ctr" defTabSz="488917" hangingPunct="0"/>
            <a:r>
              <a:rPr lang="es-ES" b="1" kern="0" dirty="0" smtClean="0">
                <a:solidFill>
                  <a:srgbClr val="FFFFFF"/>
                </a:solidFill>
                <a:latin typeface="Calibri"/>
                <a:ea typeface="Helvetica Neue Medium"/>
                <a:cs typeface="Calibri"/>
                <a:sym typeface="Helvetica Neue Medium"/>
              </a:rPr>
              <a:t>STREAM 2</a:t>
            </a:r>
            <a:endParaRPr lang="es-ES" b="1" kern="0" dirty="0">
              <a:solidFill>
                <a:srgbClr val="FFFFFF"/>
              </a:solidFill>
              <a:latin typeface="Calibri"/>
              <a:ea typeface="Helvetica Neue Medium"/>
              <a:cs typeface="Calibri"/>
              <a:sym typeface="Helvetica Neue Medium"/>
            </a:endParaRPr>
          </a:p>
          <a:p>
            <a:pPr algn="ctr" defTabSz="488917" hangingPunct="0"/>
            <a:r>
              <a:rPr lang="es-ES" kern="0" dirty="0" err="1">
                <a:solidFill>
                  <a:srgbClr val="FFFFFF"/>
                </a:solidFill>
                <a:latin typeface="Calibri"/>
                <a:ea typeface="Helvetica Neue Medium"/>
                <a:cs typeface="Calibri"/>
                <a:sym typeface="Helvetica Neue Medium"/>
              </a:rPr>
              <a:t>Skill</a:t>
            </a:r>
            <a:r>
              <a:rPr lang="es-ES" kern="0" dirty="0">
                <a:solidFill>
                  <a:srgbClr val="FFFFFF"/>
                </a:solidFill>
                <a:latin typeface="Calibri"/>
                <a:ea typeface="Helvetica Neue Medium"/>
                <a:cs typeface="Calibri"/>
                <a:sym typeface="Helvetica Neue Medium"/>
              </a:rPr>
              <a:t> </a:t>
            </a:r>
            <a:r>
              <a:rPr lang="es-ES" kern="0" dirty="0" err="1">
                <a:solidFill>
                  <a:srgbClr val="FFFFFF"/>
                </a:solidFill>
                <a:latin typeface="Calibri"/>
                <a:ea typeface="Helvetica Neue Medium"/>
                <a:cs typeface="Calibri"/>
                <a:sym typeface="Helvetica Neue Medium"/>
              </a:rPr>
              <a:t>after</a:t>
            </a:r>
            <a:r>
              <a:rPr lang="es-ES" kern="0" dirty="0">
                <a:solidFill>
                  <a:srgbClr val="FFFFFF"/>
                </a:solidFill>
                <a:latin typeface="Calibri"/>
                <a:ea typeface="Helvetica Neue Medium"/>
                <a:cs typeface="Calibri"/>
                <a:sym typeface="Helvetica Neue Medium"/>
              </a:rPr>
              <a:t> </a:t>
            </a:r>
            <a:r>
              <a:rPr lang="es-ES" kern="0" dirty="0" err="1">
                <a:solidFill>
                  <a:srgbClr val="FFFFFF"/>
                </a:solidFill>
                <a:latin typeface="Calibri"/>
                <a:ea typeface="Helvetica Neue Medium"/>
                <a:cs typeface="Calibri"/>
                <a:sym typeface="Helvetica Neue Medium"/>
              </a:rPr>
              <a:t>including</a:t>
            </a:r>
            <a:r>
              <a:rPr lang="es-ES" kern="0" dirty="0">
                <a:solidFill>
                  <a:srgbClr val="FFFFFF"/>
                </a:solidFill>
                <a:latin typeface="Calibri"/>
                <a:ea typeface="Helvetica Neue Medium"/>
                <a:cs typeface="Calibri"/>
                <a:sym typeface="Helvetica Neue Medium"/>
              </a:rPr>
              <a:t> APPLICATE </a:t>
            </a:r>
            <a:r>
              <a:rPr lang="es-ES" kern="0" dirty="0" err="1">
                <a:solidFill>
                  <a:srgbClr val="FFFFFF"/>
                </a:solidFill>
                <a:latin typeface="Calibri"/>
                <a:ea typeface="Helvetica Neue Medium"/>
                <a:cs typeface="Calibri"/>
                <a:sym typeface="Helvetica Neue Medium"/>
              </a:rPr>
              <a:t>developments</a:t>
            </a:r>
            <a:r>
              <a:rPr lang="es-ES" kern="0" dirty="0">
                <a:solidFill>
                  <a:srgbClr val="FFFFFF"/>
                </a:solidFill>
                <a:latin typeface="Calibri"/>
                <a:ea typeface="Helvetica Neue Medium"/>
                <a:cs typeface="Calibri"/>
                <a:sym typeface="Helvetica Neue Medium"/>
              </a:rPr>
              <a:t>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528015" y="1121133"/>
            <a:ext cx="11034068" cy="140399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Main goals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31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grpSp>
        <p:nvGrpSpPr>
          <p:cNvPr id="6" name="Agrupar 5"/>
          <p:cNvGrpSpPr/>
          <p:nvPr/>
        </p:nvGrpSpPr>
        <p:grpSpPr>
          <a:xfrm>
            <a:off x="6748176" y="4286348"/>
            <a:ext cx="5073217" cy="2312049"/>
            <a:chOff x="6748176" y="4286348"/>
            <a:chExt cx="5073217" cy="2312049"/>
          </a:xfrm>
        </p:grpSpPr>
        <p:sp>
          <p:nvSpPr>
            <p:cNvPr id="23" name="CuadroTexto 22"/>
            <p:cNvSpPr txBox="1"/>
            <p:nvPr/>
          </p:nvSpPr>
          <p:spPr>
            <a:xfrm>
              <a:off x="6748176" y="4745069"/>
              <a:ext cx="5073217" cy="18533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2200" i="0" u="none" strike="noStrike" cap="none" spc="0" normalizeH="0" baseline="0" dirty="0" err="1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FillTx/>
                  <a:latin typeface="Calibri"/>
                  <a:ea typeface="Helvetica Neue"/>
                  <a:cs typeface="Calibri"/>
                  <a:sym typeface="Helvetica Neue"/>
                </a:rPr>
                <a:t>Improved</a:t>
              </a:r>
              <a:r>
                <a:rPr kumimoji="0" lang="es-ES" sz="2200" i="0" u="none" strike="noStrike" cap="none" spc="0" normalizeH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FillTx/>
                  <a:latin typeface="Calibri"/>
                  <a:ea typeface="Helvetica Neue"/>
                  <a:cs typeface="Calibri"/>
                  <a:sym typeface="Helvetica Neue"/>
                </a:rPr>
                <a:t> </a:t>
              </a:r>
              <a:r>
                <a:rPr kumimoji="0" lang="es-ES" sz="2200" b="1" i="0" u="none" strike="noStrike" cap="none" spc="0" normalizeH="0" dirty="0" err="1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FillTx/>
                  <a:latin typeface="Calibri"/>
                  <a:ea typeface="Helvetica Neue"/>
                  <a:cs typeface="Calibri"/>
                  <a:sym typeface="Helvetica Neue"/>
                </a:rPr>
                <a:t>Initialization</a:t>
              </a:r>
              <a:r>
                <a:rPr kumimoji="0" lang="es-ES" sz="2200" i="0" u="none" strike="noStrike" cap="none" spc="0" normalizeH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FillTx/>
                  <a:latin typeface="Calibri"/>
                  <a:ea typeface="Helvetica Neue"/>
                  <a:cs typeface="Calibri"/>
                  <a:sym typeface="Helvetica Neue"/>
                </a:rPr>
                <a:t> (WP4, WP5)</a:t>
              </a:r>
            </a:p>
            <a:p>
              <a:pPr algn="ctr" defTabSz="584200" hangingPunct="0">
                <a:lnSpc>
                  <a:spcPct val="120000"/>
                </a:lnSpc>
              </a:pPr>
              <a:r>
                <a:rPr lang="es-ES" sz="2200" baseline="0" dirty="0" err="1" smtClean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Helvetica Neue"/>
                  <a:cs typeface="Calibri"/>
                  <a:sym typeface="Helvetica Neue"/>
                </a:rPr>
                <a:t>Improved</a:t>
              </a:r>
              <a:r>
                <a:rPr lang="es-ES" sz="2200" baseline="0" dirty="0" smtClean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Helvetica Neue"/>
                  <a:cs typeface="Calibri"/>
                  <a:sym typeface="Helvetica Neue"/>
                </a:rPr>
                <a:t> </a:t>
              </a:r>
              <a:r>
                <a:rPr lang="es-ES" sz="2200" b="1" baseline="0" dirty="0" err="1" smtClean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Helvetica Neue"/>
                  <a:cs typeface="Calibri"/>
                  <a:sym typeface="Helvetica Neue"/>
                </a:rPr>
                <a:t>Models</a:t>
              </a:r>
              <a:r>
                <a:rPr lang="es-ES" sz="2200" baseline="0" dirty="0" smtClean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Helvetica Neue"/>
                  <a:cs typeface="Calibri"/>
                  <a:sym typeface="Helvetica Neue"/>
                </a:rPr>
                <a:t>/</a:t>
              </a:r>
              <a:r>
                <a:rPr lang="es-ES" sz="2200" baseline="0" dirty="0" err="1" smtClean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Helvetica Neue"/>
                  <a:cs typeface="Calibri"/>
                  <a:sym typeface="Helvetica Neue"/>
                </a:rPr>
                <a:t>Components</a:t>
              </a:r>
              <a:r>
                <a:rPr lang="es-ES" sz="2200" baseline="0" dirty="0" smtClean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Helvetica Neue"/>
                  <a:cs typeface="Calibri"/>
                  <a:sym typeface="Helvetica Neue"/>
                </a:rPr>
                <a:t> </a:t>
              </a:r>
              <a:r>
                <a:rPr lang="es-ES" sz="2200" dirty="0" smtClean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Helvetica Neue"/>
                  <a:cs typeface="Calibri"/>
                  <a:sym typeface="Helvetica Neue"/>
                </a:rPr>
                <a:t>(WP2,WP5)</a:t>
              </a:r>
              <a:endParaRPr lang="es-ES" sz="2200" baseline="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endParaRPr>
            </a:p>
            <a:p>
              <a:pPr marL="0" marR="0" indent="0" algn="ctr" defTabSz="5842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2200" i="0" u="none" strike="noStrike" cap="none" spc="0" normalizeH="0" dirty="0" err="1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FillTx/>
                  <a:latin typeface="Calibri"/>
                  <a:ea typeface="Helvetica Neue"/>
                  <a:cs typeface="Calibri"/>
                  <a:sym typeface="Helvetica Neue"/>
                </a:rPr>
                <a:t>Better</a:t>
              </a:r>
              <a:r>
                <a:rPr kumimoji="0" lang="es-ES" sz="2200" i="0" u="none" strike="noStrike" cap="none" spc="0" normalizeH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FillTx/>
                  <a:latin typeface="Calibri"/>
                  <a:ea typeface="Helvetica Neue"/>
                  <a:cs typeface="Calibri"/>
                  <a:sym typeface="Helvetica Neue"/>
                </a:rPr>
                <a:t> </a:t>
              </a:r>
              <a:r>
                <a:rPr kumimoji="0" lang="es-ES" sz="2200" b="1" i="0" u="none" strike="noStrike" cap="none" spc="0" normalizeH="0" dirty="0" err="1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FillTx/>
                  <a:latin typeface="Calibri"/>
                  <a:ea typeface="Helvetica Neue"/>
                  <a:cs typeface="Calibri"/>
                  <a:sym typeface="Helvetica Neue"/>
                </a:rPr>
                <a:t>ensemble</a:t>
              </a:r>
              <a:r>
                <a:rPr kumimoji="0" lang="es-ES" sz="2200" b="1" i="0" u="none" strike="noStrike" cap="none" spc="0" normalizeH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FillTx/>
                  <a:latin typeface="Calibri"/>
                  <a:ea typeface="Helvetica Neue"/>
                  <a:cs typeface="Calibri"/>
                  <a:sym typeface="Helvetica Neue"/>
                </a:rPr>
                <a:t> </a:t>
              </a:r>
              <a:r>
                <a:rPr kumimoji="0" lang="es-ES" sz="2200" b="1" i="0" u="none" strike="noStrike" cap="none" spc="0" normalizeH="0" dirty="0" err="1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FillTx/>
                  <a:latin typeface="Calibri"/>
                  <a:ea typeface="Helvetica Neue"/>
                  <a:cs typeface="Calibri"/>
                  <a:sym typeface="Helvetica Neue"/>
                </a:rPr>
                <a:t>generation</a:t>
              </a:r>
              <a:r>
                <a:rPr kumimoji="0" lang="es-ES" sz="2200" b="1" i="0" u="none" strike="noStrike" cap="none" spc="0" normalizeH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FillTx/>
                  <a:latin typeface="Calibri"/>
                  <a:ea typeface="Helvetica Neue"/>
                  <a:cs typeface="Calibri"/>
                  <a:sym typeface="Helvetica Neue"/>
                </a:rPr>
                <a:t> </a:t>
              </a:r>
              <a:r>
                <a:rPr kumimoji="0" lang="es-ES" sz="2200" i="0" u="none" strike="noStrike" cap="none" spc="0" normalizeH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FillTx/>
                  <a:latin typeface="Calibri"/>
                  <a:ea typeface="Helvetica Neue"/>
                  <a:cs typeface="Calibri"/>
                  <a:sym typeface="Helvetica Neue"/>
                </a:rPr>
                <a:t>(WP5)</a:t>
              </a:r>
            </a:p>
            <a:p>
              <a:pPr marL="0" marR="0" indent="0" algn="ctr" defTabSz="5842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2200" baseline="0" dirty="0" smtClean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Helvetica Neue"/>
                  <a:cs typeface="Calibri"/>
                  <a:sym typeface="Helvetica Neue"/>
                </a:rPr>
                <a:t>New </a:t>
              </a:r>
              <a:r>
                <a:rPr lang="es-ES" sz="2200" b="1" baseline="0" dirty="0" err="1" smtClean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Helvetica Neue"/>
                  <a:cs typeface="Calibri"/>
                  <a:sym typeface="Helvetica Neue"/>
                </a:rPr>
                <a:t>diagnostics</a:t>
              </a:r>
              <a:r>
                <a:rPr lang="es-ES" sz="2200" baseline="0" dirty="0" smtClean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Helvetica Neue"/>
                  <a:cs typeface="Calibri"/>
                  <a:sym typeface="Helvetica Neue"/>
                </a:rPr>
                <a:t> (WP1)</a:t>
              </a:r>
            </a:p>
            <a:p>
              <a:pPr marL="0" marR="0" indent="0" algn="ctr" defTabSz="5842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70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endParaRPr>
            </a:p>
          </p:txBody>
        </p:sp>
        <p:sp>
          <p:nvSpPr>
            <p:cNvPr id="3" name="Flecha derecha 2"/>
            <p:cNvSpPr>
              <a:spLocks noChangeAspect="1"/>
            </p:cNvSpPr>
            <p:nvPr/>
          </p:nvSpPr>
          <p:spPr>
            <a:xfrm rot="5400000">
              <a:off x="9041340" y="4267957"/>
              <a:ext cx="392918" cy="429700"/>
            </a:xfrm>
            <a:prstGeom prst="rightArrow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461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Main tasks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3" name="Rectángulo 2"/>
          <p:cNvSpPr/>
          <p:nvPr/>
        </p:nvSpPr>
        <p:spPr>
          <a:xfrm>
            <a:off x="546103" y="1446245"/>
            <a:ext cx="103251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3889"/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Task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5.1: </a:t>
            </a:r>
            <a:r>
              <a:rPr lang="es-E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Production</a:t>
            </a:r>
            <a:r>
              <a:rPr lang="es-ES" sz="240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of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Stream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1 </a:t>
            </a:r>
            <a:r>
              <a:rPr lang="es-ES" sz="240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experiments</a:t>
            </a:r>
            <a:endParaRPr lang="es-ES" sz="240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defTabSz="773889"/>
            <a:endParaRPr lang="es-ES" sz="240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defTabSz="773889"/>
            <a:r>
              <a:rPr lang="es-ES" sz="2400" b="1" dirty="0" err="1">
                <a:solidFill>
                  <a:srgbClr val="66C7FF"/>
                </a:solidFill>
                <a:latin typeface="Calibri"/>
                <a:ea typeface="Helvetica Neue"/>
                <a:cs typeface="Calibri"/>
                <a:sym typeface="Helvetica Neue"/>
              </a:rPr>
              <a:t>Task</a:t>
            </a:r>
            <a:r>
              <a:rPr lang="es-ES" sz="2400" b="1" dirty="0">
                <a:solidFill>
                  <a:srgbClr val="66C7FF"/>
                </a:solidFill>
                <a:latin typeface="Calibri"/>
                <a:ea typeface="Helvetica Neue"/>
                <a:cs typeface="Calibri"/>
                <a:sym typeface="Helvetica Neue"/>
              </a:rPr>
              <a:t> 5.2: </a:t>
            </a:r>
            <a:r>
              <a:rPr lang="es-ES" sz="2400" b="1" dirty="0" smtClean="0">
                <a:solidFill>
                  <a:srgbClr val="66C7F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State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-of-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the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-art of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weather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/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climate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prediction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and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projections</a:t>
            </a:r>
            <a:endParaRPr lang="es-ES" sz="240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defTabSz="773889"/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(</a:t>
            </a:r>
            <a:r>
              <a:rPr lang="es-ES" sz="2400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sources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of </a:t>
            </a:r>
            <a:r>
              <a:rPr lang="es-ES" sz="2400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predictability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,  links </a:t>
            </a:r>
            <a:r>
              <a:rPr lang="es-ES" sz="2400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with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mid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-latitudes, </a:t>
            </a:r>
            <a:r>
              <a:rPr lang="es-ES" sz="2400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forecasts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of extremes,...)</a:t>
            </a:r>
          </a:p>
          <a:p>
            <a:pPr defTabSz="773889"/>
            <a:endParaRPr lang="es-ES" sz="240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defTabSz="773889"/>
            <a:r>
              <a:rPr lang="es-ES" sz="2400" b="1" dirty="0" err="1">
                <a:solidFill>
                  <a:srgbClr val="66C7FF"/>
                </a:solidFill>
                <a:latin typeface="Calibri"/>
                <a:ea typeface="Helvetica Neue"/>
                <a:cs typeface="Calibri"/>
                <a:sym typeface="Helvetica Neue"/>
              </a:rPr>
              <a:t>Task</a:t>
            </a:r>
            <a:r>
              <a:rPr lang="es-ES" sz="2400" b="1" dirty="0">
                <a:solidFill>
                  <a:srgbClr val="66C7FF"/>
                </a:solidFill>
                <a:latin typeface="Calibri"/>
                <a:ea typeface="Helvetica Neue"/>
                <a:cs typeface="Calibri"/>
                <a:sym typeface="Helvetica Neue"/>
              </a:rPr>
              <a:t> 5.3: </a:t>
            </a:r>
            <a:r>
              <a:rPr lang="es-ES" sz="2400" b="1" dirty="0" smtClean="0">
                <a:solidFill>
                  <a:srgbClr val="66C7F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Added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-value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of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improved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process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representation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on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predictive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skill</a:t>
            </a:r>
            <a:endParaRPr lang="es-ES" sz="240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defTabSz="773889"/>
            <a:r>
              <a:rPr lang="es-ES" sz="2400" dirty="0" smtClean="0">
                <a:solidFill>
                  <a:srgbClr val="00517F"/>
                </a:solidFill>
                <a:latin typeface="Calibri"/>
                <a:ea typeface="Helvetica Neue"/>
                <a:cs typeface="Calibri"/>
                <a:sym typeface="Helvetica Neue"/>
              </a:rPr>
              <a:t>(</a:t>
            </a:r>
            <a:r>
              <a:rPr lang="es-ES" sz="2400" dirty="0" err="1" smtClean="0">
                <a:solidFill>
                  <a:srgbClr val="00517F"/>
                </a:solidFill>
                <a:latin typeface="Calibri"/>
                <a:ea typeface="Helvetica Neue"/>
                <a:cs typeface="Calibri"/>
                <a:sym typeface="Helvetica Neue"/>
              </a:rPr>
              <a:t>enhanced</a:t>
            </a:r>
            <a:r>
              <a:rPr lang="es-ES" sz="2400" dirty="0" smtClean="0">
                <a:solidFill>
                  <a:srgbClr val="00517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>
                <a:solidFill>
                  <a:srgbClr val="00517F"/>
                </a:solidFill>
                <a:latin typeface="Calibri"/>
                <a:ea typeface="Helvetica Neue"/>
                <a:cs typeface="Calibri"/>
                <a:sym typeface="Helvetica Neue"/>
              </a:rPr>
              <a:t>sea ice </a:t>
            </a:r>
            <a:r>
              <a:rPr lang="es-ES" sz="2400" dirty="0" err="1">
                <a:solidFill>
                  <a:srgbClr val="00517F"/>
                </a:solidFill>
                <a:latin typeface="Calibri"/>
                <a:ea typeface="Helvetica Neue"/>
                <a:cs typeface="Calibri"/>
                <a:sym typeface="Helvetica Neue"/>
              </a:rPr>
              <a:t>models</a:t>
            </a:r>
            <a:r>
              <a:rPr lang="es-ES" sz="2400" dirty="0">
                <a:solidFill>
                  <a:srgbClr val="00517F"/>
                </a:solidFill>
                <a:latin typeface="Calibri"/>
                <a:ea typeface="Helvetica Neue"/>
                <a:cs typeface="Calibri"/>
                <a:sym typeface="Helvetica Neue"/>
              </a:rPr>
              <a:t>, </a:t>
            </a:r>
            <a:r>
              <a:rPr lang="es-ES" sz="2400" dirty="0" err="1">
                <a:solidFill>
                  <a:srgbClr val="00517F"/>
                </a:solidFill>
                <a:latin typeface="Calibri"/>
                <a:ea typeface="Helvetica Neue"/>
                <a:cs typeface="Calibri"/>
                <a:sym typeface="Helvetica Neue"/>
              </a:rPr>
              <a:t>increased</a:t>
            </a:r>
            <a:r>
              <a:rPr lang="es-ES" sz="2400" dirty="0">
                <a:solidFill>
                  <a:srgbClr val="00517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>
                <a:solidFill>
                  <a:srgbClr val="00517F"/>
                </a:solidFill>
                <a:latin typeface="Calibri"/>
                <a:ea typeface="Helvetica Neue"/>
                <a:cs typeface="Calibri"/>
                <a:sym typeface="Helvetica Neue"/>
              </a:rPr>
              <a:t>resolution</a:t>
            </a:r>
            <a:r>
              <a:rPr lang="es-ES" sz="2400" dirty="0">
                <a:solidFill>
                  <a:srgbClr val="00517F"/>
                </a:solidFill>
                <a:latin typeface="Calibri"/>
                <a:ea typeface="Helvetica Neue"/>
                <a:cs typeface="Calibri"/>
                <a:sym typeface="Helvetica Neue"/>
              </a:rPr>
              <a:t>, </a:t>
            </a:r>
            <a:r>
              <a:rPr lang="es-ES" sz="2400" dirty="0" err="1">
                <a:solidFill>
                  <a:srgbClr val="00517F"/>
                </a:solidFill>
                <a:latin typeface="Calibri"/>
                <a:ea typeface="Helvetica Neue"/>
                <a:cs typeface="Calibri"/>
                <a:sym typeface="Helvetica Neue"/>
              </a:rPr>
              <a:t>improved</a:t>
            </a:r>
            <a:r>
              <a:rPr lang="es-ES" sz="2400" dirty="0">
                <a:solidFill>
                  <a:srgbClr val="00517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>
                <a:solidFill>
                  <a:srgbClr val="00517F"/>
                </a:solidFill>
                <a:latin typeface="Calibri"/>
                <a:ea typeface="Helvetica Neue"/>
                <a:cs typeface="Calibri"/>
                <a:sym typeface="Helvetica Neue"/>
              </a:rPr>
              <a:t>ensemble</a:t>
            </a:r>
            <a:r>
              <a:rPr lang="es-ES" sz="2400" dirty="0">
                <a:solidFill>
                  <a:srgbClr val="00517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>
                <a:solidFill>
                  <a:srgbClr val="00517F"/>
                </a:solidFill>
                <a:latin typeface="Calibri"/>
                <a:ea typeface="Helvetica Neue"/>
                <a:cs typeface="Calibri"/>
                <a:sym typeface="Helvetica Neue"/>
              </a:rPr>
              <a:t>generation</a:t>
            </a:r>
            <a:r>
              <a:rPr lang="es-ES" sz="2400" dirty="0">
                <a:solidFill>
                  <a:srgbClr val="00517F"/>
                </a:solidFill>
                <a:latin typeface="Calibri"/>
                <a:ea typeface="Helvetica Neue"/>
                <a:cs typeface="Calibri"/>
                <a:sym typeface="Helvetica Neue"/>
              </a:rPr>
              <a:t>)</a:t>
            </a:r>
          </a:p>
          <a:p>
            <a:pPr defTabSz="773889"/>
            <a:endParaRPr lang="es-ES" sz="240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defTabSz="773889"/>
            <a:r>
              <a:rPr lang="es-ES" sz="2400" b="1" dirty="0" err="1">
                <a:solidFill>
                  <a:srgbClr val="66C7FF"/>
                </a:solidFill>
                <a:latin typeface="Calibri"/>
                <a:ea typeface="Helvetica Neue"/>
                <a:cs typeface="Calibri"/>
                <a:sym typeface="Helvetica Neue"/>
              </a:rPr>
              <a:t>Task</a:t>
            </a:r>
            <a:r>
              <a:rPr lang="es-ES" sz="2400" b="1" dirty="0">
                <a:solidFill>
                  <a:srgbClr val="66C7FF"/>
                </a:solidFill>
                <a:latin typeface="Calibri"/>
                <a:ea typeface="Helvetica Neue"/>
                <a:cs typeface="Calibri"/>
                <a:sym typeface="Helvetica Neue"/>
              </a:rPr>
              <a:t> 5.4: </a:t>
            </a:r>
            <a:r>
              <a:rPr lang="es-ES" sz="2400" b="1" dirty="0" smtClean="0">
                <a:solidFill>
                  <a:srgbClr val="66C7F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Production</a:t>
            </a:r>
            <a:r>
              <a:rPr lang="es-ES" sz="240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and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evaluation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of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Stream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2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Experiments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</a:p>
          <a:p>
            <a:pPr defTabSz="773889"/>
            <a:endParaRPr lang="es-ES" sz="240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defTabSz="773889"/>
            <a:r>
              <a:rPr lang="es-ES" sz="2400" b="1" dirty="0" err="1">
                <a:solidFill>
                  <a:srgbClr val="66C7FF"/>
                </a:solidFill>
                <a:latin typeface="Calibri"/>
                <a:ea typeface="Helvetica Neue"/>
                <a:cs typeface="Calibri"/>
                <a:sym typeface="Helvetica Neue"/>
              </a:rPr>
              <a:t>Task</a:t>
            </a:r>
            <a:r>
              <a:rPr lang="es-ES" sz="2400" b="1" dirty="0">
                <a:solidFill>
                  <a:srgbClr val="66C7FF"/>
                </a:solidFill>
                <a:latin typeface="Calibri"/>
                <a:ea typeface="Helvetica Neue"/>
                <a:cs typeface="Calibri"/>
                <a:sym typeface="Helvetica Neue"/>
              </a:rPr>
              <a:t> 5.5</a:t>
            </a:r>
            <a:r>
              <a:rPr lang="es-ES" sz="2400" dirty="0">
                <a:solidFill>
                  <a:srgbClr val="66C7FF"/>
                </a:solidFill>
                <a:latin typeface="Calibri"/>
                <a:ea typeface="Helvetica Neue"/>
                <a:cs typeface="Calibri"/>
                <a:sym typeface="Helvetica Neue"/>
              </a:rPr>
              <a:t>: </a:t>
            </a:r>
            <a:r>
              <a:rPr lang="es-ES" sz="2400" dirty="0" smtClean="0">
                <a:solidFill>
                  <a:srgbClr val="66C7FF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Recommendations</a:t>
            </a:r>
            <a:r>
              <a:rPr lang="es-ES" sz="2400" dirty="0" smtClean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for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future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forecasting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system</a:t>
            </a:r>
            <a:r>
              <a:rPr lang="es-ES" sz="2400" dirty="0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Calibri"/>
                <a:ea typeface="Helvetica Neue"/>
                <a:cs typeface="Calibri"/>
                <a:sym typeface="Helvetica Neue"/>
              </a:rPr>
              <a:t>development</a:t>
            </a:r>
            <a:endParaRPr lang="es-ES" sz="2400" dirty="0">
              <a:solidFill>
                <a:prstClr val="black"/>
              </a:solidFill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519727" y="1438643"/>
            <a:ext cx="425836" cy="461994"/>
          </a:xfrm>
          <a:prstGeom prst="rect">
            <a:avLst/>
          </a:prstGeom>
        </p:spPr>
        <p:txBody>
          <a:bodyPr wrap="none" lIns="76526" tIns="38263" rIns="76526" bIns="38263">
            <a:spAutoFit/>
          </a:bodyPr>
          <a:lstStyle/>
          <a:p>
            <a:pPr algn="ctr" defTabSz="488917" hangingPunct="0"/>
            <a:r>
              <a:rPr lang="es-ES" sz="2500" kern="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Helvetica Neue"/>
              </a:rPr>
              <a:t>✔</a:t>
            </a:r>
            <a:endParaRPr lang="es-ES" sz="2500" b="1" kern="0" dirty="0">
              <a:solidFill>
                <a:srgbClr val="008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9781019" y="2158613"/>
            <a:ext cx="425836" cy="461994"/>
          </a:xfrm>
          <a:prstGeom prst="rect">
            <a:avLst/>
          </a:prstGeom>
        </p:spPr>
        <p:txBody>
          <a:bodyPr wrap="none" lIns="76526" tIns="38263" rIns="76526" bIns="38263">
            <a:spAutoFit/>
          </a:bodyPr>
          <a:lstStyle/>
          <a:p>
            <a:pPr algn="ctr" defTabSz="488917" hangingPunct="0"/>
            <a:r>
              <a:rPr lang="es-ES" sz="2500" kern="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Helvetica Neue"/>
              </a:rPr>
              <a:t>✔</a:t>
            </a:r>
            <a:endParaRPr lang="es-ES" sz="2500" b="1" kern="0" dirty="0">
              <a:solidFill>
                <a:srgbClr val="008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0463144" y="3260314"/>
            <a:ext cx="425836" cy="461994"/>
          </a:xfrm>
          <a:prstGeom prst="rect">
            <a:avLst/>
          </a:prstGeom>
        </p:spPr>
        <p:txBody>
          <a:bodyPr wrap="none" lIns="76526" tIns="38263" rIns="76526" bIns="38263">
            <a:spAutoFit/>
          </a:bodyPr>
          <a:lstStyle/>
          <a:p>
            <a:pPr algn="ctr" defTabSz="488917" hangingPunct="0"/>
            <a:r>
              <a:rPr lang="es-ES" sz="2500" kern="0" dirty="0">
                <a:solidFill>
                  <a:srgbClr val="FAE232">
                    <a:lumMod val="50000"/>
                  </a:srgbClr>
                </a:solidFill>
                <a:latin typeface="Zapf Dingbats"/>
                <a:ea typeface="Zapf Dingbats"/>
                <a:cs typeface="Zapf Dingbats"/>
                <a:sym typeface="Helvetica Neue"/>
              </a:rPr>
              <a:t>✔</a:t>
            </a:r>
            <a:endParaRPr lang="es-ES" sz="2500" b="1" kern="0" dirty="0">
              <a:solidFill>
                <a:srgbClr val="FAE232">
                  <a:lumMod val="50000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4653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200" y="1813365"/>
            <a:ext cx="4041900" cy="404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cxnSp>
        <p:nvCxnSpPr>
          <p:cNvPr id="17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34" name="CuadroTexto 33"/>
          <p:cNvSpPr txBox="1"/>
          <p:nvPr/>
        </p:nvSpPr>
        <p:spPr>
          <a:xfrm>
            <a:off x="2661699" y="6083300"/>
            <a:ext cx="590441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1st </a:t>
            </a:r>
            <a:r>
              <a:rPr kumimoji="0" lang="es-ES" sz="2400" b="1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May</a:t>
            </a: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2400" b="1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Initialized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Forecasts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(1993-2014)    </a:t>
            </a:r>
            <a:endParaRPr kumimoji="0" lang="es-ES" sz="2400" i="0" u="none" strike="noStrike" cap="none" spc="0" normalizeH="0" baseline="0" dirty="0">
              <a:ln>
                <a:noFill/>
              </a:ln>
              <a:solidFill>
                <a:srgbClr val="00517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Stream 1 baseline skill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2498235" y="1229543"/>
            <a:ext cx="36024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6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STREAM 1 </a:t>
            </a:r>
            <a:r>
              <a:rPr lang="es-ES" sz="26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+ C3S </a:t>
            </a:r>
            <a:r>
              <a:rPr lang="es-ES" sz="2600" b="1" dirty="0" err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systems</a:t>
            </a:r>
            <a:endParaRPr lang="es-ES" sz="2600" b="1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2556515" y="4772590"/>
            <a:ext cx="112803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Ref</a:t>
            </a:r>
            <a:r>
              <a:rPr kumimoji="0" lang="es-ES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: NSIDC</a:t>
            </a:r>
            <a:endParaRPr kumimoji="0" lang="es-ES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965712" y="1811427"/>
            <a:ext cx="2789977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RMSE </a:t>
            </a:r>
            <a:r>
              <a:rPr lang="es-ES" sz="2200" dirty="0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o</a:t>
            </a:r>
            <a:r>
              <a:rPr kumimoji="0" lang="es-ES" sz="2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f total </a:t>
            </a:r>
            <a:r>
              <a:rPr kumimoji="0" lang="es-ES" sz="22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Arctic</a:t>
            </a:r>
            <a:r>
              <a:rPr kumimoji="0" lang="es-ES" sz="22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SIE</a:t>
            </a:r>
            <a:endParaRPr kumimoji="0" lang="es-ES" sz="2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/>
              <a:ea typeface="Helvetica Neue"/>
              <a:cs typeface="Calibri Light"/>
              <a:sym typeface="Helvetica Neue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8884060" y="1766952"/>
            <a:ext cx="3019587" cy="3770307"/>
            <a:chOff x="8884060" y="1766952"/>
            <a:chExt cx="3019587" cy="377030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5"/>
            <a:srcRect l="8833" r="9956"/>
            <a:stretch/>
          </p:blipFill>
          <p:spPr>
            <a:xfrm>
              <a:off x="8884060" y="2133500"/>
              <a:ext cx="3019587" cy="3060000"/>
            </a:xfrm>
            <a:prstGeom prst="rect">
              <a:avLst/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8993123" y="1766952"/>
              <a:ext cx="28325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84200" hangingPunct="0"/>
              <a:r>
                <a:rPr lang="es-ES" sz="2000" b="1" dirty="0" err="1">
                  <a:solidFill>
                    <a:srgbClr val="66C7FF"/>
                  </a:solidFill>
                  <a:latin typeface="Calibri"/>
                  <a:ea typeface="Helvetica Neue"/>
                  <a:cs typeface="Calibri"/>
                  <a:sym typeface="Helvetica Neue"/>
                </a:rPr>
                <a:t>Integrated</a:t>
              </a:r>
              <a:r>
                <a:rPr lang="es-ES" sz="2000" b="1" dirty="0">
                  <a:solidFill>
                    <a:srgbClr val="66C7FF"/>
                  </a:solidFill>
                  <a:latin typeface="Calibri"/>
                  <a:ea typeface="Helvetica Neue"/>
                  <a:cs typeface="Calibri"/>
                  <a:sym typeface="Helvetica Neue"/>
                </a:rPr>
                <a:t> Ice </a:t>
              </a:r>
              <a:r>
                <a:rPr lang="es-ES" sz="2000" b="1" dirty="0" err="1">
                  <a:solidFill>
                    <a:srgbClr val="66C7FF"/>
                  </a:solidFill>
                  <a:latin typeface="Calibri"/>
                  <a:ea typeface="Helvetica Neue"/>
                  <a:cs typeface="Calibri"/>
                  <a:sym typeface="Helvetica Neue"/>
                </a:rPr>
                <a:t>Edge</a:t>
              </a:r>
              <a:r>
                <a:rPr lang="es-ES" sz="2000" b="1" dirty="0">
                  <a:solidFill>
                    <a:srgbClr val="66C7FF"/>
                  </a:solidFill>
                  <a:latin typeface="Calibri"/>
                  <a:ea typeface="Helvetica Neue"/>
                  <a:cs typeface="Calibri"/>
                  <a:sym typeface="Helvetica Neue"/>
                </a:rPr>
                <a:t> Error</a:t>
              </a:r>
            </a:p>
          </p:txBody>
        </p:sp>
        <p:sp>
          <p:nvSpPr>
            <p:cNvPr id="6" name="Rectángulo redondeado 5"/>
            <p:cNvSpPr>
              <a:spLocks/>
            </p:cNvSpPr>
            <p:nvPr/>
          </p:nvSpPr>
          <p:spPr>
            <a:xfrm>
              <a:off x="8972641" y="2281367"/>
              <a:ext cx="2879994" cy="2877104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9095510" y="5106372"/>
              <a:ext cx="255231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2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/>
                  <a:ea typeface="Arial"/>
                  <a:cs typeface="Calibri"/>
                  <a:sym typeface="Arial"/>
                </a:rPr>
                <a:t>Goessling</a:t>
              </a:r>
              <a:r>
                <a:rPr lang="fr-FR" sz="2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/>
                  <a:ea typeface="Arial"/>
                  <a:cs typeface="Calibri"/>
                  <a:sym typeface="Arial"/>
                </a:rPr>
                <a:t> et al. 2016</a:t>
              </a:r>
              <a:endParaRPr lang="es-ES" sz="2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5" name="CuadroTexto 24"/>
          <p:cNvSpPr txBox="1"/>
          <p:nvPr/>
        </p:nvSpPr>
        <p:spPr>
          <a:xfrm>
            <a:off x="9542609" y="1038043"/>
            <a:ext cx="2124793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600" b="1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Lauriane</a:t>
            </a:r>
            <a:r>
              <a:rPr kumimoji="0" lang="es-ES" sz="2600" b="1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sz="2600" b="1" i="0" u="none" strike="noStrike" cap="none" spc="0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Batté</a:t>
            </a:r>
            <a:endParaRPr kumimoji="0" lang="es-ES" sz="26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grpSp>
        <p:nvGrpSpPr>
          <p:cNvPr id="27" name="Agrupar 26"/>
          <p:cNvGrpSpPr/>
          <p:nvPr/>
        </p:nvGrpSpPr>
        <p:grpSpPr>
          <a:xfrm>
            <a:off x="10579099" y="5930898"/>
            <a:ext cx="1318999" cy="838707"/>
            <a:chOff x="10299699" y="5930898"/>
            <a:chExt cx="1318999" cy="838707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34698" y="6085605"/>
              <a:ext cx="684000" cy="684000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99699" y="5930898"/>
              <a:ext cx="792000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958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200" y="1813365"/>
            <a:ext cx="4041900" cy="404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1;p15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1298" y="1811427"/>
            <a:ext cx="4068000" cy="40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cxnSp>
        <p:nvCxnSpPr>
          <p:cNvPr id="17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34" name="CuadroTexto 33"/>
          <p:cNvSpPr txBox="1"/>
          <p:nvPr/>
        </p:nvSpPr>
        <p:spPr>
          <a:xfrm>
            <a:off x="2661699" y="6083300"/>
            <a:ext cx="590441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1st </a:t>
            </a:r>
            <a:r>
              <a:rPr kumimoji="0" lang="es-ES" sz="2400" b="1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May</a:t>
            </a: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2400" b="1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Initialized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Forecasts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(1993-2014)    </a:t>
            </a:r>
            <a:endParaRPr kumimoji="0" lang="es-ES" sz="2400" i="0" u="none" strike="noStrike" cap="none" spc="0" normalizeH="0" baseline="0" dirty="0">
              <a:ln>
                <a:noFill/>
              </a:ln>
              <a:solidFill>
                <a:srgbClr val="00517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Stream 1 baseline skill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2498235" y="1229543"/>
            <a:ext cx="36024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6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STREAM 1 </a:t>
            </a:r>
            <a:r>
              <a:rPr lang="es-ES" sz="26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+ C3S </a:t>
            </a:r>
            <a:r>
              <a:rPr lang="es-ES" sz="2600" b="1" dirty="0" err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systems</a:t>
            </a:r>
            <a:endParaRPr lang="es-ES" sz="2600" b="1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3" name="CuadroTexto 52"/>
          <p:cNvSpPr txBox="1"/>
          <p:nvPr/>
        </p:nvSpPr>
        <p:spPr>
          <a:xfrm>
            <a:off x="5442934" y="1811427"/>
            <a:ext cx="1758995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Pan-</a:t>
            </a:r>
            <a:r>
              <a:rPr kumimoji="0" lang="es-ES" sz="22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Arctic</a:t>
            </a:r>
            <a:r>
              <a:rPr kumimoji="0" lang="es-ES" sz="2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IIEE</a:t>
            </a:r>
            <a:endParaRPr kumimoji="0" lang="es-ES" sz="2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/>
              <a:ea typeface="Helvetica Neue"/>
              <a:cs typeface="Calibri Light"/>
              <a:sym typeface="Helvetica Neue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2556515" y="4772590"/>
            <a:ext cx="112803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Ref</a:t>
            </a:r>
            <a:r>
              <a:rPr kumimoji="0" lang="es-ES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: NSIDC</a:t>
            </a:r>
            <a:endParaRPr kumimoji="0" lang="es-ES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8458201" y="2917488"/>
            <a:ext cx="3733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Inter-model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d</a:t>
            </a:r>
            <a:r>
              <a:rPr lang="fr-FR" sz="2400" b="1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ifferences</a:t>
            </a:r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are</a:t>
            </a:r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fr-FR" sz="2400" b="1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smaller</a:t>
            </a:r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in IIEE</a:t>
            </a:r>
          </a:p>
          <a:p>
            <a:pPr lvl="0"/>
            <a:endParaRPr lang="fr-FR" sz="2400" dirty="0">
              <a:solidFill>
                <a:schemeClr val="accent1">
                  <a:lumMod val="75000"/>
                </a:schemeClr>
              </a:solidFill>
              <a:latin typeface="Calibri"/>
              <a:ea typeface="Arial"/>
              <a:cs typeface="Calibri"/>
              <a:sym typeface="Arial"/>
            </a:endParaRPr>
          </a:p>
          <a:p>
            <a:pPr lvl="0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Multi-</a:t>
            </a:r>
            <a:r>
              <a:rPr lang="fr-FR" sz="2400" b="1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models</a:t>
            </a:r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are </a:t>
            </a:r>
            <a:r>
              <a:rPr lang="fr-FR" sz="2400" b="1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better</a:t>
            </a:r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than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fr-FR" sz="24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individual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fr-FR" sz="24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models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Calibri"/>
              <a:ea typeface="Arial"/>
              <a:cs typeface="Calibri"/>
              <a:sym typeface="Arial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965712" y="1811427"/>
            <a:ext cx="2789977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RMSE </a:t>
            </a:r>
            <a:r>
              <a:rPr lang="es-ES" sz="2200" dirty="0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o</a:t>
            </a:r>
            <a:r>
              <a:rPr kumimoji="0" lang="es-ES" sz="2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f total </a:t>
            </a:r>
            <a:r>
              <a:rPr kumimoji="0" lang="es-ES" sz="22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Arctic</a:t>
            </a:r>
            <a:r>
              <a:rPr kumimoji="0" lang="es-ES" sz="22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SIE</a:t>
            </a:r>
            <a:endParaRPr kumimoji="0" lang="es-ES" sz="2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/>
              <a:ea typeface="Helvetica Neue"/>
              <a:cs typeface="Calibri Light"/>
              <a:sym typeface="Helvetica Neue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9542609" y="1038043"/>
            <a:ext cx="2124793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600" b="1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Lauriane</a:t>
            </a:r>
            <a:r>
              <a:rPr kumimoji="0" lang="es-ES" sz="2600" b="1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sz="2600" b="1" i="0" u="none" strike="noStrike" cap="none" spc="0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Batté</a:t>
            </a:r>
            <a:endParaRPr kumimoji="0" lang="es-ES" sz="26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grpSp>
        <p:nvGrpSpPr>
          <p:cNvPr id="20" name="Agrupar 19"/>
          <p:cNvGrpSpPr/>
          <p:nvPr/>
        </p:nvGrpSpPr>
        <p:grpSpPr>
          <a:xfrm>
            <a:off x="10579099" y="5930898"/>
            <a:ext cx="1318999" cy="838707"/>
            <a:chOff x="10299699" y="5930898"/>
            <a:chExt cx="1318999" cy="838707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34698" y="6085605"/>
              <a:ext cx="684000" cy="684000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99699" y="5930898"/>
              <a:ext cx="792000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0701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cxnSp>
        <p:nvCxnSpPr>
          <p:cNvPr id="17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34" name="CuadroTexto 33"/>
          <p:cNvSpPr txBox="1"/>
          <p:nvPr/>
        </p:nvSpPr>
        <p:spPr>
          <a:xfrm>
            <a:off x="2661699" y="6083300"/>
            <a:ext cx="590441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1st </a:t>
            </a:r>
            <a:r>
              <a:rPr kumimoji="0" lang="es-ES" sz="2400" b="1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May</a:t>
            </a: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2400" b="1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Initialized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Forecasts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(1993-2014)    </a:t>
            </a:r>
            <a:endParaRPr kumimoji="0" lang="es-ES" sz="2400" i="0" u="none" strike="noStrike" cap="none" spc="0" normalizeH="0" baseline="0" dirty="0">
              <a:ln>
                <a:noFill/>
              </a:ln>
              <a:solidFill>
                <a:srgbClr val="00517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Stream 1 baseline skill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51" name="Google Shape;6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200" y="1813365"/>
            <a:ext cx="4041900" cy="404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66;p14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5940" y="1813365"/>
            <a:ext cx="4068000" cy="40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CuadroTexto 52"/>
          <p:cNvSpPr txBox="1"/>
          <p:nvPr/>
        </p:nvSpPr>
        <p:spPr>
          <a:xfrm>
            <a:off x="965712" y="1811427"/>
            <a:ext cx="2789977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RMSE </a:t>
            </a:r>
            <a:r>
              <a:rPr lang="es-ES" sz="2200" dirty="0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o</a:t>
            </a:r>
            <a:r>
              <a:rPr kumimoji="0" lang="es-ES" sz="2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f total </a:t>
            </a:r>
            <a:r>
              <a:rPr kumimoji="0" lang="es-ES" sz="22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Arctic</a:t>
            </a:r>
            <a:r>
              <a:rPr kumimoji="0" lang="es-ES" sz="22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SIE</a:t>
            </a:r>
            <a:endParaRPr kumimoji="0" lang="es-ES" sz="2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/>
              <a:ea typeface="Helvetica Neue"/>
              <a:cs typeface="Calibri Light"/>
              <a:sym typeface="Helvetica Neue"/>
            </a:endParaRPr>
          </a:p>
        </p:txBody>
      </p:sp>
      <p:sp>
        <p:nvSpPr>
          <p:cNvPr id="54" name="CuadroTexto 53"/>
          <p:cNvSpPr txBox="1"/>
          <p:nvPr/>
        </p:nvSpPr>
        <p:spPr>
          <a:xfrm>
            <a:off x="5027220" y="1811427"/>
            <a:ext cx="2592294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ACC </a:t>
            </a:r>
            <a:r>
              <a:rPr lang="es-ES" sz="2200" dirty="0" smtClean="0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o</a:t>
            </a:r>
            <a:r>
              <a:rPr kumimoji="0" lang="es-ES" sz="2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f total </a:t>
            </a:r>
            <a:r>
              <a:rPr kumimoji="0" lang="es-ES" sz="22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Arctic</a:t>
            </a:r>
            <a:r>
              <a:rPr kumimoji="0" lang="es-ES" sz="22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SIE</a:t>
            </a:r>
            <a:endParaRPr kumimoji="0" lang="es-ES" sz="2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/>
              <a:ea typeface="Helvetica Neue"/>
              <a:cs typeface="Calibri Light"/>
              <a:sym typeface="Helvetica Neue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4939605" y="4675624"/>
            <a:ext cx="83251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spc="0" normalizeH="0" baseline="0" dirty="0" err="1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April</a:t>
            </a:r>
            <a:r>
              <a:rPr kumimoji="0" lang="es-ES" sz="1200" b="1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SIE</a:t>
            </a:r>
            <a:endParaRPr lang="es-ES" sz="12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spc="0" normalizeH="0" baseline="0" dirty="0" err="1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Persistence</a:t>
            </a:r>
            <a:endParaRPr kumimoji="0" lang="es-ES" sz="1200" b="1" i="0" u="none" strike="noStrike" cap="none" spc="0" normalizeH="0" baseline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2556515" y="4772590"/>
            <a:ext cx="112803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Ref</a:t>
            </a:r>
            <a:r>
              <a:rPr kumimoji="0" lang="es-ES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: NSIDC</a:t>
            </a:r>
            <a:endParaRPr kumimoji="0" lang="es-ES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8050357" y="2849771"/>
            <a:ext cx="37202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Most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models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exhibit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skill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up to 3-4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months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lead 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</a:p>
          <a:p>
            <a:endParaRPr lang="fr-FR" sz="2400" dirty="0">
              <a:solidFill>
                <a:schemeClr val="accent1">
                  <a:lumMod val="75000"/>
                </a:schemeClr>
              </a:solidFill>
              <a:latin typeface="Calibri"/>
              <a:ea typeface="Arial"/>
              <a:cs typeface="Calibri"/>
              <a:sym typeface="Arial"/>
            </a:endParaRPr>
          </a:p>
          <a:p>
            <a:r>
              <a:rPr lang="fr-FR" sz="24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Forecasting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fr-FR" sz="2400" b="1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September</a:t>
            </a:r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SIE minimum </a:t>
            </a:r>
            <a:r>
              <a:rPr lang="fr-FR" sz="24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is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still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challenging</a:t>
            </a:r>
            <a:endParaRPr lang="es-ES" sz="2400" b="1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1" name="Rectángulo 60"/>
          <p:cNvSpPr/>
          <p:nvPr/>
        </p:nvSpPr>
        <p:spPr>
          <a:xfrm>
            <a:off x="2498235" y="1229543"/>
            <a:ext cx="36024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6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STREAM 1 </a:t>
            </a:r>
            <a:r>
              <a:rPr lang="es-ES" sz="26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+ C3S </a:t>
            </a:r>
            <a:r>
              <a:rPr lang="es-ES" sz="2600" b="1" dirty="0" err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systems</a:t>
            </a:r>
            <a:endParaRPr lang="es-ES" sz="2600" b="1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9542609" y="1038043"/>
            <a:ext cx="2124793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600" b="1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Lauriane</a:t>
            </a:r>
            <a:r>
              <a:rPr kumimoji="0" lang="es-ES" sz="2600" b="1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sz="2600" b="1" i="0" u="none" strike="noStrike" cap="none" spc="0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Batté</a:t>
            </a:r>
            <a:endParaRPr kumimoji="0" lang="es-ES" sz="26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grpSp>
        <p:nvGrpSpPr>
          <p:cNvPr id="19" name="Agrupar 18"/>
          <p:cNvGrpSpPr/>
          <p:nvPr/>
        </p:nvGrpSpPr>
        <p:grpSpPr>
          <a:xfrm>
            <a:off x="10579099" y="5930898"/>
            <a:ext cx="1318999" cy="838707"/>
            <a:chOff x="10299699" y="5930898"/>
            <a:chExt cx="1318999" cy="838707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34698" y="6085605"/>
              <a:ext cx="684000" cy="68400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99699" y="5930898"/>
              <a:ext cx="792000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75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n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693145"/>
            <a:ext cx="2946400" cy="4155247"/>
          </a:xfrm>
          <a:prstGeom prst="rect">
            <a:avLst/>
          </a:prstGeom>
        </p:spPr>
      </p:pic>
      <p:sp>
        <p:nvSpPr>
          <p:cNvPr id="70" name="CuadroTexto 69"/>
          <p:cNvSpPr txBox="1"/>
          <p:nvPr/>
        </p:nvSpPr>
        <p:spPr>
          <a:xfrm>
            <a:off x="808376" y="1127587"/>
            <a:ext cx="242801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3000" dirty="0" err="1" smtClean="0">
                <a:solidFill>
                  <a:srgbClr val="00A2FF"/>
                </a:solidFill>
                <a:latin typeface="Calibri"/>
                <a:ea typeface="Helvetica Neue"/>
                <a:cs typeface="Calibri"/>
                <a:sym typeface="Helvetica Neue"/>
              </a:rPr>
              <a:t>Greenland</a:t>
            </a:r>
            <a:r>
              <a:rPr lang="es-ES" sz="3000" dirty="0" smtClean="0">
                <a:solidFill>
                  <a:srgbClr val="00A2FF"/>
                </a:solidFill>
                <a:latin typeface="Calibri"/>
                <a:ea typeface="Helvetica Neue"/>
                <a:cs typeface="Calibri"/>
                <a:sym typeface="Helvetica Neue"/>
              </a:rPr>
              <a:t> Sea</a:t>
            </a:r>
            <a:endParaRPr kumimoji="0" lang="es-ES" sz="3000" u="none" strike="noStrike" cap="none" spc="0" normalizeH="0" baseline="0" dirty="0">
              <a:ln>
                <a:noFill/>
              </a:ln>
              <a:solidFill>
                <a:srgbClr val="00A2FF"/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9775182" y="1038043"/>
            <a:ext cx="1888237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600" b="1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Ilona</a:t>
            </a:r>
            <a:r>
              <a:rPr kumimoji="0" lang="es-ES" sz="2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sz="2600" b="1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Valisuo</a:t>
            </a:r>
            <a:r>
              <a:rPr kumimoji="0" lang="es-ES" sz="2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endParaRPr kumimoji="0" lang="es-ES" sz="26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Role of Initialization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17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18" name="CuadroTexto 17"/>
          <p:cNvSpPr txBox="1"/>
          <p:nvPr/>
        </p:nvSpPr>
        <p:spPr>
          <a:xfrm>
            <a:off x="1947441" y="6083300"/>
            <a:ext cx="697732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CNRM-CM6-1 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Seasonal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Forecasts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(1993-2014)    </a:t>
            </a:r>
            <a:endParaRPr kumimoji="0" lang="es-ES" sz="2400" i="0" u="none" strike="noStrike" cap="none" spc="0" normalizeH="0" baseline="0" dirty="0">
              <a:ln>
                <a:noFill/>
              </a:ln>
              <a:solidFill>
                <a:srgbClr val="00517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2216309" y="4188114"/>
            <a:ext cx="412592" cy="577273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/>
          <a:srcRect l="4811" b="9185"/>
          <a:stretch/>
        </p:blipFill>
        <p:spPr>
          <a:xfrm>
            <a:off x="8153400" y="1979619"/>
            <a:ext cx="3769498" cy="233149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6"/>
          <a:srcRect t="448" b="6798"/>
          <a:stretch/>
        </p:blipFill>
        <p:spPr>
          <a:xfrm>
            <a:off x="3886201" y="1979619"/>
            <a:ext cx="3959998" cy="2331500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4555786" y="1523084"/>
            <a:ext cx="271600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200" dirty="0" smtClean="0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Sea Ice </a:t>
            </a:r>
            <a:r>
              <a:rPr lang="es-ES" sz="2200" dirty="0" err="1" smtClean="0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Concentrations</a:t>
            </a:r>
            <a:endParaRPr kumimoji="0" lang="es-ES" sz="2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/>
              <a:ea typeface="Helvetica Neue"/>
              <a:cs typeface="Calibri Light"/>
              <a:sym typeface="Helvetica Neue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8961170" y="1523084"/>
            <a:ext cx="2073359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200" dirty="0" smtClean="0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Sea Ice </a:t>
            </a:r>
            <a:r>
              <a:rPr lang="es-ES" sz="2200" dirty="0" err="1" smtClean="0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Thickness</a:t>
            </a:r>
            <a:endParaRPr kumimoji="0" lang="es-ES" sz="2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/>
              <a:ea typeface="Helvetica Neue"/>
              <a:cs typeface="Calibri Light"/>
              <a:sym typeface="Helvetica Neue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4216400" y="2017718"/>
            <a:ext cx="3429000" cy="2268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8366993" y="2017718"/>
            <a:ext cx="3429000" cy="2268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2649" y="5877294"/>
            <a:ext cx="936000" cy="871726"/>
          </a:xfrm>
          <a:prstGeom prst="rect">
            <a:avLst/>
          </a:prstGeom>
        </p:spPr>
      </p:pic>
      <p:grpSp>
        <p:nvGrpSpPr>
          <p:cNvPr id="3" name="Agrupar 2"/>
          <p:cNvGrpSpPr/>
          <p:nvPr/>
        </p:nvGrpSpPr>
        <p:grpSpPr>
          <a:xfrm>
            <a:off x="10579099" y="5930898"/>
            <a:ext cx="1318999" cy="838707"/>
            <a:chOff x="10299699" y="5930898"/>
            <a:chExt cx="1318999" cy="838707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34698" y="6085605"/>
              <a:ext cx="684000" cy="684000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99699" y="5930898"/>
              <a:ext cx="792000" cy="792000"/>
            </a:xfrm>
            <a:prstGeom prst="rect">
              <a:avLst/>
            </a:prstGeom>
          </p:spPr>
        </p:pic>
      </p:grpSp>
      <p:sp>
        <p:nvSpPr>
          <p:cNvPr id="30" name="CuadroTexto 29"/>
          <p:cNvSpPr txBox="1"/>
          <p:nvPr/>
        </p:nvSpPr>
        <p:spPr>
          <a:xfrm>
            <a:off x="3785323" y="2055818"/>
            <a:ext cx="410594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80%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3785323" y="2547829"/>
            <a:ext cx="410594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6</a:t>
            </a: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0%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3785323" y="3039839"/>
            <a:ext cx="410594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4</a:t>
            </a: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0%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3785323" y="3531850"/>
            <a:ext cx="410594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2</a:t>
            </a: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0%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3870908" y="4023860"/>
            <a:ext cx="325009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0%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8027760" y="1887882"/>
            <a:ext cx="316518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1.2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8027760" y="2241928"/>
            <a:ext cx="316518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1.0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8027760" y="2595974"/>
            <a:ext cx="316518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0.8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8027760" y="2950020"/>
            <a:ext cx="316518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0.6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8027760" y="4012158"/>
            <a:ext cx="316518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0.0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8027760" y="3304066"/>
            <a:ext cx="316518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0.4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8027760" y="3658112"/>
            <a:ext cx="316518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0.2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8336471" y="4266158"/>
            <a:ext cx="35070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Jan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8904122" y="4266158"/>
            <a:ext cx="37189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Mar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9200609" y="4266158"/>
            <a:ext cx="359073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Apr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9484272" y="4266158"/>
            <a:ext cx="393312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May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9802174" y="4266158"/>
            <a:ext cx="35070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Jun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10077471" y="4266158"/>
            <a:ext cx="29931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Jul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10301372" y="4266158"/>
            <a:ext cx="389229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 err="1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Aug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10615191" y="4266158"/>
            <a:ext cx="37640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Sep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10916186" y="4266158"/>
            <a:ext cx="34199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Oct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11182767" y="4266158"/>
            <a:ext cx="37625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Nov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11483616" y="4266158"/>
            <a:ext cx="37625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Dec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53" name="CuadroTexto 52"/>
          <p:cNvSpPr txBox="1"/>
          <p:nvPr/>
        </p:nvSpPr>
        <p:spPr>
          <a:xfrm>
            <a:off x="8611768" y="4266158"/>
            <a:ext cx="36776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Feb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grpSp>
        <p:nvGrpSpPr>
          <p:cNvPr id="66" name="Agrupar 65"/>
          <p:cNvGrpSpPr/>
          <p:nvPr/>
        </p:nvGrpSpPr>
        <p:grpSpPr>
          <a:xfrm>
            <a:off x="4196271" y="4266158"/>
            <a:ext cx="3523400" cy="287258"/>
            <a:chOff x="8628571" y="4926558"/>
            <a:chExt cx="3523400" cy="287258"/>
          </a:xfrm>
        </p:grpSpPr>
        <p:sp>
          <p:nvSpPr>
            <p:cNvPr id="54" name="CuadroTexto 53"/>
            <p:cNvSpPr txBox="1"/>
            <p:nvPr/>
          </p:nvSpPr>
          <p:spPr>
            <a:xfrm>
              <a:off x="8628571" y="4926558"/>
              <a:ext cx="35070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Jan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55" name="CuadroTexto 54"/>
            <p:cNvSpPr txBox="1"/>
            <p:nvPr/>
          </p:nvSpPr>
          <p:spPr>
            <a:xfrm>
              <a:off x="9196222" y="4926558"/>
              <a:ext cx="37189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Mar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56" name="CuadroTexto 55"/>
            <p:cNvSpPr txBox="1"/>
            <p:nvPr/>
          </p:nvSpPr>
          <p:spPr>
            <a:xfrm>
              <a:off x="9492709" y="4926558"/>
              <a:ext cx="359073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Apr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57" name="CuadroTexto 56"/>
            <p:cNvSpPr txBox="1"/>
            <p:nvPr/>
          </p:nvSpPr>
          <p:spPr>
            <a:xfrm>
              <a:off x="9776372" y="4926558"/>
              <a:ext cx="393312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May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58" name="CuadroTexto 57"/>
            <p:cNvSpPr txBox="1"/>
            <p:nvPr/>
          </p:nvSpPr>
          <p:spPr>
            <a:xfrm>
              <a:off x="10094274" y="4926558"/>
              <a:ext cx="35070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Jun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59" name="CuadroTexto 58"/>
            <p:cNvSpPr txBox="1"/>
            <p:nvPr/>
          </p:nvSpPr>
          <p:spPr>
            <a:xfrm>
              <a:off x="10369571" y="4926558"/>
              <a:ext cx="299311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Jul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60" name="CuadroTexto 59"/>
            <p:cNvSpPr txBox="1"/>
            <p:nvPr/>
          </p:nvSpPr>
          <p:spPr>
            <a:xfrm>
              <a:off x="10593472" y="4926558"/>
              <a:ext cx="389229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200" dirty="0" err="1" smtClean="0">
                  <a:solidFill>
                    <a:srgbClr val="000000"/>
                  </a:solidFill>
                  <a:latin typeface="Arial"/>
                  <a:ea typeface="Helvetica Neue"/>
                  <a:cs typeface="Arial"/>
                  <a:sym typeface="Helvetica Neue"/>
                </a:rPr>
                <a:t>Aug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10907291" y="4926558"/>
              <a:ext cx="37640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Sep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62" name="CuadroTexto 61"/>
            <p:cNvSpPr txBox="1"/>
            <p:nvPr/>
          </p:nvSpPr>
          <p:spPr>
            <a:xfrm>
              <a:off x="11208286" y="4926558"/>
              <a:ext cx="341991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Oct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63" name="CuadroTexto 62"/>
            <p:cNvSpPr txBox="1"/>
            <p:nvPr/>
          </p:nvSpPr>
          <p:spPr>
            <a:xfrm>
              <a:off x="11474867" y="4926558"/>
              <a:ext cx="37625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Nov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64" name="CuadroTexto 63"/>
            <p:cNvSpPr txBox="1"/>
            <p:nvPr/>
          </p:nvSpPr>
          <p:spPr>
            <a:xfrm>
              <a:off x="11775716" y="4926558"/>
              <a:ext cx="37625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Dec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65" name="CuadroTexto 64"/>
            <p:cNvSpPr txBox="1"/>
            <p:nvPr/>
          </p:nvSpPr>
          <p:spPr>
            <a:xfrm>
              <a:off x="8903868" y="4926558"/>
              <a:ext cx="367764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Feb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</p:grpSp>
      <p:sp>
        <p:nvSpPr>
          <p:cNvPr id="67" name="CuadroTexto 66"/>
          <p:cNvSpPr txBox="1"/>
          <p:nvPr/>
        </p:nvSpPr>
        <p:spPr>
          <a:xfrm>
            <a:off x="5414340" y="2031511"/>
            <a:ext cx="125690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CMIP6-Historical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4091751" y="4651874"/>
            <a:ext cx="799624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CMIP6-Historical has </a:t>
            </a:r>
            <a:r>
              <a:rPr lang="en-GB" sz="22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too much and too thick</a:t>
            </a:r>
            <a:r>
              <a:rPr lang="en-GB" sz="22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ice in Greenland Sea</a:t>
            </a:r>
          </a:p>
          <a:p>
            <a:endParaRPr lang="en-GB" sz="400" dirty="0" smtClean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GB" sz="22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Forecasts show </a:t>
            </a:r>
            <a:r>
              <a:rPr lang="en-GB" sz="22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huge spread </a:t>
            </a:r>
            <a:r>
              <a:rPr lang="en-GB" sz="2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 </a:t>
            </a:r>
            <a:r>
              <a:rPr lang="en-GB" sz="22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thickness </a:t>
            </a:r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during the </a:t>
            </a:r>
            <a:r>
              <a:rPr lang="en-GB" sz="2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melt </a:t>
            </a:r>
            <a:r>
              <a:rPr lang="en-GB" sz="22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season</a:t>
            </a:r>
          </a:p>
          <a:p>
            <a:endParaRPr lang="en-GB" sz="400" b="1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GB" sz="22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Systematic error not fully developed </a:t>
            </a:r>
            <a:r>
              <a:rPr lang="en-GB" sz="22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by the end of the forecasts </a:t>
            </a:r>
            <a:endParaRPr lang="es-ES" sz="22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716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165" y="1980711"/>
            <a:ext cx="3557122" cy="233834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831" y="1979782"/>
            <a:ext cx="3563988" cy="2359455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00" y="1693145"/>
            <a:ext cx="2946400" cy="4155247"/>
          </a:xfrm>
          <a:prstGeom prst="rect">
            <a:avLst/>
          </a:prstGeom>
        </p:spPr>
      </p:pic>
      <p:cxnSp>
        <p:nvCxnSpPr>
          <p:cNvPr id="17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18" name="CuadroTexto 17"/>
          <p:cNvSpPr txBox="1"/>
          <p:nvPr/>
        </p:nvSpPr>
        <p:spPr>
          <a:xfrm>
            <a:off x="1947441" y="6083300"/>
            <a:ext cx="697732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CNRM-CM6-1 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Seasonal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Forecasts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(1993-2014)    </a:t>
            </a:r>
            <a:endParaRPr kumimoji="0" lang="es-ES" sz="2400" i="0" u="none" strike="noStrike" cap="none" spc="0" normalizeH="0" baseline="0" dirty="0">
              <a:ln>
                <a:noFill/>
              </a:ln>
              <a:solidFill>
                <a:srgbClr val="00517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1213469" y="3217653"/>
            <a:ext cx="412592" cy="433272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4555786" y="1523084"/>
            <a:ext cx="271600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200" dirty="0" smtClean="0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Sea Ice </a:t>
            </a:r>
            <a:r>
              <a:rPr lang="es-ES" sz="2200" dirty="0" err="1" smtClean="0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Concentrations</a:t>
            </a:r>
            <a:endParaRPr kumimoji="0" lang="es-ES" sz="2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/>
              <a:ea typeface="Helvetica Neue"/>
              <a:cs typeface="Calibri Light"/>
              <a:sym typeface="Helvetica Neue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8961170" y="1523084"/>
            <a:ext cx="2073359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200" dirty="0" smtClean="0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Sea Ice </a:t>
            </a:r>
            <a:r>
              <a:rPr lang="es-ES" sz="2200" dirty="0" err="1" smtClean="0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Thickness</a:t>
            </a:r>
            <a:endParaRPr kumimoji="0" lang="es-ES" sz="2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/>
              <a:ea typeface="Helvetica Neue"/>
              <a:cs typeface="Calibri Light"/>
              <a:sym typeface="Helvetica Neue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4216400" y="2017718"/>
            <a:ext cx="3429000" cy="2268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8366993" y="2017718"/>
            <a:ext cx="3429000" cy="22680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3785323" y="2375294"/>
            <a:ext cx="410594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80%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3785323" y="2787435"/>
            <a:ext cx="410594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6</a:t>
            </a: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0%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3785323" y="3199576"/>
            <a:ext cx="410594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4</a:t>
            </a: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0%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3785323" y="3611717"/>
            <a:ext cx="410594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2</a:t>
            </a: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0%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3870908" y="4023860"/>
            <a:ext cx="325009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0%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8027760" y="1989482"/>
            <a:ext cx="316518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2.5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8027760" y="2394017"/>
            <a:ext cx="316518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2</a:t>
            </a:r>
            <a:r>
              <a:rPr lang="es-ES" sz="1200" dirty="0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.0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8027760" y="2798552"/>
            <a:ext cx="316518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1.5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8027760" y="3203087"/>
            <a:ext cx="316518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1.0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8027760" y="4012158"/>
            <a:ext cx="316518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0.0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8027760" y="3607622"/>
            <a:ext cx="316518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0.5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8336471" y="4266158"/>
            <a:ext cx="35070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Jan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8904122" y="4266158"/>
            <a:ext cx="37189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Mar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9200609" y="4266158"/>
            <a:ext cx="359073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Apr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9484272" y="4266158"/>
            <a:ext cx="393312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May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9802174" y="4266158"/>
            <a:ext cx="35070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Jun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10077471" y="4266158"/>
            <a:ext cx="29931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Jul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10301372" y="4266158"/>
            <a:ext cx="389229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 err="1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Aug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10615191" y="4266158"/>
            <a:ext cx="37640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Sep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10916186" y="4266158"/>
            <a:ext cx="34199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Oct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11182767" y="4266158"/>
            <a:ext cx="37625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Nov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11483616" y="4266158"/>
            <a:ext cx="37625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Dec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53" name="CuadroTexto 52"/>
          <p:cNvSpPr txBox="1"/>
          <p:nvPr/>
        </p:nvSpPr>
        <p:spPr>
          <a:xfrm>
            <a:off x="8611768" y="4266158"/>
            <a:ext cx="36776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Feb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grpSp>
        <p:nvGrpSpPr>
          <p:cNvPr id="66" name="Agrupar 65"/>
          <p:cNvGrpSpPr/>
          <p:nvPr/>
        </p:nvGrpSpPr>
        <p:grpSpPr>
          <a:xfrm>
            <a:off x="4196271" y="4266158"/>
            <a:ext cx="3523400" cy="287258"/>
            <a:chOff x="8628571" y="4926558"/>
            <a:chExt cx="3523400" cy="287258"/>
          </a:xfrm>
        </p:grpSpPr>
        <p:sp>
          <p:nvSpPr>
            <p:cNvPr id="54" name="CuadroTexto 53"/>
            <p:cNvSpPr txBox="1"/>
            <p:nvPr/>
          </p:nvSpPr>
          <p:spPr>
            <a:xfrm>
              <a:off x="8628571" y="4926558"/>
              <a:ext cx="35070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Jan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55" name="CuadroTexto 54"/>
            <p:cNvSpPr txBox="1"/>
            <p:nvPr/>
          </p:nvSpPr>
          <p:spPr>
            <a:xfrm>
              <a:off x="9196222" y="4926558"/>
              <a:ext cx="37189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Mar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56" name="CuadroTexto 55"/>
            <p:cNvSpPr txBox="1"/>
            <p:nvPr/>
          </p:nvSpPr>
          <p:spPr>
            <a:xfrm>
              <a:off x="9492709" y="4926558"/>
              <a:ext cx="359073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Apr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57" name="CuadroTexto 56"/>
            <p:cNvSpPr txBox="1"/>
            <p:nvPr/>
          </p:nvSpPr>
          <p:spPr>
            <a:xfrm>
              <a:off x="9776372" y="4926558"/>
              <a:ext cx="393312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May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58" name="CuadroTexto 57"/>
            <p:cNvSpPr txBox="1"/>
            <p:nvPr/>
          </p:nvSpPr>
          <p:spPr>
            <a:xfrm>
              <a:off x="10094274" y="4926558"/>
              <a:ext cx="35070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Jun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59" name="CuadroTexto 58"/>
            <p:cNvSpPr txBox="1"/>
            <p:nvPr/>
          </p:nvSpPr>
          <p:spPr>
            <a:xfrm>
              <a:off x="10369571" y="4926558"/>
              <a:ext cx="299311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Jul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60" name="CuadroTexto 59"/>
            <p:cNvSpPr txBox="1"/>
            <p:nvPr/>
          </p:nvSpPr>
          <p:spPr>
            <a:xfrm>
              <a:off x="10593472" y="4926558"/>
              <a:ext cx="389229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200" dirty="0" err="1" smtClean="0">
                  <a:solidFill>
                    <a:srgbClr val="000000"/>
                  </a:solidFill>
                  <a:latin typeface="Arial"/>
                  <a:ea typeface="Helvetica Neue"/>
                  <a:cs typeface="Arial"/>
                  <a:sym typeface="Helvetica Neue"/>
                </a:rPr>
                <a:t>Aug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10907291" y="4926558"/>
              <a:ext cx="37640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Sep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62" name="CuadroTexto 61"/>
            <p:cNvSpPr txBox="1"/>
            <p:nvPr/>
          </p:nvSpPr>
          <p:spPr>
            <a:xfrm>
              <a:off x="11208286" y="4926558"/>
              <a:ext cx="341991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Oct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63" name="CuadroTexto 62"/>
            <p:cNvSpPr txBox="1"/>
            <p:nvPr/>
          </p:nvSpPr>
          <p:spPr>
            <a:xfrm>
              <a:off x="11474867" y="4926558"/>
              <a:ext cx="37625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Nov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64" name="CuadroTexto 63"/>
            <p:cNvSpPr txBox="1"/>
            <p:nvPr/>
          </p:nvSpPr>
          <p:spPr>
            <a:xfrm>
              <a:off x="11775716" y="4926558"/>
              <a:ext cx="37625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Dec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  <p:sp>
          <p:nvSpPr>
            <p:cNvPr id="65" name="CuadroTexto 64"/>
            <p:cNvSpPr txBox="1"/>
            <p:nvPr/>
          </p:nvSpPr>
          <p:spPr>
            <a:xfrm>
              <a:off x="8903868" y="4926558"/>
              <a:ext cx="367764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Helvetica Neue"/>
                  <a:cs typeface="Arial"/>
                  <a:sym typeface="Helvetica Neue"/>
                </a:rPr>
                <a:t>Feb</a:t>
              </a:r>
              <a:endParaRPr kumimoji="0" lang="es-ES" sz="1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endParaRPr>
            </a:p>
          </p:txBody>
        </p:sp>
      </p:grpSp>
      <p:sp>
        <p:nvSpPr>
          <p:cNvPr id="67" name="CuadroTexto 66"/>
          <p:cNvSpPr txBox="1"/>
          <p:nvPr/>
        </p:nvSpPr>
        <p:spPr>
          <a:xfrm>
            <a:off x="5452440" y="1993411"/>
            <a:ext cx="125690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CMIP6-Historical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4117152" y="4766174"/>
            <a:ext cx="77427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Better agreement </a:t>
            </a:r>
            <a:r>
              <a:rPr lang="en-GB" sz="22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between </a:t>
            </a:r>
            <a:r>
              <a:rPr lang="en-GB" sz="22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initialized/non initialized </a:t>
            </a:r>
            <a:r>
              <a:rPr lang="en-GB" sz="22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forecasts</a:t>
            </a:r>
          </a:p>
        </p:txBody>
      </p:sp>
      <p:sp>
        <p:nvSpPr>
          <p:cNvPr id="69" name="CuadroTexto 68"/>
          <p:cNvSpPr txBox="1"/>
          <p:nvPr/>
        </p:nvSpPr>
        <p:spPr>
          <a:xfrm>
            <a:off x="3699737" y="1963153"/>
            <a:ext cx="496180" cy="2872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100%</a:t>
            </a:r>
            <a:endParaRPr kumimoji="0" lang="es-E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70" name="CuadroTexto 69"/>
          <p:cNvSpPr txBox="1"/>
          <p:nvPr/>
        </p:nvSpPr>
        <p:spPr>
          <a:xfrm>
            <a:off x="1026021" y="1127587"/>
            <a:ext cx="2018118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3000" dirty="0" err="1" smtClean="0">
                <a:solidFill>
                  <a:srgbClr val="00A2FF"/>
                </a:solidFill>
                <a:latin typeface="Calibri"/>
                <a:ea typeface="Helvetica Neue"/>
                <a:cs typeface="Calibri"/>
                <a:sym typeface="Helvetica Neue"/>
              </a:rPr>
              <a:t>Chukchi</a:t>
            </a:r>
            <a:r>
              <a:rPr lang="es-ES" sz="3000" dirty="0" smtClean="0">
                <a:solidFill>
                  <a:srgbClr val="00A2FF"/>
                </a:solidFill>
                <a:latin typeface="Calibri"/>
                <a:ea typeface="Helvetica Neue"/>
                <a:cs typeface="Calibri"/>
                <a:sym typeface="Helvetica Neue"/>
              </a:rPr>
              <a:t> Sea</a:t>
            </a:r>
            <a:endParaRPr kumimoji="0" lang="es-ES" sz="3000" u="none" strike="noStrike" cap="none" spc="0" normalizeH="0" baseline="0" dirty="0">
              <a:ln>
                <a:noFill/>
              </a:ln>
              <a:solidFill>
                <a:srgbClr val="00A2FF"/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pic>
        <p:nvPicPr>
          <p:cNvPr id="73" name="Imagen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8998" y="5780805"/>
            <a:ext cx="1079999" cy="1079999"/>
          </a:xfrm>
          <a:prstGeom prst="rect">
            <a:avLst/>
          </a:prstGeom>
        </p:spPr>
      </p:pic>
      <p:sp>
        <p:nvSpPr>
          <p:cNvPr id="74" name="CuadroTexto 73"/>
          <p:cNvSpPr txBox="1"/>
          <p:nvPr/>
        </p:nvSpPr>
        <p:spPr>
          <a:xfrm>
            <a:off x="9775182" y="1038043"/>
            <a:ext cx="1888237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600" b="1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Ilona</a:t>
            </a:r>
            <a:r>
              <a:rPr kumimoji="0" lang="es-ES" sz="2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sz="2600" b="1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Valisuo</a:t>
            </a:r>
            <a:r>
              <a:rPr kumimoji="0" lang="es-ES" sz="2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endParaRPr kumimoji="0" lang="es-ES" sz="26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Role of Initialization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76" name="Imagen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3249" y="5877294"/>
            <a:ext cx="936000" cy="871726"/>
          </a:xfrm>
          <a:prstGeom prst="rect">
            <a:avLst/>
          </a:prstGeom>
        </p:spPr>
      </p:pic>
      <p:pic>
        <p:nvPicPr>
          <p:cNvPr id="77" name="Imagen 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99699" y="5930898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9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Development of forecast errors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17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18" name="CuadroTexto 17"/>
          <p:cNvSpPr txBox="1"/>
          <p:nvPr/>
        </p:nvSpPr>
        <p:spPr>
          <a:xfrm>
            <a:off x="2197973" y="6083300"/>
            <a:ext cx="647626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EC-Earth3.2 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Seasonal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Forecasts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(1993-2008)    </a:t>
            </a:r>
            <a:endParaRPr kumimoji="0" lang="es-ES" sz="2400" i="0" u="none" strike="noStrike" cap="none" spc="0" normalizeH="0" baseline="0" dirty="0">
              <a:ln>
                <a:noFill/>
              </a:ln>
              <a:solidFill>
                <a:srgbClr val="00517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2" name="Imagen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0376" y="5998969"/>
            <a:ext cx="1768591" cy="720000"/>
          </a:xfrm>
          <a:prstGeom prst="rect">
            <a:avLst/>
          </a:prstGeom>
        </p:spPr>
      </p:pic>
      <p:sp>
        <p:nvSpPr>
          <p:cNvPr id="73" name="CuadroTexto 72"/>
          <p:cNvSpPr txBox="1"/>
          <p:nvPr/>
        </p:nvSpPr>
        <p:spPr>
          <a:xfrm>
            <a:off x="9033493" y="1038043"/>
            <a:ext cx="266042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600" b="1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Ruben</a:t>
            </a:r>
            <a:r>
              <a:rPr kumimoji="0" lang="es-ES" sz="2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Cruz-García</a:t>
            </a:r>
            <a:endParaRPr kumimoji="0" lang="es-ES" sz="26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pic>
        <p:nvPicPr>
          <p:cNvPr id="7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5" y="1847057"/>
            <a:ext cx="3291194" cy="139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78830" y="3494493"/>
            <a:ext cx="4647606" cy="21031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Initialization</a:t>
            </a:r>
            <a:r>
              <a:rPr kumimoji="0" lang="es-ES" sz="2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sz="2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Strategy</a:t>
            </a:r>
            <a:endParaRPr kumimoji="0" lang="es-ES" sz="22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2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i="0" u="none" strike="noStrike" cap="none" spc="0" normalizeH="0" baseline="0" dirty="0" smtClean="0">
                <a:ln>
                  <a:noFill/>
                </a:ln>
                <a:solidFill>
                  <a:srgbClr val="00A2FF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Sea Ice:  </a:t>
            </a:r>
            <a:r>
              <a:rPr kumimoji="0" lang="es-ES" sz="2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NEMO-LIM3 </a:t>
            </a:r>
            <a:r>
              <a:rPr kumimoji="0" lang="es-ES" sz="20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forced</a:t>
            </a:r>
            <a:r>
              <a:rPr kumimoji="0" lang="es-ES" sz="2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w.</a:t>
            </a:r>
            <a:r>
              <a:rPr kumimoji="0" lang="es-ES" sz="20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sz="2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ERA-</a:t>
            </a:r>
            <a:r>
              <a:rPr kumimoji="0" lang="es-ES" sz="20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Interim</a:t>
            </a:r>
            <a:r>
              <a:rPr kumimoji="0" lang="es-ES" sz="2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dirty="0">
                <a:solidFill>
                  <a:srgbClr val="000000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sz="2000" dirty="0" smtClean="0">
                <a:solidFill>
                  <a:srgbClr val="000000"/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sz="2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             ENKF </a:t>
            </a:r>
            <a:r>
              <a:rPr kumimoji="0" lang="es-ES" sz="20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assimilation</a:t>
            </a:r>
            <a:r>
              <a:rPr kumimoji="0" lang="es-ES" sz="2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of </a:t>
            </a:r>
            <a:r>
              <a:rPr kumimoji="0" lang="es-ES" sz="20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SICs</a:t>
            </a:r>
            <a:r>
              <a:rPr kumimoji="0" lang="es-ES" sz="2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sz="20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from</a:t>
            </a:r>
            <a:r>
              <a:rPr kumimoji="0" lang="es-ES" sz="20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ESA</a:t>
            </a:r>
            <a:endParaRPr lang="es-ES" sz="2000" dirty="0">
              <a:solidFill>
                <a:srgbClr val="000000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800" dirty="0" smtClean="0">
              <a:solidFill>
                <a:srgbClr val="000000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dirty="0" err="1" smtClean="0">
                <a:solidFill>
                  <a:srgbClr val="00A2FF"/>
                </a:solidFill>
                <a:latin typeface="Calibri"/>
                <a:ea typeface="Helvetica Neue"/>
                <a:cs typeface="Calibri"/>
                <a:sym typeface="Helvetica Neue"/>
              </a:rPr>
              <a:t>Ocean</a:t>
            </a:r>
            <a:r>
              <a:rPr lang="es-ES" sz="2000" dirty="0" smtClean="0">
                <a:solidFill>
                  <a:srgbClr val="00A2FF"/>
                </a:solidFill>
                <a:latin typeface="Calibri"/>
                <a:ea typeface="Helvetica Neue"/>
                <a:cs typeface="Calibri"/>
                <a:sym typeface="Helvetica Neue"/>
              </a:rPr>
              <a:t>:   </a:t>
            </a:r>
            <a:r>
              <a:rPr lang="es-ES" sz="2000" dirty="0" smtClean="0">
                <a:solidFill>
                  <a:srgbClr val="000000"/>
                </a:solidFill>
                <a:latin typeface="Calibri"/>
                <a:ea typeface="Helvetica Neue"/>
                <a:cs typeface="Calibri"/>
                <a:sym typeface="Helvetica Neue"/>
              </a:rPr>
              <a:t>ORAS4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800" dirty="0" smtClean="0">
              <a:solidFill>
                <a:srgbClr val="000000"/>
              </a:solidFill>
              <a:latin typeface="Calibri"/>
              <a:ea typeface="Helvetica Neue"/>
              <a:cs typeface="Calibri"/>
              <a:sym typeface="Helvetica Neue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i="0" u="none" strike="noStrike" cap="none" spc="0" normalizeH="0" baseline="0" dirty="0" err="1" smtClean="0">
                <a:ln>
                  <a:noFill/>
                </a:ln>
                <a:solidFill>
                  <a:srgbClr val="00A2FF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Atmos</a:t>
            </a:r>
            <a:r>
              <a:rPr kumimoji="0" lang="es-ES" sz="2000" i="0" u="none" strike="noStrike" cap="none" spc="0" normalizeH="0" baseline="0" dirty="0" smtClean="0">
                <a:ln>
                  <a:noFill/>
                </a:ln>
                <a:solidFill>
                  <a:srgbClr val="00A2FF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:   </a:t>
            </a:r>
            <a:r>
              <a:rPr kumimoji="0" lang="es-ES" sz="20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ERA-</a:t>
            </a:r>
            <a:r>
              <a:rPr kumimoji="0" lang="es-ES" sz="20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Interim</a:t>
            </a:r>
            <a:endParaRPr kumimoji="0" lang="es-E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49293" y="1364238"/>
            <a:ext cx="251566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spc="0" normalizeH="0" baseline="0" dirty="0" err="1" smtClean="0">
                <a:ln>
                  <a:noFill/>
                </a:ln>
                <a:solidFill>
                  <a:srgbClr val="007ABF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Inconsistency</a:t>
            </a: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solidFill>
                  <a:srgbClr val="007ABF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of </a:t>
            </a:r>
            <a:r>
              <a:rPr kumimoji="0" lang="es-ES" sz="2400" b="1" i="0" u="none" strike="noStrike" cap="none" spc="0" normalizeH="0" baseline="0" dirty="0" err="1" smtClean="0">
                <a:ln>
                  <a:noFill/>
                </a:ln>
                <a:solidFill>
                  <a:srgbClr val="007ABF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ICs</a:t>
            </a:r>
            <a:endParaRPr kumimoji="0" lang="es-ES" sz="2400" b="1" i="0" u="none" strike="noStrike" cap="none" spc="0" normalizeH="0" baseline="0" dirty="0">
              <a:ln>
                <a:noFill/>
              </a:ln>
              <a:solidFill>
                <a:srgbClr val="007ABF"/>
              </a:solidFill>
              <a:effectLst/>
              <a:uFillTx/>
              <a:latin typeface="Calibri Light"/>
              <a:ea typeface="Helvetica Neue"/>
              <a:cs typeface="Calibri Light"/>
              <a:sym typeface="Helvetica Neue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5119851" y="1503529"/>
            <a:ext cx="6436185" cy="4424933"/>
            <a:chOff x="5119851" y="1503529"/>
            <a:chExt cx="6436185" cy="4424933"/>
          </a:xfrm>
        </p:grpSpPr>
        <p:pic>
          <p:nvPicPr>
            <p:cNvPr id="75" name="Imagen 9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4"/>
            <a:stretch/>
          </p:blipFill>
          <p:spPr bwMode="auto">
            <a:xfrm>
              <a:off x="6616700" y="1947145"/>
              <a:ext cx="4939336" cy="3981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Rectángulo 76"/>
            <p:cNvSpPr/>
            <p:nvPr/>
          </p:nvSpPr>
          <p:spPr>
            <a:xfrm>
              <a:off x="6616700" y="3017838"/>
              <a:ext cx="4249566" cy="1367862"/>
            </a:xfrm>
            <a:prstGeom prst="rect">
              <a:avLst/>
            </a:prstGeom>
            <a:noFill/>
            <a:ln w="38100" cmpd="sng"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7975600" y="1854200"/>
              <a:ext cx="3467100" cy="10541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79" name="CuadroTexto 78"/>
            <p:cNvSpPr txBox="1"/>
            <p:nvPr/>
          </p:nvSpPr>
          <p:spPr>
            <a:xfrm>
              <a:off x="5531523" y="3381718"/>
              <a:ext cx="1020932" cy="5847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s-ES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/>
                  <a:cs typeface="Calibri"/>
                </a:rPr>
                <a:t>Initialized</a:t>
              </a:r>
              <a:r>
                <a:rPr lang="es-ES" sz="16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/>
                  <a:cs typeface="Calibri"/>
                </a:rPr>
                <a:t> </a:t>
              </a:r>
              <a:endParaRPr lang="es-ES" sz="1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endParaRPr>
            </a:p>
            <a:p>
              <a:pPr algn="r">
                <a:defRPr/>
              </a:pPr>
              <a:r>
                <a:rPr lang="es-ES" sz="1600" dirty="0" err="1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/>
                  <a:cs typeface="Calibri"/>
                </a:rPr>
                <a:t>Forecast</a:t>
              </a:r>
              <a:endParaRPr lang="es-E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6670288" y="1503529"/>
              <a:ext cx="4338102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22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/>
                  <a:ea typeface="Helvetica Neue"/>
                  <a:cs typeface="Calibri Light"/>
                  <a:sym typeface="Helvetica Neue"/>
                </a:rPr>
                <a:t>Evolution</a:t>
              </a:r>
              <a:r>
                <a:rPr kumimoji="0" lang="es-ES" sz="22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/>
                  <a:ea typeface="Helvetica Neue"/>
                  <a:cs typeface="Calibri Light"/>
                  <a:sym typeface="Helvetica Neue"/>
                </a:rPr>
                <a:t> of </a:t>
              </a:r>
              <a:r>
                <a:rPr kumimoji="0" lang="es-ES" sz="22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/>
                  <a:ea typeface="Helvetica Neue"/>
                  <a:cs typeface="Calibri Light"/>
                  <a:sym typeface="Helvetica Neue"/>
                </a:rPr>
                <a:t>errors</a:t>
              </a:r>
              <a:r>
                <a:rPr kumimoji="0" lang="es-ES" sz="22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/>
                  <a:ea typeface="Helvetica Neue"/>
                  <a:cs typeface="Calibri Light"/>
                  <a:sym typeface="Helvetica Neue"/>
                </a:rPr>
                <a:t> </a:t>
              </a:r>
              <a:r>
                <a:rPr kumimoji="0" lang="es-ES" sz="22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/>
                  <a:ea typeface="Helvetica Neue"/>
                  <a:cs typeface="Calibri Light"/>
                  <a:sym typeface="Helvetica Neue"/>
                </a:rPr>
                <a:t>with</a:t>
              </a:r>
              <a:r>
                <a:rPr kumimoji="0" lang="es-ES" sz="22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/>
                  <a:ea typeface="Helvetica Neue"/>
                  <a:cs typeface="Calibri Light"/>
                  <a:sym typeface="Helvetica Neue"/>
                </a:rPr>
                <a:t> </a:t>
              </a:r>
              <a:r>
                <a:rPr kumimoji="0" lang="es-ES" sz="22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/>
                  <a:ea typeface="Helvetica Neue"/>
                  <a:cs typeface="Calibri Light"/>
                  <a:sym typeface="Helvetica Neue"/>
                </a:rPr>
                <a:t>forecast</a:t>
              </a:r>
              <a:r>
                <a:rPr kumimoji="0" lang="es-ES" sz="22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/>
                  <a:ea typeface="Helvetica Neue"/>
                  <a:cs typeface="Calibri Light"/>
                  <a:sym typeface="Helvetica Neue"/>
                </a:rPr>
                <a:t> </a:t>
              </a:r>
              <a:r>
                <a:rPr kumimoji="0" lang="es-ES" sz="22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/>
                  <a:ea typeface="Helvetica Neue"/>
                  <a:cs typeface="Calibri Light"/>
                  <a:sym typeface="Helvetica Neue"/>
                </a:rPr>
                <a:t>day</a:t>
              </a:r>
              <a:r>
                <a:rPr kumimoji="0" lang="es-ES" sz="2200" b="1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 Light"/>
                  <a:ea typeface="Helvetica Neue"/>
                  <a:cs typeface="Calibri Light"/>
                  <a:sym typeface="Helvetica Neue"/>
                </a:rPr>
                <a:t> </a:t>
              </a:r>
              <a:endParaRPr kumimoji="0" lang="es-ES" sz="2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endParaRPr>
            </a:p>
          </p:txBody>
        </p:sp>
        <p:sp>
          <p:nvSpPr>
            <p:cNvPr id="80" name="Rectángulo 79"/>
            <p:cNvSpPr/>
            <p:nvPr/>
          </p:nvSpPr>
          <p:spPr>
            <a:xfrm>
              <a:off x="6616700" y="4415300"/>
              <a:ext cx="4249566" cy="1367862"/>
            </a:xfrm>
            <a:prstGeom prst="rect">
              <a:avLst/>
            </a:prstGeom>
            <a:noFill/>
            <a:ln w="38100" cmpd="sng"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81" name="CuadroTexto 80"/>
            <p:cNvSpPr txBox="1"/>
            <p:nvPr/>
          </p:nvSpPr>
          <p:spPr>
            <a:xfrm>
              <a:off x="5119851" y="4929335"/>
              <a:ext cx="1432604" cy="5847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s-ES" sz="16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Non-</a:t>
              </a:r>
              <a:r>
                <a:rPr lang="es-ES" sz="1600" dirty="0" err="1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initialized</a:t>
              </a:r>
              <a:r>
                <a:rPr lang="es-ES" sz="16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 </a:t>
              </a:r>
            </a:p>
            <a:p>
              <a:pPr algn="r">
                <a:defRPr/>
              </a:pPr>
              <a:r>
                <a:rPr lang="es-ES" sz="1600" dirty="0" err="1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forecasts</a:t>
              </a:r>
              <a:endParaRPr lang="es-ES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5294599" y="2156689"/>
              <a:ext cx="1257856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60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Helvetica Neue"/>
                  <a:cs typeface="Calibri"/>
                  <a:sym typeface="Helvetica Neue"/>
                </a:rPr>
                <a:t>Initial</a:t>
              </a:r>
              <a:r>
                <a:rPr kumimoji="0" lang="es-ES" sz="160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Helvetica Neue"/>
                  <a:cs typeface="Calibri"/>
                  <a:sym typeface="Helvetica Neue"/>
                </a:rPr>
                <a:t> </a:t>
              </a:r>
            </a:p>
            <a:p>
              <a:pPr marL="0" marR="0" indent="0" algn="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60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Helvetica Neue"/>
                  <a:cs typeface="Calibri"/>
                  <a:sym typeface="Helvetica Neue"/>
                </a:rPr>
                <a:t>Inconsistency</a:t>
              </a:r>
              <a:endParaRPr kumimoji="0" lang="es-ES" sz="16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endParaRPr>
            </a:p>
          </p:txBody>
        </p:sp>
      </p:grpSp>
      <p:pic>
        <p:nvPicPr>
          <p:cNvPr id="83" name="Imagen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4385" y="5833897"/>
            <a:ext cx="998878" cy="88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51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40" y="268627"/>
            <a:ext cx="11335329" cy="751224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The Consortium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07531" y="1334008"/>
            <a:ext cx="10515600" cy="1263939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16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partners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third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party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from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9 countries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349283" y="6189091"/>
            <a:ext cx="10515600" cy="1263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mr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many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collaborators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6197" y="1806864"/>
            <a:ext cx="2903184" cy="4238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pic>
        <p:nvPicPr>
          <p:cNvPr id="13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718" y="6057454"/>
            <a:ext cx="900137" cy="641293"/>
          </a:xfrm>
          <a:prstGeom prst="rect">
            <a:avLst/>
          </a:prstGeom>
        </p:spPr>
      </p:pic>
      <p:pic>
        <p:nvPicPr>
          <p:cNvPr id="14" name="Bild 8" descr="ucl_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91" y="4988224"/>
            <a:ext cx="884548" cy="697672"/>
          </a:xfrm>
          <a:prstGeom prst="rect">
            <a:avLst/>
          </a:prstGeom>
        </p:spPr>
      </p:pic>
      <p:pic>
        <p:nvPicPr>
          <p:cNvPr id="15" name="Bild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388" y="2110429"/>
            <a:ext cx="933152" cy="388394"/>
          </a:xfrm>
          <a:prstGeom prst="rect">
            <a:avLst/>
          </a:prstGeom>
        </p:spPr>
      </p:pic>
      <p:pic>
        <p:nvPicPr>
          <p:cNvPr id="16" name="Bild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149" y="4006669"/>
            <a:ext cx="1790355" cy="494073"/>
          </a:xfrm>
          <a:prstGeom prst="rect">
            <a:avLst/>
          </a:prstGeom>
        </p:spPr>
      </p:pic>
      <p:pic>
        <p:nvPicPr>
          <p:cNvPr id="17" name="Bild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561" y="3071912"/>
            <a:ext cx="1589999" cy="335916"/>
          </a:xfrm>
          <a:prstGeom prst="rect">
            <a:avLst/>
          </a:prstGeom>
        </p:spPr>
      </p:pic>
      <p:pic>
        <p:nvPicPr>
          <p:cNvPr id="18" name="Bild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8714" y="4999194"/>
            <a:ext cx="746143" cy="725659"/>
          </a:xfrm>
          <a:prstGeom prst="rect">
            <a:avLst/>
          </a:prstGeom>
        </p:spPr>
      </p:pic>
      <p:pic>
        <p:nvPicPr>
          <p:cNvPr id="19" name="Bild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9572" y="2978305"/>
            <a:ext cx="1572392" cy="524131"/>
          </a:xfrm>
          <a:prstGeom prst="rect">
            <a:avLst/>
          </a:prstGeom>
        </p:spPr>
      </p:pic>
      <p:pic>
        <p:nvPicPr>
          <p:cNvPr id="20" name="Bild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0134" y="2953536"/>
            <a:ext cx="663303" cy="628491"/>
          </a:xfrm>
          <a:prstGeom prst="rect">
            <a:avLst/>
          </a:prstGeom>
        </p:spPr>
      </p:pic>
      <p:pic>
        <p:nvPicPr>
          <p:cNvPr id="21" name="Bild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6419" y="2110435"/>
            <a:ext cx="1340799" cy="442513"/>
          </a:xfrm>
          <a:prstGeom prst="rect">
            <a:avLst/>
          </a:prstGeom>
        </p:spPr>
      </p:pic>
      <p:pic>
        <p:nvPicPr>
          <p:cNvPr id="22" name="Bild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23552" y="3831565"/>
            <a:ext cx="876461" cy="816478"/>
          </a:xfrm>
          <a:prstGeom prst="rect">
            <a:avLst/>
          </a:prstGeom>
        </p:spPr>
      </p:pic>
      <p:pic>
        <p:nvPicPr>
          <p:cNvPr id="23" name="Bild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93639" y="2019306"/>
            <a:ext cx="644260" cy="614073"/>
          </a:xfrm>
          <a:prstGeom prst="rect">
            <a:avLst/>
          </a:prstGeom>
        </p:spPr>
      </p:pic>
      <p:pic>
        <p:nvPicPr>
          <p:cNvPr id="24" name="Bild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9370" y="2207565"/>
            <a:ext cx="1584831" cy="244179"/>
          </a:xfrm>
          <a:prstGeom prst="rect">
            <a:avLst/>
          </a:prstGeom>
        </p:spPr>
      </p:pic>
      <p:pic>
        <p:nvPicPr>
          <p:cNvPr id="25" name="Bild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53725" y="3966296"/>
            <a:ext cx="1166181" cy="523038"/>
          </a:xfrm>
          <a:prstGeom prst="rect">
            <a:avLst/>
          </a:prstGeom>
        </p:spPr>
      </p:pic>
      <p:pic>
        <p:nvPicPr>
          <p:cNvPr id="26" name="Bild 21"/>
          <p:cNvPicPr>
            <a:picLocks noChangeAspect="1"/>
          </p:cNvPicPr>
          <p:nvPr/>
        </p:nvPicPr>
        <p:blipFill>
          <a:blip r:embed="rId18">
            <a:clrChange>
              <a:clrFrom>
                <a:srgbClr val="EEF9F0"/>
              </a:clrFrom>
              <a:clrTo>
                <a:srgbClr val="EEF9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41337" y="5012451"/>
            <a:ext cx="1148867" cy="639875"/>
          </a:xfrm>
          <a:prstGeom prst="rect">
            <a:avLst/>
          </a:prstGeom>
        </p:spPr>
      </p:pic>
      <p:pic>
        <p:nvPicPr>
          <p:cNvPr id="27" name="Bild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55184" y="3907377"/>
            <a:ext cx="721173" cy="708820"/>
          </a:xfrm>
          <a:prstGeom prst="rect">
            <a:avLst/>
          </a:prstGeom>
        </p:spPr>
      </p:pic>
      <p:pic>
        <p:nvPicPr>
          <p:cNvPr id="28" name="Bild 2" descr="MGO_lat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48" y="4900591"/>
            <a:ext cx="798345" cy="872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81" y="2910875"/>
            <a:ext cx="677669" cy="6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51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 b="13404"/>
          <a:stretch/>
        </p:blipFill>
        <p:spPr bwMode="auto">
          <a:xfrm>
            <a:off x="592668" y="2669021"/>
            <a:ext cx="4030285" cy="215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uadroTexto 29"/>
          <p:cNvSpPr txBox="1"/>
          <p:nvPr/>
        </p:nvSpPr>
        <p:spPr>
          <a:xfrm rot="16200000">
            <a:off x="37794" y="3420301"/>
            <a:ext cx="1231726" cy="48163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100" dirty="0" err="1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Spatial</a:t>
            </a:r>
            <a:r>
              <a:rPr lang="es-ES" sz="1100" dirty="0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 </a:t>
            </a:r>
            <a:r>
              <a:rPr lang="es-ES" sz="1100" dirty="0" err="1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correlation</a:t>
            </a:r>
            <a:endParaRPr kumimoji="0" lang="es-ES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Development of forecast errors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17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18" name="CuadroTexto 17"/>
          <p:cNvSpPr txBox="1"/>
          <p:nvPr/>
        </p:nvSpPr>
        <p:spPr>
          <a:xfrm>
            <a:off x="2197973" y="6083300"/>
            <a:ext cx="647626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EC-Earth3.2 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Seasonal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Forecasts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(1993-2008)    </a:t>
            </a:r>
            <a:endParaRPr kumimoji="0" lang="es-ES" sz="2400" i="0" u="none" strike="noStrike" cap="none" spc="0" normalizeH="0" baseline="0" dirty="0">
              <a:ln>
                <a:noFill/>
              </a:ln>
              <a:solidFill>
                <a:srgbClr val="00517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2" name="Imagen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0376" y="5998969"/>
            <a:ext cx="1768591" cy="720000"/>
          </a:xfrm>
          <a:prstGeom prst="rect">
            <a:avLst/>
          </a:prstGeom>
        </p:spPr>
      </p:pic>
      <p:sp>
        <p:nvSpPr>
          <p:cNvPr id="73" name="CuadroTexto 72"/>
          <p:cNvSpPr txBox="1"/>
          <p:nvPr/>
        </p:nvSpPr>
        <p:spPr>
          <a:xfrm>
            <a:off x="9033493" y="1038043"/>
            <a:ext cx="266042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600" b="1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Ruben</a:t>
            </a:r>
            <a:r>
              <a:rPr kumimoji="0" lang="es-ES" sz="2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Cruz-García</a:t>
            </a:r>
            <a:endParaRPr kumimoji="0" lang="es-ES" sz="26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pic>
        <p:nvPicPr>
          <p:cNvPr id="75" name="Imagen 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4"/>
          <a:stretch/>
        </p:blipFill>
        <p:spPr bwMode="auto">
          <a:xfrm>
            <a:off x="6616700" y="1947145"/>
            <a:ext cx="4939336" cy="398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Rectángulo 76"/>
          <p:cNvSpPr/>
          <p:nvPr/>
        </p:nvSpPr>
        <p:spPr>
          <a:xfrm>
            <a:off x="6616700" y="3017838"/>
            <a:ext cx="4249566" cy="1367862"/>
          </a:xfrm>
          <a:prstGeom prst="rect">
            <a:avLst/>
          </a:prstGeom>
          <a:noFill/>
          <a:ln w="38100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975600" y="1854200"/>
            <a:ext cx="3467100" cy="10541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9" name="CuadroTexto 78"/>
          <p:cNvSpPr txBox="1"/>
          <p:nvPr/>
        </p:nvSpPr>
        <p:spPr>
          <a:xfrm>
            <a:off x="5531523" y="3381718"/>
            <a:ext cx="1020932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Initialized</a:t>
            </a:r>
            <a:r>
              <a:rPr lang="es-E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 </a:t>
            </a:r>
            <a:endParaRPr lang="es-ES" sz="1600" dirty="0" smtClean="0">
              <a:solidFill>
                <a:schemeClr val="accent1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  <a:p>
            <a:pPr algn="r">
              <a:defRPr/>
            </a:pPr>
            <a:r>
              <a:rPr lang="es-ES" sz="16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Forecast</a:t>
            </a:r>
            <a:endParaRPr lang="es-ES" sz="1600" dirty="0">
              <a:solidFill>
                <a:schemeClr val="accent1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670288" y="1503529"/>
            <a:ext cx="433810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Evolution</a:t>
            </a:r>
            <a:r>
              <a:rPr kumimoji="0" lang="es-ES" sz="2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of </a:t>
            </a:r>
            <a:r>
              <a:rPr kumimoji="0" lang="es-ES" sz="2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errors</a:t>
            </a:r>
            <a:r>
              <a:rPr kumimoji="0" lang="es-ES" sz="2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</a:t>
            </a:r>
            <a:r>
              <a:rPr kumimoji="0" lang="es-ES" sz="2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with</a:t>
            </a:r>
            <a:r>
              <a:rPr kumimoji="0" lang="es-ES" sz="2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</a:t>
            </a:r>
            <a:r>
              <a:rPr kumimoji="0" lang="es-ES" sz="2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forecast</a:t>
            </a:r>
            <a:r>
              <a:rPr kumimoji="0" lang="es-ES" sz="2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</a:t>
            </a:r>
            <a:r>
              <a:rPr kumimoji="0" lang="es-ES" sz="2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day</a:t>
            </a:r>
            <a:r>
              <a:rPr kumimoji="0" lang="es-ES" sz="22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</a:t>
            </a:r>
            <a:endParaRPr kumimoji="0" lang="es-ES" sz="2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/>
              <a:ea typeface="Helvetica Neue"/>
              <a:cs typeface="Calibri Light"/>
              <a:sym typeface="Helvetica Neue"/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6616700" y="4415300"/>
            <a:ext cx="4249566" cy="1367862"/>
          </a:xfrm>
          <a:prstGeom prst="rect">
            <a:avLst/>
          </a:prstGeom>
          <a:noFill/>
          <a:ln w="38100" cmpd="sng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1" name="CuadroTexto 80"/>
          <p:cNvSpPr txBox="1"/>
          <p:nvPr/>
        </p:nvSpPr>
        <p:spPr>
          <a:xfrm>
            <a:off x="5119851" y="4929335"/>
            <a:ext cx="1432604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Non-</a:t>
            </a:r>
            <a:r>
              <a:rPr lang="es-ES" sz="16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initialized</a:t>
            </a:r>
            <a:r>
              <a:rPr lang="es-ES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</a:p>
          <a:p>
            <a:pPr algn="r">
              <a:defRPr/>
            </a:pPr>
            <a:r>
              <a:rPr lang="es-ES" sz="16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forecasts</a:t>
            </a:r>
            <a:endParaRPr lang="es-ES" sz="160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294599" y="2156689"/>
            <a:ext cx="125785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Initial</a:t>
            </a:r>
            <a:r>
              <a:rPr kumimoji="0" lang="es-ES" sz="16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</a:p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Inconsistency</a:t>
            </a:r>
            <a:endParaRPr kumimoji="0" lang="es-ES" sz="160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pic>
        <p:nvPicPr>
          <p:cNvPr id="83" name="Imagen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4385" y="5833897"/>
            <a:ext cx="998878" cy="889001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 bwMode="auto">
          <a:xfrm>
            <a:off x="1081937" y="2675800"/>
            <a:ext cx="3344331" cy="201599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4" name="CuadroTexto 2"/>
          <p:cNvSpPr txBox="1">
            <a:spLocks noChangeArrowheads="1"/>
          </p:cNvSpPr>
          <p:nvPr/>
        </p:nvSpPr>
        <p:spPr bwMode="auto">
          <a:xfrm>
            <a:off x="902763" y="2245589"/>
            <a:ext cx="368786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900" dirty="0" smtClean="0">
                <a:latin typeface="Calibri Light"/>
                <a:cs typeface="Calibri Light"/>
              </a:rPr>
              <a:t>IC inconsistency </a:t>
            </a:r>
            <a:r>
              <a:rPr lang="en-US" sz="1900" dirty="0" err="1" smtClean="0">
                <a:latin typeface="Calibri Light"/>
                <a:cs typeface="Calibri Light"/>
              </a:rPr>
              <a:t>vs</a:t>
            </a:r>
            <a:r>
              <a:rPr lang="en-US" sz="1900" dirty="0" smtClean="0">
                <a:latin typeface="Calibri Light"/>
                <a:cs typeface="Calibri Light"/>
              </a:rPr>
              <a:t> systematic </a:t>
            </a:r>
            <a:r>
              <a:rPr lang="en-US" sz="1900" dirty="0">
                <a:latin typeface="Calibri Light"/>
                <a:cs typeface="Calibri Light"/>
              </a:rPr>
              <a:t>e</a:t>
            </a:r>
            <a:r>
              <a:rPr lang="en-US" sz="1900" dirty="0" smtClean="0">
                <a:latin typeface="Calibri Light"/>
                <a:cs typeface="Calibri Light"/>
              </a:rPr>
              <a:t>rror</a:t>
            </a:r>
            <a:endParaRPr lang="es-ES" sz="1900" dirty="0" smtClean="0">
              <a:latin typeface="Calibri Light"/>
              <a:cs typeface="Calibri Ligh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62873" y="2601020"/>
            <a:ext cx="280864" cy="2564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1.0</a:t>
            </a:r>
            <a:endParaRPr kumimoji="0" lang="es-E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762873" y="2974036"/>
            <a:ext cx="280864" cy="2564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0.8</a:t>
            </a:r>
            <a:endParaRPr kumimoji="0" lang="es-E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762873" y="3347052"/>
            <a:ext cx="280864" cy="2564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0.6</a:t>
            </a:r>
            <a:endParaRPr kumimoji="0" lang="es-E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761608" y="3720068"/>
            <a:ext cx="282129" cy="2564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0.4</a:t>
            </a:r>
            <a:endParaRPr kumimoji="0" lang="es-E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762873" y="4093084"/>
            <a:ext cx="280864" cy="2564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0.2</a:t>
            </a:r>
            <a:endParaRPr kumimoji="0" lang="es-E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62873" y="4466100"/>
            <a:ext cx="280864" cy="2564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0.0</a:t>
            </a:r>
            <a:endParaRPr kumimoji="0" lang="es-E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1122612" y="4723759"/>
            <a:ext cx="173913" cy="2564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1</a:t>
            </a:r>
            <a:endParaRPr kumimoji="0" lang="es-E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1432775" y="4723759"/>
            <a:ext cx="179536" cy="2564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4</a:t>
            </a:r>
            <a:endParaRPr kumimoji="0" lang="es-E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1748560" y="4723759"/>
            <a:ext cx="173913" cy="2564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7</a:t>
            </a:r>
            <a:endParaRPr kumimoji="0" lang="es-E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2000474" y="4723759"/>
            <a:ext cx="245234" cy="2564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10</a:t>
            </a:r>
            <a:endParaRPr kumimoji="0" lang="es-E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2317077" y="4723759"/>
            <a:ext cx="245234" cy="2564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13</a:t>
            </a:r>
            <a:endParaRPr kumimoji="0" lang="es-E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2950283" y="4723759"/>
            <a:ext cx="245234" cy="2564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000" dirty="0" smtClean="0">
                <a:solidFill>
                  <a:srgbClr val="000000"/>
                </a:solidFill>
                <a:latin typeface="Arial"/>
                <a:ea typeface="Helvetica Neue"/>
                <a:cs typeface="Arial"/>
                <a:sym typeface="Helvetica Neue"/>
              </a:rPr>
              <a:t>19</a:t>
            </a:r>
            <a:endParaRPr kumimoji="0" lang="es-E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3583489" y="4723759"/>
            <a:ext cx="245234" cy="2564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25</a:t>
            </a:r>
            <a:endParaRPr kumimoji="0" lang="es-E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3900092" y="4723759"/>
            <a:ext cx="245234" cy="2564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28</a:t>
            </a:r>
            <a:endParaRPr kumimoji="0" lang="es-E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4216695" y="4723759"/>
            <a:ext cx="245234" cy="2564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31</a:t>
            </a:r>
            <a:endParaRPr kumimoji="0" lang="es-E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2633680" y="4723759"/>
            <a:ext cx="245234" cy="2564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16</a:t>
            </a:r>
            <a:endParaRPr kumimoji="0" lang="es-E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3266886" y="4723759"/>
            <a:ext cx="245234" cy="2564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Helvetica Neue"/>
                <a:cs typeface="Arial"/>
                <a:sym typeface="Helvetica Neue"/>
              </a:rPr>
              <a:t>22</a:t>
            </a:r>
            <a:endParaRPr kumimoji="0" lang="es-ES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Arial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0652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cxnSp>
        <p:nvCxnSpPr>
          <p:cNvPr id="17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4385" y="5833897"/>
            <a:ext cx="998878" cy="8890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0376" y="5998969"/>
            <a:ext cx="1768591" cy="720000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165100" y="3552178"/>
            <a:ext cx="3600000" cy="1648858"/>
            <a:chOff x="165100" y="3704578"/>
            <a:chExt cx="3600000" cy="1648858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6"/>
            <a:srcRect t="49729"/>
            <a:stretch/>
          </p:blipFill>
          <p:spPr>
            <a:xfrm>
              <a:off x="165100" y="4042326"/>
              <a:ext cx="3600000" cy="1311110"/>
            </a:xfrm>
            <a:prstGeom prst="rect">
              <a:avLst/>
            </a:prstGeom>
          </p:spPr>
        </p:pic>
        <p:sp>
          <p:nvSpPr>
            <p:cNvPr id="31" name="CuadroTexto 30"/>
            <p:cNvSpPr txBox="1"/>
            <p:nvPr/>
          </p:nvSpPr>
          <p:spPr>
            <a:xfrm>
              <a:off x="796719" y="3704578"/>
              <a:ext cx="2323791" cy="3795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NEMO/LIM3 (</a:t>
              </a:r>
              <a:r>
                <a:rPr lang="es-ES" b="1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ORCA025</a:t>
              </a:r>
              <a:r>
                <a:rPr lang="es-ES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)</a:t>
              </a:r>
              <a:endParaRPr kumimoji="0" lang="es-E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endParaRPr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259901" y="4084170"/>
              <a:ext cx="3383999" cy="1223998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165100" y="1275152"/>
            <a:ext cx="3600000" cy="1658548"/>
            <a:chOff x="165100" y="1706952"/>
            <a:chExt cx="3600000" cy="1658548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6"/>
            <a:srcRect b="48836"/>
            <a:stretch/>
          </p:blipFill>
          <p:spPr>
            <a:xfrm>
              <a:off x="165100" y="2031084"/>
              <a:ext cx="3600000" cy="1334416"/>
            </a:xfrm>
            <a:prstGeom prst="rect">
              <a:avLst/>
            </a:prstGeom>
          </p:spPr>
        </p:pic>
        <p:sp>
          <p:nvSpPr>
            <p:cNvPr id="30" name="CuadroTexto 29"/>
            <p:cNvSpPr txBox="1"/>
            <p:nvPr/>
          </p:nvSpPr>
          <p:spPr>
            <a:xfrm>
              <a:off x="917317" y="1706952"/>
              <a:ext cx="2089802" cy="3795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NEMO/LIM3 (</a:t>
              </a:r>
              <a:r>
                <a:rPr lang="es-ES" b="1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ORCA1</a:t>
              </a:r>
              <a:r>
                <a:rPr lang="es-ES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)</a:t>
              </a:r>
              <a:endParaRPr kumimoji="0" lang="es-E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259901" y="2086543"/>
              <a:ext cx="3383999" cy="1223998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29562" y="2963007"/>
            <a:ext cx="384911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Ocean</a:t>
            </a:r>
            <a:r>
              <a:rPr kumimoji="0" lang="es-ES" b="1" i="0" u="none" strike="noStrike" cap="none" spc="0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ICs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: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forced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run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nudged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to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b="1" i="0" u="none" strike="noStrike" cap="none" spc="0" normalizeH="0" baseline="0" dirty="0" smtClean="0">
                <a:ln>
                  <a:noFill/>
                </a:ln>
                <a:solidFill>
                  <a:srgbClr val="0B7468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ORAS4</a:t>
            </a:r>
            <a:endParaRPr kumimoji="0" lang="es-ES" b="1" i="0" u="none" strike="noStrike" cap="none" spc="0" normalizeH="0" baseline="0" dirty="0">
              <a:ln>
                <a:noFill/>
              </a:ln>
              <a:solidFill>
                <a:srgbClr val="0B7468"/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65538" y="5221766"/>
            <a:ext cx="384911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Ocean</a:t>
            </a:r>
            <a:r>
              <a:rPr kumimoji="0" lang="es-ES" b="1" i="0" u="none" strike="noStrike" cap="none" spc="0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ICs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: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forced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run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nudged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to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b="1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ORAS5</a:t>
            </a:r>
            <a:endParaRPr kumimoji="0" lang="es-ES" b="1" i="0" u="none" strike="noStrike" cap="none" spc="0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4080649" y="1095731"/>
            <a:ext cx="419592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dirty="0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ACC in Sea Ice </a:t>
            </a:r>
            <a:r>
              <a:rPr lang="es-ES" dirty="0" err="1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Concentration</a:t>
            </a:r>
            <a:r>
              <a:rPr lang="es-ES" dirty="0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 in DJF (ORCA1) 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Impact of model resolution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8403572" y="1038043"/>
            <a:ext cx="3310665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Juan C. Acosta-Navarro</a:t>
            </a:r>
            <a:endParaRPr kumimoji="0" lang="es-ES" sz="26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538" y="1467131"/>
            <a:ext cx="4068908" cy="1794223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4538" y="3686743"/>
            <a:ext cx="4068908" cy="1800000"/>
          </a:xfrm>
          <a:prstGeom prst="rect">
            <a:avLst/>
          </a:prstGeom>
        </p:spPr>
      </p:pic>
      <p:sp>
        <p:nvSpPr>
          <p:cNvPr id="43" name="CuadroTexto 42"/>
          <p:cNvSpPr txBox="1"/>
          <p:nvPr/>
        </p:nvSpPr>
        <p:spPr>
          <a:xfrm>
            <a:off x="3963655" y="3285838"/>
            <a:ext cx="442991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dirty="0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ACC in Sea Ice </a:t>
            </a:r>
            <a:r>
              <a:rPr lang="es-ES" dirty="0" err="1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Concentration</a:t>
            </a:r>
            <a:r>
              <a:rPr lang="es-ES" dirty="0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 in DJF (</a:t>
            </a:r>
            <a:r>
              <a:rPr lang="es-ES" dirty="0" smtClean="0">
                <a:solidFill>
                  <a:srgbClr val="000000"/>
                </a:solidFill>
                <a:latin typeface="Calibri Light"/>
                <a:ea typeface="Helvetica Neue"/>
                <a:cs typeface="Calibri Light"/>
                <a:sym typeface="Helvetica Neue"/>
              </a:rPr>
              <a:t>ORCA025) </a:t>
            </a:r>
            <a:endParaRPr lang="es-ES" dirty="0">
              <a:solidFill>
                <a:srgbClr val="000000"/>
              </a:solidFill>
              <a:latin typeface="Calibri Light"/>
              <a:ea typeface="Helvetica Neue"/>
              <a:cs typeface="Calibri Light"/>
              <a:sym typeface="Helvetica Neue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5317" y="5583969"/>
            <a:ext cx="4600148" cy="252000"/>
          </a:xfrm>
          <a:prstGeom prst="rect">
            <a:avLst/>
          </a:prstGeom>
        </p:spPr>
      </p:pic>
      <p:sp>
        <p:nvSpPr>
          <p:cNvPr id="44" name="CuadroTexto 43"/>
          <p:cNvSpPr txBox="1"/>
          <p:nvPr/>
        </p:nvSpPr>
        <p:spPr>
          <a:xfrm>
            <a:off x="6418437" y="4945051"/>
            <a:ext cx="12419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b="1" dirty="0" err="1" smtClean="0">
                <a:latin typeface="Calibri"/>
                <a:ea typeface="Helvetica Neue"/>
                <a:cs typeface="Calibri"/>
                <a:sym typeface="Helvetica Neue"/>
              </a:rPr>
              <a:t>Ref</a:t>
            </a:r>
            <a:r>
              <a:rPr lang="es-ES" sz="2000" b="1" dirty="0" smtClean="0">
                <a:latin typeface="Calibri"/>
                <a:ea typeface="Helvetica Neue"/>
                <a:cs typeface="Calibri"/>
                <a:sym typeface="Helvetica Neue"/>
              </a:rPr>
              <a:t>: </a:t>
            </a:r>
            <a:r>
              <a:rPr kumimoji="0" lang="es-ES" sz="2000" b="1" i="0" u="none" strike="noStrike" cap="none" spc="0" normalizeH="0" baseline="0" dirty="0" smtClean="0">
                <a:ln>
                  <a:noFill/>
                </a:ln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NSDIC</a:t>
            </a:r>
            <a:endParaRPr kumimoji="0" lang="es-ES" sz="2000" b="1" i="0" u="none" strike="noStrike" cap="none" spc="0" normalizeH="0" baseline="0" dirty="0">
              <a:ln>
                <a:noFill/>
              </a:ln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6443837" y="2703115"/>
            <a:ext cx="12419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b="1" dirty="0" err="1" smtClean="0">
                <a:latin typeface="Calibri"/>
                <a:ea typeface="Helvetica Neue"/>
                <a:cs typeface="Calibri"/>
                <a:sym typeface="Helvetica Neue"/>
              </a:rPr>
              <a:t>Ref</a:t>
            </a:r>
            <a:r>
              <a:rPr lang="es-ES" sz="2000" b="1" dirty="0" smtClean="0">
                <a:latin typeface="Calibri"/>
                <a:ea typeface="Helvetica Neue"/>
                <a:cs typeface="Calibri"/>
                <a:sym typeface="Helvetica Neue"/>
              </a:rPr>
              <a:t>: </a:t>
            </a:r>
            <a:r>
              <a:rPr kumimoji="0" lang="es-ES" sz="2000" b="1" i="0" u="none" strike="noStrike" cap="none" spc="0" normalizeH="0" baseline="0" dirty="0" smtClean="0">
                <a:ln>
                  <a:noFill/>
                </a:ln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NSDIC</a:t>
            </a:r>
            <a:endParaRPr kumimoji="0" lang="es-ES" sz="2000" b="1" i="0" u="none" strike="noStrike" cap="none" spc="0" normalizeH="0" baseline="0" dirty="0">
              <a:ln>
                <a:noFill/>
              </a:ln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1950084" y="6083300"/>
            <a:ext cx="664184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EC-Earth3.3 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November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Forecasts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(1993-2014)    </a:t>
            </a:r>
            <a:endParaRPr kumimoji="0" lang="es-ES" sz="2400" i="0" u="none" strike="noStrike" cap="none" spc="0" normalizeH="0" baseline="0" dirty="0">
              <a:ln>
                <a:noFill/>
              </a:ln>
              <a:solidFill>
                <a:srgbClr val="00517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4394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3" grpId="0"/>
      <p:bldP spid="44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cxnSp>
        <p:nvCxnSpPr>
          <p:cNvPr id="17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4385" y="5833897"/>
            <a:ext cx="998878" cy="8890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0376" y="5998969"/>
            <a:ext cx="1768591" cy="720000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165100" y="3552178"/>
            <a:ext cx="3600000" cy="1648858"/>
            <a:chOff x="165100" y="3704578"/>
            <a:chExt cx="3600000" cy="1648858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6"/>
            <a:srcRect t="49729"/>
            <a:stretch/>
          </p:blipFill>
          <p:spPr>
            <a:xfrm>
              <a:off x="165100" y="4042326"/>
              <a:ext cx="3600000" cy="1311110"/>
            </a:xfrm>
            <a:prstGeom prst="rect">
              <a:avLst/>
            </a:prstGeom>
          </p:spPr>
        </p:pic>
        <p:sp>
          <p:nvSpPr>
            <p:cNvPr id="31" name="CuadroTexto 30"/>
            <p:cNvSpPr txBox="1"/>
            <p:nvPr/>
          </p:nvSpPr>
          <p:spPr>
            <a:xfrm>
              <a:off x="796719" y="3704578"/>
              <a:ext cx="2323791" cy="3795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NEMO/LIM3 (</a:t>
              </a:r>
              <a:r>
                <a:rPr lang="es-ES" b="1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ORCA025</a:t>
              </a:r>
              <a:r>
                <a:rPr lang="es-ES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)</a:t>
              </a:r>
              <a:endParaRPr kumimoji="0" lang="es-E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endParaRPr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259901" y="4084170"/>
              <a:ext cx="3383999" cy="1223998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165100" y="1275152"/>
            <a:ext cx="3600000" cy="1658548"/>
            <a:chOff x="165100" y="1706952"/>
            <a:chExt cx="3600000" cy="1658548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6"/>
            <a:srcRect b="48836"/>
            <a:stretch/>
          </p:blipFill>
          <p:spPr>
            <a:xfrm>
              <a:off x="165100" y="2031084"/>
              <a:ext cx="3600000" cy="1334416"/>
            </a:xfrm>
            <a:prstGeom prst="rect">
              <a:avLst/>
            </a:prstGeom>
          </p:spPr>
        </p:pic>
        <p:sp>
          <p:nvSpPr>
            <p:cNvPr id="30" name="CuadroTexto 29"/>
            <p:cNvSpPr txBox="1"/>
            <p:nvPr/>
          </p:nvSpPr>
          <p:spPr>
            <a:xfrm>
              <a:off x="917317" y="1706952"/>
              <a:ext cx="2089802" cy="3795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NEMO/LIM3 (</a:t>
              </a:r>
              <a:r>
                <a:rPr lang="es-ES" b="1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ORCA1</a:t>
              </a:r>
              <a:r>
                <a:rPr lang="es-ES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)</a:t>
              </a:r>
              <a:endParaRPr kumimoji="0" lang="es-E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259901" y="2086543"/>
              <a:ext cx="3383999" cy="1223998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29562" y="2963007"/>
            <a:ext cx="384911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Ocean</a:t>
            </a:r>
            <a:r>
              <a:rPr kumimoji="0" lang="es-ES" b="1" i="0" u="none" strike="noStrike" cap="none" spc="0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ICs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: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forced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run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nudged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to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b="1" i="0" u="none" strike="noStrike" cap="none" spc="0" normalizeH="0" baseline="0" dirty="0" smtClean="0">
                <a:ln>
                  <a:noFill/>
                </a:ln>
                <a:solidFill>
                  <a:srgbClr val="0B7468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ORAS4</a:t>
            </a:r>
            <a:endParaRPr kumimoji="0" lang="es-ES" b="1" i="0" u="none" strike="noStrike" cap="none" spc="0" normalizeH="0" baseline="0" dirty="0">
              <a:ln>
                <a:noFill/>
              </a:ln>
              <a:solidFill>
                <a:srgbClr val="0B7468"/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65538" y="5221766"/>
            <a:ext cx="384911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Ocean</a:t>
            </a:r>
            <a:r>
              <a:rPr kumimoji="0" lang="es-ES" b="1" i="0" u="none" strike="noStrike" cap="none" spc="0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ICs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: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forced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run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nudged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to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b="1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ORAS5</a:t>
            </a:r>
            <a:endParaRPr kumimoji="0" lang="es-ES" b="1" i="0" u="none" strike="noStrike" cap="none" spc="0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1866" y="1956045"/>
            <a:ext cx="7328134" cy="3265721"/>
          </a:xfrm>
          <a:prstGeom prst="rect">
            <a:avLst/>
          </a:prstGeom>
        </p:spPr>
      </p:pic>
      <p:sp>
        <p:nvSpPr>
          <p:cNvPr id="37" name="CuadroTexto 36"/>
          <p:cNvSpPr txBox="1"/>
          <p:nvPr/>
        </p:nvSpPr>
        <p:spPr>
          <a:xfrm>
            <a:off x="4972013" y="1494981"/>
            <a:ext cx="58558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ACC </a:t>
            </a:r>
            <a:r>
              <a:rPr kumimoji="0" lang="es-ES" sz="24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difference</a:t>
            </a:r>
            <a:r>
              <a:rPr kumimoji="0" lang="es-ES" sz="2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in DJF SLP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(ORCA025</a:t>
            </a:r>
            <a:r>
              <a:rPr kumimoji="0" lang="es-ES" sz="2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</a:t>
            </a:r>
            <a:r>
              <a:rPr kumimoji="0" lang="mr-IN" sz="2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–</a:t>
            </a:r>
            <a:r>
              <a:rPr kumimoji="0" lang="es-ES" sz="2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ORCA1)</a:t>
            </a:r>
            <a:endParaRPr kumimoji="0" lang="es-ES" sz="2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/>
              <a:ea typeface="Helvetica Neue"/>
              <a:cs typeface="Calibri Light"/>
              <a:sym typeface="Helvetica Neue"/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7505700" y="2641600"/>
            <a:ext cx="1046218" cy="910578"/>
          </a:xfrm>
          <a:prstGeom prst="ellipse">
            <a:avLst/>
          </a:prstGeom>
          <a:noFill/>
          <a:ln w="38100" cap="flat" cmpd="sng">
            <a:solidFill>
              <a:schemeClr val="accent5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9" name="Elipse 38"/>
          <p:cNvSpPr/>
          <p:nvPr/>
        </p:nvSpPr>
        <p:spPr>
          <a:xfrm>
            <a:off x="4356100" y="2377398"/>
            <a:ext cx="2049518" cy="910578"/>
          </a:xfrm>
          <a:prstGeom prst="ellipse">
            <a:avLst/>
          </a:prstGeom>
          <a:noFill/>
          <a:ln w="38100" cap="flat" cmpd="sng">
            <a:solidFill>
              <a:schemeClr val="accent5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0" name="Elipse 39"/>
          <p:cNvSpPr/>
          <p:nvPr/>
        </p:nvSpPr>
        <p:spPr>
          <a:xfrm>
            <a:off x="4519402" y="3465776"/>
            <a:ext cx="2173497" cy="910578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1" name="Elipse 40"/>
          <p:cNvSpPr/>
          <p:nvPr/>
        </p:nvSpPr>
        <p:spPr>
          <a:xfrm>
            <a:off x="8767819" y="3162887"/>
            <a:ext cx="1138181" cy="910578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9192601" y="5173511"/>
            <a:ext cx="223102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spc="0" normalizeH="0" baseline="0" dirty="0" err="1" smtClean="0">
                <a:ln>
                  <a:noFill/>
                </a:ln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Ref</a:t>
            </a: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:</a:t>
            </a:r>
            <a:r>
              <a:rPr kumimoji="0" lang="es-ES" sz="2400" b="1" i="0" u="none" strike="noStrike" cap="none" spc="0" normalizeH="0" dirty="0" smtClean="0">
                <a:ln>
                  <a:noFill/>
                </a:ln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ERA-</a:t>
            </a:r>
            <a:r>
              <a:rPr kumimoji="0" lang="es-ES" sz="2400" b="1" i="0" u="none" strike="noStrike" cap="none" spc="0" normalizeH="0" baseline="0" dirty="0" err="1" smtClean="0">
                <a:ln>
                  <a:noFill/>
                </a:ln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Interim</a:t>
            </a:r>
            <a:endParaRPr kumimoji="0" lang="es-ES" sz="2400" b="1" i="0" u="none" strike="noStrike" cap="none" spc="0" normalizeH="0" baseline="0" dirty="0">
              <a:ln>
                <a:noFill/>
              </a:ln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Impact of model resolution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8403572" y="1038043"/>
            <a:ext cx="3310665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Juan C. Acosta-Navarro</a:t>
            </a:r>
            <a:endParaRPr kumimoji="0" lang="es-ES" sz="26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1950084" y="6083300"/>
            <a:ext cx="664184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EC-Earth3.3 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November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Forecasts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(1993-2014)    </a:t>
            </a:r>
            <a:endParaRPr kumimoji="0" lang="es-ES" sz="2400" i="0" u="none" strike="noStrike" cap="none" spc="0" normalizeH="0" baseline="0" dirty="0">
              <a:ln>
                <a:noFill/>
              </a:ln>
              <a:solidFill>
                <a:srgbClr val="00517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00323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865" y="1956046"/>
            <a:ext cx="7344000" cy="3255217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9460543" y="1038043"/>
            <a:ext cx="2085720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Juan C. Acosta</a:t>
            </a:r>
            <a:endParaRPr kumimoji="0" lang="es-ES" sz="26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Impact of model resolution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17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4385" y="5833897"/>
            <a:ext cx="998878" cy="8890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0376" y="5998969"/>
            <a:ext cx="1768591" cy="720000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165100" y="3552178"/>
            <a:ext cx="3600000" cy="1648858"/>
            <a:chOff x="165100" y="3704578"/>
            <a:chExt cx="3600000" cy="1648858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7"/>
            <a:srcRect t="49729"/>
            <a:stretch/>
          </p:blipFill>
          <p:spPr>
            <a:xfrm>
              <a:off x="165100" y="4042326"/>
              <a:ext cx="3600000" cy="1311110"/>
            </a:xfrm>
            <a:prstGeom prst="rect">
              <a:avLst/>
            </a:prstGeom>
          </p:spPr>
        </p:pic>
        <p:sp>
          <p:nvSpPr>
            <p:cNvPr id="31" name="CuadroTexto 30"/>
            <p:cNvSpPr txBox="1"/>
            <p:nvPr/>
          </p:nvSpPr>
          <p:spPr>
            <a:xfrm>
              <a:off x="796719" y="3704578"/>
              <a:ext cx="2323791" cy="3795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NEMO/LIM3 (</a:t>
              </a:r>
              <a:r>
                <a:rPr lang="es-ES" b="1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ORCA025</a:t>
              </a:r>
              <a:r>
                <a:rPr lang="es-ES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)</a:t>
              </a:r>
              <a:endParaRPr kumimoji="0" lang="es-E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endParaRPr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259901" y="4084170"/>
              <a:ext cx="3383999" cy="1223998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165100" y="1275152"/>
            <a:ext cx="3600000" cy="1658548"/>
            <a:chOff x="165100" y="1706952"/>
            <a:chExt cx="3600000" cy="1658548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7"/>
            <a:srcRect b="48836"/>
            <a:stretch/>
          </p:blipFill>
          <p:spPr>
            <a:xfrm>
              <a:off x="165100" y="2031084"/>
              <a:ext cx="3600000" cy="1334416"/>
            </a:xfrm>
            <a:prstGeom prst="rect">
              <a:avLst/>
            </a:prstGeom>
          </p:spPr>
        </p:pic>
        <p:sp>
          <p:nvSpPr>
            <p:cNvPr id="30" name="CuadroTexto 29"/>
            <p:cNvSpPr txBox="1"/>
            <p:nvPr/>
          </p:nvSpPr>
          <p:spPr>
            <a:xfrm>
              <a:off x="917317" y="1706952"/>
              <a:ext cx="2089802" cy="3795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NEMO/LIM3 (</a:t>
              </a:r>
              <a:r>
                <a:rPr lang="es-ES" b="1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ORCA1</a:t>
              </a:r>
              <a:r>
                <a:rPr lang="es-ES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)</a:t>
              </a:r>
              <a:endParaRPr kumimoji="0" lang="es-E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259901" y="2086543"/>
              <a:ext cx="3383999" cy="1223998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34" name="CuadroTexto 33"/>
          <p:cNvSpPr txBox="1"/>
          <p:nvPr/>
        </p:nvSpPr>
        <p:spPr>
          <a:xfrm>
            <a:off x="1950084" y="6083300"/>
            <a:ext cx="664184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EC-Earth3.3 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November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Forecasts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(1993-2014)    </a:t>
            </a:r>
            <a:endParaRPr kumimoji="0" lang="es-ES" sz="2400" i="0" u="none" strike="noStrike" cap="none" spc="0" normalizeH="0" baseline="0" dirty="0">
              <a:ln>
                <a:noFill/>
              </a:ln>
              <a:solidFill>
                <a:srgbClr val="00517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9562" y="2963007"/>
            <a:ext cx="384911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Ocean</a:t>
            </a:r>
            <a:r>
              <a:rPr kumimoji="0" lang="es-ES" b="1" i="0" u="none" strike="noStrike" cap="none" spc="0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ICs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: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forced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run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nudged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to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b="1" i="0" u="none" strike="noStrike" cap="none" spc="0" normalizeH="0" baseline="0" dirty="0" smtClean="0">
                <a:ln>
                  <a:noFill/>
                </a:ln>
                <a:solidFill>
                  <a:srgbClr val="0B7468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ORAS4</a:t>
            </a:r>
            <a:endParaRPr kumimoji="0" lang="es-ES" b="1" i="0" u="none" strike="noStrike" cap="none" spc="0" normalizeH="0" baseline="0" dirty="0">
              <a:ln>
                <a:noFill/>
              </a:ln>
              <a:solidFill>
                <a:srgbClr val="0B7468"/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65538" y="5221766"/>
            <a:ext cx="384911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Ocean</a:t>
            </a:r>
            <a:r>
              <a:rPr kumimoji="0" lang="es-ES" b="1" i="0" u="none" strike="noStrike" cap="none" spc="0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ICs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: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forced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run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nudged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to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b="1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ORAS5</a:t>
            </a:r>
            <a:endParaRPr kumimoji="0" lang="es-ES" b="1" i="0" u="none" strike="noStrike" cap="none" spc="0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4952177" y="1494981"/>
            <a:ext cx="589549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ACC </a:t>
            </a:r>
            <a:r>
              <a:rPr kumimoji="0" lang="es-ES" sz="24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difference</a:t>
            </a:r>
            <a:r>
              <a:rPr kumimoji="0" lang="es-ES" sz="2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in DJF TAS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(ORCA025</a:t>
            </a:r>
            <a:r>
              <a:rPr kumimoji="0" lang="es-ES" sz="2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</a:t>
            </a:r>
            <a:r>
              <a:rPr kumimoji="0" lang="mr-IN" sz="2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–</a:t>
            </a:r>
            <a:r>
              <a:rPr kumimoji="0" lang="es-ES" sz="2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rPr>
              <a:t> ORCA1)</a:t>
            </a:r>
            <a:endParaRPr kumimoji="0" lang="es-ES" sz="2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/>
              <a:ea typeface="Helvetica Neue"/>
              <a:cs typeface="Calibri Light"/>
              <a:sym typeface="Helvetica Neue"/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7505700" y="2641600"/>
            <a:ext cx="1046218" cy="910578"/>
          </a:xfrm>
          <a:prstGeom prst="ellipse">
            <a:avLst/>
          </a:prstGeom>
          <a:noFill/>
          <a:ln w="38100" cap="flat" cmpd="sng">
            <a:solidFill>
              <a:schemeClr val="accent5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9" name="Elipse 38"/>
          <p:cNvSpPr/>
          <p:nvPr/>
        </p:nvSpPr>
        <p:spPr>
          <a:xfrm>
            <a:off x="4356100" y="2377398"/>
            <a:ext cx="2049518" cy="910578"/>
          </a:xfrm>
          <a:prstGeom prst="ellipse">
            <a:avLst/>
          </a:prstGeom>
          <a:noFill/>
          <a:ln w="38100" cap="flat" cmpd="sng">
            <a:solidFill>
              <a:schemeClr val="accent5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0" name="Elipse 39"/>
          <p:cNvSpPr/>
          <p:nvPr/>
        </p:nvSpPr>
        <p:spPr>
          <a:xfrm>
            <a:off x="4519402" y="3465776"/>
            <a:ext cx="2173497" cy="910578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1" name="Elipse 40"/>
          <p:cNvSpPr/>
          <p:nvPr/>
        </p:nvSpPr>
        <p:spPr>
          <a:xfrm>
            <a:off x="8767819" y="3162887"/>
            <a:ext cx="1138181" cy="910578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9192601" y="5173511"/>
            <a:ext cx="223102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spc="0" normalizeH="0" baseline="0" dirty="0" err="1" smtClean="0">
                <a:ln>
                  <a:noFill/>
                </a:ln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Ref</a:t>
            </a: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:</a:t>
            </a:r>
            <a:r>
              <a:rPr kumimoji="0" lang="es-ES" sz="2400" b="1" i="0" u="none" strike="noStrike" cap="none" spc="0" normalizeH="0" dirty="0" smtClean="0">
                <a:ln>
                  <a:noFill/>
                </a:ln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ERA-</a:t>
            </a:r>
            <a:r>
              <a:rPr kumimoji="0" lang="es-ES" sz="2400" b="1" i="0" u="none" strike="noStrike" cap="none" spc="0" normalizeH="0" baseline="0" dirty="0" err="1" smtClean="0">
                <a:ln>
                  <a:noFill/>
                </a:ln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Interim</a:t>
            </a:r>
            <a:endParaRPr kumimoji="0" lang="es-ES" sz="2400" b="1" i="0" u="none" strike="noStrike" cap="none" spc="0" normalizeH="0" baseline="0" dirty="0">
              <a:ln>
                <a:noFill/>
              </a:ln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1875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9460543" y="1038043"/>
            <a:ext cx="2085720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Juan C. Acosta</a:t>
            </a:r>
            <a:endParaRPr kumimoji="0" lang="es-ES" sz="26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Impact of model resolution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17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4385" y="5833897"/>
            <a:ext cx="998878" cy="8890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0376" y="5998969"/>
            <a:ext cx="1768591" cy="720000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165100" y="3552178"/>
            <a:ext cx="3600000" cy="1648858"/>
            <a:chOff x="165100" y="3704578"/>
            <a:chExt cx="3600000" cy="1648858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6"/>
            <a:srcRect t="49729"/>
            <a:stretch/>
          </p:blipFill>
          <p:spPr>
            <a:xfrm>
              <a:off x="165100" y="4042326"/>
              <a:ext cx="3600000" cy="1311110"/>
            </a:xfrm>
            <a:prstGeom prst="rect">
              <a:avLst/>
            </a:prstGeom>
          </p:spPr>
        </p:pic>
        <p:sp>
          <p:nvSpPr>
            <p:cNvPr id="31" name="CuadroTexto 30"/>
            <p:cNvSpPr txBox="1"/>
            <p:nvPr/>
          </p:nvSpPr>
          <p:spPr>
            <a:xfrm>
              <a:off x="796719" y="3704578"/>
              <a:ext cx="2323791" cy="3795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NEMO/LIM3 (</a:t>
              </a:r>
              <a:r>
                <a:rPr lang="es-ES" b="1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ORCA025</a:t>
              </a:r>
              <a:r>
                <a:rPr lang="es-ES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)</a:t>
              </a:r>
              <a:endParaRPr kumimoji="0" lang="es-E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endParaRPr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259901" y="4084170"/>
              <a:ext cx="3383999" cy="1223998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165100" y="1275152"/>
            <a:ext cx="3600000" cy="1658548"/>
            <a:chOff x="165100" y="1706952"/>
            <a:chExt cx="3600000" cy="1658548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6"/>
            <a:srcRect b="48836"/>
            <a:stretch/>
          </p:blipFill>
          <p:spPr>
            <a:xfrm>
              <a:off x="165100" y="2031084"/>
              <a:ext cx="3600000" cy="1334416"/>
            </a:xfrm>
            <a:prstGeom prst="rect">
              <a:avLst/>
            </a:prstGeom>
          </p:spPr>
        </p:pic>
        <p:sp>
          <p:nvSpPr>
            <p:cNvPr id="30" name="CuadroTexto 29"/>
            <p:cNvSpPr txBox="1"/>
            <p:nvPr/>
          </p:nvSpPr>
          <p:spPr>
            <a:xfrm>
              <a:off x="917317" y="1706952"/>
              <a:ext cx="2089802" cy="3795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NEMO/LIM3 (</a:t>
              </a:r>
              <a:r>
                <a:rPr lang="es-ES" b="1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ORCA1</a:t>
              </a:r>
              <a:r>
                <a:rPr lang="es-ES" dirty="0" smtClean="0">
                  <a:solidFill>
                    <a:srgbClr val="000000"/>
                  </a:solidFill>
                  <a:latin typeface="Calibri Light"/>
                  <a:ea typeface="Helvetica Neue"/>
                  <a:cs typeface="Calibri Light"/>
                  <a:sym typeface="Helvetica Neue"/>
                </a:rPr>
                <a:t>)</a:t>
              </a:r>
              <a:endParaRPr kumimoji="0" lang="es-E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/>
                <a:ea typeface="Helvetica Neue"/>
                <a:cs typeface="Calibri Light"/>
                <a:sym typeface="Helvetica Neue"/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259901" y="2086543"/>
              <a:ext cx="3383999" cy="1223998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34" name="CuadroTexto 33"/>
          <p:cNvSpPr txBox="1"/>
          <p:nvPr/>
        </p:nvSpPr>
        <p:spPr>
          <a:xfrm>
            <a:off x="1950084" y="6083300"/>
            <a:ext cx="664184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EC-Earth3.3 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November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Forecasts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rgbClr val="00517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(1993-2014)    </a:t>
            </a:r>
            <a:endParaRPr kumimoji="0" lang="es-ES" sz="2400" i="0" u="none" strike="noStrike" cap="none" spc="0" normalizeH="0" baseline="0" dirty="0">
              <a:ln>
                <a:noFill/>
              </a:ln>
              <a:solidFill>
                <a:srgbClr val="00517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9562" y="2963007"/>
            <a:ext cx="384911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Ocean</a:t>
            </a:r>
            <a:r>
              <a:rPr kumimoji="0" lang="es-ES" b="1" i="0" u="none" strike="noStrike" cap="none" spc="0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ICs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: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forced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run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nudged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to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b="1" i="0" u="none" strike="noStrike" cap="none" spc="0" normalizeH="0" baseline="0" dirty="0" smtClean="0">
                <a:ln>
                  <a:noFill/>
                </a:ln>
                <a:solidFill>
                  <a:srgbClr val="0B7468"/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ORAS4</a:t>
            </a:r>
            <a:endParaRPr kumimoji="0" lang="es-ES" b="1" i="0" u="none" strike="noStrike" cap="none" spc="0" normalizeH="0" baseline="0" dirty="0">
              <a:ln>
                <a:noFill/>
              </a:ln>
              <a:solidFill>
                <a:srgbClr val="0B7468"/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65538" y="5221766"/>
            <a:ext cx="384911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Ocean</a:t>
            </a:r>
            <a:r>
              <a:rPr kumimoji="0" lang="es-ES" b="1" i="0" u="none" strike="noStrike" cap="none" spc="0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b="1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ICs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: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forced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run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Helvetica Neue"/>
                <a:cs typeface="Calibri"/>
                <a:sym typeface="Helvetica Neue"/>
              </a:rPr>
              <a:t>nudged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i="0" u="none" strike="noStrike" cap="none" spc="0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to</a:t>
            </a:r>
            <a:r>
              <a:rPr kumimoji="0" lang="es-ES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b="1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ORAS5</a:t>
            </a:r>
            <a:endParaRPr kumimoji="0" lang="es-ES" b="1" i="0" u="none" strike="noStrike" cap="none" spc="0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786" y="3240998"/>
            <a:ext cx="2702757" cy="652572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0941" y="2963007"/>
            <a:ext cx="1202409" cy="1202409"/>
          </a:xfrm>
          <a:prstGeom prst="rect">
            <a:avLst/>
          </a:prstGeom>
        </p:spPr>
      </p:pic>
      <p:sp>
        <p:nvSpPr>
          <p:cNvPr id="42" name="CuadroTexto 41"/>
          <p:cNvSpPr txBox="1"/>
          <p:nvPr/>
        </p:nvSpPr>
        <p:spPr>
          <a:xfrm>
            <a:off x="5748117" y="2325616"/>
            <a:ext cx="471954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Systematic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Analysis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with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three</a:t>
            </a:r>
            <a:r>
              <a:rPr kumimoji="0" lang="es-ES" sz="240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kumimoji="0" lang="es-ES" sz="2400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GCMs</a:t>
            </a:r>
            <a:endParaRPr kumimoji="0" lang="es-ES" sz="240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4905955" y="3904471"/>
            <a:ext cx="1468463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200" b="1" i="0" u="none" strike="noStrike" cap="none" spc="0" normalizeH="0" baseline="0" dirty="0" smtClean="0">
                <a:ln>
                  <a:noFill/>
                </a:ln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CNRM-CM6</a:t>
            </a:r>
            <a:endParaRPr kumimoji="0" lang="es-ES" sz="2200" b="1" i="0" u="none" strike="noStrike" cap="none" spc="0" normalizeH="0" baseline="0" dirty="0">
              <a:ln>
                <a:noFill/>
              </a:ln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6951084" y="3904471"/>
            <a:ext cx="938508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200" b="1" i="0" u="none" strike="noStrike" cap="none" spc="0" normalizeH="0" baseline="0" dirty="0" err="1" smtClean="0">
                <a:ln>
                  <a:noFill/>
                </a:ln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CanCM</a:t>
            </a:r>
            <a:endParaRPr kumimoji="0" lang="es-ES" sz="2200" b="1" i="0" u="none" strike="noStrike" cap="none" spc="0" normalizeH="0" baseline="0" dirty="0">
              <a:ln>
                <a:noFill/>
              </a:ln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411" y="3154407"/>
            <a:ext cx="908071" cy="808183"/>
          </a:xfrm>
          <a:prstGeom prst="rect">
            <a:avLst/>
          </a:prstGeom>
        </p:spPr>
      </p:pic>
      <p:sp>
        <p:nvSpPr>
          <p:cNvPr id="46" name="CuadroTexto 45"/>
          <p:cNvSpPr txBox="1"/>
          <p:nvPr/>
        </p:nvSpPr>
        <p:spPr>
          <a:xfrm>
            <a:off x="9845692" y="3964807"/>
            <a:ext cx="1245295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200" b="1" i="0" u="none" strike="noStrike" cap="none" spc="0" normalizeH="0" baseline="0" dirty="0" smtClean="0">
                <a:ln>
                  <a:noFill/>
                </a:ln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EC-Earth3</a:t>
            </a:r>
            <a:endParaRPr kumimoji="0" lang="es-ES" sz="2200" b="1" i="0" u="none" strike="noStrike" cap="none" spc="0" normalizeH="0" baseline="0" dirty="0">
              <a:ln>
                <a:noFill/>
              </a:ln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cxnSp>
        <p:nvCxnSpPr>
          <p:cNvPr id="47" name="Straight Connector 4"/>
          <p:cNvCxnSpPr/>
          <p:nvPr/>
        </p:nvCxnSpPr>
        <p:spPr>
          <a:xfrm flipV="1">
            <a:off x="5040941" y="2851032"/>
            <a:ext cx="6120000" cy="27709"/>
          </a:xfrm>
          <a:prstGeom prst="line">
            <a:avLst/>
          </a:prstGeom>
          <a:noFill/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5857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/>
          <p:cNvSpPr/>
          <p:nvPr/>
        </p:nvSpPr>
        <p:spPr>
          <a:xfrm>
            <a:off x="2311400" y="1866900"/>
            <a:ext cx="7188200" cy="133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9232044" y="1038043"/>
            <a:ext cx="2415725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Leandro </a:t>
            </a:r>
            <a:r>
              <a:rPr kumimoji="0" lang="es-ES" sz="2600" b="1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Ponsoni</a:t>
            </a:r>
            <a:endParaRPr kumimoji="0" lang="es-ES" sz="26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cxnSp>
        <p:nvCxnSpPr>
          <p:cNvPr id="17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34" name="CuadroTexto 33"/>
          <p:cNvSpPr txBox="1"/>
          <p:nvPr/>
        </p:nvSpPr>
        <p:spPr>
          <a:xfrm>
            <a:off x="1830574" y="6083300"/>
            <a:ext cx="727737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ES" sz="2400" b="1" dirty="0" err="1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Statistical</a:t>
            </a:r>
            <a:r>
              <a:rPr lang="es-ES" sz="2400" b="1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s-ES" sz="2400" b="1" dirty="0" err="1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Predictions</a:t>
            </a:r>
            <a:r>
              <a:rPr lang="es-ES" sz="2400" b="1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s-ES" sz="2400" dirty="0" err="1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Perfect</a:t>
            </a:r>
            <a:r>
              <a:rPr lang="es-ES" sz="2400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s-ES" sz="2400" dirty="0" err="1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lang="es-ES" sz="2400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is-IS" sz="2400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1950</a:t>
            </a:r>
            <a:r>
              <a:rPr lang="is-IS" sz="2400" dirty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is-IS" sz="2400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2014) </a:t>
            </a:r>
            <a:endParaRPr lang="is-IS" sz="2400" dirty="0">
              <a:solidFill>
                <a:srgbClr val="0051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800" y="5973298"/>
            <a:ext cx="2808000" cy="64878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139700" y="3640685"/>
            <a:ext cx="29083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1000" dirty="0">
              <a:latin typeface="Helvetica Light"/>
              <a:cs typeface="Helvetica Light"/>
            </a:endParaRPr>
          </a:p>
          <a:p>
            <a:pPr algn="ctr"/>
            <a:r>
              <a:rPr lang="es-ES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Helvetica Light"/>
                <a:cs typeface="Helvetica Light"/>
              </a:rPr>
              <a:t>HadGEM3</a:t>
            </a:r>
            <a:r>
              <a:rPr lang="es-ES" dirty="0">
                <a:solidFill>
                  <a:schemeClr val="accent5">
                    <a:lumMod val="40000"/>
                    <a:lumOff val="60000"/>
                  </a:schemeClr>
                </a:solidFill>
                <a:latin typeface="Helvetica Light"/>
                <a:cs typeface="Helvetica Light"/>
              </a:rPr>
              <a:t>-LL </a:t>
            </a:r>
            <a:endParaRPr lang="es-ES" dirty="0" smtClean="0">
              <a:solidFill>
                <a:schemeClr val="accent5">
                  <a:lumMod val="40000"/>
                  <a:lumOff val="60000"/>
                </a:schemeClr>
              </a:solidFill>
              <a:latin typeface="Helvetica Light"/>
              <a:cs typeface="Helvetica Light"/>
            </a:endParaRPr>
          </a:p>
          <a:p>
            <a:pPr algn="ctr"/>
            <a:r>
              <a:rPr lang="es-ES" dirty="0" smtClean="0">
                <a:solidFill>
                  <a:schemeClr val="accent5">
                    <a:lumMod val="75000"/>
                  </a:schemeClr>
                </a:solidFill>
                <a:latin typeface="Helvetica Light"/>
                <a:cs typeface="Helvetica Light"/>
              </a:rPr>
              <a:t>HadGEM3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Helvetica Light"/>
                <a:cs typeface="Helvetica Light"/>
              </a:rPr>
              <a:t>-</a:t>
            </a:r>
            <a:r>
              <a:rPr lang="es-ES" dirty="0" smtClean="0">
                <a:solidFill>
                  <a:schemeClr val="accent5">
                    <a:lumMod val="75000"/>
                  </a:schemeClr>
                </a:solidFill>
                <a:latin typeface="Helvetica Light"/>
                <a:cs typeface="Helvetica Light"/>
              </a:rPr>
              <a:t>MM</a:t>
            </a:r>
          </a:p>
          <a:p>
            <a:pPr algn="ctr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Light"/>
                <a:cs typeface="Helvetica Light"/>
              </a:rPr>
              <a:t>ECMWF</a:t>
            </a: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Light"/>
                <a:cs typeface="Helvetica Light"/>
              </a:rPr>
              <a:t>-</a:t>
            </a:r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Light"/>
                <a:cs typeface="Helvetica Light"/>
              </a:rPr>
              <a:t>LR</a:t>
            </a:r>
          </a:p>
          <a:p>
            <a:pPr algn="ctr"/>
            <a:r>
              <a:rPr lang="es-ES" dirty="0" smtClean="0">
                <a:latin typeface="Helvetica Light"/>
                <a:cs typeface="Helvetica Light"/>
              </a:rPr>
              <a:t>ECMWF</a:t>
            </a:r>
            <a:r>
              <a:rPr lang="es-ES" dirty="0">
                <a:latin typeface="Helvetica Light"/>
                <a:cs typeface="Helvetica Light"/>
              </a:rPr>
              <a:t>-</a:t>
            </a:r>
            <a:r>
              <a:rPr lang="es-ES" dirty="0" smtClean="0">
                <a:latin typeface="Helvetica Light"/>
                <a:cs typeface="Helvetica Light"/>
              </a:rPr>
              <a:t>HR</a:t>
            </a:r>
          </a:p>
          <a:p>
            <a:pPr algn="ctr"/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 Light"/>
                <a:cs typeface="Helvetica Light"/>
              </a:rPr>
              <a:t>AWI</a:t>
            </a:r>
            <a:r>
              <a:rPr lang="es-ES" dirty="0">
                <a:solidFill>
                  <a:schemeClr val="accent1">
                    <a:lumMod val="40000"/>
                    <a:lumOff val="60000"/>
                  </a:schemeClr>
                </a:solidFill>
                <a:latin typeface="Helvetica Light"/>
                <a:cs typeface="Helvetica Light"/>
              </a:rPr>
              <a:t>-</a:t>
            </a:r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 Light"/>
                <a:cs typeface="Helvetica Light"/>
              </a:rPr>
              <a:t>LR</a:t>
            </a:r>
          </a:p>
          <a:p>
            <a:pPr algn="ctr"/>
            <a:r>
              <a:rPr lang="es-ES" dirty="0" smtClean="0">
                <a:solidFill>
                  <a:srgbClr val="0000FF"/>
                </a:solidFill>
                <a:latin typeface="Helvetica Light"/>
                <a:cs typeface="Helvetica Light"/>
              </a:rPr>
              <a:t>AWI</a:t>
            </a:r>
            <a:r>
              <a:rPr lang="es-ES" dirty="0">
                <a:solidFill>
                  <a:srgbClr val="0000FF"/>
                </a:solidFill>
                <a:latin typeface="Helvetica Light"/>
                <a:cs typeface="Helvetica Light"/>
              </a:rPr>
              <a:t>-HR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2362200" y="1912982"/>
            <a:ext cx="75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Helvetica Light"/>
                <a:cs typeface="Helvetica Light"/>
              </a:rPr>
              <a:t>SIV</a:t>
            </a:r>
            <a:r>
              <a:rPr lang="es-ES" dirty="0">
                <a:latin typeface="Helvetica Light"/>
                <a:cs typeface="Helvetica Light"/>
              </a:rPr>
              <a:t>: Sea Ice </a:t>
            </a:r>
            <a:r>
              <a:rPr lang="es-ES" dirty="0" err="1" smtClean="0">
                <a:latin typeface="Helvetica Light"/>
                <a:cs typeface="Helvetica Light"/>
              </a:rPr>
              <a:t>Volume</a:t>
            </a:r>
            <a:r>
              <a:rPr lang="es-ES" dirty="0" smtClean="0">
                <a:latin typeface="Helvetica Light"/>
                <a:cs typeface="Helvetica Light"/>
              </a:rPr>
              <a:t>		SIA</a:t>
            </a:r>
            <a:r>
              <a:rPr lang="es-ES" dirty="0">
                <a:latin typeface="Helvetica Light"/>
                <a:cs typeface="Helvetica Light"/>
              </a:rPr>
              <a:t>: Sea Ice </a:t>
            </a:r>
            <a:r>
              <a:rPr lang="es-ES" dirty="0" err="1">
                <a:latin typeface="Helvetica Light"/>
                <a:cs typeface="Helvetica Light"/>
              </a:rPr>
              <a:t>Area</a:t>
            </a:r>
            <a:endParaRPr lang="es-ES" dirty="0">
              <a:latin typeface="Helvetica Light"/>
              <a:cs typeface="Helvetica Light"/>
            </a:endParaRPr>
          </a:p>
          <a:p>
            <a:r>
              <a:rPr lang="es-ES" dirty="0">
                <a:latin typeface="Helvetica Light"/>
                <a:cs typeface="Helvetica Light"/>
              </a:rPr>
              <a:t>OHT: </a:t>
            </a:r>
            <a:r>
              <a:rPr lang="es-ES" dirty="0" err="1">
                <a:latin typeface="Helvetica Light"/>
                <a:cs typeface="Helvetica Light"/>
              </a:rPr>
              <a:t>Ocean</a:t>
            </a:r>
            <a:r>
              <a:rPr lang="es-ES" dirty="0">
                <a:latin typeface="Helvetica Light"/>
                <a:cs typeface="Helvetica Light"/>
              </a:rPr>
              <a:t> </a:t>
            </a:r>
            <a:r>
              <a:rPr lang="es-ES" dirty="0" err="1">
                <a:latin typeface="Helvetica Light"/>
                <a:cs typeface="Helvetica Light"/>
              </a:rPr>
              <a:t>Heat</a:t>
            </a:r>
            <a:r>
              <a:rPr lang="es-ES" dirty="0">
                <a:latin typeface="Helvetica Light"/>
                <a:cs typeface="Helvetica Light"/>
              </a:rPr>
              <a:t> </a:t>
            </a:r>
            <a:r>
              <a:rPr lang="es-ES" dirty="0" err="1">
                <a:latin typeface="Helvetica Light"/>
                <a:cs typeface="Helvetica Light"/>
              </a:rPr>
              <a:t>Transport</a:t>
            </a:r>
            <a:r>
              <a:rPr lang="es-ES" dirty="0">
                <a:latin typeface="Helvetica Light"/>
                <a:cs typeface="Helvetica Light"/>
              </a:rPr>
              <a:t> </a:t>
            </a:r>
            <a:r>
              <a:rPr lang="es-ES" dirty="0" smtClean="0">
                <a:latin typeface="Helvetica Light"/>
                <a:cs typeface="Helvetica Light"/>
              </a:rPr>
              <a:t>	SIT</a:t>
            </a:r>
            <a:r>
              <a:rPr lang="es-ES" dirty="0">
                <a:latin typeface="Helvetica Light"/>
                <a:cs typeface="Helvetica Light"/>
              </a:rPr>
              <a:t>: Sea Ice </a:t>
            </a:r>
            <a:r>
              <a:rPr lang="es-ES" dirty="0" err="1">
                <a:latin typeface="Helvetica Light"/>
                <a:cs typeface="Helvetica Light"/>
              </a:rPr>
              <a:t>Thickness</a:t>
            </a:r>
            <a:endParaRPr lang="es-ES" dirty="0">
              <a:latin typeface="Helvetica Light"/>
              <a:cs typeface="Helvetica Light"/>
            </a:endParaRPr>
          </a:p>
          <a:p>
            <a:r>
              <a:rPr lang="es-ES" dirty="0">
                <a:latin typeface="Helvetica Light"/>
                <a:cs typeface="Helvetica Light"/>
              </a:rPr>
              <a:t>SIC: Sea Ice </a:t>
            </a:r>
            <a:r>
              <a:rPr lang="es-ES" dirty="0" err="1">
                <a:latin typeface="Helvetica Light"/>
                <a:cs typeface="Helvetica Light"/>
              </a:rPr>
              <a:t>Concentration</a:t>
            </a:r>
            <a:r>
              <a:rPr lang="es-ES" dirty="0">
                <a:latin typeface="Helvetica Light"/>
                <a:cs typeface="Helvetica Light"/>
              </a:rPr>
              <a:t> </a:t>
            </a:r>
            <a:r>
              <a:rPr lang="es-ES" dirty="0" smtClean="0">
                <a:latin typeface="Helvetica Light"/>
                <a:cs typeface="Helvetica Light"/>
              </a:rPr>
              <a:t>	SST</a:t>
            </a:r>
            <a:r>
              <a:rPr lang="es-ES" dirty="0">
                <a:latin typeface="Helvetica Light"/>
                <a:cs typeface="Helvetica Light"/>
              </a:rPr>
              <a:t>: Sea </a:t>
            </a:r>
            <a:r>
              <a:rPr lang="es-ES" dirty="0" err="1">
                <a:latin typeface="Helvetica Light"/>
                <a:cs typeface="Helvetica Light"/>
              </a:rPr>
              <a:t>Surface</a:t>
            </a:r>
            <a:r>
              <a:rPr lang="es-ES" dirty="0">
                <a:latin typeface="Helvetica Light"/>
                <a:cs typeface="Helvetica Light"/>
              </a:rPr>
              <a:t> </a:t>
            </a:r>
            <a:r>
              <a:rPr lang="es-ES" dirty="0" err="1">
                <a:latin typeface="Helvetica Light"/>
                <a:cs typeface="Helvetica Light"/>
              </a:rPr>
              <a:t>Temperature</a:t>
            </a:r>
            <a:r>
              <a:rPr lang="es-ES" dirty="0">
                <a:latin typeface="Helvetica Light"/>
                <a:cs typeface="Helvetica Light"/>
              </a:rPr>
              <a:t> </a:t>
            </a:r>
          </a:p>
          <a:p>
            <a:r>
              <a:rPr lang="es-ES" dirty="0">
                <a:latin typeface="Helvetica Light"/>
                <a:cs typeface="Helvetica Light"/>
              </a:rPr>
              <a:t>SID: Sea Ice </a:t>
            </a:r>
            <a:r>
              <a:rPr lang="es-ES" dirty="0" err="1" smtClean="0">
                <a:latin typeface="Helvetica Light"/>
                <a:cs typeface="Helvetica Light"/>
              </a:rPr>
              <a:t>Drift</a:t>
            </a:r>
            <a:endParaRPr lang="es-ES" dirty="0">
              <a:latin typeface="Helvetica Light"/>
              <a:cs typeface="Helvetica Light"/>
            </a:endParaRPr>
          </a:p>
        </p:txBody>
      </p:sp>
      <p:grpSp>
        <p:nvGrpSpPr>
          <p:cNvPr id="24" name="Agrupar 23"/>
          <p:cNvGrpSpPr/>
          <p:nvPr/>
        </p:nvGrpSpPr>
        <p:grpSpPr>
          <a:xfrm>
            <a:off x="2387600" y="3519724"/>
            <a:ext cx="9747251" cy="2344275"/>
            <a:chOff x="2387600" y="3519724"/>
            <a:chExt cx="9747251" cy="2344275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5"/>
            <a:srcRect t="4443" b="21298"/>
            <a:stretch/>
          </p:blipFill>
          <p:spPr>
            <a:xfrm>
              <a:off x="2387600" y="4064000"/>
              <a:ext cx="9739474" cy="1799999"/>
            </a:xfrm>
            <a:prstGeom prst="rect">
              <a:avLst/>
            </a:prstGeom>
          </p:spPr>
        </p:pic>
        <p:sp>
          <p:nvSpPr>
            <p:cNvPr id="19" name="Rectángulo 18"/>
            <p:cNvSpPr/>
            <p:nvPr/>
          </p:nvSpPr>
          <p:spPr>
            <a:xfrm>
              <a:off x="2863850" y="3519724"/>
              <a:ext cx="927100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200" dirty="0" err="1">
                  <a:latin typeface="Calibri Light"/>
                  <a:cs typeface="Calibri Light"/>
                </a:rPr>
                <a:t>Statistical</a:t>
              </a:r>
              <a:r>
                <a:rPr lang="es-ES" sz="2200" dirty="0">
                  <a:latin typeface="Calibri Light"/>
                  <a:cs typeface="Calibri Light"/>
                </a:rPr>
                <a:t> </a:t>
              </a:r>
              <a:r>
                <a:rPr lang="es-ES" sz="2200" dirty="0" err="1">
                  <a:latin typeface="Calibri Light"/>
                  <a:cs typeface="Calibri Light"/>
                </a:rPr>
                <a:t>predictability</a:t>
              </a:r>
              <a:r>
                <a:rPr lang="es-ES" sz="2200" dirty="0">
                  <a:latin typeface="Calibri Light"/>
                  <a:cs typeface="Calibri Light"/>
                </a:rPr>
                <a:t> of </a:t>
              </a:r>
              <a:r>
                <a:rPr lang="es-ES" sz="2200" dirty="0" err="1" smtClean="0">
                  <a:latin typeface="Calibri Light"/>
                  <a:cs typeface="Calibri Light"/>
                </a:rPr>
                <a:t>September</a:t>
              </a:r>
              <a:r>
                <a:rPr lang="es-ES" sz="2200" dirty="0" smtClean="0">
                  <a:latin typeface="Calibri Light"/>
                  <a:cs typeface="Calibri Light"/>
                </a:rPr>
                <a:t> </a:t>
              </a:r>
              <a:r>
                <a:rPr lang="es-ES" sz="2200" dirty="0">
                  <a:latin typeface="Calibri Light"/>
                  <a:cs typeface="Calibri Light"/>
                </a:rPr>
                <a:t>SIV </a:t>
              </a:r>
              <a:r>
                <a:rPr lang="es-ES" sz="2200" dirty="0" err="1">
                  <a:latin typeface="Calibri Light"/>
                  <a:cs typeface="Calibri Light"/>
                </a:rPr>
                <a:t>Anomaly</a:t>
              </a:r>
              <a:r>
                <a:rPr lang="es-ES" sz="2200" dirty="0">
                  <a:latin typeface="Calibri Light"/>
                  <a:cs typeface="Calibri Light"/>
                </a:rPr>
                <a:t> </a:t>
              </a:r>
              <a:r>
                <a:rPr lang="es-ES" sz="2200" dirty="0" err="1" smtClean="0">
                  <a:latin typeface="Calibri Light"/>
                  <a:cs typeface="Calibri Light"/>
                </a:rPr>
                <a:t>for</a:t>
              </a:r>
              <a:r>
                <a:rPr lang="es-ES" sz="2200" dirty="0" smtClean="0">
                  <a:latin typeface="Calibri Light"/>
                  <a:cs typeface="Calibri Light"/>
                </a:rPr>
                <a:t> 1 </a:t>
              </a:r>
              <a:r>
                <a:rPr lang="es-ES" sz="2200" dirty="0" err="1">
                  <a:latin typeface="Calibri Light"/>
                  <a:cs typeface="Calibri Light"/>
                </a:rPr>
                <a:t>to</a:t>
              </a:r>
              <a:r>
                <a:rPr lang="es-ES" sz="2200" dirty="0">
                  <a:latin typeface="Calibri Light"/>
                  <a:cs typeface="Calibri Light"/>
                </a:rPr>
                <a:t> 12 </a:t>
              </a:r>
              <a:r>
                <a:rPr lang="es-ES" sz="2200" dirty="0" err="1">
                  <a:latin typeface="Calibri Light"/>
                  <a:cs typeface="Calibri Light"/>
                </a:rPr>
                <a:t>preceding</a:t>
              </a:r>
              <a:r>
                <a:rPr lang="es-ES" sz="2200" dirty="0">
                  <a:latin typeface="Calibri Light"/>
                  <a:cs typeface="Calibri Light"/>
                </a:rPr>
                <a:t> </a:t>
              </a:r>
              <a:r>
                <a:rPr lang="es-ES" sz="2200" dirty="0" err="1">
                  <a:latin typeface="Calibri Light"/>
                  <a:cs typeface="Calibri Light"/>
                </a:rPr>
                <a:t>months</a:t>
              </a:r>
              <a:endParaRPr lang="es-ES" sz="2200" dirty="0">
                <a:latin typeface="Calibri Light"/>
                <a:cs typeface="Calibri Light"/>
              </a:endParaRPr>
            </a:p>
          </p:txBody>
        </p:sp>
      </p:grpSp>
      <p:sp>
        <p:nvSpPr>
          <p:cNvPr id="22" name="Rectángulo 21"/>
          <p:cNvSpPr/>
          <p:nvPr/>
        </p:nvSpPr>
        <p:spPr>
          <a:xfrm>
            <a:off x="3152588" y="1457679"/>
            <a:ext cx="4032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                        7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different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predictors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7710" y="3441170"/>
            <a:ext cx="2519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Helvetica"/>
                <a:cs typeface="Helvetica"/>
              </a:rPr>
              <a:t>Outputs </a:t>
            </a:r>
            <a:r>
              <a:rPr lang="es-ES" dirty="0" err="1" smtClean="0">
                <a:latin typeface="Helvetica"/>
                <a:cs typeface="Helvetica"/>
              </a:rPr>
              <a:t>from</a:t>
            </a:r>
            <a:r>
              <a:rPr lang="es-ES" dirty="0" smtClean="0">
                <a:latin typeface="Helvetica"/>
                <a:cs typeface="Helvetica"/>
              </a:rPr>
              <a:t> 6 </a:t>
            </a:r>
            <a:r>
              <a:rPr lang="es-ES" dirty="0" err="1">
                <a:latin typeface="Helvetica"/>
                <a:cs typeface="Helvetica"/>
              </a:rPr>
              <a:t>models</a:t>
            </a:r>
            <a:endParaRPr lang="es-ES" dirty="0">
              <a:latin typeface="Helvetica"/>
              <a:cs typeface="Helvetica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Statistical climate predictions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0017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9232044" y="1038043"/>
            <a:ext cx="2415725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Leandro </a:t>
            </a:r>
            <a:r>
              <a:rPr kumimoji="0" lang="es-ES" sz="2600" b="1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Ponsoni</a:t>
            </a:r>
            <a:endParaRPr kumimoji="0" lang="es-ES" sz="26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Optimal sampling locations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17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34" name="CuadroTexto 33"/>
          <p:cNvSpPr txBox="1"/>
          <p:nvPr/>
        </p:nvSpPr>
        <p:spPr>
          <a:xfrm>
            <a:off x="1830574" y="6083300"/>
            <a:ext cx="727737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ES" sz="2400" b="1" dirty="0" err="1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Statistical</a:t>
            </a:r>
            <a:r>
              <a:rPr lang="es-ES" sz="2400" b="1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s-ES" sz="2400" b="1" dirty="0" err="1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Predictions</a:t>
            </a:r>
            <a:r>
              <a:rPr lang="es-ES" sz="2400" b="1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s-ES" sz="2400" dirty="0" err="1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Perfect</a:t>
            </a:r>
            <a:r>
              <a:rPr lang="es-ES" sz="2400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s-ES" sz="2400" dirty="0" err="1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lang="es-ES" sz="2400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is-IS" sz="2400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1950</a:t>
            </a:r>
            <a:r>
              <a:rPr lang="is-IS" sz="2400" dirty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is-IS" sz="2400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2014) </a:t>
            </a:r>
            <a:endParaRPr lang="is-IS" sz="2400" dirty="0">
              <a:solidFill>
                <a:srgbClr val="0051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800" y="5973298"/>
            <a:ext cx="2808000" cy="648783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>
            <a:off x="261710" y="2104622"/>
            <a:ext cx="4310290" cy="1523410"/>
            <a:chOff x="122010" y="1825222"/>
            <a:chExt cx="4310290" cy="1523410"/>
          </a:xfrm>
        </p:grpSpPr>
        <p:sp>
          <p:nvSpPr>
            <p:cNvPr id="21" name="Rectángulo 20"/>
            <p:cNvSpPr/>
            <p:nvPr/>
          </p:nvSpPr>
          <p:spPr>
            <a:xfrm>
              <a:off x="122010" y="1825222"/>
              <a:ext cx="3708400" cy="1332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122010" y="1871304"/>
              <a:ext cx="431029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dirty="0" smtClean="0">
                  <a:latin typeface="Helvetica Light"/>
                  <a:cs typeface="Helvetica Light"/>
                </a:rPr>
                <a:t>Sea Ice </a:t>
              </a:r>
              <a:r>
                <a:rPr lang="es-ES" dirty="0" err="1" smtClean="0">
                  <a:latin typeface="Helvetica Light"/>
                  <a:cs typeface="Helvetica Light"/>
                </a:rPr>
                <a:t>Drift</a:t>
              </a:r>
              <a:r>
                <a:rPr lang="es-ES" dirty="0" smtClean="0">
                  <a:latin typeface="Helvetica Light"/>
                  <a:cs typeface="Helvetica Light"/>
                </a:rPr>
                <a:t>	      	(in-situ)	</a:t>
              </a:r>
            </a:p>
            <a:p>
              <a:r>
                <a:rPr lang="es-ES" dirty="0" smtClean="0">
                  <a:latin typeface="Helvetica Light"/>
                  <a:cs typeface="Helvetica Light"/>
                </a:rPr>
                <a:t>Sea </a:t>
              </a:r>
              <a:r>
                <a:rPr lang="es-ES" dirty="0">
                  <a:latin typeface="Helvetica Light"/>
                  <a:cs typeface="Helvetica Light"/>
                </a:rPr>
                <a:t>Ice </a:t>
              </a:r>
              <a:r>
                <a:rPr lang="es-ES" dirty="0" err="1" smtClean="0">
                  <a:latin typeface="Helvetica Light"/>
                  <a:cs typeface="Helvetica Light"/>
                </a:rPr>
                <a:t>Thickness</a:t>
              </a:r>
              <a:r>
                <a:rPr lang="es-ES" dirty="0" smtClean="0">
                  <a:latin typeface="Helvetica Light"/>
                  <a:cs typeface="Helvetica Light"/>
                </a:rPr>
                <a:t>             	(in-situ)</a:t>
              </a:r>
              <a:endParaRPr lang="es-ES" dirty="0">
                <a:latin typeface="Helvetica Light"/>
                <a:cs typeface="Helvetica Light"/>
              </a:endParaRPr>
            </a:p>
            <a:p>
              <a:r>
                <a:rPr lang="es-ES" dirty="0" smtClean="0">
                  <a:latin typeface="Helvetica Light"/>
                  <a:cs typeface="Helvetica Light"/>
                </a:rPr>
                <a:t>Sea </a:t>
              </a:r>
              <a:r>
                <a:rPr lang="es-ES" dirty="0">
                  <a:latin typeface="Helvetica Light"/>
                  <a:cs typeface="Helvetica Light"/>
                </a:rPr>
                <a:t>Ice </a:t>
              </a:r>
              <a:r>
                <a:rPr lang="es-ES" dirty="0" err="1">
                  <a:latin typeface="Helvetica Light"/>
                  <a:cs typeface="Helvetica Light"/>
                </a:rPr>
                <a:t>Concentration</a:t>
              </a:r>
              <a:r>
                <a:rPr lang="es-ES" dirty="0">
                  <a:latin typeface="Helvetica Light"/>
                  <a:cs typeface="Helvetica Light"/>
                </a:rPr>
                <a:t> </a:t>
              </a:r>
              <a:r>
                <a:rPr lang="es-ES" dirty="0" smtClean="0">
                  <a:latin typeface="Helvetica Light"/>
                  <a:cs typeface="Helvetica Light"/>
                </a:rPr>
                <a:t>    (</a:t>
              </a:r>
              <a:r>
                <a:rPr lang="es-ES" dirty="0" err="1" smtClean="0">
                  <a:latin typeface="Helvetica Light"/>
                  <a:cs typeface="Helvetica Light"/>
                </a:rPr>
                <a:t>satellite</a:t>
              </a:r>
              <a:r>
                <a:rPr lang="es-ES" dirty="0" smtClean="0">
                  <a:latin typeface="Helvetica Light"/>
                  <a:cs typeface="Helvetica Light"/>
                </a:rPr>
                <a:t>)	</a:t>
              </a:r>
            </a:p>
            <a:p>
              <a:r>
                <a:rPr lang="es-ES" dirty="0" smtClean="0">
                  <a:latin typeface="Helvetica Light"/>
                  <a:cs typeface="Helvetica Light"/>
                </a:rPr>
                <a:t>Sea </a:t>
              </a:r>
              <a:r>
                <a:rPr lang="es-ES" dirty="0" err="1">
                  <a:latin typeface="Helvetica Light"/>
                  <a:cs typeface="Helvetica Light"/>
                </a:rPr>
                <a:t>Surface</a:t>
              </a:r>
              <a:r>
                <a:rPr lang="es-ES" dirty="0">
                  <a:latin typeface="Helvetica Light"/>
                  <a:cs typeface="Helvetica Light"/>
                </a:rPr>
                <a:t> </a:t>
              </a:r>
              <a:r>
                <a:rPr lang="es-ES" dirty="0" err="1">
                  <a:latin typeface="Helvetica Light"/>
                  <a:cs typeface="Helvetica Light"/>
                </a:rPr>
                <a:t>Temperature</a:t>
              </a:r>
              <a:r>
                <a:rPr lang="es-ES" dirty="0">
                  <a:latin typeface="Helvetica Light"/>
                  <a:cs typeface="Helvetica Light"/>
                </a:rPr>
                <a:t> </a:t>
              </a:r>
              <a:r>
                <a:rPr lang="es-ES" dirty="0" smtClean="0">
                  <a:latin typeface="Helvetica Light"/>
                  <a:cs typeface="Helvetica Light"/>
                </a:rPr>
                <a:t> (in-situ)</a:t>
              </a:r>
              <a:endParaRPr lang="es-ES" dirty="0">
                <a:latin typeface="Helvetica Light"/>
                <a:cs typeface="Helvetica Light"/>
              </a:endParaRPr>
            </a:p>
            <a:p>
              <a:endParaRPr lang="es-ES" dirty="0">
                <a:latin typeface="Helvetica Light"/>
                <a:cs typeface="Helvetica Light"/>
              </a:endParaRPr>
            </a:p>
          </p:txBody>
        </p:sp>
      </p:grpSp>
      <p:sp>
        <p:nvSpPr>
          <p:cNvPr id="22" name="Rectángulo 21"/>
          <p:cNvSpPr/>
          <p:nvPr/>
        </p:nvSpPr>
        <p:spPr>
          <a:xfrm>
            <a:off x="256322" y="1694369"/>
            <a:ext cx="3744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4 </a:t>
            </a:r>
            <a:r>
              <a:rPr lang="es-ES" b="1" dirty="0" err="1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predictors</a:t>
            </a: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 (</a:t>
            </a:r>
            <a:r>
              <a:rPr lang="es-ES" b="1" dirty="0" err="1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easily</a:t>
            </a: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 observable)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b="39968"/>
          <a:stretch/>
        </p:blipFill>
        <p:spPr>
          <a:xfrm>
            <a:off x="4893348" y="1729136"/>
            <a:ext cx="5652000" cy="409190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15900" y="3956735"/>
            <a:ext cx="3644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err="1">
                <a:solidFill>
                  <a:srgbClr val="00A2FF"/>
                </a:solidFill>
                <a:latin typeface="Calibri"/>
                <a:cs typeface="Calibri"/>
              </a:rPr>
              <a:t>O</a:t>
            </a:r>
            <a:r>
              <a:rPr lang="es-ES" sz="2000" b="1" dirty="0" err="1" smtClean="0">
                <a:solidFill>
                  <a:srgbClr val="00A2FF"/>
                </a:solidFill>
                <a:latin typeface="Calibri"/>
                <a:cs typeface="Calibri"/>
              </a:rPr>
              <a:t>ptimal</a:t>
            </a:r>
            <a:r>
              <a:rPr lang="es-ES" sz="2000" b="1" dirty="0" smtClean="0">
                <a:solidFill>
                  <a:srgbClr val="00A2FF"/>
                </a:solidFill>
                <a:latin typeface="Calibri"/>
                <a:cs typeface="Calibri"/>
              </a:rPr>
              <a:t> </a:t>
            </a:r>
            <a:r>
              <a:rPr lang="es-ES" sz="2000" b="1" dirty="0" err="1" smtClean="0">
                <a:solidFill>
                  <a:srgbClr val="00A2FF"/>
                </a:solidFill>
                <a:latin typeface="Calibri"/>
                <a:cs typeface="Calibri"/>
              </a:rPr>
              <a:t>locations</a:t>
            </a:r>
            <a:r>
              <a:rPr lang="es-ES" sz="2000" b="1" dirty="0" smtClean="0">
                <a:solidFill>
                  <a:srgbClr val="00A2FF"/>
                </a:solidFill>
                <a:latin typeface="Calibri"/>
                <a:cs typeface="Calibri"/>
              </a:rPr>
              <a:t>: </a:t>
            </a:r>
          </a:p>
          <a:p>
            <a:r>
              <a:rPr lang="es-ES" sz="2000" dirty="0">
                <a:solidFill>
                  <a:srgbClr val="00A2FF"/>
                </a:solidFill>
                <a:latin typeface="Calibri"/>
                <a:cs typeface="Calibri"/>
              </a:rPr>
              <a:t>P</a:t>
            </a:r>
            <a:r>
              <a:rPr lang="es-ES" sz="2000" dirty="0" smtClean="0">
                <a:solidFill>
                  <a:srgbClr val="00A2FF"/>
                </a:solidFill>
                <a:latin typeface="Calibri"/>
                <a:cs typeface="Calibri"/>
              </a:rPr>
              <a:t>laced at </a:t>
            </a:r>
            <a:r>
              <a:rPr lang="es-ES" sz="2000" dirty="0" err="1">
                <a:solidFill>
                  <a:srgbClr val="00A2FF"/>
                </a:solidFill>
                <a:latin typeface="Calibri"/>
                <a:cs typeface="Calibri"/>
              </a:rPr>
              <a:t>the</a:t>
            </a:r>
            <a:r>
              <a:rPr lang="es-ES" sz="2000" dirty="0">
                <a:solidFill>
                  <a:srgbClr val="00A2FF"/>
                </a:solidFill>
                <a:latin typeface="Calibri"/>
                <a:cs typeface="Calibri"/>
              </a:rPr>
              <a:t> </a:t>
            </a:r>
            <a:r>
              <a:rPr lang="es-ES" sz="2000" dirty="0" err="1">
                <a:solidFill>
                  <a:srgbClr val="00A2FF"/>
                </a:solidFill>
                <a:latin typeface="Calibri"/>
                <a:cs typeface="Calibri"/>
              </a:rPr>
              <a:t>grid</a:t>
            </a:r>
            <a:r>
              <a:rPr lang="es-ES" sz="2000" dirty="0">
                <a:solidFill>
                  <a:srgbClr val="00A2FF"/>
                </a:solidFill>
                <a:latin typeface="Calibri"/>
                <a:cs typeface="Calibri"/>
              </a:rPr>
              <a:t> </a:t>
            </a:r>
            <a:r>
              <a:rPr lang="es-ES" sz="2000" dirty="0" err="1">
                <a:solidFill>
                  <a:srgbClr val="00A2FF"/>
                </a:solidFill>
                <a:latin typeface="Calibri"/>
                <a:cs typeface="Calibri"/>
              </a:rPr>
              <a:t>points</a:t>
            </a:r>
            <a:r>
              <a:rPr lang="es-ES" sz="2000" dirty="0">
                <a:solidFill>
                  <a:srgbClr val="00A2FF"/>
                </a:solidFill>
                <a:latin typeface="Calibri"/>
                <a:cs typeface="Calibri"/>
              </a:rPr>
              <a:t> </a:t>
            </a:r>
            <a:r>
              <a:rPr lang="es-ES" sz="2000" dirty="0" err="1">
                <a:solidFill>
                  <a:srgbClr val="00A2FF"/>
                </a:solidFill>
                <a:latin typeface="Calibri"/>
                <a:cs typeface="Calibri"/>
              </a:rPr>
              <a:t>where</a:t>
            </a:r>
            <a:r>
              <a:rPr lang="es-ES" sz="2000" dirty="0">
                <a:solidFill>
                  <a:srgbClr val="00A2FF"/>
                </a:solidFill>
                <a:latin typeface="Calibri"/>
                <a:cs typeface="Calibri"/>
              </a:rPr>
              <a:t> </a:t>
            </a:r>
            <a:r>
              <a:rPr lang="es-ES" sz="2000" dirty="0" err="1" smtClean="0">
                <a:solidFill>
                  <a:srgbClr val="00A2FF"/>
                </a:solidFill>
                <a:latin typeface="Calibri"/>
                <a:cs typeface="Calibri"/>
              </a:rPr>
              <a:t>predictors</a:t>
            </a:r>
            <a:r>
              <a:rPr lang="es-ES" sz="2000" dirty="0" smtClean="0">
                <a:solidFill>
                  <a:srgbClr val="00A2FF"/>
                </a:solidFill>
                <a:latin typeface="Calibri"/>
                <a:cs typeface="Calibri"/>
              </a:rPr>
              <a:t> </a:t>
            </a:r>
            <a:r>
              <a:rPr lang="es-ES" sz="2000" dirty="0" err="1">
                <a:solidFill>
                  <a:srgbClr val="00A2FF"/>
                </a:solidFill>
                <a:latin typeface="Calibri"/>
                <a:cs typeface="Calibri"/>
              </a:rPr>
              <a:t>m</a:t>
            </a:r>
            <a:r>
              <a:rPr lang="es-ES" sz="2000" dirty="0" err="1" smtClean="0">
                <a:solidFill>
                  <a:srgbClr val="00A2FF"/>
                </a:solidFill>
                <a:latin typeface="Calibri"/>
                <a:cs typeface="Calibri"/>
              </a:rPr>
              <a:t>inimise</a:t>
            </a:r>
            <a:r>
              <a:rPr lang="es-ES" sz="2000" dirty="0" smtClean="0">
                <a:solidFill>
                  <a:srgbClr val="00A2FF"/>
                </a:solidFill>
                <a:latin typeface="Calibri"/>
                <a:cs typeface="Calibri"/>
              </a:rPr>
              <a:t> RMSE in SIV</a:t>
            </a:r>
            <a:endParaRPr lang="es-ES" sz="2000" dirty="0">
              <a:solidFill>
                <a:srgbClr val="00A2FF"/>
              </a:solidFill>
              <a:latin typeface="Calibri"/>
              <a:cs typeface="Calibri"/>
            </a:endParaRPr>
          </a:p>
        </p:txBody>
      </p:sp>
      <p:sp>
        <p:nvSpPr>
          <p:cNvPr id="12" name="Rectángulo 11"/>
          <p:cNvSpPr/>
          <p:nvPr/>
        </p:nvSpPr>
        <p:spPr>
          <a:xfrm rot="16200000">
            <a:off x="3861568" y="5055817"/>
            <a:ext cx="1765795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ECMWF-LR</a:t>
            </a:r>
            <a:endParaRPr lang="es-ES" sz="15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3" name="Rectángulo 12"/>
          <p:cNvSpPr/>
          <p:nvPr/>
        </p:nvSpPr>
        <p:spPr>
          <a:xfrm rot="16200000">
            <a:off x="4067632" y="2343923"/>
            <a:ext cx="13536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5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HadGEM3</a:t>
            </a:r>
            <a:r>
              <a:rPr lang="es-ES" sz="1500" dirty="0">
                <a:solidFill>
                  <a:schemeClr val="accent5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-LL </a:t>
            </a:r>
          </a:p>
        </p:txBody>
      </p:sp>
      <p:sp>
        <p:nvSpPr>
          <p:cNvPr id="14" name="Rectángulo 13"/>
          <p:cNvSpPr/>
          <p:nvPr/>
        </p:nvSpPr>
        <p:spPr>
          <a:xfrm rot="16200000">
            <a:off x="4010853" y="3693551"/>
            <a:ext cx="146722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500" dirty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HadGEM3-</a:t>
            </a:r>
            <a:r>
              <a:rPr lang="es-ES" sz="1500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MM</a:t>
            </a:r>
            <a:endParaRPr lang="es-ES" sz="1500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113935" y="1251338"/>
            <a:ext cx="29172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smtClean="0">
                <a:latin typeface="Calibri Light"/>
                <a:cs typeface="Calibri Light"/>
              </a:rPr>
              <a:t>RMSE of Sea Ice </a:t>
            </a:r>
            <a:r>
              <a:rPr lang="es-ES" sz="2200" dirty="0" err="1" smtClean="0">
                <a:latin typeface="Calibri Light"/>
                <a:cs typeface="Calibri Light"/>
              </a:rPr>
              <a:t>Volume</a:t>
            </a:r>
            <a:r>
              <a:rPr lang="es-ES" sz="2200" dirty="0" smtClean="0">
                <a:latin typeface="Calibri Light"/>
                <a:cs typeface="Calibri Light"/>
              </a:rPr>
              <a:t> </a:t>
            </a:r>
            <a:endParaRPr lang="es-ES" sz="2200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0360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9232044" y="1038043"/>
            <a:ext cx="2415725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Leandro </a:t>
            </a:r>
            <a:r>
              <a:rPr kumimoji="0" lang="es-ES" sz="2600" b="1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Helvetica Neue"/>
                <a:cs typeface="Calibri"/>
                <a:sym typeface="Helvetica Neue"/>
              </a:rPr>
              <a:t>Ponsoni</a:t>
            </a:r>
            <a:endParaRPr kumimoji="0" lang="es-ES" sz="26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Helvetica Neue"/>
              <a:cs typeface="Calibri"/>
              <a:sym typeface="Helvetica Neue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28015" y="3651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WP5: Optimal sampling locations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17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34" name="CuadroTexto 33"/>
          <p:cNvSpPr txBox="1"/>
          <p:nvPr/>
        </p:nvSpPr>
        <p:spPr>
          <a:xfrm>
            <a:off x="1830574" y="6083300"/>
            <a:ext cx="727737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ES" sz="2400" b="1" dirty="0" err="1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Statistical</a:t>
            </a:r>
            <a:r>
              <a:rPr lang="es-ES" sz="2400" b="1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s-ES" sz="2400" b="1" dirty="0" err="1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Predictions</a:t>
            </a:r>
            <a:r>
              <a:rPr lang="es-ES" sz="2400" b="1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s-ES" sz="2400" dirty="0" err="1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Perfect</a:t>
            </a:r>
            <a:r>
              <a:rPr lang="es-ES" sz="2400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s-ES" sz="2400" dirty="0" err="1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lang="es-ES" sz="2400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is-IS" sz="2400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1950</a:t>
            </a:r>
            <a:r>
              <a:rPr lang="is-IS" sz="2400" dirty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is-IS" sz="2400" dirty="0" smtClean="0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2014) </a:t>
            </a:r>
            <a:endParaRPr lang="is-IS" sz="2400" dirty="0">
              <a:solidFill>
                <a:srgbClr val="0051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800" y="5973298"/>
            <a:ext cx="2808000" cy="648783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>
            <a:off x="261710" y="2104622"/>
            <a:ext cx="4310290" cy="1332000"/>
            <a:chOff x="122010" y="1825222"/>
            <a:chExt cx="4310290" cy="1332000"/>
          </a:xfrm>
        </p:grpSpPr>
        <p:sp>
          <p:nvSpPr>
            <p:cNvPr id="21" name="Rectángulo 20"/>
            <p:cNvSpPr/>
            <p:nvPr/>
          </p:nvSpPr>
          <p:spPr>
            <a:xfrm>
              <a:off x="122010" y="1825222"/>
              <a:ext cx="3708400" cy="1332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122010" y="1871304"/>
              <a:ext cx="431029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dirty="0" smtClean="0">
                  <a:latin typeface="Helvetica Light"/>
                  <a:cs typeface="Helvetica Light"/>
                </a:rPr>
                <a:t>Sea Ice </a:t>
              </a:r>
              <a:r>
                <a:rPr lang="es-ES" dirty="0" err="1" smtClean="0">
                  <a:latin typeface="Helvetica Light"/>
                  <a:cs typeface="Helvetica Light"/>
                </a:rPr>
                <a:t>Drift</a:t>
              </a:r>
              <a:r>
                <a:rPr lang="es-ES" dirty="0" smtClean="0">
                  <a:latin typeface="Helvetica Light"/>
                  <a:cs typeface="Helvetica Light"/>
                </a:rPr>
                <a:t>	      	(in-situ)	</a:t>
              </a:r>
            </a:p>
            <a:p>
              <a:r>
                <a:rPr lang="es-ES" dirty="0" smtClean="0">
                  <a:latin typeface="Helvetica Light"/>
                  <a:cs typeface="Helvetica Light"/>
                </a:rPr>
                <a:t>Sea </a:t>
              </a:r>
              <a:r>
                <a:rPr lang="es-ES" dirty="0">
                  <a:latin typeface="Helvetica Light"/>
                  <a:cs typeface="Helvetica Light"/>
                </a:rPr>
                <a:t>Ice </a:t>
              </a:r>
              <a:r>
                <a:rPr lang="es-ES" dirty="0" err="1" smtClean="0">
                  <a:latin typeface="Helvetica Light"/>
                  <a:cs typeface="Helvetica Light"/>
                </a:rPr>
                <a:t>Thickness</a:t>
              </a:r>
              <a:r>
                <a:rPr lang="es-ES" dirty="0" smtClean="0">
                  <a:latin typeface="Helvetica Light"/>
                  <a:cs typeface="Helvetica Light"/>
                </a:rPr>
                <a:t>             	(in-situ)</a:t>
              </a:r>
              <a:endParaRPr lang="es-ES" dirty="0">
                <a:latin typeface="Helvetica Light"/>
                <a:cs typeface="Helvetica Light"/>
              </a:endParaRPr>
            </a:p>
            <a:p>
              <a:r>
                <a:rPr lang="es-ES" dirty="0" smtClean="0">
                  <a:latin typeface="Helvetica Light"/>
                  <a:cs typeface="Helvetica Light"/>
                </a:rPr>
                <a:t>Sea </a:t>
              </a:r>
              <a:r>
                <a:rPr lang="es-ES" dirty="0">
                  <a:latin typeface="Helvetica Light"/>
                  <a:cs typeface="Helvetica Light"/>
                </a:rPr>
                <a:t>Ice </a:t>
              </a:r>
              <a:r>
                <a:rPr lang="es-ES" dirty="0" err="1">
                  <a:latin typeface="Helvetica Light"/>
                  <a:cs typeface="Helvetica Light"/>
                </a:rPr>
                <a:t>Concentration</a:t>
              </a:r>
              <a:r>
                <a:rPr lang="es-ES" dirty="0">
                  <a:latin typeface="Helvetica Light"/>
                  <a:cs typeface="Helvetica Light"/>
                </a:rPr>
                <a:t> </a:t>
              </a:r>
              <a:r>
                <a:rPr lang="es-ES" dirty="0" smtClean="0">
                  <a:latin typeface="Helvetica Light"/>
                  <a:cs typeface="Helvetica Light"/>
                </a:rPr>
                <a:t>    (</a:t>
              </a:r>
              <a:r>
                <a:rPr lang="es-ES" dirty="0" err="1" smtClean="0">
                  <a:latin typeface="Helvetica Light"/>
                  <a:cs typeface="Helvetica Light"/>
                </a:rPr>
                <a:t>satellite</a:t>
              </a:r>
              <a:r>
                <a:rPr lang="es-ES" dirty="0" smtClean="0">
                  <a:latin typeface="Helvetica Light"/>
                  <a:cs typeface="Helvetica Light"/>
                </a:rPr>
                <a:t>)	</a:t>
              </a:r>
            </a:p>
            <a:p>
              <a:r>
                <a:rPr lang="es-ES" dirty="0" smtClean="0">
                  <a:latin typeface="Helvetica Light"/>
                  <a:cs typeface="Helvetica Light"/>
                </a:rPr>
                <a:t>Sea </a:t>
              </a:r>
              <a:r>
                <a:rPr lang="es-ES" dirty="0" err="1">
                  <a:latin typeface="Helvetica Light"/>
                  <a:cs typeface="Helvetica Light"/>
                </a:rPr>
                <a:t>Surface</a:t>
              </a:r>
              <a:r>
                <a:rPr lang="es-ES" dirty="0">
                  <a:latin typeface="Helvetica Light"/>
                  <a:cs typeface="Helvetica Light"/>
                </a:rPr>
                <a:t> </a:t>
              </a:r>
              <a:r>
                <a:rPr lang="es-ES" dirty="0" err="1">
                  <a:latin typeface="Helvetica Light"/>
                  <a:cs typeface="Helvetica Light"/>
                </a:rPr>
                <a:t>Temperature</a:t>
              </a:r>
              <a:r>
                <a:rPr lang="es-ES" dirty="0">
                  <a:latin typeface="Helvetica Light"/>
                  <a:cs typeface="Helvetica Light"/>
                </a:rPr>
                <a:t> </a:t>
              </a:r>
              <a:r>
                <a:rPr lang="es-ES" dirty="0" smtClean="0">
                  <a:latin typeface="Helvetica Light"/>
                  <a:cs typeface="Helvetica Light"/>
                </a:rPr>
                <a:t> (in-situ</a:t>
              </a:r>
              <a:endParaRPr lang="es-ES" dirty="0">
                <a:latin typeface="Helvetica Light"/>
                <a:cs typeface="Helvetica Light"/>
              </a:endParaRPr>
            </a:p>
          </p:txBody>
        </p:sp>
      </p:grpSp>
      <p:sp>
        <p:nvSpPr>
          <p:cNvPr id="22" name="Rectángulo 21"/>
          <p:cNvSpPr/>
          <p:nvPr/>
        </p:nvSpPr>
        <p:spPr>
          <a:xfrm>
            <a:off x="256322" y="1694369"/>
            <a:ext cx="3744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4 </a:t>
            </a:r>
            <a:r>
              <a:rPr lang="es-ES" b="1" dirty="0" err="1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predictors</a:t>
            </a: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 (</a:t>
            </a:r>
            <a:r>
              <a:rPr lang="es-ES" b="1" dirty="0" err="1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easily</a:t>
            </a: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 observable)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99"/>
          <a:stretch/>
        </p:blipFill>
        <p:spPr bwMode="auto">
          <a:xfrm>
            <a:off x="4157824" y="2479045"/>
            <a:ext cx="3960000" cy="222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34507" b="33178"/>
          <a:stretch/>
        </p:blipFill>
        <p:spPr bwMode="auto">
          <a:xfrm>
            <a:off x="8155924" y="2607922"/>
            <a:ext cx="3842976" cy="208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7675027" y="4609490"/>
            <a:ext cx="1595117" cy="38161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1273119" y="4541305"/>
            <a:ext cx="825500" cy="38161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7330424" y="2250140"/>
            <a:ext cx="825500" cy="38161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5314889" y="2149758"/>
            <a:ext cx="2159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smtClean="0">
                <a:latin typeface="Calibri Light"/>
                <a:cs typeface="Calibri Light"/>
              </a:rPr>
              <a:t>RMSE of Total SIV</a:t>
            </a:r>
            <a:endParaRPr lang="es-ES" sz="2200" dirty="0">
              <a:latin typeface="Calibri Light"/>
              <a:cs typeface="Calibri Light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9356000" y="2126903"/>
            <a:ext cx="1769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smtClean="0">
                <a:latin typeface="Calibri Light"/>
                <a:cs typeface="Calibri Light"/>
              </a:rPr>
              <a:t>R</a:t>
            </a:r>
            <a:r>
              <a:rPr lang="es-ES" sz="2200" baseline="30000" dirty="0" smtClean="0">
                <a:latin typeface="Calibri Light"/>
                <a:cs typeface="Calibri Light"/>
              </a:rPr>
              <a:t>2  </a:t>
            </a:r>
            <a:r>
              <a:rPr lang="es-ES" sz="2200" dirty="0" smtClean="0">
                <a:latin typeface="Calibri Light"/>
                <a:cs typeface="Calibri Light"/>
              </a:rPr>
              <a:t>of Total SIV</a:t>
            </a:r>
            <a:endParaRPr lang="es-ES" sz="2200" dirty="0">
              <a:latin typeface="Calibri Light"/>
              <a:cs typeface="Calibri Light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1264900" y="2250140"/>
            <a:ext cx="825500" cy="38161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4" y="3545502"/>
            <a:ext cx="3125055" cy="234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" name="Rectángulo 30"/>
          <p:cNvSpPr/>
          <p:nvPr/>
        </p:nvSpPr>
        <p:spPr>
          <a:xfrm>
            <a:off x="679955" y="3583602"/>
            <a:ext cx="3023997" cy="2268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4231452" y="4893174"/>
            <a:ext cx="7881748" cy="872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5 to 6 locations </a:t>
            </a:r>
            <a:r>
              <a:rPr lang="en-GB" sz="22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can</a:t>
            </a:r>
            <a:r>
              <a:rPr lang="en-GB" sz="22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GB" sz="22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guarantee a relatively </a:t>
            </a:r>
            <a:r>
              <a:rPr lang="en-GB" sz="22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low RMSE and high R</a:t>
            </a:r>
            <a:endParaRPr lang="en-GB" sz="2200" b="1" baseline="300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endParaRPr lang="en-GB" sz="1000" baseline="30000" dirty="0" smtClean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GB" sz="22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ECMWF-LR </a:t>
            </a:r>
            <a:r>
              <a:rPr lang="en-GB" sz="22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has a </a:t>
            </a:r>
            <a:r>
              <a:rPr lang="en-GB" sz="22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strong RMSE bias</a:t>
            </a:r>
            <a:r>
              <a:rPr lang="en-GB" sz="22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, which creates too thick sea ice </a:t>
            </a:r>
            <a:endParaRPr lang="en-GB" sz="2200" b="1" dirty="0" smtClean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64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707531" y="1385283"/>
            <a:ext cx="9757269" cy="5003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300"/>
              </a:spcBef>
              <a:buFont typeface="Wingdings" charset="2"/>
              <a:buChar char="Ø"/>
            </a:pP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Advances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 predictive capacity in polar </a:t>
            </a: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regions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 </a:t>
            </a: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and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 </a:t>
            </a: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beyond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:</a:t>
            </a:r>
          </a:p>
          <a:p>
            <a:pPr lvl="1" algn="just">
              <a:spcBef>
                <a:spcPts val="300"/>
              </a:spcBef>
            </a:pP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Develops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 models with enhanced representation of Arctic processes</a:t>
            </a:r>
          </a:p>
          <a:p>
            <a:pPr lvl="1" algn="just">
              <a:spcBef>
                <a:spcPts val="300"/>
              </a:spcBef>
            </a:pP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Contributes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 </a:t>
            </a: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to</a:t>
            </a:r>
            <a:r>
              <a:rPr lang="de-DE" sz="3000" dirty="0">
                <a:solidFill>
                  <a:srgbClr val="262626"/>
                </a:solidFill>
                <a:latin typeface="Calibri Light"/>
                <a:cs typeface="Calibri Light"/>
              </a:rPr>
              <a:t> </a:t>
            </a: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improving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 the Arctic observing </a:t>
            </a: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system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 </a:t>
            </a:r>
            <a:endParaRPr lang="de-DE" sz="3000" dirty="0">
              <a:solidFill>
                <a:srgbClr val="262626"/>
              </a:solidFill>
              <a:latin typeface="Calibri Light"/>
              <a:cs typeface="Calibri Light"/>
            </a:endParaRPr>
          </a:p>
          <a:p>
            <a:pPr algn="just">
              <a:spcBef>
                <a:spcPts val="300"/>
              </a:spcBef>
              <a:buFont typeface="Wingdings" charset="2"/>
              <a:buChar char="Ø"/>
            </a:pPr>
            <a:endParaRPr lang="de-DE" sz="3000" dirty="0" smtClean="0">
              <a:solidFill>
                <a:srgbClr val="262626"/>
              </a:solidFill>
              <a:latin typeface="Calibri Light"/>
              <a:cs typeface="Calibri Light"/>
            </a:endParaRPr>
          </a:p>
          <a:p>
            <a:pPr algn="just">
              <a:spcBef>
                <a:spcPts val="300"/>
              </a:spcBef>
              <a:buFont typeface="Wingdings" charset="2"/>
              <a:buChar char="Ø"/>
            </a:pP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Enhances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 our understanding of Arctic-midlatitude linkages (also from a prediction perspective)</a:t>
            </a:r>
          </a:p>
          <a:p>
            <a:pPr marL="0" indent="0" algn="just">
              <a:spcBef>
                <a:spcPts val="300"/>
              </a:spcBef>
              <a:buNone/>
            </a:pPr>
            <a:endParaRPr lang="de-DE" sz="3000" dirty="0">
              <a:solidFill>
                <a:srgbClr val="262626"/>
              </a:solidFill>
              <a:latin typeface="Calibri Light"/>
              <a:cs typeface="Calibri Light"/>
            </a:endParaRPr>
          </a:p>
          <a:p>
            <a:pPr algn="just">
              <a:spcBef>
                <a:spcPts val="300"/>
              </a:spcBef>
              <a:buFont typeface="Wingdings" charset="2"/>
              <a:buChar char="Ø"/>
            </a:pP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Brings different communities </a:t>
            </a: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closer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 </a:t>
            </a: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together</a:t>
            </a:r>
            <a:endParaRPr lang="de-DE" sz="3000" dirty="0" smtClean="0">
              <a:solidFill>
                <a:srgbClr val="262626"/>
              </a:solidFill>
              <a:latin typeface="Calibri Light"/>
              <a:cs typeface="Calibri Ligh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93115" y="3524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APPLICATE in a nutshell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240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707531" y="1385283"/>
            <a:ext cx="10633569" cy="5003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300"/>
              </a:spcBef>
              <a:buNone/>
            </a:pP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Experimental </a:t>
            </a: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framework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 </a:t>
            </a: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to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 </a:t>
            </a: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foster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 </a:t>
            </a: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the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 </a:t>
            </a: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predictive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 </a:t>
            </a: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skill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 </a:t>
            </a: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over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 </a:t>
            </a: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the</a:t>
            </a:r>
            <a:r>
              <a:rPr lang="de-DE" sz="3000" dirty="0" smtClean="0">
                <a:solidFill>
                  <a:srgbClr val="262626"/>
                </a:solidFill>
                <a:latin typeface="Calibri Light"/>
                <a:cs typeface="Calibri Light"/>
              </a:rPr>
              <a:t> </a:t>
            </a:r>
            <a:r>
              <a:rPr lang="de-DE" sz="3000" dirty="0" err="1" smtClean="0">
                <a:solidFill>
                  <a:srgbClr val="262626"/>
                </a:solidFill>
                <a:latin typeface="Calibri Light"/>
                <a:cs typeface="Calibri Light"/>
              </a:rPr>
              <a:t>Arctic</a:t>
            </a:r>
            <a:endParaRPr lang="de-DE" sz="3000" dirty="0" smtClean="0">
              <a:solidFill>
                <a:srgbClr val="262626"/>
              </a:solidFill>
              <a:latin typeface="Calibri Light"/>
              <a:cs typeface="Calibri Light"/>
            </a:endParaRPr>
          </a:p>
          <a:p>
            <a:pPr marL="0" indent="0" algn="just">
              <a:spcBef>
                <a:spcPts val="300"/>
              </a:spcBef>
              <a:buNone/>
            </a:pPr>
            <a:endParaRPr lang="de-DE" sz="1200" dirty="0" smtClean="0">
              <a:solidFill>
                <a:srgbClr val="262626"/>
              </a:solidFill>
              <a:latin typeface="Calibri Light"/>
              <a:cs typeface="Calibri Light"/>
            </a:endParaRPr>
          </a:p>
          <a:p>
            <a:pPr algn="just">
              <a:spcBef>
                <a:spcPts val="300"/>
              </a:spcBef>
              <a:buFont typeface="Wingdings" charset="2"/>
              <a:buChar char="Ø"/>
            </a:pP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APPLICATE Stream 1 </a:t>
            </a:r>
            <a:r>
              <a:rPr lang="fr-FR" sz="28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seasonal</a:t>
            </a: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fr-FR" sz="28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forecasts</a:t>
            </a: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show </a:t>
            </a:r>
            <a:r>
              <a:rPr lang="fr-FR" sz="2800" b="1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skill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to </a:t>
            </a:r>
            <a:r>
              <a:rPr lang="fr-FR" sz="2800" b="1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predict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fr-FR" sz="2800" b="1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summer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SIE up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to 3-4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months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fr-FR" sz="28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beforehand</a:t>
            </a:r>
            <a:endParaRPr lang="fr-FR" sz="2800" dirty="0" smtClean="0">
              <a:solidFill>
                <a:schemeClr val="accent1">
                  <a:lumMod val="75000"/>
                </a:schemeClr>
              </a:solidFill>
              <a:latin typeface="Calibri"/>
              <a:ea typeface="Arial"/>
              <a:cs typeface="Calibri"/>
              <a:sym typeface="Arial"/>
            </a:endParaRPr>
          </a:p>
          <a:p>
            <a:pPr algn="just">
              <a:spcBef>
                <a:spcPts val="300"/>
              </a:spcBef>
              <a:buFont typeface="Wingdings" charset="2"/>
              <a:buChar char="Ø"/>
            </a:pPr>
            <a:endParaRPr lang="fr-FR" sz="1200" dirty="0" smtClean="0">
              <a:solidFill>
                <a:schemeClr val="accent1">
                  <a:lumMod val="75000"/>
                </a:schemeClr>
              </a:solidFill>
              <a:latin typeface="Calibri"/>
              <a:ea typeface="Arial"/>
              <a:cs typeface="Calibri"/>
              <a:sym typeface="Arial"/>
            </a:endParaRPr>
          </a:p>
          <a:p>
            <a:pPr algn="just">
              <a:spcBef>
                <a:spcPts val="300"/>
              </a:spcBef>
              <a:buFont typeface="Wingdings" charset="2"/>
              <a:buChar char="Ø"/>
            </a:pP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Increasing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the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resolution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seems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to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lead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to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higher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predictive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skill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in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the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Northern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Hemisphere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,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although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it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is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unclear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if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the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improvement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comes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from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the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ICs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or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from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the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resolution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 </a:t>
            </a:r>
            <a:r>
              <a:rPr lang="de-DE" sz="28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itself</a:t>
            </a:r>
            <a:endParaRPr lang="de-DE" sz="2800" dirty="0" smtClean="0">
              <a:solidFill>
                <a:schemeClr val="accent1">
                  <a:lumMod val="75000"/>
                </a:schemeClr>
              </a:solidFill>
              <a:latin typeface="Calibri"/>
              <a:ea typeface="Arial"/>
              <a:cs typeface="Calibri"/>
            </a:endParaRPr>
          </a:p>
          <a:p>
            <a:pPr algn="just">
              <a:spcBef>
                <a:spcPts val="300"/>
              </a:spcBef>
              <a:buFont typeface="Wingdings" charset="2"/>
              <a:buChar char="Ø"/>
            </a:pPr>
            <a:endParaRPr lang="de-DE" sz="1200" dirty="0">
              <a:solidFill>
                <a:schemeClr val="accent1">
                  <a:lumMod val="75000"/>
                </a:schemeClr>
              </a:solidFill>
              <a:latin typeface="Calibri"/>
              <a:ea typeface="Arial"/>
              <a:cs typeface="Calibri"/>
            </a:endParaRPr>
          </a:p>
          <a:p>
            <a:pPr algn="just">
              <a:spcBef>
                <a:spcPts val="300"/>
              </a:spcBef>
              <a:buFont typeface="Wingdings" charset="2"/>
              <a:buChar char="Ø"/>
            </a:pP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Statistical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models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can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achieve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high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level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of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skill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up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to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12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months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Calibri"/>
              </a:rPr>
              <a:t>ahead</a:t>
            </a:r>
            <a:endParaRPr lang="de-DE" sz="2800" dirty="0">
              <a:solidFill>
                <a:schemeClr val="accent1">
                  <a:lumMod val="75000"/>
                </a:schemeClr>
              </a:solidFill>
              <a:latin typeface="Calibri"/>
              <a:ea typeface="Arial"/>
              <a:cs typeface="Calibri"/>
            </a:endParaRPr>
          </a:p>
          <a:p>
            <a:pPr algn="just">
              <a:spcBef>
                <a:spcPts val="300"/>
              </a:spcBef>
              <a:buFont typeface="Wingdings" charset="2"/>
              <a:buChar char="Ø"/>
            </a:pPr>
            <a:endParaRPr lang="de-DE" sz="3000" dirty="0" smtClean="0">
              <a:solidFill>
                <a:srgbClr val="262626"/>
              </a:solidFill>
              <a:latin typeface="Calibri Light"/>
              <a:cs typeface="Calibri Ligh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93115" y="352426"/>
            <a:ext cx="11034068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Highlights 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of APPLICATE WP5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884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315" y="352426"/>
            <a:ext cx="11023908" cy="66319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Budget and duration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07531" y="1609948"/>
            <a:ext cx="10515600" cy="2517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€ 8 </a:t>
            </a:r>
            <a:r>
              <a:rPr lang="de-DE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Mio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+ separate </a:t>
            </a:r>
            <a:r>
              <a:rPr lang="de-DE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Russian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contribution</a:t>
            </a:r>
            <a:endParaRPr lang="de-DE" sz="3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charset="2"/>
              <a:buChar char="Ø"/>
            </a:pP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de-DE" sz="3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November 2016</a:t>
            </a:r>
            <a:r>
              <a:rPr lang="mr-IN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31</a:t>
            </a:r>
            <a:r>
              <a:rPr lang="de-DE" sz="3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October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2020 (</a:t>
            </a: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4-years)</a:t>
            </a:r>
          </a:p>
          <a:p>
            <a:pPr>
              <a:buFont typeface="Wingdings" charset="2"/>
              <a:buChar char="Ø"/>
            </a:pP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de-DE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month</a:t>
            </a: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no-cost</a:t>
            </a: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extension</a:t>
            </a: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requested</a:t>
            </a: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50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5108" y="2525522"/>
            <a:ext cx="6251385" cy="663192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Thanks for your attention!!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789908" y="6004857"/>
            <a:ext cx="10262392" cy="66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solidFill>
                  <a:srgbClr val="00B0F0"/>
                </a:solidFill>
              </a:rPr>
              <a:t>For further questions, please contact me at: </a:t>
            </a:r>
            <a:r>
              <a:rPr lang="en-US" sz="3000" dirty="0" err="1" smtClean="0">
                <a:solidFill>
                  <a:srgbClr val="00B0F0"/>
                </a:solidFill>
              </a:rPr>
              <a:t>pablo.ortega@bsc.es</a:t>
            </a:r>
            <a:endParaRPr lang="en-US" sz="3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7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35" y="365126"/>
            <a:ext cx="10962948" cy="67335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Mission statement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99132" y="1010772"/>
            <a:ext cx="8340437" cy="2770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07531" y="1652676"/>
            <a:ext cx="10515600" cy="2531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</a:t>
            </a:r>
            <a:r>
              <a:rPr lang="de-DE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enhanced</a:t>
            </a:r>
            <a:r>
              <a:rPr lang="de-DE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predictive</a:t>
            </a:r>
            <a:r>
              <a:rPr lang="de-DE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capacity</a:t>
            </a:r>
            <a:r>
              <a:rPr lang="de-DE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de-DE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weather</a:t>
            </a:r>
            <a:r>
              <a:rPr lang="de-DE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climate</a:t>
            </a:r>
            <a:r>
              <a:rPr lang="de-DE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Arctic</a:t>
            </a:r>
            <a:r>
              <a:rPr lang="de-DE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beyond</a:t>
            </a:r>
            <a:r>
              <a:rPr lang="de-DE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3200" i="1" dirty="0" err="1" smtClean="0">
                <a:solidFill>
                  <a:srgbClr val="00B0F0"/>
                </a:solidFill>
              </a:rPr>
              <a:t>and</a:t>
            </a:r>
            <a:r>
              <a:rPr lang="de-DE" sz="3200" i="1" dirty="0" smtClean="0">
                <a:solidFill>
                  <a:srgbClr val="00B0F0"/>
                </a:solidFill>
              </a:rPr>
              <a:t> </a:t>
            </a:r>
            <a:r>
              <a:rPr lang="de-DE" sz="3200" i="1" dirty="0" err="1">
                <a:solidFill>
                  <a:srgbClr val="00B0F0"/>
                </a:solidFill>
              </a:rPr>
              <a:t>determine</a:t>
            </a:r>
            <a:r>
              <a:rPr lang="de-DE" sz="3200" i="1" dirty="0">
                <a:solidFill>
                  <a:srgbClr val="00B0F0"/>
                </a:solidFill>
              </a:rPr>
              <a:t> </a:t>
            </a:r>
            <a:r>
              <a:rPr lang="de-DE" sz="3200" i="1" dirty="0" err="1">
                <a:solidFill>
                  <a:srgbClr val="00B0F0"/>
                </a:solidFill>
              </a:rPr>
              <a:t>the</a:t>
            </a:r>
            <a:r>
              <a:rPr lang="de-DE" sz="3200" i="1" dirty="0">
                <a:solidFill>
                  <a:srgbClr val="00B0F0"/>
                </a:solidFill>
              </a:rPr>
              <a:t> </a:t>
            </a:r>
            <a:r>
              <a:rPr lang="de-DE" sz="3200" i="1" dirty="0" err="1">
                <a:solidFill>
                  <a:srgbClr val="00B0F0"/>
                </a:solidFill>
              </a:rPr>
              <a:t>influence</a:t>
            </a:r>
            <a:r>
              <a:rPr lang="de-DE" sz="3200" i="1" dirty="0">
                <a:solidFill>
                  <a:srgbClr val="00B0F0"/>
                </a:solidFill>
              </a:rPr>
              <a:t> </a:t>
            </a:r>
            <a:r>
              <a:rPr lang="de-DE" sz="3200" i="1" dirty="0" err="1">
                <a:solidFill>
                  <a:srgbClr val="00B0F0"/>
                </a:solidFill>
              </a:rPr>
              <a:t>of</a:t>
            </a:r>
            <a:r>
              <a:rPr lang="de-DE" sz="3200" i="1" dirty="0">
                <a:solidFill>
                  <a:srgbClr val="00B0F0"/>
                </a:solidFill>
              </a:rPr>
              <a:t> </a:t>
            </a:r>
            <a:r>
              <a:rPr lang="de-DE" sz="3200" i="1" dirty="0" err="1">
                <a:solidFill>
                  <a:srgbClr val="00B0F0"/>
                </a:solidFill>
              </a:rPr>
              <a:t>Arctic</a:t>
            </a:r>
            <a:r>
              <a:rPr lang="de-DE" sz="3200" i="1" dirty="0">
                <a:solidFill>
                  <a:srgbClr val="00B0F0"/>
                </a:solidFill>
              </a:rPr>
              <a:t> </a:t>
            </a:r>
            <a:r>
              <a:rPr lang="de-DE" sz="3200" i="1" dirty="0" err="1">
                <a:solidFill>
                  <a:srgbClr val="00B0F0"/>
                </a:solidFill>
              </a:rPr>
              <a:t>climate</a:t>
            </a:r>
            <a:r>
              <a:rPr lang="de-DE" sz="3200" i="1" dirty="0">
                <a:solidFill>
                  <a:srgbClr val="00B0F0"/>
                </a:solidFill>
              </a:rPr>
              <a:t> </a:t>
            </a:r>
            <a:r>
              <a:rPr lang="de-DE" sz="3200" i="1" dirty="0" err="1">
                <a:solidFill>
                  <a:srgbClr val="00B0F0"/>
                </a:solidFill>
              </a:rPr>
              <a:t>change</a:t>
            </a:r>
            <a:r>
              <a:rPr lang="de-DE" sz="3200" i="1" dirty="0">
                <a:solidFill>
                  <a:srgbClr val="00B0F0"/>
                </a:solidFill>
              </a:rPr>
              <a:t> on Northern </a:t>
            </a:r>
            <a:r>
              <a:rPr lang="de-DE" sz="3200" i="1" dirty="0" err="1">
                <a:solidFill>
                  <a:srgbClr val="00B0F0"/>
                </a:solidFill>
              </a:rPr>
              <a:t>Hemisphere</a:t>
            </a:r>
            <a:r>
              <a:rPr lang="de-DE" sz="3200" i="1" dirty="0">
                <a:solidFill>
                  <a:srgbClr val="00B0F0"/>
                </a:solidFill>
              </a:rPr>
              <a:t> </a:t>
            </a:r>
            <a:r>
              <a:rPr lang="de-DE" sz="3200" i="1" dirty="0" err="1" smtClean="0">
                <a:solidFill>
                  <a:srgbClr val="00B0F0"/>
                </a:solidFill>
              </a:rPr>
              <a:t>mid-latitudes</a:t>
            </a:r>
            <a:r>
              <a:rPr lang="de-DE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3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de-DE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benefit</a:t>
            </a:r>
            <a:r>
              <a:rPr lang="de-DE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policy</a:t>
            </a:r>
            <a:r>
              <a:rPr lang="de-DE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makers</a:t>
            </a:r>
            <a:r>
              <a:rPr lang="de-DE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businesses</a:t>
            </a:r>
            <a:r>
              <a:rPr lang="de-DE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society</a:t>
            </a:r>
            <a:r>
              <a:rPr lang="de-DE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8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15" y="365126"/>
            <a:ext cx="11034068" cy="66319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General approach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546101" y="1417785"/>
            <a:ext cx="10288155" cy="47879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charset="2"/>
              <a:buChar char="Ø"/>
            </a:pPr>
            <a:r>
              <a:rPr lang="de-DE" sz="2800" dirty="0" err="1" smtClean="0"/>
              <a:t>Bringing</a:t>
            </a:r>
            <a:r>
              <a:rPr lang="de-DE" sz="2800" dirty="0" smtClean="0"/>
              <a:t> together the NWP and </a:t>
            </a:r>
            <a:r>
              <a:rPr lang="de-DE" sz="2800" dirty="0" err="1" smtClean="0"/>
              <a:t>climate</a:t>
            </a:r>
            <a:r>
              <a:rPr lang="de-DE" sz="2800" dirty="0" smtClean="0"/>
              <a:t> </a:t>
            </a:r>
            <a:r>
              <a:rPr lang="de-DE" sz="2800" dirty="0" err="1" smtClean="0"/>
              <a:t>communities</a:t>
            </a:r>
            <a:endParaRPr lang="de-DE" sz="2800" dirty="0" smtClean="0"/>
          </a:p>
        </p:txBody>
      </p:sp>
      <p:pic>
        <p:nvPicPr>
          <p:cNvPr id="10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741" y="2272097"/>
            <a:ext cx="8833062" cy="3993882"/>
          </a:xfrm>
          <a:prstGeom prst="rect">
            <a:avLst/>
          </a:prstGeom>
        </p:spPr>
      </p:pic>
      <p:sp>
        <p:nvSpPr>
          <p:cNvPr id="11" name="Textfeld 5"/>
          <p:cNvSpPr txBox="1"/>
          <p:nvPr/>
        </p:nvSpPr>
        <p:spPr>
          <a:xfrm>
            <a:off x="1885380" y="6223061"/>
            <a:ext cx="2951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Survey: EC-PHORS Services Task Team</a:t>
            </a:r>
            <a:endParaRPr lang="de-DE" sz="1400" dirty="0"/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53175" y="2381766"/>
            <a:ext cx="60965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How</a:t>
            </a:r>
            <a:r>
              <a:rPr lang="es-ES" b="1" dirty="0" smtClean="0"/>
              <a:t> </a:t>
            </a:r>
            <a:r>
              <a:rPr lang="es-ES" b="1" dirty="0" err="1" smtClean="0"/>
              <a:t>important</a:t>
            </a:r>
            <a:r>
              <a:rPr lang="es-ES" b="1" dirty="0" smtClean="0"/>
              <a:t> are </a:t>
            </a:r>
            <a:r>
              <a:rPr lang="es-ES" b="1" dirty="0" err="1" smtClean="0"/>
              <a:t>Arctic</a:t>
            </a:r>
            <a:r>
              <a:rPr lang="es-ES" b="1" dirty="0" smtClean="0"/>
              <a:t> </a:t>
            </a:r>
            <a:r>
              <a:rPr lang="es-ES" b="1" dirty="0" err="1" smtClean="0"/>
              <a:t>predictions</a:t>
            </a:r>
            <a:r>
              <a:rPr lang="es-ES" b="1" dirty="0" smtClean="0"/>
              <a:t> </a:t>
            </a:r>
            <a:r>
              <a:rPr lang="es-ES" b="1" dirty="0" err="1" smtClean="0"/>
              <a:t>for</a:t>
            </a:r>
            <a:r>
              <a:rPr lang="es-ES" b="1" dirty="0" smtClean="0"/>
              <a:t> marine </a:t>
            </a:r>
            <a:r>
              <a:rPr lang="es-ES" b="1" dirty="0" err="1" smtClean="0"/>
              <a:t>stakeholders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489725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15" y="365126"/>
            <a:ext cx="11034068" cy="66319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General approach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sp>
        <p:nvSpPr>
          <p:cNvPr id="12" name="Inhaltsplatzhalter 2"/>
          <p:cNvSpPr txBox="1">
            <a:spLocks/>
          </p:cNvSpPr>
          <p:nvPr/>
        </p:nvSpPr>
        <p:spPr>
          <a:xfrm>
            <a:off x="546103" y="1417790"/>
            <a:ext cx="11066780" cy="47879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charset="2"/>
              <a:buChar char="Ø"/>
            </a:pPr>
            <a:r>
              <a:rPr lang="de-DE" sz="2800" dirty="0" err="1" smtClean="0"/>
              <a:t>Involving</a:t>
            </a:r>
            <a:r>
              <a:rPr lang="de-DE" sz="2800" dirty="0" smtClean="0"/>
              <a:t> experts on the Arctic and midlatitudes</a:t>
            </a:r>
          </a:p>
          <a:p>
            <a:pPr algn="just">
              <a:buFont typeface="Wingdings" charset="2"/>
              <a:buChar char="Ø"/>
            </a:pPr>
            <a:r>
              <a:rPr lang="de-DE" sz="2800" dirty="0" err="1" smtClean="0"/>
              <a:t>Engaging</a:t>
            </a:r>
            <a:r>
              <a:rPr lang="de-DE" sz="2800" dirty="0" smtClean="0"/>
              <a:t> operational centres for maximizing impact</a:t>
            </a:r>
          </a:p>
          <a:p>
            <a:pPr algn="just">
              <a:buFont typeface="Wingdings" charset="2"/>
              <a:buChar char="Ø"/>
            </a:pPr>
            <a:r>
              <a:rPr lang="de-DE" sz="2800" dirty="0" err="1" smtClean="0"/>
              <a:t>Effectively</a:t>
            </a:r>
            <a:r>
              <a:rPr lang="de-DE" sz="2800" dirty="0" smtClean="0"/>
              <a:t> </a:t>
            </a:r>
            <a:r>
              <a:rPr lang="de-DE" sz="2800" dirty="0" err="1" smtClean="0"/>
              <a:t>combining</a:t>
            </a:r>
            <a:r>
              <a:rPr lang="de-DE" sz="2800" dirty="0" smtClean="0"/>
              <a:t> models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observations</a:t>
            </a:r>
            <a:endParaRPr lang="de-DE" sz="2800" dirty="0" smtClean="0"/>
          </a:p>
        </p:txBody>
      </p:sp>
      <p:pic>
        <p:nvPicPr>
          <p:cNvPr id="13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5" y="3181488"/>
            <a:ext cx="3090751" cy="3537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955" y="4385733"/>
            <a:ext cx="3132908" cy="1433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87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15" y="365126"/>
            <a:ext cx="11034068" cy="66319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General approach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546103" y="1422393"/>
            <a:ext cx="10172700" cy="47879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charset="2"/>
              <a:buChar char="Ø"/>
            </a:pPr>
            <a:r>
              <a:rPr lang="de-DE" sz="2800" dirty="0" err="1" smtClean="0"/>
              <a:t>Exploiting</a:t>
            </a:r>
            <a:r>
              <a:rPr lang="de-DE" sz="2800" dirty="0" smtClean="0"/>
              <a:t> European </a:t>
            </a:r>
            <a:r>
              <a:rPr lang="de-DE" sz="2800" dirty="0" err="1" smtClean="0"/>
              <a:t>and</a:t>
            </a:r>
            <a:r>
              <a:rPr lang="de-DE" sz="2800" dirty="0" smtClean="0"/>
              <a:t> international </a:t>
            </a:r>
            <a:r>
              <a:rPr lang="de-DE" sz="2800" dirty="0" err="1" smtClean="0"/>
              <a:t>collaboration</a:t>
            </a:r>
            <a:r>
              <a:rPr lang="de-DE" sz="2800" dirty="0" smtClean="0"/>
              <a:t> (e.g. </a:t>
            </a:r>
            <a:r>
              <a:rPr lang="de-DE" sz="2800" dirty="0" err="1" smtClean="0"/>
              <a:t>Arctic</a:t>
            </a:r>
            <a:r>
              <a:rPr lang="de-DE" sz="2800" dirty="0" smtClean="0"/>
              <a:t> Cluster, YOPP </a:t>
            </a:r>
            <a:r>
              <a:rPr lang="de-DE" sz="2800" dirty="0" err="1" smtClean="0"/>
              <a:t>and</a:t>
            </a:r>
            <a:r>
              <a:rPr lang="de-DE" sz="2800" dirty="0"/>
              <a:t> </a:t>
            </a:r>
            <a:r>
              <a:rPr lang="de-DE" sz="2800" dirty="0" smtClean="0"/>
              <a:t>PAMIP)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1758" r="1108" b="701"/>
          <a:stretch/>
        </p:blipFill>
        <p:spPr>
          <a:xfrm>
            <a:off x="744591" y="2657485"/>
            <a:ext cx="4256172" cy="310164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15" y="2807977"/>
            <a:ext cx="4153063" cy="34717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411" y="4375632"/>
            <a:ext cx="4450080" cy="197343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5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15" y="365126"/>
            <a:ext cx="11034068" cy="66319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Strategy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sp>
        <p:nvSpPr>
          <p:cNvPr id="10" name="Textfeld 2"/>
          <p:cNvSpPr txBox="1"/>
          <p:nvPr/>
        </p:nvSpPr>
        <p:spPr>
          <a:xfrm>
            <a:off x="362915" y="1485900"/>
            <a:ext cx="1098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elivering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enhanced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predictions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54743" y="2676478"/>
            <a:ext cx="2419784" cy="2447177"/>
            <a:chOff x="654742" y="2676478"/>
            <a:chExt cx="2419784" cy="2447177"/>
          </a:xfrm>
        </p:grpSpPr>
        <p:sp>
          <p:nvSpPr>
            <p:cNvPr id="13" name="Eingebuchteter Richtungspfeil 4"/>
            <p:cNvSpPr/>
            <p:nvPr/>
          </p:nvSpPr>
          <p:spPr>
            <a:xfrm>
              <a:off x="654742" y="2676478"/>
              <a:ext cx="2419784" cy="793666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Establish</a:t>
              </a:r>
              <a:endParaRPr lang="de-DE" b="1" dirty="0" smtClean="0">
                <a:solidFill>
                  <a:schemeClr val="tx1"/>
                </a:solidFill>
                <a:latin typeface="Calibri"/>
                <a:cs typeface="Calibri"/>
              </a:endParaRPr>
            </a:p>
            <a:p>
              <a:pPr algn="ctr"/>
              <a:r>
                <a:rPr lang="de-DE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Baseline</a:t>
              </a:r>
              <a:endParaRPr lang="de-DE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Textfeld 6"/>
            <p:cNvSpPr txBox="1"/>
            <p:nvPr/>
          </p:nvSpPr>
          <p:spPr>
            <a:xfrm>
              <a:off x="706559" y="3553995"/>
              <a:ext cx="20531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charset="2"/>
                <a:buChar char="Ø"/>
              </a:pP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New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metrics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and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diagnostics</a:t>
              </a:r>
              <a:endPara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  <a:p>
              <a:pPr marL="171450" indent="-171450">
                <a:buFont typeface="Wingdings" charset="2"/>
                <a:buChar char="Ø"/>
              </a:pP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NWP</a:t>
              </a:r>
            </a:p>
            <a:p>
              <a:pPr marL="171450" indent="-171450">
                <a:buFont typeface="Wingdings" charset="2"/>
                <a:buChar char="Ø"/>
              </a:pP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Subseasonal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to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seasonal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prediction</a:t>
              </a:r>
              <a:endPara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  <a:p>
              <a:pPr marL="171450" indent="-171450">
                <a:buFont typeface="Wingdings" charset="2"/>
                <a:buChar char="Ø"/>
              </a:pP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CMIP5/6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849463" y="2676481"/>
            <a:ext cx="2419784" cy="2204822"/>
            <a:chOff x="2849463" y="2676478"/>
            <a:chExt cx="2419784" cy="2204822"/>
          </a:xfrm>
        </p:grpSpPr>
        <p:sp>
          <p:nvSpPr>
            <p:cNvPr id="17" name="Eingebuchteter Richtungspfeil 7"/>
            <p:cNvSpPr/>
            <p:nvPr/>
          </p:nvSpPr>
          <p:spPr>
            <a:xfrm>
              <a:off x="2849463" y="2676478"/>
              <a:ext cx="2419784" cy="793666"/>
            </a:xfrm>
            <a:prstGeom prst="chevr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Develop</a:t>
              </a:r>
              <a:r>
                <a:rPr lang="de-DE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 </a:t>
              </a:r>
              <a:r>
                <a:rPr lang="de-DE" b="1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Enhancements</a:t>
              </a:r>
              <a:endParaRPr lang="de-DE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Textfeld 11"/>
            <p:cNvSpPr txBox="1"/>
            <p:nvPr/>
          </p:nvSpPr>
          <p:spPr>
            <a:xfrm>
              <a:off x="2901895" y="3557861"/>
              <a:ext cx="22190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charset="2"/>
                <a:buChar char="Ø"/>
              </a:pP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Enhanced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models</a:t>
              </a:r>
              <a:endPara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  <a:p>
              <a:pPr marL="171450" indent="-171450">
                <a:buFont typeface="Wingdings" charset="2"/>
                <a:buChar char="Ø"/>
              </a:pP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Optimized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Arctic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observing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systems</a:t>
              </a:r>
              <a:endPara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  <a:p>
              <a:pPr marL="171450" indent="-171450">
                <a:buFont typeface="Wingdings" charset="2"/>
                <a:buChar char="Ø"/>
              </a:pP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Improved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initial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and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boundary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conditions</a:t>
              </a:r>
              <a:endPara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045751" y="2683299"/>
            <a:ext cx="2409008" cy="2192476"/>
            <a:chOff x="5045750" y="2683299"/>
            <a:chExt cx="2409008" cy="2192476"/>
          </a:xfrm>
        </p:grpSpPr>
        <p:sp>
          <p:nvSpPr>
            <p:cNvPr id="20" name="Eingebuchteter Richtungspfeil 8"/>
            <p:cNvSpPr/>
            <p:nvPr/>
          </p:nvSpPr>
          <p:spPr>
            <a:xfrm>
              <a:off x="5045750" y="2683299"/>
              <a:ext cx="2409008" cy="793666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Test </a:t>
              </a:r>
              <a:r>
                <a:rPr lang="de-DE" b="1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Enhancements</a:t>
              </a:r>
              <a:endParaRPr lang="de-DE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Textfeld 12"/>
            <p:cNvSpPr txBox="1"/>
            <p:nvPr/>
          </p:nvSpPr>
          <p:spPr>
            <a:xfrm>
              <a:off x="5090834" y="3552336"/>
              <a:ext cx="20557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charset="2"/>
                <a:buChar char="Ø"/>
              </a:pP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Enhanced NWP</a:t>
              </a:r>
            </a:p>
            <a:p>
              <a:pPr marL="171450" indent="-171450">
                <a:buFont typeface="Wingdings" charset="2"/>
                <a:buChar char="Ø"/>
              </a:pP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Enhanced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Subseasonal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to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Seasonal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Prediction</a:t>
              </a:r>
              <a:endPara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  <a:p>
              <a:pPr marL="171450" indent="-171450">
                <a:buFont typeface="Wingdings" charset="2"/>
                <a:buChar char="Ø"/>
              </a:pP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Enhanced CMIP6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210087" y="2676098"/>
            <a:ext cx="2409008" cy="2206280"/>
            <a:chOff x="7210086" y="2676097"/>
            <a:chExt cx="2409008" cy="2206280"/>
          </a:xfrm>
        </p:grpSpPr>
        <p:sp>
          <p:nvSpPr>
            <p:cNvPr id="23" name="Eingebuchteter Richtungspfeil 9"/>
            <p:cNvSpPr/>
            <p:nvPr/>
          </p:nvSpPr>
          <p:spPr>
            <a:xfrm>
              <a:off x="7210086" y="2676097"/>
              <a:ext cx="2409008" cy="793666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Recommen-dations</a:t>
              </a:r>
              <a:endParaRPr lang="de-DE" b="1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Textfeld 13"/>
            <p:cNvSpPr txBox="1"/>
            <p:nvPr/>
          </p:nvSpPr>
          <p:spPr>
            <a:xfrm>
              <a:off x="7260886" y="3558938"/>
              <a:ext cx="20850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charset="2"/>
                <a:buChar char="Ø"/>
              </a:pP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Presentations</a:t>
              </a:r>
              <a:endPara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  <a:p>
              <a:pPr marL="171450" indent="-171450">
                <a:buFont typeface="Wingdings" charset="2"/>
                <a:buChar char="Ø"/>
              </a:pP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Reports</a:t>
              </a:r>
              <a:endPara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  <a:p>
              <a:pPr marL="171450" indent="-171450">
                <a:buFont typeface="Wingdings" charset="2"/>
                <a:buChar char="Ø"/>
              </a:pP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Publications</a:t>
              </a:r>
            </a:p>
            <a:p>
              <a:pPr marL="171450" indent="-171450">
                <a:buFont typeface="Wingdings" charset="2"/>
                <a:buChar char="Ø"/>
              </a:pP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Contribution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to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assessment</a:t>
              </a:r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reports</a:t>
              </a:r>
              <a:endPara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374423" y="2671324"/>
            <a:ext cx="2409008" cy="3060470"/>
            <a:chOff x="9374422" y="2671324"/>
            <a:chExt cx="2409008" cy="3060470"/>
          </a:xfrm>
        </p:grpSpPr>
        <p:sp>
          <p:nvSpPr>
            <p:cNvPr id="26" name="Eingebuchteter Richtungspfeil 10"/>
            <p:cNvSpPr/>
            <p:nvPr/>
          </p:nvSpPr>
          <p:spPr>
            <a:xfrm>
              <a:off x="9374422" y="2671324"/>
              <a:ext cx="2409008" cy="793666"/>
            </a:xfrm>
            <a:prstGeom prst="chevron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smtClean="0">
                  <a:solidFill>
                    <a:srgbClr val="F2F2F2"/>
                  </a:solidFill>
                  <a:latin typeface="Calibri"/>
                  <a:cs typeface="Calibri"/>
                </a:rPr>
                <a:t>Enhanced </a:t>
              </a:r>
              <a:r>
                <a:rPr lang="de-DE" b="1" dirty="0" err="1" smtClean="0">
                  <a:solidFill>
                    <a:srgbClr val="F2F2F2"/>
                  </a:solidFill>
                  <a:latin typeface="Calibri"/>
                  <a:cs typeface="Calibri"/>
                </a:rPr>
                <a:t>Prediction</a:t>
              </a:r>
              <a:r>
                <a:rPr lang="de-DE" b="1" dirty="0" err="1">
                  <a:solidFill>
                    <a:srgbClr val="F2F2F2"/>
                  </a:solidFill>
                  <a:latin typeface="Calibri"/>
                  <a:cs typeface="Calibri"/>
                </a:rPr>
                <a:t>s</a:t>
              </a:r>
              <a:endParaRPr lang="de-DE" b="1" dirty="0">
                <a:solidFill>
                  <a:srgbClr val="F2F2F2"/>
                </a:solidFill>
                <a:latin typeface="Calibri"/>
                <a:cs typeface="Calibri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482397" y="3540867"/>
              <a:ext cx="2253036" cy="2190927"/>
              <a:chOff x="9482397" y="3540867"/>
              <a:chExt cx="2253036" cy="2190927"/>
            </a:xfrm>
          </p:grpSpPr>
          <p:sp>
            <p:nvSpPr>
              <p:cNvPr id="28" name="Textfeld 14"/>
              <p:cNvSpPr txBox="1"/>
              <p:nvPr/>
            </p:nvSpPr>
            <p:spPr>
              <a:xfrm>
                <a:off x="9482397" y="3540867"/>
                <a:ext cx="2072711" cy="1078309"/>
              </a:xfrm>
              <a:prstGeom prst="rect">
                <a:avLst/>
              </a:prstGeom>
              <a:noFill/>
            </p:spPr>
            <p:txBody>
              <a:bodyPr wrap="square" lIns="108000" tIns="46800" rIns="108000" rtlCol="0">
                <a:spAutoFit/>
              </a:bodyPr>
              <a:lstStyle/>
              <a:p>
                <a:pPr marL="171450" indent="-171450">
                  <a:buFont typeface="Wingdings" charset="2"/>
                  <a:buChar char="Ø"/>
                </a:pPr>
                <a:r>
                  <a:rPr lang="de-DE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CMIP6-Interim </a:t>
                </a:r>
                <a:r>
                  <a:rPr lang="de-DE" sz="16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and</a:t>
                </a:r>
                <a:r>
                  <a:rPr lang="de-DE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 CMIP7</a:t>
                </a:r>
              </a:p>
              <a:p>
                <a:pPr marL="171450" indent="-171450">
                  <a:buFont typeface="Wingdings" charset="2"/>
                  <a:buChar char="Ø"/>
                </a:pPr>
                <a:r>
                  <a:rPr lang="de-DE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Enhanced operational:</a:t>
                </a:r>
              </a:p>
            </p:txBody>
          </p:sp>
          <p:sp>
            <p:nvSpPr>
              <p:cNvPr id="29" name="Textfeld 14"/>
              <p:cNvSpPr txBox="1"/>
              <p:nvPr/>
            </p:nvSpPr>
            <p:spPr>
              <a:xfrm>
                <a:off x="9662722" y="4561153"/>
                <a:ext cx="2072711" cy="1170641"/>
              </a:xfrm>
              <a:prstGeom prst="rect">
                <a:avLst/>
              </a:prstGeom>
              <a:noFill/>
            </p:spPr>
            <p:txBody>
              <a:bodyPr wrap="square" lIns="108000" tIns="46800" rIns="108000" rtlCol="0">
                <a:spAutoFit/>
              </a:bodyPr>
              <a:lstStyle/>
              <a:p>
                <a:pPr marL="172800" indent="-171450">
                  <a:buFont typeface="Arial"/>
                  <a:buChar char="•"/>
                </a:pPr>
                <a:r>
                  <a:rPr lang="de-DE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NWP</a:t>
                </a:r>
              </a:p>
              <a:p>
                <a:pPr marL="172800" indent="-171450">
                  <a:buFont typeface="Arial"/>
                  <a:buChar char="•"/>
                </a:pPr>
                <a:r>
                  <a:rPr lang="de-DE" sz="1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Subseasonal</a:t>
                </a:r>
                <a:r>
                  <a:rPr lang="de-DE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to</a:t>
                </a:r>
                <a:r>
                  <a:rPr lang="de-DE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Seasonal</a:t>
                </a:r>
                <a:r>
                  <a:rPr lang="de-DE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Prediction</a:t>
                </a:r>
                <a:endPara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endParaRPr>
              </a:p>
              <a:p>
                <a:pPr marL="172800" indent="-171450">
                  <a:buFont typeface="Arial"/>
                  <a:buChar char="•"/>
                </a:pPr>
                <a:r>
                  <a:rPr lang="de-DE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Interannual</a:t>
                </a:r>
                <a:r>
                  <a:rPr lang="de-DE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to</a:t>
                </a:r>
                <a:r>
                  <a:rPr lang="de-DE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Decadal</a:t>
                </a:r>
                <a:r>
                  <a:rPr lang="de-DE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  <a:cs typeface="Calibri"/>
                  </a:rPr>
                  <a:t>Prediction</a:t>
                </a:r>
                <a:endPara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endParaRPr>
              </a:p>
            </p:txBody>
          </p:sp>
        </p:grpSp>
      </p:grpSp>
      <p:pic>
        <p:nvPicPr>
          <p:cNvPr id="2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59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15" y="365126"/>
            <a:ext cx="11034068" cy="66319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Project structure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78812" y="1000608"/>
            <a:ext cx="8340437" cy="2770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0274"/>
            <a:ext cx="2749117" cy="1223357"/>
          </a:xfrm>
          <a:prstGeom prst="rect">
            <a:avLst/>
          </a:prstGeom>
        </p:spPr>
      </p:pic>
      <p:pic>
        <p:nvPicPr>
          <p:cNvPr id="11" name="Bild 2" descr="Project_Flow_WP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12382" r="10972" b="5069"/>
          <a:stretch/>
        </p:blipFill>
        <p:spPr>
          <a:xfrm>
            <a:off x="2146303" y="1171315"/>
            <a:ext cx="7534847" cy="5465692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5087404" y="3819643"/>
            <a:ext cx="1621517" cy="73871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" y="6057454"/>
            <a:ext cx="991853" cy="6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</TotalTime>
  <Words>1534</Words>
  <Application>Microsoft Macintosh PowerPoint</Application>
  <PresentationFormat>Personalizado</PresentationFormat>
  <Paragraphs>390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32" baseType="lpstr">
      <vt:lpstr>Office Theme</vt:lpstr>
      <vt:lpstr>White</vt:lpstr>
      <vt:lpstr>Presentación de PowerPoint</vt:lpstr>
      <vt:lpstr>The Consortium</vt:lpstr>
      <vt:lpstr>Budget and duration</vt:lpstr>
      <vt:lpstr>Mission statement</vt:lpstr>
      <vt:lpstr>General approach</vt:lpstr>
      <vt:lpstr>General approach</vt:lpstr>
      <vt:lpstr>General approach</vt:lpstr>
      <vt:lpstr>Strategy</vt:lpstr>
      <vt:lpstr>Project structure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Thanks for your attention!!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 # and title</dc:title>
  <dc:creator>Luisa Cristini</dc:creator>
  <cp:lastModifiedBy>P. Ortega (BSC)</cp:lastModifiedBy>
  <cp:revision>202</cp:revision>
  <cp:lastPrinted>2018-08-17T09:02:32Z</cp:lastPrinted>
  <dcterms:created xsi:type="dcterms:W3CDTF">2018-08-17T08:23:21Z</dcterms:created>
  <dcterms:modified xsi:type="dcterms:W3CDTF">2019-09-18T08:29:53Z</dcterms:modified>
</cp:coreProperties>
</file>