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40"/>
  </p:notesMasterIdLst>
  <p:sldIdLst>
    <p:sldId id="331" r:id="rId2"/>
    <p:sldId id="290" r:id="rId3"/>
    <p:sldId id="277" r:id="rId4"/>
    <p:sldId id="278" r:id="rId5"/>
    <p:sldId id="319" r:id="rId6"/>
    <p:sldId id="279" r:id="rId7"/>
    <p:sldId id="330" r:id="rId8"/>
    <p:sldId id="320" r:id="rId9"/>
    <p:sldId id="332" r:id="rId10"/>
    <p:sldId id="287" r:id="rId11"/>
    <p:sldId id="323" r:id="rId12"/>
    <p:sldId id="315" r:id="rId13"/>
    <p:sldId id="281" r:id="rId14"/>
    <p:sldId id="288" r:id="rId15"/>
    <p:sldId id="283" r:id="rId16"/>
    <p:sldId id="294" r:id="rId17"/>
    <p:sldId id="300" r:id="rId18"/>
    <p:sldId id="324" r:id="rId19"/>
    <p:sldId id="301" r:id="rId20"/>
    <p:sldId id="325" r:id="rId21"/>
    <p:sldId id="302" r:id="rId22"/>
    <p:sldId id="304" r:id="rId23"/>
    <p:sldId id="326" r:id="rId24"/>
    <p:sldId id="327" r:id="rId25"/>
    <p:sldId id="305" r:id="rId26"/>
    <p:sldId id="306" r:id="rId27"/>
    <p:sldId id="328" r:id="rId28"/>
    <p:sldId id="307" r:id="rId29"/>
    <p:sldId id="308" r:id="rId30"/>
    <p:sldId id="329" r:id="rId31"/>
    <p:sldId id="310" r:id="rId32"/>
    <p:sldId id="309" r:id="rId33"/>
    <p:sldId id="311" r:id="rId34"/>
    <p:sldId id="312" r:id="rId35"/>
    <p:sldId id="313" r:id="rId36"/>
    <p:sldId id="314" r:id="rId37"/>
    <p:sldId id="285" r:id="rId38"/>
    <p:sldId id="286"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DF2"/>
    <a:srgbClr val="1E2B33"/>
    <a:srgbClr val="2F5597"/>
    <a:srgbClr val="6BA072"/>
    <a:srgbClr val="8FAADC"/>
    <a:srgbClr val="31681E"/>
    <a:srgbClr val="477A2E"/>
    <a:srgbClr val="58A539"/>
    <a:srgbClr val="DCEFD5"/>
    <a:srgbClr val="1F41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71" autoAdjust="0"/>
    <p:restoredTop sz="93512" autoAdjust="0"/>
  </p:normalViewPr>
  <p:slideViewPr>
    <p:cSldViewPr snapToGrid="0">
      <p:cViewPr varScale="1">
        <p:scale>
          <a:sx n="61" d="100"/>
          <a:sy n="61" d="100"/>
        </p:scale>
        <p:origin x="1236" y="44"/>
      </p:cViewPr>
      <p:guideLst>
        <p:guide orient="horz" pos="2115"/>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gif"/><Relationship Id="rId3" Type="http://schemas.openxmlformats.org/officeDocument/2006/relationships/slide" Target="../slides/slide7.xml"/><Relationship Id="rId7" Type="http://schemas.openxmlformats.org/officeDocument/2006/relationships/slide" Target="../slides/slide5.xml"/><Relationship Id="rId12" Type="http://schemas.openxmlformats.org/officeDocument/2006/relationships/image" Target="../media/image16.tiff"/><Relationship Id="rId2" Type="http://schemas.openxmlformats.org/officeDocument/2006/relationships/slide" Target="../slides/slide6.xml"/><Relationship Id="rId1" Type="http://schemas.openxmlformats.org/officeDocument/2006/relationships/slide" Target="../slides/slide4.xml"/><Relationship Id="rId6" Type="http://schemas.openxmlformats.org/officeDocument/2006/relationships/slide" Target="../slides/slide37.xml"/><Relationship Id="rId11" Type="http://schemas.openxmlformats.org/officeDocument/2006/relationships/image" Target="../media/image15.jpeg"/><Relationship Id="rId5" Type="http://schemas.openxmlformats.org/officeDocument/2006/relationships/slide" Target="../slides/slide15.xml"/><Relationship Id="rId10" Type="http://schemas.openxmlformats.org/officeDocument/2006/relationships/image" Target="../media/image14.png"/><Relationship Id="rId4" Type="http://schemas.openxmlformats.org/officeDocument/2006/relationships/slide" Target="../slides/slide12.xml"/><Relationship Id="rId9" Type="http://schemas.openxmlformats.org/officeDocument/2006/relationships/image" Target="../media/image13.png"/><Relationship Id="rId14" Type="http://schemas.openxmlformats.org/officeDocument/2006/relationships/image" Target="../media/image18.tiff"/></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tiff"/><Relationship Id="rId2" Type="http://schemas.openxmlformats.org/officeDocument/2006/relationships/image" Target="../media/image13.png"/><Relationship Id="rId1" Type="http://schemas.openxmlformats.org/officeDocument/2006/relationships/image" Target="../media/image12.jpeg"/><Relationship Id="rId6" Type="http://schemas.openxmlformats.org/officeDocument/2006/relationships/image" Target="../media/image17.gif"/><Relationship Id="rId5" Type="http://schemas.openxmlformats.org/officeDocument/2006/relationships/image" Target="../media/image16.tiff"/><Relationship Id="rId4"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31F8C3-A6B7-443B-82C4-FEFB007068B3}" type="doc">
      <dgm:prSet loTypeId="urn:microsoft.com/office/officeart/2005/8/layout/vList4" loCatId="picture" qsTypeId="urn:microsoft.com/office/officeart/2005/8/quickstyle/simple1" qsCatId="simple" csTypeId="urn:microsoft.com/office/officeart/2005/8/colors/colorful3" csCatId="colorful" phldr="1"/>
      <dgm:spPr/>
      <dgm:t>
        <a:bodyPr/>
        <a:lstStyle/>
        <a:p>
          <a:endParaRPr lang="en-US"/>
        </a:p>
      </dgm:t>
    </dgm:pt>
    <dgm:pt modelId="{F399EDE0-73AD-4C02-A85D-C50A8530230E}">
      <dgm:prSet phldrT="[Text]"/>
      <dgm:spPr/>
      <dgm:t>
        <a:bodyPr/>
        <a:lstStyle/>
        <a:p>
          <a:r>
            <a:rPr lang="en-US" dirty="0" smtClean="0">
              <a:hlinkClick xmlns:r="http://schemas.openxmlformats.org/officeDocument/2006/relationships" r:id="rId1" action="ppaction://hlinksldjump"/>
            </a:rPr>
            <a:t>1. Aim</a:t>
          </a:r>
          <a:endParaRPr lang="en-US" dirty="0"/>
        </a:p>
      </dgm:t>
    </dgm:pt>
    <dgm:pt modelId="{5C74C499-1FC2-4976-874B-AF8E6AF48B34}" type="parTrans" cxnId="{61BC77DB-A35C-4A6C-B3B4-C9585FAE1C31}">
      <dgm:prSet/>
      <dgm:spPr/>
      <dgm:t>
        <a:bodyPr/>
        <a:lstStyle/>
        <a:p>
          <a:endParaRPr lang="en-US"/>
        </a:p>
      </dgm:t>
    </dgm:pt>
    <dgm:pt modelId="{E19A8C80-E45D-42A2-8ECA-2CF9CA24C37B}" type="sibTrans" cxnId="{61BC77DB-A35C-4A6C-B3B4-C9585FAE1C31}">
      <dgm:prSet/>
      <dgm:spPr/>
      <dgm:t>
        <a:bodyPr/>
        <a:lstStyle/>
        <a:p>
          <a:endParaRPr lang="en-US"/>
        </a:p>
      </dgm:t>
    </dgm:pt>
    <dgm:pt modelId="{5A166BF5-D468-4AB6-886F-BA3AC3B77EFC}">
      <dgm:prSet phldrT="[Text]"/>
      <dgm:spPr/>
      <dgm:t>
        <a:bodyPr/>
        <a:lstStyle/>
        <a:p>
          <a:r>
            <a:rPr lang="en-US" dirty="0" smtClean="0">
              <a:hlinkClick xmlns:r="http://schemas.openxmlformats.org/officeDocument/2006/relationships" r:id="rId2" action="ppaction://hlinksldjump"/>
            </a:rPr>
            <a:t>3. Domain and model setup </a:t>
          </a:r>
          <a:endParaRPr lang="en-US" dirty="0"/>
        </a:p>
      </dgm:t>
    </dgm:pt>
    <dgm:pt modelId="{E50F5EFD-0239-4417-85F0-596D50EEB471}" type="parTrans" cxnId="{14BD4E5F-1187-40A3-8B66-AE0BE0960FF3}">
      <dgm:prSet/>
      <dgm:spPr/>
      <dgm:t>
        <a:bodyPr/>
        <a:lstStyle/>
        <a:p>
          <a:endParaRPr lang="en-US"/>
        </a:p>
      </dgm:t>
    </dgm:pt>
    <dgm:pt modelId="{F759AA42-1DB2-4077-BC06-048F9E6D6259}" type="sibTrans" cxnId="{14BD4E5F-1187-40A3-8B66-AE0BE0960FF3}">
      <dgm:prSet/>
      <dgm:spPr/>
      <dgm:t>
        <a:bodyPr/>
        <a:lstStyle/>
        <a:p>
          <a:endParaRPr lang="en-US"/>
        </a:p>
      </dgm:t>
    </dgm:pt>
    <dgm:pt modelId="{4B1620E9-3C10-4496-A592-BB9EC08C6388}">
      <dgm:prSet phldrT="[Text]"/>
      <dgm:spPr/>
      <dgm:t>
        <a:bodyPr/>
        <a:lstStyle/>
        <a:p>
          <a:r>
            <a:rPr lang="en-US" dirty="0" smtClean="0">
              <a:hlinkClick xmlns:r="http://schemas.openxmlformats.org/officeDocument/2006/relationships" r:id="rId3" action="ppaction://hlinksldjump"/>
            </a:rPr>
            <a:t>4. Scenarios definition</a:t>
          </a:r>
          <a:endParaRPr lang="en-US" dirty="0"/>
        </a:p>
      </dgm:t>
    </dgm:pt>
    <dgm:pt modelId="{855C8F2E-5E7D-428D-9A7D-3820E6C117C6}" type="parTrans" cxnId="{3D110C20-AAFD-4530-8A54-21881084B9C2}">
      <dgm:prSet/>
      <dgm:spPr/>
      <dgm:t>
        <a:bodyPr/>
        <a:lstStyle/>
        <a:p>
          <a:endParaRPr lang="en-US"/>
        </a:p>
      </dgm:t>
    </dgm:pt>
    <dgm:pt modelId="{41D5FF1D-C6B8-4DBC-A9F8-33DD78E2E814}" type="sibTrans" cxnId="{3D110C20-AAFD-4530-8A54-21881084B9C2}">
      <dgm:prSet/>
      <dgm:spPr/>
      <dgm:t>
        <a:bodyPr/>
        <a:lstStyle/>
        <a:p>
          <a:endParaRPr lang="en-US"/>
        </a:p>
      </dgm:t>
    </dgm:pt>
    <dgm:pt modelId="{A066052C-8263-4F2C-ACAC-7B8AB8723BF9}">
      <dgm:prSet/>
      <dgm:spPr/>
      <dgm:t>
        <a:bodyPr/>
        <a:lstStyle/>
        <a:p>
          <a:r>
            <a:rPr lang="en-US" dirty="0" smtClean="0">
              <a:hlinkClick xmlns:r="http://schemas.openxmlformats.org/officeDocument/2006/relationships" r:id="rId4" action="ppaction://hlinksldjump"/>
            </a:rPr>
            <a:t>5. Evaluation of optical properties</a:t>
          </a:r>
          <a:endParaRPr lang="en-US" dirty="0"/>
        </a:p>
      </dgm:t>
    </dgm:pt>
    <dgm:pt modelId="{2585F64C-F41C-4152-A045-D92F933F5D73}" type="parTrans" cxnId="{4C5C1775-9B8E-4EC1-ADDF-F5C51C84CA7E}">
      <dgm:prSet/>
      <dgm:spPr/>
      <dgm:t>
        <a:bodyPr/>
        <a:lstStyle/>
        <a:p>
          <a:endParaRPr lang="en-US"/>
        </a:p>
      </dgm:t>
    </dgm:pt>
    <dgm:pt modelId="{60529F00-4F0F-4D90-B500-658C56568E67}" type="sibTrans" cxnId="{4C5C1775-9B8E-4EC1-ADDF-F5C51C84CA7E}">
      <dgm:prSet/>
      <dgm:spPr/>
      <dgm:t>
        <a:bodyPr/>
        <a:lstStyle/>
        <a:p>
          <a:endParaRPr lang="en-US"/>
        </a:p>
      </dgm:t>
    </dgm:pt>
    <dgm:pt modelId="{9DB306BF-8C4A-4401-899E-28CCB0866AC3}">
      <dgm:prSet/>
      <dgm:spPr/>
      <dgm:t>
        <a:bodyPr/>
        <a:lstStyle/>
        <a:p>
          <a:r>
            <a:rPr lang="en-US" dirty="0" smtClean="0">
              <a:hlinkClick xmlns:r="http://schemas.openxmlformats.org/officeDocument/2006/relationships" r:id="rId5" action="ppaction://hlinksldjump"/>
            </a:rPr>
            <a:t>6. Regional climate responses</a:t>
          </a:r>
          <a:endParaRPr lang="en-US" dirty="0"/>
        </a:p>
      </dgm:t>
    </dgm:pt>
    <dgm:pt modelId="{44C64EE1-89F7-4223-8B1E-D5417359EB8D}" type="parTrans" cxnId="{22485667-7BE1-49CD-AB4F-C426610C754D}">
      <dgm:prSet/>
      <dgm:spPr/>
      <dgm:t>
        <a:bodyPr/>
        <a:lstStyle/>
        <a:p>
          <a:endParaRPr lang="en-US"/>
        </a:p>
      </dgm:t>
    </dgm:pt>
    <dgm:pt modelId="{98E898BD-A0A6-4D39-BA17-BC5CFFBE68F7}" type="sibTrans" cxnId="{22485667-7BE1-49CD-AB4F-C426610C754D}">
      <dgm:prSet/>
      <dgm:spPr/>
      <dgm:t>
        <a:bodyPr/>
        <a:lstStyle/>
        <a:p>
          <a:endParaRPr lang="en-US"/>
        </a:p>
      </dgm:t>
    </dgm:pt>
    <dgm:pt modelId="{77679E08-0DDF-413E-9F7E-F9D444D298F1}">
      <dgm:prSet/>
      <dgm:spPr/>
      <dgm:t>
        <a:bodyPr/>
        <a:lstStyle/>
        <a:p>
          <a:r>
            <a:rPr lang="en-US" dirty="0" smtClean="0">
              <a:hlinkClick xmlns:r="http://schemas.openxmlformats.org/officeDocument/2006/relationships" r:id="rId6" action="ppaction://hlinksldjump"/>
            </a:rPr>
            <a:t>7. Conclusions </a:t>
          </a:r>
          <a:endParaRPr lang="en-US" dirty="0"/>
        </a:p>
      </dgm:t>
    </dgm:pt>
    <dgm:pt modelId="{2B593009-5CE5-478D-9315-650AF44FEC3E}" type="parTrans" cxnId="{86192DF8-1011-4AF6-A943-4BC9EF5DDC21}">
      <dgm:prSet/>
      <dgm:spPr/>
      <dgm:t>
        <a:bodyPr/>
        <a:lstStyle/>
        <a:p>
          <a:endParaRPr lang="en-US"/>
        </a:p>
      </dgm:t>
    </dgm:pt>
    <dgm:pt modelId="{0AA33B50-CC40-4968-8C2E-933DD52BBADC}" type="sibTrans" cxnId="{86192DF8-1011-4AF6-A943-4BC9EF5DDC21}">
      <dgm:prSet/>
      <dgm:spPr/>
      <dgm:t>
        <a:bodyPr/>
        <a:lstStyle/>
        <a:p>
          <a:endParaRPr lang="en-US"/>
        </a:p>
      </dgm:t>
    </dgm:pt>
    <dgm:pt modelId="{BE401198-EE66-4283-92EA-B9A35D9AEB71}">
      <dgm:prSet phldrT="[Text]"/>
      <dgm:spPr/>
      <dgm:t>
        <a:bodyPr/>
        <a:lstStyle/>
        <a:p>
          <a:r>
            <a:rPr lang="en-US" dirty="0" smtClean="0">
              <a:hlinkClick xmlns:r="http://schemas.openxmlformats.org/officeDocument/2006/relationships" r:id="rId7" action="ppaction://hlinksldjump"/>
            </a:rPr>
            <a:t>2. Methodology</a:t>
          </a:r>
          <a:endParaRPr lang="en-US" dirty="0"/>
        </a:p>
      </dgm:t>
    </dgm:pt>
    <dgm:pt modelId="{58B7DFB6-5501-4130-870C-1235A0D6A0B3}" type="parTrans" cxnId="{B94396D8-D56D-4059-96FF-1C37CDBD5EA1}">
      <dgm:prSet/>
      <dgm:spPr/>
      <dgm:t>
        <a:bodyPr/>
        <a:lstStyle/>
        <a:p>
          <a:endParaRPr lang="es-ES"/>
        </a:p>
      </dgm:t>
    </dgm:pt>
    <dgm:pt modelId="{161F479A-945F-43D3-8F55-12B15F997A9A}" type="sibTrans" cxnId="{B94396D8-D56D-4059-96FF-1C37CDBD5EA1}">
      <dgm:prSet/>
      <dgm:spPr/>
      <dgm:t>
        <a:bodyPr/>
        <a:lstStyle/>
        <a:p>
          <a:endParaRPr lang="es-ES"/>
        </a:p>
      </dgm:t>
    </dgm:pt>
    <dgm:pt modelId="{DDBEE176-C3EF-4BAF-A540-A1EE8924EB0A}" type="pres">
      <dgm:prSet presAssocID="{5031F8C3-A6B7-443B-82C4-FEFB007068B3}" presName="linear" presStyleCnt="0">
        <dgm:presLayoutVars>
          <dgm:dir/>
          <dgm:resizeHandles val="exact"/>
        </dgm:presLayoutVars>
      </dgm:prSet>
      <dgm:spPr/>
      <dgm:t>
        <a:bodyPr/>
        <a:lstStyle/>
        <a:p>
          <a:endParaRPr lang="en-US"/>
        </a:p>
      </dgm:t>
    </dgm:pt>
    <dgm:pt modelId="{708A2BD7-628E-4DF0-ACF3-9ECD3D65B1C7}" type="pres">
      <dgm:prSet presAssocID="{F399EDE0-73AD-4C02-A85D-C50A8530230E}" presName="comp" presStyleCnt="0"/>
      <dgm:spPr/>
    </dgm:pt>
    <dgm:pt modelId="{4B7F8944-A79D-425F-B015-4153314A69A3}" type="pres">
      <dgm:prSet presAssocID="{F399EDE0-73AD-4C02-A85D-C50A8530230E}" presName="box" presStyleLbl="node1" presStyleIdx="0" presStyleCnt="7"/>
      <dgm:spPr/>
      <dgm:t>
        <a:bodyPr/>
        <a:lstStyle/>
        <a:p>
          <a:endParaRPr lang="en-US"/>
        </a:p>
      </dgm:t>
    </dgm:pt>
    <dgm:pt modelId="{E1AC3256-1C21-4839-A950-18034EDB8C45}" type="pres">
      <dgm:prSet presAssocID="{F399EDE0-73AD-4C02-A85D-C50A8530230E}" presName="img" presStyleLbl="fgImgPlace1" presStyleIdx="0" presStyleCnt="7"/>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t="1550" b="1550"/>
          </a:stretch>
        </a:blipFill>
      </dgm:spPr>
      <dgm:t>
        <a:bodyPr/>
        <a:lstStyle/>
        <a:p>
          <a:endParaRPr lang="es-ES"/>
        </a:p>
      </dgm:t>
    </dgm:pt>
    <dgm:pt modelId="{ECD0F5B3-57A4-420C-A7B1-1E607F228256}" type="pres">
      <dgm:prSet presAssocID="{F399EDE0-73AD-4C02-A85D-C50A8530230E}" presName="text" presStyleLbl="node1" presStyleIdx="0" presStyleCnt="7">
        <dgm:presLayoutVars>
          <dgm:bulletEnabled val="1"/>
        </dgm:presLayoutVars>
      </dgm:prSet>
      <dgm:spPr/>
      <dgm:t>
        <a:bodyPr/>
        <a:lstStyle/>
        <a:p>
          <a:endParaRPr lang="en-US"/>
        </a:p>
      </dgm:t>
    </dgm:pt>
    <dgm:pt modelId="{052ADDCA-A2A7-4A06-B140-294A3EFC50CA}" type="pres">
      <dgm:prSet presAssocID="{E19A8C80-E45D-42A2-8ECA-2CF9CA24C37B}" presName="spacer" presStyleCnt="0"/>
      <dgm:spPr/>
    </dgm:pt>
    <dgm:pt modelId="{2AFEE092-9339-4770-82B4-FA97B6FF535A}" type="pres">
      <dgm:prSet presAssocID="{BE401198-EE66-4283-92EA-B9A35D9AEB71}" presName="comp" presStyleCnt="0"/>
      <dgm:spPr/>
    </dgm:pt>
    <dgm:pt modelId="{361F7DF7-1F88-4EA4-8238-C33F1A258E82}" type="pres">
      <dgm:prSet presAssocID="{BE401198-EE66-4283-92EA-B9A35D9AEB71}" presName="box" presStyleLbl="node1" presStyleIdx="1" presStyleCnt="7"/>
      <dgm:spPr/>
      <dgm:t>
        <a:bodyPr/>
        <a:lstStyle/>
        <a:p>
          <a:endParaRPr lang="es-ES"/>
        </a:p>
      </dgm:t>
    </dgm:pt>
    <dgm:pt modelId="{8FEE564D-1938-462B-BC49-5E2123C345B2}" type="pres">
      <dgm:prSet presAssocID="{BE401198-EE66-4283-92EA-B9A35D9AEB71}" presName="img" presStyleLbl="fgImgPlace1" presStyleIdx="1" presStyleCnt="7"/>
      <dgm:spPr>
        <a:blipFill dpi="0" rotWithShape="1">
          <a:blip xmlns:r="http://schemas.openxmlformats.org/officeDocument/2006/relationships" r:embed="rId9" cstate="print">
            <a:extLst>
              <a:ext uri="{28A0092B-C50C-407E-A947-70E740481C1C}">
                <a14:useLocalDpi xmlns:a14="http://schemas.microsoft.com/office/drawing/2010/main" val="0"/>
              </a:ext>
            </a:extLst>
          </a:blip>
          <a:srcRect/>
          <a:stretch>
            <a:fillRect l="1772" r="1772"/>
          </a:stretch>
        </a:blipFill>
      </dgm:spPr>
      <dgm:t>
        <a:bodyPr/>
        <a:lstStyle/>
        <a:p>
          <a:endParaRPr lang="es-ES"/>
        </a:p>
      </dgm:t>
    </dgm:pt>
    <dgm:pt modelId="{3C7B3BBC-C5E2-4F56-836B-AA53432EBCA5}" type="pres">
      <dgm:prSet presAssocID="{BE401198-EE66-4283-92EA-B9A35D9AEB71}" presName="text" presStyleLbl="node1" presStyleIdx="1" presStyleCnt="7">
        <dgm:presLayoutVars>
          <dgm:bulletEnabled val="1"/>
        </dgm:presLayoutVars>
      </dgm:prSet>
      <dgm:spPr/>
      <dgm:t>
        <a:bodyPr/>
        <a:lstStyle/>
        <a:p>
          <a:endParaRPr lang="es-ES"/>
        </a:p>
      </dgm:t>
    </dgm:pt>
    <dgm:pt modelId="{FF52BB53-C98F-4B70-9F97-105A619B862A}" type="pres">
      <dgm:prSet presAssocID="{161F479A-945F-43D3-8F55-12B15F997A9A}" presName="spacer" presStyleCnt="0"/>
      <dgm:spPr/>
    </dgm:pt>
    <dgm:pt modelId="{EE508884-EF91-4795-B159-9D5F711C465F}" type="pres">
      <dgm:prSet presAssocID="{5A166BF5-D468-4AB6-886F-BA3AC3B77EFC}" presName="comp" presStyleCnt="0"/>
      <dgm:spPr/>
    </dgm:pt>
    <dgm:pt modelId="{432F45CE-84D6-43CF-8671-4A3246F0F731}" type="pres">
      <dgm:prSet presAssocID="{5A166BF5-D468-4AB6-886F-BA3AC3B77EFC}" presName="box" presStyleLbl="node1" presStyleIdx="2" presStyleCnt="7"/>
      <dgm:spPr/>
      <dgm:t>
        <a:bodyPr/>
        <a:lstStyle/>
        <a:p>
          <a:endParaRPr lang="en-US"/>
        </a:p>
      </dgm:t>
    </dgm:pt>
    <dgm:pt modelId="{E17AB23A-3CEC-4708-B8A6-903AC9C42384}" type="pres">
      <dgm:prSet presAssocID="{5A166BF5-D468-4AB6-886F-BA3AC3B77EFC}" presName="img" presStyleLbl="fgImgPlace1" presStyleIdx="2" presStyleCnt="7"/>
      <dgm:spPr>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l="27463" r="27463"/>
          </a:stretch>
        </a:blipFill>
      </dgm:spPr>
      <dgm:t>
        <a:bodyPr/>
        <a:lstStyle/>
        <a:p>
          <a:endParaRPr lang="en-US"/>
        </a:p>
      </dgm:t>
    </dgm:pt>
    <dgm:pt modelId="{2DD0DDA9-BDB0-416D-9FFF-DC1C16E3ABCE}" type="pres">
      <dgm:prSet presAssocID="{5A166BF5-D468-4AB6-886F-BA3AC3B77EFC}" presName="text" presStyleLbl="node1" presStyleIdx="2" presStyleCnt="7">
        <dgm:presLayoutVars>
          <dgm:bulletEnabled val="1"/>
        </dgm:presLayoutVars>
      </dgm:prSet>
      <dgm:spPr/>
      <dgm:t>
        <a:bodyPr/>
        <a:lstStyle/>
        <a:p>
          <a:endParaRPr lang="en-US"/>
        </a:p>
      </dgm:t>
    </dgm:pt>
    <dgm:pt modelId="{D7E70231-783B-4E14-9FAD-94936051C0AD}" type="pres">
      <dgm:prSet presAssocID="{F759AA42-1DB2-4077-BC06-048F9E6D6259}" presName="spacer" presStyleCnt="0"/>
      <dgm:spPr/>
    </dgm:pt>
    <dgm:pt modelId="{24D413D0-0BA3-4974-80FE-7DC8EC49EBEE}" type="pres">
      <dgm:prSet presAssocID="{4B1620E9-3C10-4496-A592-BB9EC08C6388}" presName="comp" presStyleCnt="0"/>
      <dgm:spPr/>
    </dgm:pt>
    <dgm:pt modelId="{EC03637F-7B58-4224-903B-6E3AB18C56A2}" type="pres">
      <dgm:prSet presAssocID="{4B1620E9-3C10-4496-A592-BB9EC08C6388}" presName="box" presStyleLbl="node1" presStyleIdx="3" presStyleCnt="7"/>
      <dgm:spPr/>
      <dgm:t>
        <a:bodyPr/>
        <a:lstStyle/>
        <a:p>
          <a:endParaRPr lang="en-US"/>
        </a:p>
      </dgm:t>
    </dgm:pt>
    <dgm:pt modelId="{0069B1E5-0891-41D6-A4F5-C5773E95FD0B}" type="pres">
      <dgm:prSet presAssocID="{4B1620E9-3C10-4496-A592-BB9EC08C6388}" presName="img" presStyleLbl="fgImgPlace1" presStyleIdx="3" presStyleCnt="7"/>
      <dgm:spPr>
        <a:blipFill dpi="0"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l="19951" r="19951"/>
          </a:stretch>
        </a:blipFill>
      </dgm:spPr>
      <dgm:t>
        <a:bodyPr/>
        <a:lstStyle/>
        <a:p>
          <a:endParaRPr lang="en-US"/>
        </a:p>
      </dgm:t>
    </dgm:pt>
    <dgm:pt modelId="{DB467F7C-7567-470C-9B8E-848C1568F1C9}" type="pres">
      <dgm:prSet presAssocID="{4B1620E9-3C10-4496-A592-BB9EC08C6388}" presName="text" presStyleLbl="node1" presStyleIdx="3" presStyleCnt="7">
        <dgm:presLayoutVars>
          <dgm:bulletEnabled val="1"/>
        </dgm:presLayoutVars>
      </dgm:prSet>
      <dgm:spPr/>
      <dgm:t>
        <a:bodyPr/>
        <a:lstStyle/>
        <a:p>
          <a:endParaRPr lang="en-US"/>
        </a:p>
      </dgm:t>
    </dgm:pt>
    <dgm:pt modelId="{3F37DC7A-AC0D-40A7-AC9F-387B707818A2}" type="pres">
      <dgm:prSet presAssocID="{41D5FF1D-C6B8-4DBC-A9F8-33DD78E2E814}" presName="spacer" presStyleCnt="0"/>
      <dgm:spPr/>
    </dgm:pt>
    <dgm:pt modelId="{39B284FE-BC60-4359-A978-9F52C18619A8}" type="pres">
      <dgm:prSet presAssocID="{A066052C-8263-4F2C-ACAC-7B8AB8723BF9}" presName="comp" presStyleCnt="0"/>
      <dgm:spPr/>
    </dgm:pt>
    <dgm:pt modelId="{97A171E8-E563-4BDC-815A-AC08E4BDA950}" type="pres">
      <dgm:prSet presAssocID="{A066052C-8263-4F2C-ACAC-7B8AB8723BF9}" presName="box" presStyleLbl="node1" presStyleIdx="4" presStyleCnt="7"/>
      <dgm:spPr/>
      <dgm:t>
        <a:bodyPr/>
        <a:lstStyle/>
        <a:p>
          <a:endParaRPr lang="en-US"/>
        </a:p>
      </dgm:t>
    </dgm:pt>
    <dgm:pt modelId="{A51196C4-B536-4FD3-A402-3063F7BCCA45}" type="pres">
      <dgm:prSet presAssocID="{A066052C-8263-4F2C-ACAC-7B8AB8723BF9}" presName="img" presStyleLbl="fgImgPlace1" presStyleIdx="4" presStyleCnt="7"/>
      <dgm:spPr>
        <a:blipFill dpi="0" rotWithShape="1">
          <a:blip xmlns:r="http://schemas.openxmlformats.org/officeDocument/2006/relationships" r:embed="rId12" cstate="print">
            <a:extLst>
              <a:ext uri="{28A0092B-C50C-407E-A947-70E740481C1C}">
                <a14:useLocalDpi xmlns:a14="http://schemas.microsoft.com/office/drawing/2010/main" val="0"/>
              </a:ext>
            </a:extLst>
          </a:blip>
          <a:srcRect/>
          <a:stretch>
            <a:fillRect t="1469" b="1469"/>
          </a:stretch>
        </a:blipFill>
      </dgm:spPr>
      <dgm:t>
        <a:bodyPr/>
        <a:lstStyle/>
        <a:p>
          <a:endParaRPr lang="en-US"/>
        </a:p>
      </dgm:t>
    </dgm:pt>
    <dgm:pt modelId="{E5936AF2-8593-4345-9607-D927C1887F42}" type="pres">
      <dgm:prSet presAssocID="{A066052C-8263-4F2C-ACAC-7B8AB8723BF9}" presName="text" presStyleLbl="node1" presStyleIdx="4" presStyleCnt="7">
        <dgm:presLayoutVars>
          <dgm:bulletEnabled val="1"/>
        </dgm:presLayoutVars>
      </dgm:prSet>
      <dgm:spPr/>
      <dgm:t>
        <a:bodyPr/>
        <a:lstStyle/>
        <a:p>
          <a:endParaRPr lang="en-US"/>
        </a:p>
      </dgm:t>
    </dgm:pt>
    <dgm:pt modelId="{C6E5E072-7793-46CE-8102-BC87DF8D22BF}" type="pres">
      <dgm:prSet presAssocID="{60529F00-4F0F-4D90-B500-658C56568E67}" presName="spacer" presStyleCnt="0"/>
      <dgm:spPr/>
    </dgm:pt>
    <dgm:pt modelId="{102FF3D1-8706-4F10-B14C-354C0D0F48DA}" type="pres">
      <dgm:prSet presAssocID="{9DB306BF-8C4A-4401-899E-28CCB0866AC3}" presName="comp" presStyleCnt="0"/>
      <dgm:spPr/>
    </dgm:pt>
    <dgm:pt modelId="{324293B8-EA2E-41C0-B2D6-0AC519F60752}" type="pres">
      <dgm:prSet presAssocID="{9DB306BF-8C4A-4401-899E-28CCB0866AC3}" presName="box" presStyleLbl="node1" presStyleIdx="5" presStyleCnt="7"/>
      <dgm:spPr/>
      <dgm:t>
        <a:bodyPr/>
        <a:lstStyle/>
        <a:p>
          <a:endParaRPr lang="en-US"/>
        </a:p>
      </dgm:t>
    </dgm:pt>
    <dgm:pt modelId="{5E05AC30-E48E-45F7-A9DE-95A3D6547383}" type="pres">
      <dgm:prSet presAssocID="{9DB306BF-8C4A-4401-899E-28CCB0866AC3}" presName="img" presStyleLbl="fgImgPlace1" presStyleIdx="5" presStyleCnt="7"/>
      <dgm:spPr>
        <a:blipFill dpi="0" rotWithShape="1">
          <a:blip xmlns:r="http://schemas.openxmlformats.org/officeDocument/2006/relationships" r:embed="rId13">
            <a:extLst>
              <a:ext uri="{28A0092B-C50C-407E-A947-70E740481C1C}">
                <a14:useLocalDpi xmlns:a14="http://schemas.microsoft.com/office/drawing/2010/main" val="0"/>
              </a:ext>
            </a:extLst>
          </a:blip>
          <a:srcRect/>
          <a:stretch>
            <a:fillRect t="13024" b="13024"/>
          </a:stretch>
        </a:blipFill>
      </dgm:spPr>
      <dgm:t>
        <a:bodyPr/>
        <a:lstStyle/>
        <a:p>
          <a:endParaRPr lang="en-US"/>
        </a:p>
      </dgm:t>
    </dgm:pt>
    <dgm:pt modelId="{A849B748-FFD4-408C-92D6-CE8FDC01B96D}" type="pres">
      <dgm:prSet presAssocID="{9DB306BF-8C4A-4401-899E-28CCB0866AC3}" presName="text" presStyleLbl="node1" presStyleIdx="5" presStyleCnt="7">
        <dgm:presLayoutVars>
          <dgm:bulletEnabled val="1"/>
        </dgm:presLayoutVars>
      </dgm:prSet>
      <dgm:spPr/>
      <dgm:t>
        <a:bodyPr/>
        <a:lstStyle/>
        <a:p>
          <a:endParaRPr lang="en-US"/>
        </a:p>
      </dgm:t>
    </dgm:pt>
    <dgm:pt modelId="{8ED9DA95-EB85-4E7F-980A-C90C051C210E}" type="pres">
      <dgm:prSet presAssocID="{98E898BD-A0A6-4D39-BA17-BC5CFFBE68F7}" presName="spacer" presStyleCnt="0"/>
      <dgm:spPr/>
    </dgm:pt>
    <dgm:pt modelId="{7563B778-76BD-426B-BD5E-9F1B91DFCF06}" type="pres">
      <dgm:prSet presAssocID="{77679E08-0DDF-413E-9F7E-F9D444D298F1}" presName="comp" presStyleCnt="0"/>
      <dgm:spPr/>
    </dgm:pt>
    <dgm:pt modelId="{BA5A1628-D1D9-4811-92BE-07EF758EE743}" type="pres">
      <dgm:prSet presAssocID="{77679E08-0DDF-413E-9F7E-F9D444D298F1}" presName="box" presStyleLbl="node1" presStyleIdx="6" presStyleCnt="7"/>
      <dgm:spPr/>
      <dgm:t>
        <a:bodyPr/>
        <a:lstStyle/>
        <a:p>
          <a:endParaRPr lang="en-US"/>
        </a:p>
      </dgm:t>
    </dgm:pt>
    <dgm:pt modelId="{8E8A9439-FB59-4A33-B379-71379F60CD77}" type="pres">
      <dgm:prSet presAssocID="{77679E08-0DDF-413E-9F7E-F9D444D298F1}" presName="img" presStyleLbl="fgImgPlace1" presStyleIdx="6" presStyleCnt="7"/>
      <dgm:spPr>
        <a:blipFill dpi="0" rotWithShape="1">
          <a:blip xmlns:r="http://schemas.openxmlformats.org/officeDocument/2006/relationships" r:embed="rId14" cstate="print">
            <a:extLst>
              <a:ext uri="{28A0092B-C50C-407E-A947-70E740481C1C}">
                <a14:useLocalDpi xmlns:a14="http://schemas.microsoft.com/office/drawing/2010/main" val="0"/>
              </a:ext>
            </a:extLst>
          </a:blip>
          <a:srcRect/>
          <a:stretch>
            <a:fillRect l="27463" r="27463"/>
          </a:stretch>
        </a:blipFill>
      </dgm:spPr>
      <dgm:t>
        <a:bodyPr/>
        <a:lstStyle/>
        <a:p>
          <a:endParaRPr lang="en-US"/>
        </a:p>
      </dgm:t>
    </dgm:pt>
    <dgm:pt modelId="{656B64EA-A236-4B86-8C76-F79011A60AE5}" type="pres">
      <dgm:prSet presAssocID="{77679E08-0DDF-413E-9F7E-F9D444D298F1}" presName="text" presStyleLbl="node1" presStyleIdx="6" presStyleCnt="7">
        <dgm:presLayoutVars>
          <dgm:bulletEnabled val="1"/>
        </dgm:presLayoutVars>
      </dgm:prSet>
      <dgm:spPr/>
      <dgm:t>
        <a:bodyPr/>
        <a:lstStyle/>
        <a:p>
          <a:endParaRPr lang="en-US"/>
        </a:p>
      </dgm:t>
    </dgm:pt>
  </dgm:ptLst>
  <dgm:cxnLst>
    <dgm:cxn modelId="{7730DBE1-A37F-4B54-8A8C-B2819EE77A31}" type="presOf" srcId="{77679E08-0DDF-413E-9F7E-F9D444D298F1}" destId="{656B64EA-A236-4B86-8C76-F79011A60AE5}" srcOrd="1" destOrd="0" presId="urn:microsoft.com/office/officeart/2005/8/layout/vList4"/>
    <dgm:cxn modelId="{85D281F5-4C32-4AEC-B683-F329432A477A}" type="presOf" srcId="{BE401198-EE66-4283-92EA-B9A35D9AEB71}" destId="{3C7B3BBC-C5E2-4F56-836B-AA53432EBCA5}" srcOrd="1" destOrd="0" presId="urn:microsoft.com/office/officeart/2005/8/layout/vList4"/>
    <dgm:cxn modelId="{23FBA238-7180-4014-90E6-6B75A6B538D3}" type="presOf" srcId="{5031F8C3-A6B7-443B-82C4-FEFB007068B3}" destId="{DDBEE176-C3EF-4BAF-A540-A1EE8924EB0A}" srcOrd="0" destOrd="0" presId="urn:microsoft.com/office/officeart/2005/8/layout/vList4"/>
    <dgm:cxn modelId="{A2AF9C8E-9F11-4E84-923A-22E0C7CEB3E0}" type="presOf" srcId="{A066052C-8263-4F2C-ACAC-7B8AB8723BF9}" destId="{97A171E8-E563-4BDC-815A-AC08E4BDA950}" srcOrd="0" destOrd="0" presId="urn:microsoft.com/office/officeart/2005/8/layout/vList4"/>
    <dgm:cxn modelId="{86192DF8-1011-4AF6-A943-4BC9EF5DDC21}" srcId="{5031F8C3-A6B7-443B-82C4-FEFB007068B3}" destId="{77679E08-0DDF-413E-9F7E-F9D444D298F1}" srcOrd="6" destOrd="0" parTransId="{2B593009-5CE5-478D-9315-650AF44FEC3E}" sibTransId="{0AA33B50-CC40-4968-8C2E-933DD52BBADC}"/>
    <dgm:cxn modelId="{3D110C20-AAFD-4530-8A54-21881084B9C2}" srcId="{5031F8C3-A6B7-443B-82C4-FEFB007068B3}" destId="{4B1620E9-3C10-4496-A592-BB9EC08C6388}" srcOrd="3" destOrd="0" parTransId="{855C8F2E-5E7D-428D-9A7D-3820E6C117C6}" sibTransId="{41D5FF1D-C6B8-4DBC-A9F8-33DD78E2E814}"/>
    <dgm:cxn modelId="{1FA8C5FF-A57E-4668-A3F6-D50697D82DCD}" type="presOf" srcId="{5A166BF5-D468-4AB6-886F-BA3AC3B77EFC}" destId="{432F45CE-84D6-43CF-8671-4A3246F0F731}" srcOrd="0" destOrd="0" presId="urn:microsoft.com/office/officeart/2005/8/layout/vList4"/>
    <dgm:cxn modelId="{61BC77DB-A35C-4A6C-B3B4-C9585FAE1C31}" srcId="{5031F8C3-A6B7-443B-82C4-FEFB007068B3}" destId="{F399EDE0-73AD-4C02-A85D-C50A8530230E}" srcOrd="0" destOrd="0" parTransId="{5C74C499-1FC2-4976-874B-AF8E6AF48B34}" sibTransId="{E19A8C80-E45D-42A2-8ECA-2CF9CA24C37B}"/>
    <dgm:cxn modelId="{22485667-7BE1-49CD-AB4F-C426610C754D}" srcId="{5031F8C3-A6B7-443B-82C4-FEFB007068B3}" destId="{9DB306BF-8C4A-4401-899E-28CCB0866AC3}" srcOrd="5" destOrd="0" parTransId="{44C64EE1-89F7-4223-8B1E-D5417359EB8D}" sibTransId="{98E898BD-A0A6-4D39-BA17-BC5CFFBE68F7}"/>
    <dgm:cxn modelId="{23FB9AD4-766E-442A-B1BD-27A337BD7D25}" type="presOf" srcId="{9DB306BF-8C4A-4401-899E-28CCB0866AC3}" destId="{A849B748-FFD4-408C-92D6-CE8FDC01B96D}" srcOrd="1" destOrd="0" presId="urn:microsoft.com/office/officeart/2005/8/layout/vList4"/>
    <dgm:cxn modelId="{4C5C1775-9B8E-4EC1-ADDF-F5C51C84CA7E}" srcId="{5031F8C3-A6B7-443B-82C4-FEFB007068B3}" destId="{A066052C-8263-4F2C-ACAC-7B8AB8723BF9}" srcOrd="4" destOrd="0" parTransId="{2585F64C-F41C-4152-A045-D92F933F5D73}" sibTransId="{60529F00-4F0F-4D90-B500-658C56568E67}"/>
    <dgm:cxn modelId="{CFBDBE6E-B06B-43D1-8229-902C4A4F9BC8}" type="presOf" srcId="{4B1620E9-3C10-4496-A592-BB9EC08C6388}" destId="{DB467F7C-7567-470C-9B8E-848C1568F1C9}" srcOrd="1" destOrd="0" presId="urn:microsoft.com/office/officeart/2005/8/layout/vList4"/>
    <dgm:cxn modelId="{A6665062-AE98-4417-9DFA-844BC6F55E60}" type="presOf" srcId="{4B1620E9-3C10-4496-A592-BB9EC08C6388}" destId="{EC03637F-7B58-4224-903B-6E3AB18C56A2}" srcOrd="0" destOrd="0" presId="urn:microsoft.com/office/officeart/2005/8/layout/vList4"/>
    <dgm:cxn modelId="{35219FC6-AD91-4D8D-8B50-3F40F0EC4F78}" type="presOf" srcId="{F399EDE0-73AD-4C02-A85D-C50A8530230E}" destId="{ECD0F5B3-57A4-420C-A7B1-1E607F228256}" srcOrd="1" destOrd="0" presId="urn:microsoft.com/office/officeart/2005/8/layout/vList4"/>
    <dgm:cxn modelId="{B94396D8-D56D-4059-96FF-1C37CDBD5EA1}" srcId="{5031F8C3-A6B7-443B-82C4-FEFB007068B3}" destId="{BE401198-EE66-4283-92EA-B9A35D9AEB71}" srcOrd="1" destOrd="0" parTransId="{58B7DFB6-5501-4130-870C-1235A0D6A0B3}" sibTransId="{161F479A-945F-43D3-8F55-12B15F997A9A}"/>
    <dgm:cxn modelId="{14BD4E5F-1187-40A3-8B66-AE0BE0960FF3}" srcId="{5031F8C3-A6B7-443B-82C4-FEFB007068B3}" destId="{5A166BF5-D468-4AB6-886F-BA3AC3B77EFC}" srcOrd="2" destOrd="0" parTransId="{E50F5EFD-0239-4417-85F0-596D50EEB471}" sibTransId="{F759AA42-1DB2-4077-BC06-048F9E6D6259}"/>
    <dgm:cxn modelId="{AC7BEE94-DDA7-45C7-B712-125BA34009E8}" type="presOf" srcId="{5A166BF5-D468-4AB6-886F-BA3AC3B77EFC}" destId="{2DD0DDA9-BDB0-416D-9FFF-DC1C16E3ABCE}" srcOrd="1" destOrd="0" presId="urn:microsoft.com/office/officeart/2005/8/layout/vList4"/>
    <dgm:cxn modelId="{4E536D32-0CA0-4C41-A0F9-228B70F466C0}" type="presOf" srcId="{77679E08-0DDF-413E-9F7E-F9D444D298F1}" destId="{BA5A1628-D1D9-4811-92BE-07EF758EE743}" srcOrd="0" destOrd="0" presId="urn:microsoft.com/office/officeart/2005/8/layout/vList4"/>
    <dgm:cxn modelId="{7FCE827D-94BD-413A-9D02-7820F982CE21}" type="presOf" srcId="{9DB306BF-8C4A-4401-899E-28CCB0866AC3}" destId="{324293B8-EA2E-41C0-B2D6-0AC519F60752}" srcOrd="0" destOrd="0" presId="urn:microsoft.com/office/officeart/2005/8/layout/vList4"/>
    <dgm:cxn modelId="{1870B39D-386D-47AB-B0AC-2BC51ED9E883}" type="presOf" srcId="{BE401198-EE66-4283-92EA-B9A35D9AEB71}" destId="{361F7DF7-1F88-4EA4-8238-C33F1A258E82}" srcOrd="0" destOrd="0" presId="urn:microsoft.com/office/officeart/2005/8/layout/vList4"/>
    <dgm:cxn modelId="{5D3960F5-A3AF-4085-9B47-D9A08332D5B6}" type="presOf" srcId="{A066052C-8263-4F2C-ACAC-7B8AB8723BF9}" destId="{E5936AF2-8593-4345-9607-D927C1887F42}" srcOrd="1" destOrd="0" presId="urn:microsoft.com/office/officeart/2005/8/layout/vList4"/>
    <dgm:cxn modelId="{35E58AF3-E3CD-4D32-96FE-CF931B30E3FF}" type="presOf" srcId="{F399EDE0-73AD-4C02-A85D-C50A8530230E}" destId="{4B7F8944-A79D-425F-B015-4153314A69A3}" srcOrd="0" destOrd="0" presId="urn:microsoft.com/office/officeart/2005/8/layout/vList4"/>
    <dgm:cxn modelId="{6667DC08-09B4-439C-AACD-D945005CA1BA}" type="presParOf" srcId="{DDBEE176-C3EF-4BAF-A540-A1EE8924EB0A}" destId="{708A2BD7-628E-4DF0-ACF3-9ECD3D65B1C7}" srcOrd="0" destOrd="0" presId="urn:microsoft.com/office/officeart/2005/8/layout/vList4"/>
    <dgm:cxn modelId="{2526E769-F924-4BAF-971C-7B9DFE548F15}" type="presParOf" srcId="{708A2BD7-628E-4DF0-ACF3-9ECD3D65B1C7}" destId="{4B7F8944-A79D-425F-B015-4153314A69A3}" srcOrd="0" destOrd="0" presId="urn:microsoft.com/office/officeart/2005/8/layout/vList4"/>
    <dgm:cxn modelId="{849A6ADE-F540-4954-BA84-3BCB2E7F6EE0}" type="presParOf" srcId="{708A2BD7-628E-4DF0-ACF3-9ECD3D65B1C7}" destId="{E1AC3256-1C21-4839-A950-18034EDB8C45}" srcOrd="1" destOrd="0" presId="urn:microsoft.com/office/officeart/2005/8/layout/vList4"/>
    <dgm:cxn modelId="{903086C3-DE77-45D8-884E-511919F399C8}" type="presParOf" srcId="{708A2BD7-628E-4DF0-ACF3-9ECD3D65B1C7}" destId="{ECD0F5B3-57A4-420C-A7B1-1E607F228256}" srcOrd="2" destOrd="0" presId="urn:microsoft.com/office/officeart/2005/8/layout/vList4"/>
    <dgm:cxn modelId="{FC65BE3A-EA81-4DB0-B745-8469EA0B5861}" type="presParOf" srcId="{DDBEE176-C3EF-4BAF-A540-A1EE8924EB0A}" destId="{052ADDCA-A2A7-4A06-B140-294A3EFC50CA}" srcOrd="1" destOrd="0" presId="urn:microsoft.com/office/officeart/2005/8/layout/vList4"/>
    <dgm:cxn modelId="{0018ED57-00DC-424E-AA8A-0A8F42D31C51}" type="presParOf" srcId="{DDBEE176-C3EF-4BAF-A540-A1EE8924EB0A}" destId="{2AFEE092-9339-4770-82B4-FA97B6FF535A}" srcOrd="2" destOrd="0" presId="urn:microsoft.com/office/officeart/2005/8/layout/vList4"/>
    <dgm:cxn modelId="{1EEC13B5-B653-412A-BB44-6CB31D889BFE}" type="presParOf" srcId="{2AFEE092-9339-4770-82B4-FA97B6FF535A}" destId="{361F7DF7-1F88-4EA4-8238-C33F1A258E82}" srcOrd="0" destOrd="0" presId="urn:microsoft.com/office/officeart/2005/8/layout/vList4"/>
    <dgm:cxn modelId="{DF05A17A-61D8-4B9F-AAA5-2F17EB960093}" type="presParOf" srcId="{2AFEE092-9339-4770-82B4-FA97B6FF535A}" destId="{8FEE564D-1938-462B-BC49-5E2123C345B2}" srcOrd="1" destOrd="0" presId="urn:microsoft.com/office/officeart/2005/8/layout/vList4"/>
    <dgm:cxn modelId="{882F1CE9-FBD3-418E-894E-8160B5A3A4BD}" type="presParOf" srcId="{2AFEE092-9339-4770-82B4-FA97B6FF535A}" destId="{3C7B3BBC-C5E2-4F56-836B-AA53432EBCA5}" srcOrd="2" destOrd="0" presId="urn:microsoft.com/office/officeart/2005/8/layout/vList4"/>
    <dgm:cxn modelId="{82D27A01-57C2-4F95-8FBF-72FDC37B8FB3}" type="presParOf" srcId="{DDBEE176-C3EF-4BAF-A540-A1EE8924EB0A}" destId="{FF52BB53-C98F-4B70-9F97-105A619B862A}" srcOrd="3" destOrd="0" presId="urn:microsoft.com/office/officeart/2005/8/layout/vList4"/>
    <dgm:cxn modelId="{AB4D1E9A-9300-42F8-8665-AB7170A06241}" type="presParOf" srcId="{DDBEE176-C3EF-4BAF-A540-A1EE8924EB0A}" destId="{EE508884-EF91-4795-B159-9D5F711C465F}" srcOrd="4" destOrd="0" presId="urn:microsoft.com/office/officeart/2005/8/layout/vList4"/>
    <dgm:cxn modelId="{5F307567-CE69-48FE-B908-58D57A412A27}" type="presParOf" srcId="{EE508884-EF91-4795-B159-9D5F711C465F}" destId="{432F45CE-84D6-43CF-8671-4A3246F0F731}" srcOrd="0" destOrd="0" presId="urn:microsoft.com/office/officeart/2005/8/layout/vList4"/>
    <dgm:cxn modelId="{DC4A8DE3-6B65-4014-AC9D-18458B4BBEED}" type="presParOf" srcId="{EE508884-EF91-4795-B159-9D5F711C465F}" destId="{E17AB23A-3CEC-4708-B8A6-903AC9C42384}" srcOrd="1" destOrd="0" presId="urn:microsoft.com/office/officeart/2005/8/layout/vList4"/>
    <dgm:cxn modelId="{9D94B2DE-5130-46F8-8ACC-7271F2F2956B}" type="presParOf" srcId="{EE508884-EF91-4795-B159-9D5F711C465F}" destId="{2DD0DDA9-BDB0-416D-9FFF-DC1C16E3ABCE}" srcOrd="2" destOrd="0" presId="urn:microsoft.com/office/officeart/2005/8/layout/vList4"/>
    <dgm:cxn modelId="{391445E0-2570-4810-87E3-FAF19A2C733E}" type="presParOf" srcId="{DDBEE176-C3EF-4BAF-A540-A1EE8924EB0A}" destId="{D7E70231-783B-4E14-9FAD-94936051C0AD}" srcOrd="5" destOrd="0" presId="urn:microsoft.com/office/officeart/2005/8/layout/vList4"/>
    <dgm:cxn modelId="{DD53391E-50D1-4A34-808B-49D7A179F3A9}" type="presParOf" srcId="{DDBEE176-C3EF-4BAF-A540-A1EE8924EB0A}" destId="{24D413D0-0BA3-4974-80FE-7DC8EC49EBEE}" srcOrd="6" destOrd="0" presId="urn:microsoft.com/office/officeart/2005/8/layout/vList4"/>
    <dgm:cxn modelId="{6351F756-7FF0-4B1F-BFE5-264C086194C2}" type="presParOf" srcId="{24D413D0-0BA3-4974-80FE-7DC8EC49EBEE}" destId="{EC03637F-7B58-4224-903B-6E3AB18C56A2}" srcOrd="0" destOrd="0" presId="urn:microsoft.com/office/officeart/2005/8/layout/vList4"/>
    <dgm:cxn modelId="{701D728D-B692-4182-9BCA-E97BAB11102A}" type="presParOf" srcId="{24D413D0-0BA3-4974-80FE-7DC8EC49EBEE}" destId="{0069B1E5-0891-41D6-A4F5-C5773E95FD0B}" srcOrd="1" destOrd="0" presId="urn:microsoft.com/office/officeart/2005/8/layout/vList4"/>
    <dgm:cxn modelId="{DA469A6B-1777-4961-BDB2-5837B0DF7FA7}" type="presParOf" srcId="{24D413D0-0BA3-4974-80FE-7DC8EC49EBEE}" destId="{DB467F7C-7567-470C-9B8E-848C1568F1C9}" srcOrd="2" destOrd="0" presId="urn:microsoft.com/office/officeart/2005/8/layout/vList4"/>
    <dgm:cxn modelId="{05DFBA8F-DA1E-422E-9317-F222E8175E4A}" type="presParOf" srcId="{DDBEE176-C3EF-4BAF-A540-A1EE8924EB0A}" destId="{3F37DC7A-AC0D-40A7-AC9F-387B707818A2}" srcOrd="7" destOrd="0" presId="urn:microsoft.com/office/officeart/2005/8/layout/vList4"/>
    <dgm:cxn modelId="{F2B9B1D7-DC42-4ECC-B57D-1B2C2044A4C8}" type="presParOf" srcId="{DDBEE176-C3EF-4BAF-A540-A1EE8924EB0A}" destId="{39B284FE-BC60-4359-A978-9F52C18619A8}" srcOrd="8" destOrd="0" presId="urn:microsoft.com/office/officeart/2005/8/layout/vList4"/>
    <dgm:cxn modelId="{B738190E-1F39-4759-AC2B-A09FBD644F49}" type="presParOf" srcId="{39B284FE-BC60-4359-A978-9F52C18619A8}" destId="{97A171E8-E563-4BDC-815A-AC08E4BDA950}" srcOrd="0" destOrd="0" presId="urn:microsoft.com/office/officeart/2005/8/layout/vList4"/>
    <dgm:cxn modelId="{ADEF3FDC-BBF2-402F-A51F-E86DB6AFB318}" type="presParOf" srcId="{39B284FE-BC60-4359-A978-9F52C18619A8}" destId="{A51196C4-B536-4FD3-A402-3063F7BCCA45}" srcOrd="1" destOrd="0" presId="urn:microsoft.com/office/officeart/2005/8/layout/vList4"/>
    <dgm:cxn modelId="{4D749DAF-3464-46F7-B17B-0EC5AF074710}" type="presParOf" srcId="{39B284FE-BC60-4359-A978-9F52C18619A8}" destId="{E5936AF2-8593-4345-9607-D927C1887F42}" srcOrd="2" destOrd="0" presId="urn:microsoft.com/office/officeart/2005/8/layout/vList4"/>
    <dgm:cxn modelId="{23F3EFC9-F466-46A7-AAB5-3770E2CDB830}" type="presParOf" srcId="{DDBEE176-C3EF-4BAF-A540-A1EE8924EB0A}" destId="{C6E5E072-7793-46CE-8102-BC87DF8D22BF}" srcOrd="9" destOrd="0" presId="urn:microsoft.com/office/officeart/2005/8/layout/vList4"/>
    <dgm:cxn modelId="{07A6E67B-CE97-4358-81AF-84F92B41772C}" type="presParOf" srcId="{DDBEE176-C3EF-4BAF-A540-A1EE8924EB0A}" destId="{102FF3D1-8706-4F10-B14C-354C0D0F48DA}" srcOrd="10" destOrd="0" presId="urn:microsoft.com/office/officeart/2005/8/layout/vList4"/>
    <dgm:cxn modelId="{BB150D0E-518C-443E-9FE2-B12E04E59C64}" type="presParOf" srcId="{102FF3D1-8706-4F10-B14C-354C0D0F48DA}" destId="{324293B8-EA2E-41C0-B2D6-0AC519F60752}" srcOrd="0" destOrd="0" presId="urn:microsoft.com/office/officeart/2005/8/layout/vList4"/>
    <dgm:cxn modelId="{2BA60A54-F5C2-4E1A-A5E0-24FD036F4636}" type="presParOf" srcId="{102FF3D1-8706-4F10-B14C-354C0D0F48DA}" destId="{5E05AC30-E48E-45F7-A9DE-95A3D6547383}" srcOrd="1" destOrd="0" presId="urn:microsoft.com/office/officeart/2005/8/layout/vList4"/>
    <dgm:cxn modelId="{A2CDB11E-6496-47DE-A2B3-D8D422FD697A}" type="presParOf" srcId="{102FF3D1-8706-4F10-B14C-354C0D0F48DA}" destId="{A849B748-FFD4-408C-92D6-CE8FDC01B96D}" srcOrd="2" destOrd="0" presId="urn:microsoft.com/office/officeart/2005/8/layout/vList4"/>
    <dgm:cxn modelId="{445ABC5B-D685-4E5D-8C6D-445327D89C3B}" type="presParOf" srcId="{DDBEE176-C3EF-4BAF-A540-A1EE8924EB0A}" destId="{8ED9DA95-EB85-4E7F-980A-C90C051C210E}" srcOrd="11" destOrd="0" presId="urn:microsoft.com/office/officeart/2005/8/layout/vList4"/>
    <dgm:cxn modelId="{4C4D090C-5D9A-4B6A-BFAE-E41746627AF2}" type="presParOf" srcId="{DDBEE176-C3EF-4BAF-A540-A1EE8924EB0A}" destId="{7563B778-76BD-426B-BD5E-9F1B91DFCF06}" srcOrd="12" destOrd="0" presId="urn:microsoft.com/office/officeart/2005/8/layout/vList4"/>
    <dgm:cxn modelId="{08AD9B07-D30A-4073-AA09-676D3BDF53F0}" type="presParOf" srcId="{7563B778-76BD-426B-BD5E-9F1B91DFCF06}" destId="{BA5A1628-D1D9-4811-92BE-07EF758EE743}" srcOrd="0" destOrd="0" presId="urn:microsoft.com/office/officeart/2005/8/layout/vList4"/>
    <dgm:cxn modelId="{CD1B903B-8EFE-45F6-9C04-0E8ECD1F4A75}" type="presParOf" srcId="{7563B778-76BD-426B-BD5E-9F1B91DFCF06}" destId="{8E8A9439-FB59-4A33-B379-71379F60CD77}" srcOrd="1" destOrd="0" presId="urn:microsoft.com/office/officeart/2005/8/layout/vList4"/>
    <dgm:cxn modelId="{EC42F0B2-2A6B-4ACA-8BE1-7225E78FDFD6}" type="presParOf" srcId="{7563B778-76BD-426B-BD5E-9F1B91DFCF06}" destId="{656B64EA-A236-4B86-8C76-F79011A60AE5}"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F8944-A79D-425F-B015-4153314A69A3}">
      <dsp:nvSpPr>
        <dsp:cNvPr id="0" name=""/>
        <dsp:cNvSpPr/>
      </dsp:nvSpPr>
      <dsp:spPr>
        <a:xfrm>
          <a:off x="0" y="0"/>
          <a:ext cx="5580000" cy="61470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hlinkClick xmlns:r="http://schemas.openxmlformats.org/officeDocument/2006/relationships" r:id="" action="ppaction://hlinksldjump"/>
            </a:rPr>
            <a:t>1. Aim</a:t>
          </a:r>
          <a:endParaRPr lang="en-US" sz="2200" kern="1200" dirty="0"/>
        </a:p>
      </dsp:txBody>
      <dsp:txXfrm>
        <a:off x="1177470" y="0"/>
        <a:ext cx="4402529" cy="614707"/>
      </dsp:txXfrm>
    </dsp:sp>
    <dsp:sp modelId="{E1AC3256-1C21-4839-A950-18034EDB8C45}">
      <dsp:nvSpPr>
        <dsp:cNvPr id="0" name=""/>
        <dsp:cNvSpPr/>
      </dsp:nvSpPr>
      <dsp:spPr>
        <a:xfrm>
          <a:off x="61470" y="61470"/>
          <a:ext cx="1116000" cy="491765"/>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550" b="155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1F7DF7-1F88-4EA4-8238-C33F1A258E82}">
      <dsp:nvSpPr>
        <dsp:cNvPr id="0" name=""/>
        <dsp:cNvSpPr/>
      </dsp:nvSpPr>
      <dsp:spPr>
        <a:xfrm>
          <a:off x="0" y="676177"/>
          <a:ext cx="5580000" cy="614707"/>
        </a:xfrm>
        <a:prstGeom prst="roundRect">
          <a:avLst>
            <a:gd name="adj" fmla="val 10000"/>
          </a:avLst>
        </a:prstGeom>
        <a:solidFill>
          <a:schemeClr val="accent3">
            <a:hueOff val="451767"/>
            <a:satOff val="16667"/>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hlinkClick xmlns:r="http://schemas.openxmlformats.org/officeDocument/2006/relationships" r:id="" action="ppaction://hlinksldjump"/>
            </a:rPr>
            <a:t>2. Methodology</a:t>
          </a:r>
          <a:endParaRPr lang="en-US" sz="2200" kern="1200" dirty="0"/>
        </a:p>
      </dsp:txBody>
      <dsp:txXfrm>
        <a:off x="1177470" y="676177"/>
        <a:ext cx="4402529" cy="614707"/>
      </dsp:txXfrm>
    </dsp:sp>
    <dsp:sp modelId="{8FEE564D-1938-462B-BC49-5E2123C345B2}">
      <dsp:nvSpPr>
        <dsp:cNvPr id="0" name=""/>
        <dsp:cNvSpPr/>
      </dsp:nvSpPr>
      <dsp:spPr>
        <a:xfrm>
          <a:off x="61470" y="737648"/>
          <a:ext cx="1116000" cy="491765"/>
        </a:xfrm>
        <a:prstGeom prst="roundRect">
          <a:avLst>
            <a:gd name="adj" fmla="val 10000"/>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772" r="177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2F45CE-84D6-43CF-8671-4A3246F0F731}">
      <dsp:nvSpPr>
        <dsp:cNvPr id="0" name=""/>
        <dsp:cNvSpPr/>
      </dsp:nvSpPr>
      <dsp:spPr>
        <a:xfrm>
          <a:off x="0" y="1352355"/>
          <a:ext cx="5580000" cy="614707"/>
        </a:xfrm>
        <a:prstGeom prst="roundRect">
          <a:avLst>
            <a:gd name="adj" fmla="val 10000"/>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hlinkClick xmlns:r="http://schemas.openxmlformats.org/officeDocument/2006/relationships" r:id="" action="ppaction://hlinksldjump"/>
            </a:rPr>
            <a:t>3. Domain and model setup </a:t>
          </a:r>
          <a:endParaRPr lang="en-US" sz="2200" kern="1200" dirty="0"/>
        </a:p>
      </dsp:txBody>
      <dsp:txXfrm>
        <a:off x="1177470" y="1352355"/>
        <a:ext cx="4402529" cy="614707"/>
      </dsp:txXfrm>
    </dsp:sp>
    <dsp:sp modelId="{E17AB23A-3CEC-4708-B8A6-903AC9C42384}">
      <dsp:nvSpPr>
        <dsp:cNvPr id="0" name=""/>
        <dsp:cNvSpPr/>
      </dsp:nvSpPr>
      <dsp:spPr>
        <a:xfrm>
          <a:off x="61470" y="1413826"/>
          <a:ext cx="1116000" cy="491765"/>
        </a:xfrm>
        <a:prstGeom prst="roundRect">
          <a:avLst>
            <a:gd name="adj" fmla="val 10000"/>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27463" r="2746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03637F-7B58-4224-903B-6E3AB18C56A2}">
      <dsp:nvSpPr>
        <dsp:cNvPr id="0" name=""/>
        <dsp:cNvSpPr/>
      </dsp:nvSpPr>
      <dsp:spPr>
        <a:xfrm>
          <a:off x="0" y="2028533"/>
          <a:ext cx="5580000" cy="614707"/>
        </a:xfrm>
        <a:prstGeom prst="roundRect">
          <a:avLst>
            <a:gd name="adj" fmla="val 10000"/>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hlinkClick xmlns:r="http://schemas.openxmlformats.org/officeDocument/2006/relationships" r:id="" action="ppaction://hlinksldjump"/>
            </a:rPr>
            <a:t>4. Scenarios definition</a:t>
          </a:r>
          <a:endParaRPr lang="en-US" sz="2200" kern="1200" dirty="0"/>
        </a:p>
      </dsp:txBody>
      <dsp:txXfrm>
        <a:off x="1177470" y="2028533"/>
        <a:ext cx="4402529" cy="614707"/>
      </dsp:txXfrm>
    </dsp:sp>
    <dsp:sp modelId="{0069B1E5-0891-41D6-A4F5-C5773E95FD0B}">
      <dsp:nvSpPr>
        <dsp:cNvPr id="0" name=""/>
        <dsp:cNvSpPr/>
      </dsp:nvSpPr>
      <dsp:spPr>
        <a:xfrm>
          <a:off x="61470" y="2090003"/>
          <a:ext cx="1116000" cy="491765"/>
        </a:xfrm>
        <a:prstGeom prst="roundRect">
          <a:avLst>
            <a:gd name="adj" fmla="val 10000"/>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9951" r="1995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A171E8-E563-4BDC-815A-AC08E4BDA950}">
      <dsp:nvSpPr>
        <dsp:cNvPr id="0" name=""/>
        <dsp:cNvSpPr/>
      </dsp:nvSpPr>
      <dsp:spPr>
        <a:xfrm>
          <a:off x="0" y="2704710"/>
          <a:ext cx="5580000" cy="614707"/>
        </a:xfrm>
        <a:prstGeom prst="roundRect">
          <a:avLst>
            <a:gd name="adj" fmla="val 10000"/>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hlinkClick xmlns:r="http://schemas.openxmlformats.org/officeDocument/2006/relationships" r:id="" action="ppaction://hlinksldjump"/>
            </a:rPr>
            <a:t>5. Evaluation of optical properties</a:t>
          </a:r>
          <a:endParaRPr lang="en-US" sz="2200" kern="1200" dirty="0"/>
        </a:p>
      </dsp:txBody>
      <dsp:txXfrm>
        <a:off x="1177470" y="2704710"/>
        <a:ext cx="4402529" cy="614707"/>
      </dsp:txXfrm>
    </dsp:sp>
    <dsp:sp modelId="{A51196C4-B536-4FD3-A402-3063F7BCCA45}">
      <dsp:nvSpPr>
        <dsp:cNvPr id="0" name=""/>
        <dsp:cNvSpPr/>
      </dsp:nvSpPr>
      <dsp:spPr>
        <a:xfrm>
          <a:off x="61470" y="2766181"/>
          <a:ext cx="1116000" cy="491765"/>
        </a:xfrm>
        <a:prstGeom prst="roundRect">
          <a:avLst>
            <a:gd name="adj" fmla="val 10000"/>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t="1469" b="146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4293B8-EA2E-41C0-B2D6-0AC519F60752}">
      <dsp:nvSpPr>
        <dsp:cNvPr id="0" name=""/>
        <dsp:cNvSpPr/>
      </dsp:nvSpPr>
      <dsp:spPr>
        <a:xfrm>
          <a:off x="0" y="3380888"/>
          <a:ext cx="5580000" cy="614707"/>
        </a:xfrm>
        <a:prstGeom prst="roundRect">
          <a:avLst>
            <a:gd name="adj" fmla="val 10000"/>
          </a:avLst>
        </a:prstGeom>
        <a:solidFill>
          <a:schemeClr val="accent3">
            <a:hueOff val="2258833"/>
            <a:satOff val="83333"/>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hlinkClick xmlns:r="http://schemas.openxmlformats.org/officeDocument/2006/relationships" r:id="" action="ppaction://hlinksldjump"/>
            </a:rPr>
            <a:t>6. Regional climate responses</a:t>
          </a:r>
          <a:endParaRPr lang="en-US" sz="2200" kern="1200" dirty="0"/>
        </a:p>
      </dsp:txBody>
      <dsp:txXfrm>
        <a:off x="1177470" y="3380888"/>
        <a:ext cx="4402529" cy="614707"/>
      </dsp:txXfrm>
    </dsp:sp>
    <dsp:sp modelId="{5E05AC30-E48E-45F7-A9DE-95A3D6547383}">
      <dsp:nvSpPr>
        <dsp:cNvPr id="0" name=""/>
        <dsp:cNvSpPr/>
      </dsp:nvSpPr>
      <dsp:spPr>
        <a:xfrm>
          <a:off x="61470" y="3442359"/>
          <a:ext cx="1116000" cy="491765"/>
        </a:xfrm>
        <a:prstGeom prst="roundRect">
          <a:avLst>
            <a:gd name="adj" fmla="val 10000"/>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t="13024" b="1302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5A1628-D1D9-4811-92BE-07EF758EE743}">
      <dsp:nvSpPr>
        <dsp:cNvPr id="0" name=""/>
        <dsp:cNvSpPr/>
      </dsp:nvSpPr>
      <dsp:spPr>
        <a:xfrm>
          <a:off x="0" y="4057066"/>
          <a:ext cx="5580000" cy="614707"/>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hlinkClick xmlns:r="http://schemas.openxmlformats.org/officeDocument/2006/relationships" r:id="" action="ppaction://hlinksldjump"/>
            </a:rPr>
            <a:t>7. Conclusions </a:t>
          </a:r>
          <a:endParaRPr lang="en-US" sz="2200" kern="1200" dirty="0"/>
        </a:p>
      </dsp:txBody>
      <dsp:txXfrm>
        <a:off x="1177470" y="4057066"/>
        <a:ext cx="4402529" cy="614707"/>
      </dsp:txXfrm>
    </dsp:sp>
    <dsp:sp modelId="{8E8A9439-FB59-4A33-B379-71379F60CD77}">
      <dsp:nvSpPr>
        <dsp:cNvPr id="0" name=""/>
        <dsp:cNvSpPr/>
      </dsp:nvSpPr>
      <dsp:spPr>
        <a:xfrm>
          <a:off x="61470" y="4118537"/>
          <a:ext cx="1116000" cy="491765"/>
        </a:xfrm>
        <a:prstGeom prst="roundRect">
          <a:avLst>
            <a:gd name="adj" fmla="val 10000"/>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27463" r="2746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0A98B-92B9-4661-8148-70A28B87BFA7}" type="datetimeFigureOut">
              <a:rPr lang="es-ES" smtClean="0"/>
              <a:t>11/04/2019</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10EC59-92A8-49D9-A266-1F666DA847F6}" type="slidenum">
              <a:rPr lang="es-ES" smtClean="0"/>
              <a:t>‹Nº›</a:t>
            </a:fld>
            <a:endParaRPr lang="es-ES"/>
          </a:p>
        </p:txBody>
      </p:sp>
    </p:spTree>
    <p:extLst>
      <p:ext uri="{BB962C8B-B14F-4D97-AF65-F5344CB8AC3E}">
        <p14:creationId xmlns:p14="http://schemas.microsoft.com/office/powerpoint/2010/main" val="304982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000" dirty="0" smtClean="0"/>
              <a:t>Key points:</a:t>
            </a:r>
          </a:p>
          <a:p>
            <a:pPr marL="171450" indent="-171450">
              <a:buFont typeface="Arial" panose="020B0604020202020204" pitchFamily="34" charset="0"/>
              <a:buChar char="•"/>
            </a:pPr>
            <a:r>
              <a:rPr lang="en-US" sz="1000" dirty="0" smtClean="0"/>
              <a:t>Climate response to realistically</a:t>
            </a:r>
            <a:r>
              <a:rPr lang="en-US" sz="1000" baseline="0" dirty="0" smtClean="0"/>
              <a:t> defined variation of dust optical properties: focus on single scattering albedo</a:t>
            </a:r>
          </a:p>
          <a:p>
            <a:pPr marL="171450" indent="-171450">
              <a:buFont typeface="Arial" panose="020B0604020202020204" pitchFamily="34" charset="0"/>
              <a:buChar char="•"/>
            </a:pPr>
            <a:r>
              <a:rPr lang="en-US" sz="1000" baseline="0" dirty="0" smtClean="0"/>
              <a:t>Defined based on soils mineralogical composition</a:t>
            </a:r>
          </a:p>
          <a:p>
            <a:pPr marL="171450" indent="-171450">
              <a:buFont typeface="Arial" panose="020B0604020202020204" pitchFamily="34" charset="0"/>
              <a:buChar char="•"/>
            </a:pPr>
            <a:endParaRPr lang="en-US" sz="1000"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t>1</a:t>
            </a:fld>
            <a:endParaRPr lang="es-ES"/>
          </a:p>
        </p:txBody>
      </p:sp>
    </p:spTree>
    <p:extLst>
      <p:ext uri="{BB962C8B-B14F-4D97-AF65-F5344CB8AC3E}">
        <p14:creationId xmlns:p14="http://schemas.microsoft.com/office/powerpoint/2010/main" val="840316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Optical properties evaluation</a:t>
            </a:r>
          </a:p>
          <a:p>
            <a:r>
              <a:rPr lang="en-US" dirty="0" smtClean="0"/>
              <a:t>Assessment of responses in forcing</a:t>
            </a:r>
            <a:r>
              <a:rPr lang="en-US" baseline="0" dirty="0" smtClean="0"/>
              <a:t> (clear and all sky fluxes)</a:t>
            </a:r>
          </a:p>
          <a:p>
            <a:r>
              <a:rPr lang="en-US" baseline="0" dirty="0" smtClean="0"/>
              <a:t>Assessment of responses in fundamental climate variables</a:t>
            </a:r>
            <a:endParaRPr lang="en-U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t>2</a:t>
            </a:fld>
            <a:endParaRPr lang="es-ES"/>
          </a:p>
        </p:txBody>
      </p:sp>
    </p:spTree>
    <p:extLst>
      <p:ext uri="{BB962C8B-B14F-4D97-AF65-F5344CB8AC3E}">
        <p14:creationId xmlns:p14="http://schemas.microsoft.com/office/powerpoint/2010/main" val="3171945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t>12</a:t>
            </a:fld>
            <a:endParaRPr lang="es-ES"/>
          </a:p>
        </p:txBody>
      </p:sp>
    </p:spTree>
    <p:extLst>
      <p:ext uri="{BB962C8B-B14F-4D97-AF65-F5344CB8AC3E}">
        <p14:creationId xmlns:p14="http://schemas.microsoft.com/office/powerpoint/2010/main" val="479263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t>13</a:t>
            </a:fld>
            <a:endParaRPr lang="es-ES"/>
          </a:p>
        </p:txBody>
      </p:sp>
    </p:spTree>
    <p:extLst>
      <p:ext uri="{BB962C8B-B14F-4D97-AF65-F5344CB8AC3E}">
        <p14:creationId xmlns:p14="http://schemas.microsoft.com/office/powerpoint/2010/main" val="36299999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095685"/>
            <a:ext cx="6096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ctrTitle"/>
          </p:nvPr>
        </p:nvSpPr>
        <p:spPr>
          <a:xfrm>
            <a:off x="3722916" y="1631730"/>
            <a:ext cx="5026945" cy="2998826"/>
          </a:xfrm>
          <a:prstGeom prst="rect">
            <a:avLst/>
          </a:prstGeom>
        </p:spPr>
        <p:txBody>
          <a:bodyPr anchor="ctr">
            <a:normAutofit/>
          </a:bodyPr>
          <a:lstStyle>
            <a:lvl1pPr algn="l">
              <a:defRPr sz="52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16" y="4900141"/>
            <a:ext cx="5026945"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095685"/>
            <a:ext cx="3048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15" name="Marcador de texto 14"/>
          <p:cNvSpPr>
            <a:spLocks noGrp="1"/>
          </p:cNvSpPr>
          <p:nvPr>
            <p:ph type="body" sz="quarter" idx="10" hasCustomPrompt="1"/>
          </p:nvPr>
        </p:nvSpPr>
        <p:spPr>
          <a:xfrm>
            <a:off x="244475" y="6095685"/>
            <a:ext cx="2441575" cy="487533"/>
          </a:xfrm>
          <a:prstGeom prst="rect">
            <a:avLst/>
          </a:prstGeom>
        </p:spPr>
        <p:txBody>
          <a:bodyPr anchor="ctr"/>
          <a:lstStyle>
            <a:lvl1pPr marL="0" indent="0" algn="ctr">
              <a:buNone/>
              <a:defRPr>
                <a:solidFill>
                  <a:schemeClr val="bg1"/>
                </a:solidFill>
              </a:defRPr>
            </a:lvl1pPr>
          </a:lstStyle>
          <a:p>
            <a:pPr lvl="0"/>
            <a:r>
              <a:rPr lang="es-ES" dirty="0" err="1" smtClean="0"/>
              <a:t>day</a:t>
            </a:r>
            <a:r>
              <a:rPr lang="es-ES" dirty="0" smtClean="0"/>
              <a:t>/</a:t>
            </a:r>
            <a:r>
              <a:rPr lang="es-ES" dirty="0" err="1" smtClean="0"/>
              <a:t>month</a:t>
            </a:r>
            <a:r>
              <a:rPr lang="es-ES" dirty="0" smtClean="0"/>
              <a:t>/</a:t>
            </a:r>
            <a:r>
              <a:rPr lang="es-ES" dirty="0" err="1" smtClean="0"/>
              <a:t>year</a:t>
            </a:r>
            <a:endParaRPr lang="es-ES" dirty="0"/>
          </a:p>
        </p:txBody>
      </p:sp>
      <p:sp>
        <p:nvSpPr>
          <p:cNvPr id="17" name="Marcador de texto 16"/>
          <p:cNvSpPr>
            <a:spLocks noGrp="1"/>
          </p:cNvSpPr>
          <p:nvPr>
            <p:ph type="body" sz="quarter" idx="11" hasCustomPrompt="1"/>
          </p:nvPr>
        </p:nvSpPr>
        <p:spPr>
          <a:xfrm>
            <a:off x="3722916" y="6095684"/>
            <a:ext cx="5026946" cy="487533"/>
          </a:xfrm>
          <a:prstGeom prst="rect">
            <a:avLst/>
          </a:prstGeom>
        </p:spPr>
        <p:txBody>
          <a:bodyPr anchor="ctr"/>
          <a:lstStyle>
            <a:lvl1pPr marL="0" indent="0" algn="l">
              <a:buNone/>
              <a:defRPr>
                <a:solidFill>
                  <a:srgbClr val="004890"/>
                </a:solidFill>
              </a:defRPr>
            </a:lvl1pPr>
          </a:lstStyle>
          <a:p>
            <a:pPr lvl="0"/>
            <a:r>
              <a:rPr lang="es-ES" dirty="0" err="1" smtClean="0"/>
              <a:t>Venue</a:t>
            </a:r>
            <a:endParaRPr lang="es-ES" dirty="0"/>
          </a:p>
        </p:txBody>
      </p:sp>
    </p:spTree>
    <p:extLst>
      <p:ext uri="{BB962C8B-B14F-4D97-AF65-F5344CB8AC3E}">
        <p14:creationId xmlns:p14="http://schemas.microsoft.com/office/powerpoint/2010/main" val="27871093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232144"/>
            <a:ext cx="1876425" cy="4572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9813" y="6232144"/>
            <a:ext cx="2344588" cy="468000"/>
          </a:xfrm>
          <a:prstGeom prst="rect">
            <a:avLst/>
          </a:prstGeom>
        </p:spPr>
      </p:pic>
    </p:spTree>
    <p:extLst>
      <p:ext uri="{BB962C8B-B14F-4D97-AF65-F5344CB8AC3E}">
        <p14:creationId xmlns:p14="http://schemas.microsoft.com/office/powerpoint/2010/main" val="10855465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77500"/>
            <a:ext cx="6840000" cy="3960000"/>
          </a:xfrm>
          <a:prstGeom prst="rect">
            <a:avLst/>
          </a:prstGeom>
        </p:spPr>
        <p:txBody>
          <a:bodyPr anchor="ctr"/>
          <a:lstStyle>
            <a:lvl1pPr algn="ctr">
              <a:defRPr sz="6000" b="1">
                <a:latin typeface="+mn-lt"/>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12017535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p:cNvSpPr txBox="1"/>
          <p:nvPr userDrawn="1"/>
        </p:nvSpPr>
        <p:spPr>
          <a:xfrm>
            <a:off x="1991225" y="2636182"/>
            <a:ext cx="5161550" cy="901825"/>
          </a:xfrm>
          <a:prstGeom prst="rect">
            <a:avLst/>
          </a:prstGeom>
          <a:effectLst>
            <a:outerShdw blurRad="127000" algn="ctr" rotWithShape="0">
              <a:schemeClr val="accent1">
                <a:lumMod val="50000"/>
                <a:alpha val="85000"/>
              </a:schemeClr>
            </a:outerShdw>
          </a:effectLst>
        </p:spPr>
        <p:txBody>
          <a:bodyPr wrap="square" rtlCol="0" anchor="ctr">
            <a:spAutoFit/>
          </a:bodyPr>
          <a:lstStyle/>
          <a:p>
            <a:pPr algn="ctr"/>
            <a:r>
              <a:rPr lang="es-ES" sz="7200" dirty="0" smtClean="0">
                <a:solidFill>
                  <a:schemeClr val="bg1"/>
                </a:solidFill>
              </a:rPr>
              <a:t>THANK YOU!</a:t>
            </a:r>
            <a:endParaRPr lang="es-ES" sz="7200" dirty="0">
              <a:solidFill>
                <a:schemeClr val="bg1"/>
              </a:solidFill>
            </a:endParaRPr>
          </a:p>
        </p:txBody>
      </p:sp>
      <p:sp>
        <p:nvSpPr>
          <p:cNvPr id="5" name="CuadroTexto 4"/>
          <p:cNvSpPr txBox="1"/>
          <p:nvPr userDrawn="1"/>
        </p:nvSpPr>
        <p:spPr>
          <a:xfrm>
            <a:off x="3360099" y="5922083"/>
            <a:ext cx="2407901" cy="534158"/>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a:r>
              <a:rPr lang="es-ES" sz="3600" dirty="0" smtClean="0">
                <a:solidFill>
                  <a:schemeClr val="bg1"/>
                </a:solidFill>
              </a:rPr>
              <a:t>www.bsc.es</a:t>
            </a:r>
            <a:endParaRPr lang="es-ES" sz="3600" dirty="0">
              <a:solidFill>
                <a:schemeClr val="bg1"/>
              </a:solidFill>
            </a:endParaRPr>
          </a:p>
        </p:txBody>
      </p:sp>
      <p:sp>
        <p:nvSpPr>
          <p:cNvPr id="2" name="Título 1"/>
          <p:cNvSpPr>
            <a:spLocks noGrp="1"/>
          </p:cNvSpPr>
          <p:nvPr>
            <p:ph type="title" hasCustomPrompt="1"/>
          </p:nvPr>
        </p:nvSpPr>
        <p:spPr>
          <a:xfrm>
            <a:off x="910318" y="4101711"/>
            <a:ext cx="7323364" cy="688936"/>
          </a:xfrm>
          <a:prstGeom prst="rect">
            <a:avLst/>
          </a:prstGeom>
        </p:spPr>
        <p:txBody>
          <a:bodyPr/>
          <a:lstStyle>
            <a:lvl1pPr algn="ctr">
              <a:defRPr sz="36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val="4070562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90045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5" r:id="rId3"/>
    <p:sldLayoutId id="2147483654" r:id="rId4"/>
  </p:sldLayoutIdLst>
  <p:timing>
    <p:tnLst>
      <p:par>
        <p:cTn id="1" dur="indefinite" restart="never" nodeType="tmRoot"/>
      </p:par>
    </p:tnLst>
  </p:timing>
  <p:hf sldNum="0" hdr="0" ftr="0"/>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slide" Target="slide12.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14.xml"/><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7.tiff"/><Relationship Id="rId7" Type="http://schemas.openxmlformats.org/officeDocument/2006/relationships/slide" Target="slide1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slide" Target="slide3.xml"/><Relationship Id="rId4" Type="http://schemas.openxmlformats.org/officeDocument/2006/relationships/image" Target="../media/image28.tiff"/></Relationships>
</file>

<file path=ppt/slides/_rels/slide14.xml.rels><?xml version="1.0" encoding="UTF-8" standalone="yes"?>
<Relationships xmlns="http://schemas.openxmlformats.org/package/2006/relationships"><Relationship Id="rId3" Type="http://schemas.openxmlformats.org/officeDocument/2006/relationships/image" Target="../media/image30.tiff"/><Relationship Id="rId7" Type="http://schemas.openxmlformats.org/officeDocument/2006/relationships/slide" Target="slide7.xml"/><Relationship Id="rId2"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slide" Target="slide25.xml"/><Relationship Id="rId3" Type="http://schemas.openxmlformats.org/officeDocument/2006/relationships/slide" Target="slide34.xml"/><Relationship Id="rId7" Type="http://schemas.openxmlformats.org/officeDocument/2006/relationships/slide" Target="slide32.xml"/><Relationship Id="rId12" Type="http://schemas.openxmlformats.org/officeDocument/2006/relationships/slide" Target="slide22.xml"/><Relationship Id="rId2" Type="http://schemas.openxmlformats.org/officeDocument/2006/relationships/slide" Target="slide35.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19.xml"/><Relationship Id="rId5" Type="http://schemas.openxmlformats.org/officeDocument/2006/relationships/slide" Target="slide7.xml"/><Relationship Id="rId10" Type="http://schemas.openxmlformats.org/officeDocument/2006/relationships/slide" Target="slide16.xml"/><Relationship Id="rId4" Type="http://schemas.openxmlformats.org/officeDocument/2006/relationships/slide" Target="slide33.xml"/><Relationship Id="rId9" Type="http://schemas.openxmlformats.org/officeDocument/2006/relationships/slide" Target="slide36.xml"/><Relationship Id="rId1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5.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slide" Target="slide8.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7.xml"/><Relationship Id="rId4" Type="http://schemas.openxmlformats.org/officeDocument/2006/relationships/slide" Target="slide3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15.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7.xml"/><Relationship Id="rId4" Type="http://schemas.openxmlformats.org/officeDocument/2006/relationships/slide" Target="slide10.xml"/></Relationships>
</file>

<file path=ppt/slides/_rels/slide1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7.xml"/></Relationships>
</file>

<file path=ppt/slides/_rels/slide2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15.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15.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15.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7.xml"/></Relationships>
</file>

<file path=ppt/slides/_rels/slide2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15.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7.xml"/></Relationships>
</file>

<file path=ppt/slides/_rels/slide2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15.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5.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slide" Target="slide38.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15.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15.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7.xml"/></Relationships>
</file>

<file path=ppt/slides/_rels/slide32.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15.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15.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7.xml"/></Relationships>
</file>

<file path=ppt/slides/_rels/slide3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slide" Target="slide15.xml"/></Relationships>
</file>

<file path=ppt/slides/_rels/slide3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hyperlink" Target="https://earthobservatory.nasa.gov/images/16217/dust-storm-off-west-afric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8.xml"/><Relationship Id="rId4" Type="http://schemas.openxmlformats.org/officeDocument/2006/relationships/image" Target="../media/image23.tiff"/></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12.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3">
            <a:extLst>
              <a:ext uri="{28A0092B-C50C-407E-A947-70E740481C1C}">
                <a14:useLocalDpi xmlns:a14="http://schemas.microsoft.com/office/drawing/2010/main" val="0"/>
              </a:ext>
            </a:extLst>
          </a:blip>
          <a:srcRect l="52135"/>
          <a:stretch/>
        </p:blipFill>
        <p:spPr>
          <a:xfrm>
            <a:off x="0" y="960160"/>
            <a:ext cx="4260887" cy="6120000"/>
          </a:xfrm>
          <a:prstGeom prst="rect">
            <a:avLst/>
          </a:prstGeom>
        </p:spPr>
      </p:pic>
      <p:sp>
        <p:nvSpPr>
          <p:cNvPr id="4" name="Marcador de contenido 3"/>
          <p:cNvSpPr>
            <a:spLocks noGrp="1"/>
          </p:cNvSpPr>
          <p:nvPr>
            <p:ph idx="1"/>
          </p:nvPr>
        </p:nvSpPr>
        <p:spPr>
          <a:xfrm>
            <a:off x="4088524" y="3700396"/>
            <a:ext cx="4950373" cy="2360245"/>
          </a:xfrm>
        </p:spPr>
        <p:txBody>
          <a:bodyPr>
            <a:normAutofit/>
          </a:bodyPr>
          <a:lstStyle/>
          <a:p>
            <a:pPr marL="0" indent="0">
              <a:buNone/>
            </a:pPr>
            <a:r>
              <a:rPr lang="en-GB" sz="2000" dirty="0"/>
              <a:t> </a:t>
            </a:r>
            <a:r>
              <a:rPr lang="en-GB" sz="2000" dirty="0" smtClean="0"/>
              <a:t>     </a:t>
            </a:r>
            <a:r>
              <a:rPr lang="en-GB" sz="2000" u="sng" dirty="0" smtClean="0"/>
              <a:t>Dust mineralogical composition</a:t>
            </a:r>
          </a:p>
          <a:p>
            <a:pPr marL="285750" indent="-285750"/>
            <a:endParaRPr lang="en-GB" sz="2000" u="sng" dirty="0" smtClean="0"/>
          </a:p>
          <a:p>
            <a:pPr lvl="1"/>
            <a:r>
              <a:rPr lang="en-GB" sz="1600" u="sng" dirty="0" smtClean="0"/>
              <a:t>Soil </a:t>
            </a:r>
            <a:r>
              <a:rPr lang="en-GB" sz="1600" u="sng" dirty="0"/>
              <a:t>mineralogy content</a:t>
            </a:r>
            <a:r>
              <a:rPr lang="en-GB" sz="1600" dirty="0"/>
              <a:t> (</a:t>
            </a:r>
            <a:r>
              <a:rPr lang="en-GB" sz="1600" dirty="0" err="1"/>
              <a:t>Claquin</a:t>
            </a:r>
            <a:r>
              <a:rPr lang="en-GB" sz="1600" dirty="0"/>
              <a:t> et al. 1999) </a:t>
            </a:r>
            <a:endParaRPr lang="en-GB" sz="1600" dirty="0" smtClean="0"/>
          </a:p>
          <a:p>
            <a:pPr lvl="1"/>
            <a:r>
              <a:rPr lang="en-GB" sz="1600" u="sng" dirty="0" smtClean="0"/>
              <a:t>Literature</a:t>
            </a:r>
            <a:r>
              <a:rPr lang="en-GB" sz="1600" dirty="0" smtClean="0"/>
              <a:t> </a:t>
            </a:r>
            <a:r>
              <a:rPr lang="en-GB" sz="1600" dirty="0"/>
              <a:t>reported </a:t>
            </a:r>
            <a:r>
              <a:rPr lang="en-GB" sz="1600" u="sng" dirty="0"/>
              <a:t>refractive indexes</a:t>
            </a:r>
            <a:r>
              <a:rPr lang="en-GB" sz="1600" dirty="0"/>
              <a:t> (</a:t>
            </a:r>
            <a:r>
              <a:rPr lang="en-GB" sz="1600" dirty="0" err="1"/>
              <a:t>Scanza</a:t>
            </a:r>
            <a:r>
              <a:rPr lang="en-GB" sz="1600" dirty="0"/>
              <a:t> et al., 2015; ARIA-Oxford database</a:t>
            </a:r>
            <a:r>
              <a:rPr lang="en-GB" sz="1600" dirty="0" smtClean="0"/>
              <a:t>)</a:t>
            </a:r>
          </a:p>
          <a:p>
            <a:pPr lvl="1"/>
            <a:r>
              <a:rPr lang="en-GB" sz="1600" dirty="0" smtClean="0"/>
              <a:t>Measurements </a:t>
            </a:r>
            <a:r>
              <a:rPr lang="en-GB" sz="1600" dirty="0"/>
              <a:t>from </a:t>
            </a:r>
            <a:r>
              <a:rPr lang="en-GB" sz="1600" u="sng" dirty="0"/>
              <a:t>chamber</a:t>
            </a:r>
            <a:r>
              <a:rPr lang="en-GB" sz="1600" dirty="0"/>
              <a:t> (Di </a:t>
            </a:r>
            <a:r>
              <a:rPr lang="en-GB" sz="1600" dirty="0" err="1"/>
              <a:t>Biagio</a:t>
            </a:r>
            <a:r>
              <a:rPr lang="en-GB" sz="1600" dirty="0"/>
              <a:t>, </a:t>
            </a:r>
            <a:r>
              <a:rPr lang="en-GB" sz="1600" dirty="0" smtClean="0"/>
              <a:t>2017)</a:t>
            </a:r>
            <a:endParaRPr lang="en-US" sz="1600" dirty="0"/>
          </a:p>
          <a:p>
            <a:endParaRPr lang="en-US" sz="1600" dirty="0"/>
          </a:p>
        </p:txBody>
      </p:sp>
      <p:grpSp>
        <p:nvGrpSpPr>
          <p:cNvPr id="3" name="Group 2"/>
          <p:cNvGrpSpPr/>
          <p:nvPr/>
        </p:nvGrpSpPr>
        <p:grpSpPr>
          <a:xfrm>
            <a:off x="4383456" y="1298757"/>
            <a:ext cx="1584000" cy="1404000"/>
            <a:chOff x="5818406" y="1944815"/>
            <a:chExt cx="1295893" cy="1253579"/>
          </a:xfrm>
        </p:grpSpPr>
        <p:sp>
          <p:nvSpPr>
            <p:cNvPr id="15" name="Oval 14"/>
            <p:cNvSpPr/>
            <p:nvPr/>
          </p:nvSpPr>
          <p:spPr>
            <a:xfrm>
              <a:off x="5892037" y="1944815"/>
              <a:ext cx="1148632" cy="125357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600"/>
            </a:p>
          </p:txBody>
        </p:sp>
        <p:sp>
          <p:nvSpPr>
            <p:cNvPr id="13" name="TextBox 12"/>
            <p:cNvSpPr txBox="1"/>
            <p:nvPr/>
          </p:nvSpPr>
          <p:spPr>
            <a:xfrm>
              <a:off x="5818406" y="2035740"/>
              <a:ext cx="1295893" cy="1071729"/>
            </a:xfrm>
            <a:prstGeom prst="rect">
              <a:avLst/>
            </a:prstGeom>
            <a:noFill/>
          </p:spPr>
          <p:txBody>
            <a:bodyPr wrap="square" rtlCol="0">
              <a:spAutoFit/>
            </a:bodyPr>
            <a:lstStyle/>
            <a:p>
              <a:pPr algn="ctr"/>
              <a:r>
                <a:rPr lang="en-GB" b="1" dirty="0" smtClean="0">
                  <a:solidFill>
                    <a:schemeClr val="bg1"/>
                  </a:solidFill>
                </a:rPr>
                <a:t>Dust </a:t>
              </a:r>
            </a:p>
            <a:p>
              <a:pPr algn="ctr"/>
              <a:r>
                <a:rPr lang="en-GB" b="1" dirty="0" smtClean="0">
                  <a:solidFill>
                    <a:schemeClr val="bg1"/>
                  </a:solidFill>
                </a:rPr>
                <a:t>single scattering albedo</a:t>
              </a:r>
              <a:endParaRPr lang="en-GB" b="1" dirty="0">
                <a:solidFill>
                  <a:schemeClr val="bg1"/>
                </a:solidFill>
              </a:endParaRPr>
            </a:p>
          </p:txBody>
        </p:sp>
      </p:grpSp>
      <p:sp>
        <p:nvSpPr>
          <p:cNvPr id="6" name="Title 5"/>
          <p:cNvSpPr>
            <a:spLocks noGrp="1"/>
          </p:cNvSpPr>
          <p:nvPr>
            <p:ph type="title"/>
          </p:nvPr>
        </p:nvSpPr>
        <p:spPr>
          <a:xfrm>
            <a:off x="0" y="36000"/>
            <a:ext cx="7726166" cy="838397"/>
          </a:xfrm>
        </p:spPr>
        <p:txBody>
          <a:bodyPr/>
          <a:lstStyle/>
          <a:p>
            <a:pPr algn="l"/>
            <a:r>
              <a:rPr lang="en-GB" sz="2200" b="0" dirty="0"/>
              <a:t>Climate response to soil dust aerosol and its sensitivity to </a:t>
            </a:r>
            <a:r>
              <a:rPr lang="en-GB" sz="2200" b="0" dirty="0" smtClean="0"/>
              <a:t>mineralogical composition </a:t>
            </a:r>
            <a:r>
              <a:rPr lang="en-GB" sz="2200" b="0" dirty="0"/>
              <a:t>in Northern </a:t>
            </a:r>
            <a:r>
              <a:rPr lang="en-GB" sz="2200" b="0" dirty="0" smtClean="0"/>
              <a:t>Africa</a:t>
            </a:r>
            <a:r>
              <a:rPr lang="en-GB" sz="2400" b="0" dirty="0" smtClean="0"/>
              <a:t/>
            </a:r>
            <a:br>
              <a:rPr lang="en-GB" sz="2400" b="0" dirty="0" smtClean="0"/>
            </a:br>
            <a:r>
              <a:rPr lang="en-GB" sz="1600" b="0" dirty="0" smtClean="0"/>
              <a:t>M. </a:t>
            </a:r>
            <a:r>
              <a:rPr lang="en-GB" sz="1600" b="0" dirty="0" err="1" smtClean="0"/>
              <a:t>Gonçalves-Ageitos</a:t>
            </a:r>
            <a:r>
              <a:rPr lang="en-GB" sz="1600" b="0" dirty="0" smtClean="0"/>
              <a:t>, V. </a:t>
            </a:r>
            <a:r>
              <a:rPr lang="en-GB" sz="1600" b="0" dirty="0" err="1" smtClean="0"/>
              <a:t>Obiso</a:t>
            </a:r>
            <a:r>
              <a:rPr lang="en-GB" sz="1600" b="0" dirty="0" smtClean="0"/>
              <a:t>,  O. </a:t>
            </a:r>
            <a:r>
              <a:rPr lang="en-GB" sz="1600" b="0" dirty="0" err="1"/>
              <a:t>Jorba</a:t>
            </a:r>
            <a:r>
              <a:rPr lang="en-GB" sz="1600" b="0" dirty="0"/>
              <a:t> </a:t>
            </a:r>
            <a:r>
              <a:rPr lang="en-GB" sz="1600" b="0" dirty="0" smtClean="0"/>
              <a:t>and C. </a:t>
            </a:r>
            <a:r>
              <a:rPr lang="en-GB" sz="1600" b="0" dirty="0"/>
              <a:t>Pérez </a:t>
            </a:r>
            <a:r>
              <a:rPr lang="en-GB" sz="1600" b="0" dirty="0" err="1"/>
              <a:t>García</a:t>
            </a:r>
            <a:r>
              <a:rPr lang="en-GB" sz="1600" b="0" dirty="0"/>
              <a:t>-Pando </a:t>
            </a:r>
            <a:endParaRPr lang="en-GB" sz="1600" dirty="0"/>
          </a:p>
        </p:txBody>
      </p:sp>
      <p:sp>
        <p:nvSpPr>
          <p:cNvPr id="9" name="Rectangle 8"/>
          <p:cNvSpPr/>
          <p:nvPr/>
        </p:nvSpPr>
        <p:spPr>
          <a:xfrm>
            <a:off x="7809980" y="7430"/>
            <a:ext cx="1334020" cy="276999"/>
          </a:xfrm>
          <a:prstGeom prst="rect">
            <a:avLst/>
          </a:prstGeom>
        </p:spPr>
        <p:txBody>
          <a:bodyPr wrap="none">
            <a:spAutoFit/>
          </a:bodyPr>
          <a:lstStyle/>
          <a:p>
            <a:pPr algn="r"/>
            <a:r>
              <a:rPr lang="en-GB" sz="1200" dirty="0"/>
              <a:t>EGU2019-15036</a:t>
            </a:r>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5155" y="6223691"/>
            <a:ext cx="1879341" cy="468000"/>
          </a:xfrm>
          <a:prstGeom prst="rect">
            <a:avLst/>
          </a:prstGeom>
        </p:spPr>
      </p:pic>
      <p:sp>
        <p:nvSpPr>
          <p:cNvPr id="2" name="CuadroTexto 1"/>
          <p:cNvSpPr txBox="1"/>
          <p:nvPr/>
        </p:nvSpPr>
        <p:spPr>
          <a:xfrm>
            <a:off x="5025533" y="3083141"/>
            <a:ext cx="3929281" cy="369332"/>
          </a:xfrm>
          <a:prstGeom prst="rect">
            <a:avLst/>
          </a:prstGeom>
          <a:noFill/>
        </p:spPr>
        <p:txBody>
          <a:bodyPr wrap="none" rtlCol="0">
            <a:spAutoFit/>
          </a:bodyPr>
          <a:lstStyle/>
          <a:p>
            <a:r>
              <a:rPr lang="en-US" dirty="0" smtClean="0"/>
              <a:t>Imaginary part of the refractive index</a:t>
            </a:r>
            <a:endParaRPr lang="en-US" dirty="0"/>
          </a:p>
        </p:txBody>
      </p:sp>
      <p:cxnSp>
        <p:nvCxnSpPr>
          <p:cNvPr id="8" name="Conector recto de flecha 7"/>
          <p:cNvCxnSpPr/>
          <p:nvPr/>
        </p:nvCxnSpPr>
        <p:spPr>
          <a:xfrm flipV="1">
            <a:off x="4940951" y="2895099"/>
            <a:ext cx="1" cy="655693"/>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912135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00" y="792000"/>
            <a:ext cx="7200000" cy="5400000"/>
          </a:xfrm>
          <a:prstGeom prst="rect">
            <a:avLst/>
          </a:prstGeom>
        </p:spPr>
      </p:pic>
      <p:sp>
        <p:nvSpPr>
          <p:cNvPr id="10" name="Action Button: Home 9">
            <a:hlinkClick r:id="rId3"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7"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1" name="Title 5"/>
          <p:cNvSpPr>
            <a:spLocks noGrp="1"/>
          </p:cNvSpPr>
          <p:nvPr>
            <p:ph type="title"/>
          </p:nvPr>
        </p:nvSpPr>
        <p:spPr>
          <a:xfrm>
            <a:off x="108000" y="252000"/>
            <a:ext cx="9144000" cy="540000"/>
          </a:xfrm>
        </p:spPr>
        <p:txBody>
          <a:bodyPr/>
          <a:lstStyle/>
          <a:p>
            <a:pPr algn="l"/>
            <a:r>
              <a:rPr lang="en-GB" sz="2800" b="0" dirty="0" smtClean="0"/>
              <a:t>Scenarios</a:t>
            </a:r>
            <a:r>
              <a:rPr lang="en-US" sz="2800" b="0" dirty="0" smtClean="0"/>
              <a:t>: </a:t>
            </a:r>
            <a:r>
              <a:rPr lang="en-GB" sz="2800" b="0" dirty="0" smtClean="0"/>
              <a:t>Refractive indexes for dust (LW)</a:t>
            </a:r>
            <a:endParaRPr lang="en-GB" sz="1800" dirty="0"/>
          </a:p>
        </p:txBody>
      </p:sp>
      <p:sp>
        <p:nvSpPr>
          <p:cNvPr id="16" name="TextBox 5"/>
          <p:cNvSpPr txBox="1"/>
          <p:nvPr/>
        </p:nvSpPr>
        <p:spPr>
          <a:xfrm>
            <a:off x="6618830" y="5124499"/>
            <a:ext cx="2382300" cy="1107996"/>
          </a:xfrm>
          <a:prstGeom prst="rect">
            <a:avLst/>
          </a:prstGeom>
          <a:noFill/>
        </p:spPr>
        <p:txBody>
          <a:bodyPr wrap="square" rtlCol="0">
            <a:spAutoFit/>
          </a:bodyPr>
          <a:lstStyle/>
          <a:p>
            <a:r>
              <a:rPr lang="en-GB" sz="1100" dirty="0" smtClean="0"/>
              <a:t>bin2 (r 0.18 - 0.3 µm)</a:t>
            </a:r>
          </a:p>
          <a:p>
            <a:r>
              <a:rPr lang="en-GB" sz="1100" dirty="0" smtClean="0"/>
              <a:t>bin6 (r 1.8 - 3.0 µm)</a:t>
            </a:r>
          </a:p>
          <a:p>
            <a:endParaRPr lang="en-GB" sz="1100" dirty="0" smtClean="0"/>
          </a:p>
          <a:p>
            <a:r>
              <a:rPr lang="en-GB" sz="1100" dirty="0" smtClean="0"/>
              <a:t>DB2017</a:t>
            </a:r>
            <a:r>
              <a:rPr lang="en-GB" sz="1100" dirty="0"/>
              <a:t>: </a:t>
            </a:r>
            <a:r>
              <a:rPr lang="en-GB" sz="1100" dirty="0" err="1"/>
              <a:t>DiBiagio</a:t>
            </a:r>
            <a:r>
              <a:rPr lang="en-GB" sz="1100" dirty="0"/>
              <a:t> et al. (2017)</a:t>
            </a:r>
          </a:p>
          <a:p>
            <a:r>
              <a:rPr lang="en-GB" sz="1100" dirty="0" smtClean="0"/>
              <a:t>OPAC</a:t>
            </a:r>
            <a:r>
              <a:rPr lang="en-GB" sz="1100" dirty="0"/>
              <a:t>: Hess et al. (1998)</a:t>
            </a:r>
          </a:p>
          <a:p>
            <a:endParaRPr lang="en-GB" sz="1100" dirty="0" smtClean="0"/>
          </a:p>
        </p:txBody>
      </p:sp>
      <p:sp>
        <p:nvSpPr>
          <p:cNvPr id="17" name="CuadroTexto 16"/>
          <p:cNvSpPr txBox="1"/>
          <p:nvPr/>
        </p:nvSpPr>
        <p:spPr>
          <a:xfrm>
            <a:off x="6493989" y="2542598"/>
            <a:ext cx="2418783" cy="2800767"/>
          </a:xfrm>
          <a:prstGeom prst="rect">
            <a:avLst/>
          </a:prstGeom>
          <a:noFill/>
        </p:spPr>
        <p:txBody>
          <a:bodyPr wrap="square" rtlCol="0">
            <a:spAutoFit/>
          </a:bodyPr>
          <a:lstStyle/>
          <a:p>
            <a:r>
              <a:rPr lang="en-US" sz="1600" dirty="0" smtClean="0"/>
              <a:t>The imaginary part of the RI shows more absorbing features than the chamber experiments (DB2017) or OPAC indexes for all our scenarios using literature retrieved indexes. </a:t>
            </a:r>
          </a:p>
          <a:p>
            <a:endParaRPr lang="en-US" sz="1600" dirty="0"/>
          </a:p>
          <a:p>
            <a:endParaRPr lang="en-US" sz="1600" dirty="0"/>
          </a:p>
        </p:txBody>
      </p:sp>
      <p:sp>
        <p:nvSpPr>
          <p:cNvPr id="18" name="Botón de acción: Hacia delante o Siguiente 17">
            <a:hlinkClick r:id="rId4" action="ppaction://hlinksldjump" highlightClick="1"/>
          </p:cNvPr>
          <p:cNvSpPr/>
          <p:nvPr/>
        </p:nvSpPr>
        <p:spPr>
          <a:xfrm>
            <a:off x="3132000" y="6336000"/>
            <a:ext cx="432000" cy="432000"/>
          </a:xfrm>
          <a:prstGeom prst="actionButtonForwardNex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9" name="CuadroTexto 18"/>
          <p:cNvSpPr txBox="1"/>
          <p:nvPr/>
        </p:nvSpPr>
        <p:spPr>
          <a:xfrm>
            <a:off x="3540529" y="6345151"/>
            <a:ext cx="1431360" cy="461665"/>
          </a:xfrm>
          <a:prstGeom prst="rect">
            <a:avLst/>
          </a:prstGeom>
          <a:noFill/>
        </p:spPr>
        <p:txBody>
          <a:bodyPr wrap="square" rtlCol="0">
            <a:spAutoFit/>
          </a:bodyPr>
          <a:lstStyle/>
          <a:p>
            <a:r>
              <a:rPr lang="en-US" sz="1200" dirty="0" smtClean="0"/>
              <a:t>Go to optical properties </a:t>
            </a:r>
            <a:r>
              <a:rPr lang="en-US" sz="1200" dirty="0" err="1" smtClean="0"/>
              <a:t>eval</a:t>
            </a:r>
            <a:r>
              <a:rPr lang="en-US" sz="1200" dirty="0" smtClean="0"/>
              <a:t>. </a:t>
            </a:r>
            <a:endParaRPr lang="en-US" sz="1200" dirty="0"/>
          </a:p>
        </p:txBody>
      </p:sp>
      <p:sp>
        <p:nvSpPr>
          <p:cNvPr id="20" name="Botón de acción: Hacia atrás o Anterior 19">
            <a:hlinkClick r:id="" action="ppaction://hlinkshowjump?jump=lastslideviewed" highlightClick="1"/>
          </p:cNvPr>
          <p:cNvSpPr/>
          <p:nvPr/>
        </p:nvSpPr>
        <p:spPr>
          <a:xfrm>
            <a:off x="5659616" y="6336000"/>
            <a:ext cx="432000" cy="432000"/>
          </a:xfrm>
          <a:prstGeom prst="actionButtonBackPrevious">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1630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00" y="792000"/>
            <a:ext cx="7200000" cy="5400000"/>
          </a:xfrm>
          <a:prstGeom prst="rect">
            <a:avLst/>
          </a:prstGeom>
        </p:spPr>
      </p:pic>
      <p:sp>
        <p:nvSpPr>
          <p:cNvPr id="7" name="Title 5"/>
          <p:cNvSpPr>
            <a:spLocks noGrp="1"/>
          </p:cNvSpPr>
          <p:nvPr>
            <p:ph type="title"/>
          </p:nvPr>
        </p:nvSpPr>
        <p:spPr>
          <a:xfrm>
            <a:off x="108000" y="252000"/>
            <a:ext cx="9144000" cy="540000"/>
          </a:xfrm>
        </p:spPr>
        <p:txBody>
          <a:bodyPr/>
          <a:lstStyle/>
          <a:p>
            <a:pPr algn="l"/>
            <a:r>
              <a:rPr lang="en-GB" sz="2800" b="0" dirty="0" smtClean="0"/>
              <a:t>Sample of the changes in dust optical properties (LW)</a:t>
            </a:r>
            <a:endParaRPr lang="en-GB" sz="1800" dirty="0"/>
          </a:p>
        </p:txBody>
      </p:sp>
      <p:sp>
        <p:nvSpPr>
          <p:cNvPr id="16" name="TextBox 7"/>
          <p:cNvSpPr txBox="1"/>
          <p:nvPr/>
        </p:nvSpPr>
        <p:spPr>
          <a:xfrm>
            <a:off x="6480000" y="1368000"/>
            <a:ext cx="2520584" cy="1569660"/>
          </a:xfrm>
          <a:prstGeom prst="rect">
            <a:avLst/>
          </a:prstGeom>
          <a:noFill/>
        </p:spPr>
        <p:txBody>
          <a:bodyPr wrap="square" rtlCol="0">
            <a:spAutoFit/>
          </a:bodyPr>
          <a:lstStyle/>
          <a:p>
            <a:r>
              <a:rPr lang="en-GB" sz="1200" dirty="0" smtClean="0"/>
              <a:t>Mass extinction coefficient (m</a:t>
            </a:r>
            <a:r>
              <a:rPr lang="en-GB" sz="1200" baseline="30000" dirty="0" smtClean="0"/>
              <a:t>2</a:t>
            </a:r>
            <a:r>
              <a:rPr lang="en-GB" sz="1200" dirty="0" smtClean="0"/>
              <a:t>/g), single scattering albedo and asymmetry factor parameters, calculated for a dust mass size distribution representative of long</a:t>
            </a:r>
            <a:r>
              <a:rPr lang="en-US" sz="1200" dirty="0" smtClean="0"/>
              <a:t>-</a:t>
            </a:r>
            <a:r>
              <a:rPr lang="en-GB" sz="1200" dirty="0" smtClean="0"/>
              <a:t>range transport. </a:t>
            </a:r>
          </a:p>
          <a:p>
            <a:endParaRPr lang="en-GB" sz="1200" dirty="0" smtClean="0"/>
          </a:p>
          <a:p>
            <a:endParaRPr lang="en-GB" sz="1200" dirty="0"/>
          </a:p>
        </p:txBody>
      </p:sp>
      <p:sp>
        <p:nvSpPr>
          <p:cNvPr id="17" name="Botón de acción: Hacia delante o Siguiente 16">
            <a:hlinkClick r:id="rId3" action="ppaction://hlinksldjump" highlightClick="1"/>
          </p:cNvPr>
          <p:cNvSpPr/>
          <p:nvPr/>
        </p:nvSpPr>
        <p:spPr>
          <a:xfrm>
            <a:off x="3132000" y="6336000"/>
            <a:ext cx="432000" cy="432000"/>
          </a:xfrm>
          <a:prstGeom prst="actionButtonForwardNex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8" name="CuadroTexto 17"/>
          <p:cNvSpPr txBox="1"/>
          <p:nvPr/>
        </p:nvSpPr>
        <p:spPr>
          <a:xfrm>
            <a:off x="3540529" y="6345151"/>
            <a:ext cx="1431360" cy="461665"/>
          </a:xfrm>
          <a:prstGeom prst="rect">
            <a:avLst/>
          </a:prstGeom>
          <a:noFill/>
        </p:spPr>
        <p:txBody>
          <a:bodyPr wrap="square" rtlCol="0">
            <a:spAutoFit/>
          </a:bodyPr>
          <a:lstStyle/>
          <a:p>
            <a:r>
              <a:rPr lang="en-US" sz="1200" dirty="0" smtClean="0"/>
              <a:t>Go to optical properties </a:t>
            </a:r>
            <a:r>
              <a:rPr lang="en-US" sz="1200" dirty="0" err="1" smtClean="0"/>
              <a:t>eval</a:t>
            </a:r>
            <a:r>
              <a:rPr lang="en-US" sz="1200" dirty="0" smtClean="0"/>
              <a:t>. </a:t>
            </a:r>
            <a:endParaRPr lang="en-US" sz="1200" dirty="0"/>
          </a:p>
        </p:txBody>
      </p:sp>
      <p:sp>
        <p:nvSpPr>
          <p:cNvPr id="19" name="Botón de acción: Hacia atrás o Anterior 18">
            <a:hlinkClick r:id="" action="ppaction://hlinkshowjump?jump=lastslideviewed" highlightClick="1"/>
          </p:cNvPr>
          <p:cNvSpPr/>
          <p:nvPr/>
        </p:nvSpPr>
        <p:spPr>
          <a:xfrm>
            <a:off x="5659616" y="6336000"/>
            <a:ext cx="432000" cy="432000"/>
          </a:xfrm>
          <a:prstGeom prst="actionButtonBackPrevious">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0" name="Action Button: Home 9">
            <a:hlinkClick r:id="rId4"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0600631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000" y="252000"/>
            <a:ext cx="7740000" cy="1216776"/>
          </a:xfrm>
        </p:spPr>
        <p:txBody>
          <a:bodyPr/>
          <a:lstStyle/>
          <a:p>
            <a:pPr algn="l"/>
            <a:r>
              <a:rPr lang="en-GB" sz="2800" b="0" dirty="0" smtClean="0"/>
              <a:t>Evaluation of DOD@550nm and SSA@550nm against AERONET data</a:t>
            </a:r>
            <a:endParaRPr lang="en-GB" sz="2800" dirty="0"/>
          </a:p>
        </p:txBody>
      </p:sp>
      <p:sp>
        <p:nvSpPr>
          <p:cNvPr id="7" name="Rectangle 6"/>
          <p:cNvSpPr/>
          <p:nvPr/>
        </p:nvSpPr>
        <p:spPr>
          <a:xfrm>
            <a:off x="7823794" y="0"/>
            <a:ext cx="1334020" cy="276999"/>
          </a:xfrm>
          <a:prstGeom prst="rect">
            <a:avLst/>
          </a:prstGeom>
        </p:spPr>
        <p:txBody>
          <a:bodyPr wrap="none">
            <a:spAutoFit/>
          </a:bodyPr>
          <a:lstStyle/>
          <a:p>
            <a:pPr algn="r"/>
            <a:r>
              <a:rPr lang="en-GB" sz="1200" dirty="0"/>
              <a:t>EGU2019-15036</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2853" b="7723"/>
          <a:stretch/>
        </p:blipFill>
        <p:spPr>
          <a:xfrm>
            <a:off x="0" y="1279824"/>
            <a:ext cx="4320000" cy="3863082"/>
          </a:xfrm>
          <a:prstGeom prst="rect">
            <a:avLst/>
          </a:prstGeom>
        </p:spPr>
      </p:pic>
      <p:sp>
        <p:nvSpPr>
          <p:cNvPr id="2" name="CuadroTexto 1"/>
          <p:cNvSpPr txBox="1"/>
          <p:nvPr/>
        </p:nvSpPr>
        <p:spPr>
          <a:xfrm>
            <a:off x="4572000" y="2177726"/>
            <a:ext cx="4387527" cy="1415772"/>
          </a:xfrm>
          <a:prstGeom prst="rect">
            <a:avLst/>
          </a:prstGeom>
          <a:noFill/>
        </p:spPr>
        <p:txBody>
          <a:bodyPr wrap="square" rtlCol="0">
            <a:spAutoFit/>
          </a:bodyPr>
          <a:lstStyle/>
          <a:p>
            <a:r>
              <a:rPr lang="en-US" sz="1600" dirty="0" smtClean="0"/>
              <a:t>Coarse AOD climatology from AERONET:</a:t>
            </a:r>
          </a:p>
          <a:p>
            <a:pPr marL="285750" indent="-285750">
              <a:buFont typeface="Arial" panose="020B0604020202020204" pitchFamily="34" charset="0"/>
              <a:buChar char="•"/>
            </a:pPr>
            <a:r>
              <a:rPr lang="en-US" sz="1400" dirty="0" smtClean="0"/>
              <a:t>Level 2.0 quality assured daily retrievals </a:t>
            </a:r>
          </a:p>
          <a:p>
            <a:pPr marL="285750" indent="-285750">
              <a:buFont typeface="Arial" panose="020B0604020202020204" pitchFamily="34" charset="0"/>
              <a:buChar char="•"/>
            </a:pPr>
            <a:r>
              <a:rPr lang="en-US" sz="1400" dirty="0" smtClean="0"/>
              <a:t>AOD@440 nm, Angstrom exponent 440-870 nm</a:t>
            </a:r>
          </a:p>
          <a:p>
            <a:pPr marL="285750" indent="-285750">
              <a:buFont typeface="Arial" panose="020B0604020202020204" pitchFamily="34" charset="0"/>
              <a:buChar char="•"/>
            </a:pPr>
            <a:r>
              <a:rPr lang="en-US" sz="1400" dirty="0" smtClean="0"/>
              <a:t>Coarse AOD filtered by Ae&lt;0.75</a:t>
            </a:r>
          </a:p>
          <a:p>
            <a:pPr marL="285750" indent="-285750">
              <a:buFont typeface="Arial" panose="020B0604020202020204" pitchFamily="34" charset="0"/>
              <a:buChar char="•"/>
            </a:pPr>
            <a:r>
              <a:rPr lang="en-US" sz="1400" dirty="0" smtClean="0"/>
              <a:t>Monthly means only when 20 days of data are available</a:t>
            </a:r>
          </a:p>
        </p:txBody>
      </p:sp>
      <p:sp>
        <p:nvSpPr>
          <p:cNvPr id="4" name="Rectángulo 3">
            <a:hlinkClick r:id="rId4" action="ppaction://hlinksldjump"/>
          </p:cNvPr>
          <p:cNvSpPr/>
          <p:nvPr/>
        </p:nvSpPr>
        <p:spPr>
          <a:xfrm>
            <a:off x="4572000" y="1738742"/>
            <a:ext cx="4320000" cy="43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Evaluation of dust optical depth</a:t>
            </a:r>
            <a:endParaRPr lang="en-US" dirty="0"/>
          </a:p>
        </p:txBody>
      </p:sp>
      <p:sp>
        <p:nvSpPr>
          <p:cNvPr id="13" name="Rectángulo 12">
            <a:hlinkClick r:id="rId5" action="ppaction://hlinksldjump"/>
          </p:cNvPr>
          <p:cNvSpPr/>
          <p:nvPr/>
        </p:nvSpPr>
        <p:spPr>
          <a:xfrm>
            <a:off x="4572000" y="3861051"/>
            <a:ext cx="4320000" cy="43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Evaluation of single scattering albedo</a:t>
            </a:r>
            <a:endParaRPr lang="en-US" dirty="0"/>
          </a:p>
        </p:txBody>
      </p:sp>
      <p:sp>
        <p:nvSpPr>
          <p:cNvPr id="14" name="CuadroTexto 13"/>
          <p:cNvSpPr txBox="1"/>
          <p:nvPr/>
        </p:nvSpPr>
        <p:spPr>
          <a:xfrm>
            <a:off x="4538236" y="4293051"/>
            <a:ext cx="4387527" cy="1200329"/>
          </a:xfrm>
          <a:prstGeom prst="rect">
            <a:avLst/>
          </a:prstGeom>
          <a:noFill/>
        </p:spPr>
        <p:txBody>
          <a:bodyPr wrap="square" rtlCol="0">
            <a:spAutoFit/>
          </a:bodyPr>
          <a:lstStyle/>
          <a:p>
            <a:r>
              <a:rPr lang="en-US" sz="1600" dirty="0" smtClean="0"/>
              <a:t>SSA climatology from AERONET:</a:t>
            </a:r>
          </a:p>
          <a:p>
            <a:pPr marL="285750" indent="-285750">
              <a:buFont typeface="Arial" panose="020B0604020202020204" pitchFamily="34" charset="0"/>
              <a:buChar char="•"/>
            </a:pPr>
            <a:r>
              <a:rPr lang="en-US" sz="1400" dirty="0" smtClean="0"/>
              <a:t>Level 1.5 data, manually screened to meet all level 2.0 criteria (except AOD@440 nm &gt; 0.4)</a:t>
            </a:r>
          </a:p>
          <a:p>
            <a:pPr marL="285750" indent="-285750">
              <a:buFont typeface="Arial" panose="020B0604020202020204" pitchFamily="34" charset="0"/>
              <a:buChar char="•"/>
            </a:pPr>
            <a:r>
              <a:rPr lang="en-US" sz="1400" dirty="0" smtClean="0"/>
              <a:t>Monthly means only when 20 days of data are available</a:t>
            </a:r>
          </a:p>
        </p:txBody>
      </p:sp>
      <p:sp>
        <p:nvSpPr>
          <p:cNvPr id="15" name="CuadroTexto 14"/>
          <p:cNvSpPr txBox="1"/>
          <p:nvPr/>
        </p:nvSpPr>
        <p:spPr>
          <a:xfrm>
            <a:off x="0" y="5205954"/>
            <a:ext cx="4442791" cy="738664"/>
          </a:xfrm>
          <a:prstGeom prst="rect">
            <a:avLst/>
          </a:prstGeom>
          <a:noFill/>
        </p:spPr>
        <p:txBody>
          <a:bodyPr wrap="square" rtlCol="0">
            <a:spAutoFit/>
          </a:bodyPr>
          <a:lstStyle/>
          <a:p>
            <a:r>
              <a:rPr lang="en-US" sz="1400" dirty="0" smtClean="0"/>
              <a:t>Stations used for</a:t>
            </a:r>
          </a:p>
          <a:p>
            <a:pPr marL="285750" indent="-285750">
              <a:buFont typeface="Arial" panose="020B0604020202020204" pitchFamily="34" charset="0"/>
              <a:buChar char="•"/>
            </a:pPr>
            <a:r>
              <a:rPr lang="en-US" sz="1400" dirty="0" smtClean="0"/>
              <a:t>DOD: colored dots</a:t>
            </a:r>
          </a:p>
          <a:p>
            <a:pPr marL="285750" indent="-285750">
              <a:buFont typeface="Arial" panose="020B0604020202020204" pitchFamily="34" charset="0"/>
              <a:buChar char="•"/>
            </a:pPr>
            <a:r>
              <a:rPr lang="en-US" sz="1400" dirty="0" smtClean="0"/>
              <a:t>SSA: grey-shaded dots</a:t>
            </a:r>
          </a:p>
        </p:txBody>
      </p:sp>
      <p:sp>
        <p:nvSpPr>
          <p:cNvPr id="11" name="Rectángulo 10"/>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16" name="Action Button: Home 9">
            <a:hlinkClick r:id="rId6"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5982565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l="3563" t="78885" r="70972" b="4877"/>
          <a:stretch/>
        </p:blipFill>
        <p:spPr>
          <a:xfrm>
            <a:off x="4614229" y="5938093"/>
            <a:ext cx="3064528" cy="855004"/>
          </a:xfrm>
          <a:prstGeom prst="rect">
            <a:avLst/>
          </a:prstGeom>
        </p:spPr>
      </p:pic>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l="50431" b="20192"/>
          <a:stretch/>
        </p:blipFill>
        <p:spPr>
          <a:xfrm>
            <a:off x="6458" y="635812"/>
            <a:ext cx="4608133" cy="3245931"/>
          </a:xfrm>
          <a:prstGeom prst="rect">
            <a:avLst/>
          </a:prstGeom>
        </p:spPr>
      </p:pic>
      <p:sp>
        <p:nvSpPr>
          <p:cNvPr id="10" name="Action Button: Home 9">
            <a:hlinkClick r:id="rId5" action="ppaction://hlinksldjump" highlightClick="1"/>
          </p:cNvPr>
          <p:cNvSpPr/>
          <p:nvPr/>
        </p:nvSpPr>
        <p:spPr>
          <a:xfrm>
            <a:off x="8388000" y="267714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7"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6" name="Title 5"/>
          <p:cNvSpPr>
            <a:spLocks noGrp="1"/>
          </p:cNvSpPr>
          <p:nvPr>
            <p:ph type="title"/>
          </p:nvPr>
        </p:nvSpPr>
        <p:spPr>
          <a:xfrm>
            <a:off x="108000" y="252000"/>
            <a:ext cx="9144000" cy="540000"/>
          </a:xfrm>
        </p:spPr>
        <p:txBody>
          <a:bodyPr/>
          <a:lstStyle/>
          <a:p>
            <a:pPr algn="l"/>
            <a:r>
              <a:rPr lang="en-GB" sz="2800" b="0" dirty="0" smtClean="0"/>
              <a:t>Evaluation of DOD@550nm against AERONET data</a:t>
            </a:r>
            <a:endParaRPr lang="en-GB" sz="1600" dirty="0"/>
          </a:p>
        </p:txBody>
      </p:sp>
      <p:pic>
        <p:nvPicPr>
          <p:cNvPr id="16"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2853" b="7723"/>
          <a:stretch/>
        </p:blipFill>
        <p:spPr>
          <a:xfrm>
            <a:off x="7498504" y="5399312"/>
            <a:ext cx="1622993" cy="1451333"/>
          </a:xfrm>
          <a:prstGeom prst="rect">
            <a:avLst/>
          </a:prstGeom>
        </p:spPr>
      </p:pic>
      <p:sp>
        <p:nvSpPr>
          <p:cNvPr id="17" name="Botón de acción: Volver 16">
            <a:hlinkClick r:id="rId7" action="ppaction://hlinksldjump" highlightClick="1"/>
          </p:cNvPr>
          <p:cNvSpPr/>
          <p:nvPr/>
        </p:nvSpPr>
        <p:spPr>
          <a:xfrm>
            <a:off x="8388000" y="4465363"/>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CuadroTexto 17"/>
          <p:cNvSpPr txBox="1"/>
          <p:nvPr/>
        </p:nvSpPr>
        <p:spPr>
          <a:xfrm>
            <a:off x="7559999" y="4910791"/>
            <a:ext cx="1508857" cy="461665"/>
          </a:xfrm>
          <a:prstGeom prst="rect">
            <a:avLst/>
          </a:prstGeom>
          <a:noFill/>
        </p:spPr>
        <p:txBody>
          <a:bodyPr wrap="square" rtlCol="0">
            <a:spAutoFit/>
          </a:bodyPr>
          <a:lstStyle/>
          <a:p>
            <a:pPr algn="r"/>
            <a:r>
              <a:rPr lang="en-US" sz="1200" dirty="0" smtClean="0"/>
              <a:t>Back to method for evaluation</a:t>
            </a:r>
            <a:endParaRPr lang="en-US" sz="1200" dirty="0"/>
          </a:p>
        </p:txBody>
      </p:sp>
      <p:sp>
        <p:nvSpPr>
          <p:cNvPr id="19" name="Botón de acción: Información 18">
            <a:hlinkClick r:id="rId8" action="ppaction://hlinksldjump" highlightClick="1"/>
          </p:cNvPr>
          <p:cNvSpPr/>
          <p:nvPr/>
        </p:nvSpPr>
        <p:spPr>
          <a:xfrm>
            <a:off x="8388000" y="3494798"/>
            <a:ext cx="468085" cy="432000"/>
          </a:xfrm>
          <a:prstGeom prst="actionButtonInformat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CuadroTexto 19"/>
          <p:cNvSpPr txBox="1"/>
          <p:nvPr/>
        </p:nvSpPr>
        <p:spPr>
          <a:xfrm>
            <a:off x="7724035" y="3978950"/>
            <a:ext cx="1431360" cy="461665"/>
          </a:xfrm>
          <a:prstGeom prst="rect">
            <a:avLst/>
          </a:prstGeom>
          <a:noFill/>
        </p:spPr>
        <p:txBody>
          <a:bodyPr wrap="square" rtlCol="0">
            <a:spAutoFit/>
          </a:bodyPr>
          <a:lstStyle/>
          <a:p>
            <a:pPr algn="r"/>
            <a:r>
              <a:rPr lang="en-US" sz="1200" dirty="0" smtClean="0"/>
              <a:t>Back to scenarios definition</a:t>
            </a:r>
            <a:endParaRPr lang="en-US" sz="1200" dirty="0"/>
          </a:p>
        </p:txBody>
      </p:sp>
      <p:pic>
        <p:nvPicPr>
          <p:cNvPr id="21" name="Imagen 20"/>
          <p:cNvPicPr>
            <a:picLocks noChangeAspect="1"/>
          </p:cNvPicPr>
          <p:nvPr/>
        </p:nvPicPr>
        <p:blipFill rotWithShape="1">
          <a:blip r:embed="rId4">
            <a:extLst>
              <a:ext uri="{28A0092B-C50C-407E-A947-70E740481C1C}">
                <a14:useLocalDpi xmlns:a14="http://schemas.microsoft.com/office/drawing/2010/main" val="0"/>
              </a:ext>
            </a:extLst>
          </a:blip>
          <a:srcRect t="3778" r="49461" b="21591"/>
          <a:stretch/>
        </p:blipFill>
        <p:spPr>
          <a:xfrm>
            <a:off x="1" y="3815251"/>
            <a:ext cx="4698308" cy="3035373"/>
          </a:xfrm>
          <a:prstGeom prst="rect">
            <a:avLst/>
          </a:prstGeom>
        </p:spPr>
      </p:pic>
      <p:sp>
        <p:nvSpPr>
          <p:cNvPr id="13" name="Rectángulo 12"/>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4" name="CuadroTexto 3"/>
          <p:cNvSpPr txBox="1"/>
          <p:nvPr/>
        </p:nvSpPr>
        <p:spPr>
          <a:xfrm>
            <a:off x="5082758" y="3343134"/>
            <a:ext cx="2256827" cy="1077218"/>
          </a:xfrm>
          <a:prstGeom prst="rect">
            <a:avLst/>
          </a:prstGeom>
          <a:noFill/>
        </p:spPr>
        <p:txBody>
          <a:bodyPr wrap="square" rtlCol="0">
            <a:spAutoFit/>
          </a:bodyPr>
          <a:lstStyle/>
          <a:p>
            <a:r>
              <a:rPr lang="en-US" sz="1600" dirty="0" smtClean="0"/>
              <a:t>The seasonal dust optical depth at 550 nm is well captured by NMMB-MONARCH</a:t>
            </a:r>
            <a:endParaRPr lang="en-US" sz="1600" dirty="0"/>
          </a:p>
        </p:txBody>
      </p:sp>
    </p:spTree>
    <p:extLst>
      <p:ext uri="{BB962C8B-B14F-4D97-AF65-F5344CB8AC3E}">
        <p14:creationId xmlns:p14="http://schemas.microsoft.com/office/powerpoint/2010/main" val="8146136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pic>
        <p:nvPicPr>
          <p:cNvPr id="12" name="Imagen 11"/>
          <p:cNvPicPr>
            <a:picLocks noChangeAspect="1"/>
          </p:cNvPicPr>
          <p:nvPr/>
        </p:nvPicPr>
        <p:blipFill rotWithShape="1">
          <a:blip r:embed="rId2">
            <a:extLst>
              <a:ext uri="{28A0092B-C50C-407E-A947-70E740481C1C}">
                <a14:useLocalDpi xmlns:a14="http://schemas.microsoft.com/office/drawing/2010/main" val="0"/>
              </a:ext>
            </a:extLst>
          </a:blip>
          <a:srcRect l="51024"/>
          <a:stretch/>
        </p:blipFill>
        <p:spPr>
          <a:xfrm>
            <a:off x="42045" y="715345"/>
            <a:ext cx="4478365" cy="4000500"/>
          </a:xfrm>
          <a:prstGeom prst="rect">
            <a:avLst/>
          </a:prstGeom>
        </p:spPr>
      </p:pic>
      <p:pic>
        <p:nvPicPr>
          <p:cNvPr id="13" name="Imagen 12"/>
          <p:cNvPicPr>
            <a:picLocks noChangeAspect="1"/>
          </p:cNvPicPr>
          <p:nvPr/>
        </p:nvPicPr>
        <p:blipFill rotWithShape="1">
          <a:blip r:embed="rId2">
            <a:extLst>
              <a:ext uri="{28A0092B-C50C-407E-A947-70E740481C1C}">
                <a14:useLocalDpi xmlns:a14="http://schemas.microsoft.com/office/drawing/2010/main" val="0"/>
              </a:ext>
            </a:extLst>
          </a:blip>
          <a:srcRect t="77616" r="72228" b="7573"/>
          <a:stretch/>
        </p:blipFill>
        <p:spPr>
          <a:xfrm>
            <a:off x="3806188" y="5874090"/>
            <a:ext cx="4317102" cy="1007273"/>
          </a:xfrm>
          <a:prstGeom prst="rect">
            <a:avLst/>
          </a:prstGeom>
        </p:spPr>
      </p:pic>
      <p:sp>
        <p:nvSpPr>
          <p:cNvPr id="6" name="Title 5"/>
          <p:cNvSpPr>
            <a:spLocks noGrp="1"/>
          </p:cNvSpPr>
          <p:nvPr>
            <p:ph type="title"/>
          </p:nvPr>
        </p:nvSpPr>
        <p:spPr>
          <a:xfrm>
            <a:off x="108000" y="252000"/>
            <a:ext cx="9144000" cy="540000"/>
          </a:xfrm>
        </p:spPr>
        <p:txBody>
          <a:bodyPr/>
          <a:lstStyle/>
          <a:p>
            <a:pPr algn="l"/>
            <a:r>
              <a:rPr lang="en-GB" sz="2800" b="0" dirty="0" smtClean="0"/>
              <a:t>Evaluation of SSA@550nm against AERONET data</a:t>
            </a:r>
            <a:endParaRPr lang="en-GB" sz="1800" dirty="0"/>
          </a:p>
        </p:txBody>
      </p:sp>
      <p:sp>
        <p:nvSpPr>
          <p:cNvPr id="7" name="Rectangle 6"/>
          <p:cNvSpPr/>
          <p:nvPr/>
        </p:nvSpPr>
        <p:spPr>
          <a:xfrm>
            <a:off x="7809980" y="7430"/>
            <a:ext cx="1334020" cy="276999"/>
          </a:xfrm>
          <a:prstGeom prst="rect">
            <a:avLst/>
          </a:prstGeom>
        </p:spPr>
        <p:txBody>
          <a:bodyPr wrap="none">
            <a:spAutoFit/>
          </a:bodyPr>
          <a:lstStyle/>
          <a:p>
            <a:pPr algn="r"/>
            <a:r>
              <a:rPr lang="en-GB" sz="1200" dirty="0"/>
              <a:t>EGU2019-15036</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00" y="678559"/>
            <a:ext cx="0" cy="0"/>
          </a:xfrm>
          <a:prstGeom prst="rect">
            <a:avLst/>
          </a:prstGeom>
        </p:spPr>
      </p:pic>
      <p:pic>
        <p:nvPicPr>
          <p:cNvPr id="14"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2853" b="7723"/>
          <a:stretch/>
        </p:blipFill>
        <p:spPr>
          <a:xfrm>
            <a:off x="7498504" y="5399312"/>
            <a:ext cx="1622993" cy="1451333"/>
          </a:xfrm>
          <a:prstGeom prst="rect">
            <a:avLst/>
          </a:prstGeom>
        </p:spPr>
      </p:pic>
      <p:sp>
        <p:nvSpPr>
          <p:cNvPr id="17" name="Action Button: Home 9">
            <a:hlinkClick r:id="rId5" action="ppaction://hlinksldjump" highlightClick="1"/>
          </p:cNvPr>
          <p:cNvSpPr/>
          <p:nvPr/>
        </p:nvSpPr>
        <p:spPr>
          <a:xfrm>
            <a:off x="8388000" y="267714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18" name="Botón de acción: Volver 17">
            <a:hlinkClick r:id="rId6" action="ppaction://hlinksldjump" highlightClick="1"/>
          </p:cNvPr>
          <p:cNvSpPr/>
          <p:nvPr/>
        </p:nvSpPr>
        <p:spPr>
          <a:xfrm>
            <a:off x="8388000" y="4465363"/>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CuadroTexto 18"/>
          <p:cNvSpPr txBox="1"/>
          <p:nvPr/>
        </p:nvSpPr>
        <p:spPr>
          <a:xfrm>
            <a:off x="7559999" y="4910791"/>
            <a:ext cx="1508857" cy="461665"/>
          </a:xfrm>
          <a:prstGeom prst="rect">
            <a:avLst/>
          </a:prstGeom>
          <a:noFill/>
        </p:spPr>
        <p:txBody>
          <a:bodyPr wrap="square" rtlCol="0">
            <a:spAutoFit/>
          </a:bodyPr>
          <a:lstStyle/>
          <a:p>
            <a:pPr algn="r"/>
            <a:r>
              <a:rPr lang="en-US" sz="1200" dirty="0" smtClean="0"/>
              <a:t>Back to method for evaluation</a:t>
            </a:r>
            <a:endParaRPr lang="en-US" sz="1200" dirty="0"/>
          </a:p>
        </p:txBody>
      </p:sp>
      <p:sp>
        <p:nvSpPr>
          <p:cNvPr id="20" name="Botón de acción: Información 19">
            <a:hlinkClick r:id="rId7" action="ppaction://hlinksldjump" highlightClick="1"/>
          </p:cNvPr>
          <p:cNvSpPr/>
          <p:nvPr/>
        </p:nvSpPr>
        <p:spPr>
          <a:xfrm>
            <a:off x="8388000" y="3494798"/>
            <a:ext cx="468000" cy="432000"/>
          </a:xfrm>
          <a:prstGeom prst="actionButtonInformat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uadroTexto 20"/>
          <p:cNvSpPr txBox="1"/>
          <p:nvPr/>
        </p:nvSpPr>
        <p:spPr>
          <a:xfrm>
            <a:off x="7724035" y="3978950"/>
            <a:ext cx="1431360" cy="461665"/>
          </a:xfrm>
          <a:prstGeom prst="rect">
            <a:avLst/>
          </a:prstGeom>
          <a:noFill/>
        </p:spPr>
        <p:txBody>
          <a:bodyPr wrap="square" rtlCol="0">
            <a:spAutoFit/>
          </a:bodyPr>
          <a:lstStyle/>
          <a:p>
            <a:pPr algn="r"/>
            <a:r>
              <a:rPr lang="en-US" sz="1200" dirty="0" smtClean="0"/>
              <a:t>Back to scenarios definition</a:t>
            </a:r>
            <a:endParaRPr lang="en-US" sz="1200" dirty="0"/>
          </a:p>
        </p:txBody>
      </p:sp>
      <p:pic>
        <p:nvPicPr>
          <p:cNvPr id="15" name="Imagen 14"/>
          <p:cNvPicPr>
            <a:picLocks noChangeAspect="1"/>
          </p:cNvPicPr>
          <p:nvPr/>
        </p:nvPicPr>
        <p:blipFill rotWithShape="1">
          <a:blip r:embed="rId2">
            <a:extLst>
              <a:ext uri="{28A0092B-C50C-407E-A947-70E740481C1C}">
                <a14:useLocalDpi xmlns:a14="http://schemas.microsoft.com/office/drawing/2010/main" val="0"/>
              </a:ext>
            </a:extLst>
          </a:blip>
          <a:srcRect t="3218" r="50323" b="21906"/>
          <a:stretch/>
        </p:blipFill>
        <p:spPr>
          <a:xfrm>
            <a:off x="15767" y="3855194"/>
            <a:ext cx="4542465" cy="2995414"/>
          </a:xfrm>
          <a:prstGeom prst="rect">
            <a:avLst/>
          </a:prstGeom>
        </p:spPr>
      </p:pic>
      <p:sp>
        <p:nvSpPr>
          <p:cNvPr id="22" name="CuadroTexto 21"/>
          <p:cNvSpPr txBox="1"/>
          <p:nvPr/>
        </p:nvSpPr>
        <p:spPr>
          <a:xfrm>
            <a:off x="4866539" y="2824142"/>
            <a:ext cx="2549189" cy="2062103"/>
          </a:xfrm>
          <a:prstGeom prst="rect">
            <a:avLst/>
          </a:prstGeom>
          <a:noFill/>
        </p:spPr>
        <p:txBody>
          <a:bodyPr wrap="square" rtlCol="0">
            <a:spAutoFit/>
          </a:bodyPr>
          <a:lstStyle/>
          <a:p>
            <a:r>
              <a:rPr lang="en-US" sz="1600" dirty="0" smtClean="0"/>
              <a:t>The NMMB-MONARCH modelled single scattering albedo confirms that for dust-dominated regions the more scattering scenarios (p10 and p50) are those that best fit the observations</a:t>
            </a:r>
            <a:endParaRPr lang="en-US" sz="1600" dirty="0"/>
          </a:p>
        </p:txBody>
      </p:sp>
    </p:spTree>
    <p:extLst>
      <p:ext uri="{BB962C8B-B14F-4D97-AF65-F5344CB8AC3E}">
        <p14:creationId xmlns:p14="http://schemas.microsoft.com/office/powerpoint/2010/main" val="24090228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000" y="252000"/>
            <a:ext cx="9144000" cy="540000"/>
          </a:xfrm>
        </p:spPr>
        <p:txBody>
          <a:bodyPr/>
          <a:lstStyle/>
          <a:p>
            <a:pPr algn="l"/>
            <a:r>
              <a:rPr lang="en-GB" sz="2800" b="0" dirty="0" smtClean="0"/>
              <a:t>Regional climate responses (click in for details)</a:t>
            </a:r>
            <a:endParaRPr lang="en-GB" sz="1800" dirty="0"/>
          </a:p>
        </p:txBody>
      </p:sp>
      <p:sp>
        <p:nvSpPr>
          <p:cNvPr id="7" name="Rectangle 6"/>
          <p:cNvSpPr/>
          <p:nvPr/>
        </p:nvSpPr>
        <p:spPr>
          <a:xfrm>
            <a:off x="7809980" y="7430"/>
            <a:ext cx="1334020" cy="276999"/>
          </a:xfrm>
          <a:prstGeom prst="rect">
            <a:avLst/>
          </a:prstGeom>
        </p:spPr>
        <p:txBody>
          <a:bodyPr wrap="none">
            <a:spAutoFit/>
          </a:bodyPr>
          <a:lstStyle/>
          <a:p>
            <a:pPr algn="r"/>
            <a:r>
              <a:rPr lang="en-GB" sz="1200" dirty="0"/>
              <a:t>EGU2019-15036</a:t>
            </a:r>
          </a:p>
        </p:txBody>
      </p:sp>
      <p:cxnSp>
        <p:nvCxnSpPr>
          <p:cNvPr id="26" name="Conector recto 25"/>
          <p:cNvCxnSpPr/>
          <p:nvPr/>
        </p:nvCxnSpPr>
        <p:spPr>
          <a:xfrm>
            <a:off x="119273" y="4999385"/>
            <a:ext cx="7056000" cy="9940"/>
          </a:xfrm>
          <a:prstGeom prst="line">
            <a:avLst/>
          </a:prstGeom>
          <a:ln w="19050">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
        <p:nvSpPr>
          <p:cNvPr id="28" name="CuadroTexto 27"/>
          <p:cNvSpPr txBox="1"/>
          <p:nvPr/>
        </p:nvSpPr>
        <p:spPr>
          <a:xfrm>
            <a:off x="119273" y="5009325"/>
            <a:ext cx="979755" cy="369332"/>
          </a:xfrm>
          <a:prstGeom prst="rect">
            <a:avLst/>
          </a:prstGeom>
          <a:noFill/>
        </p:spPr>
        <p:txBody>
          <a:bodyPr wrap="none" rtlCol="0">
            <a:spAutoFit/>
          </a:bodyPr>
          <a:lstStyle/>
          <a:p>
            <a:r>
              <a:rPr lang="en-US" dirty="0" smtClean="0"/>
              <a:t>Surface</a:t>
            </a:r>
            <a:endParaRPr lang="en-US" dirty="0"/>
          </a:p>
        </p:txBody>
      </p:sp>
      <p:cxnSp>
        <p:nvCxnSpPr>
          <p:cNvPr id="29" name="Conector recto 28"/>
          <p:cNvCxnSpPr/>
          <p:nvPr/>
        </p:nvCxnSpPr>
        <p:spPr>
          <a:xfrm>
            <a:off x="271673" y="1454426"/>
            <a:ext cx="7056000" cy="994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CuadroTexto 29"/>
          <p:cNvSpPr txBox="1"/>
          <p:nvPr/>
        </p:nvSpPr>
        <p:spPr>
          <a:xfrm>
            <a:off x="271673" y="1464366"/>
            <a:ext cx="654988" cy="369332"/>
          </a:xfrm>
          <a:prstGeom prst="rect">
            <a:avLst/>
          </a:prstGeom>
          <a:noFill/>
        </p:spPr>
        <p:txBody>
          <a:bodyPr wrap="none" rtlCol="0">
            <a:spAutoFit/>
          </a:bodyPr>
          <a:lstStyle/>
          <a:p>
            <a:r>
              <a:rPr lang="en-US" dirty="0" smtClean="0"/>
              <a:t>TOA</a:t>
            </a:r>
            <a:endParaRPr lang="en-US" dirty="0"/>
          </a:p>
        </p:txBody>
      </p:sp>
      <p:grpSp>
        <p:nvGrpSpPr>
          <p:cNvPr id="36" name="Grupo 35"/>
          <p:cNvGrpSpPr/>
          <p:nvPr/>
        </p:nvGrpSpPr>
        <p:grpSpPr>
          <a:xfrm>
            <a:off x="3528000" y="1661383"/>
            <a:ext cx="2208022" cy="576000"/>
            <a:chOff x="5519529" y="1657982"/>
            <a:chExt cx="2208022" cy="844826"/>
          </a:xfrm>
        </p:grpSpPr>
        <p:sp>
          <p:nvSpPr>
            <p:cNvPr id="31" name="Nube 30">
              <a:hlinkClick r:id="rId2" action="ppaction://hlinksldjump"/>
            </p:cNvPr>
            <p:cNvSpPr/>
            <p:nvPr/>
          </p:nvSpPr>
          <p:spPr>
            <a:xfrm>
              <a:off x="5519529" y="1657982"/>
              <a:ext cx="2208022" cy="84482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CuadroTexto 33"/>
            <p:cNvSpPr txBox="1"/>
            <p:nvPr/>
          </p:nvSpPr>
          <p:spPr>
            <a:xfrm>
              <a:off x="5724411" y="1787547"/>
              <a:ext cx="1731564" cy="338554"/>
            </a:xfrm>
            <a:prstGeom prst="rect">
              <a:avLst/>
            </a:prstGeom>
            <a:noFill/>
          </p:spPr>
          <p:txBody>
            <a:bodyPr wrap="none" rtlCol="0">
              <a:spAutoFit/>
            </a:bodyPr>
            <a:lstStyle/>
            <a:p>
              <a:r>
                <a:rPr lang="en-US" sz="1600" dirty="0" smtClean="0">
                  <a:solidFill>
                    <a:schemeClr val="bg1"/>
                  </a:solidFill>
                </a:rPr>
                <a:t>High level clouds</a:t>
              </a:r>
              <a:endParaRPr lang="en-US" sz="1600" dirty="0">
                <a:solidFill>
                  <a:schemeClr val="bg1"/>
                </a:solidFill>
              </a:endParaRPr>
            </a:p>
          </p:txBody>
        </p:sp>
      </p:grpSp>
      <p:grpSp>
        <p:nvGrpSpPr>
          <p:cNvPr id="37" name="Grupo 36"/>
          <p:cNvGrpSpPr/>
          <p:nvPr/>
        </p:nvGrpSpPr>
        <p:grpSpPr>
          <a:xfrm>
            <a:off x="3528000" y="2416841"/>
            <a:ext cx="2208022" cy="576000"/>
            <a:chOff x="5519529" y="1657982"/>
            <a:chExt cx="2208022" cy="844826"/>
          </a:xfrm>
        </p:grpSpPr>
        <p:sp>
          <p:nvSpPr>
            <p:cNvPr id="38" name="Nube 37">
              <a:hlinkClick r:id="rId3" action="ppaction://hlinksldjump"/>
            </p:cNvPr>
            <p:cNvSpPr/>
            <p:nvPr/>
          </p:nvSpPr>
          <p:spPr>
            <a:xfrm>
              <a:off x="5519529" y="1657982"/>
              <a:ext cx="2208022" cy="84482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9" name="CuadroTexto 38"/>
            <p:cNvSpPr txBox="1"/>
            <p:nvPr/>
          </p:nvSpPr>
          <p:spPr>
            <a:xfrm>
              <a:off x="5633706" y="1808830"/>
              <a:ext cx="2040943" cy="338554"/>
            </a:xfrm>
            <a:prstGeom prst="rect">
              <a:avLst/>
            </a:prstGeom>
            <a:noFill/>
          </p:spPr>
          <p:txBody>
            <a:bodyPr wrap="none" rtlCol="0">
              <a:spAutoFit/>
            </a:bodyPr>
            <a:lstStyle/>
            <a:p>
              <a:r>
                <a:rPr lang="en-US" sz="1600" dirty="0" smtClean="0">
                  <a:solidFill>
                    <a:schemeClr val="bg1"/>
                  </a:solidFill>
                </a:rPr>
                <a:t>Medium level clouds</a:t>
              </a:r>
              <a:endParaRPr lang="en-US" sz="1600" dirty="0">
                <a:solidFill>
                  <a:schemeClr val="bg1"/>
                </a:solidFill>
              </a:endParaRPr>
            </a:p>
          </p:txBody>
        </p:sp>
      </p:grpSp>
      <p:grpSp>
        <p:nvGrpSpPr>
          <p:cNvPr id="40" name="Grupo 39"/>
          <p:cNvGrpSpPr/>
          <p:nvPr/>
        </p:nvGrpSpPr>
        <p:grpSpPr>
          <a:xfrm>
            <a:off x="3528000" y="3185651"/>
            <a:ext cx="2208022" cy="576000"/>
            <a:chOff x="5519529" y="1657982"/>
            <a:chExt cx="2208022" cy="844826"/>
          </a:xfrm>
        </p:grpSpPr>
        <p:sp>
          <p:nvSpPr>
            <p:cNvPr id="41" name="Nube 40">
              <a:hlinkClick r:id="rId4" action="ppaction://hlinksldjump"/>
            </p:cNvPr>
            <p:cNvSpPr/>
            <p:nvPr/>
          </p:nvSpPr>
          <p:spPr>
            <a:xfrm>
              <a:off x="5519529" y="1657982"/>
              <a:ext cx="2208022" cy="84482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2" name="CuadroTexto 41"/>
            <p:cNvSpPr txBox="1"/>
            <p:nvPr/>
          </p:nvSpPr>
          <p:spPr>
            <a:xfrm>
              <a:off x="5709367" y="1864076"/>
              <a:ext cx="1686680" cy="338554"/>
            </a:xfrm>
            <a:prstGeom prst="rect">
              <a:avLst/>
            </a:prstGeom>
            <a:noFill/>
          </p:spPr>
          <p:txBody>
            <a:bodyPr wrap="none" rtlCol="0">
              <a:spAutoFit/>
            </a:bodyPr>
            <a:lstStyle/>
            <a:p>
              <a:r>
                <a:rPr lang="en-US" sz="1600" dirty="0" smtClean="0">
                  <a:solidFill>
                    <a:schemeClr val="bg1"/>
                  </a:solidFill>
                </a:rPr>
                <a:t>Low level clouds</a:t>
              </a:r>
              <a:endParaRPr lang="en-US" sz="1600" dirty="0">
                <a:solidFill>
                  <a:schemeClr val="bg1"/>
                </a:solidFill>
              </a:endParaRPr>
            </a:p>
          </p:txBody>
        </p:sp>
      </p:grpSp>
      <p:grpSp>
        <p:nvGrpSpPr>
          <p:cNvPr id="43" name="Grupo 42"/>
          <p:cNvGrpSpPr/>
          <p:nvPr/>
        </p:nvGrpSpPr>
        <p:grpSpPr>
          <a:xfrm>
            <a:off x="1429388" y="2999425"/>
            <a:ext cx="1728000" cy="648000"/>
            <a:chOff x="5461954" y="1759856"/>
            <a:chExt cx="1927561" cy="648000"/>
          </a:xfrm>
        </p:grpSpPr>
        <p:sp>
          <p:nvSpPr>
            <p:cNvPr id="44" name="Nube 43">
              <a:hlinkClick r:id="rId5" action="ppaction://hlinksldjump"/>
            </p:cNvPr>
            <p:cNvSpPr/>
            <p:nvPr/>
          </p:nvSpPr>
          <p:spPr>
            <a:xfrm>
              <a:off x="5461954" y="1759856"/>
              <a:ext cx="1927561" cy="648000"/>
            </a:xfrm>
            <a:prstGeom prst="cloud">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CuadroTexto 44"/>
            <p:cNvSpPr txBox="1"/>
            <p:nvPr/>
          </p:nvSpPr>
          <p:spPr>
            <a:xfrm>
              <a:off x="5709367" y="1864076"/>
              <a:ext cx="1350397" cy="338554"/>
            </a:xfrm>
            <a:prstGeom prst="rect">
              <a:avLst/>
            </a:prstGeom>
            <a:noFill/>
          </p:spPr>
          <p:txBody>
            <a:bodyPr wrap="none" rtlCol="0">
              <a:spAutoFit/>
            </a:bodyPr>
            <a:lstStyle/>
            <a:p>
              <a:r>
                <a:rPr lang="en-US" sz="1600" dirty="0" smtClean="0">
                  <a:solidFill>
                    <a:schemeClr val="bg1"/>
                  </a:solidFill>
                </a:rPr>
                <a:t>Dust layers</a:t>
              </a:r>
              <a:endParaRPr lang="en-US" sz="1600" dirty="0">
                <a:solidFill>
                  <a:schemeClr val="bg1"/>
                </a:solidFill>
              </a:endParaRPr>
            </a:p>
          </p:txBody>
        </p:sp>
      </p:grpSp>
      <p:sp>
        <p:nvSpPr>
          <p:cNvPr id="46" name="Elipse 45">
            <a:hlinkClick r:id="rId6" action="ppaction://hlinksldjump"/>
          </p:cNvPr>
          <p:cNvSpPr/>
          <p:nvPr/>
        </p:nvSpPr>
        <p:spPr>
          <a:xfrm>
            <a:off x="6269349" y="2079219"/>
            <a:ext cx="1440000" cy="1260000"/>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West African Monsoon</a:t>
            </a:r>
            <a:endParaRPr lang="en-US" sz="1600" dirty="0"/>
          </a:p>
        </p:txBody>
      </p:sp>
      <p:sp>
        <p:nvSpPr>
          <p:cNvPr id="47" name="Rectángulo 46">
            <a:hlinkClick r:id="rId7" action="ppaction://hlinksldjump"/>
          </p:cNvPr>
          <p:cNvSpPr/>
          <p:nvPr/>
        </p:nvSpPr>
        <p:spPr>
          <a:xfrm>
            <a:off x="5810975" y="5148000"/>
            <a:ext cx="1800000" cy="3960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Soil humidity</a:t>
            </a:r>
            <a:endParaRPr lang="en-US" sz="1600" dirty="0"/>
          </a:p>
        </p:txBody>
      </p:sp>
      <p:sp>
        <p:nvSpPr>
          <p:cNvPr id="49" name="CuadroTexto 48"/>
          <p:cNvSpPr txBox="1"/>
          <p:nvPr/>
        </p:nvSpPr>
        <p:spPr>
          <a:xfrm>
            <a:off x="7480162" y="983271"/>
            <a:ext cx="1070293" cy="338554"/>
          </a:xfrm>
          <a:prstGeom prst="rect">
            <a:avLst/>
          </a:prstGeom>
          <a:noFill/>
        </p:spPr>
        <p:txBody>
          <a:bodyPr wrap="none" rtlCol="0">
            <a:spAutoFit/>
          </a:bodyPr>
          <a:lstStyle/>
          <a:p>
            <a:r>
              <a:rPr lang="en-US" sz="1600" dirty="0" smtClean="0"/>
              <a:t>LW fluxes</a:t>
            </a:r>
            <a:endParaRPr lang="en-US" sz="1600" dirty="0"/>
          </a:p>
        </p:txBody>
      </p:sp>
      <p:sp>
        <p:nvSpPr>
          <p:cNvPr id="54" name="Flecha arriba 53"/>
          <p:cNvSpPr/>
          <p:nvPr/>
        </p:nvSpPr>
        <p:spPr>
          <a:xfrm>
            <a:off x="8603349" y="1582506"/>
            <a:ext cx="216000" cy="539055"/>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adroTexto 54"/>
          <p:cNvSpPr txBox="1"/>
          <p:nvPr/>
        </p:nvSpPr>
        <p:spPr>
          <a:xfrm>
            <a:off x="7480162" y="1667367"/>
            <a:ext cx="1107996" cy="338554"/>
          </a:xfrm>
          <a:prstGeom prst="rect">
            <a:avLst/>
          </a:prstGeom>
          <a:noFill/>
        </p:spPr>
        <p:txBody>
          <a:bodyPr wrap="none" rtlCol="0">
            <a:spAutoFit/>
          </a:bodyPr>
          <a:lstStyle/>
          <a:p>
            <a:r>
              <a:rPr lang="en-US" sz="1600" dirty="0" smtClean="0"/>
              <a:t>SW fluxes</a:t>
            </a:r>
            <a:endParaRPr lang="en-US" sz="1600" dirty="0"/>
          </a:p>
        </p:txBody>
      </p:sp>
      <p:sp>
        <p:nvSpPr>
          <p:cNvPr id="56" name="Flecha arriba 55"/>
          <p:cNvSpPr/>
          <p:nvPr/>
        </p:nvSpPr>
        <p:spPr>
          <a:xfrm flipV="1">
            <a:off x="619539" y="876411"/>
            <a:ext cx="216000" cy="5400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echa arriba 56"/>
          <p:cNvSpPr/>
          <p:nvPr/>
        </p:nvSpPr>
        <p:spPr>
          <a:xfrm flipV="1">
            <a:off x="1986717" y="2440172"/>
            <a:ext cx="216000" cy="5400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echa arriba 57"/>
          <p:cNvSpPr/>
          <p:nvPr/>
        </p:nvSpPr>
        <p:spPr>
          <a:xfrm>
            <a:off x="2168599" y="2138733"/>
            <a:ext cx="216000" cy="539055"/>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echa arriba 58"/>
          <p:cNvSpPr/>
          <p:nvPr/>
        </p:nvSpPr>
        <p:spPr>
          <a:xfrm>
            <a:off x="890197" y="4434853"/>
            <a:ext cx="216000" cy="539055"/>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echa arriba 60"/>
          <p:cNvSpPr/>
          <p:nvPr/>
        </p:nvSpPr>
        <p:spPr>
          <a:xfrm>
            <a:off x="8603348" y="838397"/>
            <a:ext cx="216000" cy="539055"/>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echa arriba 61"/>
          <p:cNvSpPr/>
          <p:nvPr/>
        </p:nvSpPr>
        <p:spPr>
          <a:xfrm>
            <a:off x="1250730" y="1533685"/>
            <a:ext cx="216000" cy="539055"/>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echa arriba 62"/>
          <p:cNvSpPr/>
          <p:nvPr/>
        </p:nvSpPr>
        <p:spPr>
          <a:xfrm>
            <a:off x="2448390" y="2447631"/>
            <a:ext cx="216000" cy="539055"/>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echa arriba 63"/>
          <p:cNvSpPr/>
          <p:nvPr/>
        </p:nvSpPr>
        <p:spPr>
          <a:xfrm>
            <a:off x="1187219" y="4428468"/>
            <a:ext cx="216000" cy="539055"/>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echa arriba 64"/>
          <p:cNvSpPr/>
          <p:nvPr/>
        </p:nvSpPr>
        <p:spPr>
          <a:xfrm flipV="1">
            <a:off x="2384599" y="3645846"/>
            <a:ext cx="216000" cy="540000"/>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echa arriba 65"/>
          <p:cNvSpPr/>
          <p:nvPr/>
        </p:nvSpPr>
        <p:spPr>
          <a:xfrm flipV="1">
            <a:off x="1960979" y="3653229"/>
            <a:ext cx="216000" cy="5400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ángulo 69">
            <a:hlinkClick r:id="rId8" action="ppaction://hlinksldjump"/>
          </p:cNvPr>
          <p:cNvSpPr/>
          <p:nvPr/>
        </p:nvSpPr>
        <p:spPr>
          <a:xfrm>
            <a:off x="2456111" y="4534458"/>
            <a:ext cx="2389188" cy="3960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Surface air temperature</a:t>
            </a:r>
            <a:endParaRPr lang="en-US" sz="1600" dirty="0"/>
          </a:p>
        </p:txBody>
      </p:sp>
      <p:sp>
        <p:nvSpPr>
          <p:cNvPr id="71" name="Rectángulo 70">
            <a:hlinkClick r:id="rId6" action="ppaction://hlinksldjump"/>
          </p:cNvPr>
          <p:cNvSpPr/>
          <p:nvPr/>
        </p:nvSpPr>
        <p:spPr>
          <a:xfrm>
            <a:off x="5074755" y="4536000"/>
            <a:ext cx="2389188" cy="3960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Precipitation</a:t>
            </a:r>
            <a:endParaRPr lang="en-US" sz="1600" dirty="0"/>
          </a:p>
        </p:txBody>
      </p:sp>
      <p:sp>
        <p:nvSpPr>
          <p:cNvPr id="72" name="Flecha arriba 71"/>
          <p:cNvSpPr/>
          <p:nvPr/>
        </p:nvSpPr>
        <p:spPr>
          <a:xfrm>
            <a:off x="1531104" y="1531717"/>
            <a:ext cx="216000" cy="539055"/>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adroTexto 73">
            <a:hlinkClick r:id="rId9" action="ppaction://hlinksldjump"/>
          </p:cNvPr>
          <p:cNvSpPr txBox="1"/>
          <p:nvPr/>
        </p:nvSpPr>
        <p:spPr>
          <a:xfrm>
            <a:off x="134896" y="5638198"/>
            <a:ext cx="1736373" cy="369332"/>
          </a:xfrm>
          <a:prstGeom prst="rect">
            <a:avLst/>
          </a:prstGeom>
          <a:noFill/>
        </p:spPr>
        <p:txBody>
          <a:bodyPr wrap="none" rtlCol="0">
            <a:spAutoFit/>
          </a:bodyPr>
          <a:lstStyle/>
          <a:p>
            <a:r>
              <a:rPr lang="en-US" dirty="0" smtClean="0"/>
              <a:t>Surface albedo</a:t>
            </a:r>
            <a:endParaRPr lang="en-US" dirty="0"/>
          </a:p>
        </p:txBody>
      </p:sp>
      <p:sp>
        <p:nvSpPr>
          <p:cNvPr id="75" name="CuadroTexto 74"/>
          <p:cNvSpPr txBox="1"/>
          <p:nvPr/>
        </p:nvSpPr>
        <p:spPr>
          <a:xfrm>
            <a:off x="6121162" y="3404329"/>
            <a:ext cx="2698186" cy="954107"/>
          </a:xfrm>
          <a:prstGeom prst="rect">
            <a:avLst/>
          </a:prstGeom>
          <a:noFill/>
        </p:spPr>
        <p:txBody>
          <a:bodyPr wrap="square" rtlCol="0">
            <a:spAutoFit/>
          </a:bodyPr>
          <a:lstStyle/>
          <a:p>
            <a:r>
              <a:rPr lang="en-US" sz="1400" i="1" dirty="0" smtClean="0"/>
              <a:t>All results shown are JJA averages for the full period</a:t>
            </a:r>
            <a:r>
              <a:rPr lang="en-US" sz="1400" dirty="0" smtClean="0"/>
              <a:t>. </a:t>
            </a:r>
            <a:r>
              <a:rPr lang="en-US" sz="1400" i="1" dirty="0" smtClean="0"/>
              <a:t>Non statistically significant differences are grey-shaded</a:t>
            </a:r>
          </a:p>
        </p:txBody>
      </p:sp>
      <p:sp>
        <p:nvSpPr>
          <p:cNvPr id="48" name="Rectángulo 47"/>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51" name="Rectángulo 50">
            <a:hlinkClick r:id="rId10" action="ppaction://hlinksldjump"/>
          </p:cNvPr>
          <p:cNvSpPr/>
          <p:nvPr/>
        </p:nvSpPr>
        <p:spPr>
          <a:xfrm>
            <a:off x="1152000" y="900000"/>
            <a:ext cx="2052000" cy="396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Radiative forcing</a:t>
            </a:r>
            <a:endParaRPr lang="en-US" sz="1600" dirty="0"/>
          </a:p>
        </p:txBody>
      </p:sp>
      <p:sp>
        <p:nvSpPr>
          <p:cNvPr id="52" name="Rectángulo 51">
            <a:hlinkClick r:id="rId11" action="ppaction://hlinksldjump"/>
          </p:cNvPr>
          <p:cNvSpPr/>
          <p:nvPr/>
        </p:nvSpPr>
        <p:spPr>
          <a:xfrm>
            <a:off x="3528000" y="900000"/>
            <a:ext cx="2052000" cy="396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Radiative anomalies</a:t>
            </a:r>
            <a:endParaRPr lang="en-US" sz="1600" dirty="0"/>
          </a:p>
        </p:txBody>
      </p:sp>
      <p:sp>
        <p:nvSpPr>
          <p:cNvPr id="67" name="Rectángulo 66">
            <a:hlinkClick r:id="rId12" action="ppaction://hlinksldjump"/>
          </p:cNvPr>
          <p:cNvSpPr/>
          <p:nvPr/>
        </p:nvSpPr>
        <p:spPr>
          <a:xfrm>
            <a:off x="1152000" y="5148000"/>
            <a:ext cx="2052000" cy="396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t>Radiative </a:t>
            </a:r>
            <a:r>
              <a:rPr lang="en-US" sz="1600" dirty="0" smtClean="0"/>
              <a:t>forcing</a:t>
            </a:r>
            <a:endParaRPr lang="en-US" sz="1600" dirty="0"/>
          </a:p>
        </p:txBody>
      </p:sp>
      <p:sp>
        <p:nvSpPr>
          <p:cNvPr id="69" name="Rectángulo 68">
            <a:hlinkClick r:id="rId13" action="ppaction://hlinksldjump"/>
          </p:cNvPr>
          <p:cNvSpPr/>
          <p:nvPr/>
        </p:nvSpPr>
        <p:spPr>
          <a:xfrm>
            <a:off x="3528000" y="5148000"/>
            <a:ext cx="2052000" cy="396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Radiative anomalies</a:t>
            </a:r>
            <a:endParaRPr lang="en-US" sz="1600" dirty="0"/>
          </a:p>
        </p:txBody>
      </p:sp>
      <p:sp>
        <p:nvSpPr>
          <p:cNvPr id="50" name="Action Button: Home 9">
            <a:hlinkClick r:id="rId14"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5079357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000" y="252000"/>
            <a:ext cx="9144000" cy="540000"/>
          </a:xfrm>
        </p:spPr>
        <p:txBody>
          <a:bodyPr/>
          <a:lstStyle/>
          <a:p>
            <a:pPr algn="l"/>
            <a:r>
              <a:rPr lang="en-US" sz="2800" b="0" dirty="0" smtClean="0"/>
              <a:t>Radiative forcing at TOA </a:t>
            </a:r>
            <a:r>
              <a:rPr lang="en-US" sz="2800" b="0" dirty="0"/>
              <a:t>(Wm</a:t>
            </a:r>
            <a:r>
              <a:rPr lang="en-US" sz="2800" b="0" baseline="30000" dirty="0"/>
              <a:t>-2</a:t>
            </a:r>
            <a:r>
              <a:rPr lang="en-US" sz="2800" b="0" dirty="0"/>
              <a:t>)</a:t>
            </a:r>
          </a:p>
        </p:txBody>
      </p:sp>
      <p:sp>
        <p:nvSpPr>
          <p:cNvPr id="11" name="Botón de acción: Volver 10">
            <a:hlinkClick r:id="rId2"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2000"/>
            <a:ext cx="7560000" cy="5197500"/>
          </a:xfrm>
          <a:prstGeom prst="rect">
            <a:avLst/>
          </a:prstGeom>
        </p:spPr>
      </p:pic>
      <p:sp>
        <p:nvSpPr>
          <p:cNvPr id="4" name="CuadroTexto 3"/>
          <p:cNvSpPr txBox="1"/>
          <p:nvPr/>
        </p:nvSpPr>
        <p:spPr>
          <a:xfrm>
            <a:off x="7451834" y="924915"/>
            <a:ext cx="503664" cy="338554"/>
          </a:xfrm>
          <a:prstGeom prst="rect">
            <a:avLst/>
          </a:prstGeom>
          <a:noFill/>
        </p:spPr>
        <p:txBody>
          <a:bodyPr wrap="none" rtlCol="0">
            <a:spAutoFit/>
          </a:bodyPr>
          <a:lstStyle/>
          <a:p>
            <a:r>
              <a:rPr lang="en-US" sz="1600" i="1" dirty="0" err="1" smtClean="0"/>
              <a:t>sca</a:t>
            </a:r>
            <a:endParaRPr lang="en-US" sz="1600" i="1" dirty="0"/>
          </a:p>
        </p:txBody>
      </p:sp>
      <p:sp>
        <p:nvSpPr>
          <p:cNvPr id="10" name="CuadroTexto 9"/>
          <p:cNvSpPr txBox="1"/>
          <p:nvPr/>
        </p:nvSpPr>
        <p:spPr>
          <a:xfrm>
            <a:off x="7446582" y="3473664"/>
            <a:ext cx="514885" cy="338554"/>
          </a:xfrm>
          <a:prstGeom prst="rect">
            <a:avLst/>
          </a:prstGeom>
          <a:noFill/>
        </p:spPr>
        <p:txBody>
          <a:bodyPr wrap="none" rtlCol="0">
            <a:spAutoFit/>
          </a:bodyPr>
          <a:lstStyle/>
          <a:p>
            <a:r>
              <a:rPr lang="en-US" sz="1600" i="1" dirty="0" smtClean="0"/>
              <a:t>abs</a:t>
            </a:r>
            <a:endParaRPr lang="en-US" sz="1600" i="1" dirty="0"/>
          </a:p>
        </p:txBody>
      </p:sp>
      <p:sp>
        <p:nvSpPr>
          <p:cNvPr id="14" name="Rectángulo 13"/>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15"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6" name="Action Button: Home 9">
            <a:hlinkClick r:id="rId4"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1368228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2" name="Título 1"/>
          <p:cNvSpPr>
            <a:spLocks noGrp="1"/>
          </p:cNvSpPr>
          <p:nvPr>
            <p:ph type="title"/>
          </p:nvPr>
        </p:nvSpPr>
        <p:spPr>
          <a:xfrm>
            <a:off x="108000" y="252000"/>
            <a:ext cx="9144000" cy="540000"/>
          </a:xfrm>
        </p:spPr>
        <p:txBody>
          <a:bodyPr/>
          <a:lstStyle/>
          <a:p>
            <a:pPr algn="l"/>
            <a:r>
              <a:rPr lang="en-US" sz="2800" b="0" dirty="0" smtClean="0"/>
              <a:t>SW radiative forcing at TOA </a:t>
            </a:r>
            <a:r>
              <a:rPr lang="en-US" sz="2800" b="0" dirty="0"/>
              <a:t>(Wm</a:t>
            </a:r>
            <a:r>
              <a:rPr lang="en-US" sz="2800" b="0" baseline="30000" dirty="0"/>
              <a:t>-2</a:t>
            </a:r>
            <a:r>
              <a:rPr lang="en-US" sz="2800" b="0" dirty="0"/>
              <a:t>)</a:t>
            </a:r>
          </a:p>
        </p:txBody>
      </p:sp>
      <p:sp>
        <p:nvSpPr>
          <p:cNvPr id="7" name="Action Button: Home 9">
            <a:hlinkClick r:id="rId2"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2000"/>
            <a:ext cx="7560000" cy="5197500"/>
          </a:xfrm>
          <a:prstGeom prst="rect">
            <a:avLst/>
          </a:prstGeom>
        </p:spPr>
      </p:pic>
      <p:sp>
        <p:nvSpPr>
          <p:cNvPr id="9" name="CuadroTexto 8"/>
          <p:cNvSpPr txBox="1"/>
          <p:nvPr/>
        </p:nvSpPr>
        <p:spPr>
          <a:xfrm>
            <a:off x="7451834" y="924915"/>
            <a:ext cx="463588" cy="307777"/>
          </a:xfrm>
          <a:prstGeom prst="rect">
            <a:avLst/>
          </a:prstGeom>
          <a:noFill/>
        </p:spPr>
        <p:txBody>
          <a:bodyPr wrap="none" rtlCol="0">
            <a:spAutoFit/>
          </a:bodyPr>
          <a:lstStyle/>
          <a:p>
            <a:r>
              <a:rPr lang="en-US" sz="1400" i="1" dirty="0" err="1" smtClean="0"/>
              <a:t>sca</a:t>
            </a:r>
            <a:endParaRPr lang="en-US" sz="1400" i="1" dirty="0"/>
          </a:p>
        </p:txBody>
      </p:sp>
      <p:sp>
        <p:nvSpPr>
          <p:cNvPr id="10" name="CuadroTexto 9"/>
          <p:cNvSpPr txBox="1"/>
          <p:nvPr/>
        </p:nvSpPr>
        <p:spPr>
          <a:xfrm>
            <a:off x="7446582" y="3473664"/>
            <a:ext cx="473206" cy="307777"/>
          </a:xfrm>
          <a:prstGeom prst="rect">
            <a:avLst/>
          </a:prstGeom>
          <a:noFill/>
        </p:spPr>
        <p:txBody>
          <a:bodyPr wrap="none" rtlCol="0">
            <a:spAutoFit/>
          </a:bodyPr>
          <a:lstStyle/>
          <a:p>
            <a:r>
              <a:rPr lang="en-US" sz="1400" i="1" dirty="0" smtClean="0"/>
              <a:t>abs</a:t>
            </a:r>
            <a:endParaRPr lang="en-US" sz="1400" i="1" dirty="0"/>
          </a:p>
        </p:txBody>
      </p:sp>
      <p:sp>
        <p:nvSpPr>
          <p:cNvPr id="15"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4" name="Elipse 3">
            <a:hlinkClick r:id="rId4" action="ppaction://hlinksldjump"/>
          </p:cNvPr>
          <p:cNvSpPr/>
          <p:nvPr/>
        </p:nvSpPr>
        <p:spPr>
          <a:xfrm>
            <a:off x="3983452" y="6336000"/>
            <a:ext cx="1545021" cy="432000"/>
          </a:xfrm>
          <a:prstGeom prst="ellipse">
            <a:avLst/>
          </a:prstGeom>
          <a:solidFill>
            <a:schemeClr val="bg1">
              <a:lumMod val="50000"/>
            </a:schemeClr>
          </a:solidFill>
          <a:ln>
            <a:solidFill>
              <a:schemeClr val="tx1">
                <a:lumMod val="95000"/>
                <a:lumOff val="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albedo</a:t>
            </a:r>
            <a:endParaRPr lang="en-US" dirty="0"/>
          </a:p>
        </p:txBody>
      </p:sp>
      <p:sp>
        <p:nvSpPr>
          <p:cNvPr id="18" name="Botón de acción: Información 17">
            <a:hlinkClick r:id="rId5" action="ppaction://hlinksldjump" highlightClick="1"/>
          </p:cNvPr>
          <p:cNvSpPr/>
          <p:nvPr/>
        </p:nvSpPr>
        <p:spPr>
          <a:xfrm>
            <a:off x="8226401" y="4124464"/>
            <a:ext cx="468085" cy="432000"/>
          </a:xfrm>
          <a:prstGeom prst="actionButtonInformat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Botón de acción: Volver 18">
            <a:hlinkClick r:id="rId6"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CuadroTexto 19"/>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sp>
        <p:nvSpPr>
          <p:cNvPr id="21" name="CuadroTexto 20"/>
          <p:cNvSpPr txBox="1"/>
          <p:nvPr/>
        </p:nvSpPr>
        <p:spPr>
          <a:xfrm>
            <a:off x="7595934" y="4608616"/>
            <a:ext cx="1431360" cy="461665"/>
          </a:xfrm>
          <a:prstGeom prst="rect">
            <a:avLst/>
          </a:prstGeom>
          <a:noFill/>
        </p:spPr>
        <p:txBody>
          <a:bodyPr wrap="square" rtlCol="0">
            <a:spAutoFit/>
          </a:bodyPr>
          <a:lstStyle/>
          <a:p>
            <a:r>
              <a:rPr lang="en-US" sz="1200" dirty="0" smtClean="0"/>
              <a:t>Back to scenarios definition</a:t>
            </a:r>
            <a:endParaRPr lang="en-US" sz="1200" dirty="0"/>
          </a:p>
        </p:txBody>
      </p:sp>
      <p:sp>
        <p:nvSpPr>
          <p:cNvPr id="22" name="Rectángulo redondeado 21">
            <a:hlinkClick r:id="rId7" action="ppaction://hlinksldjump"/>
          </p:cNvPr>
          <p:cNvSpPr/>
          <p:nvPr/>
        </p:nvSpPr>
        <p:spPr>
          <a:xfrm>
            <a:off x="3240000" y="6336000"/>
            <a:ext cx="540000" cy="468000"/>
          </a:xfrm>
          <a:prstGeom prst="round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SW</a:t>
            </a:r>
            <a:endParaRPr lang="en-US" sz="1400" b="1" dirty="0">
              <a:solidFill>
                <a:schemeClr val="tx1"/>
              </a:solidFill>
            </a:endParaRPr>
          </a:p>
        </p:txBody>
      </p:sp>
    </p:spTree>
    <p:extLst>
      <p:ext uri="{BB962C8B-B14F-4D97-AF65-F5344CB8AC3E}">
        <p14:creationId xmlns:p14="http://schemas.microsoft.com/office/powerpoint/2010/main" val="28534666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000" y="252000"/>
            <a:ext cx="9144000" cy="540000"/>
          </a:xfrm>
        </p:spPr>
        <p:txBody>
          <a:bodyPr/>
          <a:lstStyle/>
          <a:p>
            <a:pPr algn="l"/>
            <a:r>
              <a:rPr lang="en-US" sz="2800" b="0" dirty="0" smtClean="0"/>
              <a:t>LW radiative forcing at TOA </a:t>
            </a:r>
            <a:r>
              <a:rPr lang="en-US" sz="2800" b="0" dirty="0"/>
              <a:t>(Wm</a:t>
            </a:r>
            <a:r>
              <a:rPr lang="en-US" sz="2800" b="0" baseline="30000" dirty="0"/>
              <a:t>-2</a:t>
            </a:r>
            <a:r>
              <a:rPr lang="en-US" sz="2800" b="0" dirty="0"/>
              <a:t>)</a:t>
            </a:r>
          </a:p>
        </p:txBody>
      </p:sp>
      <p:sp>
        <p:nvSpPr>
          <p:cNvPr id="11" name="Botón de acción: Volver 10">
            <a:hlinkClick r:id="rId2"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sp>
        <p:nvSpPr>
          <p:cNvPr id="13" name="CuadroTexto 12"/>
          <p:cNvSpPr txBox="1"/>
          <p:nvPr/>
        </p:nvSpPr>
        <p:spPr>
          <a:xfrm>
            <a:off x="7595934" y="4608616"/>
            <a:ext cx="1431360" cy="461665"/>
          </a:xfrm>
          <a:prstGeom prst="rect">
            <a:avLst/>
          </a:prstGeom>
          <a:noFill/>
        </p:spPr>
        <p:txBody>
          <a:bodyPr wrap="square" rtlCol="0">
            <a:spAutoFit/>
          </a:bodyPr>
          <a:lstStyle/>
          <a:p>
            <a:r>
              <a:rPr lang="en-US" sz="1200" dirty="0" smtClean="0"/>
              <a:t>Back to scenarios definition</a:t>
            </a:r>
            <a:endParaRPr lang="en-US" sz="1200"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2000"/>
            <a:ext cx="7560000" cy="5197500"/>
          </a:xfrm>
          <a:prstGeom prst="rect">
            <a:avLst/>
          </a:prstGeom>
        </p:spPr>
      </p:pic>
      <p:sp>
        <p:nvSpPr>
          <p:cNvPr id="9" name="CuadroTexto 8"/>
          <p:cNvSpPr txBox="1"/>
          <p:nvPr/>
        </p:nvSpPr>
        <p:spPr>
          <a:xfrm>
            <a:off x="7451834" y="924915"/>
            <a:ext cx="463588" cy="307777"/>
          </a:xfrm>
          <a:prstGeom prst="rect">
            <a:avLst/>
          </a:prstGeom>
          <a:noFill/>
        </p:spPr>
        <p:txBody>
          <a:bodyPr wrap="none" rtlCol="0">
            <a:spAutoFit/>
          </a:bodyPr>
          <a:lstStyle/>
          <a:p>
            <a:r>
              <a:rPr lang="en-US" sz="1400" i="1" dirty="0" err="1" smtClean="0"/>
              <a:t>sca</a:t>
            </a:r>
            <a:endParaRPr lang="en-US" sz="1400" i="1" dirty="0"/>
          </a:p>
        </p:txBody>
      </p:sp>
      <p:sp>
        <p:nvSpPr>
          <p:cNvPr id="10" name="CuadroTexto 9"/>
          <p:cNvSpPr txBox="1"/>
          <p:nvPr/>
        </p:nvSpPr>
        <p:spPr>
          <a:xfrm>
            <a:off x="7446582" y="3473664"/>
            <a:ext cx="473206" cy="307777"/>
          </a:xfrm>
          <a:prstGeom prst="rect">
            <a:avLst/>
          </a:prstGeom>
          <a:noFill/>
        </p:spPr>
        <p:txBody>
          <a:bodyPr wrap="none" rtlCol="0">
            <a:spAutoFit/>
          </a:bodyPr>
          <a:lstStyle/>
          <a:p>
            <a:r>
              <a:rPr lang="en-US" sz="1400" i="1" dirty="0" smtClean="0"/>
              <a:t>abs</a:t>
            </a:r>
            <a:endParaRPr lang="en-US" sz="1400" i="1" dirty="0"/>
          </a:p>
        </p:txBody>
      </p:sp>
      <p:sp>
        <p:nvSpPr>
          <p:cNvPr id="14" name="Rectángulo 13"/>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15"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7" name="Rectángulo redondeado 16">
            <a:hlinkClick r:id="rId4" action="ppaction://hlinksldjump"/>
          </p:cNvPr>
          <p:cNvSpPr/>
          <p:nvPr/>
        </p:nvSpPr>
        <p:spPr>
          <a:xfrm>
            <a:off x="3240000" y="6336000"/>
            <a:ext cx="540000" cy="4680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LW</a:t>
            </a:r>
          </a:p>
        </p:txBody>
      </p:sp>
      <p:sp>
        <p:nvSpPr>
          <p:cNvPr id="16" name="Botón de acción: Información 15">
            <a:hlinkClick r:id="rId5" action="ppaction://hlinksldjump" highlightClick="1"/>
          </p:cNvPr>
          <p:cNvSpPr/>
          <p:nvPr/>
        </p:nvSpPr>
        <p:spPr>
          <a:xfrm>
            <a:off x="8226401" y="4124464"/>
            <a:ext cx="468085" cy="432000"/>
          </a:xfrm>
          <a:prstGeom prst="actionButtonInformat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Action Button: Home 9">
            <a:hlinkClick r:id="rId6"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9053212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2000"/>
            <a:ext cx="7560000" cy="5197500"/>
          </a:xfrm>
          <a:prstGeom prst="rect">
            <a:avLst/>
          </a:prstGeom>
        </p:spPr>
      </p:pic>
      <p:sp>
        <p:nvSpPr>
          <p:cNvPr id="2" name="Título 1"/>
          <p:cNvSpPr>
            <a:spLocks noGrp="1"/>
          </p:cNvSpPr>
          <p:nvPr>
            <p:ph type="title"/>
          </p:nvPr>
        </p:nvSpPr>
        <p:spPr>
          <a:xfrm>
            <a:off x="108000" y="252000"/>
            <a:ext cx="9144000" cy="540000"/>
          </a:xfrm>
        </p:spPr>
        <p:txBody>
          <a:bodyPr/>
          <a:lstStyle/>
          <a:p>
            <a:pPr algn="l"/>
            <a:r>
              <a:rPr lang="en-US" sz="2800" b="0" dirty="0" smtClean="0"/>
              <a:t>Radiative anomalies at TOA: </a:t>
            </a:r>
            <a:r>
              <a:rPr lang="en-US" sz="2800" b="0" dirty="0" err="1" smtClean="0"/>
              <a:t>cloud+aerosol</a:t>
            </a:r>
            <a:r>
              <a:rPr lang="en-US" sz="2800" b="0" dirty="0"/>
              <a:t> (Wm</a:t>
            </a:r>
            <a:r>
              <a:rPr lang="en-US" sz="2800" b="0" baseline="30000" dirty="0"/>
              <a:t>-2</a:t>
            </a:r>
            <a:r>
              <a:rPr lang="en-US" sz="2800" b="0" dirty="0"/>
              <a:t>)</a:t>
            </a:r>
          </a:p>
        </p:txBody>
      </p:sp>
      <p:sp>
        <p:nvSpPr>
          <p:cNvPr id="11" name="Botón de acción: Volver 10">
            <a:hlinkClick r:id="rId3"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sp>
        <p:nvSpPr>
          <p:cNvPr id="9" name="CuadroTexto 8"/>
          <p:cNvSpPr txBox="1"/>
          <p:nvPr/>
        </p:nvSpPr>
        <p:spPr>
          <a:xfrm>
            <a:off x="7451834" y="924915"/>
            <a:ext cx="463588" cy="307777"/>
          </a:xfrm>
          <a:prstGeom prst="rect">
            <a:avLst/>
          </a:prstGeom>
          <a:noFill/>
        </p:spPr>
        <p:txBody>
          <a:bodyPr wrap="none" rtlCol="0">
            <a:spAutoFit/>
          </a:bodyPr>
          <a:lstStyle/>
          <a:p>
            <a:r>
              <a:rPr lang="en-US" sz="1400" i="1" dirty="0" err="1" smtClean="0"/>
              <a:t>sca</a:t>
            </a:r>
            <a:endParaRPr lang="en-US" sz="1400" i="1" dirty="0"/>
          </a:p>
        </p:txBody>
      </p:sp>
      <p:sp>
        <p:nvSpPr>
          <p:cNvPr id="10" name="CuadroTexto 9"/>
          <p:cNvSpPr txBox="1"/>
          <p:nvPr/>
        </p:nvSpPr>
        <p:spPr>
          <a:xfrm>
            <a:off x="7446582" y="3473664"/>
            <a:ext cx="473206" cy="307777"/>
          </a:xfrm>
          <a:prstGeom prst="rect">
            <a:avLst/>
          </a:prstGeom>
          <a:noFill/>
        </p:spPr>
        <p:txBody>
          <a:bodyPr wrap="none" rtlCol="0">
            <a:spAutoFit/>
          </a:bodyPr>
          <a:lstStyle/>
          <a:p>
            <a:r>
              <a:rPr lang="en-US" sz="1400" i="1" dirty="0" smtClean="0"/>
              <a:t>abs</a:t>
            </a:r>
            <a:endParaRPr lang="en-US" sz="1400" i="1" dirty="0"/>
          </a:p>
        </p:txBody>
      </p:sp>
      <p:sp>
        <p:nvSpPr>
          <p:cNvPr id="15"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6" name="Action Button: Home 9">
            <a:hlinkClick r:id="rId4"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7480681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a:grpSpLocks noChangeAspect="1"/>
          </p:cNvGrpSpPr>
          <p:nvPr/>
        </p:nvGrpSpPr>
        <p:grpSpPr>
          <a:xfrm>
            <a:off x="-480005" y="1095128"/>
            <a:ext cx="8509146" cy="4268750"/>
            <a:chOff x="3179037" y="2370331"/>
            <a:chExt cx="6480000" cy="3201908"/>
          </a:xfrm>
        </p:grpSpPr>
        <p:sp>
          <p:nvSpPr>
            <p:cNvPr id="26" name="TextBox 25"/>
            <p:cNvSpPr txBox="1"/>
            <p:nvPr/>
          </p:nvSpPr>
          <p:spPr>
            <a:xfrm>
              <a:off x="5939847" y="3735014"/>
              <a:ext cx="878128" cy="180935"/>
            </a:xfrm>
            <a:prstGeom prst="rect">
              <a:avLst/>
            </a:prstGeom>
            <a:noFill/>
          </p:spPr>
          <p:txBody>
            <a:bodyPr wrap="none" rtlCol="0">
              <a:spAutoFit/>
            </a:bodyPr>
            <a:lstStyle/>
            <a:p>
              <a:r>
                <a:rPr lang="en-GB" sz="1050" dirty="0" smtClean="0"/>
                <a:t>Wavelength (µm)</a:t>
              </a:r>
              <a:endParaRPr lang="en-GB" sz="1050" dirty="0"/>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36555" b="35131"/>
            <a:stretch/>
          </p:blipFill>
          <p:spPr>
            <a:xfrm>
              <a:off x="3179037" y="3894941"/>
              <a:ext cx="6480000" cy="1376090"/>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t="36854" b="34531"/>
            <a:stretch/>
          </p:blipFill>
          <p:spPr>
            <a:xfrm>
              <a:off x="3179037" y="2370331"/>
              <a:ext cx="6480000" cy="1390653"/>
            </a:xfrm>
            <a:prstGeom prst="rect">
              <a:avLst/>
            </a:prstGeom>
          </p:spPr>
        </p:pic>
        <p:sp>
          <p:nvSpPr>
            <p:cNvPr id="55" name="TextBox 54"/>
            <p:cNvSpPr txBox="1"/>
            <p:nvPr/>
          </p:nvSpPr>
          <p:spPr>
            <a:xfrm>
              <a:off x="5838589" y="5252118"/>
              <a:ext cx="878128" cy="180935"/>
            </a:xfrm>
            <a:prstGeom prst="rect">
              <a:avLst/>
            </a:prstGeom>
            <a:noFill/>
          </p:spPr>
          <p:txBody>
            <a:bodyPr wrap="none" rtlCol="0">
              <a:spAutoFit/>
            </a:bodyPr>
            <a:lstStyle/>
            <a:p>
              <a:r>
                <a:rPr lang="en-GB" sz="1050" dirty="0" smtClean="0"/>
                <a:t>Wavelength (µm)</a:t>
              </a:r>
              <a:endParaRPr lang="en-GB" sz="1050" dirty="0"/>
            </a:p>
          </p:txBody>
        </p:sp>
        <p:pic>
          <p:nvPicPr>
            <p:cNvPr id="56" name="Picture 55"/>
            <p:cNvPicPr>
              <a:picLocks noChangeAspect="1"/>
            </p:cNvPicPr>
            <p:nvPr/>
          </p:nvPicPr>
          <p:blipFill rotWithShape="1">
            <a:blip r:embed="rId5" cstate="print">
              <a:extLst>
                <a:ext uri="{28A0092B-C50C-407E-A947-70E740481C1C}">
                  <a14:useLocalDpi xmlns:a14="http://schemas.microsoft.com/office/drawing/2010/main" val="0"/>
                </a:ext>
              </a:extLst>
            </a:blip>
            <a:srcRect l="13595" t="4345" r="68989" b="90861"/>
            <a:stretch/>
          </p:blipFill>
          <p:spPr>
            <a:xfrm>
              <a:off x="4086000" y="3324936"/>
              <a:ext cx="936000" cy="193245"/>
            </a:xfrm>
            <a:prstGeom prst="rect">
              <a:avLst/>
            </a:prstGeom>
          </p:spPr>
        </p:pic>
        <p:pic>
          <p:nvPicPr>
            <p:cNvPr id="57" name="Picture 56"/>
            <p:cNvPicPr>
              <a:picLocks noChangeAspect="1"/>
            </p:cNvPicPr>
            <p:nvPr/>
          </p:nvPicPr>
          <p:blipFill rotWithShape="1">
            <a:blip r:embed="rId6" cstate="print">
              <a:extLst>
                <a:ext uri="{28A0092B-C50C-407E-A947-70E740481C1C}">
                  <a14:useLocalDpi xmlns:a14="http://schemas.microsoft.com/office/drawing/2010/main" val="0"/>
                </a:ext>
              </a:extLst>
            </a:blip>
            <a:srcRect l="60468" t="4376" r="11217" b="90830"/>
            <a:stretch/>
          </p:blipFill>
          <p:spPr>
            <a:xfrm>
              <a:off x="7532360" y="3324935"/>
              <a:ext cx="1440000" cy="182857"/>
            </a:xfrm>
            <a:prstGeom prst="rect">
              <a:avLst/>
            </a:prstGeom>
          </p:spPr>
        </p:pic>
        <p:pic>
          <p:nvPicPr>
            <p:cNvPr id="58" name="Picture 57"/>
            <p:cNvPicPr>
              <a:picLocks noChangeAspect="1"/>
            </p:cNvPicPr>
            <p:nvPr/>
          </p:nvPicPr>
          <p:blipFill rotWithShape="1">
            <a:blip r:embed="rId3" cstate="print">
              <a:extLst>
                <a:ext uri="{28A0092B-C50C-407E-A947-70E740481C1C}">
                  <a14:useLocalDpi xmlns:a14="http://schemas.microsoft.com/office/drawing/2010/main" val="0"/>
                </a:ext>
              </a:extLst>
            </a:blip>
            <a:srcRect l="76405" t="10488" r="11573" b="84718"/>
            <a:stretch/>
          </p:blipFill>
          <p:spPr>
            <a:xfrm>
              <a:off x="8252360" y="5356910"/>
              <a:ext cx="720000" cy="215329"/>
            </a:xfrm>
            <a:prstGeom prst="rect">
              <a:avLst/>
            </a:prstGeom>
          </p:spPr>
        </p:pic>
      </p:grpSp>
      <p:sp>
        <p:nvSpPr>
          <p:cNvPr id="6" name="Title 5"/>
          <p:cNvSpPr>
            <a:spLocks noGrp="1"/>
          </p:cNvSpPr>
          <p:nvPr>
            <p:ph type="title"/>
          </p:nvPr>
        </p:nvSpPr>
        <p:spPr>
          <a:xfrm>
            <a:off x="0" y="36000"/>
            <a:ext cx="7726166" cy="838397"/>
          </a:xfrm>
        </p:spPr>
        <p:txBody>
          <a:bodyPr/>
          <a:lstStyle/>
          <a:p>
            <a:pPr algn="l"/>
            <a:r>
              <a:rPr lang="en-GB" sz="2200" b="0" dirty="0"/>
              <a:t>Climate response to soil dust aerosol and its sensitivity to </a:t>
            </a:r>
            <a:r>
              <a:rPr lang="en-GB" sz="2200" b="0" dirty="0" smtClean="0"/>
              <a:t>mineralogical composition </a:t>
            </a:r>
            <a:r>
              <a:rPr lang="en-GB" sz="2200" b="0" dirty="0"/>
              <a:t>in Northern </a:t>
            </a:r>
            <a:r>
              <a:rPr lang="en-GB" sz="2200" b="0" dirty="0" smtClean="0"/>
              <a:t>Africa</a:t>
            </a:r>
            <a:r>
              <a:rPr lang="en-GB" sz="2400" b="0" dirty="0" smtClean="0"/>
              <a:t/>
            </a:r>
            <a:br>
              <a:rPr lang="en-GB" sz="2400" b="0" dirty="0" smtClean="0"/>
            </a:br>
            <a:r>
              <a:rPr lang="en-GB" sz="1600" b="0" dirty="0" smtClean="0"/>
              <a:t>M. </a:t>
            </a:r>
            <a:r>
              <a:rPr lang="en-GB" sz="1600" b="0" dirty="0" err="1" smtClean="0"/>
              <a:t>Gonçalves-Ageitos</a:t>
            </a:r>
            <a:r>
              <a:rPr lang="en-GB" sz="1600" b="0" dirty="0" smtClean="0"/>
              <a:t>, V. </a:t>
            </a:r>
            <a:r>
              <a:rPr lang="en-GB" sz="1600" b="0" dirty="0" err="1" smtClean="0"/>
              <a:t>Obiso</a:t>
            </a:r>
            <a:r>
              <a:rPr lang="en-GB" sz="1600" b="0" dirty="0" smtClean="0"/>
              <a:t>,  O. </a:t>
            </a:r>
            <a:r>
              <a:rPr lang="en-GB" sz="1600" b="0" dirty="0" err="1"/>
              <a:t>Jorba</a:t>
            </a:r>
            <a:r>
              <a:rPr lang="en-GB" sz="1600" b="0" dirty="0"/>
              <a:t> </a:t>
            </a:r>
            <a:r>
              <a:rPr lang="en-GB" sz="1600" b="0" dirty="0" smtClean="0"/>
              <a:t>and C. </a:t>
            </a:r>
            <a:r>
              <a:rPr lang="en-GB" sz="1600" b="0" dirty="0"/>
              <a:t>Pérez </a:t>
            </a:r>
            <a:r>
              <a:rPr lang="en-GB" sz="1600" b="0" dirty="0" err="1"/>
              <a:t>García</a:t>
            </a:r>
            <a:r>
              <a:rPr lang="en-GB" sz="1600" b="0" dirty="0"/>
              <a:t>-Pando </a:t>
            </a:r>
            <a:endParaRPr lang="en-GB" sz="1600" dirty="0"/>
          </a:p>
        </p:txBody>
      </p:sp>
      <p:sp>
        <p:nvSpPr>
          <p:cNvPr id="9" name="Rectangle 8"/>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30" name="Content Placeholder 29"/>
          <p:cNvSpPr>
            <a:spLocks noGrp="1"/>
          </p:cNvSpPr>
          <p:nvPr>
            <p:ph idx="1"/>
          </p:nvPr>
        </p:nvSpPr>
        <p:spPr>
          <a:xfrm>
            <a:off x="0" y="5426057"/>
            <a:ext cx="9144000" cy="896699"/>
          </a:xfrm>
        </p:spPr>
        <p:txBody>
          <a:bodyPr>
            <a:noAutofit/>
          </a:bodyPr>
          <a:lstStyle/>
          <a:p>
            <a:pPr marL="0" indent="0">
              <a:buNone/>
            </a:pPr>
            <a:r>
              <a:rPr lang="en-GB" sz="1400" dirty="0" smtClean="0"/>
              <a:t>Special </a:t>
            </a:r>
            <a:r>
              <a:rPr lang="en-GB" sz="1400" dirty="0"/>
              <a:t>t</a:t>
            </a:r>
            <a:r>
              <a:rPr lang="en-GB" sz="1400" dirty="0" smtClean="0"/>
              <a:t>hanks to: C. Di </a:t>
            </a:r>
            <a:r>
              <a:rPr lang="en-GB" sz="1400" dirty="0" err="1" smtClean="0"/>
              <a:t>Biagio</a:t>
            </a:r>
            <a:r>
              <a:rPr lang="en-GB" sz="1400" dirty="0" smtClean="0"/>
              <a:t>, P. </a:t>
            </a:r>
            <a:r>
              <a:rPr lang="en-GB" sz="1400" dirty="0" err="1" smtClean="0"/>
              <a:t>Formenti</a:t>
            </a:r>
            <a:r>
              <a:rPr lang="en-GB" sz="1400" dirty="0" smtClean="0"/>
              <a:t>, M. Schulz, the AERONET and ECMWF data providers, and the Oxford University for the ARIA database. This work has been developed in the framework of the FRAGMENT ERC, the AXA Chair on SDS and all simulations were run in the Marenostrum4 supercomputer (BSC-CNS).</a:t>
            </a:r>
            <a:endParaRPr lang="en-GB" sz="1400" dirty="0"/>
          </a:p>
        </p:txBody>
      </p:sp>
      <p:sp>
        <p:nvSpPr>
          <p:cNvPr id="2" name="Rectangle 1"/>
          <p:cNvSpPr/>
          <p:nvPr/>
        </p:nvSpPr>
        <p:spPr>
          <a:xfrm>
            <a:off x="3434721" y="6270206"/>
            <a:ext cx="2174967" cy="461665"/>
          </a:xfrm>
          <a:prstGeom prst="rect">
            <a:avLst/>
          </a:prstGeom>
        </p:spPr>
        <p:txBody>
          <a:bodyPr wrap="square">
            <a:spAutoFit/>
          </a:bodyPr>
          <a:lstStyle/>
          <a:p>
            <a:r>
              <a:rPr lang="en-GB" sz="1200" dirty="0"/>
              <a:t>mailto: maria.goncalves@bsc.es</a:t>
            </a:r>
          </a:p>
        </p:txBody>
      </p:sp>
      <p:sp>
        <p:nvSpPr>
          <p:cNvPr id="28" name="Action Button: Home 27">
            <a:hlinkClick r:id="rId7" action="ppaction://hlinksldjump" highlightClick="1"/>
          </p:cNvPr>
          <p:cNvSpPr/>
          <p:nvPr/>
        </p:nvSpPr>
        <p:spPr>
          <a:xfrm>
            <a:off x="2966721" y="6279835"/>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3" name="Rectángulo redondeado 2"/>
          <p:cNvSpPr/>
          <p:nvPr/>
        </p:nvSpPr>
        <p:spPr>
          <a:xfrm>
            <a:off x="7657828" y="4543629"/>
            <a:ext cx="1219200" cy="567559"/>
          </a:xfrm>
          <a:prstGeom prst="roundRect">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Screen 5.a14</a:t>
            </a:r>
            <a:endParaRPr lang="en-US" dirty="0"/>
          </a:p>
        </p:txBody>
      </p:sp>
    </p:spTree>
    <p:extLst>
      <p:ext uri="{BB962C8B-B14F-4D97-AF65-F5344CB8AC3E}">
        <p14:creationId xmlns:p14="http://schemas.microsoft.com/office/powerpoint/2010/main" val="26880257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2000"/>
            <a:ext cx="7560000" cy="5197500"/>
          </a:xfrm>
          <a:prstGeom prst="rect">
            <a:avLst/>
          </a:prstGeom>
        </p:spPr>
      </p:pic>
      <p:sp>
        <p:nvSpPr>
          <p:cNvPr id="2" name="Título 1"/>
          <p:cNvSpPr>
            <a:spLocks noGrp="1"/>
          </p:cNvSpPr>
          <p:nvPr>
            <p:ph type="title"/>
          </p:nvPr>
        </p:nvSpPr>
        <p:spPr>
          <a:xfrm>
            <a:off x="108000" y="252000"/>
            <a:ext cx="9144000" cy="540000"/>
          </a:xfrm>
        </p:spPr>
        <p:txBody>
          <a:bodyPr/>
          <a:lstStyle/>
          <a:p>
            <a:pPr algn="l"/>
            <a:r>
              <a:rPr lang="en-US" sz="2800" b="0" dirty="0" smtClean="0"/>
              <a:t>SW radiative anomalies at TOA: cloud + aerosol (Wm</a:t>
            </a:r>
            <a:r>
              <a:rPr lang="en-US" sz="2800" b="0" baseline="30000" dirty="0" smtClean="0"/>
              <a:t>-2</a:t>
            </a:r>
            <a:r>
              <a:rPr lang="en-US" sz="2800" b="0" dirty="0"/>
              <a:t>)</a:t>
            </a:r>
          </a:p>
        </p:txBody>
      </p:sp>
      <p:sp>
        <p:nvSpPr>
          <p:cNvPr id="11" name="Botón de acción: Volver 10">
            <a:hlinkClick r:id="rId3"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sp>
        <p:nvSpPr>
          <p:cNvPr id="13" name="CuadroTexto 12"/>
          <p:cNvSpPr txBox="1"/>
          <p:nvPr/>
        </p:nvSpPr>
        <p:spPr>
          <a:xfrm>
            <a:off x="7595934" y="4608616"/>
            <a:ext cx="1431360" cy="461665"/>
          </a:xfrm>
          <a:prstGeom prst="rect">
            <a:avLst/>
          </a:prstGeom>
          <a:noFill/>
        </p:spPr>
        <p:txBody>
          <a:bodyPr wrap="square" rtlCol="0">
            <a:spAutoFit/>
          </a:bodyPr>
          <a:lstStyle/>
          <a:p>
            <a:r>
              <a:rPr lang="en-US" sz="1200" dirty="0" smtClean="0"/>
              <a:t>Back to scenarios definition</a:t>
            </a:r>
            <a:endParaRPr lang="en-US" sz="1200" dirty="0"/>
          </a:p>
        </p:txBody>
      </p:sp>
      <p:sp>
        <p:nvSpPr>
          <p:cNvPr id="9" name="CuadroTexto 8"/>
          <p:cNvSpPr txBox="1"/>
          <p:nvPr/>
        </p:nvSpPr>
        <p:spPr>
          <a:xfrm>
            <a:off x="7451834" y="924915"/>
            <a:ext cx="463588" cy="307777"/>
          </a:xfrm>
          <a:prstGeom prst="rect">
            <a:avLst/>
          </a:prstGeom>
          <a:noFill/>
        </p:spPr>
        <p:txBody>
          <a:bodyPr wrap="none" rtlCol="0">
            <a:spAutoFit/>
          </a:bodyPr>
          <a:lstStyle/>
          <a:p>
            <a:r>
              <a:rPr lang="en-US" sz="1400" i="1" dirty="0" err="1" smtClean="0"/>
              <a:t>sca</a:t>
            </a:r>
            <a:endParaRPr lang="en-US" sz="1400" i="1" dirty="0"/>
          </a:p>
        </p:txBody>
      </p:sp>
      <p:sp>
        <p:nvSpPr>
          <p:cNvPr id="10" name="CuadroTexto 9"/>
          <p:cNvSpPr txBox="1"/>
          <p:nvPr/>
        </p:nvSpPr>
        <p:spPr>
          <a:xfrm>
            <a:off x="7446582" y="3473664"/>
            <a:ext cx="473206" cy="307777"/>
          </a:xfrm>
          <a:prstGeom prst="rect">
            <a:avLst/>
          </a:prstGeom>
          <a:noFill/>
        </p:spPr>
        <p:txBody>
          <a:bodyPr wrap="none" rtlCol="0">
            <a:spAutoFit/>
          </a:bodyPr>
          <a:lstStyle/>
          <a:p>
            <a:r>
              <a:rPr lang="en-US" sz="1400" i="1" dirty="0" smtClean="0"/>
              <a:t>abs</a:t>
            </a:r>
            <a:endParaRPr lang="en-US" sz="1400" i="1" dirty="0"/>
          </a:p>
        </p:txBody>
      </p:sp>
      <p:sp>
        <p:nvSpPr>
          <p:cNvPr id="15"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6" name="Botón de acción: Información 15">
            <a:hlinkClick r:id="rId4" action="ppaction://hlinksldjump" highlightClick="1"/>
          </p:cNvPr>
          <p:cNvSpPr/>
          <p:nvPr/>
        </p:nvSpPr>
        <p:spPr>
          <a:xfrm>
            <a:off x="8226401" y="4124464"/>
            <a:ext cx="468085" cy="432000"/>
          </a:xfrm>
          <a:prstGeom prst="actionButtonInformat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Action Button: Home 9">
            <a:hlinkClick r:id="rId5"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7732631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2000"/>
            <a:ext cx="7560000" cy="5197500"/>
          </a:xfrm>
          <a:prstGeom prst="rect">
            <a:avLst/>
          </a:prstGeom>
        </p:spPr>
      </p:pic>
      <p:sp>
        <p:nvSpPr>
          <p:cNvPr id="2" name="Título 1"/>
          <p:cNvSpPr>
            <a:spLocks noGrp="1"/>
          </p:cNvSpPr>
          <p:nvPr>
            <p:ph type="title"/>
          </p:nvPr>
        </p:nvSpPr>
        <p:spPr>
          <a:xfrm>
            <a:off x="108000" y="252000"/>
            <a:ext cx="9144000" cy="540000"/>
          </a:xfrm>
        </p:spPr>
        <p:txBody>
          <a:bodyPr/>
          <a:lstStyle/>
          <a:p>
            <a:pPr algn="l"/>
            <a:r>
              <a:rPr lang="en-US" sz="2800" b="0" dirty="0" smtClean="0"/>
              <a:t>LW radiative anomalies at TOA: cloud + aerosol (Wm</a:t>
            </a:r>
            <a:r>
              <a:rPr lang="en-US" sz="2800" b="0" baseline="30000" dirty="0" smtClean="0"/>
              <a:t>-2</a:t>
            </a:r>
            <a:r>
              <a:rPr lang="en-US" sz="2800" b="0" dirty="0"/>
              <a:t>)</a:t>
            </a:r>
          </a:p>
        </p:txBody>
      </p:sp>
      <p:sp>
        <p:nvSpPr>
          <p:cNvPr id="11" name="Botón de acción: Volver 10">
            <a:hlinkClick r:id="rId3"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sp>
        <p:nvSpPr>
          <p:cNvPr id="13" name="CuadroTexto 12"/>
          <p:cNvSpPr txBox="1"/>
          <p:nvPr/>
        </p:nvSpPr>
        <p:spPr>
          <a:xfrm>
            <a:off x="7595934" y="4608616"/>
            <a:ext cx="1431360" cy="461665"/>
          </a:xfrm>
          <a:prstGeom prst="rect">
            <a:avLst/>
          </a:prstGeom>
          <a:noFill/>
        </p:spPr>
        <p:txBody>
          <a:bodyPr wrap="square" rtlCol="0">
            <a:spAutoFit/>
          </a:bodyPr>
          <a:lstStyle/>
          <a:p>
            <a:r>
              <a:rPr lang="en-US" sz="1200" dirty="0" smtClean="0"/>
              <a:t>Back to scenarios definition</a:t>
            </a:r>
            <a:endParaRPr lang="en-US" sz="1200" dirty="0"/>
          </a:p>
        </p:txBody>
      </p:sp>
      <p:sp>
        <p:nvSpPr>
          <p:cNvPr id="9" name="CuadroTexto 8"/>
          <p:cNvSpPr txBox="1"/>
          <p:nvPr/>
        </p:nvSpPr>
        <p:spPr>
          <a:xfrm>
            <a:off x="7451834" y="924915"/>
            <a:ext cx="463588" cy="307777"/>
          </a:xfrm>
          <a:prstGeom prst="rect">
            <a:avLst/>
          </a:prstGeom>
          <a:noFill/>
        </p:spPr>
        <p:txBody>
          <a:bodyPr wrap="none" rtlCol="0">
            <a:spAutoFit/>
          </a:bodyPr>
          <a:lstStyle/>
          <a:p>
            <a:r>
              <a:rPr lang="en-US" sz="1400" i="1" dirty="0" err="1" smtClean="0"/>
              <a:t>sca</a:t>
            </a:r>
            <a:endParaRPr lang="en-US" sz="1400" i="1" dirty="0"/>
          </a:p>
        </p:txBody>
      </p:sp>
      <p:sp>
        <p:nvSpPr>
          <p:cNvPr id="10" name="CuadroTexto 9"/>
          <p:cNvSpPr txBox="1"/>
          <p:nvPr/>
        </p:nvSpPr>
        <p:spPr>
          <a:xfrm>
            <a:off x="7446582" y="3473664"/>
            <a:ext cx="473206" cy="307777"/>
          </a:xfrm>
          <a:prstGeom prst="rect">
            <a:avLst/>
          </a:prstGeom>
          <a:noFill/>
        </p:spPr>
        <p:txBody>
          <a:bodyPr wrap="none" rtlCol="0">
            <a:spAutoFit/>
          </a:bodyPr>
          <a:lstStyle/>
          <a:p>
            <a:r>
              <a:rPr lang="en-US" sz="1400" i="1" dirty="0" smtClean="0"/>
              <a:t>abs</a:t>
            </a:r>
            <a:endParaRPr lang="en-US" sz="1400" i="1" dirty="0"/>
          </a:p>
        </p:txBody>
      </p:sp>
      <p:sp>
        <p:nvSpPr>
          <p:cNvPr id="15"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6" name="Botón de acción: Información 15">
            <a:hlinkClick r:id="rId4" action="ppaction://hlinksldjump" highlightClick="1"/>
          </p:cNvPr>
          <p:cNvSpPr/>
          <p:nvPr/>
        </p:nvSpPr>
        <p:spPr>
          <a:xfrm>
            <a:off x="8226401" y="4124464"/>
            <a:ext cx="468085" cy="432000"/>
          </a:xfrm>
          <a:prstGeom prst="actionButtonInformat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Action Button: Home 9">
            <a:hlinkClick r:id="rId5"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7608165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2" name="Título 1"/>
          <p:cNvSpPr>
            <a:spLocks noGrp="1"/>
          </p:cNvSpPr>
          <p:nvPr>
            <p:ph type="title"/>
          </p:nvPr>
        </p:nvSpPr>
        <p:spPr>
          <a:xfrm>
            <a:off x="108000" y="252000"/>
            <a:ext cx="9144000" cy="540000"/>
          </a:xfrm>
        </p:spPr>
        <p:txBody>
          <a:bodyPr/>
          <a:lstStyle/>
          <a:p>
            <a:pPr algn="l"/>
            <a:r>
              <a:rPr lang="en-US" sz="2800" b="0" dirty="0" smtClean="0"/>
              <a:t>Radiative forcing at surface (Wm</a:t>
            </a:r>
            <a:r>
              <a:rPr lang="en-US" sz="2800" b="0" baseline="30000" dirty="0" smtClean="0"/>
              <a:t>-2</a:t>
            </a:r>
            <a:r>
              <a:rPr lang="en-US" sz="2800" b="0" dirty="0" smtClean="0"/>
              <a:t>)</a:t>
            </a:r>
            <a:endParaRPr lang="en-US" sz="2800" b="0" dirty="0"/>
          </a:p>
        </p:txBody>
      </p:sp>
      <p:sp>
        <p:nvSpPr>
          <p:cNvPr id="11" name="Botón de acción: Volver 10">
            <a:hlinkClick r:id="rId2"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2000"/>
            <a:ext cx="7560000" cy="5197500"/>
          </a:xfrm>
          <a:prstGeom prst="rect">
            <a:avLst/>
          </a:prstGeom>
        </p:spPr>
      </p:pic>
      <p:sp>
        <p:nvSpPr>
          <p:cNvPr id="9" name="CuadroTexto 8"/>
          <p:cNvSpPr txBox="1"/>
          <p:nvPr/>
        </p:nvSpPr>
        <p:spPr>
          <a:xfrm>
            <a:off x="7451834" y="924915"/>
            <a:ext cx="463588" cy="307777"/>
          </a:xfrm>
          <a:prstGeom prst="rect">
            <a:avLst/>
          </a:prstGeom>
          <a:noFill/>
        </p:spPr>
        <p:txBody>
          <a:bodyPr wrap="none" rtlCol="0">
            <a:spAutoFit/>
          </a:bodyPr>
          <a:lstStyle/>
          <a:p>
            <a:r>
              <a:rPr lang="en-US" sz="1400" i="1" dirty="0" err="1" smtClean="0"/>
              <a:t>sca</a:t>
            </a:r>
            <a:endParaRPr lang="en-US" sz="1400" i="1" dirty="0"/>
          </a:p>
        </p:txBody>
      </p:sp>
      <p:sp>
        <p:nvSpPr>
          <p:cNvPr id="10" name="CuadroTexto 9"/>
          <p:cNvSpPr txBox="1"/>
          <p:nvPr/>
        </p:nvSpPr>
        <p:spPr>
          <a:xfrm>
            <a:off x="7446582" y="3473664"/>
            <a:ext cx="473206" cy="307777"/>
          </a:xfrm>
          <a:prstGeom prst="rect">
            <a:avLst/>
          </a:prstGeom>
          <a:noFill/>
        </p:spPr>
        <p:txBody>
          <a:bodyPr wrap="none" rtlCol="0">
            <a:spAutoFit/>
          </a:bodyPr>
          <a:lstStyle/>
          <a:p>
            <a:r>
              <a:rPr lang="en-US" sz="1400" i="1" dirty="0" smtClean="0"/>
              <a:t>abs</a:t>
            </a:r>
            <a:endParaRPr lang="en-US" sz="1400" i="1" dirty="0"/>
          </a:p>
        </p:txBody>
      </p:sp>
      <p:sp>
        <p:nvSpPr>
          <p:cNvPr id="16"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7" name="Action Button: Home 9">
            <a:hlinkClick r:id="rId4"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4865797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000" y="252000"/>
            <a:ext cx="9144000" cy="540000"/>
          </a:xfrm>
        </p:spPr>
        <p:txBody>
          <a:bodyPr/>
          <a:lstStyle/>
          <a:p>
            <a:pPr algn="l"/>
            <a:r>
              <a:rPr lang="en-US" sz="2800" b="0" dirty="0"/>
              <a:t>S</a:t>
            </a:r>
            <a:r>
              <a:rPr lang="en-US" sz="2800" b="0" dirty="0" smtClean="0"/>
              <a:t>W radiative forcing at surface (Wm</a:t>
            </a:r>
            <a:r>
              <a:rPr lang="en-US" sz="2800" b="0" baseline="30000" dirty="0" smtClean="0"/>
              <a:t>-2</a:t>
            </a:r>
            <a:r>
              <a:rPr lang="en-US" sz="2800" b="0" dirty="0" smtClean="0"/>
              <a:t>)</a:t>
            </a:r>
            <a:endParaRPr lang="en-US" sz="2800" b="0" dirty="0"/>
          </a:p>
        </p:txBody>
      </p:sp>
      <p:sp>
        <p:nvSpPr>
          <p:cNvPr id="11" name="Botón de acción: Volver 10">
            <a:hlinkClick r:id="rId2"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sp>
        <p:nvSpPr>
          <p:cNvPr id="13" name="CuadroTexto 12"/>
          <p:cNvSpPr txBox="1"/>
          <p:nvPr/>
        </p:nvSpPr>
        <p:spPr>
          <a:xfrm>
            <a:off x="7595934" y="4608616"/>
            <a:ext cx="1431360" cy="461665"/>
          </a:xfrm>
          <a:prstGeom prst="rect">
            <a:avLst/>
          </a:prstGeom>
          <a:noFill/>
        </p:spPr>
        <p:txBody>
          <a:bodyPr wrap="square" rtlCol="0">
            <a:spAutoFit/>
          </a:bodyPr>
          <a:lstStyle/>
          <a:p>
            <a:r>
              <a:rPr lang="en-US" sz="1200" dirty="0" smtClean="0"/>
              <a:t>Back to scenarios definition</a:t>
            </a:r>
            <a:endParaRPr lang="en-US" sz="1200"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2000"/>
            <a:ext cx="7560000" cy="5197500"/>
          </a:xfrm>
          <a:prstGeom prst="rect">
            <a:avLst/>
          </a:prstGeom>
        </p:spPr>
      </p:pic>
      <p:sp>
        <p:nvSpPr>
          <p:cNvPr id="9" name="CuadroTexto 8"/>
          <p:cNvSpPr txBox="1"/>
          <p:nvPr/>
        </p:nvSpPr>
        <p:spPr>
          <a:xfrm>
            <a:off x="7451834" y="924915"/>
            <a:ext cx="463588" cy="307777"/>
          </a:xfrm>
          <a:prstGeom prst="rect">
            <a:avLst/>
          </a:prstGeom>
          <a:noFill/>
        </p:spPr>
        <p:txBody>
          <a:bodyPr wrap="none" rtlCol="0">
            <a:spAutoFit/>
          </a:bodyPr>
          <a:lstStyle/>
          <a:p>
            <a:r>
              <a:rPr lang="en-US" sz="1400" i="1" dirty="0" err="1" smtClean="0"/>
              <a:t>sca</a:t>
            </a:r>
            <a:endParaRPr lang="en-US" sz="1400" i="1" dirty="0"/>
          </a:p>
        </p:txBody>
      </p:sp>
      <p:sp>
        <p:nvSpPr>
          <p:cNvPr id="10" name="CuadroTexto 9"/>
          <p:cNvSpPr txBox="1"/>
          <p:nvPr/>
        </p:nvSpPr>
        <p:spPr>
          <a:xfrm>
            <a:off x="7446582" y="3473664"/>
            <a:ext cx="473206" cy="307777"/>
          </a:xfrm>
          <a:prstGeom prst="rect">
            <a:avLst/>
          </a:prstGeom>
          <a:noFill/>
        </p:spPr>
        <p:txBody>
          <a:bodyPr wrap="none" rtlCol="0">
            <a:spAutoFit/>
          </a:bodyPr>
          <a:lstStyle/>
          <a:p>
            <a:r>
              <a:rPr lang="en-US" sz="1400" i="1" dirty="0" smtClean="0"/>
              <a:t>abs</a:t>
            </a:r>
            <a:endParaRPr lang="en-US" sz="1400" i="1" dirty="0"/>
          </a:p>
        </p:txBody>
      </p:sp>
      <p:sp>
        <p:nvSpPr>
          <p:cNvPr id="14" name="Rectángulo 13"/>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15"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6" name="Botón de acción: Información 15">
            <a:hlinkClick r:id="rId4" action="ppaction://hlinksldjump" highlightClick="1"/>
          </p:cNvPr>
          <p:cNvSpPr/>
          <p:nvPr/>
        </p:nvSpPr>
        <p:spPr>
          <a:xfrm>
            <a:off x="8226401" y="4124464"/>
            <a:ext cx="468085" cy="432000"/>
          </a:xfrm>
          <a:prstGeom prst="actionButtonInformat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Action Button: Home 9">
            <a:hlinkClick r:id="rId5"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7638256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2" name="Título 1"/>
          <p:cNvSpPr>
            <a:spLocks noGrp="1"/>
          </p:cNvSpPr>
          <p:nvPr>
            <p:ph type="title"/>
          </p:nvPr>
        </p:nvSpPr>
        <p:spPr>
          <a:xfrm>
            <a:off x="108000" y="252000"/>
            <a:ext cx="9144000" cy="540000"/>
          </a:xfrm>
        </p:spPr>
        <p:txBody>
          <a:bodyPr/>
          <a:lstStyle/>
          <a:p>
            <a:pPr algn="l"/>
            <a:r>
              <a:rPr lang="en-US" sz="2800" b="0" dirty="0"/>
              <a:t>L</a:t>
            </a:r>
            <a:r>
              <a:rPr lang="en-US" sz="2800" b="0" dirty="0" smtClean="0"/>
              <a:t>W radiative forcing at surface (Wm</a:t>
            </a:r>
            <a:r>
              <a:rPr lang="en-US" sz="2800" b="0" baseline="30000" dirty="0" smtClean="0"/>
              <a:t>-2</a:t>
            </a:r>
            <a:r>
              <a:rPr lang="en-US" sz="2800" b="0" dirty="0" smtClean="0"/>
              <a:t>)</a:t>
            </a:r>
            <a:endParaRPr lang="en-US" sz="2800" b="0" dirty="0"/>
          </a:p>
        </p:txBody>
      </p:sp>
      <p:sp>
        <p:nvSpPr>
          <p:cNvPr id="11" name="Botón de acción: Volver 10">
            <a:hlinkClick r:id="rId2"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sp>
        <p:nvSpPr>
          <p:cNvPr id="13" name="CuadroTexto 12"/>
          <p:cNvSpPr txBox="1"/>
          <p:nvPr/>
        </p:nvSpPr>
        <p:spPr>
          <a:xfrm>
            <a:off x="7595934" y="4608616"/>
            <a:ext cx="1431360" cy="461665"/>
          </a:xfrm>
          <a:prstGeom prst="rect">
            <a:avLst/>
          </a:prstGeom>
          <a:noFill/>
        </p:spPr>
        <p:txBody>
          <a:bodyPr wrap="square" rtlCol="0">
            <a:spAutoFit/>
          </a:bodyPr>
          <a:lstStyle/>
          <a:p>
            <a:r>
              <a:rPr lang="en-US" sz="1200" dirty="0" smtClean="0"/>
              <a:t>Back to scenarios definition</a:t>
            </a:r>
            <a:endParaRPr lang="en-US" sz="1200"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2000"/>
            <a:ext cx="7560000" cy="5197500"/>
          </a:xfrm>
          <a:prstGeom prst="rect">
            <a:avLst/>
          </a:prstGeom>
        </p:spPr>
      </p:pic>
      <p:sp>
        <p:nvSpPr>
          <p:cNvPr id="10" name="CuadroTexto 9"/>
          <p:cNvSpPr txBox="1"/>
          <p:nvPr/>
        </p:nvSpPr>
        <p:spPr>
          <a:xfrm>
            <a:off x="7451834" y="924915"/>
            <a:ext cx="463588" cy="307777"/>
          </a:xfrm>
          <a:prstGeom prst="rect">
            <a:avLst/>
          </a:prstGeom>
          <a:noFill/>
        </p:spPr>
        <p:txBody>
          <a:bodyPr wrap="none" rtlCol="0">
            <a:spAutoFit/>
          </a:bodyPr>
          <a:lstStyle/>
          <a:p>
            <a:r>
              <a:rPr lang="en-US" sz="1400" i="1" dirty="0" err="1" smtClean="0"/>
              <a:t>sca</a:t>
            </a:r>
            <a:endParaRPr lang="en-US" sz="1400" i="1" dirty="0"/>
          </a:p>
        </p:txBody>
      </p:sp>
      <p:sp>
        <p:nvSpPr>
          <p:cNvPr id="14" name="CuadroTexto 13"/>
          <p:cNvSpPr txBox="1"/>
          <p:nvPr/>
        </p:nvSpPr>
        <p:spPr>
          <a:xfrm>
            <a:off x="7446582" y="3473664"/>
            <a:ext cx="473206" cy="307777"/>
          </a:xfrm>
          <a:prstGeom prst="rect">
            <a:avLst/>
          </a:prstGeom>
          <a:noFill/>
        </p:spPr>
        <p:txBody>
          <a:bodyPr wrap="none" rtlCol="0">
            <a:spAutoFit/>
          </a:bodyPr>
          <a:lstStyle/>
          <a:p>
            <a:r>
              <a:rPr lang="en-US" sz="1400" i="1" dirty="0" smtClean="0"/>
              <a:t>abs</a:t>
            </a:r>
            <a:endParaRPr lang="en-US" sz="1400" i="1" dirty="0"/>
          </a:p>
        </p:txBody>
      </p:sp>
      <p:sp>
        <p:nvSpPr>
          <p:cNvPr id="16"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7" name="Botón de acción: Información 16">
            <a:hlinkClick r:id="rId4" action="ppaction://hlinksldjump" highlightClick="1"/>
          </p:cNvPr>
          <p:cNvSpPr/>
          <p:nvPr/>
        </p:nvSpPr>
        <p:spPr>
          <a:xfrm>
            <a:off x="8226401" y="4124464"/>
            <a:ext cx="468085" cy="432000"/>
          </a:xfrm>
          <a:prstGeom prst="actionButtonInformat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Action Button: Home 9">
            <a:hlinkClick r:id="rId5"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0334128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2000"/>
            <a:ext cx="7560000" cy="5197500"/>
          </a:xfrm>
          <a:prstGeom prst="rect">
            <a:avLst/>
          </a:prstGeom>
        </p:spPr>
      </p:pic>
      <p:sp>
        <p:nvSpPr>
          <p:cNvPr id="2" name="Título 1"/>
          <p:cNvSpPr>
            <a:spLocks noGrp="1"/>
          </p:cNvSpPr>
          <p:nvPr>
            <p:ph type="title"/>
          </p:nvPr>
        </p:nvSpPr>
        <p:spPr>
          <a:xfrm>
            <a:off x="108000" y="252000"/>
            <a:ext cx="9144000" cy="540000"/>
          </a:xfrm>
        </p:spPr>
        <p:txBody>
          <a:bodyPr/>
          <a:lstStyle/>
          <a:p>
            <a:pPr algn="l"/>
            <a:r>
              <a:rPr lang="en-US" sz="2800" b="0" dirty="0" smtClean="0"/>
              <a:t>Radiative anomalies at surface: cloud + aerosol </a:t>
            </a:r>
            <a:r>
              <a:rPr lang="en-US" sz="2800" b="0" dirty="0"/>
              <a:t>(Wm</a:t>
            </a:r>
            <a:r>
              <a:rPr lang="en-US" sz="2800" b="0" baseline="30000" dirty="0"/>
              <a:t>-2</a:t>
            </a:r>
            <a:r>
              <a:rPr lang="en-US" sz="2800" b="0" dirty="0"/>
              <a:t>)</a:t>
            </a:r>
          </a:p>
        </p:txBody>
      </p:sp>
      <p:sp>
        <p:nvSpPr>
          <p:cNvPr id="11" name="Botón de acción: Volver 10">
            <a:hlinkClick r:id="rId3"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sp>
        <p:nvSpPr>
          <p:cNvPr id="9" name="CuadroTexto 8"/>
          <p:cNvSpPr txBox="1"/>
          <p:nvPr/>
        </p:nvSpPr>
        <p:spPr>
          <a:xfrm>
            <a:off x="7451834" y="924915"/>
            <a:ext cx="463588" cy="307777"/>
          </a:xfrm>
          <a:prstGeom prst="rect">
            <a:avLst/>
          </a:prstGeom>
          <a:noFill/>
        </p:spPr>
        <p:txBody>
          <a:bodyPr wrap="none" rtlCol="0">
            <a:spAutoFit/>
          </a:bodyPr>
          <a:lstStyle/>
          <a:p>
            <a:r>
              <a:rPr lang="en-US" sz="1400" i="1" dirty="0" err="1" smtClean="0"/>
              <a:t>sca</a:t>
            </a:r>
            <a:endParaRPr lang="en-US" sz="1400" i="1" dirty="0"/>
          </a:p>
        </p:txBody>
      </p:sp>
      <p:sp>
        <p:nvSpPr>
          <p:cNvPr id="10" name="CuadroTexto 9"/>
          <p:cNvSpPr txBox="1"/>
          <p:nvPr/>
        </p:nvSpPr>
        <p:spPr>
          <a:xfrm>
            <a:off x="7446582" y="3473664"/>
            <a:ext cx="473206" cy="307777"/>
          </a:xfrm>
          <a:prstGeom prst="rect">
            <a:avLst/>
          </a:prstGeom>
          <a:noFill/>
        </p:spPr>
        <p:txBody>
          <a:bodyPr wrap="none" rtlCol="0">
            <a:spAutoFit/>
          </a:bodyPr>
          <a:lstStyle/>
          <a:p>
            <a:r>
              <a:rPr lang="en-US" sz="1400" i="1" dirty="0" smtClean="0"/>
              <a:t>abs</a:t>
            </a:r>
            <a:endParaRPr lang="en-US" sz="1400" i="1" dirty="0"/>
          </a:p>
        </p:txBody>
      </p:sp>
      <p:sp>
        <p:nvSpPr>
          <p:cNvPr id="15"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6" name="Action Button: Home 9">
            <a:hlinkClick r:id="rId4"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2479839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2" name="Título 1"/>
          <p:cNvSpPr>
            <a:spLocks noGrp="1"/>
          </p:cNvSpPr>
          <p:nvPr>
            <p:ph type="title"/>
          </p:nvPr>
        </p:nvSpPr>
        <p:spPr>
          <a:xfrm>
            <a:off x="108000" y="252000"/>
            <a:ext cx="9144000" cy="540000"/>
          </a:xfrm>
        </p:spPr>
        <p:txBody>
          <a:bodyPr/>
          <a:lstStyle/>
          <a:p>
            <a:pPr algn="l"/>
            <a:r>
              <a:rPr lang="en-US" sz="2800" b="0" dirty="0" smtClean="0"/>
              <a:t>SW radiative anomalies at SFC: cloud + aerosol (Wm</a:t>
            </a:r>
            <a:r>
              <a:rPr lang="en-US" sz="2800" b="0" baseline="30000" dirty="0" smtClean="0"/>
              <a:t>-2</a:t>
            </a:r>
            <a:r>
              <a:rPr lang="en-US" sz="2800" b="0" dirty="0" smtClean="0"/>
              <a:t>)</a:t>
            </a:r>
            <a:endParaRPr lang="en-US" sz="2800" b="0" dirty="0"/>
          </a:p>
        </p:txBody>
      </p:sp>
      <p:sp>
        <p:nvSpPr>
          <p:cNvPr id="11" name="Botón de acción: Volver 10">
            <a:hlinkClick r:id="rId2"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sp>
        <p:nvSpPr>
          <p:cNvPr id="13" name="CuadroTexto 12"/>
          <p:cNvSpPr txBox="1"/>
          <p:nvPr/>
        </p:nvSpPr>
        <p:spPr>
          <a:xfrm>
            <a:off x="7595934" y="4608616"/>
            <a:ext cx="1431360" cy="461665"/>
          </a:xfrm>
          <a:prstGeom prst="rect">
            <a:avLst/>
          </a:prstGeom>
          <a:noFill/>
        </p:spPr>
        <p:txBody>
          <a:bodyPr wrap="square" rtlCol="0">
            <a:spAutoFit/>
          </a:bodyPr>
          <a:lstStyle/>
          <a:p>
            <a:r>
              <a:rPr lang="en-US" sz="1200" dirty="0" smtClean="0"/>
              <a:t>Back to scenarios definition</a:t>
            </a:r>
            <a:endParaRPr lang="en-US" sz="1200"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2000"/>
            <a:ext cx="7560000" cy="5197500"/>
          </a:xfrm>
          <a:prstGeom prst="rect">
            <a:avLst/>
          </a:prstGeom>
        </p:spPr>
      </p:pic>
      <p:sp>
        <p:nvSpPr>
          <p:cNvPr id="9" name="CuadroTexto 8"/>
          <p:cNvSpPr txBox="1"/>
          <p:nvPr/>
        </p:nvSpPr>
        <p:spPr>
          <a:xfrm>
            <a:off x="7451834" y="924915"/>
            <a:ext cx="463588" cy="307777"/>
          </a:xfrm>
          <a:prstGeom prst="rect">
            <a:avLst/>
          </a:prstGeom>
          <a:noFill/>
        </p:spPr>
        <p:txBody>
          <a:bodyPr wrap="none" rtlCol="0">
            <a:spAutoFit/>
          </a:bodyPr>
          <a:lstStyle/>
          <a:p>
            <a:r>
              <a:rPr lang="en-US" sz="1400" i="1" dirty="0" err="1" smtClean="0"/>
              <a:t>sca</a:t>
            </a:r>
            <a:endParaRPr lang="en-US" sz="1400" i="1" dirty="0"/>
          </a:p>
        </p:txBody>
      </p:sp>
      <p:sp>
        <p:nvSpPr>
          <p:cNvPr id="14" name="CuadroTexto 13"/>
          <p:cNvSpPr txBox="1"/>
          <p:nvPr/>
        </p:nvSpPr>
        <p:spPr>
          <a:xfrm>
            <a:off x="7446582" y="3473664"/>
            <a:ext cx="473206" cy="307777"/>
          </a:xfrm>
          <a:prstGeom prst="rect">
            <a:avLst/>
          </a:prstGeom>
          <a:noFill/>
        </p:spPr>
        <p:txBody>
          <a:bodyPr wrap="none" rtlCol="0">
            <a:spAutoFit/>
          </a:bodyPr>
          <a:lstStyle/>
          <a:p>
            <a:r>
              <a:rPr lang="en-US" sz="1400" i="1" dirty="0" smtClean="0"/>
              <a:t>abs</a:t>
            </a:r>
            <a:endParaRPr lang="en-US" sz="1400" i="1" dirty="0"/>
          </a:p>
        </p:txBody>
      </p:sp>
      <p:sp>
        <p:nvSpPr>
          <p:cNvPr id="16"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7" name="Botón de acción: Información 16">
            <a:hlinkClick r:id="rId4" action="ppaction://hlinksldjump" highlightClick="1"/>
          </p:cNvPr>
          <p:cNvSpPr/>
          <p:nvPr/>
        </p:nvSpPr>
        <p:spPr>
          <a:xfrm>
            <a:off x="8226401" y="4124464"/>
            <a:ext cx="468085" cy="432000"/>
          </a:xfrm>
          <a:prstGeom prst="actionButtonInformat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Action Button: Home 9">
            <a:hlinkClick r:id="rId5"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1299852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2000"/>
            <a:ext cx="7560000" cy="5197500"/>
          </a:xfrm>
          <a:prstGeom prst="rect">
            <a:avLst/>
          </a:prstGeom>
        </p:spPr>
      </p:pic>
      <p:sp>
        <p:nvSpPr>
          <p:cNvPr id="2" name="Título 1"/>
          <p:cNvSpPr>
            <a:spLocks noGrp="1"/>
          </p:cNvSpPr>
          <p:nvPr>
            <p:ph type="title"/>
          </p:nvPr>
        </p:nvSpPr>
        <p:spPr>
          <a:xfrm>
            <a:off x="108000" y="252000"/>
            <a:ext cx="9144000" cy="540000"/>
          </a:xfrm>
        </p:spPr>
        <p:txBody>
          <a:bodyPr/>
          <a:lstStyle/>
          <a:p>
            <a:pPr algn="l"/>
            <a:r>
              <a:rPr lang="en-US" sz="2800" b="0" dirty="0" smtClean="0"/>
              <a:t>LW radiative anomalies at SFC: cloud + aerosol (Wm</a:t>
            </a:r>
            <a:r>
              <a:rPr lang="en-US" sz="2800" b="0" baseline="30000" dirty="0" smtClean="0"/>
              <a:t>-2</a:t>
            </a:r>
            <a:r>
              <a:rPr lang="en-US" sz="2800" b="0" dirty="0" smtClean="0"/>
              <a:t>)</a:t>
            </a:r>
            <a:endParaRPr lang="en-US" sz="2800" b="0" dirty="0"/>
          </a:p>
        </p:txBody>
      </p:sp>
      <p:sp>
        <p:nvSpPr>
          <p:cNvPr id="11" name="Botón de acción: Volver 10">
            <a:hlinkClick r:id="rId3"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sp>
        <p:nvSpPr>
          <p:cNvPr id="13" name="CuadroTexto 12"/>
          <p:cNvSpPr txBox="1"/>
          <p:nvPr/>
        </p:nvSpPr>
        <p:spPr>
          <a:xfrm>
            <a:off x="7595934" y="4608616"/>
            <a:ext cx="1431360" cy="461665"/>
          </a:xfrm>
          <a:prstGeom prst="rect">
            <a:avLst/>
          </a:prstGeom>
          <a:noFill/>
        </p:spPr>
        <p:txBody>
          <a:bodyPr wrap="square" rtlCol="0">
            <a:spAutoFit/>
          </a:bodyPr>
          <a:lstStyle/>
          <a:p>
            <a:r>
              <a:rPr lang="en-US" sz="1200" dirty="0" smtClean="0"/>
              <a:t>Back to scenarios definition</a:t>
            </a:r>
            <a:endParaRPr lang="en-US" sz="1200" dirty="0"/>
          </a:p>
        </p:txBody>
      </p:sp>
      <p:sp>
        <p:nvSpPr>
          <p:cNvPr id="9" name="CuadroTexto 8"/>
          <p:cNvSpPr txBox="1"/>
          <p:nvPr/>
        </p:nvSpPr>
        <p:spPr>
          <a:xfrm>
            <a:off x="7451834" y="924915"/>
            <a:ext cx="463588" cy="307777"/>
          </a:xfrm>
          <a:prstGeom prst="rect">
            <a:avLst/>
          </a:prstGeom>
          <a:noFill/>
        </p:spPr>
        <p:txBody>
          <a:bodyPr wrap="none" rtlCol="0">
            <a:spAutoFit/>
          </a:bodyPr>
          <a:lstStyle/>
          <a:p>
            <a:r>
              <a:rPr lang="en-US" sz="1400" i="1" dirty="0" err="1" smtClean="0"/>
              <a:t>sca</a:t>
            </a:r>
            <a:endParaRPr lang="en-US" sz="1400" i="1" dirty="0"/>
          </a:p>
        </p:txBody>
      </p:sp>
      <p:sp>
        <p:nvSpPr>
          <p:cNvPr id="10" name="CuadroTexto 9"/>
          <p:cNvSpPr txBox="1"/>
          <p:nvPr/>
        </p:nvSpPr>
        <p:spPr>
          <a:xfrm>
            <a:off x="7446582" y="3473664"/>
            <a:ext cx="473206" cy="307777"/>
          </a:xfrm>
          <a:prstGeom prst="rect">
            <a:avLst/>
          </a:prstGeom>
          <a:noFill/>
        </p:spPr>
        <p:txBody>
          <a:bodyPr wrap="none" rtlCol="0">
            <a:spAutoFit/>
          </a:bodyPr>
          <a:lstStyle/>
          <a:p>
            <a:r>
              <a:rPr lang="en-US" sz="1400" i="1" dirty="0" smtClean="0"/>
              <a:t>abs</a:t>
            </a:r>
            <a:endParaRPr lang="en-US" sz="1400" i="1" dirty="0"/>
          </a:p>
        </p:txBody>
      </p:sp>
      <p:sp>
        <p:nvSpPr>
          <p:cNvPr id="15"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6" name="Botón de acción: Información 15">
            <a:hlinkClick r:id="rId4" action="ppaction://hlinksldjump" highlightClick="1"/>
          </p:cNvPr>
          <p:cNvSpPr/>
          <p:nvPr/>
        </p:nvSpPr>
        <p:spPr>
          <a:xfrm>
            <a:off x="8226401" y="4124464"/>
            <a:ext cx="468085" cy="432000"/>
          </a:xfrm>
          <a:prstGeom prst="actionButtonInformat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Action Button: Home 9">
            <a:hlinkClick r:id="rId5"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468687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2" name="Título 1"/>
          <p:cNvSpPr>
            <a:spLocks noGrp="1"/>
          </p:cNvSpPr>
          <p:nvPr>
            <p:ph type="title"/>
          </p:nvPr>
        </p:nvSpPr>
        <p:spPr>
          <a:xfrm>
            <a:off x="108000" y="252000"/>
            <a:ext cx="9144000" cy="540000"/>
          </a:xfrm>
        </p:spPr>
        <p:txBody>
          <a:bodyPr/>
          <a:lstStyle/>
          <a:p>
            <a:pPr algn="l"/>
            <a:r>
              <a:rPr lang="en-US" sz="2800" b="0" dirty="0" smtClean="0"/>
              <a:t>Daily mean temperature at 2 m (K)</a:t>
            </a:r>
            <a:endParaRPr lang="en-US" sz="2800" b="0" dirty="0"/>
          </a:p>
        </p:txBody>
      </p:sp>
      <p:sp>
        <p:nvSpPr>
          <p:cNvPr id="11" name="Botón de acción: Volver 10">
            <a:hlinkClick r:id="rId2"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sp>
        <p:nvSpPr>
          <p:cNvPr id="13" name="CuadroTexto 12"/>
          <p:cNvSpPr txBox="1"/>
          <p:nvPr/>
        </p:nvSpPr>
        <p:spPr>
          <a:xfrm>
            <a:off x="7595934" y="4608616"/>
            <a:ext cx="1431360" cy="461665"/>
          </a:xfrm>
          <a:prstGeom prst="rect">
            <a:avLst/>
          </a:prstGeom>
          <a:noFill/>
        </p:spPr>
        <p:txBody>
          <a:bodyPr wrap="square" rtlCol="0">
            <a:spAutoFit/>
          </a:bodyPr>
          <a:lstStyle/>
          <a:p>
            <a:r>
              <a:rPr lang="en-US" sz="1200" dirty="0" smtClean="0"/>
              <a:t>Back to scenarios definition</a:t>
            </a:r>
            <a:endParaRPr lang="en-US" sz="120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2000"/>
            <a:ext cx="7560000" cy="5197500"/>
          </a:xfrm>
          <a:prstGeom prst="rect">
            <a:avLst/>
          </a:prstGeom>
        </p:spPr>
      </p:pic>
      <p:sp>
        <p:nvSpPr>
          <p:cNvPr id="9" name="CuadroTexto 8"/>
          <p:cNvSpPr txBox="1"/>
          <p:nvPr/>
        </p:nvSpPr>
        <p:spPr>
          <a:xfrm>
            <a:off x="7451834" y="924915"/>
            <a:ext cx="463588" cy="307777"/>
          </a:xfrm>
          <a:prstGeom prst="rect">
            <a:avLst/>
          </a:prstGeom>
          <a:noFill/>
        </p:spPr>
        <p:txBody>
          <a:bodyPr wrap="none" rtlCol="0">
            <a:spAutoFit/>
          </a:bodyPr>
          <a:lstStyle/>
          <a:p>
            <a:r>
              <a:rPr lang="en-US" sz="1400" i="1" dirty="0" err="1" smtClean="0"/>
              <a:t>sca</a:t>
            </a:r>
            <a:endParaRPr lang="en-US" sz="1400" i="1" dirty="0"/>
          </a:p>
        </p:txBody>
      </p:sp>
      <p:sp>
        <p:nvSpPr>
          <p:cNvPr id="10" name="CuadroTexto 9"/>
          <p:cNvSpPr txBox="1"/>
          <p:nvPr/>
        </p:nvSpPr>
        <p:spPr>
          <a:xfrm>
            <a:off x="7446582" y="3473664"/>
            <a:ext cx="473206" cy="307777"/>
          </a:xfrm>
          <a:prstGeom prst="rect">
            <a:avLst/>
          </a:prstGeom>
          <a:noFill/>
        </p:spPr>
        <p:txBody>
          <a:bodyPr wrap="none" rtlCol="0">
            <a:spAutoFit/>
          </a:bodyPr>
          <a:lstStyle/>
          <a:p>
            <a:r>
              <a:rPr lang="en-US" sz="1400" i="1" dirty="0" smtClean="0"/>
              <a:t>abs</a:t>
            </a:r>
            <a:endParaRPr lang="en-US" sz="1400" i="1" dirty="0"/>
          </a:p>
        </p:txBody>
      </p:sp>
      <p:sp>
        <p:nvSpPr>
          <p:cNvPr id="15"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6" name="Botón de acción: Información 15">
            <a:hlinkClick r:id="rId4" action="ppaction://hlinksldjump" highlightClick="1"/>
          </p:cNvPr>
          <p:cNvSpPr/>
          <p:nvPr/>
        </p:nvSpPr>
        <p:spPr>
          <a:xfrm>
            <a:off x="8226401" y="4124464"/>
            <a:ext cx="468085" cy="432000"/>
          </a:xfrm>
          <a:prstGeom prst="actionButtonInformat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Action Button: Home 9">
            <a:hlinkClick r:id="rId5"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0475786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2" name="Título 1"/>
          <p:cNvSpPr>
            <a:spLocks noGrp="1"/>
          </p:cNvSpPr>
          <p:nvPr>
            <p:ph type="title"/>
          </p:nvPr>
        </p:nvSpPr>
        <p:spPr>
          <a:xfrm>
            <a:off x="108000" y="252000"/>
            <a:ext cx="9144000" cy="540000"/>
          </a:xfrm>
        </p:spPr>
        <p:txBody>
          <a:bodyPr/>
          <a:lstStyle/>
          <a:p>
            <a:pPr algn="l"/>
            <a:r>
              <a:rPr lang="en-US" sz="2800" b="0" dirty="0" smtClean="0"/>
              <a:t>Maximum daily mean temperature at 2 m (K)</a:t>
            </a:r>
            <a:endParaRPr lang="en-US" sz="2800" b="0" dirty="0"/>
          </a:p>
        </p:txBody>
      </p:sp>
      <p:sp>
        <p:nvSpPr>
          <p:cNvPr id="11" name="Botón de acción: Volver 10">
            <a:hlinkClick r:id="rId2"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sp>
        <p:nvSpPr>
          <p:cNvPr id="13" name="CuadroTexto 12"/>
          <p:cNvSpPr txBox="1"/>
          <p:nvPr/>
        </p:nvSpPr>
        <p:spPr>
          <a:xfrm>
            <a:off x="7595934" y="4608616"/>
            <a:ext cx="1431360" cy="461665"/>
          </a:xfrm>
          <a:prstGeom prst="rect">
            <a:avLst/>
          </a:prstGeom>
          <a:noFill/>
        </p:spPr>
        <p:txBody>
          <a:bodyPr wrap="square" rtlCol="0">
            <a:spAutoFit/>
          </a:bodyPr>
          <a:lstStyle/>
          <a:p>
            <a:r>
              <a:rPr lang="en-US" sz="1200" dirty="0" smtClean="0"/>
              <a:t>Back to scenarios definition</a:t>
            </a:r>
            <a:endParaRPr lang="en-US" sz="1200" dirty="0"/>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2000"/>
            <a:ext cx="7560000" cy="5197500"/>
          </a:xfrm>
          <a:prstGeom prst="rect">
            <a:avLst/>
          </a:prstGeom>
        </p:spPr>
      </p:pic>
      <p:sp>
        <p:nvSpPr>
          <p:cNvPr id="9" name="CuadroTexto 8"/>
          <p:cNvSpPr txBox="1"/>
          <p:nvPr/>
        </p:nvSpPr>
        <p:spPr>
          <a:xfrm>
            <a:off x="7451834" y="924915"/>
            <a:ext cx="463588" cy="307777"/>
          </a:xfrm>
          <a:prstGeom prst="rect">
            <a:avLst/>
          </a:prstGeom>
          <a:noFill/>
        </p:spPr>
        <p:txBody>
          <a:bodyPr wrap="none" rtlCol="0">
            <a:spAutoFit/>
          </a:bodyPr>
          <a:lstStyle/>
          <a:p>
            <a:r>
              <a:rPr lang="en-US" sz="1400" i="1" dirty="0" err="1" smtClean="0"/>
              <a:t>sca</a:t>
            </a:r>
            <a:endParaRPr lang="en-US" sz="1400" i="1" dirty="0"/>
          </a:p>
        </p:txBody>
      </p:sp>
      <p:sp>
        <p:nvSpPr>
          <p:cNvPr id="10" name="CuadroTexto 9"/>
          <p:cNvSpPr txBox="1"/>
          <p:nvPr/>
        </p:nvSpPr>
        <p:spPr>
          <a:xfrm>
            <a:off x="7446582" y="3473664"/>
            <a:ext cx="473206" cy="307777"/>
          </a:xfrm>
          <a:prstGeom prst="rect">
            <a:avLst/>
          </a:prstGeom>
          <a:noFill/>
        </p:spPr>
        <p:txBody>
          <a:bodyPr wrap="none" rtlCol="0">
            <a:spAutoFit/>
          </a:bodyPr>
          <a:lstStyle/>
          <a:p>
            <a:r>
              <a:rPr lang="en-US" sz="1400" i="1" dirty="0" smtClean="0"/>
              <a:t>abs</a:t>
            </a:r>
            <a:endParaRPr lang="en-US" sz="1400" i="1" dirty="0"/>
          </a:p>
        </p:txBody>
      </p:sp>
      <p:sp>
        <p:nvSpPr>
          <p:cNvPr id="16"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7" name="Botón de acción: Información 16">
            <a:hlinkClick r:id="rId4" action="ppaction://hlinksldjump" highlightClick="1"/>
          </p:cNvPr>
          <p:cNvSpPr/>
          <p:nvPr/>
        </p:nvSpPr>
        <p:spPr>
          <a:xfrm>
            <a:off x="8226401" y="4124464"/>
            <a:ext cx="468085" cy="432000"/>
          </a:xfrm>
          <a:prstGeom prst="actionButtonInformat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Action Button: Home 9">
            <a:hlinkClick r:id="rId5"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8426147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682974186"/>
              </p:ext>
            </p:extLst>
          </p:nvPr>
        </p:nvGraphicFramePr>
        <p:xfrm>
          <a:off x="57080" y="1049592"/>
          <a:ext cx="55800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p:cNvSpPr>
            <a:spLocks noGrp="1"/>
          </p:cNvSpPr>
          <p:nvPr>
            <p:ph type="title"/>
          </p:nvPr>
        </p:nvSpPr>
        <p:spPr>
          <a:xfrm>
            <a:off x="0" y="36000"/>
            <a:ext cx="7685070" cy="838397"/>
          </a:xfrm>
        </p:spPr>
        <p:txBody>
          <a:bodyPr/>
          <a:lstStyle/>
          <a:p>
            <a:pPr algn="l"/>
            <a:r>
              <a:rPr lang="en-GB" sz="2200" b="0" dirty="0"/>
              <a:t>Climate response to soil dust aerosol and its sensitivity to </a:t>
            </a:r>
            <a:r>
              <a:rPr lang="en-GB" sz="2200" b="0" dirty="0" smtClean="0"/>
              <a:t>mineralogical composition </a:t>
            </a:r>
            <a:r>
              <a:rPr lang="en-GB" sz="2200" b="0" dirty="0"/>
              <a:t>in Northern </a:t>
            </a:r>
            <a:r>
              <a:rPr lang="en-GB" sz="2200" b="0" dirty="0" smtClean="0"/>
              <a:t>Africa</a:t>
            </a:r>
            <a:br>
              <a:rPr lang="en-GB" sz="2200" b="0" dirty="0" smtClean="0"/>
            </a:br>
            <a:r>
              <a:rPr lang="en-GB" sz="1600" b="0" dirty="0" smtClean="0"/>
              <a:t>M. </a:t>
            </a:r>
            <a:r>
              <a:rPr lang="en-GB" sz="1600" b="0" dirty="0" err="1" smtClean="0"/>
              <a:t>Gonçalves-Ageitos</a:t>
            </a:r>
            <a:r>
              <a:rPr lang="en-GB" sz="1600" b="0" dirty="0" smtClean="0"/>
              <a:t>, V. </a:t>
            </a:r>
            <a:r>
              <a:rPr lang="en-GB" sz="1600" b="0" dirty="0" err="1" smtClean="0"/>
              <a:t>Obiso</a:t>
            </a:r>
            <a:r>
              <a:rPr lang="en-GB" sz="1600" b="0" dirty="0" smtClean="0"/>
              <a:t>,  O. </a:t>
            </a:r>
            <a:r>
              <a:rPr lang="en-GB" sz="1600" b="0" dirty="0" err="1"/>
              <a:t>Jorba</a:t>
            </a:r>
            <a:r>
              <a:rPr lang="en-GB" sz="1600" b="0" dirty="0"/>
              <a:t> </a:t>
            </a:r>
            <a:r>
              <a:rPr lang="en-GB" sz="1600" b="0" dirty="0" smtClean="0"/>
              <a:t>and C. </a:t>
            </a:r>
            <a:r>
              <a:rPr lang="en-GB" sz="1600" b="0" dirty="0"/>
              <a:t>Pérez </a:t>
            </a:r>
            <a:r>
              <a:rPr lang="en-GB" sz="1600" b="0" dirty="0" err="1"/>
              <a:t>García</a:t>
            </a:r>
            <a:r>
              <a:rPr lang="en-GB" sz="1600" b="0" dirty="0"/>
              <a:t>-Pando </a:t>
            </a:r>
            <a:endParaRPr lang="en-GB" sz="1600" dirty="0"/>
          </a:p>
        </p:txBody>
      </p:sp>
      <p:sp>
        <p:nvSpPr>
          <p:cNvPr id="5" name="Rectangle 4"/>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7" name="Rectángulo redondeado 6"/>
          <p:cNvSpPr/>
          <p:nvPr/>
        </p:nvSpPr>
        <p:spPr>
          <a:xfrm>
            <a:off x="6096001" y="5192486"/>
            <a:ext cx="2873828" cy="61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hlinkClick r:id="rId7" action="ppaction://hlinksldjump"/>
              </a:rPr>
              <a:t>Acknowledgments</a:t>
            </a:r>
            <a:endParaRPr lang="en-US" sz="2200" dirty="0"/>
          </a:p>
        </p:txBody>
      </p:sp>
    </p:spTree>
    <p:extLst>
      <p:ext uri="{BB962C8B-B14F-4D97-AF65-F5344CB8AC3E}">
        <p14:creationId xmlns:p14="http://schemas.microsoft.com/office/powerpoint/2010/main" val="6102025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000" y="252000"/>
            <a:ext cx="9144000" cy="540000"/>
          </a:xfrm>
        </p:spPr>
        <p:txBody>
          <a:bodyPr/>
          <a:lstStyle/>
          <a:p>
            <a:pPr algn="l"/>
            <a:r>
              <a:rPr lang="en-US" sz="2800" b="0" dirty="0" smtClean="0"/>
              <a:t>Minimum daily mean temperature at 2 m (K)</a:t>
            </a:r>
            <a:endParaRPr lang="en-US" sz="2800" b="0" dirty="0"/>
          </a:p>
        </p:txBody>
      </p:sp>
      <p:sp>
        <p:nvSpPr>
          <p:cNvPr id="11" name="Botón de acción: Volver 10">
            <a:hlinkClick r:id="rId2"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sp>
        <p:nvSpPr>
          <p:cNvPr id="13" name="CuadroTexto 12"/>
          <p:cNvSpPr txBox="1"/>
          <p:nvPr/>
        </p:nvSpPr>
        <p:spPr>
          <a:xfrm>
            <a:off x="7595934" y="4608616"/>
            <a:ext cx="1431360" cy="461665"/>
          </a:xfrm>
          <a:prstGeom prst="rect">
            <a:avLst/>
          </a:prstGeom>
          <a:noFill/>
        </p:spPr>
        <p:txBody>
          <a:bodyPr wrap="square" rtlCol="0">
            <a:spAutoFit/>
          </a:bodyPr>
          <a:lstStyle/>
          <a:p>
            <a:r>
              <a:rPr lang="en-US" sz="1200" dirty="0" smtClean="0"/>
              <a:t>Back to scenarios definition</a:t>
            </a:r>
            <a:endParaRPr lang="en-US" sz="1200"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2000"/>
            <a:ext cx="7560000" cy="5197500"/>
          </a:xfrm>
          <a:prstGeom prst="rect">
            <a:avLst/>
          </a:prstGeom>
        </p:spPr>
      </p:pic>
      <p:sp>
        <p:nvSpPr>
          <p:cNvPr id="10" name="CuadroTexto 9"/>
          <p:cNvSpPr txBox="1"/>
          <p:nvPr/>
        </p:nvSpPr>
        <p:spPr>
          <a:xfrm>
            <a:off x="7451834" y="924915"/>
            <a:ext cx="463588" cy="307777"/>
          </a:xfrm>
          <a:prstGeom prst="rect">
            <a:avLst/>
          </a:prstGeom>
          <a:noFill/>
        </p:spPr>
        <p:txBody>
          <a:bodyPr wrap="none" rtlCol="0">
            <a:spAutoFit/>
          </a:bodyPr>
          <a:lstStyle/>
          <a:p>
            <a:r>
              <a:rPr lang="en-US" sz="1400" i="1" dirty="0" err="1" smtClean="0"/>
              <a:t>sca</a:t>
            </a:r>
            <a:endParaRPr lang="en-US" sz="1400" i="1" dirty="0"/>
          </a:p>
        </p:txBody>
      </p:sp>
      <p:sp>
        <p:nvSpPr>
          <p:cNvPr id="14" name="CuadroTexto 13"/>
          <p:cNvSpPr txBox="1"/>
          <p:nvPr/>
        </p:nvSpPr>
        <p:spPr>
          <a:xfrm>
            <a:off x="7446582" y="3473664"/>
            <a:ext cx="473206" cy="307777"/>
          </a:xfrm>
          <a:prstGeom prst="rect">
            <a:avLst/>
          </a:prstGeom>
          <a:noFill/>
        </p:spPr>
        <p:txBody>
          <a:bodyPr wrap="none" rtlCol="0">
            <a:spAutoFit/>
          </a:bodyPr>
          <a:lstStyle/>
          <a:p>
            <a:r>
              <a:rPr lang="en-US" sz="1400" i="1" dirty="0" smtClean="0"/>
              <a:t>abs</a:t>
            </a:r>
            <a:endParaRPr lang="en-US" sz="1400" i="1" dirty="0"/>
          </a:p>
        </p:txBody>
      </p:sp>
      <p:sp>
        <p:nvSpPr>
          <p:cNvPr id="15" name="Rectángulo 14"/>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16"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7" name="Botón de acción: Información 16">
            <a:hlinkClick r:id="rId4" action="ppaction://hlinksldjump" highlightClick="1"/>
          </p:cNvPr>
          <p:cNvSpPr/>
          <p:nvPr/>
        </p:nvSpPr>
        <p:spPr>
          <a:xfrm>
            <a:off x="8226401" y="4124464"/>
            <a:ext cx="468085" cy="432000"/>
          </a:xfrm>
          <a:prstGeom prst="actionButtonInformat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Action Button: Home 9">
            <a:hlinkClick r:id="rId5"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9050366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2" name="Título 1"/>
          <p:cNvSpPr>
            <a:spLocks noGrp="1"/>
          </p:cNvSpPr>
          <p:nvPr>
            <p:ph type="title"/>
          </p:nvPr>
        </p:nvSpPr>
        <p:spPr>
          <a:xfrm>
            <a:off x="108000" y="252000"/>
            <a:ext cx="9144000" cy="540000"/>
          </a:xfrm>
        </p:spPr>
        <p:txBody>
          <a:bodyPr/>
          <a:lstStyle/>
          <a:p>
            <a:pPr algn="l"/>
            <a:r>
              <a:rPr lang="en-US" sz="2800" b="0" dirty="0" smtClean="0"/>
              <a:t>Daily accumulated precipitation (mm/day)</a:t>
            </a:r>
            <a:endParaRPr lang="en-US" sz="2800" b="0" dirty="0"/>
          </a:p>
        </p:txBody>
      </p:sp>
      <p:sp>
        <p:nvSpPr>
          <p:cNvPr id="11" name="Botón de acción: Volver 10">
            <a:hlinkClick r:id="rId2"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sp>
        <p:nvSpPr>
          <p:cNvPr id="13" name="CuadroTexto 12"/>
          <p:cNvSpPr txBox="1"/>
          <p:nvPr/>
        </p:nvSpPr>
        <p:spPr>
          <a:xfrm>
            <a:off x="7595934" y="4608616"/>
            <a:ext cx="1431360" cy="461665"/>
          </a:xfrm>
          <a:prstGeom prst="rect">
            <a:avLst/>
          </a:prstGeom>
          <a:noFill/>
        </p:spPr>
        <p:txBody>
          <a:bodyPr wrap="square" rtlCol="0">
            <a:spAutoFit/>
          </a:bodyPr>
          <a:lstStyle/>
          <a:p>
            <a:r>
              <a:rPr lang="en-US" sz="1200" dirty="0" smtClean="0"/>
              <a:t>Back to scenarios definition</a:t>
            </a:r>
            <a:endParaRPr lang="en-US" sz="1200"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2000"/>
            <a:ext cx="7560000" cy="5197500"/>
          </a:xfrm>
          <a:prstGeom prst="rect">
            <a:avLst/>
          </a:prstGeom>
        </p:spPr>
      </p:pic>
      <p:sp>
        <p:nvSpPr>
          <p:cNvPr id="9" name="CuadroTexto 8"/>
          <p:cNvSpPr txBox="1"/>
          <p:nvPr/>
        </p:nvSpPr>
        <p:spPr>
          <a:xfrm>
            <a:off x="7451834" y="924915"/>
            <a:ext cx="463588" cy="307777"/>
          </a:xfrm>
          <a:prstGeom prst="rect">
            <a:avLst/>
          </a:prstGeom>
          <a:noFill/>
        </p:spPr>
        <p:txBody>
          <a:bodyPr wrap="none" rtlCol="0">
            <a:spAutoFit/>
          </a:bodyPr>
          <a:lstStyle/>
          <a:p>
            <a:r>
              <a:rPr lang="en-US" sz="1400" i="1" dirty="0" err="1" smtClean="0"/>
              <a:t>sca</a:t>
            </a:r>
            <a:endParaRPr lang="en-US" sz="1400" i="1" dirty="0"/>
          </a:p>
        </p:txBody>
      </p:sp>
      <p:sp>
        <p:nvSpPr>
          <p:cNvPr id="10" name="CuadroTexto 9"/>
          <p:cNvSpPr txBox="1"/>
          <p:nvPr/>
        </p:nvSpPr>
        <p:spPr>
          <a:xfrm>
            <a:off x="7446582" y="3473664"/>
            <a:ext cx="473206" cy="307777"/>
          </a:xfrm>
          <a:prstGeom prst="rect">
            <a:avLst/>
          </a:prstGeom>
          <a:noFill/>
        </p:spPr>
        <p:txBody>
          <a:bodyPr wrap="none" rtlCol="0">
            <a:spAutoFit/>
          </a:bodyPr>
          <a:lstStyle/>
          <a:p>
            <a:r>
              <a:rPr lang="en-US" sz="1400" i="1" dirty="0" smtClean="0"/>
              <a:t>abs</a:t>
            </a:r>
            <a:endParaRPr lang="en-US" sz="1400" i="1" dirty="0"/>
          </a:p>
        </p:txBody>
      </p:sp>
      <p:sp>
        <p:nvSpPr>
          <p:cNvPr id="15"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6" name="Botón de acción: Información 15">
            <a:hlinkClick r:id="rId4" action="ppaction://hlinksldjump" highlightClick="1"/>
          </p:cNvPr>
          <p:cNvSpPr/>
          <p:nvPr/>
        </p:nvSpPr>
        <p:spPr>
          <a:xfrm>
            <a:off x="8226401" y="4124464"/>
            <a:ext cx="468085" cy="432000"/>
          </a:xfrm>
          <a:prstGeom prst="actionButtonInformat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Action Button: Home 9">
            <a:hlinkClick r:id="rId5"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1065974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2000"/>
            <a:ext cx="7560000" cy="5197500"/>
          </a:xfrm>
          <a:prstGeom prst="rect">
            <a:avLst/>
          </a:prstGeom>
        </p:spPr>
      </p:pic>
      <p:sp>
        <p:nvSpPr>
          <p:cNvPr id="2" name="Título 1"/>
          <p:cNvSpPr>
            <a:spLocks noGrp="1"/>
          </p:cNvSpPr>
          <p:nvPr>
            <p:ph type="title"/>
          </p:nvPr>
        </p:nvSpPr>
        <p:spPr>
          <a:xfrm>
            <a:off x="108000" y="252000"/>
            <a:ext cx="9144000" cy="540000"/>
          </a:xfrm>
        </p:spPr>
        <p:txBody>
          <a:bodyPr/>
          <a:lstStyle/>
          <a:p>
            <a:pPr algn="l"/>
            <a:r>
              <a:rPr lang="en-US" sz="2800" b="0" dirty="0" smtClean="0"/>
              <a:t>Soil humidity (%v)</a:t>
            </a:r>
            <a:endParaRPr lang="en-US" sz="2800" b="0" dirty="0"/>
          </a:p>
        </p:txBody>
      </p:sp>
      <p:sp>
        <p:nvSpPr>
          <p:cNvPr id="11" name="Botón de acción: Volver 10">
            <a:hlinkClick r:id="rId3"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sp>
        <p:nvSpPr>
          <p:cNvPr id="13" name="CuadroTexto 12"/>
          <p:cNvSpPr txBox="1"/>
          <p:nvPr/>
        </p:nvSpPr>
        <p:spPr>
          <a:xfrm>
            <a:off x="7595934" y="4608616"/>
            <a:ext cx="1431360" cy="461665"/>
          </a:xfrm>
          <a:prstGeom prst="rect">
            <a:avLst/>
          </a:prstGeom>
          <a:noFill/>
        </p:spPr>
        <p:txBody>
          <a:bodyPr wrap="square" rtlCol="0">
            <a:spAutoFit/>
          </a:bodyPr>
          <a:lstStyle/>
          <a:p>
            <a:r>
              <a:rPr lang="en-US" sz="1200" dirty="0" smtClean="0"/>
              <a:t>Back to scenarios definition</a:t>
            </a:r>
            <a:endParaRPr lang="en-US" sz="1200" dirty="0"/>
          </a:p>
        </p:txBody>
      </p:sp>
      <p:sp>
        <p:nvSpPr>
          <p:cNvPr id="9" name="CuadroTexto 8"/>
          <p:cNvSpPr txBox="1"/>
          <p:nvPr/>
        </p:nvSpPr>
        <p:spPr>
          <a:xfrm>
            <a:off x="7451834" y="924915"/>
            <a:ext cx="463588" cy="307777"/>
          </a:xfrm>
          <a:prstGeom prst="rect">
            <a:avLst/>
          </a:prstGeom>
          <a:noFill/>
        </p:spPr>
        <p:txBody>
          <a:bodyPr wrap="none" rtlCol="0">
            <a:spAutoFit/>
          </a:bodyPr>
          <a:lstStyle/>
          <a:p>
            <a:r>
              <a:rPr lang="en-US" sz="1400" i="1" dirty="0" err="1" smtClean="0"/>
              <a:t>sca</a:t>
            </a:r>
            <a:endParaRPr lang="en-US" sz="1400" i="1" dirty="0"/>
          </a:p>
        </p:txBody>
      </p:sp>
      <p:sp>
        <p:nvSpPr>
          <p:cNvPr id="10" name="CuadroTexto 9"/>
          <p:cNvSpPr txBox="1"/>
          <p:nvPr/>
        </p:nvSpPr>
        <p:spPr>
          <a:xfrm>
            <a:off x="7446582" y="3473664"/>
            <a:ext cx="473206" cy="307777"/>
          </a:xfrm>
          <a:prstGeom prst="rect">
            <a:avLst/>
          </a:prstGeom>
          <a:noFill/>
        </p:spPr>
        <p:txBody>
          <a:bodyPr wrap="none" rtlCol="0">
            <a:spAutoFit/>
          </a:bodyPr>
          <a:lstStyle/>
          <a:p>
            <a:r>
              <a:rPr lang="en-US" sz="1400" i="1" dirty="0" smtClean="0"/>
              <a:t>abs</a:t>
            </a:r>
            <a:endParaRPr lang="en-US" sz="1400" i="1" dirty="0"/>
          </a:p>
        </p:txBody>
      </p:sp>
      <p:sp>
        <p:nvSpPr>
          <p:cNvPr id="14" name="Rectángulo 13"/>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15"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6" name="Botón de acción: Información 15">
            <a:hlinkClick r:id="rId4" action="ppaction://hlinksldjump" highlightClick="1"/>
          </p:cNvPr>
          <p:cNvSpPr/>
          <p:nvPr/>
        </p:nvSpPr>
        <p:spPr>
          <a:xfrm>
            <a:off x="8226401" y="4124464"/>
            <a:ext cx="468085" cy="432000"/>
          </a:xfrm>
          <a:prstGeom prst="actionButtonInformat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Action Button: Home 9">
            <a:hlinkClick r:id="rId5"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2739714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000" y="252000"/>
            <a:ext cx="9144000" cy="540000"/>
          </a:xfrm>
        </p:spPr>
        <p:txBody>
          <a:bodyPr/>
          <a:lstStyle/>
          <a:p>
            <a:pPr algn="l"/>
            <a:r>
              <a:rPr lang="en-US" sz="2800" b="0" dirty="0" smtClean="0"/>
              <a:t>Low level cloud fraction (%)</a:t>
            </a:r>
            <a:endParaRPr lang="en-US" sz="2800" b="0" dirty="0"/>
          </a:p>
        </p:txBody>
      </p:sp>
      <p:sp>
        <p:nvSpPr>
          <p:cNvPr id="11" name="Botón de acción: Volver 10">
            <a:hlinkClick r:id="rId2"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sp>
        <p:nvSpPr>
          <p:cNvPr id="13" name="CuadroTexto 12"/>
          <p:cNvSpPr txBox="1"/>
          <p:nvPr/>
        </p:nvSpPr>
        <p:spPr>
          <a:xfrm>
            <a:off x="7595934" y="4608616"/>
            <a:ext cx="1431360" cy="461665"/>
          </a:xfrm>
          <a:prstGeom prst="rect">
            <a:avLst/>
          </a:prstGeom>
          <a:noFill/>
        </p:spPr>
        <p:txBody>
          <a:bodyPr wrap="square" rtlCol="0">
            <a:spAutoFit/>
          </a:bodyPr>
          <a:lstStyle/>
          <a:p>
            <a:r>
              <a:rPr lang="en-US" sz="1200" dirty="0" smtClean="0"/>
              <a:t>Back to scenarios definition</a:t>
            </a:r>
            <a:endParaRPr lang="en-US" sz="1200"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2000"/>
            <a:ext cx="7560000" cy="5197500"/>
          </a:xfrm>
          <a:prstGeom prst="rect">
            <a:avLst/>
          </a:prstGeom>
        </p:spPr>
      </p:pic>
      <p:sp>
        <p:nvSpPr>
          <p:cNvPr id="9" name="CuadroTexto 8"/>
          <p:cNvSpPr txBox="1"/>
          <p:nvPr/>
        </p:nvSpPr>
        <p:spPr>
          <a:xfrm>
            <a:off x="7451834" y="924915"/>
            <a:ext cx="463588" cy="307777"/>
          </a:xfrm>
          <a:prstGeom prst="rect">
            <a:avLst/>
          </a:prstGeom>
          <a:noFill/>
        </p:spPr>
        <p:txBody>
          <a:bodyPr wrap="none" rtlCol="0">
            <a:spAutoFit/>
          </a:bodyPr>
          <a:lstStyle/>
          <a:p>
            <a:r>
              <a:rPr lang="en-US" sz="1400" i="1" dirty="0" err="1" smtClean="0"/>
              <a:t>sca</a:t>
            </a:r>
            <a:endParaRPr lang="en-US" sz="1400" i="1" dirty="0"/>
          </a:p>
        </p:txBody>
      </p:sp>
      <p:sp>
        <p:nvSpPr>
          <p:cNvPr id="14" name="CuadroTexto 13"/>
          <p:cNvSpPr txBox="1"/>
          <p:nvPr/>
        </p:nvSpPr>
        <p:spPr>
          <a:xfrm>
            <a:off x="7446582" y="3473664"/>
            <a:ext cx="473206" cy="307777"/>
          </a:xfrm>
          <a:prstGeom prst="rect">
            <a:avLst/>
          </a:prstGeom>
          <a:noFill/>
        </p:spPr>
        <p:txBody>
          <a:bodyPr wrap="none" rtlCol="0">
            <a:spAutoFit/>
          </a:bodyPr>
          <a:lstStyle/>
          <a:p>
            <a:r>
              <a:rPr lang="en-US" sz="1400" i="1" dirty="0" smtClean="0"/>
              <a:t>abs</a:t>
            </a:r>
            <a:endParaRPr lang="en-US" sz="1400" i="1" dirty="0"/>
          </a:p>
        </p:txBody>
      </p:sp>
      <p:sp>
        <p:nvSpPr>
          <p:cNvPr id="15" name="Rectángulo 14"/>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16"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7" name="Botón de acción: Información 16">
            <a:hlinkClick r:id="rId4" action="ppaction://hlinksldjump" highlightClick="1"/>
          </p:cNvPr>
          <p:cNvSpPr/>
          <p:nvPr/>
        </p:nvSpPr>
        <p:spPr>
          <a:xfrm>
            <a:off x="8226401" y="4124464"/>
            <a:ext cx="468085" cy="432000"/>
          </a:xfrm>
          <a:prstGeom prst="actionButtonInformat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Action Button: Home 9">
            <a:hlinkClick r:id="rId5"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6233299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000" y="252000"/>
            <a:ext cx="9144000" cy="540000"/>
          </a:xfrm>
        </p:spPr>
        <p:txBody>
          <a:bodyPr/>
          <a:lstStyle/>
          <a:p>
            <a:pPr algn="l"/>
            <a:r>
              <a:rPr lang="en-US" sz="2800" b="0" dirty="0" smtClean="0"/>
              <a:t>Medium level cloud fraction (%)</a:t>
            </a:r>
            <a:endParaRPr lang="en-US" sz="2800" b="0" dirty="0"/>
          </a:p>
        </p:txBody>
      </p:sp>
      <p:sp>
        <p:nvSpPr>
          <p:cNvPr id="11" name="Botón de acción: Volver 10">
            <a:hlinkClick r:id="rId2"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sp>
        <p:nvSpPr>
          <p:cNvPr id="13" name="CuadroTexto 12"/>
          <p:cNvSpPr txBox="1"/>
          <p:nvPr/>
        </p:nvSpPr>
        <p:spPr>
          <a:xfrm>
            <a:off x="7595934" y="4608616"/>
            <a:ext cx="1431360" cy="461665"/>
          </a:xfrm>
          <a:prstGeom prst="rect">
            <a:avLst/>
          </a:prstGeom>
          <a:noFill/>
        </p:spPr>
        <p:txBody>
          <a:bodyPr wrap="square" rtlCol="0">
            <a:spAutoFit/>
          </a:bodyPr>
          <a:lstStyle/>
          <a:p>
            <a:r>
              <a:rPr lang="en-US" sz="1200" dirty="0" smtClean="0"/>
              <a:t>Back to scenarios definition</a:t>
            </a:r>
            <a:endParaRPr lang="en-US" sz="1200"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2000"/>
            <a:ext cx="7560000" cy="5197500"/>
          </a:xfrm>
          <a:prstGeom prst="rect">
            <a:avLst/>
          </a:prstGeom>
        </p:spPr>
      </p:pic>
      <p:sp>
        <p:nvSpPr>
          <p:cNvPr id="10" name="CuadroTexto 9"/>
          <p:cNvSpPr txBox="1"/>
          <p:nvPr/>
        </p:nvSpPr>
        <p:spPr>
          <a:xfrm>
            <a:off x="7451834" y="924915"/>
            <a:ext cx="463588" cy="307777"/>
          </a:xfrm>
          <a:prstGeom prst="rect">
            <a:avLst/>
          </a:prstGeom>
          <a:noFill/>
        </p:spPr>
        <p:txBody>
          <a:bodyPr wrap="none" rtlCol="0">
            <a:spAutoFit/>
          </a:bodyPr>
          <a:lstStyle/>
          <a:p>
            <a:r>
              <a:rPr lang="en-US" sz="1400" i="1" dirty="0" err="1" smtClean="0"/>
              <a:t>sca</a:t>
            </a:r>
            <a:endParaRPr lang="en-US" sz="1400" i="1" dirty="0"/>
          </a:p>
        </p:txBody>
      </p:sp>
      <p:sp>
        <p:nvSpPr>
          <p:cNvPr id="14" name="CuadroTexto 13"/>
          <p:cNvSpPr txBox="1"/>
          <p:nvPr/>
        </p:nvSpPr>
        <p:spPr>
          <a:xfrm>
            <a:off x="7446582" y="3473664"/>
            <a:ext cx="473206" cy="307777"/>
          </a:xfrm>
          <a:prstGeom prst="rect">
            <a:avLst/>
          </a:prstGeom>
          <a:noFill/>
        </p:spPr>
        <p:txBody>
          <a:bodyPr wrap="none" rtlCol="0">
            <a:spAutoFit/>
          </a:bodyPr>
          <a:lstStyle/>
          <a:p>
            <a:r>
              <a:rPr lang="en-US" sz="1400" i="1" dirty="0" smtClean="0"/>
              <a:t>abs</a:t>
            </a:r>
            <a:endParaRPr lang="en-US" sz="1400" i="1" dirty="0"/>
          </a:p>
        </p:txBody>
      </p:sp>
      <p:sp>
        <p:nvSpPr>
          <p:cNvPr id="15" name="Rectángulo 14"/>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16"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7" name="Botón de acción: Información 16">
            <a:hlinkClick r:id="rId4" action="ppaction://hlinksldjump" highlightClick="1"/>
          </p:cNvPr>
          <p:cNvSpPr/>
          <p:nvPr/>
        </p:nvSpPr>
        <p:spPr>
          <a:xfrm>
            <a:off x="8226401" y="4124464"/>
            <a:ext cx="468085" cy="432000"/>
          </a:xfrm>
          <a:prstGeom prst="actionButtonInformat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Action Button: Home 9">
            <a:hlinkClick r:id="rId5"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9791654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000" y="252000"/>
            <a:ext cx="9144000" cy="540000"/>
          </a:xfrm>
        </p:spPr>
        <p:txBody>
          <a:bodyPr/>
          <a:lstStyle/>
          <a:p>
            <a:pPr algn="l"/>
            <a:r>
              <a:rPr lang="en-US" sz="2800" b="0" dirty="0" smtClean="0"/>
              <a:t>High level cloud fraction (%)</a:t>
            </a:r>
            <a:endParaRPr lang="en-US" sz="2800" b="0" dirty="0"/>
          </a:p>
        </p:txBody>
      </p:sp>
      <p:sp>
        <p:nvSpPr>
          <p:cNvPr id="7" name="Action Button: Home 9">
            <a:hlinkClick r:id="rId2"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8" name="Botón de acción: Información 7">
            <a:hlinkClick r:id="rId3" action="ppaction://hlinksldjump" highlightClick="1"/>
          </p:cNvPr>
          <p:cNvSpPr/>
          <p:nvPr/>
        </p:nvSpPr>
        <p:spPr>
          <a:xfrm>
            <a:off x="8226401" y="4124464"/>
            <a:ext cx="468085" cy="432000"/>
          </a:xfrm>
          <a:prstGeom prst="actionButtonInformat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Botón de acción: Volver 10">
            <a:hlinkClick r:id="rId4"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sp>
        <p:nvSpPr>
          <p:cNvPr id="13" name="CuadroTexto 12"/>
          <p:cNvSpPr txBox="1"/>
          <p:nvPr/>
        </p:nvSpPr>
        <p:spPr>
          <a:xfrm>
            <a:off x="7595934" y="4608616"/>
            <a:ext cx="1431360" cy="461665"/>
          </a:xfrm>
          <a:prstGeom prst="rect">
            <a:avLst/>
          </a:prstGeom>
          <a:noFill/>
        </p:spPr>
        <p:txBody>
          <a:bodyPr wrap="square" rtlCol="0">
            <a:spAutoFit/>
          </a:bodyPr>
          <a:lstStyle/>
          <a:p>
            <a:r>
              <a:rPr lang="en-US" sz="1200" dirty="0" smtClean="0"/>
              <a:t>Back to scenarios definition</a:t>
            </a:r>
            <a:endParaRPr lang="en-US" sz="1200" dirty="0"/>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92000"/>
            <a:ext cx="7560000" cy="5197500"/>
          </a:xfrm>
          <a:prstGeom prst="rect">
            <a:avLst/>
          </a:prstGeom>
        </p:spPr>
      </p:pic>
      <p:sp>
        <p:nvSpPr>
          <p:cNvPr id="9" name="CuadroTexto 8"/>
          <p:cNvSpPr txBox="1"/>
          <p:nvPr/>
        </p:nvSpPr>
        <p:spPr>
          <a:xfrm>
            <a:off x="7451834" y="924915"/>
            <a:ext cx="463588" cy="307777"/>
          </a:xfrm>
          <a:prstGeom prst="rect">
            <a:avLst/>
          </a:prstGeom>
          <a:noFill/>
        </p:spPr>
        <p:txBody>
          <a:bodyPr wrap="none" rtlCol="0">
            <a:spAutoFit/>
          </a:bodyPr>
          <a:lstStyle/>
          <a:p>
            <a:r>
              <a:rPr lang="en-US" sz="1400" i="1" dirty="0" err="1" smtClean="0"/>
              <a:t>sca</a:t>
            </a:r>
            <a:endParaRPr lang="en-US" sz="1400" i="1" dirty="0"/>
          </a:p>
        </p:txBody>
      </p:sp>
      <p:sp>
        <p:nvSpPr>
          <p:cNvPr id="14" name="CuadroTexto 13"/>
          <p:cNvSpPr txBox="1"/>
          <p:nvPr/>
        </p:nvSpPr>
        <p:spPr>
          <a:xfrm>
            <a:off x="7446582" y="3473664"/>
            <a:ext cx="473206" cy="307777"/>
          </a:xfrm>
          <a:prstGeom prst="rect">
            <a:avLst/>
          </a:prstGeom>
          <a:noFill/>
        </p:spPr>
        <p:txBody>
          <a:bodyPr wrap="none" rtlCol="0">
            <a:spAutoFit/>
          </a:bodyPr>
          <a:lstStyle/>
          <a:p>
            <a:r>
              <a:rPr lang="en-US" sz="1400" i="1" dirty="0" smtClean="0"/>
              <a:t>abs</a:t>
            </a:r>
            <a:endParaRPr lang="en-US" sz="1400" i="1" dirty="0"/>
          </a:p>
        </p:txBody>
      </p:sp>
      <p:sp>
        <p:nvSpPr>
          <p:cNvPr id="15" name="Rectángulo 14"/>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16"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Tree>
    <p:extLst>
      <p:ext uri="{BB962C8B-B14F-4D97-AF65-F5344CB8AC3E}">
        <p14:creationId xmlns:p14="http://schemas.microsoft.com/office/powerpoint/2010/main" val="20954784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000" y="252000"/>
            <a:ext cx="9144000" cy="540000"/>
          </a:xfrm>
        </p:spPr>
        <p:txBody>
          <a:bodyPr/>
          <a:lstStyle/>
          <a:p>
            <a:pPr algn="l"/>
            <a:r>
              <a:rPr lang="en-US" sz="2800" b="0" dirty="0" smtClean="0"/>
              <a:t>Climatological surface albedo </a:t>
            </a:r>
            <a:endParaRPr lang="en-US" sz="2800" b="0" dirty="0"/>
          </a:p>
        </p:txBody>
      </p:sp>
      <p:sp>
        <p:nvSpPr>
          <p:cNvPr id="7" name="Action Button: Home 9">
            <a:hlinkClick r:id="rId2"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11" name="Botón de acción: Volver 10">
            <a:hlinkClick r:id="rId3" action="ppaction://hlinksldjump" highlightClick="1"/>
          </p:cNvPr>
          <p:cNvSpPr/>
          <p:nvPr/>
        </p:nvSpPr>
        <p:spPr>
          <a:xfrm>
            <a:off x="8226401" y="5152099"/>
            <a:ext cx="468000" cy="432000"/>
          </a:xfrm>
          <a:prstGeom prst="actionButtonRetur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uadroTexto 11"/>
          <p:cNvSpPr txBox="1"/>
          <p:nvPr/>
        </p:nvSpPr>
        <p:spPr>
          <a:xfrm>
            <a:off x="7595934" y="5584099"/>
            <a:ext cx="1431360" cy="461665"/>
          </a:xfrm>
          <a:prstGeom prst="rect">
            <a:avLst/>
          </a:prstGeom>
          <a:noFill/>
        </p:spPr>
        <p:txBody>
          <a:bodyPr wrap="square" rtlCol="0">
            <a:spAutoFit/>
          </a:bodyPr>
          <a:lstStyle/>
          <a:p>
            <a:r>
              <a:rPr lang="en-US" sz="1200" dirty="0" smtClean="0"/>
              <a:t>Back to climate responses map</a:t>
            </a:r>
            <a:endParaRPr lang="en-US" sz="1200" dirty="0"/>
          </a:p>
        </p:txBody>
      </p:sp>
      <p:pic>
        <p:nvPicPr>
          <p:cNvPr id="3" name="Imagen 2"/>
          <p:cNvPicPr>
            <a:picLocks noChangeAspect="1"/>
          </p:cNvPicPr>
          <p:nvPr/>
        </p:nvPicPr>
        <p:blipFill rotWithShape="1">
          <a:blip r:embed="rId4">
            <a:extLst>
              <a:ext uri="{28A0092B-C50C-407E-A947-70E740481C1C}">
                <a14:useLocalDpi xmlns:a14="http://schemas.microsoft.com/office/drawing/2010/main" val="0"/>
              </a:ext>
            </a:extLst>
          </a:blip>
          <a:srcRect t="13087" b="15854"/>
          <a:stretch/>
        </p:blipFill>
        <p:spPr>
          <a:xfrm>
            <a:off x="315686" y="1273629"/>
            <a:ext cx="5760000" cy="4093028"/>
          </a:xfrm>
          <a:prstGeom prst="rect">
            <a:avLst/>
          </a:prstGeom>
        </p:spPr>
      </p:pic>
      <p:sp>
        <p:nvSpPr>
          <p:cNvPr id="9" name="Rectángulo 8"/>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10"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4" name="Botón de acción: Hacia atrás o Anterior 13">
            <a:hlinkClick r:id="" action="ppaction://hlinkshowjump?jump=lastslideviewed" highlightClick="1"/>
          </p:cNvPr>
          <p:cNvSpPr/>
          <p:nvPr/>
        </p:nvSpPr>
        <p:spPr>
          <a:xfrm>
            <a:off x="5659616" y="6336000"/>
            <a:ext cx="432000" cy="432000"/>
          </a:xfrm>
          <a:prstGeom prst="actionButtonBackPrevious">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7962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6" name="Title 5"/>
          <p:cNvSpPr>
            <a:spLocks noGrp="1"/>
          </p:cNvSpPr>
          <p:nvPr>
            <p:ph type="title"/>
          </p:nvPr>
        </p:nvSpPr>
        <p:spPr>
          <a:xfrm>
            <a:off x="108000" y="252000"/>
            <a:ext cx="9144000" cy="540000"/>
          </a:xfrm>
        </p:spPr>
        <p:txBody>
          <a:bodyPr/>
          <a:lstStyle/>
          <a:p>
            <a:pPr algn="l"/>
            <a:r>
              <a:rPr lang="en-GB" sz="2800" b="0" dirty="0" smtClean="0"/>
              <a:t>Conclusions</a:t>
            </a:r>
            <a:endParaRPr lang="en-GB" sz="1800" dirty="0"/>
          </a:p>
        </p:txBody>
      </p:sp>
      <p:sp>
        <p:nvSpPr>
          <p:cNvPr id="10" name="Action Button: Home 9">
            <a:hlinkClick r:id="rId2" action="ppaction://hlinksldjump" highlightClick="1"/>
          </p:cNvPr>
          <p:cNvSpPr/>
          <p:nvPr/>
        </p:nvSpPr>
        <p:spPr>
          <a:xfrm>
            <a:off x="2483837" y="6279835"/>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7"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5" name="Marcador de contenido 2"/>
          <p:cNvSpPr txBox="1">
            <a:spLocks/>
          </p:cNvSpPr>
          <p:nvPr/>
        </p:nvSpPr>
        <p:spPr>
          <a:xfrm>
            <a:off x="0" y="886350"/>
            <a:ext cx="9144000" cy="52358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600"/>
              </a:spcAft>
            </a:pPr>
            <a:r>
              <a:rPr lang="en-GB" sz="1800" dirty="0" smtClean="0"/>
              <a:t>Modelling of dust optical properties from literature refractive indexes for minerals falls within the observed ranges for the SW</a:t>
            </a:r>
          </a:p>
          <a:p>
            <a:pPr>
              <a:spcBef>
                <a:spcPts val="1200"/>
              </a:spcBef>
              <a:spcAft>
                <a:spcPts val="600"/>
              </a:spcAft>
            </a:pPr>
            <a:r>
              <a:rPr lang="en-GB" sz="1800" dirty="0" smtClean="0"/>
              <a:t>Discrepancies between the modelled imaginary part of the refractive indexes and chamber derived values arise in the LW (e.g. in the quartz absorption band)</a:t>
            </a:r>
          </a:p>
          <a:p>
            <a:pPr>
              <a:spcBef>
                <a:spcPts val="1200"/>
              </a:spcBef>
              <a:spcAft>
                <a:spcPts val="600"/>
              </a:spcAft>
            </a:pPr>
            <a:r>
              <a:rPr lang="en-GB" sz="1800" dirty="0" smtClean="0"/>
              <a:t>The range of variability produced by our mineralogy constrained optical modelling derives in opposite climate responses over North Africa, particularly during the Monsoon season (JJA) with:</a:t>
            </a:r>
          </a:p>
          <a:p>
            <a:pPr lvl="1">
              <a:spcBef>
                <a:spcPts val="1200"/>
              </a:spcBef>
              <a:spcAft>
                <a:spcPts val="600"/>
              </a:spcAft>
            </a:pPr>
            <a:r>
              <a:rPr lang="en-GB" sz="1800" dirty="0" smtClean="0"/>
              <a:t>positive (negative) forcing at TOA,</a:t>
            </a:r>
          </a:p>
          <a:p>
            <a:pPr lvl="1">
              <a:spcBef>
                <a:spcPts val="1200"/>
              </a:spcBef>
              <a:spcAft>
                <a:spcPts val="600"/>
              </a:spcAft>
            </a:pPr>
            <a:r>
              <a:rPr lang="en-GB" sz="1800" dirty="0" smtClean="0"/>
              <a:t>increase (decrease) of surface air temperature, </a:t>
            </a:r>
          </a:p>
          <a:p>
            <a:pPr lvl="1">
              <a:spcBef>
                <a:spcPts val="1200"/>
              </a:spcBef>
              <a:spcAft>
                <a:spcPts val="600"/>
              </a:spcAft>
            </a:pPr>
            <a:r>
              <a:rPr lang="en-GB" sz="1800" dirty="0" smtClean="0"/>
              <a:t>increase (decrease) of precipitation,</a:t>
            </a:r>
          </a:p>
          <a:p>
            <a:pPr marL="0" indent="0">
              <a:spcBef>
                <a:spcPts val="1200"/>
              </a:spcBef>
              <a:spcAft>
                <a:spcPts val="600"/>
              </a:spcAft>
              <a:buNone/>
            </a:pPr>
            <a:r>
              <a:rPr lang="en-GB" sz="1800" dirty="0" smtClean="0"/>
              <a:t>    for our absorbing, p90 (scattering, p10) scenarios</a:t>
            </a:r>
          </a:p>
          <a:p>
            <a:pPr>
              <a:spcBef>
                <a:spcPts val="1200"/>
              </a:spcBef>
              <a:spcAft>
                <a:spcPts val="600"/>
              </a:spcAft>
            </a:pPr>
            <a:r>
              <a:rPr lang="en-GB" sz="1800" dirty="0" smtClean="0"/>
              <a:t>Significant differences also arise, especially on LW radiative fluxes and minimum daily temperature, due to the variations in the LW derived from literature and experimentally retrieved refractive indexes.</a:t>
            </a:r>
            <a:endParaRPr lang="en-US" sz="1800" dirty="0" smtClean="0"/>
          </a:p>
        </p:txBody>
      </p:sp>
    </p:spTree>
    <p:extLst>
      <p:ext uri="{BB962C8B-B14F-4D97-AF65-F5344CB8AC3E}">
        <p14:creationId xmlns:p14="http://schemas.microsoft.com/office/powerpoint/2010/main" val="16396338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894941"/>
            <a:ext cx="4899992" cy="5739835"/>
          </a:xfrm>
        </p:spPr>
        <p:txBody>
          <a:bodyPr>
            <a:noAutofit/>
          </a:bodyPr>
          <a:lstStyle/>
          <a:p>
            <a:r>
              <a:rPr lang="en-US" sz="1400" dirty="0" smtClean="0"/>
              <a:t>The authors would like to thank </a:t>
            </a:r>
            <a:r>
              <a:rPr lang="en-US" sz="1400" b="1" dirty="0" smtClean="0"/>
              <a:t>Claudia Di </a:t>
            </a:r>
            <a:r>
              <a:rPr lang="en-US" sz="1400" b="1" dirty="0" err="1" smtClean="0"/>
              <a:t>Biagio</a:t>
            </a:r>
            <a:r>
              <a:rPr lang="en-US" sz="1400" b="1" dirty="0" smtClean="0"/>
              <a:t>, Paola </a:t>
            </a:r>
            <a:r>
              <a:rPr lang="en-US" sz="1400" b="1" dirty="0" err="1" smtClean="0"/>
              <a:t>Formenti</a:t>
            </a:r>
            <a:r>
              <a:rPr lang="en-US" sz="1400" dirty="0" smtClean="0"/>
              <a:t>, and their coauthors who kindly provided their chamber measurements (Di </a:t>
            </a:r>
            <a:r>
              <a:rPr lang="en-US" sz="1400" dirty="0" err="1" smtClean="0"/>
              <a:t>Biagio</a:t>
            </a:r>
            <a:r>
              <a:rPr lang="en-US" sz="1400" dirty="0" smtClean="0"/>
              <a:t> et al., 2017; 2019) to be used in our simulations.</a:t>
            </a:r>
          </a:p>
          <a:p>
            <a:r>
              <a:rPr lang="en-US" sz="1400" dirty="0"/>
              <a:t>Thanks also to </a:t>
            </a:r>
            <a:r>
              <a:rPr lang="en-US" sz="1400" b="1" dirty="0"/>
              <a:t>M. </a:t>
            </a:r>
            <a:r>
              <a:rPr lang="en-US" sz="1400" b="1" dirty="0" smtClean="0"/>
              <a:t>Schulz </a:t>
            </a:r>
            <a:r>
              <a:rPr lang="en-US" sz="1400" dirty="0"/>
              <a:t>and the researchers of the </a:t>
            </a:r>
            <a:r>
              <a:rPr lang="en-US" sz="1400" b="1" dirty="0" smtClean="0"/>
              <a:t>Division for Climate Modelling and Air Pollution </a:t>
            </a:r>
            <a:r>
              <a:rPr lang="en-US" sz="1400" dirty="0" smtClean="0"/>
              <a:t>of </a:t>
            </a:r>
            <a:r>
              <a:rPr lang="en-US" sz="1400" dirty="0"/>
              <a:t>the </a:t>
            </a:r>
            <a:r>
              <a:rPr lang="en-US" sz="1400" b="1" dirty="0" err="1" smtClean="0"/>
              <a:t>MetNO</a:t>
            </a:r>
            <a:r>
              <a:rPr lang="en-US" sz="1400" dirty="0" smtClean="0"/>
              <a:t>, for the fruitful discussions in the early stages of this work.</a:t>
            </a:r>
            <a:endParaRPr lang="en-US" sz="1400" dirty="0"/>
          </a:p>
          <a:p>
            <a:r>
              <a:rPr lang="en-GB" sz="1400" dirty="0" smtClean="0"/>
              <a:t>We acknowledge </a:t>
            </a:r>
            <a:r>
              <a:rPr lang="en-GB" sz="1400" dirty="0"/>
              <a:t>the </a:t>
            </a:r>
            <a:r>
              <a:rPr lang="en-GB" sz="1400" b="1" dirty="0"/>
              <a:t>AERONET</a:t>
            </a:r>
            <a:r>
              <a:rPr lang="en-GB" sz="1400" dirty="0"/>
              <a:t> network, the </a:t>
            </a:r>
            <a:r>
              <a:rPr lang="en-GB" sz="1400" b="1" dirty="0"/>
              <a:t>European </a:t>
            </a:r>
            <a:r>
              <a:rPr lang="en-GB" sz="1400" b="1" dirty="0" err="1"/>
              <a:t>Center</a:t>
            </a:r>
            <a:r>
              <a:rPr lang="en-GB" sz="1400" b="1" dirty="0"/>
              <a:t> for Medium-Range Weather </a:t>
            </a:r>
            <a:r>
              <a:rPr lang="en-GB" sz="1400" b="1" dirty="0" smtClean="0"/>
              <a:t>Forecasts</a:t>
            </a:r>
            <a:r>
              <a:rPr lang="en-GB" sz="1400" dirty="0" smtClean="0"/>
              <a:t>, and </a:t>
            </a:r>
            <a:r>
              <a:rPr lang="en-GB" sz="1400" dirty="0"/>
              <a:t>the research groups that contribute to them, who </a:t>
            </a:r>
            <a:r>
              <a:rPr lang="en-GB" sz="1400" dirty="0" smtClean="0"/>
              <a:t>openly share their </a:t>
            </a:r>
            <a:r>
              <a:rPr lang="en-GB" sz="1400" dirty="0"/>
              <a:t>data. </a:t>
            </a:r>
            <a:endParaRPr lang="en-GB" sz="1400" dirty="0" smtClean="0"/>
          </a:p>
          <a:p>
            <a:r>
              <a:rPr lang="en-GB" sz="1400" dirty="0" smtClean="0"/>
              <a:t>Thanks to </a:t>
            </a:r>
            <a:r>
              <a:rPr lang="en-GB" sz="1400" b="1" dirty="0" smtClean="0"/>
              <a:t>the Earth Observation Data group </a:t>
            </a:r>
            <a:r>
              <a:rPr lang="en-GB" sz="1400" dirty="0" smtClean="0"/>
              <a:t>of the Department of Physics (Oxford University) for compiling and publishing the Aerosol Refractive Index Archive (ARIA) </a:t>
            </a:r>
          </a:p>
          <a:p>
            <a:r>
              <a:rPr lang="de-DE" sz="1400" dirty="0" smtClean="0"/>
              <a:t>We </a:t>
            </a:r>
            <a:r>
              <a:rPr lang="de-DE" sz="1400" dirty="0"/>
              <a:t>thankfully acknowledge the computer resources at </a:t>
            </a:r>
            <a:r>
              <a:rPr lang="de-DE" sz="1400" b="1" i="1" dirty="0"/>
              <a:t>Marenostrum</a:t>
            </a:r>
            <a:r>
              <a:rPr lang="de-DE" sz="1400" i="1" dirty="0"/>
              <a:t> </a:t>
            </a:r>
            <a:r>
              <a:rPr lang="de-DE" sz="1400" dirty="0"/>
              <a:t>and the technical support provided by the </a:t>
            </a:r>
            <a:r>
              <a:rPr lang="de-DE" sz="1400" b="1" dirty="0"/>
              <a:t>Barcelona Supercomputing </a:t>
            </a:r>
            <a:r>
              <a:rPr lang="de-DE" sz="1400" b="1" dirty="0" smtClean="0"/>
              <a:t>Center </a:t>
            </a:r>
            <a:r>
              <a:rPr lang="de-DE" sz="1400" dirty="0" smtClean="0"/>
              <a:t>and the </a:t>
            </a:r>
            <a:r>
              <a:rPr lang="de-DE" sz="1400" b="1" dirty="0" smtClean="0"/>
              <a:t>CES team </a:t>
            </a:r>
            <a:r>
              <a:rPr lang="de-DE" sz="1400" dirty="0" smtClean="0"/>
              <a:t>of the Earth Sciences Department. </a:t>
            </a:r>
          </a:p>
          <a:p>
            <a:r>
              <a:rPr lang="en-US" sz="1400" dirty="0" smtClean="0"/>
              <a:t>This work counts on the support of the </a:t>
            </a:r>
            <a:r>
              <a:rPr lang="en-US" sz="1400" b="1" dirty="0" smtClean="0"/>
              <a:t>FRAGMENT</a:t>
            </a:r>
            <a:r>
              <a:rPr lang="en-US" sz="1400" dirty="0" smtClean="0"/>
              <a:t> </a:t>
            </a:r>
            <a:r>
              <a:rPr lang="en-US" sz="1400" b="1" dirty="0" smtClean="0"/>
              <a:t>ERC</a:t>
            </a:r>
            <a:r>
              <a:rPr lang="en-US" sz="1400" dirty="0" smtClean="0"/>
              <a:t> and the </a:t>
            </a:r>
            <a:r>
              <a:rPr lang="en-US" sz="1400" b="1" dirty="0" smtClean="0"/>
              <a:t>AXA Chair on Sand and Dust Storms</a:t>
            </a:r>
            <a:r>
              <a:rPr lang="en-US" sz="1400" dirty="0" smtClean="0"/>
              <a:t>, both led by Dr. Carlos Pérez </a:t>
            </a:r>
            <a:r>
              <a:rPr lang="en-US" sz="1400" dirty="0" err="1" smtClean="0"/>
              <a:t>García</a:t>
            </a:r>
            <a:r>
              <a:rPr lang="en-US" sz="1400" dirty="0" smtClean="0"/>
              <a:t> Pando. </a:t>
            </a:r>
            <a:endParaRPr lang="de-DE" sz="1000" dirty="0" smtClean="0"/>
          </a:p>
        </p:txBody>
      </p:sp>
      <p:sp>
        <p:nvSpPr>
          <p:cNvPr id="6" name="Title 5"/>
          <p:cNvSpPr>
            <a:spLocks noGrp="1"/>
          </p:cNvSpPr>
          <p:nvPr>
            <p:ph type="title"/>
          </p:nvPr>
        </p:nvSpPr>
        <p:spPr>
          <a:xfrm>
            <a:off x="108000" y="252000"/>
            <a:ext cx="8229598" cy="540000"/>
          </a:xfrm>
        </p:spPr>
        <p:txBody>
          <a:bodyPr/>
          <a:lstStyle/>
          <a:p>
            <a:pPr algn="l"/>
            <a:r>
              <a:rPr lang="en-GB" sz="2800" b="0" dirty="0" smtClean="0"/>
              <a:t>Acknowledgments</a:t>
            </a:r>
            <a:endParaRPr lang="en-GB" sz="1800" dirty="0"/>
          </a:p>
        </p:txBody>
      </p:sp>
      <p:sp>
        <p:nvSpPr>
          <p:cNvPr id="10" name="Action Button: Home 9">
            <a:hlinkClick r:id="rId2" action="ppaction://hlinksldjump" highlightClick="1"/>
          </p:cNvPr>
          <p:cNvSpPr/>
          <p:nvPr/>
        </p:nvSpPr>
        <p:spPr>
          <a:xfrm>
            <a:off x="2483837" y="6279835"/>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7"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8" name="Marcador de contenido 2"/>
          <p:cNvSpPr txBox="1">
            <a:spLocks/>
          </p:cNvSpPr>
          <p:nvPr/>
        </p:nvSpPr>
        <p:spPr>
          <a:xfrm>
            <a:off x="5043213" y="896308"/>
            <a:ext cx="4045565" cy="57324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smtClean="0"/>
              <a:t>NMMB-MONARCH      references:</a:t>
            </a:r>
          </a:p>
          <a:p>
            <a:pPr marL="176213" indent="0">
              <a:buNone/>
            </a:pPr>
            <a:r>
              <a:rPr lang="en-US" sz="1500" dirty="0" err="1" smtClean="0"/>
              <a:t>Janjic</a:t>
            </a:r>
            <a:r>
              <a:rPr lang="en-US" sz="1500" dirty="0" smtClean="0"/>
              <a:t>, 2003; </a:t>
            </a:r>
            <a:r>
              <a:rPr lang="en-US" sz="1500" dirty="0" err="1" smtClean="0"/>
              <a:t>Janjic</a:t>
            </a:r>
            <a:r>
              <a:rPr lang="en-US" sz="1500" dirty="0" smtClean="0"/>
              <a:t> et al., 2011; Pérez et al., 2011; </a:t>
            </a:r>
            <a:r>
              <a:rPr lang="en-US" sz="1500" dirty="0" err="1" smtClean="0"/>
              <a:t>Haustein</a:t>
            </a:r>
            <a:r>
              <a:rPr lang="en-US" sz="1500" dirty="0" smtClean="0"/>
              <a:t> et al., 2012; </a:t>
            </a:r>
            <a:r>
              <a:rPr lang="en-US" sz="1500" dirty="0" err="1" smtClean="0"/>
              <a:t>Jorba</a:t>
            </a:r>
            <a:r>
              <a:rPr lang="en-US" sz="1500" dirty="0" smtClean="0"/>
              <a:t> et al., 2012; </a:t>
            </a:r>
            <a:r>
              <a:rPr lang="en-US" sz="1500" dirty="0" err="1" smtClean="0"/>
              <a:t>Spada</a:t>
            </a:r>
            <a:r>
              <a:rPr lang="en-US" sz="1500" dirty="0" smtClean="0"/>
              <a:t> et al, 2013; </a:t>
            </a:r>
            <a:r>
              <a:rPr lang="en-US" sz="1500" dirty="0" err="1" smtClean="0"/>
              <a:t>Badia</a:t>
            </a:r>
            <a:r>
              <a:rPr lang="en-US" sz="1500" dirty="0" smtClean="0"/>
              <a:t> and </a:t>
            </a:r>
            <a:r>
              <a:rPr lang="en-US" sz="1500" dirty="0" err="1" smtClean="0"/>
              <a:t>Jorba</a:t>
            </a:r>
            <a:r>
              <a:rPr lang="en-US" sz="1500" dirty="0" smtClean="0"/>
              <a:t>, 2014; </a:t>
            </a:r>
            <a:r>
              <a:rPr lang="en-US" sz="1500" dirty="0" err="1" smtClean="0"/>
              <a:t>Badia</a:t>
            </a:r>
            <a:r>
              <a:rPr lang="en-US" sz="1500" dirty="0" smtClean="0"/>
              <a:t> et al., 2017; Di Tomaso et al, 2017</a:t>
            </a:r>
          </a:p>
          <a:p>
            <a:r>
              <a:rPr lang="en-US" sz="1700" dirty="0" smtClean="0"/>
              <a:t>References to model configuration:</a:t>
            </a:r>
            <a:endParaRPr lang="en-US" sz="1700" dirty="0"/>
          </a:p>
          <a:p>
            <a:pPr marL="176213" indent="0">
              <a:buNone/>
            </a:pPr>
            <a:r>
              <a:rPr lang="en-GB" sz="1500" dirty="0" smtClean="0"/>
              <a:t>RRTM </a:t>
            </a:r>
            <a:r>
              <a:rPr lang="en-GB" sz="1500" dirty="0"/>
              <a:t>SW and LW radiation (</a:t>
            </a:r>
            <a:r>
              <a:rPr lang="en-GB" sz="1500" dirty="0" err="1"/>
              <a:t>Iacono</a:t>
            </a:r>
            <a:r>
              <a:rPr lang="en-GB" sz="1500" dirty="0"/>
              <a:t> et al., 2001, 2008</a:t>
            </a:r>
            <a:r>
              <a:rPr lang="en-GB" sz="1500" dirty="0" smtClean="0"/>
              <a:t>). Betts-Miller-</a:t>
            </a:r>
            <a:r>
              <a:rPr lang="en-GB" sz="1500" dirty="0" err="1" smtClean="0"/>
              <a:t>Janjic</a:t>
            </a:r>
            <a:r>
              <a:rPr lang="en-GB" sz="1500" dirty="0" smtClean="0"/>
              <a:t> </a:t>
            </a:r>
            <a:r>
              <a:rPr lang="en-GB" sz="1500" dirty="0"/>
              <a:t>convection scheme (Betts, 1986; Betts and Miller, 1986; </a:t>
            </a:r>
            <a:r>
              <a:rPr lang="en-GB" sz="1500" dirty="0" err="1"/>
              <a:t>Janjic</a:t>
            </a:r>
            <a:r>
              <a:rPr lang="en-GB" sz="1500" dirty="0"/>
              <a:t>, 1994</a:t>
            </a:r>
            <a:r>
              <a:rPr lang="en-GB" sz="1500" dirty="0" smtClean="0"/>
              <a:t>). Ferrier </a:t>
            </a:r>
            <a:r>
              <a:rPr lang="en-GB" sz="1500" dirty="0"/>
              <a:t>microphysics (Ferrier et al., 2002</a:t>
            </a:r>
            <a:r>
              <a:rPr lang="en-GB" sz="1500" dirty="0" smtClean="0"/>
              <a:t>). Mellor-Yamada-</a:t>
            </a:r>
            <a:r>
              <a:rPr lang="en-GB" sz="1500" dirty="0" err="1" smtClean="0"/>
              <a:t>Janjic</a:t>
            </a:r>
            <a:r>
              <a:rPr lang="en-GB" sz="1500" dirty="0" smtClean="0"/>
              <a:t> </a:t>
            </a:r>
            <a:r>
              <a:rPr lang="en-GB" sz="1500" dirty="0"/>
              <a:t>turbulence (</a:t>
            </a:r>
            <a:r>
              <a:rPr lang="en-GB" sz="1500" dirty="0" err="1"/>
              <a:t>Janjic</a:t>
            </a:r>
            <a:r>
              <a:rPr lang="en-GB" sz="1500" dirty="0"/>
              <a:t>, 2002; Mellor and Yamada, 1982</a:t>
            </a:r>
            <a:r>
              <a:rPr lang="en-GB" sz="1500" dirty="0" smtClean="0"/>
              <a:t>). Noah </a:t>
            </a:r>
            <a:r>
              <a:rPr lang="en-GB" sz="1500" dirty="0"/>
              <a:t>land surface model (</a:t>
            </a:r>
            <a:r>
              <a:rPr lang="en-GB" sz="1500" dirty="0" err="1"/>
              <a:t>Ek</a:t>
            </a:r>
            <a:r>
              <a:rPr lang="en-GB" sz="1500" dirty="0"/>
              <a:t> et al., 2003</a:t>
            </a:r>
            <a:r>
              <a:rPr lang="en-GB" sz="1500" dirty="0" smtClean="0"/>
              <a:t>). GOCART </a:t>
            </a:r>
            <a:r>
              <a:rPr lang="en-GB" sz="1500" dirty="0"/>
              <a:t>climatology (Chin et al. 2002</a:t>
            </a:r>
            <a:r>
              <a:rPr lang="en-GB" sz="1500" dirty="0" smtClean="0"/>
              <a:t>).</a:t>
            </a:r>
            <a:endParaRPr lang="en-GB" sz="1500" dirty="0"/>
          </a:p>
          <a:p>
            <a:pPr lvl="1"/>
            <a:endParaRPr lang="en-US" sz="1600" dirty="0" smtClean="0"/>
          </a:p>
        </p:txBody>
      </p:sp>
      <p:cxnSp>
        <p:nvCxnSpPr>
          <p:cNvPr id="5" name="Conector recto 4"/>
          <p:cNvCxnSpPr/>
          <p:nvPr/>
        </p:nvCxnSpPr>
        <p:spPr>
          <a:xfrm>
            <a:off x="5010300" y="863462"/>
            <a:ext cx="0" cy="3960000"/>
          </a:xfrm>
          <a:prstGeom prst="line">
            <a:avLst/>
          </a:prstGeom>
        </p:spPr>
        <p:style>
          <a:lnRef idx="3">
            <a:schemeClr val="accent2"/>
          </a:lnRef>
          <a:fillRef idx="0">
            <a:schemeClr val="accent2"/>
          </a:fillRef>
          <a:effectRef idx="2">
            <a:schemeClr val="accent2"/>
          </a:effectRef>
          <a:fontRef idx="minor">
            <a:schemeClr val="tx1"/>
          </a:fontRef>
        </p:style>
      </p:cxn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5036" y="412841"/>
            <a:ext cx="252000" cy="188213"/>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6990" y="5018872"/>
            <a:ext cx="900000" cy="900000"/>
          </a:xfrm>
          <a:prstGeom prst="rect">
            <a:avLst/>
          </a:prstGeom>
        </p:spPr>
      </p:pic>
      <p:sp>
        <p:nvSpPr>
          <p:cNvPr id="2" name="CuadroTexto 1"/>
          <p:cNvSpPr txBox="1"/>
          <p:nvPr/>
        </p:nvSpPr>
        <p:spPr>
          <a:xfrm>
            <a:off x="6677993" y="5018872"/>
            <a:ext cx="1205776" cy="461665"/>
          </a:xfrm>
          <a:prstGeom prst="rect">
            <a:avLst/>
          </a:prstGeom>
          <a:noFill/>
        </p:spPr>
        <p:txBody>
          <a:bodyPr wrap="square" rtlCol="0">
            <a:spAutoFit/>
          </a:bodyPr>
          <a:lstStyle/>
          <a:p>
            <a:pPr algn="r"/>
            <a:r>
              <a:rPr lang="en-US" sz="1200" dirty="0" smtClean="0"/>
              <a:t>Come work with us!</a:t>
            </a:r>
            <a:endParaRPr lang="en-US" sz="1200" dirty="0"/>
          </a:p>
        </p:txBody>
      </p:sp>
      <p:sp>
        <p:nvSpPr>
          <p:cNvPr id="9" name="Flecha derecha 8"/>
          <p:cNvSpPr/>
          <p:nvPr/>
        </p:nvSpPr>
        <p:spPr>
          <a:xfrm>
            <a:off x="6861105" y="5468872"/>
            <a:ext cx="1022664" cy="148693"/>
          </a:xfrm>
          <a:prstGeom prst="rightArrow">
            <a:avLst/>
          </a:prstGeom>
          <a:solidFill>
            <a:schemeClr val="accent5">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ángulo 11"/>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Tree>
    <p:extLst>
      <p:ext uri="{BB962C8B-B14F-4D97-AF65-F5344CB8AC3E}">
        <p14:creationId xmlns:p14="http://schemas.microsoft.com/office/powerpoint/2010/main" val="66200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6" name="Title 5"/>
          <p:cNvSpPr>
            <a:spLocks noGrp="1"/>
          </p:cNvSpPr>
          <p:nvPr>
            <p:ph type="title"/>
          </p:nvPr>
        </p:nvSpPr>
        <p:spPr>
          <a:xfrm>
            <a:off x="108000" y="252000"/>
            <a:ext cx="9144000" cy="540000"/>
          </a:xfrm>
        </p:spPr>
        <p:txBody>
          <a:bodyPr/>
          <a:lstStyle/>
          <a:p>
            <a:pPr algn="l"/>
            <a:r>
              <a:rPr lang="en-GB" sz="2800" b="0" dirty="0" smtClean="0"/>
              <a:t>Aim</a:t>
            </a:r>
            <a:endParaRPr lang="en-GB" sz="1800" dirty="0"/>
          </a:p>
        </p:txBody>
      </p:sp>
      <p:sp>
        <p:nvSpPr>
          <p:cNvPr id="10" name="Action Button: Home 9">
            <a:hlinkClick r:id="rId2"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dirty="0"/>
          </a:p>
        </p:txBody>
      </p:sp>
      <p:sp>
        <p:nvSpPr>
          <p:cNvPr id="12" name="Rectangle 11"/>
          <p:cNvSpPr/>
          <p:nvPr/>
        </p:nvSpPr>
        <p:spPr>
          <a:xfrm>
            <a:off x="7809980" y="7430"/>
            <a:ext cx="1334020" cy="276999"/>
          </a:xfrm>
          <a:prstGeom prst="rect">
            <a:avLst/>
          </a:prstGeom>
        </p:spPr>
        <p:txBody>
          <a:bodyPr wrap="none">
            <a:spAutoFit/>
          </a:bodyPr>
          <a:lstStyle/>
          <a:p>
            <a:pPr algn="r"/>
            <a:r>
              <a:rPr lang="en-GB" sz="1200" dirty="0"/>
              <a:t>EGU2019-15036</a:t>
            </a:r>
          </a:p>
        </p:txBody>
      </p:sp>
      <p:grpSp>
        <p:nvGrpSpPr>
          <p:cNvPr id="4" name="Grupo 3"/>
          <p:cNvGrpSpPr>
            <a:grpSpLocks noChangeAspect="1"/>
          </p:cNvGrpSpPr>
          <p:nvPr/>
        </p:nvGrpSpPr>
        <p:grpSpPr>
          <a:xfrm>
            <a:off x="5885793" y="720000"/>
            <a:ext cx="3011552" cy="1791148"/>
            <a:chOff x="6116086" y="1036113"/>
            <a:chExt cx="2880000" cy="171291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6086" y="1036113"/>
              <a:ext cx="2880000" cy="1440000"/>
            </a:xfrm>
            <a:prstGeom prst="rect">
              <a:avLst/>
            </a:prstGeom>
          </p:spPr>
        </p:pic>
        <p:sp>
          <p:nvSpPr>
            <p:cNvPr id="3" name="CuadroTexto 2"/>
            <p:cNvSpPr txBox="1"/>
            <p:nvPr/>
          </p:nvSpPr>
          <p:spPr>
            <a:xfrm>
              <a:off x="6116086" y="2278304"/>
              <a:ext cx="2880000" cy="470719"/>
            </a:xfrm>
            <a:prstGeom prst="rect">
              <a:avLst/>
            </a:prstGeom>
            <a:noFill/>
          </p:spPr>
          <p:txBody>
            <a:bodyPr wrap="square" rtlCol="0">
              <a:spAutoFit/>
            </a:bodyPr>
            <a:lstStyle/>
            <a:p>
              <a:r>
                <a:rPr lang="en-US" sz="1000" dirty="0" smtClean="0">
                  <a:hlinkClick r:id="rId4"/>
                </a:rPr>
                <a:t>NASA Earth Observatory</a:t>
              </a:r>
              <a:r>
                <a:rPr lang="en-US" sz="1000" dirty="0" smtClean="0"/>
                <a:t> </a:t>
              </a:r>
            </a:p>
            <a:p>
              <a:r>
                <a:rPr lang="en-US" sz="1000" dirty="0" smtClean="0"/>
                <a:t>(Aqua-MODIS image by J. Allen) </a:t>
              </a:r>
              <a:endParaRPr lang="en-US" sz="1000" dirty="0"/>
            </a:p>
          </p:txBody>
        </p:sp>
      </p:grpSp>
      <p:sp>
        <p:nvSpPr>
          <p:cNvPr id="11" name="Content Placeholder 29"/>
          <p:cNvSpPr txBox="1">
            <a:spLocks/>
          </p:cNvSpPr>
          <p:nvPr/>
        </p:nvSpPr>
        <p:spPr>
          <a:xfrm>
            <a:off x="108000" y="2556131"/>
            <a:ext cx="8985445" cy="3376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600"/>
              </a:spcAft>
            </a:pPr>
            <a:r>
              <a:rPr lang="en-GB" sz="2000" dirty="0" smtClean="0"/>
              <a:t>Scientific questions:</a:t>
            </a:r>
          </a:p>
          <a:p>
            <a:pPr lvl="1">
              <a:spcBef>
                <a:spcPts val="1800"/>
              </a:spcBef>
              <a:spcAft>
                <a:spcPts val="600"/>
              </a:spcAft>
            </a:pPr>
            <a:r>
              <a:rPr lang="en-GB" sz="1800" dirty="0" smtClean="0"/>
              <a:t>Can we reproduce observed optical properties for dust deriving them from our best knowledge of its mineralogical composition and mineral-dependent refractive indexes?</a:t>
            </a:r>
          </a:p>
          <a:p>
            <a:pPr lvl="1">
              <a:spcBef>
                <a:spcPts val="1800"/>
              </a:spcBef>
              <a:spcAft>
                <a:spcPts val="600"/>
              </a:spcAft>
            </a:pPr>
            <a:r>
              <a:rPr lang="en-GB" sz="1800" dirty="0" smtClean="0"/>
              <a:t>Is </a:t>
            </a:r>
            <a:r>
              <a:rPr lang="en-GB" sz="1800" dirty="0"/>
              <a:t>the response on North African climate features sensitive to </a:t>
            </a:r>
            <a:r>
              <a:rPr lang="en-GB" sz="1800" dirty="0" smtClean="0"/>
              <a:t>those mineralogy constrained changes in dust optical properties?</a:t>
            </a:r>
          </a:p>
          <a:p>
            <a:pPr lvl="1">
              <a:spcBef>
                <a:spcPts val="1800"/>
              </a:spcBef>
              <a:spcAft>
                <a:spcPts val="600"/>
              </a:spcAft>
            </a:pPr>
            <a:r>
              <a:rPr lang="en-GB" sz="1800" dirty="0" smtClean="0"/>
              <a:t>Are the effects on the SW and LW equally relevant? </a:t>
            </a:r>
            <a:endParaRPr lang="en-GB" sz="1800" dirty="0"/>
          </a:p>
        </p:txBody>
      </p:sp>
      <p:sp>
        <p:nvSpPr>
          <p:cNvPr id="8" name="Rectángulo 7"/>
          <p:cNvSpPr/>
          <p:nvPr/>
        </p:nvSpPr>
        <p:spPr>
          <a:xfrm>
            <a:off x="108000" y="877650"/>
            <a:ext cx="5651670" cy="1200329"/>
          </a:xfrm>
          <a:prstGeom prst="rect">
            <a:avLst/>
          </a:prstGeom>
        </p:spPr>
        <p:txBody>
          <a:bodyPr wrap="square">
            <a:spAutoFit/>
          </a:bodyPr>
          <a:lstStyle/>
          <a:p>
            <a:pPr marL="285750" indent="-285750">
              <a:spcBef>
                <a:spcPts val="1200"/>
              </a:spcBef>
              <a:spcAft>
                <a:spcPts val="600"/>
              </a:spcAft>
              <a:buClr>
                <a:schemeClr val="accent5"/>
              </a:buClr>
              <a:buFont typeface="Arial" panose="020B0604020202020204" pitchFamily="34" charset="0"/>
              <a:buChar char="•"/>
            </a:pPr>
            <a:r>
              <a:rPr lang="en-GB" dirty="0" smtClean="0"/>
              <a:t>To assess the impact on climate responses over North Africa of changes in the imaginary </a:t>
            </a:r>
            <a:r>
              <a:rPr lang="en-GB" dirty="0"/>
              <a:t>part of the dust refractive index </a:t>
            </a:r>
            <a:r>
              <a:rPr lang="en-GB" dirty="0" smtClean="0"/>
              <a:t>constrained by its </a:t>
            </a:r>
            <a:r>
              <a:rPr lang="en-GB" dirty="0"/>
              <a:t>mineralogical </a:t>
            </a:r>
            <a:r>
              <a:rPr lang="en-GB" dirty="0" smtClean="0"/>
              <a:t>composition</a:t>
            </a:r>
            <a:endParaRPr lang="en-GB" dirty="0"/>
          </a:p>
        </p:txBody>
      </p:sp>
    </p:spTree>
    <p:extLst>
      <p:ext uri="{BB962C8B-B14F-4D97-AF65-F5344CB8AC3E}">
        <p14:creationId xmlns:p14="http://schemas.microsoft.com/office/powerpoint/2010/main" val="2316948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6" name="Title 5"/>
          <p:cNvSpPr>
            <a:spLocks noGrp="1"/>
          </p:cNvSpPr>
          <p:nvPr>
            <p:ph type="title"/>
          </p:nvPr>
        </p:nvSpPr>
        <p:spPr>
          <a:xfrm>
            <a:off x="108000" y="252000"/>
            <a:ext cx="9144000" cy="540000"/>
          </a:xfrm>
        </p:spPr>
        <p:txBody>
          <a:bodyPr/>
          <a:lstStyle/>
          <a:p>
            <a:pPr algn="l"/>
            <a:r>
              <a:rPr lang="en-GB" sz="2800" b="0" dirty="0" smtClean="0"/>
              <a:t>Methodology in a nutshell</a:t>
            </a:r>
            <a:endParaRPr lang="en-GB" sz="1800" dirty="0"/>
          </a:p>
        </p:txBody>
      </p:sp>
      <p:sp>
        <p:nvSpPr>
          <p:cNvPr id="10" name="Action Button: Home 9">
            <a:hlinkClick r:id="rId2"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7" name="Rectangle 6"/>
          <p:cNvSpPr/>
          <p:nvPr/>
        </p:nvSpPr>
        <p:spPr>
          <a:xfrm>
            <a:off x="7809980" y="7430"/>
            <a:ext cx="1334020" cy="276999"/>
          </a:xfrm>
          <a:prstGeom prst="rect">
            <a:avLst/>
          </a:prstGeom>
        </p:spPr>
        <p:txBody>
          <a:bodyPr wrap="none">
            <a:spAutoFit/>
          </a:bodyPr>
          <a:lstStyle/>
          <a:p>
            <a:pPr algn="r"/>
            <a:r>
              <a:rPr lang="en-GB" sz="1200" dirty="0"/>
              <a:t>EGU2019-15036</a:t>
            </a:r>
          </a:p>
        </p:txBody>
      </p:sp>
      <p:pic>
        <p:nvPicPr>
          <p:cNvPr id="8"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853" b="7723"/>
          <a:stretch/>
        </p:blipFill>
        <p:spPr>
          <a:xfrm>
            <a:off x="6204315" y="429830"/>
            <a:ext cx="2880000" cy="2575391"/>
          </a:xfrm>
          <a:prstGeom prst="rect">
            <a:avLst/>
          </a:prstGeom>
        </p:spPr>
      </p:pic>
      <p:grpSp>
        <p:nvGrpSpPr>
          <p:cNvPr id="21" name="Grupo 20"/>
          <p:cNvGrpSpPr/>
          <p:nvPr/>
        </p:nvGrpSpPr>
        <p:grpSpPr>
          <a:xfrm>
            <a:off x="243949" y="835610"/>
            <a:ext cx="5756520" cy="1967397"/>
            <a:chOff x="493986" y="672662"/>
            <a:chExt cx="4939862" cy="1715067"/>
          </a:xfrm>
        </p:grpSpPr>
        <p:sp>
          <p:nvSpPr>
            <p:cNvPr id="11" name="Rectángulo redondeado 10"/>
            <p:cNvSpPr/>
            <p:nvPr/>
          </p:nvSpPr>
          <p:spPr>
            <a:xfrm>
              <a:off x="493986" y="672662"/>
              <a:ext cx="4939862" cy="171506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ángulo redondeado 8"/>
            <p:cNvSpPr/>
            <p:nvPr/>
          </p:nvSpPr>
          <p:spPr>
            <a:xfrm>
              <a:off x="608162" y="1541851"/>
              <a:ext cx="4769774" cy="73243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Rectángulo 11"/>
            <p:cNvSpPr/>
            <p:nvPr/>
          </p:nvSpPr>
          <p:spPr>
            <a:xfrm>
              <a:off x="512937" y="754146"/>
              <a:ext cx="4901959" cy="646331"/>
            </a:xfrm>
            <a:prstGeom prst="rect">
              <a:avLst/>
            </a:prstGeom>
          </p:spPr>
          <p:txBody>
            <a:bodyPr wrap="square">
              <a:spAutoFit/>
            </a:bodyPr>
            <a:lstStyle/>
            <a:p>
              <a:pPr algn="ctr"/>
              <a:r>
                <a:rPr lang="en-US" dirty="0"/>
                <a:t>NMMB-MONARCH as regional climate model </a:t>
              </a:r>
            </a:p>
            <a:p>
              <a:pPr algn="ctr"/>
              <a:r>
                <a:rPr lang="en-US" dirty="0"/>
                <a:t>20-year long </a:t>
              </a:r>
              <a:r>
                <a:rPr lang="en-US" dirty="0" smtClean="0"/>
                <a:t>runs for the NAMEE region</a:t>
              </a:r>
              <a:endParaRPr lang="en-US" dirty="0"/>
            </a:p>
          </p:txBody>
        </p:sp>
        <p:sp>
          <p:nvSpPr>
            <p:cNvPr id="13" name="CuadroTexto 12"/>
            <p:cNvSpPr txBox="1"/>
            <p:nvPr/>
          </p:nvSpPr>
          <p:spPr>
            <a:xfrm>
              <a:off x="635776" y="1620795"/>
              <a:ext cx="4744772" cy="584775"/>
            </a:xfrm>
            <a:prstGeom prst="rect">
              <a:avLst/>
            </a:prstGeom>
            <a:noFill/>
          </p:spPr>
          <p:txBody>
            <a:bodyPr wrap="square" rtlCol="0">
              <a:spAutoFit/>
            </a:bodyPr>
            <a:lstStyle/>
            <a:p>
              <a:r>
                <a:rPr lang="en-US" sz="1600" dirty="0" smtClean="0"/>
                <a:t>RRTM for LW and SW radiation</a:t>
              </a:r>
            </a:p>
            <a:p>
              <a:r>
                <a:rPr lang="en-US" sz="1600" dirty="0" smtClean="0"/>
                <a:t>Coupled with dust online </a:t>
              </a:r>
              <a:r>
                <a:rPr lang="en-US" sz="1400" dirty="0" smtClean="0"/>
                <a:t>(GOCART </a:t>
              </a:r>
              <a:r>
                <a:rPr lang="en-US" sz="1400" dirty="0" err="1" smtClean="0"/>
                <a:t>clim</a:t>
              </a:r>
              <a:r>
                <a:rPr lang="en-US" sz="1400" dirty="0" smtClean="0"/>
                <a:t>. for other aerosols)</a:t>
              </a:r>
              <a:endParaRPr lang="en-US" sz="1600" dirty="0" smtClean="0"/>
            </a:p>
          </p:txBody>
        </p:sp>
      </p:grpSp>
      <p:sp>
        <p:nvSpPr>
          <p:cNvPr id="16" name="Rectángulo redondeado 15"/>
          <p:cNvSpPr/>
          <p:nvPr/>
        </p:nvSpPr>
        <p:spPr>
          <a:xfrm>
            <a:off x="233439" y="3005221"/>
            <a:ext cx="8646156" cy="31421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CuadroTexto 16"/>
          <p:cNvSpPr txBox="1"/>
          <p:nvPr/>
        </p:nvSpPr>
        <p:spPr>
          <a:xfrm>
            <a:off x="422499" y="3124952"/>
            <a:ext cx="8457096" cy="2954655"/>
          </a:xfrm>
          <a:prstGeom prst="rect">
            <a:avLst/>
          </a:prstGeom>
          <a:noFill/>
        </p:spPr>
        <p:txBody>
          <a:bodyPr wrap="square" rtlCol="0">
            <a:spAutoFit/>
          </a:bodyPr>
          <a:lstStyle/>
          <a:p>
            <a:r>
              <a:rPr lang="en-US" b="1" dirty="0" smtClean="0"/>
              <a:t>Scenarios</a:t>
            </a:r>
          </a:p>
          <a:p>
            <a:pPr marL="285750" indent="-285750">
              <a:spcBef>
                <a:spcPts val="1800"/>
              </a:spcBef>
              <a:buFont typeface="Arial" panose="020B0604020202020204" pitchFamily="34" charset="0"/>
              <a:buChar char="•"/>
            </a:pPr>
            <a:r>
              <a:rPr lang="en-US" sz="1600" dirty="0" smtClean="0"/>
              <a:t>We perturb the </a:t>
            </a:r>
            <a:r>
              <a:rPr lang="en-US" sz="1600" b="1" dirty="0" smtClean="0"/>
              <a:t>imaginary part of the refractive index for dust:</a:t>
            </a:r>
          </a:p>
          <a:p>
            <a:pPr marL="742950" lvl="1" indent="-285750">
              <a:spcBef>
                <a:spcPts val="600"/>
              </a:spcBef>
              <a:buFont typeface="Arial" panose="020B0604020202020204" pitchFamily="34" charset="0"/>
              <a:buChar char="•"/>
            </a:pPr>
            <a:r>
              <a:rPr lang="en-US" sz="1600" dirty="0" smtClean="0"/>
              <a:t>2 scenarios based </a:t>
            </a:r>
            <a:r>
              <a:rPr lang="en-US" sz="1600" dirty="0"/>
              <a:t>on </a:t>
            </a:r>
            <a:r>
              <a:rPr lang="en-US" sz="1600" u="sng" dirty="0"/>
              <a:t>literature refractive indexes and mineralogical composition of dust</a:t>
            </a:r>
            <a:r>
              <a:rPr lang="en-US" sz="1600" dirty="0"/>
              <a:t> (derived from that of the parent soil)</a:t>
            </a:r>
          </a:p>
          <a:p>
            <a:pPr marL="742950" lvl="1" indent="-285750">
              <a:spcBef>
                <a:spcPts val="600"/>
              </a:spcBef>
              <a:buFont typeface="Arial" panose="020B0604020202020204" pitchFamily="34" charset="0"/>
              <a:buChar char="•"/>
            </a:pPr>
            <a:r>
              <a:rPr lang="en-US" sz="1600" dirty="0" smtClean="0">
                <a:solidFill>
                  <a:srgbClr val="C00000"/>
                </a:solidFill>
              </a:rPr>
              <a:t>p10-lit </a:t>
            </a:r>
            <a:r>
              <a:rPr lang="en-US" sz="1600" dirty="0">
                <a:solidFill>
                  <a:srgbClr val="C00000"/>
                </a:solidFill>
              </a:rPr>
              <a:t>(</a:t>
            </a:r>
            <a:r>
              <a:rPr lang="en-US" sz="1600" i="1" dirty="0" err="1" smtClean="0">
                <a:solidFill>
                  <a:srgbClr val="C00000"/>
                </a:solidFill>
              </a:rPr>
              <a:t>sca</a:t>
            </a:r>
            <a:r>
              <a:rPr lang="en-US" sz="1600" dirty="0" smtClean="0">
                <a:solidFill>
                  <a:srgbClr val="C00000"/>
                </a:solidFill>
              </a:rPr>
              <a:t>), p50-lit (</a:t>
            </a:r>
            <a:r>
              <a:rPr lang="en-US" sz="1600" i="1" dirty="0" smtClean="0">
                <a:solidFill>
                  <a:srgbClr val="C00000"/>
                </a:solidFill>
              </a:rPr>
              <a:t>med</a:t>
            </a:r>
            <a:r>
              <a:rPr lang="en-US" sz="1600" dirty="0" smtClean="0">
                <a:solidFill>
                  <a:srgbClr val="C00000"/>
                </a:solidFill>
              </a:rPr>
              <a:t>), p90-lit </a:t>
            </a:r>
            <a:r>
              <a:rPr lang="en-US" sz="1600" dirty="0">
                <a:solidFill>
                  <a:srgbClr val="C00000"/>
                </a:solidFill>
              </a:rPr>
              <a:t>(</a:t>
            </a:r>
            <a:r>
              <a:rPr lang="en-US" sz="1600" i="1" dirty="0" smtClean="0">
                <a:solidFill>
                  <a:srgbClr val="C00000"/>
                </a:solidFill>
              </a:rPr>
              <a:t>abs</a:t>
            </a:r>
            <a:r>
              <a:rPr lang="en-US" sz="1600" dirty="0" smtClean="0">
                <a:solidFill>
                  <a:srgbClr val="C00000"/>
                </a:solidFill>
              </a:rPr>
              <a:t>)</a:t>
            </a:r>
            <a:endParaRPr lang="en-US" sz="1600" dirty="0">
              <a:solidFill>
                <a:srgbClr val="C00000"/>
              </a:solidFill>
            </a:endParaRPr>
          </a:p>
          <a:p>
            <a:pPr marL="742950" lvl="1" indent="-285750">
              <a:spcBef>
                <a:spcPts val="600"/>
              </a:spcBef>
              <a:buFont typeface="Arial" panose="020B0604020202020204" pitchFamily="34" charset="0"/>
              <a:buChar char="•"/>
            </a:pPr>
            <a:r>
              <a:rPr lang="en-US" sz="1600" dirty="0" smtClean="0"/>
              <a:t>3 scenarios derived from those, </a:t>
            </a:r>
            <a:r>
              <a:rPr lang="en-US" sz="1600" u="sng" dirty="0" smtClean="0"/>
              <a:t>modifying the LW refractive indexes </a:t>
            </a:r>
            <a:r>
              <a:rPr lang="en-US" sz="1600" dirty="0" smtClean="0"/>
              <a:t>to match recent chamber measurements (Di </a:t>
            </a:r>
            <a:r>
              <a:rPr lang="en-US" sz="1600" dirty="0" err="1" smtClean="0"/>
              <a:t>Biagio</a:t>
            </a:r>
            <a:r>
              <a:rPr lang="en-US" sz="1600" dirty="0" smtClean="0"/>
              <a:t> et al., 2017)</a:t>
            </a:r>
          </a:p>
          <a:p>
            <a:pPr marL="742950" lvl="1" indent="-285750">
              <a:spcBef>
                <a:spcPts val="600"/>
              </a:spcBef>
              <a:buFont typeface="Arial" panose="020B0604020202020204" pitchFamily="34" charset="0"/>
              <a:buChar char="•"/>
            </a:pPr>
            <a:r>
              <a:rPr lang="en-US" sz="1600" dirty="0" smtClean="0">
                <a:solidFill>
                  <a:srgbClr val="C00000"/>
                </a:solidFill>
              </a:rPr>
              <a:t>p10-adjlw, p50-adjlw, p90-adjlw</a:t>
            </a:r>
          </a:p>
          <a:p>
            <a:pPr marL="285750" indent="-285750">
              <a:spcBef>
                <a:spcPts val="600"/>
              </a:spcBef>
              <a:buFont typeface="Arial" panose="020B0604020202020204" pitchFamily="34" charset="0"/>
              <a:buChar char="•"/>
            </a:pPr>
            <a:r>
              <a:rPr lang="en-US" sz="1600" dirty="0" smtClean="0"/>
              <a:t>Reference simulation without aerosol radiation interaction (NA) </a:t>
            </a:r>
            <a:endParaRPr lang="en-US" sz="1600" dirty="0"/>
          </a:p>
        </p:txBody>
      </p:sp>
      <p:grpSp>
        <p:nvGrpSpPr>
          <p:cNvPr id="18" name="Group 2"/>
          <p:cNvGrpSpPr/>
          <p:nvPr/>
        </p:nvGrpSpPr>
        <p:grpSpPr>
          <a:xfrm>
            <a:off x="5006984" y="2481760"/>
            <a:ext cx="1320246" cy="1080000"/>
            <a:chOff x="5797235" y="1944815"/>
            <a:chExt cx="1093798" cy="994114"/>
          </a:xfrm>
        </p:grpSpPr>
        <p:sp>
          <p:nvSpPr>
            <p:cNvPr id="19" name="Oval 14"/>
            <p:cNvSpPr/>
            <p:nvPr/>
          </p:nvSpPr>
          <p:spPr>
            <a:xfrm>
              <a:off x="5892037" y="1944815"/>
              <a:ext cx="894759" cy="9941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600"/>
            </a:p>
          </p:txBody>
        </p:sp>
        <p:sp>
          <p:nvSpPr>
            <p:cNvPr id="20" name="TextBox 12"/>
            <p:cNvSpPr txBox="1"/>
            <p:nvPr/>
          </p:nvSpPr>
          <p:spPr>
            <a:xfrm>
              <a:off x="5797235" y="1993354"/>
              <a:ext cx="1093798" cy="878233"/>
            </a:xfrm>
            <a:prstGeom prst="rect">
              <a:avLst/>
            </a:prstGeom>
            <a:noFill/>
          </p:spPr>
          <p:txBody>
            <a:bodyPr wrap="square" rtlCol="0">
              <a:spAutoFit/>
            </a:bodyPr>
            <a:lstStyle/>
            <a:p>
              <a:pPr algn="ctr"/>
              <a:r>
                <a:rPr lang="en-GB" sz="1400" dirty="0" smtClean="0">
                  <a:solidFill>
                    <a:schemeClr val="bg1"/>
                  </a:solidFill>
                </a:rPr>
                <a:t>Dust </a:t>
              </a:r>
            </a:p>
            <a:p>
              <a:pPr algn="ctr"/>
              <a:r>
                <a:rPr lang="en-GB" sz="1400" dirty="0" smtClean="0">
                  <a:solidFill>
                    <a:schemeClr val="bg1"/>
                  </a:solidFill>
                </a:rPr>
                <a:t>single scattering albedo</a:t>
              </a:r>
              <a:endParaRPr lang="en-GB" sz="1400" dirty="0">
                <a:solidFill>
                  <a:schemeClr val="bg1"/>
                </a:solidFill>
              </a:endParaRPr>
            </a:p>
          </p:txBody>
        </p:sp>
      </p:grpSp>
    </p:spTree>
    <p:extLst>
      <p:ext uri="{BB962C8B-B14F-4D97-AF65-F5344CB8AC3E}">
        <p14:creationId xmlns:p14="http://schemas.microsoft.com/office/powerpoint/2010/main" val="29619757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6" name="Title 5"/>
          <p:cNvSpPr>
            <a:spLocks noGrp="1"/>
          </p:cNvSpPr>
          <p:nvPr>
            <p:ph type="title"/>
          </p:nvPr>
        </p:nvSpPr>
        <p:spPr>
          <a:xfrm>
            <a:off x="108000" y="252000"/>
            <a:ext cx="9144000" cy="540000"/>
          </a:xfrm>
        </p:spPr>
        <p:txBody>
          <a:bodyPr/>
          <a:lstStyle/>
          <a:p>
            <a:pPr algn="l"/>
            <a:r>
              <a:rPr lang="en-GB" sz="2800" b="0" dirty="0" smtClean="0"/>
              <a:t>Domain and model setup</a:t>
            </a:r>
            <a:endParaRPr lang="en-GB" sz="1800" dirty="0"/>
          </a:p>
        </p:txBody>
      </p:sp>
      <p:sp>
        <p:nvSpPr>
          <p:cNvPr id="10" name="Action Button: Home 9">
            <a:hlinkClick r:id="rId2"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7" name="Rectangle 6"/>
          <p:cNvSpPr/>
          <p:nvPr/>
        </p:nvSpPr>
        <p:spPr>
          <a:xfrm>
            <a:off x="7809980" y="7430"/>
            <a:ext cx="1334020" cy="276999"/>
          </a:xfrm>
          <a:prstGeom prst="rect">
            <a:avLst/>
          </a:prstGeom>
        </p:spPr>
        <p:txBody>
          <a:bodyPr wrap="none">
            <a:spAutoFit/>
          </a:bodyPr>
          <a:lstStyle/>
          <a:p>
            <a:pPr algn="r"/>
            <a:r>
              <a:rPr lang="en-GB" sz="1200" dirty="0"/>
              <a:t>EGU2019-15036</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853" b="7723"/>
          <a:stretch/>
        </p:blipFill>
        <p:spPr>
          <a:xfrm>
            <a:off x="5010" y="1448657"/>
            <a:ext cx="4320000" cy="3863083"/>
          </a:xfrm>
          <a:prstGeom prst="rect">
            <a:avLst/>
          </a:prstGeom>
        </p:spPr>
      </p:pic>
      <p:sp>
        <p:nvSpPr>
          <p:cNvPr id="5" name="TextBox 4"/>
          <p:cNvSpPr txBox="1"/>
          <p:nvPr/>
        </p:nvSpPr>
        <p:spPr>
          <a:xfrm>
            <a:off x="23286" y="958590"/>
            <a:ext cx="9097427" cy="369332"/>
          </a:xfrm>
          <a:prstGeom prst="rect">
            <a:avLst/>
          </a:prstGeom>
          <a:noFill/>
        </p:spPr>
        <p:txBody>
          <a:bodyPr wrap="none" rtlCol="0">
            <a:spAutoFit/>
          </a:bodyPr>
          <a:lstStyle/>
          <a:p>
            <a:r>
              <a:rPr lang="en-GB" dirty="0"/>
              <a:t>Multiscale Online Non-hydrostatic </a:t>
            </a:r>
            <a:r>
              <a:rPr lang="en-GB" dirty="0" err="1"/>
              <a:t>AtmospheRe</a:t>
            </a:r>
            <a:r>
              <a:rPr lang="en-GB" dirty="0"/>
              <a:t> </a:t>
            </a:r>
            <a:r>
              <a:rPr lang="en-GB" dirty="0" err="1"/>
              <a:t>CHemistry</a:t>
            </a:r>
            <a:r>
              <a:rPr lang="en-GB" dirty="0"/>
              <a:t> model (NMMB-MONARCH) </a:t>
            </a:r>
            <a:endParaRPr lang="en-GB" dirty="0" smtClean="0"/>
          </a:p>
        </p:txBody>
      </p:sp>
      <p:sp>
        <p:nvSpPr>
          <p:cNvPr id="9" name="TextBox 8"/>
          <p:cNvSpPr txBox="1"/>
          <p:nvPr/>
        </p:nvSpPr>
        <p:spPr>
          <a:xfrm>
            <a:off x="4566745" y="1780755"/>
            <a:ext cx="4447828" cy="3493264"/>
          </a:xfrm>
          <a:prstGeom prst="rect">
            <a:avLst/>
          </a:prstGeom>
          <a:noFill/>
        </p:spPr>
        <p:txBody>
          <a:bodyPr wrap="square" rtlCol="0">
            <a:spAutoFit/>
          </a:bodyPr>
          <a:lstStyle/>
          <a:p>
            <a:r>
              <a:rPr lang="en-GB" sz="1600" b="1" dirty="0" smtClean="0"/>
              <a:t>Model configuration:</a:t>
            </a:r>
          </a:p>
          <a:p>
            <a:pPr marL="285750" indent="-285750">
              <a:spcBef>
                <a:spcPts val="300"/>
              </a:spcBef>
              <a:buClr>
                <a:schemeClr val="accent5"/>
              </a:buClr>
              <a:buFont typeface="Arial" panose="020B0604020202020204" pitchFamily="34" charset="0"/>
              <a:buChar char="•"/>
            </a:pPr>
            <a:r>
              <a:rPr lang="en-GB" sz="1600" dirty="0" smtClean="0"/>
              <a:t>20-year long simulations</a:t>
            </a:r>
          </a:p>
          <a:p>
            <a:pPr marL="285750" indent="-285750">
              <a:spcBef>
                <a:spcPts val="300"/>
              </a:spcBef>
              <a:buClr>
                <a:schemeClr val="accent5"/>
              </a:buClr>
              <a:buFont typeface="Arial" panose="020B0604020202020204" pitchFamily="34" charset="0"/>
              <a:buChar char="•"/>
            </a:pPr>
            <a:r>
              <a:rPr lang="en-GB" sz="1600" dirty="0" smtClean="0"/>
              <a:t>ERA-Interim for boundary conditions and sea surface temperature</a:t>
            </a:r>
            <a:endParaRPr lang="en-GB" sz="1600" dirty="0"/>
          </a:p>
          <a:p>
            <a:pPr marL="285750" indent="-285750">
              <a:spcBef>
                <a:spcPts val="300"/>
              </a:spcBef>
              <a:buClr>
                <a:schemeClr val="accent5"/>
              </a:buClr>
              <a:buFont typeface="Arial" panose="020B0604020202020204" pitchFamily="34" charset="0"/>
              <a:buChar char="•"/>
            </a:pPr>
            <a:r>
              <a:rPr lang="en-GB" sz="1400" dirty="0" smtClean="0"/>
              <a:t>Schemes:</a:t>
            </a:r>
          </a:p>
          <a:p>
            <a:pPr marL="742950" lvl="1" indent="-285750">
              <a:spcBef>
                <a:spcPts val="300"/>
              </a:spcBef>
              <a:buClr>
                <a:schemeClr val="accent5"/>
              </a:buClr>
              <a:buFont typeface="Arial" panose="020B0604020202020204" pitchFamily="34" charset="0"/>
              <a:buChar char="•"/>
            </a:pPr>
            <a:r>
              <a:rPr lang="en-GB" sz="1400" dirty="0" smtClean="0"/>
              <a:t>RRTM for SW and LW radiation</a:t>
            </a:r>
          </a:p>
          <a:p>
            <a:pPr marL="742950" lvl="1" indent="-285750">
              <a:spcBef>
                <a:spcPts val="300"/>
              </a:spcBef>
              <a:buClr>
                <a:schemeClr val="accent5"/>
              </a:buClr>
              <a:buFont typeface="Arial" panose="020B0604020202020204" pitchFamily="34" charset="0"/>
              <a:buChar char="•"/>
            </a:pPr>
            <a:r>
              <a:rPr lang="en-GB" sz="1400" dirty="0" smtClean="0"/>
              <a:t>Betts-Miller-</a:t>
            </a:r>
            <a:r>
              <a:rPr lang="en-GB" sz="1400" dirty="0" err="1" smtClean="0"/>
              <a:t>Janjic</a:t>
            </a:r>
            <a:r>
              <a:rPr lang="en-GB" sz="1400" dirty="0" smtClean="0"/>
              <a:t> </a:t>
            </a:r>
            <a:r>
              <a:rPr lang="en-GB" sz="1400" dirty="0"/>
              <a:t>scheme </a:t>
            </a:r>
            <a:r>
              <a:rPr lang="en-GB" sz="1400" dirty="0" smtClean="0"/>
              <a:t>for convection</a:t>
            </a:r>
          </a:p>
          <a:p>
            <a:pPr marL="742950" lvl="1" indent="-285750">
              <a:spcBef>
                <a:spcPts val="300"/>
              </a:spcBef>
              <a:buClr>
                <a:schemeClr val="accent5"/>
              </a:buClr>
              <a:buFont typeface="Arial" panose="020B0604020202020204" pitchFamily="34" charset="0"/>
              <a:buChar char="•"/>
            </a:pPr>
            <a:r>
              <a:rPr lang="en-GB" sz="1400" dirty="0" smtClean="0"/>
              <a:t>Ferrier microphysics</a:t>
            </a:r>
          </a:p>
          <a:p>
            <a:pPr marL="742950" lvl="1" indent="-285750">
              <a:spcBef>
                <a:spcPts val="300"/>
              </a:spcBef>
              <a:buClr>
                <a:schemeClr val="accent5"/>
              </a:buClr>
              <a:buFont typeface="Arial" panose="020B0604020202020204" pitchFamily="34" charset="0"/>
              <a:buChar char="•"/>
            </a:pPr>
            <a:r>
              <a:rPr lang="en-GB" sz="1400" dirty="0" smtClean="0"/>
              <a:t>Mellor-Yamada-</a:t>
            </a:r>
            <a:r>
              <a:rPr lang="en-GB" sz="1400" dirty="0" err="1" smtClean="0"/>
              <a:t>Janjic</a:t>
            </a:r>
            <a:r>
              <a:rPr lang="en-GB" sz="1400" dirty="0" smtClean="0"/>
              <a:t> turbulence</a:t>
            </a:r>
          </a:p>
          <a:p>
            <a:pPr marL="742950" lvl="1" indent="-285750">
              <a:spcBef>
                <a:spcPts val="300"/>
              </a:spcBef>
              <a:buClr>
                <a:schemeClr val="accent5"/>
              </a:buClr>
              <a:buFont typeface="Arial" panose="020B0604020202020204" pitchFamily="34" charset="0"/>
              <a:buChar char="•"/>
            </a:pPr>
            <a:r>
              <a:rPr lang="en-GB" sz="1400" dirty="0" smtClean="0"/>
              <a:t>Noah land </a:t>
            </a:r>
            <a:r>
              <a:rPr lang="en-GB" sz="1400" dirty="0"/>
              <a:t>surface </a:t>
            </a:r>
            <a:r>
              <a:rPr lang="en-GB" sz="1400" dirty="0" smtClean="0"/>
              <a:t>model</a:t>
            </a:r>
            <a:endParaRPr lang="en-GB" sz="1400" dirty="0"/>
          </a:p>
          <a:p>
            <a:pPr marL="285750" indent="-285750">
              <a:spcBef>
                <a:spcPts val="300"/>
              </a:spcBef>
              <a:buClr>
                <a:schemeClr val="accent5"/>
              </a:buClr>
              <a:buFont typeface="Arial" panose="020B0604020202020204" pitchFamily="34" charset="0"/>
              <a:buChar char="•"/>
            </a:pPr>
            <a:r>
              <a:rPr lang="en-GB" sz="1600" dirty="0" smtClean="0"/>
              <a:t>Online coupling of LW and SW radiation with mineral dust</a:t>
            </a:r>
          </a:p>
          <a:p>
            <a:pPr marL="285750" indent="-285750">
              <a:spcBef>
                <a:spcPts val="300"/>
              </a:spcBef>
              <a:buClr>
                <a:schemeClr val="accent5"/>
              </a:buClr>
              <a:buFont typeface="Arial" panose="020B0604020202020204" pitchFamily="34" charset="0"/>
              <a:buChar char="•"/>
            </a:pPr>
            <a:r>
              <a:rPr lang="en-GB" sz="1600" dirty="0" smtClean="0"/>
              <a:t>GOCART climatology for other aerosols</a:t>
            </a:r>
            <a:endParaRPr lang="en-GB" sz="1600" dirty="0"/>
          </a:p>
        </p:txBody>
      </p:sp>
      <p:sp>
        <p:nvSpPr>
          <p:cNvPr id="11" name="Rectangle 10"/>
          <p:cNvSpPr/>
          <p:nvPr/>
        </p:nvSpPr>
        <p:spPr>
          <a:xfrm>
            <a:off x="0" y="5359741"/>
            <a:ext cx="4572000" cy="830997"/>
          </a:xfrm>
          <a:prstGeom prst="rect">
            <a:avLst/>
          </a:prstGeom>
        </p:spPr>
        <p:txBody>
          <a:bodyPr>
            <a:spAutoFit/>
          </a:bodyPr>
          <a:lstStyle/>
          <a:p>
            <a:pPr marL="285750" indent="-285750">
              <a:buFont typeface="Arial" panose="020B0604020202020204" pitchFamily="34" charset="0"/>
              <a:buChar char="•"/>
            </a:pPr>
            <a:r>
              <a:rPr lang="en-GB" sz="1200" dirty="0" err="1" smtClean="0"/>
              <a:t>Center</a:t>
            </a:r>
            <a:r>
              <a:rPr lang="en-GB" sz="1200" dirty="0" smtClean="0"/>
              <a:t> at 35ºN-20ºE</a:t>
            </a:r>
          </a:p>
          <a:p>
            <a:pPr marL="285750" indent="-285750">
              <a:buFont typeface="Arial" panose="020B0604020202020204" pitchFamily="34" charset="0"/>
              <a:buChar char="•"/>
            </a:pPr>
            <a:r>
              <a:rPr lang="en-GB" sz="1200" dirty="0" smtClean="0"/>
              <a:t>232x160 </a:t>
            </a:r>
            <a:r>
              <a:rPr lang="en-GB" sz="1200" dirty="0"/>
              <a:t>cells of 0.44º of horizontal resolution. </a:t>
            </a:r>
            <a:endParaRPr lang="en-GB" sz="1200" dirty="0" smtClean="0"/>
          </a:p>
          <a:p>
            <a:pPr marL="285750" indent="-285750">
              <a:buFont typeface="Arial" panose="020B0604020202020204" pitchFamily="34" charset="0"/>
              <a:buChar char="•"/>
            </a:pPr>
            <a:r>
              <a:rPr lang="en-GB" sz="1200" dirty="0" smtClean="0"/>
              <a:t>40 vertical layers up to the </a:t>
            </a:r>
            <a:r>
              <a:rPr lang="en-GB" sz="1200" dirty="0"/>
              <a:t>top of the </a:t>
            </a:r>
            <a:r>
              <a:rPr lang="en-GB" sz="1200" dirty="0" smtClean="0"/>
              <a:t>atmosphere (set </a:t>
            </a:r>
            <a:r>
              <a:rPr lang="en-GB" sz="1200" dirty="0"/>
              <a:t>at 50 </a:t>
            </a:r>
            <a:r>
              <a:rPr lang="en-GB" sz="1200" dirty="0" err="1" smtClean="0"/>
              <a:t>hPa</a:t>
            </a:r>
            <a:r>
              <a:rPr lang="en-GB" sz="1200" dirty="0" smtClean="0"/>
              <a:t>)</a:t>
            </a:r>
            <a:endParaRPr lang="en-GB" sz="1200" dirty="0"/>
          </a:p>
        </p:txBody>
      </p:sp>
      <p:cxnSp>
        <p:nvCxnSpPr>
          <p:cNvPr id="13" name="Straight Arrow Connector 12"/>
          <p:cNvCxnSpPr>
            <a:endCxn id="15" idx="1"/>
          </p:cNvCxnSpPr>
          <p:nvPr/>
        </p:nvCxnSpPr>
        <p:spPr>
          <a:xfrm>
            <a:off x="3941379" y="4014952"/>
            <a:ext cx="625366" cy="176210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4566745" y="5515444"/>
            <a:ext cx="4303986"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1400" dirty="0" smtClean="0"/>
              <a:t>Subdomains defined for model evaluation against AERONET data</a:t>
            </a:r>
            <a:endParaRPr lang="en-GB" sz="1400" dirty="0"/>
          </a:p>
        </p:txBody>
      </p:sp>
    </p:spTree>
    <p:extLst>
      <p:ext uri="{BB962C8B-B14F-4D97-AF65-F5344CB8AC3E}">
        <p14:creationId xmlns:p14="http://schemas.microsoft.com/office/powerpoint/2010/main" val="4555539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Elipse 34"/>
          <p:cNvSpPr/>
          <p:nvPr/>
        </p:nvSpPr>
        <p:spPr>
          <a:xfrm>
            <a:off x="5148000" y="2376000"/>
            <a:ext cx="1440000" cy="144000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 name="Rectángulo 19"/>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6" name="Title 5"/>
          <p:cNvSpPr>
            <a:spLocks noGrp="1"/>
          </p:cNvSpPr>
          <p:nvPr>
            <p:ph type="title"/>
          </p:nvPr>
        </p:nvSpPr>
        <p:spPr>
          <a:xfrm>
            <a:off x="108000" y="252000"/>
            <a:ext cx="9144000" cy="540000"/>
          </a:xfrm>
        </p:spPr>
        <p:txBody>
          <a:bodyPr/>
          <a:lstStyle/>
          <a:p>
            <a:pPr algn="l"/>
            <a:r>
              <a:rPr lang="en-GB" sz="2800" b="0" dirty="0" smtClean="0"/>
              <a:t>Scenarios definition</a:t>
            </a:r>
            <a:endParaRPr lang="en-GB" sz="1800" dirty="0"/>
          </a:p>
        </p:txBody>
      </p:sp>
      <p:sp>
        <p:nvSpPr>
          <p:cNvPr id="10" name="Action Button: Home 9">
            <a:hlinkClick r:id="rId2"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7"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4" name="Rectángulo 3"/>
          <p:cNvSpPr/>
          <p:nvPr/>
        </p:nvSpPr>
        <p:spPr>
          <a:xfrm>
            <a:off x="246990" y="919503"/>
            <a:ext cx="2112500" cy="584775"/>
          </a:xfrm>
          <a:prstGeom prst="rect">
            <a:avLst/>
          </a:prstGeom>
        </p:spPr>
        <p:txBody>
          <a:bodyPr wrap="square">
            <a:spAutoFit/>
          </a:bodyPr>
          <a:lstStyle/>
          <a:p>
            <a:pPr algn="ctr"/>
            <a:r>
              <a:rPr lang="en-GB" sz="1600" dirty="0" smtClean="0"/>
              <a:t>Soil mineralogy atlas</a:t>
            </a:r>
          </a:p>
          <a:p>
            <a:pPr algn="ctr"/>
            <a:r>
              <a:rPr lang="en-GB" sz="1600" dirty="0" smtClean="0"/>
              <a:t>(</a:t>
            </a:r>
            <a:r>
              <a:rPr lang="en-GB" sz="1600" dirty="0" err="1" smtClean="0"/>
              <a:t>Claquin</a:t>
            </a:r>
            <a:r>
              <a:rPr lang="en-GB" sz="1600" dirty="0" smtClean="0"/>
              <a:t> et al. 1999)</a:t>
            </a:r>
            <a:endParaRPr lang="en-GB" sz="1600" dirty="0"/>
          </a:p>
        </p:txBody>
      </p:sp>
      <p:pic>
        <p:nvPicPr>
          <p:cNvPr id="18" name="Picture 3" descr="paper_jan2.pdf"/>
          <p:cNvPicPr>
            <a:picLocks noChangeAspect="1"/>
          </p:cNvPicPr>
          <p:nvPr/>
        </p:nvPicPr>
        <p:blipFill>
          <a:blip r:embed="rId3">
            <a:extLst>
              <a:ext uri="{28A0092B-C50C-407E-A947-70E740481C1C}">
                <a14:useLocalDpi xmlns:a14="http://schemas.microsoft.com/office/drawing/2010/main" val="0"/>
              </a:ext>
            </a:extLst>
          </a:blip>
          <a:srcRect l="3271" t="5608" b="3738"/>
          <a:stretch>
            <a:fillRect/>
          </a:stretch>
        </p:blipFill>
        <p:spPr bwMode="auto">
          <a:xfrm>
            <a:off x="197724" y="3631750"/>
            <a:ext cx="1980000" cy="18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CuadroTexto 37"/>
          <p:cNvSpPr txBox="1"/>
          <p:nvPr/>
        </p:nvSpPr>
        <p:spPr>
          <a:xfrm>
            <a:off x="2880000" y="1069448"/>
            <a:ext cx="2880000" cy="936000"/>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nchor="ctr" anchorCtr="0">
            <a:spAutoFit/>
          </a:bodyPr>
          <a:lstStyle/>
          <a:p>
            <a:pPr algn="ctr"/>
            <a:r>
              <a:rPr lang="en-US" dirty="0" smtClean="0"/>
              <a:t>Mineral fractions in airborne dust from each soil type</a:t>
            </a:r>
            <a:endParaRPr lang="en-US" dirty="0"/>
          </a:p>
        </p:txBody>
      </p:sp>
      <p:sp>
        <p:nvSpPr>
          <p:cNvPr id="41" name="TextBox 23"/>
          <p:cNvSpPr txBox="1">
            <a:spLocks noChangeArrowheads="1"/>
          </p:cNvSpPr>
          <p:nvPr/>
        </p:nvSpPr>
        <p:spPr bwMode="auto">
          <a:xfrm>
            <a:off x="136819" y="5453133"/>
            <a:ext cx="26496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r>
              <a:rPr lang="en-US" altLang="x-none" sz="1200" dirty="0" err="1">
                <a:latin typeface="+mj-lt"/>
              </a:rPr>
              <a:t>Perlwitz</a:t>
            </a:r>
            <a:r>
              <a:rPr lang="en-US" altLang="x-none" sz="1200" dirty="0">
                <a:latin typeface="+mj-lt"/>
              </a:rPr>
              <a:t> et al., 2015a,b</a:t>
            </a:r>
          </a:p>
          <a:p>
            <a:pPr eaLnBrk="1" hangingPunct="1"/>
            <a:r>
              <a:rPr lang="en-US" altLang="x-none" sz="1200" dirty="0">
                <a:latin typeface="+mj-lt"/>
              </a:rPr>
              <a:t>Pérez García-Pando et al., 2016</a:t>
            </a:r>
          </a:p>
          <a:p>
            <a:pPr eaLnBrk="1" hangingPunct="1"/>
            <a:r>
              <a:rPr lang="en-US" altLang="x-none" sz="1200" dirty="0">
                <a:latin typeface="+mj-lt"/>
              </a:rPr>
              <a:t>Pérez García-Pando et al., in prep</a:t>
            </a:r>
          </a:p>
        </p:txBody>
      </p:sp>
      <p:grpSp>
        <p:nvGrpSpPr>
          <p:cNvPr id="3" name="Grupo 2"/>
          <p:cNvGrpSpPr/>
          <p:nvPr/>
        </p:nvGrpSpPr>
        <p:grpSpPr>
          <a:xfrm>
            <a:off x="248801" y="1508347"/>
            <a:ext cx="2035998" cy="1182655"/>
            <a:chOff x="2207174" y="727617"/>
            <a:chExt cx="1980665" cy="1182655"/>
          </a:xfrm>
        </p:grpSpPr>
        <p:pic>
          <p:nvPicPr>
            <p:cNvPr id="17" name="Picture 394"/>
            <p:cNvPicPr>
              <a:picLocks noChangeAspect="1"/>
            </p:cNvPicPr>
            <p:nvPr/>
          </p:nvPicPr>
          <p:blipFill>
            <a:blip r:embed="rId4"/>
            <a:stretch>
              <a:fillRect/>
            </a:stretch>
          </p:blipFill>
          <p:spPr>
            <a:xfrm>
              <a:off x="2207174" y="727617"/>
              <a:ext cx="1908000" cy="1044156"/>
            </a:xfrm>
            <a:prstGeom prst="rect">
              <a:avLst/>
            </a:prstGeom>
          </p:spPr>
        </p:pic>
        <p:sp>
          <p:nvSpPr>
            <p:cNvPr id="13" name="Rectángulo 12"/>
            <p:cNvSpPr/>
            <p:nvPr/>
          </p:nvSpPr>
          <p:spPr>
            <a:xfrm>
              <a:off x="3533493" y="1633273"/>
              <a:ext cx="654346" cy="276999"/>
            </a:xfrm>
            <a:prstGeom prst="rect">
              <a:avLst/>
            </a:prstGeom>
          </p:spPr>
          <p:txBody>
            <a:bodyPr wrap="none">
              <a:spAutoFit/>
            </a:bodyPr>
            <a:lstStyle/>
            <a:p>
              <a:r>
                <a:rPr lang="en-US" altLang="x-none" sz="1200" dirty="0" smtClean="0"/>
                <a:t>HWSD</a:t>
              </a:r>
              <a:endParaRPr lang="en-US" sz="1200" dirty="0"/>
            </a:p>
          </p:txBody>
        </p:sp>
      </p:grpSp>
      <p:sp>
        <p:nvSpPr>
          <p:cNvPr id="22" name="Rectángulo 21"/>
          <p:cNvSpPr/>
          <p:nvPr/>
        </p:nvSpPr>
        <p:spPr>
          <a:xfrm>
            <a:off x="107999" y="2848147"/>
            <a:ext cx="2325849" cy="830997"/>
          </a:xfrm>
          <a:prstGeom prst="rect">
            <a:avLst/>
          </a:prstGeom>
        </p:spPr>
        <p:txBody>
          <a:bodyPr wrap="square">
            <a:spAutoFit/>
          </a:bodyPr>
          <a:lstStyle/>
          <a:p>
            <a:pPr algn="ctr"/>
            <a:r>
              <a:rPr lang="en-GB" sz="1600" dirty="0" smtClean="0"/>
              <a:t>Emitted size distribution </a:t>
            </a:r>
          </a:p>
          <a:p>
            <a:pPr algn="ctr"/>
            <a:r>
              <a:rPr lang="en-GB" sz="1600" dirty="0" smtClean="0"/>
              <a:t>(</a:t>
            </a:r>
            <a:r>
              <a:rPr lang="en-GB" sz="1600" dirty="0" err="1" smtClean="0"/>
              <a:t>Kok</a:t>
            </a:r>
            <a:r>
              <a:rPr lang="en-GB" sz="1600" dirty="0" smtClean="0"/>
              <a:t> et al. 2011)</a:t>
            </a:r>
          </a:p>
        </p:txBody>
      </p:sp>
      <p:sp>
        <p:nvSpPr>
          <p:cNvPr id="26" name="CuadroTexto 25"/>
          <p:cNvSpPr txBox="1"/>
          <p:nvPr/>
        </p:nvSpPr>
        <p:spPr>
          <a:xfrm>
            <a:off x="2880000" y="4071291"/>
            <a:ext cx="5940000" cy="369332"/>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Range of variability of the refractive indexes for dust </a:t>
            </a:r>
          </a:p>
        </p:txBody>
      </p:sp>
      <p:sp>
        <p:nvSpPr>
          <p:cNvPr id="15" name="Rectángulo 14"/>
          <p:cNvSpPr/>
          <p:nvPr/>
        </p:nvSpPr>
        <p:spPr>
          <a:xfrm>
            <a:off x="5940000" y="1081113"/>
            <a:ext cx="2880000" cy="936000"/>
          </a:xfrm>
          <a:prstGeom prst="rect">
            <a:avLst/>
          </a:prstGeom>
          <a:ln w="28575"/>
        </p:spPr>
        <p:style>
          <a:lnRef idx="2">
            <a:schemeClr val="accent2"/>
          </a:lnRef>
          <a:fillRef idx="1">
            <a:schemeClr val="lt1"/>
          </a:fillRef>
          <a:effectRef idx="0">
            <a:schemeClr val="accent2"/>
          </a:effectRef>
          <a:fontRef idx="minor">
            <a:schemeClr val="dk1"/>
          </a:fontRef>
        </p:style>
        <p:txBody>
          <a:bodyPr anchor="ctr" anchorCtr="0">
            <a:spAutoFit/>
          </a:bodyPr>
          <a:lstStyle/>
          <a:p>
            <a:pPr algn="ctr"/>
            <a:r>
              <a:rPr lang="en-US" dirty="0" smtClean="0"/>
              <a:t>Refractive </a:t>
            </a:r>
            <a:r>
              <a:rPr lang="en-US" dirty="0"/>
              <a:t>indexes per </a:t>
            </a:r>
            <a:r>
              <a:rPr lang="en-US" dirty="0" smtClean="0"/>
              <a:t>mineral </a:t>
            </a:r>
            <a:r>
              <a:rPr lang="en-US" sz="1400" dirty="0" smtClean="0"/>
              <a:t>(</a:t>
            </a:r>
            <a:r>
              <a:rPr lang="en-US" sz="1400" dirty="0" err="1" smtClean="0"/>
              <a:t>Scanza</a:t>
            </a:r>
            <a:r>
              <a:rPr lang="en-US" sz="1400" dirty="0" smtClean="0"/>
              <a:t> </a:t>
            </a:r>
            <a:r>
              <a:rPr lang="en-US" sz="1400" dirty="0"/>
              <a:t>et al., 2015; Oxford Univ. - ARIA dataset)</a:t>
            </a:r>
          </a:p>
        </p:txBody>
      </p:sp>
      <p:cxnSp>
        <p:nvCxnSpPr>
          <p:cNvPr id="19" name="Conector recto 18"/>
          <p:cNvCxnSpPr/>
          <p:nvPr/>
        </p:nvCxnSpPr>
        <p:spPr>
          <a:xfrm flipV="1">
            <a:off x="2469849" y="1009570"/>
            <a:ext cx="0" cy="419304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Flecha derecha 20"/>
          <p:cNvSpPr/>
          <p:nvPr/>
        </p:nvSpPr>
        <p:spPr>
          <a:xfrm>
            <a:off x="2493025" y="1117816"/>
            <a:ext cx="252248" cy="766727"/>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Conector recto 4"/>
          <p:cNvCxnSpPr>
            <a:stCxn id="38" idx="2"/>
            <a:endCxn id="35" idx="1"/>
          </p:cNvCxnSpPr>
          <p:nvPr/>
        </p:nvCxnSpPr>
        <p:spPr>
          <a:xfrm>
            <a:off x="4320000" y="2005448"/>
            <a:ext cx="1038883" cy="581435"/>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Conector recto 22"/>
          <p:cNvCxnSpPr>
            <a:stCxn id="15" idx="2"/>
            <a:endCxn id="35" idx="7"/>
          </p:cNvCxnSpPr>
          <p:nvPr/>
        </p:nvCxnSpPr>
        <p:spPr>
          <a:xfrm flipH="1">
            <a:off x="6377117" y="2017113"/>
            <a:ext cx="1002883" cy="569770"/>
          </a:xfrm>
          <a:prstGeom prst="line">
            <a:avLst/>
          </a:prstGeom>
        </p:spPr>
        <p:style>
          <a:lnRef idx="3">
            <a:schemeClr val="accent2"/>
          </a:lnRef>
          <a:fillRef idx="0">
            <a:schemeClr val="accent2"/>
          </a:fillRef>
          <a:effectRef idx="2">
            <a:schemeClr val="accent2"/>
          </a:effectRef>
          <a:fontRef idx="minor">
            <a:schemeClr val="tx1"/>
          </a:fontRef>
        </p:style>
      </p:cxnSp>
      <p:sp>
        <p:nvSpPr>
          <p:cNvPr id="34" name="Rectángulo 33"/>
          <p:cNvSpPr/>
          <p:nvPr/>
        </p:nvSpPr>
        <p:spPr>
          <a:xfrm>
            <a:off x="5220000" y="2484000"/>
            <a:ext cx="1332000" cy="1200329"/>
          </a:xfrm>
          <a:prstGeom prst="rect">
            <a:avLst/>
          </a:prstGeom>
        </p:spPr>
        <p:txBody>
          <a:bodyPr wrap="square">
            <a:spAutoFit/>
          </a:bodyPr>
          <a:lstStyle/>
          <a:p>
            <a:pPr algn="ctr"/>
            <a:r>
              <a:rPr lang="en-US" dirty="0" smtClean="0"/>
              <a:t>Internal mixtures per dust size bin</a:t>
            </a:r>
            <a:endParaRPr lang="en-US" dirty="0"/>
          </a:p>
        </p:txBody>
      </p:sp>
      <p:sp>
        <p:nvSpPr>
          <p:cNvPr id="50" name="Rectángulo 49"/>
          <p:cNvSpPr/>
          <p:nvPr/>
        </p:nvSpPr>
        <p:spPr>
          <a:xfrm>
            <a:off x="6660000" y="2691002"/>
            <a:ext cx="2056471" cy="523220"/>
          </a:xfrm>
          <a:prstGeom prst="rect">
            <a:avLst/>
          </a:prstGeom>
        </p:spPr>
        <p:txBody>
          <a:bodyPr wrap="square">
            <a:spAutoFit/>
          </a:bodyPr>
          <a:lstStyle/>
          <a:p>
            <a:r>
              <a:rPr lang="en-US" sz="1400" dirty="0"/>
              <a:t>Maxwell Garnett method (</a:t>
            </a:r>
            <a:r>
              <a:rPr lang="en-US" sz="1400" dirty="0" smtClean="0"/>
              <a:t>Markell, </a:t>
            </a:r>
            <a:r>
              <a:rPr lang="en-US" sz="1400" dirty="0"/>
              <a:t>2016)</a:t>
            </a:r>
          </a:p>
        </p:txBody>
      </p:sp>
      <p:sp>
        <p:nvSpPr>
          <p:cNvPr id="51" name="Rectángulo redondeado 50">
            <a:hlinkClick r:id="rId5" action="ppaction://hlinksldjump"/>
          </p:cNvPr>
          <p:cNvSpPr/>
          <p:nvPr/>
        </p:nvSpPr>
        <p:spPr>
          <a:xfrm>
            <a:off x="3780000" y="4842618"/>
            <a:ext cx="1080000" cy="720000"/>
          </a:xfrm>
          <a:prstGeom prst="round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SW</a:t>
            </a:r>
            <a:endParaRPr lang="en-US" sz="2400" b="1" dirty="0">
              <a:solidFill>
                <a:schemeClr val="tx1"/>
              </a:solidFill>
            </a:endParaRPr>
          </a:p>
        </p:txBody>
      </p:sp>
      <p:sp>
        <p:nvSpPr>
          <p:cNvPr id="52" name="Rectángulo redondeado 51">
            <a:hlinkClick r:id="rId6" action="ppaction://hlinksldjump"/>
          </p:cNvPr>
          <p:cNvSpPr/>
          <p:nvPr/>
        </p:nvSpPr>
        <p:spPr>
          <a:xfrm>
            <a:off x="6901317" y="4842618"/>
            <a:ext cx="1080000" cy="7200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LW</a:t>
            </a:r>
          </a:p>
        </p:txBody>
      </p:sp>
      <p:sp>
        <p:nvSpPr>
          <p:cNvPr id="25" name="Botón de acción: Hacia atrás o Anterior 24">
            <a:hlinkClick r:id="" action="ppaction://hlinkshowjump?jump=lastslideviewed" highlightClick="1"/>
          </p:cNvPr>
          <p:cNvSpPr/>
          <p:nvPr/>
        </p:nvSpPr>
        <p:spPr>
          <a:xfrm>
            <a:off x="5659616" y="6336000"/>
            <a:ext cx="432000" cy="432000"/>
          </a:xfrm>
          <a:prstGeom prst="actionButtonBackPrevious">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6780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ction Button: Home 9">
            <a:hlinkClick r:id="rId2"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7" name="Rectangle 6"/>
          <p:cNvSpPr/>
          <p:nvPr/>
        </p:nvSpPr>
        <p:spPr>
          <a:xfrm>
            <a:off x="7809980" y="7430"/>
            <a:ext cx="1334020" cy="276999"/>
          </a:xfrm>
          <a:prstGeom prst="rect">
            <a:avLst/>
          </a:prstGeom>
        </p:spPr>
        <p:txBody>
          <a:bodyPr wrap="none">
            <a:spAutoFit/>
          </a:bodyPr>
          <a:lstStyle/>
          <a:p>
            <a:pPr algn="r"/>
            <a:r>
              <a:rPr lang="en-GB" sz="1200" dirty="0"/>
              <a:t>EGU2019-15036</a:t>
            </a:r>
          </a:p>
        </p:txBody>
      </p:sp>
      <p:sp>
        <p:nvSpPr>
          <p:cNvPr id="11" name="Title 5"/>
          <p:cNvSpPr>
            <a:spLocks noGrp="1"/>
          </p:cNvSpPr>
          <p:nvPr>
            <p:ph type="title"/>
          </p:nvPr>
        </p:nvSpPr>
        <p:spPr>
          <a:xfrm>
            <a:off x="108000" y="180000"/>
            <a:ext cx="9144000" cy="540000"/>
          </a:xfrm>
        </p:spPr>
        <p:txBody>
          <a:bodyPr/>
          <a:lstStyle/>
          <a:p>
            <a:pPr algn="l"/>
            <a:r>
              <a:rPr lang="en-GB" sz="2800" b="0" dirty="0" smtClean="0"/>
              <a:t>Scenarios: Refractive indexes for dust (SW)</a:t>
            </a:r>
            <a:endParaRPr lang="en-GB" sz="1800" dirty="0"/>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00" y="792000"/>
            <a:ext cx="7200000" cy="5400000"/>
          </a:xfrm>
          <a:prstGeom prst="rect">
            <a:avLst/>
          </a:prstGeom>
        </p:spPr>
      </p:pic>
      <p:sp>
        <p:nvSpPr>
          <p:cNvPr id="6" name="TextBox 5"/>
          <p:cNvSpPr txBox="1"/>
          <p:nvPr/>
        </p:nvSpPr>
        <p:spPr>
          <a:xfrm>
            <a:off x="6379779" y="4898601"/>
            <a:ext cx="2764221" cy="1446550"/>
          </a:xfrm>
          <a:prstGeom prst="rect">
            <a:avLst/>
          </a:prstGeom>
          <a:noFill/>
        </p:spPr>
        <p:txBody>
          <a:bodyPr wrap="square" rtlCol="0">
            <a:spAutoFit/>
          </a:bodyPr>
          <a:lstStyle/>
          <a:p>
            <a:r>
              <a:rPr lang="en-GB" sz="1100" dirty="0" smtClean="0"/>
              <a:t>bin2 (r 0.18 - 0.3 µm)</a:t>
            </a:r>
          </a:p>
          <a:p>
            <a:r>
              <a:rPr lang="en-GB" sz="1100" dirty="0" smtClean="0"/>
              <a:t>bin6 (r 1.8 - 3.0 µm)</a:t>
            </a:r>
          </a:p>
          <a:p>
            <a:endParaRPr lang="en-GB" sz="1100" dirty="0" smtClean="0"/>
          </a:p>
          <a:p>
            <a:r>
              <a:rPr lang="en-GB" sz="1100" dirty="0" smtClean="0"/>
              <a:t>AERONET: </a:t>
            </a:r>
            <a:r>
              <a:rPr lang="en-GB" sz="1100" dirty="0" err="1" smtClean="0"/>
              <a:t>Balkanski</a:t>
            </a:r>
            <a:r>
              <a:rPr lang="en-GB" sz="1100" dirty="0" smtClean="0"/>
              <a:t> et al. (2007) DB2019: </a:t>
            </a:r>
            <a:r>
              <a:rPr lang="en-GB" sz="1100" dirty="0" err="1" smtClean="0"/>
              <a:t>DiBiagio</a:t>
            </a:r>
            <a:r>
              <a:rPr lang="en-GB" sz="1100" dirty="0" smtClean="0"/>
              <a:t> et al. (2019) in review </a:t>
            </a:r>
          </a:p>
          <a:p>
            <a:r>
              <a:rPr lang="en-GB" sz="1100" dirty="0"/>
              <a:t>OPAC: Hess et al. (1998)</a:t>
            </a:r>
          </a:p>
          <a:p>
            <a:r>
              <a:rPr lang="en-GB" sz="1100" dirty="0"/>
              <a:t>DJ2016: </a:t>
            </a:r>
            <a:r>
              <a:rPr lang="en-GB" sz="1100" dirty="0" err="1"/>
              <a:t>Denjean</a:t>
            </a:r>
            <a:r>
              <a:rPr lang="en-GB" sz="1100" dirty="0"/>
              <a:t> et al. (2016)</a:t>
            </a:r>
          </a:p>
          <a:p>
            <a:endParaRPr lang="en-GB" sz="1100" dirty="0" smtClean="0"/>
          </a:p>
        </p:txBody>
      </p:sp>
      <p:sp>
        <p:nvSpPr>
          <p:cNvPr id="15" name="CuadroTexto 14"/>
          <p:cNvSpPr txBox="1"/>
          <p:nvPr/>
        </p:nvSpPr>
        <p:spPr>
          <a:xfrm>
            <a:off x="6493989" y="1636169"/>
            <a:ext cx="2418783" cy="2800767"/>
          </a:xfrm>
          <a:prstGeom prst="rect">
            <a:avLst/>
          </a:prstGeom>
          <a:noFill/>
        </p:spPr>
        <p:txBody>
          <a:bodyPr wrap="square" rtlCol="0">
            <a:spAutoFit/>
          </a:bodyPr>
          <a:lstStyle/>
          <a:p>
            <a:r>
              <a:rPr lang="en-US" sz="1600" dirty="0" smtClean="0"/>
              <a:t>The imaginary part of the RI falls within the observed ranges for the median and the more scattering scenarios (p50, p10)</a:t>
            </a:r>
          </a:p>
          <a:p>
            <a:endParaRPr lang="en-US" sz="1600" dirty="0" smtClean="0"/>
          </a:p>
          <a:p>
            <a:r>
              <a:rPr lang="en-US" sz="1600" dirty="0" smtClean="0"/>
              <a:t>p90 shows a quite absorbing feature in the hematite dominated bands (~0.25 to 0.6 µm)</a:t>
            </a:r>
            <a:endParaRPr lang="en-US" sz="1600" dirty="0"/>
          </a:p>
        </p:txBody>
      </p:sp>
      <p:sp>
        <p:nvSpPr>
          <p:cNvPr id="16" name="Rectángulo 15"/>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sp>
        <p:nvSpPr>
          <p:cNvPr id="17" name="Botón de acción: Hacia delante o Siguiente 16">
            <a:hlinkClick r:id="rId4" action="ppaction://hlinksldjump" highlightClick="1"/>
          </p:cNvPr>
          <p:cNvSpPr/>
          <p:nvPr/>
        </p:nvSpPr>
        <p:spPr>
          <a:xfrm>
            <a:off x="3132000" y="6336000"/>
            <a:ext cx="432000" cy="432000"/>
          </a:xfrm>
          <a:prstGeom prst="actionButtonForwardNex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8" name="CuadroTexto 17"/>
          <p:cNvSpPr txBox="1"/>
          <p:nvPr/>
        </p:nvSpPr>
        <p:spPr>
          <a:xfrm>
            <a:off x="3540529" y="6345151"/>
            <a:ext cx="1431360" cy="461665"/>
          </a:xfrm>
          <a:prstGeom prst="rect">
            <a:avLst/>
          </a:prstGeom>
          <a:noFill/>
        </p:spPr>
        <p:txBody>
          <a:bodyPr wrap="square" rtlCol="0">
            <a:spAutoFit/>
          </a:bodyPr>
          <a:lstStyle/>
          <a:p>
            <a:r>
              <a:rPr lang="en-US" sz="1200" dirty="0" smtClean="0"/>
              <a:t>Go to optical properties </a:t>
            </a:r>
            <a:r>
              <a:rPr lang="en-US" sz="1200" dirty="0" err="1" smtClean="0"/>
              <a:t>eval</a:t>
            </a:r>
            <a:r>
              <a:rPr lang="en-US" sz="1200" dirty="0" smtClean="0"/>
              <a:t>. </a:t>
            </a:r>
            <a:endParaRPr lang="en-US" sz="1200" dirty="0"/>
          </a:p>
        </p:txBody>
      </p:sp>
      <p:sp>
        <p:nvSpPr>
          <p:cNvPr id="19" name="Botón de acción: Hacia atrás o Anterior 18">
            <a:hlinkClick r:id="" action="ppaction://hlinkshowjump?jump=lastslideviewed" highlightClick="1"/>
          </p:cNvPr>
          <p:cNvSpPr/>
          <p:nvPr/>
        </p:nvSpPr>
        <p:spPr>
          <a:xfrm>
            <a:off x="5659616" y="6336000"/>
            <a:ext cx="432000" cy="432000"/>
          </a:xfrm>
          <a:prstGeom prst="actionButtonBackPrevious">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7965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0" y="0"/>
            <a:ext cx="9014573" cy="461665"/>
          </a:xfrm>
          <a:prstGeom prst="rect">
            <a:avLst/>
          </a:prstGeom>
        </p:spPr>
        <p:txBody>
          <a:bodyPr wrap="square">
            <a:spAutoFit/>
          </a:bodyPr>
          <a:lstStyle/>
          <a:p>
            <a:r>
              <a:rPr lang="en-GB" sz="1200" b="1" dirty="0">
                <a:solidFill>
                  <a:schemeClr val="accent5"/>
                </a:solidFill>
              </a:rPr>
              <a:t>Climate response to soil dust aerosol and its sensitivity to mineralogical composition in Northern Africa</a:t>
            </a:r>
            <a:br>
              <a:rPr lang="en-GB" sz="1200" b="1" dirty="0">
                <a:solidFill>
                  <a:schemeClr val="accent5"/>
                </a:solidFill>
              </a:rPr>
            </a:br>
            <a:endParaRPr lang="en-US" sz="1200" b="1" dirty="0">
              <a:solidFill>
                <a:schemeClr val="accent5"/>
              </a:solidFill>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00" y="792000"/>
            <a:ext cx="7200000" cy="5400000"/>
          </a:xfrm>
          <a:prstGeom prst="rect">
            <a:avLst/>
          </a:prstGeom>
        </p:spPr>
      </p:pic>
      <p:sp>
        <p:nvSpPr>
          <p:cNvPr id="7" name="Title 5"/>
          <p:cNvSpPr>
            <a:spLocks noGrp="1"/>
          </p:cNvSpPr>
          <p:nvPr>
            <p:ph type="title"/>
          </p:nvPr>
        </p:nvSpPr>
        <p:spPr>
          <a:xfrm>
            <a:off x="108000" y="252000"/>
            <a:ext cx="9144000" cy="540000"/>
          </a:xfrm>
        </p:spPr>
        <p:txBody>
          <a:bodyPr/>
          <a:lstStyle/>
          <a:p>
            <a:pPr algn="l"/>
            <a:r>
              <a:rPr lang="en-GB" sz="2800" b="0" dirty="0" smtClean="0"/>
              <a:t>Sample of the changes in dust optical properties (SW)</a:t>
            </a:r>
            <a:endParaRPr lang="en-GB" sz="1800" dirty="0"/>
          </a:p>
        </p:txBody>
      </p:sp>
      <p:sp>
        <p:nvSpPr>
          <p:cNvPr id="8" name="TextBox 7"/>
          <p:cNvSpPr txBox="1"/>
          <p:nvPr/>
        </p:nvSpPr>
        <p:spPr>
          <a:xfrm>
            <a:off x="6480000" y="1368000"/>
            <a:ext cx="2520584" cy="1569660"/>
          </a:xfrm>
          <a:prstGeom prst="rect">
            <a:avLst/>
          </a:prstGeom>
          <a:noFill/>
        </p:spPr>
        <p:txBody>
          <a:bodyPr wrap="square" rtlCol="0">
            <a:spAutoFit/>
          </a:bodyPr>
          <a:lstStyle/>
          <a:p>
            <a:r>
              <a:rPr lang="en-GB" sz="1200" dirty="0" smtClean="0"/>
              <a:t>Mass extinction coefficient (m</a:t>
            </a:r>
            <a:r>
              <a:rPr lang="en-GB" sz="1200" baseline="30000" dirty="0" smtClean="0"/>
              <a:t>2</a:t>
            </a:r>
            <a:r>
              <a:rPr lang="en-GB" sz="1200" dirty="0" smtClean="0"/>
              <a:t>/g), single scattering albedo and asymmetry factor parameters, calculated for a dust mass size distribution representative of long</a:t>
            </a:r>
            <a:r>
              <a:rPr lang="en-US" sz="1200" dirty="0" smtClean="0"/>
              <a:t>-</a:t>
            </a:r>
            <a:r>
              <a:rPr lang="en-GB" sz="1200" dirty="0" smtClean="0"/>
              <a:t>range transport. </a:t>
            </a:r>
          </a:p>
          <a:p>
            <a:endParaRPr lang="en-GB" sz="1200" dirty="0" smtClean="0"/>
          </a:p>
          <a:p>
            <a:endParaRPr lang="en-GB" sz="1200" dirty="0"/>
          </a:p>
        </p:txBody>
      </p:sp>
      <p:sp>
        <p:nvSpPr>
          <p:cNvPr id="10" name="Action Button: Home 9">
            <a:hlinkClick r:id="rId3" action="ppaction://hlinksldjump" highlightClick="1"/>
          </p:cNvPr>
          <p:cNvSpPr/>
          <p:nvPr/>
        </p:nvSpPr>
        <p:spPr>
          <a:xfrm>
            <a:off x="2483837" y="6336000"/>
            <a:ext cx="468000" cy="432000"/>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15" name="Botón de acción: Hacia delante o Siguiente 14">
            <a:hlinkClick r:id="rId4" action="ppaction://hlinksldjump" highlightClick="1"/>
          </p:cNvPr>
          <p:cNvSpPr/>
          <p:nvPr/>
        </p:nvSpPr>
        <p:spPr>
          <a:xfrm>
            <a:off x="3132000" y="6336000"/>
            <a:ext cx="432000" cy="432000"/>
          </a:xfrm>
          <a:prstGeom prst="actionButtonForwardNex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7" name="CuadroTexto 16"/>
          <p:cNvSpPr txBox="1"/>
          <p:nvPr/>
        </p:nvSpPr>
        <p:spPr>
          <a:xfrm>
            <a:off x="3540529" y="6345151"/>
            <a:ext cx="1431360" cy="461665"/>
          </a:xfrm>
          <a:prstGeom prst="rect">
            <a:avLst/>
          </a:prstGeom>
          <a:noFill/>
        </p:spPr>
        <p:txBody>
          <a:bodyPr wrap="square" rtlCol="0">
            <a:spAutoFit/>
          </a:bodyPr>
          <a:lstStyle/>
          <a:p>
            <a:r>
              <a:rPr lang="en-US" sz="1200" dirty="0" smtClean="0"/>
              <a:t>Go to optical properties </a:t>
            </a:r>
            <a:r>
              <a:rPr lang="en-US" sz="1200" dirty="0" err="1" smtClean="0"/>
              <a:t>eval</a:t>
            </a:r>
            <a:r>
              <a:rPr lang="en-US" sz="1200" dirty="0" smtClean="0"/>
              <a:t>. </a:t>
            </a:r>
            <a:endParaRPr lang="en-US" sz="1200" dirty="0"/>
          </a:p>
        </p:txBody>
      </p:sp>
      <p:sp>
        <p:nvSpPr>
          <p:cNvPr id="18" name="Botón de acción: Hacia atrás o Anterior 17">
            <a:hlinkClick r:id="" action="ppaction://hlinkshowjump?jump=lastslideviewed" highlightClick="1"/>
          </p:cNvPr>
          <p:cNvSpPr/>
          <p:nvPr/>
        </p:nvSpPr>
        <p:spPr>
          <a:xfrm>
            <a:off x="5659616" y="6336000"/>
            <a:ext cx="432000" cy="432000"/>
          </a:xfrm>
          <a:prstGeom prst="actionButtonBackPrevious">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452866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EDEDED"/>
      </a:hlink>
      <a:folHlink>
        <a:srgbClr val="A8D0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5410</TotalTime>
  <Words>2580</Words>
  <Application>Microsoft Office PowerPoint</Application>
  <PresentationFormat>Presentación en pantalla (4:3)</PresentationFormat>
  <Paragraphs>348</Paragraphs>
  <Slides>38</Slides>
  <Notes>4</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38</vt:i4>
      </vt:variant>
    </vt:vector>
  </HeadingPairs>
  <TitlesOfParts>
    <vt:vector size="41" baseType="lpstr">
      <vt:lpstr>Arial</vt:lpstr>
      <vt:lpstr>Calibri</vt:lpstr>
      <vt:lpstr>Tema de Office</vt:lpstr>
      <vt:lpstr>Climate response to soil dust aerosol and its sensitivity to mineralogical composition in Northern Africa M. Gonçalves-Ageitos, V. Obiso,  O. Jorba and C. Pérez García-Pando </vt:lpstr>
      <vt:lpstr>Climate response to soil dust aerosol and its sensitivity to mineralogical composition in Northern Africa M. Gonçalves-Ageitos, V. Obiso,  O. Jorba and C. Pérez García-Pando </vt:lpstr>
      <vt:lpstr>Climate response to soil dust aerosol and its sensitivity to mineralogical composition in Northern Africa M. Gonçalves-Ageitos, V. Obiso,  O. Jorba and C. Pérez García-Pando </vt:lpstr>
      <vt:lpstr>Aim</vt:lpstr>
      <vt:lpstr>Methodology in a nutshell</vt:lpstr>
      <vt:lpstr>Domain and model setup</vt:lpstr>
      <vt:lpstr>Scenarios definition</vt:lpstr>
      <vt:lpstr>Scenarios: Refractive indexes for dust (SW)</vt:lpstr>
      <vt:lpstr>Sample of the changes in dust optical properties (SW)</vt:lpstr>
      <vt:lpstr>Scenarios: Refractive indexes for dust (LW)</vt:lpstr>
      <vt:lpstr>Sample of the changes in dust optical properties (LW)</vt:lpstr>
      <vt:lpstr>Evaluation of DOD@550nm and SSA@550nm against AERONET data</vt:lpstr>
      <vt:lpstr>Evaluation of DOD@550nm against AERONET data</vt:lpstr>
      <vt:lpstr>Evaluation of SSA@550nm against AERONET data</vt:lpstr>
      <vt:lpstr>Regional climate responses (click in for details)</vt:lpstr>
      <vt:lpstr>Radiative forcing at TOA (Wm-2)</vt:lpstr>
      <vt:lpstr>SW radiative forcing at TOA (Wm-2)</vt:lpstr>
      <vt:lpstr>LW radiative forcing at TOA (Wm-2)</vt:lpstr>
      <vt:lpstr>Radiative anomalies at TOA: cloud+aerosol (Wm-2)</vt:lpstr>
      <vt:lpstr>SW radiative anomalies at TOA: cloud + aerosol (Wm-2)</vt:lpstr>
      <vt:lpstr>LW radiative anomalies at TOA: cloud + aerosol (Wm-2)</vt:lpstr>
      <vt:lpstr>Radiative forcing at surface (Wm-2)</vt:lpstr>
      <vt:lpstr>SW radiative forcing at surface (Wm-2)</vt:lpstr>
      <vt:lpstr>LW radiative forcing at surface (Wm-2)</vt:lpstr>
      <vt:lpstr>Radiative anomalies at surface: cloud + aerosol (Wm-2)</vt:lpstr>
      <vt:lpstr>SW radiative anomalies at SFC: cloud + aerosol (Wm-2)</vt:lpstr>
      <vt:lpstr>LW radiative anomalies at SFC: cloud + aerosol (Wm-2)</vt:lpstr>
      <vt:lpstr>Daily mean temperature at 2 m (K)</vt:lpstr>
      <vt:lpstr>Maximum daily mean temperature at 2 m (K)</vt:lpstr>
      <vt:lpstr>Minimum daily mean temperature at 2 m (K)</vt:lpstr>
      <vt:lpstr>Daily accumulated precipitation (mm/day)</vt:lpstr>
      <vt:lpstr>Soil humidity (%v)</vt:lpstr>
      <vt:lpstr>Low level cloud fraction (%)</vt:lpstr>
      <vt:lpstr>Medium level cloud fraction (%)</vt:lpstr>
      <vt:lpstr>High level cloud fraction (%)</vt:lpstr>
      <vt:lpstr>Climatological surface albedo </vt:lpstr>
      <vt:lpstr>Conclusions</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BSC Slides v.1</dc:title>
  <dc:creator>BSC-CNS</dc:creator>
  <cp:lastModifiedBy>Maria Gonçalves</cp:lastModifiedBy>
  <cp:revision>449</cp:revision>
  <dcterms:created xsi:type="dcterms:W3CDTF">2016-07-07T10:13:32Z</dcterms:created>
  <dcterms:modified xsi:type="dcterms:W3CDTF">2019-04-11T20:19:36Z</dcterms:modified>
</cp:coreProperties>
</file>