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8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5.xml.rels" ContentType="application/vnd.openxmlformats-package.relationships+xml"/>
  <Override PartName="/ppt/notesSlides/notesSlide1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_rels/presentation.xml.rels" ContentType="application/vnd.openxmlformats-package.relationships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4.png" ContentType="image/png"/>
  <Override PartName="/ppt/media/image15.png" ContentType="image/png"/>
  <Override PartName="/ppt/media/image1.png" ContentType="image/png"/>
  <Override PartName="/ppt/media/image3.wmf" ContentType="image/x-wmf"/>
  <Override PartName="/ppt/media/image16.png" ContentType="image/png"/>
  <Override PartName="/ppt/media/image2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Click to edit the notes format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&lt;header&gt;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GB"/>
              <a:t>&lt;date/time&gt;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GB"/>
              <a:t>&lt;footer&gt;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C1619131-B1A1-41B1-9151-2131D1B17171}" type="slidenum">
              <a:rPr lang="en-GB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A1511111-8121-41F1-A1A1-3101C171E1A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58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01F12131-B1B1-4171-91C1-F1D1917161D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/>
              <a:t>- Trend assumed to be perfectly known, uncertainty in TCR no included in this presentation</a:t>
            </a:r>
            <a:endParaRPr/>
          </a:p>
        </p:txBody>
      </p:sp>
      <p:sp>
        <p:nvSpPr>
          <p:cNvPr id="260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5191C101-E1E1-41F1-81F1-7161C191B12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62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fld id="{11B1E141-1141-41D1-8161-C17171518161}" type="slidenum">
              <a:rPr lang="en-GB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88704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9026280" cy="5009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0080360" cy="91404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</p:sp>
      <p:pic>
        <p:nvPicPr>
          <p:cNvPr descr="" id="1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160" y="0"/>
            <a:ext cx="1393560" cy="914040"/>
          </a:xfrm>
          <a:prstGeom prst="rect">
            <a:avLst/>
          </a:prstGeom>
        </p:spPr>
      </p:pic>
      <p:sp>
        <p:nvSpPr>
          <p:cNvPr id="2" name="CustomShape 2"/>
          <p:cNvSpPr/>
          <p:nvPr/>
        </p:nvSpPr>
        <p:spPr>
          <a:xfrm>
            <a:off x="1160640" y="476280"/>
            <a:ext cx="4959000" cy="437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 sz="2200">
                <a:solidFill>
                  <a:srgbClr val="ffffff"/>
                </a:solidFill>
                <a:latin typeface="Arial"/>
              </a:rPr>
              <a:t>Climate Forecasting Unit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503280" y="6886440"/>
            <a:ext cx="2303280" cy="475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50720" cy="4759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7226280" y="6886440"/>
            <a:ext cx="2303280" cy="475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31A131-0171-4171-A101-C1C111914181}" type="slidenum">
              <a:rPr lang="en-GB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68360" y="30942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Unreliable climate models overestimate attributable risk of extreme events</a:t>
            </a:r>
            <a:r>
              <a:rPr lang="en-GB" sz="4400">
                <a:solidFill>
                  <a:srgbClr val="000000"/>
                </a:solidFill>
                <a:latin typeface="Arial"/>
              </a:rPr>
              <a:t>
</a:t>
            </a:r>
            <a:endParaRPr/>
          </a:p>
        </p:txBody>
      </p:sp>
      <p:sp>
        <p:nvSpPr>
          <p:cNvPr id="46" name="CustomShape 2"/>
          <p:cNvSpPr/>
          <p:nvPr/>
        </p:nvSpPr>
        <p:spPr>
          <a:xfrm>
            <a:off x="606240" y="492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104000"/>
              </a:lnSpc>
            </a:pPr>
            <a:r>
              <a:rPr lang="en-GB" sz="2000">
                <a:solidFill>
                  <a:srgbClr val="000000"/>
                </a:solidFill>
                <a:latin typeface="Arial"/>
              </a:rPr>
              <a:t>Omar Bellprat and Francisco Doblas-Reyes (IC3, Barcelona)</a:t>
            </a:r>
            <a:endParaRPr/>
          </a:p>
          <a:p>
            <a:pPr>
              <a:lnSpc>
                <a:spcPct val="104000"/>
              </a:lnSpc>
            </a:pPr>
            <a:r>
              <a:rPr lang="en-GB" sz="2000">
                <a:solidFill>
                  <a:srgbClr val="000000"/>
                </a:solidFill>
                <a:latin typeface="Arial"/>
              </a:rPr>
              <a:t>Our Common Future Conference, Paris, 2015</a:t>
            </a:r>
            <a:endParaRPr/>
          </a:p>
        </p:txBody>
      </p:sp>
      <p:pic>
        <p:nvPicPr>
          <p:cNvPr descr="" id="47" name="Picture 8"/>
          <p:cNvPicPr/>
          <p:nvPr/>
        </p:nvPicPr>
        <p:blipFill>
          <a:blip r:embed="rId1"/>
          <a:stretch>
            <a:fillRect/>
          </a:stretch>
        </p:blipFill>
        <p:spPr>
          <a:xfrm>
            <a:off x="3592440" y="6370560"/>
            <a:ext cx="2819160" cy="77472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Why does that happen?</a:t>
            </a:r>
            <a:endParaRPr/>
          </a:p>
        </p:txBody>
      </p:sp>
      <p:pic>
        <p:nvPicPr>
          <p:cNvPr descr="" id="190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773280" y="2484360"/>
            <a:ext cx="5054760" cy="4571640"/>
          </a:xfrm>
          <a:prstGeom prst="rect">
            <a:avLst/>
          </a:prstGeom>
        </p:spPr>
      </p:pic>
      <p:sp>
        <p:nvSpPr>
          <p:cNvPr id="191" name="CustomShape 2"/>
          <p:cNvSpPr/>
          <p:nvPr/>
        </p:nvSpPr>
        <p:spPr>
          <a:xfrm>
            <a:off x="6259680" y="2712960"/>
            <a:ext cx="4800240" cy="6100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Ratio of probabilities 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is not stable for varying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hindcast spread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Same behavior if: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Model quantile used </a:t>
            </a:r>
            <a:endParaRPr/>
          </a:p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    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instead of threshold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Change in the higher 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
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moments included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Non-Gaussian tails are </a:t>
            </a:r>
            <a:endParaRPr/>
          </a:p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    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considered 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Does that play a role?</a:t>
            </a:r>
            <a:endParaRPr/>
          </a:p>
        </p:txBody>
      </p:sp>
      <p:pic>
        <p:nvPicPr>
          <p:cNvPr descr="" id="19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154160" y="2712960"/>
            <a:ext cx="6911640" cy="3944160"/>
          </a:xfrm>
          <a:prstGeom prst="rect">
            <a:avLst/>
          </a:prstGeom>
        </p:spPr>
      </p:pic>
      <p:sp>
        <p:nvSpPr>
          <p:cNvPr id="194" name="CustomShape 2"/>
          <p:cNvSpPr/>
          <p:nvPr/>
        </p:nvSpPr>
        <p:spPr>
          <a:xfrm>
            <a:off x="1306440" y="2161080"/>
            <a:ext cx="967716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Becomes important if hindcasts get marginally useful</a:t>
            </a:r>
            <a:endParaRPr/>
          </a:p>
        </p:txBody>
      </p:sp>
      <p:sp>
        <p:nvSpPr>
          <p:cNvPr id="195" name="CustomShape 3"/>
          <p:cNvSpPr/>
          <p:nvPr/>
        </p:nvSpPr>
        <p:spPr>
          <a:xfrm>
            <a:off x="1154160" y="6446880"/>
            <a:ext cx="6400440" cy="38052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6" name="CustomShape 4"/>
          <p:cNvSpPr/>
          <p:nvPr/>
        </p:nvSpPr>
        <p:spPr>
          <a:xfrm>
            <a:off x="773280" y="6636240"/>
            <a:ext cx="9677160" cy="343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1600">
                <a:solidFill>
                  <a:srgbClr val="000000"/>
                </a:solidFill>
                <a:latin typeface="Arial"/>
              </a:rPr>
              <a:t>Reliability of ECMWF System 4 for a) Dry Winter b) Wet Winter c) Dry Summer b) Wet Summer</a:t>
            </a:r>
            <a:endParaRPr/>
          </a:p>
        </p:txBody>
      </p:sp>
      <p:sp>
        <p:nvSpPr>
          <p:cNvPr id="197" name="CustomShape 5"/>
          <p:cNvSpPr/>
          <p:nvPr/>
        </p:nvSpPr>
        <p:spPr>
          <a:xfrm>
            <a:off x="6051960" y="7056360"/>
            <a:ext cx="3511080" cy="375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4000"/>
              </a:lnSpc>
            </a:pPr>
            <a:r>
              <a:rPr i="1" lang="en-GB">
                <a:solidFill>
                  <a:srgbClr val="000000"/>
                </a:solidFill>
                <a:latin typeface="Arial"/>
              </a:rPr>
              <a:t>Weissheimer and Palmer (2014) 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4934160" y="3740040"/>
            <a:ext cx="1379520" cy="1226160"/>
          </a:xfrm>
          <a:prstGeom prst="rect">
            <a:avLst>
              <a:gd fmla="val 16667" name="adj"/>
            </a:avLst>
          </a:prstGeom>
          <a:solidFill>
            <a:srgbClr val="7bccc4"/>
          </a:solidFill>
          <a:ln w="25560">
            <a:solidFill>
              <a:srgbClr val="009671"/>
            </a:solidFill>
            <a:round/>
          </a:ln>
        </p:spPr>
      </p:sp>
      <p:sp>
        <p:nvSpPr>
          <p:cNvPr id="199" name="TextShape 2"/>
          <p:cNvSpPr txBox="1"/>
          <p:nvPr/>
        </p:nvSpPr>
        <p:spPr>
          <a:xfrm>
            <a:off x="316080" y="111276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What is the role of predictability?</a:t>
            </a:r>
            <a:endParaRPr/>
          </a:p>
        </p:txBody>
      </p:sp>
      <p:sp>
        <p:nvSpPr>
          <p:cNvPr id="200" name="CustomShape 3"/>
          <p:cNvSpPr/>
          <p:nvPr/>
        </p:nvSpPr>
        <p:spPr>
          <a:xfrm>
            <a:off x="3059280" y="3740040"/>
            <a:ext cx="1371240" cy="1218960"/>
          </a:xfrm>
          <a:prstGeom prst="rect">
            <a:avLst>
              <a:gd fmla="val 16667" name="adj"/>
            </a:avLst>
          </a:prstGeom>
          <a:solidFill>
            <a:srgbClr val="4eb3d3"/>
          </a:solidFill>
          <a:ln w="9360">
            <a:solidFill>
              <a:srgbClr val="000000"/>
            </a:solidFill>
            <a:round/>
          </a:ln>
        </p:spPr>
      </p:sp>
      <p:sp>
        <p:nvSpPr>
          <p:cNvPr id="201" name="CustomShape 4"/>
          <p:cNvSpPr/>
          <p:nvPr/>
        </p:nvSpPr>
        <p:spPr>
          <a:xfrm>
            <a:off x="855720" y="3736080"/>
            <a:ext cx="1371240" cy="1218960"/>
          </a:xfrm>
          <a:prstGeom prst="rect">
            <a:avLst>
              <a:gd fmla="val 16667" name="adj"/>
            </a:avLst>
          </a:prstGeom>
          <a:solidFill>
            <a:srgbClr val="2b8cbe"/>
          </a:solidFill>
          <a:ln w="9360">
            <a:solidFill>
              <a:srgbClr val="000000"/>
            </a:solidFill>
            <a:round/>
          </a:ln>
        </p:spPr>
      </p:sp>
      <p:sp>
        <p:nvSpPr>
          <p:cNvPr id="202" name="CustomShape 5"/>
          <p:cNvSpPr/>
          <p:nvPr/>
        </p:nvSpPr>
        <p:spPr>
          <a:xfrm>
            <a:off x="6716880" y="3740040"/>
            <a:ext cx="1371240" cy="1218960"/>
          </a:xfrm>
          <a:prstGeom prst="rect">
            <a:avLst>
              <a:gd fmla="val 16667" name="adj"/>
            </a:avLst>
          </a:prstGeom>
          <a:solidFill>
            <a:srgbClr val="a8ddb5"/>
          </a:solidFill>
          <a:ln w="9360">
            <a:solidFill>
              <a:srgbClr val="000000"/>
            </a:solidFill>
            <a:round/>
          </a:ln>
        </p:spPr>
      </p:sp>
      <p:sp>
        <p:nvSpPr>
          <p:cNvPr id="203" name="CustomShape 6"/>
          <p:cNvSpPr/>
          <p:nvPr/>
        </p:nvSpPr>
        <p:spPr>
          <a:xfrm>
            <a:off x="8567640" y="3170160"/>
            <a:ext cx="914040" cy="2285640"/>
          </a:xfrm>
          <a:prstGeom prst="rect">
            <a:avLst>
              <a:gd fmla="val 16667" name="adj"/>
            </a:avLst>
          </a:prstGeom>
          <a:solidFill>
            <a:srgbClr val="ccebc5"/>
          </a:solidFill>
          <a:ln w="9360">
            <a:solidFill>
              <a:srgbClr val="000000"/>
            </a:solidFill>
            <a:round/>
          </a:ln>
        </p:spPr>
      </p:sp>
      <p:sp>
        <p:nvSpPr>
          <p:cNvPr id="204" name="CustomShape 7"/>
          <p:cNvSpPr/>
          <p:nvPr/>
        </p:nvSpPr>
        <p:spPr>
          <a:xfrm>
            <a:off x="2449440" y="403092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=</a:t>
            </a:r>
            <a:endParaRPr/>
          </a:p>
        </p:txBody>
      </p:sp>
      <p:sp>
        <p:nvSpPr>
          <p:cNvPr id="205" name="CustomShape 8"/>
          <p:cNvSpPr/>
          <p:nvPr/>
        </p:nvSpPr>
        <p:spPr>
          <a:xfrm>
            <a:off x="4430880" y="402588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+</a:t>
            </a:r>
            <a:endParaRPr/>
          </a:p>
        </p:txBody>
      </p:sp>
      <p:sp>
        <p:nvSpPr>
          <p:cNvPr id="206" name="CustomShape 9"/>
          <p:cNvSpPr/>
          <p:nvPr/>
        </p:nvSpPr>
        <p:spPr>
          <a:xfrm>
            <a:off x="6314040" y="403092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+</a:t>
            </a:r>
            <a:endParaRPr/>
          </a:p>
        </p:txBody>
      </p:sp>
      <p:sp>
        <p:nvSpPr>
          <p:cNvPr id="207" name="CustomShape 10"/>
          <p:cNvSpPr/>
          <p:nvPr/>
        </p:nvSpPr>
        <p:spPr>
          <a:xfrm>
            <a:off x="8088480" y="402588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+</a:t>
            </a:r>
            <a:endParaRPr/>
          </a:p>
        </p:txBody>
      </p:sp>
      <p:sp>
        <p:nvSpPr>
          <p:cNvPr id="208" name="CustomShape 11"/>
          <p:cNvSpPr/>
          <p:nvPr/>
        </p:nvSpPr>
        <p:spPr>
          <a:xfrm>
            <a:off x="3282840" y="4035240"/>
            <a:ext cx="1068480" cy="660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Predict-ability</a:t>
            </a:r>
            <a:endParaRPr/>
          </a:p>
        </p:txBody>
      </p:sp>
      <p:sp>
        <p:nvSpPr>
          <p:cNvPr id="209" name="CustomShape 12"/>
          <p:cNvSpPr/>
          <p:nvPr/>
        </p:nvSpPr>
        <p:spPr>
          <a:xfrm>
            <a:off x="5192640" y="4194360"/>
            <a:ext cx="122292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Trend</a:t>
            </a:r>
            <a:endParaRPr/>
          </a:p>
        </p:txBody>
      </p:sp>
      <p:sp>
        <p:nvSpPr>
          <p:cNvPr id="210" name="CustomShape 13"/>
          <p:cNvSpPr/>
          <p:nvPr/>
        </p:nvSpPr>
        <p:spPr>
          <a:xfrm>
            <a:off x="6847560" y="4025880"/>
            <a:ext cx="1222920" cy="660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Forecast</a:t>
            </a:r>
            <a:endParaRPr/>
          </a:p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error</a:t>
            </a:r>
            <a:endParaRPr/>
          </a:p>
        </p:txBody>
      </p:sp>
      <p:sp>
        <p:nvSpPr>
          <p:cNvPr id="211" name="CustomShape 14"/>
          <p:cNvSpPr/>
          <p:nvPr/>
        </p:nvSpPr>
        <p:spPr>
          <a:xfrm>
            <a:off x="8844480" y="5074920"/>
            <a:ext cx="156312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Ensemble</a:t>
            </a:r>
            <a:endParaRPr/>
          </a:p>
        </p:txBody>
      </p:sp>
      <p:sp>
        <p:nvSpPr>
          <p:cNvPr id="212" name="CustomShape 15"/>
          <p:cNvSpPr/>
          <p:nvPr/>
        </p:nvSpPr>
        <p:spPr>
          <a:xfrm>
            <a:off x="1535040" y="5894280"/>
            <a:ext cx="76309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Perfect climatology: 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r>
              <a:rPr lang="en-GB" sz="2400">
                <a:solidFill>
                  <a:srgbClr val="ff0000"/>
                </a:solidFill>
                <a:latin typeface="Arial"/>
              </a:rPr>
              <a:t>  </a:t>
            </a:r>
            <a:r>
              <a:rPr lang="en-GB" sz="2400">
                <a:solidFill>
                  <a:srgbClr val="000000"/>
                </a:solidFill>
                <a:latin typeface="Arial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213" name="CustomShape 16"/>
          <p:cNvSpPr/>
          <p:nvPr/>
        </p:nvSpPr>
        <p:spPr>
          <a:xfrm>
            <a:off x="1003680" y="4159440"/>
            <a:ext cx="122292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Hindcast</a:t>
            </a:r>
            <a:endParaRPr/>
          </a:p>
        </p:txBody>
      </p:sp>
      <p:sp>
        <p:nvSpPr>
          <p:cNvPr id="214" name="CustomShape 17"/>
          <p:cNvSpPr/>
          <p:nvPr/>
        </p:nvSpPr>
        <p:spPr>
          <a:xfrm>
            <a:off x="2900880" y="3505320"/>
            <a:ext cx="1687680" cy="1687680"/>
          </a:xfrm>
          <a:prstGeom prst="rect">
            <a:avLst/>
          </a:prstGeom>
          <a:ln w="57240">
            <a:solidFill>
              <a:srgbClr val="404040"/>
            </a:solidFill>
            <a:round/>
          </a:ln>
        </p:spPr>
      </p:sp>
      <p:sp>
        <p:nvSpPr>
          <p:cNvPr id="215" name="CustomShape 18"/>
          <p:cNvSpPr/>
          <p:nvPr/>
        </p:nvSpPr>
        <p:spPr>
          <a:xfrm>
            <a:off x="239760" y="2468160"/>
            <a:ext cx="967716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Event attribution carried out with models with and without predictability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12920" y="111276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Predicting heat extremes</a:t>
            </a:r>
            <a:endParaRPr/>
          </a:p>
        </p:txBody>
      </p:sp>
      <p:pic>
        <p:nvPicPr>
          <p:cNvPr descr="" id="21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297160" y="3170160"/>
            <a:ext cx="5257440" cy="3746880"/>
          </a:xfrm>
          <a:prstGeom prst="rect">
            <a:avLst/>
          </a:prstGeom>
        </p:spPr>
      </p:pic>
      <p:sp>
        <p:nvSpPr>
          <p:cNvPr id="218" name="CustomShape 2"/>
          <p:cNvSpPr/>
          <p:nvPr/>
        </p:nvSpPr>
        <p:spPr>
          <a:xfrm>
            <a:off x="9000" y="2103480"/>
            <a:ext cx="10134360" cy="1217160"/>
          </a:xfrm>
          <a:prstGeom prst="rect">
            <a:avLst/>
          </a:prstGeom>
        </p:spPr>
        <p:txBody>
          <a:bodyPr anchor="ctr" bIns="0" lIns="0" rIns="0" tIns="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Soil moisture helps to predict the heat wave 2010, but not much in 2003</a:t>
            </a:r>
            <a:endParaRPr/>
          </a:p>
        </p:txBody>
      </p:sp>
      <p:sp>
        <p:nvSpPr>
          <p:cNvPr id="219" name="CustomShape 3"/>
          <p:cNvSpPr/>
          <p:nvPr/>
        </p:nvSpPr>
        <p:spPr>
          <a:xfrm>
            <a:off x="1145880" y="2910240"/>
            <a:ext cx="7924320" cy="426672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20" name="CustomShape 4"/>
          <p:cNvSpPr/>
          <p:nvPr/>
        </p:nvSpPr>
        <p:spPr>
          <a:xfrm>
            <a:off x="2621160" y="5173200"/>
            <a:ext cx="6019560" cy="118764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en-GB" sz="2400">
                <a:solidFill>
                  <a:srgbClr val="ff0000"/>
                </a:solidFill>
              </a:rPr>
              <a:t>See poster : “Contribution of soil initial conditions for the occurrence of the 2003 and 2010 heat waves”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dur="indefinite" id="28" nodeType="mainSeq">
                <p:childTnLst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Conclusions</a:t>
            </a:r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925560" y="2560680"/>
            <a:ext cx="8915040" cy="7520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400">
                <a:solidFill>
                  <a:srgbClr val="000000"/>
                </a:solidFill>
                <a:latin typeface="Arial"/>
              </a:rPr>
              <a:t>Forecast reliability describes the trust we can put into probability estimates for the occurrence of extremes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400">
                <a:solidFill>
                  <a:srgbClr val="000000"/>
                </a:solidFill>
                <a:latin typeface="Arial"/>
              </a:rPr>
              <a:t>Attributable risk increases in unreliable probability estimates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    </a:t>
            </a:r>
            <a:r>
              <a:rPr lang="en-GB" sz="2400">
                <a:solidFill>
                  <a:srgbClr val="000000"/>
                </a:solidFill>
                <a:latin typeface="Arial"/>
              </a:rPr>
              <a:t>because ratio of probabilities is not stable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2400">
                <a:solidFill>
                  <a:srgbClr val="000000"/>
                </a:solidFill>
                <a:latin typeface="Arial"/>
              </a:rPr>
              <a:t>Reliability matters and should become a standard assessment in attribution studies (also when using GCMs)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Alternative measure of reliability</a:t>
            </a:r>
            <a:endParaRPr/>
          </a:p>
        </p:txBody>
      </p:sp>
      <p:pic>
        <p:nvPicPr>
          <p:cNvPr descr="" id="22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68360" y="2712960"/>
            <a:ext cx="8283240" cy="396216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Varying assumptions</a:t>
            </a:r>
            <a:endParaRPr/>
          </a:p>
        </p:txBody>
      </p:sp>
      <p:pic>
        <p:nvPicPr>
          <p:cNvPr descr="" id="226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2107800" y="2196000"/>
            <a:ext cx="5294160" cy="5082840"/>
          </a:xfrm>
          <a:prstGeom prst="rect">
            <a:avLst/>
          </a:prstGeom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Hindcast error</a:t>
            </a:r>
            <a:endParaRPr/>
          </a:p>
        </p:txBody>
      </p:sp>
      <p:sp>
        <p:nvSpPr>
          <p:cNvPr id="228" name="CustomShape 2"/>
          <p:cNvSpPr/>
          <p:nvPr/>
        </p:nvSpPr>
        <p:spPr>
          <a:xfrm>
            <a:off x="4964040" y="4232160"/>
            <a:ext cx="2824200" cy="1942560"/>
          </a:xfrm>
          <a:prstGeom prst="rect">
            <a:avLst/>
          </a:prstGeom>
          <a:solidFill>
            <a:srgbClr val="b3b3b3"/>
          </a:solidFill>
          <a:ln w="38160">
            <a:solidFill>
              <a:srgbClr val="000000"/>
            </a:solidFill>
            <a:round/>
          </a:ln>
        </p:spPr>
      </p:sp>
      <p:sp>
        <p:nvSpPr>
          <p:cNvPr id="229" name="Line 3"/>
          <p:cNvSpPr/>
          <p:nvPr/>
        </p:nvSpPr>
        <p:spPr>
          <a:xfrm flipV="1">
            <a:off x="6684840" y="3870000"/>
            <a:ext cx="0" cy="23443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230" name="CustomShape 4"/>
          <p:cNvSpPr/>
          <p:nvPr/>
        </p:nvSpPr>
        <p:spPr>
          <a:xfrm>
            <a:off x="5484240" y="6321600"/>
            <a:ext cx="242640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True uncertainty</a:t>
            </a:r>
            <a:endParaRPr/>
          </a:p>
        </p:txBody>
      </p:sp>
      <p:sp>
        <p:nvSpPr>
          <p:cNvPr id="231" name="CustomShape 5"/>
          <p:cNvSpPr/>
          <p:nvPr/>
        </p:nvSpPr>
        <p:spPr>
          <a:xfrm>
            <a:off x="2030040" y="4218840"/>
            <a:ext cx="2824200" cy="1942560"/>
          </a:xfrm>
          <a:prstGeom prst="rect">
            <a:avLst/>
          </a:prstGeom>
          <a:solidFill>
            <a:srgbClr val="ef3b2c"/>
          </a:solidFill>
          <a:ln w="38160">
            <a:solidFill>
              <a:srgbClr val="ef3b2c"/>
            </a:solidFill>
            <a:round/>
          </a:ln>
        </p:spPr>
      </p:sp>
      <p:sp>
        <p:nvSpPr>
          <p:cNvPr id="232" name="CustomShape 6"/>
          <p:cNvSpPr/>
          <p:nvPr/>
        </p:nvSpPr>
        <p:spPr>
          <a:xfrm>
            <a:off x="2811240" y="6288840"/>
            <a:ext cx="242640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Hindcast</a:t>
            </a:r>
            <a:endParaRPr/>
          </a:p>
        </p:txBody>
      </p:sp>
      <p:sp>
        <p:nvSpPr>
          <p:cNvPr id="233" name="CustomShape 7"/>
          <p:cNvSpPr/>
          <p:nvPr/>
        </p:nvSpPr>
        <p:spPr>
          <a:xfrm>
            <a:off x="3479760" y="3955680"/>
            <a:ext cx="2976840" cy="-15752520"/>
          </a:xfrm>
          <a:prstGeom prst="straightConnector1">
            <a:avLst/>
          </a:prstGeom>
          <a:solidFill>
            <a:srgbClr val="00b8ff"/>
          </a:solidFill>
          <a:ln w="4140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</p:sp>
      <p:sp>
        <p:nvSpPr>
          <p:cNvPr id="234" name="CustomShape 8"/>
          <p:cNvSpPr/>
          <p:nvPr/>
        </p:nvSpPr>
        <p:spPr>
          <a:xfrm>
            <a:off x="4267440" y="3475080"/>
            <a:ext cx="197640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Hindcast error</a:t>
            </a:r>
            <a:endParaRPr/>
          </a:p>
        </p:txBody>
      </p:sp>
      <p:sp>
        <p:nvSpPr>
          <p:cNvPr id="235" name="CustomShape 9"/>
          <p:cNvSpPr/>
          <p:nvPr/>
        </p:nvSpPr>
        <p:spPr>
          <a:xfrm>
            <a:off x="4237920" y="4066560"/>
            <a:ext cx="197640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Overconfidence</a:t>
            </a:r>
            <a:endParaRPr/>
          </a:p>
        </p:txBody>
      </p:sp>
      <p:sp>
        <p:nvSpPr>
          <p:cNvPr id="236" name="CustomShape 10"/>
          <p:cNvSpPr/>
          <p:nvPr/>
        </p:nvSpPr>
        <p:spPr>
          <a:xfrm>
            <a:off x="457200" y="2578320"/>
            <a:ext cx="9383400" cy="533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800">
                <a:solidFill>
                  <a:srgbClr val="000000"/>
                </a:solidFill>
                <a:latin typeface="Arial"/>
              </a:rPr>
              <a:t>Perfect reliability if model spread samples model error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Observations and model</a:t>
            </a:r>
            <a:endParaRPr/>
          </a:p>
        </p:txBody>
      </p:sp>
      <p:sp>
        <p:nvSpPr>
          <p:cNvPr id="238" name="CustomShape 2"/>
          <p:cNvSpPr/>
          <p:nvPr/>
        </p:nvSpPr>
        <p:spPr>
          <a:xfrm>
            <a:off x="2297160" y="3517200"/>
            <a:ext cx="7552440" cy="510480"/>
          </a:xfrm>
          <a:prstGeom prst="rect">
            <a:avLst/>
          </a:prstGeom>
        </p:spPr>
      </p:sp>
      <p:sp>
        <p:nvSpPr>
          <p:cNvPr id="239" name="CustomShape 3"/>
          <p:cNvSpPr/>
          <p:nvPr/>
        </p:nvSpPr>
        <p:spPr>
          <a:xfrm>
            <a:off x="2297160" y="3517200"/>
            <a:ext cx="7552440" cy="510480"/>
          </a:xfrm>
          <a:prstGeom prst="rect">
            <a:avLst/>
          </a:prstGeom>
          <a:blipFill>
            <a:blip r:embed="rId1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40" name="CustomShape 4"/>
          <p:cNvSpPr/>
          <p:nvPr/>
        </p:nvSpPr>
        <p:spPr>
          <a:xfrm>
            <a:off x="3725640" y="2734200"/>
            <a:ext cx="2079000" cy="475920"/>
          </a:xfrm>
          <a:prstGeom prst="rect">
            <a:avLst/>
          </a:prstGeom>
        </p:spPr>
      </p:sp>
      <p:sp>
        <p:nvSpPr>
          <p:cNvPr id="241" name="CustomShape 5"/>
          <p:cNvSpPr/>
          <p:nvPr/>
        </p:nvSpPr>
        <p:spPr>
          <a:xfrm>
            <a:off x="3725640" y="2734200"/>
            <a:ext cx="2079000" cy="475920"/>
          </a:xfrm>
          <a:prstGeom prst="rect">
            <a:avLst/>
          </a:prstGeom>
          <a:blipFill>
            <a:blip r:embed="rId2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42" name="CustomShape 6"/>
          <p:cNvSpPr/>
          <p:nvPr/>
        </p:nvSpPr>
        <p:spPr>
          <a:xfrm>
            <a:off x="1154160" y="2824200"/>
            <a:ext cx="25905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243" name="CustomShape 7"/>
          <p:cNvSpPr/>
          <p:nvPr/>
        </p:nvSpPr>
        <p:spPr>
          <a:xfrm>
            <a:off x="1154160" y="3562920"/>
            <a:ext cx="25905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Model</a:t>
            </a:r>
            <a:endParaRPr/>
          </a:p>
        </p:txBody>
      </p:sp>
      <p:sp>
        <p:nvSpPr>
          <p:cNvPr id="244" name="CustomShape 8"/>
          <p:cNvSpPr/>
          <p:nvPr/>
        </p:nvSpPr>
        <p:spPr>
          <a:xfrm>
            <a:off x="2982960" y="5048280"/>
            <a:ext cx="7238520" cy="885600"/>
          </a:xfrm>
          <a:prstGeom prst="rect">
            <a:avLst/>
          </a:prstGeom>
        </p:spPr>
      </p:sp>
      <p:sp>
        <p:nvSpPr>
          <p:cNvPr id="245" name="CustomShape 9"/>
          <p:cNvSpPr/>
          <p:nvPr/>
        </p:nvSpPr>
        <p:spPr>
          <a:xfrm>
            <a:off x="2982960" y="5048280"/>
            <a:ext cx="7238520" cy="885600"/>
          </a:xfrm>
          <a:prstGeom prst="rect">
            <a:avLst/>
          </a:prstGeom>
          <a:blipFill>
            <a:blip r:embed="rId3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46" name="CustomShape 10"/>
          <p:cNvSpPr/>
          <p:nvPr/>
        </p:nvSpPr>
        <p:spPr>
          <a:xfrm>
            <a:off x="1134720" y="5290200"/>
            <a:ext cx="25905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Model error</a:t>
            </a:r>
            <a:endParaRPr/>
          </a:p>
        </p:txBody>
      </p:sp>
      <p:sp>
        <p:nvSpPr>
          <p:cNvPr id="247" name="CustomShape 11"/>
          <p:cNvSpPr/>
          <p:nvPr/>
        </p:nvSpPr>
        <p:spPr>
          <a:xfrm>
            <a:off x="1121760" y="4341600"/>
            <a:ext cx="25905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i="1" lang="en-GB" sz="2400">
                <a:solidFill>
                  <a:srgbClr val="000000"/>
                </a:solidFill>
                <a:latin typeface="Arial"/>
              </a:rPr>
              <a:t>Model spread</a:t>
            </a:r>
            <a:endParaRPr/>
          </a:p>
        </p:txBody>
      </p:sp>
      <p:sp>
        <p:nvSpPr>
          <p:cNvPr id="248" name="CustomShape 12"/>
          <p:cNvSpPr/>
          <p:nvPr/>
        </p:nvSpPr>
        <p:spPr>
          <a:xfrm>
            <a:off x="3745080" y="4119480"/>
            <a:ext cx="3061440" cy="873720"/>
          </a:xfrm>
          <a:prstGeom prst="rect">
            <a:avLst/>
          </a:prstGeom>
        </p:spPr>
      </p:sp>
      <p:sp>
        <p:nvSpPr>
          <p:cNvPr id="249" name="CustomShape 13"/>
          <p:cNvSpPr/>
          <p:nvPr/>
        </p:nvSpPr>
        <p:spPr>
          <a:xfrm>
            <a:off x="3745080" y="4119480"/>
            <a:ext cx="3061440" cy="873720"/>
          </a:xfrm>
          <a:prstGeom prst="rect">
            <a:avLst/>
          </a:prstGeom>
          <a:blipFill>
            <a:blip r:embed="rId4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Model reliability</a:t>
            </a:r>
            <a:endParaRPr/>
          </a:p>
        </p:txBody>
      </p:sp>
      <p:sp>
        <p:nvSpPr>
          <p:cNvPr id="251" name="CustomShape 2"/>
          <p:cNvSpPr/>
          <p:nvPr/>
        </p:nvSpPr>
        <p:spPr>
          <a:xfrm>
            <a:off x="1230480" y="3475080"/>
            <a:ext cx="7772040" cy="646920"/>
          </a:xfrm>
          <a:prstGeom prst="rect">
            <a:avLst/>
          </a:prstGeom>
        </p:spPr>
      </p:sp>
      <p:sp>
        <p:nvSpPr>
          <p:cNvPr id="252" name="CustomShape 3"/>
          <p:cNvSpPr/>
          <p:nvPr/>
        </p:nvSpPr>
        <p:spPr>
          <a:xfrm>
            <a:off x="1230480" y="3475080"/>
            <a:ext cx="7772040" cy="646920"/>
          </a:xfrm>
          <a:prstGeom prst="rect">
            <a:avLst/>
          </a:prstGeom>
          <a:blipFill>
            <a:blip r:embed="rId1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53" name="CustomShape 4"/>
          <p:cNvSpPr/>
          <p:nvPr/>
        </p:nvSpPr>
        <p:spPr>
          <a:xfrm>
            <a:off x="3607200" y="4601520"/>
            <a:ext cx="2726280" cy="634680"/>
          </a:xfrm>
          <a:prstGeom prst="rect">
            <a:avLst/>
          </a:prstGeom>
        </p:spPr>
      </p:sp>
      <p:sp>
        <p:nvSpPr>
          <p:cNvPr id="254" name="CustomShape 5"/>
          <p:cNvSpPr/>
          <p:nvPr/>
        </p:nvSpPr>
        <p:spPr>
          <a:xfrm>
            <a:off x="3607200" y="4601520"/>
            <a:ext cx="2726280" cy="634680"/>
          </a:xfrm>
          <a:prstGeom prst="rect">
            <a:avLst/>
          </a:prstGeom>
          <a:blipFill>
            <a:blip r:embed="rId2"/>
          </a:blipFill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ffffff"/>
                </a:solidFill>
                <a:latin typeface="Arial"/>
              </a:rPr>
              <a:t> </a:t>
            </a:r>
            <a:endParaRPr/>
          </a:p>
        </p:txBody>
      </p:sp>
      <p:sp>
        <p:nvSpPr>
          <p:cNvPr id="255" name="CustomShape 6"/>
          <p:cNvSpPr/>
          <p:nvPr/>
        </p:nvSpPr>
        <p:spPr>
          <a:xfrm>
            <a:off x="1241280" y="2610360"/>
            <a:ext cx="7924320" cy="53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800">
                <a:solidFill>
                  <a:srgbClr val="000000"/>
                </a:solidFill>
                <a:latin typeface="Arial"/>
              </a:rPr>
              <a:t>A reliable model must sample its hindcast error</a:t>
            </a:r>
            <a:endParaRPr/>
          </a:p>
        </p:txBody>
      </p:sp>
      <p:sp>
        <p:nvSpPr>
          <p:cNvPr id="256" name="CustomShape 7"/>
          <p:cNvSpPr/>
          <p:nvPr/>
        </p:nvSpPr>
        <p:spPr>
          <a:xfrm>
            <a:off x="1241280" y="5716080"/>
            <a:ext cx="7924320" cy="533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800">
                <a:solidFill>
                  <a:srgbClr val="000000"/>
                </a:solidFill>
                <a:latin typeface="Arial"/>
              </a:rPr>
              <a:t>Perfect reliability is a function of the predictability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An event attribution</a:t>
            </a: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1383120" y="6675120"/>
            <a:ext cx="360" cy="42667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50" name="CustomShape 3"/>
          <p:cNvSpPr/>
          <p:nvPr/>
        </p:nvSpPr>
        <p:spPr>
          <a:xfrm>
            <a:off x="1382760" y="6675480"/>
            <a:ext cx="8000640" cy="-184723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51" name="CustomShape 4"/>
          <p:cNvSpPr/>
          <p:nvPr/>
        </p:nvSpPr>
        <p:spPr>
          <a:xfrm>
            <a:off x="4506840" y="690480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Variable</a:t>
            </a:r>
            <a:endParaRPr/>
          </a:p>
        </p:txBody>
      </p:sp>
      <p:sp>
        <p:nvSpPr>
          <p:cNvPr id="52" name="CustomShape 5"/>
          <p:cNvSpPr/>
          <p:nvPr/>
        </p:nvSpPr>
        <p:spPr>
          <a:xfrm>
            <a:off x="800280" y="528336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Probability</a:t>
            </a:r>
            <a:endParaRPr/>
          </a:p>
        </p:txBody>
      </p:sp>
      <p:sp>
        <p:nvSpPr>
          <p:cNvPr id="53" name="CustomShape 6"/>
          <p:cNvSpPr/>
          <p:nvPr/>
        </p:nvSpPr>
        <p:spPr>
          <a:xfrm>
            <a:off x="1535040" y="3719880"/>
            <a:ext cx="7269840" cy="2835000"/>
          </a:xfrm>
          <a:prstGeom prst="rect">
            <a:avLst/>
          </a:prstGeom>
          <a:ln w="38160">
            <a:solidFill>
              <a:srgbClr val="000000"/>
            </a:solidFill>
            <a:custDash>
              <a:ds d="424000" sp="318000"/>
            </a:custDash>
            <a:round/>
          </a:ln>
        </p:spPr>
      </p:sp>
      <p:sp>
        <p:nvSpPr>
          <p:cNvPr id="54" name="CustomShape 7"/>
          <p:cNvSpPr/>
          <p:nvPr/>
        </p:nvSpPr>
        <p:spPr>
          <a:xfrm>
            <a:off x="1504440" y="3720960"/>
            <a:ext cx="7352280" cy="2867040"/>
          </a:xfrm>
          <a:prstGeom prst="rect">
            <a:avLst/>
          </a:prstGeom>
          <a:ln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55" name="CustomShape 8"/>
          <p:cNvSpPr/>
          <p:nvPr/>
        </p:nvSpPr>
        <p:spPr>
          <a:xfrm>
            <a:off x="1621800" y="4105080"/>
            <a:ext cx="4583880" cy="1186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000000"/>
                </a:solidFill>
              </a:rPr>
              <a:t>A model: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56" name="CustomShape 9"/>
          <p:cNvSpPr/>
          <p:nvPr/>
        </p:nvSpPr>
        <p:spPr>
          <a:xfrm>
            <a:off x="4049640" y="5412240"/>
            <a:ext cx="26665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57" name="Line 10"/>
          <p:cNvSpPr/>
          <p:nvPr/>
        </p:nvSpPr>
        <p:spPr>
          <a:xfrm flipV="1">
            <a:off x="7935840" y="3017520"/>
            <a:ext cx="0" cy="35211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58" name="CustomShape 11"/>
          <p:cNvSpPr/>
          <p:nvPr/>
        </p:nvSpPr>
        <p:spPr>
          <a:xfrm>
            <a:off x="7910280" y="6066000"/>
            <a:ext cx="961560" cy="524520"/>
          </a:xfrm>
          <a:prstGeom prst="rect">
            <a:avLst/>
          </a:prstGeom>
          <a:solidFill>
            <a:srgbClr val="7bccc4"/>
          </a:solidFill>
          <a:ln w="9360">
            <a:solidFill>
              <a:srgbClr val="00b050"/>
            </a:solidFill>
            <a:round/>
          </a:ln>
        </p:spPr>
      </p:sp>
      <p:sp>
        <p:nvSpPr>
          <p:cNvPr id="59" name="CustomShape 12"/>
          <p:cNvSpPr/>
          <p:nvPr/>
        </p:nvSpPr>
        <p:spPr>
          <a:xfrm>
            <a:off x="7922160" y="3170160"/>
            <a:ext cx="1975320" cy="3396600"/>
          </a:xfrm>
          <a:prstGeom prst="rect">
            <a:avLst/>
          </a:prstGeom>
          <a:solidFill>
            <a:srgbClr val="c00000"/>
          </a:solidFill>
          <a:ln w="9360">
            <a:solidFill>
              <a:srgbClr val="c00000"/>
            </a:solidFill>
            <a:round/>
          </a:ln>
        </p:spPr>
      </p:sp>
      <p:sp>
        <p:nvSpPr>
          <p:cNvPr id="60" name="CustomShape 13"/>
          <p:cNvSpPr/>
          <p:nvPr/>
        </p:nvSpPr>
        <p:spPr>
          <a:xfrm>
            <a:off x="5094000" y="3031200"/>
            <a:ext cx="4803120" cy="3493800"/>
          </a:xfrm>
          <a:prstGeom prst="rect">
            <a:avLst/>
          </a:prstGeom>
          <a:ln w="38160">
            <a:solidFill>
              <a:srgbClr val="ef3b2c"/>
            </a:solidFill>
            <a:round/>
          </a:ln>
        </p:spPr>
      </p:sp>
      <p:sp>
        <p:nvSpPr>
          <p:cNvPr id="61" name="CustomShape 14"/>
          <p:cNvSpPr/>
          <p:nvPr/>
        </p:nvSpPr>
        <p:spPr>
          <a:xfrm>
            <a:off x="4125960" y="3044880"/>
            <a:ext cx="4803120" cy="3529440"/>
          </a:xfrm>
          <a:prstGeom prst="rect">
            <a:avLst/>
          </a:prstGeom>
          <a:ln w="38160">
            <a:solidFill>
              <a:srgbClr val="7bccc4"/>
            </a:solidFill>
            <a:round/>
          </a:ln>
        </p:spPr>
      </p:sp>
      <p:sp>
        <p:nvSpPr>
          <p:cNvPr id="62" name="CustomShape 15"/>
          <p:cNvSpPr/>
          <p:nvPr/>
        </p:nvSpPr>
        <p:spPr>
          <a:xfrm>
            <a:off x="5666040" y="2439000"/>
            <a:ext cx="3504240" cy="4561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000000"/>
                </a:solidFill>
              </a:rPr>
              <a:t>A hindcast for the event</a:t>
            </a:r>
            <a:endParaRPr/>
          </a:p>
        </p:txBody>
      </p:sp>
      <p:sp>
        <p:nvSpPr>
          <p:cNvPr id="63" name="CustomShape 16"/>
          <p:cNvSpPr/>
          <p:nvPr/>
        </p:nvSpPr>
        <p:spPr>
          <a:xfrm>
            <a:off x="9250200" y="3825360"/>
            <a:ext cx="380520" cy="180000"/>
          </a:xfrm>
          <a:prstGeom prst="rect">
            <a:avLst/>
          </a:prstGeom>
          <a:solidFill>
            <a:srgbClr val="ef3b2c"/>
          </a:solidFill>
          <a:ln w="9360">
            <a:solidFill>
              <a:srgbClr val="ff0000"/>
            </a:solidFill>
            <a:round/>
          </a:ln>
        </p:spPr>
      </p:sp>
      <p:sp>
        <p:nvSpPr>
          <p:cNvPr id="64" name="CustomShape 17"/>
          <p:cNvSpPr/>
          <p:nvPr/>
        </p:nvSpPr>
        <p:spPr>
          <a:xfrm>
            <a:off x="9333360" y="3551400"/>
            <a:ext cx="190080" cy="90000"/>
          </a:xfrm>
          <a:prstGeom prst="rect">
            <a:avLst/>
          </a:prstGeom>
          <a:solidFill>
            <a:srgbClr val="7bccc4"/>
          </a:solidFill>
          <a:ln w="9360">
            <a:solidFill>
              <a:srgbClr val="7bccc4"/>
            </a:solidFill>
            <a:round/>
          </a:ln>
        </p:spPr>
      </p:sp>
      <p:sp>
        <p:nvSpPr>
          <p:cNvPr id="65" name="Line 18"/>
          <p:cNvSpPr/>
          <p:nvPr/>
        </p:nvSpPr>
        <p:spPr>
          <a:xfrm flipH="1">
            <a:off x="9226440" y="3747600"/>
            <a:ext cx="43956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66" name="CustomShape 19"/>
          <p:cNvSpPr/>
          <p:nvPr/>
        </p:nvSpPr>
        <p:spPr>
          <a:xfrm>
            <a:off x="8294400" y="3554640"/>
            <a:ext cx="12423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FAR=1-</a:t>
            </a:r>
            <a:endParaRPr/>
          </a:p>
        </p:txBody>
      </p:sp>
      <p:sp>
        <p:nvSpPr>
          <p:cNvPr id="67" name="CustomShape 20"/>
          <p:cNvSpPr/>
          <p:nvPr/>
        </p:nvSpPr>
        <p:spPr>
          <a:xfrm>
            <a:off x="9073440" y="3044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68" name="CustomShape 21"/>
          <p:cNvSpPr/>
          <p:nvPr/>
        </p:nvSpPr>
        <p:spPr>
          <a:xfrm>
            <a:off x="9189000" y="317988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ANT</a:t>
            </a:r>
            <a:endParaRPr/>
          </a:p>
        </p:txBody>
      </p:sp>
      <p:sp>
        <p:nvSpPr>
          <p:cNvPr id="69" name="CustomShape 22"/>
          <p:cNvSpPr/>
          <p:nvPr/>
        </p:nvSpPr>
        <p:spPr>
          <a:xfrm>
            <a:off x="9073440" y="407016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70" name="CustomShape 23"/>
          <p:cNvSpPr/>
          <p:nvPr/>
        </p:nvSpPr>
        <p:spPr>
          <a:xfrm>
            <a:off x="9189000" y="4205160"/>
            <a:ext cx="659160" cy="302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NAT</a:t>
            </a:r>
            <a:endParaRPr/>
          </a:p>
        </p:txBody>
      </p:sp>
      <p:sp>
        <p:nvSpPr>
          <p:cNvPr id="71" name="CustomShape 24"/>
          <p:cNvSpPr/>
          <p:nvPr/>
        </p:nvSpPr>
        <p:spPr>
          <a:xfrm>
            <a:off x="2203920" y="2715840"/>
            <a:ext cx="2720520" cy="1187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7bccc4"/>
                </a:solidFill>
              </a:rPr>
              <a:t>No climate change</a:t>
            </a:r>
            <a:endParaRPr/>
          </a:p>
          <a:p>
            <a:r>
              <a:rPr lang="en-GB">
                <a:solidFill>
                  <a:srgbClr val="c00000"/>
                </a:solidFill>
              </a:rPr>
              <a:t>With climate change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72" name="Line 25"/>
          <p:cNvSpPr/>
          <p:nvPr/>
        </p:nvSpPr>
        <p:spPr>
          <a:xfrm>
            <a:off x="1839600" y="2914920"/>
            <a:ext cx="364320" cy="0"/>
          </a:xfrm>
          <a:prstGeom prst="line">
            <a:avLst/>
          </a:prstGeom>
          <a:ln w="28440">
            <a:solidFill>
              <a:srgbClr val="7bccc4"/>
            </a:solidFill>
            <a:round/>
          </a:ln>
        </p:spPr>
      </p:sp>
      <p:sp>
        <p:nvSpPr>
          <p:cNvPr id="73" name="Line 26"/>
          <p:cNvSpPr/>
          <p:nvPr/>
        </p:nvSpPr>
        <p:spPr>
          <a:xfrm>
            <a:off x="1839600" y="3204720"/>
            <a:ext cx="364320" cy="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An event attribution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1383120" y="6675120"/>
            <a:ext cx="360" cy="42667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76" name="CustomShape 3"/>
          <p:cNvSpPr/>
          <p:nvPr/>
        </p:nvSpPr>
        <p:spPr>
          <a:xfrm>
            <a:off x="1382760" y="6675480"/>
            <a:ext cx="8000640" cy="-184723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77" name="CustomShape 4"/>
          <p:cNvSpPr/>
          <p:nvPr/>
        </p:nvSpPr>
        <p:spPr>
          <a:xfrm>
            <a:off x="4506840" y="690480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Extreme event</a:t>
            </a:r>
            <a:endParaRPr/>
          </a:p>
        </p:txBody>
      </p:sp>
      <p:sp>
        <p:nvSpPr>
          <p:cNvPr id="78" name="CustomShape 5"/>
          <p:cNvSpPr/>
          <p:nvPr/>
        </p:nvSpPr>
        <p:spPr>
          <a:xfrm>
            <a:off x="800280" y="528336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Probability</a:t>
            </a:r>
            <a:endParaRPr/>
          </a:p>
        </p:txBody>
      </p:sp>
      <p:sp>
        <p:nvSpPr>
          <p:cNvPr id="79" name="CustomShape 6"/>
          <p:cNvSpPr/>
          <p:nvPr/>
        </p:nvSpPr>
        <p:spPr>
          <a:xfrm>
            <a:off x="1535040" y="3719880"/>
            <a:ext cx="7269840" cy="2835000"/>
          </a:xfrm>
          <a:prstGeom prst="rect">
            <a:avLst/>
          </a:prstGeom>
          <a:ln w="38160">
            <a:solidFill>
              <a:srgbClr val="000000"/>
            </a:solidFill>
            <a:custDash>
              <a:ds d="424000" sp="318000"/>
            </a:custDash>
            <a:round/>
          </a:ln>
        </p:spPr>
      </p:sp>
      <p:sp>
        <p:nvSpPr>
          <p:cNvPr id="80" name="CustomShape 7"/>
          <p:cNvSpPr/>
          <p:nvPr/>
        </p:nvSpPr>
        <p:spPr>
          <a:xfrm>
            <a:off x="1504440" y="3720960"/>
            <a:ext cx="7352280" cy="2867040"/>
          </a:xfrm>
          <a:prstGeom prst="rect">
            <a:avLst/>
          </a:prstGeom>
          <a:ln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81" name="CustomShape 8"/>
          <p:cNvSpPr/>
          <p:nvPr/>
        </p:nvSpPr>
        <p:spPr>
          <a:xfrm>
            <a:off x="1621800" y="4105080"/>
            <a:ext cx="4583880" cy="1186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000000"/>
                </a:solidFill>
              </a:rPr>
              <a:t>A model: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82" name="Line 9"/>
          <p:cNvSpPr/>
          <p:nvPr/>
        </p:nvSpPr>
        <p:spPr>
          <a:xfrm flipV="1">
            <a:off x="7935840" y="3017520"/>
            <a:ext cx="0" cy="35211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83" name="CustomShape 10"/>
          <p:cNvSpPr/>
          <p:nvPr/>
        </p:nvSpPr>
        <p:spPr>
          <a:xfrm>
            <a:off x="7935840" y="5717880"/>
            <a:ext cx="1419480" cy="848880"/>
          </a:xfrm>
          <a:prstGeom prst="rect">
            <a:avLst/>
          </a:prstGeom>
          <a:solidFill>
            <a:srgbClr val="c00000"/>
          </a:solidFill>
          <a:ln w="9360">
            <a:solidFill>
              <a:srgbClr val="c00000"/>
            </a:solidFill>
            <a:round/>
          </a:ln>
        </p:spPr>
      </p:sp>
      <p:sp>
        <p:nvSpPr>
          <p:cNvPr id="84" name="CustomShape 11"/>
          <p:cNvSpPr/>
          <p:nvPr/>
        </p:nvSpPr>
        <p:spPr>
          <a:xfrm>
            <a:off x="4332240" y="3031200"/>
            <a:ext cx="4803120" cy="3493800"/>
          </a:xfrm>
          <a:prstGeom prst="rect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85" name="CustomShape 12"/>
          <p:cNvSpPr/>
          <p:nvPr/>
        </p:nvSpPr>
        <p:spPr>
          <a:xfrm>
            <a:off x="3363840" y="3044880"/>
            <a:ext cx="4803120" cy="3529440"/>
          </a:xfrm>
          <a:prstGeom prst="rect">
            <a:avLst/>
          </a:prstGeom>
          <a:ln w="38160">
            <a:solidFill>
              <a:srgbClr val="7bccc4"/>
            </a:solidFill>
            <a:round/>
          </a:ln>
        </p:spPr>
      </p:sp>
      <p:sp>
        <p:nvSpPr>
          <p:cNvPr id="86" name="CustomShape 13"/>
          <p:cNvSpPr/>
          <p:nvPr/>
        </p:nvSpPr>
        <p:spPr>
          <a:xfrm>
            <a:off x="7903440" y="6483240"/>
            <a:ext cx="449640" cy="107280"/>
          </a:xfrm>
          <a:prstGeom prst="rect">
            <a:avLst/>
          </a:prstGeom>
          <a:solidFill>
            <a:srgbClr val="7bccc4"/>
          </a:solidFill>
          <a:ln w="9360">
            <a:solidFill>
              <a:srgbClr val="00b050"/>
            </a:solidFill>
            <a:round/>
          </a:ln>
        </p:spPr>
      </p:sp>
      <p:sp>
        <p:nvSpPr>
          <p:cNvPr id="87" name="CustomShape 14"/>
          <p:cNvSpPr/>
          <p:nvPr/>
        </p:nvSpPr>
        <p:spPr>
          <a:xfrm>
            <a:off x="4981680" y="2459520"/>
            <a:ext cx="44643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A different hindcast</a:t>
            </a:r>
            <a:endParaRPr/>
          </a:p>
        </p:txBody>
      </p:sp>
      <p:sp>
        <p:nvSpPr>
          <p:cNvPr id="88" name="CustomShape 15"/>
          <p:cNvSpPr/>
          <p:nvPr/>
        </p:nvSpPr>
        <p:spPr>
          <a:xfrm>
            <a:off x="4049640" y="5412240"/>
            <a:ext cx="26665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89" name="CustomShape 16"/>
          <p:cNvSpPr/>
          <p:nvPr/>
        </p:nvSpPr>
        <p:spPr>
          <a:xfrm>
            <a:off x="9250200" y="3825360"/>
            <a:ext cx="380520" cy="180000"/>
          </a:xfrm>
          <a:prstGeom prst="rect">
            <a:avLst/>
          </a:prstGeom>
          <a:solidFill>
            <a:srgbClr val="ef3b2c"/>
          </a:solidFill>
          <a:ln w="9360">
            <a:solidFill>
              <a:srgbClr val="ff0000"/>
            </a:solidFill>
            <a:round/>
          </a:ln>
        </p:spPr>
      </p:sp>
      <p:sp>
        <p:nvSpPr>
          <p:cNvPr id="90" name="CustomShape 17"/>
          <p:cNvSpPr/>
          <p:nvPr/>
        </p:nvSpPr>
        <p:spPr>
          <a:xfrm>
            <a:off x="9333360" y="3551400"/>
            <a:ext cx="190080" cy="90000"/>
          </a:xfrm>
          <a:prstGeom prst="rect">
            <a:avLst/>
          </a:prstGeom>
          <a:solidFill>
            <a:srgbClr val="7bccc4"/>
          </a:solidFill>
          <a:ln w="9360">
            <a:solidFill>
              <a:srgbClr val="7bccc4"/>
            </a:solidFill>
            <a:round/>
          </a:ln>
        </p:spPr>
      </p:sp>
      <p:sp>
        <p:nvSpPr>
          <p:cNvPr id="91" name="Line 18"/>
          <p:cNvSpPr/>
          <p:nvPr/>
        </p:nvSpPr>
        <p:spPr>
          <a:xfrm flipH="1">
            <a:off x="9226440" y="3747600"/>
            <a:ext cx="43956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92" name="CustomShape 19"/>
          <p:cNvSpPr/>
          <p:nvPr/>
        </p:nvSpPr>
        <p:spPr>
          <a:xfrm>
            <a:off x="8294400" y="3554640"/>
            <a:ext cx="12423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FAR=1-</a:t>
            </a:r>
            <a:endParaRPr/>
          </a:p>
        </p:txBody>
      </p:sp>
      <p:sp>
        <p:nvSpPr>
          <p:cNvPr id="93" name="CustomShape 20"/>
          <p:cNvSpPr/>
          <p:nvPr/>
        </p:nvSpPr>
        <p:spPr>
          <a:xfrm>
            <a:off x="9073440" y="3044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94" name="CustomShape 21"/>
          <p:cNvSpPr/>
          <p:nvPr/>
        </p:nvSpPr>
        <p:spPr>
          <a:xfrm>
            <a:off x="9189000" y="317988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ANT</a:t>
            </a:r>
            <a:endParaRPr/>
          </a:p>
        </p:txBody>
      </p:sp>
      <p:sp>
        <p:nvSpPr>
          <p:cNvPr id="95" name="CustomShape 22"/>
          <p:cNvSpPr/>
          <p:nvPr/>
        </p:nvSpPr>
        <p:spPr>
          <a:xfrm>
            <a:off x="9073440" y="407016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96" name="CustomShape 23"/>
          <p:cNvSpPr/>
          <p:nvPr/>
        </p:nvSpPr>
        <p:spPr>
          <a:xfrm>
            <a:off x="9189000" y="4205160"/>
            <a:ext cx="659160" cy="302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NAT</a:t>
            </a:r>
            <a:endParaRPr/>
          </a:p>
        </p:txBody>
      </p:sp>
      <p:sp>
        <p:nvSpPr>
          <p:cNvPr id="97" name="CustomShape 24"/>
          <p:cNvSpPr/>
          <p:nvPr/>
        </p:nvSpPr>
        <p:spPr>
          <a:xfrm>
            <a:off x="2203920" y="2715840"/>
            <a:ext cx="2720520" cy="123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7bccc4"/>
                </a:solidFill>
                <a:latin typeface="Arial"/>
              </a:rPr>
              <a:t>No climate change</a:t>
            </a:r>
            <a:endParaRPr/>
          </a:p>
          <a:p>
            <a:pPr>
              <a:lnSpc>
                <a:spcPct val="104000"/>
              </a:lnSpc>
            </a:pPr>
            <a:r>
              <a:rPr lang="en-GB">
                <a:solidFill>
                  <a:srgbClr val="c00000"/>
                </a:solidFill>
                <a:latin typeface="Arial"/>
              </a:rPr>
              <a:t>With climate change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sp>
        <p:nvSpPr>
          <p:cNvPr id="98" name="Line 25"/>
          <p:cNvSpPr/>
          <p:nvPr/>
        </p:nvSpPr>
        <p:spPr>
          <a:xfrm>
            <a:off x="1839600" y="2914920"/>
            <a:ext cx="364320" cy="0"/>
          </a:xfrm>
          <a:prstGeom prst="line">
            <a:avLst/>
          </a:prstGeom>
          <a:ln w="28440">
            <a:solidFill>
              <a:srgbClr val="7bccc4"/>
            </a:solidFill>
            <a:round/>
          </a:ln>
        </p:spPr>
      </p:sp>
      <p:sp>
        <p:nvSpPr>
          <p:cNvPr id="99" name="Line 26"/>
          <p:cNvSpPr/>
          <p:nvPr/>
        </p:nvSpPr>
        <p:spPr>
          <a:xfrm>
            <a:off x="1839600" y="3204720"/>
            <a:ext cx="364320" cy="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An event attribution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1383120" y="6675120"/>
            <a:ext cx="360" cy="42667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02" name="CustomShape 3"/>
          <p:cNvSpPr/>
          <p:nvPr/>
        </p:nvSpPr>
        <p:spPr>
          <a:xfrm>
            <a:off x="1382760" y="6675480"/>
            <a:ext cx="8000640" cy="-184723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03" name="CustomShape 4"/>
          <p:cNvSpPr/>
          <p:nvPr/>
        </p:nvSpPr>
        <p:spPr>
          <a:xfrm>
            <a:off x="4506840" y="690480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Extreme event</a:t>
            </a:r>
            <a:endParaRPr/>
          </a:p>
        </p:txBody>
      </p:sp>
      <p:sp>
        <p:nvSpPr>
          <p:cNvPr id="104" name="CustomShape 5"/>
          <p:cNvSpPr/>
          <p:nvPr/>
        </p:nvSpPr>
        <p:spPr>
          <a:xfrm>
            <a:off x="800280" y="528336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Probability</a:t>
            </a:r>
            <a:endParaRPr/>
          </a:p>
        </p:txBody>
      </p:sp>
      <p:sp>
        <p:nvSpPr>
          <p:cNvPr id="105" name="CustomShape 6"/>
          <p:cNvSpPr/>
          <p:nvPr/>
        </p:nvSpPr>
        <p:spPr>
          <a:xfrm>
            <a:off x="1535040" y="3719880"/>
            <a:ext cx="7269840" cy="2835000"/>
          </a:xfrm>
          <a:prstGeom prst="rect">
            <a:avLst/>
          </a:prstGeom>
          <a:ln w="38160">
            <a:solidFill>
              <a:srgbClr val="000000"/>
            </a:solidFill>
            <a:custDash>
              <a:ds d="424000" sp="318000"/>
            </a:custDash>
            <a:round/>
          </a:ln>
        </p:spPr>
      </p:sp>
      <p:sp>
        <p:nvSpPr>
          <p:cNvPr id="106" name="CustomShape 7"/>
          <p:cNvSpPr/>
          <p:nvPr/>
        </p:nvSpPr>
        <p:spPr>
          <a:xfrm>
            <a:off x="1504440" y="3720960"/>
            <a:ext cx="7352280" cy="2867040"/>
          </a:xfrm>
          <a:prstGeom prst="rect">
            <a:avLst/>
          </a:prstGeom>
          <a:ln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07" name="CustomShape 8"/>
          <p:cNvSpPr/>
          <p:nvPr/>
        </p:nvSpPr>
        <p:spPr>
          <a:xfrm>
            <a:off x="1621800" y="4105080"/>
            <a:ext cx="4583880" cy="1186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000000"/>
                </a:solidFill>
              </a:rPr>
              <a:t>A model: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108" name="Line 9"/>
          <p:cNvSpPr/>
          <p:nvPr/>
        </p:nvSpPr>
        <p:spPr>
          <a:xfrm flipV="1">
            <a:off x="7935840" y="3017520"/>
            <a:ext cx="0" cy="35211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09" name="CustomShape 10"/>
          <p:cNvSpPr/>
          <p:nvPr/>
        </p:nvSpPr>
        <p:spPr>
          <a:xfrm>
            <a:off x="7935840" y="5445720"/>
            <a:ext cx="1694880" cy="1108800"/>
          </a:xfrm>
          <a:prstGeom prst="rect">
            <a:avLst/>
          </a:prstGeom>
          <a:solidFill>
            <a:srgbClr val="c00000"/>
          </a:solidFill>
          <a:ln w="9360">
            <a:solidFill>
              <a:srgbClr val="c00000"/>
            </a:solidFill>
            <a:round/>
          </a:ln>
        </p:spPr>
      </p:sp>
      <p:sp>
        <p:nvSpPr>
          <p:cNvPr id="110" name="CustomShape 11"/>
          <p:cNvSpPr/>
          <p:nvPr/>
        </p:nvSpPr>
        <p:spPr>
          <a:xfrm>
            <a:off x="3323880" y="3596400"/>
            <a:ext cx="6517800" cy="2928960"/>
          </a:xfrm>
          <a:prstGeom prst="rect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11" name="CustomShape 12"/>
          <p:cNvSpPr/>
          <p:nvPr/>
        </p:nvSpPr>
        <p:spPr>
          <a:xfrm>
            <a:off x="2276280" y="3596400"/>
            <a:ext cx="6973560" cy="2991960"/>
          </a:xfrm>
          <a:prstGeom prst="rect">
            <a:avLst/>
          </a:prstGeom>
          <a:ln w="38160">
            <a:solidFill>
              <a:srgbClr val="7bccc4"/>
            </a:solidFill>
            <a:round/>
          </a:ln>
        </p:spPr>
      </p:sp>
      <p:sp>
        <p:nvSpPr>
          <p:cNvPr id="112" name="CustomShape 13"/>
          <p:cNvSpPr/>
          <p:nvPr/>
        </p:nvSpPr>
        <p:spPr>
          <a:xfrm>
            <a:off x="7903440" y="6218280"/>
            <a:ext cx="953280" cy="386280"/>
          </a:xfrm>
          <a:prstGeom prst="rect">
            <a:avLst/>
          </a:prstGeom>
          <a:solidFill>
            <a:srgbClr val="7bccc4"/>
          </a:solidFill>
          <a:ln w="9360">
            <a:solidFill>
              <a:srgbClr val="00b050"/>
            </a:solidFill>
            <a:round/>
          </a:ln>
        </p:spPr>
      </p:sp>
      <p:sp>
        <p:nvSpPr>
          <p:cNvPr id="113" name="CustomShape 14"/>
          <p:cNvSpPr/>
          <p:nvPr/>
        </p:nvSpPr>
        <p:spPr>
          <a:xfrm>
            <a:off x="4981680" y="2459520"/>
            <a:ext cx="350424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Yet a different one</a:t>
            </a:r>
            <a:endParaRPr/>
          </a:p>
        </p:txBody>
      </p:sp>
      <p:sp>
        <p:nvSpPr>
          <p:cNvPr id="114" name="CustomShape 15"/>
          <p:cNvSpPr/>
          <p:nvPr/>
        </p:nvSpPr>
        <p:spPr>
          <a:xfrm>
            <a:off x="4049640" y="5412240"/>
            <a:ext cx="26665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115" name="CustomShape 16"/>
          <p:cNvSpPr/>
          <p:nvPr/>
        </p:nvSpPr>
        <p:spPr>
          <a:xfrm>
            <a:off x="9250200" y="3825360"/>
            <a:ext cx="380520" cy="180000"/>
          </a:xfrm>
          <a:prstGeom prst="rect">
            <a:avLst/>
          </a:prstGeom>
          <a:solidFill>
            <a:srgbClr val="ef3b2c"/>
          </a:solidFill>
          <a:ln w="9360">
            <a:solidFill>
              <a:srgbClr val="ff0000"/>
            </a:solidFill>
            <a:round/>
          </a:ln>
        </p:spPr>
      </p:sp>
      <p:sp>
        <p:nvSpPr>
          <p:cNvPr id="116" name="CustomShape 17"/>
          <p:cNvSpPr/>
          <p:nvPr/>
        </p:nvSpPr>
        <p:spPr>
          <a:xfrm>
            <a:off x="9333360" y="3551400"/>
            <a:ext cx="190080" cy="90000"/>
          </a:xfrm>
          <a:prstGeom prst="rect">
            <a:avLst/>
          </a:prstGeom>
          <a:solidFill>
            <a:srgbClr val="7bccc4"/>
          </a:solidFill>
          <a:ln w="9360">
            <a:solidFill>
              <a:srgbClr val="7bccc4"/>
            </a:solidFill>
            <a:round/>
          </a:ln>
        </p:spPr>
      </p:sp>
      <p:sp>
        <p:nvSpPr>
          <p:cNvPr id="117" name="Line 18"/>
          <p:cNvSpPr/>
          <p:nvPr/>
        </p:nvSpPr>
        <p:spPr>
          <a:xfrm flipH="1">
            <a:off x="9226440" y="3747600"/>
            <a:ext cx="439560" cy="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</p:sp>
      <p:sp>
        <p:nvSpPr>
          <p:cNvPr id="118" name="CustomShape 19"/>
          <p:cNvSpPr/>
          <p:nvPr/>
        </p:nvSpPr>
        <p:spPr>
          <a:xfrm>
            <a:off x="8294400" y="3554640"/>
            <a:ext cx="12423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FAR=1-</a:t>
            </a:r>
            <a:endParaRPr/>
          </a:p>
        </p:txBody>
      </p:sp>
      <p:sp>
        <p:nvSpPr>
          <p:cNvPr id="119" name="CustomShape 20"/>
          <p:cNvSpPr/>
          <p:nvPr/>
        </p:nvSpPr>
        <p:spPr>
          <a:xfrm>
            <a:off x="9073440" y="3044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120" name="CustomShape 21"/>
          <p:cNvSpPr/>
          <p:nvPr/>
        </p:nvSpPr>
        <p:spPr>
          <a:xfrm>
            <a:off x="9189000" y="317988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ANT</a:t>
            </a:r>
            <a:endParaRPr/>
          </a:p>
        </p:txBody>
      </p:sp>
      <p:sp>
        <p:nvSpPr>
          <p:cNvPr id="121" name="CustomShape 22"/>
          <p:cNvSpPr/>
          <p:nvPr/>
        </p:nvSpPr>
        <p:spPr>
          <a:xfrm>
            <a:off x="9073440" y="407016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122" name="CustomShape 23"/>
          <p:cNvSpPr/>
          <p:nvPr/>
        </p:nvSpPr>
        <p:spPr>
          <a:xfrm>
            <a:off x="9189000" y="4205160"/>
            <a:ext cx="659160" cy="302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NAT</a:t>
            </a:r>
            <a:endParaRPr/>
          </a:p>
        </p:txBody>
      </p:sp>
      <p:sp>
        <p:nvSpPr>
          <p:cNvPr id="123" name="CustomShape 24"/>
          <p:cNvSpPr/>
          <p:nvPr/>
        </p:nvSpPr>
        <p:spPr>
          <a:xfrm>
            <a:off x="2203920" y="2715840"/>
            <a:ext cx="2720520" cy="123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7bccc4"/>
                </a:solidFill>
                <a:latin typeface="Arial"/>
              </a:rPr>
              <a:t>No climate change</a:t>
            </a:r>
            <a:endParaRPr/>
          </a:p>
          <a:p>
            <a:pPr>
              <a:lnSpc>
                <a:spcPct val="104000"/>
              </a:lnSpc>
            </a:pPr>
            <a:r>
              <a:rPr lang="en-GB">
                <a:solidFill>
                  <a:srgbClr val="c00000"/>
                </a:solidFill>
                <a:latin typeface="Arial"/>
              </a:rPr>
              <a:t>With climate change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sp>
        <p:nvSpPr>
          <p:cNvPr id="124" name="Line 25"/>
          <p:cNvSpPr/>
          <p:nvPr/>
        </p:nvSpPr>
        <p:spPr>
          <a:xfrm>
            <a:off x="1839600" y="2914920"/>
            <a:ext cx="364320" cy="0"/>
          </a:xfrm>
          <a:prstGeom prst="line">
            <a:avLst/>
          </a:prstGeom>
          <a:ln w="28440">
            <a:solidFill>
              <a:srgbClr val="7bccc4"/>
            </a:solidFill>
            <a:round/>
          </a:ln>
        </p:spPr>
      </p:sp>
      <p:sp>
        <p:nvSpPr>
          <p:cNvPr id="125" name="Line 26"/>
          <p:cNvSpPr/>
          <p:nvPr/>
        </p:nvSpPr>
        <p:spPr>
          <a:xfrm>
            <a:off x="1839600" y="3204720"/>
            <a:ext cx="364320" cy="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An event attribution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1383120" y="6675120"/>
            <a:ext cx="360" cy="42667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28" name="CustomShape 3"/>
          <p:cNvSpPr/>
          <p:nvPr/>
        </p:nvSpPr>
        <p:spPr>
          <a:xfrm>
            <a:off x="1382760" y="6675480"/>
            <a:ext cx="8000640" cy="-18472320"/>
          </a:xfrm>
          <a:prstGeom prst="straightConnector1">
            <a:avLst/>
          </a:prstGeom>
          <a:ln w="381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129" name="CustomShape 4"/>
          <p:cNvSpPr/>
          <p:nvPr/>
        </p:nvSpPr>
        <p:spPr>
          <a:xfrm>
            <a:off x="4506840" y="690480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Extreme event</a:t>
            </a:r>
            <a:endParaRPr/>
          </a:p>
        </p:txBody>
      </p:sp>
      <p:sp>
        <p:nvSpPr>
          <p:cNvPr id="130" name="CustomShape 5"/>
          <p:cNvSpPr/>
          <p:nvPr/>
        </p:nvSpPr>
        <p:spPr>
          <a:xfrm>
            <a:off x="800280" y="5283360"/>
            <a:ext cx="284148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Probability</a:t>
            </a:r>
            <a:endParaRPr/>
          </a:p>
        </p:txBody>
      </p:sp>
      <p:sp>
        <p:nvSpPr>
          <p:cNvPr id="131" name="CustomShape 6"/>
          <p:cNvSpPr/>
          <p:nvPr/>
        </p:nvSpPr>
        <p:spPr>
          <a:xfrm>
            <a:off x="1535040" y="3719880"/>
            <a:ext cx="7269840" cy="2835000"/>
          </a:xfrm>
          <a:prstGeom prst="rect">
            <a:avLst/>
          </a:prstGeom>
          <a:ln w="38160">
            <a:solidFill>
              <a:srgbClr val="000000"/>
            </a:solidFill>
            <a:custDash>
              <a:ds d="424000" sp="318000"/>
            </a:custDash>
            <a:round/>
          </a:ln>
        </p:spPr>
      </p:sp>
      <p:sp>
        <p:nvSpPr>
          <p:cNvPr id="132" name="CustomShape 7"/>
          <p:cNvSpPr/>
          <p:nvPr/>
        </p:nvSpPr>
        <p:spPr>
          <a:xfrm>
            <a:off x="1504440" y="3720960"/>
            <a:ext cx="7352280" cy="2867040"/>
          </a:xfrm>
          <a:prstGeom prst="rect">
            <a:avLst/>
          </a:prstGeom>
          <a:ln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33" name="CustomShape 8"/>
          <p:cNvSpPr/>
          <p:nvPr/>
        </p:nvSpPr>
        <p:spPr>
          <a:xfrm>
            <a:off x="1621800" y="4105080"/>
            <a:ext cx="4583880" cy="1552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2400">
                <a:solidFill>
                  <a:srgbClr val="ff0000"/>
                </a:solidFill>
              </a:rPr>
              <a:t>A model: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Trend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  <a:p>
            <a:r>
              <a:rPr lang="en-GB" sz="2400">
                <a:solidFill>
                  <a:srgbClr val="000000"/>
                </a:solidFill>
                <a:latin typeface="Wingdings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134" name="CustomShape 9"/>
          <p:cNvSpPr/>
          <p:nvPr/>
        </p:nvSpPr>
        <p:spPr>
          <a:xfrm>
            <a:off x="4049640" y="5412240"/>
            <a:ext cx="26665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Observations</a:t>
            </a:r>
            <a:endParaRPr/>
          </a:p>
        </p:txBody>
      </p:sp>
      <p:sp>
        <p:nvSpPr>
          <p:cNvPr id="135" name="Line 10"/>
          <p:cNvSpPr/>
          <p:nvPr/>
        </p:nvSpPr>
        <p:spPr>
          <a:xfrm flipV="1">
            <a:off x="7935840" y="3017520"/>
            <a:ext cx="0" cy="352116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36" name="CustomShape 11"/>
          <p:cNvSpPr/>
          <p:nvPr/>
        </p:nvSpPr>
        <p:spPr>
          <a:xfrm>
            <a:off x="7935840" y="6141960"/>
            <a:ext cx="1013760" cy="424800"/>
          </a:xfrm>
          <a:prstGeom prst="rect">
            <a:avLst/>
          </a:prstGeom>
          <a:solidFill>
            <a:srgbClr val="c00000"/>
          </a:solidFill>
          <a:ln w="9360">
            <a:solidFill>
              <a:srgbClr val="c00000"/>
            </a:solidFill>
            <a:round/>
          </a:ln>
        </p:spPr>
      </p:sp>
      <p:sp>
        <p:nvSpPr>
          <p:cNvPr id="137" name="CustomShape 12"/>
          <p:cNvSpPr/>
          <p:nvPr/>
        </p:nvSpPr>
        <p:spPr>
          <a:xfrm>
            <a:off x="4049640" y="3031200"/>
            <a:ext cx="4803120" cy="3493800"/>
          </a:xfrm>
          <a:prstGeom prst="rect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38" name="CustomShape 13"/>
          <p:cNvSpPr/>
          <p:nvPr/>
        </p:nvSpPr>
        <p:spPr>
          <a:xfrm>
            <a:off x="3081600" y="3044880"/>
            <a:ext cx="5060880" cy="3521880"/>
          </a:xfrm>
          <a:prstGeom prst="rect">
            <a:avLst/>
          </a:prstGeom>
          <a:ln w="38160">
            <a:solidFill>
              <a:srgbClr val="00b050"/>
            </a:solidFill>
            <a:round/>
          </a:ln>
        </p:spPr>
      </p:sp>
      <p:sp>
        <p:nvSpPr>
          <p:cNvPr id="139" name="CustomShape 14"/>
          <p:cNvSpPr/>
          <p:nvPr/>
        </p:nvSpPr>
        <p:spPr>
          <a:xfrm>
            <a:off x="7935840" y="6424560"/>
            <a:ext cx="145080" cy="163800"/>
          </a:xfrm>
          <a:prstGeom prst="rect">
            <a:avLst/>
          </a:prstGeom>
          <a:solidFill>
            <a:srgbClr val="00b050"/>
          </a:solidFill>
          <a:ln w="9360">
            <a:solidFill>
              <a:srgbClr val="00b050"/>
            </a:solidFill>
            <a:round/>
          </a:ln>
        </p:spPr>
      </p:sp>
      <p:sp>
        <p:nvSpPr>
          <p:cNvPr id="140" name="CustomShape 15"/>
          <p:cNvSpPr/>
          <p:nvPr/>
        </p:nvSpPr>
        <p:spPr>
          <a:xfrm>
            <a:off x="7713000" y="6890400"/>
            <a:ext cx="2720520" cy="123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00b050"/>
                </a:solidFill>
                <a:latin typeface="Arial"/>
              </a:rPr>
              <a:t>No climate change</a:t>
            </a:r>
            <a:endParaRPr/>
          </a:p>
          <a:p>
            <a:pPr>
              <a:lnSpc>
                <a:spcPct val="104000"/>
              </a:lnSpc>
            </a:pPr>
            <a:r>
              <a:rPr lang="en-GB">
                <a:solidFill>
                  <a:srgbClr val="c00000"/>
                </a:solidFill>
                <a:latin typeface="Arial"/>
              </a:rPr>
              <a:t>With climate change</a:t>
            </a:r>
            <a:endParaRPr/>
          </a:p>
          <a:p>
            <a:pPr>
              <a:lnSpc>
                <a:spcPct val="104000"/>
              </a:lnSpc>
            </a:pPr>
            <a:endParaRPr/>
          </a:p>
          <a:p>
            <a:pPr>
              <a:lnSpc>
                <a:spcPct val="104000"/>
              </a:lnSpc>
            </a:pPr>
            <a:endParaRPr/>
          </a:p>
        </p:txBody>
      </p:sp>
      <p:sp>
        <p:nvSpPr>
          <p:cNvPr id="141" name="Line 16"/>
          <p:cNvSpPr/>
          <p:nvPr/>
        </p:nvSpPr>
        <p:spPr>
          <a:xfrm>
            <a:off x="7348680" y="7089480"/>
            <a:ext cx="363960" cy="0"/>
          </a:xfrm>
          <a:prstGeom prst="line">
            <a:avLst/>
          </a:prstGeom>
          <a:ln w="28440">
            <a:solidFill>
              <a:srgbClr val="00b050"/>
            </a:solidFill>
            <a:round/>
          </a:ln>
        </p:spPr>
      </p:sp>
      <p:sp>
        <p:nvSpPr>
          <p:cNvPr id="142" name="Line 17"/>
          <p:cNvSpPr/>
          <p:nvPr/>
        </p:nvSpPr>
        <p:spPr>
          <a:xfrm>
            <a:off x="7348680" y="7379280"/>
            <a:ext cx="363960" cy="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43" name="CustomShape 18"/>
          <p:cNvSpPr/>
          <p:nvPr/>
        </p:nvSpPr>
        <p:spPr>
          <a:xfrm>
            <a:off x="523080" y="2185200"/>
            <a:ext cx="9597600" cy="5327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4" name="CustomShape 19"/>
          <p:cNvSpPr/>
          <p:nvPr/>
        </p:nvSpPr>
        <p:spPr>
          <a:xfrm>
            <a:off x="986760" y="3909960"/>
            <a:ext cx="8168040" cy="6390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3600">
                <a:solidFill>
                  <a:srgbClr val="000000"/>
                </a:solidFill>
              </a:rPr>
              <a:t>How can we put trust into               ?</a:t>
            </a:r>
            <a:endParaRPr/>
          </a:p>
        </p:txBody>
      </p:sp>
      <p:sp>
        <p:nvSpPr>
          <p:cNvPr id="145" name="CustomShape 20"/>
          <p:cNvSpPr/>
          <p:nvPr/>
        </p:nvSpPr>
        <p:spPr>
          <a:xfrm>
            <a:off x="6411960" y="4122360"/>
            <a:ext cx="582840" cy="275760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round/>
          </a:ln>
        </p:spPr>
      </p:sp>
      <p:sp>
        <p:nvSpPr>
          <p:cNvPr id="146" name="CustomShape 21"/>
          <p:cNvSpPr/>
          <p:nvPr/>
        </p:nvSpPr>
        <p:spPr>
          <a:xfrm>
            <a:off x="7242480" y="4122360"/>
            <a:ext cx="582840" cy="275760"/>
          </a:xfrm>
          <a:prstGeom prst="rect">
            <a:avLst/>
          </a:prstGeom>
          <a:solidFill>
            <a:srgbClr val="7bccc4"/>
          </a:solidFill>
          <a:ln w="9360">
            <a:solidFill>
              <a:srgbClr val="7bccc4"/>
            </a:solidFill>
            <a:round/>
          </a:ln>
        </p:spPr>
      </p:sp>
      <p:sp>
        <p:nvSpPr>
          <p:cNvPr id="147" name="CustomShape 22"/>
          <p:cNvSpPr/>
          <p:nvPr/>
        </p:nvSpPr>
        <p:spPr>
          <a:xfrm>
            <a:off x="6393600" y="3719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148" name="CustomShape 23"/>
          <p:cNvSpPr/>
          <p:nvPr/>
        </p:nvSpPr>
        <p:spPr>
          <a:xfrm>
            <a:off x="6509520" y="3854880"/>
            <a:ext cx="6591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ANT</a:t>
            </a:r>
            <a:endParaRPr/>
          </a:p>
        </p:txBody>
      </p:sp>
      <p:sp>
        <p:nvSpPr>
          <p:cNvPr id="149" name="CustomShape 24"/>
          <p:cNvSpPr/>
          <p:nvPr/>
        </p:nvSpPr>
        <p:spPr>
          <a:xfrm>
            <a:off x="7143480" y="3719880"/>
            <a:ext cx="659160" cy="3639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P</a:t>
            </a:r>
            <a:endParaRPr/>
          </a:p>
        </p:txBody>
      </p:sp>
      <p:sp>
        <p:nvSpPr>
          <p:cNvPr id="150" name="CustomShape 25"/>
          <p:cNvSpPr/>
          <p:nvPr/>
        </p:nvSpPr>
        <p:spPr>
          <a:xfrm>
            <a:off x="7259040" y="3854880"/>
            <a:ext cx="659160" cy="302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 sz="1400">
                <a:solidFill>
                  <a:srgbClr val="000000"/>
                </a:solidFill>
              </a:rPr>
              <a:t>NAT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Forecast reliability</a:t>
            </a:r>
            <a:endParaRPr/>
          </a:p>
        </p:txBody>
      </p:sp>
      <p:pic>
        <p:nvPicPr>
          <p:cNvPr descr="" id="152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1247040" y="3322800"/>
            <a:ext cx="7859160" cy="3326400"/>
          </a:xfrm>
          <a:prstGeom prst="rect">
            <a:avLst/>
          </a:prstGeom>
        </p:spPr>
      </p:pic>
      <p:sp>
        <p:nvSpPr>
          <p:cNvPr id="153" name="CustomShape 2"/>
          <p:cNvSpPr/>
          <p:nvPr/>
        </p:nvSpPr>
        <p:spPr>
          <a:xfrm>
            <a:off x="316080" y="2283480"/>
            <a:ext cx="9764280" cy="123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In cases when above normal Temperature is predicted with probability 80% the frequency is indeed close to 80%.</a:t>
            </a:r>
            <a:endParaRPr/>
          </a:p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 </a:t>
            </a:r>
            <a:endParaRPr/>
          </a:p>
        </p:txBody>
      </p:sp>
      <p:sp>
        <p:nvSpPr>
          <p:cNvPr id="154" name="CustomShape 3"/>
          <p:cNvSpPr/>
          <p:nvPr/>
        </p:nvSpPr>
        <p:spPr>
          <a:xfrm>
            <a:off x="1306440" y="7056360"/>
            <a:ext cx="8555760" cy="7092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1600">
                <a:solidFill>
                  <a:srgbClr val="000000"/>
                </a:solidFill>
                <a:latin typeface="Arial"/>
              </a:rPr>
              <a:t>Weisheimer and Palmer (2014). See also SPECS Fact-sheet: Climate forecast reliability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/>
        </p:nvSpPr>
        <p:spPr>
          <a:xfrm>
            <a:off x="1085760" y="3322800"/>
            <a:ext cx="8293320" cy="38098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6" name="CustomShape 5"/>
          <p:cNvSpPr/>
          <p:nvPr/>
        </p:nvSpPr>
        <p:spPr>
          <a:xfrm>
            <a:off x="2443320" y="3733560"/>
            <a:ext cx="6282360" cy="2650680"/>
          </a:xfrm>
          <a:prstGeom prst="rect">
            <a:avLst/>
          </a:prstGeom>
        </p:spPr>
        <p:txBody>
          <a:bodyPr bIns="45000" lIns="90000" rIns="90000" tIns="45000"/>
          <a:p>
            <a:r>
              <a:rPr i="1" lang="en-GB" sz="2400">
                <a:solidFill>
                  <a:srgbClr val="c00000"/>
                </a:solidFill>
              </a:rPr>
              <a:t>Does reliability matter for event attribution?</a:t>
            </a:r>
            <a:endParaRPr/>
          </a:p>
          <a:p>
            <a:r>
              <a:rPr i="1" lang="en-GB" sz="2400">
                <a:solidFill>
                  <a:srgbClr val="000000"/>
                </a:solidFill>
              </a:rPr>
              <a:t>We don’t know, but assume.</a:t>
            </a:r>
            <a:endParaRPr/>
          </a:p>
          <a:p>
            <a:endParaRPr/>
          </a:p>
          <a:p>
            <a:r>
              <a:rPr lang="en-GB" sz="2400">
                <a:solidFill>
                  <a:srgbClr val="000000"/>
                </a:solidFill>
              </a:rPr>
              <a:t>Long hindcasts required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Large ensemble sizes</a:t>
            </a:r>
            <a:endParaRPr/>
          </a:p>
          <a:p>
            <a:r>
              <a:rPr lang="en-GB" sz="2400">
                <a:solidFill>
                  <a:srgbClr val="000000"/>
                </a:solidFill>
              </a:rPr>
              <a:t>Few extreme events in the past</a:t>
            </a:r>
            <a:endParaRPr/>
          </a:p>
          <a:p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dur="indefinite" id="12" nodeType="mainSeq">
                <p:childTnLst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934160" y="3740040"/>
            <a:ext cx="1379520" cy="1226160"/>
          </a:xfrm>
          <a:prstGeom prst="rect">
            <a:avLst>
              <a:gd fmla="val 16667" name="adj"/>
            </a:avLst>
          </a:prstGeom>
          <a:solidFill>
            <a:srgbClr val="7bccc4"/>
          </a:solidFill>
          <a:ln w="25560">
            <a:solidFill>
              <a:srgbClr val="009671"/>
            </a:solidFill>
            <a:round/>
          </a:ln>
        </p:spPr>
      </p:sp>
      <p:sp>
        <p:nvSpPr>
          <p:cNvPr id="158" name="TextShape 2"/>
          <p:cNvSpPr txBox="1"/>
          <p:nvPr/>
        </p:nvSpPr>
        <p:spPr>
          <a:xfrm>
            <a:off x="316080" y="111276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 statistical approach</a:t>
            </a:r>
            <a:endParaRPr/>
          </a:p>
        </p:txBody>
      </p:sp>
      <p:sp>
        <p:nvSpPr>
          <p:cNvPr id="159" name="CustomShape 3"/>
          <p:cNvSpPr/>
          <p:nvPr/>
        </p:nvSpPr>
        <p:spPr>
          <a:xfrm>
            <a:off x="3059280" y="3740040"/>
            <a:ext cx="1371240" cy="1218960"/>
          </a:xfrm>
          <a:prstGeom prst="rect">
            <a:avLst>
              <a:gd fmla="val 16667" name="adj"/>
            </a:avLst>
          </a:prstGeom>
          <a:solidFill>
            <a:srgbClr val="4eb3d3"/>
          </a:solidFill>
          <a:ln w="9360">
            <a:solidFill>
              <a:srgbClr val="000000"/>
            </a:solidFill>
            <a:round/>
          </a:ln>
        </p:spPr>
      </p:sp>
      <p:sp>
        <p:nvSpPr>
          <p:cNvPr id="160" name="CustomShape 4"/>
          <p:cNvSpPr/>
          <p:nvPr/>
        </p:nvSpPr>
        <p:spPr>
          <a:xfrm>
            <a:off x="855720" y="3736080"/>
            <a:ext cx="1371240" cy="1218960"/>
          </a:xfrm>
          <a:prstGeom prst="rect">
            <a:avLst>
              <a:gd fmla="val 16667" name="adj"/>
            </a:avLst>
          </a:prstGeom>
          <a:solidFill>
            <a:srgbClr val="2b8cbe"/>
          </a:solidFill>
          <a:ln w="9360">
            <a:solidFill>
              <a:srgbClr val="000000"/>
            </a:solidFill>
            <a:round/>
          </a:ln>
        </p:spPr>
      </p:sp>
      <p:sp>
        <p:nvSpPr>
          <p:cNvPr id="161" name="CustomShape 5"/>
          <p:cNvSpPr/>
          <p:nvPr/>
        </p:nvSpPr>
        <p:spPr>
          <a:xfrm>
            <a:off x="6716880" y="3740040"/>
            <a:ext cx="1371240" cy="1218960"/>
          </a:xfrm>
          <a:prstGeom prst="rect">
            <a:avLst>
              <a:gd fmla="val 16667" name="adj"/>
            </a:avLst>
          </a:prstGeom>
          <a:solidFill>
            <a:srgbClr val="a8ddb5"/>
          </a:solidFill>
          <a:ln w="9360">
            <a:solidFill>
              <a:srgbClr val="000000"/>
            </a:solidFill>
            <a:round/>
          </a:ln>
        </p:spPr>
      </p:sp>
      <p:sp>
        <p:nvSpPr>
          <p:cNvPr id="162" name="CustomShape 6"/>
          <p:cNvSpPr/>
          <p:nvPr/>
        </p:nvSpPr>
        <p:spPr>
          <a:xfrm>
            <a:off x="8567640" y="3170160"/>
            <a:ext cx="914040" cy="2285640"/>
          </a:xfrm>
          <a:prstGeom prst="rect">
            <a:avLst>
              <a:gd fmla="val 16667" name="adj"/>
            </a:avLst>
          </a:prstGeom>
          <a:solidFill>
            <a:srgbClr val="ccebc5"/>
          </a:solidFill>
          <a:ln w="9360">
            <a:solidFill>
              <a:srgbClr val="000000"/>
            </a:solidFill>
            <a:round/>
          </a:ln>
        </p:spPr>
      </p:sp>
      <p:sp>
        <p:nvSpPr>
          <p:cNvPr id="163" name="CustomShape 7"/>
          <p:cNvSpPr/>
          <p:nvPr/>
        </p:nvSpPr>
        <p:spPr>
          <a:xfrm>
            <a:off x="2449440" y="403092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=</a:t>
            </a:r>
            <a:endParaRPr/>
          </a:p>
        </p:txBody>
      </p:sp>
      <p:sp>
        <p:nvSpPr>
          <p:cNvPr id="164" name="CustomShape 8"/>
          <p:cNvSpPr/>
          <p:nvPr/>
        </p:nvSpPr>
        <p:spPr>
          <a:xfrm>
            <a:off x="4430880" y="402588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+</a:t>
            </a:r>
            <a:endParaRPr/>
          </a:p>
        </p:txBody>
      </p:sp>
      <p:sp>
        <p:nvSpPr>
          <p:cNvPr id="165" name="CustomShape 9"/>
          <p:cNvSpPr/>
          <p:nvPr/>
        </p:nvSpPr>
        <p:spPr>
          <a:xfrm>
            <a:off x="6314040" y="403092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+</a:t>
            </a:r>
            <a:endParaRPr/>
          </a:p>
        </p:txBody>
      </p:sp>
      <p:sp>
        <p:nvSpPr>
          <p:cNvPr id="166" name="CustomShape 10"/>
          <p:cNvSpPr/>
          <p:nvPr/>
        </p:nvSpPr>
        <p:spPr>
          <a:xfrm>
            <a:off x="8088480" y="4025880"/>
            <a:ext cx="533160" cy="659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3600">
                <a:solidFill>
                  <a:srgbClr val="000000"/>
                </a:solidFill>
                <a:latin typeface="Arial"/>
              </a:rPr>
              <a:t>+</a:t>
            </a:r>
            <a:endParaRPr/>
          </a:p>
        </p:txBody>
      </p:sp>
      <p:sp>
        <p:nvSpPr>
          <p:cNvPr id="167" name="CustomShape 11"/>
          <p:cNvSpPr/>
          <p:nvPr/>
        </p:nvSpPr>
        <p:spPr>
          <a:xfrm>
            <a:off x="3282840" y="4035240"/>
            <a:ext cx="1068480" cy="660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Predict-ability</a:t>
            </a:r>
            <a:endParaRPr/>
          </a:p>
        </p:txBody>
      </p:sp>
      <p:sp>
        <p:nvSpPr>
          <p:cNvPr id="168" name="CustomShape 12"/>
          <p:cNvSpPr/>
          <p:nvPr/>
        </p:nvSpPr>
        <p:spPr>
          <a:xfrm>
            <a:off x="5192640" y="4194360"/>
            <a:ext cx="122292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Trend</a:t>
            </a:r>
            <a:endParaRPr/>
          </a:p>
        </p:txBody>
      </p:sp>
      <p:sp>
        <p:nvSpPr>
          <p:cNvPr id="169" name="CustomShape 13"/>
          <p:cNvSpPr/>
          <p:nvPr/>
        </p:nvSpPr>
        <p:spPr>
          <a:xfrm>
            <a:off x="6847200" y="4005720"/>
            <a:ext cx="1222920" cy="660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Hindcast</a:t>
            </a:r>
            <a:endParaRPr/>
          </a:p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error</a:t>
            </a:r>
            <a:endParaRPr/>
          </a:p>
        </p:txBody>
      </p:sp>
      <p:sp>
        <p:nvSpPr>
          <p:cNvPr id="170" name="CustomShape 14"/>
          <p:cNvSpPr/>
          <p:nvPr/>
        </p:nvSpPr>
        <p:spPr>
          <a:xfrm>
            <a:off x="8844480" y="5074920"/>
            <a:ext cx="156312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Ensemble</a:t>
            </a:r>
            <a:endParaRPr/>
          </a:p>
        </p:txBody>
      </p:sp>
      <p:sp>
        <p:nvSpPr>
          <p:cNvPr id="171" name="CustomShape 15"/>
          <p:cNvSpPr/>
          <p:nvPr/>
        </p:nvSpPr>
        <p:spPr>
          <a:xfrm>
            <a:off x="2114640" y="6287040"/>
            <a:ext cx="763092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Perfect climatology: Variability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r>
              <a:rPr lang="en-GB" sz="2400">
                <a:solidFill>
                  <a:srgbClr val="ff0000"/>
                </a:solidFill>
                <a:latin typeface="Arial"/>
              </a:rPr>
              <a:t> </a:t>
            </a:r>
            <a:r>
              <a:rPr lang="en-GB" sz="2400">
                <a:solidFill>
                  <a:srgbClr val="000000"/>
                </a:solidFill>
                <a:latin typeface="Arial"/>
              </a:rPr>
              <a:t>Mean </a:t>
            </a:r>
            <a:r>
              <a:rPr lang="en-GB" sz="2400">
                <a:solidFill>
                  <a:srgbClr val="ff0000"/>
                </a:solidFill>
                <a:latin typeface="Wingdings"/>
              </a:rPr>
              <a:t></a:t>
            </a:r>
            <a:endParaRPr/>
          </a:p>
        </p:txBody>
      </p:sp>
      <p:sp>
        <p:nvSpPr>
          <p:cNvPr id="172" name="CustomShape 16"/>
          <p:cNvSpPr/>
          <p:nvPr/>
        </p:nvSpPr>
        <p:spPr>
          <a:xfrm>
            <a:off x="811080" y="2526120"/>
            <a:ext cx="9677160" cy="46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Generate very long hindcasts with multi-thousand members</a:t>
            </a:r>
            <a:endParaRPr/>
          </a:p>
        </p:txBody>
      </p:sp>
      <p:sp>
        <p:nvSpPr>
          <p:cNvPr id="173" name="CustomShape 17"/>
          <p:cNvSpPr/>
          <p:nvPr/>
        </p:nvSpPr>
        <p:spPr>
          <a:xfrm>
            <a:off x="1003680" y="4159440"/>
            <a:ext cx="122292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Hindcast</a:t>
            </a:r>
            <a:endParaRPr/>
          </a:p>
        </p:txBody>
      </p:sp>
      <p:sp>
        <p:nvSpPr>
          <p:cNvPr id="174" name="Line 18"/>
          <p:cNvSpPr/>
          <p:nvPr/>
        </p:nvSpPr>
        <p:spPr>
          <a:xfrm>
            <a:off x="4811400" y="3511080"/>
            <a:ext cx="1769400" cy="171648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</p:sp>
      <p:sp>
        <p:nvSpPr>
          <p:cNvPr id="175" name="Line 19"/>
          <p:cNvSpPr/>
          <p:nvPr/>
        </p:nvSpPr>
        <p:spPr>
          <a:xfrm flipH="1">
            <a:off x="4811400" y="3468960"/>
            <a:ext cx="1556280" cy="178236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</p:sp>
      <p:sp>
        <p:nvSpPr>
          <p:cNvPr id="176" name="CustomShape 20"/>
          <p:cNvSpPr/>
          <p:nvPr/>
        </p:nvSpPr>
        <p:spPr>
          <a:xfrm>
            <a:off x="5041080" y="3088440"/>
            <a:ext cx="24379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ff0000"/>
                </a:solidFill>
              </a:rPr>
              <a:t>Attribution</a:t>
            </a:r>
            <a:endParaRPr/>
          </a:p>
        </p:txBody>
      </p:sp>
      <p:sp>
        <p:nvSpPr>
          <p:cNvPr id="177" name="CustomShape 21"/>
          <p:cNvSpPr/>
          <p:nvPr/>
        </p:nvSpPr>
        <p:spPr>
          <a:xfrm>
            <a:off x="5007600" y="5257440"/>
            <a:ext cx="2961720" cy="360720"/>
          </a:xfrm>
          <a:prstGeom prst="rect">
            <a:avLst/>
          </a:prstGeom>
        </p:spPr>
      </p:sp>
      <p:sp>
        <p:nvSpPr>
          <p:cNvPr id="178" name="CustomShape 22"/>
          <p:cNvSpPr/>
          <p:nvPr/>
        </p:nvSpPr>
        <p:spPr>
          <a:xfrm>
            <a:off x="7439400" y="7043400"/>
            <a:ext cx="3028680" cy="374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>
                <a:solidFill>
                  <a:srgbClr val="000000"/>
                </a:solidFill>
                <a:latin typeface="Arial"/>
              </a:rPr>
              <a:t>Weigel et al. (2010)</a:t>
            </a:r>
            <a:endParaRPr/>
          </a:p>
        </p:txBody>
      </p:sp>
      <p:sp>
        <p:nvSpPr>
          <p:cNvPr id="179" name="CustomShape 23"/>
          <p:cNvSpPr/>
          <p:nvPr/>
        </p:nvSpPr>
        <p:spPr>
          <a:xfrm>
            <a:off x="2309760" y="3077640"/>
            <a:ext cx="296172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GB">
                <a:solidFill>
                  <a:srgbClr val="000000"/>
                </a:solidFill>
              </a:rPr>
              <a:t>Small, 10 % predictable</a:t>
            </a:r>
            <a:endParaRPr/>
          </a:p>
        </p:txBody>
      </p:sp>
      <p:sp>
        <p:nvSpPr>
          <p:cNvPr id="180" name="Line 24"/>
          <p:cNvSpPr/>
          <p:nvPr/>
        </p:nvSpPr>
        <p:spPr>
          <a:xfrm>
            <a:off x="2964600" y="3523320"/>
            <a:ext cx="1769400" cy="1716120"/>
          </a:xfrm>
          <a:prstGeom prst="line">
            <a:avLst/>
          </a:prstGeom>
          <a:ln w="57240">
            <a:solidFill>
              <a:srgbClr val="595959"/>
            </a:solidFill>
            <a:round/>
          </a:ln>
        </p:spPr>
      </p:sp>
      <p:sp>
        <p:nvSpPr>
          <p:cNvPr id="181" name="Line 25"/>
          <p:cNvSpPr/>
          <p:nvPr/>
        </p:nvSpPr>
        <p:spPr>
          <a:xfrm flipH="1">
            <a:off x="2964600" y="3480840"/>
            <a:ext cx="1556280" cy="1782360"/>
          </a:xfrm>
          <a:prstGeom prst="line">
            <a:avLst/>
          </a:prstGeom>
          <a:ln w="57240">
            <a:solidFill>
              <a:srgbClr val="595959"/>
            </a:solidFill>
            <a:round/>
          </a:ln>
        </p:spPr>
      </p:sp>
    </p:spTree>
  </p:cSld>
  <p:timing>
    <p:tnLst>
      <p:par>
        <p:cTn dur="indefinite" id="17" nodeType="tmRoot" restart="never">
          <p:childTnLst>
            <p:seq>
              <p:cTn dur="indefinite" id="18" nodeType="mainSeq">
                <p:childTnLst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Variable reliability</a:t>
            </a:r>
            <a:endParaRPr/>
          </a:p>
        </p:txBody>
      </p:sp>
      <p:sp>
        <p:nvSpPr>
          <p:cNvPr id="183" name="CustomShape 2"/>
          <p:cNvSpPr/>
          <p:nvPr/>
        </p:nvSpPr>
        <p:spPr>
          <a:xfrm>
            <a:off x="784080" y="2300760"/>
            <a:ext cx="9677160" cy="470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400">
                <a:solidFill>
                  <a:srgbClr val="000000"/>
                </a:solidFill>
                <a:latin typeface="Arial"/>
              </a:rPr>
              <a:t>Reliability can be varied at any level, 0</a:t>
            </a:r>
            <a:r>
              <a:rPr i="1" lang="en-GB" sz="2400">
                <a:solidFill>
                  <a:srgbClr val="000000"/>
                </a:solidFill>
                <a:latin typeface="Arial"/>
              </a:rPr>
              <a:t>=</a:t>
            </a:r>
            <a:r>
              <a:rPr lang="en-GB" sz="2400">
                <a:solidFill>
                  <a:srgbClr val="000000"/>
                </a:solidFill>
                <a:latin typeface="Arial"/>
              </a:rPr>
              <a:t>no reliability, 1=perfect </a:t>
            </a:r>
            <a:endParaRPr/>
          </a:p>
        </p:txBody>
      </p:sp>
      <p:pic>
        <p:nvPicPr>
          <p:cNvPr descr="" id="184" name="Grafik 11"/>
          <p:cNvPicPr/>
          <p:nvPr/>
        </p:nvPicPr>
        <p:blipFill>
          <a:blip r:embed="rId1"/>
          <a:stretch>
            <a:fillRect/>
          </a:stretch>
        </p:blipFill>
        <p:spPr>
          <a:xfrm>
            <a:off x="-2579760" y="2933640"/>
            <a:ext cx="10058040" cy="4625640"/>
          </a:xfrm>
          <a:prstGeom prst="rect">
            <a:avLst/>
          </a:prstGeom>
        </p:spPr>
      </p:pic>
      <p:sp>
        <p:nvSpPr>
          <p:cNvPr id="185" name="CustomShape 3"/>
          <p:cNvSpPr/>
          <p:nvPr/>
        </p:nvSpPr>
        <p:spPr>
          <a:xfrm>
            <a:off x="-2662200" y="2850480"/>
            <a:ext cx="5323680" cy="479160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57200" y="1143000"/>
            <a:ext cx="9026280" cy="12171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4000"/>
              </a:lnSpc>
            </a:pPr>
            <a:r>
              <a:rPr lang="en-GB" sz="4400">
                <a:solidFill>
                  <a:srgbClr val="000000"/>
                </a:solidFill>
                <a:latin typeface="Arial"/>
              </a:rPr>
              <a:t>Attribution of extreme events</a:t>
            </a:r>
            <a:endParaRPr/>
          </a:p>
        </p:txBody>
      </p:sp>
      <p:sp>
        <p:nvSpPr>
          <p:cNvPr id="187" name="CustomShape 2"/>
          <p:cNvSpPr/>
          <p:nvPr/>
        </p:nvSpPr>
        <p:spPr>
          <a:xfrm>
            <a:off x="1306440" y="2148840"/>
            <a:ext cx="7772040" cy="533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4000"/>
              </a:lnSpc>
            </a:pPr>
            <a:r>
              <a:rPr lang="en-GB" sz="2800">
                <a:solidFill>
                  <a:srgbClr val="000000"/>
                </a:solidFill>
                <a:latin typeface="Arial"/>
              </a:rPr>
              <a:t>Attributalbe risk increases with low reliability</a:t>
            </a:r>
            <a:endParaRPr/>
          </a:p>
        </p:txBody>
      </p:sp>
      <p:pic>
        <p:nvPicPr>
          <p:cNvPr descr="" id="188" name="Grafik 2"/>
          <p:cNvPicPr/>
          <p:nvPr/>
        </p:nvPicPr>
        <p:blipFill>
          <a:blip r:embed="rId1"/>
          <a:stretch>
            <a:fillRect/>
          </a:stretch>
        </p:blipFill>
        <p:spPr>
          <a:xfrm>
            <a:off x="2373480" y="2841120"/>
            <a:ext cx="4800240" cy="468504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