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10" r:id="rId3"/>
    <p:sldId id="289" r:id="rId4"/>
    <p:sldId id="290" r:id="rId5"/>
    <p:sldId id="291" r:id="rId6"/>
    <p:sldId id="318" r:id="rId7"/>
    <p:sldId id="312" r:id="rId8"/>
    <p:sldId id="301" r:id="rId9"/>
    <p:sldId id="309" r:id="rId10"/>
    <p:sldId id="274" r:id="rId11"/>
    <p:sldId id="275" r:id="rId12"/>
    <p:sldId id="315" r:id="rId13"/>
    <p:sldId id="276" r:id="rId14"/>
    <p:sldId id="314" r:id="rId15"/>
    <p:sldId id="306" r:id="rId16"/>
    <p:sldId id="319" r:id="rId17"/>
    <p:sldId id="316" r:id="rId18"/>
    <p:sldId id="281" r:id="rId19"/>
    <p:sldId id="317" r:id="rId20"/>
    <p:sldId id="299" r:id="rId21"/>
    <p:sldId id="300" r:id="rId2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lorenç Lledó" initials="LL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6" autoAdjust="0"/>
    <p:restoredTop sz="94660" autoAdjust="0"/>
  </p:normalViewPr>
  <p:slideViewPr>
    <p:cSldViewPr>
      <p:cViewPr varScale="1">
        <p:scale>
          <a:sx n="77" d="100"/>
          <a:sy n="77" d="100"/>
        </p:scale>
        <p:origin x="-1218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957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6/27/2017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6/27/2017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925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33764"/>
            <a:ext cx="1600200" cy="36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1" y="608334"/>
            <a:ext cx="3428999" cy="101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751402"/>
            <a:ext cx="714374" cy="3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679399"/>
            <a:ext cx="325438" cy="2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4681726"/>
            <a:ext cx="296863" cy="24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679399"/>
            <a:ext cx="315914" cy="2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679399"/>
            <a:ext cx="623888" cy="2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33764"/>
            <a:ext cx="1600200" cy="36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365500" y="1470236"/>
            <a:ext cx="2730500" cy="733955"/>
            <a:chOff x="3365500" y="1470236"/>
            <a:chExt cx="2730500" cy="733955"/>
          </a:xfrm>
        </p:grpSpPr>
        <p:pic>
          <p:nvPicPr>
            <p:cNvPr id="4" name="Picture 11" descr="C:\Users\lbermude\Documents\Laura\PWP BSC\img_ok\logo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5500" y="1477215"/>
              <a:ext cx="2413000" cy="726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59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5601" y="1470236"/>
              <a:ext cx="660399" cy="316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4766636"/>
            <a:ext cx="533400" cy="3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05848"/>
            <a:ext cx="1658938" cy="4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7" y="91891"/>
            <a:ext cx="479424" cy="2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05825"/>
            <a:ext cx="6191348" cy="510651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721996"/>
            <a:ext cx="8329365" cy="40446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4766636"/>
            <a:ext cx="533400" cy="3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05848"/>
            <a:ext cx="1582738" cy="4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76" y="91891"/>
            <a:ext cx="479424" cy="2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05825"/>
            <a:ext cx="6191348" cy="510651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721996"/>
            <a:ext cx="8329365" cy="40446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463784"/>
            <a:ext cx="4152900" cy="33766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dirty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4766636"/>
            <a:ext cx="533400" cy="3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5848"/>
            <a:ext cx="1506538" cy="4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038" y="91891"/>
            <a:ext cx="423862" cy="2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05825"/>
            <a:ext cx="6191348" cy="510651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2360708"/>
            <a:ext cx="4152900" cy="24797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721996"/>
            <a:ext cx="8329365" cy="40446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4766636"/>
            <a:ext cx="533400" cy="3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5848"/>
            <a:ext cx="1506538" cy="4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91891"/>
            <a:ext cx="514351" cy="2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05825"/>
            <a:ext cx="6191348" cy="510651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841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1598184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1709847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1598184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1709847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33764"/>
            <a:ext cx="1600200" cy="36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36090"/>
            <a:ext cx="2579689" cy="72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29111"/>
            <a:ext cx="649287" cy="316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2327786"/>
            <a:ext cx="8229600" cy="487928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50367"/>
            <a:ext cx="4876800" cy="136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238768"/>
            <a:ext cx="1190625" cy="59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33764"/>
            <a:ext cx="1600200" cy="36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3521434"/>
            <a:ext cx="4762872" cy="527603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8" r:id="rId5"/>
    <p:sldLayoutId id="2147484911" r:id="rId6"/>
    <p:sldLayoutId id="2147484912" r:id="rId7"/>
    <p:sldLayoutId id="2147484913" r:id="rId8"/>
    <p:sldLayoutId id="2147484914" r:id="rId9"/>
    <p:sldLayoutId id="2147484915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hyperlink" Target="http://www.bsc.es/ESS/arecs/resources" TargetMode="External"/><Relationship Id="rId7" Type="http://schemas.openxmlformats.org/officeDocument/2006/relationships/image" Target="../media/image50.png"/><Relationship Id="rId2" Type="http://schemas.openxmlformats.org/officeDocument/2006/relationships/hyperlink" Target="http://www.bsc.es/ESS/arecs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www.bsc.es/projects/earthscience/resilience/map.html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078673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3200" cap="small" dirty="0">
                <a:solidFill>
                  <a:srgbClr val="FFFFFF"/>
                </a:solidFill>
              </a:rPr>
              <a:t>a</a:t>
            </a:r>
            <a:r>
              <a:rPr lang="en-US" altLang="en-US" sz="3200" cap="small" dirty="0" smtClean="0">
                <a:solidFill>
                  <a:srgbClr val="FFFFFF"/>
                </a:solidFill>
              </a:rPr>
              <a:t> Climate Service for </a:t>
            </a:r>
            <a:r>
              <a:rPr lang="en-US" altLang="en-US" sz="3200" cap="small" dirty="0">
                <a:solidFill>
                  <a:srgbClr val="FFFFFF"/>
                </a:solidFill>
              </a:rPr>
              <a:t>the </a:t>
            </a:r>
            <a:endParaRPr lang="en-US" altLang="en-US" sz="3200" cap="small" dirty="0" smtClean="0">
              <a:solidFill>
                <a:srgbClr val="FFFFFF"/>
              </a:solidFill>
            </a:endParaRPr>
          </a:p>
          <a:p>
            <a:pPr algn="ctr" eaLnBrk="1" hangingPunct="1"/>
            <a:r>
              <a:rPr lang="en-US" altLang="en-US" sz="3200" cap="small" dirty="0" smtClean="0">
                <a:solidFill>
                  <a:srgbClr val="FFFFFF"/>
                </a:solidFill>
              </a:rPr>
              <a:t>Wind Power Industry </a:t>
            </a:r>
          </a:p>
          <a:p>
            <a:pPr algn="ctr" eaLnBrk="1" hangingPunct="1"/>
            <a:r>
              <a:rPr lang="en-US" altLang="en-US" sz="3200" cap="small" dirty="0" smtClean="0">
                <a:solidFill>
                  <a:srgbClr val="FFFFFF"/>
                </a:solidFill>
              </a:rPr>
              <a:t>within Clim4Energy project</a:t>
            </a:r>
            <a:endParaRPr lang="en-US" altLang="en-US" cap="small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4" y="3653155"/>
            <a:ext cx="6480175" cy="36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</a:rPr>
              <a:t>Llorenç Lledó, Albert </a:t>
            </a:r>
            <a:r>
              <a:rPr lang="es-ES" altLang="en-US" dirty="0" err="1" smtClean="0">
                <a:solidFill>
                  <a:srgbClr val="FFFFFF"/>
                </a:solidFill>
              </a:rPr>
              <a:t>Soret</a:t>
            </a:r>
            <a:r>
              <a:rPr lang="es-ES" altLang="en-US" dirty="0" smtClean="0">
                <a:solidFill>
                  <a:srgbClr val="FFFFFF"/>
                </a:solidFill>
              </a:rPr>
              <a:t>, Verónica Torralba, </a:t>
            </a:r>
          </a:p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</a:rPr>
              <a:t>Nube González-</a:t>
            </a:r>
            <a:r>
              <a:rPr lang="es-ES" altLang="en-US" dirty="0" err="1" smtClean="0">
                <a:solidFill>
                  <a:srgbClr val="FFFFFF"/>
                </a:solidFill>
              </a:rPr>
              <a:t>Reviriego</a:t>
            </a:r>
            <a:r>
              <a:rPr lang="es-ES" altLang="en-US" dirty="0" smtClean="0">
                <a:solidFill>
                  <a:srgbClr val="FFFFFF"/>
                </a:solidFill>
              </a:rPr>
              <a:t>, Francisco J. Doblas-Reyes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152400" y="4574347"/>
            <a:ext cx="4652963" cy="43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en-US" altLang="en-US" sz="1200" dirty="0" smtClean="0">
                <a:solidFill>
                  <a:srgbClr val="FFFFFF"/>
                </a:solidFill>
                <a:latin typeface="Calibri" pitchFamily="34" charset="0"/>
              </a:rPr>
              <a:t>ICEM 2017</a:t>
            </a:r>
          </a:p>
          <a:p>
            <a:pPr eaLnBrk="1" hangingPunct="1"/>
            <a:r>
              <a:rPr lang="en-US" altLang="en-US" sz="1200" dirty="0" smtClean="0">
                <a:solidFill>
                  <a:srgbClr val="FFFFFF"/>
                </a:solidFill>
                <a:latin typeface="Calibri" pitchFamily="34" charset="0"/>
              </a:rPr>
              <a:t>4</a:t>
            </a:r>
            <a:r>
              <a:rPr lang="en-US" altLang="en-US" sz="1200" baseline="30000" dirty="0" smtClean="0">
                <a:solidFill>
                  <a:srgbClr val="FFFFFF"/>
                </a:solidFill>
                <a:latin typeface="Calibri" pitchFamily="34" charset="0"/>
              </a:rPr>
              <a:t>th</a:t>
            </a:r>
            <a:r>
              <a:rPr lang="en-US" altLang="en-US" sz="1200" dirty="0" smtClean="0">
                <a:solidFill>
                  <a:srgbClr val="FFFFFF"/>
                </a:solidFill>
                <a:latin typeface="Calibri" pitchFamily="34" charset="0"/>
              </a:rPr>
              <a:t> International Conference on Energy &amp; Meteorology</a:t>
            </a:r>
          </a:p>
        </p:txBody>
      </p:sp>
      <p:sp>
        <p:nvSpPr>
          <p:cNvPr id="8" name="TextShape 1"/>
          <p:cNvSpPr txBox="1">
            <a:spLocks noChangeArrowheads="1"/>
          </p:cNvSpPr>
          <p:nvPr/>
        </p:nvSpPr>
        <p:spPr bwMode="auto">
          <a:xfrm>
            <a:off x="4343401" y="115153"/>
            <a:ext cx="4652963" cy="30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200" dirty="0">
                <a:solidFill>
                  <a:srgbClr val="FFFFFF"/>
                </a:solidFill>
                <a:latin typeface="Calibri" pitchFamily="34" charset="0"/>
              </a:rPr>
              <a:t>27</a:t>
            </a:r>
            <a:r>
              <a:rPr lang="en-US" altLang="en-US" sz="1200" baseline="30000" dirty="0">
                <a:solidFill>
                  <a:srgbClr val="FFFFFF"/>
                </a:solidFill>
                <a:latin typeface="Calibri" pitchFamily="34" charset="0"/>
              </a:rPr>
              <a:t>th</a:t>
            </a:r>
            <a:r>
              <a:rPr lang="en-US" altLang="en-US" sz="1200" dirty="0">
                <a:solidFill>
                  <a:srgbClr val="FFFFFF"/>
                </a:solidFill>
                <a:latin typeface="Calibri" pitchFamily="34" charset="0"/>
              </a:rPr>
              <a:t> – 29</a:t>
            </a:r>
            <a:r>
              <a:rPr lang="en-US" altLang="en-US" sz="1200" baseline="30000" dirty="0">
                <a:solidFill>
                  <a:srgbClr val="FFFFFF"/>
                </a:solidFill>
                <a:latin typeface="Calibri" pitchFamily="34" charset="0"/>
              </a:rPr>
              <a:t>th</a:t>
            </a:r>
            <a:r>
              <a:rPr lang="en-US" altLang="en-US" sz="1200" dirty="0">
                <a:solidFill>
                  <a:srgbClr val="FFFFFF"/>
                </a:solidFill>
                <a:latin typeface="Calibri" pitchFamily="34" charset="0"/>
              </a:rPr>
              <a:t> June 2017, Bari, Italy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62337"/>
            <a:ext cx="7385541" cy="35052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2" name="QuadreDeText 1"/>
          <p:cNvSpPr txBox="1"/>
          <p:nvPr/>
        </p:nvSpPr>
        <p:spPr>
          <a:xfrm>
            <a:off x="762000" y="128801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O&amp;M </a:t>
            </a:r>
            <a:r>
              <a:rPr lang="es-ES" dirty="0" err="1" smtClean="0"/>
              <a:t>planning</a:t>
            </a:r>
            <a:endParaRPr lang="ca-ES" dirty="0" err="1" smtClean="0"/>
          </a:p>
        </p:txBody>
      </p:sp>
      <p:sp>
        <p:nvSpPr>
          <p:cNvPr id="5" name="QuadreDeText 4"/>
          <p:cNvSpPr txBox="1"/>
          <p:nvPr/>
        </p:nvSpPr>
        <p:spPr>
          <a:xfrm>
            <a:off x="6934200" y="425981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Energy</a:t>
            </a:r>
            <a:r>
              <a:rPr lang="es-ES" dirty="0" smtClean="0"/>
              <a:t> trading</a:t>
            </a:r>
            <a:endParaRPr lang="ca-ES" dirty="0" err="1" smtClean="0"/>
          </a:p>
        </p:txBody>
      </p:sp>
      <p:sp>
        <p:nvSpPr>
          <p:cNvPr id="7" name="QuadreDeText 6"/>
          <p:cNvSpPr txBox="1"/>
          <p:nvPr/>
        </p:nvSpPr>
        <p:spPr>
          <a:xfrm>
            <a:off x="4038600" y="1053234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Balance </a:t>
            </a:r>
            <a:r>
              <a:rPr lang="es-ES" dirty="0" err="1" smtClean="0"/>
              <a:t>between</a:t>
            </a:r>
            <a:r>
              <a:rPr lang="es-ES" dirty="0" smtClean="0"/>
              <a:t> </a:t>
            </a:r>
            <a:r>
              <a:rPr lang="es-ES" dirty="0" err="1" smtClean="0"/>
              <a:t>supply</a:t>
            </a:r>
            <a:r>
              <a:rPr lang="es-ES" dirty="0" smtClean="0"/>
              <a:t> and </a:t>
            </a:r>
            <a:r>
              <a:rPr lang="es-ES" dirty="0" err="1" smtClean="0"/>
              <a:t>demand</a:t>
            </a:r>
            <a:endParaRPr lang="ca-ES" dirty="0" err="1" smtClean="0"/>
          </a:p>
        </p:txBody>
      </p:sp>
      <p:sp>
        <p:nvSpPr>
          <p:cNvPr id="8" name="QuadreDeText 7"/>
          <p:cNvSpPr txBox="1"/>
          <p:nvPr/>
        </p:nvSpPr>
        <p:spPr>
          <a:xfrm>
            <a:off x="609600" y="441221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Cash </a:t>
            </a:r>
            <a:r>
              <a:rPr lang="es-ES" dirty="0" err="1" smtClean="0"/>
              <a:t>flow</a:t>
            </a:r>
            <a:r>
              <a:rPr lang="es-ES" dirty="0" smtClean="0"/>
              <a:t> </a:t>
            </a:r>
            <a:r>
              <a:rPr lang="es-ES" dirty="0" err="1" smtClean="0"/>
              <a:t>anticipation</a:t>
            </a:r>
            <a:endParaRPr lang="ca-ES" dirty="0" err="1" smtClean="0"/>
          </a:p>
        </p:txBody>
      </p:sp>
    </p:spTree>
    <p:extLst>
      <p:ext uri="{BB962C8B-B14F-4D97-AF65-F5344CB8AC3E}">
        <p14:creationId xmlns:p14="http://schemas.microsoft.com/office/powerpoint/2010/main" val="318288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Capacity factor indicator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533400" y="991747"/>
            <a:ext cx="8161020" cy="1122803"/>
            <a:chOff x="533400" y="838200"/>
            <a:chExt cx="8161020" cy="1122803"/>
          </a:xfrm>
        </p:grpSpPr>
        <p:sp>
          <p:nvSpPr>
            <p:cNvPr id="13" name="Text Box 44"/>
            <p:cNvSpPr txBox="1">
              <a:spLocks noChangeArrowheads="1"/>
            </p:cNvSpPr>
            <p:nvPr/>
          </p:nvSpPr>
          <p:spPr bwMode="auto">
            <a:xfrm>
              <a:off x="4046220" y="838200"/>
              <a:ext cx="4648200" cy="1122803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9252" tIns="129252" rIns="129252" bIns="129252">
              <a:spAutoFit/>
            </a:bodyPr>
            <a:lstStyle>
              <a:lvl1pPr marL="514350" indent="-51435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defTabSz="34321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defTabSz="34321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defTabSz="34321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defTabSz="34321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marL="0" indent="0" algn="just" eaLnBrk="1" hangingPunct="1"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chemeClr val="accent1">
                      <a:lumMod val="85000"/>
                    </a:schemeClr>
                  </a:solidFill>
                  <a:latin typeface="+mj-lt"/>
                </a:rPr>
                <a:t>Capacity Factor</a:t>
              </a:r>
              <a:r>
                <a:rPr lang="en-US" altLang="en-US" sz="1400" dirty="0" smtClean="0">
                  <a:solidFill>
                    <a:schemeClr val="accent1">
                      <a:lumMod val="85000"/>
                    </a:schemeClr>
                  </a:solidFill>
                  <a:latin typeface="+mj-lt"/>
                </a:rPr>
                <a:t> of an installed wind farm is a normalized generation indicator that explains how good the meteorological conditions </a:t>
              </a:r>
              <a:r>
                <a:rPr lang="en-US" altLang="en-US" sz="1400" dirty="0">
                  <a:solidFill>
                    <a:schemeClr val="accent1">
                      <a:lumMod val="85000"/>
                    </a:schemeClr>
                  </a:solidFill>
                  <a:latin typeface="+mj-lt"/>
                </a:rPr>
                <a:t>have been for </a:t>
              </a:r>
              <a:r>
                <a:rPr lang="en-US" altLang="en-US" sz="1400" dirty="0" smtClean="0">
                  <a:solidFill>
                    <a:schemeClr val="accent1">
                      <a:lumMod val="85000"/>
                    </a:schemeClr>
                  </a:solidFill>
                  <a:latin typeface="+mj-lt"/>
                </a:rPr>
                <a:t>producing energy during a specific period.</a:t>
              </a:r>
            </a:p>
          </p:txBody>
        </p:sp>
        <p:sp>
          <p:nvSpPr>
            <p:cNvPr id="6" name="Text Box 44"/>
            <p:cNvSpPr txBox="1">
              <a:spLocks noChangeArrowheads="1"/>
            </p:cNvSpPr>
            <p:nvPr/>
          </p:nvSpPr>
          <p:spPr bwMode="auto">
            <a:xfrm>
              <a:off x="533400" y="838200"/>
              <a:ext cx="4572000" cy="1122803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9252" tIns="129252" rIns="129252" bIns="129252">
              <a:spAutoFit/>
            </a:bodyPr>
            <a:lstStyle>
              <a:lvl1pPr marL="514350" indent="-51435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defTabSz="3432175"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defTabSz="34321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defTabSz="34321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defTabSz="34321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defTabSz="34321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2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marL="0" indent="0" algn="just" eaLnBrk="1" hangingPunct="1"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rgbClr val="005596"/>
                  </a:solidFill>
                  <a:latin typeface="+mj-lt"/>
                </a:rPr>
                <a:t>Capacity Factor</a:t>
              </a:r>
              <a:r>
                <a:rPr lang="en-US" altLang="en-US" sz="1400" dirty="0" smtClean="0">
                  <a:solidFill>
                    <a:srgbClr val="005596"/>
                  </a:solidFill>
                  <a:latin typeface="+mj-lt"/>
                </a:rPr>
                <a:t> of an installed wind farm is a normalized energy generation indicator that explains how good the meteorological conditions </a:t>
              </a:r>
              <a:r>
                <a:rPr lang="en-US" altLang="en-US" sz="1400" dirty="0">
                  <a:solidFill>
                    <a:srgbClr val="005596"/>
                  </a:solidFill>
                  <a:latin typeface="+mj-lt"/>
                </a:rPr>
                <a:t>have been for </a:t>
              </a:r>
              <a:r>
                <a:rPr lang="en-US" altLang="en-US" sz="1400" dirty="0" smtClean="0">
                  <a:solidFill>
                    <a:srgbClr val="005596"/>
                  </a:solidFill>
                  <a:latin typeface="+mj-lt"/>
                </a:rPr>
                <a:t>producing energy during a specific period.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5257800" y="1094135"/>
                  <a:ext cx="3200400" cy="610932"/>
                </a:xfrm>
                <a:prstGeom prst="rect">
                  <a:avLst/>
                </a:prstGeom>
                <a:solidFill>
                  <a:srgbClr val="D9D9D9"/>
                </a:solidFill>
                <a:ln>
                  <a:noFill/>
                </a:ln>
                <a:extLst>
                  <a:ext uri="{91240B29-F687-4F45-9708-019B960494DF}">
                    <a14:hiddenLine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29252" tIns="129252" rIns="129252" bIns="129252">
                  <a:spAutoFit/>
                </a:bodyPr>
                <a:lstStyle>
                  <a:lvl1pPr marL="514350" indent="-514350" defTabSz="3432175">
                    <a:defRPr>
                      <a:solidFill>
                        <a:schemeClr val="tx2"/>
                      </a:solidFill>
                      <a:latin typeface="Arial" charset="0"/>
                      <a:ea typeface="MS PGothic" pitchFamily="34" charset="-128"/>
                    </a:defRPr>
                  </a:lvl1pPr>
                  <a:lvl2pPr marL="742950" indent="-285750" defTabSz="3432175">
                    <a:defRPr>
                      <a:solidFill>
                        <a:schemeClr val="tx2"/>
                      </a:solidFill>
                      <a:latin typeface="Arial" charset="0"/>
                      <a:ea typeface="MS PGothic" pitchFamily="34" charset="-128"/>
                    </a:defRPr>
                  </a:lvl2pPr>
                  <a:lvl3pPr marL="1143000" indent="-228600" defTabSz="3432175">
                    <a:defRPr>
                      <a:solidFill>
                        <a:schemeClr val="tx2"/>
                      </a:solidFill>
                      <a:latin typeface="Arial" charset="0"/>
                      <a:ea typeface="MS PGothic" pitchFamily="34" charset="-128"/>
                    </a:defRPr>
                  </a:lvl3pPr>
                  <a:lvl4pPr marL="1600200" indent="-228600" defTabSz="3432175">
                    <a:defRPr>
                      <a:solidFill>
                        <a:schemeClr val="tx2"/>
                      </a:solidFill>
                      <a:latin typeface="Arial" charset="0"/>
                      <a:ea typeface="MS PGothic" pitchFamily="34" charset="-128"/>
                    </a:defRPr>
                  </a:lvl4pPr>
                  <a:lvl5pPr marL="2057400" indent="-228600" defTabSz="3432175">
                    <a:defRPr>
                      <a:solidFill>
                        <a:schemeClr val="tx2"/>
                      </a:solidFill>
                      <a:latin typeface="Arial" charset="0"/>
                      <a:ea typeface="MS PGothic" pitchFamily="34" charset="-128"/>
                    </a:defRPr>
                  </a:lvl5pPr>
                  <a:lvl6pPr marL="2514600" indent="-228600" defTabSz="3432175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2"/>
                      </a:solidFill>
                      <a:latin typeface="Arial" charset="0"/>
                      <a:ea typeface="MS PGothic" pitchFamily="34" charset="-128"/>
                    </a:defRPr>
                  </a:lvl6pPr>
                  <a:lvl7pPr marL="2971800" indent="-228600" defTabSz="3432175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2"/>
                      </a:solidFill>
                      <a:latin typeface="Arial" charset="0"/>
                      <a:ea typeface="MS PGothic" pitchFamily="34" charset="-128"/>
                    </a:defRPr>
                  </a:lvl7pPr>
                  <a:lvl8pPr marL="3429000" indent="-228600" defTabSz="3432175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2"/>
                      </a:solidFill>
                      <a:latin typeface="Arial" charset="0"/>
                      <a:ea typeface="MS PGothic" pitchFamily="34" charset="-128"/>
                    </a:defRPr>
                  </a:lvl8pPr>
                  <a:lvl9pPr marL="3886200" indent="-228600" defTabSz="3432175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2"/>
                      </a:solidFill>
                      <a:latin typeface="Arial" charset="0"/>
                      <a:ea typeface="MS PGothic" pitchFamily="34" charset="-128"/>
                    </a:defRPr>
                  </a:lvl9pPr>
                </a:lstStyle>
                <a:p>
                  <a:pPr marL="0" indent="0" algn="just"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11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𝐶𝐹</m:t>
                        </m:r>
                        <m:r>
                          <a:rPr lang="en-US" altLang="en-US" sz="11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(%)=</m:t>
                        </m:r>
                        <m:f>
                          <m:fPr>
                            <m:ctrlPr>
                              <a:rPr lang="en-US" altLang="en-US" sz="11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n-US" sz="11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𝐴𝑐𝑡𝑢𝑎𝑙</m:t>
                            </m:r>
                            <m:r>
                              <a:rPr lang="en-US" altLang="en-US" sz="11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sz="11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𝑔𝑒𝑛𝑒𝑟𝑎𝑡𝑖𝑜𝑛</m:t>
                            </m:r>
                          </m:num>
                          <m:den>
                            <m:r>
                              <a:rPr lang="en-US" altLang="en-US" sz="11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𝐼𝑛𝑠𝑡𝑎𝑙𝑙𝑒𝑑</m:t>
                            </m:r>
                            <m:r>
                              <a:rPr lang="en-US" altLang="en-US" sz="11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en-US" sz="11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𝑐𝑎𝑝𝑎𝑐𝑖𝑡𝑦</m:t>
                            </m:r>
                            <m:r>
                              <a:rPr lang="en-US" altLang="en-US" sz="11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∗</m:t>
                            </m:r>
                            <m:r>
                              <a:rPr lang="en-US" altLang="en-US" sz="11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h𝑜𝑢𝑟𝑠</m:t>
                            </m:r>
                          </m:den>
                        </m:f>
                      </m:oMath>
                    </m:oMathPara>
                  </a14:m>
                  <a:endParaRPr lang="en-US" altLang="en-US" sz="2800" dirty="0" smtClean="0">
                    <a:solidFill>
                      <a:srgbClr val="005596"/>
                    </a:solidFill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9" name="Text 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257800" y="1094135"/>
                  <a:ext cx="3200400" cy="61093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/>
          <p:cNvGrpSpPr/>
          <p:nvPr/>
        </p:nvGrpSpPr>
        <p:grpSpPr>
          <a:xfrm>
            <a:off x="533400" y="2533650"/>
            <a:ext cx="3512820" cy="1191517"/>
            <a:chOff x="533400" y="2533650"/>
            <a:chExt cx="3512820" cy="1191517"/>
          </a:xfrm>
        </p:grpSpPr>
        <p:sp>
          <p:nvSpPr>
            <p:cNvPr id="17" name="Rectangle 16"/>
            <p:cNvSpPr/>
            <p:nvPr/>
          </p:nvSpPr>
          <p:spPr>
            <a:xfrm>
              <a:off x="533400" y="2647949"/>
              <a:ext cx="351282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1600" dirty="0"/>
                <a:t>Independent of: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number </a:t>
              </a:r>
              <a:r>
                <a:rPr lang="en-US" sz="1600" dirty="0"/>
                <a:t>of installed </a:t>
              </a:r>
              <a:r>
                <a:rPr lang="en-US" sz="1600" dirty="0" smtClean="0"/>
                <a:t>turbines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nameplate </a:t>
              </a:r>
              <a:r>
                <a:rPr lang="en-US" sz="1600" dirty="0"/>
                <a:t>capacity of installed turbines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3600" y="2533650"/>
              <a:ext cx="457200" cy="457200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4648200" y="2647949"/>
            <a:ext cx="4229098" cy="2062103"/>
            <a:chOff x="4648200" y="2647949"/>
            <a:chExt cx="4229098" cy="2062103"/>
          </a:xfrm>
        </p:grpSpPr>
        <p:sp>
          <p:nvSpPr>
            <p:cNvPr id="8" name="Rectangle 7"/>
            <p:cNvSpPr/>
            <p:nvPr/>
          </p:nvSpPr>
          <p:spPr>
            <a:xfrm>
              <a:off x="4648200" y="2647949"/>
              <a:ext cx="4046220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>
                <a:spcBef>
                  <a:spcPct val="20000"/>
                </a:spcBef>
                <a:buNone/>
              </a:pPr>
              <a:r>
                <a:rPr lang="en-US" sz="1600" dirty="0">
                  <a:latin typeface="Arial" pitchFamily="34" charset="0"/>
                </a:rPr>
                <a:t>Depends on other turbine specifications:</a:t>
              </a:r>
            </a:p>
            <a:p>
              <a:pPr marL="285750" indent="-285750">
                <a:spcBef>
                  <a:spcPct val="20000"/>
                </a:spcBef>
                <a:buFont typeface="Arial" charset="0"/>
                <a:buChar char="•"/>
              </a:pPr>
              <a:r>
                <a:rPr lang="en-US" sz="1600" dirty="0">
                  <a:latin typeface="Arial" pitchFamily="34" charset="0"/>
                </a:rPr>
                <a:t>cut-in speed</a:t>
              </a:r>
            </a:p>
            <a:p>
              <a:pPr marL="285750" indent="-285750">
                <a:spcBef>
                  <a:spcPct val="20000"/>
                </a:spcBef>
                <a:buFont typeface="Arial" charset="0"/>
                <a:buChar char="•"/>
              </a:pPr>
              <a:r>
                <a:rPr lang="en-US" sz="1600" dirty="0">
                  <a:latin typeface="Arial" pitchFamily="34" charset="0"/>
                </a:rPr>
                <a:t>rated speed</a:t>
              </a:r>
            </a:p>
            <a:p>
              <a:pPr marL="285750" indent="-285750">
                <a:spcBef>
                  <a:spcPct val="20000"/>
                </a:spcBef>
                <a:buFont typeface="Arial" charset="0"/>
                <a:buChar char="•"/>
              </a:pPr>
              <a:r>
                <a:rPr lang="en-US" sz="1600" dirty="0" smtClean="0">
                  <a:latin typeface="Arial" pitchFamily="34" charset="0"/>
                </a:rPr>
                <a:t>cut-out speed</a:t>
              </a:r>
            </a:p>
            <a:p>
              <a:pPr>
                <a:spcBef>
                  <a:spcPct val="20000"/>
                </a:spcBef>
              </a:pPr>
              <a:endParaRPr lang="en-US" sz="1600" dirty="0">
                <a:latin typeface="Arial" pitchFamily="34" charset="0"/>
              </a:endParaRPr>
            </a:p>
            <a:p>
              <a:pPr>
                <a:spcBef>
                  <a:spcPct val="20000"/>
                </a:spcBef>
              </a:pPr>
              <a:r>
                <a:rPr lang="en-US" sz="1600" dirty="0" smtClean="0">
                  <a:solidFill>
                    <a:srgbClr val="FF0000"/>
                  </a:solidFill>
                  <a:latin typeface="Arial" pitchFamily="34" charset="0"/>
                </a:rPr>
                <a:t>Impossible to compute a </a:t>
              </a:r>
              <a:r>
                <a:rPr lang="en-US" sz="1600" dirty="0">
                  <a:solidFill>
                    <a:srgbClr val="FF0000"/>
                  </a:solidFill>
                  <a:latin typeface="Arial" pitchFamily="34" charset="0"/>
                </a:rPr>
                <a:t>Capacity Factor </a:t>
              </a:r>
              <a:r>
                <a:rPr lang="en-US" sz="1600" dirty="0" smtClean="0">
                  <a:solidFill>
                    <a:srgbClr val="FF0000"/>
                  </a:solidFill>
                  <a:latin typeface="Arial" pitchFamily="34" charset="0"/>
                </a:rPr>
                <a:t>that is valid for </a:t>
              </a:r>
              <a:r>
                <a:rPr lang="en-US" sz="1600" dirty="0">
                  <a:solidFill>
                    <a:srgbClr val="FF0000"/>
                  </a:solidFill>
                  <a:latin typeface="Arial" pitchFamily="34" charset="0"/>
                </a:rPr>
                <a:t>all </a:t>
              </a:r>
              <a:r>
                <a:rPr lang="en-US" sz="1600" dirty="0" smtClean="0">
                  <a:solidFill>
                    <a:srgbClr val="FF0000"/>
                  </a:solidFill>
                  <a:latin typeface="Arial" pitchFamily="34" charset="0"/>
                </a:rPr>
                <a:t>windfarms</a:t>
              </a:r>
              <a:endParaRPr lang="en-US" sz="160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420098" y="2647949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629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Turbine Classification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026796"/>
            <a:ext cx="6705600" cy="3097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247822"/>
              </p:ext>
            </p:extLst>
          </p:nvPr>
        </p:nvGraphicFramePr>
        <p:xfrm>
          <a:off x="3733801" y="719454"/>
          <a:ext cx="5105400" cy="1212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357"/>
                <a:gridCol w="628357"/>
                <a:gridCol w="805352"/>
                <a:gridCol w="936250"/>
                <a:gridCol w="626084"/>
                <a:gridCol w="622250"/>
                <a:gridCol w="858750"/>
              </a:tblGrid>
              <a:tr h="409857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Mean</a:t>
                      </a:r>
                      <a:r>
                        <a:rPr lang="en-US" sz="1050" baseline="0" dirty="0" smtClean="0"/>
                        <a:t> </a:t>
                      </a:r>
                      <a:r>
                        <a:rPr lang="en-US" sz="1050" dirty="0" err="1" smtClean="0"/>
                        <a:t>wspd</a:t>
                      </a:r>
                      <a:endParaRPr 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Max 10’ </a:t>
                      </a:r>
                      <a:r>
                        <a:rPr lang="en-US" sz="1050" dirty="0" err="1" smtClean="0"/>
                        <a:t>wspd</a:t>
                      </a:r>
                      <a:endParaRPr 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Structural loads</a:t>
                      </a:r>
                      <a:endParaRPr 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Rotor size</a:t>
                      </a:r>
                      <a:endParaRPr 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Hub height</a:t>
                      </a:r>
                      <a:endParaRPr 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Materials</a:t>
                      </a:r>
                      <a:endParaRPr lang="en-US" sz="1050" dirty="0"/>
                    </a:p>
                  </a:txBody>
                  <a:tcPr anchor="ctr"/>
                </a:tc>
              </a:tr>
              <a:tr h="248842">
                <a:tc>
                  <a:txBody>
                    <a:bodyPr/>
                    <a:lstStyle/>
                    <a:p>
                      <a:r>
                        <a:rPr lang="en-US" sz="1050" b="1" dirty="0" smtClean="0"/>
                        <a:t>IEC I</a:t>
                      </a:r>
                      <a:endParaRPr lang="en-US" sz="10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10 m/s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50 m/s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high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small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low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stronger</a:t>
                      </a:r>
                      <a:endParaRPr lang="en-US" sz="1050" dirty="0"/>
                    </a:p>
                  </a:txBody>
                  <a:tcPr/>
                </a:tc>
              </a:tr>
              <a:tr h="248842">
                <a:tc>
                  <a:txBody>
                    <a:bodyPr/>
                    <a:lstStyle/>
                    <a:p>
                      <a:r>
                        <a:rPr lang="en-US" sz="1050" b="1" dirty="0" smtClean="0"/>
                        <a:t>IEC II</a:t>
                      </a:r>
                      <a:endParaRPr lang="en-US" sz="10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8.5 </a:t>
                      </a:r>
                      <a:r>
                        <a:rPr lang="en-US" sz="1050" baseline="0" dirty="0" smtClean="0"/>
                        <a:t>m/s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42.5 m/s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med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med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med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</a:tr>
              <a:tr h="297816">
                <a:tc>
                  <a:txBody>
                    <a:bodyPr/>
                    <a:lstStyle/>
                    <a:p>
                      <a:r>
                        <a:rPr lang="en-US" sz="1050" b="1" dirty="0" smtClean="0"/>
                        <a:t>IEC III</a:t>
                      </a:r>
                      <a:endParaRPr lang="en-US" sz="10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7.5 m/s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37.5 m/s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low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big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high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weaker</a:t>
                      </a:r>
                      <a:endParaRPr lang="en-US" sz="105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33400" y="742950"/>
            <a:ext cx="2514600" cy="523220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The IEC-61400-1 standard defines 3 classes of turbines.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1428750"/>
            <a:ext cx="2514600" cy="523220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We select one turbine model to represent each class</a:t>
            </a:r>
            <a:r>
              <a:rPr lang="en-US" sz="1400" dirty="0" smtClean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694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Capacity factor anomalies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6"/>
          <a:stretch/>
        </p:blipFill>
        <p:spPr>
          <a:xfrm>
            <a:off x="685800" y="656024"/>
            <a:ext cx="7772400" cy="38417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57450" y="4599847"/>
            <a:ext cx="422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Observed anomalies </a:t>
            </a:r>
            <a:r>
              <a:rPr lang="en-US" sz="2000" dirty="0"/>
              <a:t>(</a:t>
            </a:r>
            <a:r>
              <a:rPr lang="en-US" sz="2000" dirty="0" smtClean="0"/>
              <a:t>ERA-Interim)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5670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GB" dirty="0" smtClean="0"/>
              <a:t>Capacity Factor forecasts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162800" y="1017371"/>
            <a:ext cx="1905000" cy="1636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>Most </a:t>
            </a:r>
            <a:r>
              <a:rPr lang="en-US" sz="1600" dirty="0"/>
              <a:t>l</a:t>
            </a:r>
            <a:r>
              <a:rPr lang="en-US" sz="1600" dirty="0" smtClean="0"/>
              <a:t>ikely tercile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>DJF 2015/16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>ECMWF System4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>[probability&gt;40%]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42"/>
          <a:stretch/>
        </p:blipFill>
        <p:spPr>
          <a:xfrm>
            <a:off x="1028700" y="4652011"/>
            <a:ext cx="5295900" cy="4343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3392154" y="1612134"/>
            <a:ext cx="7264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CF IEC1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201954" y="3601704"/>
            <a:ext cx="7264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CF IEC2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3392154" y="3601704"/>
            <a:ext cx="7264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CF IEC3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143444" y="1612266"/>
            <a:ext cx="6094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WSPD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85"/>
          <a:stretch/>
        </p:blipFill>
        <p:spPr>
          <a:xfrm>
            <a:off x="228600" y="2752179"/>
            <a:ext cx="3295649" cy="18181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60"/>
          <a:stretch/>
        </p:blipFill>
        <p:spPr>
          <a:xfrm>
            <a:off x="3810000" y="2751659"/>
            <a:ext cx="3295649" cy="181863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60"/>
          <a:stretch/>
        </p:blipFill>
        <p:spPr>
          <a:xfrm>
            <a:off x="228600" y="835528"/>
            <a:ext cx="3295649" cy="18186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40"/>
          <a:stretch/>
        </p:blipFill>
        <p:spPr>
          <a:xfrm>
            <a:off x="3810000" y="835528"/>
            <a:ext cx="3295649" cy="18148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231380" y="3257549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NON-LINEAR effects</a:t>
            </a:r>
          </a:p>
        </p:txBody>
      </p:sp>
    </p:spTree>
    <p:extLst>
      <p:ext uri="{BB962C8B-B14F-4D97-AF65-F5344CB8AC3E}">
        <p14:creationId xmlns:p14="http://schemas.microsoft.com/office/powerpoint/2010/main" val="45865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1047750"/>
            <a:ext cx="63627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Conclusions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Essential to understand climate variations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Dynamical models can anticipate extreme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Tailored service helpful for several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Assessing forecast quality is crucial before making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r>
              <a:rPr lang="en-US" sz="2400" b="1" dirty="0" smtClean="0"/>
              <a:t>Open questions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Which decisions would you take in view of those forecasts?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4951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information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742950"/>
            <a:ext cx="63627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CLIM4ENERGY website</a:t>
            </a: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://clim4energy.climate.copernicus.eu/</a:t>
            </a:r>
          </a:p>
          <a:p>
            <a:endParaRPr lang="en-US" b="1" dirty="0" smtClean="0"/>
          </a:p>
          <a:p>
            <a:r>
              <a:rPr lang="en-US" b="1" dirty="0" smtClean="0"/>
              <a:t>ARECS User </a:t>
            </a:r>
            <a:r>
              <a:rPr lang="en-US" b="1" dirty="0"/>
              <a:t>Interface Platform:</a:t>
            </a:r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www.bsc.es/ESS/arecs/resources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Bulletins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Factsheets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Case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Weather Roulette 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grpSp>
        <p:nvGrpSpPr>
          <p:cNvPr id="5" name="Agrupar 4"/>
          <p:cNvGrpSpPr>
            <a:grpSpLocks noChangeAspect="1"/>
          </p:cNvGrpSpPr>
          <p:nvPr/>
        </p:nvGrpSpPr>
        <p:grpSpPr bwMode="auto">
          <a:xfrm>
            <a:off x="4343400" y="2038350"/>
            <a:ext cx="4398240" cy="2778511"/>
            <a:chOff x="569913" y="1362075"/>
            <a:chExt cx="8178800" cy="516572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49" t="14812" r="41820" b="4561"/>
            <a:stretch>
              <a:fillRect/>
            </a:stretch>
          </p:blipFill>
          <p:spPr bwMode="auto">
            <a:xfrm rot="-436564">
              <a:off x="569913" y="1548657"/>
              <a:ext cx="3439479" cy="4777374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1700" y="1590675"/>
              <a:ext cx="3490913" cy="4937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31571">
              <a:off x="5314950" y="1362075"/>
              <a:ext cx="3433763" cy="485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3"/>
          <p:cNvGrpSpPr/>
          <p:nvPr/>
        </p:nvGrpSpPr>
        <p:grpSpPr>
          <a:xfrm rot="979515">
            <a:off x="2972613" y="3047368"/>
            <a:ext cx="1019474" cy="1766971"/>
            <a:chOff x="5060950" y="1119188"/>
            <a:chExt cx="1860550" cy="3876675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0950" y="1119188"/>
              <a:ext cx="1860550" cy="3876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0" t="13237" r="1740" b="1125"/>
            <a:stretch>
              <a:fillRect/>
            </a:stretch>
          </p:blipFill>
          <p:spPr bwMode="auto">
            <a:xfrm>
              <a:off x="5233079" y="1748339"/>
              <a:ext cx="1521306" cy="2678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935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019800" y="4101114"/>
            <a:ext cx="2730500" cy="733955"/>
            <a:chOff x="3365500" y="1470236"/>
            <a:chExt cx="2730500" cy="733955"/>
          </a:xfrm>
        </p:grpSpPr>
        <p:pic>
          <p:nvPicPr>
            <p:cNvPr id="6" name="Picture 11" descr="C:\Users\lbermude\Documents\Laura\PWP BSC\img_ok\logo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5500" y="1477215"/>
              <a:ext cx="2413000" cy="726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59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5601" y="1470236"/>
              <a:ext cx="660399" cy="316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7"/>
          <p:cNvSpPr/>
          <p:nvPr/>
        </p:nvSpPr>
        <p:spPr>
          <a:xfrm>
            <a:off x="304800" y="1297424"/>
            <a:ext cx="1624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dirty="0">
                <a:solidFill>
                  <a:srgbClr val="FFFFFF"/>
                </a:solidFill>
              </a:rPr>
              <a:t>llledo@bsc.es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3166" y="4527292"/>
            <a:ext cx="11317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1400" dirty="0" smtClean="0">
                <a:solidFill>
                  <a:srgbClr val="FFFFFF"/>
                </a:solidFill>
              </a:rPr>
              <a:t>www.bsc.es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" y="590550"/>
            <a:ext cx="27222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4000" dirty="0" smtClean="0">
                <a:solidFill>
                  <a:srgbClr val="FFFFFF"/>
                </a:solidFill>
              </a:rPr>
              <a:t>Thank you!</a:t>
            </a:r>
            <a:endParaRPr lang="en-US" altLang="en-US" sz="4000" dirty="0">
              <a:latin typeface="Calibri" pitchFamily="34" charset="0"/>
            </a:endParaRPr>
          </a:p>
        </p:txBody>
      </p:sp>
      <p:sp>
        <p:nvSpPr>
          <p:cNvPr id="11" name="QuadreDeText 10"/>
          <p:cNvSpPr txBox="1"/>
          <p:nvPr/>
        </p:nvSpPr>
        <p:spPr>
          <a:xfrm>
            <a:off x="7949442" y="4900940"/>
            <a:ext cx="11945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dirty="0" err="1" smtClean="0">
                <a:solidFill>
                  <a:schemeClr val="accent1"/>
                </a:solidFill>
              </a:rPr>
              <a:t>Photo</a:t>
            </a:r>
            <a:r>
              <a:rPr lang="es-ES" sz="800" dirty="0" smtClean="0">
                <a:solidFill>
                  <a:schemeClr val="accent1"/>
                </a:solidFill>
              </a:rPr>
              <a:t>: </a:t>
            </a:r>
            <a:r>
              <a:rPr lang="es-ES" sz="800" dirty="0" err="1" smtClean="0">
                <a:solidFill>
                  <a:schemeClr val="accent1"/>
                </a:solidFill>
              </a:rPr>
              <a:t>Marios</a:t>
            </a:r>
            <a:r>
              <a:rPr lang="es-ES" sz="800" dirty="0" smtClean="0">
                <a:solidFill>
                  <a:schemeClr val="accent1"/>
                </a:solidFill>
              </a:rPr>
              <a:t> Zangas</a:t>
            </a:r>
            <a:endParaRPr lang="ca-ES" sz="800" dirty="0" err="1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3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GB" dirty="0" smtClean="0"/>
              <a:t>Skill assessment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971550"/>
            <a:ext cx="6324599" cy="396987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794091" y="1276350"/>
            <a:ext cx="1892707" cy="2108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smtClean="0"/>
              <a:t>Skill assessment               for DJF (1981-2013)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Displaying: Ranked Probability Skill Score [RPSS]</a:t>
            </a:r>
          </a:p>
        </p:txBody>
      </p:sp>
    </p:spTree>
    <p:extLst>
      <p:ext uri="{BB962C8B-B14F-4D97-AF65-F5344CB8AC3E}">
        <p14:creationId xmlns:p14="http://schemas.microsoft.com/office/powerpoint/2010/main" val="249938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Skill </a:t>
            </a:r>
            <a:r>
              <a:rPr lang="en-GB" dirty="0" smtClean="0"/>
              <a:t>assessment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628650"/>
            <a:ext cx="5943600" cy="44577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88493" y="971550"/>
            <a:ext cx="1892707" cy="2108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smtClean="0"/>
              <a:t>Skill assessment               for DJF (1981-2015)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Displaying: Ranked Probability Skill Score [RPSS]</a:t>
            </a:r>
          </a:p>
        </p:txBody>
      </p:sp>
    </p:spTree>
    <p:extLst>
      <p:ext uri="{BB962C8B-B14F-4D97-AF65-F5344CB8AC3E}">
        <p14:creationId xmlns:p14="http://schemas.microsoft.com/office/powerpoint/2010/main" val="410148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550"/>
            <a:ext cx="9144000" cy="45529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3418" y="990421"/>
            <a:ext cx="3062586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CONGRATULATIONS!!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Installed capacity: &gt;500GW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WP generation: ~3.8%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RE generation: ~24%</a:t>
            </a:r>
          </a:p>
        </p:txBody>
      </p:sp>
      <p:sp>
        <p:nvSpPr>
          <p:cNvPr id="6" name="Rectangle 5"/>
          <p:cNvSpPr/>
          <p:nvPr/>
        </p:nvSpPr>
        <p:spPr>
          <a:xfrm>
            <a:off x="224027" y="3297019"/>
            <a:ext cx="3061977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BUT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Energy &amp; Heating still the largest GHG emitting sector</a:t>
            </a:r>
          </a:p>
        </p:txBody>
      </p:sp>
      <p:sp>
        <p:nvSpPr>
          <p:cNvPr id="7" name="Rectangle 6"/>
          <p:cNvSpPr/>
          <p:nvPr/>
        </p:nvSpPr>
        <p:spPr>
          <a:xfrm>
            <a:off x="5867400" y="2458819"/>
            <a:ext cx="291017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 future with higher penetration of renewables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6478481" y="1038820"/>
            <a:ext cx="229909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UN SDG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Paris agreements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EU RE targets</a:t>
            </a:r>
          </a:p>
        </p:txBody>
      </p:sp>
      <p:sp>
        <p:nvSpPr>
          <p:cNvPr id="9" name="Rectangle 8"/>
          <p:cNvSpPr/>
          <p:nvPr/>
        </p:nvSpPr>
        <p:spPr>
          <a:xfrm>
            <a:off x="5479906" y="3629620"/>
            <a:ext cx="3297671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Understand climate variability.</a:t>
            </a:r>
          </a:p>
          <a:p>
            <a:r>
              <a:rPr lang="en-US" dirty="0">
                <a:solidFill>
                  <a:schemeClr val="accent1"/>
                </a:solidFill>
              </a:rPr>
              <a:t>Anticipate</a:t>
            </a:r>
            <a:r>
              <a:rPr lang="en-US" dirty="0" smtClean="0">
                <a:solidFill>
                  <a:schemeClr val="accent1"/>
                </a:solidFill>
              </a:rPr>
              <a:t> changes.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Build resilience.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806624"/>
            <a:ext cx="476010" cy="46972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761" y="3093248"/>
            <a:ext cx="476010" cy="4697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923" y="2210736"/>
            <a:ext cx="507838" cy="501134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Wind Power growth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28859" y="3433169"/>
            <a:ext cx="392902" cy="392902"/>
          </a:xfrm>
          <a:prstGeom prst="rect">
            <a:avLst/>
          </a:prstGeom>
        </p:spPr>
      </p:pic>
      <p:sp>
        <p:nvSpPr>
          <p:cNvPr id="2" name="QuadreDeText 1"/>
          <p:cNvSpPr txBox="1"/>
          <p:nvPr/>
        </p:nvSpPr>
        <p:spPr>
          <a:xfrm>
            <a:off x="7656952" y="4900940"/>
            <a:ext cx="15632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 err="1" smtClean="0">
                <a:solidFill>
                  <a:schemeClr val="accent1"/>
                </a:solidFill>
              </a:rPr>
              <a:t>Photo</a:t>
            </a:r>
            <a:r>
              <a:rPr lang="es-ES" sz="1100" dirty="0" smtClean="0">
                <a:solidFill>
                  <a:schemeClr val="accent1"/>
                </a:solidFill>
              </a:rPr>
              <a:t>: </a:t>
            </a:r>
            <a:r>
              <a:rPr lang="es-ES" sz="1100" dirty="0" err="1" smtClean="0">
                <a:solidFill>
                  <a:schemeClr val="accent1"/>
                </a:solidFill>
              </a:rPr>
              <a:t>Marios</a:t>
            </a:r>
            <a:r>
              <a:rPr lang="es-ES" sz="1100" dirty="0" smtClean="0">
                <a:solidFill>
                  <a:schemeClr val="accent1"/>
                </a:solidFill>
              </a:rPr>
              <a:t> Zangas</a:t>
            </a:r>
            <a:endParaRPr lang="ca-ES" sz="1100" dirty="0" err="1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01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Impact of ENSO on wind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938671"/>
            <a:ext cx="7505700" cy="384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5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Impact of NAO on wind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950671"/>
            <a:ext cx="7505700" cy="383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COPERNICUS Program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5410200" y="2571750"/>
            <a:ext cx="3352801" cy="1752599"/>
            <a:chOff x="5329121" y="2343150"/>
            <a:chExt cx="3352801" cy="1752599"/>
          </a:xfrm>
        </p:grpSpPr>
        <p:sp>
          <p:nvSpPr>
            <p:cNvPr id="9" name="Rectangle 8"/>
            <p:cNvSpPr/>
            <p:nvPr/>
          </p:nvSpPr>
          <p:spPr>
            <a:xfrm>
              <a:off x="5329121" y="2343150"/>
              <a:ext cx="3352801" cy="175259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09274" y="3144619"/>
              <a:ext cx="2533065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Seasonal forecast service</a:t>
              </a:r>
            </a:p>
            <a:p>
              <a:pPr algn="ctr"/>
              <a:r>
                <a:rPr lang="en-US" sz="1600" dirty="0" smtClean="0"/>
                <a:t>for wind power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6599" y="2571750"/>
              <a:ext cx="609600" cy="53226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589" b="363"/>
            <a:stretch/>
          </p:blipFill>
          <p:spPr>
            <a:xfrm>
              <a:off x="6172199" y="2571750"/>
              <a:ext cx="609601" cy="532263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/>
        </p:nvSpPr>
        <p:spPr>
          <a:xfrm>
            <a:off x="304800" y="895350"/>
            <a:ext cx="4648200" cy="3657600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0"/>
          <p:cNvSpPr txBox="1"/>
          <p:nvPr/>
        </p:nvSpPr>
        <p:spPr>
          <a:xfrm>
            <a:off x="304800" y="4171950"/>
            <a:ext cx="450324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Providing a wealth of free climate data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57200" y="1038881"/>
            <a:ext cx="4350841" cy="3133069"/>
            <a:chOff x="449759" y="1533962"/>
            <a:chExt cx="4503241" cy="313306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759" y="1533962"/>
              <a:ext cx="4503241" cy="31330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1585128"/>
              <a:ext cx="1219200" cy="45322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800" y="1581150"/>
              <a:ext cx="1592759" cy="457063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5410199" y="1123950"/>
            <a:ext cx="3352801" cy="830997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CLIM4ENERGY</a:t>
            </a:r>
          </a:p>
          <a:p>
            <a:pPr algn="ctr"/>
            <a:r>
              <a:rPr lang="en-US" sz="1600" dirty="0" smtClean="0"/>
              <a:t>Tailoring </a:t>
            </a:r>
            <a:r>
              <a:rPr lang="en-US" sz="1600" dirty="0"/>
              <a:t>climate services </a:t>
            </a:r>
            <a:endParaRPr lang="en-US" sz="1600" dirty="0" smtClean="0"/>
          </a:p>
          <a:p>
            <a:pPr algn="ctr"/>
            <a:r>
              <a:rPr lang="en-US" sz="1600" dirty="0" smtClean="0"/>
              <a:t>for </a:t>
            </a:r>
            <a:r>
              <a:rPr lang="en-US" sz="1600" dirty="0"/>
              <a:t>the energy </a:t>
            </a:r>
            <a:r>
              <a:rPr lang="en-US" sz="1600" dirty="0" smtClean="0"/>
              <a:t>industry</a:t>
            </a:r>
            <a:endParaRPr lang="en-US" sz="1600" u="sng" dirty="0" smtClean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5029200" y="1428750"/>
            <a:ext cx="304800" cy="152400"/>
          </a:xfrm>
          <a:prstGeom prst="rightArrow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 rot="5400000">
            <a:off x="6934200" y="2190750"/>
            <a:ext cx="304800" cy="152400"/>
          </a:xfrm>
          <a:prstGeom prst="rightArrow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25140" y="4781550"/>
            <a:ext cx="33144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600" u="sng" dirty="0">
                <a:solidFill>
                  <a:schemeClr val="tx1">
                    <a:lumMod val="60000"/>
                    <a:lumOff val="40000"/>
                  </a:schemeClr>
                </a:solidFill>
              </a:rPr>
              <a:t>clim4energy.climate.copernicus.eu</a:t>
            </a:r>
          </a:p>
        </p:txBody>
      </p:sp>
    </p:spTree>
    <p:extLst>
      <p:ext uri="{BB962C8B-B14F-4D97-AF65-F5344CB8AC3E}">
        <p14:creationId xmlns:p14="http://schemas.microsoft.com/office/powerpoint/2010/main" val="339177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22"/>
          <a:stretch/>
        </p:blipFill>
        <p:spPr>
          <a:xfrm>
            <a:off x="76200" y="742951"/>
            <a:ext cx="5105399" cy="262108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ind droughts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04800" y="2647950"/>
            <a:ext cx="1600200" cy="5048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Q1 2015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300414" y="2060286"/>
            <a:ext cx="4695824" cy="2702173"/>
            <a:chOff x="3962400" y="2077982"/>
            <a:chExt cx="4695824" cy="270217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684"/>
            <a:stretch/>
          </p:blipFill>
          <p:spPr>
            <a:xfrm>
              <a:off x="3962400" y="2077982"/>
              <a:ext cx="4695824" cy="2702173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0" name="Text Placeholder 2"/>
            <p:cNvSpPr txBox="1">
              <a:spLocks/>
            </p:cNvSpPr>
            <p:nvPr/>
          </p:nvSpPr>
          <p:spPr>
            <a:xfrm>
              <a:off x="4191000" y="4019550"/>
              <a:ext cx="1600200" cy="504825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indent="0">
                <a:buFontTx/>
                <a:buNone/>
              </a:pPr>
              <a:r>
                <a:rPr lang="en-US" sz="2400" kern="0" dirty="0" smtClean="0">
                  <a:solidFill>
                    <a:srgbClr val="000000"/>
                  </a:solidFill>
                </a:rPr>
                <a:t>Q4 2016</a:t>
              </a:r>
              <a:endParaRPr lang="en-US" sz="2400" kern="0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7" t="84772" r="19577"/>
          <a:stretch/>
        </p:blipFill>
        <p:spPr>
          <a:xfrm>
            <a:off x="304800" y="3714750"/>
            <a:ext cx="3657601" cy="619124"/>
          </a:xfrm>
          <a:prstGeom prst="rect">
            <a:avLst/>
          </a:prstGeom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222308" y="729100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ERA-Interim</a:t>
            </a:r>
          </a:p>
          <a:p>
            <a:r>
              <a:rPr lang="en-US" sz="1200" dirty="0" smtClean="0"/>
              <a:t>ref. period: 1985-2014</a:t>
            </a:r>
          </a:p>
        </p:txBody>
      </p:sp>
    </p:spTree>
    <p:extLst>
      <p:ext uri="{BB962C8B-B14F-4D97-AF65-F5344CB8AC3E}">
        <p14:creationId xmlns:p14="http://schemas.microsoft.com/office/powerpoint/2010/main" val="344611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Can we anticipate anomalies?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533400" y="3181350"/>
            <a:ext cx="2926412" cy="1371600"/>
          </a:xfrm>
          <a:prstGeom prst="ellipse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Coupled </a:t>
            </a:r>
          </a:p>
          <a:p>
            <a:pPr algn="ctr"/>
            <a:r>
              <a:rPr lang="en-US" sz="1600" dirty="0" smtClean="0"/>
              <a:t>Ocean-Atmosphere</a:t>
            </a:r>
          </a:p>
          <a:p>
            <a:pPr algn="ctr"/>
            <a:r>
              <a:rPr lang="en-US" sz="1600" dirty="0" smtClean="0"/>
              <a:t>Ensemble Prediction Systems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81899" y="4552950"/>
            <a:ext cx="3632901" cy="60016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ECMWF </a:t>
            </a:r>
            <a:r>
              <a:rPr lang="en-US" sz="1100" dirty="0" smtClean="0"/>
              <a:t>System4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MeteoFrance </a:t>
            </a:r>
            <a:r>
              <a:rPr lang="en-US" sz="1100" dirty="0" smtClean="0"/>
              <a:t>System5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UKMO </a:t>
            </a:r>
            <a:r>
              <a:rPr lang="en-US" sz="1100" dirty="0"/>
              <a:t>GloSea5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NCEP CFSv2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038600" y="805738"/>
            <a:ext cx="4800601" cy="3290012"/>
            <a:chOff x="4267200" y="819150"/>
            <a:chExt cx="4495801" cy="29852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819150"/>
              <a:ext cx="4495801" cy="2985212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553200" y="3475757"/>
              <a:ext cx="2030493" cy="315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SOIL MOISTURE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504072" y="1962150"/>
              <a:ext cx="2106528" cy="315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SEA ICE EXTENT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267200" y="1731122"/>
              <a:ext cx="1779445" cy="535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OCEAN </a:t>
              </a:r>
            </a:p>
            <a:p>
              <a:r>
                <a:rPr lang="en-US" sz="1400" dirty="0" smtClean="0">
                  <a:solidFill>
                    <a:schemeClr val="accent1"/>
                  </a:solidFill>
                </a:rPr>
                <a:t>CIRCULATION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343400" y="3475757"/>
              <a:ext cx="1837644" cy="315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SNOW COVER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81000" y="819150"/>
            <a:ext cx="2485221" cy="1600200"/>
            <a:chOff x="867579" y="1047750"/>
            <a:chExt cx="2180421" cy="14478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579" y="1047750"/>
              <a:ext cx="2180421" cy="14478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878982" y="1047750"/>
              <a:ext cx="142968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ATMOSPHERE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221" y="2266950"/>
            <a:ext cx="1096179" cy="109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SST influencing Wind Speed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5708" y="4472285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ERA-Interim</a:t>
            </a:r>
          </a:p>
          <a:p>
            <a:r>
              <a:rPr lang="en-US" sz="1200" dirty="0" smtClean="0"/>
              <a:t>ref. period: 1981-2010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8056"/>
            <a:ext cx="9144000" cy="367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3" b="13422"/>
          <a:stretch/>
        </p:blipFill>
        <p:spPr>
          <a:xfrm>
            <a:off x="879043" y="2569375"/>
            <a:ext cx="7385914" cy="2440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Probabilistic forecasts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838200" y="819151"/>
            <a:ext cx="3200400" cy="1447799"/>
            <a:chOff x="838200" y="819151"/>
            <a:chExt cx="3200400" cy="1447799"/>
          </a:xfrm>
        </p:grpSpPr>
        <p:sp>
          <p:nvSpPr>
            <p:cNvPr id="3" name="Rectangle 2"/>
            <p:cNvSpPr/>
            <p:nvPr/>
          </p:nvSpPr>
          <p:spPr>
            <a:xfrm>
              <a:off x="838200" y="1189732"/>
              <a:ext cx="32004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/>
                <a:t>Will the </a:t>
              </a:r>
              <a:r>
                <a:rPr lang="en-US" sz="1600" dirty="0"/>
                <a:t>coming season </a:t>
              </a:r>
              <a:r>
                <a:rPr lang="en-US" sz="1600" dirty="0" smtClean="0"/>
                <a:t>be: 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less windy than normal?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normal?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more </a:t>
              </a:r>
              <a:r>
                <a:rPr lang="en-US" sz="1600" dirty="0"/>
                <a:t>windy than </a:t>
              </a:r>
              <a:r>
                <a:rPr lang="en-US" sz="1600" dirty="0" smtClean="0"/>
                <a:t>normal?</a:t>
              </a:r>
              <a:endParaRPr lang="en-US" sz="1600" dirty="0"/>
            </a:p>
          </p:txBody>
        </p:sp>
        <p:sp>
          <p:nvSpPr>
            <p:cNvPr id="5" name="Content Placeholder 1"/>
            <p:cNvSpPr txBox="1">
              <a:spLocks/>
            </p:cNvSpPr>
            <p:nvPr/>
          </p:nvSpPr>
          <p:spPr>
            <a:xfrm>
              <a:off x="838200" y="819151"/>
              <a:ext cx="2819400" cy="304799"/>
            </a:xfrm>
            <a:prstGeom prst="rect">
              <a:avLst/>
            </a:prstGeom>
            <a:solidFill>
              <a:schemeClr val="accent1">
                <a:lumMod val="95000"/>
              </a:schemeClr>
            </a:solidFill>
            <a:ln>
              <a:solidFill>
                <a:schemeClr val="tx2"/>
              </a:solidFill>
            </a:ln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b="1" dirty="0" smtClean="0">
                  <a:solidFill>
                    <a:schemeClr val="tx2"/>
                  </a:solidFill>
                </a:rPr>
                <a:t>QUESTION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952999" y="819151"/>
            <a:ext cx="3352801" cy="1704438"/>
            <a:chOff x="4952999" y="819151"/>
            <a:chExt cx="3352801" cy="1704438"/>
          </a:xfrm>
        </p:grpSpPr>
        <p:sp>
          <p:nvSpPr>
            <p:cNvPr id="6" name="Content Placeholder 1"/>
            <p:cNvSpPr txBox="1">
              <a:spLocks/>
            </p:cNvSpPr>
            <p:nvPr/>
          </p:nvSpPr>
          <p:spPr>
            <a:xfrm>
              <a:off x="4952999" y="819151"/>
              <a:ext cx="3352801" cy="304799"/>
            </a:xfrm>
            <a:prstGeom prst="rect">
              <a:avLst/>
            </a:prstGeom>
            <a:solidFill>
              <a:schemeClr val="accent1">
                <a:lumMod val="95000"/>
              </a:schemeClr>
            </a:solidFill>
            <a:ln>
              <a:solidFill>
                <a:schemeClr val="tx2"/>
              </a:solidFill>
            </a:ln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b="1" dirty="0" smtClean="0">
                  <a:solidFill>
                    <a:schemeClr val="tx2"/>
                  </a:solidFill>
                </a:rPr>
                <a:t>ANSWER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953000" y="1200150"/>
              <a:ext cx="320040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Bias adjust model output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Average whole season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Distribute the ensemble members into 3 categories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600" dirty="0" smtClean="0"/>
                <a:t>Compute probability</a:t>
              </a:r>
              <a:endParaRPr lang="en-US" sz="1600" dirty="0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75" y="3720838"/>
            <a:ext cx="346363" cy="18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0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Forecast quality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73587"/>
            <a:ext cx="8009417" cy="4312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12322" y="840965"/>
            <a:ext cx="1579278" cy="861774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SKILL SCORES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CRPSS   = -0.01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RPSS    =  0.08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EnsCorr =  0.44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00" y="742950"/>
            <a:ext cx="4913673" cy="584775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chemeClr val="tx2"/>
                </a:solidFill>
              </a:rPr>
              <a:t>A </a:t>
            </a:r>
            <a:r>
              <a:rPr lang="en-US" sz="1600" dirty="0">
                <a:solidFill>
                  <a:schemeClr val="tx2"/>
                </a:solidFill>
              </a:rPr>
              <a:t>prediction has no value without an estimate of forecasting skill based on past </a:t>
            </a:r>
            <a:r>
              <a:rPr lang="en-US" sz="1600" dirty="0" smtClean="0">
                <a:solidFill>
                  <a:schemeClr val="tx2"/>
                </a:solidFill>
              </a:rPr>
              <a:t>performance</a:t>
            </a:r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7" t="1" b="-1"/>
          <a:stretch/>
        </p:blipFill>
        <p:spPr>
          <a:xfrm>
            <a:off x="7611593" y="3509267"/>
            <a:ext cx="601340" cy="1292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29" y="3524838"/>
            <a:ext cx="75616" cy="7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6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RESILIENCE visualization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7308158" y="2229690"/>
            <a:ext cx="31811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www.bsc.es/projects/earthscience/resilience</a:t>
            </a:r>
            <a:r>
              <a:rPr lang="en-US" sz="1000" dirty="0" smtClean="0"/>
              <a:t>/</a:t>
            </a:r>
            <a:endParaRPr lang="en-US" sz="1000" dirty="0"/>
          </a:p>
        </p:txBody>
      </p:sp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11" y="609204"/>
            <a:ext cx="6899578" cy="453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sc_powerpoint_template_20160607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2951</TotalTime>
  <Words>587</Words>
  <Application>Microsoft Office PowerPoint</Application>
  <PresentationFormat>Presentació en pantalla (16:9)</PresentationFormat>
  <Paragraphs>166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21</vt:i4>
      </vt:variant>
    </vt:vector>
  </HeadingPairs>
  <TitlesOfParts>
    <vt:vector size="22" baseType="lpstr">
      <vt:lpstr>bsc_powerpoint_template_20160607</vt:lpstr>
      <vt:lpstr>Presentació del PowerPoint</vt:lpstr>
      <vt:lpstr>Wind Power growth</vt:lpstr>
      <vt:lpstr>COPERNICUS Program</vt:lpstr>
      <vt:lpstr>Wind droughts</vt:lpstr>
      <vt:lpstr>Can we anticipate anomalies?</vt:lpstr>
      <vt:lpstr>SST influencing Wind Speed</vt:lpstr>
      <vt:lpstr>Probabilistic forecasts</vt:lpstr>
      <vt:lpstr>Forecast quality</vt:lpstr>
      <vt:lpstr>RESILIENCE visualization</vt:lpstr>
      <vt:lpstr>Applications</vt:lpstr>
      <vt:lpstr>Capacity factor indicator</vt:lpstr>
      <vt:lpstr>Turbine Classification</vt:lpstr>
      <vt:lpstr>Capacity factor anomalies</vt:lpstr>
      <vt:lpstr>Capacity Factor forecasts</vt:lpstr>
      <vt:lpstr>Conclusions</vt:lpstr>
      <vt:lpstr>More information</vt:lpstr>
      <vt:lpstr>Presentació del PowerPoint</vt:lpstr>
      <vt:lpstr>Skill assessment</vt:lpstr>
      <vt:lpstr>Skill assessment </vt:lpstr>
      <vt:lpstr>Impact of ENSO on wind</vt:lpstr>
      <vt:lpstr>Impact of NAO on wind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Llorenç Lledó</dc:creator>
  <cp:lastModifiedBy>Llorenç Lledó</cp:lastModifiedBy>
  <cp:revision>208</cp:revision>
  <dcterms:created xsi:type="dcterms:W3CDTF">2017-03-02T14:54:16Z</dcterms:created>
  <dcterms:modified xsi:type="dcterms:W3CDTF">2017-06-27T18:58:04Z</dcterms:modified>
</cp:coreProperties>
</file>