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6" r:id="rId2"/>
    <p:sldId id="282" r:id="rId3"/>
    <p:sldId id="279" r:id="rId4"/>
    <p:sldId id="281" r:id="rId5"/>
    <p:sldId id="280" r:id="rId6"/>
    <p:sldId id="263" r:id="rId7"/>
    <p:sldId id="278" r:id="rId8"/>
    <p:sldId id="260" r:id="rId9"/>
    <p:sldId id="283" r:id="rId10"/>
    <p:sldId id="264" r:id="rId11"/>
    <p:sldId id="284" r:id="rId12"/>
    <p:sldId id="285" r:id="rId13"/>
    <p:sldId id="287" r:id="rId14"/>
    <p:sldId id="286" r:id="rId15"/>
    <p:sldId id="288" r:id="rId16"/>
    <p:sldId id="289" r:id="rId17"/>
    <p:sldId id="267" r:id="rId18"/>
    <p:sldId id="268" r:id="rId19"/>
    <p:sldId id="290" r:id="rId20"/>
    <p:sldId id="291" r:id="rId21"/>
    <p:sldId id="265" r:id="rId22"/>
    <p:sldId id="271" r:id="rId23"/>
    <p:sldId id="270" r:id="rId24"/>
    <p:sldId id="273" r:id="rId25"/>
    <p:sldId id="274" r:id="rId26"/>
    <p:sldId id="262" r:id="rId27"/>
    <p:sldId id="276" r:id="rId28"/>
    <p:sldId id="292" r:id="rId29"/>
    <p:sldId id="259" r:id="rId30"/>
    <p:sldId id="277" r:id="rId3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1DFB"/>
    <a:srgbClr val="ADD8E6"/>
    <a:srgbClr val="0000FF"/>
    <a:srgbClr val="062E78"/>
    <a:srgbClr val="FF8000"/>
    <a:srgbClr val="000000"/>
    <a:srgbClr val="5B9BD5"/>
    <a:srgbClr val="00FFFF"/>
    <a:srgbClr val="FFA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555" autoAdjust="0"/>
  </p:normalViewPr>
  <p:slideViewPr>
    <p:cSldViewPr snapToGrid="0" showGuides="1">
      <p:cViewPr varScale="1">
        <p:scale>
          <a:sx n="71" d="100"/>
          <a:sy n="71" d="100"/>
        </p:scale>
        <p:origin x="1714" y="53"/>
      </p:cViewPr>
      <p:guideLst>
        <p:guide orient="horz" pos="2115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F95E9-0CDA-45A1-8D81-A4F74B7BCCBB}" type="datetimeFigureOut">
              <a:rPr lang="fr-BE" smtClean="0"/>
              <a:t>06-05-15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F54FD-05E6-47B4-A8F8-0BCA1E9B27E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31817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Are </a:t>
            </a:r>
            <a:r>
              <a:rPr lang="fr-BE" dirty="0" err="1" smtClean="0"/>
              <a:t>you</a:t>
            </a:r>
            <a:r>
              <a:rPr lang="fr-BE" dirty="0" smtClean="0"/>
              <a:t> </a:t>
            </a:r>
            <a:r>
              <a:rPr lang="fr-BE" dirty="0" err="1" smtClean="0"/>
              <a:t>afraid</a:t>
            </a:r>
            <a:r>
              <a:rPr lang="fr-BE" dirty="0" smtClean="0"/>
              <a:t>?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652550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It </a:t>
            </a:r>
            <a:r>
              <a:rPr lang="fr-BE" dirty="0" err="1" smtClean="0"/>
              <a:t>represents</a:t>
            </a:r>
            <a:r>
              <a:rPr lang="fr-BE" baseline="0" dirty="0" smtClean="0"/>
              <a:t> </a:t>
            </a:r>
            <a:r>
              <a:rPr lang="fr-BE" dirty="0" smtClean="0"/>
              <a:t>real </a:t>
            </a:r>
            <a:r>
              <a:rPr lang="fr-BE" dirty="0" err="1" smtClean="0"/>
              <a:t>numbers</a:t>
            </a:r>
            <a:r>
              <a:rPr lang="fr-BE" dirty="0" smtClean="0"/>
              <a:t> </a:t>
            </a:r>
            <a:r>
              <a:rPr lang="fr-BE" dirty="0" err="1" smtClean="0"/>
              <a:t>using</a:t>
            </a:r>
            <a:r>
              <a:rPr lang="fr-BE" dirty="0" smtClean="0"/>
              <a:t> a </a:t>
            </a:r>
            <a:r>
              <a:rPr lang="fr-BE" dirty="0" err="1" smtClean="0"/>
              <a:t>finite</a:t>
            </a:r>
            <a:r>
              <a:rPr lang="fr-BE" dirty="0" smtClean="0"/>
              <a:t> </a:t>
            </a:r>
            <a:r>
              <a:rPr lang="fr-BE" dirty="0" err="1" smtClean="0"/>
              <a:t>number</a:t>
            </a:r>
            <a:r>
              <a:rPr lang="fr-BE" dirty="0" smtClean="0"/>
              <a:t> of bits.</a:t>
            </a:r>
            <a:r>
              <a:rPr lang="fr-BE" baseline="0" dirty="0" smtClean="0"/>
              <a:t> And </a:t>
            </a:r>
            <a:r>
              <a:rPr lang="fr-BE" baseline="0" dirty="0" err="1" smtClean="0"/>
              <a:t>therefore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some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mathematical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properties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like</a:t>
            </a:r>
            <a:r>
              <a:rPr lang="fr-BE" baseline="0" dirty="0" smtClean="0"/>
              <a:t> simple </a:t>
            </a:r>
            <a:r>
              <a:rPr lang="fr-BE" baseline="0" dirty="0" err="1" smtClean="0"/>
              <a:t>associativity</a:t>
            </a:r>
            <a:r>
              <a:rPr lang="fr-BE" baseline="0" dirty="0" smtClean="0"/>
              <a:t> are no longer </a:t>
            </a:r>
            <a:r>
              <a:rPr lang="fr-BE" baseline="0" dirty="0" err="1" smtClean="0"/>
              <a:t>true</a:t>
            </a:r>
            <a:r>
              <a:rPr lang="fr-BE" baseline="0" dirty="0" smtClean="0"/>
              <a:t>. </a:t>
            </a:r>
            <a:r>
              <a:rPr lang="fr-BE" baseline="0" dirty="0" err="1" smtClean="0"/>
              <a:t>While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mathematical</a:t>
            </a:r>
            <a:r>
              <a:rPr lang="fr-BE" baseline="0" dirty="0" smtClean="0"/>
              <a:t> expression on the top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correct,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not if </a:t>
            </a:r>
            <a:r>
              <a:rPr lang="fr-BE" baseline="0" dirty="0" err="1" smtClean="0"/>
              <a:t>you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truncate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each</a:t>
            </a:r>
            <a:r>
              <a:rPr lang="fr-BE" baseline="0" dirty="0" smtClean="0"/>
              <a:t> of the </a:t>
            </a:r>
            <a:r>
              <a:rPr lang="fr-BE" baseline="0" dirty="0" err="1" smtClean="0"/>
              <a:t>term</a:t>
            </a:r>
            <a:r>
              <a:rPr lang="fr-BE" baseline="0" dirty="0" smtClean="0"/>
              <a:t> to the </a:t>
            </a:r>
            <a:r>
              <a:rPr lang="fr-BE" baseline="0" dirty="0" err="1" smtClean="0"/>
              <a:t>fourth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decimal</a:t>
            </a:r>
            <a:r>
              <a:rPr lang="fr-BE" baseline="0" dirty="0" smtClean="0"/>
              <a:t>. </a:t>
            </a:r>
            <a:r>
              <a:rPr lang="fr-BE" baseline="0" dirty="0" err="1" smtClean="0"/>
              <a:t>Both</a:t>
            </a:r>
            <a:r>
              <a:rPr lang="fr-BE" baseline="0" dirty="0" smtClean="0"/>
              <a:t> solutions are </a:t>
            </a:r>
            <a:r>
              <a:rPr lang="fr-BE" baseline="0" dirty="0" err="1" smtClean="0"/>
              <a:t>perfectly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valid</a:t>
            </a:r>
            <a:r>
              <a:rPr lang="fr-BE" baseline="0" dirty="0" smtClean="0"/>
              <a:t>, but </a:t>
            </a:r>
            <a:r>
              <a:rPr lang="fr-BE" baseline="0" dirty="0" err="1" smtClean="0"/>
              <a:t>still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they’re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different</a:t>
            </a:r>
            <a:r>
              <a:rPr lang="fr-BE" baseline="0" dirty="0" smtClean="0"/>
              <a:t>.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55023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Then</a:t>
            </a:r>
            <a:r>
              <a:rPr lang="fr-BE" dirty="0" smtClean="0"/>
              <a:t> </a:t>
            </a:r>
            <a:r>
              <a:rPr lang="fr-BE" dirty="0" err="1" smtClean="0"/>
              <a:t>our</a:t>
            </a:r>
            <a:r>
              <a:rPr lang="fr-BE" dirty="0" smtClean="0"/>
              <a:t> codes are </a:t>
            </a:r>
            <a:r>
              <a:rPr lang="fr-BE" dirty="0" err="1" smtClean="0"/>
              <a:t>compiled</a:t>
            </a:r>
            <a:r>
              <a:rPr lang="fr-BE" dirty="0" smtClean="0"/>
              <a:t> </a:t>
            </a:r>
            <a:r>
              <a:rPr lang="fr-BE" dirty="0" err="1" smtClean="0"/>
              <a:t>using</a:t>
            </a:r>
            <a:r>
              <a:rPr lang="fr-BE" dirty="0" smtClean="0"/>
              <a:t> certain</a:t>
            </a:r>
            <a:r>
              <a:rPr lang="fr-BE" baseline="0" dirty="0" smtClean="0"/>
              <a:t> flags, and </a:t>
            </a:r>
            <a:r>
              <a:rPr lang="fr-BE" baseline="0" dirty="0" err="1" smtClean="0"/>
              <a:t>some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studies</a:t>
            </a:r>
            <a:r>
              <a:rPr lang="fr-BE" baseline="0" dirty="0" smtClean="0"/>
              <a:t> have </a:t>
            </a:r>
            <a:r>
              <a:rPr lang="fr-BE" baseline="0" dirty="0" err="1" smtClean="0"/>
              <a:t>suggested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most</a:t>
            </a:r>
            <a:r>
              <a:rPr lang="fr-BE" baseline="0" dirty="0" smtClean="0"/>
              <a:t> agressive and </a:t>
            </a:r>
            <a:r>
              <a:rPr lang="fr-BE" baseline="0" dirty="0" err="1" smtClean="0"/>
              <a:t>demanding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optimization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levels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should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applied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with</a:t>
            </a:r>
            <a:r>
              <a:rPr lang="fr-BE" baseline="0" dirty="0" smtClean="0"/>
              <a:t> care: </a:t>
            </a:r>
            <a:r>
              <a:rPr lang="fr-BE" baseline="0" dirty="0" err="1" smtClean="0"/>
              <a:t>studies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found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O3 </a:t>
            </a:r>
            <a:r>
              <a:rPr lang="fr-BE" baseline="0" dirty="0" err="1" smtClean="0"/>
              <a:t>optimization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permits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floating</a:t>
            </a:r>
            <a:r>
              <a:rPr lang="fr-BE" baseline="0" dirty="0" smtClean="0"/>
              <a:t> point </a:t>
            </a:r>
            <a:r>
              <a:rPr lang="fr-BE" baseline="0" dirty="0" err="1" smtClean="0"/>
              <a:t>reordering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could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adversely</a:t>
            </a:r>
            <a:r>
              <a:rPr lang="fr-BE" baseline="0" dirty="0" smtClean="0"/>
              <a:t> affect the solution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232667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A </a:t>
            </a:r>
            <a:r>
              <a:rPr lang="fr-BE" dirty="0" err="1" smtClean="0"/>
              <a:t>well</a:t>
            </a:r>
            <a:r>
              <a:rPr lang="fr-BE" dirty="0" smtClean="0"/>
              <a:t> </a:t>
            </a:r>
            <a:r>
              <a:rPr lang="fr-BE" dirty="0" err="1" smtClean="0"/>
              <a:t>known</a:t>
            </a:r>
            <a:r>
              <a:rPr lang="fr-BE" dirty="0" smtClean="0"/>
              <a:t> and </a:t>
            </a:r>
            <a:r>
              <a:rPr lang="fr-BE" dirty="0" err="1" smtClean="0"/>
              <a:t>largely</a:t>
            </a:r>
            <a:r>
              <a:rPr lang="fr-BE" dirty="0" smtClean="0"/>
              <a:t> </a:t>
            </a:r>
            <a:r>
              <a:rPr lang="fr-BE" dirty="0" err="1" smtClean="0"/>
              <a:t>covered</a:t>
            </a:r>
            <a:r>
              <a:rPr lang="fr-BE" dirty="0" smtClean="0"/>
              <a:t> source of </a:t>
            </a:r>
            <a:r>
              <a:rPr lang="fr-BE" dirty="0" err="1" smtClean="0"/>
              <a:t>error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the </a:t>
            </a:r>
            <a:r>
              <a:rPr lang="fr-BE" dirty="0" err="1" smtClean="0"/>
              <a:t>number</a:t>
            </a:r>
            <a:r>
              <a:rPr lang="fr-BE" dirty="0" smtClean="0"/>
              <a:t> of processors </a:t>
            </a:r>
            <a:r>
              <a:rPr lang="fr-BE" dirty="0" err="1" smtClean="0"/>
              <a:t>used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parallel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computing</a:t>
            </a:r>
            <a:r>
              <a:rPr lang="fr-BE" baseline="0" dirty="0" smtClean="0"/>
              <a:t>.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all </a:t>
            </a:r>
            <a:r>
              <a:rPr lang="fr-BE" baseline="0" dirty="0" err="1" smtClean="0"/>
              <a:t>agree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should</a:t>
            </a:r>
            <a:r>
              <a:rPr lang="fr-BE" baseline="0" dirty="0" smtClean="0"/>
              <a:t> not, but </a:t>
            </a:r>
            <a:r>
              <a:rPr lang="fr-BE" baseline="0" dirty="0" err="1" smtClean="0"/>
              <a:t>again</a:t>
            </a:r>
            <a:r>
              <a:rPr lang="fr-BE" baseline="0" dirty="0" smtClean="0"/>
              <a:t>, processor distribution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automatically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associated</a:t>
            </a:r>
            <a:r>
              <a:rPr lang="fr-BE" baseline="0" dirty="0" smtClean="0"/>
              <a:t> to an </a:t>
            </a:r>
            <a:r>
              <a:rPr lang="fr-BE" baseline="0" dirty="0" err="1" smtClean="0"/>
              <a:t>ordering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operations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058157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Then</a:t>
            </a:r>
            <a:r>
              <a:rPr lang="fr-BE" dirty="0" smtClean="0"/>
              <a:t> </a:t>
            </a:r>
            <a:r>
              <a:rPr lang="fr-BE" dirty="0" err="1" smtClean="0"/>
              <a:t>it</a:t>
            </a:r>
            <a:r>
              <a:rPr lang="fr-BE" dirty="0" smtClean="0"/>
              <a:t> </a:t>
            </a:r>
            <a:r>
              <a:rPr lang="fr-BE" dirty="0" err="1" smtClean="0"/>
              <a:t>was</a:t>
            </a:r>
            <a:r>
              <a:rPr lang="fr-BE" dirty="0" smtClean="0"/>
              <a:t> </a:t>
            </a:r>
            <a:r>
              <a:rPr lang="fr-BE" dirty="0" err="1" smtClean="0"/>
              <a:t>shown</a:t>
            </a:r>
            <a:r>
              <a:rPr lang="fr-BE" dirty="0" smtClean="0"/>
              <a:t>, </a:t>
            </a:r>
            <a:r>
              <a:rPr lang="fr-BE" dirty="0" err="1" smtClean="0"/>
              <a:t>perhaps</a:t>
            </a:r>
            <a:r>
              <a:rPr lang="fr-BE" dirty="0" smtClean="0"/>
              <a:t> </a:t>
            </a:r>
            <a:r>
              <a:rPr lang="fr-BE" dirty="0" err="1" smtClean="0"/>
              <a:t>surprisingly</a:t>
            </a:r>
            <a:r>
              <a:rPr lang="fr-BE" dirty="0" smtClean="0"/>
              <a:t> for </a:t>
            </a:r>
            <a:r>
              <a:rPr lang="fr-BE" dirty="0" err="1" smtClean="0"/>
              <a:t>you</a:t>
            </a:r>
            <a:r>
              <a:rPr lang="fr-BE" dirty="0" smtClean="0"/>
              <a:t>, </a:t>
            </a:r>
            <a:r>
              <a:rPr lang="fr-BE" dirty="0" err="1" smtClean="0"/>
              <a:t>that</a:t>
            </a:r>
            <a:r>
              <a:rPr lang="fr-BE" dirty="0" smtClean="0"/>
              <a:t> </a:t>
            </a:r>
            <a:r>
              <a:rPr lang="fr-BE" dirty="0" err="1" smtClean="0"/>
              <a:t>even</a:t>
            </a:r>
            <a:r>
              <a:rPr lang="fr-BE" dirty="0" smtClean="0"/>
              <a:t> the compiler versions </a:t>
            </a:r>
            <a:r>
              <a:rPr lang="fr-BE" dirty="0" err="1" smtClean="0"/>
              <a:t>induce</a:t>
            </a:r>
            <a:r>
              <a:rPr lang="fr-BE" dirty="0" smtClean="0"/>
              <a:t> </a:t>
            </a:r>
            <a:r>
              <a:rPr lang="fr-BE" dirty="0" err="1" smtClean="0"/>
              <a:t>errors</a:t>
            </a:r>
            <a:r>
              <a:rPr lang="fr-BE" dirty="0" smtClean="0"/>
              <a:t>; </a:t>
            </a:r>
            <a:r>
              <a:rPr lang="fr-BE" dirty="0" err="1" smtClean="0"/>
              <a:t>this</a:t>
            </a:r>
            <a:r>
              <a:rPr lang="fr-BE" dirty="0" smtClean="0"/>
              <a:t> </a:t>
            </a:r>
            <a:r>
              <a:rPr lang="fr-BE" dirty="0" err="1" smtClean="0"/>
              <a:t>study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showed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the Fortran 90 compiler </a:t>
            </a:r>
            <a:r>
              <a:rPr lang="fr-BE" baseline="0" dirty="0" err="1" smtClean="0"/>
              <a:t>developed</a:t>
            </a:r>
            <a:r>
              <a:rPr lang="fr-BE" baseline="0" dirty="0" smtClean="0"/>
              <a:t> by </a:t>
            </a:r>
            <a:r>
              <a:rPr lang="fr-BE" baseline="0" dirty="0" err="1" smtClean="0"/>
              <a:t>Cray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produced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inconsistent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results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were</a:t>
            </a:r>
            <a:r>
              <a:rPr lang="fr-BE" baseline="0" dirty="0" smtClean="0"/>
              <a:t> not </a:t>
            </a:r>
            <a:r>
              <a:rPr lang="fr-BE" baseline="0" dirty="0" err="1" smtClean="0"/>
              <a:t>present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with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other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compilers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660243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And </a:t>
            </a:r>
            <a:r>
              <a:rPr lang="fr-BE" dirty="0" err="1" smtClean="0"/>
              <a:t>finally</a:t>
            </a:r>
            <a:r>
              <a:rPr lang="fr-BE" dirty="0" smtClean="0"/>
              <a:t> </a:t>
            </a:r>
            <a:r>
              <a:rPr lang="fr-BE" dirty="0" err="1" smtClean="0"/>
              <a:t>some</a:t>
            </a:r>
            <a:r>
              <a:rPr lang="fr-BE" dirty="0" smtClean="0"/>
              <a:t> aspects are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just</a:t>
            </a:r>
            <a:r>
              <a:rPr lang="fr-BE" baseline="0" dirty="0" smtClean="0"/>
              <a:t> out of control: </a:t>
            </a:r>
            <a:r>
              <a:rPr lang="fr-BE" baseline="0" dirty="0" err="1" smtClean="0"/>
              <a:t>supercomputers</a:t>
            </a:r>
            <a:r>
              <a:rPr lang="fr-BE" baseline="0" dirty="0" smtClean="0"/>
              <a:t> are </a:t>
            </a:r>
            <a:r>
              <a:rPr lang="fr-BE" baseline="0" dirty="0" err="1" smtClean="0"/>
              <a:t>tired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sometimes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too</a:t>
            </a:r>
            <a:r>
              <a:rPr lang="fr-BE" baseline="0" dirty="0" smtClean="0"/>
              <a:t>, and </a:t>
            </a:r>
            <a:r>
              <a:rPr lang="fr-BE" baseline="0" dirty="0" err="1" smtClean="0"/>
              <a:t>temporary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faults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can</a:t>
            </a:r>
            <a:r>
              <a:rPr lang="fr-BE" baseline="0" dirty="0" smtClean="0"/>
              <a:t> lead to </a:t>
            </a:r>
            <a:r>
              <a:rPr lang="fr-BE" baseline="0" dirty="0" err="1" smtClean="0"/>
              <a:t>number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truncation</a:t>
            </a:r>
            <a:r>
              <a:rPr lang="fr-BE" baseline="0" dirty="0" smtClean="0"/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360671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So to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summarize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my</a:t>
            </a:r>
            <a:r>
              <a:rPr lang="fr-BE" baseline="0" dirty="0" smtClean="0"/>
              <a:t> first point: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clear</a:t>
            </a:r>
            <a:r>
              <a:rPr lang="fr-BE" baseline="0" dirty="0" smtClean="0"/>
              <a:t>: </a:t>
            </a:r>
            <a:r>
              <a:rPr lang="fr-BE" b="1" baseline="0" dirty="0" err="1" smtClean="0"/>
              <a:t>our</a:t>
            </a:r>
            <a:r>
              <a:rPr lang="fr-BE" b="1" baseline="0" dirty="0" smtClean="0"/>
              <a:t> machines </a:t>
            </a:r>
            <a:r>
              <a:rPr lang="fr-BE" b="1" baseline="0" dirty="0" err="1" smtClean="0"/>
              <a:t>introduce</a:t>
            </a:r>
            <a:r>
              <a:rPr lang="fr-BE" b="1" baseline="0" dirty="0" smtClean="0"/>
              <a:t> </a:t>
            </a:r>
            <a:r>
              <a:rPr lang="fr-BE" b="1" baseline="0" dirty="0" err="1" smtClean="0"/>
              <a:t>errors</a:t>
            </a:r>
            <a:r>
              <a:rPr lang="fr-BE" b="1" baseline="0" dirty="0" smtClean="0"/>
              <a:t> in </a:t>
            </a:r>
            <a:r>
              <a:rPr lang="fr-BE" b="1" baseline="0" dirty="0" err="1" smtClean="0"/>
              <a:t>our</a:t>
            </a:r>
            <a:r>
              <a:rPr lang="fr-BE" b="1" baseline="0" dirty="0" smtClean="0"/>
              <a:t> codes</a:t>
            </a:r>
            <a:r>
              <a:rPr lang="fr-BE" baseline="0" dirty="0" smtClean="0"/>
              <a:t>. There have been </a:t>
            </a:r>
            <a:r>
              <a:rPr lang="fr-BE" baseline="0" dirty="0" err="1" smtClean="0"/>
              <a:t>already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attempts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investigate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with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weather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models</a:t>
            </a:r>
            <a:r>
              <a:rPr lang="fr-BE" baseline="0" dirty="0" smtClean="0"/>
              <a:t>, how large </a:t>
            </a:r>
            <a:r>
              <a:rPr lang="fr-BE" baseline="0" dirty="0" err="1" smtClean="0"/>
              <a:t>these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errors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would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. In </a:t>
            </a:r>
            <a:r>
              <a:rPr lang="fr-BE" baseline="0" dirty="0" err="1" smtClean="0"/>
              <a:t>some</a:t>
            </a:r>
            <a:r>
              <a:rPr lang="fr-BE" baseline="0" dirty="0" smtClean="0"/>
              <a:t> cases </a:t>
            </a:r>
            <a:r>
              <a:rPr lang="fr-BE" baseline="0" dirty="0" err="1" smtClean="0"/>
              <a:t>these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errors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were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even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found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comparable to </a:t>
            </a:r>
            <a:r>
              <a:rPr lang="fr-BE" baseline="0" dirty="0" err="1" smtClean="0"/>
              <a:t>errors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introduced</a:t>
            </a:r>
            <a:r>
              <a:rPr lang="fr-BE" baseline="0" dirty="0" smtClean="0"/>
              <a:t> by initial conditions perturbation, </a:t>
            </a:r>
            <a:r>
              <a:rPr lang="fr-BE" b="1" baseline="0" dirty="0" err="1" smtClean="0"/>
              <a:t>so</a:t>
            </a:r>
            <a:r>
              <a:rPr lang="fr-BE" b="1" baseline="0" dirty="0" smtClean="0"/>
              <a:t> </a:t>
            </a:r>
            <a:r>
              <a:rPr lang="fr-BE" b="1" baseline="0" dirty="0" err="1" smtClean="0"/>
              <a:t>we’d</a:t>
            </a:r>
            <a:r>
              <a:rPr lang="fr-BE" b="1" baseline="0" dirty="0" smtClean="0"/>
              <a:t> </a:t>
            </a:r>
            <a:r>
              <a:rPr lang="fr-BE" b="1" baseline="0" dirty="0" err="1" smtClean="0"/>
              <a:t>rather</a:t>
            </a:r>
            <a:r>
              <a:rPr lang="fr-BE" b="1" baseline="0" dirty="0" smtClean="0"/>
              <a:t> </a:t>
            </a:r>
            <a:r>
              <a:rPr lang="fr-BE" b="1" baseline="0" dirty="0" err="1" smtClean="0"/>
              <a:t>take</a:t>
            </a:r>
            <a:r>
              <a:rPr lang="fr-BE" b="1" baseline="0" dirty="0" smtClean="0"/>
              <a:t> </a:t>
            </a:r>
            <a:r>
              <a:rPr lang="fr-BE" b="1" baseline="0" dirty="0" err="1" smtClean="0"/>
              <a:t>this</a:t>
            </a:r>
            <a:r>
              <a:rPr lang="fr-BE" b="1" baseline="0" dirty="0" smtClean="0"/>
              <a:t>  … </a:t>
            </a:r>
            <a:r>
              <a:rPr lang="fr-BE" b="1" baseline="0" dirty="0" err="1" smtClean="0"/>
              <a:t>seriously</a:t>
            </a:r>
            <a:r>
              <a:rPr lang="fr-BE" b="1" baseline="0" dirty="0" smtClean="0"/>
              <a:t>.</a:t>
            </a:r>
          </a:p>
          <a:p>
            <a:endParaRPr lang="fr-BE" baseline="0" dirty="0" smtClean="0"/>
          </a:p>
          <a:p>
            <a:r>
              <a:rPr lang="fr-BE" baseline="0" dirty="0" err="1" smtClean="0"/>
              <a:t>I’m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now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asking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question for EC-</a:t>
            </a:r>
            <a:r>
              <a:rPr lang="fr-BE" baseline="0" dirty="0" err="1" smtClean="0"/>
              <a:t>Earth</a:t>
            </a:r>
            <a:r>
              <a:rPr lang="fr-BE" baseline="0" dirty="0" smtClean="0"/>
              <a:t> and I </a:t>
            </a:r>
            <a:r>
              <a:rPr lang="fr-BE" baseline="0" dirty="0" err="1" smtClean="0"/>
              <a:t>want</a:t>
            </a:r>
            <a:r>
              <a:rPr lang="fr-BE" baseline="0" dirty="0" smtClean="0"/>
              <a:t> to examine </a:t>
            </a:r>
            <a:r>
              <a:rPr lang="fr-BE" baseline="0" dirty="0" err="1" smtClean="0"/>
              <a:t>two</a:t>
            </a:r>
            <a:r>
              <a:rPr lang="fr-BE" baseline="0" dirty="0" smtClean="0"/>
              <a:t> types of </a:t>
            </a:r>
            <a:r>
              <a:rPr lang="fr-BE" baseline="0" dirty="0" err="1" smtClean="0"/>
              <a:t>reproducibility</a:t>
            </a:r>
            <a:r>
              <a:rPr lang="fr-BE" baseline="0" dirty="0" smtClean="0"/>
              <a:t>: bit </a:t>
            </a:r>
            <a:r>
              <a:rPr lang="fr-BE" baseline="0" dirty="0" err="1" smtClean="0"/>
              <a:t>reproducibility</a:t>
            </a:r>
            <a:r>
              <a:rPr lang="fr-BE" baseline="0" dirty="0" smtClean="0"/>
              <a:t> on the one hand, </a:t>
            </a:r>
            <a:r>
              <a:rPr lang="fr-BE" baseline="0" dirty="0" err="1" smtClean="0"/>
              <a:t>where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are </a:t>
            </a:r>
            <a:r>
              <a:rPr lang="fr-BE" baseline="0" dirty="0" err="1" smtClean="0"/>
              <a:t>looking</a:t>
            </a:r>
            <a:r>
              <a:rPr lang="fr-BE" baseline="0" dirty="0" smtClean="0"/>
              <a:t> for conditions </a:t>
            </a:r>
            <a:r>
              <a:rPr lang="fr-BE" baseline="0" dirty="0" err="1" smtClean="0"/>
              <a:t>allowing</a:t>
            </a:r>
            <a:r>
              <a:rPr lang="fr-BE" baseline="0" dirty="0" smtClean="0"/>
              <a:t> for a </a:t>
            </a:r>
            <a:r>
              <a:rPr lang="fr-BE" baseline="0" dirty="0" err="1" smtClean="0"/>
              <a:t>bitwise</a:t>
            </a:r>
            <a:r>
              <a:rPr lang="fr-BE" baseline="0" dirty="0" smtClean="0"/>
              <a:t>, exact reproduction of </a:t>
            </a:r>
            <a:r>
              <a:rPr lang="fr-BE" baseline="0" dirty="0" err="1" smtClean="0"/>
              <a:t>binary</a:t>
            </a:r>
            <a:r>
              <a:rPr lang="fr-BE" baseline="0" dirty="0" smtClean="0"/>
              <a:t> output; and clim-</a:t>
            </a:r>
            <a:r>
              <a:rPr lang="fr-BE" baseline="0" dirty="0" err="1" smtClean="0"/>
              <a:t>reproducibility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where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no longer </a:t>
            </a:r>
            <a:r>
              <a:rPr lang="fr-BE" baseline="0" dirty="0" err="1" smtClean="0"/>
              <a:t>require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instantaneous</a:t>
            </a:r>
            <a:r>
              <a:rPr lang="fr-BE" baseline="0" dirty="0" smtClean="0"/>
              <a:t> time </a:t>
            </a:r>
            <a:r>
              <a:rPr lang="fr-BE" baseline="0" dirty="0" err="1" smtClean="0"/>
              <a:t>series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equal</a:t>
            </a:r>
            <a:r>
              <a:rPr lang="fr-BE" baseline="0" dirty="0" smtClean="0"/>
              <a:t> but </a:t>
            </a:r>
            <a:r>
              <a:rPr lang="fr-BE" baseline="0" dirty="0" err="1" smtClean="0"/>
              <a:t>only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their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statistics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indistinguishable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from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each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other</a:t>
            </a:r>
            <a:r>
              <a:rPr lang="fr-BE" baseline="0" dirty="0" smtClean="0"/>
              <a:t>.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976098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The good</a:t>
            </a:r>
            <a:r>
              <a:rPr lang="fr-BE" baseline="0" dirty="0" smtClean="0"/>
              <a:t> news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447010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Is </a:t>
            </a:r>
            <a:r>
              <a:rPr lang="fr-BE" b="1" dirty="0" err="1" smtClean="0"/>
              <a:t>that</a:t>
            </a:r>
            <a:r>
              <a:rPr lang="fr-BE" b="1" dirty="0" smtClean="0"/>
              <a:t> </a:t>
            </a:r>
            <a:r>
              <a:rPr lang="fr-BE" b="1" dirty="0" err="1" smtClean="0"/>
              <a:t>two</a:t>
            </a:r>
            <a:r>
              <a:rPr lang="fr-BE" b="1" baseline="0" dirty="0" smtClean="0"/>
              <a:t> EC-</a:t>
            </a:r>
            <a:r>
              <a:rPr lang="fr-BE" b="1" baseline="0" dirty="0" err="1" smtClean="0"/>
              <a:t>Earth</a:t>
            </a:r>
            <a:r>
              <a:rPr lang="fr-BE" b="1" baseline="0" dirty="0" smtClean="0"/>
              <a:t> simulations </a:t>
            </a:r>
            <a:r>
              <a:rPr lang="fr-BE" b="1" baseline="0" dirty="0" err="1" smtClean="0"/>
              <a:t>carried</a:t>
            </a:r>
            <a:r>
              <a:rPr lang="fr-BE" b="1" baseline="0" dirty="0" smtClean="0"/>
              <a:t> out </a:t>
            </a:r>
            <a:r>
              <a:rPr lang="fr-BE" b="1" baseline="0" dirty="0" err="1" smtClean="0"/>
              <a:t>following</a:t>
            </a:r>
            <a:r>
              <a:rPr lang="fr-BE" b="1" baseline="0" dirty="0" smtClean="0"/>
              <a:t> </a:t>
            </a:r>
            <a:r>
              <a:rPr lang="fr-BE" b="1" baseline="0" dirty="0" err="1" smtClean="0"/>
              <a:t>exactly</a:t>
            </a:r>
            <a:r>
              <a:rPr lang="fr-BE" b="1" baseline="0" dirty="0" smtClean="0"/>
              <a:t> the </a:t>
            </a:r>
            <a:r>
              <a:rPr lang="fr-BE" b="1" baseline="0" dirty="0" err="1" smtClean="0"/>
              <a:t>same</a:t>
            </a:r>
            <a:r>
              <a:rPr lang="fr-BE" b="1" baseline="0" dirty="0" smtClean="0"/>
              <a:t> conditions are </a:t>
            </a:r>
            <a:r>
              <a:rPr lang="fr-BE" b="1" baseline="0" dirty="0" err="1" smtClean="0"/>
              <a:t>purely</a:t>
            </a:r>
            <a:r>
              <a:rPr lang="fr-BE" b="1" baseline="0" dirty="0" smtClean="0"/>
              <a:t> </a:t>
            </a:r>
            <a:r>
              <a:rPr lang="fr-BE" b="1" baseline="0" dirty="0" err="1" smtClean="0"/>
              <a:t>identical</a:t>
            </a:r>
            <a:r>
              <a:rPr lang="fr-BE" baseline="0" dirty="0" smtClean="0"/>
              <a:t>. </a:t>
            </a:r>
            <a:r>
              <a:rPr lang="fr-BE" baseline="0" dirty="0" err="1" smtClean="0"/>
              <a:t>Run</a:t>
            </a:r>
            <a:r>
              <a:rPr lang="fr-BE" baseline="0" dirty="0" smtClean="0"/>
              <a:t> a simulation </a:t>
            </a:r>
            <a:r>
              <a:rPr lang="fr-BE" baseline="0" dirty="0" err="1" smtClean="0"/>
              <a:t>now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run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again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tomorrow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you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won’t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any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difference</a:t>
            </a:r>
            <a:r>
              <a:rPr lang="fr-BE" baseline="0" dirty="0" smtClean="0"/>
              <a:t>. This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the first check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everyone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does</a:t>
            </a:r>
            <a:r>
              <a:rPr lang="fr-BE" baseline="0" dirty="0" smtClean="0"/>
              <a:t>, and in </a:t>
            </a:r>
            <a:r>
              <a:rPr lang="fr-BE" baseline="0" dirty="0" err="1" smtClean="0"/>
              <a:t>fact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you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cannot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see</a:t>
            </a:r>
            <a:r>
              <a:rPr lang="fr-BE" baseline="0" dirty="0" smtClean="0"/>
              <a:t> the black </a:t>
            </a:r>
            <a:r>
              <a:rPr lang="fr-BE" baseline="0" dirty="0" err="1" smtClean="0"/>
              <a:t>curve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here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simply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because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hidden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behind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red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curve</a:t>
            </a:r>
            <a:r>
              <a:rPr lang="fr-BE" baseline="0" dirty="0" smtClean="0"/>
              <a:t>.</a:t>
            </a:r>
            <a:endParaRPr lang="fr-BE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052288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Now</a:t>
            </a:r>
            <a:r>
              <a:rPr lang="fr-BE" dirty="0" smtClean="0"/>
              <a:t> if </a:t>
            </a:r>
            <a:r>
              <a:rPr lang="fr-BE" dirty="0" err="1" smtClean="0"/>
              <a:t>we</a:t>
            </a:r>
            <a:r>
              <a:rPr lang="fr-BE" dirty="0" smtClean="0"/>
              <a:t> relax a bit </a:t>
            </a:r>
            <a:r>
              <a:rPr lang="fr-BE" dirty="0" err="1" smtClean="0"/>
              <a:t>our</a:t>
            </a:r>
            <a:r>
              <a:rPr lang="fr-BE" dirty="0" smtClean="0"/>
              <a:t> test and </a:t>
            </a:r>
            <a:r>
              <a:rPr lang="fr-BE" dirty="0" err="1" smtClean="0"/>
              <a:t>allow</a:t>
            </a:r>
            <a:r>
              <a:rPr lang="fr-BE" dirty="0" smtClean="0"/>
              <a:t> a </a:t>
            </a:r>
            <a:r>
              <a:rPr lang="fr-BE" dirty="0" err="1" smtClean="0"/>
              <a:t>different</a:t>
            </a:r>
            <a:r>
              <a:rPr lang="fr-BE" dirty="0" smtClean="0"/>
              <a:t> </a:t>
            </a:r>
            <a:r>
              <a:rPr lang="fr-BE" dirty="0" err="1" smtClean="0"/>
              <a:t>number</a:t>
            </a:r>
            <a:r>
              <a:rPr lang="fr-BE" dirty="0" smtClean="0"/>
              <a:t> of processors </a:t>
            </a:r>
            <a:r>
              <a:rPr lang="fr-BE" dirty="0" err="1" smtClean="0"/>
              <a:t>then</a:t>
            </a:r>
            <a:r>
              <a:rPr lang="fr-BE" dirty="0" smtClean="0"/>
              <a:t> </a:t>
            </a:r>
            <a:r>
              <a:rPr lang="fr-BE" dirty="0" err="1" smtClean="0"/>
              <a:t>we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start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see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differences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which</a:t>
            </a:r>
            <a:r>
              <a:rPr lang="fr-BE" baseline="0" dirty="0" smtClean="0"/>
              <a:t> are not </a:t>
            </a:r>
            <a:r>
              <a:rPr lang="fr-BE" baseline="0" dirty="0" err="1" smtClean="0"/>
              <a:t>negligible</a:t>
            </a:r>
            <a:r>
              <a:rPr lang="fr-BE" baseline="0" dirty="0" smtClean="0"/>
              <a:t>.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are </a:t>
            </a:r>
            <a:r>
              <a:rPr lang="fr-BE" baseline="0" dirty="0" err="1" smtClean="0"/>
              <a:t>talking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here</a:t>
            </a:r>
            <a:r>
              <a:rPr lang="fr-BE" baseline="0" dirty="0" smtClean="0"/>
              <a:t> about </a:t>
            </a:r>
            <a:r>
              <a:rPr lang="fr-BE" baseline="0" dirty="0" err="1" smtClean="0"/>
              <a:t>something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between</a:t>
            </a:r>
            <a:r>
              <a:rPr lang="fr-BE" baseline="0" dirty="0" smtClean="0"/>
              <a:t> a 1/10 of </a:t>
            </a:r>
            <a:r>
              <a:rPr lang="fr-BE" baseline="0" dirty="0" err="1" smtClean="0"/>
              <a:t>degree</a:t>
            </a:r>
            <a:r>
              <a:rPr lang="fr-BE" baseline="0" dirty="0" smtClean="0"/>
              <a:t> and ½ </a:t>
            </a:r>
            <a:r>
              <a:rPr lang="fr-BE" baseline="0" dirty="0" err="1" smtClean="0"/>
              <a:t>degree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celsius</a:t>
            </a:r>
            <a:r>
              <a:rPr lang="fr-BE" baseline="0" dirty="0" smtClean="0"/>
              <a:t> in global </a:t>
            </a:r>
            <a:r>
              <a:rPr lang="fr-BE" baseline="0" dirty="0" err="1" smtClean="0"/>
              <a:t>mean</a:t>
            </a:r>
            <a:r>
              <a:rPr lang="fr-BE" baseline="0" dirty="0" smtClean="0"/>
              <a:t>. </a:t>
            </a:r>
            <a:r>
              <a:rPr lang="fr-BE" baseline="0" dirty="0" err="1" smtClean="0"/>
              <a:t>Also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interesting</a:t>
            </a:r>
            <a:r>
              <a:rPr lang="fr-BE" baseline="0" dirty="0" smtClean="0"/>
              <a:t> to note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not an IFS or a NEMO </a:t>
            </a:r>
            <a:r>
              <a:rPr lang="fr-BE" baseline="0" dirty="0" err="1" smtClean="0"/>
              <a:t>problem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779311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So the first </a:t>
            </a:r>
            <a:r>
              <a:rPr lang="fr-BE" dirty="0" err="1" smtClean="0"/>
              <a:t>thing</a:t>
            </a:r>
            <a:r>
              <a:rPr lang="fr-BE" dirty="0" smtClean="0"/>
              <a:t> to note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that</a:t>
            </a:r>
            <a:r>
              <a:rPr lang="fr-BE" dirty="0" smtClean="0"/>
              <a:t> </a:t>
            </a:r>
            <a:r>
              <a:rPr lang="fr-BE" dirty="0" err="1" smtClean="0"/>
              <a:t>even</a:t>
            </a:r>
            <a:r>
              <a:rPr lang="fr-BE" dirty="0" smtClean="0"/>
              <a:t> on the </a:t>
            </a:r>
            <a:r>
              <a:rPr lang="fr-BE" dirty="0" err="1" smtClean="0"/>
              <a:t>same</a:t>
            </a:r>
            <a:r>
              <a:rPr lang="fr-BE" dirty="0" smtClean="0"/>
              <a:t> machine, EC-</a:t>
            </a:r>
            <a:r>
              <a:rPr lang="fr-BE" dirty="0" err="1" smtClean="0"/>
              <a:t>Earth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sensitive to the </a:t>
            </a:r>
            <a:r>
              <a:rPr lang="fr-BE" baseline="0" dirty="0" err="1" smtClean="0"/>
              <a:t>arbitrary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choice</a:t>
            </a:r>
            <a:r>
              <a:rPr lang="fr-BE" baseline="0" dirty="0" smtClean="0"/>
              <a:t> of processor distribution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33003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First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things</a:t>
            </a:r>
            <a:r>
              <a:rPr lang="fr-BE" baseline="0" dirty="0" smtClean="0"/>
              <a:t> first, </a:t>
            </a:r>
            <a:r>
              <a:rPr lang="fr-BE" baseline="0" dirty="0" err="1" smtClean="0"/>
              <a:t>let’s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start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from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beginning</a:t>
            </a:r>
            <a:r>
              <a:rPr lang="fr-BE" baseline="0" dirty="0" smtClean="0"/>
              <a:t>. </a:t>
            </a:r>
            <a:r>
              <a:rPr lang="fr-BE" baseline="0" dirty="0" err="1" smtClean="0"/>
              <a:t>I’ve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understood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recently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a the </a:t>
            </a:r>
            <a:r>
              <a:rPr lang="fr-BE" baseline="0" dirty="0" err="1" smtClean="0"/>
              <a:t>proper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way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estimate</a:t>
            </a:r>
            <a:r>
              <a:rPr lang="fr-BE" baseline="0" dirty="0" smtClean="0"/>
              <a:t> model </a:t>
            </a:r>
            <a:r>
              <a:rPr lang="fr-BE" baseline="0" dirty="0" err="1" smtClean="0"/>
              <a:t>quality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understand</a:t>
            </a:r>
            <a:r>
              <a:rPr lang="fr-BE" baseline="0" dirty="0" smtClean="0"/>
              <a:t> all possible </a:t>
            </a:r>
            <a:r>
              <a:rPr lang="fr-BE" baseline="0" dirty="0" err="1" smtClean="0"/>
              <a:t>reasons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why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could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wrong</a:t>
            </a:r>
            <a:r>
              <a:rPr lang="fr-BE" baseline="0" dirty="0" smtClean="0"/>
              <a:t>.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know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a model </a:t>
            </a:r>
            <a:r>
              <a:rPr lang="fr-BE" baseline="0" dirty="0" err="1" smtClean="0"/>
              <a:t>prediction</a:t>
            </a:r>
            <a:r>
              <a:rPr lang="fr-BE" baseline="0" dirty="0" smtClean="0"/>
              <a:t>…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006115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And </a:t>
            </a:r>
            <a:r>
              <a:rPr lang="fr-BE" dirty="0" err="1" smtClean="0"/>
              <a:t>now</a:t>
            </a:r>
            <a:r>
              <a:rPr lang="fr-BE" dirty="0" smtClean="0"/>
              <a:t> </a:t>
            </a:r>
            <a:r>
              <a:rPr lang="fr-BE" dirty="0" err="1" smtClean="0"/>
              <a:t>comes</a:t>
            </a:r>
            <a:r>
              <a:rPr lang="fr-BE" dirty="0" smtClean="0"/>
              <a:t> the main</a:t>
            </a:r>
            <a:r>
              <a:rPr lang="fr-BE" baseline="0" dirty="0" smtClean="0"/>
              <a:t> course,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want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assess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reproducibility</a:t>
            </a:r>
            <a:r>
              <a:rPr lang="fr-BE" baseline="0" dirty="0" smtClean="0"/>
              <a:t> of EC-</a:t>
            </a:r>
            <a:r>
              <a:rPr lang="fr-BE" baseline="0" dirty="0" err="1" smtClean="0"/>
              <a:t>Earth</a:t>
            </a:r>
            <a:r>
              <a:rPr lang="fr-BE" baseline="0" dirty="0" smtClean="0"/>
              <a:t> on </a:t>
            </a:r>
            <a:r>
              <a:rPr lang="fr-BE" baseline="0" dirty="0" err="1" smtClean="0"/>
              <a:t>different</a:t>
            </a:r>
            <a:r>
              <a:rPr lang="fr-BE" baseline="0" dirty="0" smtClean="0"/>
              <a:t> machines. This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not an </a:t>
            </a:r>
            <a:r>
              <a:rPr lang="fr-BE" baseline="0" dirty="0" err="1" smtClean="0"/>
              <a:t>easy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task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between</a:t>
            </a:r>
            <a:r>
              <a:rPr lang="fr-BE" baseline="0" dirty="0" smtClean="0"/>
              <a:t> the model has </a:t>
            </a:r>
            <a:r>
              <a:rPr lang="fr-BE" baseline="0" dirty="0" err="1" smtClean="0"/>
              <a:t>its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own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variability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can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mask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are </a:t>
            </a:r>
            <a:r>
              <a:rPr lang="fr-BE" baseline="0" dirty="0" err="1" smtClean="0"/>
              <a:t>looking</a:t>
            </a:r>
            <a:r>
              <a:rPr lang="fr-BE" baseline="0" dirty="0" smtClean="0"/>
              <a:t> for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20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51801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There </a:t>
            </a:r>
            <a:r>
              <a:rPr lang="fr-BE" dirty="0" err="1" smtClean="0"/>
              <a:t>were</a:t>
            </a:r>
            <a:r>
              <a:rPr lang="fr-BE" dirty="0" smtClean="0"/>
              <a:t> </a:t>
            </a:r>
            <a:r>
              <a:rPr lang="fr-BE" dirty="0" err="1" smtClean="0"/>
              <a:t>several</a:t>
            </a:r>
            <a:r>
              <a:rPr lang="fr-BE" dirty="0" smtClean="0"/>
              <a:t> conditions </a:t>
            </a:r>
            <a:r>
              <a:rPr lang="fr-BE" dirty="0" err="1" smtClean="0"/>
              <a:t>that</a:t>
            </a:r>
            <a:r>
              <a:rPr lang="fr-BE" dirty="0" smtClean="0"/>
              <a:t> </a:t>
            </a:r>
            <a:r>
              <a:rPr lang="fr-BE" dirty="0" err="1" smtClean="0"/>
              <a:t>were</a:t>
            </a:r>
            <a:r>
              <a:rPr lang="fr-BE" dirty="0" smtClean="0"/>
              <a:t> </a:t>
            </a:r>
            <a:r>
              <a:rPr lang="fr-BE" dirty="0" err="1" smtClean="0"/>
              <a:t>proposed</a:t>
            </a:r>
            <a:r>
              <a:rPr lang="fr-BE" dirty="0" smtClean="0"/>
              <a:t> to </a:t>
            </a:r>
            <a:r>
              <a:rPr lang="fr-BE" dirty="0" err="1" smtClean="0"/>
              <a:t>validate</a:t>
            </a:r>
            <a:r>
              <a:rPr lang="fr-BE" dirty="0" smtClean="0"/>
              <a:t> the </a:t>
            </a:r>
            <a:r>
              <a:rPr lang="fr-BE" dirty="0" err="1" smtClean="0"/>
              <a:t>porting</a:t>
            </a:r>
            <a:r>
              <a:rPr lang="fr-BE" dirty="0" smtClean="0"/>
              <a:t> of a </a:t>
            </a:r>
            <a:r>
              <a:rPr lang="fr-BE" dirty="0" err="1" smtClean="0"/>
              <a:t>climate</a:t>
            </a:r>
            <a:r>
              <a:rPr lang="fr-BE" baseline="0" dirty="0" smtClean="0"/>
              <a:t> model code, and I </a:t>
            </a:r>
            <a:r>
              <a:rPr lang="fr-BE" baseline="0" dirty="0" err="1" smtClean="0"/>
              <a:t>will</a:t>
            </a:r>
            <a:r>
              <a:rPr lang="fr-BE" baseline="0" dirty="0" smtClean="0"/>
              <a:t> focus on the </a:t>
            </a:r>
            <a:r>
              <a:rPr lang="fr-BE" baseline="0" dirty="0" err="1" smtClean="0"/>
              <a:t>third</a:t>
            </a:r>
            <a:r>
              <a:rPr lang="fr-BE" baseline="0" dirty="0" smtClean="0"/>
              <a:t> one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21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297927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Focus on </a:t>
            </a:r>
            <a:r>
              <a:rPr lang="fr-BE" dirty="0" err="1" smtClean="0"/>
              <a:t>these</a:t>
            </a:r>
            <a:r>
              <a:rPr lang="fr-BE" dirty="0" smtClean="0"/>
              <a:t> </a:t>
            </a:r>
            <a:r>
              <a:rPr lang="fr-BE" dirty="0" err="1" smtClean="0"/>
              <a:t>two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23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47717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Instead</a:t>
            </a:r>
            <a:r>
              <a:rPr lang="fr-BE" dirty="0" smtClean="0"/>
              <a:t> of </a:t>
            </a:r>
            <a:r>
              <a:rPr lang="fr-BE" dirty="0" err="1" smtClean="0"/>
              <a:t>computing</a:t>
            </a:r>
            <a:r>
              <a:rPr lang="fr-BE" dirty="0" smtClean="0"/>
              <a:t> distance </a:t>
            </a:r>
            <a:r>
              <a:rPr lang="fr-BE" dirty="0" err="1" smtClean="0"/>
              <a:t>between</a:t>
            </a:r>
            <a:r>
              <a:rPr lang="fr-BE" dirty="0" smtClean="0"/>
              <a:t> pairs of simulations, </a:t>
            </a:r>
            <a:r>
              <a:rPr lang="fr-BE" dirty="0" err="1" smtClean="0"/>
              <a:t>we</a:t>
            </a:r>
            <a:r>
              <a:rPr lang="fr-BE" baseline="0" dirty="0" smtClean="0"/>
              <a:t> chose to compare all </a:t>
            </a:r>
            <a:r>
              <a:rPr lang="fr-BE" baseline="0" dirty="0" err="1" smtClean="0"/>
              <a:t>members</a:t>
            </a:r>
            <a:endParaRPr lang="fr-BE" dirty="0" smtClean="0"/>
          </a:p>
          <a:p>
            <a:r>
              <a:rPr lang="fr-BE" dirty="0" err="1" smtClean="0"/>
              <a:t>Euclidean</a:t>
            </a:r>
            <a:r>
              <a:rPr lang="fr-BE" dirty="0" smtClean="0"/>
              <a:t> distance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24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915684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Say </a:t>
            </a:r>
            <a:r>
              <a:rPr lang="fr-BE" dirty="0" err="1" smtClean="0"/>
              <a:t>that</a:t>
            </a:r>
            <a:r>
              <a:rPr lang="fr-BE" dirty="0" smtClean="0"/>
              <a:t> </a:t>
            </a:r>
            <a:r>
              <a:rPr lang="fr-BE" dirty="0" err="1" smtClean="0"/>
              <a:t>small</a:t>
            </a:r>
            <a:r>
              <a:rPr lang="fr-BE" dirty="0" smtClean="0"/>
              <a:t> </a:t>
            </a:r>
            <a:r>
              <a:rPr lang="fr-BE" dirty="0" err="1" smtClean="0"/>
              <a:t>sample</a:t>
            </a:r>
            <a:r>
              <a:rPr lang="fr-BE" dirty="0" smtClean="0"/>
              <a:t>…</a:t>
            </a:r>
          </a:p>
          <a:p>
            <a:r>
              <a:rPr lang="fr-BE" dirty="0" err="1" smtClean="0"/>
              <a:t>Also</a:t>
            </a:r>
            <a:r>
              <a:rPr lang="fr-BE" dirty="0" smtClean="0"/>
              <a:t> mention a </a:t>
            </a:r>
            <a:r>
              <a:rPr lang="fr-BE" dirty="0" err="1" smtClean="0"/>
              <a:t>third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exp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exists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25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036651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fr-BE" dirty="0" err="1" smtClean="0"/>
              <a:t>Curves</a:t>
            </a:r>
            <a:r>
              <a:rPr lang="fr-BE" dirty="0" smtClean="0"/>
              <a:t> </a:t>
            </a:r>
            <a:r>
              <a:rPr lang="fr-BE" dirty="0" err="1" smtClean="0"/>
              <a:t>depart</a:t>
            </a:r>
            <a:r>
              <a:rPr lang="fr-BE" dirty="0" smtClean="0"/>
              <a:t> in</a:t>
            </a:r>
            <a:r>
              <a:rPr lang="fr-BE" baseline="0" dirty="0" smtClean="0"/>
              <a:t> the first </a:t>
            </a:r>
            <a:r>
              <a:rPr lang="fr-BE" baseline="0" dirty="0" err="1" smtClean="0"/>
              <a:t>year</a:t>
            </a:r>
            <a:r>
              <a:rPr lang="fr-BE" baseline="0" dirty="0" smtClean="0"/>
              <a:t>.</a:t>
            </a:r>
          </a:p>
          <a:p>
            <a:pPr marL="171450" indent="-171450">
              <a:buFontTx/>
              <a:buChar char="-"/>
            </a:pPr>
            <a:r>
              <a:rPr lang="fr-BE" dirty="0" err="1" smtClean="0"/>
              <a:t>Why</a:t>
            </a:r>
            <a:r>
              <a:rPr lang="fr-BE" dirty="0" smtClean="0"/>
              <a:t> </a:t>
            </a:r>
            <a:r>
              <a:rPr lang="fr-BE" dirty="0" err="1" smtClean="0"/>
              <a:t>is</a:t>
            </a:r>
            <a:r>
              <a:rPr lang="fr-BE" dirty="0" smtClean="0"/>
              <a:t> the model </a:t>
            </a:r>
            <a:r>
              <a:rPr lang="fr-BE" dirty="0" err="1" smtClean="0"/>
              <a:t>drifting</a:t>
            </a:r>
            <a:r>
              <a:rPr lang="fr-BE" dirty="0" smtClean="0"/>
              <a:t>? 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was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supposed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at </a:t>
            </a:r>
            <a:r>
              <a:rPr lang="fr-BE" baseline="0" dirty="0" err="1" smtClean="0"/>
              <a:t>equilibrium</a:t>
            </a:r>
            <a:r>
              <a:rPr lang="fr-BE" baseline="0" dirty="0" smtClean="0"/>
              <a:t>. (Jost)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27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601435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28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998732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Good news:</a:t>
            </a:r>
          </a:p>
          <a:p>
            <a:pPr marL="285750" indent="-285750">
              <a:buFontTx/>
              <a:buChar char="-"/>
            </a:pP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An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inconclusive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result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(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climates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cannot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said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different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)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could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have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hidden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true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, but not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detected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differences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(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other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machines)</a:t>
            </a:r>
          </a:p>
          <a:p>
            <a:pPr marL="285750" indent="-285750">
              <a:buFontTx/>
              <a:buChar char="-"/>
            </a:pP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BE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smtClean="0"/>
              <a:t>Policy at </a:t>
            </a:r>
            <a:r>
              <a:rPr lang="fr-BE" dirty="0" err="1" smtClean="0"/>
              <a:t>MétéoFrance</a:t>
            </a:r>
            <a:r>
              <a:rPr lang="fr-BE" dirty="0" smtClean="0"/>
              <a:t> and IPSL: </a:t>
            </a:r>
            <a:r>
              <a:rPr lang="fr-BE" dirty="0" err="1" smtClean="0"/>
              <a:t>never</a:t>
            </a:r>
            <a:r>
              <a:rPr lang="fr-BE" dirty="0" smtClean="0"/>
              <a:t> </a:t>
            </a:r>
            <a:r>
              <a:rPr lang="fr-BE" dirty="0" err="1" smtClean="0"/>
              <a:t>run</a:t>
            </a:r>
            <a:r>
              <a:rPr lang="fr-BE" dirty="0" smtClean="0"/>
              <a:t> 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family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experiments</a:t>
            </a:r>
            <a:r>
              <a:rPr lang="fr-BE" baseline="0" dirty="0" smtClean="0"/>
              <a:t> on </a:t>
            </a:r>
            <a:r>
              <a:rPr lang="fr-BE" baseline="0" dirty="0" err="1" smtClean="0"/>
              <a:t>different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platforms</a:t>
            </a:r>
            <a:endParaRPr lang="fr-BE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BE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baseline="0" dirty="0" smtClean="0"/>
              <a:t>2.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don’t</a:t>
            </a:r>
            <a:r>
              <a:rPr lang="fr-BE" baseline="0" dirty="0" smtClean="0"/>
              <a:t> know if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could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a </a:t>
            </a:r>
            <a:r>
              <a:rPr lang="fr-BE" baseline="0" dirty="0" err="1" smtClean="0"/>
              <a:t>consequence</a:t>
            </a:r>
            <a:r>
              <a:rPr lang="fr-BE" baseline="0" dirty="0" smtClean="0"/>
              <a:t> of model bug.</a:t>
            </a:r>
            <a:endParaRPr lang="fr-BE" dirty="0" smtClean="0"/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29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39162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…</a:t>
            </a:r>
            <a:r>
              <a:rPr lang="fr-BE" dirty="0" err="1" smtClean="0"/>
              <a:t>will</a:t>
            </a:r>
            <a:r>
              <a:rPr lang="fr-BE" dirty="0" smtClean="0"/>
              <a:t> </a:t>
            </a:r>
            <a:r>
              <a:rPr lang="fr-BE" dirty="0" err="1" smtClean="0"/>
              <a:t>never</a:t>
            </a:r>
            <a:r>
              <a:rPr lang="fr-BE" dirty="0" smtClean="0"/>
              <a:t> </a:t>
            </a:r>
            <a:r>
              <a:rPr lang="fr-BE" dirty="0" err="1" smtClean="0"/>
              <a:t>be</a:t>
            </a:r>
            <a:r>
              <a:rPr lang="fr-BE" dirty="0" smtClean="0"/>
              <a:t> </a:t>
            </a:r>
            <a:r>
              <a:rPr lang="fr-BE" dirty="0" err="1" smtClean="0"/>
              <a:t>matching</a:t>
            </a:r>
            <a:r>
              <a:rPr lang="fr-BE" dirty="0" smtClean="0"/>
              <a:t> observations </a:t>
            </a:r>
            <a:r>
              <a:rPr lang="fr-BE" dirty="0" err="1" smtClean="0"/>
              <a:t>exactly</a:t>
            </a:r>
            <a:r>
              <a:rPr lang="fr-BE" dirty="0" smtClean="0"/>
              <a:t>, </a:t>
            </a:r>
            <a:r>
              <a:rPr lang="fr-BE" dirty="0" err="1" smtClean="0"/>
              <a:t>because</a:t>
            </a:r>
            <a:r>
              <a:rPr lang="fr-BE" dirty="0" smtClean="0"/>
              <a:t> of </a:t>
            </a:r>
            <a:r>
              <a:rPr lang="fr-BE" dirty="0" err="1" smtClean="0"/>
              <a:t>our</a:t>
            </a:r>
            <a:r>
              <a:rPr lang="fr-BE" dirty="0" smtClean="0"/>
              <a:t> </a:t>
            </a:r>
            <a:r>
              <a:rPr lang="fr-BE" dirty="0" err="1" smtClean="0"/>
              <a:t>incomplete</a:t>
            </a:r>
            <a:r>
              <a:rPr lang="fr-BE" dirty="0" smtClean="0"/>
              <a:t> </a:t>
            </a:r>
            <a:r>
              <a:rPr lang="fr-BE" dirty="0" err="1" smtClean="0"/>
              <a:t>knowledge</a:t>
            </a:r>
            <a:r>
              <a:rPr lang="fr-BE" dirty="0" smtClean="0"/>
              <a:t> of initial conditions. But </a:t>
            </a:r>
            <a:r>
              <a:rPr lang="fr-BE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not </a:t>
            </a:r>
            <a:r>
              <a:rPr lang="fr-BE" baseline="0" dirty="0" err="1" smtClean="0"/>
              <a:t>what</a:t>
            </a:r>
            <a:r>
              <a:rPr lang="fr-BE" baseline="0" dirty="0" smtClean="0"/>
              <a:t> I </a:t>
            </a:r>
            <a:r>
              <a:rPr lang="fr-BE" baseline="0" dirty="0" err="1" smtClean="0"/>
              <a:t>want</a:t>
            </a:r>
            <a:r>
              <a:rPr lang="fr-BE" baseline="0" dirty="0" smtClean="0"/>
              <a:t> to talk about </a:t>
            </a:r>
            <a:r>
              <a:rPr lang="fr-BE" baseline="0" dirty="0" err="1" smtClean="0"/>
              <a:t>here</a:t>
            </a:r>
            <a:r>
              <a:rPr lang="fr-BE" baseline="0" dirty="0" smtClean="0"/>
              <a:t>. In </a:t>
            </a:r>
            <a:r>
              <a:rPr lang="fr-BE" baseline="0" dirty="0" err="1" smtClean="0"/>
              <a:t>fact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even</a:t>
            </a:r>
            <a:r>
              <a:rPr lang="fr-BE" baseline="0" dirty="0" smtClean="0"/>
              <a:t> if a model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initialized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perfectly</a:t>
            </a:r>
            <a:r>
              <a:rPr lang="fr-BE" baseline="0" dirty="0" smtClean="0"/>
              <a:t>, 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8697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It </a:t>
            </a:r>
            <a:r>
              <a:rPr lang="fr-BE" dirty="0" err="1" smtClean="0"/>
              <a:t>will</a:t>
            </a:r>
            <a:r>
              <a:rPr lang="fr-BE" dirty="0" smtClean="0"/>
              <a:t> </a:t>
            </a:r>
            <a:r>
              <a:rPr lang="fr-BE" dirty="0" err="1" smtClean="0"/>
              <a:t>be</a:t>
            </a:r>
            <a:r>
              <a:rPr lang="fr-BE" dirty="0" smtClean="0"/>
              <a:t> far </a:t>
            </a:r>
            <a:r>
              <a:rPr lang="fr-BE" dirty="0" err="1" smtClean="0"/>
              <a:t>away</a:t>
            </a:r>
            <a:r>
              <a:rPr lang="fr-BE" dirty="0" smtClean="0"/>
              <a:t> </a:t>
            </a:r>
            <a:r>
              <a:rPr lang="fr-BE" dirty="0" err="1" smtClean="0"/>
              <a:t>from</a:t>
            </a:r>
            <a:r>
              <a:rPr lang="fr-BE" dirty="0" smtClean="0"/>
              <a:t> the </a:t>
            </a:r>
            <a:r>
              <a:rPr lang="fr-BE" dirty="0" err="1" smtClean="0"/>
              <a:t>target</a:t>
            </a:r>
            <a:r>
              <a:rPr lang="fr-BE" dirty="0" smtClean="0"/>
              <a:t> </a:t>
            </a:r>
            <a:r>
              <a:rPr lang="fr-BE" dirty="0" err="1" smtClean="0"/>
              <a:t>because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cannot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specify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exactly</a:t>
            </a:r>
            <a:r>
              <a:rPr lang="fr-BE" baseline="0" dirty="0" smtClean="0"/>
              <a:t> the forcing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control </a:t>
            </a:r>
            <a:r>
              <a:rPr lang="fr-BE" baseline="0" dirty="0" err="1" smtClean="0"/>
              <a:t>its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variability</a:t>
            </a:r>
            <a:r>
              <a:rPr lang="fr-BE" baseline="0" dirty="0" smtClean="0"/>
              <a:t> at the </a:t>
            </a:r>
            <a:r>
              <a:rPr lang="fr-BE" baseline="0" dirty="0" err="1" smtClean="0"/>
              <a:t>boundaries</a:t>
            </a:r>
            <a:r>
              <a:rPr lang="fr-BE" baseline="0" dirty="0" smtClean="0"/>
              <a:t>. But </a:t>
            </a:r>
            <a:r>
              <a:rPr lang="fr-BE" baseline="0" dirty="0" err="1" smtClean="0"/>
              <a:t>that’s</a:t>
            </a:r>
            <a:r>
              <a:rPr lang="fr-BE" baseline="0" dirty="0" smtClean="0"/>
              <a:t> not </a:t>
            </a:r>
            <a:r>
              <a:rPr lang="fr-BE" baseline="0" dirty="0" err="1" smtClean="0"/>
              <a:t>what</a:t>
            </a:r>
            <a:r>
              <a:rPr lang="fr-BE" baseline="0" dirty="0" smtClean="0"/>
              <a:t> I </a:t>
            </a:r>
            <a:r>
              <a:rPr lang="fr-BE" baseline="0" dirty="0" err="1" smtClean="0"/>
              <a:t>want</a:t>
            </a:r>
            <a:r>
              <a:rPr lang="fr-BE" baseline="0" dirty="0" smtClean="0"/>
              <a:t> to talk about. In </a:t>
            </a:r>
            <a:r>
              <a:rPr lang="fr-BE" baseline="0" dirty="0" err="1" smtClean="0"/>
              <a:t>fact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even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with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perfect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knowledge</a:t>
            </a:r>
            <a:r>
              <a:rPr lang="fr-BE" baseline="0" dirty="0" smtClean="0"/>
              <a:t> of initial and </a:t>
            </a:r>
            <a:r>
              <a:rPr lang="fr-BE" baseline="0" dirty="0" err="1" smtClean="0"/>
              <a:t>boundary</a:t>
            </a:r>
            <a:r>
              <a:rPr lang="fr-BE" baseline="0" dirty="0" smtClean="0"/>
              <a:t> conditions, the model has an </a:t>
            </a:r>
            <a:r>
              <a:rPr lang="fr-BE" baseline="0" dirty="0" err="1" smtClean="0"/>
              <a:t>error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84374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Due to the </a:t>
            </a:r>
            <a:r>
              <a:rPr lang="fr-BE" dirty="0" err="1" smtClean="0"/>
              <a:t>wrong</a:t>
            </a:r>
            <a:r>
              <a:rPr lang="fr-BE" baseline="0" dirty="0" smtClean="0"/>
              <a:t> formulation of </a:t>
            </a:r>
            <a:r>
              <a:rPr lang="fr-BE" baseline="0" dirty="0" err="1" smtClean="0"/>
              <a:t>physical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laws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exist</a:t>
            </a:r>
            <a:r>
              <a:rPr lang="fr-BE" baseline="0" dirty="0" smtClean="0"/>
              <a:t> in Nature. But </a:t>
            </a:r>
            <a:r>
              <a:rPr lang="fr-BE" baseline="0" dirty="0" err="1" smtClean="0"/>
              <a:t>that’s</a:t>
            </a:r>
            <a:r>
              <a:rPr lang="fr-BE" baseline="0" dirty="0" smtClean="0"/>
              <a:t> not </a:t>
            </a:r>
            <a:r>
              <a:rPr lang="fr-BE" baseline="0" dirty="0" err="1" smtClean="0"/>
              <a:t>what</a:t>
            </a:r>
            <a:r>
              <a:rPr lang="fr-BE" baseline="0" dirty="0" smtClean="0"/>
              <a:t> I </a:t>
            </a:r>
            <a:r>
              <a:rPr lang="fr-BE" baseline="0" dirty="0" err="1" smtClean="0"/>
              <a:t>want</a:t>
            </a:r>
            <a:r>
              <a:rPr lang="fr-BE" baseline="0" dirty="0" smtClean="0"/>
              <a:t> to talk about. </a:t>
            </a:r>
            <a:r>
              <a:rPr lang="fr-BE" baseline="0" dirty="0" err="1" smtClean="0"/>
              <a:t>Even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with</a:t>
            </a:r>
            <a:r>
              <a:rPr lang="fr-BE" baseline="0" dirty="0" smtClean="0"/>
              <a:t> a </a:t>
            </a:r>
            <a:r>
              <a:rPr lang="fr-BE" baseline="0" dirty="0" err="1" smtClean="0"/>
              <a:t>perfect</a:t>
            </a:r>
            <a:r>
              <a:rPr lang="fr-BE" baseline="0" dirty="0" smtClean="0"/>
              <a:t> model, 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42434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we</a:t>
            </a:r>
            <a:r>
              <a:rPr lang="fr-BE" dirty="0" smtClean="0"/>
              <a:t> </a:t>
            </a:r>
            <a:r>
              <a:rPr lang="fr-BE" dirty="0" err="1" smtClean="0"/>
              <a:t>make</a:t>
            </a:r>
            <a:r>
              <a:rPr lang="fr-BE" dirty="0" smtClean="0"/>
              <a:t> </a:t>
            </a:r>
            <a:r>
              <a:rPr lang="fr-BE" dirty="0" err="1" smtClean="0"/>
              <a:t>discretization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errors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when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solve</a:t>
            </a:r>
            <a:r>
              <a:rPr lang="fr-BE" baseline="0" dirty="0" smtClean="0"/>
              <a:t> partial </a:t>
            </a:r>
            <a:r>
              <a:rPr lang="fr-BE" baseline="0" dirty="0" err="1" smtClean="0"/>
              <a:t>differential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equations</a:t>
            </a:r>
            <a:r>
              <a:rPr lang="fr-BE" baseline="0" dirty="0" smtClean="0"/>
              <a:t> on </a:t>
            </a:r>
            <a:r>
              <a:rPr lang="fr-BE" baseline="0" dirty="0" err="1" smtClean="0"/>
              <a:t>our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sometimes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very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coarse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grids</a:t>
            </a:r>
            <a:r>
              <a:rPr lang="fr-BE" baseline="0" dirty="0" smtClean="0"/>
              <a:t>. But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really</a:t>
            </a:r>
            <a:r>
              <a:rPr lang="fr-BE" baseline="0" dirty="0" smtClean="0"/>
              <a:t> not </a:t>
            </a:r>
            <a:r>
              <a:rPr lang="fr-BE" baseline="0" dirty="0" err="1" smtClean="0"/>
              <a:t>what</a:t>
            </a:r>
            <a:r>
              <a:rPr lang="fr-BE" baseline="0" dirty="0" smtClean="0"/>
              <a:t> I </a:t>
            </a:r>
            <a:r>
              <a:rPr lang="fr-BE" baseline="0" dirty="0" err="1" smtClean="0"/>
              <a:t>want</a:t>
            </a:r>
            <a:r>
              <a:rPr lang="fr-BE" baseline="0" dirty="0" smtClean="0"/>
              <a:t> to talk about </a:t>
            </a:r>
            <a:r>
              <a:rPr lang="fr-BE" baseline="0" dirty="0" err="1" smtClean="0"/>
              <a:t>now</a:t>
            </a:r>
            <a:r>
              <a:rPr lang="fr-BE" baseline="0" dirty="0" smtClean="0"/>
              <a:t>.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07657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The</a:t>
            </a:r>
            <a:r>
              <a:rPr lang="fr-BE" baseline="0" dirty="0" smtClean="0"/>
              <a:t> </a:t>
            </a:r>
            <a:r>
              <a:rPr lang="fr-BE" b="1" baseline="0" dirty="0" err="1" smtClean="0"/>
              <a:t>p</a:t>
            </a:r>
            <a:r>
              <a:rPr lang="fr-BE" baseline="0" dirty="0" err="1" smtClean="0"/>
              <a:t>latforms</a:t>
            </a:r>
            <a:r>
              <a:rPr lang="fr-BE" baseline="0" dirty="0" smtClean="0"/>
              <a:t>, </a:t>
            </a:r>
            <a:r>
              <a:rPr lang="fr-BE" b="1" i="0" baseline="0" dirty="0" smtClean="0"/>
              <a:t>i</a:t>
            </a:r>
            <a:r>
              <a:rPr lang="fr-BE" baseline="0" dirty="0" smtClean="0"/>
              <a:t>nfrastructure and </a:t>
            </a:r>
            <a:r>
              <a:rPr lang="fr-BE" b="1" baseline="0" dirty="0" smtClean="0"/>
              <a:t>p</a:t>
            </a:r>
            <a:r>
              <a:rPr lang="fr-BE" baseline="0" dirty="0" smtClean="0"/>
              <a:t>rograms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are </a:t>
            </a:r>
            <a:r>
              <a:rPr lang="fr-BE" baseline="0" dirty="0" err="1" smtClean="0"/>
              <a:t>using</a:t>
            </a:r>
            <a:r>
              <a:rPr lang="fr-BE" baseline="0" dirty="0" smtClean="0"/>
              <a:t> on a </a:t>
            </a:r>
            <a:r>
              <a:rPr lang="fr-BE" baseline="0" dirty="0" err="1" smtClean="0"/>
              <a:t>daily</a:t>
            </a:r>
            <a:r>
              <a:rPr lang="fr-BE" baseline="0" dirty="0" smtClean="0"/>
              <a:t> basis </a:t>
            </a:r>
            <a:r>
              <a:rPr lang="fr-BE" baseline="0" dirty="0" err="1" smtClean="0"/>
              <a:t>also</a:t>
            </a:r>
            <a:r>
              <a:rPr lang="fr-BE" baseline="0" dirty="0" smtClean="0"/>
              <a:t> have </a:t>
            </a:r>
            <a:r>
              <a:rPr lang="fr-BE" baseline="0" dirty="0" err="1" smtClean="0"/>
              <a:t>errors</a:t>
            </a:r>
            <a:r>
              <a:rPr lang="fr-BE" baseline="0" dirty="0" smtClean="0"/>
              <a:t>. There must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thousands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papers</a:t>
            </a:r>
            <a:r>
              <a:rPr lang="fr-BE" baseline="0" dirty="0" smtClean="0"/>
              <a:t> about </a:t>
            </a:r>
            <a:r>
              <a:rPr lang="fr-BE" baseline="0" dirty="0" err="1" smtClean="0"/>
              <a:t>these</a:t>
            </a:r>
            <a:r>
              <a:rPr lang="fr-BE" baseline="0" dirty="0" smtClean="0"/>
              <a:t> sources of </a:t>
            </a:r>
            <a:r>
              <a:rPr lang="fr-BE" baseline="0" dirty="0" err="1" smtClean="0"/>
              <a:t>uncertainty</a:t>
            </a:r>
            <a:r>
              <a:rPr lang="fr-BE" baseline="0" dirty="0" smtClean="0"/>
              <a:t>.</a:t>
            </a:r>
          </a:p>
          <a:p>
            <a:endParaRPr lang="fr-BE" baseline="0" dirty="0" smtClean="0"/>
          </a:p>
          <a:p>
            <a:r>
              <a:rPr lang="fr-BE" baseline="0" dirty="0" smtClean="0"/>
              <a:t>I </a:t>
            </a:r>
            <a:r>
              <a:rPr lang="fr-BE" baseline="0" dirty="0" err="1" smtClean="0"/>
              <a:t>found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less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ten</a:t>
            </a:r>
            <a:r>
              <a:rPr lang="fr-BE" baseline="0" dirty="0" smtClean="0"/>
              <a:t> on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issue.</a:t>
            </a:r>
          </a:p>
          <a:p>
            <a:endParaRPr lang="fr-BE" baseline="0" dirty="0" smtClean="0"/>
          </a:p>
          <a:p>
            <a:r>
              <a:rPr lang="fr-BE" baseline="0" dirty="0" smtClean="0"/>
              <a:t>And </a:t>
            </a:r>
            <a:r>
              <a:rPr lang="fr-BE" baseline="0" dirty="0" err="1" smtClean="0"/>
              <a:t>because</a:t>
            </a:r>
            <a:r>
              <a:rPr lang="fr-BE" baseline="0" dirty="0" smtClean="0"/>
              <a:t> no one </a:t>
            </a:r>
            <a:r>
              <a:rPr lang="fr-BE" baseline="0" dirty="0" err="1" smtClean="0"/>
              <a:t>really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knows</a:t>
            </a:r>
            <a:r>
              <a:rPr lang="fr-BE" baseline="0" dirty="0" smtClean="0"/>
              <a:t> how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error</a:t>
            </a:r>
            <a:r>
              <a:rPr lang="fr-BE" baseline="0" dirty="0" smtClean="0"/>
              <a:t> compares to </a:t>
            </a:r>
            <a:r>
              <a:rPr lang="fr-BE" baseline="0" dirty="0" err="1" smtClean="0"/>
              <a:t>these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ones</a:t>
            </a:r>
            <a:r>
              <a:rPr lang="fr-BE" baseline="0" dirty="0" smtClean="0"/>
              <a:t>, or no one </a:t>
            </a:r>
            <a:r>
              <a:rPr lang="fr-BE" baseline="0" dirty="0" err="1" smtClean="0"/>
              <a:t>really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wants</a:t>
            </a:r>
            <a:r>
              <a:rPr lang="fr-BE" baseline="0" dirty="0" smtClean="0"/>
              <a:t> to know,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decided</a:t>
            </a:r>
            <a:r>
              <a:rPr lang="fr-BE" baseline="0" dirty="0" smtClean="0"/>
              <a:t> at IC3 to the </a:t>
            </a:r>
            <a:r>
              <a:rPr lang="fr-BE" baseline="0" dirty="0" err="1" smtClean="0"/>
              <a:t>clear</a:t>
            </a:r>
            <a:r>
              <a:rPr lang="fr-BE" baseline="0" dirty="0" smtClean="0"/>
              <a:t> the air and </a:t>
            </a:r>
            <a:r>
              <a:rPr lang="fr-BE" baseline="0" dirty="0" err="1" smtClean="0"/>
              <a:t>address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problem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following</a:t>
            </a:r>
            <a:r>
              <a:rPr lang="fr-BE" baseline="0" dirty="0" smtClean="0"/>
              <a:t> a </a:t>
            </a:r>
            <a:r>
              <a:rPr lang="fr-BE" baseline="0" dirty="0" err="1" smtClean="0"/>
              <a:t>systematic</a:t>
            </a:r>
            <a:r>
              <a:rPr lang="fr-BE" baseline="0" dirty="0" smtClean="0"/>
              <a:t> and </a:t>
            </a:r>
            <a:r>
              <a:rPr lang="fr-BE" baseline="0" dirty="0" err="1" smtClean="0"/>
              <a:t>controlled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approach</a:t>
            </a:r>
            <a:r>
              <a:rPr lang="fr-BE" baseline="0" dirty="0" smtClean="0"/>
              <a:t>.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500983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One</a:t>
            </a:r>
            <a:r>
              <a:rPr lang="fr-BE" baseline="0" dirty="0" smtClean="0"/>
              <a:t> of the </a:t>
            </a:r>
            <a:r>
              <a:rPr lang="fr-BE" baseline="0" dirty="0" err="1" smtClean="0"/>
              <a:t>strengths</a:t>
            </a:r>
            <a:r>
              <a:rPr lang="fr-BE" baseline="0" dirty="0" smtClean="0"/>
              <a:t> of EC-</a:t>
            </a:r>
            <a:r>
              <a:rPr lang="fr-BE" baseline="0" dirty="0" err="1" smtClean="0"/>
              <a:t>Earth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run</a:t>
            </a:r>
            <a:r>
              <a:rPr lang="fr-BE" baseline="0" dirty="0" smtClean="0"/>
              <a:t> by a </a:t>
            </a:r>
            <a:r>
              <a:rPr lang="fr-BE" baseline="0" dirty="0" err="1" smtClean="0"/>
              <a:t>community</a:t>
            </a:r>
            <a:r>
              <a:rPr lang="fr-BE" baseline="0" dirty="0" smtClean="0"/>
              <a:t>, but one of the </a:t>
            </a:r>
            <a:r>
              <a:rPr lang="fr-BE" baseline="0" dirty="0" err="1" smtClean="0"/>
              <a:t>weakness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community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using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completely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different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platforms</a:t>
            </a:r>
            <a:r>
              <a:rPr lang="fr-BE" baseline="0" dirty="0" smtClean="0"/>
              <a:t>, compilation options, </a:t>
            </a:r>
            <a:r>
              <a:rPr lang="fr-BE" baseline="0" dirty="0" err="1" smtClean="0"/>
              <a:t>libraries</a:t>
            </a:r>
            <a:r>
              <a:rPr lang="fr-BE" baseline="0" dirty="0" smtClean="0"/>
              <a:t> or </a:t>
            </a:r>
            <a:r>
              <a:rPr lang="fr-BE" baseline="0" dirty="0" err="1" smtClean="0"/>
              <a:t>number</a:t>
            </a:r>
            <a:r>
              <a:rPr lang="fr-BE" baseline="0" dirty="0" smtClean="0"/>
              <a:t> of processors. And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allows</a:t>
            </a:r>
            <a:r>
              <a:rPr lang="fr-BE" baseline="0" dirty="0" smtClean="0"/>
              <a:t> us to have an </a:t>
            </a:r>
            <a:r>
              <a:rPr lang="fr-BE" baseline="0" dirty="0" err="1" smtClean="0"/>
              <a:t>idea</a:t>
            </a:r>
            <a:r>
              <a:rPr lang="fr-BE" baseline="0" dirty="0" smtClean="0"/>
              <a:t> of how </a:t>
            </a:r>
            <a:r>
              <a:rPr lang="fr-BE" baseline="0" dirty="0" err="1" smtClean="0"/>
              <a:t>big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source of model </a:t>
            </a:r>
            <a:r>
              <a:rPr lang="fr-BE" baseline="0" dirty="0" err="1" smtClean="0"/>
              <a:t>error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. And I </a:t>
            </a:r>
            <a:r>
              <a:rPr lang="fr-BE" baseline="0" dirty="0" err="1" smtClean="0"/>
              <a:t>will</a:t>
            </a:r>
            <a:r>
              <a:rPr lang="fr-BE" baseline="0" dirty="0" smtClean="0"/>
              <a:t> show </a:t>
            </a:r>
            <a:r>
              <a:rPr lang="fr-BE" baseline="0" dirty="0" err="1" smtClean="0"/>
              <a:t>indeed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these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overlooked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underconsidered</a:t>
            </a:r>
            <a:r>
              <a:rPr lang="fr-BE" baseline="0" dirty="0" smtClean="0"/>
              <a:t> sources of model </a:t>
            </a:r>
            <a:r>
              <a:rPr lang="fr-BE" baseline="0" dirty="0" err="1" smtClean="0"/>
              <a:t>error</a:t>
            </a:r>
            <a:r>
              <a:rPr lang="fr-BE" baseline="0" dirty="0" smtClean="0"/>
              <a:t> are not </a:t>
            </a:r>
            <a:r>
              <a:rPr lang="fr-BE" baseline="0" dirty="0" err="1" smtClean="0"/>
              <a:t>only</a:t>
            </a:r>
            <a:r>
              <a:rPr lang="fr-BE" baseline="0" dirty="0" smtClean="0"/>
              <a:t> real, but </a:t>
            </a:r>
            <a:r>
              <a:rPr lang="fr-BE" baseline="0" dirty="0" err="1" smtClean="0"/>
              <a:t>also</a:t>
            </a:r>
            <a:r>
              <a:rPr lang="fr-BE" baseline="0" dirty="0" smtClean="0"/>
              <a:t> non-</a:t>
            </a:r>
            <a:r>
              <a:rPr lang="fr-BE" baseline="0" dirty="0" err="1" smtClean="0"/>
              <a:t>negligible</a:t>
            </a:r>
            <a:r>
              <a:rPr lang="fr-BE" baseline="0" dirty="0" smtClean="0"/>
              <a:t> at all.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880272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Now</a:t>
            </a:r>
            <a:r>
              <a:rPr lang="fr-BE" dirty="0" smtClean="0"/>
              <a:t> the first </a:t>
            </a:r>
            <a:r>
              <a:rPr lang="fr-BE" dirty="0" err="1" smtClean="0"/>
              <a:t>characteristic</a:t>
            </a:r>
            <a:r>
              <a:rPr lang="fr-BE" dirty="0" smtClean="0"/>
              <a:t> of a computer </a:t>
            </a:r>
            <a:r>
              <a:rPr lang="fr-BE" dirty="0" err="1" smtClean="0"/>
              <a:t>is</a:t>
            </a:r>
            <a:r>
              <a:rPr lang="fr-BE" dirty="0" smtClean="0"/>
              <a:t> </a:t>
            </a:r>
            <a:r>
              <a:rPr lang="fr-BE" dirty="0" err="1" smtClean="0"/>
              <a:t>that</a:t>
            </a:r>
            <a:r>
              <a:rPr lang="fr-BE" dirty="0" smtClean="0"/>
              <a:t> 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F54FD-05E6-47B4-A8F8-0BCA1E9B27EF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07268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76FB-CB5C-4857-A9EB-3002A5717FF4}" type="datetimeFigureOut">
              <a:rPr lang="fr-BE" smtClean="0"/>
              <a:t>06-05-15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F71A-EC72-4C47-A8C3-2D2D1156E7FB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50493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76FB-CB5C-4857-A9EB-3002A5717FF4}" type="datetimeFigureOut">
              <a:rPr lang="fr-BE" smtClean="0"/>
              <a:t>06-05-15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F71A-EC72-4C47-A8C3-2D2D1156E7FB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12987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76FB-CB5C-4857-A9EB-3002A5717FF4}" type="datetimeFigureOut">
              <a:rPr lang="fr-BE" smtClean="0"/>
              <a:t>06-05-15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F71A-EC72-4C47-A8C3-2D2D1156E7FB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14186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76FB-CB5C-4857-A9EB-3002A5717FF4}" type="datetimeFigureOut">
              <a:rPr lang="fr-BE" smtClean="0"/>
              <a:t>06-05-15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F71A-EC72-4C47-A8C3-2D2D1156E7FB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31751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76FB-CB5C-4857-A9EB-3002A5717FF4}" type="datetimeFigureOut">
              <a:rPr lang="fr-BE" smtClean="0"/>
              <a:t>06-05-15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F71A-EC72-4C47-A8C3-2D2D1156E7FB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37036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76FB-CB5C-4857-A9EB-3002A5717FF4}" type="datetimeFigureOut">
              <a:rPr lang="fr-BE" smtClean="0"/>
              <a:t>06-05-15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F71A-EC72-4C47-A8C3-2D2D1156E7FB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34163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76FB-CB5C-4857-A9EB-3002A5717FF4}" type="datetimeFigureOut">
              <a:rPr lang="fr-BE" smtClean="0"/>
              <a:t>06-05-15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F71A-EC72-4C47-A8C3-2D2D1156E7FB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3145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76FB-CB5C-4857-A9EB-3002A5717FF4}" type="datetimeFigureOut">
              <a:rPr lang="fr-BE" smtClean="0"/>
              <a:t>06-05-15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F71A-EC72-4C47-A8C3-2D2D1156E7FB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40362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76FB-CB5C-4857-A9EB-3002A5717FF4}" type="datetimeFigureOut">
              <a:rPr lang="fr-BE" smtClean="0"/>
              <a:t>06-05-15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F71A-EC72-4C47-A8C3-2D2D1156E7FB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62790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76FB-CB5C-4857-A9EB-3002A5717FF4}" type="datetimeFigureOut">
              <a:rPr lang="fr-BE" smtClean="0"/>
              <a:t>06-05-15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F71A-EC72-4C47-A8C3-2D2D1156E7FB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96026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076FB-CB5C-4857-A9EB-3002A5717FF4}" type="datetimeFigureOut">
              <a:rPr lang="fr-BE" smtClean="0"/>
              <a:t>06-05-15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9F71A-EC72-4C47-A8C3-2D2D1156E7FB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63854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076FB-CB5C-4857-A9EB-3002A5717FF4}" type="datetimeFigureOut">
              <a:rPr lang="fr-BE" smtClean="0"/>
              <a:t>06-05-15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9F71A-EC72-4C47-A8C3-2D2D1156E7FB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83663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mate.be/u/fmasson" TargetMode="External"/><Relationship Id="rId2" Type="http://schemas.openxmlformats.org/officeDocument/2006/relationships/hyperlink" Target="mailto:francois.massonnet@uclouvain.b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071365" y="2168165"/>
            <a:ext cx="700126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Do </a:t>
            </a:r>
            <a:r>
              <a:rPr lang="fr-BE" sz="4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different</a:t>
            </a:r>
            <a:r>
              <a:rPr lang="fr-BE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machines </a:t>
            </a:r>
            <a:r>
              <a:rPr lang="fr-BE" sz="4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simulate</a:t>
            </a:r>
            <a:r>
              <a:rPr lang="fr-BE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4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different</a:t>
            </a:r>
            <a:r>
              <a:rPr lang="fr-BE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4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climates</a:t>
            </a:r>
            <a:r>
              <a:rPr lang="fr-BE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  <a:endParaRPr lang="fr-BE" sz="4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781189" y="4107157"/>
            <a:ext cx="35816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François Massonnet</a:t>
            </a:r>
            <a:endParaRPr lang="fr-BE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188432" y="4862872"/>
            <a:ext cx="4767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M.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Asif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, O.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Bellprat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, E.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Exarchou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, M.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Ménégoz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, C.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Prodhomme</a:t>
            </a:r>
            <a:r>
              <a:rPr lang="fr-BE" dirty="0">
                <a:latin typeface="Segoe UI" panose="020B0502040204020203" pitchFamily="34" charset="0"/>
                <a:cs typeface="Segoe UI" panose="020B0502040204020203" pitchFamily="34" charset="0"/>
              </a:rPr>
              <a:t>, F. 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J.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Doblas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-Reyes</a:t>
            </a:r>
            <a:endParaRPr lang="fr-BE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26" name="Picture 2" descr="http://www.ic3.cat/documentacion/images/Logos/Logo%20IC3%20blanc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952" y="5326145"/>
            <a:ext cx="1662459" cy="1450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uclouvain.be/cps/ucl/doc/ir-ldri/images/logo_UCL_NEW_janv2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17" y="5326145"/>
            <a:ext cx="986739" cy="13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met.ie/UserMediaUpl/ec-earth-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711" y="382453"/>
            <a:ext cx="2314575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2320290" y="1382578"/>
            <a:ext cx="4514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EC-</a:t>
            </a:r>
            <a:r>
              <a:rPr lang="fr-BE" sz="1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Earth</a:t>
            </a:r>
            <a:r>
              <a:rPr lang="fr-BE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meeting 5-6 May 2015</a:t>
            </a:r>
          </a:p>
        </p:txBody>
      </p:sp>
      <p:pic>
        <p:nvPicPr>
          <p:cNvPr id="2" name="Picture 2" descr="http://www.specs-fp7.eu/sites/default/files/320px-SPECS_Logo_transparent_v12_0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5906" y="5951508"/>
            <a:ext cx="1592188" cy="74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86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88620" y="457200"/>
            <a:ext cx="62307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Software /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harwdare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 multiple and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underestimated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source of model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82094" y="1783080"/>
            <a:ext cx="59844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Round-off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errors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floating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-point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representation</a:t>
            </a:r>
            <a:endParaRPr lang="fr-BE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order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matters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associativity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no longer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valid</a:t>
            </a:r>
            <a:endParaRPr lang="fr-BE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dirty="0" smtClean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6619377" y="2036954"/>
                <a:ext cx="2469715" cy="3440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(</m:t>
                      </m:r>
                      <m:rad>
                        <m:radPr>
                          <m:degHide m:val="on"/>
                          <m:ctrlPr>
                            <a:rPr lang="fr-BE" sz="2000" b="0" i="1" smtClean="0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radPr>
                        <m:deg/>
                        <m:e>
                          <m:r>
                            <a:rPr lang="fr-BE" sz="2000" b="0" i="1" smtClean="0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  <m:t>2</m:t>
                          </m:r>
                        </m:e>
                      </m:rad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. 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𝜋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).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𝑒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BE" sz="2000" i="1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radPr>
                        <m:deg/>
                        <m:e>
                          <m:r>
                            <a:rPr lang="fr-BE" sz="2000" i="1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  <m:t>2</m:t>
                          </m:r>
                        </m:e>
                      </m:rad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.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(</m:t>
                      </m:r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𝜋</m:t>
                      </m:r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.</m:t>
                      </m:r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𝑒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)</m:t>
                      </m:r>
                    </m:oMath>
                  </m:oMathPara>
                </a14:m>
                <a:endParaRPr lang="fr-BE" sz="2000" dirty="0" smtClean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377" y="2036954"/>
                <a:ext cx="2469715" cy="344069"/>
              </a:xfrm>
              <a:prstGeom prst="rect">
                <a:avLst/>
              </a:prstGeom>
              <a:blipFill rotWithShape="0">
                <a:blip r:embed="rId3"/>
                <a:stretch>
                  <a:fillRect l="-2963" r="-2963" b="-31579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/>
          <p:cNvSpPr txBox="1"/>
          <p:nvPr/>
        </p:nvSpPr>
        <p:spPr>
          <a:xfrm>
            <a:off x="6687669" y="2385731"/>
            <a:ext cx="994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12.077</a:t>
            </a:r>
            <a:r>
              <a:rPr lang="fr-BE" sz="1600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925012" y="2385731"/>
            <a:ext cx="994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12.077</a:t>
            </a:r>
            <a:r>
              <a:rPr lang="fr-BE" sz="1600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631642" y="2324175"/>
            <a:ext cx="1581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≠</a:t>
            </a:r>
          </a:p>
        </p:txBody>
      </p:sp>
    </p:spTree>
    <p:extLst>
      <p:ext uri="{BB962C8B-B14F-4D97-AF65-F5344CB8AC3E}">
        <p14:creationId xmlns:p14="http://schemas.microsoft.com/office/powerpoint/2010/main" val="73062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88620" y="457200"/>
            <a:ext cx="62307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Software /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harwdare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 multiple and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underestimated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source of model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82094" y="1783080"/>
            <a:ext cx="59844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Round-off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errors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floating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-point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representation</a:t>
            </a:r>
            <a:endParaRPr lang="fr-BE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order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matters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associativity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no longer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valid</a:t>
            </a:r>
            <a:endParaRPr lang="fr-BE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dirty="0" smtClean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82095" y="2837170"/>
            <a:ext cx="68152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Agressive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optimization</a:t>
            </a:r>
            <a:endParaRPr lang="fr-BE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Can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degrade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accuracy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[Thomas et al.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Wea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And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., 2002]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6619377" y="2036954"/>
                <a:ext cx="2469715" cy="3440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(</m:t>
                      </m:r>
                      <m:rad>
                        <m:radPr>
                          <m:degHide m:val="on"/>
                          <m:ctrlPr>
                            <a:rPr lang="fr-BE" sz="2000" b="0" i="1" smtClean="0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radPr>
                        <m:deg/>
                        <m:e>
                          <m:r>
                            <a:rPr lang="fr-BE" sz="2000" b="0" i="1" smtClean="0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  <m:t>2</m:t>
                          </m:r>
                        </m:e>
                      </m:rad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. 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𝜋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).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𝑒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BE" sz="2000" i="1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radPr>
                        <m:deg/>
                        <m:e>
                          <m:r>
                            <a:rPr lang="fr-BE" sz="2000" i="1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  <m:t>2</m:t>
                          </m:r>
                        </m:e>
                      </m:rad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.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(</m:t>
                      </m:r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𝜋</m:t>
                      </m:r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.</m:t>
                      </m:r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𝑒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)</m:t>
                      </m:r>
                    </m:oMath>
                  </m:oMathPara>
                </a14:m>
                <a:endParaRPr lang="fr-BE" sz="2000" dirty="0" smtClean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377" y="2036954"/>
                <a:ext cx="2469715" cy="344069"/>
              </a:xfrm>
              <a:prstGeom prst="rect">
                <a:avLst/>
              </a:prstGeom>
              <a:blipFill rotWithShape="0">
                <a:blip r:embed="rId3"/>
                <a:stretch>
                  <a:fillRect l="-2963" r="-2963" b="-31579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/>
          <p:cNvSpPr txBox="1"/>
          <p:nvPr/>
        </p:nvSpPr>
        <p:spPr>
          <a:xfrm>
            <a:off x="6687669" y="2385731"/>
            <a:ext cx="994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12.077</a:t>
            </a:r>
            <a:r>
              <a:rPr lang="fr-BE" sz="1600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925012" y="2385731"/>
            <a:ext cx="994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12.077</a:t>
            </a:r>
            <a:r>
              <a:rPr lang="fr-BE" sz="1600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631642" y="2324175"/>
            <a:ext cx="1581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≠</a:t>
            </a:r>
          </a:p>
        </p:txBody>
      </p:sp>
    </p:spTree>
    <p:extLst>
      <p:ext uri="{BB962C8B-B14F-4D97-AF65-F5344CB8AC3E}">
        <p14:creationId xmlns:p14="http://schemas.microsoft.com/office/powerpoint/2010/main" val="180177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88620" y="457200"/>
            <a:ext cx="62307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Software /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harwdare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 multiple and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underestimated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source of model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82094" y="1783080"/>
            <a:ext cx="59844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Round-off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errors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floating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-point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representation</a:t>
            </a:r>
            <a:endParaRPr lang="fr-BE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order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matters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associativity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no longer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valid</a:t>
            </a:r>
            <a:endParaRPr lang="fr-BE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dirty="0" smtClean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82095" y="2837170"/>
            <a:ext cx="68152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Agressive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optimization</a:t>
            </a:r>
            <a:endParaRPr lang="fr-BE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Can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degrade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accuracy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[Thomas et al.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Wea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And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., 2002]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82095" y="3769798"/>
            <a:ext cx="638079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Number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of processors and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their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distribution</a:t>
            </a:r>
          </a:p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Processor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topology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defines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order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operations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[Thomas et al.,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Wea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And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., 2002;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Senoner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al., AIAA, 2008]</a:t>
            </a:r>
            <a:endParaRPr lang="fr-BE" sz="20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6619377" y="2036954"/>
                <a:ext cx="2469715" cy="3440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(</m:t>
                      </m:r>
                      <m:rad>
                        <m:radPr>
                          <m:degHide m:val="on"/>
                          <m:ctrlPr>
                            <a:rPr lang="fr-BE" sz="2000" b="0" i="1" smtClean="0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radPr>
                        <m:deg/>
                        <m:e>
                          <m:r>
                            <a:rPr lang="fr-BE" sz="2000" b="0" i="1" smtClean="0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  <m:t>2</m:t>
                          </m:r>
                        </m:e>
                      </m:rad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. 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𝜋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).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𝑒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BE" sz="2000" i="1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radPr>
                        <m:deg/>
                        <m:e>
                          <m:r>
                            <a:rPr lang="fr-BE" sz="2000" i="1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  <m:t>2</m:t>
                          </m:r>
                        </m:e>
                      </m:rad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.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(</m:t>
                      </m:r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𝜋</m:t>
                      </m:r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.</m:t>
                      </m:r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𝑒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)</m:t>
                      </m:r>
                    </m:oMath>
                  </m:oMathPara>
                </a14:m>
                <a:endParaRPr lang="fr-BE" sz="2000" dirty="0" smtClean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377" y="2036954"/>
                <a:ext cx="2469715" cy="344069"/>
              </a:xfrm>
              <a:prstGeom prst="rect">
                <a:avLst/>
              </a:prstGeom>
              <a:blipFill rotWithShape="0">
                <a:blip r:embed="rId3"/>
                <a:stretch>
                  <a:fillRect l="-2963" r="-2963" b="-31579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/>
          <p:cNvSpPr txBox="1"/>
          <p:nvPr/>
        </p:nvSpPr>
        <p:spPr>
          <a:xfrm>
            <a:off x="6687669" y="2385731"/>
            <a:ext cx="994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12.077</a:t>
            </a:r>
            <a:r>
              <a:rPr lang="fr-BE" sz="1600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925012" y="2385731"/>
            <a:ext cx="994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12.077</a:t>
            </a:r>
            <a:r>
              <a:rPr lang="fr-BE" sz="1600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631642" y="2324175"/>
            <a:ext cx="1581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≠</a:t>
            </a:r>
          </a:p>
        </p:txBody>
      </p:sp>
    </p:spTree>
    <p:extLst>
      <p:ext uri="{BB962C8B-B14F-4D97-AF65-F5344CB8AC3E}">
        <p14:creationId xmlns:p14="http://schemas.microsoft.com/office/powerpoint/2010/main" val="232668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88620" y="457200"/>
            <a:ext cx="62307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Software /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harwdare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 multiple and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underestimated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source of model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82094" y="1783080"/>
            <a:ext cx="59844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Round-off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errors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floating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-point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representation</a:t>
            </a:r>
            <a:endParaRPr lang="fr-BE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order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matters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associativity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no longer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valid</a:t>
            </a:r>
            <a:endParaRPr lang="fr-BE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dirty="0" smtClean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82095" y="2837170"/>
            <a:ext cx="68152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Agressive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optimization</a:t>
            </a:r>
            <a:endParaRPr lang="fr-BE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Can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degrade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accuracy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[Thomas et al.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Wea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And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., 2002]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82095" y="3769798"/>
            <a:ext cx="638079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Number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of processors and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their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distribution</a:t>
            </a:r>
          </a:p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Processor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topology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defines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order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operations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[Thomas et al.,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Wea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And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., 2002;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Senoner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al., AIAA, 2008]</a:t>
            </a:r>
            <a:endParaRPr lang="fr-BE" sz="20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82095" y="4903939"/>
            <a:ext cx="50463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Compiler version</a:t>
            </a:r>
          </a:p>
          <a:p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Different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FORTRAN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compilers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can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produce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different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outcomes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[Lawrence et al., EOS, 1999]</a:t>
            </a:r>
            <a:endParaRPr lang="fr-BE" sz="20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6619377" y="2036954"/>
                <a:ext cx="2469715" cy="3440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(</m:t>
                      </m:r>
                      <m:rad>
                        <m:radPr>
                          <m:degHide m:val="on"/>
                          <m:ctrlPr>
                            <a:rPr lang="fr-BE" sz="2000" b="0" i="1" smtClean="0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radPr>
                        <m:deg/>
                        <m:e>
                          <m:r>
                            <a:rPr lang="fr-BE" sz="2000" b="0" i="1" smtClean="0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  <m:t>2</m:t>
                          </m:r>
                        </m:e>
                      </m:rad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. 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𝜋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).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𝑒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BE" sz="2000" i="1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radPr>
                        <m:deg/>
                        <m:e>
                          <m:r>
                            <a:rPr lang="fr-BE" sz="2000" i="1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  <m:t>2</m:t>
                          </m:r>
                        </m:e>
                      </m:rad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.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(</m:t>
                      </m:r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𝜋</m:t>
                      </m:r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.</m:t>
                      </m:r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𝑒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)</m:t>
                      </m:r>
                    </m:oMath>
                  </m:oMathPara>
                </a14:m>
                <a:endParaRPr lang="fr-BE" sz="2000" dirty="0" smtClean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377" y="2036954"/>
                <a:ext cx="2469715" cy="344069"/>
              </a:xfrm>
              <a:prstGeom prst="rect">
                <a:avLst/>
              </a:prstGeom>
              <a:blipFill rotWithShape="0">
                <a:blip r:embed="rId3"/>
                <a:stretch>
                  <a:fillRect l="-2963" r="-2963" b="-31579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/>
          <p:cNvSpPr txBox="1"/>
          <p:nvPr/>
        </p:nvSpPr>
        <p:spPr>
          <a:xfrm>
            <a:off x="6687669" y="2385731"/>
            <a:ext cx="994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12.077</a:t>
            </a:r>
            <a:r>
              <a:rPr lang="fr-BE" sz="1600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925012" y="2385731"/>
            <a:ext cx="994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12.077</a:t>
            </a:r>
            <a:r>
              <a:rPr lang="fr-BE" sz="1600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631642" y="2324175"/>
            <a:ext cx="1581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≠</a:t>
            </a:r>
          </a:p>
        </p:txBody>
      </p:sp>
    </p:spTree>
    <p:extLst>
      <p:ext uri="{BB962C8B-B14F-4D97-AF65-F5344CB8AC3E}">
        <p14:creationId xmlns:p14="http://schemas.microsoft.com/office/powerpoint/2010/main" val="280181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88620" y="457200"/>
            <a:ext cx="62307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Software /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harwdare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 multiple and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underestimated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source of model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82094" y="1783080"/>
            <a:ext cx="598446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Round-off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errors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floating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-point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representation</a:t>
            </a:r>
            <a:endParaRPr lang="fr-BE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order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matters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associativity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no longer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valid</a:t>
            </a:r>
            <a:endParaRPr lang="fr-BE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dirty="0" smtClean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82095" y="2837170"/>
            <a:ext cx="68152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Agressive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optimization</a:t>
            </a:r>
            <a:endParaRPr lang="fr-BE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Can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degrade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accuracy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[Thomas et al.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Wea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And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., 2002]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782095" y="3769798"/>
            <a:ext cx="638079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Number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of processors and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their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distribution</a:t>
            </a:r>
          </a:p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Processor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topology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defines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order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operations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[Thomas et al.,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Wea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And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., 2002;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Senoner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et al., AIAA, 2008]</a:t>
            </a:r>
            <a:endParaRPr lang="fr-BE" sz="20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82095" y="4903939"/>
            <a:ext cx="50463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Compiler version</a:t>
            </a:r>
          </a:p>
          <a:p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Different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FORTRAN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compilers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can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produce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different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outcomes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[Lawrence et al., EOS, 1999]</a:t>
            </a:r>
            <a:endParaRPr lang="fr-BE" sz="20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6619377" y="2036954"/>
                <a:ext cx="2469715" cy="3440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(</m:t>
                      </m:r>
                      <m:rad>
                        <m:radPr>
                          <m:degHide m:val="on"/>
                          <m:ctrlPr>
                            <a:rPr lang="fr-BE" sz="2000" b="0" i="1" smtClean="0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radPr>
                        <m:deg/>
                        <m:e>
                          <m:r>
                            <a:rPr lang="fr-BE" sz="2000" b="0" i="1" smtClean="0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  <m:t>2</m:t>
                          </m:r>
                        </m:e>
                      </m:rad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. 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𝜋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).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𝑒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fr-BE" sz="2000" i="1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</m:ctrlPr>
                        </m:radPr>
                        <m:deg/>
                        <m:e>
                          <m:r>
                            <a:rPr lang="fr-BE" sz="2000" i="1">
                              <a:latin typeface="Cambria Math" panose="02040503050406030204" pitchFamily="18" charset="0"/>
                              <a:cs typeface="Segoe UI" panose="020B0502040204020203" pitchFamily="34" charset="0"/>
                            </a:rPr>
                            <m:t>2</m:t>
                          </m:r>
                        </m:e>
                      </m:rad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.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(</m:t>
                      </m:r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 </m:t>
                      </m:r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𝜋</m:t>
                      </m:r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.</m:t>
                      </m:r>
                      <m:r>
                        <a:rPr lang="fr-BE" sz="2000" i="1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𝑒</m:t>
                      </m:r>
                      <m:r>
                        <a:rPr lang="fr-BE" sz="2000" b="0" i="1" smtClean="0">
                          <a:latin typeface="Cambria Math" panose="02040503050406030204" pitchFamily="18" charset="0"/>
                          <a:cs typeface="Segoe UI" panose="020B0502040204020203" pitchFamily="34" charset="0"/>
                        </a:rPr>
                        <m:t>)</m:t>
                      </m:r>
                    </m:oMath>
                  </m:oMathPara>
                </a14:m>
                <a:endParaRPr lang="fr-BE" sz="2000" dirty="0" smtClean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377" y="2036954"/>
                <a:ext cx="2469715" cy="344069"/>
              </a:xfrm>
              <a:prstGeom prst="rect">
                <a:avLst/>
              </a:prstGeom>
              <a:blipFill rotWithShape="0">
                <a:blip r:embed="rId3"/>
                <a:stretch>
                  <a:fillRect l="-2963" r="-2963" b="-31579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/>
          <p:cNvSpPr txBox="1"/>
          <p:nvPr/>
        </p:nvSpPr>
        <p:spPr>
          <a:xfrm>
            <a:off x="782095" y="6013542"/>
            <a:ext cx="504634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Unpredictable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hardware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failures</a:t>
            </a:r>
            <a:endParaRPr lang="fr-BE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Düben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Palmer, Mon.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Wea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Rev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., 2014]</a:t>
            </a:r>
            <a:endParaRPr lang="fr-BE" sz="20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6687669" y="2385731"/>
            <a:ext cx="994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12.077</a:t>
            </a:r>
            <a:r>
              <a:rPr lang="fr-BE" sz="1600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925012" y="2385731"/>
            <a:ext cx="994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12.077</a:t>
            </a:r>
            <a:r>
              <a:rPr lang="fr-BE" sz="1600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631642" y="2324175"/>
            <a:ext cx="1581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≠</a:t>
            </a:r>
          </a:p>
        </p:txBody>
      </p:sp>
    </p:spTree>
    <p:extLst>
      <p:ext uri="{BB962C8B-B14F-4D97-AF65-F5344CB8AC3E}">
        <p14:creationId xmlns:p14="http://schemas.microsoft.com/office/powerpoint/2010/main" val="29570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165860" y="1874520"/>
            <a:ext cx="83781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Hardware/software as sources of model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aspect has been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overlooked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but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of non-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negligible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importance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165860" y="3362206"/>
            <a:ext cx="6812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Bit-</a:t>
            </a:r>
            <a:r>
              <a:rPr lang="fr-BE" sz="28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reproducibility</a:t>
            </a:r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EC-</a:t>
            </a:r>
            <a:r>
              <a:rPr lang="fr-BE" sz="28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Earth</a:t>
            </a:r>
            <a:endParaRPr lang="fr-BE" sz="28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165860" y="4802386"/>
            <a:ext cx="6812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Clim-</a:t>
            </a:r>
            <a:r>
              <a:rPr lang="fr-BE" sz="28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reproducibility</a:t>
            </a:r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EC-</a:t>
            </a:r>
            <a:r>
              <a:rPr lang="fr-BE" sz="28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Earth</a:t>
            </a:r>
            <a:endParaRPr lang="fr-BE" sz="28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60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165860" y="1874520"/>
            <a:ext cx="837819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Hardware/software as sources of model </a:t>
            </a:r>
            <a:r>
              <a:rPr lang="fr-BE" sz="28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endParaRPr lang="fr-BE" sz="28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/>
            <a:r>
              <a:rPr lang="fr-BE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This aspect has been </a:t>
            </a:r>
            <a:r>
              <a:rPr lang="fr-BE" sz="200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overlooked</a:t>
            </a:r>
            <a:r>
              <a:rPr lang="fr-BE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but </a:t>
            </a:r>
            <a:r>
              <a:rPr lang="fr-BE" sz="200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non-</a:t>
            </a:r>
            <a:r>
              <a:rPr lang="fr-BE" sz="200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negligible</a:t>
            </a:r>
            <a:r>
              <a:rPr lang="fr-BE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importance</a:t>
            </a:r>
          </a:p>
          <a:p>
            <a:endParaRPr lang="fr-BE" sz="28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165860" y="3362206"/>
            <a:ext cx="6812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Bit-</a:t>
            </a:r>
            <a:r>
              <a:rPr lang="fr-BE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reproducibility</a:t>
            </a:r>
            <a:r>
              <a:rPr lang="fr-BE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EC-</a:t>
            </a:r>
            <a:r>
              <a:rPr lang="fr-BE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Earth</a:t>
            </a:r>
            <a:endParaRPr lang="fr-BE" sz="2800" b="1" dirty="0" smtClean="0">
              <a:solidFill>
                <a:schemeClr val="tx1">
                  <a:lumMod val="95000"/>
                  <a:lumOff val="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165860" y="4802386"/>
            <a:ext cx="6812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Clim-</a:t>
            </a:r>
            <a:r>
              <a:rPr lang="fr-BE" sz="28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reproducibility</a:t>
            </a:r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EC-</a:t>
            </a:r>
            <a:r>
              <a:rPr lang="fr-BE" sz="28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Earth</a:t>
            </a:r>
            <a:endParaRPr lang="fr-BE" sz="28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09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651096" y="445770"/>
            <a:ext cx="52124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All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things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being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equal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EC-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Earth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reproducible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bitwise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" y="1819162"/>
            <a:ext cx="7086600" cy="476230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762746" y="1683797"/>
            <a:ext cx="412142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Near-surface global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temperature</a:t>
            </a:r>
            <a:endParaRPr lang="fr-BE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54453" y="3732044"/>
            <a:ext cx="506301" cy="6964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K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87103" y="2617470"/>
            <a:ext cx="5689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287</a:t>
            </a:r>
          </a:p>
        </p:txBody>
      </p:sp>
      <p:sp>
        <p:nvSpPr>
          <p:cNvPr id="10" name="Rectangle 9"/>
          <p:cNvSpPr/>
          <p:nvPr/>
        </p:nvSpPr>
        <p:spPr>
          <a:xfrm>
            <a:off x="892920" y="3308723"/>
            <a:ext cx="525780" cy="1543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ZoneTexte 10"/>
          <p:cNvSpPr txBox="1"/>
          <p:nvPr/>
        </p:nvSpPr>
        <p:spPr>
          <a:xfrm>
            <a:off x="887103" y="3491786"/>
            <a:ext cx="5689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286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886784" y="4366102"/>
            <a:ext cx="5689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285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886784" y="5273707"/>
            <a:ext cx="5689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284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640838" y="6114734"/>
            <a:ext cx="3532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J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211877" y="6114734"/>
            <a:ext cx="3532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>
                <a:latin typeface="Segoe UI" panose="020B0502040204020203" pitchFamily="34" charset="0"/>
                <a:cs typeface="Segoe UI" panose="020B0502040204020203" pitchFamily="34" charset="0"/>
              </a:rPr>
              <a:t>F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2748626" y="6114734"/>
            <a:ext cx="3532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M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3319665" y="6114734"/>
            <a:ext cx="3532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A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3848108" y="6114734"/>
            <a:ext cx="3532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M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4419147" y="6114734"/>
            <a:ext cx="3532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J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4955896" y="6114734"/>
            <a:ext cx="3532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J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5526935" y="6114734"/>
            <a:ext cx="3532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A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6085936" y="6114734"/>
            <a:ext cx="3532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S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6656975" y="6114734"/>
            <a:ext cx="3532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O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7193724" y="6114734"/>
            <a:ext cx="3532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N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7764763" y="6114734"/>
            <a:ext cx="3532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D</a:t>
            </a:r>
          </a:p>
        </p:txBody>
      </p:sp>
      <p:sp>
        <p:nvSpPr>
          <p:cNvPr id="26" name="Rectangle 25"/>
          <p:cNvSpPr/>
          <p:nvPr/>
        </p:nvSpPr>
        <p:spPr>
          <a:xfrm rot="5400000">
            <a:off x="4606819" y="5964508"/>
            <a:ext cx="525780" cy="1543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7" name="ZoneTexte 26"/>
          <p:cNvSpPr txBox="1"/>
          <p:nvPr/>
        </p:nvSpPr>
        <p:spPr>
          <a:xfrm>
            <a:off x="1893432" y="2710795"/>
            <a:ext cx="155206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22 +384	+96</a:t>
            </a:r>
          </a:p>
          <a:p>
            <a:r>
              <a:rPr lang="fr-BE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22 +384	+96</a:t>
            </a:r>
          </a:p>
          <a:p>
            <a:endParaRPr lang="fr-BE" b="1" dirty="0" smtClean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1630542" y="2423160"/>
            <a:ext cx="1954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# of processors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1761598" y="2171700"/>
            <a:ext cx="1769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Mare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Nostrum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40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651095" y="445770"/>
            <a:ext cx="62330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All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things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being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equal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EC-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Earth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sensitive to processor distribution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400" y="1818000"/>
            <a:ext cx="7087345" cy="47628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762746" y="1683797"/>
            <a:ext cx="412142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Near-surface global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temperature</a:t>
            </a:r>
            <a:endParaRPr lang="fr-BE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54453" y="3732044"/>
            <a:ext cx="506301" cy="6964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K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887103" y="2617470"/>
            <a:ext cx="5689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287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92920" y="3308723"/>
            <a:ext cx="525780" cy="1543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ZoneTexte 8"/>
          <p:cNvSpPr txBox="1"/>
          <p:nvPr/>
        </p:nvSpPr>
        <p:spPr>
          <a:xfrm>
            <a:off x="887103" y="3491786"/>
            <a:ext cx="5689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286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886784" y="4366102"/>
            <a:ext cx="5689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285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886784" y="5273707"/>
            <a:ext cx="5689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284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640838" y="6114734"/>
            <a:ext cx="3532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J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211877" y="6114734"/>
            <a:ext cx="3532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>
                <a:latin typeface="Segoe UI" panose="020B0502040204020203" pitchFamily="34" charset="0"/>
                <a:cs typeface="Segoe UI" panose="020B0502040204020203" pitchFamily="34" charset="0"/>
              </a:rPr>
              <a:t>F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748626" y="6114734"/>
            <a:ext cx="3532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M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3319665" y="6114734"/>
            <a:ext cx="3532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A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3848108" y="6114734"/>
            <a:ext cx="3532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M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4419147" y="6114734"/>
            <a:ext cx="3532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J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4955896" y="6114734"/>
            <a:ext cx="3532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J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5526935" y="6114734"/>
            <a:ext cx="3532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A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6085936" y="6114734"/>
            <a:ext cx="3532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S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6656975" y="6114734"/>
            <a:ext cx="3532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O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7193724" y="6114734"/>
            <a:ext cx="3532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N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7764763" y="6114734"/>
            <a:ext cx="3532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D</a:t>
            </a:r>
          </a:p>
        </p:txBody>
      </p:sp>
      <p:sp>
        <p:nvSpPr>
          <p:cNvPr id="29" name="Rectangle 28"/>
          <p:cNvSpPr/>
          <p:nvPr/>
        </p:nvSpPr>
        <p:spPr>
          <a:xfrm rot="5400000">
            <a:off x="4606819" y="5964508"/>
            <a:ext cx="525780" cy="1543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0" name="ZoneTexte 29"/>
          <p:cNvSpPr txBox="1"/>
          <p:nvPr/>
        </p:nvSpPr>
        <p:spPr>
          <a:xfrm>
            <a:off x="1893432" y="2710795"/>
            <a:ext cx="1552067" cy="14498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22 +384	+96</a:t>
            </a:r>
          </a:p>
          <a:p>
            <a:r>
              <a:rPr lang="fr-BE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22 +384	+96</a:t>
            </a:r>
          </a:p>
          <a:p>
            <a:r>
              <a:rPr lang="fr-BE" b="1" dirty="0" smtClean="0">
                <a:solidFill>
                  <a:srgbClr val="0000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22 +96  	+16</a:t>
            </a:r>
          </a:p>
          <a:p>
            <a:r>
              <a:rPr lang="fr-BE" b="1" dirty="0" smtClean="0">
                <a:solidFill>
                  <a:srgbClr val="FFAE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22 +352	+96</a:t>
            </a:r>
          </a:p>
          <a:p>
            <a:r>
              <a:rPr lang="fr-BE" b="1" dirty="0" smtClean="0">
                <a:solidFill>
                  <a:srgbClr val="00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22 +384	+32</a:t>
            </a:r>
          </a:p>
          <a:p>
            <a:endParaRPr lang="fr-BE" b="1" dirty="0" smtClean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630542" y="2423160"/>
            <a:ext cx="1954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# of processors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761598" y="2171700"/>
            <a:ext cx="1769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Mare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Nostrum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22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165860" y="1874520"/>
            <a:ext cx="837819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Hardware/software as sources of model </a:t>
            </a:r>
            <a:r>
              <a:rPr lang="fr-BE" sz="28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endParaRPr lang="fr-BE" sz="28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/>
            <a:r>
              <a:rPr lang="fr-BE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This aspect has been </a:t>
            </a:r>
            <a:r>
              <a:rPr lang="fr-BE" sz="200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overlooked</a:t>
            </a:r>
            <a:r>
              <a:rPr lang="fr-BE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but </a:t>
            </a:r>
            <a:r>
              <a:rPr lang="fr-BE" sz="200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non-</a:t>
            </a:r>
            <a:r>
              <a:rPr lang="fr-BE" sz="200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negligible</a:t>
            </a:r>
            <a:r>
              <a:rPr lang="fr-BE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importance</a:t>
            </a:r>
          </a:p>
          <a:p>
            <a:endParaRPr lang="fr-BE" sz="28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165860" y="3362206"/>
            <a:ext cx="76695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Bit-</a:t>
            </a:r>
            <a:r>
              <a:rPr lang="fr-BE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reproducibility</a:t>
            </a:r>
            <a:r>
              <a:rPr lang="fr-BE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EC-</a:t>
            </a:r>
            <a:r>
              <a:rPr lang="fr-BE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Earth</a:t>
            </a:r>
            <a:endParaRPr lang="fr-BE" sz="2800" b="1" dirty="0" smtClean="0">
              <a:solidFill>
                <a:schemeClr val="tx1">
                  <a:lumMod val="95000"/>
                  <a:lumOff val="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lvl="0" indent="-285750">
              <a:buFontTx/>
              <a:buChar char="-"/>
            </a:pPr>
            <a:r>
              <a:rPr lang="fr-BE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Two</a:t>
            </a: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identical</a:t>
            </a: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runs</a:t>
            </a: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give</a:t>
            </a: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exactly</a:t>
            </a: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matching</a:t>
            </a: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output</a:t>
            </a:r>
          </a:p>
          <a:p>
            <a:pPr marL="285750" lvl="0" indent="-285750">
              <a:buFontTx/>
              <a:buChar char="-"/>
            </a:pP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 </a:t>
            </a:r>
            <a:r>
              <a:rPr lang="fr-BE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reproducibility</a:t>
            </a: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 </a:t>
            </a:r>
            <a:r>
              <a:rPr lang="fr-BE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different</a:t>
            </a: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processor (IFS or NEMO) distribution</a:t>
            </a:r>
            <a:endParaRPr lang="fr-BE" sz="2800" b="1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165860" y="4802386"/>
            <a:ext cx="6812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Clim-</a:t>
            </a:r>
            <a:r>
              <a:rPr lang="fr-BE" sz="28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reproducibility</a:t>
            </a:r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EC-</a:t>
            </a:r>
            <a:r>
              <a:rPr lang="fr-BE" sz="28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Earth</a:t>
            </a:r>
            <a:endParaRPr lang="fr-BE" sz="28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16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7707630" y="4880610"/>
            <a:ext cx="274320" cy="2743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Croix 8"/>
          <p:cNvSpPr/>
          <p:nvPr/>
        </p:nvSpPr>
        <p:spPr>
          <a:xfrm rot="18900000">
            <a:off x="7673715" y="4846695"/>
            <a:ext cx="342148" cy="342148"/>
          </a:xfrm>
          <a:prstGeom prst="plus">
            <a:avLst>
              <a:gd name="adj" fmla="val 3582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0" name="ZoneTexte 29"/>
          <p:cNvSpPr txBox="1"/>
          <p:nvPr/>
        </p:nvSpPr>
        <p:spPr>
          <a:xfrm>
            <a:off x="8004315" y="4413019"/>
            <a:ext cx="9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OBS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8004315" y="5049960"/>
            <a:ext cx="9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09933" y="720090"/>
            <a:ext cx="37849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Identifying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sources of model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endParaRPr lang="fr-BE" sz="3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4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165860" y="1874520"/>
            <a:ext cx="837819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Hardware/software as sources of model </a:t>
            </a:r>
            <a:r>
              <a:rPr lang="fr-BE" sz="28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endParaRPr lang="fr-BE" sz="28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/>
            <a:r>
              <a:rPr lang="fr-BE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This aspect has been </a:t>
            </a:r>
            <a:r>
              <a:rPr lang="fr-BE" sz="200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overlooked</a:t>
            </a:r>
            <a:r>
              <a:rPr lang="fr-BE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but </a:t>
            </a:r>
            <a:r>
              <a:rPr lang="fr-BE" sz="200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non-</a:t>
            </a:r>
            <a:r>
              <a:rPr lang="fr-BE" sz="200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negligible</a:t>
            </a:r>
            <a:r>
              <a:rPr lang="fr-BE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importance</a:t>
            </a:r>
          </a:p>
          <a:p>
            <a:endParaRPr lang="fr-BE" sz="28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165860" y="3362206"/>
            <a:ext cx="76695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Bit-</a:t>
            </a:r>
            <a:r>
              <a:rPr lang="fr-BE" sz="28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reproducibility</a:t>
            </a:r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EC-</a:t>
            </a:r>
            <a:r>
              <a:rPr lang="fr-BE" sz="28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Earth</a:t>
            </a:r>
            <a:endParaRPr lang="fr-BE" sz="28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lvl="0" indent="-285750">
              <a:buFontTx/>
              <a:buChar char="-"/>
            </a:pPr>
            <a:r>
              <a:rPr lang="fr-BE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Two</a:t>
            </a: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identical</a:t>
            </a: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runs</a:t>
            </a: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give</a:t>
            </a: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exactly</a:t>
            </a: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matching</a:t>
            </a: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output</a:t>
            </a:r>
          </a:p>
          <a:p>
            <a:pPr marL="285750" lvl="0" indent="-285750">
              <a:buFontTx/>
              <a:buChar char="-"/>
            </a:pP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 </a:t>
            </a:r>
            <a:r>
              <a:rPr lang="fr-BE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reproducibility</a:t>
            </a: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 </a:t>
            </a:r>
            <a:r>
              <a:rPr lang="fr-BE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different</a:t>
            </a: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processor (IFS or NEMO) distribution</a:t>
            </a:r>
            <a:endParaRPr lang="fr-BE" sz="2800" b="1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165860" y="4802386"/>
            <a:ext cx="6812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Clim-</a:t>
            </a:r>
            <a:r>
              <a:rPr lang="fr-BE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reproducibility</a:t>
            </a:r>
            <a:r>
              <a:rPr lang="fr-BE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EC-</a:t>
            </a:r>
            <a:r>
              <a:rPr lang="fr-BE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Earth</a:t>
            </a:r>
            <a:endParaRPr lang="fr-BE" sz="2800" b="1" dirty="0" smtClean="0">
              <a:solidFill>
                <a:schemeClr val="tx1">
                  <a:lumMod val="95000"/>
                  <a:lumOff val="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48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84406" y="582930"/>
            <a:ext cx="56220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Assessing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climate-reproducibility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not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straightforward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234440" y="1837610"/>
            <a:ext cx="6846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Three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necessary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conditions to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validate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ports of global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atmospheric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GCMs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[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Rosinski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and Williamson, 1995]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384589" y="3108960"/>
            <a:ext cx="65462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During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the first few time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steps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difference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between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two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runs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should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much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less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than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rounding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</a:p>
          <a:p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During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the first few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days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difference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should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not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exceed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growth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induced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by bit-change on a machine,</a:t>
            </a:r>
          </a:p>
          <a:p>
            <a:endParaRPr lang="fr-BE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3. The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statistics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of a long simulation must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unchanged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.  </a:t>
            </a:r>
          </a:p>
        </p:txBody>
      </p:sp>
      <p:sp>
        <p:nvSpPr>
          <p:cNvPr id="2" name="Flèche droite 1"/>
          <p:cNvSpPr/>
          <p:nvPr/>
        </p:nvSpPr>
        <p:spPr>
          <a:xfrm>
            <a:off x="251460" y="4754880"/>
            <a:ext cx="982980" cy="38540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55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1691640" y="3040380"/>
            <a:ext cx="185102" cy="18510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Ellipse 4"/>
          <p:cNvSpPr/>
          <p:nvPr/>
        </p:nvSpPr>
        <p:spPr>
          <a:xfrm>
            <a:off x="1691640" y="3392488"/>
            <a:ext cx="185102" cy="18510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Ellipse 5"/>
          <p:cNvSpPr/>
          <p:nvPr/>
        </p:nvSpPr>
        <p:spPr>
          <a:xfrm>
            <a:off x="1691640" y="3652045"/>
            <a:ext cx="185102" cy="18510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Ellipse 6"/>
          <p:cNvSpPr/>
          <p:nvPr/>
        </p:nvSpPr>
        <p:spPr>
          <a:xfrm>
            <a:off x="1691640" y="3207386"/>
            <a:ext cx="185102" cy="18510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Ellipse 7"/>
          <p:cNvSpPr/>
          <p:nvPr/>
        </p:nvSpPr>
        <p:spPr>
          <a:xfrm>
            <a:off x="1691640" y="3553619"/>
            <a:ext cx="185102" cy="18510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ZoneTexte 8"/>
          <p:cNvSpPr txBox="1"/>
          <p:nvPr/>
        </p:nvSpPr>
        <p:spPr>
          <a:xfrm>
            <a:off x="205447" y="1889700"/>
            <a:ext cx="3543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Restart </a:t>
            </a:r>
            <a:r>
              <a:rPr lang="fr-BE" b="1" dirty="0" err="1" smtClean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from</a:t>
            </a:r>
            <a:r>
              <a:rPr lang="fr-BE" b="1" dirty="0" smtClean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EC-</a:t>
            </a:r>
            <a:r>
              <a:rPr lang="fr-BE" b="1" dirty="0" err="1" smtClean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Earth</a:t>
            </a:r>
            <a:r>
              <a:rPr lang="fr-BE" b="1" dirty="0" smtClean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v3.1b </a:t>
            </a:r>
          </a:p>
          <a:p>
            <a:r>
              <a:rPr lang="fr-BE" b="1" dirty="0" smtClean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500 </a:t>
            </a:r>
            <a:r>
              <a:rPr lang="fr-BE" b="1" dirty="0" err="1" smtClean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yr-spinup</a:t>
            </a:r>
            <a:r>
              <a:rPr lang="fr-BE" b="1" dirty="0" smtClean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(CNR: tome) + white noise SST (</a:t>
            </a:r>
            <a:r>
              <a:rPr lang="el-GR" b="1" dirty="0" smtClean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σ</a:t>
            </a:r>
            <a:r>
              <a:rPr lang="fr-BE" b="1" dirty="0" smtClean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=10</a:t>
            </a:r>
            <a:r>
              <a:rPr lang="fr-BE" b="1" baseline="30000" dirty="0" smtClean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-4</a:t>
            </a:r>
            <a:r>
              <a:rPr lang="fr-BE" b="1" dirty="0" smtClean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K)</a:t>
            </a:r>
          </a:p>
        </p:txBody>
      </p:sp>
      <p:sp>
        <p:nvSpPr>
          <p:cNvPr id="15" name="Forme libre 14"/>
          <p:cNvSpPr/>
          <p:nvPr/>
        </p:nvSpPr>
        <p:spPr>
          <a:xfrm>
            <a:off x="1781908" y="3019138"/>
            <a:ext cx="6037384" cy="1083939"/>
          </a:xfrm>
          <a:custGeom>
            <a:avLst/>
            <a:gdLst>
              <a:gd name="connsiteX0" fmla="*/ 0 w 6037384"/>
              <a:gd name="connsiteY0" fmla="*/ 743970 h 1083939"/>
              <a:gd name="connsiteX1" fmla="*/ 2977661 w 6037384"/>
              <a:gd name="connsiteY1" fmla="*/ 5416 h 1083939"/>
              <a:gd name="connsiteX2" fmla="*/ 6037384 w 6037384"/>
              <a:gd name="connsiteY2" fmla="*/ 1083939 h 1083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37384" h="1083939">
                <a:moveTo>
                  <a:pt x="0" y="743970"/>
                </a:moveTo>
                <a:cubicBezTo>
                  <a:pt x="985715" y="346362"/>
                  <a:pt x="1971430" y="-51246"/>
                  <a:pt x="2977661" y="5416"/>
                </a:cubicBezTo>
                <a:cubicBezTo>
                  <a:pt x="3983892" y="62077"/>
                  <a:pt x="5010638" y="573008"/>
                  <a:pt x="6037384" y="108393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Forme libre 15"/>
          <p:cNvSpPr/>
          <p:nvPr/>
        </p:nvSpPr>
        <p:spPr>
          <a:xfrm>
            <a:off x="1770185" y="3399675"/>
            <a:ext cx="6002215" cy="328566"/>
          </a:xfrm>
          <a:custGeom>
            <a:avLst/>
            <a:gdLst>
              <a:gd name="connsiteX0" fmla="*/ 0 w 6002215"/>
              <a:gd name="connsiteY0" fmla="*/ 316540 h 328566"/>
              <a:gd name="connsiteX1" fmla="*/ 2192215 w 6002215"/>
              <a:gd name="connsiteY1" fmla="*/ 17 h 328566"/>
              <a:gd name="connsiteX2" fmla="*/ 4736123 w 6002215"/>
              <a:gd name="connsiteY2" fmla="*/ 328263 h 328566"/>
              <a:gd name="connsiteX3" fmla="*/ 6002215 w 6002215"/>
              <a:gd name="connsiteY3" fmla="*/ 46910 h 328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02215" h="328566">
                <a:moveTo>
                  <a:pt x="0" y="316540"/>
                </a:moveTo>
                <a:cubicBezTo>
                  <a:pt x="701430" y="157301"/>
                  <a:pt x="1402861" y="-1937"/>
                  <a:pt x="2192215" y="17"/>
                </a:cubicBezTo>
                <a:cubicBezTo>
                  <a:pt x="2981569" y="1971"/>
                  <a:pt x="4101123" y="320448"/>
                  <a:pt x="4736123" y="328263"/>
                </a:cubicBezTo>
                <a:cubicBezTo>
                  <a:pt x="5371123" y="336079"/>
                  <a:pt x="5686669" y="191494"/>
                  <a:pt x="6002215" y="4691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Forme libre 16"/>
          <p:cNvSpPr/>
          <p:nvPr/>
        </p:nvSpPr>
        <p:spPr>
          <a:xfrm>
            <a:off x="1758462" y="2164715"/>
            <a:ext cx="5978769" cy="1746736"/>
          </a:xfrm>
          <a:custGeom>
            <a:avLst/>
            <a:gdLst>
              <a:gd name="connsiteX0" fmla="*/ 0 w 5978769"/>
              <a:gd name="connsiteY0" fmla="*/ 1293593 h 1746736"/>
              <a:gd name="connsiteX1" fmla="*/ 1899138 w 5978769"/>
              <a:gd name="connsiteY1" fmla="*/ 1680454 h 1746736"/>
              <a:gd name="connsiteX2" fmla="*/ 3880338 w 5978769"/>
              <a:gd name="connsiteY2" fmla="*/ 86116 h 1746736"/>
              <a:gd name="connsiteX3" fmla="*/ 5978769 w 5978769"/>
              <a:gd name="connsiteY3" fmla="*/ 355747 h 1746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78769" h="1746736">
                <a:moveTo>
                  <a:pt x="0" y="1293593"/>
                </a:moveTo>
                <a:cubicBezTo>
                  <a:pt x="626207" y="1587646"/>
                  <a:pt x="1252415" y="1881700"/>
                  <a:pt x="1899138" y="1680454"/>
                </a:cubicBezTo>
                <a:cubicBezTo>
                  <a:pt x="2545861" y="1479208"/>
                  <a:pt x="3200399" y="306901"/>
                  <a:pt x="3880338" y="86116"/>
                </a:cubicBezTo>
                <a:cubicBezTo>
                  <a:pt x="4560277" y="-134669"/>
                  <a:pt x="5269523" y="110539"/>
                  <a:pt x="5978769" y="35574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8" name="Forme libre 17"/>
          <p:cNvSpPr/>
          <p:nvPr/>
        </p:nvSpPr>
        <p:spPr>
          <a:xfrm>
            <a:off x="1770185" y="2794491"/>
            <a:ext cx="6013938" cy="1455698"/>
          </a:xfrm>
          <a:custGeom>
            <a:avLst/>
            <a:gdLst>
              <a:gd name="connsiteX0" fmla="*/ 0 w 6013938"/>
              <a:gd name="connsiteY0" fmla="*/ 476247 h 1455698"/>
              <a:gd name="connsiteX1" fmla="*/ 1664677 w 6013938"/>
              <a:gd name="connsiteY1" fmla="*/ 42494 h 1455698"/>
              <a:gd name="connsiteX2" fmla="*/ 4747846 w 6013938"/>
              <a:gd name="connsiteY2" fmla="*/ 1402371 h 1455698"/>
              <a:gd name="connsiteX3" fmla="*/ 6013938 w 6013938"/>
              <a:gd name="connsiteY3" fmla="*/ 1050678 h 1455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13938" h="1455698">
                <a:moveTo>
                  <a:pt x="0" y="476247"/>
                </a:moveTo>
                <a:cubicBezTo>
                  <a:pt x="436684" y="182193"/>
                  <a:pt x="873369" y="-111860"/>
                  <a:pt x="1664677" y="42494"/>
                </a:cubicBezTo>
                <a:cubicBezTo>
                  <a:pt x="2455985" y="196848"/>
                  <a:pt x="4022969" y="1234340"/>
                  <a:pt x="4747846" y="1402371"/>
                </a:cubicBezTo>
                <a:cubicBezTo>
                  <a:pt x="5472723" y="1570402"/>
                  <a:pt x="5743330" y="1310540"/>
                  <a:pt x="6013938" y="105067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9" name="Forme libre 18"/>
          <p:cNvSpPr/>
          <p:nvPr/>
        </p:nvSpPr>
        <p:spPr>
          <a:xfrm>
            <a:off x="1770185" y="2958787"/>
            <a:ext cx="6013938" cy="1589880"/>
          </a:xfrm>
          <a:custGeom>
            <a:avLst/>
            <a:gdLst>
              <a:gd name="connsiteX0" fmla="*/ 0 w 6013938"/>
              <a:gd name="connsiteY0" fmla="*/ 147828 h 1589880"/>
              <a:gd name="connsiteX1" fmla="*/ 1266092 w 6013938"/>
              <a:gd name="connsiteY1" fmla="*/ 136105 h 1589880"/>
              <a:gd name="connsiteX2" fmla="*/ 3751384 w 6013938"/>
              <a:gd name="connsiteY2" fmla="*/ 1589767 h 1589880"/>
              <a:gd name="connsiteX3" fmla="*/ 6013938 w 6013938"/>
              <a:gd name="connsiteY3" fmla="*/ 54044 h 1589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13938" h="1589880">
                <a:moveTo>
                  <a:pt x="0" y="147828"/>
                </a:moveTo>
                <a:cubicBezTo>
                  <a:pt x="320430" y="21805"/>
                  <a:pt x="640861" y="-104218"/>
                  <a:pt x="1266092" y="136105"/>
                </a:cubicBezTo>
                <a:cubicBezTo>
                  <a:pt x="1891323" y="376428"/>
                  <a:pt x="2960076" y="1603444"/>
                  <a:pt x="3751384" y="1589767"/>
                </a:cubicBezTo>
                <a:cubicBezTo>
                  <a:pt x="4542692" y="1576090"/>
                  <a:pt x="5278315" y="815067"/>
                  <a:pt x="6013938" y="5404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ZoneTexte 19"/>
          <p:cNvSpPr txBox="1"/>
          <p:nvPr/>
        </p:nvSpPr>
        <p:spPr>
          <a:xfrm>
            <a:off x="1418492" y="5188030"/>
            <a:ext cx="1312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1850</a:t>
            </a:r>
          </a:p>
        </p:txBody>
      </p:sp>
      <p:sp>
        <p:nvSpPr>
          <p:cNvPr id="21" name="Flèche droite 20"/>
          <p:cNvSpPr/>
          <p:nvPr/>
        </p:nvSpPr>
        <p:spPr>
          <a:xfrm>
            <a:off x="1500554" y="4700097"/>
            <a:ext cx="6760698" cy="2497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2" name="ZoneTexte 21"/>
          <p:cNvSpPr txBox="1"/>
          <p:nvPr/>
        </p:nvSpPr>
        <p:spPr>
          <a:xfrm>
            <a:off x="7444153" y="5188030"/>
            <a:ext cx="1312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1870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135109" y="3215009"/>
            <a:ext cx="1497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</a:t>
            </a:r>
            <a:r>
              <a:rPr lang="fr-BE" b="1" dirty="0" err="1" smtClean="0">
                <a:solidFill>
                  <a:srgbClr val="5B9BD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members</a:t>
            </a:r>
            <a:endParaRPr lang="fr-BE" b="1" dirty="0" smtClean="0">
              <a:solidFill>
                <a:srgbClr val="5B9BD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4431322" y="5188030"/>
            <a:ext cx="1312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1860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3565281" y="5856276"/>
            <a:ext cx="4171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Forcing: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pre-industrial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77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577340" y="777240"/>
            <a:ext cx="2777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Machine 1</a:t>
            </a:r>
          </a:p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(Mare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Nostrum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, BSC)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764280" y="777239"/>
            <a:ext cx="2777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Machine 2</a:t>
            </a:r>
          </a:p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(ECMWF)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951220" y="777238"/>
            <a:ext cx="2777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Machine 3</a:t>
            </a:r>
          </a:p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(Ithaca, CFU)</a:t>
            </a:r>
          </a:p>
        </p:txBody>
      </p:sp>
      <p:cxnSp>
        <p:nvCxnSpPr>
          <p:cNvPr id="8" name="Connecteur droit 7"/>
          <p:cNvCxnSpPr/>
          <p:nvPr/>
        </p:nvCxnSpPr>
        <p:spPr>
          <a:xfrm>
            <a:off x="1771650" y="651510"/>
            <a:ext cx="0" cy="57835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flipH="1">
            <a:off x="270148" y="1469289"/>
            <a:ext cx="847797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178708" y="1737360"/>
            <a:ext cx="1684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Motherboard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26" name="Picture 2" descr="Oracle log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34" b="34540"/>
          <a:stretch/>
        </p:blipFill>
        <p:spPr bwMode="auto">
          <a:xfrm>
            <a:off x="6700361" y="1831173"/>
            <a:ext cx="1279207" cy="24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hpcwire.com/wp-content/uploads/2013/06/cray-logo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830" y="1584775"/>
            <a:ext cx="1619250" cy="73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upload.wikimedia.org/wikipedia/commons/thumb/5/51/IBM_logo.svg/2000px-IBM_logo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251" y="1737360"/>
            <a:ext cx="1017781" cy="40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ZoneTexte 17"/>
          <p:cNvSpPr txBox="1"/>
          <p:nvPr/>
        </p:nvSpPr>
        <p:spPr>
          <a:xfrm>
            <a:off x="152910" y="2663992"/>
            <a:ext cx="1521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Operating system</a:t>
            </a:r>
          </a:p>
        </p:txBody>
      </p:sp>
      <p:pic>
        <p:nvPicPr>
          <p:cNvPr id="1036" name="Picture 12" descr="http://www.linuxuser.co.uk/wp-content/uploads/2012/03/suse_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770" y="2284688"/>
            <a:ext cx="1547813" cy="140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http://www.hpcwire.com/wp-content/uploads/2013/06/cray-logo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830" y="2576897"/>
            <a:ext cx="1619250" cy="73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14"/>
          <p:cNvSpPr txBox="1"/>
          <p:nvPr/>
        </p:nvSpPr>
        <p:spPr>
          <a:xfrm>
            <a:off x="3931480" y="2988231"/>
            <a:ext cx="24372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b="1" dirty="0" smtClean="0">
                <a:solidFill>
                  <a:srgbClr val="062E7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LINUX </a:t>
            </a:r>
            <a:r>
              <a:rPr lang="fr-BE" sz="1600" b="1" dirty="0" err="1" smtClean="0">
                <a:solidFill>
                  <a:srgbClr val="062E7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environment</a:t>
            </a:r>
            <a:endParaRPr lang="fr-BE" sz="1600" b="1" dirty="0" smtClean="0">
              <a:solidFill>
                <a:srgbClr val="062E7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2" name="Picture 12" descr="http://www.linuxuser.co.uk/wp-content/uploads/2012/03/suse_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822" y="2284688"/>
            <a:ext cx="1547813" cy="140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ZoneTexte 22"/>
          <p:cNvSpPr txBox="1"/>
          <p:nvPr/>
        </p:nvSpPr>
        <p:spPr>
          <a:xfrm>
            <a:off x="201487" y="3689626"/>
            <a:ext cx="1521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Compilation flags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2098945" y="3739661"/>
            <a:ext cx="116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Identical</a:t>
            </a:r>
            <a:endParaRPr lang="fr-BE" b="1" dirty="0" smtClean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4486899" y="3739661"/>
            <a:ext cx="116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Identical</a:t>
            </a:r>
            <a:endParaRPr lang="fr-BE" b="1" dirty="0" smtClean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6734542" y="3717845"/>
            <a:ext cx="116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Identical</a:t>
            </a:r>
            <a:endParaRPr lang="fr-BE" b="1" dirty="0" smtClean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102628" y="4392094"/>
            <a:ext cx="1673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NetCDF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, GRIB, HDF5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libraries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2098945" y="4553184"/>
            <a:ext cx="116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Different</a:t>
            </a:r>
            <a:endParaRPr lang="fr-BE" b="1" dirty="0" smtClean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4509135" y="4553184"/>
            <a:ext cx="116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Different</a:t>
            </a:r>
            <a:endParaRPr lang="fr-BE" b="1" dirty="0" smtClean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6758830" y="4553184"/>
            <a:ext cx="116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Different</a:t>
            </a:r>
            <a:endParaRPr lang="fr-BE" b="1" dirty="0" smtClean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47411" y="5538161"/>
            <a:ext cx="1828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# of processors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6690192" y="5597156"/>
            <a:ext cx="2070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22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+</a:t>
            </a:r>
            <a:r>
              <a:rPr lang="fr-BE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32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+</a:t>
            </a:r>
            <a:r>
              <a:rPr lang="fr-BE" b="1" dirty="0" smtClean="0">
                <a:solidFill>
                  <a:srgbClr val="FF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16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4395236" y="5597156"/>
            <a:ext cx="2070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22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+</a:t>
            </a:r>
            <a:r>
              <a:rPr lang="fr-BE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480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+</a:t>
            </a:r>
            <a:r>
              <a:rPr lang="fr-BE" b="1" dirty="0" smtClean="0">
                <a:solidFill>
                  <a:srgbClr val="FF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96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2100280" y="5597156"/>
            <a:ext cx="2070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22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+</a:t>
            </a:r>
            <a:r>
              <a:rPr lang="fr-BE" b="1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384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+</a:t>
            </a:r>
            <a:r>
              <a:rPr lang="fr-BE" b="1" dirty="0" smtClean="0">
                <a:solidFill>
                  <a:srgbClr val="FF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96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2104641" y="6179463"/>
            <a:ext cx="7829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Autosubmit</a:t>
            </a:r>
            <a:r>
              <a:rPr lang="fr-B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ensures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identical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configurations</a:t>
            </a:r>
          </a:p>
        </p:txBody>
      </p:sp>
    </p:spTree>
    <p:extLst>
      <p:ext uri="{BB962C8B-B14F-4D97-AF65-F5344CB8AC3E}">
        <p14:creationId xmlns:p14="http://schemas.microsoft.com/office/powerpoint/2010/main" val="12440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51460" y="365760"/>
            <a:ext cx="49034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simulations are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evaluated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against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same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BE" sz="2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static</a:t>
            </a:r>
            <a:r>
              <a:rPr lang="fr-BE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data set</a:t>
            </a:r>
          </a:p>
        </p:txBody>
      </p:sp>
      <p:sp>
        <p:nvSpPr>
          <p:cNvPr id="8" name="Étoile à 5 branches 7"/>
          <p:cNvSpPr/>
          <p:nvPr/>
        </p:nvSpPr>
        <p:spPr>
          <a:xfrm>
            <a:off x="4994910" y="5092065"/>
            <a:ext cx="388620" cy="388620"/>
          </a:xfrm>
          <a:prstGeom prst="star5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Ellipse 8"/>
          <p:cNvSpPr/>
          <p:nvPr/>
        </p:nvSpPr>
        <p:spPr>
          <a:xfrm>
            <a:off x="6686550" y="4703445"/>
            <a:ext cx="217170" cy="21717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Ellipse 9"/>
          <p:cNvSpPr/>
          <p:nvPr/>
        </p:nvSpPr>
        <p:spPr>
          <a:xfrm>
            <a:off x="6275070" y="4389120"/>
            <a:ext cx="217170" cy="21717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Ellipse 10"/>
          <p:cNvSpPr/>
          <p:nvPr/>
        </p:nvSpPr>
        <p:spPr>
          <a:xfrm>
            <a:off x="5964555" y="3910965"/>
            <a:ext cx="217170" cy="21717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Ellipse 11"/>
          <p:cNvSpPr/>
          <p:nvPr/>
        </p:nvSpPr>
        <p:spPr>
          <a:xfrm>
            <a:off x="6827520" y="4171950"/>
            <a:ext cx="217170" cy="21717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Ellipse 12"/>
          <p:cNvSpPr/>
          <p:nvPr/>
        </p:nvSpPr>
        <p:spPr>
          <a:xfrm>
            <a:off x="6383655" y="3535680"/>
            <a:ext cx="217170" cy="21717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Ellipse 14"/>
          <p:cNvSpPr/>
          <p:nvPr/>
        </p:nvSpPr>
        <p:spPr>
          <a:xfrm>
            <a:off x="3358516" y="5069205"/>
            <a:ext cx="217170" cy="21717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Ellipse 15"/>
          <p:cNvSpPr/>
          <p:nvPr/>
        </p:nvSpPr>
        <p:spPr>
          <a:xfrm>
            <a:off x="2106931" y="5564505"/>
            <a:ext cx="217170" cy="21717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Ellipse 16"/>
          <p:cNvSpPr/>
          <p:nvPr/>
        </p:nvSpPr>
        <p:spPr>
          <a:xfrm>
            <a:off x="1614965" y="5015865"/>
            <a:ext cx="217170" cy="21717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8" name="Ellipse 17"/>
          <p:cNvSpPr/>
          <p:nvPr/>
        </p:nvSpPr>
        <p:spPr>
          <a:xfrm>
            <a:off x="2309813" y="4991100"/>
            <a:ext cx="217170" cy="21717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9" name="Ellipse 18"/>
          <p:cNvSpPr/>
          <p:nvPr/>
        </p:nvSpPr>
        <p:spPr>
          <a:xfrm>
            <a:off x="1865948" y="4354830"/>
            <a:ext cx="217170" cy="21717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Ellipse 19"/>
          <p:cNvSpPr/>
          <p:nvPr/>
        </p:nvSpPr>
        <p:spPr>
          <a:xfrm>
            <a:off x="3929064" y="2818656"/>
            <a:ext cx="217170" cy="21717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Ellipse 20"/>
          <p:cNvSpPr/>
          <p:nvPr/>
        </p:nvSpPr>
        <p:spPr>
          <a:xfrm>
            <a:off x="2418398" y="3147269"/>
            <a:ext cx="217170" cy="21717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2" name="Ellipse 21"/>
          <p:cNvSpPr/>
          <p:nvPr/>
        </p:nvSpPr>
        <p:spPr>
          <a:xfrm>
            <a:off x="2914651" y="3208228"/>
            <a:ext cx="217170" cy="21717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3" name="Ellipse 22"/>
          <p:cNvSpPr/>
          <p:nvPr/>
        </p:nvSpPr>
        <p:spPr>
          <a:xfrm>
            <a:off x="3358516" y="2731770"/>
            <a:ext cx="217170" cy="21717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4" name="Ellipse 23"/>
          <p:cNvSpPr/>
          <p:nvPr/>
        </p:nvSpPr>
        <p:spPr>
          <a:xfrm>
            <a:off x="2823212" y="2409929"/>
            <a:ext cx="217170" cy="21717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ZoneTexte 24"/>
          <p:cNvSpPr txBox="1"/>
          <p:nvPr/>
        </p:nvSpPr>
        <p:spPr>
          <a:xfrm>
            <a:off x="3237549" y="2034540"/>
            <a:ext cx="137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062E7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ECMWF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6107907" y="2836411"/>
            <a:ext cx="137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chemeClr val="accent6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Ithaca, IC3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446898" y="3715940"/>
            <a:ext cx="1829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FF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Mare </a:t>
            </a:r>
            <a:r>
              <a:rPr lang="fr-BE" b="1" dirty="0" err="1" smtClean="0">
                <a:solidFill>
                  <a:srgbClr val="FF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Nostrum</a:t>
            </a:r>
            <a:r>
              <a:rPr lang="fr-BE" b="1" dirty="0" smtClean="0">
                <a:solidFill>
                  <a:srgbClr val="FF8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BSC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5046345" y="5597009"/>
            <a:ext cx="1238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Reference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6206490" y="6217920"/>
            <a:ext cx="3028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Reichler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Kim, BAMS, 2008]</a:t>
            </a:r>
          </a:p>
          <a:p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[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ECMean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Paolo </a:t>
            </a:r>
            <a:r>
              <a:rPr lang="fr-BE" sz="16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Davini</a:t>
            </a:r>
            <a:r>
              <a:rPr lang="fr-BE" sz="16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CNR]</a:t>
            </a:r>
          </a:p>
        </p:txBody>
      </p:sp>
    </p:spTree>
    <p:extLst>
      <p:ext uri="{BB962C8B-B14F-4D97-AF65-F5344CB8AC3E}">
        <p14:creationId xmlns:p14="http://schemas.microsoft.com/office/powerpoint/2010/main" val="2744749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e 19"/>
          <p:cNvGrpSpPr/>
          <p:nvPr/>
        </p:nvGrpSpPr>
        <p:grpSpPr>
          <a:xfrm>
            <a:off x="729343" y="1584304"/>
            <a:ext cx="7685314" cy="5213145"/>
            <a:chOff x="0" y="645960"/>
            <a:chExt cx="8972550" cy="6086310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45960"/>
              <a:ext cx="8972550" cy="6086310"/>
            </a:xfrm>
            <a:prstGeom prst="rect">
              <a:avLst/>
            </a:prstGeom>
            <a:noFill/>
          </p:spPr>
        </p:pic>
        <p:sp>
          <p:nvSpPr>
            <p:cNvPr id="3" name="Rectangle 2"/>
            <p:cNvSpPr/>
            <p:nvPr/>
          </p:nvSpPr>
          <p:spPr>
            <a:xfrm>
              <a:off x="894794" y="1925745"/>
              <a:ext cx="94628" cy="15171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546547" y="2772110"/>
              <a:ext cx="94628" cy="22212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177519" y="3249299"/>
              <a:ext cx="94629" cy="6434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808492" y="3121179"/>
              <a:ext cx="94629" cy="6434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446392" y="3035855"/>
              <a:ext cx="94629" cy="6434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098146" y="3326010"/>
              <a:ext cx="94629" cy="6434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740375" y="3823508"/>
              <a:ext cx="94629" cy="15171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387800" y="3573673"/>
              <a:ext cx="94629" cy="18357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025700" y="4059688"/>
              <a:ext cx="94629" cy="16688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668796" y="2377840"/>
              <a:ext cx="94629" cy="20193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296767" y="3187089"/>
              <a:ext cx="104092" cy="22212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938927" y="3312808"/>
              <a:ext cx="95575" cy="11398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8583316" y="2799674"/>
              <a:ext cx="94629" cy="16688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cxnSp>
          <p:nvCxnSpPr>
            <p:cNvPr id="19" name="Connecteur droit 18"/>
            <p:cNvCxnSpPr/>
            <p:nvPr/>
          </p:nvCxnSpPr>
          <p:spPr>
            <a:xfrm>
              <a:off x="632460" y="3626482"/>
              <a:ext cx="823722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ZoneTexte 20"/>
          <p:cNvSpPr txBox="1"/>
          <p:nvPr/>
        </p:nvSpPr>
        <p:spPr>
          <a:xfrm>
            <a:off x="45720" y="185057"/>
            <a:ext cx="60176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Statistically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significant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differences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are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found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in the performance indices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01486" y="1447800"/>
            <a:ext cx="7532914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3" name="Rectangle 22"/>
          <p:cNvSpPr/>
          <p:nvPr/>
        </p:nvSpPr>
        <p:spPr>
          <a:xfrm>
            <a:off x="1767972" y="2062256"/>
            <a:ext cx="653142" cy="692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4" name="ZoneTexte 23"/>
          <p:cNvSpPr txBox="1"/>
          <p:nvPr/>
        </p:nvSpPr>
        <p:spPr>
          <a:xfrm>
            <a:off x="3673230" y="2687891"/>
            <a:ext cx="114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ECMWF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2828934" y="2818438"/>
            <a:ext cx="1301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Mare </a:t>
            </a:r>
            <a:r>
              <a:rPr lang="fr-BE" sz="14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Nostrum</a:t>
            </a:r>
            <a:endParaRPr lang="fr-BE" sz="1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7" name="Connecteur droit 26"/>
          <p:cNvCxnSpPr/>
          <p:nvPr/>
        </p:nvCxnSpPr>
        <p:spPr>
          <a:xfrm flipH="1" flipV="1">
            <a:off x="3472544" y="3410678"/>
            <a:ext cx="105046" cy="4034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 flipV="1">
            <a:off x="3888235" y="3020203"/>
            <a:ext cx="106550" cy="3852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/>
          <p:cNvSpPr txBox="1"/>
          <p:nvPr/>
        </p:nvSpPr>
        <p:spPr>
          <a:xfrm>
            <a:off x="1363668" y="5170714"/>
            <a:ext cx="3018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Red</a:t>
            </a:r>
            <a:r>
              <a:rPr lang="fr-BE" sz="1400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= </a:t>
            </a:r>
            <a:r>
              <a:rPr lang="fr-BE" sz="1400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difference</a:t>
            </a:r>
            <a:r>
              <a:rPr lang="fr-BE" sz="1400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400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according</a:t>
            </a:r>
            <a:r>
              <a:rPr lang="fr-BE" sz="1400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Kolmogorov-Smirnov test (alpha=5%; </a:t>
            </a:r>
            <a:r>
              <a:rPr lang="fr-BE" sz="1400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overestimates</a:t>
            </a:r>
            <a:r>
              <a:rPr lang="fr-BE" sz="1400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400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true</a:t>
            </a:r>
            <a:r>
              <a:rPr lang="fr-BE" sz="1400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rejection rate for </a:t>
            </a:r>
            <a:r>
              <a:rPr lang="fr-BE" sz="1400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small</a:t>
            </a:r>
            <a:r>
              <a:rPr lang="fr-BE" sz="1400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400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samples</a:t>
            </a:r>
            <a:r>
              <a:rPr lang="fr-BE" sz="1400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58870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96" y="1453277"/>
            <a:ext cx="7753007" cy="510533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393372" y="1027452"/>
            <a:ext cx="6640285" cy="4915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Difference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(ECMWF − Mare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Nostrum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)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-surface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temperature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8397567" y="6096000"/>
            <a:ext cx="447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°C</a:t>
            </a:r>
          </a:p>
        </p:txBody>
      </p:sp>
    </p:spTree>
    <p:extLst>
      <p:ext uri="{BB962C8B-B14F-4D97-AF65-F5344CB8AC3E}">
        <p14:creationId xmlns:p14="http://schemas.microsoft.com/office/powerpoint/2010/main" val="324547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245" y="3209553"/>
            <a:ext cx="4856355" cy="364844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" y="3209552"/>
            <a:ext cx="4856355" cy="3648447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03497" y="3629827"/>
            <a:ext cx="39884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10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81728" y="4067097"/>
            <a:ext cx="39884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BE" sz="1200" dirty="0">
                <a:latin typeface="Segoe UI" panose="020B0502040204020203" pitchFamily="34" charset="0"/>
                <a:cs typeface="Segoe UI" panose="020B0502040204020203" pitchFamily="34" charset="0"/>
              </a:rPr>
              <a:t>8</a:t>
            </a:r>
            <a:endParaRPr lang="fr-BE" sz="1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81728" y="4481507"/>
            <a:ext cx="39884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81791" y="4922271"/>
            <a:ext cx="39884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281791" y="5336681"/>
            <a:ext cx="39884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BE" sz="1200" dirty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fr-BE" sz="1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81728" y="5757594"/>
            <a:ext cx="39884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</a:p>
        </p:txBody>
      </p:sp>
      <p:sp>
        <p:nvSpPr>
          <p:cNvPr id="7" name="ZoneTexte 6"/>
          <p:cNvSpPr txBox="1"/>
          <p:nvPr/>
        </p:nvSpPr>
        <p:spPr>
          <a:xfrm rot="16200000">
            <a:off x="-766273" y="4573549"/>
            <a:ext cx="2021506" cy="3357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10</a:t>
            </a:r>
            <a:r>
              <a:rPr lang="fr-BE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km²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4615603" y="3859892"/>
            <a:ext cx="39884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18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4615603" y="4464428"/>
            <a:ext cx="39884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12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4601475" y="5744118"/>
            <a:ext cx="39884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4617529" y="4166554"/>
            <a:ext cx="39884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15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4599361" y="4798078"/>
            <a:ext cx="39884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9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4599360" y="5131705"/>
            <a:ext cx="39884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4599359" y="5450628"/>
            <a:ext cx="39884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BE" sz="1200" dirty="0"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fr-BE" sz="1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6320852" y="4305053"/>
            <a:ext cx="1188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171DF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ECMWF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6690422" y="5374786"/>
            <a:ext cx="2039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Mare </a:t>
            </a:r>
            <a:r>
              <a:rPr lang="fr-BE" b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Nostrum</a:t>
            </a:r>
            <a:endParaRPr lang="fr-BE" b="1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335320" y="5199270"/>
            <a:ext cx="1073100" cy="52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0" name="Rectangle 29"/>
          <p:cNvSpPr/>
          <p:nvPr/>
        </p:nvSpPr>
        <p:spPr>
          <a:xfrm>
            <a:off x="929958" y="5225368"/>
            <a:ext cx="1073100" cy="528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1" name="ZoneTexte 30"/>
          <p:cNvSpPr txBox="1"/>
          <p:nvPr/>
        </p:nvSpPr>
        <p:spPr>
          <a:xfrm>
            <a:off x="1096340" y="5190120"/>
            <a:ext cx="1188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171DFB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ECMWF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1443902" y="3942024"/>
            <a:ext cx="2039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Mare </a:t>
            </a:r>
            <a:r>
              <a:rPr lang="fr-BE" b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Nostrum</a:t>
            </a:r>
            <a:endParaRPr lang="fr-BE" b="1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680575" y="711200"/>
            <a:ext cx="75109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Differences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originate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winter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Associated to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deep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oceanic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convection and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parameterizations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6456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165860" y="1874520"/>
            <a:ext cx="837819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Hardware/software as sources of model </a:t>
            </a:r>
            <a:r>
              <a:rPr lang="fr-BE" sz="28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endParaRPr lang="fr-BE" sz="28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/>
            <a:r>
              <a:rPr lang="fr-BE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This aspect has been </a:t>
            </a:r>
            <a:r>
              <a:rPr lang="fr-BE" sz="200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overlooked</a:t>
            </a:r>
            <a:r>
              <a:rPr lang="fr-BE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but </a:t>
            </a:r>
            <a:r>
              <a:rPr lang="fr-BE" sz="200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non-</a:t>
            </a:r>
            <a:r>
              <a:rPr lang="fr-BE" sz="200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negligible</a:t>
            </a:r>
            <a:r>
              <a:rPr lang="fr-BE" sz="2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importance</a:t>
            </a:r>
          </a:p>
          <a:p>
            <a:endParaRPr lang="fr-BE" sz="28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165860" y="3362206"/>
            <a:ext cx="76695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Bit-</a:t>
            </a:r>
            <a:r>
              <a:rPr lang="fr-BE" sz="28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reproducibility</a:t>
            </a:r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EC-</a:t>
            </a:r>
            <a:r>
              <a:rPr lang="fr-BE" sz="28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Earth</a:t>
            </a:r>
            <a:endParaRPr lang="fr-BE" sz="28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lvl="0" indent="-285750">
              <a:buFontTx/>
              <a:buChar char="-"/>
            </a:pPr>
            <a:r>
              <a:rPr lang="fr-BE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Two</a:t>
            </a: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identical</a:t>
            </a: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runs</a:t>
            </a: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give</a:t>
            </a: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exactly</a:t>
            </a: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matching</a:t>
            </a: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output</a:t>
            </a:r>
          </a:p>
          <a:p>
            <a:pPr marL="285750" lvl="0" indent="-285750">
              <a:buFontTx/>
              <a:buChar char="-"/>
            </a:pP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 </a:t>
            </a:r>
            <a:r>
              <a:rPr lang="fr-BE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reproducibility</a:t>
            </a: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 </a:t>
            </a:r>
            <a:r>
              <a:rPr lang="fr-BE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different</a:t>
            </a:r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processor (IFS or NEMO) distribution</a:t>
            </a:r>
            <a:endParaRPr lang="fr-BE" sz="2800" b="1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165860" y="4802386"/>
            <a:ext cx="6812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Clim-</a:t>
            </a:r>
            <a:r>
              <a:rPr lang="fr-BE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reproducibility</a:t>
            </a:r>
            <a:r>
              <a:rPr lang="fr-BE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EC-</a:t>
            </a:r>
            <a:r>
              <a:rPr lang="fr-BE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Earth</a:t>
            </a:r>
            <a:endParaRPr lang="fr-BE" sz="2800" b="1" dirty="0" smtClean="0">
              <a:solidFill>
                <a:schemeClr val="tx1">
                  <a:lumMod val="95000"/>
                  <a:lumOff val="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EC-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Earth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not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climate-reproducible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on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different</a:t>
            </a:r>
            <a:r>
              <a:rPr lang="fr-BE" sz="20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platforms</a:t>
            </a:r>
            <a:endParaRPr lang="fr-BE" sz="20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28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696686" y="413657"/>
            <a:ext cx="6515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Take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home messages and implications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193800" y="1225408"/>
            <a:ext cx="877316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Machines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introduce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additional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non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negligible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indent="354013"/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source of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climate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simulations</a:t>
            </a:r>
          </a:p>
          <a:p>
            <a:r>
              <a:rPr lang="fr-BE" dirty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results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are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supported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by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several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published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studies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</a:p>
          <a:p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unpublished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documents, colloquial discussions, good practices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193800" y="2708464"/>
            <a:ext cx="72009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 startAt="2"/>
            </a:pP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Following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precautionary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principle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CMIP6 simulations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should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centralized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…</a:t>
            </a:r>
          </a:p>
          <a:p>
            <a:r>
              <a:rPr lang="fr-BE" sz="2000" dirty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…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unless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 benchmark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experiment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produced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re-assess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	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reproducibility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next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EC-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Earth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version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193800" y="4264302"/>
            <a:ext cx="63754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 startAt="3"/>
            </a:pP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Model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evaluation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should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account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for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dependency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results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on software/hardware</a:t>
            </a:r>
          </a:p>
          <a:p>
            <a:r>
              <a:rPr lang="fr-BE" sz="2000" dirty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Machines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sample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uncertainty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just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as </a:t>
            </a:r>
          </a:p>
          <a:p>
            <a:r>
              <a:rPr lang="fr-BE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members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sample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internal</a:t>
            </a:r>
            <a:r>
              <a:rPr lang="fr-BE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variability</a:t>
            </a:r>
            <a:endParaRPr lang="fr-BE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193800" y="5758584"/>
            <a:ext cx="63754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 startAt="4"/>
            </a:pP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Control and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sensitivity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experiments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must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designed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on the </a:t>
            </a:r>
            <a:r>
              <a:rPr lang="fr-BE" sz="20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same</a:t>
            </a:r>
            <a:r>
              <a:rPr lang="fr-BE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machine</a:t>
            </a:r>
          </a:p>
          <a:p>
            <a:r>
              <a:rPr lang="fr-BE" sz="2000" dirty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13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7707630" y="4880610"/>
            <a:ext cx="274320" cy="2743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Croix 10"/>
          <p:cNvSpPr/>
          <p:nvPr/>
        </p:nvSpPr>
        <p:spPr>
          <a:xfrm rot="18900000">
            <a:off x="6747886" y="4846694"/>
            <a:ext cx="342148" cy="342148"/>
          </a:xfrm>
          <a:prstGeom prst="plus">
            <a:avLst>
              <a:gd name="adj" fmla="val 3582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6846570" y="5417820"/>
            <a:ext cx="1009649" cy="0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6458738" y="5575936"/>
            <a:ext cx="1903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Initial conditions are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wrong</a:t>
            </a:r>
            <a:endParaRPr lang="fr-BE" dirty="0" smtClean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8004315" y="4413019"/>
            <a:ext cx="9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OBS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5956933" y="4833101"/>
            <a:ext cx="9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09933" y="720090"/>
            <a:ext cx="37849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Identifying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sources of model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endParaRPr lang="fr-BE" sz="3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27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620186" y="1328057"/>
            <a:ext cx="19253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Thank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you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!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807160" y="2939143"/>
            <a:ext cx="5551455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  <a:hlinkClick r:id="rId2"/>
              </a:rPr>
              <a:t>francois.massonnet@uclouvain.be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fr-BE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  <a:hlinkClick r:id="rId3"/>
              </a:rPr>
              <a:t>www.climate.be/u/fmasson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fr-BE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fr-BE" sz="2800" dirty="0" smtClean="0">
                <a:solidFill>
                  <a:srgbClr val="5EA9D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@</a:t>
            </a:r>
            <a:r>
              <a:rPr lang="fr-BE" sz="2800" dirty="0" err="1" smtClean="0">
                <a:solidFill>
                  <a:srgbClr val="5EA9D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FMassonnet</a:t>
            </a:r>
            <a:endParaRPr lang="fr-BE" sz="2800" dirty="0" smtClean="0">
              <a:solidFill>
                <a:srgbClr val="5EA9D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30" name="Picture 6" descr="https://g.twimg.com/Twitter_logo_blu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961" y="4643640"/>
            <a:ext cx="636161" cy="51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6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7707630" y="4880610"/>
            <a:ext cx="274320" cy="2743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Croix 11"/>
          <p:cNvSpPr/>
          <p:nvPr/>
        </p:nvSpPr>
        <p:spPr>
          <a:xfrm rot="18900000">
            <a:off x="5471536" y="4846696"/>
            <a:ext cx="342148" cy="342148"/>
          </a:xfrm>
          <a:prstGeom prst="plus">
            <a:avLst>
              <a:gd name="adj" fmla="val 3582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6846570" y="5417820"/>
            <a:ext cx="1009649" cy="0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6458738" y="5575936"/>
            <a:ext cx="1903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Initial conditions are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wrong</a:t>
            </a:r>
            <a:endParaRPr lang="fr-BE" dirty="0" smtClean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8" name="Connecteur droit avec flèche 17"/>
          <p:cNvCxnSpPr/>
          <p:nvPr/>
        </p:nvCxnSpPr>
        <p:spPr>
          <a:xfrm>
            <a:off x="5593624" y="4564380"/>
            <a:ext cx="1343843" cy="0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5021415" y="3834229"/>
            <a:ext cx="2303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Boundary</a:t>
            </a:r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conditions are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wrong</a:t>
            </a:r>
            <a:endParaRPr lang="fr-BE" dirty="0" smtClean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8004315" y="4413019"/>
            <a:ext cx="9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OBS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4699636" y="4833101"/>
            <a:ext cx="9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09933" y="720090"/>
            <a:ext cx="37849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Identifying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sources of model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endParaRPr lang="fr-BE" sz="3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41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7707630" y="4880610"/>
            <a:ext cx="274320" cy="2743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Croix 12"/>
          <p:cNvSpPr/>
          <p:nvPr/>
        </p:nvSpPr>
        <p:spPr>
          <a:xfrm rot="18900000">
            <a:off x="3753228" y="4846693"/>
            <a:ext cx="342148" cy="342148"/>
          </a:xfrm>
          <a:prstGeom prst="plus">
            <a:avLst>
              <a:gd name="adj" fmla="val 3582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6846570" y="5417820"/>
            <a:ext cx="1009649" cy="0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6458738" y="5575936"/>
            <a:ext cx="1903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Initial conditions are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wrong</a:t>
            </a:r>
            <a:endParaRPr lang="fr-BE" dirty="0" smtClean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8" name="Connecteur droit avec flèche 17"/>
          <p:cNvCxnSpPr/>
          <p:nvPr/>
        </p:nvCxnSpPr>
        <p:spPr>
          <a:xfrm>
            <a:off x="5593624" y="4564380"/>
            <a:ext cx="1343843" cy="0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5021415" y="3834229"/>
            <a:ext cx="2303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Boundary</a:t>
            </a:r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conditions are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wrong</a:t>
            </a:r>
            <a:endParaRPr lang="fr-BE" dirty="0" smtClean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0" name="Connecteur droit avec flèche 19"/>
          <p:cNvCxnSpPr/>
          <p:nvPr/>
        </p:nvCxnSpPr>
        <p:spPr>
          <a:xfrm>
            <a:off x="3840480" y="5545456"/>
            <a:ext cx="1832609" cy="0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3891590" y="5714882"/>
            <a:ext cx="1730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Model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physics</a:t>
            </a:r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wrong</a:t>
            </a:r>
            <a:endParaRPr lang="fr-BE" dirty="0" smtClean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8004315" y="4413019"/>
            <a:ext cx="9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OBS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3062749" y="4833101"/>
            <a:ext cx="9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09933" y="720090"/>
            <a:ext cx="37849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Identifying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sources of model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endParaRPr lang="fr-BE" sz="3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96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7707630" y="4880610"/>
            <a:ext cx="274320" cy="2743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6846570" y="5417820"/>
            <a:ext cx="1009649" cy="0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6458738" y="5575936"/>
            <a:ext cx="1903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Initial conditions are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wrong</a:t>
            </a:r>
            <a:endParaRPr lang="fr-BE" dirty="0" smtClean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8" name="Connecteur droit avec flèche 17"/>
          <p:cNvCxnSpPr/>
          <p:nvPr/>
        </p:nvCxnSpPr>
        <p:spPr>
          <a:xfrm>
            <a:off x="5593624" y="4564380"/>
            <a:ext cx="1343843" cy="0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5021415" y="3834229"/>
            <a:ext cx="2303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Boundary</a:t>
            </a:r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conditions are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wrong</a:t>
            </a:r>
            <a:endParaRPr lang="fr-BE" dirty="0" smtClean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0" name="Connecteur droit avec flèche 19"/>
          <p:cNvCxnSpPr/>
          <p:nvPr/>
        </p:nvCxnSpPr>
        <p:spPr>
          <a:xfrm>
            <a:off x="3840480" y="5545456"/>
            <a:ext cx="1832609" cy="0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3891590" y="5714882"/>
            <a:ext cx="1730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Model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physics</a:t>
            </a:r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wrong</a:t>
            </a:r>
            <a:endParaRPr lang="fr-BE" dirty="0" smtClean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Croix 22"/>
          <p:cNvSpPr/>
          <p:nvPr/>
        </p:nvSpPr>
        <p:spPr>
          <a:xfrm rot="18900000">
            <a:off x="2627374" y="4846695"/>
            <a:ext cx="342148" cy="342148"/>
          </a:xfrm>
          <a:prstGeom prst="plus">
            <a:avLst>
              <a:gd name="adj" fmla="val 3582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ZoneTexte 24"/>
          <p:cNvSpPr txBox="1"/>
          <p:nvPr/>
        </p:nvSpPr>
        <p:spPr>
          <a:xfrm>
            <a:off x="2438235" y="4043687"/>
            <a:ext cx="1903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Discretization</a:t>
            </a:r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errors</a:t>
            </a:r>
            <a:endParaRPr lang="fr-BE" dirty="0" smtClean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7" name="Connecteur droit avec flèche 26"/>
          <p:cNvCxnSpPr/>
          <p:nvPr/>
        </p:nvCxnSpPr>
        <p:spPr>
          <a:xfrm>
            <a:off x="2778132" y="4755655"/>
            <a:ext cx="1137905" cy="0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/>
          <p:cNvSpPr txBox="1"/>
          <p:nvPr/>
        </p:nvSpPr>
        <p:spPr>
          <a:xfrm>
            <a:off x="8004315" y="4413019"/>
            <a:ext cx="9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OBS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1912939" y="4833101"/>
            <a:ext cx="9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09933" y="720090"/>
            <a:ext cx="37849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Identifying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sources of model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endParaRPr lang="fr-BE" sz="3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27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7707630" y="4880610"/>
            <a:ext cx="274320" cy="2743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6846570" y="5417820"/>
            <a:ext cx="1009649" cy="0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6458738" y="5575936"/>
            <a:ext cx="1903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Initial conditions are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wrong</a:t>
            </a:r>
            <a:endParaRPr lang="fr-BE" dirty="0" smtClean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8" name="Connecteur droit avec flèche 17"/>
          <p:cNvCxnSpPr/>
          <p:nvPr/>
        </p:nvCxnSpPr>
        <p:spPr>
          <a:xfrm>
            <a:off x="5593624" y="4564380"/>
            <a:ext cx="1343843" cy="0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5021415" y="3834229"/>
            <a:ext cx="2303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Boundary</a:t>
            </a:r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conditions are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wrong</a:t>
            </a:r>
            <a:endParaRPr lang="fr-BE" dirty="0" smtClean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0" name="Connecteur droit avec flèche 19"/>
          <p:cNvCxnSpPr/>
          <p:nvPr/>
        </p:nvCxnSpPr>
        <p:spPr>
          <a:xfrm>
            <a:off x="3840480" y="5545456"/>
            <a:ext cx="1832609" cy="0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3891590" y="5714882"/>
            <a:ext cx="1730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Model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physics</a:t>
            </a:r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wrong</a:t>
            </a:r>
            <a:endParaRPr lang="fr-BE" dirty="0" smtClean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2438235" y="4043687"/>
            <a:ext cx="1903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Discretization</a:t>
            </a:r>
            <a:r>
              <a:rPr lang="fr-BE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errors</a:t>
            </a:r>
            <a:endParaRPr lang="fr-BE" dirty="0" smtClean="0">
              <a:solidFill>
                <a:schemeClr val="bg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6" name="Connecteur droit avec flèche 25"/>
          <p:cNvCxnSpPr/>
          <p:nvPr/>
        </p:nvCxnSpPr>
        <p:spPr>
          <a:xfrm>
            <a:off x="965839" y="5494022"/>
            <a:ext cx="1832609" cy="0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>
            <a:off x="2778132" y="4755655"/>
            <a:ext cx="1137905" cy="0"/>
          </a:xfrm>
          <a:prstGeom prst="straightConnector1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roix 27"/>
          <p:cNvSpPr/>
          <p:nvPr/>
        </p:nvSpPr>
        <p:spPr>
          <a:xfrm rot="18900000">
            <a:off x="822074" y="4826516"/>
            <a:ext cx="342148" cy="342148"/>
          </a:xfrm>
          <a:prstGeom prst="plus">
            <a:avLst>
              <a:gd name="adj" fmla="val 3582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9" name="ZoneTexte 28"/>
          <p:cNvSpPr txBox="1"/>
          <p:nvPr/>
        </p:nvSpPr>
        <p:spPr>
          <a:xfrm>
            <a:off x="646209" y="5714881"/>
            <a:ext cx="2533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</a:t>
            </a:r>
            <a:r>
              <a:rPr lang="fr-BE" b="1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oftwares / hardwares are </a:t>
            </a:r>
            <a:r>
              <a:rPr lang="fr-BE" b="1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wrong</a:t>
            </a:r>
            <a:endParaRPr lang="fr-BE" b="1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8004315" y="4413019"/>
            <a:ext cx="9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OBS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100724" y="4812924"/>
            <a:ext cx="9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09933" y="720090"/>
            <a:ext cx="37849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Identifying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sources of model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endParaRPr lang="fr-BE" sz="3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93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165860" y="1874520"/>
            <a:ext cx="7292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Hardware/software as sources of model 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165860" y="3362206"/>
            <a:ext cx="6812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Bit-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reproducibility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of EC-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Earth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165860" y="4802386"/>
            <a:ext cx="6812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Clim-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reproducibility</a:t>
            </a:r>
            <a:r>
              <a:rPr lang="fr-BE" sz="28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of EC-</a:t>
            </a:r>
            <a:r>
              <a:rPr lang="fr-BE" sz="28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Earth</a:t>
            </a:r>
            <a:endParaRPr lang="fr-BE" sz="28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7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165860" y="1874520"/>
            <a:ext cx="8378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Hardware/software as sources of model </a:t>
            </a:r>
            <a:r>
              <a:rPr lang="fr-BE" sz="2800" b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endParaRPr lang="fr-BE" sz="2800" b="1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165860" y="3362206"/>
            <a:ext cx="6812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Bit-</a:t>
            </a:r>
            <a:r>
              <a:rPr lang="fr-BE" sz="28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reproducibility</a:t>
            </a:r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EC-</a:t>
            </a:r>
            <a:r>
              <a:rPr lang="fr-BE" sz="28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Earth</a:t>
            </a:r>
            <a:endParaRPr lang="fr-BE" sz="28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165860" y="4802386"/>
            <a:ext cx="6812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Clim-</a:t>
            </a:r>
            <a:r>
              <a:rPr lang="fr-BE" sz="28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reproducibility</a:t>
            </a:r>
            <a:r>
              <a:rPr lang="fr-BE" sz="28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EC-</a:t>
            </a:r>
            <a:r>
              <a:rPr lang="fr-BE" sz="28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Earth</a:t>
            </a:r>
            <a:endParaRPr lang="fr-BE" sz="2800" dirty="0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39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latin typeface="Segoe UI" panose="020B0502040204020203" pitchFamily="34" charset="0"/>
            <a:cs typeface="Segoe UI" panose="020B050204020402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2044</TotalTime>
  <Words>2162</Words>
  <Application>Microsoft Office PowerPoint</Application>
  <PresentationFormat>Affichage à l'écran (4:3)</PresentationFormat>
  <Paragraphs>328</Paragraphs>
  <Slides>30</Slides>
  <Notes>27</Notes>
  <HiddenSlides>1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7" baseType="lpstr">
      <vt:lpstr>Arial</vt:lpstr>
      <vt:lpstr>Calibri</vt:lpstr>
      <vt:lpstr>Calibri Light</vt:lpstr>
      <vt:lpstr>Cambria Math</vt:lpstr>
      <vt:lpstr>Courier New</vt:lpstr>
      <vt:lpstr>Segoe UI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UCL - ELIC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François Massonnet</dc:creator>
  <cp:lastModifiedBy>François Massonnet</cp:lastModifiedBy>
  <cp:revision>73</cp:revision>
  <dcterms:created xsi:type="dcterms:W3CDTF">2015-04-30T12:38:48Z</dcterms:created>
  <dcterms:modified xsi:type="dcterms:W3CDTF">2015-05-06T06:29:01Z</dcterms:modified>
</cp:coreProperties>
</file>