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2" r:id="rId3"/>
    <p:sldId id="279" r:id="rId4"/>
    <p:sldId id="281" r:id="rId5"/>
    <p:sldId id="280" r:id="rId6"/>
    <p:sldId id="263" r:id="rId7"/>
    <p:sldId id="278" r:id="rId8"/>
    <p:sldId id="260" r:id="rId9"/>
    <p:sldId id="283" r:id="rId10"/>
    <p:sldId id="264" r:id="rId11"/>
    <p:sldId id="284" r:id="rId12"/>
    <p:sldId id="285" r:id="rId13"/>
    <p:sldId id="287" r:id="rId14"/>
    <p:sldId id="286" r:id="rId15"/>
    <p:sldId id="288" r:id="rId16"/>
    <p:sldId id="289" r:id="rId17"/>
    <p:sldId id="267" r:id="rId18"/>
    <p:sldId id="268" r:id="rId19"/>
    <p:sldId id="290" r:id="rId20"/>
    <p:sldId id="291" r:id="rId21"/>
    <p:sldId id="265" r:id="rId22"/>
    <p:sldId id="271" r:id="rId23"/>
    <p:sldId id="270" r:id="rId24"/>
    <p:sldId id="273" r:id="rId25"/>
    <p:sldId id="274" r:id="rId26"/>
    <p:sldId id="262" r:id="rId27"/>
    <p:sldId id="276" r:id="rId28"/>
    <p:sldId id="292" r:id="rId29"/>
    <p:sldId id="259" r:id="rId30"/>
    <p:sldId id="27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DFB"/>
    <a:srgbClr val="ADD8E6"/>
    <a:srgbClr val="0000FF"/>
    <a:srgbClr val="062E78"/>
    <a:srgbClr val="FF8000"/>
    <a:srgbClr val="000000"/>
    <a:srgbClr val="5B9BD5"/>
    <a:srgbClr val="00FFFF"/>
    <a:srgbClr val="FF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55" autoAdjust="0"/>
  </p:normalViewPr>
  <p:slideViewPr>
    <p:cSldViewPr snapToGrid="0" showGuides="1">
      <p:cViewPr varScale="1">
        <p:scale>
          <a:sx n="71" d="100"/>
          <a:sy n="71" d="100"/>
        </p:scale>
        <p:origin x="1714" y="53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F95E9-0CDA-45A1-8D81-A4F74B7BCCBB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54FD-05E6-47B4-A8F8-0BCA1E9B27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181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Are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afraid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255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It </a:t>
            </a:r>
            <a:r>
              <a:rPr lang="fr-BE" dirty="0" err="1" smtClean="0"/>
              <a:t>represents</a:t>
            </a:r>
            <a:r>
              <a:rPr lang="fr-BE" baseline="0" dirty="0" smtClean="0"/>
              <a:t> </a:t>
            </a:r>
            <a:r>
              <a:rPr lang="fr-BE" dirty="0" smtClean="0"/>
              <a:t>real </a:t>
            </a:r>
            <a:r>
              <a:rPr lang="fr-BE" dirty="0" err="1" smtClean="0"/>
              <a:t>numbers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a </a:t>
            </a:r>
            <a:r>
              <a:rPr lang="fr-BE" dirty="0" err="1" smtClean="0"/>
              <a:t>finite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bits.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therefore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mathematical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properties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simple </a:t>
            </a:r>
            <a:r>
              <a:rPr lang="fr-BE" baseline="0" dirty="0" err="1" smtClean="0"/>
              <a:t>associativity</a:t>
            </a:r>
            <a:r>
              <a:rPr lang="fr-BE" baseline="0" dirty="0" smtClean="0"/>
              <a:t> are no longer </a:t>
            </a:r>
            <a:r>
              <a:rPr lang="fr-BE" baseline="0" dirty="0" err="1" smtClean="0"/>
              <a:t>true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While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mathematical</a:t>
            </a:r>
            <a:r>
              <a:rPr lang="fr-BE" baseline="0" dirty="0" smtClean="0"/>
              <a:t> expression on the top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correct,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truncate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term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fourth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decimal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solutions are </a:t>
            </a:r>
            <a:r>
              <a:rPr lang="fr-BE" baseline="0" dirty="0" err="1" smtClean="0"/>
              <a:t>perfectly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valid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they’re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50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codes are </a:t>
            </a:r>
            <a:r>
              <a:rPr lang="fr-BE" dirty="0" err="1" smtClean="0"/>
              <a:t>compiled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certain</a:t>
            </a:r>
            <a:r>
              <a:rPr lang="fr-BE" baseline="0" dirty="0" smtClean="0"/>
              <a:t> flags, and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studies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suggested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agressive and </a:t>
            </a:r>
            <a:r>
              <a:rPr lang="fr-BE" baseline="0" dirty="0" err="1" smtClean="0"/>
              <a:t>demanding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optimization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care: </a:t>
            </a:r>
            <a:r>
              <a:rPr lang="fr-BE" baseline="0" dirty="0" err="1" smtClean="0"/>
              <a:t>studies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found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O3 </a:t>
            </a:r>
            <a:r>
              <a:rPr lang="fr-BE" baseline="0" dirty="0" err="1" smtClean="0"/>
              <a:t>optimization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permits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floating</a:t>
            </a:r>
            <a:r>
              <a:rPr lang="fr-BE" baseline="0" dirty="0" smtClean="0"/>
              <a:t> point </a:t>
            </a:r>
            <a:r>
              <a:rPr lang="fr-BE" baseline="0" dirty="0" err="1" smtClean="0"/>
              <a:t>reordering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adversely</a:t>
            </a:r>
            <a:r>
              <a:rPr lang="fr-BE" baseline="0" dirty="0" smtClean="0"/>
              <a:t> affect the solution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26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well</a:t>
            </a:r>
            <a:r>
              <a:rPr lang="fr-BE" dirty="0" smtClean="0"/>
              <a:t> </a:t>
            </a:r>
            <a:r>
              <a:rPr lang="fr-BE" dirty="0" err="1" smtClean="0"/>
              <a:t>known</a:t>
            </a:r>
            <a:r>
              <a:rPr lang="fr-BE" dirty="0" smtClean="0"/>
              <a:t> and </a:t>
            </a:r>
            <a:r>
              <a:rPr lang="fr-BE" dirty="0" err="1" smtClean="0"/>
              <a:t>largely</a:t>
            </a:r>
            <a:r>
              <a:rPr lang="fr-BE" dirty="0" smtClean="0"/>
              <a:t> </a:t>
            </a:r>
            <a:r>
              <a:rPr lang="fr-BE" dirty="0" err="1" smtClean="0"/>
              <a:t>covered</a:t>
            </a:r>
            <a:r>
              <a:rPr lang="fr-BE" dirty="0" smtClean="0"/>
              <a:t> source of </a:t>
            </a:r>
            <a:r>
              <a:rPr lang="fr-BE" dirty="0" err="1" smtClean="0"/>
              <a:t>error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number</a:t>
            </a:r>
            <a:r>
              <a:rPr lang="fr-BE" dirty="0" smtClean="0"/>
              <a:t> of processors </a:t>
            </a:r>
            <a:r>
              <a:rPr lang="fr-BE" dirty="0" err="1" smtClean="0"/>
              <a:t>used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parallel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computing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agree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not, but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, processor distribution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automatically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associated</a:t>
            </a:r>
            <a:r>
              <a:rPr lang="fr-BE" baseline="0" dirty="0" smtClean="0"/>
              <a:t> to an </a:t>
            </a:r>
            <a:r>
              <a:rPr lang="fr-BE" baseline="0" dirty="0" err="1" smtClean="0"/>
              <a:t>ordering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operations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581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was</a:t>
            </a:r>
            <a:r>
              <a:rPr lang="fr-BE" dirty="0" smtClean="0"/>
              <a:t> </a:t>
            </a:r>
            <a:r>
              <a:rPr lang="fr-BE" dirty="0" err="1" smtClean="0"/>
              <a:t>shown</a:t>
            </a:r>
            <a:r>
              <a:rPr lang="fr-BE" dirty="0" smtClean="0"/>
              <a:t>, </a:t>
            </a:r>
            <a:r>
              <a:rPr lang="fr-BE" dirty="0" err="1" smtClean="0"/>
              <a:t>perhaps</a:t>
            </a:r>
            <a:r>
              <a:rPr lang="fr-BE" dirty="0" smtClean="0"/>
              <a:t> </a:t>
            </a:r>
            <a:r>
              <a:rPr lang="fr-BE" dirty="0" err="1" smtClean="0"/>
              <a:t>surprisingly</a:t>
            </a:r>
            <a:r>
              <a:rPr lang="fr-BE" dirty="0" smtClean="0"/>
              <a:t> for </a:t>
            </a:r>
            <a:r>
              <a:rPr lang="fr-BE" dirty="0" err="1" smtClean="0"/>
              <a:t>you</a:t>
            </a:r>
            <a:r>
              <a:rPr lang="fr-BE" dirty="0" smtClean="0"/>
              <a:t>,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even</a:t>
            </a:r>
            <a:r>
              <a:rPr lang="fr-BE" dirty="0" smtClean="0"/>
              <a:t> the compiler versions </a:t>
            </a:r>
            <a:r>
              <a:rPr lang="fr-BE" dirty="0" err="1" smtClean="0"/>
              <a:t>induce</a:t>
            </a:r>
            <a:r>
              <a:rPr lang="fr-BE" dirty="0" smtClean="0"/>
              <a:t> </a:t>
            </a:r>
            <a:r>
              <a:rPr lang="fr-BE" dirty="0" err="1" smtClean="0"/>
              <a:t>errors</a:t>
            </a:r>
            <a:r>
              <a:rPr lang="fr-BE" dirty="0" smtClean="0"/>
              <a:t>;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showed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Fortran 90 compiler </a:t>
            </a:r>
            <a:r>
              <a:rPr lang="fr-BE" baseline="0" dirty="0" err="1" smtClean="0"/>
              <a:t>developed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Cray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produced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inconsistent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results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compilers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602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And </a:t>
            </a:r>
            <a:r>
              <a:rPr lang="fr-BE" dirty="0" err="1" smtClean="0"/>
              <a:t>finally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aspects are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out of control: </a:t>
            </a:r>
            <a:r>
              <a:rPr lang="fr-BE" baseline="0" dirty="0" err="1" smtClean="0"/>
              <a:t>supercomputers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tired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sometimes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temporary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faults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lead to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truncation</a:t>
            </a:r>
            <a:r>
              <a:rPr lang="fr-BE" baseline="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606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summarize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first point: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clear</a:t>
            </a:r>
            <a:r>
              <a:rPr lang="fr-BE" baseline="0" dirty="0" smtClean="0"/>
              <a:t>: </a:t>
            </a:r>
            <a:r>
              <a:rPr lang="fr-BE" b="1" baseline="0" dirty="0" err="1" smtClean="0"/>
              <a:t>our</a:t>
            </a:r>
            <a:r>
              <a:rPr lang="fr-BE" b="1" baseline="0" dirty="0" smtClean="0"/>
              <a:t> machines </a:t>
            </a:r>
            <a:r>
              <a:rPr lang="fr-BE" b="1" baseline="0" dirty="0" err="1" smtClean="0"/>
              <a:t>introduce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errors</a:t>
            </a:r>
            <a:r>
              <a:rPr lang="fr-BE" b="1" baseline="0" dirty="0" smtClean="0"/>
              <a:t> in </a:t>
            </a:r>
            <a:r>
              <a:rPr lang="fr-BE" b="1" baseline="0" dirty="0" err="1" smtClean="0"/>
              <a:t>our</a:t>
            </a:r>
            <a:r>
              <a:rPr lang="fr-BE" b="1" baseline="0" dirty="0" smtClean="0"/>
              <a:t> codes</a:t>
            </a:r>
            <a:r>
              <a:rPr lang="fr-BE" baseline="0" dirty="0" smtClean="0"/>
              <a:t>. There have been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attempts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investigate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weather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models</a:t>
            </a:r>
            <a:r>
              <a:rPr lang="fr-BE" baseline="0" dirty="0" smtClean="0"/>
              <a:t>, how large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. In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cases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found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comparable to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introduced</a:t>
            </a:r>
            <a:r>
              <a:rPr lang="fr-BE" baseline="0" dirty="0" smtClean="0"/>
              <a:t> by initial conditions perturbation, </a:t>
            </a:r>
            <a:r>
              <a:rPr lang="fr-BE" b="1" baseline="0" dirty="0" err="1" smtClean="0"/>
              <a:t>so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we’d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rather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take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this</a:t>
            </a:r>
            <a:r>
              <a:rPr lang="fr-BE" b="1" baseline="0" dirty="0" smtClean="0"/>
              <a:t>  … </a:t>
            </a:r>
            <a:r>
              <a:rPr lang="fr-BE" b="1" baseline="0" dirty="0" err="1" smtClean="0"/>
              <a:t>seriously</a:t>
            </a:r>
            <a:r>
              <a:rPr lang="fr-BE" b="1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question for EC-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and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examine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types of </a:t>
            </a:r>
            <a:r>
              <a:rPr lang="fr-BE" baseline="0" dirty="0" err="1" smtClean="0"/>
              <a:t>reproducibility</a:t>
            </a:r>
            <a:r>
              <a:rPr lang="fr-BE" baseline="0" dirty="0" smtClean="0"/>
              <a:t>: bit </a:t>
            </a:r>
            <a:r>
              <a:rPr lang="fr-BE" baseline="0" dirty="0" err="1" smtClean="0"/>
              <a:t>reproducibility</a:t>
            </a:r>
            <a:r>
              <a:rPr lang="fr-BE" baseline="0" dirty="0" smtClean="0"/>
              <a:t> on the one hand,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for conditions </a:t>
            </a:r>
            <a:r>
              <a:rPr lang="fr-BE" baseline="0" dirty="0" err="1" smtClean="0"/>
              <a:t>allowing</a:t>
            </a:r>
            <a:r>
              <a:rPr lang="fr-BE" baseline="0" dirty="0" smtClean="0"/>
              <a:t> for a </a:t>
            </a:r>
            <a:r>
              <a:rPr lang="fr-BE" baseline="0" dirty="0" err="1" smtClean="0"/>
              <a:t>bitwise</a:t>
            </a:r>
            <a:r>
              <a:rPr lang="fr-BE" baseline="0" dirty="0" smtClean="0"/>
              <a:t>, exact reproduction of </a:t>
            </a:r>
            <a:r>
              <a:rPr lang="fr-BE" baseline="0" dirty="0" err="1" smtClean="0"/>
              <a:t>binary</a:t>
            </a:r>
            <a:r>
              <a:rPr lang="fr-BE" baseline="0" dirty="0" smtClean="0"/>
              <a:t> output; and clim-</a:t>
            </a:r>
            <a:r>
              <a:rPr lang="fr-BE" baseline="0" dirty="0" err="1" smtClean="0"/>
              <a:t>reproducibility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no longer </a:t>
            </a:r>
            <a:r>
              <a:rPr lang="fr-BE" baseline="0" dirty="0" err="1" smtClean="0"/>
              <a:t>require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instantaneous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series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equal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statistics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indistinguishable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760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good</a:t>
            </a:r>
            <a:r>
              <a:rPr lang="fr-BE" baseline="0" dirty="0" smtClean="0"/>
              <a:t> news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470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Is </a:t>
            </a:r>
            <a:r>
              <a:rPr lang="fr-BE" b="1" dirty="0" err="1" smtClean="0"/>
              <a:t>that</a:t>
            </a:r>
            <a:r>
              <a:rPr lang="fr-BE" b="1" dirty="0" smtClean="0"/>
              <a:t> </a:t>
            </a:r>
            <a:r>
              <a:rPr lang="fr-BE" b="1" dirty="0" err="1" smtClean="0"/>
              <a:t>two</a:t>
            </a:r>
            <a:r>
              <a:rPr lang="fr-BE" b="1" baseline="0" dirty="0" smtClean="0"/>
              <a:t> EC-</a:t>
            </a:r>
            <a:r>
              <a:rPr lang="fr-BE" b="1" baseline="0" dirty="0" err="1" smtClean="0"/>
              <a:t>Earth</a:t>
            </a:r>
            <a:r>
              <a:rPr lang="fr-BE" b="1" baseline="0" dirty="0" smtClean="0"/>
              <a:t> simulations </a:t>
            </a:r>
            <a:r>
              <a:rPr lang="fr-BE" b="1" baseline="0" dirty="0" err="1" smtClean="0"/>
              <a:t>carried</a:t>
            </a:r>
            <a:r>
              <a:rPr lang="fr-BE" b="1" baseline="0" dirty="0" smtClean="0"/>
              <a:t> out </a:t>
            </a:r>
            <a:r>
              <a:rPr lang="fr-BE" b="1" baseline="0" dirty="0" err="1" smtClean="0"/>
              <a:t>following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exactly</a:t>
            </a:r>
            <a:r>
              <a:rPr lang="fr-BE" b="1" baseline="0" dirty="0" smtClean="0"/>
              <a:t> the </a:t>
            </a:r>
            <a:r>
              <a:rPr lang="fr-BE" b="1" baseline="0" dirty="0" err="1" smtClean="0"/>
              <a:t>same</a:t>
            </a:r>
            <a:r>
              <a:rPr lang="fr-BE" b="1" baseline="0" dirty="0" smtClean="0"/>
              <a:t> conditions are </a:t>
            </a:r>
            <a:r>
              <a:rPr lang="fr-BE" b="1" baseline="0" dirty="0" err="1" smtClean="0"/>
              <a:t>purely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identical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a simulation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tomorrow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check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everyone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, and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the black </a:t>
            </a:r>
            <a:r>
              <a:rPr lang="fr-BE" baseline="0" dirty="0" err="1" smtClean="0"/>
              <a:t>curve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simply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hidden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behind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curve</a:t>
            </a:r>
            <a:r>
              <a:rPr lang="fr-BE" baseline="0" dirty="0" smtClean="0"/>
              <a:t>.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228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Now</a:t>
            </a:r>
            <a:r>
              <a:rPr lang="fr-BE" dirty="0" smtClean="0"/>
              <a:t> if </a:t>
            </a:r>
            <a:r>
              <a:rPr lang="fr-BE" dirty="0" err="1" smtClean="0"/>
              <a:t>we</a:t>
            </a:r>
            <a:r>
              <a:rPr lang="fr-BE" dirty="0" smtClean="0"/>
              <a:t> relax a bit </a:t>
            </a:r>
            <a:r>
              <a:rPr lang="fr-BE" dirty="0" err="1" smtClean="0"/>
              <a:t>our</a:t>
            </a:r>
            <a:r>
              <a:rPr lang="fr-BE" dirty="0" smtClean="0"/>
              <a:t> test and </a:t>
            </a:r>
            <a:r>
              <a:rPr lang="fr-BE" dirty="0" err="1" smtClean="0"/>
              <a:t>allow</a:t>
            </a:r>
            <a:r>
              <a:rPr lang="fr-BE" dirty="0" smtClean="0"/>
              <a:t> a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processors </a:t>
            </a:r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are not </a:t>
            </a:r>
            <a:r>
              <a:rPr lang="fr-BE" baseline="0" dirty="0" err="1" smtClean="0"/>
              <a:t>negligible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talking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something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a 1/10 of </a:t>
            </a:r>
            <a:r>
              <a:rPr lang="fr-BE" baseline="0" dirty="0" err="1" smtClean="0"/>
              <a:t>degree</a:t>
            </a:r>
            <a:r>
              <a:rPr lang="fr-BE" baseline="0" dirty="0" smtClean="0"/>
              <a:t> and ½ </a:t>
            </a:r>
            <a:r>
              <a:rPr lang="fr-BE" baseline="0" dirty="0" err="1" smtClean="0"/>
              <a:t>degree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celsius</a:t>
            </a:r>
            <a:r>
              <a:rPr lang="fr-BE" baseline="0" dirty="0" smtClean="0"/>
              <a:t> in global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 to note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an IFS or a NEMO </a:t>
            </a:r>
            <a:r>
              <a:rPr lang="fr-BE" baseline="0" dirty="0" err="1" smtClean="0"/>
              <a:t>problem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93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 the first </a:t>
            </a:r>
            <a:r>
              <a:rPr lang="fr-BE" dirty="0" err="1" smtClean="0"/>
              <a:t>thing</a:t>
            </a:r>
            <a:r>
              <a:rPr lang="fr-BE" dirty="0" smtClean="0"/>
              <a:t> to note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even</a:t>
            </a:r>
            <a:r>
              <a:rPr lang="fr-BE" dirty="0" smtClean="0"/>
              <a:t> on the </a:t>
            </a:r>
            <a:r>
              <a:rPr lang="fr-BE" dirty="0" err="1" smtClean="0"/>
              <a:t>same</a:t>
            </a:r>
            <a:r>
              <a:rPr lang="fr-BE" dirty="0" smtClean="0"/>
              <a:t> machine, EC-</a:t>
            </a:r>
            <a:r>
              <a:rPr lang="fr-BE" dirty="0" err="1" smtClean="0"/>
              <a:t>Earth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sensitive to the </a:t>
            </a:r>
            <a:r>
              <a:rPr lang="fr-BE" baseline="0" dirty="0" err="1" smtClean="0"/>
              <a:t>arbitrary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choice</a:t>
            </a:r>
            <a:r>
              <a:rPr lang="fr-BE" baseline="0" dirty="0" smtClean="0"/>
              <a:t> of processor distribution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300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First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things</a:t>
            </a:r>
            <a:r>
              <a:rPr lang="fr-BE" baseline="0" dirty="0" smtClean="0"/>
              <a:t> first, </a:t>
            </a:r>
            <a:r>
              <a:rPr lang="fr-BE" baseline="0" dirty="0" err="1" smtClean="0"/>
              <a:t>let’s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beginning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I’ve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understood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 the </a:t>
            </a:r>
            <a:r>
              <a:rPr lang="fr-BE" baseline="0" dirty="0" err="1" smtClean="0"/>
              <a:t>proper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estimate</a:t>
            </a:r>
            <a:r>
              <a:rPr lang="fr-BE" baseline="0" dirty="0" smtClean="0"/>
              <a:t> model </a:t>
            </a:r>
            <a:r>
              <a:rPr lang="fr-BE" baseline="0" dirty="0" err="1" smtClean="0"/>
              <a:t>quality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all possible </a:t>
            </a:r>
            <a:r>
              <a:rPr lang="fr-BE" baseline="0" dirty="0" err="1" smtClean="0"/>
              <a:t>reasons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wrong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know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 model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0611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And </a:t>
            </a:r>
            <a:r>
              <a:rPr lang="fr-BE" dirty="0" err="1" smtClean="0"/>
              <a:t>now</a:t>
            </a:r>
            <a:r>
              <a:rPr lang="fr-BE" dirty="0" smtClean="0"/>
              <a:t> </a:t>
            </a:r>
            <a:r>
              <a:rPr lang="fr-BE" dirty="0" err="1" smtClean="0"/>
              <a:t>comes</a:t>
            </a:r>
            <a:r>
              <a:rPr lang="fr-BE" dirty="0" smtClean="0"/>
              <a:t> the main</a:t>
            </a:r>
            <a:r>
              <a:rPr lang="fr-BE" baseline="0" dirty="0" smtClean="0"/>
              <a:t> course,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assess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reproducibility</a:t>
            </a:r>
            <a:r>
              <a:rPr lang="fr-BE" baseline="0" dirty="0" smtClean="0"/>
              <a:t> of EC-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machines.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an </a:t>
            </a:r>
            <a:r>
              <a:rPr lang="fr-BE" baseline="0" dirty="0" err="1" smtClean="0"/>
              <a:t>easy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the model has </a:t>
            </a:r>
            <a:r>
              <a:rPr lang="fr-BE" baseline="0" dirty="0" err="1" smtClean="0"/>
              <a:t>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own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for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18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There </a:t>
            </a:r>
            <a:r>
              <a:rPr lang="fr-BE" dirty="0" err="1" smtClean="0"/>
              <a:t>were</a:t>
            </a:r>
            <a:r>
              <a:rPr lang="fr-BE" dirty="0" smtClean="0"/>
              <a:t> </a:t>
            </a:r>
            <a:r>
              <a:rPr lang="fr-BE" dirty="0" err="1" smtClean="0"/>
              <a:t>several</a:t>
            </a:r>
            <a:r>
              <a:rPr lang="fr-BE" dirty="0" smtClean="0"/>
              <a:t> conditions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were</a:t>
            </a:r>
            <a:r>
              <a:rPr lang="fr-BE" dirty="0" smtClean="0"/>
              <a:t> </a:t>
            </a:r>
            <a:r>
              <a:rPr lang="fr-BE" dirty="0" err="1" smtClean="0"/>
              <a:t>proposed</a:t>
            </a:r>
            <a:r>
              <a:rPr lang="fr-BE" dirty="0" smtClean="0"/>
              <a:t> to </a:t>
            </a:r>
            <a:r>
              <a:rPr lang="fr-BE" dirty="0" err="1" smtClean="0"/>
              <a:t>validate</a:t>
            </a:r>
            <a:r>
              <a:rPr lang="fr-BE" dirty="0" smtClean="0"/>
              <a:t> the </a:t>
            </a:r>
            <a:r>
              <a:rPr lang="fr-BE" dirty="0" err="1" smtClean="0"/>
              <a:t>porting</a:t>
            </a:r>
            <a:r>
              <a:rPr lang="fr-BE" dirty="0" smtClean="0"/>
              <a:t> of a </a:t>
            </a:r>
            <a:r>
              <a:rPr lang="fr-BE" dirty="0" err="1" smtClean="0"/>
              <a:t>climate</a:t>
            </a:r>
            <a:r>
              <a:rPr lang="fr-BE" baseline="0" dirty="0" smtClean="0"/>
              <a:t> model code, and 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focus on the </a:t>
            </a:r>
            <a:r>
              <a:rPr lang="fr-BE" baseline="0" dirty="0" err="1" smtClean="0"/>
              <a:t>third</a:t>
            </a:r>
            <a:r>
              <a:rPr lang="fr-BE" baseline="0" dirty="0" smtClean="0"/>
              <a:t> one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979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Focus on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771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Instead</a:t>
            </a:r>
            <a:r>
              <a:rPr lang="fr-BE" dirty="0" smtClean="0"/>
              <a:t> of </a:t>
            </a:r>
            <a:r>
              <a:rPr lang="fr-BE" dirty="0" err="1" smtClean="0"/>
              <a:t>computing</a:t>
            </a:r>
            <a:r>
              <a:rPr lang="fr-BE" dirty="0" smtClean="0"/>
              <a:t> distance </a:t>
            </a:r>
            <a:r>
              <a:rPr lang="fr-BE" dirty="0" err="1" smtClean="0"/>
              <a:t>between</a:t>
            </a:r>
            <a:r>
              <a:rPr lang="fr-BE" dirty="0" smtClean="0"/>
              <a:t> pairs of simulations, </a:t>
            </a:r>
            <a:r>
              <a:rPr lang="fr-BE" dirty="0" err="1" smtClean="0"/>
              <a:t>we</a:t>
            </a:r>
            <a:r>
              <a:rPr lang="fr-BE" baseline="0" dirty="0" smtClean="0"/>
              <a:t> chose to compare all </a:t>
            </a:r>
            <a:r>
              <a:rPr lang="fr-BE" baseline="0" dirty="0" err="1" smtClean="0"/>
              <a:t>members</a:t>
            </a:r>
            <a:endParaRPr lang="fr-BE" dirty="0" smtClean="0"/>
          </a:p>
          <a:p>
            <a:r>
              <a:rPr lang="fr-BE" dirty="0" err="1" smtClean="0"/>
              <a:t>Euclidean</a:t>
            </a:r>
            <a:r>
              <a:rPr lang="fr-BE" dirty="0" smtClean="0"/>
              <a:t> distance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1568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Say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small</a:t>
            </a:r>
            <a:r>
              <a:rPr lang="fr-BE" dirty="0" smtClean="0"/>
              <a:t> </a:t>
            </a:r>
            <a:r>
              <a:rPr lang="fr-BE" dirty="0" err="1" smtClean="0"/>
              <a:t>sample</a:t>
            </a:r>
            <a:r>
              <a:rPr lang="fr-BE" dirty="0" smtClean="0"/>
              <a:t>…</a:t>
            </a:r>
          </a:p>
          <a:p>
            <a:r>
              <a:rPr lang="fr-BE" dirty="0" err="1" smtClean="0"/>
              <a:t>Also</a:t>
            </a:r>
            <a:r>
              <a:rPr lang="fr-BE" dirty="0" smtClean="0"/>
              <a:t> mention a </a:t>
            </a:r>
            <a:r>
              <a:rPr lang="fr-BE" dirty="0" err="1" smtClean="0"/>
              <a:t>third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665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BE" dirty="0" err="1" smtClean="0"/>
              <a:t>Curves</a:t>
            </a:r>
            <a:r>
              <a:rPr lang="fr-BE" dirty="0" smtClean="0"/>
              <a:t> </a:t>
            </a:r>
            <a:r>
              <a:rPr lang="fr-BE" dirty="0" err="1" smtClean="0"/>
              <a:t>depart</a:t>
            </a:r>
            <a:r>
              <a:rPr lang="fr-BE" dirty="0" smtClean="0"/>
              <a:t> in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year</a:t>
            </a:r>
            <a:r>
              <a:rPr lang="fr-BE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BE" dirty="0" err="1" smtClean="0"/>
              <a:t>Why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model </a:t>
            </a:r>
            <a:r>
              <a:rPr lang="fr-BE" dirty="0" err="1" smtClean="0"/>
              <a:t>drifting</a:t>
            </a:r>
            <a:r>
              <a:rPr lang="fr-BE" dirty="0" smtClean="0"/>
              <a:t>? 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supposed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equilibrium</a:t>
            </a:r>
            <a:r>
              <a:rPr lang="fr-BE" baseline="0" dirty="0" smtClean="0"/>
              <a:t>. (Jost)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1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9873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Good news: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inconclusive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result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cannot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said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could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have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but not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detected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machines)</a:t>
            </a:r>
          </a:p>
          <a:p>
            <a:pPr marL="285750" indent="-285750">
              <a:buFontTx/>
              <a:buChar char="-"/>
            </a:pP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Policy at </a:t>
            </a:r>
            <a:r>
              <a:rPr lang="fr-BE" dirty="0" err="1" smtClean="0"/>
              <a:t>MétéoFrance</a:t>
            </a:r>
            <a:r>
              <a:rPr lang="fr-BE" dirty="0" smtClean="0"/>
              <a:t> and IPSL: </a:t>
            </a:r>
            <a:r>
              <a:rPr lang="fr-BE" dirty="0" err="1" smtClean="0"/>
              <a:t>never</a:t>
            </a:r>
            <a:r>
              <a:rPr lang="fr-BE" dirty="0" smtClean="0"/>
              <a:t> </a:t>
            </a:r>
            <a:r>
              <a:rPr lang="fr-BE" dirty="0" err="1" smtClean="0"/>
              <a:t>run</a:t>
            </a:r>
            <a:r>
              <a:rPr lang="fr-BE" dirty="0" smtClean="0"/>
              <a:t> 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family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experiments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platforms</a:t>
            </a:r>
            <a:endParaRPr lang="fr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2.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know if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consequence</a:t>
            </a:r>
            <a:r>
              <a:rPr lang="fr-BE" baseline="0" dirty="0" smtClean="0"/>
              <a:t> of model bug.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16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…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never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matching</a:t>
            </a:r>
            <a:r>
              <a:rPr lang="fr-BE" dirty="0" smtClean="0"/>
              <a:t> observations </a:t>
            </a:r>
            <a:r>
              <a:rPr lang="fr-BE" dirty="0" err="1" smtClean="0"/>
              <a:t>exactly</a:t>
            </a:r>
            <a:r>
              <a:rPr lang="fr-BE" dirty="0" smtClean="0"/>
              <a:t>, </a:t>
            </a:r>
            <a:r>
              <a:rPr lang="fr-BE" dirty="0" err="1" smtClean="0"/>
              <a:t>because</a:t>
            </a:r>
            <a:r>
              <a:rPr lang="fr-BE" dirty="0" smtClean="0"/>
              <a:t> of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incomplete</a:t>
            </a:r>
            <a:r>
              <a:rPr lang="fr-BE" dirty="0" smtClean="0"/>
              <a:t> </a:t>
            </a:r>
            <a:r>
              <a:rPr lang="fr-BE" dirty="0" err="1" smtClean="0"/>
              <a:t>knowledge</a:t>
            </a:r>
            <a:r>
              <a:rPr lang="fr-BE" dirty="0" smtClean="0"/>
              <a:t> of initial conditions. But </a:t>
            </a:r>
            <a:r>
              <a:rPr lang="fr-BE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talk about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if a model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initialized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perfectly</a:t>
            </a:r>
            <a:r>
              <a:rPr lang="fr-BE" baseline="0" dirty="0" smtClean="0"/>
              <a:t>,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69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It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far </a:t>
            </a:r>
            <a:r>
              <a:rPr lang="fr-BE" dirty="0" err="1" smtClean="0"/>
              <a:t>away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target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specify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exactly</a:t>
            </a:r>
            <a:r>
              <a:rPr lang="fr-BE" baseline="0" dirty="0" smtClean="0"/>
              <a:t> the forcing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control </a:t>
            </a:r>
            <a:r>
              <a:rPr lang="fr-BE" baseline="0" dirty="0" err="1" smtClean="0"/>
              <a:t>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variability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boundaries</a:t>
            </a:r>
            <a:r>
              <a:rPr lang="fr-BE" baseline="0" dirty="0" smtClean="0"/>
              <a:t>. But </a:t>
            </a:r>
            <a:r>
              <a:rPr lang="fr-BE" baseline="0" dirty="0" err="1" smtClean="0"/>
              <a:t>that’s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talk about.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perfect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 of initial and </a:t>
            </a:r>
            <a:r>
              <a:rPr lang="fr-BE" baseline="0" dirty="0" err="1" smtClean="0"/>
              <a:t>boundary</a:t>
            </a:r>
            <a:r>
              <a:rPr lang="fr-BE" baseline="0" dirty="0" smtClean="0"/>
              <a:t> conditions, the model has an </a:t>
            </a:r>
            <a:r>
              <a:rPr lang="fr-BE" baseline="0" dirty="0" err="1" smtClean="0"/>
              <a:t>error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437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Due to the </a:t>
            </a:r>
            <a:r>
              <a:rPr lang="fr-BE" dirty="0" err="1" smtClean="0"/>
              <a:t>wrong</a:t>
            </a:r>
            <a:r>
              <a:rPr lang="fr-BE" baseline="0" dirty="0" smtClean="0"/>
              <a:t> formulation of </a:t>
            </a:r>
            <a:r>
              <a:rPr lang="fr-BE" baseline="0" dirty="0" err="1" smtClean="0"/>
              <a:t>physical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laws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</a:t>
            </a:r>
            <a:r>
              <a:rPr lang="fr-BE" baseline="0" dirty="0" smtClean="0"/>
              <a:t> in Nature. But </a:t>
            </a:r>
            <a:r>
              <a:rPr lang="fr-BE" baseline="0" dirty="0" err="1" smtClean="0"/>
              <a:t>that’s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talk about.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perfect</a:t>
            </a:r>
            <a:r>
              <a:rPr lang="fr-BE" baseline="0" dirty="0" smtClean="0"/>
              <a:t> model,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243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discretization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solve</a:t>
            </a:r>
            <a:r>
              <a:rPr lang="fr-BE" baseline="0" dirty="0" smtClean="0"/>
              <a:t> partial </a:t>
            </a:r>
            <a:r>
              <a:rPr lang="fr-BE" baseline="0" dirty="0" err="1" smtClean="0"/>
              <a:t>differential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equations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sometimes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coarse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grids</a:t>
            </a:r>
            <a:r>
              <a:rPr lang="fr-BE" baseline="0" dirty="0" smtClean="0"/>
              <a:t>. But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talk about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65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</a:t>
            </a:r>
            <a:r>
              <a:rPr lang="fr-BE" baseline="0" dirty="0" smtClean="0"/>
              <a:t> </a:t>
            </a:r>
            <a:r>
              <a:rPr lang="fr-BE" b="1" baseline="0" dirty="0" err="1" smtClean="0"/>
              <a:t>p</a:t>
            </a:r>
            <a:r>
              <a:rPr lang="fr-BE" baseline="0" dirty="0" err="1" smtClean="0"/>
              <a:t>latforms</a:t>
            </a:r>
            <a:r>
              <a:rPr lang="fr-BE" baseline="0" dirty="0" smtClean="0"/>
              <a:t>, </a:t>
            </a:r>
            <a:r>
              <a:rPr lang="fr-BE" b="1" i="0" baseline="0" dirty="0" smtClean="0"/>
              <a:t>i</a:t>
            </a:r>
            <a:r>
              <a:rPr lang="fr-BE" baseline="0" dirty="0" smtClean="0"/>
              <a:t>nfrastructure and </a:t>
            </a:r>
            <a:r>
              <a:rPr lang="fr-BE" b="1" baseline="0" dirty="0" smtClean="0"/>
              <a:t>p</a:t>
            </a:r>
            <a:r>
              <a:rPr lang="fr-BE" baseline="0" dirty="0" smtClean="0"/>
              <a:t>rograms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using</a:t>
            </a:r>
            <a:r>
              <a:rPr lang="fr-BE" baseline="0" dirty="0" smtClean="0"/>
              <a:t> on a </a:t>
            </a:r>
            <a:r>
              <a:rPr lang="fr-BE" baseline="0" dirty="0" err="1" smtClean="0"/>
              <a:t>daily</a:t>
            </a:r>
            <a:r>
              <a:rPr lang="fr-BE" baseline="0" dirty="0" smtClean="0"/>
              <a:t> basis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. There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thousands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papers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sources of </a:t>
            </a:r>
            <a:r>
              <a:rPr lang="fr-BE" baseline="0" dirty="0" err="1" smtClean="0"/>
              <a:t>uncertainty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I </a:t>
            </a:r>
            <a:r>
              <a:rPr lang="fr-BE" baseline="0" dirty="0" err="1" smtClean="0"/>
              <a:t>found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ten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issue.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And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no one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knows</a:t>
            </a:r>
            <a:r>
              <a:rPr lang="fr-BE" baseline="0" dirty="0" smtClean="0"/>
              <a:t> how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</a:t>
            </a:r>
            <a:r>
              <a:rPr lang="fr-BE" baseline="0" dirty="0" smtClean="0"/>
              <a:t> compares to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ones</a:t>
            </a:r>
            <a:r>
              <a:rPr lang="fr-BE" baseline="0" dirty="0" smtClean="0"/>
              <a:t>, or no one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wants</a:t>
            </a:r>
            <a:r>
              <a:rPr lang="fr-BE" baseline="0" dirty="0" smtClean="0"/>
              <a:t> to know,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decided</a:t>
            </a:r>
            <a:r>
              <a:rPr lang="fr-BE" baseline="0" dirty="0" smtClean="0"/>
              <a:t> at IC3 to the </a:t>
            </a:r>
            <a:r>
              <a:rPr lang="fr-BE" baseline="0" dirty="0" err="1" smtClean="0"/>
              <a:t>clear</a:t>
            </a:r>
            <a:r>
              <a:rPr lang="fr-BE" baseline="0" dirty="0" smtClean="0"/>
              <a:t> the air and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systematic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controlled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approach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009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strengths</a:t>
            </a:r>
            <a:r>
              <a:rPr lang="fr-BE" baseline="0" dirty="0" smtClean="0"/>
              <a:t> of EC-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run</a:t>
            </a:r>
            <a:r>
              <a:rPr lang="fr-BE" baseline="0" dirty="0" smtClean="0"/>
              <a:t> by a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, but one of the </a:t>
            </a:r>
            <a:r>
              <a:rPr lang="fr-BE" baseline="0" dirty="0" err="1" smtClean="0"/>
              <a:t>weakness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completely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platforms</a:t>
            </a:r>
            <a:r>
              <a:rPr lang="fr-BE" baseline="0" dirty="0" smtClean="0"/>
              <a:t>, compilation options, </a:t>
            </a:r>
            <a:r>
              <a:rPr lang="fr-BE" baseline="0" dirty="0" err="1" smtClean="0"/>
              <a:t>libraries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processors. And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allows</a:t>
            </a:r>
            <a:r>
              <a:rPr lang="fr-BE" baseline="0" dirty="0" smtClean="0"/>
              <a:t> us to have an </a:t>
            </a:r>
            <a:r>
              <a:rPr lang="fr-BE" baseline="0" dirty="0" err="1" smtClean="0"/>
              <a:t>idea</a:t>
            </a:r>
            <a:r>
              <a:rPr lang="fr-BE" baseline="0" dirty="0" smtClean="0"/>
              <a:t> of how </a:t>
            </a:r>
            <a:r>
              <a:rPr lang="fr-BE" baseline="0" dirty="0" err="1" smtClean="0"/>
              <a:t>big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source of model </a:t>
            </a:r>
            <a:r>
              <a:rPr lang="fr-BE" baseline="0" dirty="0" err="1" smtClean="0"/>
              <a:t>error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. And I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show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overlooked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underconsidered</a:t>
            </a:r>
            <a:r>
              <a:rPr lang="fr-BE" baseline="0" dirty="0" smtClean="0"/>
              <a:t> sources of model </a:t>
            </a:r>
            <a:r>
              <a:rPr lang="fr-BE" baseline="0" dirty="0" err="1" smtClean="0"/>
              <a:t>error</a:t>
            </a:r>
            <a:r>
              <a:rPr lang="fr-BE" baseline="0" dirty="0" smtClean="0"/>
              <a:t> are not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real,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non-</a:t>
            </a:r>
            <a:r>
              <a:rPr lang="fr-BE" baseline="0" dirty="0" err="1" smtClean="0"/>
              <a:t>negligible</a:t>
            </a:r>
            <a:r>
              <a:rPr lang="fr-BE" baseline="0" dirty="0" smtClean="0"/>
              <a:t> at all.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802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Now</a:t>
            </a:r>
            <a:r>
              <a:rPr lang="fr-BE" dirty="0" smtClean="0"/>
              <a:t> the first </a:t>
            </a:r>
            <a:r>
              <a:rPr lang="fr-BE" dirty="0" err="1" smtClean="0"/>
              <a:t>characteristic</a:t>
            </a:r>
            <a:r>
              <a:rPr lang="fr-BE" dirty="0" smtClean="0"/>
              <a:t> of a computer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54FD-05E6-47B4-A8F8-0BCA1E9B27EF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2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049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298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18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17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703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16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14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3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279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602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385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76FB-CB5C-4857-A9EB-3002A5717FF4}" type="datetimeFigureOut">
              <a:rPr lang="fr-BE" smtClean="0"/>
              <a:t>06-05-15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F71A-EC72-4C47-A8C3-2D2D1156E7F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36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.be/u/fmasson" TargetMode="External"/><Relationship Id="rId2" Type="http://schemas.openxmlformats.org/officeDocument/2006/relationships/hyperlink" Target="mailto:francois.massonnet@uclouvai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365" y="2168165"/>
            <a:ext cx="70012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machines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simulate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climates</a:t>
            </a:r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81189" y="4107157"/>
            <a:ext cx="3581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François Massonnet</a:t>
            </a:r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88432" y="4862872"/>
            <a:ext cx="4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Asif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O.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Bellprat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E.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Exarchou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M.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Ménégoz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C.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Prodhomme</a:t>
            </a:r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, F. 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Doblas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-Reyes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ic3.cat/documentacion/images/Logos/Logo%20IC3%20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52" y="5326145"/>
            <a:ext cx="1662459" cy="14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clouvain.be/cps/ucl/doc/ir-ldri/images/logo_UCL_NEW_janv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7" y="5326145"/>
            <a:ext cx="986739" cy="13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t.ie/UserMediaUpl/ec-earth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1" y="382453"/>
            <a:ext cx="23145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20290" y="1382578"/>
            <a:ext cx="451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EC-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meeting 5-6 May 2015</a:t>
            </a:r>
          </a:p>
        </p:txBody>
      </p:sp>
      <p:pic>
        <p:nvPicPr>
          <p:cNvPr id="2" name="Picture 2" descr="http://www.specs-fp7.eu/sites/default/files/320px-SPECS_Logo_transparent_v12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06" y="5951508"/>
            <a:ext cx="1592188" cy="74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620" y="457200"/>
            <a:ext cx="62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Software /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harwdare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multiple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underestimated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94" y="1783080"/>
            <a:ext cx="5984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Round-off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floating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-point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associativity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longer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 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fr-BE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blipFill rotWithShape="0">
                <a:blip r:embed="rId3"/>
                <a:stretch>
                  <a:fillRect l="-2963" r="-2963" b="-3157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687669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5012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1642" y="2324175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7306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620" y="457200"/>
            <a:ext cx="62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Software /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harwdare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multiple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underestimated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94" y="1783080"/>
            <a:ext cx="5984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Round-off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floating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-point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associativity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longer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095" y="2837170"/>
            <a:ext cx="681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Agressive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optimization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degrade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 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fr-BE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blipFill rotWithShape="0">
                <a:blip r:embed="rId3"/>
                <a:stretch>
                  <a:fillRect l="-2963" r="-2963" b="-3157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687669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5012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1642" y="2324175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8017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620" y="457200"/>
            <a:ext cx="62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Software /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harwdare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multiple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underestimated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94" y="1783080"/>
            <a:ext cx="5984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Round-off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floating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-point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associativity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longer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095" y="2837170"/>
            <a:ext cx="681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Agressive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optimization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degrade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2002]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2095" y="3769798"/>
            <a:ext cx="6380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processors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distribution</a:t>
            </a: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topology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al.,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2002;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Senoner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AIAA, 2008]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 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fr-BE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blipFill rotWithShape="0">
                <a:blip r:embed="rId3"/>
                <a:stretch>
                  <a:fillRect l="-2963" r="-2963" b="-3157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687669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5012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1642" y="2324175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326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620" y="457200"/>
            <a:ext cx="62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Software /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harwdare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multiple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underestimated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94" y="1783080"/>
            <a:ext cx="5984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Round-off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floating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-point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associativity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longer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095" y="2837170"/>
            <a:ext cx="681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Agressive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optimization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degrade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2002]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2095" y="3769798"/>
            <a:ext cx="6380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processors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distribution</a:t>
            </a: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topology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al.,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2002;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Senoner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AIAA, 2008]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2095" y="4903939"/>
            <a:ext cx="504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Compiler version</a:t>
            </a:r>
          </a:p>
          <a:p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FORTRAN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compilers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[Lawrence et al., EOS, 1999]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 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fr-BE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blipFill rotWithShape="0">
                <a:blip r:embed="rId3"/>
                <a:stretch>
                  <a:fillRect l="-2963" r="-2963" b="-3157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687669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5012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1642" y="2324175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801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8620" y="457200"/>
            <a:ext cx="62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Software /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harwdare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 multiple and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underestimated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94" y="1783080"/>
            <a:ext cx="59844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Round-off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floating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-point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matters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associativity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 longer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095" y="2837170"/>
            <a:ext cx="681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Agressive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optimization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degrade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accuracy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2002]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2095" y="3769798"/>
            <a:ext cx="6380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processors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distribution</a:t>
            </a: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Processor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topology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defines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order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[Thomas et al.,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And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2002;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Senoner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AIAA, 2008]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2095" y="4903939"/>
            <a:ext cx="504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Compiler version</a:t>
            </a:r>
          </a:p>
          <a:p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FORTRAN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compilers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[Lawrence et al., EOS, 1999]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 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fr-BE" sz="2000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𝜋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.</m:t>
                      </m:r>
                      <m:r>
                        <a:rPr lang="fr-BE" sz="2000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𝑒</m:t>
                      </m:r>
                      <m:r>
                        <a:rPr lang="fr-BE" sz="20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fr-BE" sz="2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77" y="2036954"/>
                <a:ext cx="2469715" cy="344069"/>
              </a:xfrm>
              <a:prstGeom prst="rect">
                <a:avLst/>
              </a:prstGeom>
              <a:blipFill rotWithShape="0">
                <a:blip r:embed="rId3"/>
                <a:stretch>
                  <a:fillRect l="-2963" r="-2963" b="-31579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782095" y="6013542"/>
            <a:ext cx="50463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Unpredictable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hardware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failures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Düben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Palmer, Mon.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Wea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2014]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87669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5012" y="2385731"/>
            <a:ext cx="9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12.077</a:t>
            </a:r>
            <a:r>
              <a:rPr lang="fr-BE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31642" y="2324175"/>
            <a:ext cx="1581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2957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aspect has been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overlooked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non-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importance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aspect has been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overlooked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non-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importance</a:t>
            </a:r>
          </a:p>
          <a:p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1096" y="445770"/>
            <a:ext cx="521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things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being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equal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EC-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reproducible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bitwise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819162"/>
            <a:ext cx="7086600" cy="4762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62746" y="1683797"/>
            <a:ext cx="41214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Near-surface global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4453" y="3732044"/>
            <a:ext cx="506301" cy="6964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87103" y="2617470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287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920" y="3308723"/>
            <a:ext cx="52578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887103" y="3491786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6784" y="4366102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285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86784" y="5273707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40838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11877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4862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31966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48108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419147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95589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2693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8593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5697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93724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764763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4606819" y="5964508"/>
            <a:ext cx="52578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1893432" y="2710795"/>
            <a:ext cx="15520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22 +384	+96</a:t>
            </a:r>
          </a:p>
          <a:p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+384	+96</a:t>
            </a:r>
          </a:p>
          <a:p>
            <a:endParaRPr lang="fr-BE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30542" y="2423160"/>
            <a:ext cx="195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# of processors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761598" y="2171700"/>
            <a:ext cx="176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1095" y="445770"/>
            <a:ext cx="6233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things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being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equal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EC-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sensitive to processor distribution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" y="1818000"/>
            <a:ext cx="7087345" cy="4762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62746" y="1683797"/>
            <a:ext cx="41214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Near-surface global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endParaRPr lang="fr-BE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4453" y="3732044"/>
            <a:ext cx="506301" cy="6964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87103" y="2617470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2920" y="3308723"/>
            <a:ext cx="52578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87103" y="3491786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86784" y="4366102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86784" y="5273707"/>
            <a:ext cx="568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284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40838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11877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4862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1966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48108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19147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5589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2693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85936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656975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93724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764763" y="6114734"/>
            <a:ext cx="35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4606819" y="5964508"/>
            <a:ext cx="52578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1893432" y="2710795"/>
            <a:ext cx="1552067" cy="14498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22 +384	+96</a:t>
            </a:r>
          </a:p>
          <a:p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+384	+96</a:t>
            </a:r>
          </a:p>
          <a:p>
            <a:r>
              <a:rPr lang="fr-BE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+96  	+16</a:t>
            </a:r>
          </a:p>
          <a:p>
            <a:r>
              <a:rPr lang="fr-BE" b="1" dirty="0" smtClean="0">
                <a:solidFill>
                  <a:srgbClr val="FFA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+352	+96</a:t>
            </a:r>
          </a:p>
          <a:p>
            <a:r>
              <a:rPr lang="fr-BE" b="1" dirty="0" smtClean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+384	+32</a:t>
            </a:r>
          </a:p>
          <a:p>
            <a:endParaRPr lang="fr-BE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0542" y="2423160"/>
            <a:ext cx="195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# of processors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61598" y="2171700"/>
            <a:ext cx="176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aspect has been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overlooked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non-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importance</a:t>
            </a:r>
          </a:p>
          <a:p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766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runs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exactly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matching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output</a:t>
            </a:r>
          </a:p>
          <a:p>
            <a:pPr marL="285750" lvl="0" indent="-285750">
              <a:buFontTx/>
              <a:buChar char="-"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processor (IFS or NEMO) distribution</a:t>
            </a:r>
            <a:endParaRPr lang="fr-BE" sz="28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Croix 8"/>
          <p:cNvSpPr/>
          <p:nvPr/>
        </p:nvSpPr>
        <p:spPr>
          <a:xfrm rot="18900000">
            <a:off x="7673715" y="4846695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04315" y="5049960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aspect has been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overlooked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non-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importance</a:t>
            </a:r>
          </a:p>
          <a:p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766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runs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exactly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matching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output</a:t>
            </a:r>
          </a:p>
          <a:p>
            <a:pPr marL="285750" lvl="0" indent="-285750">
              <a:buFontTx/>
              <a:buChar char="-"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processor (IFS or NEMO) distribution</a:t>
            </a:r>
            <a:endParaRPr lang="fr-BE" sz="28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406" y="582930"/>
            <a:ext cx="5622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Assessing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climate-reproducibility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straightforward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34440" y="1837610"/>
            <a:ext cx="684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necessary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conditions to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validate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ports of global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atmospheric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GCMs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Rosinski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Williamson, 1995]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84589" y="3108960"/>
            <a:ext cx="6546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first few time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steps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runs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rounding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first few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days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exceed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induced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by bit-change on a machine,</a:t>
            </a:r>
          </a:p>
          <a:p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statistics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a long simulation must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unchanged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251460" y="4754880"/>
            <a:ext cx="982980" cy="385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691640" y="3040380"/>
            <a:ext cx="185102" cy="185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/>
          <p:cNvSpPr/>
          <p:nvPr/>
        </p:nvSpPr>
        <p:spPr>
          <a:xfrm>
            <a:off x="1691640" y="3392488"/>
            <a:ext cx="185102" cy="185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1691640" y="3652045"/>
            <a:ext cx="185102" cy="185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1691640" y="3207386"/>
            <a:ext cx="185102" cy="185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1691640" y="3553619"/>
            <a:ext cx="185102" cy="185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05447" y="1889700"/>
            <a:ext cx="354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Restart </a:t>
            </a:r>
            <a:r>
              <a:rPr lang="fr-BE" b="1" dirty="0" err="1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EC-</a:t>
            </a:r>
            <a:r>
              <a:rPr lang="fr-BE" b="1" dirty="0" err="1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v3.1b </a:t>
            </a:r>
          </a:p>
          <a:p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fr-BE" b="1" dirty="0" err="1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yr-spinup</a:t>
            </a:r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(CNR: tome) + white noise SST (</a:t>
            </a:r>
            <a:r>
              <a:rPr lang="el-GR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=10</a:t>
            </a:r>
            <a:r>
              <a:rPr lang="fr-BE" b="1" baseline="30000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</a:t>
            </a:r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K)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1781908" y="3019138"/>
            <a:ext cx="6037384" cy="1083939"/>
          </a:xfrm>
          <a:custGeom>
            <a:avLst/>
            <a:gdLst>
              <a:gd name="connsiteX0" fmla="*/ 0 w 6037384"/>
              <a:gd name="connsiteY0" fmla="*/ 743970 h 1083939"/>
              <a:gd name="connsiteX1" fmla="*/ 2977661 w 6037384"/>
              <a:gd name="connsiteY1" fmla="*/ 5416 h 1083939"/>
              <a:gd name="connsiteX2" fmla="*/ 6037384 w 6037384"/>
              <a:gd name="connsiteY2" fmla="*/ 1083939 h 108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7384" h="1083939">
                <a:moveTo>
                  <a:pt x="0" y="743970"/>
                </a:moveTo>
                <a:cubicBezTo>
                  <a:pt x="985715" y="346362"/>
                  <a:pt x="1971430" y="-51246"/>
                  <a:pt x="2977661" y="5416"/>
                </a:cubicBezTo>
                <a:cubicBezTo>
                  <a:pt x="3983892" y="62077"/>
                  <a:pt x="5010638" y="573008"/>
                  <a:pt x="6037384" y="1083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orme libre 15"/>
          <p:cNvSpPr/>
          <p:nvPr/>
        </p:nvSpPr>
        <p:spPr>
          <a:xfrm>
            <a:off x="1770185" y="3399675"/>
            <a:ext cx="6002215" cy="328566"/>
          </a:xfrm>
          <a:custGeom>
            <a:avLst/>
            <a:gdLst>
              <a:gd name="connsiteX0" fmla="*/ 0 w 6002215"/>
              <a:gd name="connsiteY0" fmla="*/ 316540 h 328566"/>
              <a:gd name="connsiteX1" fmla="*/ 2192215 w 6002215"/>
              <a:gd name="connsiteY1" fmla="*/ 17 h 328566"/>
              <a:gd name="connsiteX2" fmla="*/ 4736123 w 6002215"/>
              <a:gd name="connsiteY2" fmla="*/ 328263 h 328566"/>
              <a:gd name="connsiteX3" fmla="*/ 6002215 w 6002215"/>
              <a:gd name="connsiteY3" fmla="*/ 46910 h 3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2215" h="328566">
                <a:moveTo>
                  <a:pt x="0" y="316540"/>
                </a:moveTo>
                <a:cubicBezTo>
                  <a:pt x="701430" y="157301"/>
                  <a:pt x="1402861" y="-1937"/>
                  <a:pt x="2192215" y="17"/>
                </a:cubicBezTo>
                <a:cubicBezTo>
                  <a:pt x="2981569" y="1971"/>
                  <a:pt x="4101123" y="320448"/>
                  <a:pt x="4736123" y="328263"/>
                </a:cubicBezTo>
                <a:cubicBezTo>
                  <a:pt x="5371123" y="336079"/>
                  <a:pt x="5686669" y="191494"/>
                  <a:pt x="6002215" y="46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orme libre 16"/>
          <p:cNvSpPr/>
          <p:nvPr/>
        </p:nvSpPr>
        <p:spPr>
          <a:xfrm>
            <a:off x="1758462" y="2164715"/>
            <a:ext cx="5978769" cy="1746736"/>
          </a:xfrm>
          <a:custGeom>
            <a:avLst/>
            <a:gdLst>
              <a:gd name="connsiteX0" fmla="*/ 0 w 5978769"/>
              <a:gd name="connsiteY0" fmla="*/ 1293593 h 1746736"/>
              <a:gd name="connsiteX1" fmla="*/ 1899138 w 5978769"/>
              <a:gd name="connsiteY1" fmla="*/ 1680454 h 1746736"/>
              <a:gd name="connsiteX2" fmla="*/ 3880338 w 5978769"/>
              <a:gd name="connsiteY2" fmla="*/ 86116 h 1746736"/>
              <a:gd name="connsiteX3" fmla="*/ 5978769 w 5978769"/>
              <a:gd name="connsiteY3" fmla="*/ 355747 h 174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8769" h="1746736">
                <a:moveTo>
                  <a:pt x="0" y="1293593"/>
                </a:moveTo>
                <a:cubicBezTo>
                  <a:pt x="626207" y="1587646"/>
                  <a:pt x="1252415" y="1881700"/>
                  <a:pt x="1899138" y="1680454"/>
                </a:cubicBezTo>
                <a:cubicBezTo>
                  <a:pt x="2545861" y="1479208"/>
                  <a:pt x="3200399" y="306901"/>
                  <a:pt x="3880338" y="86116"/>
                </a:cubicBezTo>
                <a:cubicBezTo>
                  <a:pt x="4560277" y="-134669"/>
                  <a:pt x="5269523" y="110539"/>
                  <a:pt x="5978769" y="355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Forme libre 17"/>
          <p:cNvSpPr/>
          <p:nvPr/>
        </p:nvSpPr>
        <p:spPr>
          <a:xfrm>
            <a:off x="1770185" y="2794491"/>
            <a:ext cx="6013938" cy="1455698"/>
          </a:xfrm>
          <a:custGeom>
            <a:avLst/>
            <a:gdLst>
              <a:gd name="connsiteX0" fmla="*/ 0 w 6013938"/>
              <a:gd name="connsiteY0" fmla="*/ 476247 h 1455698"/>
              <a:gd name="connsiteX1" fmla="*/ 1664677 w 6013938"/>
              <a:gd name="connsiteY1" fmla="*/ 42494 h 1455698"/>
              <a:gd name="connsiteX2" fmla="*/ 4747846 w 6013938"/>
              <a:gd name="connsiteY2" fmla="*/ 1402371 h 1455698"/>
              <a:gd name="connsiteX3" fmla="*/ 6013938 w 6013938"/>
              <a:gd name="connsiteY3" fmla="*/ 1050678 h 14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3938" h="1455698">
                <a:moveTo>
                  <a:pt x="0" y="476247"/>
                </a:moveTo>
                <a:cubicBezTo>
                  <a:pt x="436684" y="182193"/>
                  <a:pt x="873369" y="-111860"/>
                  <a:pt x="1664677" y="42494"/>
                </a:cubicBezTo>
                <a:cubicBezTo>
                  <a:pt x="2455985" y="196848"/>
                  <a:pt x="4022969" y="1234340"/>
                  <a:pt x="4747846" y="1402371"/>
                </a:cubicBezTo>
                <a:cubicBezTo>
                  <a:pt x="5472723" y="1570402"/>
                  <a:pt x="5743330" y="1310540"/>
                  <a:pt x="6013938" y="10506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Forme libre 18"/>
          <p:cNvSpPr/>
          <p:nvPr/>
        </p:nvSpPr>
        <p:spPr>
          <a:xfrm>
            <a:off x="1770185" y="2958787"/>
            <a:ext cx="6013938" cy="1589880"/>
          </a:xfrm>
          <a:custGeom>
            <a:avLst/>
            <a:gdLst>
              <a:gd name="connsiteX0" fmla="*/ 0 w 6013938"/>
              <a:gd name="connsiteY0" fmla="*/ 147828 h 1589880"/>
              <a:gd name="connsiteX1" fmla="*/ 1266092 w 6013938"/>
              <a:gd name="connsiteY1" fmla="*/ 136105 h 1589880"/>
              <a:gd name="connsiteX2" fmla="*/ 3751384 w 6013938"/>
              <a:gd name="connsiteY2" fmla="*/ 1589767 h 1589880"/>
              <a:gd name="connsiteX3" fmla="*/ 6013938 w 6013938"/>
              <a:gd name="connsiteY3" fmla="*/ 54044 h 158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3938" h="1589880">
                <a:moveTo>
                  <a:pt x="0" y="147828"/>
                </a:moveTo>
                <a:cubicBezTo>
                  <a:pt x="320430" y="21805"/>
                  <a:pt x="640861" y="-104218"/>
                  <a:pt x="1266092" y="136105"/>
                </a:cubicBezTo>
                <a:cubicBezTo>
                  <a:pt x="1891323" y="376428"/>
                  <a:pt x="2960076" y="1603444"/>
                  <a:pt x="3751384" y="1589767"/>
                </a:cubicBezTo>
                <a:cubicBezTo>
                  <a:pt x="4542692" y="1576090"/>
                  <a:pt x="5278315" y="815067"/>
                  <a:pt x="6013938" y="540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1418492" y="5188030"/>
            <a:ext cx="131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1850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1500554" y="4700097"/>
            <a:ext cx="6760698" cy="2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7444153" y="5188030"/>
            <a:ext cx="131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1870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35109" y="3215009"/>
            <a:ext cx="149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fr-BE" b="1" dirty="0" err="1" smtClean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endParaRPr lang="fr-BE" b="1" dirty="0" smtClean="0">
              <a:solidFill>
                <a:srgbClr val="5B9BD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31322" y="5188030"/>
            <a:ext cx="131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1860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65281" y="5856276"/>
            <a:ext cx="41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Forcing: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pre-industrial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7340" y="777240"/>
            <a:ext cx="27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 1</a:t>
            </a:r>
          </a:p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(Mare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BSC)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64280" y="777239"/>
            <a:ext cx="27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 2</a:t>
            </a:r>
          </a:p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(ECMWF)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51220" y="777238"/>
            <a:ext cx="27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 3</a:t>
            </a:r>
          </a:p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(Ithaca, CFU)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771650" y="651510"/>
            <a:ext cx="0" cy="57835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270148" y="1469289"/>
            <a:ext cx="84779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78708" y="1737360"/>
            <a:ext cx="168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Motherboard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Oracle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4" b="34540"/>
          <a:stretch/>
        </p:blipFill>
        <p:spPr bwMode="auto">
          <a:xfrm>
            <a:off x="6700361" y="1831173"/>
            <a:ext cx="1279207" cy="2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pcwire.com/wp-content/uploads/2013/06/cray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30" y="1584775"/>
            <a:ext cx="1619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5/51/IBM_logo.svg/2000px-IBM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51" y="1737360"/>
            <a:ext cx="1017781" cy="4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52910" y="2663992"/>
            <a:ext cx="15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Operating system</a:t>
            </a:r>
          </a:p>
        </p:txBody>
      </p:sp>
      <p:pic>
        <p:nvPicPr>
          <p:cNvPr id="1036" name="Picture 12" descr="http://www.linuxuser.co.uk/wp-content/uploads/2012/03/suse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70" y="2284688"/>
            <a:ext cx="15478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hpcwire.com/wp-content/uploads/2013/06/cray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30" y="2576897"/>
            <a:ext cx="16192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931480" y="2988231"/>
            <a:ext cx="243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062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LINUX </a:t>
            </a:r>
            <a:r>
              <a:rPr lang="fr-BE" sz="1600" b="1" dirty="0" err="1" smtClean="0">
                <a:solidFill>
                  <a:srgbClr val="062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</a:t>
            </a:r>
            <a:endParaRPr lang="fr-BE" sz="1600" b="1" dirty="0" smtClean="0">
              <a:solidFill>
                <a:srgbClr val="062E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12" descr="http://www.linuxuser.co.uk/wp-content/uploads/2012/03/suse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22" y="2284688"/>
            <a:ext cx="154781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201487" y="3689626"/>
            <a:ext cx="15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Compilation flags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98945" y="3739661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endParaRPr lang="fr-BE" b="1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86899" y="3739661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endParaRPr lang="fr-BE" b="1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734542" y="3717845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endParaRPr lang="fr-BE" b="1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2628" y="4392094"/>
            <a:ext cx="167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NetCDF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GRIB, HDF5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libraries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098945" y="4553184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endParaRPr lang="fr-BE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509135" y="4553184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endParaRPr lang="fr-BE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758830" y="4553184"/>
            <a:ext cx="11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endParaRPr lang="fr-BE" b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7411" y="5538161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# of processors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90192" y="5597156"/>
            <a:ext cx="207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95236" y="5597156"/>
            <a:ext cx="207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480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96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100280" y="5597156"/>
            <a:ext cx="207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384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fr-BE" b="1" dirty="0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96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104641" y="6179463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Autosubmit</a:t>
            </a:r>
            <a:r>
              <a:rPr lang="fr-B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ensures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24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460" y="365760"/>
            <a:ext cx="490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simulations are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evaluated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against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static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data set</a:t>
            </a:r>
          </a:p>
        </p:txBody>
      </p:sp>
      <p:sp>
        <p:nvSpPr>
          <p:cNvPr id="8" name="Étoile à 5 branches 7"/>
          <p:cNvSpPr/>
          <p:nvPr/>
        </p:nvSpPr>
        <p:spPr>
          <a:xfrm>
            <a:off x="4994910" y="5092065"/>
            <a:ext cx="388620" cy="388620"/>
          </a:xfrm>
          <a:prstGeom prst="star5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6686550" y="4703445"/>
            <a:ext cx="217170" cy="217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6275070" y="4389120"/>
            <a:ext cx="217170" cy="217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5964555" y="3910965"/>
            <a:ext cx="217170" cy="217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6827520" y="4171950"/>
            <a:ext cx="217170" cy="217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6383655" y="3535680"/>
            <a:ext cx="217170" cy="2171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358516" y="5069205"/>
            <a:ext cx="217170" cy="2171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2106931" y="5564505"/>
            <a:ext cx="217170" cy="2171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614965" y="5015865"/>
            <a:ext cx="217170" cy="2171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2309813" y="4991100"/>
            <a:ext cx="217170" cy="2171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1865948" y="4354830"/>
            <a:ext cx="217170" cy="2171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3929064" y="2818656"/>
            <a:ext cx="217170" cy="2171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2418398" y="3147269"/>
            <a:ext cx="217170" cy="2171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>
            <a:off x="2914651" y="3208228"/>
            <a:ext cx="217170" cy="2171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3358516" y="2731770"/>
            <a:ext cx="217170" cy="2171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/>
          <p:cNvSpPr/>
          <p:nvPr/>
        </p:nvSpPr>
        <p:spPr>
          <a:xfrm>
            <a:off x="2823212" y="2409929"/>
            <a:ext cx="217170" cy="2171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3237549" y="2034540"/>
            <a:ext cx="13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62E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ECMWF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07907" y="2836411"/>
            <a:ext cx="137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Ithaca, IC3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46898" y="3715940"/>
            <a:ext cx="182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b="1" dirty="0" err="1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r>
              <a:rPr lang="fr-BE" b="1" dirty="0" smtClean="0">
                <a:solidFill>
                  <a:srgbClr val="FF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BSC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46345" y="5597009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Reference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06490" y="6217920"/>
            <a:ext cx="302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Reichler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Kim, BAMS, 2008]</a:t>
            </a:r>
          </a:p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ECMean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Paolo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Davini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CNR]</a:t>
            </a:r>
          </a:p>
        </p:txBody>
      </p:sp>
    </p:spTree>
    <p:extLst>
      <p:ext uri="{BB962C8B-B14F-4D97-AF65-F5344CB8AC3E}">
        <p14:creationId xmlns:p14="http://schemas.microsoft.com/office/powerpoint/2010/main" val="27447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729343" y="1584304"/>
            <a:ext cx="7685314" cy="5213145"/>
            <a:chOff x="0" y="645960"/>
            <a:chExt cx="8972550" cy="608631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5960"/>
              <a:ext cx="8972550" cy="608631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894794" y="1925745"/>
              <a:ext cx="94628" cy="1517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6547" y="2772110"/>
              <a:ext cx="94628" cy="222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7519" y="3249299"/>
              <a:ext cx="94629" cy="64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08492" y="3121179"/>
              <a:ext cx="94629" cy="64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46392" y="3035855"/>
              <a:ext cx="94629" cy="64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98146" y="3326010"/>
              <a:ext cx="94629" cy="64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0375" y="3823508"/>
              <a:ext cx="94629" cy="1517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87800" y="3573673"/>
              <a:ext cx="94629" cy="1835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25700" y="4059688"/>
              <a:ext cx="94629" cy="1668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68796" y="2377840"/>
              <a:ext cx="94629" cy="2019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96767" y="3187089"/>
              <a:ext cx="104092" cy="222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8927" y="3312808"/>
              <a:ext cx="95575" cy="1139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83316" y="2799674"/>
              <a:ext cx="94629" cy="1668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632460" y="3626482"/>
              <a:ext cx="82372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45720" y="185057"/>
            <a:ext cx="6017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Statistically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significant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differences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found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the performance indices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01486" y="1447800"/>
            <a:ext cx="753291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/>
          <p:cNvSpPr/>
          <p:nvPr/>
        </p:nvSpPr>
        <p:spPr>
          <a:xfrm>
            <a:off x="1767972" y="2062256"/>
            <a:ext cx="653142" cy="69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673230" y="268789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ECMWF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828934" y="2818438"/>
            <a:ext cx="130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endParaRPr lang="fr-BE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 flipV="1">
            <a:off x="3472544" y="3410678"/>
            <a:ext cx="105046" cy="40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3888235" y="3020203"/>
            <a:ext cx="106550" cy="38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63668" y="5170714"/>
            <a:ext cx="3018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according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Kolmogorov-Smirnov test (alpha=5%;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overestimates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rejection rate for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small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samples</a:t>
            </a:r>
            <a:r>
              <a:rPr lang="fr-BE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887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1453277"/>
            <a:ext cx="7753007" cy="51053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93372" y="1027452"/>
            <a:ext cx="6640285" cy="491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(ECMWF − Mare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-surface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97567" y="6096000"/>
            <a:ext cx="44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2454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45" y="3209553"/>
            <a:ext cx="4856355" cy="36484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" y="3209552"/>
            <a:ext cx="4856355" cy="36484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3497" y="3629827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1728" y="4067097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fr-BE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1728" y="4481507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1791" y="4922271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1791" y="5336681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fr-BE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1728" y="5757594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766273" y="4573549"/>
            <a:ext cx="2021506" cy="335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fr-BE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km²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15603" y="3859892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15603" y="4464428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01475" y="5744118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17529" y="4166554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599361" y="4798078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99360" y="5131705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99359" y="5450628"/>
            <a:ext cx="3988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BE" sz="12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fr-BE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20852" y="4305053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171DF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ECMWF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690422" y="5374786"/>
            <a:ext cx="20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endParaRPr lang="fr-BE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5320" y="5199270"/>
            <a:ext cx="1073100" cy="52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929958" y="5225368"/>
            <a:ext cx="1073100" cy="52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1096340" y="519012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171DF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ECMWF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43902" y="3942024"/>
            <a:ext cx="20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Mare </a:t>
            </a:r>
            <a:r>
              <a:rPr lang="fr-BE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Nostrum</a:t>
            </a:r>
            <a:endParaRPr lang="fr-BE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80575" y="711200"/>
            <a:ext cx="751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Differences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originate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winter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Associated to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deep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oceanic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convection and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parameterizations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45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aspect has been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overlooked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non-</a:t>
            </a:r>
            <a:r>
              <a:rPr lang="fr-BE" sz="20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importance</a:t>
            </a:r>
          </a:p>
          <a:p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766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identical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runs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exactly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matching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output</a:t>
            </a:r>
          </a:p>
          <a:p>
            <a:pPr marL="285750" lvl="0" indent="-285750">
              <a:buFontTx/>
              <a:buChar char="-"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processor (IFS or NEMO) distribution</a:t>
            </a:r>
            <a:endParaRPr lang="fr-BE" sz="28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EC-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climate-reproducible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platforms</a:t>
            </a:r>
            <a:endParaRPr lang="fr-BE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96686" y="413657"/>
            <a:ext cx="651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Take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home messages and implications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93800" y="1225408"/>
            <a:ext cx="87731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Machines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introduce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additional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non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negligible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indent="354013"/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source of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simulations</a:t>
            </a:r>
          </a:p>
          <a:p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supported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several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published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studies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unpublished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documents, colloquial discussions, good practices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93800" y="2708464"/>
            <a:ext cx="7200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precautionary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principle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CMIP6 simulations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centralized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unless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benchmark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produced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re-assess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EC-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version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93800" y="4264302"/>
            <a:ext cx="6375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evaluation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account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dependency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results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software/hardware</a:t>
            </a:r>
          </a:p>
          <a:p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Machines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</a:t>
            </a:r>
          </a:p>
          <a:p>
            <a:r>
              <a:rPr lang="fr-BE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variability</a:t>
            </a:r>
            <a:endParaRPr lang="fr-BE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93800" y="5758584"/>
            <a:ext cx="637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 and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sensitivity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must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designed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the </a:t>
            </a:r>
            <a:r>
              <a:rPr lang="fr-BE" sz="2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same</a:t>
            </a:r>
            <a:r>
              <a:rPr lang="fr-BE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machine</a:t>
            </a:r>
          </a:p>
          <a:p>
            <a:r>
              <a:rPr lang="fr-BE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Croix 10"/>
          <p:cNvSpPr/>
          <p:nvPr/>
        </p:nvSpPr>
        <p:spPr>
          <a:xfrm rot="18900000">
            <a:off x="6747886" y="4846694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46570" y="5417820"/>
            <a:ext cx="10096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58738" y="5575936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956933" y="483310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20186" y="1328057"/>
            <a:ext cx="1925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07160" y="2939143"/>
            <a:ext cx="55514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francois.massonnet@uclouvain.be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www.climate.be/u/fmasson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800" dirty="0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r-BE" sz="2800" dirty="0" err="1" smtClean="0">
                <a:solidFill>
                  <a:srgbClr val="5EA9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FMassonnet</a:t>
            </a:r>
            <a:endParaRPr lang="fr-BE" sz="2800" dirty="0" smtClean="0">
              <a:solidFill>
                <a:srgbClr val="5EA9D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 descr="https://g.twimg.com/Twitter_logo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1" y="4643640"/>
            <a:ext cx="636161" cy="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Croix 11"/>
          <p:cNvSpPr/>
          <p:nvPr/>
        </p:nvSpPr>
        <p:spPr>
          <a:xfrm rot="18900000">
            <a:off x="5471536" y="4846696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46570" y="5417820"/>
            <a:ext cx="10096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58738" y="5575936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593624" y="4564380"/>
            <a:ext cx="134384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21415" y="3834229"/>
            <a:ext cx="23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699636" y="483310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Croix 12"/>
          <p:cNvSpPr/>
          <p:nvPr/>
        </p:nvSpPr>
        <p:spPr>
          <a:xfrm rot="18900000">
            <a:off x="3753228" y="4846693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46570" y="5417820"/>
            <a:ext cx="10096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58738" y="5575936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593624" y="4564380"/>
            <a:ext cx="134384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21415" y="3834229"/>
            <a:ext cx="23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840480" y="5545456"/>
            <a:ext cx="183260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91590" y="5714882"/>
            <a:ext cx="17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062749" y="483310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46570" y="5417820"/>
            <a:ext cx="10096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58738" y="5575936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593624" y="4564380"/>
            <a:ext cx="134384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21415" y="3834229"/>
            <a:ext cx="23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840480" y="5545456"/>
            <a:ext cx="183260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91590" y="5714882"/>
            <a:ext cx="17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Croix 22"/>
          <p:cNvSpPr/>
          <p:nvPr/>
        </p:nvSpPr>
        <p:spPr>
          <a:xfrm rot="18900000">
            <a:off x="2627374" y="4846695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2438235" y="4043687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Discretization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2778132" y="4755655"/>
            <a:ext cx="113790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912939" y="4833101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7707630" y="4880610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846570" y="5417820"/>
            <a:ext cx="100964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458738" y="5575936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Initial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593624" y="4564380"/>
            <a:ext cx="1343843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021415" y="3834229"/>
            <a:ext cx="23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conditions are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840480" y="5545456"/>
            <a:ext cx="183260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91590" y="5714882"/>
            <a:ext cx="173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38235" y="4043687"/>
            <a:ext cx="19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Discretization</a:t>
            </a:r>
            <a:r>
              <a:rPr lang="fr-BE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errors</a:t>
            </a:r>
            <a:endParaRPr lang="fr-BE" dirty="0" smtClean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965839" y="5494022"/>
            <a:ext cx="183260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778132" y="4755655"/>
            <a:ext cx="1137905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ix 27"/>
          <p:cNvSpPr/>
          <p:nvPr/>
        </p:nvSpPr>
        <p:spPr>
          <a:xfrm rot="18900000">
            <a:off x="822074" y="4826516"/>
            <a:ext cx="342148" cy="342148"/>
          </a:xfrm>
          <a:prstGeom prst="plus">
            <a:avLst>
              <a:gd name="adj" fmla="val 35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>
            <a:off x="646209" y="5714881"/>
            <a:ext cx="253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BE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oftwares / hardwares are </a:t>
            </a:r>
            <a:r>
              <a:rPr lang="fr-BE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wrong</a:t>
            </a:r>
            <a:endParaRPr lang="fr-BE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04315" y="4413019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0724" y="4812924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9933" y="720090"/>
            <a:ext cx="378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Identifying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sources of model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3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729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5860" y="1874520"/>
            <a:ext cx="837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Hardware/software as sources of model </a:t>
            </a:r>
            <a:r>
              <a:rPr lang="fr-BE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endParaRPr lang="fr-BE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65860" y="336220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Bit-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65860" y="4802386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reproducibility</a:t>
            </a:r>
            <a:r>
              <a:rPr lang="fr-BE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EC-</a:t>
            </a:r>
            <a:r>
              <a:rPr lang="fr-BE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Earth</a:t>
            </a:r>
            <a:endParaRPr lang="fr-BE" sz="28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2044</TotalTime>
  <Words>2162</Words>
  <Application>Microsoft Office PowerPoint</Application>
  <PresentationFormat>Affichage à l'écran (4:3)</PresentationFormat>
  <Paragraphs>328</Paragraphs>
  <Slides>30</Slides>
  <Notes>27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 - ELIC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Massonnet</dc:creator>
  <cp:lastModifiedBy>François Massonnet</cp:lastModifiedBy>
  <cp:revision>73</cp:revision>
  <dcterms:created xsi:type="dcterms:W3CDTF">2015-04-30T12:38:48Z</dcterms:created>
  <dcterms:modified xsi:type="dcterms:W3CDTF">2015-05-06T06:29:01Z</dcterms:modified>
</cp:coreProperties>
</file>