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43" r:id="rId1"/>
  </p:sldMasterIdLst>
  <p:notesMasterIdLst>
    <p:notesMasterId r:id="rId30"/>
  </p:notesMasterIdLst>
  <p:handoutMasterIdLst>
    <p:handoutMasterId r:id="rId31"/>
  </p:handoutMasterIdLst>
  <p:sldIdLst>
    <p:sldId id="596" r:id="rId2"/>
    <p:sldId id="656" r:id="rId3"/>
    <p:sldId id="651" r:id="rId4"/>
    <p:sldId id="652" r:id="rId5"/>
    <p:sldId id="657" r:id="rId6"/>
    <p:sldId id="639" r:id="rId7"/>
    <p:sldId id="630" r:id="rId8"/>
    <p:sldId id="608" r:id="rId9"/>
    <p:sldId id="643" r:id="rId10"/>
    <p:sldId id="653" r:id="rId11"/>
    <p:sldId id="649" r:id="rId12"/>
    <p:sldId id="624" r:id="rId13"/>
    <p:sldId id="625" r:id="rId14"/>
    <p:sldId id="654" r:id="rId15"/>
    <p:sldId id="647" r:id="rId16"/>
    <p:sldId id="650" r:id="rId17"/>
    <p:sldId id="646" r:id="rId18"/>
    <p:sldId id="658" r:id="rId19"/>
    <p:sldId id="655" r:id="rId20"/>
    <p:sldId id="636" r:id="rId21"/>
    <p:sldId id="638" r:id="rId22"/>
    <p:sldId id="631" r:id="rId23"/>
    <p:sldId id="640" r:id="rId24"/>
    <p:sldId id="641" r:id="rId25"/>
    <p:sldId id="642" r:id="rId26"/>
    <p:sldId id="637" r:id="rId27"/>
    <p:sldId id="644" r:id="rId28"/>
    <p:sldId id="613" r:id="rId29"/>
  </p:sldIdLst>
  <p:sldSz cx="9144000" cy="5143500" type="screen16x9"/>
  <p:notesSz cx="7099300" cy="102346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5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BBE14"/>
    <a:srgbClr val="00749C"/>
    <a:srgbClr val="0078A0"/>
    <a:srgbClr val="0080A5"/>
    <a:srgbClr val="00749E"/>
    <a:srgbClr val="A2A2A2"/>
    <a:srgbClr val="F09600"/>
    <a:srgbClr val="E8E8E8"/>
    <a:srgbClr val="F8AF3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80" autoAdjust="0"/>
    <p:restoredTop sz="93166" autoAdjust="0"/>
  </p:normalViewPr>
  <p:slideViewPr>
    <p:cSldViewPr>
      <p:cViewPr varScale="1">
        <p:scale>
          <a:sx n="132" d="100"/>
          <a:sy n="132" d="100"/>
        </p:scale>
        <p:origin x="1002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21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720" y="-96"/>
      </p:cViewPr>
      <p:guideLst>
        <p:guide orient="horz" pos="3225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3075983" cy="512214"/>
          </a:xfrm>
          <a:prstGeom prst="rect">
            <a:avLst/>
          </a:prstGeom>
        </p:spPr>
        <p:txBody>
          <a:bodyPr vert="horz" lIns="95690" tIns="47847" rIns="95690" bIns="47847" rtlCol="0"/>
          <a:lstStyle>
            <a:lvl1pPr algn="l" eaLnBrk="1" hangingPunct="1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2180" y="5"/>
            <a:ext cx="3075983" cy="512214"/>
          </a:xfrm>
          <a:prstGeom prst="rect">
            <a:avLst/>
          </a:prstGeom>
        </p:spPr>
        <p:txBody>
          <a:bodyPr vert="horz" lIns="95690" tIns="47847" rIns="95690" bIns="47847" rtlCol="0"/>
          <a:lstStyle>
            <a:lvl1pPr algn="r" eaLnBrk="1" hangingPunct="1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34D5C64-745A-4627-BCD3-A5FAE75DB2FD}" type="datetimeFigureOut">
              <a:rPr lang="de-DE"/>
              <a:pPr>
                <a:defRPr/>
              </a:pPr>
              <a:t>14.05.2019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5" y="9722405"/>
            <a:ext cx="3075983" cy="509799"/>
          </a:xfrm>
          <a:prstGeom prst="rect">
            <a:avLst/>
          </a:prstGeom>
        </p:spPr>
        <p:txBody>
          <a:bodyPr vert="horz" lIns="95690" tIns="47847" rIns="95690" bIns="47847" rtlCol="0" anchor="b"/>
          <a:lstStyle>
            <a:lvl1pPr algn="l" eaLnBrk="1" hangingPunct="1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2180" y="9722405"/>
            <a:ext cx="3075983" cy="509799"/>
          </a:xfrm>
          <a:prstGeom prst="rect">
            <a:avLst/>
          </a:prstGeom>
        </p:spPr>
        <p:txBody>
          <a:bodyPr vert="horz" wrap="square" lIns="95690" tIns="47847" rIns="95690" bIns="4784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9F197F1B-60AB-4EF8-9EA4-2DBDA549F280}" type="slidenum">
              <a:rPr lang="de-DE" altLang="en-US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9288028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3075983" cy="512214"/>
          </a:xfrm>
          <a:prstGeom prst="rect">
            <a:avLst/>
          </a:prstGeom>
        </p:spPr>
        <p:txBody>
          <a:bodyPr vert="horz" lIns="95690" tIns="47847" rIns="95690" bIns="47847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2180" y="5"/>
            <a:ext cx="3075983" cy="512214"/>
          </a:xfrm>
          <a:prstGeom prst="rect">
            <a:avLst/>
          </a:prstGeom>
        </p:spPr>
        <p:txBody>
          <a:bodyPr vert="horz" lIns="95690" tIns="47847" rIns="95690" bIns="47847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C0D0529-AAE7-4F38-96E7-85F79EE34557}" type="datetimeFigureOut">
              <a:rPr lang="de-DE"/>
              <a:pPr>
                <a:defRPr/>
              </a:pPr>
              <a:t>14.05.2019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90" tIns="47847" rIns="95690" bIns="47847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1" y="4861209"/>
            <a:ext cx="5679440" cy="4605092"/>
          </a:xfrm>
          <a:prstGeom prst="rect">
            <a:avLst/>
          </a:prstGeom>
        </p:spPr>
        <p:txBody>
          <a:bodyPr vert="horz" lIns="95690" tIns="47847" rIns="95690" bIns="47847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5" y="9722405"/>
            <a:ext cx="3075983" cy="509799"/>
          </a:xfrm>
          <a:prstGeom prst="rect">
            <a:avLst/>
          </a:prstGeom>
        </p:spPr>
        <p:txBody>
          <a:bodyPr vert="horz" lIns="95690" tIns="47847" rIns="95690" bIns="47847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2180" y="9722405"/>
            <a:ext cx="3075983" cy="509799"/>
          </a:xfrm>
          <a:prstGeom prst="rect">
            <a:avLst/>
          </a:prstGeom>
        </p:spPr>
        <p:txBody>
          <a:bodyPr vert="horz" wrap="square" lIns="95690" tIns="47847" rIns="95690" bIns="4784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2C844F0A-0B86-4A99-9A6C-939FE65E0D2F}" type="slidenum">
              <a:rPr lang="de-DE" altLang="en-US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9673850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44F0A-0B86-4A99-9A6C-939FE65E0D2F}" type="slidenum">
              <a:rPr lang="de-DE" altLang="en-US" smtClean="0"/>
              <a:pPr>
                <a:defRPr/>
              </a:pPr>
              <a:t>1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808276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08823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nl-NL" smtClean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>
              <a:cs typeface="+mn-cs"/>
            </a:endParaRP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292080" y="4673377"/>
            <a:ext cx="5057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1" name="Datumsplatzhalter 3"/>
          <p:cNvSpPr>
            <a:spLocks noGrp="1"/>
          </p:cNvSpPr>
          <p:nvPr>
            <p:ph type="dt" sz="half" idx="2"/>
          </p:nvPr>
        </p:nvSpPr>
        <p:spPr>
          <a:xfrm>
            <a:off x="2987824" y="4673377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9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en-US" smtClean="0"/>
              <a:t>Poznan, 14/5/2019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02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PRACEdays19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878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PRACEdays19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1768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3"/>
          <p:cNvCxnSpPr/>
          <p:nvPr userDrawn="1"/>
        </p:nvCxnSpPr>
        <p:spPr>
          <a:xfrm>
            <a:off x="251520" y="545033"/>
            <a:ext cx="8712968" cy="0"/>
          </a:xfrm>
          <a:prstGeom prst="line">
            <a:avLst/>
          </a:prstGeom>
          <a:ln>
            <a:solidFill>
              <a:srgbClr val="0078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PRACEdays19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5440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08823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nl-NL" smtClean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>
              <a:cs typeface="+mn-cs"/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292080" y="4673377"/>
            <a:ext cx="5057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3" name="Datumsplatzhalter 3"/>
          <p:cNvSpPr>
            <a:spLocks noGrp="1"/>
          </p:cNvSpPr>
          <p:nvPr>
            <p:ph type="dt" sz="half" idx="2"/>
          </p:nvPr>
        </p:nvSpPr>
        <p:spPr>
          <a:xfrm>
            <a:off x="2987824" y="4673377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9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en-US" smtClean="0"/>
              <a:t>Poznan, 14/5/2019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2207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PRACEdays19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1845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PRACEdays19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561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PRACEdays19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6562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PRACEdays19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3243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anz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PRACEdays19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4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>
          <a:xfrm>
            <a:off x="467544" y="987575"/>
            <a:ext cx="8208912" cy="3312368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PRACEdays19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9439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PRACEdays19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6372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tif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307026" y="205979"/>
            <a:ext cx="7009390" cy="339054"/>
          </a:xfrm>
          <a:prstGeom prst="rect">
            <a:avLst/>
          </a:prstGeom>
        </p:spPr>
        <p:txBody>
          <a:bodyPr vert="horz" lIns="91440" tIns="45720" rIns="91440" bIns="45720" rtlCol="0" anchor="t" anchorCtr="1">
            <a:noAutofit/>
          </a:bodyPr>
          <a:lstStyle/>
          <a:p>
            <a:pPr lvl="0"/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856576"/>
            <a:ext cx="8229600" cy="3738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08823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PRACEdays19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292080" y="4673377"/>
            <a:ext cx="5057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7494"/>
            <a:ext cx="1055506" cy="250028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406" y="267494"/>
            <a:ext cx="377058" cy="252000"/>
          </a:xfrm>
          <a:prstGeom prst="rect">
            <a:avLst/>
          </a:prstGeom>
        </p:spPr>
      </p:pic>
      <p:cxnSp>
        <p:nvCxnSpPr>
          <p:cNvPr id="9" name="Gerader Verbinder 8"/>
          <p:cNvCxnSpPr/>
          <p:nvPr userDrawn="1"/>
        </p:nvCxnSpPr>
        <p:spPr>
          <a:xfrm>
            <a:off x="251520" y="545033"/>
            <a:ext cx="8712968" cy="0"/>
          </a:xfrm>
          <a:prstGeom prst="line">
            <a:avLst/>
          </a:prstGeom>
          <a:ln>
            <a:solidFill>
              <a:srgbClr val="0078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987824" y="4673377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9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en-US" smtClean="0"/>
              <a:t>Poznan, 14/5/2019</a:t>
            </a:r>
            <a:endParaRPr lang="de-DE" dirty="0"/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7530143" y="4652270"/>
            <a:ext cx="1396909" cy="37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46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45" r:id="rId2"/>
    <p:sldLayoutId id="2147483946" r:id="rId3"/>
    <p:sldLayoutId id="2147483947" r:id="rId4"/>
    <p:sldLayoutId id="2147483948" r:id="rId5"/>
    <p:sldLayoutId id="2147483949" r:id="rId6"/>
    <p:sldLayoutId id="2147483950" r:id="rId7"/>
    <p:sldLayoutId id="2147483951" r:id="rId8"/>
    <p:sldLayoutId id="2147483952" r:id="rId9"/>
    <p:sldLayoutId id="2147483953" r:id="rId10"/>
    <p:sldLayoutId id="2147483954" r:id="rId11"/>
    <p:sldLayoutId id="2147483955" r:id="rId12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lang="de-DE" sz="2000" kern="1200" dirty="0">
          <a:solidFill>
            <a:schemeClr val="bg1">
              <a:lumMod val="50000"/>
            </a:schemeClr>
          </a:solidFill>
          <a:latin typeface="+mj-lt"/>
          <a:ea typeface="+mj-ea"/>
          <a:cs typeface="Lucida Sans Unicode" panose="020B0602030504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microsoft.com/office/2007/relationships/hdphoto" Target="../media/hdphoto2.wdp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tools.bsc.es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58"/>
          <a:stretch/>
        </p:blipFill>
        <p:spPr>
          <a:xfrm>
            <a:off x="-36512" y="0"/>
            <a:ext cx="7344816" cy="5143500"/>
          </a:xfrm>
          <a:prstGeom prst="rect">
            <a:avLst/>
          </a:prstGeom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771800" y="1491630"/>
            <a:ext cx="6300192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GB" sz="3600" b="1" dirty="0" smtClean="0">
                <a:solidFill>
                  <a:srgbClr val="0080A5"/>
                </a:solidFill>
              </a:rPr>
              <a:t>Making global coupled 15km climate simulations possible</a:t>
            </a:r>
            <a:endParaRPr lang="en-GB" sz="3600" dirty="0">
              <a:solidFill>
                <a:srgbClr val="0080A5"/>
              </a:solidFill>
            </a:endParaRPr>
          </a:p>
          <a:p>
            <a:pPr lvl="0" algn="ctr"/>
            <a:endParaRPr lang="en-US" altLang="de-DE" sz="1600" b="1" i="1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0" algn="ctr"/>
            <a:r>
              <a:rPr lang="en-US" altLang="de-DE" sz="1600" b="1" i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Miguel Castrillo, Thomas </a:t>
            </a:r>
            <a:r>
              <a:rPr lang="en-US" altLang="de-DE" sz="1600" b="1" i="1" dirty="0" err="1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Arsouze</a:t>
            </a:r>
            <a:r>
              <a:rPr lang="en-US" altLang="de-DE" sz="1600" b="1" i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, Kim </a:t>
            </a:r>
            <a:r>
              <a:rPr lang="en-US" altLang="de-DE" sz="1600" b="1" i="1" dirty="0" err="1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Serradell</a:t>
            </a:r>
            <a:r>
              <a:rPr lang="en-US" altLang="de-DE" sz="1600" b="1" i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, Mario Acosta</a:t>
            </a:r>
            <a:r>
              <a:rPr lang="en-US" altLang="de-DE" sz="16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</a:p>
          <a:p>
            <a:pPr lvl="0" algn="ctr"/>
            <a:r>
              <a:rPr lang="en-US" altLang="de-DE" sz="1600" b="1" i="1" dirty="0" smtClean="0">
                <a:solidFill>
                  <a:srgbClr val="002060"/>
                </a:solidFill>
                <a:latin typeface="+mj-lt"/>
              </a:rPr>
              <a:t>Barcelona Supercomputing Center</a:t>
            </a:r>
          </a:p>
        </p:txBody>
      </p:sp>
      <p:pic>
        <p:nvPicPr>
          <p:cNvPr id="4" name="Grafi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744" y="483518"/>
            <a:ext cx="1821248" cy="4320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78" b="89778" l="4000" r="95556">
                        <a14:foregroundMark x1="14222" y1="60889" x2="14222" y2="60889"/>
                        <a14:foregroundMark x1="4000" y1="67556" x2="4000" y2="67556"/>
                        <a14:foregroundMark x1="8444" y1="49333" x2="8444" y2="49333"/>
                        <a14:foregroundMark x1="18222" y1="35556" x2="18222" y2="35556"/>
                        <a14:foregroundMark x1="36444" y1="26222" x2="36444" y2="26222"/>
                        <a14:foregroundMark x1="52000" y1="21333" x2="52000" y2="21333"/>
                        <a14:foregroundMark x1="68000" y1="21778" x2="68000" y2="21778"/>
                        <a14:foregroundMark x1="49778" y1="21778" x2="49778" y2="21778"/>
                        <a14:foregroundMark x1="32000" y1="76444" x2="32000" y2="75556"/>
                        <a14:foregroundMark x1="60000" y1="72889" x2="60000" y2="72889"/>
                        <a14:foregroundMark x1="85333" y1="57778" x2="85333" y2="57778"/>
                        <a14:foregroundMark x1="95556" y1="42667" x2="95556" y2="42667"/>
                        <a14:foregroundMark x1="92444" y1="32000" x2="92444" y2="32000"/>
                        <a14:foregroundMark x1="82222" y1="24000" x2="82222" y2="24000"/>
                        <a14:foregroundMark x1="30667" y1="45333" x2="30667" y2="45333"/>
                        <a14:foregroundMark x1="44889" y1="48000" x2="44889" y2="48000"/>
                        <a14:foregroundMark x1="51111" y1="49333" x2="51111" y2="49333"/>
                        <a14:foregroundMark x1="58667" y1="51556" x2="58667" y2="51556"/>
                        <a14:foregroundMark x1="70222" y1="51556" x2="70222" y2="51556"/>
                        <a14:backgroundMark x1="43111" y1="42222" x2="43111" y2="42222"/>
                        <a14:backgroundMark x1="32889" y1="40889" x2="32889" y2="40889"/>
                        <a14:backgroundMark x1="53333" y1="45778" x2="53333" y2="45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3978658"/>
            <a:ext cx="1185380" cy="11853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79912" y="4299942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u="sng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Glob15km – Global 15km coupled climate simulations PRACE project (ref. 2016163939)</a:t>
            </a:r>
            <a:endParaRPr lang="en-GB" sz="1400" u="sng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8227810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MareNostrum</a:t>
            </a:r>
            <a:r>
              <a:rPr lang="en-GB" dirty="0" smtClean="0"/>
              <a:t> evolution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10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7" name="Rectangle 6"/>
          <p:cNvSpPr/>
          <p:nvPr/>
        </p:nvSpPr>
        <p:spPr>
          <a:xfrm>
            <a:off x="107504" y="85674"/>
            <a:ext cx="1368152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0" name="Google Shape;437;p36"/>
          <p:cNvGraphicFramePr/>
          <p:nvPr>
            <p:extLst>
              <p:ext uri="{D42A27DB-BD31-4B8C-83A1-F6EECF244321}">
                <p14:modId xmlns:p14="http://schemas.microsoft.com/office/powerpoint/2010/main" val="638127967"/>
              </p:ext>
            </p:extLst>
          </p:nvPr>
        </p:nvGraphicFramePr>
        <p:xfrm>
          <a:off x="388248" y="1347614"/>
          <a:ext cx="8216199" cy="18394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671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23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34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80A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2025" marB="620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b="1" dirty="0" err="1">
                          <a:solidFill>
                            <a:srgbClr val="9BBE1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MareNostrum</a:t>
                      </a:r>
                      <a:r>
                        <a:rPr lang="es-ES" sz="1600" b="1" dirty="0">
                          <a:solidFill>
                            <a:srgbClr val="9BBE1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III</a:t>
                      </a:r>
                      <a:endParaRPr sz="1600" b="1" dirty="0">
                        <a:solidFill>
                          <a:srgbClr val="9BBE14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2025" marB="620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b="1" dirty="0" err="1">
                          <a:solidFill>
                            <a:srgbClr val="9BBE1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MareNostrum</a:t>
                      </a:r>
                      <a:r>
                        <a:rPr lang="es-ES" sz="1600" b="1" dirty="0">
                          <a:solidFill>
                            <a:srgbClr val="9BBE1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IV</a:t>
                      </a:r>
                      <a:endParaRPr sz="1600" b="1" dirty="0">
                        <a:solidFill>
                          <a:srgbClr val="9BBE14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2025" marB="620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41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dirty="0" err="1">
                          <a:solidFill>
                            <a:srgbClr val="F096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Processor</a:t>
                      </a:r>
                      <a:endParaRPr sz="1600" dirty="0">
                        <a:solidFill>
                          <a:srgbClr val="F096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2025" marB="620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dirty="0">
                          <a:solidFill>
                            <a:srgbClr val="0080A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Intel </a:t>
                      </a:r>
                      <a:r>
                        <a:rPr lang="es-ES" sz="1600" dirty="0" err="1">
                          <a:solidFill>
                            <a:srgbClr val="0080A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Xeon</a:t>
                      </a:r>
                      <a:r>
                        <a:rPr lang="es-ES" sz="1600" dirty="0">
                          <a:solidFill>
                            <a:srgbClr val="0080A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E5-2670 2.6 GHz</a:t>
                      </a:r>
                      <a:endParaRPr sz="1600" dirty="0">
                        <a:solidFill>
                          <a:srgbClr val="0080A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2025" marB="620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dirty="0">
                          <a:solidFill>
                            <a:srgbClr val="0080A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Intel </a:t>
                      </a:r>
                      <a:r>
                        <a:rPr lang="es-ES" sz="1600" dirty="0" err="1">
                          <a:solidFill>
                            <a:srgbClr val="0080A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Xeon</a:t>
                      </a:r>
                      <a:r>
                        <a:rPr lang="es-ES" sz="1600" dirty="0">
                          <a:solidFill>
                            <a:srgbClr val="0080A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s-ES" sz="1600" dirty="0" err="1">
                          <a:solidFill>
                            <a:srgbClr val="0080A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Platinum</a:t>
                      </a:r>
                      <a:r>
                        <a:rPr lang="es-ES" sz="1600" dirty="0">
                          <a:solidFill>
                            <a:srgbClr val="0080A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8160 2.1 GHz</a:t>
                      </a:r>
                      <a:endParaRPr sz="1600" dirty="0">
                        <a:solidFill>
                          <a:srgbClr val="0080A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2025" marB="620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41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dirty="0">
                          <a:solidFill>
                            <a:srgbClr val="F096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#</a:t>
                      </a:r>
                      <a:r>
                        <a:rPr lang="es-ES" sz="1600" dirty="0" err="1">
                          <a:solidFill>
                            <a:srgbClr val="F096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Cores</a:t>
                      </a:r>
                      <a:r>
                        <a:rPr lang="es-ES" sz="1600" dirty="0">
                          <a:solidFill>
                            <a:srgbClr val="F096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per </a:t>
                      </a:r>
                      <a:r>
                        <a:rPr lang="es-ES" sz="1600" dirty="0" smtClean="0">
                          <a:solidFill>
                            <a:srgbClr val="F096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socket </a:t>
                      </a:r>
                      <a:r>
                        <a:rPr lang="es-ES" sz="1600" baseline="0" dirty="0" smtClean="0">
                          <a:solidFill>
                            <a:srgbClr val="F096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GB" sz="1600" baseline="0" dirty="0" smtClean="0">
                          <a:solidFill>
                            <a:srgbClr val="F096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 #Sockets</a:t>
                      </a:r>
                      <a:endParaRPr sz="1600" dirty="0">
                        <a:solidFill>
                          <a:srgbClr val="F096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2025" marB="620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dirty="0" smtClean="0">
                          <a:solidFill>
                            <a:srgbClr val="0080A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 / 2</a:t>
                      </a:r>
                      <a:endParaRPr sz="1600" dirty="0">
                        <a:solidFill>
                          <a:srgbClr val="0080A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2025" marB="620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b="1" dirty="0" smtClean="0">
                          <a:solidFill>
                            <a:srgbClr val="0080A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24</a:t>
                      </a:r>
                      <a:r>
                        <a:rPr lang="es-ES" sz="1600" b="0" dirty="0" smtClean="0">
                          <a:solidFill>
                            <a:srgbClr val="0080A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/ 2</a:t>
                      </a:r>
                      <a:endParaRPr sz="1600" b="0" dirty="0">
                        <a:solidFill>
                          <a:srgbClr val="0080A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2025" marB="620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92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dirty="0" err="1" smtClean="0">
                          <a:solidFill>
                            <a:srgbClr val="F096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Memory</a:t>
                      </a:r>
                      <a:endParaRPr sz="1600" dirty="0">
                        <a:solidFill>
                          <a:srgbClr val="F096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2025" marB="620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>
                          <a:solidFill>
                            <a:srgbClr val="0080A5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32Gb DDR3-1600 </a:t>
                      </a:r>
                    </a:p>
                  </a:txBody>
                  <a:tcPr marL="63500" marR="63500" marT="62025" marB="620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>
                          <a:solidFill>
                            <a:srgbClr val="0080A5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96Gb DDR4-2667</a:t>
                      </a:r>
                    </a:p>
                  </a:txBody>
                  <a:tcPr marL="63500" marR="63500" marT="62025" marB="620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41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dirty="0" err="1">
                          <a:solidFill>
                            <a:srgbClr val="F096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Interconnection</a:t>
                      </a:r>
                      <a:endParaRPr sz="1600" dirty="0">
                        <a:solidFill>
                          <a:srgbClr val="F096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2025" marB="620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dirty="0" err="1">
                          <a:solidFill>
                            <a:srgbClr val="0080A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Infiniband</a:t>
                      </a:r>
                      <a:r>
                        <a:rPr lang="es-ES" sz="1600" dirty="0">
                          <a:solidFill>
                            <a:srgbClr val="0080A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1600" noProof="0" dirty="0" smtClean="0">
                          <a:solidFill>
                            <a:srgbClr val="0080A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FDR10</a:t>
                      </a:r>
                      <a:r>
                        <a:rPr lang="es-ES" sz="1600" dirty="0" smtClean="0">
                          <a:solidFill>
                            <a:srgbClr val="0080A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s-ES" sz="1600" dirty="0">
                          <a:solidFill>
                            <a:srgbClr val="0080A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10Gb</a:t>
                      </a:r>
                      <a:endParaRPr sz="1600" dirty="0">
                        <a:solidFill>
                          <a:srgbClr val="0080A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2025" marB="620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dirty="0">
                          <a:solidFill>
                            <a:srgbClr val="0080A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Intel </a:t>
                      </a:r>
                      <a:r>
                        <a:rPr lang="es-ES" sz="1600" dirty="0" err="1">
                          <a:solidFill>
                            <a:srgbClr val="0080A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Omni-Path</a:t>
                      </a:r>
                      <a:r>
                        <a:rPr lang="es-ES" sz="1600" dirty="0">
                          <a:solidFill>
                            <a:srgbClr val="0080A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s-ES" sz="1600" b="1" dirty="0">
                          <a:solidFill>
                            <a:srgbClr val="0080A5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100Gb</a:t>
                      </a:r>
                      <a:endParaRPr sz="1600" b="1" dirty="0">
                        <a:solidFill>
                          <a:srgbClr val="0080A5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2025" marB="620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1" name="Google Shape;438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045224" y="3283956"/>
            <a:ext cx="2941516" cy="1062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439;p36"/>
          <p:cNvPicPr preferRelativeResize="0"/>
          <p:nvPr/>
        </p:nvPicPr>
        <p:blipFill rotWithShape="1">
          <a:blip r:embed="rId3">
            <a:alphaModFix/>
          </a:blip>
          <a:srcRect t="23786"/>
          <a:stretch/>
        </p:blipFill>
        <p:spPr>
          <a:xfrm>
            <a:off x="971600" y="3283956"/>
            <a:ext cx="3168352" cy="108799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440;p36"/>
          <p:cNvSpPr txBox="1"/>
          <p:nvPr/>
        </p:nvSpPr>
        <p:spPr>
          <a:xfrm>
            <a:off x="4499992" y="4227934"/>
            <a:ext cx="4134900" cy="588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dirty="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MareNostrum</a:t>
            </a:r>
            <a:r>
              <a:rPr lang="es-ES" sz="1400" b="1" dirty="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IV </a:t>
            </a:r>
            <a:r>
              <a:rPr lang="es-ES" sz="1400" b="1" dirty="0" smtClean="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– 11.15 </a:t>
            </a:r>
            <a:r>
              <a:rPr lang="es-ES" sz="1400" b="1" dirty="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petaFLOPS</a:t>
            </a:r>
            <a:endParaRPr sz="1400" b="1" dirty="0">
              <a:solidFill>
                <a:schemeClr val="bg1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441;p36"/>
          <p:cNvSpPr txBox="1"/>
          <p:nvPr/>
        </p:nvSpPr>
        <p:spPr>
          <a:xfrm>
            <a:off x="388250" y="4371950"/>
            <a:ext cx="4134900" cy="3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dirty="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MareNostrum</a:t>
            </a:r>
            <a:r>
              <a:rPr lang="es-ES" sz="1400" b="1" dirty="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III </a:t>
            </a:r>
            <a:r>
              <a:rPr lang="es-ES" sz="1400" b="1" dirty="0" smtClean="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– 1.1 </a:t>
            </a:r>
            <a:r>
              <a:rPr lang="es-ES" sz="1400" b="1" dirty="0" err="1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petaFLOPS</a:t>
            </a:r>
            <a:endParaRPr sz="1400" b="1" dirty="0">
              <a:solidFill>
                <a:schemeClr val="bg1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8250" y="699542"/>
            <a:ext cx="53268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 dirty="0" err="1">
                <a:solidFill>
                  <a:srgbClr val="0078A0"/>
                </a:solidFill>
                <a:latin typeface="+mj-lt"/>
              </a:rPr>
              <a:t>MareNostrumIV</a:t>
            </a:r>
            <a:r>
              <a:rPr lang="en-GB" sz="2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in operation since </a:t>
            </a:r>
            <a:r>
              <a:rPr lang="en-GB" sz="2200" b="1" dirty="0">
                <a:solidFill>
                  <a:srgbClr val="0078A0"/>
                </a:solidFill>
                <a:latin typeface="+mj-lt"/>
              </a:rPr>
              <a:t>July </a:t>
            </a:r>
            <a:r>
              <a:rPr lang="en-GB" sz="2200" b="1" dirty="0" smtClean="0">
                <a:solidFill>
                  <a:srgbClr val="0078A0"/>
                </a:solidFill>
                <a:latin typeface="+mj-lt"/>
              </a:rPr>
              <a:t>2017</a:t>
            </a:r>
            <a:endParaRPr lang="en-GB" sz="2200" b="1" dirty="0">
              <a:solidFill>
                <a:srgbClr val="0078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6934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771550"/>
            <a:ext cx="8229600" cy="4038749"/>
          </a:xfrm>
        </p:spPr>
        <p:txBody>
          <a:bodyPr>
            <a:normAutofit/>
          </a:bodyPr>
          <a:lstStyle/>
          <a:p>
            <a:pPr>
              <a:lnSpc>
                <a:spcPts val="3200"/>
              </a:lnSpc>
            </a:pPr>
            <a:r>
              <a:rPr lang="en-GB" sz="2600" b="1" dirty="0" smtClean="0">
                <a:solidFill>
                  <a:srgbClr val="00749E"/>
                </a:solidFill>
              </a:rPr>
              <a:t>I/O management</a:t>
            </a:r>
          </a:p>
          <a:p>
            <a:pPr lvl="1">
              <a:lnSpc>
                <a:spcPts val="3200"/>
              </a:lnSpc>
            </a:pPr>
            <a:r>
              <a:rPr lang="en-GB" sz="2200" dirty="0" smtClean="0"/>
              <a:t>Use of MareNostrum4 </a:t>
            </a:r>
            <a:r>
              <a:rPr lang="en-GB" sz="2200" b="1" dirty="0" smtClean="0">
                <a:solidFill>
                  <a:srgbClr val="9BBE14"/>
                </a:solidFill>
              </a:rPr>
              <a:t>data-transfer nodes</a:t>
            </a:r>
          </a:p>
          <a:p>
            <a:pPr>
              <a:lnSpc>
                <a:spcPts val="3200"/>
              </a:lnSpc>
            </a:pPr>
            <a:r>
              <a:rPr lang="en-GB" sz="2600" dirty="0" smtClean="0">
                <a:solidFill>
                  <a:srgbClr val="00749E"/>
                </a:solidFill>
              </a:rPr>
              <a:t>Optimal libraries and </a:t>
            </a:r>
            <a:r>
              <a:rPr lang="en-GB" sz="2600" b="1" dirty="0" smtClean="0">
                <a:solidFill>
                  <a:srgbClr val="00749E"/>
                </a:solidFill>
              </a:rPr>
              <a:t>dependencies</a:t>
            </a:r>
          </a:p>
          <a:p>
            <a:pPr>
              <a:lnSpc>
                <a:spcPts val="3200"/>
              </a:lnSpc>
            </a:pPr>
            <a:r>
              <a:rPr lang="en-GB" sz="2600" dirty="0" smtClean="0">
                <a:solidFill>
                  <a:srgbClr val="00749E"/>
                </a:solidFill>
              </a:rPr>
              <a:t>Come up with a </a:t>
            </a:r>
            <a:r>
              <a:rPr lang="en-GB" sz="2600" b="1" dirty="0" smtClean="0">
                <a:solidFill>
                  <a:srgbClr val="00749E"/>
                </a:solidFill>
              </a:rPr>
              <a:t>stable environment</a:t>
            </a:r>
          </a:p>
          <a:p>
            <a:pPr lvl="1">
              <a:lnSpc>
                <a:spcPts val="3200"/>
              </a:lnSpc>
            </a:pPr>
            <a:r>
              <a:rPr lang="en-GB" sz="2200" dirty="0" err="1" smtClean="0">
                <a:solidFill>
                  <a:srgbClr val="F8AF3F"/>
                </a:solidFill>
              </a:rPr>
              <a:t>OmniPath</a:t>
            </a:r>
            <a:r>
              <a:rPr lang="en-GB" sz="2200" dirty="0" smtClean="0">
                <a:solidFill>
                  <a:srgbClr val="F8AF3F"/>
                </a:solidFill>
              </a:rPr>
              <a:t>:</a:t>
            </a:r>
            <a:r>
              <a:rPr lang="en-GB" sz="2200" dirty="0" smtClean="0">
                <a:solidFill>
                  <a:srgbClr val="9BBE14"/>
                </a:solidFill>
              </a:rPr>
              <a:t> </a:t>
            </a:r>
            <a:r>
              <a:rPr lang="en-GB" sz="2200" dirty="0" smtClean="0"/>
              <a:t>numerous </a:t>
            </a:r>
            <a:r>
              <a:rPr lang="en-GB" sz="2200" b="1" dirty="0" smtClean="0">
                <a:solidFill>
                  <a:srgbClr val="9BBE14"/>
                </a:solidFill>
              </a:rPr>
              <a:t>tests</a:t>
            </a:r>
            <a:r>
              <a:rPr lang="en-GB" sz="2200" dirty="0" smtClean="0"/>
              <a:t> and </a:t>
            </a:r>
            <a:r>
              <a:rPr lang="en-GB" sz="2200" b="1" dirty="0" smtClean="0">
                <a:solidFill>
                  <a:srgbClr val="9BBE14"/>
                </a:solidFill>
              </a:rPr>
              <a:t>collaboration</a:t>
            </a:r>
            <a:r>
              <a:rPr lang="en-GB" sz="2200" dirty="0" smtClean="0"/>
              <a:t> with </a:t>
            </a:r>
            <a:r>
              <a:rPr lang="en-GB" sz="2200" b="1" dirty="0" smtClean="0">
                <a:solidFill>
                  <a:srgbClr val="9BBE14"/>
                </a:solidFill>
              </a:rPr>
              <a:t>operations</a:t>
            </a:r>
            <a:r>
              <a:rPr lang="en-GB" sz="2200" dirty="0" smtClean="0"/>
              <a:t> to find </a:t>
            </a:r>
            <a:r>
              <a:rPr lang="en-GB" sz="2200" dirty="0" smtClean="0"/>
              <a:t>optimal </a:t>
            </a:r>
            <a:r>
              <a:rPr lang="en-GB" sz="2200" b="1" dirty="0" smtClean="0">
                <a:solidFill>
                  <a:srgbClr val="9BBE14"/>
                </a:solidFill>
              </a:rPr>
              <a:t>configuration</a:t>
            </a:r>
            <a:r>
              <a:rPr lang="en-GB" sz="2200" dirty="0" smtClean="0"/>
              <a:t> </a:t>
            </a:r>
            <a:r>
              <a:rPr lang="en-GB" sz="2200" dirty="0" smtClean="0"/>
              <a:t>(</a:t>
            </a:r>
            <a:r>
              <a:rPr lang="en-GB" sz="2200" dirty="0" err="1" smtClean="0"/>
              <a:t>tmi</a:t>
            </a:r>
            <a:r>
              <a:rPr lang="en-GB" sz="2200" dirty="0" smtClean="0"/>
              <a:t>, PSM2)</a:t>
            </a:r>
          </a:p>
          <a:p>
            <a:pPr lvl="1">
              <a:lnSpc>
                <a:spcPts val="3200"/>
              </a:lnSpc>
            </a:pPr>
            <a:r>
              <a:rPr lang="en-GB" sz="2200" dirty="0" smtClean="0">
                <a:solidFill>
                  <a:srgbClr val="F8AF3F"/>
                </a:solidFill>
              </a:rPr>
              <a:t>XIOS update:</a:t>
            </a:r>
            <a:r>
              <a:rPr lang="en-GB" sz="2200" dirty="0" smtClean="0">
                <a:solidFill>
                  <a:srgbClr val="9BBE14"/>
                </a:solidFill>
              </a:rPr>
              <a:t> </a:t>
            </a:r>
            <a:r>
              <a:rPr lang="en-GB" sz="2200" dirty="0" smtClean="0"/>
              <a:t>decrease number of </a:t>
            </a:r>
            <a:r>
              <a:rPr lang="en-GB" sz="2200" b="1" dirty="0" smtClean="0">
                <a:solidFill>
                  <a:srgbClr val="9BBE14"/>
                </a:solidFill>
              </a:rPr>
              <a:t>communications</a:t>
            </a:r>
          </a:p>
          <a:p>
            <a:pPr lvl="1">
              <a:lnSpc>
                <a:spcPts val="3200"/>
              </a:lnSpc>
            </a:pPr>
            <a:r>
              <a:rPr lang="en-GB" sz="2200" dirty="0" smtClean="0">
                <a:solidFill>
                  <a:srgbClr val="F8AF3F"/>
                </a:solidFill>
              </a:rPr>
              <a:t>Controlling process pinning:</a:t>
            </a:r>
            <a:r>
              <a:rPr lang="en-GB" sz="2200" dirty="0" smtClean="0">
                <a:solidFill>
                  <a:srgbClr val="9BBE14"/>
                </a:solidFill>
              </a:rPr>
              <a:t> </a:t>
            </a:r>
            <a:r>
              <a:rPr lang="en-GB" sz="2200" dirty="0" smtClean="0"/>
              <a:t>better</a:t>
            </a:r>
            <a:r>
              <a:rPr lang="en-GB" sz="2200" dirty="0" smtClean="0">
                <a:solidFill>
                  <a:srgbClr val="9BBE14"/>
                </a:solidFill>
              </a:rPr>
              <a:t> </a:t>
            </a:r>
            <a:r>
              <a:rPr lang="en-GB" sz="2200" b="1" dirty="0" smtClean="0">
                <a:solidFill>
                  <a:srgbClr val="9BBE14"/>
                </a:solidFill>
              </a:rPr>
              <a:t>memory</a:t>
            </a:r>
            <a:r>
              <a:rPr lang="en-GB" sz="2200" dirty="0" smtClean="0">
                <a:solidFill>
                  <a:srgbClr val="9BBE14"/>
                </a:solidFill>
              </a:rPr>
              <a:t> </a:t>
            </a:r>
            <a:r>
              <a:rPr lang="en-GB" sz="2200" b="1" dirty="0" smtClean="0">
                <a:solidFill>
                  <a:srgbClr val="9BBE14"/>
                </a:solidFill>
              </a:rPr>
              <a:t>management</a:t>
            </a:r>
          </a:p>
          <a:p>
            <a:pPr lvl="1">
              <a:lnSpc>
                <a:spcPts val="3200"/>
              </a:lnSpc>
            </a:pPr>
            <a:endParaRPr lang="en-GB" dirty="0" smtClean="0">
              <a:solidFill>
                <a:srgbClr val="00749E"/>
              </a:solidFill>
            </a:endParaRPr>
          </a:p>
          <a:p>
            <a:pPr>
              <a:lnSpc>
                <a:spcPts val="3200"/>
              </a:lnSpc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Deployment for production in MareNostrum4: Tackled issues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11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7" name="Rectangle 6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72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 anchorCtr="1">
            <a:noAutofit/>
          </a:bodyPr>
          <a:lstStyle/>
          <a:p>
            <a:r>
              <a:rPr lang="en-US" dirty="0"/>
              <a:t>EC-Earth T1279-ORCA12</a:t>
            </a:r>
            <a:r>
              <a:rPr lang="en-GB" dirty="0" smtClean="0"/>
              <a:t> </a:t>
            </a:r>
            <a:r>
              <a:rPr lang="en-GB" dirty="0"/>
              <a:t>in </a:t>
            </a:r>
            <a:r>
              <a:rPr lang="en-GB" dirty="0" smtClean="0"/>
              <a:t>MareNostrum4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664296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12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r>
              <a:rPr lang="en-US" smtClean="0"/>
              <a:t>Poznan, 14/5/2019</a:t>
            </a:r>
            <a:endParaRPr lang="de-D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27534"/>
            <a:ext cx="6626568" cy="3973834"/>
          </a:xfrm>
          <a:prstGeom prst="rect">
            <a:avLst/>
          </a:prstGeom>
        </p:spPr>
      </p:pic>
      <p:sp>
        <p:nvSpPr>
          <p:cNvPr id="21" name="Down Arrow 20"/>
          <p:cNvSpPr/>
          <p:nvPr/>
        </p:nvSpPr>
        <p:spPr>
          <a:xfrm>
            <a:off x="2195736" y="2197196"/>
            <a:ext cx="144016" cy="1008112"/>
          </a:xfrm>
          <a:prstGeom prst="downArrow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Down Arrow 21"/>
          <p:cNvSpPr/>
          <p:nvPr/>
        </p:nvSpPr>
        <p:spPr>
          <a:xfrm>
            <a:off x="2880093" y="2204453"/>
            <a:ext cx="136758" cy="749108"/>
          </a:xfrm>
          <a:prstGeom prst="downArrow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00749C"/>
                </a:solidFill>
              </a:ln>
              <a:noFill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79712" y="1380713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49C"/>
                </a:solidFill>
                <a:latin typeface="+mj-lt"/>
              </a:rPr>
              <a:t>Load balance study</a:t>
            </a:r>
            <a:endParaRPr lang="en-GB" sz="1600" b="1" dirty="0">
              <a:solidFill>
                <a:srgbClr val="00749C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99792" y="1380713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49C"/>
                </a:solidFill>
                <a:latin typeface="+mj-lt"/>
              </a:rPr>
              <a:t>Load balance study</a:t>
            </a:r>
            <a:endParaRPr lang="en-GB" sz="1600" b="1" dirty="0">
              <a:solidFill>
                <a:srgbClr val="00749C"/>
              </a:solidFill>
              <a:latin typeface="+mj-lt"/>
            </a:endParaRPr>
          </a:p>
        </p:txBody>
      </p:sp>
      <p:sp>
        <p:nvSpPr>
          <p:cNvPr id="25" name="Down Arrow 24"/>
          <p:cNvSpPr/>
          <p:nvPr/>
        </p:nvSpPr>
        <p:spPr>
          <a:xfrm>
            <a:off x="3571145" y="2211710"/>
            <a:ext cx="165785" cy="461076"/>
          </a:xfrm>
          <a:prstGeom prst="downArrow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00749C"/>
                </a:solidFill>
              </a:ln>
              <a:noFill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495228" y="1873156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49C"/>
                </a:solidFill>
                <a:latin typeface="+mj-lt"/>
              </a:rPr>
              <a:t>…</a:t>
            </a:r>
            <a:endParaRPr lang="en-GB" sz="1600" b="1" dirty="0">
              <a:solidFill>
                <a:srgbClr val="00749C"/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34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 anchorCtr="1">
            <a:noAutofit/>
          </a:bodyPr>
          <a:lstStyle/>
          <a:p>
            <a:r>
              <a:rPr lang="en-US" dirty="0"/>
              <a:t>EC-Earth T1279-ORCA12</a:t>
            </a:r>
            <a:r>
              <a:rPr lang="en-GB" dirty="0" smtClean="0"/>
              <a:t> </a:t>
            </a:r>
            <a:r>
              <a:rPr lang="en-GB" dirty="0"/>
              <a:t>in </a:t>
            </a:r>
            <a:r>
              <a:rPr lang="en-GB" dirty="0" smtClean="0"/>
              <a:t>MareNostrum4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520280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13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95536" y="843558"/>
            <a:ext cx="8712968" cy="350865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sz="2400" b="1" dirty="0" smtClean="0">
                <a:solidFill>
                  <a:srgbClr val="00749C"/>
                </a:solidFill>
                <a:latin typeface="+mj-lt"/>
              </a:rPr>
              <a:t>Operational global, coupled ~10 km simulations (T1279 - ORCA12):</a:t>
            </a:r>
          </a:p>
          <a:p>
            <a:endParaRPr lang="en-GB" sz="1400" b="1" dirty="0" smtClean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rgbClr val="9BBE14"/>
                </a:solidFill>
                <a:latin typeface="+mj-lt"/>
              </a:rPr>
              <a:t>EC-Earth 3.2</a:t>
            </a:r>
            <a:r>
              <a:rPr lang="en-GB" sz="2200" dirty="0">
                <a:solidFill>
                  <a:srgbClr val="9BBE14"/>
                </a:solidFill>
                <a:latin typeface="+mj-lt"/>
              </a:rPr>
              <a:t> (IFS36r4 + NEMO 3.6 + OASIS3-MCT</a:t>
            </a:r>
            <a:r>
              <a:rPr lang="en-GB" sz="2200" dirty="0" smtClean="0">
                <a:solidFill>
                  <a:srgbClr val="9BBE14"/>
                </a:solidFill>
                <a:latin typeface="+mj-lt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9BBE14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 smtClean="0">
                <a:solidFill>
                  <a:srgbClr val="F8AF3F"/>
                </a:solidFill>
                <a:latin typeface="+mj-lt"/>
              </a:rPr>
              <a:t>5,040 </a:t>
            </a:r>
            <a:r>
              <a:rPr lang="en-GB" sz="2200" b="1" dirty="0">
                <a:solidFill>
                  <a:srgbClr val="F8AF3F"/>
                </a:solidFill>
                <a:latin typeface="+mj-lt"/>
              </a:rPr>
              <a:t>MPI </a:t>
            </a:r>
            <a:r>
              <a:rPr lang="en-GB" sz="2200" b="1" dirty="0" smtClean="0">
                <a:solidFill>
                  <a:srgbClr val="F8AF3F"/>
                </a:solidFill>
                <a:latin typeface="+mj-lt"/>
              </a:rPr>
              <a:t>tasks </a:t>
            </a:r>
            <a:r>
              <a:rPr lang="en-GB" sz="22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-</a:t>
            </a:r>
            <a:r>
              <a:rPr lang="en-GB" sz="2200" dirty="0" smtClean="0">
                <a:solidFill>
                  <a:srgbClr val="F8AF3F"/>
                </a:solidFill>
                <a:latin typeface="+mj-lt"/>
              </a:rPr>
              <a:t> </a:t>
            </a:r>
            <a:r>
              <a:rPr lang="en-GB" sz="22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0.44 SYPD, 160 SDPD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3,209 NEMO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1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,584 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IFS </a:t>
            </a:r>
            <a:endParaRPr lang="en-GB" sz="2000" dirty="0" smtClean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69 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XIOS </a:t>
            </a:r>
            <a:endParaRPr lang="en-GB" sz="2000" dirty="0" smtClean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1 runoff mapper</a:t>
            </a:r>
            <a:endParaRPr lang="en-GB" sz="2000" u="sng" dirty="0" smtClean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9BBE14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 smtClean="0">
                <a:solidFill>
                  <a:srgbClr val="9BBE14"/>
                </a:solidFill>
                <a:latin typeface="+mj-lt"/>
              </a:rPr>
              <a:t>MareNostrum</a:t>
            </a:r>
            <a:r>
              <a:rPr lang="en-GB" sz="2200" b="1" dirty="0">
                <a:solidFill>
                  <a:srgbClr val="9BBE14"/>
                </a:solidFill>
                <a:latin typeface="+mj-lt"/>
              </a:rPr>
              <a:t>4</a:t>
            </a:r>
            <a:r>
              <a:rPr lang="en-GB" sz="2200" dirty="0" smtClean="0">
                <a:solidFill>
                  <a:srgbClr val="9BBE14"/>
                </a:solidFill>
                <a:latin typeface="+mj-lt"/>
              </a:rPr>
              <a:t> @ BSC</a:t>
            </a:r>
            <a:endParaRPr lang="en-GB" sz="2200" dirty="0">
              <a:solidFill>
                <a:srgbClr val="9BBE14"/>
              </a:solidFill>
              <a:latin typeface="+mj-l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263" y="1491630"/>
            <a:ext cx="2190193" cy="94763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5"/>
          <a:stretch/>
        </p:blipFill>
        <p:spPr>
          <a:xfrm>
            <a:off x="5436096" y="2643758"/>
            <a:ext cx="3216654" cy="1685999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3779912" y="2715766"/>
            <a:ext cx="2017959" cy="1368152"/>
          </a:xfrm>
          <a:prstGeom prst="wedgeEllipseCallout">
            <a:avLst>
              <a:gd name="adj1" fmla="val -32394"/>
              <a:gd name="adj2" fmla="val -5699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bg1">
                    <a:lumMod val="50000"/>
                  </a:schemeClr>
                </a:solidFill>
              </a:rPr>
              <a:t>100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bg1">
                    <a:lumMod val="50000"/>
                  </a:schemeClr>
                </a:solidFill>
              </a:rPr>
              <a:t>year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bg1">
                    <a:lumMod val="50000"/>
                  </a:schemeClr>
                </a:solidFill>
              </a:rPr>
              <a:t>exp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bg1">
                    <a:lumMod val="50000"/>
                  </a:schemeClr>
                </a:solidFill>
              </a:rPr>
              <a:t>~40M </a:t>
            </a:r>
            <a:r>
              <a:rPr lang="en-GB" b="1" dirty="0" err="1" smtClean="0">
                <a:solidFill>
                  <a:schemeClr val="bg1">
                    <a:lumMod val="50000"/>
                  </a:schemeClr>
                </a:solidFill>
              </a:rPr>
              <a:t>ch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 !!!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5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07027" y="205983"/>
            <a:ext cx="6308451" cy="305147"/>
          </a:xfrm>
        </p:spPr>
        <p:txBody>
          <a:bodyPr/>
          <a:lstStyle/>
          <a:p>
            <a:r>
              <a:rPr lang="en-GB" dirty="0" smtClean="0"/>
              <a:t>An operational EC-Earth workflow in BSC-ES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67545" y="4673378"/>
            <a:ext cx="1879411" cy="246463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Miguel </a:t>
            </a:r>
            <a:r>
              <a:rPr lang="en-US" dirty="0" err="1" smtClean="0"/>
              <a:t>Castrillo</a:t>
            </a:r>
            <a:r>
              <a:rPr lang="en-US" dirty="0" smtClean="0"/>
              <a:t> (BSC), PRACEdays19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5292081" y="4673378"/>
            <a:ext cx="455211" cy="246463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14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>
          <a:xfrm>
            <a:off x="2987824" y="4673377"/>
            <a:ext cx="1851660" cy="247177"/>
          </a:xfrm>
        </p:spPr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7" name="Rectangle 6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Google Shape;279;p25"/>
          <p:cNvSpPr/>
          <p:nvPr/>
        </p:nvSpPr>
        <p:spPr>
          <a:xfrm>
            <a:off x="899593" y="1995686"/>
            <a:ext cx="6840760" cy="703476"/>
          </a:xfrm>
          <a:prstGeom prst="bentUpArrow">
            <a:avLst>
              <a:gd name="adj1" fmla="val 23265"/>
              <a:gd name="adj2" fmla="val 32156"/>
              <a:gd name="adj3" fmla="val 24162"/>
            </a:avLst>
          </a:prstGeom>
          <a:solidFill>
            <a:srgbClr val="00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215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280;p25"/>
          <p:cNvSpPr/>
          <p:nvPr/>
        </p:nvSpPr>
        <p:spPr>
          <a:xfrm rot="10800000">
            <a:off x="741062" y="2533935"/>
            <a:ext cx="6859902" cy="366027"/>
          </a:xfrm>
          <a:prstGeom prst="bentUpArrow">
            <a:avLst>
              <a:gd name="adj1" fmla="val 42844"/>
              <a:gd name="adj2" fmla="val 50000"/>
              <a:gd name="adj3" fmla="val 44826"/>
            </a:avLst>
          </a:prstGeom>
          <a:solidFill>
            <a:srgbClr val="00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281;p25"/>
          <p:cNvSpPr/>
          <p:nvPr/>
        </p:nvSpPr>
        <p:spPr>
          <a:xfrm>
            <a:off x="2699792" y="3817877"/>
            <a:ext cx="624510" cy="3172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282;p25"/>
          <p:cNvSpPr/>
          <p:nvPr/>
        </p:nvSpPr>
        <p:spPr>
          <a:xfrm>
            <a:off x="5671592" y="3817877"/>
            <a:ext cx="624510" cy="3172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283;p25"/>
          <p:cNvSpPr/>
          <p:nvPr/>
        </p:nvSpPr>
        <p:spPr>
          <a:xfrm>
            <a:off x="5671592" y="1585629"/>
            <a:ext cx="624510" cy="3172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284;p25"/>
          <p:cNvSpPr/>
          <p:nvPr/>
        </p:nvSpPr>
        <p:spPr>
          <a:xfrm>
            <a:off x="2699792" y="1585629"/>
            <a:ext cx="624510" cy="3172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53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286;p25"/>
          <p:cNvGrpSpPr/>
          <p:nvPr/>
        </p:nvGrpSpPr>
        <p:grpSpPr>
          <a:xfrm>
            <a:off x="300277" y="699542"/>
            <a:ext cx="2523160" cy="1590508"/>
            <a:chOff x="278758" y="1614615"/>
            <a:chExt cx="2548646" cy="1767231"/>
          </a:xfrm>
        </p:grpSpPr>
        <p:sp>
          <p:nvSpPr>
            <p:cNvPr id="15" name="Google Shape;287;p25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name="adj" fmla="val 7782"/>
              </a:avLst>
            </a:prstGeom>
            <a:solidFill>
              <a:srgbClr val="F0F0F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40005" dist="12700" dir="5400000" algn="ctr" rotWithShape="0">
                <a:schemeClr val="dk1">
                  <a:alpha val="2471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288;p25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ACB8C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Model setup</a:t>
              </a:r>
              <a:endPara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289;p25"/>
            <p:cNvSpPr txBox="1"/>
            <p:nvPr/>
          </p:nvSpPr>
          <p:spPr>
            <a:xfrm>
              <a:off x="278758" y="2353102"/>
              <a:ext cx="2426099" cy="94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457200" marR="0" lvl="0" indent="-301625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150"/>
                <a:buFont typeface="Calibri"/>
                <a:buChar char="■"/>
              </a:pPr>
              <a:r>
                <a:rPr lang="es-ES" sz="12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Configure </a:t>
              </a:r>
              <a:r>
                <a:rPr lang="es-ES" sz="12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experiment</a:t>
              </a: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01625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150"/>
                <a:buFont typeface="Calibri"/>
                <a:buChar char="■"/>
              </a:pPr>
              <a:r>
                <a:rPr lang="es-ES" sz="12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Set up </a:t>
              </a:r>
              <a:r>
                <a:rPr lang="es-ES" sz="12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platform-specific</a:t>
              </a:r>
              <a:r>
                <a:rPr lang="es-ES" sz="12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files</a:t>
              </a: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01625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150"/>
                <a:buFont typeface="Calibri"/>
                <a:buChar char="■"/>
              </a:pPr>
              <a:r>
                <a:rPr lang="es-ES" sz="12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Prepare run scripts</a:t>
              </a:r>
              <a:endParaRPr sz="1200" dirty="0"/>
            </a:p>
          </p:txBody>
        </p:sp>
      </p:grpSp>
      <p:grpSp>
        <p:nvGrpSpPr>
          <p:cNvPr id="18" name="Google Shape;290;p25"/>
          <p:cNvGrpSpPr/>
          <p:nvPr/>
        </p:nvGrpSpPr>
        <p:grpSpPr>
          <a:xfrm>
            <a:off x="3317476" y="699542"/>
            <a:ext cx="2473221" cy="1590508"/>
            <a:chOff x="329201" y="1614615"/>
            <a:chExt cx="2498203" cy="1767231"/>
          </a:xfrm>
        </p:grpSpPr>
        <p:sp>
          <p:nvSpPr>
            <p:cNvPr id="19" name="Google Shape;291;p25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name="adj" fmla="val 7782"/>
              </a:avLst>
            </a:prstGeom>
            <a:solidFill>
              <a:srgbClr val="F0F0F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40005" dist="12700" dir="5400000" algn="ctr" rotWithShape="0">
                <a:schemeClr val="dk1">
                  <a:alpha val="2471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92;p25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ACB8C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Deployment</a:t>
              </a:r>
              <a:r>
                <a:rPr lang="es-ES" sz="16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s-ES" sz="16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on</a:t>
              </a:r>
              <a:r>
                <a:rPr lang="es-ES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remote</a:t>
              </a:r>
              <a:r>
                <a:rPr lang="es-ES" sz="16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s-ES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HPC</a:t>
              </a:r>
              <a:endParaRPr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93;p25"/>
            <p:cNvSpPr txBox="1"/>
            <p:nvPr/>
          </p:nvSpPr>
          <p:spPr>
            <a:xfrm>
              <a:off x="383134" y="2370470"/>
              <a:ext cx="2426100" cy="94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94;p25"/>
          <p:cNvGrpSpPr/>
          <p:nvPr/>
        </p:nvGrpSpPr>
        <p:grpSpPr>
          <a:xfrm>
            <a:off x="6289276" y="699542"/>
            <a:ext cx="2473221" cy="1590508"/>
            <a:chOff x="329201" y="1614615"/>
            <a:chExt cx="2498203" cy="1767231"/>
          </a:xfrm>
        </p:grpSpPr>
        <p:sp>
          <p:nvSpPr>
            <p:cNvPr id="23" name="Google Shape;295;p25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name="adj" fmla="val 7782"/>
              </a:avLst>
            </a:prstGeom>
            <a:solidFill>
              <a:srgbClr val="F0F0F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40005" dist="12700" dir="5400000" algn="ctr" rotWithShape="0">
                <a:schemeClr val="dk1">
                  <a:alpha val="2471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96;p25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ACB8C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Initial data pre-processing</a:t>
              </a:r>
              <a:endPara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97;p25"/>
            <p:cNvSpPr txBox="1"/>
            <p:nvPr/>
          </p:nvSpPr>
          <p:spPr>
            <a:xfrm>
              <a:off x="383134" y="2370470"/>
              <a:ext cx="2426100" cy="94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98;p25"/>
          <p:cNvGrpSpPr/>
          <p:nvPr/>
        </p:nvGrpSpPr>
        <p:grpSpPr>
          <a:xfrm>
            <a:off x="345676" y="2931789"/>
            <a:ext cx="2473221" cy="1741587"/>
            <a:chOff x="329201" y="1614615"/>
            <a:chExt cx="2498203" cy="1767231"/>
          </a:xfrm>
        </p:grpSpPr>
        <p:sp>
          <p:nvSpPr>
            <p:cNvPr id="27" name="Google Shape;299;p25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name="adj" fmla="val 7782"/>
              </a:avLst>
            </a:prstGeom>
            <a:solidFill>
              <a:srgbClr val="F0F0F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40005" dist="12700" dir="5400000" algn="ctr" rotWithShape="0">
                <a:schemeClr val="dk1">
                  <a:alpha val="2471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300;p25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ACB8C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Simulation</a:t>
              </a:r>
              <a:endPara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" name="Google Shape;301;p25"/>
          <p:cNvGrpSpPr/>
          <p:nvPr/>
        </p:nvGrpSpPr>
        <p:grpSpPr>
          <a:xfrm>
            <a:off x="3317476" y="2931790"/>
            <a:ext cx="2473221" cy="1741586"/>
            <a:chOff x="329201" y="1614615"/>
            <a:chExt cx="2498203" cy="1767231"/>
          </a:xfrm>
        </p:grpSpPr>
        <p:sp>
          <p:nvSpPr>
            <p:cNvPr id="30" name="Google Shape;302;p25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name="adj" fmla="val 7782"/>
              </a:avLst>
            </a:prstGeom>
            <a:solidFill>
              <a:srgbClr val="F0F0F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40005" dist="12700" dir="5400000" algn="ctr" rotWithShape="0">
                <a:schemeClr val="dk1">
                  <a:alpha val="2471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03;p25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ACB8C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Output post-processing</a:t>
              </a:r>
              <a:endPara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" name="Google Shape;304;p25"/>
          <p:cNvGrpSpPr/>
          <p:nvPr/>
        </p:nvGrpSpPr>
        <p:grpSpPr>
          <a:xfrm>
            <a:off x="6289276" y="2931790"/>
            <a:ext cx="2473221" cy="1590508"/>
            <a:chOff x="329201" y="1614615"/>
            <a:chExt cx="2498203" cy="1767231"/>
          </a:xfrm>
        </p:grpSpPr>
        <p:sp>
          <p:nvSpPr>
            <p:cNvPr id="33" name="Google Shape;305;p25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name="adj" fmla="val 7782"/>
              </a:avLst>
            </a:prstGeom>
            <a:solidFill>
              <a:srgbClr val="F0F0F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40005" dist="12700" dir="5400000" algn="ctr" rotWithShape="0">
                <a:schemeClr val="dk1">
                  <a:alpha val="2471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06;p25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ACB8C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Verification &amp; diagnostics</a:t>
              </a:r>
              <a:endPara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" name="Google Shape;307;p25"/>
          <p:cNvSpPr txBox="1"/>
          <p:nvPr/>
        </p:nvSpPr>
        <p:spPr>
          <a:xfrm>
            <a:off x="3275855" y="3668436"/>
            <a:ext cx="2471437" cy="847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016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s-E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Post-</a:t>
            </a:r>
            <a:r>
              <a:rPr lang="es-E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process</a:t>
            </a:r>
            <a:r>
              <a:rPr lang="es-E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/ </a:t>
            </a:r>
            <a:r>
              <a:rPr lang="es-E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normalize</a:t>
            </a:r>
            <a:r>
              <a:rPr lang="es-E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output data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016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s-E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Archive </a:t>
            </a:r>
            <a:r>
              <a:rPr lang="es-E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restarts</a:t>
            </a:r>
            <a:r>
              <a:rPr lang="es-E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/ output files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016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s-E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Transfer </a:t>
            </a:r>
            <a:r>
              <a:rPr lang="es-ES" sz="12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08;p25"/>
          <p:cNvSpPr txBox="1"/>
          <p:nvPr/>
        </p:nvSpPr>
        <p:spPr>
          <a:xfrm>
            <a:off x="6204934" y="3668436"/>
            <a:ext cx="2183491" cy="847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016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Calculate</a:t>
            </a:r>
            <a:r>
              <a:rPr lang="es-E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diagnostics</a:t>
            </a:r>
          </a:p>
          <a:p>
            <a:pPr marL="457200" marR="0" lvl="0" indent="-3016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Generate</a:t>
            </a:r>
            <a:r>
              <a:rPr lang="es-E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visualization</a:t>
            </a:r>
            <a:r>
              <a:rPr lang="es-E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plots</a:t>
            </a: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09;p25"/>
          <p:cNvSpPr txBox="1"/>
          <p:nvPr/>
        </p:nvSpPr>
        <p:spPr>
          <a:xfrm>
            <a:off x="307349" y="3668436"/>
            <a:ext cx="2461847" cy="847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016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</a:t>
            </a:r>
            <a:r>
              <a:rPr lang="es-E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best</a:t>
            </a:r>
            <a:r>
              <a:rPr lang="es-E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domain</a:t>
            </a:r>
            <a:r>
              <a:rPr lang="es-E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distribution</a:t>
            </a:r>
          </a:p>
          <a:p>
            <a:pPr marL="457200" marR="0" lvl="0" indent="-3016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s-E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Run </a:t>
            </a: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simulation</a:t>
            </a:r>
          </a:p>
          <a:p>
            <a:pPr marL="457200" marR="0" lvl="0" indent="-3016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Assimilation</a:t>
            </a:r>
            <a:r>
              <a:rPr lang="es-E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 </a:t>
            </a:r>
            <a:r>
              <a:rPr lang="es-ES" sz="12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adaptive</a:t>
            </a:r>
            <a:r>
              <a:rPr lang="es-E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2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ensembles</a:t>
            </a:r>
            <a:r>
              <a:rPr lang="es-E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1200" dirty="0"/>
          </a:p>
        </p:txBody>
      </p:sp>
      <p:sp>
        <p:nvSpPr>
          <p:cNvPr id="38" name="Google Shape;310;p25"/>
          <p:cNvSpPr txBox="1"/>
          <p:nvPr/>
        </p:nvSpPr>
        <p:spPr>
          <a:xfrm>
            <a:off x="3252606" y="1364180"/>
            <a:ext cx="2183490" cy="847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016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s-ES" sz="11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Tar</a:t>
            </a:r>
            <a:r>
              <a:rPr lang="es-ES" sz="11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15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&amp; </a:t>
            </a:r>
            <a:r>
              <a:rPr lang="es-ES" sz="11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send</a:t>
            </a:r>
            <a:r>
              <a:rPr lang="es-ES" sz="11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1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</a:t>
            </a:r>
            <a:r>
              <a:rPr lang="es-ES" sz="11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files / </a:t>
            </a:r>
            <a:r>
              <a:rPr lang="es-ES" sz="11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Synchronize</a:t>
            </a:r>
            <a:r>
              <a:rPr lang="es-ES" sz="11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1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updated</a:t>
            </a:r>
            <a:r>
              <a:rPr lang="es-ES" sz="11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files</a:t>
            </a:r>
            <a:endParaRPr sz="11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016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s-ES" sz="11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Compile </a:t>
            </a:r>
            <a:r>
              <a:rPr lang="es-ES" sz="11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s-ES" sz="11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15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</a:t>
            </a:r>
            <a:endParaRPr lang="en-US" dirty="0"/>
          </a:p>
        </p:txBody>
      </p:sp>
      <p:sp>
        <p:nvSpPr>
          <p:cNvPr id="39" name="Google Shape;311;p25"/>
          <p:cNvSpPr txBox="1"/>
          <p:nvPr/>
        </p:nvSpPr>
        <p:spPr>
          <a:xfrm>
            <a:off x="6204934" y="1364180"/>
            <a:ext cx="2471522" cy="847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016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s-ES" sz="11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Choose</a:t>
            </a:r>
            <a:r>
              <a:rPr lang="es-ES" sz="11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s-ES" sz="11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deploy</a:t>
            </a:r>
            <a:r>
              <a:rPr lang="es-ES" sz="11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15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initial</a:t>
            </a:r>
            <a:r>
              <a:rPr lang="es-ES" sz="115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1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1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016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s-ES" sz="11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Pre-</a:t>
            </a:r>
            <a:r>
              <a:rPr lang="es-ES" sz="11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process</a:t>
            </a:r>
            <a:r>
              <a:rPr lang="es-ES" sz="11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1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initial</a:t>
            </a:r>
            <a:r>
              <a:rPr lang="es-ES" sz="11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1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conditions</a:t>
            </a:r>
            <a:r>
              <a:rPr lang="es-ES" sz="11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/ </a:t>
            </a:r>
            <a:r>
              <a:rPr lang="es-ES" sz="11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restarts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6504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12"/>
          <a:stretch/>
        </p:blipFill>
        <p:spPr>
          <a:xfrm>
            <a:off x="713408" y="1378655"/>
            <a:ext cx="6142552" cy="3301297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5192" y="699542"/>
            <a:ext cx="8229600" cy="37380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/>
              <a:t>Adapting </a:t>
            </a:r>
            <a:r>
              <a:rPr lang="en-GB" sz="2800" b="1" dirty="0" smtClean="0">
                <a:solidFill>
                  <a:srgbClr val="00749C"/>
                </a:solidFill>
              </a:rPr>
              <a:t>workflow</a:t>
            </a:r>
            <a:r>
              <a:rPr lang="en-GB" sz="2800" dirty="0" smtClean="0"/>
              <a:t> for production: </a:t>
            </a:r>
            <a:r>
              <a:rPr lang="en-GB" sz="2800" b="1" dirty="0" smtClean="0">
                <a:solidFill>
                  <a:srgbClr val="00749C"/>
                </a:solidFill>
              </a:rPr>
              <a:t>data transfer nodes</a:t>
            </a:r>
            <a:endParaRPr lang="en-GB" sz="2800" b="1" dirty="0">
              <a:solidFill>
                <a:srgbClr val="00749C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Running production runs in </a:t>
            </a:r>
            <a:r>
              <a:rPr lang="en-GB" dirty="0" err="1" smtClean="0"/>
              <a:t>Autosubmit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15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798" b="72000"/>
          <a:stretch/>
        </p:blipFill>
        <p:spPr>
          <a:xfrm>
            <a:off x="4677756" y="4371950"/>
            <a:ext cx="2918580" cy="75807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32886" y="1378617"/>
            <a:ext cx="3240360" cy="276999"/>
          </a:xfrm>
          <a:prstGeom prst="rect">
            <a:avLst/>
          </a:prstGeom>
          <a:noFill/>
          <a:ln w="19050">
            <a:solidFill>
              <a:srgbClr val="F096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rgbClr val="00749C"/>
                </a:solidFill>
                <a:latin typeface="+mj-lt"/>
              </a:rPr>
              <a:t>localhost</a:t>
            </a:r>
            <a:endParaRPr lang="en-GB" sz="1200" dirty="0">
              <a:solidFill>
                <a:srgbClr val="00749C"/>
              </a:solidFill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283718"/>
            <a:ext cx="3394720" cy="132702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632886" y="1666649"/>
            <a:ext cx="3240360" cy="276999"/>
          </a:xfrm>
          <a:prstGeom prst="rect">
            <a:avLst/>
          </a:prstGeom>
          <a:noFill/>
          <a:ln w="19050">
            <a:solidFill>
              <a:srgbClr val="00749C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rgbClr val="00749C"/>
                </a:solidFill>
                <a:latin typeface="+mj-lt"/>
              </a:rPr>
              <a:t>dt01.bsc.es</a:t>
            </a:r>
            <a:endParaRPr lang="en-GB" sz="1200" dirty="0">
              <a:solidFill>
                <a:srgbClr val="00749C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02729" y="4010671"/>
            <a:ext cx="2570517" cy="276999"/>
          </a:xfrm>
          <a:prstGeom prst="rect">
            <a:avLst/>
          </a:prstGeom>
          <a:noFill/>
          <a:ln w="19050">
            <a:solidFill>
              <a:srgbClr val="00749C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rgbClr val="00749C"/>
                </a:solidFill>
                <a:latin typeface="+mj-lt"/>
              </a:rPr>
              <a:t>dt01.bsc.es</a:t>
            </a:r>
            <a:endParaRPr lang="en-GB" sz="1200" dirty="0">
              <a:solidFill>
                <a:srgbClr val="00749C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27863" y="4330945"/>
            <a:ext cx="2096637" cy="276999"/>
          </a:xfrm>
          <a:prstGeom prst="rect">
            <a:avLst/>
          </a:prstGeom>
          <a:noFill/>
          <a:ln w="19050">
            <a:solidFill>
              <a:srgbClr val="00749C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00749C"/>
                </a:solidFill>
                <a:latin typeface="+mj-lt"/>
              </a:rPr>
              <a:t>dt01.bsc.es</a:t>
            </a:r>
            <a:endParaRPr lang="en-GB" sz="1200" dirty="0">
              <a:solidFill>
                <a:srgbClr val="00749C"/>
              </a:solidFill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64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" t="29741" r="4463" b="1660"/>
          <a:stretch/>
        </p:blipFill>
        <p:spPr>
          <a:xfrm flipH="1">
            <a:off x="179512" y="1203598"/>
            <a:ext cx="1512168" cy="3528392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30424" y="683212"/>
            <a:ext cx="8229600" cy="37380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>
                <a:solidFill>
                  <a:srgbClr val="00749C"/>
                </a:solidFill>
              </a:rPr>
              <a:t>Production</a:t>
            </a:r>
            <a:r>
              <a:rPr lang="en-GB" sz="2800" dirty="0" smtClean="0">
                <a:solidFill>
                  <a:srgbClr val="00749C"/>
                </a:solidFill>
              </a:rPr>
              <a:t> </a:t>
            </a:r>
            <a:r>
              <a:rPr lang="en-GB" sz="2800" dirty="0" smtClean="0"/>
              <a:t>runs:</a:t>
            </a:r>
            <a:r>
              <a:rPr lang="en-GB" sz="2800" dirty="0" smtClean="0">
                <a:solidFill>
                  <a:srgbClr val="00749C"/>
                </a:solidFill>
              </a:rPr>
              <a:t> </a:t>
            </a:r>
            <a:r>
              <a:rPr lang="en-GB" sz="2800" b="1" dirty="0" smtClean="0">
                <a:solidFill>
                  <a:srgbClr val="00749C"/>
                </a:solidFill>
              </a:rPr>
              <a:t>Managing the workflow</a:t>
            </a:r>
            <a:endParaRPr lang="en-GB" sz="2800" dirty="0">
              <a:solidFill>
                <a:srgbClr val="00749C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Running production runs in </a:t>
            </a:r>
            <a:r>
              <a:rPr lang="en-GB" dirty="0" err="1" smtClean="0"/>
              <a:t>Autosubmit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16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798" b="72000"/>
          <a:stretch/>
        </p:blipFill>
        <p:spPr>
          <a:xfrm>
            <a:off x="4507249" y="4371950"/>
            <a:ext cx="2995618" cy="77808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222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86532">
            <a:off x="444324" y="2703634"/>
            <a:ext cx="2418978" cy="17201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419622"/>
            <a:ext cx="4464496" cy="2597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134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7614"/>
            <a:ext cx="8147247" cy="3024336"/>
          </a:xfrm>
        </p:spPr>
        <p:txBody>
          <a:bodyPr>
            <a:noAutofit/>
          </a:bodyPr>
          <a:lstStyle/>
          <a:p>
            <a:pPr algn="just"/>
            <a:r>
              <a:rPr lang="en-GB" sz="1800" b="1" dirty="0" smtClean="0">
                <a:solidFill>
                  <a:srgbClr val="00749E"/>
                </a:solidFill>
              </a:rPr>
              <a:t>PRIMAVERA</a:t>
            </a:r>
            <a:r>
              <a:rPr lang="en-GB" sz="1800" dirty="0" smtClean="0"/>
              <a:t> </a:t>
            </a:r>
            <a:r>
              <a:rPr lang="en-GB" sz="1800" dirty="0"/>
              <a:t>is a </a:t>
            </a:r>
            <a:r>
              <a:rPr lang="en-GB" sz="1800" b="1" dirty="0">
                <a:solidFill>
                  <a:srgbClr val="0078A0"/>
                </a:solidFill>
              </a:rPr>
              <a:t>Horizon 2020</a:t>
            </a:r>
            <a:r>
              <a:rPr lang="en-GB" sz="1800" dirty="0"/>
              <a:t> project </a:t>
            </a:r>
            <a:r>
              <a:rPr lang="en-GB" sz="1800" dirty="0" smtClean="0"/>
              <a:t>which aims </a:t>
            </a:r>
            <a:r>
              <a:rPr lang="en-GB" sz="1800" dirty="0"/>
              <a:t>to develop a </a:t>
            </a:r>
            <a:r>
              <a:rPr lang="en-GB" sz="1800" b="1" dirty="0">
                <a:solidFill>
                  <a:srgbClr val="0078A0"/>
                </a:solidFill>
              </a:rPr>
              <a:t>new generation of advanced and well-evaluated high-resolution global climate models</a:t>
            </a:r>
            <a:r>
              <a:rPr lang="en-GB" sz="1800" dirty="0"/>
              <a:t>, capable of simulating and predicting regional climate with </a:t>
            </a:r>
            <a:r>
              <a:rPr lang="en-GB" sz="1800" b="1" dirty="0">
                <a:solidFill>
                  <a:srgbClr val="0078A0"/>
                </a:solidFill>
              </a:rPr>
              <a:t>unprecedented fidelity</a:t>
            </a:r>
            <a:r>
              <a:rPr lang="en-GB" sz="1800" dirty="0"/>
              <a:t>, for the </a:t>
            </a:r>
            <a:r>
              <a:rPr lang="en-GB" sz="1800" b="1" dirty="0">
                <a:solidFill>
                  <a:srgbClr val="0078A0"/>
                </a:solidFill>
              </a:rPr>
              <a:t>benefit</a:t>
            </a:r>
            <a:r>
              <a:rPr lang="en-GB" sz="1800" dirty="0"/>
              <a:t> of governments, business and society in general.</a:t>
            </a:r>
            <a:endParaRPr lang="en-GB" sz="1800" dirty="0" smtClean="0"/>
          </a:p>
          <a:p>
            <a:pPr marL="0" indent="0" algn="just">
              <a:buNone/>
            </a:pPr>
            <a:endParaRPr lang="en-GB" sz="1800" dirty="0" smtClean="0"/>
          </a:p>
          <a:p>
            <a:pPr marL="0" indent="0" algn="just">
              <a:buNone/>
            </a:pPr>
            <a:endParaRPr lang="en-GB" sz="1800" dirty="0" smtClean="0"/>
          </a:p>
          <a:p>
            <a:pPr marL="0" indent="0" algn="just">
              <a:buNone/>
            </a:pPr>
            <a:endParaRPr lang="en-GB" sz="1800" dirty="0" smtClean="0"/>
          </a:p>
          <a:p>
            <a:pPr algn="just"/>
            <a:r>
              <a:rPr lang="en-GB" sz="1800" dirty="0" smtClean="0"/>
              <a:t>The </a:t>
            </a:r>
            <a:r>
              <a:rPr lang="en-GB" sz="1800" b="1" dirty="0">
                <a:solidFill>
                  <a:srgbClr val="92D050"/>
                </a:solidFill>
              </a:rPr>
              <a:t>High Resolution Model </a:t>
            </a:r>
            <a:r>
              <a:rPr lang="en-GB" sz="1800" b="1" dirty="0" err="1">
                <a:solidFill>
                  <a:srgbClr val="92D050"/>
                </a:solidFill>
              </a:rPr>
              <a:t>Intercomparison</a:t>
            </a:r>
            <a:r>
              <a:rPr lang="en-GB" sz="1800" b="1" dirty="0">
                <a:solidFill>
                  <a:srgbClr val="92D050"/>
                </a:solidFill>
              </a:rPr>
              <a:t> Project (</a:t>
            </a:r>
            <a:r>
              <a:rPr lang="en-GB" sz="1800" b="1" dirty="0" err="1">
                <a:solidFill>
                  <a:srgbClr val="92D050"/>
                </a:solidFill>
              </a:rPr>
              <a:t>HighResMIP</a:t>
            </a:r>
            <a:r>
              <a:rPr lang="en-GB" sz="1800" b="1" dirty="0">
                <a:solidFill>
                  <a:srgbClr val="92D050"/>
                </a:solidFill>
              </a:rPr>
              <a:t>)</a:t>
            </a:r>
            <a:r>
              <a:rPr lang="en-GB" sz="1800" dirty="0"/>
              <a:t> is a </a:t>
            </a:r>
            <a:r>
              <a:rPr lang="en-GB" sz="1800" b="1" dirty="0">
                <a:solidFill>
                  <a:srgbClr val="9BBE14"/>
                </a:solidFill>
              </a:rPr>
              <a:t>CMIP6</a:t>
            </a:r>
            <a:r>
              <a:rPr lang="en-GB" sz="1800" dirty="0"/>
              <a:t> endorsed MIP </a:t>
            </a:r>
            <a:r>
              <a:rPr lang="en-GB" sz="1800" dirty="0" smtClean="0"/>
              <a:t>that </a:t>
            </a:r>
            <a:r>
              <a:rPr lang="en-GB" sz="1800" dirty="0"/>
              <a:t>applies, for the </a:t>
            </a:r>
            <a:r>
              <a:rPr lang="en-GB" sz="1800" b="1" dirty="0">
                <a:solidFill>
                  <a:srgbClr val="9BBE14"/>
                </a:solidFill>
              </a:rPr>
              <a:t>first time</a:t>
            </a:r>
            <a:r>
              <a:rPr lang="en-GB" sz="1800" dirty="0"/>
              <a:t>, a </a:t>
            </a:r>
            <a:r>
              <a:rPr lang="en-GB" sz="1800" b="1" dirty="0">
                <a:solidFill>
                  <a:srgbClr val="9BBE14"/>
                </a:solidFill>
              </a:rPr>
              <a:t>multi-model approach</a:t>
            </a:r>
            <a:r>
              <a:rPr lang="en-GB" sz="1800" dirty="0"/>
              <a:t> to the systematic investigation of the </a:t>
            </a:r>
            <a:r>
              <a:rPr lang="en-GB" sz="1800" b="1" dirty="0">
                <a:solidFill>
                  <a:srgbClr val="9BBE14"/>
                </a:solidFill>
              </a:rPr>
              <a:t>impact of horizontal resolution</a:t>
            </a:r>
            <a:r>
              <a:rPr lang="en-GB" sz="1800" dirty="0" smtClean="0"/>
              <a:t>.</a:t>
            </a:r>
            <a:endParaRPr lang="en-GB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EC-Earth </a:t>
            </a:r>
            <a:r>
              <a:rPr lang="en-US" dirty="0" smtClean="0"/>
              <a:t>T1279-ORCA12</a:t>
            </a:r>
            <a:r>
              <a:rPr lang="en-GB" dirty="0" smtClean="0"/>
              <a:t>: </a:t>
            </a:r>
            <a:r>
              <a:rPr lang="en-GB" dirty="0"/>
              <a:t>production runs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17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141" y="667008"/>
            <a:ext cx="2344307" cy="6806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607754"/>
            <a:ext cx="1800200" cy="9001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55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H2020: European HPC &amp; science integration case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18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7" name="Rectangle 6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86394"/>
            <a:ext cx="2736304" cy="6491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8" b="89778" l="4000" r="95556">
                        <a14:foregroundMark x1="14222" y1="60889" x2="14222" y2="60889"/>
                        <a14:foregroundMark x1="4000" y1="67556" x2="4000" y2="67556"/>
                        <a14:foregroundMark x1="8444" y1="49333" x2="8444" y2="49333"/>
                        <a14:foregroundMark x1="18222" y1="35556" x2="18222" y2="35556"/>
                        <a14:foregroundMark x1="36444" y1="26222" x2="36444" y2="26222"/>
                        <a14:foregroundMark x1="52000" y1="21333" x2="52000" y2="21333"/>
                        <a14:foregroundMark x1="68000" y1="21778" x2="68000" y2="21778"/>
                        <a14:foregroundMark x1="49778" y1="21778" x2="49778" y2="21778"/>
                        <a14:foregroundMark x1="32000" y1="76444" x2="32000" y2="75556"/>
                        <a14:foregroundMark x1="60000" y1="72889" x2="60000" y2="72889"/>
                        <a14:foregroundMark x1="85333" y1="57778" x2="85333" y2="57778"/>
                        <a14:foregroundMark x1="95556" y1="42667" x2="95556" y2="42667"/>
                        <a14:foregroundMark x1="92444" y1="32000" x2="92444" y2="32000"/>
                        <a14:foregroundMark x1="82222" y1="24000" x2="82222" y2="24000"/>
                        <a14:foregroundMark x1="30667" y1="45333" x2="30667" y2="45333"/>
                        <a14:foregroundMark x1="44889" y1="48000" x2="44889" y2="48000"/>
                        <a14:foregroundMark x1="51111" y1="49333" x2="51111" y2="49333"/>
                        <a14:foregroundMark x1="58667" y1="51556" x2="58667" y2="51556"/>
                        <a14:foregroundMark x1="70222" y1="51556" x2="70222" y2="51556"/>
                        <a14:backgroundMark x1="43111" y1="42222" x2="43111" y2="42222"/>
                        <a14:backgroundMark x1="32889" y1="40889" x2="32889" y2="40889"/>
                        <a14:backgroundMark x1="53333" y1="45778" x2="53333" y2="45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92" y="594282"/>
            <a:ext cx="1473412" cy="14734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986394"/>
            <a:ext cx="2344307" cy="6806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83062" y="2778482"/>
            <a:ext cx="2683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solidFill>
                  <a:srgbClr val="00749C"/>
                </a:solidFill>
                <a:latin typeface="+mj-lt"/>
              </a:rPr>
              <a:t>HPC applications (</a:t>
            </a:r>
            <a:r>
              <a:rPr lang="en-GB" sz="2000" b="1" dirty="0" err="1" smtClean="0">
                <a:solidFill>
                  <a:srgbClr val="00749C"/>
                </a:solidFill>
                <a:latin typeface="+mj-lt"/>
              </a:rPr>
              <a:t>CoEs</a:t>
            </a:r>
            <a:r>
              <a:rPr lang="en-GB" sz="2000" b="1" dirty="0" smtClean="0">
                <a:solidFill>
                  <a:srgbClr val="00749C"/>
                </a:solidFill>
                <a:latin typeface="+mj-lt"/>
              </a:rPr>
              <a:t>)</a:t>
            </a:r>
            <a:endParaRPr lang="en-GB" sz="2000" b="1" dirty="0">
              <a:solidFill>
                <a:srgbClr val="00749C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41724" y="1851670"/>
            <a:ext cx="16466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>
                <a:solidFill>
                  <a:srgbClr val="00749C"/>
                </a:solidFill>
                <a:latin typeface="+mj-lt"/>
              </a:rPr>
              <a:t>Research</a:t>
            </a:r>
          </a:p>
          <a:p>
            <a:pPr algn="ctr"/>
            <a:r>
              <a:rPr lang="en-GB" sz="2000" b="1" dirty="0" smtClean="0">
                <a:solidFill>
                  <a:srgbClr val="00749C"/>
                </a:solidFill>
                <a:latin typeface="+mj-lt"/>
              </a:rPr>
              <a:t>infrastructure</a:t>
            </a:r>
            <a:endParaRPr lang="en-GB" sz="2000" b="1" dirty="0">
              <a:solidFill>
                <a:srgbClr val="00749C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95630" y="2787774"/>
            <a:ext cx="27808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solidFill>
                  <a:srgbClr val="00749C"/>
                </a:solidFill>
                <a:latin typeface="+mj-lt"/>
              </a:rPr>
              <a:t>Climate science and HPC</a:t>
            </a:r>
            <a:endParaRPr lang="en-GB" sz="2000" b="1" dirty="0">
              <a:solidFill>
                <a:srgbClr val="00749C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99792" y="3992746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9BBE14"/>
                </a:solidFill>
                <a:latin typeface="+mj-lt"/>
              </a:rPr>
              <a:t>Community</a:t>
            </a:r>
            <a:endParaRPr lang="en-GB" sz="2800" b="1" dirty="0">
              <a:solidFill>
                <a:srgbClr val="9BBE14"/>
              </a:solidFill>
              <a:latin typeface="+mj-lt"/>
            </a:endParaRPr>
          </a:p>
        </p:txBody>
      </p:sp>
      <p:sp>
        <p:nvSpPr>
          <p:cNvPr id="15" name="Curved Down Arrow 14"/>
          <p:cNvSpPr/>
          <p:nvPr/>
        </p:nvSpPr>
        <p:spPr>
          <a:xfrm>
            <a:off x="3708136" y="2677065"/>
            <a:ext cx="2088000" cy="552049"/>
          </a:xfrm>
          <a:prstGeom prst="curvedDownArrow">
            <a:avLst>
              <a:gd name="adj1" fmla="val 25000"/>
              <a:gd name="adj2" fmla="val 50000"/>
              <a:gd name="adj3" fmla="val 4548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8" name="Curved Down Arrow 17"/>
          <p:cNvSpPr/>
          <p:nvPr/>
        </p:nvSpPr>
        <p:spPr>
          <a:xfrm rot="10800000">
            <a:off x="3636360" y="3315844"/>
            <a:ext cx="2088000" cy="552049"/>
          </a:xfrm>
          <a:prstGeom prst="curvedDownArrow">
            <a:avLst>
              <a:gd name="adj1" fmla="val 25000"/>
              <a:gd name="adj2" fmla="val 50000"/>
              <a:gd name="adj3" fmla="val 4548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2113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Scientific objectives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19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7" name="Rectangle 6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179512" y="699542"/>
            <a:ext cx="8784976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Develop </a:t>
            </a:r>
            <a:r>
              <a:rPr lang="en-GB" sz="17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and prepare a </a:t>
            </a:r>
            <a:r>
              <a:rPr lang="en-GB" sz="1700" b="1" dirty="0">
                <a:solidFill>
                  <a:srgbClr val="00749E"/>
                </a:solidFill>
                <a:latin typeface="+mj-lt"/>
              </a:rPr>
              <a:t>new generation</a:t>
            </a:r>
            <a:r>
              <a:rPr lang="en-GB" sz="17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of </a:t>
            </a:r>
            <a:r>
              <a:rPr lang="en-GB" sz="1700" b="1" dirty="0">
                <a:solidFill>
                  <a:srgbClr val="00749E"/>
                </a:solidFill>
                <a:latin typeface="+mj-lt"/>
              </a:rPr>
              <a:t>global high-resolution</a:t>
            </a:r>
            <a:r>
              <a:rPr lang="en-GB" sz="17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climate models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Evaluating global high-resolution climate models at a </a:t>
            </a:r>
            <a:r>
              <a:rPr lang="en-GB" sz="1700" b="1" dirty="0">
                <a:solidFill>
                  <a:srgbClr val="00749E"/>
                </a:solidFill>
                <a:latin typeface="+mj-lt"/>
              </a:rPr>
              <a:t>process </a:t>
            </a:r>
            <a:r>
              <a:rPr lang="en-GB" sz="1700" b="1" dirty="0" smtClean="0">
                <a:solidFill>
                  <a:srgbClr val="00749E"/>
                </a:solidFill>
                <a:latin typeface="+mj-lt"/>
              </a:rPr>
              <a:t>level</a:t>
            </a:r>
            <a:endParaRPr lang="en-GB" sz="1700" dirty="0">
              <a:solidFill>
                <a:srgbClr val="00749E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Focus on </a:t>
            </a:r>
            <a:r>
              <a:rPr lang="en-GB" sz="1700" b="1" dirty="0">
                <a:solidFill>
                  <a:srgbClr val="00749E"/>
                </a:solidFill>
                <a:latin typeface="+mj-lt"/>
              </a:rPr>
              <a:t>air-sea interactions</a:t>
            </a:r>
            <a:r>
              <a:rPr lang="en-GB" sz="17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at oceanic </a:t>
            </a:r>
            <a:r>
              <a:rPr lang="en-GB" sz="17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mesoscale:</a:t>
            </a:r>
            <a:endParaRPr lang="en-GB" sz="17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Thermal feedback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Evaluate the role of the mechanical interactions between oceanic surface currents and atmospheric winds (“</a:t>
            </a:r>
            <a:r>
              <a:rPr lang="en-GB" sz="1700" b="1" dirty="0">
                <a:solidFill>
                  <a:srgbClr val="00749E"/>
                </a:solidFill>
                <a:latin typeface="+mj-lt"/>
              </a:rPr>
              <a:t>current-feedback</a:t>
            </a:r>
            <a:r>
              <a:rPr lang="en-GB" sz="17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”)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>
              <a:solidFill>
                <a:srgbClr val="00749C"/>
              </a:solidFill>
              <a:latin typeface="+mj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1131590"/>
            <a:ext cx="1800200" cy="5226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/>
            <a:alphaModFix/>
          </a:blip>
          <a:srcRect l="6831" t="9936" r="7641" b="10373"/>
          <a:stretch/>
        </p:blipFill>
        <p:spPr>
          <a:xfrm>
            <a:off x="572454" y="2399361"/>
            <a:ext cx="3639506" cy="2260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lum/>
            <a:alphaModFix/>
          </a:blip>
          <a:srcRect l="7513" t="9094" r="6801" b="10849"/>
          <a:stretch/>
        </p:blipFill>
        <p:spPr>
          <a:xfrm>
            <a:off x="4788024" y="2371235"/>
            <a:ext cx="3744416" cy="22887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433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Barcelona Supercomputing </a:t>
            </a:r>
            <a:r>
              <a:rPr lang="en-GB" dirty="0" err="1" smtClean="0"/>
              <a:t>Center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pic>
        <p:nvPicPr>
          <p:cNvPr id="16" name="Shape 627"/>
          <p:cNvPicPr/>
          <p:nvPr/>
        </p:nvPicPr>
        <p:blipFill>
          <a:blip r:embed="rId2"/>
          <a:stretch/>
        </p:blipFill>
        <p:spPr>
          <a:xfrm>
            <a:off x="5364088" y="729267"/>
            <a:ext cx="3384376" cy="1698467"/>
          </a:xfrm>
          <a:prstGeom prst="rect">
            <a:avLst/>
          </a:prstGeom>
          <a:ln w="38160">
            <a:solidFill>
              <a:srgbClr val="000000"/>
            </a:solidFill>
            <a:miter/>
          </a:ln>
          <a:effectLst>
            <a:outerShdw dist="37674" dir="2700000">
              <a:srgbClr val="000000">
                <a:alpha val="43000"/>
              </a:srgbClr>
            </a:outerShdw>
          </a:effectLst>
        </p:spPr>
      </p:pic>
      <p:sp>
        <p:nvSpPr>
          <p:cNvPr id="17" name="CustomShape 4"/>
          <p:cNvSpPr/>
          <p:nvPr/>
        </p:nvSpPr>
        <p:spPr>
          <a:xfrm>
            <a:off x="200160" y="2139702"/>
            <a:ext cx="5379480" cy="255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360">
              <a:lnSpc>
                <a:spcPct val="200000"/>
              </a:lnSpc>
              <a:buClr>
                <a:srgbClr val="004990"/>
              </a:buClr>
            </a:pPr>
            <a:endParaRPr lang="en-US" sz="2000" b="0" strike="noStrike" spc="-1" dirty="0">
              <a:latin typeface="Cambri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9512" y="627534"/>
            <a:ext cx="5256584" cy="192360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lvl="1" algn="ctr"/>
            <a:r>
              <a:rPr lang="en-GB" sz="2000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en-GB" sz="2000" b="1" dirty="0" smtClean="0">
                <a:solidFill>
                  <a:schemeClr val="tx2"/>
                </a:solidFill>
                <a:latin typeface="+mj-lt"/>
              </a:rPr>
              <a:t>Barcelona Supercomputing </a:t>
            </a:r>
            <a:r>
              <a:rPr lang="en-GB" sz="2000" b="1" dirty="0" err="1" smtClean="0">
                <a:solidFill>
                  <a:schemeClr val="tx2"/>
                </a:solidFill>
                <a:latin typeface="+mj-lt"/>
              </a:rPr>
              <a:t>Center</a:t>
            </a:r>
            <a:endParaRPr lang="en-GB" sz="2000" b="1" dirty="0" smtClean="0">
              <a:solidFill>
                <a:schemeClr val="tx2"/>
              </a:solidFill>
              <a:latin typeface="+mj-lt"/>
            </a:endParaRPr>
          </a:p>
          <a:p>
            <a:pPr lvl="1"/>
            <a:endParaRPr lang="en-GB" sz="800" dirty="0" smtClean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Created in 2005; more than </a:t>
            </a:r>
            <a:r>
              <a:rPr lang="en-GB" strike="sngStrike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400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en-GB" b="1" dirty="0" smtClean="0">
                <a:solidFill>
                  <a:srgbClr val="00749C"/>
                </a:solidFill>
                <a:latin typeface="+mj-lt"/>
              </a:rPr>
              <a:t>600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employees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Research, develop and manage information </a:t>
            </a:r>
            <a:r>
              <a:rPr lang="en-GB" b="1" dirty="0" smtClean="0">
                <a:solidFill>
                  <a:srgbClr val="00749E"/>
                </a:solidFill>
                <a:latin typeface="+mj-lt"/>
              </a:rPr>
              <a:t>technology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Facilitate </a:t>
            </a:r>
            <a:r>
              <a:rPr lang="en-GB" b="1" dirty="0" smtClean="0">
                <a:solidFill>
                  <a:srgbClr val="00749E"/>
                </a:solidFill>
                <a:latin typeface="+mj-lt"/>
              </a:rPr>
              <a:t>scientific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progress and its </a:t>
            </a:r>
            <a:r>
              <a:rPr lang="en-GB" b="1" dirty="0" smtClean="0">
                <a:solidFill>
                  <a:srgbClr val="00749E"/>
                </a:solidFill>
                <a:latin typeface="+mj-lt"/>
              </a:rPr>
              <a:t>application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in society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9512" y="2564604"/>
            <a:ext cx="5112568" cy="231140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solidFill>
                  <a:schemeClr val="tx2"/>
                </a:solidFill>
                <a:latin typeface="+mj-lt"/>
              </a:rPr>
              <a:t>Earth Sciences department</a:t>
            </a:r>
          </a:p>
          <a:p>
            <a:pPr algn="ctr"/>
            <a:endParaRPr lang="en-GB" sz="900" dirty="0" smtClean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285750" indent="-28575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s-ES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Environmental modelling and forecasting, with a particular focus on </a:t>
            </a:r>
            <a:r>
              <a:rPr lang="en-US" altLang="es-ES" b="1" dirty="0" smtClean="0">
                <a:solidFill>
                  <a:srgbClr val="9BBE14"/>
                </a:solidFill>
                <a:latin typeface="+mj-lt"/>
              </a:rPr>
              <a:t>weather, climate and air quality</a:t>
            </a:r>
          </a:p>
          <a:p>
            <a:pPr marL="285750" indent="-285750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altLang="es-ES" b="1" dirty="0">
                <a:solidFill>
                  <a:srgbClr val="9BBE14"/>
                </a:solidFill>
                <a:latin typeface="+mj-lt"/>
              </a:rPr>
              <a:t>&gt;</a:t>
            </a:r>
            <a:r>
              <a:rPr lang="en-GB" altLang="es-ES" b="1" dirty="0" smtClean="0">
                <a:solidFill>
                  <a:srgbClr val="9BBE14"/>
                </a:solidFill>
                <a:latin typeface="+mj-lt"/>
              </a:rPr>
              <a:t>100</a:t>
            </a:r>
            <a:r>
              <a:rPr lang="en-GB" altLang="es-ES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people</a:t>
            </a:r>
          </a:p>
          <a:p>
            <a:pPr marL="285750" indent="-285750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altLang="es-ES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Funding </a:t>
            </a:r>
            <a:r>
              <a:rPr lang="en-GB" altLang="es-ES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from H2020, COPERNICUS, private contracts, ESA, Spanish and regional </a:t>
            </a:r>
            <a:r>
              <a:rPr lang="en-GB" altLang="es-ES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governments</a:t>
            </a:r>
            <a:endParaRPr lang="en-GB" altLang="es-ES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/>
          <p:cNvSpPr>
            <a:spLocks noChangeAspect="1"/>
          </p:cNvSpPr>
          <p:nvPr/>
        </p:nvSpPr>
        <p:spPr>
          <a:xfrm>
            <a:off x="4891309" y="3263087"/>
            <a:ext cx="1324447" cy="1324887"/>
          </a:xfrm>
          <a:prstGeom prst="ellipse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400">
              <a:solidFill>
                <a:prstClr val="white"/>
              </a:solidFill>
              <a:latin typeface="+mj-lt"/>
            </a:endParaRPr>
          </a:p>
        </p:txBody>
      </p:sp>
      <p:sp>
        <p:nvSpPr>
          <p:cNvPr id="31" name="TextBox 30"/>
          <p:cNvSpPr txBox="1">
            <a:spLocks noChangeAspect="1" noChangeArrowheads="1"/>
          </p:cNvSpPr>
          <p:nvPr/>
        </p:nvSpPr>
        <p:spPr bwMode="auto">
          <a:xfrm>
            <a:off x="4860032" y="3695132"/>
            <a:ext cx="1383602" cy="523220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1400" b="1" dirty="0" smtClean="0">
                <a:solidFill>
                  <a:prstClr val="white"/>
                </a:solidFill>
                <a:latin typeface="+mj-lt"/>
              </a:rPr>
              <a:t>Computational Earth Sciences</a:t>
            </a:r>
          </a:p>
        </p:txBody>
      </p:sp>
      <p:sp>
        <p:nvSpPr>
          <p:cNvPr id="28" name="Oval 27"/>
          <p:cNvSpPr>
            <a:spLocks noChangeAspect="1"/>
          </p:cNvSpPr>
          <p:nvPr/>
        </p:nvSpPr>
        <p:spPr>
          <a:xfrm>
            <a:off x="5767833" y="2574851"/>
            <a:ext cx="1324447" cy="1324047"/>
          </a:xfrm>
          <a:prstGeom prst="ellipse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400">
              <a:solidFill>
                <a:prstClr val="white"/>
              </a:solidFill>
              <a:latin typeface="+mj-lt"/>
            </a:endParaRPr>
          </a:p>
        </p:txBody>
      </p:sp>
      <p:sp>
        <p:nvSpPr>
          <p:cNvPr id="29" name="Oval 28"/>
          <p:cNvSpPr>
            <a:spLocks noChangeAspect="1"/>
          </p:cNvSpPr>
          <p:nvPr/>
        </p:nvSpPr>
        <p:spPr>
          <a:xfrm>
            <a:off x="6847953" y="2615855"/>
            <a:ext cx="1324447" cy="1324047"/>
          </a:xfrm>
          <a:prstGeom prst="ellipse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400">
              <a:solidFill>
                <a:prstClr val="white"/>
              </a:solidFill>
              <a:latin typeface="+mj-lt"/>
            </a:endParaRPr>
          </a:p>
        </p:txBody>
      </p:sp>
      <p:sp>
        <p:nvSpPr>
          <p:cNvPr id="33" name="TextBox 30"/>
          <p:cNvSpPr txBox="1">
            <a:spLocks noChangeAspect="1" noChangeArrowheads="1"/>
          </p:cNvSpPr>
          <p:nvPr/>
        </p:nvSpPr>
        <p:spPr bwMode="auto">
          <a:xfrm>
            <a:off x="6893082" y="2862881"/>
            <a:ext cx="1209575" cy="523220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1400" b="1" dirty="0" smtClean="0">
                <a:solidFill>
                  <a:prstClr val="white"/>
                </a:solidFill>
                <a:latin typeface="+mj-lt"/>
              </a:rPr>
              <a:t>Atmospheric Composition</a:t>
            </a:r>
          </a:p>
        </p:txBody>
      </p:sp>
      <p:sp>
        <p:nvSpPr>
          <p:cNvPr id="30" name="Oval 29"/>
          <p:cNvSpPr>
            <a:spLocks noChangeAspect="1"/>
          </p:cNvSpPr>
          <p:nvPr/>
        </p:nvSpPr>
        <p:spPr>
          <a:xfrm>
            <a:off x="7712048" y="3263087"/>
            <a:ext cx="1324448" cy="1324887"/>
          </a:xfrm>
          <a:prstGeom prst="ellipse">
            <a:avLst/>
          </a:prstGeom>
          <a:blipFill dpi="0"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400">
              <a:solidFill>
                <a:prstClr val="white"/>
              </a:solidFill>
              <a:latin typeface="+mj-lt"/>
            </a:endParaRPr>
          </a:p>
        </p:txBody>
      </p:sp>
      <p:sp>
        <p:nvSpPr>
          <p:cNvPr id="32" name="TextBox 30"/>
          <p:cNvSpPr txBox="1">
            <a:spLocks noChangeAspect="1" noChangeArrowheads="1"/>
          </p:cNvSpPr>
          <p:nvPr/>
        </p:nvSpPr>
        <p:spPr bwMode="auto">
          <a:xfrm>
            <a:off x="5838825" y="2862881"/>
            <a:ext cx="1223034" cy="523220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1400" b="1" dirty="0" smtClean="0">
                <a:solidFill>
                  <a:prstClr val="white"/>
                </a:solidFill>
                <a:latin typeface="+mj-lt"/>
              </a:rPr>
              <a:t>Climate Prediction</a:t>
            </a:r>
          </a:p>
        </p:txBody>
      </p:sp>
      <p:sp>
        <p:nvSpPr>
          <p:cNvPr id="34" name="TextBox 30"/>
          <p:cNvSpPr txBox="1">
            <a:spLocks noChangeAspect="1" noChangeArrowheads="1"/>
          </p:cNvSpPr>
          <p:nvPr/>
        </p:nvSpPr>
        <p:spPr bwMode="auto">
          <a:xfrm>
            <a:off x="7712048" y="3695131"/>
            <a:ext cx="1324448" cy="526295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1400" b="1" dirty="0" smtClean="0">
                <a:solidFill>
                  <a:prstClr val="white"/>
                </a:solidFill>
                <a:latin typeface="+mj-lt"/>
              </a:rPr>
              <a:t>Earth  System Services</a:t>
            </a:r>
          </a:p>
        </p:txBody>
      </p:sp>
      <p:cxnSp>
        <p:nvCxnSpPr>
          <p:cNvPr id="35" name="Conector recto 9"/>
          <p:cNvCxnSpPr/>
          <p:nvPr/>
        </p:nvCxnSpPr>
        <p:spPr>
          <a:xfrm>
            <a:off x="4323235" y="5193904"/>
            <a:ext cx="254481" cy="0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86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 anchorCtr="1">
            <a:noAutofit/>
          </a:bodyPr>
          <a:lstStyle/>
          <a:p>
            <a:r>
              <a:rPr lang="en-US" dirty="0"/>
              <a:t>EC-Earth </a:t>
            </a:r>
            <a:r>
              <a:rPr lang="en-US" dirty="0" smtClean="0"/>
              <a:t>T1279-ORCA12</a:t>
            </a:r>
            <a:r>
              <a:rPr lang="en-GB" dirty="0" smtClean="0"/>
              <a:t>: production runs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592288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20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r>
              <a:rPr lang="en-US" smtClean="0"/>
              <a:t>Poznan, 14/5/2019</a:t>
            </a:r>
            <a:endParaRPr lang="de-DE" dirty="0"/>
          </a:p>
        </p:txBody>
      </p:sp>
      <p:pic>
        <p:nvPicPr>
          <p:cNvPr id="2" name="currents_glob_196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19672" y="623020"/>
            <a:ext cx="6012668" cy="40084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19851" y="4269745"/>
            <a:ext cx="18726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</a:rPr>
              <a:t>Courtesy of: Thomas </a:t>
            </a:r>
            <a:r>
              <a:rPr lang="en-GB" sz="1000" dirty="0" err="1" smtClean="0">
                <a:solidFill>
                  <a:schemeClr val="bg1">
                    <a:lumMod val="50000"/>
                  </a:schemeClr>
                </a:solidFill>
              </a:rPr>
              <a:t>Arsouze</a:t>
            </a:r>
            <a:endParaRPr lang="en-GB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194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EC-Earth </a:t>
            </a:r>
            <a:r>
              <a:rPr lang="en-US" dirty="0" smtClean="0"/>
              <a:t>T1279-ORCA12</a:t>
            </a:r>
            <a:r>
              <a:rPr lang="en-GB" dirty="0" smtClean="0"/>
              <a:t>: </a:t>
            </a:r>
            <a:r>
              <a:rPr lang="en-GB" dirty="0"/>
              <a:t>production runs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520280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21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r>
              <a:rPr lang="en-US" smtClean="0"/>
              <a:t>Poznan, 14/5/2019</a:t>
            </a:r>
            <a:endParaRPr lang="de-DE" dirty="0"/>
          </a:p>
        </p:txBody>
      </p:sp>
      <p:pic>
        <p:nvPicPr>
          <p:cNvPr id="9" name="current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7584" y="627534"/>
            <a:ext cx="7344816" cy="36724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19851" y="4269745"/>
            <a:ext cx="18726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</a:rPr>
              <a:t>Courtesy of: Thomas </a:t>
            </a:r>
            <a:r>
              <a:rPr lang="en-GB" sz="1000" dirty="0" err="1" smtClean="0">
                <a:solidFill>
                  <a:schemeClr val="bg1">
                    <a:lumMod val="50000"/>
                  </a:schemeClr>
                </a:solidFill>
              </a:rPr>
              <a:t>Arsouze</a:t>
            </a:r>
            <a:endParaRPr lang="en-GB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80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74848" y="699542"/>
            <a:ext cx="8229600" cy="3738046"/>
          </a:xfrm>
        </p:spPr>
        <p:txBody>
          <a:bodyPr/>
          <a:lstStyle/>
          <a:p>
            <a:pPr>
              <a:defRPr/>
            </a:pPr>
            <a:r>
              <a:rPr lang="en-US" sz="1600" dirty="0"/>
              <a:t>Since 1991</a:t>
            </a:r>
          </a:p>
          <a:p>
            <a:pPr>
              <a:defRPr/>
            </a:pPr>
            <a:r>
              <a:rPr lang="en-US" sz="1600" dirty="0"/>
              <a:t>Based on </a:t>
            </a:r>
            <a:r>
              <a:rPr lang="en-US" sz="1600" b="1" dirty="0">
                <a:solidFill>
                  <a:srgbClr val="0078A0"/>
                </a:solidFill>
              </a:rPr>
              <a:t>traces</a:t>
            </a:r>
          </a:p>
          <a:p>
            <a:pPr>
              <a:defRPr/>
            </a:pPr>
            <a:r>
              <a:rPr lang="en-US" sz="1600" dirty="0"/>
              <a:t>Open Source: 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ea typeface="DejaVu Sans"/>
                <a:hlinkClick r:id="rId2"/>
              </a:rPr>
              <a:t>https://tools.bsc.es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sz="1600" b="1" dirty="0" err="1">
                <a:solidFill>
                  <a:srgbClr val="9BBE14"/>
                </a:solidFill>
              </a:rPr>
              <a:t>Extrae</a:t>
            </a:r>
            <a:r>
              <a:rPr lang="en-US" sz="1600" dirty="0">
                <a:solidFill>
                  <a:srgbClr val="9BBE14"/>
                </a:solidFill>
              </a:rPr>
              <a:t>:</a:t>
            </a:r>
            <a:r>
              <a:rPr lang="en-US" sz="1600" dirty="0"/>
              <a:t> Package that generates </a:t>
            </a:r>
            <a:r>
              <a:rPr lang="en-US" sz="1600" dirty="0" err="1"/>
              <a:t>Paraver</a:t>
            </a:r>
            <a:r>
              <a:rPr lang="en-US" sz="1600" dirty="0"/>
              <a:t> trace-files for a post-mortem analysis</a:t>
            </a:r>
          </a:p>
          <a:p>
            <a:pPr>
              <a:defRPr/>
            </a:pPr>
            <a:r>
              <a:rPr lang="en-US" sz="1600" b="1" dirty="0" err="1">
                <a:solidFill>
                  <a:srgbClr val="9BBE14"/>
                </a:solidFill>
              </a:rPr>
              <a:t>Paraver</a:t>
            </a:r>
            <a:r>
              <a:rPr lang="en-US" sz="1600" dirty="0">
                <a:solidFill>
                  <a:srgbClr val="9BBE14"/>
                </a:solidFill>
              </a:rPr>
              <a:t>:</a:t>
            </a:r>
            <a:r>
              <a:rPr lang="en-US" sz="1600" dirty="0"/>
              <a:t> Trace visualization and analysis browser</a:t>
            </a:r>
          </a:p>
          <a:p>
            <a:pPr>
              <a:defRPr/>
            </a:pPr>
            <a:r>
              <a:rPr lang="en-US" sz="1600" b="1" dirty="0" err="1" smtClean="0">
                <a:solidFill>
                  <a:srgbClr val="9BBE14"/>
                </a:solidFill>
              </a:rPr>
              <a:t>Dimemas</a:t>
            </a:r>
            <a:r>
              <a:rPr lang="en-US" sz="1600" dirty="0">
                <a:solidFill>
                  <a:srgbClr val="9BBE14"/>
                </a:solidFill>
              </a:rPr>
              <a:t>:</a:t>
            </a:r>
            <a:r>
              <a:rPr lang="en-US" sz="1600" dirty="0"/>
              <a:t> Message passing </a:t>
            </a:r>
            <a:r>
              <a:rPr lang="en-US" sz="1600" dirty="0" smtClean="0"/>
              <a:t>simulator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analysis</a:t>
            </a:r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04"/>
          <a:stretch/>
        </p:blipFill>
        <p:spPr>
          <a:xfrm>
            <a:off x="1619672" y="2643758"/>
            <a:ext cx="5832648" cy="1944216"/>
          </a:xfrm>
          <a:prstGeom prst="rect">
            <a:avLst/>
          </a:prstGeom>
        </p:spPr>
      </p:pic>
      <p:sp>
        <p:nvSpPr>
          <p:cNvPr id="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592288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22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871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EC-Earth T1279-ORCA12: Performance analysis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880320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23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r>
              <a:rPr lang="en-US" smtClean="0"/>
              <a:t>Poznan, 14/5/2019</a:t>
            </a:r>
            <a:endParaRPr lang="de-DE" dirty="0"/>
          </a:p>
        </p:txBody>
      </p:sp>
      <p:pic>
        <p:nvPicPr>
          <p:cNvPr id="7" name="image9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39552" y="987574"/>
            <a:ext cx="7344816" cy="3363837"/>
          </a:xfrm>
          <a:prstGeom prst="rect">
            <a:avLst/>
          </a:prstGeom>
          <a:ln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987574"/>
            <a:ext cx="589638" cy="336383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53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EC-Earth T1279-ORCA12: Performance analysis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592288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24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r>
              <a:rPr lang="en-US" smtClean="0"/>
              <a:t>Poznan, 14/5/2019</a:t>
            </a:r>
            <a:endParaRPr lang="de-DE" dirty="0"/>
          </a:p>
        </p:txBody>
      </p:sp>
      <p:pic>
        <p:nvPicPr>
          <p:cNvPr id="10" name="image7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80120" y="896313"/>
            <a:ext cx="7272808" cy="3425784"/>
          </a:xfrm>
          <a:prstGeom prst="rect">
            <a:avLst/>
          </a:prstGeom>
          <a:ln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302" y="896313"/>
            <a:ext cx="374079" cy="342578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310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EC-Earth T1279-ORCA12: Performance analysis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592288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25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r>
              <a:rPr lang="en-US" smtClean="0"/>
              <a:t>Poznan, 14/5/2019</a:t>
            </a:r>
            <a:endParaRPr lang="de-DE" dirty="0"/>
          </a:p>
        </p:txBody>
      </p:sp>
      <p:pic>
        <p:nvPicPr>
          <p:cNvPr id="12" name="image10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67544" y="987574"/>
            <a:ext cx="7128792" cy="3393547"/>
          </a:xfrm>
          <a:prstGeom prst="rect">
            <a:avLst/>
          </a:prstGeom>
          <a:ln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927" y="987574"/>
            <a:ext cx="594845" cy="339354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94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Challenges (bottlenecks)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26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457200" y="856576"/>
            <a:ext cx="8229600" cy="373804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50000"/>
              </a:lnSpc>
              <a:spcAft>
                <a:spcPts val="0"/>
              </a:spcAft>
              <a:buNone/>
            </a:pPr>
            <a:endParaRPr lang="en-US" sz="2200" b="1" dirty="0">
              <a:solidFill>
                <a:srgbClr val="9BBE14"/>
              </a:solidFill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endParaRPr lang="en-US" sz="2000" b="1" dirty="0" smtClean="0">
              <a:solidFill>
                <a:srgbClr val="0078A0"/>
              </a:solidFill>
            </a:endParaRPr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609600" y="771550"/>
            <a:ext cx="8229600" cy="373804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2400" dirty="0" smtClean="0"/>
              <a:t>Reduce </a:t>
            </a:r>
            <a:r>
              <a:rPr lang="en-US" sz="2400" b="1" dirty="0" smtClean="0">
                <a:solidFill>
                  <a:srgbClr val="00749E"/>
                </a:solidFill>
              </a:rPr>
              <a:t>I/O overhead</a:t>
            </a:r>
            <a:r>
              <a:rPr lang="en-US" sz="2400" dirty="0" smtClean="0"/>
              <a:t> </a:t>
            </a:r>
            <a:r>
              <a:rPr lang="en-US" sz="2400" dirty="0" smtClean="0">
                <a:sym typeface="Wingdings" panose="05000000000000000000" pitchFamily="2" charset="2"/>
              </a:rPr>
              <a:t> Interface IFS with </a:t>
            </a:r>
            <a:r>
              <a:rPr lang="en-US" sz="2400" b="1" dirty="0" smtClean="0">
                <a:solidFill>
                  <a:srgbClr val="00749E"/>
                </a:solidFill>
                <a:sym typeface="Wingdings" panose="05000000000000000000" pitchFamily="2" charset="2"/>
              </a:rPr>
              <a:t>XIOS</a:t>
            </a:r>
          </a:p>
          <a:p>
            <a:pPr lvl="1" fontAlgn="auto">
              <a:lnSpc>
                <a:spcPct val="150000"/>
              </a:lnSpc>
              <a:spcAft>
                <a:spcPts val="0"/>
              </a:spcAft>
            </a:pPr>
            <a:r>
              <a:rPr lang="en-US" sz="2000" dirty="0" smtClean="0"/>
              <a:t>NEMO-LIM (ORCA12): Up to </a:t>
            </a:r>
            <a:r>
              <a:rPr lang="en-US" sz="2000" b="1" dirty="0" smtClean="0">
                <a:solidFill>
                  <a:srgbClr val="9BBE14"/>
                </a:solidFill>
              </a:rPr>
              <a:t>3 SYPD</a:t>
            </a:r>
            <a:r>
              <a:rPr lang="en-US" sz="2000" dirty="0" smtClean="0"/>
              <a:t> in MareNostrum4 (LIM -&gt; 2OCE </a:t>
            </a:r>
            <a:r>
              <a:rPr lang="en-US" sz="2000" dirty="0" err="1" smtClean="0"/>
              <a:t>stp</a:t>
            </a:r>
            <a:r>
              <a:rPr lang="en-US" sz="2000" dirty="0" smtClean="0"/>
              <a:t>)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749E"/>
                </a:solidFill>
              </a:rPr>
              <a:t>Detach sea-ice</a:t>
            </a:r>
            <a:r>
              <a:rPr lang="en-US" sz="2400" dirty="0" smtClean="0"/>
              <a:t> from NEMO. Couple through </a:t>
            </a:r>
            <a:r>
              <a:rPr lang="en-US" sz="2400" b="1" dirty="0" smtClean="0">
                <a:solidFill>
                  <a:srgbClr val="00749E"/>
                </a:solidFill>
              </a:rPr>
              <a:t>OASIS</a:t>
            </a:r>
            <a:r>
              <a:rPr lang="en-US" sz="2400" dirty="0" smtClean="0"/>
              <a:t>.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749E"/>
                </a:solidFill>
              </a:rPr>
              <a:t>Update IFS</a:t>
            </a:r>
            <a:r>
              <a:rPr lang="en-US" sz="2400" dirty="0" smtClean="0"/>
              <a:t> to newest cycle, using octahedral grid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749E"/>
                </a:solidFill>
              </a:rPr>
              <a:t>Update NEMO</a:t>
            </a:r>
            <a:r>
              <a:rPr lang="en-US" sz="2400" dirty="0" smtClean="0"/>
              <a:t> to NEMO4 (and beyond)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2400" dirty="0" smtClean="0"/>
              <a:t>Most of these improvements can be real in </a:t>
            </a:r>
            <a:r>
              <a:rPr lang="en-US" sz="2400" b="1" dirty="0" smtClean="0">
                <a:solidFill>
                  <a:srgbClr val="F09600"/>
                </a:solidFill>
              </a:rPr>
              <a:t>EC-Earth</a:t>
            </a:r>
            <a:r>
              <a:rPr lang="en-US" sz="2400" b="1" dirty="0">
                <a:solidFill>
                  <a:srgbClr val="F09600"/>
                </a:solidFill>
              </a:rPr>
              <a:t>4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endParaRPr lang="en-US" sz="2000" b="1" dirty="0" smtClean="0">
              <a:solidFill>
                <a:srgbClr val="0078A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56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2200" dirty="0" smtClean="0">
                <a:solidFill>
                  <a:srgbClr val="00749E"/>
                </a:solidFill>
              </a:rPr>
              <a:t>Now the </a:t>
            </a:r>
            <a:r>
              <a:rPr lang="en-GB" sz="2200" b="1" dirty="0" smtClean="0">
                <a:solidFill>
                  <a:srgbClr val="00749E"/>
                </a:solidFill>
              </a:rPr>
              <a:t>EC-Earth</a:t>
            </a:r>
            <a:r>
              <a:rPr lang="en-GB" sz="2200" dirty="0" smtClean="0">
                <a:solidFill>
                  <a:srgbClr val="00749E"/>
                </a:solidFill>
              </a:rPr>
              <a:t> </a:t>
            </a:r>
            <a:r>
              <a:rPr lang="en-GB" sz="2200" b="1" dirty="0" smtClean="0">
                <a:solidFill>
                  <a:srgbClr val="00749E"/>
                </a:solidFill>
              </a:rPr>
              <a:t>T1279-ORCA12</a:t>
            </a:r>
            <a:r>
              <a:rPr lang="en-GB" sz="2200" dirty="0" smtClean="0">
                <a:solidFill>
                  <a:srgbClr val="00749E"/>
                </a:solidFill>
              </a:rPr>
              <a:t> configuration is:</a:t>
            </a:r>
          </a:p>
          <a:p>
            <a:pPr marL="319950">
              <a:spcBef>
                <a:spcPts val="1800"/>
              </a:spcBef>
            </a:pPr>
            <a:r>
              <a:rPr lang="en-GB" sz="2000" dirty="0" smtClean="0"/>
              <a:t>Developed </a:t>
            </a:r>
            <a:r>
              <a:rPr lang="en-GB" sz="2000" dirty="0"/>
              <a:t>and shared among </a:t>
            </a:r>
            <a:r>
              <a:rPr lang="en-GB" sz="2000" b="1" dirty="0">
                <a:solidFill>
                  <a:srgbClr val="00749C"/>
                </a:solidFill>
              </a:rPr>
              <a:t>EC-Earth consortium</a:t>
            </a:r>
            <a:r>
              <a:rPr lang="en-GB" sz="2000" dirty="0"/>
              <a:t> </a:t>
            </a:r>
            <a:r>
              <a:rPr lang="en-GB" sz="2000" dirty="0" smtClean="0"/>
              <a:t>partners</a:t>
            </a:r>
          </a:p>
          <a:p>
            <a:pPr marL="319950">
              <a:spcBef>
                <a:spcPts val="1800"/>
              </a:spcBef>
            </a:pPr>
            <a:r>
              <a:rPr lang="en-GB" sz="2000" b="1" dirty="0" smtClean="0">
                <a:solidFill>
                  <a:srgbClr val="00749C"/>
                </a:solidFill>
              </a:rPr>
              <a:t>Deployed and tested</a:t>
            </a:r>
            <a:r>
              <a:rPr lang="en-GB" sz="2000" dirty="0" smtClean="0"/>
              <a:t> in </a:t>
            </a:r>
            <a:r>
              <a:rPr lang="en-GB" sz="2000" b="1" dirty="0" smtClean="0">
                <a:solidFill>
                  <a:srgbClr val="9BBE14"/>
                </a:solidFill>
              </a:rPr>
              <a:t>MareNostrum3</a:t>
            </a:r>
            <a:r>
              <a:rPr lang="en-GB" sz="2000" dirty="0" smtClean="0"/>
              <a:t> </a:t>
            </a:r>
            <a:r>
              <a:rPr lang="en-GB" sz="2000" dirty="0"/>
              <a:t>and </a:t>
            </a:r>
            <a:r>
              <a:rPr lang="en-GB" sz="2000" b="1" dirty="0" smtClean="0">
                <a:solidFill>
                  <a:srgbClr val="9BBE14"/>
                </a:solidFill>
              </a:rPr>
              <a:t>MareNostrum4</a:t>
            </a:r>
            <a:r>
              <a:rPr lang="en-GB" sz="2000" dirty="0" smtClean="0"/>
              <a:t> HPC systems</a:t>
            </a:r>
          </a:p>
          <a:p>
            <a:pPr marL="319950">
              <a:spcBef>
                <a:spcPts val="1800"/>
              </a:spcBef>
            </a:pPr>
            <a:r>
              <a:rPr lang="en-GB" sz="2000" dirty="0" smtClean="0"/>
              <a:t>Used </a:t>
            </a:r>
            <a:r>
              <a:rPr lang="en-GB" sz="2000" dirty="0"/>
              <a:t>in </a:t>
            </a:r>
            <a:r>
              <a:rPr lang="en-GB" sz="2000" b="1" dirty="0">
                <a:solidFill>
                  <a:srgbClr val="00749C"/>
                </a:solidFill>
              </a:rPr>
              <a:t>production</a:t>
            </a:r>
            <a:r>
              <a:rPr lang="en-GB" sz="2000" dirty="0"/>
              <a:t> </a:t>
            </a:r>
            <a:r>
              <a:rPr lang="en-GB" sz="2000" dirty="0" smtClean="0"/>
              <a:t>for </a:t>
            </a:r>
            <a:r>
              <a:rPr lang="en-GB" sz="2000" b="1" dirty="0" smtClean="0">
                <a:solidFill>
                  <a:srgbClr val="00749C"/>
                </a:solidFill>
              </a:rPr>
              <a:t>H2020</a:t>
            </a:r>
            <a:r>
              <a:rPr lang="en-GB" sz="2000" dirty="0" smtClean="0"/>
              <a:t> projects such </a:t>
            </a:r>
            <a:r>
              <a:rPr lang="en-GB" sz="2000" dirty="0"/>
              <a:t>as PRIMAVERA using </a:t>
            </a:r>
            <a:r>
              <a:rPr lang="en-GB" sz="2000" b="1" dirty="0">
                <a:solidFill>
                  <a:srgbClr val="00749E"/>
                </a:solidFill>
              </a:rPr>
              <a:t>PRACE</a:t>
            </a:r>
            <a:r>
              <a:rPr lang="en-GB" sz="2000" dirty="0"/>
              <a:t> resources </a:t>
            </a:r>
            <a:endParaRPr lang="en-GB" sz="2000" dirty="0" smtClean="0"/>
          </a:p>
          <a:p>
            <a:pPr marL="319950">
              <a:spcBef>
                <a:spcPts val="1800"/>
              </a:spcBef>
            </a:pPr>
            <a:r>
              <a:rPr lang="en-GB" sz="2000" dirty="0" smtClean="0"/>
              <a:t>Used </a:t>
            </a:r>
            <a:r>
              <a:rPr lang="en-GB" sz="2000" dirty="0"/>
              <a:t>to investigate the </a:t>
            </a:r>
            <a:r>
              <a:rPr lang="en-GB" sz="2000" b="1" dirty="0">
                <a:solidFill>
                  <a:srgbClr val="00749C"/>
                </a:solidFill>
              </a:rPr>
              <a:t>scalability</a:t>
            </a:r>
            <a:r>
              <a:rPr lang="en-GB" sz="2000" dirty="0"/>
              <a:t> of </a:t>
            </a:r>
            <a:r>
              <a:rPr lang="en-GB" sz="2000" b="1" dirty="0" smtClean="0">
                <a:solidFill>
                  <a:srgbClr val="00749C"/>
                </a:solidFill>
              </a:rPr>
              <a:t>ultra-high resolution</a:t>
            </a:r>
            <a:r>
              <a:rPr lang="en-GB" sz="2000" dirty="0" smtClean="0"/>
              <a:t> coupled models, </a:t>
            </a:r>
            <a:r>
              <a:rPr lang="en-GB" sz="2000" dirty="0"/>
              <a:t>enabling to </a:t>
            </a:r>
            <a:r>
              <a:rPr lang="en-GB" sz="2000" b="1" dirty="0">
                <a:solidFill>
                  <a:srgbClr val="00749C"/>
                </a:solidFill>
              </a:rPr>
              <a:t>push computational challenges</a:t>
            </a:r>
            <a:r>
              <a:rPr lang="en-GB" sz="2000" dirty="0"/>
              <a:t> of the current HPC </a:t>
            </a:r>
            <a:r>
              <a:rPr lang="en-GB" sz="2000" dirty="0" smtClean="0"/>
              <a:t>generation</a:t>
            </a:r>
            <a:endParaRPr lang="en-GB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 and conclusions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27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7" name="Rectangle 6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47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755576" y="843558"/>
            <a:ext cx="4752528" cy="1125140"/>
          </a:xfrm>
        </p:spPr>
        <p:txBody>
          <a:bodyPr anchor="ctr">
            <a:noAutofit/>
          </a:bodyPr>
          <a:lstStyle/>
          <a:p>
            <a:r>
              <a:rPr lang="en-US" sz="3600" b="1" dirty="0" smtClean="0"/>
              <a:t>THANK YOU</a:t>
            </a:r>
          </a:p>
          <a:p>
            <a:endParaRPr lang="en-US" sz="800" b="1" dirty="0" smtClean="0"/>
          </a:p>
          <a:p>
            <a:pPr algn="r"/>
            <a:r>
              <a:rPr lang="en-US" sz="2400" b="1" u="sng" dirty="0" smtClean="0">
                <a:solidFill>
                  <a:srgbClr val="0070C0"/>
                </a:solidFill>
              </a:rPr>
              <a:t>miguel.castrillo@bsc.es</a:t>
            </a:r>
            <a:endParaRPr lang="en-US" sz="2400" b="1" u="sng" dirty="0">
              <a:solidFill>
                <a:srgbClr val="0070C0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28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pic>
        <p:nvPicPr>
          <p:cNvPr id="9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703435"/>
            <a:ext cx="2444357" cy="3811540"/>
          </a:xfrm>
          <a:prstGeom prst="rect">
            <a:avLst/>
          </a:prstGeom>
        </p:spPr>
      </p:pic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67544" y="4673377"/>
            <a:ext cx="2952328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283718"/>
            <a:ext cx="2736304" cy="649123"/>
          </a:xfrm>
          <a:prstGeom prst="rect">
            <a:avLst/>
          </a:prstGeom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07504" y="3654192"/>
            <a:ext cx="621956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lang="en-US" altLang="de-DE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The </a:t>
            </a:r>
            <a:r>
              <a:rPr lang="en-US" alt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ESiWACE project has received funding from the European Union’s Horizon 2020 research and innovation </a:t>
            </a:r>
            <a:r>
              <a:rPr lang="en-US" altLang="de-DE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program </a:t>
            </a:r>
            <a:r>
              <a:rPr lang="en-US" alt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under grant agreement No </a:t>
            </a:r>
            <a:r>
              <a:rPr lang="en-US" altLang="de-DE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675191</a:t>
            </a:r>
            <a:endParaRPr lang="en-US" altLang="de-DE" sz="11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192950" y="4085079"/>
            <a:ext cx="603523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lang="en-US" altLang="de-DE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This </a:t>
            </a:r>
            <a:r>
              <a:rPr lang="en-US" alt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material reflects only the author's view and the Commission is not responsible for any use that may be made of the information it contains</a:t>
            </a:r>
            <a:r>
              <a:rPr lang="en-US" altLang="de-DE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.</a:t>
            </a:r>
            <a:endParaRPr lang="en-US" altLang="de-DE" sz="11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3147814"/>
            <a:ext cx="568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The </a:t>
            </a:r>
            <a:r>
              <a:rPr lang="en-GB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Implementation Phase of PRACE receives funding from the EU’s Horizon 2020 Research and Innovation Programme (2014-2020) under grant agreement 730913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8" b="89778" l="4000" r="95556">
                        <a14:foregroundMark x1="14222" y1="60889" x2="14222" y2="60889"/>
                        <a14:foregroundMark x1="4000" y1="67556" x2="4000" y2="67556"/>
                        <a14:foregroundMark x1="8444" y1="49333" x2="8444" y2="49333"/>
                        <a14:foregroundMark x1="18222" y1="35556" x2="18222" y2="35556"/>
                        <a14:foregroundMark x1="36444" y1="26222" x2="36444" y2="26222"/>
                        <a14:foregroundMark x1="52000" y1="21333" x2="52000" y2="21333"/>
                        <a14:foregroundMark x1="68000" y1="21778" x2="68000" y2="21778"/>
                        <a14:foregroundMark x1="49778" y1="21778" x2="49778" y2="21778"/>
                        <a14:foregroundMark x1="32000" y1="76444" x2="32000" y2="75556"/>
                        <a14:foregroundMark x1="60000" y1="72889" x2="60000" y2="72889"/>
                        <a14:foregroundMark x1="85333" y1="57778" x2="85333" y2="57778"/>
                        <a14:foregroundMark x1="95556" y1="42667" x2="95556" y2="42667"/>
                        <a14:foregroundMark x1="92444" y1="32000" x2="92444" y2="32000"/>
                        <a14:foregroundMark x1="82222" y1="24000" x2="82222" y2="24000"/>
                        <a14:foregroundMark x1="30667" y1="45333" x2="30667" y2="45333"/>
                        <a14:foregroundMark x1="44889" y1="48000" x2="44889" y2="48000"/>
                        <a14:foregroundMark x1="51111" y1="49333" x2="51111" y2="49333"/>
                        <a14:foregroundMark x1="58667" y1="51556" x2="58667" y2="51556"/>
                        <a14:foregroundMark x1="70222" y1="51556" x2="70222" y2="51556"/>
                        <a14:backgroundMark x1="43111" y1="42222" x2="43111" y2="42222"/>
                        <a14:backgroundMark x1="32889" y1="40889" x2="32889" y2="40889"/>
                        <a14:backgroundMark x1="53333" y1="45778" x2="53333" y2="45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56" y="2034442"/>
            <a:ext cx="1185380" cy="118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91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EC-Earth model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PRACEdays19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3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pic>
        <p:nvPicPr>
          <p:cNvPr id="7" name="Google Shape;225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6" y="763251"/>
            <a:ext cx="6768752" cy="3851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26;p33"/>
          <p:cNvPicPr preferRelativeResize="0"/>
          <p:nvPr/>
        </p:nvPicPr>
        <p:blipFill rotWithShape="1">
          <a:blip r:embed="rId3">
            <a:alphaModFix/>
          </a:blip>
          <a:srcRect l="2135" t="29612" r="88058" b="35297"/>
          <a:stretch/>
        </p:blipFill>
        <p:spPr>
          <a:xfrm>
            <a:off x="6256300" y="3895688"/>
            <a:ext cx="691964" cy="692286"/>
          </a:xfrm>
          <a:prstGeom prst="ellipse">
            <a:avLst/>
          </a:prstGeom>
          <a:noFill/>
          <a:ln>
            <a:noFill/>
          </a:ln>
          <a:effectLst>
            <a:outerShdw blurRad="381000" dist="292100" dir="5400000" sx="-80000" sy="-18000" rotWithShape="0">
              <a:srgbClr val="000000">
                <a:alpha val="21960"/>
              </a:srgbClr>
            </a:outerShdw>
          </a:effectLst>
        </p:spPr>
      </p:pic>
      <p:sp>
        <p:nvSpPr>
          <p:cNvPr id="9" name="Google Shape;228;p33"/>
          <p:cNvSpPr txBox="1"/>
          <p:nvPr/>
        </p:nvSpPr>
        <p:spPr>
          <a:xfrm>
            <a:off x="467544" y="1851670"/>
            <a:ext cx="1776790" cy="713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</a:pPr>
            <a:r>
              <a:rPr lang="en-GB" sz="2000" b="1" dirty="0">
                <a:solidFill>
                  <a:srgbClr val="9BBE14"/>
                </a:solidFill>
                <a:latin typeface="Arial"/>
                <a:ea typeface="Arial"/>
                <a:cs typeface="Arial"/>
                <a:sym typeface="Arial"/>
              </a:rPr>
              <a:t>Atmosphere:</a:t>
            </a:r>
            <a:endParaRPr dirty="0">
              <a:solidFill>
                <a:srgbClr val="9BBE14"/>
              </a:solidFill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</a:pPr>
            <a:r>
              <a:rPr lang="en-GB" sz="2000" b="1" dirty="0">
                <a:solidFill>
                  <a:srgbClr val="9BBE14"/>
                </a:solidFill>
                <a:latin typeface="Arial"/>
                <a:ea typeface="Arial"/>
                <a:cs typeface="Arial"/>
                <a:sym typeface="Arial"/>
              </a:rPr>
              <a:t>	IFS</a:t>
            </a:r>
            <a:endParaRPr dirty="0">
              <a:solidFill>
                <a:srgbClr val="9BBE14"/>
              </a:solidFill>
            </a:endParaRPr>
          </a:p>
        </p:txBody>
      </p:sp>
      <p:pic>
        <p:nvPicPr>
          <p:cNvPr id="10" name="Google Shape;229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9552" y="2837152"/>
            <a:ext cx="1368152" cy="23782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31;p33"/>
          <p:cNvSpPr txBox="1"/>
          <p:nvPr/>
        </p:nvSpPr>
        <p:spPr>
          <a:xfrm>
            <a:off x="6516216" y="1479963"/>
            <a:ext cx="1656184" cy="356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65"/>
              <a:buFont typeface="Noto Sans Symbols"/>
              <a:buNone/>
            </a:pPr>
            <a:r>
              <a:rPr lang="en-GB" sz="1850" b="1" dirty="0" smtClean="0">
                <a:solidFill>
                  <a:srgbClr val="0080A5"/>
                </a:solidFill>
                <a:latin typeface="Arial"/>
                <a:ea typeface="Arial"/>
                <a:cs typeface="Arial"/>
                <a:sym typeface="Arial"/>
              </a:rPr>
              <a:t>Ocean - ICE: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65"/>
              <a:buFont typeface="Noto Sans Symbols"/>
              <a:buNone/>
            </a:pPr>
            <a:r>
              <a:rPr lang="en-GB" sz="1850" b="1" dirty="0" smtClean="0">
                <a:solidFill>
                  <a:srgbClr val="0080A5"/>
                </a:solidFill>
                <a:latin typeface="Arial"/>
                <a:ea typeface="Arial"/>
                <a:cs typeface="Arial"/>
                <a:sym typeface="Arial"/>
              </a:rPr>
              <a:t>  NEMO - LIM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65"/>
              <a:buFont typeface="Noto Sans Symbols"/>
              <a:buNone/>
            </a:pPr>
            <a:endParaRPr dirty="0">
              <a:solidFill>
                <a:srgbClr val="0080A5"/>
              </a:solidFill>
            </a:endParaRPr>
          </a:p>
        </p:txBody>
      </p:sp>
      <p:pic>
        <p:nvPicPr>
          <p:cNvPr id="13" name="Google Shape;232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0118" y="876897"/>
            <a:ext cx="1549614" cy="70246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233;p33"/>
          <p:cNvSpPr txBox="1"/>
          <p:nvPr/>
        </p:nvSpPr>
        <p:spPr>
          <a:xfrm>
            <a:off x="6444208" y="3486170"/>
            <a:ext cx="1152128" cy="356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65"/>
              <a:buFont typeface="Noto Sans Symbols"/>
              <a:buNone/>
            </a:pPr>
            <a:r>
              <a:rPr lang="en-GB" sz="1850" b="1" dirty="0">
                <a:solidFill>
                  <a:schemeClr val="bg1">
                    <a:lumMod val="50000"/>
                  </a:schemeClr>
                </a:solidFill>
              </a:rPr>
              <a:t>Coupler</a:t>
            </a:r>
            <a:r>
              <a:rPr lang="en-GB" sz="1850" b="1" dirty="0">
                <a:solidFill>
                  <a:schemeClr val="bg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821" y="2355726"/>
            <a:ext cx="1313944" cy="41608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21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EC-Earth structure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PRACEdays19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4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Google Shape;130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23528" y="915566"/>
            <a:ext cx="5328767" cy="3514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76;p25"/>
          <p:cNvPicPr preferRelativeResize="0"/>
          <p:nvPr/>
        </p:nvPicPr>
        <p:blipFill rotWithShape="1">
          <a:blip r:embed="rId3">
            <a:alphaModFix/>
          </a:blip>
          <a:srcRect l="1388" t="34235" r="59832" b="19391"/>
          <a:stretch/>
        </p:blipFill>
        <p:spPr>
          <a:xfrm>
            <a:off x="5831304" y="1347614"/>
            <a:ext cx="3024336" cy="316611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77;p25"/>
          <p:cNvSpPr txBox="1"/>
          <p:nvPr/>
        </p:nvSpPr>
        <p:spPr>
          <a:xfrm>
            <a:off x="5796136" y="843557"/>
            <a:ext cx="3131512" cy="3586362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z" b="1" dirty="0">
                <a:solidFill>
                  <a:schemeClr val="tx2">
                    <a:lumMod val="50000"/>
                  </a:schemeClr>
                </a:solidFill>
              </a:rPr>
              <a:t>29 partner institutes</a:t>
            </a:r>
            <a:endParaRPr b="1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1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z" sz="1600" b="1" dirty="0" smtClean="0">
                <a:solidFill>
                  <a:schemeClr val="tx2">
                    <a:lumMod val="50000"/>
                  </a:schemeClr>
                </a:solidFill>
              </a:rPr>
              <a:t>8 </a:t>
            </a:r>
            <a:r>
              <a:rPr lang="az" sz="1600" b="1" dirty="0">
                <a:solidFill>
                  <a:schemeClr val="tx2">
                    <a:lumMod val="50000"/>
                  </a:schemeClr>
                </a:solidFill>
              </a:rPr>
              <a:t>core </a:t>
            </a:r>
            <a:r>
              <a:rPr lang="az" sz="1600" b="1" dirty="0" smtClean="0">
                <a:solidFill>
                  <a:schemeClr val="tx2">
                    <a:lumMod val="50000"/>
                  </a:schemeClr>
                </a:solidFill>
              </a:rPr>
              <a:t>partners</a:t>
            </a:r>
            <a:endParaRPr lang="en-GB" sz="1600" b="1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z" sz="1400" i="1" dirty="0" smtClean="0">
                <a:solidFill>
                  <a:schemeClr val="tx2">
                    <a:lumMod val="50000"/>
                  </a:schemeClr>
                </a:solidFill>
              </a:rPr>
              <a:t>KNMI</a:t>
            </a:r>
            <a:r>
              <a:rPr lang="az" sz="1400" i="1" dirty="0">
                <a:solidFill>
                  <a:schemeClr val="tx2">
                    <a:lumMod val="50000"/>
                  </a:schemeClr>
                </a:solidFill>
              </a:rPr>
              <a:t>, AEMET, DMI, Met </a:t>
            </a:r>
            <a:r>
              <a:rPr lang="az" sz="1400" i="1" dirty="0" smtClean="0">
                <a:solidFill>
                  <a:schemeClr val="tx2">
                    <a:lumMod val="50000"/>
                  </a:schemeClr>
                </a:solidFill>
              </a:rPr>
              <a:t>Éireann</a:t>
            </a:r>
            <a:r>
              <a:rPr lang="az" sz="1400" i="1" dirty="0">
                <a:solidFill>
                  <a:schemeClr val="tx2">
                    <a:lumMod val="50000"/>
                  </a:schemeClr>
                </a:solidFill>
              </a:rPr>
              <a:t>, FMI, </a:t>
            </a:r>
            <a:r>
              <a:rPr lang="az" sz="1400" i="1" dirty="0" smtClean="0">
                <a:solidFill>
                  <a:schemeClr val="tx2">
                    <a:lumMod val="50000"/>
                  </a:schemeClr>
                </a:solidFill>
              </a:rPr>
              <a:t>IPMA,</a:t>
            </a:r>
            <a:r>
              <a:rPr lang="en-GB" sz="1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az" sz="1400" i="1" dirty="0" smtClean="0">
                <a:solidFill>
                  <a:schemeClr val="tx2">
                    <a:lumMod val="50000"/>
                  </a:schemeClr>
                </a:solidFill>
              </a:rPr>
              <a:t>CNR-DTA</a:t>
            </a:r>
            <a:r>
              <a:rPr lang="az" sz="1400" i="1" dirty="0">
                <a:solidFill>
                  <a:schemeClr val="tx2">
                    <a:lumMod val="50000"/>
                  </a:schemeClr>
                </a:solidFill>
              </a:rPr>
              <a:t>, SMHI</a:t>
            </a:r>
            <a:endParaRPr sz="1400" i="1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1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z" sz="1600" b="1" dirty="0" smtClean="0">
                <a:solidFill>
                  <a:schemeClr val="tx2">
                    <a:lumMod val="50000"/>
                  </a:schemeClr>
                </a:solidFill>
              </a:rPr>
              <a:t>Workgroups</a:t>
            </a:r>
            <a:endParaRPr sz="1600" b="1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z" sz="1400" dirty="0" smtClean="0">
                <a:solidFill>
                  <a:schemeClr val="tx2">
                    <a:lumMod val="50000"/>
                  </a:schemeClr>
                </a:solidFill>
              </a:rPr>
              <a:t>Technical</a:t>
            </a:r>
            <a:endParaRPr sz="1400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z" sz="1400" dirty="0" smtClean="0">
                <a:solidFill>
                  <a:schemeClr val="tx2">
                    <a:lumMod val="50000"/>
                  </a:schemeClr>
                </a:solidFill>
              </a:rPr>
              <a:t>Tuning</a:t>
            </a:r>
            <a:endParaRPr sz="1400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z" sz="1400" dirty="0" smtClean="0">
                <a:solidFill>
                  <a:schemeClr val="tx2">
                    <a:lumMod val="50000"/>
                  </a:schemeClr>
                </a:solidFill>
              </a:rPr>
              <a:t>Atmospheric </a:t>
            </a:r>
            <a:r>
              <a:rPr lang="az" sz="1400" dirty="0">
                <a:solidFill>
                  <a:schemeClr val="tx2">
                    <a:lumMod val="50000"/>
                  </a:schemeClr>
                </a:solidFill>
              </a:rPr>
              <a:t>Composition </a:t>
            </a:r>
            <a:r>
              <a:rPr lang="az" sz="1400" dirty="0" smtClean="0">
                <a:solidFill>
                  <a:schemeClr val="tx2">
                    <a:lumMod val="50000"/>
                  </a:schemeClr>
                </a:solidFill>
              </a:rPr>
              <a:t>and </a:t>
            </a:r>
            <a:r>
              <a:rPr lang="az" sz="1400" dirty="0">
                <a:solidFill>
                  <a:schemeClr val="tx2">
                    <a:lumMod val="50000"/>
                  </a:schemeClr>
                </a:solidFill>
              </a:rPr>
              <a:t>Land</a:t>
            </a:r>
            <a:endParaRPr sz="1400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z" sz="1400" dirty="0" smtClean="0">
                <a:solidFill>
                  <a:schemeClr val="tx2">
                    <a:lumMod val="50000"/>
                  </a:schemeClr>
                </a:solidFill>
              </a:rPr>
              <a:t>Ocean</a:t>
            </a:r>
            <a:endParaRPr sz="1400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z" sz="1400" dirty="0" smtClean="0">
                <a:solidFill>
                  <a:schemeClr val="tx2">
                    <a:lumMod val="50000"/>
                  </a:schemeClr>
                </a:solidFill>
              </a:rPr>
              <a:t>Millennium </a:t>
            </a:r>
            <a:r>
              <a:rPr lang="az" sz="1400" dirty="0">
                <a:solidFill>
                  <a:schemeClr val="tx2">
                    <a:lumMod val="50000"/>
                  </a:schemeClr>
                </a:solidFill>
              </a:rPr>
              <a:t>scale studies</a:t>
            </a:r>
            <a:endParaRPr sz="1400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z" sz="1400" dirty="0" smtClean="0">
                <a:solidFill>
                  <a:schemeClr val="tx2">
                    <a:lumMod val="50000"/>
                  </a:schemeClr>
                </a:solidFill>
              </a:rPr>
              <a:t>CMIP6</a:t>
            </a:r>
            <a:endParaRPr sz="1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14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Efficiency in Earth Science models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PRACEdays19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5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Shape 350"/>
          <p:cNvPicPr/>
          <p:nvPr/>
        </p:nvPicPr>
        <p:blipFill>
          <a:blip r:embed="rId2"/>
          <a:stretch/>
        </p:blipFill>
        <p:spPr>
          <a:xfrm>
            <a:off x="809696" y="1809870"/>
            <a:ext cx="7506720" cy="2418064"/>
          </a:xfrm>
          <a:prstGeom prst="rect">
            <a:avLst/>
          </a:prstGeom>
          <a:ln>
            <a:noFill/>
          </a:ln>
        </p:spPr>
      </p:pic>
      <p:sp>
        <p:nvSpPr>
          <p:cNvPr id="11" name="CustomShape 3"/>
          <p:cNvSpPr/>
          <p:nvPr/>
        </p:nvSpPr>
        <p:spPr>
          <a:xfrm>
            <a:off x="1043608" y="4155926"/>
            <a:ext cx="1290752" cy="31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>
              <a:lnSpc>
                <a:spcPct val="100000"/>
              </a:lnSpc>
            </a:pPr>
            <a:r>
              <a:rPr lang="en-US" sz="1600" b="0" strike="noStrike" spc="-1" dirty="0" smtClean="0">
                <a:solidFill>
                  <a:srgbClr val="004990"/>
                </a:solidFill>
                <a:latin typeface="+mj-lt"/>
                <a:ea typeface="Arial"/>
              </a:rPr>
              <a:t>0.84M </a:t>
            </a:r>
            <a:r>
              <a:rPr lang="en-US" sz="1600" b="0" strike="noStrike" spc="-1" dirty="0">
                <a:solidFill>
                  <a:srgbClr val="004990"/>
                </a:solidFill>
                <a:latin typeface="+mj-lt"/>
                <a:ea typeface="Arial"/>
              </a:rPr>
              <a:t>points</a:t>
            </a:r>
            <a:endParaRPr lang="en-US" sz="1600" b="0" strike="noStrike" spc="-1" dirty="0">
              <a:latin typeface="+mj-lt"/>
            </a:endParaRPr>
          </a:p>
        </p:txBody>
      </p:sp>
      <p:sp>
        <p:nvSpPr>
          <p:cNvPr id="12" name="CustomShape 4"/>
          <p:cNvSpPr/>
          <p:nvPr/>
        </p:nvSpPr>
        <p:spPr>
          <a:xfrm>
            <a:off x="2766932" y="4155926"/>
            <a:ext cx="1396873" cy="31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>
              <a:lnSpc>
                <a:spcPct val="100000"/>
              </a:lnSpc>
            </a:pPr>
            <a:r>
              <a:rPr lang="en-US" sz="1600" b="0" strike="noStrike" spc="-1" dirty="0" smtClean="0">
                <a:solidFill>
                  <a:srgbClr val="004990"/>
                </a:solidFill>
                <a:latin typeface="+mj-lt"/>
                <a:ea typeface="Arial"/>
              </a:rPr>
              <a:t>67.72M </a:t>
            </a:r>
            <a:r>
              <a:rPr lang="en-US" sz="1600" b="0" strike="noStrike" spc="-1" dirty="0">
                <a:solidFill>
                  <a:srgbClr val="004990"/>
                </a:solidFill>
                <a:latin typeface="+mj-lt"/>
                <a:ea typeface="Arial"/>
              </a:rPr>
              <a:t>points</a:t>
            </a:r>
            <a:endParaRPr lang="en-US" sz="1600" b="0" strike="noStrike" spc="-1" dirty="0">
              <a:latin typeface="+mj-lt"/>
            </a:endParaRPr>
          </a:p>
        </p:txBody>
      </p:sp>
      <p:sp>
        <p:nvSpPr>
          <p:cNvPr id="13" name="CustomShape 5"/>
          <p:cNvSpPr/>
          <p:nvPr/>
        </p:nvSpPr>
        <p:spPr>
          <a:xfrm>
            <a:off x="6707938" y="4153620"/>
            <a:ext cx="1455316" cy="31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>
              <a:lnSpc>
                <a:spcPct val="100000"/>
              </a:lnSpc>
            </a:pPr>
            <a:r>
              <a:rPr lang="en-US" sz="1600" b="0" strike="noStrike" spc="-1" dirty="0">
                <a:solidFill>
                  <a:srgbClr val="004990"/>
                </a:solidFill>
                <a:latin typeface="+mj-lt"/>
                <a:ea typeface="Arial"/>
              </a:rPr>
              <a:t>~2000M points</a:t>
            </a:r>
            <a:endParaRPr lang="en-US" sz="1600" b="0" strike="noStrike" spc="-1" dirty="0">
              <a:latin typeface="+mj-lt"/>
            </a:endParaRPr>
          </a:p>
        </p:txBody>
      </p:sp>
      <p:sp>
        <p:nvSpPr>
          <p:cNvPr id="14" name="CustomShape 6"/>
          <p:cNvSpPr/>
          <p:nvPr/>
        </p:nvSpPr>
        <p:spPr>
          <a:xfrm>
            <a:off x="4702460" y="4155926"/>
            <a:ext cx="1237692" cy="31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>
              <a:lnSpc>
                <a:spcPct val="100000"/>
              </a:lnSpc>
            </a:pPr>
            <a:r>
              <a:rPr lang="en-US" sz="1600" b="0" strike="noStrike" spc="-1" dirty="0">
                <a:solidFill>
                  <a:srgbClr val="004990"/>
                </a:solidFill>
                <a:latin typeface="+mj-lt"/>
                <a:ea typeface="Arial"/>
              </a:rPr>
              <a:t>991M points</a:t>
            </a:r>
            <a:endParaRPr lang="en-US" sz="1600" b="0" strike="noStrike" spc="-1" dirty="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7544" y="843558"/>
            <a:ext cx="7236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Especially </a:t>
            </a:r>
            <a:r>
              <a:rPr lang="en-GB" sz="2000" b="1" dirty="0">
                <a:solidFill>
                  <a:srgbClr val="0078A0"/>
                </a:solidFill>
                <a:latin typeface="+mj-lt"/>
              </a:rPr>
              <a:t>critical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in Earth science 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models</a:t>
            </a:r>
            <a:endParaRPr lang="en-GB" sz="20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Simulations use a huge amount of computational </a:t>
            </a:r>
            <a:r>
              <a:rPr lang="en-GB" sz="2000" b="1" dirty="0" smtClean="0">
                <a:solidFill>
                  <a:srgbClr val="0078A0"/>
                </a:solidFill>
                <a:latin typeface="+mj-lt"/>
              </a:rPr>
              <a:t>resources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rgbClr val="0078A0"/>
                </a:solidFill>
                <a:latin typeface="+mj-lt"/>
              </a:rPr>
              <a:t>I/O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Future 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simulations will need much more 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resources</a:t>
            </a:r>
            <a:endParaRPr lang="en-GB" sz="20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1738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67544" y="843558"/>
            <a:ext cx="8496944" cy="3744416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en-GB" sz="3100" b="1" dirty="0">
                <a:solidFill>
                  <a:srgbClr val="00749C"/>
                </a:solidFill>
              </a:rPr>
              <a:t>EC-Earth </a:t>
            </a:r>
            <a:r>
              <a:rPr lang="en-GB" sz="3100" b="1" dirty="0" smtClean="0">
                <a:solidFill>
                  <a:srgbClr val="00749C"/>
                </a:solidFill>
              </a:rPr>
              <a:t>10km coupled demonstrator for ESiWACE H2020 project</a:t>
            </a:r>
            <a:endParaRPr lang="en-GB" sz="3100" b="1" dirty="0" smtClean="0"/>
          </a:p>
          <a:p>
            <a:pPr>
              <a:lnSpc>
                <a:spcPct val="160000"/>
              </a:lnSpc>
            </a:pPr>
            <a:r>
              <a:rPr lang="en-GB" b="1" dirty="0" smtClean="0">
                <a:solidFill>
                  <a:srgbClr val="9BBE14"/>
                </a:solidFill>
              </a:rPr>
              <a:t>IFS</a:t>
            </a:r>
            <a:r>
              <a:rPr lang="en-GB" dirty="0" smtClean="0">
                <a:solidFill>
                  <a:srgbClr val="9BBE14"/>
                </a:solidFill>
              </a:rPr>
              <a:t> (atmosphere)</a:t>
            </a:r>
          </a:p>
          <a:p>
            <a:pPr lvl="1">
              <a:lnSpc>
                <a:spcPct val="160000"/>
              </a:lnSpc>
            </a:pPr>
            <a:r>
              <a:rPr lang="en-GB" sz="3000" dirty="0" smtClean="0"/>
              <a:t>T1279L91: ~16km grid point distance,  </a:t>
            </a:r>
            <a:r>
              <a:rPr lang="en-GB" sz="3000" b="1" dirty="0" smtClean="0"/>
              <a:t>2.1M</a:t>
            </a:r>
            <a:r>
              <a:rPr lang="en-GB" sz="3000" dirty="0" smtClean="0"/>
              <a:t> grid points</a:t>
            </a:r>
          </a:p>
          <a:p>
            <a:pPr>
              <a:lnSpc>
                <a:spcPct val="160000"/>
              </a:lnSpc>
            </a:pPr>
            <a:r>
              <a:rPr lang="en-GB" b="1" dirty="0" smtClean="0">
                <a:solidFill>
                  <a:srgbClr val="9BBE14"/>
                </a:solidFill>
              </a:rPr>
              <a:t>NEMO-LIM</a:t>
            </a:r>
            <a:r>
              <a:rPr lang="en-GB" dirty="0" smtClean="0">
                <a:solidFill>
                  <a:srgbClr val="9BBE14"/>
                </a:solidFill>
              </a:rPr>
              <a:t> (ocean – sea-ice)</a:t>
            </a:r>
          </a:p>
          <a:p>
            <a:pPr lvl="1">
              <a:lnSpc>
                <a:spcPct val="160000"/>
              </a:lnSpc>
            </a:pPr>
            <a:r>
              <a:rPr lang="en-GB" sz="3000" dirty="0" smtClean="0"/>
              <a:t>ORCA12L75: ~</a:t>
            </a:r>
            <a:r>
              <a:rPr lang="en-GB" sz="3000" dirty="0"/>
              <a:t>9</a:t>
            </a:r>
            <a:r>
              <a:rPr lang="en-GB" sz="3000" dirty="0" smtClean="0"/>
              <a:t>km </a:t>
            </a:r>
            <a:r>
              <a:rPr lang="en-GB" sz="3000" dirty="0"/>
              <a:t>grid point distance, </a:t>
            </a:r>
            <a:r>
              <a:rPr lang="en-GB" sz="3000" b="1" dirty="0" smtClean="0"/>
              <a:t>13.2M</a:t>
            </a:r>
            <a:r>
              <a:rPr lang="en-GB" sz="3000" dirty="0" smtClean="0"/>
              <a:t> grid points</a:t>
            </a:r>
          </a:p>
          <a:p>
            <a:pPr>
              <a:lnSpc>
                <a:spcPct val="160000"/>
              </a:lnSpc>
            </a:pPr>
            <a:r>
              <a:rPr lang="en-GB" dirty="0" smtClean="0"/>
              <a:t>Total 3D space: </a:t>
            </a:r>
            <a:r>
              <a:rPr lang="en-GB" b="1" dirty="0" smtClean="0"/>
              <a:t>1,024kM vertices</a:t>
            </a:r>
            <a:endParaRPr lang="en-GB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 anchorCtr="1">
            <a:noAutofit/>
          </a:bodyPr>
          <a:lstStyle/>
          <a:p>
            <a:r>
              <a:rPr lang="en-GB" dirty="0" smtClean="0"/>
              <a:t>EC-Earth </a:t>
            </a:r>
            <a:r>
              <a:rPr lang="en-GB" dirty="0"/>
              <a:t>coupled </a:t>
            </a:r>
            <a:r>
              <a:rPr lang="en-GB" dirty="0" smtClean="0"/>
              <a:t>15km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467544" y="4673377"/>
            <a:ext cx="2520280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PRACEdays19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6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237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7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457200" y="771550"/>
            <a:ext cx="8229600" cy="373804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2400" dirty="0" smtClean="0"/>
              <a:t>Develop </a:t>
            </a:r>
            <a:r>
              <a:rPr lang="en-US" sz="2400" b="1" dirty="0" smtClean="0">
                <a:solidFill>
                  <a:srgbClr val="00749E"/>
                </a:solidFill>
              </a:rPr>
              <a:t>initial data</a:t>
            </a:r>
          </a:p>
          <a:p>
            <a:pPr lvl="1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 smtClean="0"/>
              <a:t>Including OASIS</a:t>
            </a:r>
            <a:r>
              <a:rPr lang="en-US" sz="2200" dirty="0" smtClean="0">
                <a:solidFill>
                  <a:srgbClr val="9BBE14"/>
                </a:solidFill>
              </a:rPr>
              <a:t> </a:t>
            </a:r>
            <a:r>
              <a:rPr lang="en-US" sz="2200" b="1" dirty="0" smtClean="0">
                <a:solidFill>
                  <a:srgbClr val="9BBE14"/>
                </a:solidFill>
              </a:rPr>
              <a:t>interpolation weight</a:t>
            </a:r>
            <a:r>
              <a:rPr lang="en-US" sz="2200" dirty="0" smtClean="0">
                <a:solidFill>
                  <a:srgbClr val="9BBE14"/>
                </a:solidFill>
              </a:rPr>
              <a:t> </a:t>
            </a:r>
            <a:r>
              <a:rPr lang="en-US" sz="2200" dirty="0" smtClean="0"/>
              <a:t>files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2400" dirty="0" smtClean="0"/>
              <a:t>Create</a:t>
            </a:r>
            <a:r>
              <a:rPr lang="en-US" sz="2400" dirty="0" smtClean="0">
                <a:solidFill>
                  <a:srgbClr val="00749E"/>
                </a:solidFill>
              </a:rPr>
              <a:t> </a:t>
            </a:r>
            <a:r>
              <a:rPr lang="en-US" sz="2400" b="1" dirty="0" err="1" smtClean="0">
                <a:solidFill>
                  <a:srgbClr val="00749E"/>
                </a:solidFill>
              </a:rPr>
              <a:t>namelists</a:t>
            </a:r>
            <a:r>
              <a:rPr lang="en-US" sz="2400" dirty="0" smtClean="0">
                <a:solidFill>
                  <a:srgbClr val="00749E"/>
                </a:solidFill>
              </a:rPr>
              <a:t> </a:t>
            </a:r>
            <a:r>
              <a:rPr lang="en-US" sz="2400" dirty="0" smtClean="0"/>
              <a:t>for IFS, NEMO-LIM (XIOS) and OASIS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2400" dirty="0" smtClean="0"/>
              <a:t>Adapt</a:t>
            </a:r>
            <a:r>
              <a:rPr lang="en-US" sz="2400" dirty="0" smtClean="0">
                <a:solidFill>
                  <a:srgbClr val="00749E"/>
                </a:solidFill>
              </a:rPr>
              <a:t> </a:t>
            </a:r>
            <a:r>
              <a:rPr lang="en-US" sz="2400" b="1" dirty="0" smtClean="0">
                <a:solidFill>
                  <a:srgbClr val="00749E"/>
                </a:solidFill>
              </a:rPr>
              <a:t>source code</a:t>
            </a:r>
            <a:r>
              <a:rPr lang="en-US" sz="2400" dirty="0" smtClean="0">
                <a:solidFill>
                  <a:srgbClr val="00749E"/>
                </a:solidFill>
              </a:rPr>
              <a:t> </a:t>
            </a:r>
            <a:r>
              <a:rPr lang="en-US" sz="2400" dirty="0" smtClean="0"/>
              <a:t>and existing </a:t>
            </a:r>
            <a:r>
              <a:rPr lang="en-US" sz="2400" b="1" dirty="0" err="1" smtClean="0">
                <a:solidFill>
                  <a:srgbClr val="00749E"/>
                </a:solidFill>
              </a:rPr>
              <a:t>runscripts</a:t>
            </a:r>
            <a:endParaRPr lang="en-US" sz="2400" b="1" dirty="0">
              <a:solidFill>
                <a:srgbClr val="00749E"/>
              </a:solidFill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2400" dirty="0" smtClean="0"/>
              <a:t>Introduce required changes in the experiment </a:t>
            </a:r>
            <a:r>
              <a:rPr lang="en-US" sz="2400" b="1" dirty="0" smtClean="0">
                <a:solidFill>
                  <a:srgbClr val="00749E"/>
                </a:solidFill>
              </a:rPr>
              <a:t>workflow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749E"/>
                </a:solidFill>
              </a:rPr>
              <a:t>Scalability</a:t>
            </a:r>
            <a:r>
              <a:rPr lang="en-US" sz="2400" dirty="0" smtClean="0">
                <a:solidFill>
                  <a:srgbClr val="00749E"/>
                </a:solidFill>
              </a:rPr>
              <a:t> </a:t>
            </a:r>
            <a:r>
              <a:rPr lang="en-US" sz="2400" dirty="0" smtClean="0"/>
              <a:t>tests / load </a:t>
            </a:r>
            <a:r>
              <a:rPr lang="en-US" sz="2400" b="1" dirty="0" smtClean="0">
                <a:solidFill>
                  <a:srgbClr val="00749E"/>
                </a:solidFill>
              </a:rPr>
              <a:t>balance</a:t>
            </a:r>
            <a:r>
              <a:rPr lang="en-US" sz="2400" dirty="0" smtClean="0">
                <a:solidFill>
                  <a:srgbClr val="00749E"/>
                </a:solidFill>
              </a:rPr>
              <a:t> </a:t>
            </a:r>
            <a:r>
              <a:rPr lang="en-US" sz="2400" dirty="0" smtClean="0"/>
              <a:t>studies /</a:t>
            </a:r>
            <a:r>
              <a:rPr lang="en-US" sz="2400" dirty="0" smtClean="0">
                <a:solidFill>
                  <a:srgbClr val="00749E"/>
                </a:solidFill>
              </a:rPr>
              <a:t> </a:t>
            </a:r>
            <a:r>
              <a:rPr lang="en-US" sz="2400" b="1" dirty="0" smtClean="0">
                <a:solidFill>
                  <a:srgbClr val="00749E"/>
                </a:solidFill>
              </a:rPr>
              <a:t>profiling</a:t>
            </a:r>
            <a:endParaRPr lang="en-US" sz="2400" b="1" dirty="0">
              <a:solidFill>
                <a:srgbClr val="00749E"/>
              </a:solidFill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endParaRPr lang="en-US" sz="2200" b="1" dirty="0">
              <a:solidFill>
                <a:srgbClr val="9BBE14"/>
              </a:solidFill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endParaRPr lang="en-US" sz="2000" b="1" dirty="0" smtClean="0">
              <a:solidFill>
                <a:srgbClr val="0078A0"/>
              </a:solidFill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307026" y="205979"/>
            <a:ext cx="7009390" cy="339054"/>
          </a:xfrm>
          <a:prstGeom prst="rect">
            <a:avLst/>
          </a:prstGeom>
        </p:spPr>
        <p:txBody>
          <a:bodyPr vert="horz" lIns="91440" tIns="45720" rIns="91440" bIns="45720" rtlCol="0" anchor="t" anchorCtr="1">
            <a:noAutofit/>
          </a:bodyPr>
          <a:lstStyle>
            <a:lvl1pPr algn="ctr" defTabSz="914400" eaLnBrk="1" latinLnBrk="0" hangingPunct="1">
              <a:buNone/>
              <a:defRPr lang="de-DE" sz="20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Lucida Sans Unicode" panose="020B0602030504020204" pitchFamily="34" charset="0"/>
              </a:defRPr>
            </a:lvl1pPr>
          </a:lstStyle>
          <a:p>
            <a:r>
              <a:rPr lang="en-US" dirty="0"/>
              <a:t>Development of </a:t>
            </a:r>
            <a:r>
              <a:rPr lang="en-US" dirty="0" smtClean="0"/>
              <a:t>EC-Earth T1279-ORCA12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2987824" y="4673377"/>
            <a:ext cx="2057400" cy="274637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90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Poznan, 14/5/2019</a:t>
            </a:r>
            <a:endParaRPr lang="de-DE" sz="9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467544" y="4673377"/>
            <a:ext cx="2520280" cy="273844"/>
          </a:xfrm>
          <a:prstGeom prst="rect">
            <a:avLst/>
          </a:prstGeo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9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PRACEdays19</a:t>
            </a:r>
            <a:endParaRPr lang="de-DE" sz="900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38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EC-Earth T1279-ORCA12 </a:t>
            </a:r>
            <a:r>
              <a:rPr lang="en-GB" dirty="0" smtClean="0"/>
              <a:t>in MareNostrum3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592288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8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95536" y="915566"/>
            <a:ext cx="8568952" cy="36009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sz="2400" b="1" dirty="0" smtClean="0">
                <a:solidFill>
                  <a:srgbClr val="0078A0"/>
                </a:solidFill>
                <a:latin typeface="+mj-lt"/>
              </a:rPr>
              <a:t>First global, coupled ~10km simulations (T1279 - ORCA12):</a:t>
            </a:r>
            <a:endParaRPr lang="en-GB" sz="2200" b="1" dirty="0" smtClean="0">
              <a:solidFill>
                <a:srgbClr val="0078A0"/>
              </a:solidFill>
              <a:latin typeface="+mj-lt"/>
            </a:endParaRPr>
          </a:p>
          <a:p>
            <a:endParaRPr lang="en-GB" sz="2000" b="1" dirty="0" smtClean="0">
              <a:solidFill>
                <a:srgbClr val="0078A0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rgbClr val="9BBE14"/>
                </a:solidFill>
                <a:latin typeface="+mj-lt"/>
              </a:rPr>
              <a:t>EC-Earth 3.2</a:t>
            </a:r>
            <a:r>
              <a:rPr lang="en-GB" sz="2200" dirty="0">
                <a:solidFill>
                  <a:srgbClr val="9BBE14"/>
                </a:solidFill>
                <a:latin typeface="+mj-lt"/>
              </a:rPr>
              <a:t> (IFS36r4 + NEMO 3.6 + OASIS3-MCT</a:t>
            </a:r>
            <a:r>
              <a:rPr lang="en-GB" sz="2200" dirty="0" smtClean="0">
                <a:solidFill>
                  <a:srgbClr val="9BBE14"/>
                </a:solidFill>
                <a:latin typeface="+mj-lt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9BBE14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 smtClean="0">
                <a:solidFill>
                  <a:srgbClr val="F09600"/>
                </a:solidFill>
                <a:latin typeface="+mj-lt"/>
              </a:rPr>
              <a:t>2,035 </a:t>
            </a:r>
            <a:r>
              <a:rPr lang="en-GB" sz="2200" dirty="0">
                <a:solidFill>
                  <a:srgbClr val="F09600"/>
                </a:solidFill>
                <a:latin typeface="+mj-lt"/>
              </a:rPr>
              <a:t>MPI </a:t>
            </a:r>
            <a:r>
              <a:rPr lang="en-GB" sz="2200" dirty="0" smtClean="0">
                <a:solidFill>
                  <a:srgbClr val="F09600"/>
                </a:solidFill>
                <a:latin typeface="+mj-lt"/>
              </a:rPr>
              <a:t>tasks </a:t>
            </a:r>
            <a:r>
              <a:rPr lang="en-GB" sz="22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- </a:t>
            </a:r>
            <a:r>
              <a:rPr lang="en-GB" sz="2200" u="sng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60 </a:t>
            </a:r>
            <a:r>
              <a:rPr lang="en-GB" sz="2200" u="sng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SDPD</a:t>
            </a:r>
            <a:endParaRPr lang="en-GB" sz="2200" dirty="0" smtClean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1,170 NEMO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848 IFS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16 XIOS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1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runoff mapper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9BBE14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 smtClean="0">
                <a:solidFill>
                  <a:srgbClr val="9BBE14"/>
                </a:solidFill>
                <a:latin typeface="+mj-lt"/>
              </a:rPr>
              <a:t>MareNostrum</a:t>
            </a:r>
            <a:r>
              <a:rPr lang="en-GB" sz="2200" b="1" dirty="0">
                <a:solidFill>
                  <a:srgbClr val="9BBE14"/>
                </a:solidFill>
                <a:latin typeface="+mj-lt"/>
              </a:rPr>
              <a:t>3</a:t>
            </a:r>
            <a:r>
              <a:rPr lang="en-GB" sz="2200" dirty="0" smtClean="0">
                <a:solidFill>
                  <a:srgbClr val="9BBE14"/>
                </a:solidFill>
                <a:latin typeface="+mj-lt"/>
              </a:rPr>
              <a:t> @ BSC</a:t>
            </a:r>
            <a:endParaRPr lang="en-GB" sz="2200" dirty="0">
              <a:solidFill>
                <a:srgbClr val="9BBE14"/>
              </a:solidFill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491630"/>
            <a:ext cx="2043411" cy="8841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580750"/>
            <a:ext cx="3312368" cy="186320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7504" y="85674"/>
            <a:ext cx="1440160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45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First simulations from </a:t>
            </a:r>
            <a:r>
              <a:rPr lang="en-US" dirty="0"/>
              <a:t>EC-Earth T1279-ORCA12</a:t>
            </a:r>
            <a:endParaRPr lang="en-US" dirty="0">
              <a:solidFill>
                <a:srgbClr val="A2A2A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592288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PRACEdays19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9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r>
              <a:rPr lang="en-US" smtClean="0"/>
              <a:t>Poznan, 14/5/2019</a:t>
            </a:r>
            <a:endParaRPr lang="de-DE" dirty="0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95536" y="752966"/>
            <a:ext cx="8568952" cy="7386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sz="2200" b="1" dirty="0" smtClean="0">
                <a:solidFill>
                  <a:srgbClr val="0078A0"/>
                </a:solidFill>
                <a:latin typeface="+mj-lt"/>
              </a:rPr>
              <a:t>First global, coupled ~16km simulations (T1279 – ORCA12):</a:t>
            </a:r>
          </a:p>
          <a:p>
            <a:endParaRPr lang="en-GB" sz="2000" b="1" dirty="0" smtClean="0">
              <a:solidFill>
                <a:srgbClr val="0078A0"/>
              </a:solidFill>
            </a:endParaRPr>
          </a:p>
        </p:txBody>
      </p:sp>
      <p:pic>
        <p:nvPicPr>
          <p:cNvPr id="7" name="image8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31632" y="1563638"/>
            <a:ext cx="4043655" cy="2304256"/>
          </a:xfrm>
          <a:prstGeom prst="rect">
            <a:avLst/>
          </a:prstGeom>
          <a:ln/>
        </p:spPr>
      </p:pic>
      <p:pic>
        <p:nvPicPr>
          <p:cNvPr id="9" name="image4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572000" y="1635646"/>
            <a:ext cx="4042105" cy="2016571"/>
          </a:xfrm>
          <a:prstGeom prst="rect">
            <a:avLst/>
          </a:prstGeom>
          <a:ln/>
        </p:spPr>
      </p:pic>
      <p:sp>
        <p:nvSpPr>
          <p:cNvPr id="2" name="TextBox 1"/>
          <p:cNvSpPr txBox="1"/>
          <p:nvPr/>
        </p:nvSpPr>
        <p:spPr>
          <a:xfrm>
            <a:off x="395536" y="3867893"/>
            <a:ext cx="43204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Left</a:t>
            </a:r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, Global Sea Surface Temperature of the ocean component NEMO. Right, Global Speed Wind at 10m of atmosphere component IFS.</a:t>
            </a:r>
          </a:p>
          <a:p>
            <a:endParaRPr lang="en-GB" sz="10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4008" y="3868241"/>
            <a:ext cx="432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Left</a:t>
            </a:r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, regional crop Sea Surface Temperature of the ocean component NEMO. Right, regional crop Temperature at 2m of the atmosphere component IFS.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7504" y="85674"/>
            <a:ext cx="1368152" cy="43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670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 small logos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2688</TotalTime>
  <Words>1388</Words>
  <Application>Microsoft Office PowerPoint</Application>
  <PresentationFormat>On-screen Show (16:9)</PresentationFormat>
  <Paragraphs>285</Paragraphs>
  <Slides>28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MS PGothic</vt:lpstr>
      <vt:lpstr>Arial</vt:lpstr>
      <vt:lpstr>Calibri</vt:lpstr>
      <vt:lpstr>Cambria</vt:lpstr>
      <vt:lpstr>DejaVu Sans</vt:lpstr>
      <vt:lpstr>Lucida Sans Unicode</vt:lpstr>
      <vt:lpstr>Noto Sans Symbols</vt:lpstr>
      <vt:lpstr>Wingdings</vt:lpstr>
      <vt:lpstr>Larissa small logos</vt:lpstr>
      <vt:lpstr>PowerPoint Presentation</vt:lpstr>
      <vt:lpstr>The Barcelona Supercomputing Center</vt:lpstr>
      <vt:lpstr>The EC-Earth model</vt:lpstr>
      <vt:lpstr>EC-Earth structure</vt:lpstr>
      <vt:lpstr>Efficiency in Earth Science models</vt:lpstr>
      <vt:lpstr>EC-Earth coupled 15km</vt:lpstr>
      <vt:lpstr>PowerPoint Presentation</vt:lpstr>
      <vt:lpstr>EC-Earth T1279-ORCA12 in MareNostrum3</vt:lpstr>
      <vt:lpstr>First simulations from EC-Earth T1279-ORCA12</vt:lpstr>
      <vt:lpstr>MareNostrum evolution</vt:lpstr>
      <vt:lpstr>Deployment for production in MareNostrum4: Tackled issues</vt:lpstr>
      <vt:lpstr>EC-Earth T1279-ORCA12 in MareNostrum4</vt:lpstr>
      <vt:lpstr>EC-Earth T1279-ORCA12 in MareNostrum4</vt:lpstr>
      <vt:lpstr>An operational EC-Earth workflow in BSC-ES</vt:lpstr>
      <vt:lpstr>Running production runs in Autosubmit</vt:lpstr>
      <vt:lpstr>Running production runs in Autosubmit</vt:lpstr>
      <vt:lpstr>EC-Earth T1279-ORCA12: production runs</vt:lpstr>
      <vt:lpstr>H2020: European HPC &amp; science integration case</vt:lpstr>
      <vt:lpstr>Scientific objectives</vt:lpstr>
      <vt:lpstr>EC-Earth T1279-ORCA12: production runs</vt:lpstr>
      <vt:lpstr>EC-Earth T1279-ORCA12: production runs</vt:lpstr>
      <vt:lpstr>Performance analysis</vt:lpstr>
      <vt:lpstr>EC-Earth T1279-ORCA12: Performance analysis</vt:lpstr>
      <vt:lpstr>EC-Earth T1279-ORCA12: Performance analysis</vt:lpstr>
      <vt:lpstr>EC-Earth T1279-ORCA12: Performance analysis</vt:lpstr>
      <vt:lpstr>Challenges (bottlenecks)</vt:lpstr>
      <vt:lpstr>Results and conclusions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Niklas Röber</dc:creator>
  <cp:lastModifiedBy>Windows User</cp:lastModifiedBy>
  <cp:revision>1435</cp:revision>
  <cp:lastPrinted>2017-03-17T15:30:48Z</cp:lastPrinted>
  <dcterms:created xsi:type="dcterms:W3CDTF">2010-02-23T08:33:49Z</dcterms:created>
  <dcterms:modified xsi:type="dcterms:W3CDTF">2019-05-14T13:02:46Z</dcterms:modified>
</cp:coreProperties>
</file>