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8" r:id="rId1"/>
    <p:sldMasterId id="2147483749" r:id="rId2"/>
  </p:sldMasterIdLst>
  <p:notesMasterIdLst>
    <p:notesMasterId r:id="rId20"/>
  </p:notesMasterIdLst>
  <p:handoutMasterIdLst>
    <p:handoutMasterId r:id="rId21"/>
  </p:handoutMasterIdLst>
  <p:sldIdLst>
    <p:sldId id="256" r:id="rId3"/>
    <p:sldId id="257" r:id="rId4"/>
    <p:sldId id="285" r:id="rId5"/>
    <p:sldId id="286" r:id="rId6"/>
    <p:sldId id="288" r:id="rId7"/>
    <p:sldId id="289" r:id="rId8"/>
    <p:sldId id="294" r:id="rId9"/>
    <p:sldId id="296" r:id="rId10"/>
    <p:sldId id="297" r:id="rId11"/>
    <p:sldId id="314" r:id="rId12"/>
    <p:sldId id="315" r:id="rId13"/>
    <p:sldId id="309" r:id="rId14"/>
    <p:sldId id="310" r:id="rId15"/>
    <p:sldId id="306" r:id="rId16"/>
    <p:sldId id="305" r:id="rId17"/>
    <p:sldId id="312" r:id="rId18"/>
    <p:sldId id="313" r:id="rId19"/>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Segoe UI" panose="020B0502040204020203" pitchFamily="34" charset="0"/>
      <p:regular r:id="rId26"/>
      <p:bold r:id="rId27"/>
      <p:italic r:id="rId28"/>
      <p:boldItalic r:id="rId29"/>
    </p:embeddedFont>
    <p:embeddedFont>
      <p:font typeface="Quattrocento Sans" panose="020B0604020202020204" charset="0"/>
      <p:regular r:id="rId30"/>
      <p:bold r:id="rId31"/>
      <p:italic r:id="rId32"/>
      <p:boldItalic r:id="rId33"/>
    </p:embeddedFont>
    <p:embeddedFont>
      <p:font typeface="Wingdings 3" panose="05040102010807070707" pitchFamily="18" charset="2"/>
      <p:regular r:id="rId34"/>
    </p:embeddedFont>
    <p:embeddedFont>
      <p:font typeface="ＭＳ Ｐゴシック" panose="020B0600070205080204" pitchFamily="34" charset="-128"/>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A116B82-209D-4B15-B397-3F36EADD1E6E}">
  <a:tblStyle styleId="{BA116B82-209D-4B15-B397-3F36EADD1E6E}"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445" y="-82"/>
      </p:cViewPr>
      <p:guideLst>
        <p:guide orient="horz" pos="3828"/>
        <p:guide pos="2880"/>
      </p:guideLst>
    </p:cSldViewPr>
  </p:slideViewPr>
  <p:notesTextViewPr>
    <p:cViewPr>
      <p:scale>
        <a:sx n="1" d="1"/>
        <a:sy n="1" d="1"/>
      </p:scale>
      <p:origin x="0" y="0"/>
    </p:cViewPr>
  </p:notesTextViewPr>
  <p:notesViewPr>
    <p:cSldViewPr snapToGrid="0" showGuides="1">
      <p:cViewPr varScale="1">
        <p:scale>
          <a:sx n="64" d="100"/>
          <a:sy n="64" d="100"/>
        </p:scale>
        <p:origin x="-314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63E4BC-5470-4F42-AA2F-2F15CFE52169}" type="datetimeFigureOut">
              <a:rPr lang="en-GB" smtClean="0"/>
              <a:t>02/04/2019</a:t>
            </a:fld>
            <a:endParaRPr lang="en-GB"/>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017E25-1DA5-4482-9F3B-2852D442B0CF}" type="slidenum">
              <a:rPr lang="en-GB" smtClean="0"/>
              <a:t>‹Nº›</a:t>
            </a:fld>
            <a:endParaRPr lang="en-GB"/>
          </a:p>
        </p:txBody>
      </p:sp>
    </p:spTree>
    <p:extLst>
      <p:ext uri="{BB962C8B-B14F-4D97-AF65-F5344CB8AC3E}">
        <p14:creationId xmlns:p14="http://schemas.microsoft.com/office/powerpoint/2010/main" val="4018137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467944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4634779dc0_2_57:notes"/>
          <p:cNvSpPr txBox="1">
            <a:spLocks noGrp="1"/>
          </p:cNvSpPr>
          <p:nvPr>
            <p:ph type="body" idx="1"/>
          </p:nvPr>
        </p:nvSpPr>
        <p:spPr>
          <a:xfrm>
            <a:off x="762709" y="4678124"/>
            <a:ext cx="6101309" cy="443173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4634779dc0_2_57:notes"/>
          <p:cNvSpPr>
            <a:spLocks noGrp="1" noRot="1" noChangeAspect="1"/>
          </p:cNvSpPr>
          <p:nvPr>
            <p:ph type="sldImg" idx="2"/>
          </p:nvPr>
        </p:nvSpPr>
        <p:spPr>
          <a:xfrm>
            <a:off x="1350963" y="747713"/>
            <a:ext cx="4924425" cy="3694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4634779dc0_2_517: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2" name="Google Shape;672;g4634779dc0_2_517:notes"/>
          <p:cNvSpPr txBox="1">
            <a:spLocks noGrp="1"/>
          </p:cNvSpPr>
          <p:nvPr>
            <p:ph type="body" idx="1"/>
          </p:nvPr>
        </p:nvSpPr>
        <p:spPr>
          <a:xfrm>
            <a:off x="685712" y="4400561"/>
            <a:ext cx="5486057" cy="36000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673" name="Google Shape;673;g4634779dc0_2_517:notes"/>
          <p:cNvSpPr txBox="1"/>
          <p:nvPr/>
        </p:nvSpPr>
        <p:spPr>
          <a:xfrm>
            <a:off x="3884731" y="8685387"/>
            <a:ext cx="2971296" cy="45829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4634779dc0_2_532: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7" name="Google Shape;687;g4634779dc0_2_532:notes"/>
          <p:cNvSpPr txBox="1">
            <a:spLocks noGrp="1"/>
          </p:cNvSpPr>
          <p:nvPr>
            <p:ph type="body" idx="1"/>
          </p:nvPr>
        </p:nvSpPr>
        <p:spPr>
          <a:xfrm>
            <a:off x="685712" y="4400561"/>
            <a:ext cx="5486057" cy="36000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688" name="Google Shape;688;g4634779dc0_2_532:notes"/>
          <p:cNvSpPr txBox="1"/>
          <p:nvPr/>
        </p:nvSpPr>
        <p:spPr>
          <a:xfrm>
            <a:off x="3884731" y="8685387"/>
            <a:ext cx="2971296" cy="45829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4634779dc0_2_540: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6" name="Google Shape;696;g4634779dc0_2_540:notes"/>
          <p:cNvSpPr txBox="1">
            <a:spLocks noGrp="1"/>
          </p:cNvSpPr>
          <p:nvPr>
            <p:ph type="body" idx="1"/>
          </p:nvPr>
        </p:nvSpPr>
        <p:spPr>
          <a:xfrm>
            <a:off x="685712" y="4400561"/>
            <a:ext cx="5486057" cy="36000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697" name="Google Shape;697;g4634779dc0_2_540:notes"/>
          <p:cNvSpPr txBox="1"/>
          <p:nvPr/>
        </p:nvSpPr>
        <p:spPr>
          <a:xfrm>
            <a:off x="3884731" y="8685387"/>
            <a:ext cx="2971296" cy="45829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a:xfrm>
            <a:off x="3884613" y="8685213"/>
            <a:ext cx="2971800" cy="457200"/>
          </a:xfrm>
          <a:prstGeom prst="rect">
            <a:avLst/>
          </a:prstGeom>
        </p:spPr>
        <p:txBody>
          <a:bodyPr/>
          <a:lstStyle/>
          <a:p>
            <a:fld id="{80C187AC-FE14-432B-B657-8CCEE4CDB902}" type="slidenum">
              <a:rPr lang="fr-FR" smtClean="0"/>
              <a:t>14</a:t>
            </a:fld>
            <a:endParaRPr lang="fr-FR"/>
          </a:p>
        </p:txBody>
      </p:sp>
    </p:spTree>
    <p:extLst>
      <p:ext uri="{BB962C8B-B14F-4D97-AF65-F5344CB8AC3E}">
        <p14:creationId xmlns:p14="http://schemas.microsoft.com/office/powerpoint/2010/main" val="380850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a:xfrm>
            <a:off x="3884613" y="8685213"/>
            <a:ext cx="2971800" cy="457200"/>
          </a:xfrm>
          <a:prstGeom prst="rect">
            <a:avLst/>
          </a:prstGeom>
        </p:spPr>
        <p:txBody>
          <a:bodyPr/>
          <a:lstStyle/>
          <a:p>
            <a:fld id="{80C187AC-FE14-432B-B657-8CCEE4CDB902}" type="slidenum">
              <a:rPr lang="fr-FR" smtClean="0"/>
              <a:t>15</a:t>
            </a:fld>
            <a:endParaRPr lang="fr-FR"/>
          </a:p>
        </p:txBody>
      </p:sp>
    </p:spTree>
    <p:extLst>
      <p:ext uri="{BB962C8B-B14F-4D97-AF65-F5344CB8AC3E}">
        <p14:creationId xmlns:p14="http://schemas.microsoft.com/office/powerpoint/2010/main" val="71080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4634779dc0_2_117: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 name="Google Shape;479;g4634779dc0_2_117:notes"/>
          <p:cNvSpPr txBox="1">
            <a:spLocks noGrp="1"/>
          </p:cNvSpPr>
          <p:nvPr>
            <p:ph type="body" idx="1"/>
          </p:nvPr>
        </p:nvSpPr>
        <p:spPr>
          <a:xfrm>
            <a:off x="685712" y="4400561"/>
            <a:ext cx="5486057" cy="3600037"/>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1200" b="0" strike="noStrike" dirty="0">
              <a:latin typeface="Arial"/>
              <a:ea typeface="Arial"/>
              <a:cs typeface="Arial"/>
              <a:sym typeface="Arial"/>
            </a:endParaRPr>
          </a:p>
        </p:txBody>
      </p:sp>
      <p:sp>
        <p:nvSpPr>
          <p:cNvPr id="480" name="Google Shape;480;g4634779dc0_2_117:notes"/>
          <p:cNvSpPr txBox="1"/>
          <p:nvPr/>
        </p:nvSpPr>
        <p:spPr>
          <a:xfrm>
            <a:off x="3884731" y="8685387"/>
            <a:ext cx="2971296" cy="45829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While the energy sector has routinely been using weather forecasts of up to 15 days (</a:t>
            </a:r>
            <a:r>
              <a:rPr lang="en-GB" sz="1200" kern="1200" dirty="0" err="1" smtClean="0">
                <a:solidFill>
                  <a:schemeClr val="tx1"/>
                </a:solidFill>
                <a:effectLst/>
                <a:latin typeface="+mn-lt"/>
                <a:ea typeface="+mn-ea"/>
                <a:cs typeface="+mn-cs"/>
              </a:rPr>
              <a:t>Dubus</a:t>
            </a:r>
            <a:r>
              <a:rPr lang="en-GB" sz="1200" kern="1200" dirty="0" smtClean="0">
                <a:solidFill>
                  <a:schemeClr val="tx1"/>
                </a:solidFill>
                <a:effectLst/>
                <a:latin typeface="+mn-lt"/>
                <a:ea typeface="+mn-ea"/>
                <a:cs typeface="+mn-cs"/>
              </a:rPr>
              <a:t>, 2010), beyond this time horizon, climatological data (typically 30-year averages) are used. A common assumption in this method is that future conditions will be similar to past conditions. This assumption entails two inherent shortcomings. The first one is that past conditions can be highly variable, which can make them of limited use to forecast future ones. The second one is that climatology cannot predict events which have never happened before, e.g. extreme events, which can be particularly harmful and whose prediction is of special interest for stakeholders. Our knowledge of climatology is based on a finite sample of past events. This sample is limited in time, and doesn’t need to be fully representative of what can happen. Moreover, a climatological approach does not take into account changes in atmospheric dynamics, such as those caused by climate change. Climate change may render past conditions useless for predicting future events, as they may no longer be reproduced.</a:t>
            </a:r>
          </a:p>
        </p:txBody>
      </p:sp>
      <p:sp>
        <p:nvSpPr>
          <p:cNvPr id="4" name="3 Marcador de número de diapositiva"/>
          <p:cNvSpPr>
            <a:spLocks noGrp="1"/>
          </p:cNvSpPr>
          <p:nvPr>
            <p:ph type="sldNum" sz="quarter" idx="10"/>
          </p:nvPr>
        </p:nvSpPr>
        <p:spPr>
          <a:xfrm>
            <a:off x="3884613" y="8685213"/>
            <a:ext cx="2971800" cy="457200"/>
          </a:xfrm>
          <a:prstGeom prst="rect">
            <a:avLst/>
          </a:prstGeom>
        </p:spPr>
        <p:txBody>
          <a:bodyPr/>
          <a:lstStyle/>
          <a:p>
            <a:fld id="{80C187AC-FE14-432B-B657-8CCEE4CDB902}" type="slidenum">
              <a:rPr lang="fr-FR" smtClean="0"/>
              <a:t>4</a:t>
            </a:fld>
            <a:endParaRPr lang="fr-FR"/>
          </a:p>
        </p:txBody>
      </p:sp>
    </p:spTree>
    <p:extLst>
      <p:ext uri="{BB962C8B-B14F-4D97-AF65-F5344CB8AC3E}">
        <p14:creationId xmlns:p14="http://schemas.microsoft.com/office/powerpoint/2010/main" val="125877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Even if the chaotic behaviour of the atmosphere does not allow predicting with accuracy the changing weather beyond a few days, climate predictions are feasible because atmospheric variability on monthly/seasonal time-scales is modulated by slowly-varying boundary conditions and can retain memory from internal processes with very slow damping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atmospheric fluctuations drive substantial surface climate variability over land. Indeed, </a:t>
            </a:r>
            <a:r>
              <a:rPr lang="en-GB" sz="1200" kern="1200" dirty="0" err="1" smtClean="0">
                <a:solidFill>
                  <a:schemeClr val="tx1"/>
                </a:solidFill>
                <a:effectLst/>
                <a:latin typeface="+mn-lt"/>
                <a:ea typeface="+mn-ea"/>
                <a:cs typeface="+mn-cs"/>
              </a:rPr>
              <a:t>covariability</a:t>
            </a:r>
            <a:r>
              <a:rPr lang="en-GB" sz="1200" kern="1200" dirty="0" smtClean="0">
                <a:solidFill>
                  <a:schemeClr val="tx1"/>
                </a:solidFill>
                <a:effectLst/>
                <a:latin typeface="+mn-lt"/>
                <a:ea typeface="+mn-ea"/>
                <a:cs typeface="+mn-cs"/>
              </a:rPr>
              <a:t> between remote regions - often called teleconnections - explain a large part of Earth’s climate variations and represent an important source of climate predictability (e.g. North Atlantic </a:t>
            </a:r>
            <a:r>
              <a:rPr lang="en-GB" sz="1200" kern="1200" dirty="0" err="1" smtClean="0">
                <a:solidFill>
                  <a:schemeClr val="tx1"/>
                </a:solidFill>
                <a:effectLst/>
                <a:latin typeface="+mn-lt"/>
                <a:ea typeface="+mn-ea"/>
                <a:cs typeface="+mn-cs"/>
              </a:rPr>
              <a:t>Oscilation</a:t>
            </a:r>
            <a:r>
              <a:rPr lang="en-GB" sz="1200" kern="1200" dirty="0" smtClean="0">
                <a:solidFill>
                  <a:schemeClr val="tx1"/>
                </a:solidFill>
                <a:effectLst/>
                <a:latin typeface="+mn-lt"/>
                <a:ea typeface="+mn-ea"/>
                <a:cs typeface="+mn-cs"/>
              </a:rPr>
              <a:t>; Figure 2). Tropospheric and stratospheric pathways have been found to play a key role in connecting internally-generated and </a:t>
            </a:r>
            <a:r>
              <a:rPr lang="en-GB" sz="1200" kern="1200" dirty="0" err="1" smtClean="0">
                <a:solidFill>
                  <a:schemeClr val="tx1"/>
                </a:solidFill>
                <a:effectLst/>
                <a:latin typeface="+mn-lt"/>
                <a:ea typeface="+mn-ea"/>
                <a:cs typeface="+mn-cs"/>
              </a:rPr>
              <a:t>radiatively</a:t>
            </a:r>
            <a:r>
              <a:rPr lang="en-GB" sz="1200" kern="1200" dirty="0" smtClean="0">
                <a:solidFill>
                  <a:schemeClr val="tx1"/>
                </a:solidFill>
                <a:effectLst/>
                <a:latin typeface="+mn-lt"/>
                <a:ea typeface="+mn-ea"/>
                <a:cs typeface="+mn-cs"/>
              </a:rPr>
              <a:t>-forced anomalies at mid-latitudes, as well as in settling tropical-extratropical and polar-nonpolar interactions (e.g. Smith et al., 2012, 2016; </a:t>
            </a:r>
            <a:r>
              <a:rPr lang="en-GB" sz="1200" kern="1200" dirty="0" err="1" smtClean="0">
                <a:solidFill>
                  <a:schemeClr val="tx1"/>
                </a:solidFill>
                <a:effectLst/>
                <a:latin typeface="+mn-lt"/>
                <a:ea typeface="+mn-ea"/>
                <a:cs typeface="+mn-cs"/>
              </a:rPr>
              <a:t>Scaife</a:t>
            </a:r>
            <a:r>
              <a:rPr lang="en-GB" sz="1200" kern="1200" dirty="0" smtClean="0">
                <a:solidFill>
                  <a:schemeClr val="tx1"/>
                </a:solidFill>
                <a:effectLst/>
                <a:latin typeface="+mn-lt"/>
                <a:ea typeface="+mn-ea"/>
                <a:cs typeface="+mn-cs"/>
              </a:rPr>
              <a:t> et al., 2014). These large-scale atmospheric variability modes are usually described in terms of (low-frequency) teleconnection patterns and/or (high-frequency) weather regimes.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feasibility of seasonal prediction largely rests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on the existence of slow, and predictable, variations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the soil moisture, snow cover, sea-ice, and ocean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and how the atmosphere 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acts and is affected by these boundary conditions.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seasonal time scales, the storage of heat and moisture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by the ocean and the land and the presence or absence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of snow and sea ice become important factors.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El  Ni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no-Southern  Oscillation  (ENSO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is  the  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process that contributes to the forecast quality on sea-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sonal</a:t>
            </a:r>
            <a:r>
              <a:rPr lang="en-GB" sz="1200" kern="1200" dirty="0" smtClean="0">
                <a:solidFill>
                  <a:schemeClr val="tx1"/>
                </a:solidFill>
                <a:effectLst/>
                <a:latin typeface="+mn-lt"/>
                <a:ea typeface="+mn-ea"/>
                <a:cs typeface="+mn-cs"/>
              </a:rPr>
              <a:t> time scales.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4–7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warm sea 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anomaly (SSTA) in the tropical Pacific Ocean leads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increased heat flux from the ocean to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which, if sufficiently large can alter the atmospheric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boundary layer and ultimately change the structure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rainfall and the release of latent heat in the tropo-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sphere. The extra latent heat release will impact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atmospheric circulation leading to climatic anomalies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remote regions of the globe.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time scales shorter than a season, efforts to </a:t>
            </a:r>
            <a:r>
              <a:rPr lang="en-GB" sz="1200" kern="1200" dirty="0" err="1" smtClean="0">
                <a:solidFill>
                  <a:schemeClr val="tx1"/>
                </a:solidFill>
                <a:effectLst/>
                <a:latin typeface="+mn-lt"/>
                <a:ea typeface="+mn-ea"/>
                <a:cs typeface="+mn-cs"/>
              </a:rPr>
              <a:t>formu</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late forecasts at the sub-seasonal time scale have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recently  begun  with  the  development  of  a  Madden-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Julian Oscillation (MJO)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a:xfrm>
            <a:off x="3884613" y="8685213"/>
            <a:ext cx="2971800" cy="457200"/>
          </a:xfrm>
          <a:prstGeom prst="rect">
            <a:avLst/>
          </a:prstGeom>
        </p:spPr>
        <p:txBody>
          <a:bodyPr/>
          <a:lstStyle/>
          <a:p>
            <a:fld id="{80C187AC-FE14-432B-B657-8CCEE4CDB902}" type="slidenum">
              <a:rPr lang="fr-FR" smtClean="0"/>
              <a:t>5</a:t>
            </a:fld>
            <a:endParaRPr lang="fr-FR"/>
          </a:p>
        </p:txBody>
      </p:sp>
    </p:spTree>
    <p:extLst>
      <p:ext uri="{BB962C8B-B14F-4D97-AF65-F5344CB8AC3E}">
        <p14:creationId xmlns:p14="http://schemas.microsoft.com/office/powerpoint/2010/main" val="214902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a:xfrm>
            <a:off x="3884613" y="8685213"/>
            <a:ext cx="2971800" cy="457200"/>
          </a:xfrm>
          <a:prstGeom prst="rect">
            <a:avLst/>
          </a:prstGeom>
        </p:spPr>
        <p:txBody>
          <a:bodyPr/>
          <a:lstStyle/>
          <a:p>
            <a:fld id="{80C187AC-FE14-432B-B657-8CCEE4CDB902}" type="slidenum">
              <a:rPr lang="fr-FR" smtClean="0"/>
              <a:t>6</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a:xfrm>
            <a:off x="3884613" y="8685213"/>
            <a:ext cx="2971800" cy="457200"/>
          </a:xfrm>
          <a:prstGeom prst="rect">
            <a:avLst/>
          </a:prstGeom>
        </p:spPr>
        <p:txBody>
          <a:bodyPr/>
          <a:lstStyle/>
          <a:p>
            <a:fld id="{80C187AC-FE14-432B-B657-8CCEE4CDB902}" type="slidenum">
              <a:rPr lang="fr-FR" smtClean="0"/>
              <a:t>7</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a:xfrm>
            <a:off x="3884613" y="8685213"/>
            <a:ext cx="2971800" cy="457200"/>
          </a:xfrm>
          <a:prstGeom prst="rect">
            <a:avLst/>
          </a:prstGeom>
        </p:spPr>
        <p:txBody>
          <a:bodyPr/>
          <a:lstStyle/>
          <a:p>
            <a:fld id="{80C187AC-FE14-432B-B657-8CCEE4CDB902}" type="slidenum">
              <a:rPr lang="fr-FR" smtClean="0"/>
              <a:t>8</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a:xfrm>
            <a:off x="3884613" y="8685213"/>
            <a:ext cx="2971800" cy="457200"/>
          </a:xfrm>
          <a:prstGeom prst="rect">
            <a:avLst/>
          </a:prstGeom>
        </p:spPr>
        <p:txBody>
          <a:bodyPr/>
          <a:lstStyle/>
          <a:p>
            <a:fld id="{80C187AC-FE14-432B-B657-8CCEE4CDB902}" type="slidenum">
              <a:rPr lang="fr-FR" smtClean="0"/>
              <a:t>9</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4634779dc0_2_517:notes"/>
          <p:cNvSpPr>
            <a:spLocks noGrp="1" noRot="1" noChangeAspect="1"/>
          </p:cNvSpPr>
          <p:nvPr>
            <p:ph type="sldImg" idx="2"/>
          </p:nvPr>
        </p:nvSpPr>
        <p:spPr>
          <a:xfrm>
            <a:off x="1370013" y="1143000"/>
            <a:ext cx="4116387"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2" name="Google Shape;672;g4634779dc0_2_517:notes"/>
          <p:cNvSpPr txBox="1">
            <a:spLocks noGrp="1"/>
          </p:cNvSpPr>
          <p:nvPr>
            <p:ph type="body" idx="1"/>
          </p:nvPr>
        </p:nvSpPr>
        <p:spPr>
          <a:xfrm>
            <a:off x="685712" y="4400561"/>
            <a:ext cx="5486057" cy="36000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673" name="Google Shape;673;g4634779dc0_2_517:notes"/>
          <p:cNvSpPr txBox="1"/>
          <p:nvPr/>
        </p:nvSpPr>
        <p:spPr>
          <a:xfrm>
            <a:off x="3884731" y="8685387"/>
            <a:ext cx="2971296" cy="45829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7"/>
          <p:cNvSpPr txBox="1">
            <a:spLocks noGrp="1"/>
          </p:cNvSpPr>
          <p:nvPr>
            <p:ph type="body" idx="1"/>
          </p:nvPr>
        </p:nvSpPr>
        <p:spPr>
          <a:xfrm>
            <a:off x="457200" y="1604520"/>
            <a:ext cx="82293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8" name="Google Shape;118;p27"/>
          <p:cNvSpPr txBox="1">
            <a:spLocks noGrp="1"/>
          </p:cNvSpPr>
          <p:nvPr>
            <p:ph type="body" idx="2"/>
          </p:nvPr>
        </p:nvSpPr>
        <p:spPr>
          <a:xfrm>
            <a:off x="457200" y="3682080"/>
            <a:ext cx="82293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8"/>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2" name="Google Shape;122;p28"/>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3" name="Google Shape;123;p28"/>
          <p:cNvSpPr txBox="1">
            <a:spLocks noGrp="1"/>
          </p:cNvSpPr>
          <p:nvPr>
            <p:ph type="body" idx="3"/>
          </p:nvPr>
        </p:nvSpPr>
        <p:spPr>
          <a:xfrm>
            <a:off x="457200" y="368208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4" name="Google Shape;124;p28"/>
          <p:cNvSpPr txBox="1">
            <a:spLocks noGrp="1"/>
          </p:cNvSpPr>
          <p:nvPr>
            <p:ph type="body" idx="4"/>
          </p:nvPr>
        </p:nvSpPr>
        <p:spPr>
          <a:xfrm>
            <a:off x="4674240" y="368208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9"/>
          <p:cNvSpPr txBox="1">
            <a:spLocks noGrp="1"/>
          </p:cNvSpPr>
          <p:nvPr>
            <p:ph type="body" idx="1"/>
          </p:nvPr>
        </p:nvSpPr>
        <p:spPr>
          <a:xfrm>
            <a:off x="457200" y="160452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8" name="Google Shape;128;p29"/>
          <p:cNvSpPr txBox="1">
            <a:spLocks noGrp="1"/>
          </p:cNvSpPr>
          <p:nvPr>
            <p:ph type="body" idx="2"/>
          </p:nvPr>
        </p:nvSpPr>
        <p:spPr>
          <a:xfrm>
            <a:off x="3239640" y="160452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9" name="Google Shape;129;p29"/>
          <p:cNvSpPr txBox="1">
            <a:spLocks noGrp="1"/>
          </p:cNvSpPr>
          <p:nvPr>
            <p:ph type="body" idx="3"/>
          </p:nvPr>
        </p:nvSpPr>
        <p:spPr>
          <a:xfrm>
            <a:off x="6022080" y="160452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0" name="Google Shape;130;p29"/>
          <p:cNvSpPr txBox="1">
            <a:spLocks noGrp="1"/>
          </p:cNvSpPr>
          <p:nvPr>
            <p:ph type="body" idx="4"/>
          </p:nvPr>
        </p:nvSpPr>
        <p:spPr>
          <a:xfrm>
            <a:off x="457200" y="368208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1" name="Google Shape;131;p29"/>
          <p:cNvSpPr txBox="1">
            <a:spLocks noGrp="1"/>
          </p:cNvSpPr>
          <p:nvPr>
            <p:ph type="body" idx="5"/>
          </p:nvPr>
        </p:nvSpPr>
        <p:spPr>
          <a:xfrm>
            <a:off x="3239640" y="368208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2" name="Google Shape;132;p29"/>
          <p:cNvSpPr txBox="1">
            <a:spLocks noGrp="1"/>
          </p:cNvSpPr>
          <p:nvPr>
            <p:ph type="body" idx="6"/>
          </p:nvPr>
        </p:nvSpPr>
        <p:spPr>
          <a:xfrm>
            <a:off x="6022080" y="368208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32"/>
          <p:cNvSpPr txBox="1">
            <a:spLocks noGrp="1"/>
          </p:cNvSpPr>
          <p:nvPr>
            <p:ph type="subTitle" idx="1"/>
          </p:nvPr>
        </p:nvSpPr>
        <p:spPr>
          <a:xfrm>
            <a:off x="457200" y="1604520"/>
            <a:ext cx="8229300" cy="39774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41"/>
        <p:cNvGrpSpPr/>
        <p:nvPr/>
      </p:nvGrpSpPr>
      <p:grpSpPr>
        <a:xfrm>
          <a:off x="0" y="0"/>
          <a:ext cx="0" cy="0"/>
          <a:chOff x="0" y="0"/>
          <a:chExt cx="0" cy="0"/>
        </a:xfrm>
      </p:grpSpPr>
      <p:sp>
        <p:nvSpPr>
          <p:cNvPr id="142" name="Google Shape;142;p33"/>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3"/>
          <p:cNvSpPr txBox="1">
            <a:spLocks noGrp="1"/>
          </p:cNvSpPr>
          <p:nvPr>
            <p:ph type="body" idx="1"/>
          </p:nvPr>
        </p:nvSpPr>
        <p:spPr>
          <a:xfrm>
            <a:off x="457200" y="1604520"/>
            <a:ext cx="82293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44"/>
        <p:cNvGrpSpPr/>
        <p:nvPr/>
      </p:nvGrpSpPr>
      <p:grpSpPr>
        <a:xfrm>
          <a:off x="0" y="0"/>
          <a:ext cx="0" cy="0"/>
          <a:chOff x="0" y="0"/>
          <a:chExt cx="0" cy="0"/>
        </a:xfrm>
      </p:grpSpPr>
      <p:sp>
        <p:nvSpPr>
          <p:cNvPr id="145" name="Google Shape;145;p34"/>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4"/>
          <p:cNvSpPr txBox="1">
            <a:spLocks noGrp="1"/>
          </p:cNvSpPr>
          <p:nvPr>
            <p:ph type="body" idx="1"/>
          </p:nvPr>
        </p:nvSpPr>
        <p:spPr>
          <a:xfrm>
            <a:off x="457200" y="1604520"/>
            <a:ext cx="40158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7" name="Google Shape;147;p34"/>
          <p:cNvSpPr txBox="1">
            <a:spLocks noGrp="1"/>
          </p:cNvSpPr>
          <p:nvPr>
            <p:ph type="body" idx="2"/>
          </p:nvPr>
        </p:nvSpPr>
        <p:spPr>
          <a:xfrm>
            <a:off x="4674240" y="1604520"/>
            <a:ext cx="40158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sp>
        <p:nvSpPr>
          <p:cNvPr id="149" name="Google Shape;149;p35"/>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50"/>
        <p:cNvGrpSpPr/>
        <p:nvPr/>
      </p:nvGrpSpPr>
      <p:grpSpPr>
        <a:xfrm>
          <a:off x="0" y="0"/>
          <a:ext cx="0" cy="0"/>
          <a:chOff x="0" y="0"/>
          <a:chExt cx="0" cy="0"/>
        </a:xfrm>
      </p:grpSpPr>
      <p:sp>
        <p:nvSpPr>
          <p:cNvPr id="151" name="Google Shape;151;p36"/>
          <p:cNvSpPr txBox="1">
            <a:spLocks noGrp="1"/>
          </p:cNvSpPr>
          <p:nvPr>
            <p:ph type="subTitle" idx="1"/>
          </p:nvPr>
        </p:nvSpPr>
        <p:spPr>
          <a:xfrm>
            <a:off x="457200" y="273600"/>
            <a:ext cx="8229300" cy="53079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52"/>
        <p:cNvGrpSpPr/>
        <p:nvPr/>
      </p:nvGrpSpPr>
      <p:grpSpPr>
        <a:xfrm>
          <a:off x="0" y="0"/>
          <a:ext cx="0" cy="0"/>
          <a:chOff x="0" y="0"/>
          <a:chExt cx="0" cy="0"/>
        </a:xfrm>
      </p:grpSpPr>
      <p:sp>
        <p:nvSpPr>
          <p:cNvPr id="153" name="Google Shape;153;p37"/>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7"/>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5" name="Google Shape;155;p37"/>
          <p:cNvSpPr txBox="1">
            <a:spLocks noGrp="1"/>
          </p:cNvSpPr>
          <p:nvPr>
            <p:ph type="body" idx="2"/>
          </p:nvPr>
        </p:nvSpPr>
        <p:spPr>
          <a:xfrm>
            <a:off x="4674240" y="1604520"/>
            <a:ext cx="40158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6" name="Google Shape;156;p37"/>
          <p:cNvSpPr txBox="1">
            <a:spLocks noGrp="1"/>
          </p:cNvSpPr>
          <p:nvPr>
            <p:ph type="body" idx="3"/>
          </p:nvPr>
        </p:nvSpPr>
        <p:spPr>
          <a:xfrm>
            <a:off x="457200" y="368208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subTitle" idx="1"/>
          </p:nvPr>
        </p:nvSpPr>
        <p:spPr>
          <a:xfrm>
            <a:off x="457200" y="1604520"/>
            <a:ext cx="8229300" cy="39774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57"/>
        <p:cNvGrpSpPr/>
        <p:nvPr/>
      </p:nvGrpSpPr>
      <p:grpSpPr>
        <a:xfrm>
          <a:off x="0" y="0"/>
          <a:ext cx="0" cy="0"/>
          <a:chOff x="0" y="0"/>
          <a:chExt cx="0" cy="0"/>
        </a:xfrm>
      </p:grpSpPr>
      <p:sp>
        <p:nvSpPr>
          <p:cNvPr id="158" name="Google Shape;158;p38"/>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38"/>
          <p:cNvSpPr txBox="1">
            <a:spLocks noGrp="1"/>
          </p:cNvSpPr>
          <p:nvPr>
            <p:ph type="body" idx="1"/>
          </p:nvPr>
        </p:nvSpPr>
        <p:spPr>
          <a:xfrm>
            <a:off x="457200" y="1604520"/>
            <a:ext cx="40158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0" name="Google Shape;160;p38"/>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1" name="Google Shape;161;p38"/>
          <p:cNvSpPr txBox="1">
            <a:spLocks noGrp="1"/>
          </p:cNvSpPr>
          <p:nvPr>
            <p:ph type="body" idx="3"/>
          </p:nvPr>
        </p:nvSpPr>
        <p:spPr>
          <a:xfrm>
            <a:off x="4674240" y="368208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9"/>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5" name="Google Shape;165;p39"/>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6" name="Google Shape;166;p39"/>
          <p:cNvSpPr txBox="1">
            <a:spLocks noGrp="1"/>
          </p:cNvSpPr>
          <p:nvPr>
            <p:ph type="body" idx="3"/>
          </p:nvPr>
        </p:nvSpPr>
        <p:spPr>
          <a:xfrm>
            <a:off x="457200" y="3682080"/>
            <a:ext cx="82293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67"/>
        <p:cNvGrpSpPr/>
        <p:nvPr/>
      </p:nvGrpSpPr>
      <p:grpSpPr>
        <a:xfrm>
          <a:off x="0" y="0"/>
          <a:ext cx="0" cy="0"/>
          <a:chOff x="0" y="0"/>
          <a:chExt cx="0" cy="0"/>
        </a:xfrm>
      </p:grpSpPr>
      <p:sp>
        <p:nvSpPr>
          <p:cNvPr id="168" name="Google Shape;168;p40"/>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40"/>
          <p:cNvSpPr txBox="1">
            <a:spLocks noGrp="1"/>
          </p:cNvSpPr>
          <p:nvPr>
            <p:ph type="body" idx="1"/>
          </p:nvPr>
        </p:nvSpPr>
        <p:spPr>
          <a:xfrm>
            <a:off x="457200" y="1604520"/>
            <a:ext cx="82293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0" name="Google Shape;170;p40"/>
          <p:cNvSpPr txBox="1">
            <a:spLocks noGrp="1"/>
          </p:cNvSpPr>
          <p:nvPr>
            <p:ph type="body" idx="2"/>
          </p:nvPr>
        </p:nvSpPr>
        <p:spPr>
          <a:xfrm>
            <a:off x="457200" y="3682080"/>
            <a:ext cx="82293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71"/>
        <p:cNvGrpSpPr/>
        <p:nvPr/>
      </p:nvGrpSpPr>
      <p:grpSpPr>
        <a:xfrm>
          <a:off x="0" y="0"/>
          <a:ext cx="0" cy="0"/>
          <a:chOff x="0" y="0"/>
          <a:chExt cx="0" cy="0"/>
        </a:xfrm>
      </p:grpSpPr>
      <p:sp>
        <p:nvSpPr>
          <p:cNvPr id="172" name="Google Shape;172;p41"/>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41"/>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4" name="Google Shape;174;p41"/>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5" name="Google Shape;175;p41"/>
          <p:cNvSpPr txBox="1">
            <a:spLocks noGrp="1"/>
          </p:cNvSpPr>
          <p:nvPr>
            <p:ph type="body" idx="3"/>
          </p:nvPr>
        </p:nvSpPr>
        <p:spPr>
          <a:xfrm>
            <a:off x="457200" y="368208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6" name="Google Shape;176;p41"/>
          <p:cNvSpPr txBox="1">
            <a:spLocks noGrp="1"/>
          </p:cNvSpPr>
          <p:nvPr>
            <p:ph type="body" idx="4"/>
          </p:nvPr>
        </p:nvSpPr>
        <p:spPr>
          <a:xfrm>
            <a:off x="4674240" y="368208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77"/>
        <p:cNvGrpSpPr/>
        <p:nvPr/>
      </p:nvGrpSpPr>
      <p:grpSpPr>
        <a:xfrm>
          <a:off x="0" y="0"/>
          <a:ext cx="0" cy="0"/>
          <a:chOff x="0" y="0"/>
          <a:chExt cx="0" cy="0"/>
        </a:xfrm>
      </p:grpSpPr>
      <p:sp>
        <p:nvSpPr>
          <p:cNvPr id="178" name="Google Shape;178;p42"/>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42"/>
          <p:cNvSpPr txBox="1">
            <a:spLocks noGrp="1"/>
          </p:cNvSpPr>
          <p:nvPr>
            <p:ph type="body" idx="1"/>
          </p:nvPr>
        </p:nvSpPr>
        <p:spPr>
          <a:xfrm>
            <a:off x="457200" y="160452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0" name="Google Shape;180;p42"/>
          <p:cNvSpPr txBox="1">
            <a:spLocks noGrp="1"/>
          </p:cNvSpPr>
          <p:nvPr>
            <p:ph type="body" idx="2"/>
          </p:nvPr>
        </p:nvSpPr>
        <p:spPr>
          <a:xfrm>
            <a:off x="3239640" y="160452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1" name="Google Shape;181;p42"/>
          <p:cNvSpPr txBox="1">
            <a:spLocks noGrp="1"/>
          </p:cNvSpPr>
          <p:nvPr>
            <p:ph type="body" idx="3"/>
          </p:nvPr>
        </p:nvSpPr>
        <p:spPr>
          <a:xfrm>
            <a:off x="6022080" y="160452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2" name="Google Shape;182;p42"/>
          <p:cNvSpPr txBox="1">
            <a:spLocks noGrp="1"/>
          </p:cNvSpPr>
          <p:nvPr>
            <p:ph type="body" idx="4"/>
          </p:nvPr>
        </p:nvSpPr>
        <p:spPr>
          <a:xfrm>
            <a:off x="457200" y="368208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3" name="Google Shape;183;p42"/>
          <p:cNvSpPr txBox="1">
            <a:spLocks noGrp="1"/>
          </p:cNvSpPr>
          <p:nvPr>
            <p:ph type="body" idx="5"/>
          </p:nvPr>
        </p:nvSpPr>
        <p:spPr>
          <a:xfrm>
            <a:off x="3239640" y="368208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4" name="Google Shape;184;p42"/>
          <p:cNvSpPr txBox="1">
            <a:spLocks noGrp="1"/>
          </p:cNvSpPr>
          <p:nvPr>
            <p:ph type="body" idx="6"/>
          </p:nvPr>
        </p:nvSpPr>
        <p:spPr>
          <a:xfrm>
            <a:off x="6022080" y="3682080"/>
            <a:ext cx="26496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54046949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562C3D8-28EE-494B-A594-C3CEEE15DF70}"/>
              </a:ext>
            </a:extLst>
          </p:cNvPr>
          <p:cNvSpPr>
            <a:spLocks noGrp="1"/>
          </p:cNvSpPr>
          <p:nvPr>
            <p:ph type="title" hasCustomPrompt="1"/>
          </p:nvPr>
        </p:nvSpPr>
        <p:spPr>
          <a:xfrm>
            <a:off x="628650" y="365126"/>
            <a:ext cx="7886700" cy="822652"/>
          </a:xfrm>
          <a:prstGeom prst="rect">
            <a:avLst/>
          </a:prstGeom>
        </p:spPr>
        <p:txBody>
          <a:bodyPr/>
          <a:lstStyle>
            <a:lvl1pPr>
              <a:defRPr b="1">
                <a:solidFill>
                  <a:srgbClr val="144173"/>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xmlns="" id="{98909327-CDB7-4F69-9809-B5841D54DF05}"/>
              </a:ext>
            </a:extLst>
          </p:cNvPr>
          <p:cNvSpPr>
            <a:spLocks noGrp="1"/>
          </p:cNvSpPr>
          <p:nvPr>
            <p:ph type="body" sz="quarter" idx="10" hasCustomPrompt="1"/>
          </p:nvPr>
        </p:nvSpPr>
        <p:spPr>
          <a:xfrm>
            <a:off x="628650" y="1395414"/>
            <a:ext cx="7886700" cy="753898"/>
          </a:xfrm>
          <a:prstGeom prst="rect">
            <a:avLst/>
          </a:prstGeom>
        </p:spPr>
        <p:txBody>
          <a:bodyPr/>
          <a:lstStyle>
            <a:lvl1pPr marL="457200" indent="-457200">
              <a:buClr>
                <a:srgbClr val="F9C327"/>
              </a:buClr>
              <a:buFont typeface="Wingdings 3" panose="05040102010807070707" pitchFamily="18" charset="2"/>
              <a:buChar char="u"/>
              <a:defRPr sz="32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28105768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0"/>
          <p:cNvSpPr txBox="1">
            <a:spLocks noGrp="1"/>
          </p:cNvSpPr>
          <p:nvPr>
            <p:ph type="body" idx="1"/>
          </p:nvPr>
        </p:nvSpPr>
        <p:spPr>
          <a:xfrm>
            <a:off x="457200" y="1604520"/>
            <a:ext cx="82293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1"/>
          <p:cNvSpPr txBox="1">
            <a:spLocks noGrp="1"/>
          </p:cNvSpPr>
          <p:nvPr>
            <p:ph type="body" idx="1"/>
          </p:nvPr>
        </p:nvSpPr>
        <p:spPr>
          <a:xfrm>
            <a:off x="457200" y="1604520"/>
            <a:ext cx="40158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5" name="Google Shape;95;p21"/>
          <p:cNvSpPr txBox="1">
            <a:spLocks noGrp="1"/>
          </p:cNvSpPr>
          <p:nvPr>
            <p:ph type="body" idx="2"/>
          </p:nvPr>
        </p:nvSpPr>
        <p:spPr>
          <a:xfrm>
            <a:off x="4674240" y="1604520"/>
            <a:ext cx="40158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8"/>
        <p:cNvGrpSpPr/>
        <p:nvPr/>
      </p:nvGrpSpPr>
      <p:grpSpPr>
        <a:xfrm>
          <a:off x="0" y="0"/>
          <a:ext cx="0" cy="0"/>
          <a:chOff x="0" y="0"/>
          <a:chExt cx="0" cy="0"/>
        </a:xfrm>
      </p:grpSpPr>
      <p:sp>
        <p:nvSpPr>
          <p:cNvPr id="99" name="Google Shape;99;p23"/>
          <p:cNvSpPr txBox="1">
            <a:spLocks noGrp="1"/>
          </p:cNvSpPr>
          <p:nvPr>
            <p:ph type="subTitle" idx="1"/>
          </p:nvPr>
        </p:nvSpPr>
        <p:spPr>
          <a:xfrm>
            <a:off x="457200" y="273600"/>
            <a:ext cx="8229300" cy="53079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4"/>
          <p:cNvSpPr txBox="1">
            <a:spLocks noGrp="1"/>
          </p:cNvSpPr>
          <p:nvPr>
            <p:ph type="body" idx="2"/>
          </p:nvPr>
        </p:nvSpPr>
        <p:spPr>
          <a:xfrm>
            <a:off x="4674240" y="1604520"/>
            <a:ext cx="40158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4" name="Google Shape;104;p24"/>
          <p:cNvSpPr txBox="1">
            <a:spLocks noGrp="1"/>
          </p:cNvSpPr>
          <p:nvPr>
            <p:ph type="body" idx="3"/>
          </p:nvPr>
        </p:nvSpPr>
        <p:spPr>
          <a:xfrm>
            <a:off x="457200" y="368208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5"/>
          <p:cNvSpPr txBox="1">
            <a:spLocks noGrp="1"/>
          </p:cNvSpPr>
          <p:nvPr>
            <p:ph type="body" idx="1"/>
          </p:nvPr>
        </p:nvSpPr>
        <p:spPr>
          <a:xfrm>
            <a:off x="457200" y="1604520"/>
            <a:ext cx="4015800" cy="39774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5"/>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25"/>
          <p:cNvSpPr txBox="1">
            <a:spLocks noGrp="1"/>
          </p:cNvSpPr>
          <p:nvPr>
            <p:ph type="body" idx="3"/>
          </p:nvPr>
        </p:nvSpPr>
        <p:spPr>
          <a:xfrm>
            <a:off x="4674240" y="368208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10"/>
        <p:cNvGrpSpPr/>
        <p:nvPr/>
      </p:nvGrpSpPr>
      <p:grpSpPr>
        <a:xfrm>
          <a:off x="0" y="0"/>
          <a:ext cx="0" cy="0"/>
          <a:chOff x="0" y="0"/>
          <a:chExt cx="0" cy="0"/>
        </a:xfrm>
      </p:grpSpPr>
      <p:sp>
        <p:nvSpPr>
          <p:cNvPr id="111" name="Google Shape;111;p26"/>
          <p:cNvSpPr txBox="1">
            <a:spLocks noGrp="1"/>
          </p:cNvSpPr>
          <p:nvPr>
            <p:ph type="title"/>
          </p:nvPr>
        </p:nvSpPr>
        <p:spPr>
          <a:xfrm>
            <a:off x="457200" y="273600"/>
            <a:ext cx="8229300" cy="1144800"/>
          </a:xfrm>
          <a:prstGeom prst="rect">
            <a:avLst/>
          </a:prstGeom>
          <a:noFill/>
          <a:ln>
            <a:noFill/>
          </a:ln>
        </p:spPr>
        <p:txBody>
          <a:bodyPr spcFirstLastPara="1" wrap="square" lIns="0" tIns="0" rIns="0" bIns="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6"/>
          <p:cNvSpPr txBox="1">
            <a:spLocks noGrp="1"/>
          </p:cNvSpPr>
          <p:nvPr>
            <p:ph type="body" idx="1"/>
          </p:nvPr>
        </p:nvSpPr>
        <p:spPr>
          <a:xfrm>
            <a:off x="45720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26"/>
          <p:cNvSpPr txBox="1">
            <a:spLocks noGrp="1"/>
          </p:cNvSpPr>
          <p:nvPr>
            <p:ph type="body" idx="2"/>
          </p:nvPr>
        </p:nvSpPr>
        <p:spPr>
          <a:xfrm>
            <a:off x="4674240" y="1604520"/>
            <a:ext cx="40158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26"/>
          <p:cNvSpPr txBox="1">
            <a:spLocks noGrp="1"/>
          </p:cNvSpPr>
          <p:nvPr>
            <p:ph type="body" idx="3"/>
          </p:nvPr>
        </p:nvSpPr>
        <p:spPr>
          <a:xfrm>
            <a:off x="457200" y="3682080"/>
            <a:ext cx="8229300" cy="1896900"/>
          </a:xfrm>
          <a:prstGeom prst="rect">
            <a:avLst/>
          </a:prstGeom>
          <a:noFill/>
          <a:ln>
            <a:noFill/>
          </a:ln>
        </p:spPr>
        <p:txBody>
          <a:bodyPr spcFirstLastPara="1" wrap="square" lIns="0" tIns="0" rIns="0" bIns="0" anchor="t" anchorCtr="0"/>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
        <p:cNvGrpSpPr/>
        <p:nvPr/>
      </p:nvGrpSpPr>
      <p:grpSpPr>
        <a:xfrm>
          <a:off x="0" y="0"/>
          <a:ext cx="0" cy="0"/>
          <a:chOff x="0" y="0"/>
          <a:chExt cx="0" cy="0"/>
        </a:xfrm>
      </p:grpSpPr>
      <p:sp>
        <p:nvSpPr>
          <p:cNvPr id="77" name="Google Shape;77;p17"/>
          <p:cNvSpPr/>
          <p:nvPr/>
        </p:nvSpPr>
        <p:spPr>
          <a:xfrm>
            <a:off x="943560" y="6422400"/>
            <a:ext cx="8609400" cy="3036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200" b="0" i="1" u="none" strike="noStrike" cap="none">
                <a:solidFill>
                  <a:srgbClr val="000000"/>
                </a:solidFill>
                <a:latin typeface="Arial"/>
                <a:ea typeface="Arial"/>
                <a:cs typeface="Arial"/>
                <a:sym typeface="Arial"/>
              </a:rPr>
              <a:t>This project has received funding from the Horizon 2020 programme under grant agreement n°776787</a:t>
            </a:r>
            <a:r>
              <a:rPr lang="en" sz="1400" b="0" i="1" u="none" strike="noStrike" cap="none">
                <a:solidFill>
                  <a:srgbClr val="000000"/>
                </a:solidFill>
                <a:latin typeface="Arial"/>
                <a:ea typeface="Arial"/>
                <a:cs typeface="Arial"/>
                <a:sym typeface="Arial"/>
              </a:rPr>
              <a:t>.</a:t>
            </a:r>
            <a:endParaRPr sz="1400" b="0" i="0" u="none" strike="noStrike" cap="none">
              <a:latin typeface="Arial"/>
              <a:ea typeface="Arial"/>
              <a:cs typeface="Arial"/>
              <a:sym typeface="Arial"/>
            </a:endParaRPr>
          </a:p>
        </p:txBody>
      </p:sp>
      <p:sp>
        <p:nvSpPr>
          <p:cNvPr id="78" name="Google Shape;78;p17"/>
          <p:cNvSpPr txBox="1">
            <a:spLocks noGrp="1"/>
          </p:cNvSpPr>
          <p:nvPr>
            <p:ph type="title"/>
          </p:nvPr>
        </p:nvSpPr>
        <p:spPr>
          <a:xfrm>
            <a:off x="407880" y="3223800"/>
            <a:ext cx="8424600" cy="1356000"/>
          </a:xfrm>
          <a:prstGeom prst="rect">
            <a:avLst/>
          </a:prstGeom>
          <a:noFill/>
          <a:ln>
            <a:noFill/>
          </a:ln>
        </p:spPr>
        <p:txBody>
          <a:bodyPr spcFirstLastPara="1" wrap="square" lIns="90000" tIns="45000" rIns="90000" bIns="45000" anchor="t"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9" name="Google Shape;79;p17"/>
          <p:cNvSpPr txBox="1">
            <a:spLocks noGrp="1"/>
          </p:cNvSpPr>
          <p:nvPr>
            <p:ph type="body" idx="1"/>
          </p:nvPr>
        </p:nvSpPr>
        <p:spPr>
          <a:xfrm>
            <a:off x="407880" y="4600800"/>
            <a:ext cx="8424600" cy="684300"/>
          </a:xfrm>
          <a:prstGeom prst="rect">
            <a:avLst/>
          </a:prstGeom>
          <a:noFill/>
          <a:ln>
            <a:noFill/>
          </a:ln>
        </p:spPr>
        <p:txBody>
          <a:bodyPr spcFirstLastPara="1" wrap="square" lIns="90000" tIns="45000" rIns="90000" bIns="450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80" name="Google Shape;80;p17"/>
          <p:cNvSpPr txBox="1">
            <a:spLocks noGrp="1"/>
          </p:cNvSpPr>
          <p:nvPr>
            <p:ph type="body" idx="2"/>
          </p:nvPr>
        </p:nvSpPr>
        <p:spPr>
          <a:xfrm>
            <a:off x="407880" y="5345280"/>
            <a:ext cx="8424600" cy="433200"/>
          </a:xfrm>
          <a:prstGeom prst="rect">
            <a:avLst/>
          </a:prstGeom>
          <a:noFill/>
          <a:ln>
            <a:noFill/>
          </a:ln>
        </p:spPr>
        <p:txBody>
          <a:bodyPr spcFirstLastPara="1" wrap="square" lIns="90000" tIns="45000" rIns="90000" bIns="450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81" name="Google Shape;81;p17"/>
          <p:cNvPicPr preferRelativeResize="0"/>
          <p:nvPr/>
        </p:nvPicPr>
        <p:blipFill rotWithShape="1">
          <a:blip r:embed="rId14">
            <a:alphaModFix/>
          </a:blip>
          <a:srcRect/>
          <a:stretch/>
        </p:blipFill>
        <p:spPr>
          <a:xfrm>
            <a:off x="243360" y="6209280"/>
            <a:ext cx="524880" cy="349649"/>
          </a:xfrm>
          <a:prstGeom prst="rect">
            <a:avLst/>
          </a:prstGeom>
          <a:noFill/>
          <a:ln>
            <a:noFill/>
          </a:ln>
        </p:spPr>
      </p:pic>
      <p:sp>
        <p:nvSpPr>
          <p:cNvPr id="82" name="Google Shape;82;p17"/>
          <p:cNvSpPr/>
          <p:nvPr/>
        </p:nvSpPr>
        <p:spPr>
          <a:xfrm>
            <a:off x="0" y="0"/>
            <a:ext cx="9143700" cy="2262300"/>
          </a:xfrm>
          <a:prstGeom prst="rect">
            <a:avLst/>
          </a:pr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Google Shape;83;p17"/>
          <p:cNvPicPr preferRelativeResize="0"/>
          <p:nvPr/>
        </p:nvPicPr>
        <p:blipFill rotWithShape="1">
          <a:blip r:embed="rId15">
            <a:alphaModFix/>
          </a:blip>
          <a:srcRect/>
          <a:stretch/>
        </p:blipFill>
        <p:spPr>
          <a:xfrm>
            <a:off x="0" y="0"/>
            <a:ext cx="9143642" cy="3029039"/>
          </a:xfrm>
          <a:prstGeom prst="rect">
            <a:avLst/>
          </a:prstGeom>
          <a:noFill/>
          <a:ln>
            <a:noFill/>
          </a:ln>
        </p:spPr>
      </p:pic>
      <p:pic>
        <p:nvPicPr>
          <p:cNvPr id="84" name="Google Shape;84;p17"/>
          <p:cNvPicPr preferRelativeResize="0"/>
          <p:nvPr/>
        </p:nvPicPr>
        <p:blipFill rotWithShape="1">
          <a:blip r:embed="rId16">
            <a:alphaModFix/>
          </a:blip>
          <a:srcRect/>
          <a:stretch/>
        </p:blipFill>
        <p:spPr>
          <a:xfrm>
            <a:off x="2805840" y="319680"/>
            <a:ext cx="2721601" cy="9760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628560" y="365040"/>
            <a:ext cx="7886400" cy="822300"/>
          </a:xfrm>
          <a:prstGeom prst="rect">
            <a:avLst/>
          </a:prstGeom>
          <a:noFill/>
          <a:ln>
            <a:noFill/>
          </a:ln>
        </p:spPr>
        <p:txBody>
          <a:bodyPr spcFirstLastPara="1" wrap="square" lIns="90000" tIns="45000" rIns="90000" bIns="45000" anchor="t" anchorCtr="0"/>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35" name="Google Shape;135;p30"/>
          <p:cNvSpPr txBox="1">
            <a:spLocks noGrp="1"/>
          </p:cNvSpPr>
          <p:nvPr>
            <p:ph type="body" idx="1"/>
          </p:nvPr>
        </p:nvSpPr>
        <p:spPr>
          <a:xfrm>
            <a:off x="628560" y="1395360"/>
            <a:ext cx="7886400" cy="753600"/>
          </a:xfrm>
          <a:prstGeom prst="rect">
            <a:avLst/>
          </a:prstGeom>
          <a:noFill/>
          <a:ln>
            <a:noFill/>
          </a:ln>
        </p:spPr>
        <p:txBody>
          <a:bodyPr spcFirstLastPara="1" wrap="square" lIns="90000" tIns="45000" rIns="90000" bIns="450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pic>
        <p:nvPicPr>
          <p:cNvPr id="136" name="Google Shape;136;p30"/>
          <p:cNvPicPr preferRelativeResize="0"/>
          <p:nvPr/>
        </p:nvPicPr>
        <p:blipFill rotWithShape="1">
          <a:blip r:embed="rId16">
            <a:alphaModFix/>
          </a:blip>
          <a:srcRect/>
          <a:stretch/>
        </p:blipFill>
        <p:spPr>
          <a:xfrm>
            <a:off x="7463520" y="6165000"/>
            <a:ext cx="1005750" cy="3607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55" r:id="rId13"/>
    <p:sldLayoutId id="214748375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5.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108"/>
          <p:cNvSpPr txBox="1"/>
          <p:nvPr/>
        </p:nvSpPr>
        <p:spPr>
          <a:xfrm>
            <a:off x="0" y="3036051"/>
            <a:ext cx="9143700" cy="665100"/>
          </a:xfrm>
          <a:prstGeom prst="rect">
            <a:avLst/>
          </a:prstGeom>
          <a:noFill/>
          <a:ln>
            <a:noFill/>
          </a:ln>
        </p:spPr>
        <p:txBody>
          <a:bodyPr spcFirstLastPara="1" wrap="square" lIns="90000" tIns="45000" rIns="90000" bIns="45000" anchor="t" anchorCtr="0">
            <a:noAutofit/>
          </a:bodyPr>
          <a:lstStyle/>
          <a:p>
            <a:pPr lvl="0" algn="ctr">
              <a:lnSpc>
                <a:spcPct val="90000"/>
              </a:lnSpc>
            </a:pPr>
            <a:r>
              <a:rPr lang="en-US" sz="4000" b="1" dirty="0">
                <a:solidFill>
                  <a:srgbClr val="0E4878"/>
                </a:solidFill>
                <a:latin typeface="Quattrocento Sans"/>
                <a:ea typeface="Quattrocento Sans"/>
                <a:cs typeface="Quattrocento Sans"/>
                <a:sym typeface="Quattrocento Sans"/>
              </a:rPr>
              <a:t>Sub-seasonal to seasonal climate predictions for wind energy forecasting</a:t>
            </a:r>
            <a:endParaRPr sz="4000" b="1" dirty="0">
              <a:solidFill>
                <a:srgbClr val="0E4878"/>
              </a:solidFill>
              <a:latin typeface="Quattrocento Sans"/>
              <a:ea typeface="Quattrocento Sans"/>
              <a:cs typeface="Quattrocento Sans"/>
              <a:sym typeface="Quattrocento Sans"/>
            </a:endParaRPr>
          </a:p>
        </p:txBody>
      </p:sp>
      <p:sp>
        <p:nvSpPr>
          <p:cNvPr id="475" name="Google Shape;475;p108"/>
          <p:cNvSpPr txBox="1"/>
          <p:nvPr/>
        </p:nvSpPr>
        <p:spPr>
          <a:xfrm>
            <a:off x="0" y="4458648"/>
            <a:ext cx="9143700" cy="1323000"/>
          </a:xfrm>
          <a:prstGeom prst="rect">
            <a:avLst/>
          </a:prstGeom>
          <a:noFill/>
          <a:ln>
            <a:noFill/>
          </a:ln>
        </p:spPr>
        <p:txBody>
          <a:bodyPr spcFirstLastPara="1" wrap="square" lIns="90000" tIns="45000" rIns="90000" bIns="45000" anchor="t" anchorCtr="0">
            <a:noAutofit/>
          </a:bodyPr>
          <a:lstStyle/>
          <a:p>
            <a:pPr lvl="0" algn="ctr"/>
            <a:r>
              <a:rPr lang="es-ES" b="1" u="sng" dirty="0"/>
              <a:t>A </a:t>
            </a:r>
            <a:r>
              <a:rPr lang="es-ES" b="1" u="sng" dirty="0" err="1"/>
              <a:t>Soret</a:t>
            </a:r>
            <a:r>
              <a:rPr lang="es-ES" b="1" u="sng" dirty="0"/>
              <a:t> </a:t>
            </a:r>
            <a:r>
              <a:rPr lang="es-ES" b="1" dirty="0"/>
              <a:t>(1), V Torralba (1), N </a:t>
            </a:r>
            <a:r>
              <a:rPr lang="es-ES" b="1" dirty="0" err="1"/>
              <a:t>Cortesi</a:t>
            </a:r>
            <a:r>
              <a:rPr lang="es-ES" b="1" dirty="0"/>
              <a:t> (1), I </a:t>
            </a:r>
            <a:r>
              <a:rPr lang="es-ES" b="1" dirty="0" err="1"/>
              <a:t>Christel</a:t>
            </a:r>
            <a:r>
              <a:rPr lang="es-ES" b="1" dirty="0"/>
              <a:t> (1), Ll Palma (1), A Manrique-</a:t>
            </a:r>
            <a:r>
              <a:rPr lang="es-ES" b="1" dirty="0" err="1"/>
              <a:t>Suñén</a:t>
            </a:r>
            <a:r>
              <a:rPr lang="es-ES" b="1" dirty="0"/>
              <a:t> (1), Ll Lledó (1), N González-</a:t>
            </a:r>
            <a:r>
              <a:rPr lang="es-ES" b="1" dirty="0" err="1"/>
              <a:t>Reviriego</a:t>
            </a:r>
            <a:r>
              <a:rPr lang="es-ES" b="1" dirty="0"/>
              <a:t> (1) and F J Doblas-Reyes (1,2)</a:t>
            </a:r>
          </a:p>
          <a:p>
            <a:pPr lvl="0" algn="ctr"/>
            <a:endParaRPr lang="es-ES" b="1" dirty="0"/>
          </a:p>
          <a:p>
            <a:pPr marL="0" marR="0" lvl="0" indent="0" algn="ctr" rtl="0">
              <a:lnSpc>
                <a:spcPct val="100000"/>
              </a:lnSpc>
              <a:spcBef>
                <a:spcPts val="601"/>
              </a:spcBef>
              <a:spcAft>
                <a:spcPts val="0"/>
              </a:spcAft>
              <a:buNone/>
            </a:pPr>
            <a:r>
              <a:rPr lang="en" sz="1400" b="0" i="0" u="none" strike="noStrike" cap="none" dirty="0" smtClean="0">
                <a:solidFill>
                  <a:srgbClr val="000000"/>
                </a:solidFill>
                <a:latin typeface="Arial"/>
                <a:ea typeface="Arial"/>
                <a:cs typeface="Arial"/>
                <a:sym typeface="Arial"/>
              </a:rPr>
              <a:t>(</a:t>
            </a:r>
            <a:r>
              <a:rPr lang="en" sz="1400" b="0" i="0" u="none" strike="noStrike" cap="none" dirty="0">
                <a:solidFill>
                  <a:srgbClr val="000000"/>
                </a:solidFill>
                <a:latin typeface="Arial"/>
                <a:ea typeface="Arial"/>
                <a:cs typeface="Arial"/>
                <a:sym typeface="Arial"/>
              </a:rPr>
              <a:t>1) Barcelona Supercomputing Center (BSC), Barcelona, Spain</a:t>
            </a:r>
            <a:endParaRPr sz="14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400" b="0" i="0" u="none" strike="noStrike" cap="none" dirty="0">
                <a:solidFill>
                  <a:srgbClr val="000000"/>
                </a:solidFill>
                <a:latin typeface="Arial"/>
                <a:ea typeface="Arial"/>
                <a:cs typeface="Arial"/>
                <a:sym typeface="Arial"/>
              </a:rPr>
              <a:t> (2) Institució Catalana de Recerca i Estudis  Avançats (ICREA), Barcelona, Spain</a:t>
            </a:r>
            <a:endParaRPr sz="1400" b="0" i="0" u="none" strike="noStrike" cap="none" dirty="0">
              <a:solidFill>
                <a:srgbClr val="000000"/>
              </a:solidFill>
              <a:latin typeface="Calibri"/>
              <a:ea typeface="Calibri"/>
              <a:cs typeface="Calibri"/>
              <a:sym typeface="Calibri"/>
            </a:endParaRPr>
          </a:p>
          <a:p>
            <a:pPr marL="0" marR="0" lvl="0" indent="0" algn="just" rtl="0">
              <a:lnSpc>
                <a:spcPct val="90000"/>
              </a:lnSpc>
              <a:spcBef>
                <a:spcPts val="1001"/>
              </a:spcBef>
              <a:spcAft>
                <a:spcPts val="0"/>
              </a:spcAft>
              <a:buNone/>
            </a:pPr>
            <a:endParaRPr sz="1400"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30"/>
          <p:cNvSpPr txBox="1"/>
          <p:nvPr/>
        </p:nvSpPr>
        <p:spPr>
          <a:xfrm>
            <a:off x="0" y="76200"/>
            <a:ext cx="9144000" cy="8223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n" sz="3600" b="1" i="0" u="none" strike="noStrike" cap="none" dirty="0" smtClean="0">
                <a:solidFill>
                  <a:srgbClr val="144173"/>
                </a:solidFill>
                <a:latin typeface="Quattrocento Sans"/>
                <a:ea typeface="Quattrocento Sans"/>
                <a:cs typeface="Quattrocento Sans"/>
                <a:sym typeface="Quattrocento Sans"/>
              </a:rPr>
              <a:t>Cold spell over Europe and lower than usual wind power generation: 17-23/01/2017</a:t>
            </a:r>
            <a:endParaRPr sz="3600" b="0" i="0" u="none" strike="noStrike" cap="none" dirty="0">
              <a:solidFill>
                <a:srgbClr val="000000"/>
              </a:solidFill>
              <a:latin typeface="Calibri"/>
              <a:ea typeface="Calibri"/>
              <a:cs typeface="Calibri"/>
              <a:sym typeface="Calibri"/>
            </a:endParaRPr>
          </a:p>
        </p:txBody>
      </p:sp>
      <p:pic>
        <p:nvPicPr>
          <p:cNvPr id="1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33" y="4349613"/>
            <a:ext cx="3317674" cy="2488255"/>
          </a:xfrm>
          <a:prstGeom prst="rect">
            <a:avLst/>
          </a:prstGeom>
        </p:spPr>
      </p:pic>
      <p:pic>
        <p:nvPicPr>
          <p:cNvPr id="16"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44" y="1501634"/>
            <a:ext cx="4867282" cy="2781304"/>
          </a:xfrm>
          <a:prstGeom prst="rect">
            <a:avLst/>
          </a:prstGeom>
        </p:spPr>
      </p:pic>
      <p:sp>
        <p:nvSpPr>
          <p:cNvPr id="18" name="TextBox 8"/>
          <p:cNvSpPr txBox="1"/>
          <p:nvPr/>
        </p:nvSpPr>
        <p:spPr>
          <a:xfrm>
            <a:off x="3740466" y="6052520"/>
            <a:ext cx="3378764" cy="738664"/>
          </a:xfrm>
          <a:prstGeom prst="rect">
            <a:avLst/>
          </a:prstGeom>
          <a:solidFill>
            <a:schemeClr val="bg1"/>
          </a:solidFill>
        </p:spPr>
        <p:txBody>
          <a:bodyPr wrap="square" rtlCol="0">
            <a:spAutoFit/>
          </a:bodyPr>
          <a:lstStyle/>
          <a:p>
            <a:pPr>
              <a:defRPr/>
            </a:pPr>
            <a:r>
              <a:rPr lang="en-US" dirty="0">
                <a:solidFill>
                  <a:srgbClr val="7F7F7F"/>
                </a:solidFill>
                <a:ea typeface="ＭＳ Ｐゴシック" pitchFamily="34" charset="-128"/>
                <a:cs typeface="ＭＳ Ｐゴシック" charset="0"/>
              </a:rPr>
              <a:t>T</a:t>
            </a:r>
            <a:r>
              <a:rPr lang="en-US" dirty="0" smtClean="0">
                <a:solidFill>
                  <a:srgbClr val="7F7F7F"/>
                </a:solidFill>
                <a:ea typeface="ＭＳ Ｐゴシック" pitchFamily="34" charset="-128"/>
                <a:cs typeface="ＭＳ Ｐゴシック" charset="0"/>
              </a:rPr>
              <a:t>emperature </a:t>
            </a:r>
            <a:r>
              <a:rPr lang="en-US" dirty="0">
                <a:solidFill>
                  <a:srgbClr val="7F7F7F"/>
                </a:solidFill>
                <a:ea typeface="ＭＳ Ｐゴシック" pitchFamily="34" charset="-128"/>
                <a:cs typeface="ＭＳ Ｐゴシック" charset="0"/>
              </a:rPr>
              <a:t>anomalies for the week 17-23/01/2017. </a:t>
            </a:r>
            <a:r>
              <a:rPr lang="en-US" dirty="0" smtClean="0">
                <a:solidFill>
                  <a:srgbClr val="7F7F7F"/>
                </a:solidFill>
                <a:ea typeface="ＭＳ Ｐゴシック" pitchFamily="34" charset="-128"/>
                <a:cs typeface="ＭＳ Ｐゴシック" charset="0"/>
              </a:rPr>
              <a:t> </a:t>
            </a:r>
            <a:r>
              <a:rPr lang="en-US" dirty="0">
                <a:solidFill>
                  <a:srgbClr val="7F7F7F"/>
                </a:solidFill>
                <a:ea typeface="ＭＳ Ｐゴシック" pitchFamily="34" charset="-128"/>
                <a:cs typeface="ＭＳ Ｐゴシック" charset="0"/>
              </a:rPr>
              <a:t>ERA-Interim with respect to climatology (1981-2017). </a:t>
            </a:r>
            <a:endParaRPr lang="en-US" dirty="0">
              <a:solidFill>
                <a:srgbClr val="7F7F7F"/>
              </a:solidFill>
              <a:ea typeface="ＭＳ Ｐゴシック" pitchFamily="34" charset="-128"/>
              <a:cs typeface="ＭＳ Ｐゴシック" charset="0"/>
            </a:endParaRPr>
          </a:p>
        </p:txBody>
      </p:sp>
      <p:sp>
        <p:nvSpPr>
          <p:cNvPr id="20" name="TextBox 10"/>
          <p:cNvSpPr txBox="1"/>
          <p:nvPr/>
        </p:nvSpPr>
        <p:spPr>
          <a:xfrm>
            <a:off x="1007839" y="4258266"/>
            <a:ext cx="1950149" cy="276999"/>
          </a:xfrm>
          <a:prstGeom prst="rect">
            <a:avLst/>
          </a:prstGeom>
          <a:solidFill>
            <a:schemeClr val="bg1"/>
          </a:solidFill>
        </p:spPr>
        <p:txBody>
          <a:bodyPr wrap="none" rtlCol="0">
            <a:spAutoFit/>
          </a:bodyPr>
          <a:lstStyle/>
          <a:p>
            <a:r>
              <a:rPr lang="en-GB" sz="1200" dirty="0"/>
              <a:t>2m Temperature (17-23 Jan)</a:t>
            </a:r>
          </a:p>
        </p:txBody>
      </p:sp>
      <p:sp>
        <p:nvSpPr>
          <p:cNvPr id="21" name="Oval 12"/>
          <p:cNvSpPr/>
          <p:nvPr/>
        </p:nvSpPr>
        <p:spPr>
          <a:xfrm>
            <a:off x="2000250" y="3362325"/>
            <a:ext cx="428625" cy="29527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3"/>
          <p:cNvPicPr>
            <a:picLocks noChangeAspect="1"/>
          </p:cNvPicPr>
          <p:nvPr/>
        </p:nvPicPr>
        <p:blipFill rotWithShape="1">
          <a:blip r:embed="rId5">
            <a:extLst>
              <a:ext uri="{28A0092B-C50C-407E-A947-70E740481C1C}">
                <a14:useLocalDpi xmlns:a14="http://schemas.microsoft.com/office/drawing/2010/main" val="0"/>
              </a:ext>
            </a:extLst>
          </a:blip>
          <a:srcRect l="6562" t="27221" r="47396" b="7778"/>
          <a:stretch/>
        </p:blipFill>
        <p:spPr>
          <a:xfrm>
            <a:off x="5105400" y="2064442"/>
            <a:ext cx="3824040" cy="3036739"/>
          </a:xfrm>
          <a:prstGeom prst="rect">
            <a:avLst/>
          </a:prstGeom>
        </p:spPr>
      </p:pic>
      <p:sp>
        <p:nvSpPr>
          <p:cNvPr id="23" name="TextBox 15"/>
          <p:cNvSpPr txBox="1"/>
          <p:nvPr/>
        </p:nvSpPr>
        <p:spPr>
          <a:xfrm>
            <a:off x="4955133" y="5191520"/>
            <a:ext cx="4124574" cy="523220"/>
          </a:xfrm>
          <a:prstGeom prst="rect">
            <a:avLst/>
          </a:prstGeom>
          <a:noFill/>
          <a:ln>
            <a:solidFill>
              <a:schemeClr val="tx1"/>
            </a:solidFill>
          </a:ln>
        </p:spPr>
        <p:txBody>
          <a:bodyPr wrap="square" rtlCol="0">
            <a:spAutoFit/>
          </a:bodyPr>
          <a:lstStyle/>
          <a:p>
            <a:pPr>
              <a:defRPr/>
            </a:pPr>
            <a:r>
              <a:rPr lang="en-GB" dirty="0">
                <a:solidFill>
                  <a:srgbClr val="7F7F7F"/>
                </a:solidFill>
                <a:ea typeface="ＭＳ Ｐゴシック" pitchFamily="34" charset="-128"/>
                <a:cs typeface="ＭＳ Ｐゴシック" charset="0"/>
              </a:rPr>
              <a:t>On </a:t>
            </a:r>
            <a:r>
              <a:rPr lang="en-GB" dirty="0" smtClean="0">
                <a:solidFill>
                  <a:srgbClr val="7F7F7F"/>
                </a:solidFill>
                <a:ea typeface="ＭＳ Ｐゴシック" pitchFamily="34" charset="-128"/>
                <a:cs typeface="ＭＳ Ｐゴシック" charset="0"/>
              </a:rPr>
              <a:t>20/01/2017 demand reached a peak high of 94.2 GW (highest since Feb 2012)</a:t>
            </a:r>
            <a:endParaRPr lang="en-GB" dirty="0">
              <a:solidFill>
                <a:srgbClr val="7F7F7F"/>
              </a:solidFill>
              <a:ea typeface="ＭＳ Ｐゴシック" pitchFamily="34" charset="-128"/>
              <a:cs typeface="ＭＳ Ｐゴシック" charset="0"/>
            </a:endParaRPr>
          </a:p>
        </p:txBody>
      </p:sp>
      <p:sp>
        <p:nvSpPr>
          <p:cNvPr id="24" name="TextBox 16"/>
          <p:cNvSpPr txBox="1"/>
          <p:nvPr/>
        </p:nvSpPr>
        <p:spPr>
          <a:xfrm>
            <a:off x="5280198" y="1249502"/>
            <a:ext cx="3735215" cy="1015663"/>
          </a:xfrm>
          <a:prstGeom prst="rect">
            <a:avLst/>
          </a:prstGeom>
          <a:solidFill>
            <a:schemeClr val="bg1"/>
          </a:solidFill>
        </p:spPr>
        <p:txBody>
          <a:bodyPr wrap="square" rtlCol="0">
            <a:spAutoFit/>
          </a:bodyPr>
          <a:lstStyle/>
          <a:p>
            <a:r>
              <a:rPr lang="en-GB" sz="2000" b="1" dirty="0">
                <a:solidFill>
                  <a:srgbClr val="144173"/>
                </a:solidFill>
              </a:rPr>
              <a:t> .. and its consequences in monthly electricity demand in France: </a:t>
            </a:r>
          </a:p>
        </p:txBody>
      </p:sp>
      <p:sp>
        <p:nvSpPr>
          <p:cNvPr id="25" name="Oval 13"/>
          <p:cNvSpPr/>
          <p:nvPr/>
        </p:nvSpPr>
        <p:spPr>
          <a:xfrm>
            <a:off x="8359976" y="2751954"/>
            <a:ext cx="290649" cy="419100"/>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18"/>
          <p:cNvSpPr txBox="1"/>
          <p:nvPr/>
        </p:nvSpPr>
        <p:spPr>
          <a:xfrm>
            <a:off x="5280198" y="4978070"/>
            <a:ext cx="2149948" cy="246221"/>
          </a:xfrm>
          <a:prstGeom prst="rect">
            <a:avLst/>
          </a:prstGeom>
          <a:noFill/>
        </p:spPr>
        <p:txBody>
          <a:bodyPr wrap="none" rtlCol="0">
            <a:spAutoFit/>
          </a:bodyPr>
          <a:lstStyle/>
          <a:p>
            <a:r>
              <a:rPr lang="en-GB" sz="1000" dirty="0"/>
              <a:t>Source: https://www.rte-france.com  </a:t>
            </a:r>
          </a:p>
        </p:txBody>
      </p:sp>
      <p:sp>
        <p:nvSpPr>
          <p:cNvPr id="27" name="Rectangle 2"/>
          <p:cNvSpPr/>
          <p:nvPr/>
        </p:nvSpPr>
        <p:spPr>
          <a:xfrm>
            <a:off x="1663291" y="5518292"/>
            <a:ext cx="673917" cy="458856"/>
          </a:xfrm>
          <a:prstGeom prst="rect">
            <a:avLst/>
          </a:prstGeom>
          <a:noFill/>
          <a:ln w="28575">
            <a:solidFill>
              <a:srgbClr val="F9C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240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130"/>
          <p:cNvSpPr txBox="1"/>
          <p:nvPr/>
        </p:nvSpPr>
        <p:spPr>
          <a:xfrm>
            <a:off x="0" y="76200"/>
            <a:ext cx="9144000" cy="8223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n" sz="3600" b="1" i="0" u="none" strike="noStrike" cap="none" dirty="0" smtClean="0">
                <a:solidFill>
                  <a:srgbClr val="144173"/>
                </a:solidFill>
                <a:latin typeface="Quattrocento Sans"/>
                <a:ea typeface="Quattrocento Sans"/>
                <a:cs typeface="Quattrocento Sans"/>
                <a:sym typeface="Quattrocento Sans"/>
              </a:rPr>
              <a:t>Cold spell over Europe and lower than usual wind power generation: 17-23/01/2017</a:t>
            </a:r>
            <a:endParaRPr sz="3600" b="0" i="0" u="none" strike="noStrike" cap="none" dirty="0">
              <a:solidFill>
                <a:srgbClr val="000000"/>
              </a:solidFill>
              <a:latin typeface="Calibri"/>
              <a:ea typeface="Calibri"/>
              <a:cs typeface="Calibri"/>
              <a:sym typeface="Calibri"/>
            </a:endParaRPr>
          </a:p>
        </p:txBody>
      </p:sp>
      <p:pic>
        <p:nvPicPr>
          <p:cNvPr id="15"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200" y="1501200"/>
            <a:ext cx="4867282" cy="2781304"/>
          </a:xfrm>
          <a:prstGeom prst="rect">
            <a:avLst/>
          </a:prstGeom>
        </p:spPr>
      </p:pic>
      <p:pic>
        <p:nvPicPr>
          <p:cNvPr id="16"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00" y="4348800"/>
            <a:ext cx="3317674" cy="2488255"/>
          </a:xfrm>
          <a:prstGeom prst="rect">
            <a:avLst/>
          </a:prstGeom>
        </p:spPr>
      </p:pic>
      <p:sp>
        <p:nvSpPr>
          <p:cNvPr id="18" name="TextBox 6"/>
          <p:cNvSpPr txBox="1"/>
          <p:nvPr/>
        </p:nvSpPr>
        <p:spPr>
          <a:xfrm>
            <a:off x="1116600" y="4263454"/>
            <a:ext cx="1944763" cy="276999"/>
          </a:xfrm>
          <a:prstGeom prst="rect">
            <a:avLst/>
          </a:prstGeom>
          <a:solidFill>
            <a:schemeClr val="bg1"/>
          </a:solidFill>
        </p:spPr>
        <p:txBody>
          <a:bodyPr wrap="none" rtlCol="0">
            <a:spAutoFit/>
          </a:bodyPr>
          <a:lstStyle/>
          <a:p>
            <a:r>
              <a:rPr lang="en-GB" sz="1200" dirty="0"/>
              <a:t>10m wind speed (17-23 Jan)</a:t>
            </a:r>
          </a:p>
        </p:txBody>
      </p:sp>
      <p:sp>
        <p:nvSpPr>
          <p:cNvPr id="21" name="Oval 11"/>
          <p:cNvSpPr/>
          <p:nvPr/>
        </p:nvSpPr>
        <p:spPr>
          <a:xfrm>
            <a:off x="1971675" y="3143250"/>
            <a:ext cx="428625" cy="295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12"/>
          <p:cNvPicPr>
            <a:picLocks noChangeAspect="1"/>
          </p:cNvPicPr>
          <p:nvPr/>
        </p:nvPicPr>
        <p:blipFill rotWithShape="1">
          <a:blip r:embed="rId5">
            <a:extLst>
              <a:ext uri="{28A0092B-C50C-407E-A947-70E740481C1C}">
                <a14:useLocalDpi xmlns:a14="http://schemas.microsoft.com/office/drawing/2010/main" val="0"/>
              </a:ext>
            </a:extLst>
          </a:blip>
          <a:srcRect l="5926" t="30056" r="48543" b="6296"/>
          <a:stretch/>
        </p:blipFill>
        <p:spPr>
          <a:xfrm>
            <a:off x="5208773" y="1567904"/>
            <a:ext cx="3935227" cy="3094301"/>
          </a:xfrm>
          <a:prstGeom prst="rect">
            <a:avLst/>
          </a:prstGeom>
        </p:spPr>
      </p:pic>
      <p:sp>
        <p:nvSpPr>
          <p:cNvPr id="23" name="TextBox 14"/>
          <p:cNvSpPr txBox="1"/>
          <p:nvPr/>
        </p:nvSpPr>
        <p:spPr>
          <a:xfrm>
            <a:off x="5280198" y="1249502"/>
            <a:ext cx="3863802" cy="646331"/>
          </a:xfrm>
          <a:prstGeom prst="rect">
            <a:avLst/>
          </a:prstGeom>
          <a:solidFill>
            <a:schemeClr val="bg1"/>
          </a:solidFill>
        </p:spPr>
        <p:txBody>
          <a:bodyPr wrap="square" rtlCol="0">
            <a:spAutoFit/>
          </a:bodyPr>
          <a:lstStyle/>
          <a:p>
            <a:r>
              <a:rPr lang="en-GB" b="1" dirty="0">
                <a:solidFill>
                  <a:srgbClr val="144173"/>
                </a:solidFill>
              </a:rPr>
              <a:t>Monthly wind power generation in France: </a:t>
            </a:r>
          </a:p>
        </p:txBody>
      </p:sp>
      <p:sp>
        <p:nvSpPr>
          <p:cNvPr id="24" name="TextBox 15"/>
          <p:cNvSpPr txBox="1"/>
          <p:nvPr/>
        </p:nvSpPr>
        <p:spPr>
          <a:xfrm>
            <a:off x="4911322" y="4940762"/>
            <a:ext cx="4114800" cy="738664"/>
          </a:xfrm>
          <a:prstGeom prst="rect">
            <a:avLst/>
          </a:prstGeom>
          <a:noFill/>
          <a:ln w="9525">
            <a:solidFill>
              <a:schemeClr val="tx1"/>
            </a:solidFill>
          </a:ln>
        </p:spPr>
        <p:txBody>
          <a:bodyPr wrap="square" rtlCol="0">
            <a:spAutoFit/>
          </a:bodyPr>
          <a:lstStyle/>
          <a:p>
            <a:r>
              <a:rPr lang="en-GB" dirty="0">
                <a:solidFill>
                  <a:srgbClr val="7F7F7F"/>
                </a:solidFill>
                <a:ea typeface="ＭＳ Ｐゴシック" pitchFamily="34" charset="-128"/>
                <a:cs typeface="ＭＳ Ｐゴシック" charset="0"/>
              </a:rPr>
              <a:t>The high demand and low winds led to an increase in energy prices in France (highest since Feb 2012)</a:t>
            </a:r>
          </a:p>
        </p:txBody>
      </p:sp>
      <p:sp>
        <p:nvSpPr>
          <p:cNvPr id="25" name="Oval 13"/>
          <p:cNvSpPr/>
          <p:nvPr/>
        </p:nvSpPr>
        <p:spPr>
          <a:xfrm>
            <a:off x="8449174" y="2301532"/>
            <a:ext cx="428625" cy="8135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16"/>
          <p:cNvSpPr/>
          <p:nvPr/>
        </p:nvSpPr>
        <p:spPr>
          <a:xfrm>
            <a:off x="1663291" y="5518292"/>
            <a:ext cx="673917" cy="458856"/>
          </a:xfrm>
          <a:prstGeom prst="rect">
            <a:avLst/>
          </a:prstGeom>
          <a:noFill/>
          <a:ln w="28575">
            <a:solidFill>
              <a:srgbClr val="F9C3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17"/>
          <p:cNvSpPr txBox="1"/>
          <p:nvPr/>
        </p:nvSpPr>
        <p:spPr>
          <a:xfrm>
            <a:off x="5382747" y="4662205"/>
            <a:ext cx="2149948" cy="246221"/>
          </a:xfrm>
          <a:prstGeom prst="rect">
            <a:avLst/>
          </a:prstGeom>
          <a:noFill/>
        </p:spPr>
        <p:txBody>
          <a:bodyPr wrap="none" rtlCol="0">
            <a:spAutoFit/>
          </a:bodyPr>
          <a:lstStyle/>
          <a:p>
            <a:r>
              <a:rPr lang="en-GB" sz="1000" dirty="0"/>
              <a:t>Source: https://www.rte-france.com  </a:t>
            </a:r>
          </a:p>
        </p:txBody>
      </p:sp>
      <p:sp>
        <p:nvSpPr>
          <p:cNvPr id="28" name="TextBox 8"/>
          <p:cNvSpPr txBox="1"/>
          <p:nvPr/>
        </p:nvSpPr>
        <p:spPr>
          <a:xfrm>
            <a:off x="3740466" y="6052520"/>
            <a:ext cx="3378764" cy="738664"/>
          </a:xfrm>
          <a:prstGeom prst="rect">
            <a:avLst/>
          </a:prstGeom>
          <a:solidFill>
            <a:schemeClr val="bg1"/>
          </a:solidFill>
        </p:spPr>
        <p:txBody>
          <a:bodyPr wrap="square" rtlCol="0">
            <a:spAutoFit/>
          </a:bodyPr>
          <a:lstStyle/>
          <a:p>
            <a:pPr>
              <a:defRPr/>
            </a:pPr>
            <a:r>
              <a:rPr lang="en-US" dirty="0" smtClean="0">
                <a:solidFill>
                  <a:srgbClr val="7F7F7F"/>
                </a:solidFill>
                <a:ea typeface="ＭＳ Ｐゴシック" pitchFamily="34" charset="-128"/>
                <a:cs typeface="ＭＳ Ｐゴシック" charset="0"/>
              </a:rPr>
              <a:t>Wind speed  </a:t>
            </a:r>
            <a:r>
              <a:rPr lang="en-US" dirty="0">
                <a:solidFill>
                  <a:srgbClr val="7F7F7F"/>
                </a:solidFill>
                <a:ea typeface="ＭＳ Ｐゴシック" pitchFamily="34" charset="-128"/>
                <a:cs typeface="ＭＳ Ｐゴシック" charset="0"/>
              </a:rPr>
              <a:t>anomalies for the week 17-23/01/2017. </a:t>
            </a:r>
            <a:r>
              <a:rPr lang="en-US" dirty="0" smtClean="0">
                <a:solidFill>
                  <a:srgbClr val="7F7F7F"/>
                </a:solidFill>
                <a:ea typeface="ＭＳ Ｐゴシック" pitchFamily="34" charset="-128"/>
                <a:cs typeface="ＭＳ Ｐゴシック" charset="0"/>
              </a:rPr>
              <a:t> </a:t>
            </a:r>
            <a:r>
              <a:rPr lang="en-US" dirty="0">
                <a:solidFill>
                  <a:srgbClr val="7F7F7F"/>
                </a:solidFill>
                <a:ea typeface="ＭＳ Ｐゴシック" pitchFamily="34" charset="-128"/>
                <a:cs typeface="ＭＳ Ｐゴシック" charset="0"/>
              </a:rPr>
              <a:t>ERA-Interim with respect to climatology (1981-2017). </a:t>
            </a:r>
            <a:endParaRPr lang="en-US"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37768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31"/>
          <p:cNvSpPr txBox="1"/>
          <p:nvPr/>
        </p:nvSpPr>
        <p:spPr>
          <a:xfrm>
            <a:off x="628560" y="212640"/>
            <a:ext cx="8415600" cy="8223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n" sz="3600" b="1">
                <a:solidFill>
                  <a:srgbClr val="144173"/>
                </a:solidFill>
                <a:latin typeface="Quattrocento Sans"/>
                <a:ea typeface="Quattrocento Sans"/>
                <a:cs typeface="Quattrocento Sans"/>
                <a:sym typeface="Quattrocento Sans"/>
              </a:rPr>
              <a:t>W</a:t>
            </a:r>
            <a:r>
              <a:rPr lang="en" sz="3600" b="1" i="0" u="none" strike="noStrike" cap="none">
                <a:solidFill>
                  <a:srgbClr val="144173"/>
                </a:solidFill>
                <a:latin typeface="Quattrocento Sans"/>
                <a:ea typeface="Quattrocento Sans"/>
                <a:cs typeface="Quattrocento Sans"/>
                <a:sym typeface="Quattrocento Sans"/>
              </a:rPr>
              <a:t>ind speed forecas</a:t>
            </a:r>
            <a:r>
              <a:rPr lang="en" sz="3600" b="1">
                <a:solidFill>
                  <a:srgbClr val="144173"/>
                </a:solidFill>
                <a:latin typeface="Quattrocento Sans"/>
                <a:ea typeface="Quattrocento Sans"/>
                <a:cs typeface="Quattrocento Sans"/>
                <a:sym typeface="Quattrocento Sans"/>
              </a:rPr>
              <a:t>ts</a:t>
            </a:r>
            <a:endParaRPr sz="3600" b="0" i="0" u="none" strike="noStrike" cap="none">
              <a:solidFill>
                <a:srgbClr val="000000"/>
              </a:solidFill>
              <a:latin typeface="Calibri"/>
              <a:ea typeface="Calibri"/>
              <a:cs typeface="Calibri"/>
              <a:sym typeface="Calibri"/>
            </a:endParaRPr>
          </a:p>
        </p:txBody>
      </p:sp>
      <p:sp>
        <p:nvSpPr>
          <p:cNvPr id="693" name="Google Shape;693;p131"/>
          <p:cNvSpPr/>
          <p:nvPr/>
        </p:nvSpPr>
        <p:spPr>
          <a:xfrm>
            <a:off x="6927900" y="4681575"/>
            <a:ext cx="2216100" cy="1369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400" b="0" i="0" u="none" strike="noStrike" cap="none" dirty="0">
                <a:solidFill>
                  <a:srgbClr val="7F7F7F"/>
                </a:solidFill>
                <a:latin typeface="Calibri"/>
                <a:ea typeface="Calibri"/>
                <a:cs typeface="Calibri"/>
                <a:sym typeface="Calibri"/>
              </a:rPr>
              <a:t>System: ECMWF monthly prediction system</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dirty="0">
                <a:solidFill>
                  <a:srgbClr val="7F7F7F"/>
                </a:solidFill>
                <a:latin typeface="Calibri"/>
                <a:ea typeface="Calibri"/>
                <a:cs typeface="Calibri"/>
                <a:sym typeface="Calibri"/>
              </a:rPr>
              <a:t>Reanalysis: ERA-Interim</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dirty="0">
                <a:solidFill>
                  <a:srgbClr val="7F7F7F"/>
                </a:solidFill>
                <a:latin typeface="Calibri"/>
                <a:ea typeface="Calibri"/>
                <a:cs typeface="Calibri"/>
                <a:sym typeface="Calibri"/>
              </a:rPr>
              <a:t>Bias adjusted –calibrated</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dirty="0">
                <a:solidFill>
                  <a:srgbClr val="7F7F7F"/>
                </a:solidFill>
                <a:latin typeface="Calibri"/>
                <a:ea typeface="Calibri"/>
                <a:cs typeface="Calibri"/>
                <a:sym typeface="Calibri"/>
              </a:rPr>
              <a:t>Hindcast: 1996-2015</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dirty="0" smtClean="0">
                <a:solidFill>
                  <a:srgbClr val="7F7F7F"/>
                </a:solidFill>
                <a:latin typeface="Calibri"/>
                <a:ea typeface="Calibri"/>
                <a:cs typeface="Calibri"/>
                <a:sym typeface="Calibri"/>
              </a:rPr>
              <a:t>Area: 5W-12E/47N-54N</a:t>
            </a:r>
            <a:endParaRPr sz="1400" b="0" i="0" u="none" strike="noStrike" cap="none" dirty="0">
              <a:latin typeface="Arial"/>
              <a:ea typeface="Arial"/>
              <a:cs typeface="Arial"/>
              <a:sym typeface="Arial"/>
            </a:endParaRPr>
          </a:p>
        </p:txBody>
      </p:sp>
      <p:pic>
        <p:nvPicPr>
          <p:cNvPr id="2050" name="Picture 2" descr="C:\Users\bscuser\AppData\Local\Temp\fcsts_sfcWind_case1_above_5_12_47_54_BS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09626"/>
            <a:ext cx="6048374" cy="604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132"/>
          <p:cNvSpPr txBox="1"/>
          <p:nvPr/>
        </p:nvSpPr>
        <p:spPr>
          <a:xfrm>
            <a:off x="628560" y="212640"/>
            <a:ext cx="8515200" cy="8223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n" sz="3600" b="1" dirty="0">
                <a:solidFill>
                  <a:srgbClr val="144173"/>
                </a:solidFill>
                <a:latin typeface="Quattrocento Sans"/>
                <a:ea typeface="Quattrocento Sans"/>
                <a:cs typeface="Quattrocento Sans"/>
                <a:sym typeface="Quattrocento Sans"/>
              </a:rPr>
              <a:t>T</a:t>
            </a:r>
            <a:r>
              <a:rPr lang="en" sz="3600" b="1" i="0" u="none" strike="noStrike" cap="none" dirty="0">
                <a:solidFill>
                  <a:srgbClr val="144173"/>
                </a:solidFill>
                <a:latin typeface="Quattrocento Sans"/>
                <a:ea typeface="Quattrocento Sans"/>
                <a:cs typeface="Quattrocento Sans"/>
                <a:sym typeface="Quattrocento Sans"/>
              </a:rPr>
              <a:t>emperature </a:t>
            </a:r>
            <a:r>
              <a:rPr lang="en" sz="3600" b="1" i="0" u="none" strike="noStrike" cap="none" dirty="0" smtClean="0">
                <a:solidFill>
                  <a:srgbClr val="144173"/>
                </a:solidFill>
                <a:latin typeface="Quattrocento Sans"/>
                <a:ea typeface="Quattrocento Sans"/>
                <a:cs typeface="Quattrocento Sans"/>
                <a:sym typeface="Quattrocento Sans"/>
              </a:rPr>
              <a:t>forecasts</a:t>
            </a:r>
            <a:endParaRPr sz="3600" b="0" i="0" u="none" strike="noStrike" cap="none" dirty="0">
              <a:solidFill>
                <a:srgbClr val="000000"/>
              </a:solidFill>
              <a:latin typeface="Calibri"/>
              <a:ea typeface="Calibri"/>
              <a:cs typeface="Calibri"/>
              <a:sym typeface="Calibri"/>
            </a:endParaRPr>
          </a:p>
        </p:txBody>
      </p:sp>
      <p:sp>
        <p:nvSpPr>
          <p:cNvPr id="702" name="Google Shape;702;p132"/>
          <p:cNvSpPr/>
          <p:nvPr/>
        </p:nvSpPr>
        <p:spPr>
          <a:xfrm>
            <a:off x="6927660" y="4720290"/>
            <a:ext cx="2216100" cy="1369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400" b="0" i="0" u="none" strike="noStrike" cap="none" dirty="0">
                <a:solidFill>
                  <a:srgbClr val="7F7F7F"/>
                </a:solidFill>
                <a:latin typeface="Calibri"/>
                <a:ea typeface="Calibri"/>
                <a:cs typeface="Calibri"/>
                <a:sym typeface="Calibri"/>
              </a:rPr>
              <a:t>System: ECMWF monthly prediction system</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dirty="0">
                <a:solidFill>
                  <a:srgbClr val="7F7F7F"/>
                </a:solidFill>
                <a:latin typeface="Calibri"/>
                <a:ea typeface="Calibri"/>
                <a:cs typeface="Calibri"/>
                <a:sym typeface="Calibri"/>
              </a:rPr>
              <a:t>Reanalysis: ERA-Interim</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dirty="0">
                <a:solidFill>
                  <a:srgbClr val="7F7F7F"/>
                </a:solidFill>
                <a:latin typeface="Calibri"/>
                <a:ea typeface="Calibri"/>
                <a:cs typeface="Calibri"/>
                <a:sym typeface="Calibri"/>
              </a:rPr>
              <a:t>Bias adjusted –calibrated</a:t>
            </a:r>
            <a:endParaRPr sz="14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dirty="0">
                <a:solidFill>
                  <a:srgbClr val="7F7F7F"/>
                </a:solidFill>
                <a:latin typeface="Calibri"/>
                <a:ea typeface="Calibri"/>
                <a:cs typeface="Calibri"/>
                <a:sym typeface="Calibri"/>
              </a:rPr>
              <a:t>Hindcast: 1996-2015</a:t>
            </a:r>
            <a:endParaRPr sz="1400" b="0" i="0" u="none" strike="noStrike" cap="none" dirty="0">
              <a:latin typeface="Arial"/>
              <a:ea typeface="Arial"/>
              <a:cs typeface="Arial"/>
              <a:sym typeface="Arial"/>
            </a:endParaRPr>
          </a:p>
          <a:p>
            <a:pPr lvl="0"/>
            <a:r>
              <a:rPr lang="es-ES" dirty="0" err="1">
                <a:solidFill>
                  <a:srgbClr val="7F7F7F"/>
                </a:solidFill>
                <a:latin typeface="Calibri"/>
                <a:ea typeface="Calibri"/>
                <a:cs typeface="Calibri"/>
                <a:sym typeface="Calibri"/>
              </a:rPr>
              <a:t>Area</a:t>
            </a:r>
            <a:r>
              <a:rPr lang="es-ES" dirty="0">
                <a:solidFill>
                  <a:srgbClr val="7F7F7F"/>
                </a:solidFill>
                <a:latin typeface="Calibri"/>
                <a:ea typeface="Calibri"/>
                <a:cs typeface="Calibri"/>
                <a:sym typeface="Calibri"/>
              </a:rPr>
              <a:t>: 5W-12E/47N-54N</a:t>
            </a:r>
            <a:endParaRPr lang="es-ES" dirty="0"/>
          </a:p>
        </p:txBody>
      </p:sp>
      <p:pic>
        <p:nvPicPr>
          <p:cNvPr id="3074" name="Picture 2" descr="C:\Users\bscuser\AppData\Local\Temp\fcsts_tas_C_case1_above_5_12_47_54_BS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09625"/>
            <a:ext cx="6048000" cy="60480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684;p130"/>
          <p:cNvSpPr txBox="1"/>
          <p:nvPr/>
        </p:nvSpPr>
        <p:spPr>
          <a:xfrm>
            <a:off x="6048241" y="1305640"/>
            <a:ext cx="3095759" cy="2397900"/>
          </a:xfrm>
          <a:prstGeom prst="rect">
            <a:avLst/>
          </a:prstGeom>
          <a:noFill/>
          <a:ln>
            <a:noFill/>
          </a:ln>
        </p:spPr>
        <p:txBody>
          <a:bodyPr spcFirstLastPara="1" wrap="square" lIns="91425" tIns="91425" rIns="91425" bIns="91425" anchor="ctr" anchorCtr="0">
            <a:noAutofit/>
          </a:bodyPr>
          <a:lstStyle/>
          <a:p>
            <a:pPr marL="0" lvl="0" indent="0" algn="just" rtl="0">
              <a:lnSpc>
                <a:spcPct val="90000"/>
              </a:lnSpc>
              <a:spcBef>
                <a:spcPts val="0"/>
              </a:spcBef>
              <a:spcAft>
                <a:spcPts val="0"/>
              </a:spcAft>
              <a:buNone/>
            </a:pPr>
            <a:r>
              <a:rPr lang="en-US" sz="2000" dirty="0" smtClean="0">
                <a:solidFill>
                  <a:srgbClr val="0E4878"/>
                </a:solidFill>
                <a:latin typeface="Quattrocento Sans"/>
                <a:ea typeface="Quattrocento Sans"/>
                <a:cs typeface="Quattrocento Sans"/>
                <a:sym typeface="Quattrocento Sans"/>
              </a:rPr>
              <a:t>Confidence in anticipating episodes of high electricity demand a few weeks in advance, although less confidence in ensuring that wind energy supply can meet the demand.</a:t>
            </a: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111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sz="4000" dirty="0" smtClean="0">
                <a:latin typeface="Quattrocento Sans"/>
                <a:ea typeface="Quattrocento Sans"/>
                <a:cs typeface="Quattrocento Sans"/>
              </a:rPr>
              <a:t>Conclusions</a:t>
            </a:r>
            <a:endParaRPr lang="fr-FR" sz="4000" dirty="0">
              <a:latin typeface="Quattrocento Sans"/>
              <a:ea typeface="Quattrocento Sans"/>
              <a:cs typeface="Quattrocento Sans"/>
            </a:endParaRP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132758"/>
            <a:ext cx="9144000" cy="3841604"/>
          </a:xfrm>
        </p:spPr>
        <p:txBody>
          <a:bodyPr/>
          <a:lstStyle/>
          <a:p>
            <a:pPr algn="just"/>
            <a:r>
              <a:rPr lang="en-US" sz="2000" dirty="0" smtClean="0"/>
              <a:t>Current </a:t>
            </a:r>
            <a:r>
              <a:rPr lang="en-US" sz="2000" dirty="0"/>
              <a:t>methodologies assume that future conditions will be like those of the past. This approach makes impossible to anticipate extreme events that have never happened before.</a:t>
            </a:r>
          </a:p>
          <a:p>
            <a:pPr algn="just"/>
            <a:r>
              <a:rPr lang="en-US" sz="2000" dirty="0"/>
              <a:t>Wind speed forecasted by S2S exhibits predictability some weeks and months in advance in important regions for the energy sector such as the North Sea</a:t>
            </a:r>
            <a:r>
              <a:rPr lang="en-US" sz="2000" dirty="0" smtClean="0"/>
              <a:t>.</a:t>
            </a:r>
          </a:p>
          <a:p>
            <a:pPr marL="0" indent="0" algn="just">
              <a:buNone/>
            </a:pPr>
            <a:endParaRPr lang="en-US" sz="2000" dirty="0"/>
          </a:p>
          <a:p>
            <a:pPr algn="just"/>
            <a:endParaRPr lang="en-GB" sz="2000" dirty="0"/>
          </a:p>
          <a:p>
            <a:pPr marL="0" indent="0">
              <a:spcBef>
                <a:spcPct val="0"/>
              </a:spcBef>
              <a:buNone/>
            </a:pPr>
            <a:r>
              <a:rPr lang="en-GB" sz="4000" b="1" dirty="0">
                <a:solidFill>
                  <a:srgbClr val="144173"/>
                </a:solidFill>
                <a:latin typeface="Quattrocento Sans"/>
                <a:ea typeface="Quattrocento Sans"/>
                <a:cs typeface="Quattrocento Sans"/>
              </a:rPr>
              <a:t>     Future work</a:t>
            </a:r>
            <a:r>
              <a:rPr lang="en-GB" sz="4400" b="1" dirty="0">
                <a:solidFill>
                  <a:srgbClr val="144173"/>
                </a:solidFill>
              </a:rPr>
              <a:t>: </a:t>
            </a:r>
          </a:p>
          <a:p>
            <a:pPr algn="just"/>
            <a:r>
              <a:rPr lang="en-GB" sz="2000" dirty="0"/>
              <a:t>From the scientific point of view: to improve the utility of forecasts by incorporating skilful information of the large-scale teleconnection patterns at different time scales and multi-model ensembles.</a:t>
            </a:r>
          </a:p>
          <a:p>
            <a:pPr algn="just"/>
            <a:r>
              <a:rPr lang="en-GB" sz="2000" dirty="0"/>
              <a:t>From the user point of view: economic assessment of the case studies.</a:t>
            </a:r>
          </a:p>
        </p:txBody>
      </p:sp>
    </p:spTree>
    <p:extLst>
      <p:ext uri="{BB962C8B-B14F-4D97-AF65-F5344CB8AC3E}">
        <p14:creationId xmlns:p14="http://schemas.microsoft.com/office/powerpoint/2010/main" val="1811002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pPr>
              <a:lnSpc>
                <a:spcPct val="90000"/>
              </a:lnSpc>
            </a:pPr>
            <a:r>
              <a:rPr lang="fr-FR" sz="4000" dirty="0" err="1" smtClean="0">
                <a:latin typeface="Quattrocento Sans"/>
                <a:ea typeface="Quattrocento Sans"/>
                <a:cs typeface="Quattrocento Sans"/>
              </a:rPr>
              <a:t>Launch</a:t>
            </a:r>
            <a:r>
              <a:rPr lang="fr-FR" sz="4000" dirty="0" smtClean="0">
                <a:latin typeface="Quattrocento Sans"/>
                <a:ea typeface="Quattrocento Sans"/>
                <a:cs typeface="Quattrocento Sans"/>
              </a:rPr>
              <a:t> </a:t>
            </a:r>
            <a:r>
              <a:rPr lang="fr-FR" sz="4000" dirty="0" err="1" smtClean="0">
                <a:latin typeface="Quattrocento Sans"/>
                <a:ea typeface="Quattrocento Sans"/>
                <a:cs typeface="Quattrocento Sans"/>
              </a:rPr>
              <a:t>event</a:t>
            </a:r>
            <a:r>
              <a:rPr lang="fr-FR" sz="4000" dirty="0" smtClean="0">
                <a:latin typeface="Quattrocento Sans"/>
                <a:ea typeface="Quattrocento Sans"/>
                <a:cs typeface="Quattrocento Sans"/>
              </a:rPr>
              <a:t>. </a:t>
            </a:r>
            <a:r>
              <a:rPr lang="fr-FR" sz="4000" dirty="0">
                <a:latin typeface="Quattrocento Sans"/>
                <a:ea typeface="Quattrocento Sans"/>
                <a:cs typeface="Quattrocento Sans"/>
              </a:rPr>
              <a:t>EUSEW 2019</a:t>
            </a:r>
            <a:br>
              <a:rPr lang="fr-FR" sz="4000" dirty="0">
                <a:latin typeface="Quattrocento Sans"/>
                <a:ea typeface="Quattrocento Sans"/>
                <a:cs typeface="Quattrocento Sans"/>
              </a:rPr>
            </a:br>
            <a:r>
              <a:rPr lang="fr-FR" sz="4000" dirty="0" smtClean="0">
                <a:latin typeface="Quattrocento Sans"/>
                <a:ea typeface="Quattrocento Sans"/>
                <a:cs typeface="Quattrocento Sans"/>
              </a:rPr>
              <a:t>20 </a:t>
            </a:r>
            <a:r>
              <a:rPr lang="fr-FR" sz="4000" dirty="0" err="1" smtClean="0">
                <a:latin typeface="Quattrocento Sans"/>
                <a:ea typeface="Quattrocento Sans"/>
                <a:cs typeface="Quattrocento Sans"/>
              </a:rPr>
              <a:t>June</a:t>
            </a:r>
            <a:r>
              <a:rPr lang="fr-FR" sz="4000" dirty="0" smtClean="0">
                <a:latin typeface="Quattrocento Sans"/>
                <a:ea typeface="Quattrocento Sans"/>
                <a:cs typeface="Quattrocento Sans"/>
              </a:rPr>
              <a:t>, 20</a:t>
            </a:r>
            <a:r>
              <a:rPr lang="fr-FR" sz="4000" baseline="30000" dirty="0" smtClean="0">
                <a:latin typeface="Quattrocento Sans"/>
                <a:ea typeface="Quattrocento Sans"/>
                <a:cs typeface="Quattrocento Sans"/>
              </a:rPr>
              <a:t>th</a:t>
            </a:r>
            <a:r>
              <a:rPr lang="fr-FR" sz="4000" dirty="0" smtClean="0">
                <a:latin typeface="Quattrocento Sans"/>
                <a:ea typeface="Quattrocento Sans"/>
                <a:cs typeface="Quattrocento Sans"/>
              </a:rPr>
              <a:t> 2019</a:t>
            </a:r>
            <a:endParaRPr lang="fr-FR" sz="4000" dirty="0">
              <a:latin typeface="Quattrocento Sans"/>
              <a:ea typeface="Quattrocento Sans"/>
              <a:cs typeface="Quattrocento Sans"/>
            </a:endParaRP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1666875" y="6227927"/>
            <a:ext cx="4991100" cy="363373"/>
          </a:xfrm>
        </p:spPr>
        <p:txBody>
          <a:bodyPr/>
          <a:lstStyle/>
          <a:p>
            <a:pPr marL="0" indent="0" algn="just">
              <a:buNone/>
            </a:pPr>
            <a:r>
              <a:rPr lang="en-US" sz="2000" dirty="0"/>
              <a:t>http://www.bsc.es/ess/resilience/map.html</a:t>
            </a:r>
          </a:p>
        </p:txBody>
      </p:sp>
      <p:pic>
        <p:nvPicPr>
          <p:cNvPr id="11" name="Imagen 2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315" y="1573773"/>
            <a:ext cx="7844501" cy="4548654"/>
          </a:xfrm>
          <a:prstGeom prst="rect">
            <a:avLst/>
          </a:prstGeom>
        </p:spPr>
      </p:pic>
    </p:spTree>
    <p:extLst>
      <p:ext uri="{BB962C8B-B14F-4D97-AF65-F5344CB8AC3E}">
        <p14:creationId xmlns:p14="http://schemas.microsoft.com/office/powerpoint/2010/main" val="236363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 y="365126"/>
            <a:ext cx="9305925" cy="625474"/>
          </a:xfrm>
        </p:spPr>
        <p:txBody>
          <a:bodyPr/>
          <a:lstStyle/>
          <a:p>
            <a:r>
              <a:rPr lang="en-US" sz="2800" dirty="0" smtClean="0"/>
              <a:t>Supplementary material</a:t>
            </a:r>
            <a:endParaRPr lang="en-GB" sz="2800" dirty="0"/>
          </a:p>
        </p:txBody>
      </p:sp>
    </p:spTree>
    <p:extLst>
      <p:ext uri="{BB962C8B-B14F-4D97-AF65-F5344CB8AC3E}">
        <p14:creationId xmlns:p14="http://schemas.microsoft.com/office/powerpoint/2010/main" val="781314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 y="365126"/>
            <a:ext cx="9305925" cy="625474"/>
          </a:xfrm>
        </p:spPr>
        <p:txBody>
          <a:bodyPr/>
          <a:lstStyle/>
          <a:p>
            <a:r>
              <a:rPr lang="en-US" sz="2800" dirty="0" smtClean="0"/>
              <a:t>Future work: economic </a:t>
            </a:r>
            <a:r>
              <a:rPr lang="en-US" sz="2800" dirty="0"/>
              <a:t>assessment of the case studies</a:t>
            </a:r>
            <a:endParaRPr lang="en-GB" sz="2800" dirty="0"/>
          </a:p>
        </p:txBody>
      </p:sp>
      <p:sp>
        <p:nvSpPr>
          <p:cNvPr id="9"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132758"/>
            <a:ext cx="9144000" cy="1686642"/>
          </a:xfrm>
        </p:spPr>
        <p:txBody>
          <a:bodyPr/>
          <a:lstStyle/>
          <a:p>
            <a:pPr algn="just"/>
            <a:r>
              <a:rPr lang="en-US" sz="2000" dirty="0"/>
              <a:t>Power Future Settlement Price / France &amp; Germany 2017</a:t>
            </a:r>
            <a:endParaRPr lang="en-GB" sz="2000" dirty="0"/>
          </a:p>
        </p:txBody>
      </p:sp>
      <p:pic>
        <p:nvPicPr>
          <p:cNvPr id="10" name="9 Imagen" descr="C:\Users\Ilaria Vigo\Documents\ShareX\Screenshots\2019-03\thunderbird_Z7K0GpulJ2.png"/>
          <p:cNvPicPr/>
          <p:nvPr/>
        </p:nvPicPr>
        <p:blipFill>
          <a:blip r:embed="rId2">
            <a:extLst>
              <a:ext uri="{28A0092B-C50C-407E-A947-70E740481C1C}">
                <a14:useLocalDpi xmlns:a14="http://schemas.microsoft.com/office/drawing/2010/main" val="0"/>
              </a:ext>
            </a:extLst>
          </a:blip>
          <a:srcRect/>
          <a:stretch>
            <a:fillRect/>
          </a:stretch>
        </p:blipFill>
        <p:spPr bwMode="auto">
          <a:xfrm>
            <a:off x="1871980" y="1530985"/>
            <a:ext cx="5400040" cy="2538730"/>
          </a:xfrm>
          <a:prstGeom prst="rect">
            <a:avLst/>
          </a:prstGeom>
          <a:noFill/>
          <a:ln>
            <a:noFill/>
          </a:ln>
        </p:spPr>
      </p:pic>
      <p:pic>
        <p:nvPicPr>
          <p:cNvPr id="11" name="10 Imagen" descr="C:\Users\Ilaria Vigo\Documents\ShareX\Screenshots\2019-03\thunderbird_DKaRiJbMK6.png"/>
          <p:cNvPicPr/>
          <p:nvPr/>
        </p:nvPicPr>
        <p:blipFill>
          <a:blip r:embed="rId3">
            <a:extLst>
              <a:ext uri="{28A0092B-C50C-407E-A947-70E740481C1C}">
                <a14:useLocalDpi xmlns:a14="http://schemas.microsoft.com/office/drawing/2010/main" val="0"/>
              </a:ext>
            </a:extLst>
          </a:blip>
          <a:srcRect/>
          <a:stretch>
            <a:fillRect/>
          </a:stretch>
        </p:blipFill>
        <p:spPr bwMode="auto">
          <a:xfrm>
            <a:off x="1871980" y="4081780"/>
            <a:ext cx="5400040" cy="2466340"/>
          </a:xfrm>
          <a:prstGeom prst="rect">
            <a:avLst/>
          </a:prstGeom>
          <a:noFill/>
          <a:ln>
            <a:noFill/>
          </a:ln>
        </p:spPr>
      </p:pic>
      <p:pic>
        <p:nvPicPr>
          <p:cNvPr id="1028" name="Picture 4" descr="https://s2s4e.eu/sites/default/files/logo-s2s4e-transp-resiz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6475" y="6258025"/>
            <a:ext cx="1577975" cy="566637"/>
          </a:xfrm>
          <a:prstGeom prst="rect">
            <a:avLst/>
          </a:prstGeom>
          <a:solidFill>
            <a:schemeClr val="bg1"/>
          </a:solidFill>
        </p:spPr>
      </p:pic>
    </p:spTree>
    <p:extLst>
      <p:ext uri="{BB962C8B-B14F-4D97-AF65-F5344CB8AC3E}">
        <p14:creationId xmlns:p14="http://schemas.microsoft.com/office/powerpoint/2010/main" val="736249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09"/>
          <p:cNvSpPr txBox="1"/>
          <p:nvPr/>
        </p:nvSpPr>
        <p:spPr>
          <a:xfrm>
            <a:off x="0" y="365040"/>
            <a:ext cx="9363807" cy="822300"/>
          </a:xfrm>
          <a:prstGeom prst="rect">
            <a:avLst/>
          </a:prstGeom>
          <a:noFill/>
          <a:ln>
            <a:noFill/>
          </a:ln>
        </p:spPr>
        <p:txBody>
          <a:bodyPr spcFirstLastPara="1" wrap="square" lIns="90000" tIns="45000" rIns="90000" bIns="45000" anchor="t" anchorCtr="0">
            <a:noAutofit/>
          </a:bodyPr>
          <a:lstStyle/>
          <a:p>
            <a:pPr lvl="0">
              <a:lnSpc>
                <a:spcPct val="90000"/>
              </a:lnSpc>
            </a:pPr>
            <a:r>
              <a:rPr lang="en-US" sz="4000" b="1" dirty="0">
                <a:solidFill>
                  <a:srgbClr val="144173"/>
                </a:solidFill>
                <a:latin typeface="Quattrocento Sans"/>
                <a:ea typeface="Quattrocento Sans"/>
                <a:cs typeface="Quattrocento Sans"/>
                <a:sym typeface="Quattrocento Sans"/>
              </a:rPr>
              <a:t>Weather forecast  is a familiar concept …</a:t>
            </a:r>
            <a:endParaRPr sz="4000" b="0" i="0" u="none" strike="noStrike" cap="none" dirty="0">
              <a:solidFill>
                <a:srgbClr val="000000"/>
              </a:solidFill>
              <a:latin typeface="Calibri"/>
              <a:ea typeface="Calibri"/>
              <a:cs typeface="Calibri"/>
              <a:sym typeface="Calibri"/>
            </a:endParaRPr>
          </a:p>
        </p:txBody>
      </p:sp>
      <p:pic>
        <p:nvPicPr>
          <p:cNvPr id="12" name="Picture 2" descr="Resultado de imagen de weather forecast bbc"/>
          <p:cNvPicPr>
            <a:picLocks noChangeAspect="1" noChangeArrowheads="1"/>
          </p:cNvPicPr>
          <p:nvPr/>
        </p:nvPicPr>
        <p:blipFill rotWithShape="1">
          <a:blip r:embed="rId3">
            <a:extLst>
              <a:ext uri="{28A0092B-C50C-407E-A947-70E740481C1C}">
                <a14:useLocalDpi xmlns:a14="http://schemas.microsoft.com/office/drawing/2010/main" val="0"/>
              </a:ext>
            </a:extLst>
          </a:blip>
          <a:srcRect t="1500"/>
          <a:stretch/>
        </p:blipFill>
        <p:spPr bwMode="auto">
          <a:xfrm>
            <a:off x="-29964" y="1441938"/>
            <a:ext cx="9173964" cy="47309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039" y="5624126"/>
            <a:ext cx="1247775" cy="1085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ítulo 1"/>
          <p:cNvSpPr>
            <a:spLocks noGrp="1"/>
          </p:cNvSpPr>
          <p:nvPr>
            <p:ph type="title"/>
          </p:nvPr>
        </p:nvSpPr>
        <p:spPr>
          <a:xfrm>
            <a:off x="-29964" y="217893"/>
            <a:ext cx="9173963" cy="838397"/>
          </a:xfrm>
        </p:spPr>
        <p:txBody>
          <a:bodyPr/>
          <a:lstStyle/>
          <a:p>
            <a:pPr>
              <a:lnSpc>
                <a:spcPct val="90000"/>
              </a:lnSpc>
            </a:pPr>
            <a:r>
              <a:rPr lang="en-GB" sz="4000" dirty="0">
                <a:solidFill>
                  <a:srgbClr val="144173"/>
                </a:solidFill>
                <a:latin typeface="Quattrocento Sans"/>
                <a:ea typeface="Quattrocento Sans"/>
                <a:cs typeface="Quattrocento Sans"/>
              </a:rPr>
              <a:t>… and climate change too, but what about climate variability?</a:t>
            </a:r>
          </a:p>
        </p:txBody>
      </p:sp>
      <p:pic>
        <p:nvPicPr>
          <p:cNvPr id="5" name="Temperature Anomalies by Country 1880 2017[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88" y="1234231"/>
            <a:ext cx="9143999" cy="5106447"/>
          </a:xfrm>
          <a:prstGeom prst="rect">
            <a:avLst/>
          </a:prstGeom>
        </p:spPr>
      </p:pic>
      <p:sp>
        <p:nvSpPr>
          <p:cNvPr id="6" name="5 Rectángulo"/>
          <p:cNvSpPr/>
          <p:nvPr/>
        </p:nvSpPr>
        <p:spPr>
          <a:xfrm>
            <a:off x="5506080" y="6340644"/>
            <a:ext cx="3637919" cy="369332"/>
          </a:xfrm>
          <a:prstGeom prst="rect">
            <a:avLst/>
          </a:prstGeom>
        </p:spPr>
        <p:txBody>
          <a:bodyPr wrap="none">
            <a:spAutoFit/>
          </a:bodyPr>
          <a:lstStyle/>
          <a:p>
            <a:r>
              <a:rPr lang="en-GB" dirty="0" smtClean="0"/>
              <a:t>Link: https</a:t>
            </a:r>
            <a:r>
              <a:rPr lang="en-GB" dirty="0"/>
              <a:t>://youtu.be/PhbdyNnUliM</a:t>
            </a:r>
          </a:p>
        </p:txBody>
      </p:sp>
    </p:spTree>
    <p:extLst>
      <p:ext uri="{BB962C8B-B14F-4D97-AF65-F5344CB8AC3E}">
        <p14:creationId xmlns:p14="http://schemas.microsoft.com/office/powerpoint/2010/main" val="14663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pPr>
              <a:lnSpc>
                <a:spcPct val="90000"/>
              </a:lnSpc>
            </a:pPr>
            <a:r>
              <a:rPr lang="fr-FR" sz="4000" dirty="0" err="1">
                <a:latin typeface="Quattrocento Sans"/>
                <a:ea typeface="Quattrocento Sans"/>
                <a:cs typeface="Quattrocento Sans"/>
              </a:rPr>
              <a:t>Context</a:t>
            </a:r>
            <a:r>
              <a:rPr lang="fr-FR" sz="4000" dirty="0">
                <a:latin typeface="Quattrocento Sans"/>
                <a:ea typeface="Quattrocento Sans"/>
                <a:cs typeface="Quattrocento Sans"/>
              </a:rPr>
              <a:t> and motivation</a:t>
            </a: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76200" y="1395414"/>
            <a:ext cx="9220200" cy="753898"/>
          </a:xfrm>
        </p:spPr>
        <p:txBody>
          <a:bodyPr/>
          <a:lstStyle/>
          <a:p>
            <a:pPr algn="just"/>
            <a:r>
              <a:rPr lang="en-GB" sz="2000" dirty="0" smtClean="0"/>
              <a:t>Energy sector routinely </a:t>
            </a:r>
            <a:r>
              <a:rPr lang="en-GB" sz="2000" dirty="0"/>
              <a:t>uses weather </a:t>
            </a:r>
            <a:r>
              <a:rPr lang="en-GB" sz="2000" dirty="0" smtClean="0"/>
              <a:t>forecast, especially between day-ahead and one week. Beyond </a:t>
            </a:r>
            <a:r>
              <a:rPr lang="en-GB" sz="2000" dirty="0"/>
              <a:t>this time horizon, climatological data are used</a:t>
            </a:r>
            <a:r>
              <a:rPr lang="en-GB" sz="2000" dirty="0" smtClean="0"/>
              <a:t>.</a:t>
            </a:r>
            <a:endParaRPr lang="fr-FR" dirty="0"/>
          </a:p>
        </p:txBody>
      </p:sp>
      <p:grpSp>
        <p:nvGrpSpPr>
          <p:cNvPr id="6" name="Google Shape;484;p109"/>
          <p:cNvGrpSpPr/>
          <p:nvPr/>
        </p:nvGrpSpPr>
        <p:grpSpPr>
          <a:xfrm>
            <a:off x="57150" y="2092162"/>
            <a:ext cx="7324725" cy="4613437"/>
            <a:chOff x="690840" y="2662200"/>
            <a:chExt cx="6791041" cy="3939160"/>
          </a:xfrm>
        </p:grpSpPr>
        <p:pic>
          <p:nvPicPr>
            <p:cNvPr id="7" name="Google Shape;485;p109"/>
            <p:cNvPicPr preferRelativeResize="0"/>
            <p:nvPr/>
          </p:nvPicPr>
          <p:blipFill rotWithShape="1">
            <a:blip r:embed="rId3">
              <a:alphaModFix/>
            </a:blip>
            <a:srcRect l="20337" t="14708" r="21587" b="65225"/>
            <a:stretch/>
          </p:blipFill>
          <p:spPr>
            <a:xfrm>
              <a:off x="690840" y="2662200"/>
              <a:ext cx="6763680" cy="1376281"/>
            </a:xfrm>
            <a:prstGeom prst="rect">
              <a:avLst/>
            </a:prstGeom>
            <a:noFill/>
            <a:ln>
              <a:noFill/>
            </a:ln>
          </p:spPr>
        </p:pic>
        <p:pic>
          <p:nvPicPr>
            <p:cNvPr id="8" name="Google Shape;486;p109"/>
            <p:cNvPicPr preferRelativeResize="0"/>
            <p:nvPr/>
          </p:nvPicPr>
          <p:blipFill rotWithShape="1">
            <a:blip r:embed="rId3">
              <a:alphaModFix/>
            </a:blip>
            <a:srcRect l="20337" t="60292" r="21587" b="2137"/>
            <a:stretch/>
          </p:blipFill>
          <p:spPr>
            <a:xfrm>
              <a:off x="690840" y="3933720"/>
              <a:ext cx="6763680" cy="2577960"/>
            </a:xfrm>
            <a:prstGeom prst="rect">
              <a:avLst/>
            </a:prstGeom>
            <a:noFill/>
            <a:ln>
              <a:noFill/>
            </a:ln>
          </p:spPr>
        </p:pic>
        <p:pic>
          <p:nvPicPr>
            <p:cNvPr id="10" name="Google Shape;487;p109"/>
            <p:cNvPicPr preferRelativeResize="0"/>
            <p:nvPr/>
          </p:nvPicPr>
          <p:blipFill rotWithShape="1">
            <a:blip r:embed="rId4">
              <a:alphaModFix/>
            </a:blip>
            <a:srcRect/>
            <a:stretch/>
          </p:blipFill>
          <p:spPr>
            <a:xfrm>
              <a:off x="5175360" y="3933720"/>
              <a:ext cx="2306520" cy="1869840"/>
            </a:xfrm>
            <a:prstGeom prst="rect">
              <a:avLst/>
            </a:prstGeom>
            <a:noFill/>
            <a:ln>
              <a:noFill/>
            </a:ln>
          </p:spPr>
        </p:pic>
        <p:sp>
          <p:nvSpPr>
            <p:cNvPr id="11" name="Google Shape;488;p109"/>
            <p:cNvSpPr/>
            <p:nvPr/>
          </p:nvSpPr>
          <p:spPr>
            <a:xfrm>
              <a:off x="5222813" y="5934160"/>
              <a:ext cx="2211600" cy="667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6780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GB" sz="4000" dirty="0">
                <a:latin typeface="Quattrocento Sans"/>
                <a:ea typeface="Quattrocento Sans"/>
                <a:cs typeface="Quattrocento Sans"/>
              </a:rPr>
              <a:t>Predictability</a:t>
            </a:r>
            <a:endParaRPr lang="fr-FR" sz="4000" dirty="0">
              <a:latin typeface="Quattrocento Sans"/>
              <a:ea typeface="Quattrocento Sans"/>
              <a:cs typeface="Quattrocento Sans"/>
            </a:endParaRP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256863"/>
            <a:ext cx="9144000" cy="996895"/>
          </a:xfrm>
        </p:spPr>
        <p:txBody>
          <a:bodyPr/>
          <a:lstStyle/>
          <a:p>
            <a:pPr algn="just"/>
            <a:r>
              <a:rPr lang="en-GB" sz="2000" dirty="0"/>
              <a:t>How can we predict climate for the coming season if we cannot predict the weather next </a:t>
            </a:r>
            <a:r>
              <a:rPr lang="en-GB" sz="2000" dirty="0" smtClean="0"/>
              <a:t>week? Slow components (sea surface temperature, soil moisture, etc.) force the atmosphere.</a:t>
            </a:r>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t="51055" r="50924"/>
          <a:stretch/>
        </p:blipFill>
        <p:spPr>
          <a:xfrm>
            <a:off x="330141" y="4863833"/>
            <a:ext cx="2835859" cy="1799875"/>
          </a:xfrm>
          <a:prstGeom prst="rect">
            <a:avLst/>
          </a:prstGeom>
        </p:spPr>
      </p:pic>
      <p:sp>
        <p:nvSpPr>
          <p:cNvPr id="31" name="Rectangle 30"/>
          <p:cNvSpPr/>
          <p:nvPr/>
        </p:nvSpPr>
        <p:spPr>
          <a:xfrm>
            <a:off x="268229" y="5008228"/>
            <a:ext cx="2361943" cy="344013"/>
          </a:xfrm>
          <a:prstGeom prst="rect">
            <a:avLst/>
          </a:prstGeom>
        </p:spPr>
        <p:txBody>
          <a:bodyPr wrap="square">
            <a:spAutoFit/>
          </a:bodyPr>
          <a:lstStyle/>
          <a:p>
            <a:r>
              <a:rPr lang="en-US" sz="1400" dirty="0" smtClean="0">
                <a:solidFill>
                  <a:schemeClr val="bg1"/>
                </a:solidFill>
              </a:rPr>
              <a:t>SNOW COVER</a:t>
            </a:r>
            <a:endParaRPr lang="en-US" sz="1400" dirty="0">
              <a:solidFill>
                <a:schemeClr val="bg1"/>
              </a:solidFill>
            </a:endParaRPr>
          </a:p>
        </p:txBody>
      </p:sp>
      <p:grpSp>
        <p:nvGrpSpPr>
          <p:cNvPr id="32" name="Group 31"/>
          <p:cNvGrpSpPr/>
          <p:nvPr/>
        </p:nvGrpSpPr>
        <p:grpSpPr>
          <a:xfrm>
            <a:off x="3166000" y="3420345"/>
            <a:ext cx="2991469" cy="1788600"/>
            <a:chOff x="867579" y="1047750"/>
            <a:chExt cx="2180421" cy="1447800"/>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79" y="1047750"/>
              <a:ext cx="2180421" cy="1447800"/>
            </a:xfrm>
            <a:prstGeom prst="rect">
              <a:avLst/>
            </a:prstGeom>
          </p:spPr>
        </p:pic>
        <p:sp>
          <p:nvSpPr>
            <p:cNvPr id="34" name="Rectangle 33"/>
            <p:cNvSpPr/>
            <p:nvPr/>
          </p:nvSpPr>
          <p:spPr>
            <a:xfrm>
              <a:off x="878982" y="1068310"/>
              <a:ext cx="1049796" cy="278465"/>
            </a:xfrm>
            <a:prstGeom prst="rect">
              <a:avLst/>
            </a:prstGeom>
          </p:spPr>
          <p:txBody>
            <a:bodyPr wrap="none">
              <a:spAutoFit/>
            </a:bodyPr>
            <a:lstStyle/>
            <a:p>
              <a:r>
                <a:rPr lang="en-US" sz="1400" dirty="0" smtClean="0">
                  <a:solidFill>
                    <a:schemeClr val="bg1"/>
                  </a:solidFill>
                </a:rPr>
                <a:t>ATMOSPHERE</a:t>
              </a:r>
              <a:endParaRPr lang="en-US" dirty="0">
                <a:solidFill>
                  <a:schemeClr val="bg1"/>
                </a:solidFill>
              </a:endParaRPr>
            </a:p>
          </p:txBody>
        </p:sp>
      </p:grpSp>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r="51310" b="51696"/>
          <a:stretch/>
        </p:blipFill>
        <p:spPr>
          <a:xfrm>
            <a:off x="352424" y="2464491"/>
            <a:ext cx="2813576" cy="1776298"/>
          </a:xfrm>
          <a:prstGeom prst="rect">
            <a:avLst/>
          </a:prstGeom>
        </p:spPr>
      </p:pic>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l="50366" b="51570"/>
          <a:stretch/>
        </p:blipFill>
        <p:spPr>
          <a:xfrm>
            <a:off x="6152783" y="4863833"/>
            <a:ext cx="2868103" cy="1780943"/>
          </a:xfrm>
          <a:prstGeom prst="rect">
            <a:avLst/>
          </a:prstGeom>
        </p:spPr>
      </p:pic>
      <p:pic>
        <p:nvPicPr>
          <p:cNvPr id="43" name="Picture 4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6000" contrast="-40000"/>
                    </a14:imgEffect>
                  </a14:imgLayer>
                </a14:imgProps>
              </a:ext>
              <a:ext uri="{28A0092B-C50C-407E-A947-70E740481C1C}">
                <a14:useLocalDpi xmlns:a14="http://schemas.microsoft.com/office/drawing/2010/main" val="0"/>
              </a:ext>
            </a:extLst>
          </a:blip>
          <a:srcRect l="50959" t="49586"/>
          <a:stretch/>
        </p:blipFill>
        <p:spPr>
          <a:xfrm>
            <a:off x="6152783" y="2386886"/>
            <a:ext cx="2833832" cy="1853903"/>
          </a:xfrm>
          <a:prstGeom prst="rect">
            <a:avLst/>
          </a:prstGeom>
        </p:spPr>
      </p:pic>
      <p:sp>
        <p:nvSpPr>
          <p:cNvPr id="30" name="Rectangle 29"/>
          <p:cNvSpPr/>
          <p:nvPr/>
        </p:nvSpPr>
        <p:spPr>
          <a:xfrm>
            <a:off x="323645" y="2448489"/>
            <a:ext cx="2287139" cy="523220"/>
          </a:xfrm>
          <a:prstGeom prst="rect">
            <a:avLst/>
          </a:prstGeom>
        </p:spPr>
        <p:txBody>
          <a:bodyPr wrap="square">
            <a:spAutoFit/>
          </a:bodyPr>
          <a:lstStyle/>
          <a:p>
            <a:r>
              <a:rPr lang="en-US" sz="1400" dirty="0" smtClean="0">
                <a:solidFill>
                  <a:schemeClr val="bg1"/>
                </a:solidFill>
              </a:rPr>
              <a:t>OCEAN</a:t>
            </a:r>
          </a:p>
          <a:p>
            <a:r>
              <a:rPr lang="en-US" sz="1400" dirty="0" smtClean="0">
                <a:solidFill>
                  <a:schemeClr val="bg1"/>
                </a:solidFill>
              </a:rPr>
              <a:t> CIRCULATION</a:t>
            </a:r>
            <a:endParaRPr lang="en-US" sz="1400" dirty="0">
              <a:solidFill>
                <a:schemeClr val="bg1"/>
              </a:solidFill>
            </a:endParaRPr>
          </a:p>
        </p:txBody>
      </p:sp>
      <p:sp>
        <p:nvSpPr>
          <p:cNvPr id="29" name="Rectangle 28"/>
          <p:cNvSpPr/>
          <p:nvPr/>
        </p:nvSpPr>
        <p:spPr>
          <a:xfrm>
            <a:off x="7667325" y="4924431"/>
            <a:ext cx="2707542" cy="344013"/>
          </a:xfrm>
          <a:prstGeom prst="rect">
            <a:avLst/>
          </a:prstGeom>
        </p:spPr>
        <p:txBody>
          <a:bodyPr wrap="square">
            <a:spAutoFit/>
          </a:bodyPr>
          <a:lstStyle/>
          <a:p>
            <a:r>
              <a:rPr lang="en-US" sz="1400" dirty="0" smtClean="0">
                <a:solidFill>
                  <a:schemeClr val="bg1"/>
                </a:solidFill>
              </a:rPr>
              <a:t>SEA ICE EXTENT</a:t>
            </a:r>
            <a:endParaRPr lang="en-US" sz="1400" dirty="0">
              <a:solidFill>
                <a:schemeClr val="bg1"/>
              </a:solidFill>
            </a:endParaRPr>
          </a:p>
        </p:txBody>
      </p:sp>
      <p:sp>
        <p:nvSpPr>
          <p:cNvPr id="28" name="TextBox 27"/>
          <p:cNvSpPr txBox="1"/>
          <p:nvPr/>
        </p:nvSpPr>
        <p:spPr>
          <a:xfrm>
            <a:off x="7667325" y="2386886"/>
            <a:ext cx="2609814" cy="344013"/>
          </a:xfrm>
          <a:prstGeom prst="rect">
            <a:avLst/>
          </a:prstGeom>
          <a:noFill/>
        </p:spPr>
        <p:txBody>
          <a:bodyPr wrap="square" rtlCol="0">
            <a:spAutoFit/>
          </a:bodyPr>
          <a:lstStyle/>
          <a:p>
            <a:r>
              <a:rPr lang="en-US" sz="1400" dirty="0" smtClean="0">
                <a:solidFill>
                  <a:schemeClr val="bg1"/>
                </a:solidFill>
              </a:rPr>
              <a:t>SOIL MOISTURE</a:t>
            </a:r>
          </a:p>
        </p:txBody>
      </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8034" y="1953693"/>
            <a:ext cx="4574192" cy="4574192"/>
          </a:xfrm>
          <a:prstGeom prst="rect">
            <a:avLst/>
          </a:prstGeom>
        </p:spPr>
      </p:pic>
    </p:spTree>
    <p:extLst>
      <p:ext uri="{BB962C8B-B14F-4D97-AF65-F5344CB8AC3E}">
        <p14:creationId xmlns:p14="http://schemas.microsoft.com/office/powerpoint/2010/main" val="3883742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US" sz="4000" dirty="0">
                <a:latin typeface="Quattrocento Sans"/>
                <a:ea typeface="Quattrocento Sans"/>
                <a:cs typeface="Quattrocento Sans"/>
              </a:rPr>
              <a:t>S2S Forecast range and skill</a:t>
            </a:r>
            <a:endParaRPr lang="fr-FR" sz="4000" dirty="0">
              <a:latin typeface="Quattrocento Sans"/>
              <a:ea typeface="Quattrocento Sans"/>
              <a:cs typeface="Quattrocento Sans"/>
            </a:endParaRPr>
          </a:p>
        </p:txBody>
      </p:sp>
      <p:pic>
        <p:nvPicPr>
          <p:cNvPr id="6" name="Google Shape;565;p116"/>
          <p:cNvPicPr preferRelativeResize="0"/>
          <p:nvPr/>
        </p:nvPicPr>
        <p:blipFill>
          <a:blip r:embed="rId3">
            <a:alphaModFix/>
          </a:blip>
          <a:stretch>
            <a:fillRect/>
          </a:stretch>
        </p:blipFill>
        <p:spPr>
          <a:xfrm>
            <a:off x="576938" y="1605655"/>
            <a:ext cx="8115227" cy="4308010"/>
          </a:xfrm>
          <a:prstGeom prst="rect">
            <a:avLst/>
          </a:prstGeom>
          <a:noFill/>
          <a:ln>
            <a:noFill/>
          </a:ln>
        </p:spPr>
      </p:pic>
      <p:sp>
        <p:nvSpPr>
          <p:cNvPr id="7" name="Google Shape;566;p116"/>
          <p:cNvSpPr txBox="1"/>
          <p:nvPr/>
        </p:nvSpPr>
        <p:spPr>
          <a:xfrm>
            <a:off x="1315270" y="6037389"/>
            <a:ext cx="3000000" cy="24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solidFill>
                  <a:srgbClr val="7F7F7F"/>
                </a:solidFill>
                <a:latin typeface="Calibri"/>
                <a:ea typeface="Calibri"/>
                <a:cs typeface="Calibri"/>
                <a:sym typeface="Calibri"/>
              </a:rPr>
              <a:t> (Source: Mariotti et al. 2018 )</a:t>
            </a:r>
            <a:endParaRPr sz="1400" dirty="0">
              <a:solidFill>
                <a:schemeClr val="dk1"/>
              </a:solidFill>
            </a:endParaRPr>
          </a:p>
        </p:txBody>
      </p:sp>
    </p:spTree>
    <p:extLst>
      <p:ext uri="{BB962C8B-B14F-4D97-AF65-F5344CB8AC3E}">
        <p14:creationId xmlns:p14="http://schemas.microsoft.com/office/powerpoint/2010/main" val="80806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US" sz="4000" dirty="0">
                <a:latin typeface="Quattrocento Sans"/>
                <a:ea typeface="Quattrocento Sans"/>
                <a:cs typeface="Quattrocento Sans"/>
              </a:rPr>
              <a:t>S2S </a:t>
            </a:r>
            <a:r>
              <a:rPr lang="en-US" sz="4000" dirty="0" smtClean="0">
                <a:latin typeface="Quattrocento Sans"/>
                <a:ea typeface="Quattrocento Sans"/>
                <a:cs typeface="Quattrocento Sans"/>
              </a:rPr>
              <a:t>skill</a:t>
            </a:r>
            <a:endParaRPr lang="fr-FR" sz="4000" dirty="0">
              <a:latin typeface="Quattrocento Sans"/>
              <a:ea typeface="Quattrocento Sans"/>
              <a:cs typeface="Quattrocento Sans"/>
            </a:endParaRP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04" y="1031804"/>
            <a:ext cx="6318923" cy="4663967"/>
          </a:xfrm>
          <a:prstGeom prst="rect">
            <a:avLst/>
          </a:prstGeom>
        </p:spPr>
      </p:pic>
      <p:sp>
        <p:nvSpPr>
          <p:cNvPr id="8" name="Content Placeholder 2"/>
          <p:cNvSpPr txBox="1">
            <a:spLocks/>
          </p:cNvSpPr>
          <p:nvPr/>
        </p:nvSpPr>
        <p:spPr>
          <a:xfrm>
            <a:off x="6620127" y="1277165"/>
            <a:ext cx="2647099" cy="3847146"/>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US" sz="2000" dirty="0">
                <a:solidFill>
                  <a:srgbClr val="0E4878"/>
                </a:solidFill>
                <a:latin typeface="Segoe UI" panose="020B0502040204020203" pitchFamily="34" charset="0"/>
                <a:ea typeface="Arial"/>
                <a:cs typeface="Segoe UI" panose="020B0502040204020203" pitchFamily="34" charset="0"/>
              </a:rPr>
              <a:t>Skill assessment               for DJF (1981-2013</a:t>
            </a:r>
            <a:r>
              <a:rPr lang="en-US" sz="2000" dirty="0" smtClean="0">
                <a:solidFill>
                  <a:srgbClr val="0E4878"/>
                </a:solidFill>
                <a:latin typeface="Segoe UI" panose="020B0502040204020203" pitchFamily="34" charset="0"/>
                <a:ea typeface="Arial"/>
                <a:cs typeface="Segoe UI" panose="020B0502040204020203" pitchFamily="34" charset="0"/>
              </a:rPr>
              <a:t>)</a:t>
            </a:r>
          </a:p>
          <a:p>
            <a:pPr marL="0" indent="0">
              <a:buNone/>
            </a:pPr>
            <a:r>
              <a:rPr lang="en-US" sz="2000" dirty="0">
                <a:solidFill>
                  <a:srgbClr val="0E4878"/>
                </a:solidFill>
                <a:latin typeface="Segoe UI" panose="020B0502040204020203" pitchFamily="34" charset="0"/>
                <a:ea typeface="Arial"/>
                <a:cs typeface="Segoe UI" panose="020B0502040204020203" pitchFamily="34" charset="0"/>
              </a:rPr>
              <a:t>System: ECMWF </a:t>
            </a:r>
            <a:r>
              <a:rPr lang="en-US" sz="2000" dirty="0" smtClean="0">
                <a:solidFill>
                  <a:srgbClr val="0E4878"/>
                </a:solidFill>
                <a:latin typeface="Segoe UI" panose="020B0502040204020203" pitchFamily="34" charset="0"/>
                <a:ea typeface="Arial"/>
                <a:cs typeface="Segoe UI" panose="020B0502040204020203" pitchFamily="34" charset="0"/>
              </a:rPr>
              <a:t>S5</a:t>
            </a:r>
            <a:endParaRPr lang="en-US" sz="2000" dirty="0">
              <a:solidFill>
                <a:srgbClr val="0E4878"/>
              </a:solidFill>
              <a:latin typeface="Segoe UI" panose="020B0502040204020203" pitchFamily="34" charset="0"/>
              <a:ea typeface="Arial"/>
              <a:cs typeface="Segoe UI" panose="020B0502040204020203" pitchFamily="34" charset="0"/>
            </a:endParaRPr>
          </a:p>
          <a:p>
            <a:pPr marL="0" indent="0">
              <a:buNone/>
            </a:pPr>
            <a:r>
              <a:rPr lang="en-US" sz="2000" dirty="0">
                <a:solidFill>
                  <a:srgbClr val="0E4878"/>
                </a:solidFill>
                <a:latin typeface="Segoe UI" panose="020B0502040204020203" pitchFamily="34" charset="0"/>
                <a:ea typeface="Arial"/>
                <a:cs typeface="Segoe UI" panose="020B0502040204020203" pitchFamily="34" charset="0"/>
              </a:rPr>
              <a:t>Reanalysis: ERA-Interim</a:t>
            </a:r>
          </a:p>
          <a:p>
            <a:pPr marL="0" indent="0">
              <a:buNone/>
            </a:pPr>
            <a:endParaRPr lang="en-US" sz="2000" dirty="0">
              <a:solidFill>
                <a:srgbClr val="0E4878"/>
              </a:solidFill>
              <a:latin typeface="Segoe UI" panose="020B0502040204020203" pitchFamily="34" charset="0"/>
              <a:ea typeface="Arial"/>
              <a:cs typeface="Segoe UI" panose="020B0502040204020203" pitchFamily="34" charset="0"/>
            </a:endParaRPr>
          </a:p>
          <a:p>
            <a:pPr marL="0" indent="0">
              <a:buNone/>
            </a:pPr>
            <a:endParaRPr lang="en-US" sz="2000" dirty="0">
              <a:solidFill>
                <a:srgbClr val="0E4878"/>
              </a:solidFill>
              <a:latin typeface="Segoe UI" panose="020B0502040204020203" pitchFamily="34" charset="0"/>
              <a:ea typeface="Arial"/>
              <a:cs typeface="Segoe UI" panose="020B0502040204020203" pitchFamily="34" charset="0"/>
            </a:endParaRPr>
          </a:p>
          <a:p>
            <a:pPr marL="0" indent="0">
              <a:buNone/>
            </a:pPr>
            <a:r>
              <a:rPr lang="en-US" sz="2000" dirty="0">
                <a:solidFill>
                  <a:srgbClr val="0E4878"/>
                </a:solidFill>
                <a:latin typeface="Segoe UI" panose="020B0502040204020203" pitchFamily="34" charset="0"/>
                <a:ea typeface="Arial"/>
                <a:cs typeface="Segoe UI" panose="020B0502040204020203" pitchFamily="34" charset="0"/>
              </a:rPr>
              <a:t>Displaying: Ranked Probability Skill Score [RPSS]</a:t>
            </a:r>
          </a:p>
        </p:txBody>
      </p:sp>
      <p:sp>
        <p:nvSpPr>
          <p:cNvPr id="9" name="Rectangle 34"/>
          <p:cNvSpPr/>
          <p:nvPr/>
        </p:nvSpPr>
        <p:spPr>
          <a:xfrm>
            <a:off x="487102" y="5718243"/>
            <a:ext cx="6636093" cy="830997"/>
          </a:xfrm>
          <a:prstGeom prst="rect">
            <a:avLst/>
          </a:prstGeom>
          <a:solidFill>
            <a:schemeClr val="bg2"/>
          </a:solidFill>
          <a:ln>
            <a:solidFill>
              <a:schemeClr val="tx2"/>
            </a:solidFill>
          </a:ln>
        </p:spPr>
        <p:txBody>
          <a:bodyPr wrap="square">
            <a:spAutoFit/>
          </a:bodyPr>
          <a:lstStyle/>
          <a:p>
            <a:r>
              <a:rPr lang="en-US" sz="2400" dirty="0" smtClean="0">
                <a:solidFill>
                  <a:schemeClr val="tx2"/>
                </a:solidFill>
              </a:rPr>
              <a:t>“A </a:t>
            </a:r>
            <a:r>
              <a:rPr lang="en-US" sz="2400" dirty="0">
                <a:solidFill>
                  <a:schemeClr val="tx2"/>
                </a:solidFill>
              </a:rPr>
              <a:t>prediction has no value without an estimate of forecasting skill based on past </a:t>
            </a:r>
            <a:r>
              <a:rPr lang="en-US" sz="2400" dirty="0" smtClean="0">
                <a:solidFill>
                  <a:schemeClr val="tx2"/>
                </a:solidFill>
              </a:rPr>
              <a:t>performance”</a:t>
            </a:r>
            <a:endParaRPr lang="en-US" sz="2400" dirty="0">
              <a:solidFill>
                <a:schemeClr val="tx2"/>
              </a:solidFill>
            </a:endParaRPr>
          </a:p>
        </p:txBody>
      </p:sp>
    </p:spTree>
    <p:extLst>
      <p:ext uri="{BB962C8B-B14F-4D97-AF65-F5344CB8AC3E}">
        <p14:creationId xmlns:p14="http://schemas.microsoft.com/office/powerpoint/2010/main" val="4283579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US" sz="4000" dirty="0">
                <a:latin typeface="Quattrocento Sans"/>
                <a:ea typeface="Quattrocento Sans"/>
                <a:cs typeface="Quattrocento Sans"/>
              </a:rPr>
              <a:t>S2S </a:t>
            </a:r>
            <a:r>
              <a:rPr lang="en-US" sz="4000" dirty="0" smtClean="0">
                <a:latin typeface="Quattrocento Sans"/>
                <a:ea typeface="Quattrocento Sans"/>
                <a:cs typeface="Quattrocento Sans"/>
              </a:rPr>
              <a:t>skill evolution with lead time</a:t>
            </a:r>
            <a:endParaRPr lang="fr-FR" sz="4000" dirty="0">
              <a:latin typeface="Quattrocento Sans"/>
              <a:ea typeface="Quattrocento Sans"/>
              <a:cs typeface="Quattrocento Sans"/>
            </a:endParaRPr>
          </a:p>
        </p:txBody>
      </p:sp>
      <p:sp>
        <p:nvSpPr>
          <p:cNvPr id="3" name="2 Rectángulo"/>
          <p:cNvSpPr/>
          <p:nvPr/>
        </p:nvSpPr>
        <p:spPr>
          <a:xfrm>
            <a:off x="1285874" y="5821918"/>
            <a:ext cx="5991225" cy="523220"/>
          </a:xfrm>
          <a:prstGeom prst="rect">
            <a:avLst/>
          </a:prstGeom>
        </p:spPr>
        <p:txBody>
          <a:bodyPr wrap="square">
            <a:spAutoFit/>
          </a:bodyPr>
          <a:lstStyle/>
          <a:p>
            <a:pPr>
              <a:defRPr/>
            </a:pPr>
            <a:r>
              <a:rPr lang="en-GB" dirty="0" smtClean="0">
                <a:solidFill>
                  <a:srgbClr val="7F7F7F"/>
                </a:solidFill>
                <a:ea typeface="ＭＳ Ｐゴシック" pitchFamily="34" charset="-128"/>
                <a:cs typeface="ＭＳ Ｐゴシック" charset="0"/>
              </a:rPr>
              <a:t>Fair RPSS </a:t>
            </a:r>
            <a:r>
              <a:rPr lang="en-GB" dirty="0">
                <a:solidFill>
                  <a:srgbClr val="7F7F7F"/>
                </a:solidFill>
                <a:ea typeface="ＭＳ Ｐゴシック" pitchFamily="34" charset="-128"/>
                <a:cs typeface="ＭＳ Ｐゴシック" charset="0"/>
              </a:rPr>
              <a:t>of 10-m wind speed for the Monthly Prediction System of </a:t>
            </a:r>
            <a:r>
              <a:rPr lang="en-GB" dirty="0" smtClean="0">
                <a:solidFill>
                  <a:srgbClr val="7F7F7F"/>
                </a:solidFill>
                <a:ea typeface="ＭＳ Ｐゴシック" pitchFamily="34" charset="-128"/>
                <a:cs typeface="ＭＳ Ｐゴシック" charset="0"/>
              </a:rPr>
              <a:t>February </a:t>
            </a:r>
            <a:r>
              <a:rPr lang="en-GB" dirty="0">
                <a:solidFill>
                  <a:srgbClr val="7F7F7F"/>
                </a:solidFill>
                <a:ea typeface="ＭＳ Ｐゴシック" pitchFamily="34" charset="-128"/>
                <a:cs typeface="ＭＳ Ｐゴシック" charset="0"/>
              </a:rPr>
              <a:t>(1996-2015). </a:t>
            </a:r>
          </a:p>
        </p:txBody>
      </p:sp>
      <p:pic>
        <p:nvPicPr>
          <p:cNvPr id="10" name="Picture 2" descr="http://www.neweuropeanwindatlas.eu/-/media/Sites/NEWA/Front%20page/newa_logo_web_new_rgb.ashx?mh=100&amp;mw=600&amp;hash=7098EF00F5CA28593FBF2260CA678BBF0723D8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5583793"/>
            <a:ext cx="1238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l="2876" t="3024" r="52615" b="10797"/>
          <a:stretch/>
        </p:blipFill>
        <p:spPr>
          <a:xfrm>
            <a:off x="1285875" y="1247775"/>
            <a:ext cx="6486525" cy="2171700"/>
          </a:xfrm>
          <a:prstGeom prst="rect">
            <a:avLst/>
          </a:prstGeom>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l="52679" t="3024" r="2093" b="10797"/>
          <a:stretch/>
        </p:blipFill>
        <p:spPr>
          <a:xfrm>
            <a:off x="1233487" y="3440668"/>
            <a:ext cx="6591300" cy="2171700"/>
          </a:xfrm>
          <a:prstGeom prst="rect">
            <a:avLst/>
          </a:prstGeom>
        </p:spPr>
      </p:pic>
    </p:spTree>
    <p:extLst>
      <p:ext uri="{BB962C8B-B14F-4D97-AF65-F5344CB8AC3E}">
        <p14:creationId xmlns:p14="http://schemas.microsoft.com/office/powerpoint/2010/main" val="1638573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US" sz="4000" dirty="0">
                <a:latin typeface="Quattrocento Sans"/>
                <a:ea typeface="Quattrocento Sans"/>
                <a:cs typeface="Quattrocento Sans"/>
              </a:rPr>
              <a:t>S2S skill evolution </a:t>
            </a:r>
            <a:r>
              <a:rPr lang="en-US" sz="4000" dirty="0" smtClean="0">
                <a:latin typeface="Quattrocento Sans"/>
                <a:ea typeface="Quattrocento Sans"/>
                <a:cs typeface="Quattrocento Sans"/>
              </a:rPr>
              <a:t>over the year</a:t>
            </a:r>
            <a:endParaRPr lang="fr-FR" sz="4000" dirty="0">
              <a:latin typeface="Quattrocento Sans"/>
              <a:ea typeface="Quattrocento Sans"/>
              <a:cs typeface="Quattrocento Sans"/>
            </a:endParaRPr>
          </a:p>
        </p:txBody>
      </p:sp>
      <p:pic>
        <p:nvPicPr>
          <p:cNvPr id="6" name="Picture 2" descr="C:\Users\bscuser\AppData\Local\Temp\NEWA_summary_of_FairRPSS_of_sfcWind_for_Point_in_the_North_Sea_formatted.png"/>
          <p:cNvPicPr>
            <a:picLocks noChangeAspect="1" noChangeArrowheads="1"/>
          </p:cNvPicPr>
          <p:nvPr/>
        </p:nvPicPr>
        <p:blipFill rotWithShape="1">
          <a:blip r:embed="rId3">
            <a:extLst>
              <a:ext uri="{28A0092B-C50C-407E-A947-70E740481C1C}">
                <a14:useLocalDpi xmlns:a14="http://schemas.microsoft.com/office/drawing/2010/main" val="0"/>
              </a:ext>
            </a:extLst>
          </a:blip>
          <a:srcRect t="5859" b="9170"/>
          <a:stretch/>
        </p:blipFill>
        <p:spPr bwMode="auto">
          <a:xfrm>
            <a:off x="104775" y="984250"/>
            <a:ext cx="4808488" cy="57785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271505" y="5457964"/>
            <a:ext cx="2471596" cy="1400036"/>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spcBef>
                <a:spcPts val="0"/>
              </a:spcBef>
              <a:buFont typeface="Arial"/>
              <a:buNone/>
              <a:defRPr/>
            </a:pPr>
            <a:r>
              <a:rPr lang="en-US" sz="1400" dirty="0" smtClean="0">
                <a:solidFill>
                  <a:srgbClr val="7F7F7F"/>
                </a:solidFill>
                <a:latin typeface="Arial"/>
                <a:ea typeface="ＭＳ Ｐゴシック" pitchFamily="34" charset="-128"/>
                <a:cs typeface="ＭＳ Ｐゴシック" charset="0"/>
              </a:rPr>
              <a:t>Forecast  </a:t>
            </a:r>
            <a:r>
              <a:rPr lang="en-US" sz="1400" dirty="0" smtClean="0">
                <a:solidFill>
                  <a:srgbClr val="7F7F7F"/>
                </a:solidFill>
                <a:ea typeface="ＭＳ Ｐゴシック" pitchFamily="34" charset="-128"/>
                <a:cs typeface="ＭＳ Ｐゴシック" charset="0"/>
              </a:rPr>
              <a:t>skill </a:t>
            </a:r>
            <a:r>
              <a:rPr lang="en-US" sz="1400" dirty="0">
                <a:solidFill>
                  <a:srgbClr val="7F7F7F"/>
                </a:solidFill>
                <a:ea typeface="ＭＳ Ｐゴシック" pitchFamily="34" charset="-128"/>
                <a:cs typeface="ＭＳ Ｐゴシック" charset="0"/>
              </a:rPr>
              <a:t>characterization in the </a:t>
            </a:r>
            <a:r>
              <a:rPr lang="en-US" sz="1400" dirty="0" err="1">
                <a:solidFill>
                  <a:srgbClr val="7F7F7F"/>
                </a:solidFill>
                <a:ea typeface="ＭＳ Ｐゴシック" pitchFamily="34" charset="-128"/>
                <a:cs typeface="ＭＳ Ｐゴシック" charset="0"/>
              </a:rPr>
              <a:t>Fino</a:t>
            </a:r>
            <a:r>
              <a:rPr lang="en-US" sz="1400" dirty="0">
                <a:solidFill>
                  <a:srgbClr val="7F7F7F"/>
                </a:solidFill>
                <a:ea typeface="ＭＳ Ｐゴシック" pitchFamily="34" charset="-128"/>
                <a:cs typeface="ＭＳ Ｐゴシック" charset="0"/>
              </a:rPr>
              <a:t> 1 area for different start dates (Y axis) and forecast window (X axis</a:t>
            </a:r>
            <a:r>
              <a:rPr lang="en-US" sz="1400" dirty="0" smtClean="0">
                <a:solidFill>
                  <a:srgbClr val="7F7F7F"/>
                </a:solidFill>
                <a:ea typeface="ＭＳ Ｐゴシック" pitchFamily="34" charset="-128"/>
                <a:cs typeface="ＭＳ Ｐゴシック" charset="0"/>
              </a:rPr>
              <a:t>).</a:t>
            </a:r>
            <a:endParaRPr lang="en-US" sz="1400" dirty="0">
              <a:solidFill>
                <a:srgbClr val="7F7F7F"/>
              </a:solidFill>
              <a:latin typeface="Arial"/>
              <a:ea typeface="ＭＳ Ｐゴシック" pitchFamily="34" charset="-128"/>
              <a:cs typeface="ＭＳ Ｐゴシック" charset="0"/>
            </a:endParaRPr>
          </a:p>
        </p:txBody>
      </p:sp>
      <p:pic>
        <p:nvPicPr>
          <p:cNvPr id="1026" name="Picture 2" descr="Resultado de imagen de fino 1"/>
          <p:cNvPicPr>
            <a:picLocks noChangeAspect="1" noChangeArrowheads="1"/>
          </p:cNvPicPr>
          <p:nvPr/>
        </p:nvPicPr>
        <p:blipFill rotWithShape="1">
          <a:blip r:embed="rId4">
            <a:extLst>
              <a:ext uri="{28A0092B-C50C-407E-A947-70E740481C1C}">
                <a14:useLocalDpi xmlns:a14="http://schemas.microsoft.com/office/drawing/2010/main" val="0"/>
              </a:ext>
            </a:extLst>
          </a:blip>
          <a:srcRect l="38351" r="44445"/>
          <a:stretch/>
        </p:blipFill>
        <p:spPr bwMode="auto">
          <a:xfrm>
            <a:off x="6095999" y="1752600"/>
            <a:ext cx="1693881" cy="37053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neweuropeanwindatlas.eu/-/media/Sites/NEWA/Front%20page/newa_logo_web_new_rgb.ashx?mh=100&amp;mw=600&amp;hash=7098EF00F5CA28593FBF2260CA678BBF0723D8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8700" y="5583793"/>
            <a:ext cx="123825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040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3519</TotalTime>
  <Words>1217</Words>
  <Application>Microsoft Office PowerPoint</Application>
  <PresentationFormat>Presentación en pantalla (4:3)</PresentationFormat>
  <Paragraphs>122</Paragraphs>
  <Slides>17</Slides>
  <Notes>14</Notes>
  <HiddenSlides>0</HiddenSlides>
  <MMClips>1</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17</vt:i4>
      </vt:variant>
    </vt:vector>
  </HeadingPairs>
  <TitlesOfParts>
    <vt:vector size="26" baseType="lpstr">
      <vt:lpstr>Arial</vt:lpstr>
      <vt:lpstr>Times New Roman</vt:lpstr>
      <vt:lpstr>Calibri</vt:lpstr>
      <vt:lpstr>Segoe UI</vt:lpstr>
      <vt:lpstr>Quattrocento Sans</vt:lpstr>
      <vt:lpstr>Wingdings 3</vt:lpstr>
      <vt:lpstr>ＭＳ Ｐゴシック</vt:lpstr>
      <vt:lpstr>Office Theme</vt:lpstr>
      <vt:lpstr>Office Theme</vt:lpstr>
      <vt:lpstr>Presentación de PowerPoint</vt:lpstr>
      <vt:lpstr>Presentación de PowerPoint</vt:lpstr>
      <vt:lpstr>… and climate change too, but what about climate variability?</vt:lpstr>
      <vt:lpstr>Context and motivation</vt:lpstr>
      <vt:lpstr>Predictability</vt:lpstr>
      <vt:lpstr>S2S Forecast range and skill</vt:lpstr>
      <vt:lpstr>S2S skill</vt:lpstr>
      <vt:lpstr>S2S skill evolution with lead time</vt:lpstr>
      <vt:lpstr>S2S skill evolution over the year</vt:lpstr>
      <vt:lpstr>Presentación de PowerPoint</vt:lpstr>
      <vt:lpstr>Presentación de PowerPoint</vt:lpstr>
      <vt:lpstr>Presentación de PowerPoint</vt:lpstr>
      <vt:lpstr>Presentación de PowerPoint</vt:lpstr>
      <vt:lpstr>Conclusions</vt:lpstr>
      <vt:lpstr>Launch event. EUSEW 2019 20 June, 20th 2019</vt:lpstr>
      <vt:lpstr>Supplementary material</vt:lpstr>
      <vt:lpstr>Future work: economic assessment of the case studies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bscuser</dc:creator>
  <cp:lastModifiedBy>bscuser</cp:lastModifiedBy>
  <cp:revision>30</cp:revision>
  <dcterms:modified xsi:type="dcterms:W3CDTF">2019-04-02T14:24:44Z</dcterms:modified>
</cp:coreProperties>
</file>